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44" r:id="rId1"/>
  </p:sldMasterIdLst>
  <p:notesMasterIdLst>
    <p:notesMasterId r:id="rId37"/>
  </p:notesMasterIdLst>
  <p:sldIdLst>
    <p:sldId id="256" r:id="rId2"/>
    <p:sldId id="257" r:id="rId3"/>
    <p:sldId id="290" r:id="rId4"/>
    <p:sldId id="258" r:id="rId5"/>
    <p:sldId id="260" r:id="rId6"/>
    <p:sldId id="291" r:id="rId7"/>
    <p:sldId id="261" r:id="rId8"/>
    <p:sldId id="262" r:id="rId9"/>
    <p:sldId id="263" r:id="rId10"/>
    <p:sldId id="292" r:id="rId11"/>
    <p:sldId id="264" r:id="rId12"/>
    <p:sldId id="265" r:id="rId13"/>
    <p:sldId id="266" r:id="rId14"/>
    <p:sldId id="267" r:id="rId15"/>
    <p:sldId id="268" r:id="rId16"/>
    <p:sldId id="293" r:id="rId17"/>
    <p:sldId id="269" r:id="rId18"/>
    <p:sldId id="270" r:id="rId19"/>
    <p:sldId id="271" r:id="rId20"/>
    <p:sldId id="272" r:id="rId21"/>
    <p:sldId id="276" r:id="rId22"/>
    <p:sldId id="275" r:id="rId23"/>
    <p:sldId id="277" r:id="rId24"/>
    <p:sldId id="279" r:id="rId25"/>
    <p:sldId id="294" r:id="rId26"/>
    <p:sldId id="280" r:id="rId27"/>
    <p:sldId id="282" r:id="rId28"/>
    <p:sldId id="283" r:id="rId29"/>
    <p:sldId id="284" r:id="rId30"/>
    <p:sldId id="295" r:id="rId31"/>
    <p:sldId id="285" r:id="rId32"/>
    <p:sldId id="287" r:id="rId33"/>
    <p:sldId id="288" r:id="rId34"/>
    <p:sldId id="289" r:id="rId35"/>
    <p:sldId id="286"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FCCFF"/>
    <a:srgbClr val="C9E4FF"/>
    <a:srgbClr val="99CCFF"/>
  </p:clrMru>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iagrams/_rels/data11.xml.rels><?xml version="1.0" encoding="UTF-8" standalone="yes"?>
<Relationships xmlns="http://schemas.openxmlformats.org/package/2006/relationships"><Relationship Id="rId1" Type="http://schemas.openxmlformats.org/officeDocument/2006/relationships/image" Target="../media/image55.png"/></Relationships>
</file>

<file path=ppt/diagrams/_rels/data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ata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diagrams/_rels/data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B1D78-7B61-4A85-8A20-12826756A0B1}" type="doc">
      <dgm:prSet loTypeId="urn:microsoft.com/office/officeart/2005/8/layout/cycle6" loCatId="relationship" qsTypeId="urn:microsoft.com/office/officeart/2005/8/quickstyle/simple2" qsCatId="simple" csTypeId="urn:microsoft.com/office/officeart/2005/8/colors/colorful4" csCatId="colorful" phldr="1"/>
      <dgm:spPr/>
    </dgm:pt>
    <dgm:pt modelId="{A3DE59B4-F4D6-4242-8E61-6A2576173B8D}">
      <dgm:prSet phldrT="[Texto]" custT="1"/>
      <dgm:spPr/>
      <dgm:t>
        <a:bodyPr/>
        <a:lstStyle/>
        <a:p>
          <a:r>
            <a:rPr lang="es-ES" sz="700" b="1" dirty="0" smtClean="0"/>
            <a:t>CAPÍTULO 1: FASE DE INTRODUCCIÓN</a:t>
          </a:r>
          <a:endParaRPr lang="es-EC" sz="700" dirty="0"/>
        </a:p>
      </dgm:t>
    </dgm:pt>
    <dgm:pt modelId="{0E386DD3-7683-44E1-9519-85A55F2E0381}" type="parTrans" cxnId="{B823806B-E3B9-43D0-946C-2F9FE37364AD}">
      <dgm:prSet/>
      <dgm:spPr/>
      <dgm:t>
        <a:bodyPr/>
        <a:lstStyle/>
        <a:p>
          <a:endParaRPr lang="es-EC"/>
        </a:p>
      </dgm:t>
    </dgm:pt>
    <dgm:pt modelId="{5E8746A3-B4AB-470F-A6F1-E40F8051610D}" type="sibTrans" cxnId="{B823806B-E3B9-43D0-946C-2F9FE37364AD}">
      <dgm:prSet/>
      <dgm:spPr/>
      <dgm:t>
        <a:bodyPr/>
        <a:lstStyle/>
        <a:p>
          <a:endParaRPr lang="es-EC"/>
        </a:p>
      </dgm:t>
    </dgm:pt>
    <dgm:pt modelId="{9025E3BB-7F40-480D-A55F-6AB1C496E4C4}">
      <dgm:prSet phldrT="[Texto]" custT="1"/>
      <dgm:spPr/>
      <dgm:t>
        <a:bodyPr/>
        <a:lstStyle/>
        <a:p>
          <a:r>
            <a:rPr lang="es-ES" sz="700" b="1" dirty="0" smtClean="0"/>
            <a:t>CAPÍTULO 2: MARCO TEÓRICO</a:t>
          </a:r>
          <a:endParaRPr lang="es-EC" sz="700" dirty="0"/>
        </a:p>
      </dgm:t>
    </dgm:pt>
    <dgm:pt modelId="{B336FA9D-8C52-4F21-8D05-B3314899F656}" type="parTrans" cxnId="{E66D24CB-01DE-406D-8FC7-0221C889FE0A}">
      <dgm:prSet/>
      <dgm:spPr/>
      <dgm:t>
        <a:bodyPr/>
        <a:lstStyle/>
        <a:p>
          <a:endParaRPr lang="es-EC"/>
        </a:p>
      </dgm:t>
    </dgm:pt>
    <dgm:pt modelId="{12B08B37-05D2-4D78-BB13-A43D404EF9D3}" type="sibTrans" cxnId="{E66D24CB-01DE-406D-8FC7-0221C889FE0A}">
      <dgm:prSet/>
      <dgm:spPr/>
      <dgm:t>
        <a:bodyPr/>
        <a:lstStyle/>
        <a:p>
          <a:endParaRPr lang="es-EC"/>
        </a:p>
      </dgm:t>
    </dgm:pt>
    <dgm:pt modelId="{FCC077D1-7B4E-4F62-B524-28FFF4A02C68}">
      <dgm:prSet phldrT="[Texto]" custT="1"/>
      <dgm:spPr/>
      <dgm:t>
        <a:bodyPr/>
        <a:lstStyle/>
        <a:p>
          <a:r>
            <a:rPr lang="es-EC" sz="700" b="1" dirty="0" smtClean="0"/>
            <a:t>CAPÍTULO 3: SITUACIÓN ACTUAL</a:t>
          </a:r>
          <a:endParaRPr lang="es-EC" sz="700" dirty="0"/>
        </a:p>
      </dgm:t>
    </dgm:pt>
    <dgm:pt modelId="{E1F7E864-333E-4118-A163-FEFD7411440C}" type="parTrans" cxnId="{221BCEBC-CAB7-480A-BEF3-55D9A4578C36}">
      <dgm:prSet/>
      <dgm:spPr/>
      <dgm:t>
        <a:bodyPr/>
        <a:lstStyle/>
        <a:p>
          <a:endParaRPr lang="es-EC"/>
        </a:p>
      </dgm:t>
    </dgm:pt>
    <dgm:pt modelId="{3B52FE89-5F81-4EAC-A0BB-71FA98655DCB}" type="sibTrans" cxnId="{221BCEBC-CAB7-480A-BEF3-55D9A4578C36}">
      <dgm:prSet/>
      <dgm:spPr/>
      <dgm:t>
        <a:bodyPr/>
        <a:lstStyle/>
        <a:p>
          <a:endParaRPr lang="es-EC"/>
        </a:p>
      </dgm:t>
    </dgm:pt>
    <dgm:pt modelId="{AA4BDAE2-77EF-44AA-9878-2904F845B14C}">
      <dgm:prSet phldrT="[Texto]" custT="1"/>
      <dgm:spPr/>
      <dgm:t>
        <a:bodyPr/>
        <a:lstStyle/>
        <a:p>
          <a:r>
            <a:rPr lang="es-EC" sz="700" b="1" dirty="0" smtClean="0"/>
            <a:t>CAPÍTULO 4: INVESTIGACIÓN DE MERCADOS</a:t>
          </a:r>
          <a:endParaRPr lang="es-EC" sz="700" dirty="0"/>
        </a:p>
      </dgm:t>
    </dgm:pt>
    <dgm:pt modelId="{2F3B224F-A0C0-4CAC-A85C-30AB46F9EAB8}" type="parTrans" cxnId="{BFF3D479-119E-40BC-9BE9-84503EB9FF88}">
      <dgm:prSet/>
      <dgm:spPr/>
      <dgm:t>
        <a:bodyPr/>
        <a:lstStyle/>
        <a:p>
          <a:endParaRPr lang="es-EC"/>
        </a:p>
      </dgm:t>
    </dgm:pt>
    <dgm:pt modelId="{DE8E30E7-25EC-4D31-9FD1-9F9B0E67AF33}" type="sibTrans" cxnId="{BFF3D479-119E-40BC-9BE9-84503EB9FF88}">
      <dgm:prSet/>
      <dgm:spPr/>
      <dgm:t>
        <a:bodyPr/>
        <a:lstStyle/>
        <a:p>
          <a:endParaRPr lang="es-EC"/>
        </a:p>
      </dgm:t>
    </dgm:pt>
    <dgm:pt modelId="{E1F77363-B72A-493E-A363-749AC39C262F}">
      <dgm:prSet phldrT="[Texto]" custT="1"/>
      <dgm:spPr/>
      <dgm:t>
        <a:bodyPr/>
        <a:lstStyle/>
        <a:p>
          <a:r>
            <a:rPr lang="es-ES" sz="700" b="1" dirty="0" smtClean="0"/>
            <a:t>CAPÍTULO 5: PROPUESTA</a:t>
          </a:r>
          <a:endParaRPr lang="es-EC" sz="700" dirty="0"/>
        </a:p>
      </dgm:t>
    </dgm:pt>
    <dgm:pt modelId="{67268521-266E-48AD-83D1-3B756779DE13}" type="parTrans" cxnId="{C36B8CC4-06EC-44AC-B464-FA514756292A}">
      <dgm:prSet/>
      <dgm:spPr/>
      <dgm:t>
        <a:bodyPr/>
        <a:lstStyle/>
        <a:p>
          <a:endParaRPr lang="es-EC"/>
        </a:p>
      </dgm:t>
    </dgm:pt>
    <dgm:pt modelId="{E2A03E1C-3224-4394-9909-880903713E73}" type="sibTrans" cxnId="{C36B8CC4-06EC-44AC-B464-FA514756292A}">
      <dgm:prSet/>
      <dgm:spPr/>
      <dgm:t>
        <a:bodyPr/>
        <a:lstStyle/>
        <a:p>
          <a:endParaRPr lang="es-EC"/>
        </a:p>
      </dgm:t>
    </dgm:pt>
    <dgm:pt modelId="{94145393-835E-4D9D-8A9A-583EB420FA41}">
      <dgm:prSet phldrT="[Texto]" custT="1"/>
      <dgm:spPr/>
      <dgm:t>
        <a:bodyPr/>
        <a:lstStyle/>
        <a:p>
          <a:r>
            <a:rPr lang="es-EC" sz="700" b="1" dirty="0" smtClean="0"/>
            <a:t>CAPÍTULO 6: CONCLUSIONES Y RECOMENDACIONES</a:t>
          </a:r>
          <a:endParaRPr lang="es-EC" sz="700" dirty="0"/>
        </a:p>
      </dgm:t>
    </dgm:pt>
    <dgm:pt modelId="{6458C2C4-A593-4430-88DB-14B610AD27A4}" type="parTrans" cxnId="{A0CFE3C6-58DE-4198-B7FE-D0EFB94DDC92}">
      <dgm:prSet/>
      <dgm:spPr/>
      <dgm:t>
        <a:bodyPr/>
        <a:lstStyle/>
        <a:p>
          <a:endParaRPr lang="es-EC"/>
        </a:p>
      </dgm:t>
    </dgm:pt>
    <dgm:pt modelId="{5A360A6B-ACE1-421E-A760-46AD653EA8CD}" type="sibTrans" cxnId="{A0CFE3C6-58DE-4198-B7FE-D0EFB94DDC92}">
      <dgm:prSet/>
      <dgm:spPr/>
      <dgm:t>
        <a:bodyPr/>
        <a:lstStyle/>
        <a:p>
          <a:endParaRPr lang="es-EC"/>
        </a:p>
      </dgm:t>
    </dgm:pt>
    <dgm:pt modelId="{F8644DD7-9496-4CFF-AC68-3DBEEFDF28D0}" type="pres">
      <dgm:prSet presAssocID="{017B1D78-7B61-4A85-8A20-12826756A0B1}" presName="cycle" presStyleCnt="0">
        <dgm:presLayoutVars>
          <dgm:dir/>
          <dgm:resizeHandles val="exact"/>
        </dgm:presLayoutVars>
      </dgm:prSet>
      <dgm:spPr/>
    </dgm:pt>
    <dgm:pt modelId="{4CB891A2-E6EE-407E-9439-03A8DB6B2C37}" type="pres">
      <dgm:prSet presAssocID="{A3DE59B4-F4D6-4242-8E61-6A2576173B8D}" presName="node" presStyleLbl="node1" presStyleIdx="0" presStyleCnt="6">
        <dgm:presLayoutVars>
          <dgm:bulletEnabled val="1"/>
        </dgm:presLayoutVars>
      </dgm:prSet>
      <dgm:spPr/>
      <dgm:t>
        <a:bodyPr/>
        <a:lstStyle/>
        <a:p>
          <a:endParaRPr lang="es-EC"/>
        </a:p>
      </dgm:t>
    </dgm:pt>
    <dgm:pt modelId="{3080367B-29D5-4F55-A525-EFF0C9D651D1}" type="pres">
      <dgm:prSet presAssocID="{A3DE59B4-F4D6-4242-8E61-6A2576173B8D}" presName="spNode" presStyleCnt="0"/>
      <dgm:spPr/>
    </dgm:pt>
    <dgm:pt modelId="{E8E6D817-7B13-4D0B-9E10-BAB4488CDBAA}" type="pres">
      <dgm:prSet presAssocID="{5E8746A3-B4AB-470F-A6F1-E40F8051610D}" presName="sibTrans" presStyleLbl="sibTrans1D1" presStyleIdx="0" presStyleCnt="6"/>
      <dgm:spPr/>
      <dgm:t>
        <a:bodyPr/>
        <a:lstStyle/>
        <a:p>
          <a:endParaRPr lang="es-EC"/>
        </a:p>
      </dgm:t>
    </dgm:pt>
    <dgm:pt modelId="{8E119CA3-5EC7-4B92-83DF-862C10B5B794}" type="pres">
      <dgm:prSet presAssocID="{9025E3BB-7F40-480D-A55F-6AB1C496E4C4}" presName="node" presStyleLbl="node1" presStyleIdx="1" presStyleCnt="6">
        <dgm:presLayoutVars>
          <dgm:bulletEnabled val="1"/>
        </dgm:presLayoutVars>
      </dgm:prSet>
      <dgm:spPr/>
      <dgm:t>
        <a:bodyPr/>
        <a:lstStyle/>
        <a:p>
          <a:endParaRPr lang="es-EC"/>
        </a:p>
      </dgm:t>
    </dgm:pt>
    <dgm:pt modelId="{2D79A03D-FB04-44CE-9757-DCCC7865F041}" type="pres">
      <dgm:prSet presAssocID="{9025E3BB-7F40-480D-A55F-6AB1C496E4C4}" presName="spNode" presStyleCnt="0"/>
      <dgm:spPr/>
    </dgm:pt>
    <dgm:pt modelId="{D2671879-6DB1-40E6-8B8E-B8C95197B07C}" type="pres">
      <dgm:prSet presAssocID="{12B08B37-05D2-4D78-BB13-A43D404EF9D3}" presName="sibTrans" presStyleLbl="sibTrans1D1" presStyleIdx="1" presStyleCnt="6"/>
      <dgm:spPr/>
      <dgm:t>
        <a:bodyPr/>
        <a:lstStyle/>
        <a:p>
          <a:endParaRPr lang="es-EC"/>
        </a:p>
      </dgm:t>
    </dgm:pt>
    <dgm:pt modelId="{F5D42969-42D9-4961-A615-E6303713314B}" type="pres">
      <dgm:prSet presAssocID="{FCC077D1-7B4E-4F62-B524-28FFF4A02C68}" presName="node" presStyleLbl="node1" presStyleIdx="2" presStyleCnt="6">
        <dgm:presLayoutVars>
          <dgm:bulletEnabled val="1"/>
        </dgm:presLayoutVars>
      </dgm:prSet>
      <dgm:spPr/>
      <dgm:t>
        <a:bodyPr/>
        <a:lstStyle/>
        <a:p>
          <a:endParaRPr lang="es-EC"/>
        </a:p>
      </dgm:t>
    </dgm:pt>
    <dgm:pt modelId="{0EA887B1-E78D-4189-867F-B55B0ACBAA4D}" type="pres">
      <dgm:prSet presAssocID="{FCC077D1-7B4E-4F62-B524-28FFF4A02C68}" presName="spNode" presStyleCnt="0"/>
      <dgm:spPr/>
    </dgm:pt>
    <dgm:pt modelId="{3112F151-D8E8-4BD2-8480-13F852ED8AD3}" type="pres">
      <dgm:prSet presAssocID="{3B52FE89-5F81-4EAC-A0BB-71FA98655DCB}" presName="sibTrans" presStyleLbl="sibTrans1D1" presStyleIdx="2" presStyleCnt="6"/>
      <dgm:spPr/>
      <dgm:t>
        <a:bodyPr/>
        <a:lstStyle/>
        <a:p>
          <a:endParaRPr lang="es-EC"/>
        </a:p>
      </dgm:t>
    </dgm:pt>
    <dgm:pt modelId="{997F7CEA-E281-4D3A-930F-E3BDBDDB36D4}" type="pres">
      <dgm:prSet presAssocID="{AA4BDAE2-77EF-44AA-9878-2904F845B14C}" presName="node" presStyleLbl="node1" presStyleIdx="3" presStyleCnt="6">
        <dgm:presLayoutVars>
          <dgm:bulletEnabled val="1"/>
        </dgm:presLayoutVars>
      </dgm:prSet>
      <dgm:spPr/>
      <dgm:t>
        <a:bodyPr/>
        <a:lstStyle/>
        <a:p>
          <a:endParaRPr lang="es-EC"/>
        </a:p>
      </dgm:t>
    </dgm:pt>
    <dgm:pt modelId="{661D4AB1-5E8E-4456-9207-C6BC22B0E42A}" type="pres">
      <dgm:prSet presAssocID="{AA4BDAE2-77EF-44AA-9878-2904F845B14C}" presName="spNode" presStyleCnt="0"/>
      <dgm:spPr/>
    </dgm:pt>
    <dgm:pt modelId="{3A9F8895-6C9D-4F8A-96CA-4DF96587CE44}" type="pres">
      <dgm:prSet presAssocID="{DE8E30E7-25EC-4D31-9FD1-9F9B0E67AF33}" presName="sibTrans" presStyleLbl="sibTrans1D1" presStyleIdx="3" presStyleCnt="6"/>
      <dgm:spPr/>
      <dgm:t>
        <a:bodyPr/>
        <a:lstStyle/>
        <a:p>
          <a:endParaRPr lang="es-EC"/>
        </a:p>
      </dgm:t>
    </dgm:pt>
    <dgm:pt modelId="{B6BE288C-E7F9-41B5-A819-4E09FF58562D}" type="pres">
      <dgm:prSet presAssocID="{E1F77363-B72A-493E-A363-749AC39C262F}" presName="node" presStyleLbl="node1" presStyleIdx="4" presStyleCnt="6">
        <dgm:presLayoutVars>
          <dgm:bulletEnabled val="1"/>
        </dgm:presLayoutVars>
      </dgm:prSet>
      <dgm:spPr/>
      <dgm:t>
        <a:bodyPr/>
        <a:lstStyle/>
        <a:p>
          <a:endParaRPr lang="es-EC"/>
        </a:p>
      </dgm:t>
    </dgm:pt>
    <dgm:pt modelId="{D31866A4-714B-40E8-A003-6E6682DF3DB5}" type="pres">
      <dgm:prSet presAssocID="{E1F77363-B72A-493E-A363-749AC39C262F}" presName="spNode" presStyleCnt="0"/>
      <dgm:spPr/>
    </dgm:pt>
    <dgm:pt modelId="{A5EAA970-71DE-4025-B2A3-6D51EFF89D78}" type="pres">
      <dgm:prSet presAssocID="{E2A03E1C-3224-4394-9909-880903713E73}" presName="sibTrans" presStyleLbl="sibTrans1D1" presStyleIdx="4" presStyleCnt="6"/>
      <dgm:spPr/>
      <dgm:t>
        <a:bodyPr/>
        <a:lstStyle/>
        <a:p>
          <a:endParaRPr lang="es-EC"/>
        </a:p>
      </dgm:t>
    </dgm:pt>
    <dgm:pt modelId="{96DEFED0-B4B9-49CE-A36D-5A4F51B7B741}" type="pres">
      <dgm:prSet presAssocID="{94145393-835E-4D9D-8A9A-583EB420FA41}" presName="node" presStyleLbl="node1" presStyleIdx="5" presStyleCnt="6">
        <dgm:presLayoutVars>
          <dgm:bulletEnabled val="1"/>
        </dgm:presLayoutVars>
      </dgm:prSet>
      <dgm:spPr/>
      <dgm:t>
        <a:bodyPr/>
        <a:lstStyle/>
        <a:p>
          <a:endParaRPr lang="es-EC"/>
        </a:p>
      </dgm:t>
    </dgm:pt>
    <dgm:pt modelId="{547E6093-ED2F-4757-8EF9-5022AF3AAB25}" type="pres">
      <dgm:prSet presAssocID="{94145393-835E-4D9D-8A9A-583EB420FA41}" presName="spNode" presStyleCnt="0"/>
      <dgm:spPr/>
    </dgm:pt>
    <dgm:pt modelId="{2B96C342-4BAF-4555-8A36-1BB9445779B9}" type="pres">
      <dgm:prSet presAssocID="{5A360A6B-ACE1-421E-A760-46AD653EA8CD}" presName="sibTrans" presStyleLbl="sibTrans1D1" presStyleIdx="5" presStyleCnt="6"/>
      <dgm:spPr/>
      <dgm:t>
        <a:bodyPr/>
        <a:lstStyle/>
        <a:p>
          <a:endParaRPr lang="es-EC"/>
        </a:p>
      </dgm:t>
    </dgm:pt>
  </dgm:ptLst>
  <dgm:cxnLst>
    <dgm:cxn modelId="{BAB894B5-D159-4B87-BDE5-F1BB4E991799}" type="presOf" srcId="{94145393-835E-4D9D-8A9A-583EB420FA41}" destId="{96DEFED0-B4B9-49CE-A36D-5A4F51B7B741}" srcOrd="0" destOrd="0" presId="urn:microsoft.com/office/officeart/2005/8/layout/cycle6"/>
    <dgm:cxn modelId="{E66D24CB-01DE-406D-8FC7-0221C889FE0A}" srcId="{017B1D78-7B61-4A85-8A20-12826756A0B1}" destId="{9025E3BB-7F40-480D-A55F-6AB1C496E4C4}" srcOrd="1" destOrd="0" parTransId="{B336FA9D-8C52-4F21-8D05-B3314899F656}" sibTransId="{12B08B37-05D2-4D78-BB13-A43D404EF9D3}"/>
    <dgm:cxn modelId="{1F1BDA2E-A277-4DAB-B1F0-EEC46397F53A}" type="presOf" srcId="{E2A03E1C-3224-4394-9909-880903713E73}" destId="{A5EAA970-71DE-4025-B2A3-6D51EFF89D78}" srcOrd="0" destOrd="0" presId="urn:microsoft.com/office/officeart/2005/8/layout/cycle6"/>
    <dgm:cxn modelId="{F22985CF-8A4D-4F66-B11D-9BC129962508}" type="presOf" srcId="{FCC077D1-7B4E-4F62-B524-28FFF4A02C68}" destId="{F5D42969-42D9-4961-A615-E6303713314B}" srcOrd="0" destOrd="0" presId="urn:microsoft.com/office/officeart/2005/8/layout/cycle6"/>
    <dgm:cxn modelId="{0EDB2AE8-CED4-4062-9D11-AC9AC96478CB}" type="presOf" srcId="{12B08B37-05D2-4D78-BB13-A43D404EF9D3}" destId="{D2671879-6DB1-40E6-8B8E-B8C95197B07C}" srcOrd="0" destOrd="0" presId="urn:microsoft.com/office/officeart/2005/8/layout/cycle6"/>
    <dgm:cxn modelId="{1AA0CBBF-EDFB-411A-B763-AB9FAEE7429C}" type="presOf" srcId="{3B52FE89-5F81-4EAC-A0BB-71FA98655DCB}" destId="{3112F151-D8E8-4BD2-8480-13F852ED8AD3}" srcOrd="0" destOrd="0" presId="urn:microsoft.com/office/officeart/2005/8/layout/cycle6"/>
    <dgm:cxn modelId="{221BCEBC-CAB7-480A-BEF3-55D9A4578C36}" srcId="{017B1D78-7B61-4A85-8A20-12826756A0B1}" destId="{FCC077D1-7B4E-4F62-B524-28FFF4A02C68}" srcOrd="2" destOrd="0" parTransId="{E1F7E864-333E-4118-A163-FEFD7411440C}" sibTransId="{3B52FE89-5F81-4EAC-A0BB-71FA98655DCB}"/>
    <dgm:cxn modelId="{2FE9EA57-B28C-4C0D-B478-75BE2942D16B}" type="presOf" srcId="{E1F77363-B72A-493E-A363-749AC39C262F}" destId="{B6BE288C-E7F9-41B5-A819-4E09FF58562D}" srcOrd="0" destOrd="0" presId="urn:microsoft.com/office/officeart/2005/8/layout/cycle6"/>
    <dgm:cxn modelId="{115A4FC8-FCF8-41A3-A0C3-A692562E839D}" type="presOf" srcId="{AA4BDAE2-77EF-44AA-9878-2904F845B14C}" destId="{997F7CEA-E281-4D3A-930F-E3BDBDDB36D4}" srcOrd="0" destOrd="0" presId="urn:microsoft.com/office/officeart/2005/8/layout/cycle6"/>
    <dgm:cxn modelId="{40697A10-1307-42D4-9EE4-D38A69B091BC}" type="presOf" srcId="{017B1D78-7B61-4A85-8A20-12826756A0B1}" destId="{F8644DD7-9496-4CFF-AC68-3DBEEFDF28D0}" srcOrd="0" destOrd="0" presId="urn:microsoft.com/office/officeart/2005/8/layout/cycle6"/>
    <dgm:cxn modelId="{396902F5-8524-4431-B55F-02BDBF415AD7}" type="presOf" srcId="{A3DE59B4-F4D6-4242-8E61-6A2576173B8D}" destId="{4CB891A2-E6EE-407E-9439-03A8DB6B2C37}" srcOrd="0" destOrd="0" presId="urn:microsoft.com/office/officeart/2005/8/layout/cycle6"/>
    <dgm:cxn modelId="{A0CFE3C6-58DE-4198-B7FE-D0EFB94DDC92}" srcId="{017B1D78-7B61-4A85-8A20-12826756A0B1}" destId="{94145393-835E-4D9D-8A9A-583EB420FA41}" srcOrd="5" destOrd="0" parTransId="{6458C2C4-A593-4430-88DB-14B610AD27A4}" sibTransId="{5A360A6B-ACE1-421E-A760-46AD653EA8CD}"/>
    <dgm:cxn modelId="{B823806B-E3B9-43D0-946C-2F9FE37364AD}" srcId="{017B1D78-7B61-4A85-8A20-12826756A0B1}" destId="{A3DE59B4-F4D6-4242-8E61-6A2576173B8D}" srcOrd="0" destOrd="0" parTransId="{0E386DD3-7683-44E1-9519-85A55F2E0381}" sibTransId="{5E8746A3-B4AB-470F-A6F1-E40F8051610D}"/>
    <dgm:cxn modelId="{650C9270-2A2F-4788-9F07-296577EEABF1}" type="presOf" srcId="{5E8746A3-B4AB-470F-A6F1-E40F8051610D}" destId="{E8E6D817-7B13-4D0B-9E10-BAB4488CDBAA}" srcOrd="0" destOrd="0" presId="urn:microsoft.com/office/officeart/2005/8/layout/cycle6"/>
    <dgm:cxn modelId="{BFF3D479-119E-40BC-9BE9-84503EB9FF88}" srcId="{017B1D78-7B61-4A85-8A20-12826756A0B1}" destId="{AA4BDAE2-77EF-44AA-9878-2904F845B14C}" srcOrd="3" destOrd="0" parTransId="{2F3B224F-A0C0-4CAC-A85C-30AB46F9EAB8}" sibTransId="{DE8E30E7-25EC-4D31-9FD1-9F9B0E67AF33}"/>
    <dgm:cxn modelId="{1D1619A9-B676-477A-9B59-AE72F048BF39}" type="presOf" srcId="{DE8E30E7-25EC-4D31-9FD1-9F9B0E67AF33}" destId="{3A9F8895-6C9D-4F8A-96CA-4DF96587CE44}" srcOrd="0" destOrd="0" presId="urn:microsoft.com/office/officeart/2005/8/layout/cycle6"/>
    <dgm:cxn modelId="{B13FBC6F-F4E3-437F-86E4-F64163ED4B4F}" type="presOf" srcId="{9025E3BB-7F40-480D-A55F-6AB1C496E4C4}" destId="{8E119CA3-5EC7-4B92-83DF-862C10B5B794}" srcOrd="0" destOrd="0" presId="urn:microsoft.com/office/officeart/2005/8/layout/cycle6"/>
    <dgm:cxn modelId="{C36B8CC4-06EC-44AC-B464-FA514756292A}" srcId="{017B1D78-7B61-4A85-8A20-12826756A0B1}" destId="{E1F77363-B72A-493E-A363-749AC39C262F}" srcOrd="4" destOrd="0" parTransId="{67268521-266E-48AD-83D1-3B756779DE13}" sibTransId="{E2A03E1C-3224-4394-9909-880903713E73}"/>
    <dgm:cxn modelId="{88A8C7E1-0417-442D-808A-E1B523DCF035}" type="presOf" srcId="{5A360A6B-ACE1-421E-A760-46AD653EA8CD}" destId="{2B96C342-4BAF-4555-8A36-1BB9445779B9}" srcOrd="0" destOrd="0" presId="urn:microsoft.com/office/officeart/2005/8/layout/cycle6"/>
    <dgm:cxn modelId="{932CBDA6-2057-4660-B06C-39C9E575A02F}" type="presParOf" srcId="{F8644DD7-9496-4CFF-AC68-3DBEEFDF28D0}" destId="{4CB891A2-E6EE-407E-9439-03A8DB6B2C37}" srcOrd="0" destOrd="0" presId="urn:microsoft.com/office/officeart/2005/8/layout/cycle6"/>
    <dgm:cxn modelId="{EC1F803A-4E97-4F26-9C82-D8BEB3676522}" type="presParOf" srcId="{F8644DD7-9496-4CFF-AC68-3DBEEFDF28D0}" destId="{3080367B-29D5-4F55-A525-EFF0C9D651D1}" srcOrd="1" destOrd="0" presId="urn:microsoft.com/office/officeart/2005/8/layout/cycle6"/>
    <dgm:cxn modelId="{BDA26DA8-F30A-4A97-823E-4CA6E1C96B1E}" type="presParOf" srcId="{F8644DD7-9496-4CFF-AC68-3DBEEFDF28D0}" destId="{E8E6D817-7B13-4D0B-9E10-BAB4488CDBAA}" srcOrd="2" destOrd="0" presId="urn:microsoft.com/office/officeart/2005/8/layout/cycle6"/>
    <dgm:cxn modelId="{6B85B287-6BBD-4BD6-843B-67CBB93E8F03}" type="presParOf" srcId="{F8644DD7-9496-4CFF-AC68-3DBEEFDF28D0}" destId="{8E119CA3-5EC7-4B92-83DF-862C10B5B794}" srcOrd="3" destOrd="0" presId="urn:microsoft.com/office/officeart/2005/8/layout/cycle6"/>
    <dgm:cxn modelId="{1E65DDD0-70E8-4DC4-9A02-CAF36D67FFDC}" type="presParOf" srcId="{F8644DD7-9496-4CFF-AC68-3DBEEFDF28D0}" destId="{2D79A03D-FB04-44CE-9757-DCCC7865F041}" srcOrd="4" destOrd="0" presId="urn:microsoft.com/office/officeart/2005/8/layout/cycle6"/>
    <dgm:cxn modelId="{D8339D89-6853-4EEC-9D18-2961C07FDB7F}" type="presParOf" srcId="{F8644DD7-9496-4CFF-AC68-3DBEEFDF28D0}" destId="{D2671879-6DB1-40E6-8B8E-B8C95197B07C}" srcOrd="5" destOrd="0" presId="urn:microsoft.com/office/officeart/2005/8/layout/cycle6"/>
    <dgm:cxn modelId="{68DF9581-5808-406E-87F8-926DBD88FC8D}" type="presParOf" srcId="{F8644DD7-9496-4CFF-AC68-3DBEEFDF28D0}" destId="{F5D42969-42D9-4961-A615-E6303713314B}" srcOrd="6" destOrd="0" presId="urn:microsoft.com/office/officeart/2005/8/layout/cycle6"/>
    <dgm:cxn modelId="{F3EBD79F-1DE8-4238-95BA-DD1B06DEEAF8}" type="presParOf" srcId="{F8644DD7-9496-4CFF-AC68-3DBEEFDF28D0}" destId="{0EA887B1-E78D-4189-867F-B55B0ACBAA4D}" srcOrd="7" destOrd="0" presId="urn:microsoft.com/office/officeart/2005/8/layout/cycle6"/>
    <dgm:cxn modelId="{347D02A5-D6E4-4872-964E-87303A335BBB}" type="presParOf" srcId="{F8644DD7-9496-4CFF-AC68-3DBEEFDF28D0}" destId="{3112F151-D8E8-4BD2-8480-13F852ED8AD3}" srcOrd="8" destOrd="0" presId="urn:microsoft.com/office/officeart/2005/8/layout/cycle6"/>
    <dgm:cxn modelId="{ACF79849-6407-4159-ABB4-DF7763453F3A}" type="presParOf" srcId="{F8644DD7-9496-4CFF-AC68-3DBEEFDF28D0}" destId="{997F7CEA-E281-4D3A-930F-E3BDBDDB36D4}" srcOrd="9" destOrd="0" presId="urn:microsoft.com/office/officeart/2005/8/layout/cycle6"/>
    <dgm:cxn modelId="{16F933CC-DA9B-4643-8126-3D6BD0BFAFFB}" type="presParOf" srcId="{F8644DD7-9496-4CFF-AC68-3DBEEFDF28D0}" destId="{661D4AB1-5E8E-4456-9207-C6BC22B0E42A}" srcOrd="10" destOrd="0" presId="urn:microsoft.com/office/officeart/2005/8/layout/cycle6"/>
    <dgm:cxn modelId="{422E7145-8B12-4BB6-BB0A-8871351A7C81}" type="presParOf" srcId="{F8644DD7-9496-4CFF-AC68-3DBEEFDF28D0}" destId="{3A9F8895-6C9D-4F8A-96CA-4DF96587CE44}" srcOrd="11" destOrd="0" presId="urn:microsoft.com/office/officeart/2005/8/layout/cycle6"/>
    <dgm:cxn modelId="{906F5798-8773-489B-B746-F2263CB214B1}" type="presParOf" srcId="{F8644DD7-9496-4CFF-AC68-3DBEEFDF28D0}" destId="{B6BE288C-E7F9-41B5-A819-4E09FF58562D}" srcOrd="12" destOrd="0" presId="urn:microsoft.com/office/officeart/2005/8/layout/cycle6"/>
    <dgm:cxn modelId="{3283D776-D32D-43E9-BAFB-D8F036CC0CA3}" type="presParOf" srcId="{F8644DD7-9496-4CFF-AC68-3DBEEFDF28D0}" destId="{D31866A4-714B-40E8-A003-6E6682DF3DB5}" srcOrd="13" destOrd="0" presId="urn:microsoft.com/office/officeart/2005/8/layout/cycle6"/>
    <dgm:cxn modelId="{2DEB7A38-3213-4E86-840E-A3D01F6810AD}" type="presParOf" srcId="{F8644DD7-9496-4CFF-AC68-3DBEEFDF28D0}" destId="{A5EAA970-71DE-4025-B2A3-6D51EFF89D78}" srcOrd="14" destOrd="0" presId="urn:microsoft.com/office/officeart/2005/8/layout/cycle6"/>
    <dgm:cxn modelId="{3464540D-9471-4C70-A253-83344EBA23BC}" type="presParOf" srcId="{F8644DD7-9496-4CFF-AC68-3DBEEFDF28D0}" destId="{96DEFED0-B4B9-49CE-A36D-5A4F51B7B741}" srcOrd="15" destOrd="0" presId="urn:microsoft.com/office/officeart/2005/8/layout/cycle6"/>
    <dgm:cxn modelId="{30BD3EA8-EE15-4068-ACAC-7DAD14A49260}" type="presParOf" srcId="{F8644DD7-9496-4CFF-AC68-3DBEEFDF28D0}" destId="{547E6093-ED2F-4757-8EF9-5022AF3AAB25}" srcOrd="16" destOrd="0" presId="urn:microsoft.com/office/officeart/2005/8/layout/cycle6"/>
    <dgm:cxn modelId="{00E7016D-A93D-4F4E-B7F2-756844F8BFD1}" type="presParOf" srcId="{F8644DD7-9496-4CFF-AC68-3DBEEFDF28D0}" destId="{2B96C342-4BAF-4555-8A36-1BB9445779B9}" srcOrd="17" destOrd="0" presId="urn:microsoft.com/office/officeart/2005/8/layout/cycle6"/>
  </dgm:cxnLst>
  <dgm:bg/>
  <dgm:whole/>
</dgm:dataModel>
</file>

<file path=ppt/diagrams/data10.xml><?xml version="1.0" encoding="utf-8"?>
<dgm:dataModel xmlns:dgm="http://schemas.openxmlformats.org/drawingml/2006/diagram" xmlns:a="http://schemas.openxmlformats.org/drawingml/2006/main">
  <dgm:ptLst>
    <dgm:pt modelId="{EE840109-FB68-4973-AC04-1EBE917E5C0B}"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s-EC"/>
        </a:p>
      </dgm:t>
    </dgm:pt>
    <dgm:pt modelId="{41C71B1F-021B-4B76-9A4E-7D7A81B48CF3}">
      <dgm:prSet phldrT="[Texto]"/>
      <dgm:spPr/>
      <dgm:t>
        <a:bodyPr/>
        <a:lstStyle/>
        <a:p>
          <a:r>
            <a:rPr lang="es-EC" dirty="0" smtClean="0"/>
            <a:t>El 31.6% de los clientes de las cooperativas de ahorro y crédito no se encuentran completamente satisfechos con la ayuda prestada por parte de los colaboradores de estas empresas, pues consideran que no siempre logran resolver sus inquietudes o solucionar sus problemas, esto podría ocasionar  que el cliente busque nuevas opciones en la competencia.</a:t>
          </a:r>
          <a:endParaRPr lang="es-EC" dirty="0"/>
        </a:p>
      </dgm:t>
    </dgm:pt>
    <dgm:pt modelId="{1310E51A-8ABE-4646-822D-5DE909FB65C2}" type="parTrans" cxnId="{5F2F533B-5BE9-4D07-AC64-8B75681E47DB}">
      <dgm:prSet/>
      <dgm:spPr/>
      <dgm:t>
        <a:bodyPr/>
        <a:lstStyle/>
        <a:p>
          <a:endParaRPr lang="es-EC"/>
        </a:p>
      </dgm:t>
    </dgm:pt>
    <dgm:pt modelId="{52218286-1132-4ECC-B398-6FC3DC8847F9}" type="sibTrans" cxnId="{5F2F533B-5BE9-4D07-AC64-8B75681E47DB}">
      <dgm:prSet/>
      <dgm:spPr/>
      <dgm:t>
        <a:bodyPr/>
        <a:lstStyle/>
        <a:p>
          <a:endParaRPr lang="es-EC"/>
        </a:p>
      </dgm:t>
    </dgm:pt>
    <dgm:pt modelId="{B9F660E8-3766-472B-9451-780FA1C92B88}">
      <dgm:prSet/>
      <dgm:spPr/>
      <dgm:t>
        <a:bodyPr/>
        <a:lstStyle/>
        <a:p>
          <a:r>
            <a:rPr lang="es-EC" dirty="0" smtClean="0"/>
            <a:t>El  74.84% % de los clientes de las Cooperativas de Ahorro  y crédito  del cantón Rumiñahui consideran que las cooperativas pueden mejorar su servicio  y entre las recomendaciones sugeridas por los clientes se encuentra la agilidad en servicio  y que el servicio sea más cálido y humano, una sonrisa al atender a los clientes puede ser el factor diferenciador para triunfar en el mercado.</a:t>
          </a:r>
        </a:p>
      </dgm:t>
    </dgm:pt>
    <dgm:pt modelId="{6FDC9C33-4BFA-4348-A420-DC9D9586A1FB}" type="parTrans" cxnId="{9F0E09C7-4529-4BE5-A813-959265CCE606}">
      <dgm:prSet/>
      <dgm:spPr/>
      <dgm:t>
        <a:bodyPr/>
        <a:lstStyle/>
        <a:p>
          <a:endParaRPr lang="es-EC"/>
        </a:p>
      </dgm:t>
    </dgm:pt>
    <dgm:pt modelId="{FF6CD1C4-F0F6-43B9-83EA-0D4747979EA1}" type="sibTrans" cxnId="{9F0E09C7-4529-4BE5-A813-959265CCE606}">
      <dgm:prSet/>
      <dgm:spPr/>
      <dgm:t>
        <a:bodyPr/>
        <a:lstStyle/>
        <a:p>
          <a:endParaRPr lang="es-EC"/>
        </a:p>
      </dgm:t>
    </dgm:pt>
    <dgm:pt modelId="{6DAB6E74-6B67-4848-9B30-1B89057BA97F}" type="pres">
      <dgm:prSet presAssocID="{EE840109-FB68-4973-AC04-1EBE917E5C0B}" presName="linear" presStyleCnt="0">
        <dgm:presLayoutVars>
          <dgm:dir/>
          <dgm:resizeHandles val="exact"/>
        </dgm:presLayoutVars>
      </dgm:prSet>
      <dgm:spPr/>
      <dgm:t>
        <a:bodyPr/>
        <a:lstStyle/>
        <a:p>
          <a:endParaRPr lang="es-EC"/>
        </a:p>
      </dgm:t>
    </dgm:pt>
    <dgm:pt modelId="{CC3B1CFD-4C54-4EFB-9275-B753656C7815}" type="pres">
      <dgm:prSet presAssocID="{41C71B1F-021B-4B76-9A4E-7D7A81B48CF3}" presName="comp" presStyleCnt="0"/>
      <dgm:spPr/>
    </dgm:pt>
    <dgm:pt modelId="{580ED36F-959E-46D8-B7A5-95F85984FB77}" type="pres">
      <dgm:prSet presAssocID="{41C71B1F-021B-4B76-9A4E-7D7A81B48CF3}" presName="box" presStyleLbl="node1" presStyleIdx="0" presStyleCnt="2"/>
      <dgm:spPr/>
      <dgm:t>
        <a:bodyPr/>
        <a:lstStyle/>
        <a:p>
          <a:endParaRPr lang="es-EC"/>
        </a:p>
      </dgm:t>
    </dgm:pt>
    <dgm:pt modelId="{BC6F6E46-5677-4AC4-A873-09BF952787CB}" type="pres">
      <dgm:prSet presAssocID="{41C71B1F-021B-4B76-9A4E-7D7A81B48CF3}" presName="img" presStyleLbl="fgImgPlace1" presStyleIdx="0" presStyleCnt="2"/>
      <dgm:spPr>
        <a:blipFill rotWithShape="0">
          <a:blip xmlns:r="http://schemas.openxmlformats.org/officeDocument/2006/relationships" r:embed="rId1"/>
          <a:stretch>
            <a:fillRect/>
          </a:stretch>
        </a:blipFill>
      </dgm:spPr>
    </dgm:pt>
    <dgm:pt modelId="{7CE4C9F1-7B94-40F3-8D48-5D35AB09E2EF}" type="pres">
      <dgm:prSet presAssocID="{41C71B1F-021B-4B76-9A4E-7D7A81B48CF3}" presName="text" presStyleLbl="node1" presStyleIdx="0" presStyleCnt="2">
        <dgm:presLayoutVars>
          <dgm:bulletEnabled val="1"/>
        </dgm:presLayoutVars>
      </dgm:prSet>
      <dgm:spPr/>
      <dgm:t>
        <a:bodyPr/>
        <a:lstStyle/>
        <a:p>
          <a:endParaRPr lang="es-EC"/>
        </a:p>
      </dgm:t>
    </dgm:pt>
    <dgm:pt modelId="{C092E2AA-775F-4CA7-BD42-3F34FF50D9EA}" type="pres">
      <dgm:prSet presAssocID="{52218286-1132-4ECC-B398-6FC3DC8847F9}" presName="spacer" presStyleCnt="0"/>
      <dgm:spPr/>
    </dgm:pt>
    <dgm:pt modelId="{B58A24F3-D652-4DAD-8EB5-D32AA706D49D}" type="pres">
      <dgm:prSet presAssocID="{B9F660E8-3766-472B-9451-780FA1C92B88}" presName="comp" presStyleCnt="0"/>
      <dgm:spPr/>
    </dgm:pt>
    <dgm:pt modelId="{530BA82D-1DF4-4296-A5FE-E1E32B63E0E3}" type="pres">
      <dgm:prSet presAssocID="{B9F660E8-3766-472B-9451-780FA1C92B88}" presName="box" presStyleLbl="node1" presStyleIdx="1" presStyleCnt="2"/>
      <dgm:spPr/>
      <dgm:t>
        <a:bodyPr/>
        <a:lstStyle/>
        <a:p>
          <a:endParaRPr lang="es-EC"/>
        </a:p>
      </dgm:t>
    </dgm:pt>
    <dgm:pt modelId="{C828638B-FFD3-4708-81CF-3EE3EFF8EACF}" type="pres">
      <dgm:prSet presAssocID="{B9F660E8-3766-472B-9451-780FA1C92B88}" presName="img" presStyleLbl="fgImgPlace1" presStyleIdx="1" presStyleCnt="2"/>
      <dgm:spPr>
        <a:blipFill rotWithShape="0">
          <a:blip xmlns:r="http://schemas.openxmlformats.org/officeDocument/2006/relationships" r:embed="rId2"/>
          <a:stretch>
            <a:fillRect/>
          </a:stretch>
        </a:blipFill>
      </dgm:spPr>
    </dgm:pt>
    <dgm:pt modelId="{B8EB8229-4569-45FF-9F78-7098DB289340}" type="pres">
      <dgm:prSet presAssocID="{B9F660E8-3766-472B-9451-780FA1C92B88}" presName="text" presStyleLbl="node1" presStyleIdx="1" presStyleCnt="2">
        <dgm:presLayoutVars>
          <dgm:bulletEnabled val="1"/>
        </dgm:presLayoutVars>
      </dgm:prSet>
      <dgm:spPr/>
      <dgm:t>
        <a:bodyPr/>
        <a:lstStyle/>
        <a:p>
          <a:endParaRPr lang="es-EC"/>
        </a:p>
      </dgm:t>
    </dgm:pt>
  </dgm:ptLst>
  <dgm:cxnLst>
    <dgm:cxn modelId="{73599E3F-86A2-4534-9588-82831D6D1499}" type="presOf" srcId="{41C71B1F-021B-4B76-9A4E-7D7A81B48CF3}" destId="{7CE4C9F1-7B94-40F3-8D48-5D35AB09E2EF}" srcOrd="1" destOrd="0" presId="urn:microsoft.com/office/officeart/2005/8/layout/vList4"/>
    <dgm:cxn modelId="{5F2F533B-5BE9-4D07-AC64-8B75681E47DB}" srcId="{EE840109-FB68-4973-AC04-1EBE917E5C0B}" destId="{41C71B1F-021B-4B76-9A4E-7D7A81B48CF3}" srcOrd="0" destOrd="0" parTransId="{1310E51A-8ABE-4646-822D-5DE909FB65C2}" sibTransId="{52218286-1132-4ECC-B398-6FC3DC8847F9}"/>
    <dgm:cxn modelId="{9038E1FE-FC34-4922-9205-68EB75AA40FB}" type="presOf" srcId="{41C71B1F-021B-4B76-9A4E-7D7A81B48CF3}" destId="{580ED36F-959E-46D8-B7A5-95F85984FB77}" srcOrd="0" destOrd="0" presId="urn:microsoft.com/office/officeart/2005/8/layout/vList4"/>
    <dgm:cxn modelId="{66E7A77F-583A-4155-8985-7FDA4EAE126B}" type="presOf" srcId="{B9F660E8-3766-472B-9451-780FA1C92B88}" destId="{B8EB8229-4569-45FF-9F78-7098DB289340}" srcOrd="1" destOrd="0" presId="urn:microsoft.com/office/officeart/2005/8/layout/vList4"/>
    <dgm:cxn modelId="{EDED33FE-D9A1-44CF-94A1-EE3FDDC32C66}" type="presOf" srcId="{B9F660E8-3766-472B-9451-780FA1C92B88}" destId="{530BA82D-1DF4-4296-A5FE-E1E32B63E0E3}" srcOrd="0" destOrd="0" presId="urn:microsoft.com/office/officeart/2005/8/layout/vList4"/>
    <dgm:cxn modelId="{FB1083FC-CF1E-4F05-8728-891193D4C5C4}" type="presOf" srcId="{EE840109-FB68-4973-AC04-1EBE917E5C0B}" destId="{6DAB6E74-6B67-4848-9B30-1B89057BA97F}" srcOrd="0" destOrd="0" presId="urn:microsoft.com/office/officeart/2005/8/layout/vList4"/>
    <dgm:cxn modelId="{9F0E09C7-4529-4BE5-A813-959265CCE606}" srcId="{EE840109-FB68-4973-AC04-1EBE917E5C0B}" destId="{B9F660E8-3766-472B-9451-780FA1C92B88}" srcOrd="1" destOrd="0" parTransId="{6FDC9C33-4BFA-4348-A420-DC9D9586A1FB}" sibTransId="{FF6CD1C4-F0F6-43B9-83EA-0D4747979EA1}"/>
    <dgm:cxn modelId="{6FAE9517-016F-42B3-A64B-09AEE0A7630E}" type="presParOf" srcId="{6DAB6E74-6B67-4848-9B30-1B89057BA97F}" destId="{CC3B1CFD-4C54-4EFB-9275-B753656C7815}" srcOrd="0" destOrd="0" presId="urn:microsoft.com/office/officeart/2005/8/layout/vList4"/>
    <dgm:cxn modelId="{E21C12A0-B814-4BC3-870A-EF20FD525979}" type="presParOf" srcId="{CC3B1CFD-4C54-4EFB-9275-B753656C7815}" destId="{580ED36F-959E-46D8-B7A5-95F85984FB77}" srcOrd="0" destOrd="0" presId="urn:microsoft.com/office/officeart/2005/8/layout/vList4"/>
    <dgm:cxn modelId="{9609A285-E0CA-434E-A336-BC87974C17EF}" type="presParOf" srcId="{CC3B1CFD-4C54-4EFB-9275-B753656C7815}" destId="{BC6F6E46-5677-4AC4-A873-09BF952787CB}" srcOrd="1" destOrd="0" presId="urn:microsoft.com/office/officeart/2005/8/layout/vList4"/>
    <dgm:cxn modelId="{2B7F28CE-5698-4F3D-A410-A79454EFC4F0}" type="presParOf" srcId="{CC3B1CFD-4C54-4EFB-9275-B753656C7815}" destId="{7CE4C9F1-7B94-40F3-8D48-5D35AB09E2EF}" srcOrd="2" destOrd="0" presId="urn:microsoft.com/office/officeart/2005/8/layout/vList4"/>
    <dgm:cxn modelId="{772C1139-C9BA-45FF-805D-CB6B3843A554}" type="presParOf" srcId="{6DAB6E74-6B67-4848-9B30-1B89057BA97F}" destId="{C092E2AA-775F-4CA7-BD42-3F34FF50D9EA}" srcOrd="1" destOrd="0" presId="urn:microsoft.com/office/officeart/2005/8/layout/vList4"/>
    <dgm:cxn modelId="{84097C7B-73C0-4BD6-BC97-33765EDA7A44}" type="presParOf" srcId="{6DAB6E74-6B67-4848-9B30-1B89057BA97F}" destId="{B58A24F3-D652-4DAD-8EB5-D32AA706D49D}" srcOrd="2" destOrd="0" presId="urn:microsoft.com/office/officeart/2005/8/layout/vList4"/>
    <dgm:cxn modelId="{03F87360-6B94-4136-93F9-FB1592AADF6E}" type="presParOf" srcId="{B58A24F3-D652-4DAD-8EB5-D32AA706D49D}" destId="{530BA82D-1DF4-4296-A5FE-E1E32B63E0E3}" srcOrd="0" destOrd="0" presId="urn:microsoft.com/office/officeart/2005/8/layout/vList4"/>
    <dgm:cxn modelId="{CDBE1985-BBDC-432D-B456-6CC0B03F6F73}" type="presParOf" srcId="{B58A24F3-D652-4DAD-8EB5-D32AA706D49D}" destId="{C828638B-FFD3-4708-81CF-3EE3EFF8EACF}" srcOrd="1" destOrd="0" presId="urn:microsoft.com/office/officeart/2005/8/layout/vList4"/>
    <dgm:cxn modelId="{4F58DC36-7133-4D4D-AE06-761CE81DE97D}" type="presParOf" srcId="{B58A24F3-D652-4DAD-8EB5-D32AA706D49D}" destId="{B8EB8229-4569-45FF-9F78-7098DB289340}" srcOrd="2" destOrd="0" presId="urn:microsoft.com/office/officeart/2005/8/layout/vList4"/>
  </dgm:cxnLst>
  <dgm:bg/>
  <dgm:whole/>
</dgm:dataModel>
</file>

<file path=ppt/diagrams/data11.xml><?xml version="1.0" encoding="utf-8"?>
<dgm:dataModel xmlns:dgm="http://schemas.openxmlformats.org/drawingml/2006/diagram" xmlns:a="http://schemas.openxmlformats.org/drawingml/2006/main">
  <dgm:ptLst>
    <dgm:pt modelId="{A670CA80-FF9E-42E0-93AF-B9E80BA7C9A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ECD1B377-1C65-4947-AE4A-D9361CB165FC}">
      <dgm:prSet phldrT="[Texto]"/>
      <dgm:spPr/>
      <dgm:t>
        <a:bodyPr/>
        <a:lstStyle/>
        <a:p>
          <a:r>
            <a:rPr lang="es-EC" dirty="0" smtClean="0"/>
            <a:t>Con el fin de mantener la confianza en el sistema cooperativo del Cantón Rumiñahui, las cooperativas que están bajo el control de la Superintendencia de Economía popular y solidaria, deben capacitar a su personal por parte de este organismo para proceder de la mejor manera en el mercado, para esto este organismo de control entrega cada trimestre capacitaciones, foros, conferencias etc. Por lo que las cooperativas pueden aprovechar esta oportunidad.</a:t>
          </a:r>
          <a:endParaRPr lang="es-EC" dirty="0"/>
        </a:p>
      </dgm:t>
    </dgm:pt>
    <dgm:pt modelId="{DE7A1E47-5010-476B-B376-2EC27A474982}" type="parTrans" cxnId="{FACBE944-C2B6-4AB0-9F73-2E4C0215A464}">
      <dgm:prSet/>
      <dgm:spPr/>
      <dgm:t>
        <a:bodyPr/>
        <a:lstStyle/>
        <a:p>
          <a:endParaRPr lang="es-EC"/>
        </a:p>
      </dgm:t>
    </dgm:pt>
    <dgm:pt modelId="{0DA71D75-A1AC-41B7-9E65-8BC1D2D61676}" type="sibTrans" cxnId="{FACBE944-C2B6-4AB0-9F73-2E4C0215A464}">
      <dgm:prSet/>
      <dgm:spPr/>
      <dgm:t>
        <a:bodyPr/>
        <a:lstStyle/>
        <a:p>
          <a:endParaRPr lang="es-EC"/>
        </a:p>
      </dgm:t>
    </dgm:pt>
    <dgm:pt modelId="{5386C99F-22C0-49A0-A2D3-B0811FD8936D}">
      <dgm:prSet/>
      <dgm:spPr/>
      <dgm:t>
        <a:bodyPr/>
        <a:lstStyle/>
        <a:p>
          <a:r>
            <a:rPr lang="es-EC" dirty="0" smtClean="0"/>
            <a:t>Las cooperativas deben aplicar la educación financiera a sus clientes para que estos aprendan a diferenciar entre productos y servicios financieros, así también como los beneficios sociales que se ofertan en el Cantón Rumiñahui, para que los clientes y ciudadanía en general encuentren los beneficios de cada producto y servicio y hagan uso de estos de acuerdo a sus necesidades ayudando así a elevar los niveles de satisfacción de sus socios.</a:t>
          </a:r>
        </a:p>
      </dgm:t>
    </dgm:pt>
    <dgm:pt modelId="{D4DC2F2E-7805-407C-A803-7D36E698CBC3}" type="parTrans" cxnId="{31A29EDE-490A-4E13-B4FB-3C83BF0AA601}">
      <dgm:prSet/>
      <dgm:spPr/>
      <dgm:t>
        <a:bodyPr/>
        <a:lstStyle/>
        <a:p>
          <a:endParaRPr lang="es-EC"/>
        </a:p>
      </dgm:t>
    </dgm:pt>
    <dgm:pt modelId="{2133064F-081D-4688-98D6-38DB2431C2B4}" type="sibTrans" cxnId="{31A29EDE-490A-4E13-B4FB-3C83BF0AA601}">
      <dgm:prSet/>
      <dgm:spPr/>
      <dgm:t>
        <a:bodyPr/>
        <a:lstStyle/>
        <a:p>
          <a:endParaRPr lang="es-EC"/>
        </a:p>
      </dgm:t>
    </dgm:pt>
    <dgm:pt modelId="{885CBAFD-1A19-4862-B66F-4E3B3E496970}">
      <dgm:prSet/>
      <dgm:spPr/>
      <dgm:t>
        <a:bodyPr/>
        <a:lstStyle/>
        <a:p>
          <a:r>
            <a:rPr lang="es-EC" dirty="0" smtClean="0"/>
            <a:t>Se debe implementar un software de medición permanente e instantáneo de la satisfacción del cliente en todos los departamentos donde se brinde la atención al socio, en este sistema se podrá calificar la manera en la que fue atendido al finalizar el servicio esto ayudara a la cooperativa a corregir errores de manera oportuna y evitar la pérdida de clientes. </a:t>
          </a:r>
        </a:p>
      </dgm:t>
    </dgm:pt>
    <dgm:pt modelId="{2BAECC38-6EAE-4A07-A05C-BBDD4FC8D3F0}" type="parTrans" cxnId="{CDA0C3EE-0B84-4976-AD70-144C605202D3}">
      <dgm:prSet/>
      <dgm:spPr/>
      <dgm:t>
        <a:bodyPr/>
        <a:lstStyle/>
        <a:p>
          <a:endParaRPr lang="es-EC"/>
        </a:p>
      </dgm:t>
    </dgm:pt>
    <dgm:pt modelId="{BB9FF0F8-1622-461F-AFA2-D6EDA3C43910}" type="sibTrans" cxnId="{CDA0C3EE-0B84-4976-AD70-144C605202D3}">
      <dgm:prSet/>
      <dgm:spPr/>
      <dgm:t>
        <a:bodyPr/>
        <a:lstStyle/>
        <a:p>
          <a:endParaRPr lang="es-EC"/>
        </a:p>
      </dgm:t>
    </dgm:pt>
    <dgm:pt modelId="{6ABEF234-58AE-4B80-A231-019CB7FEAC3D}" type="pres">
      <dgm:prSet presAssocID="{A670CA80-FF9E-42E0-93AF-B9E80BA7C9A3}" presName="linearFlow" presStyleCnt="0">
        <dgm:presLayoutVars>
          <dgm:dir/>
          <dgm:resizeHandles val="exact"/>
        </dgm:presLayoutVars>
      </dgm:prSet>
      <dgm:spPr/>
      <dgm:t>
        <a:bodyPr/>
        <a:lstStyle/>
        <a:p>
          <a:endParaRPr lang="es-EC"/>
        </a:p>
      </dgm:t>
    </dgm:pt>
    <dgm:pt modelId="{883F899E-654F-4014-9D1C-166C1F3C77A3}" type="pres">
      <dgm:prSet presAssocID="{ECD1B377-1C65-4947-AE4A-D9361CB165FC}" presName="composite" presStyleCnt="0"/>
      <dgm:spPr/>
    </dgm:pt>
    <dgm:pt modelId="{531A1CA7-BF41-4553-9770-EEA3F94E5EEF}" type="pres">
      <dgm:prSet presAssocID="{ECD1B377-1C65-4947-AE4A-D9361CB165FC}" presName="imgShp" presStyleLbl="fgImgPlace1" presStyleIdx="0" presStyleCnt="3"/>
      <dgm:spPr>
        <a:blipFill rotWithShape="0">
          <a:blip xmlns:r="http://schemas.openxmlformats.org/officeDocument/2006/relationships" r:embed="rId1"/>
          <a:stretch>
            <a:fillRect/>
          </a:stretch>
        </a:blipFill>
      </dgm:spPr>
    </dgm:pt>
    <dgm:pt modelId="{C5BCA2CF-FA6A-4B83-835F-601F6B2FC1CD}" type="pres">
      <dgm:prSet presAssocID="{ECD1B377-1C65-4947-AE4A-D9361CB165FC}" presName="txShp" presStyleLbl="node1" presStyleIdx="0" presStyleCnt="3">
        <dgm:presLayoutVars>
          <dgm:bulletEnabled val="1"/>
        </dgm:presLayoutVars>
      </dgm:prSet>
      <dgm:spPr/>
      <dgm:t>
        <a:bodyPr/>
        <a:lstStyle/>
        <a:p>
          <a:endParaRPr lang="es-EC"/>
        </a:p>
      </dgm:t>
    </dgm:pt>
    <dgm:pt modelId="{3871E81C-E0BC-4177-8D66-365ADB8108DB}" type="pres">
      <dgm:prSet presAssocID="{0DA71D75-A1AC-41B7-9E65-8BC1D2D61676}" presName="spacing" presStyleCnt="0"/>
      <dgm:spPr/>
    </dgm:pt>
    <dgm:pt modelId="{EE901587-F16D-4D3A-B91A-0D285EB787A3}" type="pres">
      <dgm:prSet presAssocID="{5386C99F-22C0-49A0-A2D3-B0811FD8936D}" presName="composite" presStyleCnt="0"/>
      <dgm:spPr/>
    </dgm:pt>
    <dgm:pt modelId="{4354C6AD-C603-499C-A545-32D8DF2F5DEA}" type="pres">
      <dgm:prSet presAssocID="{5386C99F-22C0-49A0-A2D3-B0811FD8936D}" presName="imgShp" presStyleLbl="fgImgPlace1" presStyleIdx="1" presStyleCnt="3"/>
      <dgm:spPr>
        <a:blipFill rotWithShape="0">
          <a:blip xmlns:r="http://schemas.openxmlformats.org/officeDocument/2006/relationships" r:embed="rId1"/>
          <a:stretch>
            <a:fillRect/>
          </a:stretch>
        </a:blipFill>
      </dgm:spPr>
    </dgm:pt>
    <dgm:pt modelId="{C411A32E-D92E-47A8-8CB4-CC49439E02B6}" type="pres">
      <dgm:prSet presAssocID="{5386C99F-22C0-49A0-A2D3-B0811FD8936D}" presName="txShp" presStyleLbl="node1" presStyleIdx="1" presStyleCnt="3">
        <dgm:presLayoutVars>
          <dgm:bulletEnabled val="1"/>
        </dgm:presLayoutVars>
      </dgm:prSet>
      <dgm:spPr/>
      <dgm:t>
        <a:bodyPr/>
        <a:lstStyle/>
        <a:p>
          <a:endParaRPr lang="es-EC"/>
        </a:p>
      </dgm:t>
    </dgm:pt>
    <dgm:pt modelId="{20EBE9F0-AB59-43EE-A8A0-AA222BBE2B28}" type="pres">
      <dgm:prSet presAssocID="{2133064F-081D-4688-98D6-38DB2431C2B4}" presName="spacing" presStyleCnt="0"/>
      <dgm:spPr/>
    </dgm:pt>
    <dgm:pt modelId="{2869EFED-BE85-4C16-A700-EC2190A87E19}" type="pres">
      <dgm:prSet presAssocID="{885CBAFD-1A19-4862-B66F-4E3B3E496970}" presName="composite" presStyleCnt="0"/>
      <dgm:spPr/>
    </dgm:pt>
    <dgm:pt modelId="{17B6709A-246F-45BB-AF6C-09B420C37E53}" type="pres">
      <dgm:prSet presAssocID="{885CBAFD-1A19-4862-B66F-4E3B3E496970}" presName="imgShp" presStyleLbl="fgImgPlace1" presStyleIdx="2" presStyleCnt="3"/>
      <dgm:spPr>
        <a:blipFill rotWithShape="0">
          <a:blip xmlns:r="http://schemas.openxmlformats.org/officeDocument/2006/relationships" r:embed="rId1"/>
          <a:stretch>
            <a:fillRect/>
          </a:stretch>
        </a:blipFill>
      </dgm:spPr>
    </dgm:pt>
    <dgm:pt modelId="{34229468-6A03-4C27-8B0D-864201EB086A}" type="pres">
      <dgm:prSet presAssocID="{885CBAFD-1A19-4862-B66F-4E3B3E496970}" presName="txShp" presStyleLbl="node1" presStyleIdx="2" presStyleCnt="3">
        <dgm:presLayoutVars>
          <dgm:bulletEnabled val="1"/>
        </dgm:presLayoutVars>
      </dgm:prSet>
      <dgm:spPr/>
      <dgm:t>
        <a:bodyPr/>
        <a:lstStyle/>
        <a:p>
          <a:endParaRPr lang="es-EC"/>
        </a:p>
      </dgm:t>
    </dgm:pt>
  </dgm:ptLst>
  <dgm:cxnLst>
    <dgm:cxn modelId="{CDA0C3EE-0B84-4976-AD70-144C605202D3}" srcId="{A670CA80-FF9E-42E0-93AF-B9E80BA7C9A3}" destId="{885CBAFD-1A19-4862-B66F-4E3B3E496970}" srcOrd="2" destOrd="0" parTransId="{2BAECC38-6EAE-4A07-A05C-BBDD4FC8D3F0}" sibTransId="{BB9FF0F8-1622-461F-AFA2-D6EDA3C43910}"/>
    <dgm:cxn modelId="{31A29EDE-490A-4E13-B4FB-3C83BF0AA601}" srcId="{A670CA80-FF9E-42E0-93AF-B9E80BA7C9A3}" destId="{5386C99F-22C0-49A0-A2D3-B0811FD8936D}" srcOrd="1" destOrd="0" parTransId="{D4DC2F2E-7805-407C-A803-7D36E698CBC3}" sibTransId="{2133064F-081D-4688-98D6-38DB2431C2B4}"/>
    <dgm:cxn modelId="{33B950AC-DF54-4126-AB5C-655A12B449FB}" type="presOf" srcId="{885CBAFD-1A19-4862-B66F-4E3B3E496970}" destId="{34229468-6A03-4C27-8B0D-864201EB086A}" srcOrd="0" destOrd="0" presId="urn:microsoft.com/office/officeart/2005/8/layout/vList3"/>
    <dgm:cxn modelId="{FACBE944-C2B6-4AB0-9F73-2E4C0215A464}" srcId="{A670CA80-FF9E-42E0-93AF-B9E80BA7C9A3}" destId="{ECD1B377-1C65-4947-AE4A-D9361CB165FC}" srcOrd="0" destOrd="0" parTransId="{DE7A1E47-5010-476B-B376-2EC27A474982}" sibTransId="{0DA71D75-A1AC-41B7-9E65-8BC1D2D61676}"/>
    <dgm:cxn modelId="{07F723CD-C7D9-4B00-983F-50A20E09D48F}" type="presOf" srcId="{ECD1B377-1C65-4947-AE4A-D9361CB165FC}" destId="{C5BCA2CF-FA6A-4B83-835F-601F6B2FC1CD}" srcOrd="0" destOrd="0" presId="urn:microsoft.com/office/officeart/2005/8/layout/vList3"/>
    <dgm:cxn modelId="{E6BEBA85-5C36-48AA-AC67-C0E460DB2647}" type="presOf" srcId="{5386C99F-22C0-49A0-A2D3-B0811FD8936D}" destId="{C411A32E-D92E-47A8-8CB4-CC49439E02B6}" srcOrd="0" destOrd="0" presId="urn:microsoft.com/office/officeart/2005/8/layout/vList3"/>
    <dgm:cxn modelId="{93EC2514-1410-4569-B6C2-7A1F6BB1FB04}" type="presOf" srcId="{A670CA80-FF9E-42E0-93AF-B9E80BA7C9A3}" destId="{6ABEF234-58AE-4B80-A231-019CB7FEAC3D}" srcOrd="0" destOrd="0" presId="urn:microsoft.com/office/officeart/2005/8/layout/vList3"/>
    <dgm:cxn modelId="{F307AA87-926A-4417-A515-AC44EA6B2740}" type="presParOf" srcId="{6ABEF234-58AE-4B80-A231-019CB7FEAC3D}" destId="{883F899E-654F-4014-9D1C-166C1F3C77A3}" srcOrd="0" destOrd="0" presId="urn:microsoft.com/office/officeart/2005/8/layout/vList3"/>
    <dgm:cxn modelId="{961A228C-1892-44E4-91D8-E748E32C774A}" type="presParOf" srcId="{883F899E-654F-4014-9D1C-166C1F3C77A3}" destId="{531A1CA7-BF41-4553-9770-EEA3F94E5EEF}" srcOrd="0" destOrd="0" presId="urn:microsoft.com/office/officeart/2005/8/layout/vList3"/>
    <dgm:cxn modelId="{4F2C4C84-138D-4DA6-8FB5-DB0BE37A1FFF}" type="presParOf" srcId="{883F899E-654F-4014-9D1C-166C1F3C77A3}" destId="{C5BCA2CF-FA6A-4B83-835F-601F6B2FC1CD}" srcOrd="1" destOrd="0" presId="urn:microsoft.com/office/officeart/2005/8/layout/vList3"/>
    <dgm:cxn modelId="{ECD28DB7-E4E7-4E80-BC6F-5622252023A0}" type="presParOf" srcId="{6ABEF234-58AE-4B80-A231-019CB7FEAC3D}" destId="{3871E81C-E0BC-4177-8D66-365ADB8108DB}" srcOrd="1" destOrd="0" presId="urn:microsoft.com/office/officeart/2005/8/layout/vList3"/>
    <dgm:cxn modelId="{C08C968E-1098-46C7-8743-633635A56570}" type="presParOf" srcId="{6ABEF234-58AE-4B80-A231-019CB7FEAC3D}" destId="{EE901587-F16D-4D3A-B91A-0D285EB787A3}" srcOrd="2" destOrd="0" presId="urn:microsoft.com/office/officeart/2005/8/layout/vList3"/>
    <dgm:cxn modelId="{8FDE365D-4A6D-4527-A521-6C9C44C01205}" type="presParOf" srcId="{EE901587-F16D-4D3A-B91A-0D285EB787A3}" destId="{4354C6AD-C603-499C-A545-32D8DF2F5DEA}" srcOrd="0" destOrd="0" presId="urn:microsoft.com/office/officeart/2005/8/layout/vList3"/>
    <dgm:cxn modelId="{87814FD6-0889-447E-83F4-62D96235D734}" type="presParOf" srcId="{EE901587-F16D-4D3A-B91A-0D285EB787A3}" destId="{C411A32E-D92E-47A8-8CB4-CC49439E02B6}" srcOrd="1" destOrd="0" presId="urn:microsoft.com/office/officeart/2005/8/layout/vList3"/>
    <dgm:cxn modelId="{E28BCBC4-1C1F-45E7-BE93-F781446202D0}" type="presParOf" srcId="{6ABEF234-58AE-4B80-A231-019CB7FEAC3D}" destId="{20EBE9F0-AB59-43EE-A8A0-AA222BBE2B28}" srcOrd="3" destOrd="0" presId="urn:microsoft.com/office/officeart/2005/8/layout/vList3"/>
    <dgm:cxn modelId="{75E91216-D13A-4A14-B8A6-8ED86B89C6A5}" type="presParOf" srcId="{6ABEF234-58AE-4B80-A231-019CB7FEAC3D}" destId="{2869EFED-BE85-4C16-A700-EC2190A87E19}" srcOrd="4" destOrd="0" presId="urn:microsoft.com/office/officeart/2005/8/layout/vList3"/>
    <dgm:cxn modelId="{CB4B207A-F695-4A78-9D3E-E1821E6047F5}" type="presParOf" srcId="{2869EFED-BE85-4C16-A700-EC2190A87E19}" destId="{17B6709A-246F-45BB-AF6C-09B420C37E53}" srcOrd="0" destOrd="0" presId="urn:microsoft.com/office/officeart/2005/8/layout/vList3"/>
    <dgm:cxn modelId="{89E7CA67-62D8-4C94-AB71-147CA91A133B}" type="presParOf" srcId="{2869EFED-BE85-4C16-A700-EC2190A87E19}" destId="{34229468-6A03-4C27-8B0D-864201EB086A}" srcOrd="1" destOrd="0" presId="urn:microsoft.com/office/officeart/2005/8/layout/vList3"/>
  </dgm:cxnLst>
  <dgm:bg/>
  <dgm:whole/>
</dgm:dataModel>
</file>

<file path=ppt/diagrams/data12.xml><?xml version="1.0" encoding="utf-8"?>
<dgm:dataModel xmlns:dgm="http://schemas.openxmlformats.org/drawingml/2006/diagram" xmlns:a="http://schemas.openxmlformats.org/drawingml/2006/main">
  <dgm:ptLst>
    <dgm:pt modelId="{A670CA80-FF9E-42E0-93AF-B9E80BA7C9A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ECD1B377-1C65-4947-AE4A-D9361CB165FC}">
      <dgm:prSet phldrT="[Texto]"/>
      <dgm:spPr/>
      <dgm:t>
        <a:bodyPr/>
        <a:lstStyle/>
        <a:p>
          <a:r>
            <a:rPr lang="es-EC" dirty="0" smtClean="0"/>
            <a:t>Medir la satisfacción del cliente, les permitirá conocer la percepción de los clientes sobre los productos y servicios que están recibiendo, con lo cual ayudará a adaptar dichos productos y servicios a sus verdaderas necesidades, posibilitando un mejor uso de recursos, orientados a resolver problemas, disponiendo de una información cualitativa y cuantitativa, facilitando continuar con la evolución de los diversos productos y servicios prestados y lo que es más los de la competencia.</a:t>
          </a:r>
          <a:endParaRPr lang="es-EC" dirty="0"/>
        </a:p>
      </dgm:t>
    </dgm:pt>
    <dgm:pt modelId="{DE7A1E47-5010-476B-B376-2EC27A474982}" type="parTrans" cxnId="{FACBE944-C2B6-4AB0-9F73-2E4C0215A464}">
      <dgm:prSet/>
      <dgm:spPr/>
      <dgm:t>
        <a:bodyPr/>
        <a:lstStyle/>
        <a:p>
          <a:endParaRPr lang="es-EC"/>
        </a:p>
      </dgm:t>
    </dgm:pt>
    <dgm:pt modelId="{0DA71D75-A1AC-41B7-9E65-8BC1D2D61676}" type="sibTrans" cxnId="{FACBE944-C2B6-4AB0-9F73-2E4C0215A464}">
      <dgm:prSet/>
      <dgm:spPr/>
      <dgm:t>
        <a:bodyPr/>
        <a:lstStyle/>
        <a:p>
          <a:endParaRPr lang="es-EC"/>
        </a:p>
      </dgm:t>
    </dgm:pt>
    <dgm:pt modelId="{876F957A-A787-4B88-B4ED-FA16434C87D3}">
      <dgm:prSet/>
      <dgm:spPr/>
      <dgm:t>
        <a:bodyPr/>
        <a:lstStyle/>
        <a:p>
          <a:r>
            <a:rPr lang="es-EC" dirty="0" smtClean="0"/>
            <a:t>Implementar un CRM en las cooperativas de ahorro y crédito lo cual permitirá lograr la fidelidad de sus clientes y mejorar su reputación en el mercado.</a:t>
          </a:r>
        </a:p>
      </dgm:t>
    </dgm:pt>
    <dgm:pt modelId="{B048D189-EA71-4AFA-B7A1-1AB05F958952}" type="parTrans" cxnId="{EBDA61A1-06C9-4FAD-8FB1-4A328C6F4E9D}">
      <dgm:prSet/>
      <dgm:spPr/>
      <dgm:t>
        <a:bodyPr/>
        <a:lstStyle/>
        <a:p>
          <a:endParaRPr lang="es-EC"/>
        </a:p>
      </dgm:t>
    </dgm:pt>
    <dgm:pt modelId="{8B65A190-830D-441F-B87F-02BD2D491184}" type="sibTrans" cxnId="{EBDA61A1-06C9-4FAD-8FB1-4A328C6F4E9D}">
      <dgm:prSet/>
      <dgm:spPr/>
      <dgm:t>
        <a:bodyPr/>
        <a:lstStyle/>
        <a:p>
          <a:endParaRPr lang="es-EC"/>
        </a:p>
      </dgm:t>
    </dgm:pt>
    <dgm:pt modelId="{95484DDB-D848-4E31-9FE6-5C909922FC5B}">
      <dgm:prSet/>
      <dgm:spPr/>
      <dgm:t>
        <a:bodyPr/>
        <a:lstStyle/>
        <a:p>
          <a:r>
            <a:rPr lang="es-EC" dirty="0" smtClean="0"/>
            <a:t>Realizar una evaluación de cómo se siente el talento humano dentro de la cooperativa y corregir falencias que estén afectando al ambiente laboral, pues el personal es el cliente interno de la empresa por lo que también se debe buscar su satisfacción.</a:t>
          </a:r>
        </a:p>
      </dgm:t>
    </dgm:pt>
    <dgm:pt modelId="{0948D517-B58F-49E4-B642-5D644574509E}" type="parTrans" cxnId="{DE055309-02FF-4443-BC76-F0E190860DDD}">
      <dgm:prSet/>
      <dgm:spPr/>
      <dgm:t>
        <a:bodyPr/>
        <a:lstStyle/>
        <a:p>
          <a:endParaRPr lang="es-EC"/>
        </a:p>
      </dgm:t>
    </dgm:pt>
    <dgm:pt modelId="{01C082FA-F2DB-44CC-82D9-DF2A4F3AFD4C}" type="sibTrans" cxnId="{DE055309-02FF-4443-BC76-F0E190860DDD}">
      <dgm:prSet/>
      <dgm:spPr/>
      <dgm:t>
        <a:bodyPr/>
        <a:lstStyle/>
        <a:p>
          <a:endParaRPr lang="es-EC"/>
        </a:p>
      </dgm:t>
    </dgm:pt>
    <dgm:pt modelId="{6ABEF234-58AE-4B80-A231-019CB7FEAC3D}" type="pres">
      <dgm:prSet presAssocID="{A670CA80-FF9E-42E0-93AF-B9E80BA7C9A3}" presName="linearFlow" presStyleCnt="0">
        <dgm:presLayoutVars>
          <dgm:dir/>
          <dgm:resizeHandles val="exact"/>
        </dgm:presLayoutVars>
      </dgm:prSet>
      <dgm:spPr/>
      <dgm:t>
        <a:bodyPr/>
        <a:lstStyle/>
        <a:p>
          <a:endParaRPr lang="es-EC"/>
        </a:p>
      </dgm:t>
    </dgm:pt>
    <dgm:pt modelId="{883F899E-654F-4014-9D1C-166C1F3C77A3}" type="pres">
      <dgm:prSet presAssocID="{ECD1B377-1C65-4947-AE4A-D9361CB165FC}" presName="composite" presStyleCnt="0"/>
      <dgm:spPr/>
    </dgm:pt>
    <dgm:pt modelId="{531A1CA7-BF41-4553-9770-EEA3F94E5EEF}" type="pres">
      <dgm:prSet presAssocID="{ECD1B377-1C65-4947-AE4A-D9361CB165FC}" presName="imgShp" presStyleLbl="fgImgPlace1" presStyleIdx="0" presStyleCnt="3"/>
      <dgm:spPr>
        <a:blipFill rotWithShape="0">
          <a:blip xmlns:r="http://schemas.openxmlformats.org/officeDocument/2006/relationships" r:embed="rId1"/>
          <a:stretch>
            <a:fillRect/>
          </a:stretch>
        </a:blipFill>
      </dgm:spPr>
      <dgm:t>
        <a:bodyPr/>
        <a:lstStyle/>
        <a:p>
          <a:endParaRPr lang="es-EC"/>
        </a:p>
      </dgm:t>
    </dgm:pt>
    <dgm:pt modelId="{C5BCA2CF-FA6A-4B83-835F-601F6B2FC1CD}" type="pres">
      <dgm:prSet presAssocID="{ECD1B377-1C65-4947-AE4A-D9361CB165FC}" presName="txShp" presStyleLbl="node1" presStyleIdx="0" presStyleCnt="3">
        <dgm:presLayoutVars>
          <dgm:bulletEnabled val="1"/>
        </dgm:presLayoutVars>
      </dgm:prSet>
      <dgm:spPr/>
      <dgm:t>
        <a:bodyPr/>
        <a:lstStyle/>
        <a:p>
          <a:endParaRPr lang="es-EC"/>
        </a:p>
      </dgm:t>
    </dgm:pt>
    <dgm:pt modelId="{3871E81C-E0BC-4177-8D66-365ADB8108DB}" type="pres">
      <dgm:prSet presAssocID="{0DA71D75-A1AC-41B7-9E65-8BC1D2D61676}" presName="spacing" presStyleCnt="0"/>
      <dgm:spPr/>
    </dgm:pt>
    <dgm:pt modelId="{1912929F-7638-4D40-948A-83821B654C83}" type="pres">
      <dgm:prSet presAssocID="{876F957A-A787-4B88-B4ED-FA16434C87D3}" presName="composite" presStyleCnt="0"/>
      <dgm:spPr/>
    </dgm:pt>
    <dgm:pt modelId="{6DE25F54-04FA-43F5-809D-C9F1964A70EE}" type="pres">
      <dgm:prSet presAssocID="{876F957A-A787-4B88-B4ED-FA16434C87D3}" presName="imgShp" presStyleLbl="fgImgPlace1" presStyleIdx="1" presStyleCnt="3"/>
      <dgm:spPr>
        <a:blipFill rotWithShape="0">
          <a:blip xmlns:r="http://schemas.openxmlformats.org/officeDocument/2006/relationships" r:embed="rId2"/>
          <a:stretch>
            <a:fillRect/>
          </a:stretch>
        </a:blipFill>
      </dgm:spPr>
    </dgm:pt>
    <dgm:pt modelId="{AEB39584-748F-4AD9-809C-5CD2BB90C4E8}" type="pres">
      <dgm:prSet presAssocID="{876F957A-A787-4B88-B4ED-FA16434C87D3}" presName="txShp" presStyleLbl="node1" presStyleIdx="1" presStyleCnt="3">
        <dgm:presLayoutVars>
          <dgm:bulletEnabled val="1"/>
        </dgm:presLayoutVars>
      </dgm:prSet>
      <dgm:spPr/>
      <dgm:t>
        <a:bodyPr/>
        <a:lstStyle/>
        <a:p>
          <a:endParaRPr lang="es-EC"/>
        </a:p>
      </dgm:t>
    </dgm:pt>
    <dgm:pt modelId="{EE7DF248-F4DB-446B-BA2F-48E54E852A95}" type="pres">
      <dgm:prSet presAssocID="{8B65A190-830D-441F-B87F-02BD2D491184}" presName="spacing" presStyleCnt="0"/>
      <dgm:spPr/>
    </dgm:pt>
    <dgm:pt modelId="{33710396-1879-4DB3-B5AF-F811BB7E6006}" type="pres">
      <dgm:prSet presAssocID="{95484DDB-D848-4E31-9FE6-5C909922FC5B}" presName="composite" presStyleCnt="0"/>
      <dgm:spPr/>
    </dgm:pt>
    <dgm:pt modelId="{6A15E569-9374-497C-B2B1-91BCC4B854C2}" type="pres">
      <dgm:prSet presAssocID="{95484DDB-D848-4E31-9FE6-5C909922FC5B}" presName="imgShp" presStyleLbl="fgImgPlace1" presStyleIdx="2" presStyleCnt="3"/>
      <dgm:spPr>
        <a:blipFill rotWithShape="0">
          <a:blip xmlns:r="http://schemas.openxmlformats.org/officeDocument/2006/relationships" r:embed="rId2"/>
          <a:stretch>
            <a:fillRect/>
          </a:stretch>
        </a:blipFill>
      </dgm:spPr>
    </dgm:pt>
    <dgm:pt modelId="{B21AB5C9-2ACC-4D79-9B0A-2B65EBB37B78}" type="pres">
      <dgm:prSet presAssocID="{95484DDB-D848-4E31-9FE6-5C909922FC5B}" presName="txShp" presStyleLbl="node1" presStyleIdx="2" presStyleCnt="3">
        <dgm:presLayoutVars>
          <dgm:bulletEnabled val="1"/>
        </dgm:presLayoutVars>
      </dgm:prSet>
      <dgm:spPr/>
      <dgm:t>
        <a:bodyPr/>
        <a:lstStyle/>
        <a:p>
          <a:endParaRPr lang="es-EC"/>
        </a:p>
      </dgm:t>
    </dgm:pt>
  </dgm:ptLst>
  <dgm:cxnLst>
    <dgm:cxn modelId="{FACBE944-C2B6-4AB0-9F73-2E4C0215A464}" srcId="{A670CA80-FF9E-42E0-93AF-B9E80BA7C9A3}" destId="{ECD1B377-1C65-4947-AE4A-D9361CB165FC}" srcOrd="0" destOrd="0" parTransId="{DE7A1E47-5010-476B-B376-2EC27A474982}" sibTransId="{0DA71D75-A1AC-41B7-9E65-8BC1D2D61676}"/>
    <dgm:cxn modelId="{68BED68A-2F84-4F73-8F9C-E2C81DE5B02B}" type="presOf" srcId="{ECD1B377-1C65-4947-AE4A-D9361CB165FC}" destId="{C5BCA2CF-FA6A-4B83-835F-601F6B2FC1CD}" srcOrd="0" destOrd="0" presId="urn:microsoft.com/office/officeart/2005/8/layout/vList3"/>
    <dgm:cxn modelId="{7C4F8E08-30D4-4F24-9ADC-4BA698A959B4}" type="presOf" srcId="{A670CA80-FF9E-42E0-93AF-B9E80BA7C9A3}" destId="{6ABEF234-58AE-4B80-A231-019CB7FEAC3D}" srcOrd="0" destOrd="0" presId="urn:microsoft.com/office/officeart/2005/8/layout/vList3"/>
    <dgm:cxn modelId="{0D3C263D-3346-4D8A-973B-AB191AF691DE}" type="presOf" srcId="{95484DDB-D848-4E31-9FE6-5C909922FC5B}" destId="{B21AB5C9-2ACC-4D79-9B0A-2B65EBB37B78}" srcOrd="0" destOrd="0" presId="urn:microsoft.com/office/officeart/2005/8/layout/vList3"/>
    <dgm:cxn modelId="{2EC41813-9142-4861-917F-8C825E2BC96A}" type="presOf" srcId="{876F957A-A787-4B88-B4ED-FA16434C87D3}" destId="{AEB39584-748F-4AD9-809C-5CD2BB90C4E8}" srcOrd="0" destOrd="0" presId="urn:microsoft.com/office/officeart/2005/8/layout/vList3"/>
    <dgm:cxn modelId="{DE055309-02FF-4443-BC76-F0E190860DDD}" srcId="{A670CA80-FF9E-42E0-93AF-B9E80BA7C9A3}" destId="{95484DDB-D848-4E31-9FE6-5C909922FC5B}" srcOrd="2" destOrd="0" parTransId="{0948D517-B58F-49E4-B642-5D644574509E}" sibTransId="{01C082FA-F2DB-44CC-82D9-DF2A4F3AFD4C}"/>
    <dgm:cxn modelId="{EBDA61A1-06C9-4FAD-8FB1-4A328C6F4E9D}" srcId="{A670CA80-FF9E-42E0-93AF-B9E80BA7C9A3}" destId="{876F957A-A787-4B88-B4ED-FA16434C87D3}" srcOrd="1" destOrd="0" parTransId="{B048D189-EA71-4AFA-B7A1-1AB05F958952}" sibTransId="{8B65A190-830D-441F-B87F-02BD2D491184}"/>
    <dgm:cxn modelId="{F3E5B044-1445-4F9E-B937-C5C8407E45AD}" type="presParOf" srcId="{6ABEF234-58AE-4B80-A231-019CB7FEAC3D}" destId="{883F899E-654F-4014-9D1C-166C1F3C77A3}" srcOrd="0" destOrd="0" presId="urn:microsoft.com/office/officeart/2005/8/layout/vList3"/>
    <dgm:cxn modelId="{EE87D6E8-8ECC-4AF0-8B14-A7D17EE69489}" type="presParOf" srcId="{883F899E-654F-4014-9D1C-166C1F3C77A3}" destId="{531A1CA7-BF41-4553-9770-EEA3F94E5EEF}" srcOrd="0" destOrd="0" presId="urn:microsoft.com/office/officeart/2005/8/layout/vList3"/>
    <dgm:cxn modelId="{FA7EEBA7-3C25-4FBD-9F3D-FEA13F74BBE3}" type="presParOf" srcId="{883F899E-654F-4014-9D1C-166C1F3C77A3}" destId="{C5BCA2CF-FA6A-4B83-835F-601F6B2FC1CD}" srcOrd="1" destOrd="0" presId="urn:microsoft.com/office/officeart/2005/8/layout/vList3"/>
    <dgm:cxn modelId="{372429C9-0B7B-4F8C-8A08-BF6E36686FCF}" type="presParOf" srcId="{6ABEF234-58AE-4B80-A231-019CB7FEAC3D}" destId="{3871E81C-E0BC-4177-8D66-365ADB8108DB}" srcOrd="1" destOrd="0" presId="urn:microsoft.com/office/officeart/2005/8/layout/vList3"/>
    <dgm:cxn modelId="{A749D7DA-0F4B-40CA-BEAD-7004CDDFCD80}" type="presParOf" srcId="{6ABEF234-58AE-4B80-A231-019CB7FEAC3D}" destId="{1912929F-7638-4D40-948A-83821B654C83}" srcOrd="2" destOrd="0" presId="urn:microsoft.com/office/officeart/2005/8/layout/vList3"/>
    <dgm:cxn modelId="{CB2A38E1-F189-4FAE-9F01-1569D48FE986}" type="presParOf" srcId="{1912929F-7638-4D40-948A-83821B654C83}" destId="{6DE25F54-04FA-43F5-809D-C9F1964A70EE}" srcOrd="0" destOrd="0" presId="urn:microsoft.com/office/officeart/2005/8/layout/vList3"/>
    <dgm:cxn modelId="{951BB843-0EAB-46CA-AD8C-6F50A46866E1}" type="presParOf" srcId="{1912929F-7638-4D40-948A-83821B654C83}" destId="{AEB39584-748F-4AD9-809C-5CD2BB90C4E8}" srcOrd="1" destOrd="0" presId="urn:microsoft.com/office/officeart/2005/8/layout/vList3"/>
    <dgm:cxn modelId="{1257060A-5270-4711-AD9F-41DD9E12C946}" type="presParOf" srcId="{6ABEF234-58AE-4B80-A231-019CB7FEAC3D}" destId="{EE7DF248-F4DB-446B-BA2F-48E54E852A95}" srcOrd="3" destOrd="0" presId="urn:microsoft.com/office/officeart/2005/8/layout/vList3"/>
    <dgm:cxn modelId="{DFC3493B-FF45-4F4C-9574-1D8F56D9C604}" type="presParOf" srcId="{6ABEF234-58AE-4B80-A231-019CB7FEAC3D}" destId="{33710396-1879-4DB3-B5AF-F811BB7E6006}" srcOrd="4" destOrd="0" presId="urn:microsoft.com/office/officeart/2005/8/layout/vList3"/>
    <dgm:cxn modelId="{0E874952-1795-49EF-90E8-CB0642884C25}" type="presParOf" srcId="{33710396-1879-4DB3-B5AF-F811BB7E6006}" destId="{6A15E569-9374-497C-B2B1-91BCC4B854C2}" srcOrd="0" destOrd="0" presId="urn:microsoft.com/office/officeart/2005/8/layout/vList3"/>
    <dgm:cxn modelId="{8F8A7602-0BCB-495F-88A9-9CDABF9FD831}" type="presParOf" srcId="{33710396-1879-4DB3-B5AF-F811BB7E6006}" destId="{B21AB5C9-2ACC-4D79-9B0A-2B65EBB37B78}"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855FD90B-2502-4250-842C-19FF776FEBA2}"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es-EC"/>
        </a:p>
      </dgm:t>
    </dgm:pt>
    <dgm:pt modelId="{F0DD5734-9AE5-4E23-90CD-8E24DBAB06FD}">
      <dgm:prSet phldrT="[Texto]"/>
      <dgm:spPr/>
      <dgm:t>
        <a:bodyPr/>
        <a:lstStyle/>
        <a:p>
          <a:r>
            <a:rPr lang="es-EC" dirty="0" smtClean="0"/>
            <a:t>El sistema económico estará integrado por formas de organización económica pública, privada, mixta, popular y solidaria. </a:t>
          </a:r>
          <a:endParaRPr lang="es-EC" dirty="0"/>
        </a:p>
      </dgm:t>
    </dgm:pt>
    <dgm:pt modelId="{80A025AB-A500-49B6-B183-1172994F5AB4}" type="parTrans" cxnId="{8E00D2D3-3B98-4507-9424-3D8322956E23}">
      <dgm:prSet/>
      <dgm:spPr/>
      <dgm:t>
        <a:bodyPr/>
        <a:lstStyle/>
        <a:p>
          <a:endParaRPr lang="es-EC"/>
        </a:p>
      </dgm:t>
    </dgm:pt>
    <dgm:pt modelId="{3D7EB23C-0B31-4E6F-ADCC-CABF4EE2287A}" type="sibTrans" cxnId="{8E00D2D3-3B98-4507-9424-3D8322956E23}">
      <dgm:prSet/>
      <dgm:spPr/>
      <dgm:t>
        <a:bodyPr/>
        <a:lstStyle/>
        <a:p>
          <a:endParaRPr lang="es-EC"/>
        </a:p>
      </dgm:t>
    </dgm:pt>
    <dgm:pt modelId="{D0C98E86-A22B-40BA-8F8C-DE69360810E9}">
      <dgm:prSet/>
      <dgm:spPr/>
      <dgm:t>
        <a:bodyPr/>
        <a:lstStyle/>
        <a:p>
          <a:r>
            <a:rPr lang="es-EC" dirty="0" smtClean="0"/>
            <a:t>Este tipo de organizaciones ha demostrado ser un instrumento para salir de la pobreza.</a:t>
          </a:r>
        </a:p>
      </dgm:t>
    </dgm:pt>
    <dgm:pt modelId="{49833DBF-5C71-43F4-8674-96A1289CBF6E}" type="parTrans" cxnId="{361A471F-D9F7-4C49-A636-1AE994E3DC87}">
      <dgm:prSet/>
      <dgm:spPr/>
      <dgm:t>
        <a:bodyPr/>
        <a:lstStyle/>
        <a:p>
          <a:endParaRPr lang="es-EC"/>
        </a:p>
      </dgm:t>
    </dgm:pt>
    <dgm:pt modelId="{F6CC3E80-E029-413F-A70C-24170BD307C5}" type="sibTrans" cxnId="{361A471F-D9F7-4C49-A636-1AE994E3DC87}">
      <dgm:prSet/>
      <dgm:spPr/>
      <dgm:t>
        <a:bodyPr/>
        <a:lstStyle/>
        <a:p>
          <a:endParaRPr lang="es-EC"/>
        </a:p>
      </dgm:t>
    </dgm:pt>
    <dgm:pt modelId="{DEA2BFA1-7D68-4F20-B8D8-6959C58774E4}">
      <dgm:prSet/>
      <dgm:spPr/>
      <dgm:t>
        <a:bodyPr/>
        <a:lstStyle/>
        <a:p>
          <a:r>
            <a:rPr lang="es-EC" dirty="0" smtClean="0"/>
            <a:t>Las deficiencias en el servicio al cliente podrían ocasionar que los consumidores tengan un bajo nivel de satisfacción.</a:t>
          </a:r>
        </a:p>
      </dgm:t>
    </dgm:pt>
    <dgm:pt modelId="{0ED5B71E-CA32-48A4-8BE7-56AD41FFB03C}" type="parTrans" cxnId="{97241DFE-2C32-4806-BF4E-61928BC573BE}">
      <dgm:prSet/>
      <dgm:spPr/>
      <dgm:t>
        <a:bodyPr/>
        <a:lstStyle/>
        <a:p>
          <a:endParaRPr lang="es-EC"/>
        </a:p>
      </dgm:t>
    </dgm:pt>
    <dgm:pt modelId="{FDF13D58-24E2-41F1-8B70-58E8E8643983}" type="sibTrans" cxnId="{97241DFE-2C32-4806-BF4E-61928BC573BE}">
      <dgm:prSet/>
      <dgm:spPr/>
      <dgm:t>
        <a:bodyPr/>
        <a:lstStyle/>
        <a:p>
          <a:endParaRPr lang="es-EC"/>
        </a:p>
      </dgm:t>
    </dgm:pt>
    <dgm:pt modelId="{44E7BA24-4F69-4E03-A35A-D9E987AAAB53}">
      <dgm:prSet/>
      <dgm:spPr/>
      <dgm:t>
        <a:bodyPr/>
        <a:lstStyle/>
        <a:p>
          <a:r>
            <a:rPr lang="es-EC" dirty="0" smtClean="0"/>
            <a:t>Un cliente satisfecho será un activo para la compañía. </a:t>
          </a:r>
        </a:p>
      </dgm:t>
    </dgm:pt>
    <dgm:pt modelId="{FBAEAFFD-9A4B-43EB-9F3D-5B97B3360066}" type="parTrans" cxnId="{85E6E9CA-0A62-4935-BAD9-AC042D075BB2}">
      <dgm:prSet/>
      <dgm:spPr/>
      <dgm:t>
        <a:bodyPr/>
        <a:lstStyle/>
        <a:p>
          <a:endParaRPr lang="es-EC"/>
        </a:p>
      </dgm:t>
    </dgm:pt>
    <dgm:pt modelId="{BFC68120-E04C-47DF-84DA-D4EEC4C258E0}" type="sibTrans" cxnId="{85E6E9CA-0A62-4935-BAD9-AC042D075BB2}">
      <dgm:prSet/>
      <dgm:spPr/>
      <dgm:t>
        <a:bodyPr/>
        <a:lstStyle/>
        <a:p>
          <a:endParaRPr lang="es-EC"/>
        </a:p>
      </dgm:t>
    </dgm:pt>
    <dgm:pt modelId="{28185A7F-1783-45DE-A0E9-49641A0FEB69}">
      <dgm:prSet/>
      <dgm:spPr/>
      <dgm:t>
        <a:bodyPr/>
        <a:lstStyle/>
        <a:p>
          <a:r>
            <a:rPr lang="es-EC" dirty="0" smtClean="0"/>
            <a:t>Medir la Satisfacción de los clientes  permite a la empresa conocer fortalezas y debilidades que posee.</a:t>
          </a:r>
        </a:p>
      </dgm:t>
    </dgm:pt>
    <dgm:pt modelId="{76BFBA75-8E34-49E6-A3AC-3A046AEB36D4}" type="parTrans" cxnId="{291B95B8-0EB9-450C-B134-6FECE99ECB51}">
      <dgm:prSet/>
      <dgm:spPr/>
      <dgm:t>
        <a:bodyPr/>
        <a:lstStyle/>
        <a:p>
          <a:endParaRPr lang="es-EC"/>
        </a:p>
      </dgm:t>
    </dgm:pt>
    <dgm:pt modelId="{EEBFBC50-0799-4824-8A09-58DE69657A74}" type="sibTrans" cxnId="{291B95B8-0EB9-450C-B134-6FECE99ECB51}">
      <dgm:prSet/>
      <dgm:spPr/>
      <dgm:t>
        <a:bodyPr/>
        <a:lstStyle/>
        <a:p>
          <a:endParaRPr lang="es-EC"/>
        </a:p>
      </dgm:t>
    </dgm:pt>
    <dgm:pt modelId="{AB3F1085-C1EA-4AB3-9F97-42623177EFAB}">
      <dgm:prSet phldrT="[Texto]"/>
      <dgm:spPr>
        <a:blipFill rotWithShape="0">
          <a:blip xmlns:r="http://schemas.openxmlformats.org/officeDocument/2006/relationships" r:embed="rId1"/>
          <a:stretch>
            <a:fillRect/>
          </a:stretch>
        </a:blipFill>
      </dgm:spPr>
      <dgm:t>
        <a:bodyPr/>
        <a:lstStyle/>
        <a:p>
          <a:endParaRPr lang="es-EC" dirty="0"/>
        </a:p>
      </dgm:t>
    </dgm:pt>
    <dgm:pt modelId="{2B1767EF-23C6-49F1-9B15-AE1987E712FB}" type="parTrans" cxnId="{1192935A-6D91-4524-B28B-14951028A23E}">
      <dgm:prSet/>
      <dgm:spPr/>
      <dgm:t>
        <a:bodyPr/>
        <a:lstStyle/>
        <a:p>
          <a:endParaRPr lang="es-EC"/>
        </a:p>
      </dgm:t>
    </dgm:pt>
    <dgm:pt modelId="{1F819B26-222D-4D7E-B596-846169BCB905}" type="sibTrans" cxnId="{1192935A-6D91-4524-B28B-14951028A23E}">
      <dgm:prSet/>
      <dgm:spPr/>
      <dgm:t>
        <a:bodyPr/>
        <a:lstStyle/>
        <a:p>
          <a:endParaRPr lang="es-EC"/>
        </a:p>
      </dgm:t>
    </dgm:pt>
    <dgm:pt modelId="{E0D7B4ED-0159-4539-B0A4-987468A93EE6}">
      <dgm:prSet/>
      <dgm:spPr>
        <a:blipFill rotWithShape="0">
          <a:blip xmlns:r="http://schemas.openxmlformats.org/officeDocument/2006/relationships" r:embed="rId2"/>
          <a:stretch>
            <a:fillRect/>
          </a:stretch>
        </a:blipFill>
      </dgm:spPr>
      <dgm:t>
        <a:bodyPr/>
        <a:lstStyle/>
        <a:p>
          <a:endParaRPr lang="es-EC" dirty="0" smtClean="0"/>
        </a:p>
      </dgm:t>
    </dgm:pt>
    <dgm:pt modelId="{D6B6FD13-7566-407D-8D62-9EA378FC8D7F}" type="parTrans" cxnId="{E875A8FB-5848-4568-82BD-302805673F85}">
      <dgm:prSet/>
      <dgm:spPr/>
      <dgm:t>
        <a:bodyPr/>
        <a:lstStyle/>
        <a:p>
          <a:endParaRPr lang="es-EC"/>
        </a:p>
      </dgm:t>
    </dgm:pt>
    <dgm:pt modelId="{A4E628BE-727A-43D3-A005-D1779210103B}" type="sibTrans" cxnId="{E875A8FB-5848-4568-82BD-302805673F85}">
      <dgm:prSet/>
      <dgm:spPr/>
      <dgm:t>
        <a:bodyPr/>
        <a:lstStyle/>
        <a:p>
          <a:endParaRPr lang="es-EC"/>
        </a:p>
      </dgm:t>
    </dgm:pt>
    <dgm:pt modelId="{427B6B0E-9451-47DA-A326-B1E098F99FB2}">
      <dgm:prSet/>
      <dgm:spPr>
        <a:blipFill rotWithShape="0">
          <a:blip xmlns:r="http://schemas.openxmlformats.org/officeDocument/2006/relationships" r:embed="rId3"/>
          <a:stretch>
            <a:fillRect/>
          </a:stretch>
        </a:blipFill>
      </dgm:spPr>
      <dgm:t>
        <a:bodyPr/>
        <a:lstStyle/>
        <a:p>
          <a:endParaRPr lang="es-EC" dirty="0" smtClean="0"/>
        </a:p>
      </dgm:t>
    </dgm:pt>
    <dgm:pt modelId="{713638E6-1FBF-4752-B193-659307B98E0F}" type="parTrans" cxnId="{D3FA69C5-8B3C-4E1A-B239-0A2DAA542D28}">
      <dgm:prSet/>
      <dgm:spPr/>
      <dgm:t>
        <a:bodyPr/>
        <a:lstStyle/>
        <a:p>
          <a:endParaRPr lang="es-EC"/>
        </a:p>
      </dgm:t>
    </dgm:pt>
    <dgm:pt modelId="{5B4933F1-A7E2-4831-AA6A-EAD7A97939D0}" type="sibTrans" cxnId="{D3FA69C5-8B3C-4E1A-B239-0A2DAA542D28}">
      <dgm:prSet/>
      <dgm:spPr/>
      <dgm:t>
        <a:bodyPr/>
        <a:lstStyle/>
        <a:p>
          <a:endParaRPr lang="es-EC"/>
        </a:p>
      </dgm:t>
    </dgm:pt>
    <dgm:pt modelId="{90B4B80E-1388-4BEA-9C90-0FE9805A2A17}">
      <dgm:prSet/>
      <dgm:spPr>
        <a:blipFill rotWithShape="0">
          <a:blip xmlns:r="http://schemas.openxmlformats.org/officeDocument/2006/relationships" r:embed="rId4"/>
          <a:stretch>
            <a:fillRect/>
          </a:stretch>
        </a:blipFill>
      </dgm:spPr>
      <dgm:t>
        <a:bodyPr/>
        <a:lstStyle/>
        <a:p>
          <a:endParaRPr lang="es-EC" dirty="0" smtClean="0"/>
        </a:p>
      </dgm:t>
    </dgm:pt>
    <dgm:pt modelId="{E0836BA7-81F7-4ACA-87E6-53B706BC753C}" type="sibTrans" cxnId="{95B9D845-57C9-4C06-BC3C-29491D9CE6BC}">
      <dgm:prSet/>
      <dgm:spPr/>
      <dgm:t>
        <a:bodyPr/>
        <a:lstStyle/>
        <a:p>
          <a:endParaRPr lang="es-EC"/>
        </a:p>
      </dgm:t>
    </dgm:pt>
    <dgm:pt modelId="{AA63B80A-FAC8-4F18-8AA3-C5421937EAB2}" type="parTrans" cxnId="{95B9D845-57C9-4C06-BC3C-29491D9CE6BC}">
      <dgm:prSet/>
      <dgm:spPr/>
      <dgm:t>
        <a:bodyPr/>
        <a:lstStyle/>
        <a:p>
          <a:endParaRPr lang="es-EC"/>
        </a:p>
      </dgm:t>
    </dgm:pt>
    <dgm:pt modelId="{36FECA39-0A01-470E-8846-0076F42EC152}" type="pres">
      <dgm:prSet presAssocID="{855FD90B-2502-4250-842C-19FF776FEBA2}" presName="Name0" presStyleCnt="0">
        <dgm:presLayoutVars>
          <dgm:dir/>
          <dgm:resizeHandles val="exact"/>
        </dgm:presLayoutVars>
      </dgm:prSet>
      <dgm:spPr/>
      <dgm:t>
        <a:bodyPr/>
        <a:lstStyle/>
        <a:p>
          <a:endParaRPr lang="es-EC"/>
        </a:p>
      </dgm:t>
    </dgm:pt>
    <dgm:pt modelId="{67620BB9-9265-457D-9637-95D2CDCC18D3}" type="pres">
      <dgm:prSet presAssocID="{AB3F1085-C1EA-4AB3-9F97-42623177EFAB}" presName="node" presStyleLbl="node1" presStyleIdx="0" presStyleCnt="9">
        <dgm:presLayoutVars>
          <dgm:bulletEnabled val="1"/>
        </dgm:presLayoutVars>
      </dgm:prSet>
      <dgm:spPr/>
      <dgm:t>
        <a:bodyPr/>
        <a:lstStyle/>
        <a:p>
          <a:endParaRPr lang="es-EC"/>
        </a:p>
      </dgm:t>
    </dgm:pt>
    <dgm:pt modelId="{0F0AC767-E34E-4E61-B378-EC479D4A4FF8}" type="pres">
      <dgm:prSet presAssocID="{1F819B26-222D-4D7E-B596-846169BCB905}" presName="sibTrans" presStyleLbl="sibTrans1D1" presStyleIdx="0" presStyleCnt="8"/>
      <dgm:spPr/>
      <dgm:t>
        <a:bodyPr/>
        <a:lstStyle/>
        <a:p>
          <a:endParaRPr lang="es-EC"/>
        </a:p>
      </dgm:t>
    </dgm:pt>
    <dgm:pt modelId="{DBFFDEDB-5BE2-4D55-9BE8-7B4D6DB38749}" type="pres">
      <dgm:prSet presAssocID="{1F819B26-222D-4D7E-B596-846169BCB905}" presName="connectorText" presStyleLbl="sibTrans1D1" presStyleIdx="0" presStyleCnt="8"/>
      <dgm:spPr/>
      <dgm:t>
        <a:bodyPr/>
        <a:lstStyle/>
        <a:p>
          <a:endParaRPr lang="es-EC"/>
        </a:p>
      </dgm:t>
    </dgm:pt>
    <dgm:pt modelId="{1B69520C-95FA-4062-A334-490C1F6F6D06}" type="pres">
      <dgm:prSet presAssocID="{F0DD5734-9AE5-4E23-90CD-8E24DBAB06FD}" presName="node" presStyleLbl="node1" presStyleIdx="1" presStyleCnt="9">
        <dgm:presLayoutVars>
          <dgm:bulletEnabled val="1"/>
        </dgm:presLayoutVars>
      </dgm:prSet>
      <dgm:spPr/>
      <dgm:t>
        <a:bodyPr/>
        <a:lstStyle/>
        <a:p>
          <a:endParaRPr lang="es-EC"/>
        </a:p>
      </dgm:t>
    </dgm:pt>
    <dgm:pt modelId="{2C3F1EB5-6358-4FE9-8418-6339E48AF0B1}" type="pres">
      <dgm:prSet presAssocID="{3D7EB23C-0B31-4E6F-ADCC-CABF4EE2287A}" presName="sibTrans" presStyleLbl="sibTrans1D1" presStyleIdx="1" presStyleCnt="8"/>
      <dgm:spPr/>
      <dgm:t>
        <a:bodyPr/>
        <a:lstStyle/>
        <a:p>
          <a:endParaRPr lang="es-EC"/>
        </a:p>
      </dgm:t>
    </dgm:pt>
    <dgm:pt modelId="{CC1B096F-DDD2-49D8-BA2C-C9478E29E230}" type="pres">
      <dgm:prSet presAssocID="{3D7EB23C-0B31-4E6F-ADCC-CABF4EE2287A}" presName="connectorText" presStyleLbl="sibTrans1D1" presStyleIdx="1" presStyleCnt="8"/>
      <dgm:spPr/>
      <dgm:t>
        <a:bodyPr/>
        <a:lstStyle/>
        <a:p>
          <a:endParaRPr lang="es-EC"/>
        </a:p>
      </dgm:t>
    </dgm:pt>
    <dgm:pt modelId="{9B27BAC7-58C2-4F1A-8DF1-CDB301DDB2C5}" type="pres">
      <dgm:prSet presAssocID="{D0C98E86-A22B-40BA-8F8C-DE69360810E9}" presName="node" presStyleLbl="node1" presStyleIdx="2" presStyleCnt="9">
        <dgm:presLayoutVars>
          <dgm:bulletEnabled val="1"/>
        </dgm:presLayoutVars>
      </dgm:prSet>
      <dgm:spPr/>
      <dgm:t>
        <a:bodyPr/>
        <a:lstStyle/>
        <a:p>
          <a:endParaRPr lang="es-EC"/>
        </a:p>
      </dgm:t>
    </dgm:pt>
    <dgm:pt modelId="{4964E976-FB70-4526-837E-BAEA1C529CE4}" type="pres">
      <dgm:prSet presAssocID="{F6CC3E80-E029-413F-A70C-24170BD307C5}" presName="sibTrans" presStyleLbl="sibTrans1D1" presStyleIdx="2" presStyleCnt="8"/>
      <dgm:spPr/>
      <dgm:t>
        <a:bodyPr/>
        <a:lstStyle/>
        <a:p>
          <a:endParaRPr lang="es-EC"/>
        </a:p>
      </dgm:t>
    </dgm:pt>
    <dgm:pt modelId="{22674267-ED89-4B82-9C59-7179A7D73FA8}" type="pres">
      <dgm:prSet presAssocID="{F6CC3E80-E029-413F-A70C-24170BD307C5}" presName="connectorText" presStyleLbl="sibTrans1D1" presStyleIdx="2" presStyleCnt="8"/>
      <dgm:spPr/>
      <dgm:t>
        <a:bodyPr/>
        <a:lstStyle/>
        <a:p>
          <a:endParaRPr lang="es-EC"/>
        </a:p>
      </dgm:t>
    </dgm:pt>
    <dgm:pt modelId="{B308CFF2-E633-4763-8E01-111C8903E6E7}" type="pres">
      <dgm:prSet presAssocID="{E0D7B4ED-0159-4539-B0A4-987468A93EE6}" presName="node" presStyleLbl="node1" presStyleIdx="3" presStyleCnt="9">
        <dgm:presLayoutVars>
          <dgm:bulletEnabled val="1"/>
        </dgm:presLayoutVars>
      </dgm:prSet>
      <dgm:spPr/>
      <dgm:t>
        <a:bodyPr/>
        <a:lstStyle/>
        <a:p>
          <a:endParaRPr lang="es-EC"/>
        </a:p>
      </dgm:t>
    </dgm:pt>
    <dgm:pt modelId="{44407194-8FDC-4A39-9C5E-A0181C253127}" type="pres">
      <dgm:prSet presAssocID="{A4E628BE-727A-43D3-A005-D1779210103B}" presName="sibTrans" presStyleLbl="sibTrans1D1" presStyleIdx="3" presStyleCnt="8"/>
      <dgm:spPr/>
      <dgm:t>
        <a:bodyPr/>
        <a:lstStyle/>
        <a:p>
          <a:endParaRPr lang="es-EC"/>
        </a:p>
      </dgm:t>
    </dgm:pt>
    <dgm:pt modelId="{A59E3B55-EC42-49F2-B3C6-FE09F75C4233}" type="pres">
      <dgm:prSet presAssocID="{A4E628BE-727A-43D3-A005-D1779210103B}" presName="connectorText" presStyleLbl="sibTrans1D1" presStyleIdx="3" presStyleCnt="8"/>
      <dgm:spPr/>
      <dgm:t>
        <a:bodyPr/>
        <a:lstStyle/>
        <a:p>
          <a:endParaRPr lang="es-EC"/>
        </a:p>
      </dgm:t>
    </dgm:pt>
    <dgm:pt modelId="{DE7991F2-9962-42E6-9C2A-602845E44BC9}" type="pres">
      <dgm:prSet presAssocID="{DEA2BFA1-7D68-4F20-B8D8-6959C58774E4}" presName="node" presStyleLbl="node1" presStyleIdx="4" presStyleCnt="9">
        <dgm:presLayoutVars>
          <dgm:bulletEnabled val="1"/>
        </dgm:presLayoutVars>
      </dgm:prSet>
      <dgm:spPr/>
      <dgm:t>
        <a:bodyPr/>
        <a:lstStyle/>
        <a:p>
          <a:endParaRPr lang="es-EC"/>
        </a:p>
      </dgm:t>
    </dgm:pt>
    <dgm:pt modelId="{BA871650-4CCA-4D4D-928B-414210D42353}" type="pres">
      <dgm:prSet presAssocID="{FDF13D58-24E2-41F1-8B70-58E8E8643983}" presName="sibTrans" presStyleLbl="sibTrans1D1" presStyleIdx="4" presStyleCnt="8"/>
      <dgm:spPr/>
      <dgm:t>
        <a:bodyPr/>
        <a:lstStyle/>
        <a:p>
          <a:endParaRPr lang="es-EC"/>
        </a:p>
      </dgm:t>
    </dgm:pt>
    <dgm:pt modelId="{826B8888-030F-4385-9941-E73CB6F2D13C}" type="pres">
      <dgm:prSet presAssocID="{FDF13D58-24E2-41F1-8B70-58E8E8643983}" presName="connectorText" presStyleLbl="sibTrans1D1" presStyleIdx="4" presStyleCnt="8"/>
      <dgm:spPr/>
      <dgm:t>
        <a:bodyPr/>
        <a:lstStyle/>
        <a:p>
          <a:endParaRPr lang="es-EC"/>
        </a:p>
      </dgm:t>
    </dgm:pt>
    <dgm:pt modelId="{9F9F0BA3-24D9-4089-B859-9D8C7404F684}" type="pres">
      <dgm:prSet presAssocID="{44E7BA24-4F69-4E03-A35A-D9E987AAAB53}" presName="node" presStyleLbl="node1" presStyleIdx="5" presStyleCnt="9">
        <dgm:presLayoutVars>
          <dgm:bulletEnabled val="1"/>
        </dgm:presLayoutVars>
      </dgm:prSet>
      <dgm:spPr/>
      <dgm:t>
        <a:bodyPr/>
        <a:lstStyle/>
        <a:p>
          <a:endParaRPr lang="es-EC"/>
        </a:p>
      </dgm:t>
    </dgm:pt>
    <dgm:pt modelId="{41A970B4-DCF8-408B-86F7-33435499C472}" type="pres">
      <dgm:prSet presAssocID="{BFC68120-E04C-47DF-84DA-D4EEC4C258E0}" presName="sibTrans" presStyleLbl="sibTrans1D1" presStyleIdx="5" presStyleCnt="8"/>
      <dgm:spPr/>
      <dgm:t>
        <a:bodyPr/>
        <a:lstStyle/>
        <a:p>
          <a:endParaRPr lang="es-EC"/>
        </a:p>
      </dgm:t>
    </dgm:pt>
    <dgm:pt modelId="{71236ED9-4AA5-453A-9C5F-EC7FF6860532}" type="pres">
      <dgm:prSet presAssocID="{BFC68120-E04C-47DF-84DA-D4EEC4C258E0}" presName="connectorText" presStyleLbl="sibTrans1D1" presStyleIdx="5" presStyleCnt="8"/>
      <dgm:spPr/>
      <dgm:t>
        <a:bodyPr/>
        <a:lstStyle/>
        <a:p>
          <a:endParaRPr lang="es-EC"/>
        </a:p>
      </dgm:t>
    </dgm:pt>
    <dgm:pt modelId="{07CF17A9-C458-4CBA-9F29-C6B1B45C9AFE}" type="pres">
      <dgm:prSet presAssocID="{90B4B80E-1388-4BEA-9C90-0FE9805A2A17}" presName="node" presStyleLbl="node1" presStyleIdx="6" presStyleCnt="9">
        <dgm:presLayoutVars>
          <dgm:bulletEnabled val="1"/>
        </dgm:presLayoutVars>
      </dgm:prSet>
      <dgm:spPr/>
      <dgm:t>
        <a:bodyPr/>
        <a:lstStyle/>
        <a:p>
          <a:endParaRPr lang="es-EC"/>
        </a:p>
      </dgm:t>
    </dgm:pt>
    <dgm:pt modelId="{15CFE185-9A4B-4957-8E54-D4AF148B98A4}" type="pres">
      <dgm:prSet presAssocID="{E0836BA7-81F7-4ACA-87E6-53B706BC753C}" presName="sibTrans" presStyleLbl="sibTrans1D1" presStyleIdx="6" presStyleCnt="8"/>
      <dgm:spPr/>
      <dgm:t>
        <a:bodyPr/>
        <a:lstStyle/>
        <a:p>
          <a:endParaRPr lang="es-EC"/>
        </a:p>
      </dgm:t>
    </dgm:pt>
    <dgm:pt modelId="{B522BEB9-D374-44C0-9B82-722EF11AD2AC}" type="pres">
      <dgm:prSet presAssocID="{E0836BA7-81F7-4ACA-87E6-53B706BC753C}" presName="connectorText" presStyleLbl="sibTrans1D1" presStyleIdx="6" presStyleCnt="8"/>
      <dgm:spPr/>
      <dgm:t>
        <a:bodyPr/>
        <a:lstStyle/>
        <a:p>
          <a:endParaRPr lang="es-EC"/>
        </a:p>
      </dgm:t>
    </dgm:pt>
    <dgm:pt modelId="{D82AEB46-9D0F-4EC1-8149-24BE38654F2D}" type="pres">
      <dgm:prSet presAssocID="{28185A7F-1783-45DE-A0E9-49641A0FEB69}" presName="node" presStyleLbl="node1" presStyleIdx="7" presStyleCnt="9" custScaleX="97227" custScaleY="92362">
        <dgm:presLayoutVars>
          <dgm:bulletEnabled val="1"/>
        </dgm:presLayoutVars>
      </dgm:prSet>
      <dgm:spPr/>
      <dgm:t>
        <a:bodyPr/>
        <a:lstStyle/>
        <a:p>
          <a:endParaRPr lang="es-EC"/>
        </a:p>
      </dgm:t>
    </dgm:pt>
    <dgm:pt modelId="{C8DD79DD-C807-40A2-84E4-FE80D34DE639}" type="pres">
      <dgm:prSet presAssocID="{EEBFBC50-0799-4824-8A09-58DE69657A74}" presName="sibTrans" presStyleLbl="sibTrans1D1" presStyleIdx="7" presStyleCnt="8"/>
      <dgm:spPr/>
      <dgm:t>
        <a:bodyPr/>
        <a:lstStyle/>
        <a:p>
          <a:endParaRPr lang="es-EC"/>
        </a:p>
      </dgm:t>
    </dgm:pt>
    <dgm:pt modelId="{3B1644B1-DDF6-497A-8A39-1A90E40877E3}" type="pres">
      <dgm:prSet presAssocID="{EEBFBC50-0799-4824-8A09-58DE69657A74}" presName="connectorText" presStyleLbl="sibTrans1D1" presStyleIdx="7" presStyleCnt="8"/>
      <dgm:spPr/>
      <dgm:t>
        <a:bodyPr/>
        <a:lstStyle/>
        <a:p>
          <a:endParaRPr lang="es-EC"/>
        </a:p>
      </dgm:t>
    </dgm:pt>
    <dgm:pt modelId="{C328FC8C-2049-4514-A50E-5769380C7FEB}" type="pres">
      <dgm:prSet presAssocID="{427B6B0E-9451-47DA-A326-B1E098F99FB2}" presName="node" presStyleLbl="node1" presStyleIdx="8" presStyleCnt="9">
        <dgm:presLayoutVars>
          <dgm:bulletEnabled val="1"/>
        </dgm:presLayoutVars>
      </dgm:prSet>
      <dgm:spPr/>
      <dgm:t>
        <a:bodyPr/>
        <a:lstStyle/>
        <a:p>
          <a:endParaRPr lang="es-EC"/>
        </a:p>
      </dgm:t>
    </dgm:pt>
  </dgm:ptLst>
  <dgm:cxnLst>
    <dgm:cxn modelId="{291B95B8-0EB9-450C-B134-6FECE99ECB51}" srcId="{855FD90B-2502-4250-842C-19FF776FEBA2}" destId="{28185A7F-1783-45DE-A0E9-49641A0FEB69}" srcOrd="7" destOrd="0" parTransId="{76BFBA75-8E34-49E6-A3AC-3A046AEB36D4}" sibTransId="{EEBFBC50-0799-4824-8A09-58DE69657A74}"/>
    <dgm:cxn modelId="{8E00D2D3-3B98-4507-9424-3D8322956E23}" srcId="{855FD90B-2502-4250-842C-19FF776FEBA2}" destId="{F0DD5734-9AE5-4E23-90CD-8E24DBAB06FD}" srcOrd="1" destOrd="0" parTransId="{80A025AB-A500-49B6-B183-1172994F5AB4}" sibTransId="{3D7EB23C-0B31-4E6F-ADCC-CABF4EE2287A}"/>
    <dgm:cxn modelId="{D3FA69C5-8B3C-4E1A-B239-0A2DAA542D28}" srcId="{855FD90B-2502-4250-842C-19FF776FEBA2}" destId="{427B6B0E-9451-47DA-A326-B1E098F99FB2}" srcOrd="8" destOrd="0" parTransId="{713638E6-1FBF-4752-B193-659307B98E0F}" sibTransId="{5B4933F1-A7E2-4831-AA6A-EAD7A97939D0}"/>
    <dgm:cxn modelId="{95B9D845-57C9-4C06-BC3C-29491D9CE6BC}" srcId="{855FD90B-2502-4250-842C-19FF776FEBA2}" destId="{90B4B80E-1388-4BEA-9C90-0FE9805A2A17}" srcOrd="6" destOrd="0" parTransId="{AA63B80A-FAC8-4F18-8AA3-C5421937EAB2}" sibTransId="{E0836BA7-81F7-4ACA-87E6-53B706BC753C}"/>
    <dgm:cxn modelId="{E875A8FB-5848-4568-82BD-302805673F85}" srcId="{855FD90B-2502-4250-842C-19FF776FEBA2}" destId="{E0D7B4ED-0159-4539-B0A4-987468A93EE6}" srcOrd="3" destOrd="0" parTransId="{D6B6FD13-7566-407D-8D62-9EA378FC8D7F}" sibTransId="{A4E628BE-727A-43D3-A005-D1779210103B}"/>
    <dgm:cxn modelId="{D80014BB-861F-48B4-BF67-DC6FAA2C849F}" type="presOf" srcId="{44E7BA24-4F69-4E03-A35A-D9E987AAAB53}" destId="{9F9F0BA3-24D9-4089-B859-9D8C7404F684}" srcOrd="0" destOrd="0" presId="urn:microsoft.com/office/officeart/2005/8/layout/bProcess3"/>
    <dgm:cxn modelId="{C42D284A-FAB8-45F0-8C20-FA978B2CE330}" type="presOf" srcId="{E0D7B4ED-0159-4539-B0A4-987468A93EE6}" destId="{B308CFF2-E633-4763-8E01-111C8903E6E7}" srcOrd="0" destOrd="0" presId="urn:microsoft.com/office/officeart/2005/8/layout/bProcess3"/>
    <dgm:cxn modelId="{49805DD4-4C3C-49D4-85E5-EC494258D36A}" type="presOf" srcId="{F6CC3E80-E029-413F-A70C-24170BD307C5}" destId="{4964E976-FB70-4526-837E-BAEA1C529CE4}" srcOrd="0" destOrd="0" presId="urn:microsoft.com/office/officeart/2005/8/layout/bProcess3"/>
    <dgm:cxn modelId="{1192935A-6D91-4524-B28B-14951028A23E}" srcId="{855FD90B-2502-4250-842C-19FF776FEBA2}" destId="{AB3F1085-C1EA-4AB3-9F97-42623177EFAB}" srcOrd="0" destOrd="0" parTransId="{2B1767EF-23C6-49F1-9B15-AE1987E712FB}" sibTransId="{1F819B26-222D-4D7E-B596-846169BCB905}"/>
    <dgm:cxn modelId="{B852887F-9ED2-4A7C-9DF2-64169D859363}" type="presOf" srcId="{E0836BA7-81F7-4ACA-87E6-53B706BC753C}" destId="{15CFE185-9A4B-4957-8E54-D4AF148B98A4}" srcOrd="0" destOrd="0" presId="urn:microsoft.com/office/officeart/2005/8/layout/bProcess3"/>
    <dgm:cxn modelId="{35204171-617B-45B1-BE0A-6C38763417ED}" type="presOf" srcId="{A4E628BE-727A-43D3-A005-D1779210103B}" destId="{44407194-8FDC-4A39-9C5E-A0181C253127}" srcOrd="0" destOrd="0" presId="urn:microsoft.com/office/officeart/2005/8/layout/bProcess3"/>
    <dgm:cxn modelId="{C2E09B07-D58E-464D-A488-E389860BA072}" type="presOf" srcId="{BFC68120-E04C-47DF-84DA-D4EEC4C258E0}" destId="{71236ED9-4AA5-453A-9C5F-EC7FF6860532}" srcOrd="1" destOrd="0" presId="urn:microsoft.com/office/officeart/2005/8/layout/bProcess3"/>
    <dgm:cxn modelId="{CA426EE2-2FAB-448A-A14A-C682D23F4F8C}" type="presOf" srcId="{FDF13D58-24E2-41F1-8B70-58E8E8643983}" destId="{826B8888-030F-4385-9941-E73CB6F2D13C}" srcOrd="1" destOrd="0" presId="urn:microsoft.com/office/officeart/2005/8/layout/bProcess3"/>
    <dgm:cxn modelId="{ED6CDD9F-D21C-413B-9171-7BBA96266DB8}" type="presOf" srcId="{EEBFBC50-0799-4824-8A09-58DE69657A74}" destId="{C8DD79DD-C807-40A2-84E4-FE80D34DE639}" srcOrd="0" destOrd="0" presId="urn:microsoft.com/office/officeart/2005/8/layout/bProcess3"/>
    <dgm:cxn modelId="{3C73C1DD-0535-4298-8366-B86A100AB4CA}" type="presOf" srcId="{28185A7F-1783-45DE-A0E9-49641A0FEB69}" destId="{D82AEB46-9D0F-4EC1-8149-24BE38654F2D}" srcOrd="0" destOrd="0" presId="urn:microsoft.com/office/officeart/2005/8/layout/bProcess3"/>
    <dgm:cxn modelId="{F694519F-BB77-46F9-8950-69DF22855BA6}" type="presOf" srcId="{FDF13D58-24E2-41F1-8B70-58E8E8643983}" destId="{BA871650-4CCA-4D4D-928B-414210D42353}" srcOrd="0" destOrd="0" presId="urn:microsoft.com/office/officeart/2005/8/layout/bProcess3"/>
    <dgm:cxn modelId="{7C3CAEBE-E524-45F0-A52F-D9AC5AB46A16}" type="presOf" srcId="{3D7EB23C-0B31-4E6F-ADCC-CABF4EE2287A}" destId="{CC1B096F-DDD2-49D8-BA2C-C9478E29E230}" srcOrd="1" destOrd="0" presId="urn:microsoft.com/office/officeart/2005/8/layout/bProcess3"/>
    <dgm:cxn modelId="{4A4DF04D-E520-41BF-BD38-0E8390861E81}" type="presOf" srcId="{427B6B0E-9451-47DA-A326-B1E098F99FB2}" destId="{C328FC8C-2049-4514-A50E-5769380C7FEB}" srcOrd="0" destOrd="0" presId="urn:microsoft.com/office/officeart/2005/8/layout/bProcess3"/>
    <dgm:cxn modelId="{6B6F5AF0-967D-40F9-983B-F4467A6D7FDF}" type="presOf" srcId="{DEA2BFA1-7D68-4F20-B8D8-6959C58774E4}" destId="{DE7991F2-9962-42E6-9C2A-602845E44BC9}" srcOrd="0" destOrd="0" presId="urn:microsoft.com/office/officeart/2005/8/layout/bProcess3"/>
    <dgm:cxn modelId="{85E6E9CA-0A62-4935-BAD9-AC042D075BB2}" srcId="{855FD90B-2502-4250-842C-19FF776FEBA2}" destId="{44E7BA24-4F69-4E03-A35A-D9E987AAAB53}" srcOrd="5" destOrd="0" parTransId="{FBAEAFFD-9A4B-43EB-9F3D-5B97B3360066}" sibTransId="{BFC68120-E04C-47DF-84DA-D4EEC4C258E0}"/>
    <dgm:cxn modelId="{98DD7171-CDEC-4423-834B-36024EF8E3C9}" type="presOf" srcId="{E0836BA7-81F7-4ACA-87E6-53B706BC753C}" destId="{B522BEB9-D374-44C0-9B82-722EF11AD2AC}" srcOrd="1" destOrd="0" presId="urn:microsoft.com/office/officeart/2005/8/layout/bProcess3"/>
    <dgm:cxn modelId="{8B20D967-D0B1-4189-B93F-EB8883B25245}" type="presOf" srcId="{AB3F1085-C1EA-4AB3-9F97-42623177EFAB}" destId="{67620BB9-9265-457D-9637-95D2CDCC18D3}" srcOrd="0" destOrd="0" presId="urn:microsoft.com/office/officeart/2005/8/layout/bProcess3"/>
    <dgm:cxn modelId="{97241DFE-2C32-4806-BF4E-61928BC573BE}" srcId="{855FD90B-2502-4250-842C-19FF776FEBA2}" destId="{DEA2BFA1-7D68-4F20-B8D8-6959C58774E4}" srcOrd="4" destOrd="0" parTransId="{0ED5B71E-CA32-48A4-8BE7-56AD41FFB03C}" sibTransId="{FDF13D58-24E2-41F1-8B70-58E8E8643983}"/>
    <dgm:cxn modelId="{13446A24-57CD-4973-82A2-DE79262A2902}" type="presOf" srcId="{1F819B26-222D-4D7E-B596-846169BCB905}" destId="{DBFFDEDB-5BE2-4D55-9BE8-7B4D6DB38749}" srcOrd="1" destOrd="0" presId="urn:microsoft.com/office/officeart/2005/8/layout/bProcess3"/>
    <dgm:cxn modelId="{58A430CE-FCC1-4F22-9C0D-FC9CBC740FC7}" type="presOf" srcId="{3D7EB23C-0B31-4E6F-ADCC-CABF4EE2287A}" destId="{2C3F1EB5-6358-4FE9-8418-6339E48AF0B1}" srcOrd="0" destOrd="0" presId="urn:microsoft.com/office/officeart/2005/8/layout/bProcess3"/>
    <dgm:cxn modelId="{E8C4B417-6AB8-42BC-AAD3-B40BDFEE5EB5}" type="presOf" srcId="{EEBFBC50-0799-4824-8A09-58DE69657A74}" destId="{3B1644B1-DDF6-497A-8A39-1A90E40877E3}" srcOrd="1" destOrd="0" presId="urn:microsoft.com/office/officeart/2005/8/layout/bProcess3"/>
    <dgm:cxn modelId="{E2EA20CE-BE2A-4478-B618-48403C0001EA}" type="presOf" srcId="{F0DD5734-9AE5-4E23-90CD-8E24DBAB06FD}" destId="{1B69520C-95FA-4062-A334-490C1F6F6D06}" srcOrd="0" destOrd="0" presId="urn:microsoft.com/office/officeart/2005/8/layout/bProcess3"/>
    <dgm:cxn modelId="{7F57099B-6FDC-4CF1-AB2A-A3CD54481655}" type="presOf" srcId="{1F819B26-222D-4D7E-B596-846169BCB905}" destId="{0F0AC767-E34E-4E61-B378-EC479D4A4FF8}" srcOrd="0" destOrd="0" presId="urn:microsoft.com/office/officeart/2005/8/layout/bProcess3"/>
    <dgm:cxn modelId="{50593FD9-9F9B-4DE2-A6E9-CBF40C1438E5}" type="presOf" srcId="{F6CC3E80-E029-413F-A70C-24170BD307C5}" destId="{22674267-ED89-4B82-9C59-7179A7D73FA8}" srcOrd="1" destOrd="0" presId="urn:microsoft.com/office/officeart/2005/8/layout/bProcess3"/>
    <dgm:cxn modelId="{AE37DAAB-CD51-4774-8684-C07CD70A1339}" type="presOf" srcId="{90B4B80E-1388-4BEA-9C90-0FE9805A2A17}" destId="{07CF17A9-C458-4CBA-9F29-C6B1B45C9AFE}" srcOrd="0" destOrd="0" presId="urn:microsoft.com/office/officeart/2005/8/layout/bProcess3"/>
    <dgm:cxn modelId="{361A471F-D9F7-4C49-A636-1AE994E3DC87}" srcId="{855FD90B-2502-4250-842C-19FF776FEBA2}" destId="{D0C98E86-A22B-40BA-8F8C-DE69360810E9}" srcOrd="2" destOrd="0" parTransId="{49833DBF-5C71-43F4-8674-96A1289CBF6E}" sibTransId="{F6CC3E80-E029-413F-A70C-24170BD307C5}"/>
    <dgm:cxn modelId="{B4E301A7-AC01-4DBA-88A4-6A3BD6C0C877}" type="presOf" srcId="{A4E628BE-727A-43D3-A005-D1779210103B}" destId="{A59E3B55-EC42-49F2-B3C6-FE09F75C4233}" srcOrd="1" destOrd="0" presId="urn:microsoft.com/office/officeart/2005/8/layout/bProcess3"/>
    <dgm:cxn modelId="{D221F598-0554-4400-AFD7-855E73381BA7}" type="presOf" srcId="{855FD90B-2502-4250-842C-19FF776FEBA2}" destId="{36FECA39-0A01-470E-8846-0076F42EC152}" srcOrd="0" destOrd="0" presId="urn:microsoft.com/office/officeart/2005/8/layout/bProcess3"/>
    <dgm:cxn modelId="{02DB18AB-CB87-4B5C-9C50-5C4F4EA31271}" type="presOf" srcId="{D0C98E86-A22B-40BA-8F8C-DE69360810E9}" destId="{9B27BAC7-58C2-4F1A-8DF1-CDB301DDB2C5}" srcOrd="0" destOrd="0" presId="urn:microsoft.com/office/officeart/2005/8/layout/bProcess3"/>
    <dgm:cxn modelId="{0E981929-9AF1-40A5-ADFD-45E374AFCAF4}" type="presOf" srcId="{BFC68120-E04C-47DF-84DA-D4EEC4C258E0}" destId="{41A970B4-DCF8-408B-86F7-33435499C472}" srcOrd="0" destOrd="0" presId="urn:microsoft.com/office/officeart/2005/8/layout/bProcess3"/>
    <dgm:cxn modelId="{13668836-BE93-4834-BD12-12DAE05B07DF}" type="presParOf" srcId="{36FECA39-0A01-470E-8846-0076F42EC152}" destId="{67620BB9-9265-457D-9637-95D2CDCC18D3}" srcOrd="0" destOrd="0" presId="urn:microsoft.com/office/officeart/2005/8/layout/bProcess3"/>
    <dgm:cxn modelId="{764A1CFF-7337-4CDB-9786-58C4125B5D66}" type="presParOf" srcId="{36FECA39-0A01-470E-8846-0076F42EC152}" destId="{0F0AC767-E34E-4E61-B378-EC479D4A4FF8}" srcOrd="1" destOrd="0" presId="urn:microsoft.com/office/officeart/2005/8/layout/bProcess3"/>
    <dgm:cxn modelId="{4EDAD44B-EA0D-41E7-8E22-F0EB155937E8}" type="presParOf" srcId="{0F0AC767-E34E-4E61-B378-EC479D4A4FF8}" destId="{DBFFDEDB-5BE2-4D55-9BE8-7B4D6DB38749}" srcOrd="0" destOrd="0" presId="urn:microsoft.com/office/officeart/2005/8/layout/bProcess3"/>
    <dgm:cxn modelId="{5ECD7A9E-9348-42D5-A375-CB235417FF8E}" type="presParOf" srcId="{36FECA39-0A01-470E-8846-0076F42EC152}" destId="{1B69520C-95FA-4062-A334-490C1F6F6D06}" srcOrd="2" destOrd="0" presId="urn:microsoft.com/office/officeart/2005/8/layout/bProcess3"/>
    <dgm:cxn modelId="{6F245421-F2FA-4757-BDB1-E67177CD7C68}" type="presParOf" srcId="{36FECA39-0A01-470E-8846-0076F42EC152}" destId="{2C3F1EB5-6358-4FE9-8418-6339E48AF0B1}" srcOrd="3" destOrd="0" presId="urn:microsoft.com/office/officeart/2005/8/layout/bProcess3"/>
    <dgm:cxn modelId="{C7A17B66-F467-48F2-9DF6-ACEF52784D4E}" type="presParOf" srcId="{2C3F1EB5-6358-4FE9-8418-6339E48AF0B1}" destId="{CC1B096F-DDD2-49D8-BA2C-C9478E29E230}" srcOrd="0" destOrd="0" presId="urn:microsoft.com/office/officeart/2005/8/layout/bProcess3"/>
    <dgm:cxn modelId="{24254D75-398A-41C1-9B6C-3ED674BF02EA}" type="presParOf" srcId="{36FECA39-0A01-470E-8846-0076F42EC152}" destId="{9B27BAC7-58C2-4F1A-8DF1-CDB301DDB2C5}" srcOrd="4" destOrd="0" presId="urn:microsoft.com/office/officeart/2005/8/layout/bProcess3"/>
    <dgm:cxn modelId="{8B369973-8111-49FC-AE24-DF58CD510447}" type="presParOf" srcId="{36FECA39-0A01-470E-8846-0076F42EC152}" destId="{4964E976-FB70-4526-837E-BAEA1C529CE4}" srcOrd="5" destOrd="0" presId="urn:microsoft.com/office/officeart/2005/8/layout/bProcess3"/>
    <dgm:cxn modelId="{91304498-35BC-427D-8A60-BD5D074781B9}" type="presParOf" srcId="{4964E976-FB70-4526-837E-BAEA1C529CE4}" destId="{22674267-ED89-4B82-9C59-7179A7D73FA8}" srcOrd="0" destOrd="0" presId="urn:microsoft.com/office/officeart/2005/8/layout/bProcess3"/>
    <dgm:cxn modelId="{E69908C8-A4BE-42F8-9CC1-6A91EA054985}" type="presParOf" srcId="{36FECA39-0A01-470E-8846-0076F42EC152}" destId="{B308CFF2-E633-4763-8E01-111C8903E6E7}" srcOrd="6" destOrd="0" presId="urn:microsoft.com/office/officeart/2005/8/layout/bProcess3"/>
    <dgm:cxn modelId="{F8D898F6-3E50-4C0D-A9B3-D49EFDABBF3D}" type="presParOf" srcId="{36FECA39-0A01-470E-8846-0076F42EC152}" destId="{44407194-8FDC-4A39-9C5E-A0181C253127}" srcOrd="7" destOrd="0" presId="urn:microsoft.com/office/officeart/2005/8/layout/bProcess3"/>
    <dgm:cxn modelId="{935422B6-28E3-411B-B0A3-7825342E706F}" type="presParOf" srcId="{44407194-8FDC-4A39-9C5E-A0181C253127}" destId="{A59E3B55-EC42-49F2-B3C6-FE09F75C4233}" srcOrd="0" destOrd="0" presId="urn:microsoft.com/office/officeart/2005/8/layout/bProcess3"/>
    <dgm:cxn modelId="{9698D012-F99C-4EE3-96E7-D9FC333CBF9D}" type="presParOf" srcId="{36FECA39-0A01-470E-8846-0076F42EC152}" destId="{DE7991F2-9962-42E6-9C2A-602845E44BC9}" srcOrd="8" destOrd="0" presId="urn:microsoft.com/office/officeart/2005/8/layout/bProcess3"/>
    <dgm:cxn modelId="{08E25CF4-DCB0-4A99-A1D8-252E66E39500}" type="presParOf" srcId="{36FECA39-0A01-470E-8846-0076F42EC152}" destId="{BA871650-4CCA-4D4D-928B-414210D42353}" srcOrd="9" destOrd="0" presId="urn:microsoft.com/office/officeart/2005/8/layout/bProcess3"/>
    <dgm:cxn modelId="{42A81AA6-3F33-43A7-8579-7B8B3F2DA27C}" type="presParOf" srcId="{BA871650-4CCA-4D4D-928B-414210D42353}" destId="{826B8888-030F-4385-9941-E73CB6F2D13C}" srcOrd="0" destOrd="0" presId="urn:microsoft.com/office/officeart/2005/8/layout/bProcess3"/>
    <dgm:cxn modelId="{B276F8CA-7231-4D21-BCFF-999B7BE2B035}" type="presParOf" srcId="{36FECA39-0A01-470E-8846-0076F42EC152}" destId="{9F9F0BA3-24D9-4089-B859-9D8C7404F684}" srcOrd="10" destOrd="0" presId="urn:microsoft.com/office/officeart/2005/8/layout/bProcess3"/>
    <dgm:cxn modelId="{F0BA3C22-C6F2-46C3-993C-1D8854F212B0}" type="presParOf" srcId="{36FECA39-0A01-470E-8846-0076F42EC152}" destId="{41A970B4-DCF8-408B-86F7-33435499C472}" srcOrd="11" destOrd="0" presId="urn:microsoft.com/office/officeart/2005/8/layout/bProcess3"/>
    <dgm:cxn modelId="{20BEA792-E4E8-4BBF-ABC9-AA58C4DF9EB3}" type="presParOf" srcId="{41A970B4-DCF8-408B-86F7-33435499C472}" destId="{71236ED9-4AA5-453A-9C5F-EC7FF6860532}" srcOrd="0" destOrd="0" presId="urn:microsoft.com/office/officeart/2005/8/layout/bProcess3"/>
    <dgm:cxn modelId="{66488E55-CCB3-4331-964C-8B231DFAB4E3}" type="presParOf" srcId="{36FECA39-0A01-470E-8846-0076F42EC152}" destId="{07CF17A9-C458-4CBA-9F29-C6B1B45C9AFE}" srcOrd="12" destOrd="0" presId="urn:microsoft.com/office/officeart/2005/8/layout/bProcess3"/>
    <dgm:cxn modelId="{50FCA24B-FCF0-4DE8-B0DC-EA69BA167F8A}" type="presParOf" srcId="{36FECA39-0A01-470E-8846-0076F42EC152}" destId="{15CFE185-9A4B-4957-8E54-D4AF148B98A4}" srcOrd="13" destOrd="0" presId="urn:microsoft.com/office/officeart/2005/8/layout/bProcess3"/>
    <dgm:cxn modelId="{6F8B7054-F849-41BC-A74D-CD9D4C3985C2}" type="presParOf" srcId="{15CFE185-9A4B-4957-8E54-D4AF148B98A4}" destId="{B522BEB9-D374-44C0-9B82-722EF11AD2AC}" srcOrd="0" destOrd="0" presId="urn:microsoft.com/office/officeart/2005/8/layout/bProcess3"/>
    <dgm:cxn modelId="{23F4E0F2-2E58-421C-9066-4E1F85F6F2D2}" type="presParOf" srcId="{36FECA39-0A01-470E-8846-0076F42EC152}" destId="{D82AEB46-9D0F-4EC1-8149-24BE38654F2D}" srcOrd="14" destOrd="0" presId="urn:microsoft.com/office/officeart/2005/8/layout/bProcess3"/>
    <dgm:cxn modelId="{B538B496-07E3-4BD4-AEC5-B2E5C017FA12}" type="presParOf" srcId="{36FECA39-0A01-470E-8846-0076F42EC152}" destId="{C8DD79DD-C807-40A2-84E4-FE80D34DE639}" srcOrd="15" destOrd="0" presId="urn:microsoft.com/office/officeart/2005/8/layout/bProcess3"/>
    <dgm:cxn modelId="{44A8A767-669A-4DDF-9E64-0D7DAC7804CC}" type="presParOf" srcId="{C8DD79DD-C807-40A2-84E4-FE80D34DE639}" destId="{3B1644B1-DDF6-497A-8A39-1A90E40877E3}" srcOrd="0" destOrd="0" presId="urn:microsoft.com/office/officeart/2005/8/layout/bProcess3"/>
    <dgm:cxn modelId="{E22A00E6-437C-46C8-8EE0-9D39D5D52B88}" type="presParOf" srcId="{36FECA39-0A01-470E-8846-0076F42EC152}" destId="{C328FC8C-2049-4514-A50E-5769380C7FEB}" srcOrd="16" destOrd="0" presId="urn:microsoft.com/office/officeart/2005/8/layout/bProcess3"/>
  </dgm:cxnLst>
  <dgm:bg/>
  <dgm:whole/>
</dgm:dataModel>
</file>

<file path=ppt/diagrams/data3.xml><?xml version="1.0" encoding="utf-8"?>
<dgm:dataModel xmlns:dgm="http://schemas.openxmlformats.org/drawingml/2006/diagram" xmlns:a="http://schemas.openxmlformats.org/drawingml/2006/main">
  <dgm:ptLst>
    <dgm:pt modelId="{5061CA4E-9460-42B1-A06B-7E4B544B79DC}" type="doc">
      <dgm:prSet loTypeId="urn:microsoft.com/office/officeart/2005/8/layout/pList2" loCatId="list" qsTypeId="urn:microsoft.com/office/officeart/2005/8/quickstyle/simple1" qsCatId="simple" csTypeId="urn:microsoft.com/office/officeart/2005/8/colors/colorful5" csCatId="colorful" phldr="1"/>
      <dgm:spPr/>
    </dgm:pt>
    <dgm:pt modelId="{0E0024DE-A9FF-4D7A-8541-066A34C8F751}">
      <dgm:prSet custT="1"/>
      <dgm:spPr/>
      <dgm:t>
        <a:bodyPr/>
        <a:lstStyle/>
        <a:p>
          <a:endParaRPr lang="es-ES" sz="1200" dirty="0" smtClean="0"/>
        </a:p>
        <a:p>
          <a:endParaRPr lang="es-ES" sz="1200" dirty="0" smtClean="0"/>
        </a:p>
        <a:p>
          <a:endParaRPr lang="es-ES" sz="1200" dirty="0" smtClean="0"/>
        </a:p>
        <a:p>
          <a:r>
            <a:rPr lang="es-ES" sz="1200" dirty="0" smtClean="0"/>
            <a:t>Noveno objetivo: “Garantizar el trabajo digno en todas sus formas” </a:t>
          </a:r>
          <a:endParaRPr lang="es-EC" sz="1200" dirty="0" smtClean="0"/>
        </a:p>
      </dgm:t>
    </dgm:pt>
    <dgm:pt modelId="{7ACD35CE-8517-4E01-BD60-5BB9F96B3F3F}" type="sibTrans" cxnId="{AFF3421D-92B5-4643-A0FA-7D3D700268C7}">
      <dgm:prSet/>
      <dgm:spPr/>
      <dgm:t>
        <a:bodyPr/>
        <a:lstStyle/>
        <a:p>
          <a:endParaRPr lang="es-EC" sz="2800"/>
        </a:p>
      </dgm:t>
    </dgm:pt>
    <dgm:pt modelId="{BFCB41F2-C4EF-4288-8C57-268AFF4A5115}" type="parTrans" cxnId="{AFF3421D-92B5-4643-A0FA-7D3D700268C7}">
      <dgm:prSet/>
      <dgm:spPr/>
      <dgm:t>
        <a:bodyPr/>
        <a:lstStyle/>
        <a:p>
          <a:endParaRPr lang="es-EC" sz="2800"/>
        </a:p>
      </dgm:t>
    </dgm:pt>
    <dgm:pt modelId="{448CA4CF-3507-4871-B22C-6B44950B3BE1}">
      <dgm:prSet custT="1"/>
      <dgm:spPr/>
      <dgm:t>
        <a:bodyPr/>
        <a:lstStyle/>
        <a:p>
          <a:endParaRPr lang="es-ES" sz="1200" dirty="0" smtClean="0"/>
        </a:p>
        <a:p>
          <a:endParaRPr lang="es-ES" sz="1200" dirty="0" smtClean="0"/>
        </a:p>
        <a:p>
          <a:endParaRPr lang="es-ES" sz="1200" dirty="0" smtClean="0"/>
        </a:p>
        <a:p>
          <a:r>
            <a:rPr lang="es-ES" sz="1200" dirty="0" smtClean="0"/>
            <a:t>Octavo objetivo:“</a:t>
          </a:r>
          <a:r>
            <a:rPr lang="es-ES" sz="1200" dirty="0" err="1" smtClean="0"/>
            <a:t>Consoli</a:t>
          </a:r>
          <a:r>
            <a:rPr lang="es-ES" sz="1200" dirty="0" smtClean="0"/>
            <a:t>-dar el sistema económico social y solidario, de forma sostenible” </a:t>
          </a:r>
          <a:endParaRPr lang="es-EC" sz="1200" dirty="0" smtClean="0"/>
        </a:p>
      </dgm:t>
    </dgm:pt>
    <dgm:pt modelId="{988E5F1A-6567-4173-971F-80B74F10E498}" type="sibTrans" cxnId="{CE457909-4E07-4D41-BC00-6B6C0B22CE8D}">
      <dgm:prSet/>
      <dgm:spPr/>
      <dgm:t>
        <a:bodyPr/>
        <a:lstStyle/>
        <a:p>
          <a:endParaRPr lang="es-EC" sz="2800"/>
        </a:p>
      </dgm:t>
    </dgm:pt>
    <dgm:pt modelId="{C9E795D1-4A87-4FA9-9E52-4B2D386674FF}" type="parTrans" cxnId="{CE457909-4E07-4D41-BC00-6B6C0B22CE8D}">
      <dgm:prSet/>
      <dgm:spPr/>
      <dgm:t>
        <a:bodyPr/>
        <a:lstStyle/>
        <a:p>
          <a:endParaRPr lang="es-EC" sz="2800"/>
        </a:p>
      </dgm:t>
    </dgm:pt>
    <dgm:pt modelId="{F08F03F9-69B0-4383-B950-B581ABCD1DBF}">
      <dgm:prSet custT="1"/>
      <dgm:spPr/>
      <dgm:t>
        <a:bodyPr/>
        <a:lstStyle/>
        <a:p>
          <a:endParaRPr lang="es-ES" sz="1200" dirty="0" smtClean="0"/>
        </a:p>
        <a:p>
          <a:endParaRPr lang="es-ES" sz="1200" dirty="0" smtClean="0"/>
        </a:p>
        <a:p>
          <a:endParaRPr lang="es-ES" sz="1200" dirty="0" smtClean="0"/>
        </a:p>
        <a:p>
          <a:r>
            <a:rPr lang="es-ES" sz="1200" dirty="0" smtClean="0"/>
            <a:t>Base para la toma de decisiones en cada una de las </a:t>
          </a:r>
          <a:r>
            <a:rPr lang="es-EC" sz="1200" dirty="0" smtClean="0"/>
            <a:t>Cooperativas de Ahorro y crédito</a:t>
          </a:r>
        </a:p>
      </dgm:t>
    </dgm:pt>
    <dgm:pt modelId="{B5C04BDF-0C0A-4D2E-8212-63BBB0D482F1}" type="parTrans" cxnId="{4B5446B8-4542-4A31-8478-B7E0D1219F6F}">
      <dgm:prSet/>
      <dgm:spPr/>
      <dgm:t>
        <a:bodyPr/>
        <a:lstStyle/>
        <a:p>
          <a:endParaRPr lang="es-EC" sz="2800"/>
        </a:p>
      </dgm:t>
    </dgm:pt>
    <dgm:pt modelId="{7E4EF28F-4B77-43E7-9DEA-E4B6D9EAC189}" type="sibTrans" cxnId="{4B5446B8-4542-4A31-8478-B7E0D1219F6F}">
      <dgm:prSet/>
      <dgm:spPr/>
      <dgm:t>
        <a:bodyPr/>
        <a:lstStyle/>
        <a:p>
          <a:endParaRPr lang="es-EC" sz="2800"/>
        </a:p>
      </dgm:t>
    </dgm:pt>
    <dgm:pt modelId="{E014355A-4514-4D5B-9C4C-29C15E391584}">
      <dgm:prSet custT="1"/>
      <dgm:spPr/>
      <dgm:t>
        <a:bodyPr/>
        <a:lstStyle/>
        <a:p>
          <a:endParaRPr lang="es-ES" sz="1200" dirty="0" smtClean="0"/>
        </a:p>
        <a:p>
          <a:endParaRPr lang="es-ES" sz="1200" dirty="0" smtClean="0"/>
        </a:p>
        <a:p>
          <a:endParaRPr lang="es-ES" sz="1200" dirty="0" smtClean="0"/>
        </a:p>
        <a:p>
          <a:r>
            <a:rPr lang="es-ES" sz="1200" dirty="0" smtClean="0"/>
            <a:t>Explicación a situaciones internas y del entorno de la </a:t>
          </a:r>
          <a:r>
            <a:rPr lang="es-ES" sz="1200" dirty="0" err="1" smtClean="0"/>
            <a:t>COAC´s</a:t>
          </a:r>
          <a:endParaRPr lang="es-EC" sz="1200" dirty="0" smtClean="0"/>
        </a:p>
      </dgm:t>
    </dgm:pt>
    <dgm:pt modelId="{4EE5EC3E-A9BF-48C7-8700-BFFD274A19F6}" type="parTrans" cxnId="{403D78AA-2C93-4B61-BF27-9A8BDAF7685C}">
      <dgm:prSet/>
      <dgm:spPr/>
      <dgm:t>
        <a:bodyPr/>
        <a:lstStyle/>
        <a:p>
          <a:endParaRPr lang="es-EC" sz="2800"/>
        </a:p>
      </dgm:t>
    </dgm:pt>
    <dgm:pt modelId="{CD4C4A1B-6589-4B9D-989B-F5750ED87B1F}" type="sibTrans" cxnId="{403D78AA-2C93-4B61-BF27-9A8BDAF7685C}">
      <dgm:prSet/>
      <dgm:spPr/>
      <dgm:t>
        <a:bodyPr/>
        <a:lstStyle/>
        <a:p>
          <a:endParaRPr lang="es-EC" sz="2800"/>
        </a:p>
      </dgm:t>
    </dgm:pt>
    <dgm:pt modelId="{3F5F4B57-A9CC-467C-A9A2-B23CBCF21F4E}">
      <dgm:prSet custT="1"/>
      <dgm:spPr/>
      <dgm:t>
        <a:bodyPr/>
        <a:lstStyle/>
        <a:p>
          <a:endParaRPr lang="es-EC" sz="1200" dirty="0" smtClean="0"/>
        </a:p>
        <a:p>
          <a:endParaRPr lang="es-EC" sz="1200" dirty="0" smtClean="0"/>
        </a:p>
        <a:p>
          <a:endParaRPr lang="es-EC" sz="1200" dirty="0" smtClean="0"/>
        </a:p>
        <a:p>
          <a:r>
            <a:rPr lang="es-EC" sz="1200" dirty="0" smtClean="0"/>
            <a:t>Base bibliográfica para posteriores investigaciones que busque fortalecer al tercer sector económico.</a:t>
          </a:r>
        </a:p>
      </dgm:t>
    </dgm:pt>
    <dgm:pt modelId="{9BFB3C39-10B8-4916-984F-DEBC34776326}" type="parTrans" cxnId="{C489FE4B-F10F-403F-9798-56B6E5C1BFAA}">
      <dgm:prSet/>
      <dgm:spPr/>
      <dgm:t>
        <a:bodyPr/>
        <a:lstStyle/>
        <a:p>
          <a:endParaRPr lang="es-EC" sz="2800"/>
        </a:p>
      </dgm:t>
    </dgm:pt>
    <dgm:pt modelId="{A97D3B2E-50BB-44F1-B311-CE811B1EC1B3}" type="sibTrans" cxnId="{C489FE4B-F10F-403F-9798-56B6E5C1BFAA}">
      <dgm:prSet/>
      <dgm:spPr/>
      <dgm:t>
        <a:bodyPr/>
        <a:lstStyle/>
        <a:p>
          <a:endParaRPr lang="es-EC" sz="2800"/>
        </a:p>
      </dgm:t>
    </dgm:pt>
    <dgm:pt modelId="{412E63F3-FAA6-4F1F-BFAD-B2AB757D6D75}" type="pres">
      <dgm:prSet presAssocID="{5061CA4E-9460-42B1-A06B-7E4B544B79DC}" presName="Name0" presStyleCnt="0">
        <dgm:presLayoutVars>
          <dgm:dir/>
          <dgm:resizeHandles val="exact"/>
        </dgm:presLayoutVars>
      </dgm:prSet>
      <dgm:spPr/>
    </dgm:pt>
    <dgm:pt modelId="{558C1105-0DC3-485E-B787-E34152E60B40}" type="pres">
      <dgm:prSet presAssocID="{5061CA4E-9460-42B1-A06B-7E4B544B79DC}" presName="bkgdShp" presStyleLbl="alignAccFollowNode1" presStyleIdx="0" presStyleCnt="1"/>
      <dgm:spPr/>
    </dgm:pt>
    <dgm:pt modelId="{11A8F9A4-7C50-4B18-8414-1ABC064FC0A8}" type="pres">
      <dgm:prSet presAssocID="{5061CA4E-9460-42B1-A06B-7E4B544B79DC}" presName="linComp" presStyleCnt="0"/>
      <dgm:spPr/>
    </dgm:pt>
    <dgm:pt modelId="{4EFE1CA4-834F-4B3C-918B-621E900C6FDC}" type="pres">
      <dgm:prSet presAssocID="{448CA4CF-3507-4871-B22C-6B44950B3BE1}" presName="compNode" presStyleCnt="0"/>
      <dgm:spPr/>
    </dgm:pt>
    <dgm:pt modelId="{8905D268-B9F1-49B7-B4C4-2EF93D4E9104}" type="pres">
      <dgm:prSet presAssocID="{448CA4CF-3507-4871-B22C-6B44950B3BE1}" presName="node" presStyleLbl="node1" presStyleIdx="0" presStyleCnt="5">
        <dgm:presLayoutVars>
          <dgm:bulletEnabled val="1"/>
        </dgm:presLayoutVars>
      </dgm:prSet>
      <dgm:spPr/>
      <dgm:t>
        <a:bodyPr/>
        <a:lstStyle/>
        <a:p>
          <a:endParaRPr lang="es-EC"/>
        </a:p>
      </dgm:t>
    </dgm:pt>
    <dgm:pt modelId="{2B28902B-BDB8-4D44-AB18-667C8CD6317F}" type="pres">
      <dgm:prSet presAssocID="{448CA4CF-3507-4871-B22C-6B44950B3BE1}" presName="invisiNode" presStyleLbl="node1" presStyleIdx="0" presStyleCnt="5"/>
      <dgm:spPr/>
    </dgm:pt>
    <dgm:pt modelId="{ACD352D3-8521-4B5E-9DC1-239C61F69B0E}" type="pres">
      <dgm:prSet presAssocID="{448CA4CF-3507-4871-B22C-6B44950B3BE1}" presName="imagNode" presStyleLbl="fgImgPlace1" presStyleIdx="0" presStyleCnt="5"/>
      <dgm:spPr>
        <a:blipFill rotWithShape="0">
          <a:blip xmlns:r="http://schemas.openxmlformats.org/officeDocument/2006/relationships" r:embed="rId1"/>
          <a:stretch>
            <a:fillRect/>
          </a:stretch>
        </a:blipFill>
      </dgm:spPr>
    </dgm:pt>
    <dgm:pt modelId="{B9106BF5-E788-4CE9-BFCA-B20355DBA405}" type="pres">
      <dgm:prSet presAssocID="{988E5F1A-6567-4173-971F-80B74F10E498}" presName="sibTrans" presStyleLbl="sibTrans2D1" presStyleIdx="0" presStyleCnt="0"/>
      <dgm:spPr/>
      <dgm:t>
        <a:bodyPr/>
        <a:lstStyle/>
        <a:p>
          <a:endParaRPr lang="es-EC"/>
        </a:p>
      </dgm:t>
    </dgm:pt>
    <dgm:pt modelId="{07DAF3C1-F919-4904-8352-3BDC7DF3FBE8}" type="pres">
      <dgm:prSet presAssocID="{0E0024DE-A9FF-4D7A-8541-066A34C8F751}" presName="compNode" presStyleCnt="0"/>
      <dgm:spPr/>
    </dgm:pt>
    <dgm:pt modelId="{8697210D-B812-4C62-9963-D7E7884C7797}" type="pres">
      <dgm:prSet presAssocID="{0E0024DE-A9FF-4D7A-8541-066A34C8F751}" presName="node" presStyleLbl="node1" presStyleIdx="1" presStyleCnt="5">
        <dgm:presLayoutVars>
          <dgm:bulletEnabled val="1"/>
        </dgm:presLayoutVars>
      </dgm:prSet>
      <dgm:spPr/>
      <dgm:t>
        <a:bodyPr/>
        <a:lstStyle/>
        <a:p>
          <a:endParaRPr lang="es-EC"/>
        </a:p>
      </dgm:t>
    </dgm:pt>
    <dgm:pt modelId="{46BB1CF0-C5BA-42D2-8857-7D4A64C2F65C}" type="pres">
      <dgm:prSet presAssocID="{0E0024DE-A9FF-4D7A-8541-066A34C8F751}" presName="invisiNode" presStyleLbl="node1" presStyleIdx="1" presStyleCnt="5"/>
      <dgm:spPr/>
    </dgm:pt>
    <dgm:pt modelId="{01556F84-E222-4EEA-B4D7-FBC1B0720457}" type="pres">
      <dgm:prSet presAssocID="{0E0024DE-A9FF-4D7A-8541-066A34C8F751}" presName="imagNode" presStyleLbl="fgImgPlace1" presStyleIdx="1" presStyleCnt="5"/>
      <dgm:spPr>
        <a:blipFill rotWithShape="0">
          <a:blip xmlns:r="http://schemas.openxmlformats.org/officeDocument/2006/relationships" r:embed="rId2"/>
          <a:stretch>
            <a:fillRect/>
          </a:stretch>
        </a:blipFill>
      </dgm:spPr>
    </dgm:pt>
    <dgm:pt modelId="{F133AC7A-722A-4285-86BC-AB0FE25AE2FA}" type="pres">
      <dgm:prSet presAssocID="{7ACD35CE-8517-4E01-BD60-5BB9F96B3F3F}" presName="sibTrans" presStyleLbl="sibTrans2D1" presStyleIdx="0" presStyleCnt="0"/>
      <dgm:spPr/>
      <dgm:t>
        <a:bodyPr/>
        <a:lstStyle/>
        <a:p>
          <a:endParaRPr lang="es-EC"/>
        </a:p>
      </dgm:t>
    </dgm:pt>
    <dgm:pt modelId="{894FBC9C-16A4-459D-831E-3D4D451208B2}" type="pres">
      <dgm:prSet presAssocID="{F08F03F9-69B0-4383-B950-B581ABCD1DBF}" presName="compNode" presStyleCnt="0"/>
      <dgm:spPr/>
    </dgm:pt>
    <dgm:pt modelId="{B249EB46-8D5D-4075-9A99-99575D11E884}" type="pres">
      <dgm:prSet presAssocID="{F08F03F9-69B0-4383-B950-B581ABCD1DBF}" presName="node" presStyleLbl="node1" presStyleIdx="2" presStyleCnt="5">
        <dgm:presLayoutVars>
          <dgm:bulletEnabled val="1"/>
        </dgm:presLayoutVars>
      </dgm:prSet>
      <dgm:spPr/>
      <dgm:t>
        <a:bodyPr/>
        <a:lstStyle/>
        <a:p>
          <a:endParaRPr lang="es-EC"/>
        </a:p>
      </dgm:t>
    </dgm:pt>
    <dgm:pt modelId="{2815701D-33AB-4D4D-BE55-D5F1FEF6F01B}" type="pres">
      <dgm:prSet presAssocID="{F08F03F9-69B0-4383-B950-B581ABCD1DBF}" presName="invisiNode" presStyleLbl="node1" presStyleIdx="2" presStyleCnt="5"/>
      <dgm:spPr/>
    </dgm:pt>
    <dgm:pt modelId="{CCC5C6BB-C7EA-44B8-B14E-38B8EC7040F9}" type="pres">
      <dgm:prSet presAssocID="{F08F03F9-69B0-4383-B950-B581ABCD1DBF}" presName="imagNode" presStyleLbl="fgImgPlace1" presStyleIdx="2" presStyleCnt="5"/>
      <dgm:spPr>
        <a:blipFill rotWithShape="0">
          <a:blip xmlns:r="http://schemas.openxmlformats.org/officeDocument/2006/relationships" r:embed="rId3"/>
          <a:stretch>
            <a:fillRect/>
          </a:stretch>
        </a:blipFill>
      </dgm:spPr>
    </dgm:pt>
    <dgm:pt modelId="{EBEBEFB6-0182-4F60-AB0C-AABC570C92C7}" type="pres">
      <dgm:prSet presAssocID="{7E4EF28F-4B77-43E7-9DEA-E4B6D9EAC189}" presName="sibTrans" presStyleLbl="sibTrans2D1" presStyleIdx="0" presStyleCnt="0"/>
      <dgm:spPr/>
      <dgm:t>
        <a:bodyPr/>
        <a:lstStyle/>
        <a:p>
          <a:endParaRPr lang="es-EC"/>
        </a:p>
      </dgm:t>
    </dgm:pt>
    <dgm:pt modelId="{0772E1DF-8801-4B73-85E0-1E7ADAD5DD2E}" type="pres">
      <dgm:prSet presAssocID="{E014355A-4514-4D5B-9C4C-29C15E391584}" presName="compNode" presStyleCnt="0"/>
      <dgm:spPr/>
    </dgm:pt>
    <dgm:pt modelId="{8BE269E5-7824-40D5-AE5E-941360DFC7F7}" type="pres">
      <dgm:prSet presAssocID="{E014355A-4514-4D5B-9C4C-29C15E391584}" presName="node" presStyleLbl="node1" presStyleIdx="3" presStyleCnt="5">
        <dgm:presLayoutVars>
          <dgm:bulletEnabled val="1"/>
        </dgm:presLayoutVars>
      </dgm:prSet>
      <dgm:spPr/>
      <dgm:t>
        <a:bodyPr/>
        <a:lstStyle/>
        <a:p>
          <a:endParaRPr lang="es-EC"/>
        </a:p>
      </dgm:t>
    </dgm:pt>
    <dgm:pt modelId="{05B9969F-443C-4C5D-9596-8C3F469FDEB9}" type="pres">
      <dgm:prSet presAssocID="{E014355A-4514-4D5B-9C4C-29C15E391584}" presName="invisiNode" presStyleLbl="node1" presStyleIdx="3" presStyleCnt="5"/>
      <dgm:spPr/>
    </dgm:pt>
    <dgm:pt modelId="{BC05D522-51CB-4D07-BBAF-C4EB6CD72CD9}" type="pres">
      <dgm:prSet presAssocID="{E014355A-4514-4D5B-9C4C-29C15E391584}" presName="imagNode" presStyleLbl="fgImgPlace1" presStyleIdx="3" presStyleCnt="5"/>
      <dgm:spPr>
        <a:blipFill rotWithShape="0">
          <a:blip xmlns:r="http://schemas.openxmlformats.org/officeDocument/2006/relationships" r:embed="rId4"/>
          <a:stretch>
            <a:fillRect/>
          </a:stretch>
        </a:blipFill>
      </dgm:spPr>
    </dgm:pt>
    <dgm:pt modelId="{23E60352-355B-40F1-A7E7-E2C1E2A8649D}" type="pres">
      <dgm:prSet presAssocID="{CD4C4A1B-6589-4B9D-989B-F5750ED87B1F}" presName="sibTrans" presStyleLbl="sibTrans2D1" presStyleIdx="0" presStyleCnt="0"/>
      <dgm:spPr/>
      <dgm:t>
        <a:bodyPr/>
        <a:lstStyle/>
        <a:p>
          <a:endParaRPr lang="es-EC"/>
        </a:p>
      </dgm:t>
    </dgm:pt>
    <dgm:pt modelId="{7459F074-F6E3-42C4-BF2C-94C8465D371B}" type="pres">
      <dgm:prSet presAssocID="{3F5F4B57-A9CC-467C-A9A2-B23CBCF21F4E}" presName="compNode" presStyleCnt="0"/>
      <dgm:spPr/>
    </dgm:pt>
    <dgm:pt modelId="{86A4C3C1-9BA9-4446-B398-6E3093A50E63}" type="pres">
      <dgm:prSet presAssocID="{3F5F4B57-A9CC-467C-A9A2-B23CBCF21F4E}" presName="node" presStyleLbl="node1" presStyleIdx="4" presStyleCnt="5">
        <dgm:presLayoutVars>
          <dgm:bulletEnabled val="1"/>
        </dgm:presLayoutVars>
      </dgm:prSet>
      <dgm:spPr/>
      <dgm:t>
        <a:bodyPr/>
        <a:lstStyle/>
        <a:p>
          <a:endParaRPr lang="es-EC"/>
        </a:p>
      </dgm:t>
    </dgm:pt>
    <dgm:pt modelId="{B27F06CB-105F-4C33-A1C5-078CD6D926C0}" type="pres">
      <dgm:prSet presAssocID="{3F5F4B57-A9CC-467C-A9A2-B23CBCF21F4E}" presName="invisiNode" presStyleLbl="node1" presStyleIdx="4" presStyleCnt="5"/>
      <dgm:spPr/>
    </dgm:pt>
    <dgm:pt modelId="{2AFA0F41-2F47-4E85-95A1-84A6EB4952D2}" type="pres">
      <dgm:prSet presAssocID="{3F5F4B57-A9CC-467C-A9A2-B23CBCF21F4E}" presName="imagNode" presStyleLbl="fgImgPlace1" presStyleIdx="4" presStyleCnt="5"/>
      <dgm:spPr>
        <a:blipFill rotWithShape="0">
          <a:blip xmlns:r="http://schemas.openxmlformats.org/officeDocument/2006/relationships" r:embed="rId5"/>
          <a:stretch>
            <a:fillRect/>
          </a:stretch>
        </a:blipFill>
      </dgm:spPr>
    </dgm:pt>
  </dgm:ptLst>
  <dgm:cxnLst>
    <dgm:cxn modelId="{403D78AA-2C93-4B61-BF27-9A8BDAF7685C}" srcId="{5061CA4E-9460-42B1-A06B-7E4B544B79DC}" destId="{E014355A-4514-4D5B-9C4C-29C15E391584}" srcOrd="3" destOrd="0" parTransId="{4EE5EC3E-A9BF-48C7-8700-BFFD274A19F6}" sibTransId="{CD4C4A1B-6589-4B9D-989B-F5750ED87B1F}"/>
    <dgm:cxn modelId="{833363BE-9A7F-4637-B9D9-17757299CF1B}" type="presOf" srcId="{988E5F1A-6567-4173-971F-80B74F10E498}" destId="{B9106BF5-E788-4CE9-BFCA-B20355DBA405}" srcOrd="0" destOrd="0" presId="urn:microsoft.com/office/officeart/2005/8/layout/pList2"/>
    <dgm:cxn modelId="{0C77DDE3-A6AC-468B-AE38-067BA6F1D20C}" type="presOf" srcId="{0E0024DE-A9FF-4D7A-8541-066A34C8F751}" destId="{8697210D-B812-4C62-9963-D7E7884C7797}" srcOrd="0" destOrd="0" presId="urn:microsoft.com/office/officeart/2005/8/layout/pList2"/>
    <dgm:cxn modelId="{CE457909-4E07-4D41-BC00-6B6C0B22CE8D}" srcId="{5061CA4E-9460-42B1-A06B-7E4B544B79DC}" destId="{448CA4CF-3507-4871-B22C-6B44950B3BE1}" srcOrd="0" destOrd="0" parTransId="{C9E795D1-4A87-4FA9-9E52-4B2D386674FF}" sibTransId="{988E5F1A-6567-4173-971F-80B74F10E498}"/>
    <dgm:cxn modelId="{C489FE4B-F10F-403F-9798-56B6E5C1BFAA}" srcId="{5061CA4E-9460-42B1-A06B-7E4B544B79DC}" destId="{3F5F4B57-A9CC-467C-A9A2-B23CBCF21F4E}" srcOrd="4" destOrd="0" parTransId="{9BFB3C39-10B8-4916-984F-DEBC34776326}" sibTransId="{A97D3B2E-50BB-44F1-B311-CE811B1EC1B3}"/>
    <dgm:cxn modelId="{175FB075-CCD1-43CF-8FF7-0FF478900B0B}" type="presOf" srcId="{E014355A-4514-4D5B-9C4C-29C15E391584}" destId="{8BE269E5-7824-40D5-AE5E-941360DFC7F7}" srcOrd="0" destOrd="0" presId="urn:microsoft.com/office/officeart/2005/8/layout/pList2"/>
    <dgm:cxn modelId="{B67C5136-39EE-455C-A003-A547863E9264}" type="presOf" srcId="{7E4EF28F-4B77-43E7-9DEA-E4B6D9EAC189}" destId="{EBEBEFB6-0182-4F60-AB0C-AABC570C92C7}" srcOrd="0" destOrd="0" presId="urn:microsoft.com/office/officeart/2005/8/layout/pList2"/>
    <dgm:cxn modelId="{714AFECD-ACDC-4BA5-A392-2934D9135D84}" type="presOf" srcId="{CD4C4A1B-6589-4B9D-989B-F5750ED87B1F}" destId="{23E60352-355B-40F1-A7E7-E2C1E2A8649D}" srcOrd="0" destOrd="0" presId="urn:microsoft.com/office/officeart/2005/8/layout/pList2"/>
    <dgm:cxn modelId="{2B5860EA-96C5-46B0-AD31-EA04EB17CE00}" type="presOf" srcId="{448CA4CF-3507-4871-B22C-6B44950B3BE1}" destId="{8905D268-B9F1-49B7-B4C4-2EF93D4E9104}" srcOrd="0" destOrd="0" presId="urn:microsoft.com/office/officeart/2005/8/layout/pList2"/>
    <dgm:cxn modelId="{D1E5B938-22E2-43E2-902F-3075BC6E446A}" type="presOf" srcId="{7ACD35CE-8517-4E01-BD60-5BB9F96B3F3F}" destId="{F133AC7A-722A-4285-86BC-AB0FE25AE2FA}" srcOrd="0" destOrd="0" presId="urn:microsoft.com/office/officeart/2005/8/layout/pList2"/>
    <dgm:cxn modelId="{4B5446B8-4542-4A31-8478-B7E0D1219F6F}" srcId="{5061CA4E-9460-42B1-A06B-7E4B544B79DC}" destId="{F08F03F9-69B0-4383-B950-B581ABCD1DBF}" srcOrd="2" destOrd="0" parTransId="{B5C04BDF-0C0A-4D2E-8212-63BBB0D482F1}" sibTransId="{7E4EF28F-4B77-43E7-9DEA-E4B6D9EAC189}"/>
    <dgm:cxn modelId="{28C758AF-FD39-419A-8267-CA05F4896416}" type="presOf" srcId="{F08F03F9-69B0-4383-B950-B581ABCD1DBF}" destId="{B249EB46-8D5D-4075-9A99-99575D11E884}" srcOrd="0" destOrd="0" presId="urn:microsoft.com/office/officeart/2005/8/layout/pList2"/>
    <dgm:cxn modelId="{8D254611-D46F-4C4C-9FBB-4C15F0392761}" type="presOf" srcId="{5061CA4E-9460-42B1-A06B-7E4B544B79DC}" destId="{412E63F3-FAA6-4F1F-BFAD-B2AB757D6D75}" srcOrd="0" destOrd="0" presId="urn:microsoft.com/office/officeart/2005/8/layout/pList2"/>
    <dgm:cxn modelId="{AFF3421D-92B5-4643-A0FA-7D3D700268C7}" srcId="{5061CA4E-9460-42B1-A06B-7E4B544B79DC}" destId="{0E0024DE-A9FF-4D7A-8541-066A34C8F751}" srcOrd="1" destOrd="0" parTransId="{BFCB41F2-C4EF-4288-8C57-268AFF4A5115}" sibTransId="{7ACD35CE-8517-4E01-BD60-5BB9F96B3F3F}"/>
    <dgm:cxn modelId="{18D9F140-B078-4B01-935D-C561FBCE5EB7}" type="presOf" srcId="{3F5F4B57-A9CC-467C-A9A2-B23CBCF21F4E}" destId="{86A4C3C1-9BA9-4446-B398-6E3093A50E63}" srcOrd="0" destOrd="0" presId="urn:microsoft.com/office/officeart/2005/8/layout/pList2"/>
    <dgm:cxn modelId="{FCF84D27-972F-4465-B172-A4AB947641D7}" type="presParOf" srcId="{412E63F3-FAA6-4F1F-BFAD-B2AB757D6D75}" destId="{558C1105-0DC3-485E-B787-E34152E60B40}" srcOrd="0" destOrd="0" presId="urn:microsoft.com/office/officeart/2005/8/layout/pList2"/>
    <dgm:cxn modelId="{6A33038A-5B54-419F-81B1-BD677F0837F5}" type="presParOf" srcId="{412E63F3-FAA6-4F1F-BFAD-B2AB757D6D75}" destId="{11A8F9A4-7C50-4B18-8414-1ABC064FC0A8}" srcOrd="1" destOrd="0" presId="urn:microsoft.com/office/officeart/2005/8/layout/pList2"/>
    <dgm:cxn modelId="{1288044E-FEAA-4ECE-8067-15A63D1450D8}" type="presParOf" srcId="{11A8F9A4-7C50-4B18-8414-1ABC064FC0A8}" destId="{4EFE1CA4-834F-4B3C-918B-621E900C6FDC}" srcOrd="0" destOrd="0" presId="urn:microsoft.com/office/officeart/2005/8/layout/pList2"/>
    <dgm:cxn modelId="{0E694C58-BAB5-48ED-8A3B-3AB89D960698}" type="presParOf" srcId="{4EFE1CA4-834F-4B3C-918B-621E900C6FDC}" destId="{8905D268-B9F1-49B7-B4C4-2EF93D4E9104}" srcOrd="0" destOrd="0" presId="urn:microsoft.com/office/officeart/2005/8/layout/pList2"/>
    <dgm:cxn modelId="{B9738E1B-F463-4A3E-B424-FFE94747A1E8}" type="presParOf" srcId="{4EFE1CA4-834F-4B3C-918B-621E900C6FDC}" destId="{2B28902B-BDB8-4D44-AB18-667C8CD6317F}" srcOrd="1" destOrd="0" presId="urn:microsoft.com/office/officeart/2005/8/layout/pList2"/>
    <dgm:cxn modelId="{D764212B-6968-4836-BADB-8AEE7354939D}" type="presParOf" srcId="{4EFE1CA4-834F-4B3C-918B-621E900C6FDC}" destId="{ACD352D3-8521-4B5E-9DC1-239C61F69B0E}" srcOrd="2" destOrd="0" presId="urn:microsoft.com/office/officeart/2005/8/layout/pList2"/>
    <dgm:cxn modelId="{AE2C3422-EF3E-40F1-A76C-2B14961C24EF}" type="presParOf" srcId="{11A8F9A4-7C50-4B18-8414-1ABC064FC0A8}" destId="{B9106BF5-E788-4CE9-BFCA-B20355DBA405}" srcOrd="1" destOrd="0" presId="urn:microsoft.com/office/officeart/2005/8/layout/pList2"/>
    <dgm:cxn modelId="{2D5C5957-D0BF-49F5-9CFA-3B67E6601039}" type="presParOf" srcId="{11A8F9A4-7C50-4B18-8414-1ABC064FC0A8}" destId="{07DAF3C1-F919-4904-8352-3BDC7DF3FBE8}" srcOrd="2" destOrd="0" presId="urn:microsoft.com/office/officeart/2005/8/layout/pList2"/>
    <dgm:cxn modelId="{B3116129-3C04-426E-A235-C321F63A76C4}" type="presParOf" srcId="{07DAF3C1-F919-4904-8352-3BDC7DF3FBE8}" destId="{8697210D-B812-4C62-9963-D7E7884C7797}" srcOrd="0" destOrd="0" presId="urn:microsoft.com/office/officeart/2005/8/layout/pList2"/>
    <dgm:cxn modelId="{11F04D0E-E71E-4D4A-A807-FB0DF6849D40}" type="presParOf" srcId="{07DAF3C1-F919-4904-8352-3BDC7DF3FBE8}" destId="{46BB1CF0-C5BA-42D2-8857-7D4A64C2F65C}" srcOrd="1" destOrd="0" presId="urn:microsoft.com/office/officeart/2005/8/layout/pList2"/>
    <dgm:cxn modelId="{04C4A2F1-FAEC-4BB9-BC16-6557D6515952}" type="presParOf" srcId="{07DAF3C1-F919-4904-8352-3BDC7DF3FBE8}" destId="{01556F84-E222-4EEA-B4D7-FBC1B0720457}" srcOrd="2" destOrd="0" presId="urn:microsoft.com/office/officeart/2005/8/layout/pList2"/>
    <dgm:cxn modelId="{51DE4BDF-3AFE-42F0-9627-A75FB7E36588}" type="presParOf" srcId="{11A8F9A4-7C50-4B18-8414-1ABC064FC0A8}" destId="{F133AC7A-722A-4285-86BC-AB0FE25AE2FA}" srcOrd="3" destOrd="0" presId="urn:microsoft.com/office/officeart/2005/8/layout/pList2"/>
    <dgm:cxn modelId="{A3961D70-0533-4D07-AA79-6D1FC5C671E8}" type="presParOf" srcId="{11A8F9A4-7C50-4B18-8414-1ABC064FC0A8}" destId="{894FBC9C-16A4-459D-831E-3D4D451208B2}" srcOrd="4" destOrd="0" presId="urn:microsoft.com/office/officeart/2005/8/layout/pList2"/>
    <dgm:cxn modelId="{78D61648-ED62-4C7E-B684-D040D3AAC639}" type="presParOf" srcId="{894FBC9C-16A4-459D-831E-3D4D451208B2}" destId="{B249EB46-8D5D-4075-9A99-99575D11E884}" srcOrd="0" destOrd="0" presId="urn:microsoft.com/office/officeart/2005/8/layout/pList2"/>
    <dgm:cxn modelId="{488C6B81-701A-47B7-90E1-37AE1FFAE17F}" type="presParOf" srcId="{894FBC9C-16A4-459D-831E-3D4D451208B2}" destId="{2815701D-33AB-4D4D-BE55-D5F1FEF6F01B}" srcOrd="1" destOrd="0" presId="urn:microsoft.com/office/officeart/2005/8/layout/pList2"/>
    <dgm:cxn modelId="{E548430C-1A01-4F96-80DA-77ADEE974325}" type="presParOf" srcId="{894FBC9C-16A4-459D-831E-3D4D451208B2}" destId="{CCC5C6BB-C7EA-44B8-B14E-38B8EC7040F9}" srcOrd="2" destOrd="0" presId="urn:microsoft.com/office/officeart/2005/8/layout/pList2"/>
    <dgm:cxn modelId="{AE27968E-F984-457A-8CC8-D4F8383EF00B}" type="presParOf" srcId="{11A8F9A4-7C50-4B18-8414-1ABC064FC0A8}" destId="{EBEBEFB6-0182-4F60-AB0C-AABC570C92C7}" srcOrd="5" destOrd="0" presId="urn:microsoft.com/office/officeart/2005/8/layout/pList2"/>
    <dgm:cxn modelId="{BF839188-E6CC-40BF-B985-EB2EA01D8446}" type="presParOf" srcId="{11A8F9A4-7C50-4B18-8414-1ABC064FC0A8}" destId="{0772E1DF-8801-4B73-85E0-1E7ADAD5DD2E}" srcOrd="6" destOrd="0" presId="urn:microsoft.com/office/officeart/2005/8/layout/pList2"/>
    <dgm:cxn modelId="{8ABD26BE-2488-46FE-B22E-131C9BEDF8A9}" type="presParOf" srcId="{0772E1DF-8801-4B73-85E0-1E7ADAD5DD2E}" destId="{8BE269E5-7824-40D5-AE5E-941360DFC7F7}" srcOrd="0" destOrd="0" presId="urn:microsoft.com/office/officeart/2005/8/layout/pList2"/>
    <dgm:cxn modelId="{FC831C86-8F2C-48C3-B346-5D5DEE1EA161}" type="presParOf" srcId="{0772E1DF-8801-4B73-85E0-1E7ADAD5DD2E}" destId="{05B9969F-443C-4C5D-9596-8C3F469FDEB9}" srcOrd="1" destOrd="0" presId="urn:microsoft.com/office/officeart/2005/8/layout/pList2"/>
    <dgm:cxn modelId="{45B8A512-2BDB-459D-A994-9AB28A3C69A7}" type="presParOf" srcId="{0772E1DF-8801-4B73-85E0-1E7ADAD5DD2E}" destId="{BC05D522-51CB-4D07-BBAF-C4EB6CD72CD9}" srcOrd="2" destOrd="0" presId="urn:microsoft.com/office/officeart/2005/8/layout/pList2"/>
    <dgm:cxn modelId="{2D9ACACD-61EC-4F31-83C0-96F22598A0C3}" type="presParOf" srcId="{11A8F9A4-7C50-4B18-8414-1ABC064FC0A8}" destId="{23E60352-355B-40F1-A7E7-E2C1E2A8649D}" srcOrd="7" destOrd="0" presId="urn:microsoft.com/office/officeart/2005/8/layout/pList2"/>
    <dgm:cxn modelId="{E8E41E60-E6E7-4288-BB6C-441617FF18B7}" type="presParOf" srcId="{11A8F9A4-7C50-4B18-8414-1ABC064FC0A8}" destId="{7459F074-F6E3-42C4-BF2C-94C8465D371B}" srcOrd="8" destOrd="0" presId="urn:microsoft.com/office/officeart/2005/8/layout/pList2"/>
    <dgm:cxn modelId="{9CB8159F-CB59-448D-8B72-CC2295C97905}" type="presParOf" srcId="{7459F074-F6E3-42C4-BF2C-94C8465D371B}" destId="{86A4C3C1-9BA9-4446-B398-6E3093A50E63}" srcOrd="0" destOrd="0" presId="urn:microsoft.com/office/officeart/2005/8/layout/pList2"/>
    <dgm:cxn modelId="{80EE31C4-0E3F-4D28-A2EB-C2B92CB01214}" type="presParOf" srcId="{7459F074-F6E3-42C4-BF2C-94C8465D371B}" destId="{B27F06CB-105F-4C33-A1C5-078CD6D926C0}" srcOrd="1" destOrd="0" presId="urn:microsoft.com/office/officeart/2005/8/layout/pList2"/>
    <dgm:cxn modelId="{B957F15F-6F90-4587-813C-AF7354BD397A}" type="presParOf" srcId="{7459F074-F6E3-42C4-BF2C-94C8465D371B}" destId="{2AFA0F41-2F47-4E85-95A1-84A6EB4952D2}" srcOrd="2" destOrd="0" presId="urn:microsoft.com/office/officeart/2005/8/layout/pList2"/>
  </dgm:cxnLst>
  <dgm:bg/>
  <dgm:whole/>
</dgm:dataModel>
</file>

<file path=ppt/diagrams/data4.xml><?xml version="1.0" encoding="utf-8"?>
<dgm:dataModel xmlns:dgm="http://schemas.openxmlformats.org/drawingml/2006/diagram" xmlns:a="http://schemas.openxmlformats.org/drawingml/2006/main">
  <dgm:ptLst>
    <dgm:pt modelId="{D6B23A40-FE22-4535-967D-95C3FCDB9975}" type="doc">
      <dgm:prSet loTypeId="urn:microsoft.com/office/officeart/2005/8/layout/chevron1" loCatId="process" qsTypeId="urn:microsoft.com/office/officeart/2005/8/quickstyle/simple1" qsCatId="simple" csTypeId="urn:microsoft.com/office/officeart/2005/8/colors/colorful1" csCatId="colorful" phldr="1"/>
      <dgm:spPr/>
    </dgm:pt>
    <dgm:pt modelId="{96BD6E8B-E158-4377-A71C-E4B8982A70A5}">
      <dgm:prSet phldrT="[Texto]"/>
      <dgm:spPr/>
      <dgm:t>
        <a:bodyPr/>
        <a:lstStyle/>
        <a:p>
          <a:r>
            <a:rPr lang="es-EC" dirty="0" smtClean="0"/>
            <a:t>Concepto</a:t>
          </a:r>
          <a:endParaRPr lang="es-EC" dirty="0"/>
        </a:p>
      </dgm:t>
    </dgm:pt>
    <dgm:pt modelId="{AD23B578-4B30-497E-843C-BDA914F1F069}" type="parTrans" cxnId="{C914E58F-164B-4E6B-9567-C6FE3B12024E}">
      <dgm:prSet/>
      <dgm:spPr/>
      <dgm:t>
        <a:bodyPr/>
        <a:lstStyle/>
        <a:p>
          <a:endParaRPr lang="es-EC"/>
        </a:p>
      </dgm:t>
    </dgm:pt>
    <dgm:pt modelId="{06A6207B-C186-4FE9-9BE4-7DB0AFD5E0A5}" type="sibTrans" cxnId="{C914E58F-164B-4E6B-9567-C6FE3B12024E}">
      <dgm:prSet/>
      <dgm:spPr/>
      <dgm:t>
        <a:bodyPr/>
        <a:lstStyle/>
        <a:p>
          <a:endParaRPr lang="es-EC"/>
        </a:p>
      </dgm:t>
    </dgm:pt>
    <dgm:pt modelId="{96024D74-ACBC-4518-80A0-01FDF290FDD6}">
      <dgm:prSet phldrT="[Texto]"/>
      <dgm:spPr/>
      <dgm:t>
        <a:bodyPr/>
        <a:lstStyle/>
        <a:p>
          <a:r>
            <a:rPr lang="es-EC" smtClean="0"/>
            <a:t>Características de los Servicios</a:t>
          </a:r>
          <a:endParaRPr lang="es-EC"/>
        </a:p>
      </dgm:t>
    </dgm:pt>
    <dgm:pt modelId="{0809BFE2-952A-461D-AD45-CFF006509AC3}" type="parTrans" cxnId="{DA222337-4BC9-4386-82CC-3CB4003C092C}">
      <dgm:prSet/>
      <dgm:spPr/>
      <dgm:t>
        <a:bodyPr/>
        <a:lstStyle/>
        <a:p>
          <a:endParaRPr lang="es-EC"/>
        </a:p>
      </dgm:t>
    </dgm:pt>
    <dgm:pt modelId="{33113C59-4D37-4DA5-9989-08369510F87D}" type="sibTrans" cxnId="{DA222337-4BC9-4386-82CC-3CB4003C092C}">
      <dgm:prSet/>
      <dgm:spPr/>
      <dgm:t>
        <a:bodyPr/>
        <a:lstStyle/>
        <a:p>
          <a:endParaRPr lang="es-EC"/>
        </a:p>
      </dgm:t>
    </dgm:pt>
    <dgm:pt modelId="{779261AE-903D-4F51-ABA5-1FAF56E1E320}">
      <dgm:prSet phldrT="[Texto]"/>
      <dgm:spPr/>
      <dgm:t>
        <a:bodyPr/>
        <a:lstStyle/>
        <a:p>
          <a:r>
            <a:rPr lang="es-EC" smtClean="0"/>
            <a:t>Marketing Mix de Servicios</a:t>
          </a:r>
          <a:endParaRPr lang="es-EC"/>
        </a:p>
      </dgm:t>
    </dgm:pt>
    <dgm:pt modelId="{3C4D55D3-725F-4BFF-89A2-0904782EE3A8}" type="parTrans" cxnId="{7D2D0DCD-7C44-408B-9012-CD7296292186}">
      <dgm:prSet/>
      <dgm:spPr/>
      <dgm:t>
        <a:bodyPr/>
        <a:lstStyle/>
        <a:p>
          <a:endParaRPr lang="es-EC"/>
        </a:p>
      </dgm:t>
    </dgm:pt>
    <dgm:pt modelId="{BCB5CC60-4F72-4DD2-A3A8-FFE3D10809FC}" type="sibTrans" cxnId="{7D2D0DCD-7C44-408B-9012-CD7296292186}">
      <dgm:prSet/>
      <dgm:spPr/>
      <dgm:t>
        <a:bodyPr/>
        <a:lstStyle/>
        <a:p>
          <a:endParaRPr lang="es-EC"/>
        </a:p>
      </dgm:t>
    </dgm:pt>
    <dgm:pt modelId="{2F4528B5-B516-4E9B-9C9B-CCBB5CE61BCD}">
      <dgm:prSet phldrT="[Texto]"/>
      <dgm:spPr/>
      <dgm:t>
        <a:bodyPr/>
        <a:lstStyle/>
        <a:p>
          <a:r>
            <a:rPr lang="es-EC" smtClean="0"/>
            <a:t>El Triángulo de Servicio</a:t>
          </a:r>
          <a:endParaRPr lang="es-EC"/>
        </a:p>
      </dgm:t>
    </dgm:pt>
    <dgm:pt modelId="{E1DA8109-CEBF-47AA-9A45-0D2F01EAE4A6}" type="parTrans" cxnId="{1DA5D6EC-3D14-44DD-B44A-9E36B600479B}">
      <dgm:prSet/>
      <dgm:spPr/>
      <dgm:t>
        <a:bodyPr/>
        <a:lstStyle/>
        <a:p>
          <a:endParaRPr lang="es-EC"/>
        </a:p>
      </dgm:t>
    </dgm:pt>
    <dgm:pt modelId="{CA64A4DF-DF34-46E9-BCA4-1CECECA95DC4}" type="sibTrans" cxnId="{1DA5D6EC-3D14-44DD-B44A-9E36B600479B}">
      <dgm:prSet/>
      <dgm:spPr/>
      <dgm:t>
        <a:bodyPr/>
        <a:lstStyle/>
        <a:p>
          <a:endParaRPr lang="es-EC"/>
        </a:p>
      </dgm:t>
    </dgm:pt>
    <dgm:pt modelId="{14D47AFC-F25A-42E7-A14E-A1615D1B96B2}" type="pres">
      <dgm:prSet presAssocID="{D6B23A40-FE22-4535-967D-95C3FCDB9975}" presName="Name0" presStyleCnt="0">
        <dgm:presLayoutVars>
          <dgm:dir/>
          <dgm:animLvl val="lvl"/>
          <dgm:resizeHandles val="exact"/>
        </dgm:presLayoutVars>
      </dgm:prSet>
      <dgm:spPr/>
    </dgm:pt>
    <dgm:pt modelId="{BDFD37B6-F27E-420A-8A60-B688E68C9CBB}" type="pres">
      <dgm:prSet presAssocID="{96BD6E8B-E158-4377-A71C-E4B8982A70A5}" presName="parTxOnly" presStyleLbl="node1" presStyleIdx="0" presStyleCnt="4">
        <dgm:presLayoutVars>
          <dgm:chMax val="0"/>
          <dgm:chPref val="0"/>
          <dgm:bulletEnabled val="1"/>
        </dgm:presLayoutVars>
      </dgm:prSet>
      <dgm:spPr/>
      <dgm:t>
        <a:bodyPr/>
        <a:lstStyle/>
        <a:p>
          <a:endParaRPr lang="es-EC"/>
        </a:p>
      </dgm:t>
    </dgm:pt>
    <dgm:pt modelId="{D7F56173-89DB-4E9A-A6DF-A665D3FCE7EC}" type="pres">
      <dgm:prSet presAssocID="{06A6207B-C186-4FE9-9BE4-7DB0AFD5E0A5}" presName="parTxOnlySpace" presStyleCnt="0"/>
      <dgm:spPr/>
    </dgm:pt>
    <dgm:pt modelId="{1E418648-F5E2-4A32-BDEE-D087ED3A5DE0}" type="pres">
      <dgm:prSet presAssocID="{96024D74-ACBC-4518-80A0-01FDF290FDD6}" presName="parTxOnly" presStyleLbl="node1" presStyleIdx="1" presStyleCnt="4">
        <dgm:presLayoutVars>
          <dgm:chMax val="0"/>
          <dgm:chPref val="0"/>
          <dgm:bulletEnabled val="1"/>
        </dgm:presLayoutVars>
      </dgm:prSet>
      <dgm:spPr/>
      <dgm:t>
        <a:bodyPr/>
        <a:lstStyle/>
        <a:p>
          <a:endParaRPr lang="es-EC"/>
        </a:p>
      </dgm:t>
    </dgm:pt>
    <dgm:pt modelId="{0FD82B5A-9BEE-47A1-8923-4BF7C8E91731}" type="pres">
      <dgm:prSet presAssocID="{33113C59-4D37-4DA5-9989-08369510F87D}" presName="parTxOnlySpace" presStyleCnt="0"/>
      <dgm:spPr/>
    </dgm:pt>
    <dgm:pt modelId="{16D03385-55E5-4D5F-965A-BBFCFA5E3829}" type="pres">
      <dgm:prSet presAssocID="{779261AE-903D-4F51-ABA5-1FAF56E1E320}" presName="parTxOnly" presStyleLbl="node1" presStyleIdx="2" presStyleCnt="4">
        <dgm:presLayoutVars>
          <dgm:chMax val="0"/>
          <dgm:chPref val="0"/>
          <dgm:bulletEnabled val="1"/>
        </dgm:presLayoutVars>
      </dgm:prSet>
      <dgm:spPr/>
      <dgm:t>
        <a:bodyPr/>
        <a:lstStyle/>
        <a:p>
          <a:endParaRPr lang="es-EC"/>
        </a:p>
      </dgm:t>
    </dgm:pt>
    <dgm:pt modelId="{0E48ABB2-3CD0-476C-9BC7-94B134822D86}" type="pres">
      <dgm:prSet presAssocID="{BCB5CC60-4F72-4DD2-A3A8-FFE3D10809FC}" presName="parTxOnlySpace" presStyleCnt="0"/>
      <dgm:spPr/>
    </dgm:pt>
    <dgm:pt modelId="{2D809F84-4561-4FC1-8E52-279A7E3EA9B1}" type="pres">
      <dgm:prSet presAssocID="{2F4528B5-B516-4E9B-9C9B-CCBB5CE61BCD}" presName="parTxOnly" presStyleLbl="node1" presStyleIdx="3" presStyleCnt="4">
        <dgm:presLayoutVars>
          <dgm:chMax val="0"/>
          <dgm:chPref val="0"/>
          <dgm:bulletEnabled val="1"/>
        </dgm:presLayoutVars>
      </dgm:prSet>
      <dgm:spPr/>
      <dgm:t>
        <a:bodyPr/>
        <a:lstStyle/>
        <a:p>
          <a:endParaRPr lang="es-EC"/>
        </a:p>
      </dgm:t>
    </dgm:pt>
  </dgm:ptLst>
  <dgm:cxnLst>
    <dgm:cxn modelId="{FA95AA02-C16B-4DAC-8EC7-C64470D16F08}" type="presOf" srcId="{2F4528B5-B516-4E9B-9C9B-CCBB5CE61BCD}" destId="{2D809F84-4561-4FC1-8E52-279A7E3EA9B1}" srcOrd="0" destOrd="0" presId="urn:microsoft.com/office/officeart/2005/8/layout/chevron1"/>
    <dgm:cxn modelId="{DA222337-4BC9-4386-82CC-3CB4003C092C}" srcId="{D6B23A40-FE22-4535-967D-95C3FCDB9975}" destId="{96024D74-ACBC-4518-80A0-01FDF290FDD6}" srcOrd="1" destOrd="0" parTransId="{0809BFE2-952A-461D-AD45-CFF006509AC3}" sibTransId="{33113C59-4D37-4DA5-9989-08369510F87D}"/>
    <dgm:cxn modelId="{2CE8020D-BAF4-48FA-890C-2002C52A94BA}" type="presOf" srcId="{96BD6E8B-E158-4377-A71C-E4B8982A70A5}" destId="{BDFD37B6-F27E-420A-8A60-B688E68C9CBB}" srcOrd="0" destOrd="0" presId="urn:microsoft.com/office/officeart/2005/8/layout/chevron1"/>
    <dgm:cxn modelId="{ACEB827F-3C85-4F9D-B2F6-76705F3E2DF0}" type="presOf" srcId="{D6B23A40-FE22-4535-967D-95C3FCDB9975}" destId="{14D47AFC-F25A-42E7-A14E-A1615D1B96B2}" srcOrd="0" destOrd="0" presId="urn:microsoft.com/office/officeart/2005/8/layout/chevron1"/>
    <dgm:cxn modelId="{97D32F20-E4A7-44CE-BBF0-FF56857BE1D3}" type="presOf" srcId="{96024D74-ACBC-4518-80A0-01FDF290FDD6}" destId="{1E418648-F5E2-4A32-BDEE-D087ED3A5DE0}" srcOrd="0" destOrd="0" presId="urn:microsoft.com/office/officeart/2005/8/layout/chevron1"/>
    <dgm:cxn modelId="{1DA5D6EC-3D14-44DD-B44A-9E36B600479B}" srcId="{D6B23A40-FE22-4535-967D-95C3FCDB9975}" destId="{2F4528B5-B516-4E9B-9C9B-CCBB5CE61BCD}" srcOrd="3" destOrd="0" parTransId="{E1DA8109-CEBF-47AA-9A45-0D2F01EAE4A6}" sibTransId="{CA64A4DF-DF34-46E9-BCA4-1CECECA95DC4}"/>
    <dgm:cxn modelId="{C914E58F-164B-4E6B-9567-C6FE3B12024E}" srcId="{D6B23A40-FE22-4535-967D-95C3FCDB9975}" destId="{96BD6E8B-E158-4377-A71C-E4B8982A70A5}" srcOrd="0" destOrd="0" parTransId="{AD23B578-4B30-497E-843C-BDA914F1F069}" sibTransId="{06A6207B-C186-4FE9-9BE4-7DB0AFD5E0A5}"/>
    <dgm:cxn modelId="{D23F6BE2-C0DC-4E35-AF9B-BB3E867B3306}" type="presOf" srcId="{779261AE-903D-4F51-ABA5-1FAF56E1E320}" destId="{16D03385-55E5-4D5F-965A-BBFCFA5E3829}" srcOrd="0" destOrd="0" presId="urn:microsoft.com/office/officeart/2005/8/layout/chevron1"/>
    <dgm:cxn modelId="{7D2D0DCD-7C44-408B-9012-CD7296292186}" srcId="{D6B23A40-FE22-4535-967D-95C3FCDB9975}" destId="{779261AE-903D-4F51-ABA5-1FAF56E1E320}" srcOrd="2" destOrd="0" parTransId="{3C4D55D3-725F-4BFF-89A2-0904782EE3A8}" sibTransId="{BCB5CC60-4F72-4DD2-A3A8-FFE3D10809FC}"/>
    <dgm:cxn modelId="{E1B1BCB7-267B-40E4-9FFC-A4CCACDE2F42}" type="presParOf" srcId="{14D47AFC-F25A-42E7-A14E-A1615D1B96B2}" destId="{BDFD37B6-F27E-420A-8A60-B688E68C9CBB}" srcOrd="0" destOrd="0" presId="urn:microsoft.com/office/officeart/2005/8/layout/chevron1"/>
    <dgm:cxn modelId="{AF0D0885-4DFD-4A27-8E54-B6737839427D}" type="presParOf" srcId="{14D47AFC-F25A-42E7-A14E-A1615D1B96B2}" destId="{D7F56173-89DB-4E9A-A6DF-A665D3FCE7EC}" srcOrd="1" destOrd="0" presId="urn:microsoft.com/office/officeart/2005/8/layout/chevron1"/>
    <dgm:cxn modelId="{2982CF36-8F70-4031-8EDE-B9563A222061}" type="presParOf" srcId="{14D47AFC-F25A-42E7-A14E-A1615D1B96B2}" destId="{1E418648-F5E2-4A32-BDEE-D087ED3A5DE0}" srcOrd="2" destOrd="0" presId="urn:microsoft.com/office/officeart/2005/8/layout/chevron1"/>
    <dgm:cxn modelId="{A603AEE8-C4BD-4E8E-9E63-1EF910B13ACF}" type="presParOf" srcId="{14D47AFC-F25A-42E7-A14E-A1615D1B96B2}" destId="{0FD82B5A-9BEE-47A1-8923-4BF7C8E91731}" srcOrd="3" destOrd="0" presId="urn:microsoft.com/office/officeart/2005/8/layout/chevron1"/>
    <dgm:cxn modelId="{F1DF7D61-613D-44E9-8207-BD5C4488DC53}" type="presParOf" srcId="{14D47AFC-F25A-42E7-A14E-A1615D1B96B2}" destId="{16D03385-55E5-4D5F-965A-BBFCFA5E3829}" srcOrd="4" destOrd="0" presId="urn:microsoft.com/office/officeart/2005/8/layout/chevron1"/>
    <dgm:cxn modelId="{8C72DBB6-242D-4EAB-AC50-930D85817091}" type="presParOf" srcId="{14D47AFC-F25A-42E7-A14E-A1615D1B96B2}" destId="{0E48ABB2-3CD0-476C-9BC7-94B134822D86}" srcOrd="5" destOrd="0" presId="urn:microsoft.com/office/officeart/2005/8/layout/chevron1"/>
    <dgm:cxn modelId="{4C2B59B7-658E-4D25-9083-3CF1461F4E39}" type="presParOf" srcId="{14D47AFC-F25A-42E7-A14E-A1615D1B96B2}" destId="{2D809F84-4561-4FC1-8E52-279A7E3EA9B1}" srcOrd="6" destOrd="0" presId="urn:microsoft.com/office/officeart/2005/8/layout/chevron1"/>
  </dgm:cxnLst>
  <dgm:bg/>
  <dgm:whole/>
</dgm:dataModel>
</file>

<file path=ppt/diagrams/data5.xml><?xml version="1.0" encoding="utf-8"?>
<dgm:dataModel xmlns:dgm="http://schemas.openxmlformats.org/drawingml/2006/diagram" xmlns:a="http://schemas.openxmlformats.org/drawingml/2006/main">
  <dgm:ptLst>
    <dgm:pt modelId="{276F9A9B-4363-491A-9063-6DF9E55BE661}"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EC"/>
        </a:p>
      </dgm:t>
    </dgm:pt>
    <dgm:pt modelId="{C057889D-DC9B-4CE1-A55F-0B63DBB68D92}">
      <dgm:prSet phldrT="[Texto]"/>
      <dgm:spPr/>
      <dgm:t>
        <a:bodyPr/>
        <a:lstStyle/>
        <a:p>
          <a:r>
            <a:rPr lang="es-ES" dirty="0" smtClean="0"/>
            <a:t>Concepto</a:t>
          </a:r>
        </a:p>
        <a:p>
          <a:r>
            <a:rPr lang="es-EC" b="1" i="1" dirty="0" smtClean="0"/>
            <a:t>Estado de ánimo </a:t>
          </a:r>
        </a:p>
        <a:p>
          <a:r>
            <a:rPr lang="es-EC" b="1" i="1" dirty="0" smtClean="0"/>
            <a:t>Rendimiento percibido </a:t>
          </a:r>
        </a:p>
        <a:p>
          <a:r>
            <a:rPr lang="es-EC" b="1" i="1" dirty="0" smtClean="0"/>
            <a:t>Expectativas</a:t>
          </a:r>
          <a:endParaRPr lang="es-EC" b="1" i="1" dirty="0"/>
        </a:p>
      </dgm:t>
    </dgm:pt>
    <dgm:pt modelId="{161D2ED5-BB3D-47A0-8894-2A6627ED210E}" type="parTrans" cxnId="{2319A03C-8E22-4605-98FF-4BFC83AF9D3F}">
      <dgm:prSet/>
      <dgm:spPr/>
      <dgm:t>
        <a:bodyPr/>
        <a:lstStyle/>
        <a:p>
          <a:endParaRPr lang="es-EC"/>
        </a:p>
      </dgm:t>
    </dgm:pt>
    <dgm:pt modelId="{543235FC-FF80-428C-B005-F2ACEF8597A9}" type="sibTrans" cxnId="{2319A03C-8E22-4605-98FF-4BFC83AF9D3F}">
      <dgm:prSet/>
      <dgm:spPr/>
      <dgm:t>
        <a:bodyPr/>
        <a:lstStyle/>
        <a:p>
          <a:endParaRPr lang="es-EC"/>
        </a:p>
      </dgm:t>
    </dgm:pt>
    <dgm:pt modelId="{16C2C928-CBFB-41E4-977F-60AB0ED31C3F}">
      <dgm:prSet phldrT="[Texto]"/>
      <dgm:spPr/>
      <dgm:t>
        <a:bodyPr/>
        <a:lstStyle/>
        <a:p>
          <a:r>
            <a:rPr lang="es-ES" dirty="0" smtClean="0"/>
            <a:t>Beneficios</a:t>
          </a:r>
          <a:endParaRPr lang="es-EC" dirty="0"/>
        </a:p>
      </dgm:t>
    </dgm:pt>
    <dgm:pt modelId="{696F8A1A-73C2-4599-B0FF-553424196F89}" type="parTrans" cxnId="{4CFF9A8A-8E2D-45ED-8C70-6BB0CFF38056}">
      <dgm:prSet/>
      <dgm:spPr/>
      <dgm:t>
        <a:bodyPr/>
        <a:lstStyle/>
        <a:p>
          <a:endParaRPr lang="es-EC"/>
        </a:p>
      </dgm:t>
    </dgm:pt>
    <dgm:pt modelId="{88C8A792-DB6E-48D8-894A-12526A88B948}" type="sibTrans" cxnId="{4CFF9A8A-8E2D-45ED-8C70-6BB0CFF38056}">
      <dgm:prSet/>
      <dgm:spPr/>
      <dgm:t>
        <a:bodyPr/>
        <a:lstStyle/>
        <a:p>
          <a:endParaRPr lang="es-EC"/>
        </a:p>
      </dgm:t>
    </dgm:pt>
    <dgm:pt modelId="{2697AFB3-5839-48FB-8F9A-0DB3EF89D5A0}">
      <dgm:prSet phldrT="[Texto]"/>
      <dgm:spPr/>
      <dgm:t>
        <a:bodyPr/>
        <a:lstStyle/>
        <a:p>
          <a:r>
            <a:rPr lang="es-EC" dirty="0" smtClean="0"/>
            <a:t>Elementos</a:t>
          </a:r>
          <a:endParaRPr lang="es-EC" dirty="0"/>
        </a:p>
      </dgm:t>
    </dgm:pt>
    <dgm:pt modelId="{AEC0DDAB-FC8B-4069-93CD-1FBF3534A81B}" type="parTrans" cxnId="{98DC8612-0D5C-4416-8A24-C5D9915384ED}">
      <dgm:prSet/>
      <dgm:spPr/>
      <dgm:t>
        <a:bodyPr/>
        <a:lstStyle/>
        <a:p>
          <a:endParaRPr lang="es-EC"/>
        </a:p>
      </dgm:t>
    </dgm:pt>
    <dgm:pt modelId="{DEB0C0DD-F81D-4F8E-B07A-85D71A589CD1}" type="sibTrans" cxnId="{98DC8612-0D5C-4416-8A24-C5D9915384ED}">
      <dgm:prSet/>
      <dgm:spPr/>
      <dgm:t>
        <a:bodyPr/>
        <a:lstStyle/>
        <a:p>
          <a:endParaRPr lang="es-EC"/>
        </a:p>
      </dgm:t>
    </dgm:pt>
    <dgm:pt modelId="{F767363C-6EE5-4675-B2FA-A8BB0DF4D136}">
      <dgm:prSet phldrT="[Texto]"/>
      <dgm:spPr/>
      <dgm:t>
        <a:bodyPr/>
        <a:lstStyle/>
        <a:p>
          <a:r>
            <a:rPr lang="es-EC" b="1" i="1" dirty="0" smtClean="0"/>
            <a:t>El rendimiento percibido</a:t>
          </a:r>
          <a:endParaRPr lang="es-EC" dirty="0"/>
        </a:p>
      </dgm:t>
    </dgm:pt>
    <dgm:pt modelId="{A0EF09C7-AC13-4689-B01D-166F82226955}" type="parTrans" cxnId="{E766CD4C-18FC-45DB-8DF2-31158B10086F}">
      <dgm:prSet/>
      <dgm:spPr/>
      <dgm:t>
        <a:bodyPr/>
        <a:lstStyle/>
        <a:p>
          <a:endParaRPr lang="es-EC"/>
        </a:p>
      </dgm:t>
    </dgm:pt>
    <dgm:pt modelId="{ABA9C411-D11D-4AD0-84BB-2A9CD6F7BF4C}" type="sibTrans" cxnId="{E766CD4C-18FC-45DB-8DF2-31158B10086F}">
      <dgm:prSet/>
      <dgm:spPr/>
      <dgm:t>
        <a:bodyPr/>
        <a:lstStyle/>
        <a:p>
          <a:endParaRPr lang="es-EC"/>
        </a:p>
      </dgm:t>
    </dgm:pt>
    <dgm:pt modelId="{0F9E6749-BF75-4770-8A4D-54213D6B0A6D}">
      <dgm:prSet phldrT="[Texto]"/>
      <dgm:spPr/>
      <dgm:t>
        <a:bodyPr/>
        <a:lstStyle/>
        <a:p>
          <a:r>
            <a:rPr lang="es-EC" b="1" i="1" dirty="0" smtClean="0"/>
            <a:t>Las expectativas</a:t>
          </a:r>
          <a:endParaRPr lang="es-EC" dirty="0"/>
        </a:p>
      </dgm:t>
    </dgm:pt>
    <dgm:pt modelId="{587C7780-E3BC-4937-844A-0D263DB690F8}" type="parTrans" cxnId="{F97BCAAB-9E71-43AD-86E8-6A3C00AAAFF6}">
      <dgm:prSet/>
      <dgm:spPr/>
      <dgm:t>
        <a:bodyPr/>
        <a:lstStyle/>
        <a:p>
          <a:endParaRPr lang="es-EC"/>
        </a:p>
      </dgm:t>
    </dgm:pt>
    <dgm:pt modelId="{9A62DBD4-BD04-41AD-B172-9C719C6F9E26}" type="sibTrans" cxnId="{F97BCAAB-9E71-43AD-86E8-6A3C00AAAFF6}">
      <dgm:prSet/>
      <dgm:spPr/>
      <dgm:t>
        <a:bodyPr/>
        <a:lstStyle/>
        <a:p>
          <a:endParaRPr lang="es-EC"/>
        </a:p>
      </dgm:t>
    </dgm:pt>
    <dgm:pt modelId="{263AE24E-0026-40F6-B962-5E7D4E92ACD5}">
      <dgm:prSet phldrT="[Texto]"/>
      <dgm:spPr/>
      <dgm:t>
        <a:bodyPr/>
        <a:lstStyle/>
        <a:p>
          <a:r>
            <a:rPr lang="es-EC" b="1" i="1" dirty="0" smtClean="0"/>
            <a:t>Los niveles de satisfacción</a:t>
          </a:r>
          <a:endParaRPr lang="es-EC" dirty="0"/>
        </a:p>
      </dgm:t>
    </dgm:pt>
    <dgm:pt modelId="{8CCCFC5C-9C84-4DAE-9E88-9D7C1587FAD2}" type="parTrans" cxnId="{6D47363C-5913-454F-AA05-630AC0E0267F}">
      <dgm:prSet/>
      <dgm:spPr/>
      <dgm:t>
        <a:bodyPr/>
        <a:lstStyle/>
        <a:p>
          <a:endParaRPr lang="es-EC"/>
        </a:p>
      </dgm:t>
    </dgm:pt>
    <dgm:pt modelId="{E653D9F0-77A5-4AF0-8275-9E7D4B023F5C}" type="sibTrans" cxnId="{6D47363C-5913-454F-AA05-630AC0E0267F}">
      <dgm:prSet/>
      <dgm:spPr/>
      <dgm:t>
        <a:bodyPr/>
        <a:lstStyle/>
        <a:p>
          <a:endParaRPr lang="es-EC"/>
        </a:p>
      </dgm:t>
    </dgm:pt>
    <dgm:pt modelId="{42E3A358-D27C-450C-B903-4E0770EB7607}">
      <dgm:prSet phldrT="[Texto]"/>
      <dgm:spPr/>
      <dgm:t>
        <a:bodyPr/>
        <a:lstStyle/>
        <a:p>
          <a:r>
            <a:rPr lang="es-EC" b="1" i="1" dirty="0" smtClean="0"/>
            <a:t>Lealtad del cliente </a:t>
          </a:r>
          <a:endParaRPr lang="es-EC" b="1" i="1" dirty="0"/>
        </a:p>
      </dgm:t>
    </dgm:pt>
    <dgm:pt modelId="{7A02BFA3-5D0A-45E3-8DDB-420B9DEB0B69}" type="parTrans" cxnId="{A6E9F1C0-C4B7-48E2-AD30-4F2F76E3C085}">
      <dgm:prSet/>
      <dgm:spPr/>
      <dgm:t>
        <a:bodyPr/>
        <a:lstStyle/>
        <a:p>
          <a:endParaRPr lang="es-EC"/>
        </a:p>
      </dgm:t>
    </dgm:pt>
    <dgm:pt modelId="{2CB539C4-F52F-4B47-9BF3-6FD1F76B8C42}" type="sibTrans" cxnId="{A6E9F1C0-C4B7-48E2-AD30-4F2F76E3C085}">
      <dgm:prSet/>
      <dgm:spPr/>
      <dgm:t>
        <a:bodyPr/>
        <a:lstStyle/>
        <a:p>
          <a:endParaRPr lang="es-EC"/>
        </a:p>
      </dgm:t>
    </dgm:pt>
    <dgm:pt modelId="{716E3C15-64C2-43F6-ADB0-B8276A1051B3}">
      <dgm:prSet phldrT="[Texto]"/>
      <dgm:spPr/>
      <dgm:t>
        <a:bodyPr/>
        <a:lstStyle/>
        <a:p>
          <a:r>
            <a:rPr lang="es-EC" b="1" i="1" dirty="0" smtClean="0"/>
            <a:t>Difusión gratuita</a:t>
          </a:r>
          <a:endParaRPr lang="es-EC" b="1" i="1" dirty="0"/>
        </a:p>
      </dgm:t>
    </dgm:pt>
    <dgm:pt modelId="{AA0A8377-EF04-4DC4-94D5-396677C9F8B5}" type="parTrans" cxnId="{B8F85E47-9307-408D-8BB7-A7C17A701C6E}">
      <dgm:prSet/>
      <dgm:spPr/>
      <dgm:t>
        <a:bodyPr/>
        <a:lstStyle/>
        <a:p>
          <a:endParaRPr lang="es-EC"/>
        </a:p>
      </dgm:t>
    </dgm:pt>
    <dgm:pt modelId="{90ADFC0F-64E3-4A6A-BFAD-332E4C2311C4}" type="sibTrans" cxnId="{B8F85E47-9307-408D-8BB7-A7C17A701C6E}">
      <dgm:prSet/>
      <dgm:spPr/>
      <dgm:t>
        <a:bodyPr/>
        <a:lstStyle/>
        <a:p>
          <a:endParaRPr lang="es-EC"/>
        </a:p>
      </dgm:t>
    </dgm:pt>
    <dgm:pt modelId="{F3B630EE-D406-4AD1-8F92-DE1633A4B834}">
      <dgm:prSet phldrT="[Texto]"/>
      <dgm:spPr/>
      <dgm:t>
        <a:bodyPr/>
        <a:lstStyle/>
        <a:p>
          <a:r>
            <a:rPr lang="es-EC" b="1" i="1" dirty="0" smtClean="0"/>
            <a:t>Determinada participación en el mercado</a:t>
          </a:r>
          <a:endParaRPr lang="es-EC" b="1" i="1" dirty="0"/>
        </a:p>
      </dgm:t>
    </dgm:pt>
    <dgm:pt modelId="{3CB55091-72A2-435E-A95F-AC3B2A224443}" type="parTrans" cxnId="{C682F180-4419-4EF2-997C-67BB3E165ED0}">
      <dgm:prSet/>
      <dgm:spPr/>
      <dgm:t>
        <a:bodyPr/>
        <a:lstStyle/>
        <a:p>
          <a:endParaRPr lang="es-EC"/>
        </a:p>
      </dgm:t>
    </dgm:pt>
    <dgm:pt modelId="{3C35EEAA-42C5-445C-86B9-5A950082896E}" type="sibTrans" cxnId="{C682F180-4419-4EF2-997C-67BB3E165ED0}">
      <dgm:prSet/>
      <dgm:spPr/>
      <dgm:t>
        <a:bodyPr/>
        <a:lstStyle/>
        <a:p>
          <a:endParaRPr lang="es-EC"/>
        </a:p>
      </dgm:t>
    </dgm:pt>
    <dgm:pt modelId="{EEF00F7E-5E5C-44B5-8FF7-9B666A9D276F}" type="pres">
      <dgm:prSet presAssocID="{276F9A9B-4363-491A-9063-6DF9E55BE661}" presName="outerComposite" presStyleCnt="0">
        <dgm:presLayoutVars>
          <dgm:chMax val="5"/>
          <dgm:dir/>
          <dgm:resizeHandles val="exact"/>
        </dgm:presLayoutVars>
      </dgm:prSet>
      <dgm:spPr/>
      <dgm:t>
        <a:bodyPr/>
        <a:lstStyle/>
        <a:p>
          <a:endParaRPr lang="es-EC"/>
        </a:p>
      </dgm:t>
    </dgm:pt>
    <dgm:pt modelId="{452FB72F-8DE7-4C5A-99E8-F5BB8BF75267}" type="pres">
      <dgm:prSet presAssocID="{276F9A9B-4363-491A-9063-6DF9E55BE661}" presName="dummyMaxCanvas" presStyleCnt="0">
        <dgm:presLayoutVars/>
      </dgm:prSet>
      <dgm:spPr/>
    </dgm:pt>
    <dgm:pt modelId="{B6E9FBD3-569D-4AA2-810F-3B21B06BE113}" type="pres">
      <dgm:prSet presAssocID="{276F9A9B-4363-491A-9063-6DF9E55BE661}" presName="ThreeNodes_1" presStyleLbl="node1" presStyleIdx="0" presStyleCnt="3">
        <dgm:presLayoutVars>
          <dgm:bulletEnabled val="1"/>
        </dgm:presLayoutVars>
      </dgm:prSet>
      <dgm:spPr/>
      <dgm:t>
        <a:bodyPr/>
        <a:lstStyle/>
        <a:p>
          <a:endParaRPr lang="es-EC"/>
        </a:p>
      </dgm:t>
    </dgm:pt>
    <dgm:pt modelId="{00A667DD-9250-4C17-ABB0-C3ADC4BB0FE5}" type="pres">
      <dgm:prSet presAssocID="{276F9A9B-4363-491A-9063-6DF9E55BE661}" presName="ThreeNodes_2" presStyleLbl="node1" presStyleIdx="1" presStyleCnt="3">
        <dgm:presLayoutVars>
          <dgm:bulletEnabled val="1"/>
        </dgm:presLayoutVars>
      </dgm:prSet>
      <dgm:spPr/>
      <dgm:t>
        <a:bodyPr/>
        <a:lstStyle/>
        <a:p>
          <a:endParaRPr lang="es-EC"/>
        </a:p>
      </dgm:t>
    </dgm:pt>
    <dgm:pt modelId="{D76D46A1-74A3-4A14-A5B3-AA2FDB149589}" type="pres">
      <dgm:prSet presAssocID="{276F9A9B-4363-491A-9063-6DF9E55BE661}" presName="ThreeNodes_3" presStyleLbl="node1" presStyleIdx="2" presStyleCnt="3">
        <dgm:presLayoutVars>
          <dgm:bulletEnabled val="1"/>
        </dgm:presLayoutVars>
      </dgm:prSet>
      <dgm:spPr/>
      <dgm:t>
        <a:bodyPr/>
        <a:lstStyle/>
        <a:p>
          <a:endParaRPr lang="es-EC"/>
        </a:p>
      </dgm:t>
    </dgm:pt>
    <dgm:pt modelId="{8AC328CE-6504-4318-AF2B-44C78416F365}" type="pres">
      <dgm:prSet presAssocID="{276F9A9B-4363-491A-9063-6DF9E55BE661}" presName="ThreeConn_1-2" presStyleLbl="fgAccFollowNode1" presStyleIdx="0" presStyleCnt="2">
        <dgm:presLayoutVars>
          <dgm:bulletEnabled val="1"/>
        </dgm:presLayoutVars>
      </dgm:prSet>
      <dgm:spPr/>
      <dgm:t>
        <a:bodyPr/>
        <a:lstStyle/>
        <a:p>
          <a:endParaRPr lang="es-EC"/>
        </a:p>
      </dgm:t>
    </dgm:pt>
    <dgm:pt modelId="{FEB9D3E8-80EF-4848-AF95-8C34C2B2D014}" type="pres">
      <dgm:prSet presAssocID="{276F9A9B-4363-491A-9063-6DF9E55BE661}" presName="ThreeConn_2-3" presStyleLbl="fgAccFollowNode1" presStyleIdx="1" presStyleCnt="2">
        <dgm:presLayoutVars>
          <dgm:bulletEnabled val="1"/>
        </dgm:presLayoutVars>
      </dgm:prSet>
      <dgm:spPr/>
      <dgm:t>
        <a:bodyPr/>
        <a:lstStyle/>
        <a:p>
          <a:endParaRPr lang="es-EC"/>
        </a:p>
      </dgm:t>
    </dgm:pt>
    <dgm:pt modelId="{E762A424-5CEA-49B5-9933-1467592F5255}" type="pres">
      <dgm:prSet presAssocID="{276F9A9B-4363-491A-9063-6DF9E55BE661}" presName="ThreeNodes_1_text" presStyleLbl="node1" presStyleIdx="2" presStyleCnt="3">
        <dgm:presLayoutVars>
          <dgm:bulletEnabled val="1"/>
        </dgm:presLayoutVars>
      </dgm:prSet>
      <dgm:spPr/>
      <dgm:t>
        <a:bodyPr/>
        <a:lstStyle/>
        <a:p>
          <a:endParaRPr lang="es-EC"/>
        </a:p>
      </dgm:t>
    </dgm:pt>
    <dgm:pt modelId="{F2A49483-3377-48A2-A66A-81DE2202CF6B}" type="pres">
      <dgm:prSet presAssocID="{276F9A9B-4363-491A-9063-6DF9E55BE661}" presName="ThreeNodes_2_text" presStyleLbl="node1" presStyleIdx="2" presStyleCnt="3">
        <dgm:presLayoutVars>
          <dgm:bulletEnabled val="1"/>
        </dgm:presLayoutVars>
      </dgm:prSet>
      <dgm:spPr/>
      <dgm:t>
        <a:bodyPr/>
        <a:lstStyle/>
        <a:p>
          <a:endParaRPr lang="es-EC"/>
        </a:p>
      </dgm:t>
    </dgm:pt>
    <dgm:pt modelId="{388E307D-6F3B-41D2-A773-ED87BC799815}" type="pres">
      <dgm:prSet presAssocID="{276F9A9B-4363-491A-9063-6DF9E55BE661}" presName="ThreeNodes_3_text" presStyleLbl="node1" presStyleIdx="2" presStyleCnt="3">
        <dgm:presLayoutVars>
          <dgm:bulletEnabled val="1"/>
        </dgm:presLayoutVars>
      </dgm:prSet>
      <dgm:spPr/>
      <dgm:t>
        <a:bodyPr/>
        <a:lstStyle/>
        <a:p>
          <a:endParaRPr lang="es-EC"/>
        </a:p>
      </dgm:t>
    </dgm:pt>
  </dgm:ptLst>
  <dgm:cxnLst>
    <dgm:cxn modelId="{059C3544-9FD0-478F-AAB6-5BB781D3C92B}" type="presOf" srcId="{42E3A358-D27C-450C-B903-4E0770EB7607}" destId="{F2A49483-3377-48A2-A66A-81DE2202CF6B}" srcOrd="1" destOrd="1" presId="urn:microsoft.com/office/officeart/2005/8/layout/vProcess5"/>
    <dgm:cxn modelId="{98DC8612-0D5C-4416-8A24-C5D9915384ED}" srcId="{276F9A9B-4363-491A-9063-6DF9E55BE661}" destId="{2697AFB3-5839-48FB-8F9A-0DB3EF89D5A0}" srcOrd="2" destOrd="0" parTransId="{AEC0DDAB-FC8B-4069-93CD-1FBF3534A81B}" sibTransId="{DEB0C0DD-F81D-4F8E-B07A-85D71A589CD1}"/>
    <dgm:cxn modelId="{2319A03C-8E22-4605-98FF-4BFC83AF9D3F}" srcId="{276F9A9B-4363-491A-9063-6DF9E55BE661}" destId="{C057889D-DC9B-4CE1-A55F-0B63DBB68D92}" srcOrd="0" destOrd="0" parTransId="{161D2ED5-BB3D-47A0-8894-2A6627ED210E}" sibTransId="{543235FC-FF80-428C-B005-F2ACEF8597A9}"/>
    <dgm:cxn modelId="{FF5010E7-9079-4FED-BFEC-7FFAC31D3127}" type="presOf" srcId="{2697AFB3-5839-48FB-8F9A-0DB3EF89D5A0}" destId="{D76D46A1-74A3-4A14-A5B3-AA2FDB149589}" srcOrd="0" destOrd="0" presId="urn:microsoft.com/office/officeart/2005/8/layout/vProcess5"/>
    <dgm:cxn modelId="{C682F180-4419-4EF2-997C-67BB3E165ED0}" srcId="{16C2C928-CBFB-41E4-977F-60AB0ED31C3F}" destId="{F3B630EE-D406-4AD1-8F92-DE1633A4B834}" srcOrd="2" destOrd="0" parTransId="{3CB55091-72A2-435E-A95F-AC3B2A224443}" sibTransId="{3C35EEAA-42C5-445C-86B9-5A950082896E}"/>
    <dgm:cxn modelId="{C71ED729-D0AA-4B20-80FD-D1643CB399A4}" type="presOf" srcId="{F767363C-6EE5-4675-B2FA-A8BB0DF4D136}" destId="{D76D46A1-74A3-4A14-A5B3-AA2FDB149589}" srcOrd="0" destOrd="1" presId="urn:microsoft.com/office/officeart/2005/8/layout/vProcess5"/>
    <dgm:cxn modelId="{3CD38F61-52E7-4EFE-9356-2D5253A22933}" type="presOf" srcId="{F3B630EE-D406-4AD1-8F92-DE1633A4B834}" destId="{00A667DD-9250-4C17-ABB0-C3ADC4BB0FE5}" srcOrd="0" destOrd="3" presId="urn:microsoft.com/office/officeart/2005/8/layout/vProcess5"/>
    <dgm:cxn modelId="{6D47363C-5913-454F-AA05-630AC0E0267F}" srcId="{2697AFB3-5839-48FB-8F9A-0DB3EF89D5A0}" destId="{263AE24E-0026-40F6-B962-5E7D4E92ACD5}" srcOrd="2" destOrd="0" parTransId="{8CCCFC5C-9C84-4DAE-9E88-9D7C1587FAD2}" sibTransId="{E653D9F0-77A5-4AF0-8275-9E7D4B023F5C}"/>
    <dgm:cxn modelId="{B8F85E47-9307-408D-8BB7-A7C17A701C6E}" srcId="{16C2C928-CBFB-41E4-977F-60AB0ED31C3F}" destId="{716E3C15-64C2-43F6-ADB0-B8276A1051B3}" srcOrd="1" destOrd="0" parTransId="{AA0A8377-EF04-4DC4-94D5-396677C9F8B5}" sibTransId="{90ADFC0F-64E3-4A6A-BFAD-332E4C2311C4}"/>
    <dgm:cxn modelId="{2F94C009-B93A-4809-9E12-6275C8AB295B}" type="presOf" srcId="{716E3C15-64C2-43F6-ADB0-B8276A1051B3}" destId="{F2A49483-3377-48A2-A66A-81DE2202CF6B}" srcOrd="1" destOrd="2" presId="urn:microsoft.com/office/officeart/2005/8/layout/vProcess5"/>
    <dgm:cxn modelId="{951E7DBC-D314-4CCA-B95E-2412CF5E66A6}" type="presOf" srcId="{88C8A792-DB6E-48D8-894A-12526A88B948}" destId="{FEB9D3E8-80EF-4848-AF95-8C34C2B2D014}" srcOrd="0" destOrd="0" presId="urn:microsoft.com/office/officeart/2005/8/layout/vProcess5"/>
    <dgm:cxn modelId="{9780CB49-91C2-4DD3-A54C-AC6BA58B9364}" type="presOf" srcId="{716E3C15-64C2-43F6-ADB0-B8276A1051B3}" destId="{00A667DD-9250-4C17-ABB0-C3ADC4BB0FE5}" srcOrd="0" destOrd="2" presId="urn:microsoft.com/office/officeart/2005/8/layout/vProcess5"/>
    <dgm:cxn modelId="{7BBBE2FF-988E-4182-9C3F-EA8B83A56D73}" type="presOf" srcId="{0F9E6749-BF75-4770-8A4D-54213D6B0A6D}" destId="{388E307D-6F3B-41D2-A773-ED87BC799815}" srcOrd="1" destOrd="2" presId="urn:microsoft.com/office/officeart/2005/8/layout/vProcess5"/>
    <dgm:cxn modelId="{74F2297A-3416-4BD0-83B5-406A3BDA9455}" type="presOf" srcId="{F3B630EE-D406-4AD1-8F92-DE1633A4B834}" destId="{F2A49483-3377-48A2-A66A-81DE2202CF6B}" srcOrd="1" destOrd="3" presId="urn:microsoft.com/office/officeart/2005/8/layout/vProcess5"/>
    <dgm:cxn modelId="{B0DBA3F3-3891-469F-B14E-2AD6E8094318}" type="presOf" srcId="{263AE24E-0026-40F6-B962-5E7D4E92ACD5}" destId="{388E307D-6F3B-41D2-A773-ED87BC799815}" srcOrd="1" destOrd="3" presId="urn:microsoft.com/office/officeart/2005/8/layout/vProcess5"/>
    <dgm:cxn modelId="{5455905E-C1B7-486B-8A14-84E53D5BA9C0}" type="presOf" srcId="{263AE24E-0026-40F6-B962-5E7D4E92ACD5}" destId="{D76D46A1-74A3-4A14-A5B3-AA2FDB149589}" srcOrd="0" destOrd="3" presId="urn:microsoft.com/office/officeart/2005/8/layout/vProcess5"/>
    <dgm:cxn modelId="{4CFF9A8A-8E2D-45ED-8C70-6BB0CFF38056}" srcId="{276F9A9B-4363-491A-9063-6DF9E55BE661}" destId="{16C2C928-CBFB-41E4-977F-60AB0ED31C3F}" srcOrd="1" destOrd="0" parTransId="{696F8A1A-73C2-4599-B0FF-553424196F89}" sibTransId="{88C8A792-DB6E-48D8-894A-12526A88B948}"/>
    <dgm:cxn modelId="{A6E9F1C0-C4B7-48E2-AD30-4F2F76E3C085}" srcId="{16C2C928-CBFB-41E4-977F-60AB0ED31C3F}" destId="{42E3A358-D27C-450C-B903-4E0770EB7607}" srcOrd="0" destOrd="0" parTransId="{7A02BFA3-5D0A-45E3-8DDB-420B9DEB0B69}" sibTransId="{2CB539C4-F52F-4B47-9BF3-6FD1F76B8C42}"/>
    <dgm:cxn modelId="{A7B9B97E-86B1-4DFB-9F79-180B65487704}" type="presOf" srcId="{F767363C-6EE5-4675-B2FA-A8BB0DF4D136}" destId="{388E307D-6F3B-41D2-A773-ED87BC799815}" srcOrd="1" destOrd="1" presId="urn:microsoft.com/office/officeart/2005/8/layout/vProcess5"/>
    <dgm:cxn modelId="{F97BCAAB-9E71-43AD-86E8-6A3C00AAAFF6}" srcId="{2697AFB3-5839-48FB-8F9A-0DB3EF89D5A0}" destId="{0F9E6749-BF75-4770-8A4D-54213D6B0A6D}" srcOrd="1" destOrd="0" parTransId="{587C7780-E3BC-4937-844A-0D263DB690F8}" sibTransId="{9A62DBD4-BD04-41AD-B172-9C719C6F9E26}"/>
    <dgm:cxn modelId="{248C0F3C-80CF-411D-9546-2923A1E695EE}" type="presOf" srcId="{42E3A358-D27C-450C-B903-4E0770EB7607}" destId="{00A667DD-9250-4C17-ABB0-C3ADC4BB0FE5}" srcOrd="0" destOrd="1" presId="urn:microsoft.com/office/officeart/2005/8/layout/vProcess5"/>
    <dgm:cxn modelId="{D06FA590-A161-4358-9FF2-1D8FECE41490}" type="presOf" srcId="{0F9E6749-BF75-4770-8A4D-54213D6B0A6D}" destId="{D76D46A1-74A3-4A14-A5B3-AA2FDB149589}" srcOrd="0" destOrd="2" presId="urn:microsoft.com/office/officeart/2005/8/layout/vProcess5"/>
    <dgm:cxn modelId="{52051656-2A6A-4D5F-B2ED-48672A4225B9}" type="presOf" srcId="{C057889D-DC9B-4CE1-A55F-0B63DBB68D92}" destId="{E762A424-5CEA-49B5-9933-1467592F5255}" srcOrd="1" destOrd="0" presId="urn:microsoft.com/office/officeart/2005/8/layout/vProcess5"/>
    <dgm:cxn modelId="{C94B696E-3CF4-4CD0-9137-10DDE24DCB8B}" type="presOf" srcId="{16C2C928-CBFB-41E4-977F-60AB0ED31C3F}" destId="{00A667DD-9250-4C17-ABB0-C3ADC4BB0FE5}" srcOrd="0" destOrd="0" presId="urn:microsoft.com/office/officeart/2005/8/layout/vProcess5"/>
    <dgm:cxn modelId="{5B66D779-D294-492C-8F4F-A961FA95EFE4}" type="presOf" srcId="{276F9A9B-4363-491A-9063-6DF9E55BE661}" destId="{EEF00F7E-5E5C-44B5-8FF7-9B666A9D276F}" srcOrd="0" destOrd="0" presId="urn:microsoft.com/office/officeart/2005/8/layout/vProcess5"/>
    <dgm:cxn modelId="{2821DE13-60CE-4F2E-ACAA-41460F916E45}" type="presOf" srcId="{2697AFB3-5839-48FB-8F9A-0DB3EF89D5A0}" destId="{388E307D-6F3B-41D2-A773-ED87BC799815}" srcOrd="1" destOrd="0" presId="urn:microsoft.com/office/officeart/2005/8/layout/vProcess5"/>
    <dgm:cxn modelId="{2E8B2309-A68C-41CE-9EA4-1056FE2283EA}" type="presOf" srcId="{16C2C928-CBFB-41E4-977F-60AB0ED31C3F}" destId="{F2A49483-3377-48A2-A66A-81DE2202CF6B}" srcOrd="1" destOrd="0" presId="urn:microsoft.com/office/officeart/2005/8/layout/vProcess5"/>
    <dgm:cxn modelId="{E766CD4C-18FC-45DB-8DF2-31158B10086F}" srcId="{2697AFB3-5839-48FB-8F9A-0DB3EF89D5A0}" destId="{F767363C-6EE5-4675-B2FA-A8BB0DF4D136}" srcOrd="0" destOrd="0" parTransId="{A0EF09C7-AC13-4689-B01D-166F82226955}" sibTransId="{ABA9C411-D11D-4AD0-84BB-2A9CD6F7BF4C}"/>
    <dgm:cxn modelId="{A0EE9517-1D1A-44EB-A4EB-BA6D18F327A0}" type="presOf" srcId="{543235FC-FF80-428C-B005-F2ACEF8597A9}" destId="{8AC328CE-6504-4318-AF2B-44C78416F365}" srcOrd="0" destOrd="0" presId="urn:microsoft.com/office/officeart/2005/8/layout/vProcess5"/>
    <dgm:cxn modelId="{0597ADB5-423A-4C46-A76F-7DDBA9B95AF4}" type="presOf" srcId="{C057889D-DC9B-4CE1-A55F-0B63DBB68D92}" destId="{B6E9FBD3-569D-4AA2-810F-3B21B06BE113}" srcOrd="0" destOrd="0" presId="urn:microsoft.com/office/officeart/2005/8/layout/vProcess5"/>
    <dgm:cxn modelId="{FF22E059-BD3A-4730-A096-803FEA877A78}" type="presParOf" srcId="{EEF00F7E-5E5C-44B5-8FF7-9B666A9D276F}" destId="{452FB72F-8DE7-4C5A-99E8-F5BB8BF75267}" srcOrd="0" destOrd="0" presId="urn:microsoft.com/office/officeart/2005/8/layout/vProcess5"/>
    <dgm:cxn modelId="{CFF5BF0E-B764-49A9-A67A-4C471C326D31}" type="presParOf" srcId="{EEF00F7E-5E5C-44B5-8FF7-9B666A9D276F}" destId="{B6E9FBD3-569D-4AA2-810F-3B21B06BE113}" srcOrd="1" destOrd="0" presId="urn:microsoft.com/office/officeart/2005/8/layout/vProcess5"/>
    <dgm:cxn modelId="{9B91C502-ED93-4220-84DD-38DEDD01A0FD}" type="presParOf" srcId="{EEF00F7E-5E5C-44B5-8FF7-9B666A9D276F}" destId="{00A667DD-9250-4C17-ABB0-C3ADC4BB0FE5}" srcOrd="2" destOrd="0" presId="urn:microsoft.com/office/officeart/2005/8/layout/vProcess5"/>
    <dgm:cxn modelId="{DB926057-D1C3-4CE9-B1B3-E35DCE79E126}" type="presParOf" srcId="{EEF00F7E-5E5C-44B5-8FF7-9B666A9D276F}" destId="{D76D46A1-74A3-4A14-A5B3-AA2FDB149589}" srcOrd="3" destOrd="0" presId="urn:microsoft.com/office/officeart/2005/8/layout/vProcess5"/>
    <dgm:cxn modelId="{54F566BE-013A-4698-8597-BADEB028A95A}" type="presParOf" srcId="{EEF00F7E-5E5C-44B5-8FF7-9B666A9D276F}" destId="{8AC328CE-6504-4318-AF2B-44C78416F365}" srcOrd="4" destOrd="0" presId="urn:microsoft.com/office/officeart/2005/8/layout/vProcess5"/>
    <dgm:cxn modelId="{5728D0AC-402A-4A28-A3CE-BCA17D8848ED}" type="presParOf" srcId="{EEF00F7E-5E5C-44B5-8FF7-9B666A9D276F}" destId="{FEB9D3E8-80EF-4848-AF95-8C34C2B2D014}" srcOrd="5" destOrd="0" presId="urn:microsoft.com/office/officeart/2005/8/layout/vProcess5"/>
    <dgm:cxn modelId="{F41B3ADC-2153-4E61-951E-7789B5E8CACF}" type="presParOf" srcId="{EEF00F7E-5E5C-44B5-8FF7-9B666A9D276F}" destId="{E762A424-5CEA-49B5-9933-1467592F5255}" srcOrd="6" destOrd="0" presId="urn:microsoft.com/office/officeart/2005/8/layout/vProcess5"/>
    <dgm:cxn modelId="{3FB41124-CBCE-4339-B48F-236ECC5405F7}" type="presParOf" srcId="{EEF00F7E-5E5C-44B5-8FF7-9B666A9D276F}" destId="{F2A49483-3377-48A2-A66A-81DE2202CF6B}" srcOrd="7" destOrd="0" presId="urn:microsoft.com/office/officeart/2005/8/layout/vProcess5"/>
    <dgm:cxn modelId="{F6C36D7B-8E97-4756-8DEB-3ECA7E0FA383}" type="presParOf" srcId="{EEF00F7E-5E5C-44B5-8FF7-9B666A9D276F}" destId="{388E307D-6F3B-41D2-A773-ED87BC799815}" srcOrd="8" destOrd="0" presId="urn:microsoft.com/office/officeart/2005/8/layout/vProcess5"/>
  </dgm:cxnLst>
  <dgm:bg/>
  <dgm:whole/>
</dgm:dataModel>
</file>

<file path=ppt/diagrams/data6.xml><?xml version="1.0" encoding="utf-8"?>
<dgm:dataModel xmlns:dgm="http://schemas.openxmlformats.org/drawingml/2006/diagram" xmlns:a="http://schemas.openxmlformats.org/drawingml/2006/main">
  <dgm:ptLst>
    <dgm:pt modelId="{89464674-F6EE-42C2-A7A9-3284B6E418B3}" type="doc">
      <dgm:prSet loTypeId="urn:microsoft.com/office/officeart/2005/8/layout/target3" loCatId="relationship" qsTypeId="urn:microsoft.com/office/officeart/2005/8/quickstyle/simple3" qsCatId="simple" csTypeId="urn:microsoft.com/office/officeart/2005/8/colors/colorful5" csCatId="colorful" phldr="1"/>
      <dgm:spPr/>
      <dgm:t>
        <a:bodyPr/>
        <a:lstStyle/>
        <a:p>
          <a:endParaRPr lang="es-EC"/>
        </a:p>
      </dgm:t>
    </dgm:pt>
    <dgm:pt modelId="{006349E6-A5D3-4FF2-A25B-DA50A5642E35}">
      <dgm:prSet phldrT="[Texto]" custT="1"/>
      <dgm:spPr/>
      <dgm:t>
        <a:bodyPr/>
        <a:lstStyle/>
        <a:p>
          <a:r>
            <a:rPr lang="es-EC" sz="2000" b="1" dirty="0"/>
            <a:t>Sector no Financiero</a:t>
          </a:r>
          <a:endParaRPr lang="es-EC" sz="2000" dirty="0"/>
        </a:p>
      </dgm:t>
    </dgm:pt>
    <dgm:pt modelId="{5E5242D7-F263-4BFC-B09F-E5B7C8D0386D}" type="parTrans" cxnId="{1CDD1BAC-6874-473D-9222-32D05E97E9F3}">
      <dgm:prSet/>
      <dgm:spPr/>
      <dgm:t>
        <a:bodyPr/>
        <a:lstStyle/>
        <a:p>
          <a:endParaRPr lang="es-EC" sz="1800"/>
        </a:p>
      </dgm:t>
    </dgm:pt>
    <dgm:pt modelId="{3FE2343A-D7DC-4287-AA39-60CC5C875276}" type="sibTrans" cxnId="{1CDD1BAC-6874-473D-9222-32D05E97E9F3}">
      <dgm:prSet/>
      <dgm:spPr/>
      <dgm:t>
        <a:bodyPr/>
        <a:lstStyle/>
        <a:p>
          <a:endParaRPr lang="es-EC" sz="1800"/>
        </a:p>
      </dgm:t>
    </dgm:pt>
    <dgm:pt modelId="{4388448D-9313-4542-891F-4AF29B9032F1}">
      <dgm:prSet custT="1"/>
      <dgm:spPr/>
      <dgm:t>
        <a:bodyPr/>
        <a:lstStyle/>
        <a:p>
          <a:r>
            <a:rPr lang="es-EC" sz="1050" b="1"/>
            <a:t>Comunidades</a:t>
          </a:r>
        </a:p>
      </dgm:t>
    </dgm:pt>
    <dgm:pt modelId="{A7D3E3F7-6C9D-4F86-A822-E541B38360D4}" type="parTrans" cxnId="{405BF53B-440D-44BC-AD4A-2C2A1CC3404A}">
      <dgm:prSet/>
      <dgm:spPr/>
      <dgm:t>
        <a:bodyPr/>
        <a:lstStyle/>
        <a:p>
          <a:endParaRPr lang="es-EC" sz="1800"/>
        </a:p>
      </dgm:t>
    </dgm:pt>
    <dgm:pt modelId="{50F0B935-74CB-4E78-AC77-F81E62252715}" type="sibTrans" cxnId="{405BF53B-440D-44BC-AD4A-2C2A1CC3404A}">
      <dgm:prSet/>
      <dgm:spPr/>
      <dgm:t>
        <a:bodyPr/>
        <a:lstStyle/>
        <a:p>
          <a:endParaRPr lang="es-EC" sz="1800"/>
        </a:p>
      </dgm:t>
    </dgm:pt>
    <dgm:pt modelId="{1218CAB4-38BE-45ED-B4E5-EBA07296B290}">
      <dgm:prSet custT="1"/>
      <dgm:spPr/>
      <dgm:t>
        <a:bodyPr/>
        <a:lstStyle/>
        <a:p>
          <a:r>
            <a:rPr lang="es-EC" sz="1050" b="1"/>
            <a:t>Asociaciones</a:t>
          </a:r>
        </a:p>
      </dgm:t>
    </dgm:pt>
    <dgm:pt modelId="{ED0E3554-DFCA-4BE7-B869-11D60518C695}" type="parTrans" cxnId="{CE1572EE-6F78-4D61-8636-435AD0F4F34D}">
      <dgm:prSet/>
      <dgm:spPr/>
      <dgm:t>
        <a:bodyPr/>
        <a:lstStyle/>
        <a:p>
          <a:endParaRPr lang="es-EC" sz="1800"/>
        </a:p>
      </dgm:t>
    </dgm:pt>
    <dgm:pt modelId="{7539674B-0EF2-4E3F-B603-78722D4759C7}" type="sibTrans" cxnId="{CE1572EE-6F78-4D61-8636-435AD0F4F34D}">
      <dgm:prSet/>
      <dgm:spPr/>
      <dgm:t>
        <a:bodyPr/>
        <a:lstStyle/>
        <a:p>
          <a:endParaRPr lang="es-EC" sz="1800"/>
        </a:p>
      </dgm:t>
    </dgm:pt>
    <dgm:pt modelId="{689CCEDF-52D5-4E79-9D4D-C58F548634E4}">
      <dgm:prSet custT="1"/>
      <dgm:spPr/>
      <dgm:t>
        <a:bodyPr/>
        <a:lstStyle/>
        <a:p>
          <a:r>
            <a:rPr lang="es-EC" sz="1050" b="1"/>
            <a:t>Unidades económicas populares</a:t>
          </a:r>
        </a:p>
      </dgm:t>
    </dgm:pt>
    <dgm:pt modelId="{AB908300-55CE-4572-AD10-6AC0E6481E3D}" type="parTrans" cxnId="{7BE64A4B-0BD0-40A7-8269-671B58D76419}">
      <dgm:prSet/>
      <dgm:spPr/>
      <dgm:t>
        <a:bodyPr/>
        <a:lstStyle/>
        <a:p>
          <a:endParaRPr lang="es-EC" sz="1800"/>
        </a:p>
      </dgm:t>
    </dgm:pt>
    <dgm:pt modelId="{B1F9B2BE-AF20-4541-8055-00C45BEEDCB3}" type="sibTrans" cxnId="{7BE64A4B-0BD0-40A7-8269-671B58D76419}">
      <dgm:prSet/>
      <dgm:spPr/>
      <dgm:t>
        <a:bodyPr/>
        <a:lstStyle/>
        <a:p>
          <a:endParaRPr lang="es-EC" sz="1800"/>
        </a:p>
      </dgm:t>
    </dgm:pt>
    <dgm:pt modelId="{4EECA84B-5E02-4198-AD3A-8BB46592765B}">
      <dgm:prSet custT="1"/>
      <dgm:spPr/>
      <dgm:t>
        <a:bodyPr/>
        <a:lstStyle/>
        <a:p>
          <a:r>
            <a:rPr lang="es-EC" sz="1050" b="1"/>
            <a:t>Cooperativas</a:t>
          </a:r>
        </a:p>
      </dgm:t>
    </dgm:pt>
    <dgm:pt modelId="{402D1804-7FD0-4B76-887D-7E7AD80A265A}" type="parTrans" cxnId="{EEA72AFF-2ECA-4D8D-A267-629C2944C17F}">
      <dgm:prSet/>
      <dgm:spPr/>
      <dgm:t>
        <a:bodyPr/>
        <a:lstStyle/>
        <a:p>
          <a:endParaRPr lang="es-EC" sz="1800"/>
        </a:p>
      </dgm:t>
    </dgm:pt>
    <dgm:pt modelId="{4B0C17F6-5DED-44FE-A08B-BFBA2391C1D8}" type="sibTrans" cxnId="{EEA72AFF-2ECA-4D8D-A267-629C2944C17F}">
      <dgm:prSet/>
      <dgm:spPr/>
      <dgm:t>
        <a:bodyPr/>
        <a:lstStyle/>
        <a:p>
          <a:endParaRPr lang="es-EC" sz="1800"/>
        </a:p>
      </dgm:t>
    </dgm:pt>
    <dgm:pt modelId="{C93E151D-9831-4B20-93B9-FF1E117252F4}">
      <dgm:prSet custT="1"/>
      <dgm:spPr/>
      <dgm:t>
        <a:bodyPr/>
        <a:lstStyle/>
        <a:p>
          <a:r>
            <a:rPr lang="es-EC" sz="900" b="0"/>
            <a:t>Producción</a:t>
          </a:r>
        </a:p>
      </dgm:t>
    </dgm:pt>
    <dgm:pt modelId="{F8551F47-D7E7-4142-B2E0-0DEA4DA3E811}" type="parTrans" cxnId="{6CEB3DFE-3668-46BA-8067-BE5D121E792F}">
      <dgm:prSet/>
      <dgm:spPr/>
      <dgm:t>
        <a:bodyPr/>
        <a:lstStyle/>
        <a:p>
          <a:endParaRPr lang="es-EC" sz="1800"/>
        </a:p>
      </dgm:t>
    </dgm:pt>
    <dgm:pt modelId="{344F0929-B35F-4379-ABB7-44717AFEEAA5}" type="sibTrans" cxnId="{6CEB3DFE-3668-46BA-8067-BE5D121E792F}">
      <dgm:prSet/>
      <dgm:spPr/>
      <dgm:t>
        <a:bodyPr/>
        <a:lstStyle/>
        <a:p>
          <a:endParaRPr lang="es-EC" sz="1800"/>
        </a:p>
      </dgm:t>
    </dgm:pt>
    <dgm:pt modelId="{FF593B82-12F3-45CC-A99D-8BE1A4D22009}">
      <dgm:prSet custT="1"/>
      <dgm:spPr/>
      <dgm:t>
        <a:bodyPr/>
        <a:lstStyle/>
        <a:p>
          <a:r>
            <a:rPr lang="es-EC" sz="900" b="0"/>
            <a:t>Servicios</a:t>
          </a:r>
        </a:p>
      </dgm:t>
    </dgm:pt>
    <dgm:pt modelId="{E9FD84FC-1076-4542-A2B5-3BC27D052596}" type="parTrans" cxnId="{FF33AE15-B54A-45E8-94F8-1CAD88EEF3B9}">
      <dgm:prSet/>
      <dgm:spPr/>
      <dgm:t>
        <a:bodyPr/>
        <a:lstStyle/>
        <a:p>
          <a:endParaRPr lang="es-EC" sz="1800"/>
        </a:p>
      </dgm:t>
    </dgm:pt>
    <dgm:pt modelId="{F8467E54-6E1A-4F10-AFFE-C517D29AD4E8}" type="sibTrans" cxnId="{FF33AE15-B54A-45E8-94F8-1CAD88EEF3B9}">
      <dgm:prSet/>
      <dgm:spPr/>
      <dgm:t>
        <a:bodyPr/>
        <a:lstStyle/>
        <a:p>
          <a:endParaRPr lang="es-EC" sz="1800"/>
        </a:p>
      </dgm:t>
    </dgm:pt>
    <dgm:pt modelId="{C9F90EAC-FAF5-41AE-B720-8B0875F49085}">
      <dgm:prSet custT="1"/>
      <dgm:spPr/>
      <dgm:t>
        <a:bodyPr/>
        <a:lstStyle/>
        <a:p>
          <a:r>
            <a:rPr lang="es-EC" sz="900" b="0"/>
            <a:t>Consumo</a:t>
          </a:r>
        </a:p>
      </dgm:t>
    </dgm:pt>
    <dgm:pt modelId="{92B084C2-B9A4-4ADD-9E83-42DFD4360E5C}" type="parTrans" cxnId="{E40FDE20-D979-4EF6-AA99-FE6FBC2FB72D}">
      <dgm:prSet/>
      <dgm:spPr/>
      <dgm:t>
        <a:bodyPr/>
        <a:lstStyle/>
        <a:p>
          <a:endParaRPr lang="es-EC" sz="1800"/>
        </a:p>
      </dgm:t>
    </dgm:pt>
    <dgm:pt modelId="{C2007603-A1FF-49D9-8F4F-F1ACBFD54563}" type="sibTrans" cxnId="{E40FDE20-D979-4EF6-AA99-FE6FBC2FB72D}">
      <dgm:prSet/>
      <dgm:spPr/>
      <dgm:t>
        <a:bodyPr/>
        <a:lstStyle/>
        <a:p>
          <a:endParaRPr lang="es-EC" sz="1800"/>
        </a:p>
      </dgm:t>
    </dgm:pt>
    <dgm:pt modelId="{7837EE14-B0C6-479C-9FAC-13C84DBEA30B}">
      <dgm:prSet custT="1"/>
      <dgm:spPr/>
      <dgm:t>
        <a:bodyPr/>
        <a:lstStyle/>
        <a:p>
          <a:r>
            <a:rPr lang="es-EC" sz="900" b="0"/>
            <a:t>Vivienda</a:t>
          </a:r>
        </a:p>
      </dgm:t>
    </dgm:pt>
    <dgm:pt modelId="{F7FAB19D-9DE6-45A4-8652-038A4BD611B5}" type="parTrans" cxnId="{D0CB9743-05D7-477D-A161-FF88FBA6C651}">
      <dgm:prSet/>
      <dgm:spPr/>
      <dgm:t>
        <a:bodyPr/>
        <a:lstStyle/>
        <a:p>
          <a:endParaRPr lang="es-EC" sz="1800"/>
        </a:p>
      </dgm:t>
    </dgm:pt>
    <dgm:pt modelId="{5A75340F-6A59-4D00-8026-E7EDE0291B1B}" type="sibTrans" cxnId="{D0CB9743-05D7-477D-A161-FF88FBA6C651}">
      <dgm:prSet/>
      <dgm:spPr/>
      <dgm:t>
        <a:bodyPr/>
        <a:lstStyle/>
        <a:p>
          <a:endParaRPr lang="es-EC" sz="1800"/>
        </a:p>
      </dgm:t>
    </dgm:pt>
    <dgm:pt modelId="{BC78E8F7-28F0-4199-945F-3DDAFDC7D628}">
      <dgm:prSet custT="1"/>
      <dgm:spPr/>
      <dgm:t>
        <a:bodyPr/>
        <a:lstStyle/>
        <a:p>
          <a:r>
            <a:rPr lang="es-EC" sz="2000" b="1" dirty="0"/>
            <a:t>Sector Financiero</a:t>
          </a:r>
          <a:endParaRPr lang="es-EC" sz="2000" dirty="0"/>
        </a:p>
      </dgm:t>
    </dgm:pt>
    <dgm:pt modelId="{7D34CB9F-0F79-400F-ACFD-FF7A60CF706B}" type="parTrans" cxnId="{D774F9E0-B1A3-457E-AC96-EDA0C9370294}">
      <dgm:prSet/>
      <dgm:spPr/>
      <dgm:t>
        <a:bodyPr/>
        <a:lstStyle/>
        <a:p>
          <a:endParaRPr lang="es-EC" sz="1800"/>
        </a:p>
      </dgm:t>
    </dgm:pt>
    <dgm:pt modelId="{2E1F7A22-5C19-4075-B465-22410EEBC0DC}" type="sibTrans" cxnId="{D774F9E0-B1A3-457E-AC96-EDA0C9370294}">
      <dgm:prSet/>
      <dgm:spPr/>
      <dgm:t>
        <a:bodyPr/>
        <a:lstStyle/>
        <a:p>
          <a:endParaRPr lang="es-EC" sz="1800"/>
        </a:p>
      </dgm:t>
    </dgm:pt>
    <dgm:pt modelId="{53B7DC25-655F-4580-8548-9EF6CB4FC621}">
      <dgm:prSet custT="1"/>
      <dgm:spPr/>
      <dgm:t>
        <a:bodyPr/>
        <a:lstStyle/>
        <a:p>
          <a:r>
            <a:rPr lang="es-EC" sz="1050" b="1"/>
            <a:t>Entidades Asociativas o Solidarias</a:t>
          </a:r>
        </a:p>
      </dgm:t>
    </dgm:pt>
    <dgm:pt modelId="{C61382F7-5D62-49FA-96CB-D3C3ABA76617}" type="parTrans" cxnId="{6428C42A-850E-4335-827A-EF4830F50895}">
      <dgm:prSet/>
      <dgm:spPr/>
      <dgm:t>
        <a:bodyPr/>
        <a:lstStyle/>
        <a:p>
          <a:endParaRPr lang="es-EC" sz="1800"/>
        </a:p>
      </dgm:t>
    </dgm:pt>
    <dgm:pt modelId="{F8673800-B4E8-4C8A-9597-8A15D30D447B}" type="sibTrans" cxnId="{6428C42A-850E-4335-827A-EF4830F50895}">
      <dgm:prSet/>
      <dgm:spPr/>
      <dgm:t>
        <a:bodyPr/>
        <a:lstStyle/>
        <a:p>
          <a:endParaRPr lang="es-EC" sz="1800"/>
        </a:p>
      </dgm:t>
    </dgm:pt>
    <dgm:pt modelId="{E2D0F6DF-C03C-4F97-83FB-EE8BFBD523CF}">
      <dgm:prSet custT="1"/>
      <dgm:spPr/>
      <dgm:t>
        <a:bodyPr/>
        <a:lstStyle/>
        <a:p>
          <a:r>
            <a:rPr lang="es-EC" sz="1050" b="1"/>
            <a:t>Cajas y bancos comunales</a:t>
          </a:r>
        </a:p>
      </dgm:t>
    </dgm:pt>
    <dgm:pt modelId="{FD076521-23E1-42D1-92A1-A781F26ADABB}" type="parTrans" cxnId="{A22C25A8-D4BF-49BF-91A4-97535E5B8EC7}">
      <dgm:prSet/>
      <dgm:spPr/>
      <dgm:t>
        <a:bodyPr/>
        <a:lstStyle/>
        <a:p>
          <a:endParaRPr lang="es-EC" sz="1800"/>
        </a:p>
      </dgm:t>
    </dgm:pt>
    <dgm:pt modelId="{959F21B8-F77B-4B80-9161-B98E7B100947}" type="sibTrans" cxnId="{A22C25A8-D4BF-49BF-91A4-97535E5B8EC7}">
      <dgm:prSet/>
      <dgm:spPr/>
      <dgm:t>
        <a:bodyPr/>
        <a:lstStyle/>
        <a:p>
          <a:endParaRPr lang="es-EC" sz="1800"/>
        </a:p>
      </dgm:t>
    </dgm:pt>
    <dgm:pt modelId="{57C8C905-6825-43EB-BDF0-5A15DC77F5CB}">
      <dgm:prSet custT="1"/>
      <dgm:spPr/>
      <dgm:t>
        <a:bodyPr/>
        <a:lstStyle/>
        <a:p>
          <a:r>
            <a:rPr lang="es-EC" sz="1050" b="1"/>
            <a:t>Cajas de ahorro</a:t>
          </a:r>
        </a:p>
      </dgm:t>
    </dgm:pt>
    <dgm:pt modelId="{3DB06E70-2B33-4ED6-A2AB-DC6773FA07CF}" type="parTrans" cxnId="{AE8FF3B9-8D33-4074-AA80-10E8469C0B75}">
      <dgm:prSet/>
      <dgm:spPr/>
      <dgm:t>
        <a:bodyPr/>
        <a:lstStyle/>
        <a:p>
          <a:endParaRPr lang="es-EC" sz="1800"/>
        </a:p>
      </dgm:t>
    </dgm:pt>
    <dgm:pt modelId="{A17388C3-08E1-4888-8B3C-F1932D7B8340}" type="sibTrans" cxnId="{AE8FF3B9-8D33-4074-AA80-10E8469C0B75}">
      <dgm:prSet/>
      <dgm:spPr/>
      <dgm:t>
        <a:bodyPr/>
        <a:lstStyle/>
        <a:p>
          <a:endParaRPr lang="es-EC" sz="1800"/>
        </a:p>
      </dgm:t>
    </dgm:pt>
    <dgm:pt modelId="{5AB3F983-DA81-47B9-B2F0-60D89078CC95}">
      <dgm:prSet custT="1"/>
      <dgm:spPr/>
      <dgm:t>
        <a:bodyPr/>
        <a:lstStyle/>
        <a:p>
          <a:r>
            <a:rPr lang="es-EC" sz="1050" b="1"/>
            <a:t>Cooperativas de ahorro y crédito</a:t>
          </a:r>
        </a:p>
      </dgm:t>
    </dgm:pt>
    <dgm:pt modelId="{E455C98A-1D13-4DBA-BEDD-20CBA1D3ABDB}" type="parTrans" cxnId="{1E99B50C-2902-44C0-A90D-20EB7791222C}">
      <dgm:prSet/>
      <dgm:spPr/>
      <dgm:t>
        <a:bodyPr/>
        <a:lstStyle/>
        <a:p>
          <a:endParaRPr lang="es-EC" sz="1800"/>
        </a:p>
      </dgm:t>
    </dgm:pt>
    <dgm:pt modelId="{C4DF5D5A-8F9B-45DE-8C21-25F23E404AE8}" type="sibTrans" cxnId="{1E99B50C-2902-44C0-A90D-20EB7791222C}">
      <dgm:prSet/>
      <dgm:spPr/>
      <dgm:t>
        <a:bodyPr/>
        <a:lstStyle/>
        <a:p>
          <a:endParaRPr lang="es-EC" sz="1800"/>
        </a:p>
      </dgm:t>
    </dgm:pt>
    <dgm:pt modelId="{98B5DAEE-4588-41B7-BB85-45A4B7EBA1CE}" type="pres">
      <dgm:prSet presAssocID="{89464674-F6EE-42C2-A7A9-3284B6E418B3}" presName="Name0" presStyleCnt="0">
        <dgm:presLayoutVars>
          <dgm:chMax val="7"/>
          <dgm:dir/>
          <dgm:animLvl val="lvl"/>
          <dgm:resizeHandles val="exact"/>
        </dgm:presLayoutVars>
      </dgm:prSet>
      <dgm:spPr/>
      <dgm:t>
        <a:bodyPr/>
        <a:lstStyle/>
        <a:p>
          <a:endParaRPr lang="es-EC"/>
        </a:p>
      </dgm:t>
    </dgm:pt>
    <dgm:pt modelId="{26FAD20A-F458-48FA-A96D-D51EFA4DE384}" type="pres">
      <dgm:prSet presAssocID="{006349E6-A5D3-4FF2-A25B-DA50A5642E35}" presName="circle1" presStyleLbl="node1" presStyleIdx="0" presStyleCnt="2"/>
      <dgm:spPr/>
    </dgm:pt>
    <dgm:pt modelId="{5EBA99DE-A1EF-4C41-82E7-5A9DAE0B9E70}" type="pres">
      <dgm:prSet presAssocID="{006349E6-A5D3-4FF2-A25B-DA50A5642E35}" presName="space" presStyleCnt="0"/>
      <dgm:spPr/>
    </dgm:pt>
    <dgm:pt modelId="{3B4D9D5F-8139-49AA-BA97-241BBDEB40B7}" type="pres">
      <dgm:prSet presAssocID="{006349E6-A5D3-4FF2-A25B-DA50A5642E35}" presName="rect1" presStyleLbl="alignAcc1" presStyleIdx="0" presStyleCnt="2"/>
      <dgm:spPr/>
      <dgm:t>
        <a:bodyPr/>
        <a:lstStyle/>
        <a:p>
          <a:endParaRPr lang="es-EC"/>
        </a:p>
      </dgm:t>
    </dgm:pt>
    <dgm:pt modelId="{201DA143-8697-461A-95F2-921EDF986943}" type="pres">
      <dgm:prSet presAssocID="{BC78E8F7-28F0-4199-945F-3DDAFDC7D628}" presName="vertSpace2" presStyleLbl="node1" presStyleIdx="0" presStyleCnt="2"/>
      <dgm:spPr/>
    </dgm:pt>
    <dgm:pt modelId="{9C84FB5E-F194-4B06-A1DB-50DBA98B8E24}" type="pres">
      <dgm:prSet presAssocID="{BC78E8F7-28F0-4199-945F-3DDAFDC7D628}" presName="circle2" presStyleLbl="node1" presStyleIdx="1" presStyleCnt="2"/>
      <dgm:spPr/>
    </dgm:pt>
    <dgm:pt modelId="{D590E076-AFB4-4C82-B534-931B912E4461}" type="pres">
      <dgm:prSet presAssocID="{BC78E8F7-28F0-4199-945F-3DDAFDC7D628}" presName="rect2" presStyleLbl="alignAcc1" presStyleIdx="1" presStyleCnt="2"/>
      <dgm:spPr/>
      <dgm:t>
        <a:bodyPr/>
        <a:lstStyle/>
        <a:p>
          <a:endParaRPr lang="es-EC"/>
        </a:p>
      </dgm:t>
    </dgm:pt>
    <dgm:pt modelId="{6C0159C8-E3FF-4F3D-A692-7EB105F94C96}" type="pres">
      <dgm:prSet presAssocID="{006349E6-A5D3-4FF2-A25B-DA50A5642E35}" presName="rect1ParTx" presStyleLbl="alignAcc1" presStyleIdx="1" presStyleCnt="2">
        <dgm:presLayoutVars>
          <dgm:chMax val="1"/>
          <dgm:bulletEnabled val="1"/>
        </dgm:presLayoutVars>
      </dgm:prSet>
      <dgm:spPr/>
      <dgm:t>
        <a:bodyPr/>
        <a:lstStyle/>
        <a:p>
          <a:endParaRPr lang="es-EC"/>
        </a:p>
      </dgm:t>
    </dgm:pt>
    <dgm:pt modelId="{5B111760-BEBC-40A5-8BB5-BD0B415C5558}" type="pres">
      <dgm:prSet presAssocID="{006349E6-A5D3-4FF2-A25B-DA50A5642E35}" presName="rect1ChTx" presStyleLbl="alignAcc1" presStyleIdx="1" presStyleCnt="2">
        <dgm:presLayoutVars>
          <dgm:bulletEnabled val="1"/>
        </dgm:presLayoutVars>
      </dgm:prSet>
      <dgm:spPr/>
      <dgm:t>
        <a:bodyPr/>
        <a:lstStyle/>
        <a:p>
          <a:endParaRPr lang="es-EC"/>
        </a:p>
      </dgm:t>
    </dgm:pt>
    <dgm:pt modelId="{6B801DA0-CBB7-4C32-B162-1FC808C6A2B8}" type="pres">
      <dgm:prSet presAssocID="{BC78E8F7-28F0-4199-945F-3DDAFDC7D628}" presName="rect2ParTx" presStyleLbl="alignAcc1" presStyleIdx="1" presStyleCnt="2">
        <dgm:presLayoutVars>
          <dgm:chMax val="1"/>
          <dgm:bulletEnabled val="1"/>
        </dgm:presLayoutVars>
      </dgm:prSet>
      <dgm:spPr/>
      <dgm:t>
        <a:bodyPr/>
        <a:lstStyle/>
        <a:p>
          <a:endParaRPr lang="es-EC"/>
        </a:p>
      </dgm:t>
    </dgm:pt>
    <dgm:pt modelId="{B9D58D67-B699-4FAA-B3CC-BC340E280590}" type="pres">
      <dgm:prSet presAssocID="{BC78E8F7-28F0-4199-945F-3DDAFDC7D628}" presName="rect2ChTx" presStyleLbl="alignAcc1" presStyleIdx="1" presStyleCnt="2" custScaleX="100000">
        <dgm:presLayoutVars>
          <dgm:bulletEnabled val="1"/>
        </dgm:presLayoutVars>
      </dgm:prSet>
      <dgm:spPr/>
      <dgm:t>
        <a:bodyPr/>
        <a:lstStyle/>
        <a:p>
          <a:endParaRPr lang="es-EC"/>
        </a:p>
      </dgm:t>
    </dgm:pt>
  </dgm:ptLst>
  <dgm:cxnLst>
    <dgm:cxn modelId="{416EF77F-20E0-4C18-A519-8C1322C5C518}" type="presOf" srcId="{1218CAB4-38BE-45ED-B4E5-EBA07296B290}" destId="{5B111760-BEBC-40A5-8BB5-BD0B415C5558}" srcOrd="0" destOrd="1" presId="urn:microsoft.com/office/officeart/2005/8/layout/target3"/>
    <dgm:cxn modelId="{D774F9E0-B1A3-457E-AC96-EDA0C9370294}" srcId="{89464674-F6EE-42C2-A7A9-3284B6E418B3}" destId="{BC78E8F7-28F0-4199-945F-3DDAFDC7D628}" srcOrd="1" destOrd="0" parTransId="{7D34CB9F-0F79-400F-ACFD-FF7A60CF706B}" sibTransId="{2E1F7A22-5C19-4075-B465-22410EEBC0DC}"/>
    <dgm:cxn modelId="{405BF53B-440D-44BC-AD4A-2C2A1CC3404A}" srcId="{006349E6-A5D3-4FF2-A25B-DA50A5642E35}" destId="{4388448D-9313-4542-891F-4AF29B9032F1}" srcOrd="0" destOrd="0" parTransId="{A7D3E3F7-6C9D-4F86-A822-E541B38360D4}" sibTransId="{50F0B935-74CB-4E78-AC77-F81E62252715}"/>
    <dgm:cxn modelId="{3DB513D8-F38F-4391-AAF3-D600E3892FC4}" type="presOf" srcId="{4388448D-9313-4542-891F-4AF29B9032F1}" destId="{5B111760-BEBC-40A5-8BB5-BD0B415C5558}" srcOrd="0" destOrd="0" presId="urn:microsoft.com/office/officeart/2005/8/layout/target3"/>
    <dgm:cxn modelId="{24007169-10DB-4C4E-8FCD-531411B98121}" type="presOf" srcId="{BC78E8F7-28F0-4199-945F-3DDAFDC7D628}" destId="{6B801DA0-CBB7-4C32-B162-1FC808C6A2B8}" srcOrd="1" destOrd="0" presId="urn:microsoft.com/office/officeart/2005/8/layout/target3"/>
    <dgm:cxn modelId="{CE1572EE-6F78-4D61-8636-435AD0F4F34D}" srcId="{006349E6-A5D3-4FF2-A25B-DA50A5642E35}" destId="{1218CAB4-38BE-45ED-B4E5-EBA07296B290}" srcOrd="1" destOrd="0" parTransId="{ED0E3554-DFCA-4BE7-B869-11D60518C695}" sibTransId="{7539674B-0EF2-4E3F-B603-78722D4759C7}"/>
    <dgm:cxn modelId="{FAD176FE-822C-4ECD-8A3B-46F84F6477EA}" type="presOf" srcId="{689CCEDF-52D5-4E79-9D4D-C58F548634E4}" destId="{5B111760-BEBC-40A5-8BB5-BD0B415C5558}" srcOrd="0" destOrd="2" presId="urn:microsoft.com/office/officeart/2005/8/layout/target3"/>
    <dgm:cxn modelId="{1E99B50C-2902-44C0-A90D-20EB7791222C}" srcId="{BC78E8F7-28F0-4199-945F-3DDAFDC7D628}" destId="{5AB3F983-DA81-47B9-B2F0-60D89078CC95}" srcOrd="3" destOrd="0" parTransId="{E455C98A-1D13-4DBA-BEDD-20CBA1D3ABDB}" sibTransId="{C4DF5D5A-8F9B-45DE-8C21-25F23E404AE8}"/>
    <dgm:cxn modelId="{FA15E68D-3031-4A02-B921-200429323492}" type="presOf" srcId="{C9F90EAC-FAF5-41AE-B720-8B0875F49085}" destId="{5B111760-BEBC-40A5-8BB5-BD0B415C5558}" srcOrd="0" destOrd="6" presId="urn:microsoft.com/office/officeart/2005/8/layout/target3"/>
    <dgm:cxn modelId="{6CEB3DFE-3668-46BA-8067-BE5D121E792F}" srcId="{4EECA84B-5E02-4198-AD3A-8BB46592765B}" destId="{C93E151D-9831-4B20-93B9-FF1E117252F4}" srcOrd="0" destOrd="0" parTransId="{F8551F47-D7E7-4142-B2E0-0DEA4DA3E811}" sibTransId="{344F0929-B35F-4379-ABB7-44717AFEEAA5}"/>
    <dgm:cxn modelId="{6428C42A-850E-4335-827A-EF4830F50895}" srcId="{BC78E8F7-28F0-4199-945F-3DDAFDC7D628}" destId="{53B7DC25-655F-4580-8548-9EF6CB4FC621}" srcOrd="0" destOrd="0" parTransId="{C61382F7-5D62-49FA-96CB-D3C3ABA76617}" sibTransId="{F8673800-B4E8-4C8A-9597-8A15D30D447B}"/>
    <dgm:cxn modelId="{DC2A4D60-6E77-4372-A06F-D4767898188B}" type="presOf" srcId="{57C8C905-6825-43EB-BDF0-5A15DC77F5CB}" destId="{B9D58D67-B699-4FAA-B3CC-BC340E280590}" srcOrd="0" destOrd="2" presId="urn:microsoft.com/office/officeart/2005/8/layout/target3"/>
    <dgm:cxn modelId="{3C89F6C8-8058-4215-A7F0-64F9B408E3EC}" type="presOf" srcId="{4EECA84B-5E02-4198-AD3A-8BB46592765B}" destId="{5B111760-BEBC-40A5-8BB5-BD0B415C5558}" srcOrd="0" destOrd="3" presId="urn:microsoft.com/office/officeart/2005/8/layout/target3"/>
    <dgm:cxn modelId="{0D3E5A84-07EB-4743-B8A4-C82E73132A30}" type="presOf" srcId="{E2D0F6DF-C03C-4F97-83FB-EE8BFBD523CF}" destId="{B9D58D67-B699-4FAA-B3CC-BC340E280590}" srcOrd="0" destOrd="1" presId="urn:microsoft.com/office/officeart/2005/8/layout/target3"/>
    <dgm:cxn modelId="{AE8FF3B9-8D33-4074-AA80-10E8469C0B75}" srcId="{BC78E8F7-28F0-4199-945F-3DDAFDC7D628}" destId="{57C8C905-6825-43EB-BDF0-5A15DC77F5CB}" srcOrd="2" destOrd="0" parTransId="{3DB06E70-2B33-4ED6-A2AB-DC6773FA07CF}" sibTransId="{A17388C3-08E1-4888-8B3C-F1932D7B8340}"/>
    <dgm:cxn modelId="{E6D230EF-E973-4472-AF49-7A77081C4650}" type="presOf" srcId="{53B7DC25-655F-4580-8548-9EF6CB4FC621}" destId="{B9D58D67-B699-4FAA-B3CC-BC340E280590}" srcOrd="0" destOrd="0" presId="urn:microsoft.com/office/officeart/2005/8/layout/target3"/>
    <dgm:cxn modelId="{E40FDE20-D979-4EF6-AA99-FE6FBC2FB72D}" srcId="{4EECA84B-5E02-4198-AD3A-8BB46592765B}" destId="{C9F90EAC-FAF5-41AE-B720-8B0875F49085}" srcOrd="2" destOrd="0" parTransId="{92B084C2-B9A4-4ADD-9E83-42DFD4360E5C}" sibTransId="{C2007603-A1FF-49D9-8F4F-F1ACBFD54563}"/>
    <dgm:cxn modelId="{A04E818B-6E3A-4681-BBA7-2134EF1BADEB}" type="presOf" srcId="{BC78E8F7-28F0-4199-945F-3DDAFDC7D628}" destId="{D590E076-AFB4-4C82-B534-931B912E4461}" srcOrd="0" destOrd="0" presId="urn:microsoft.com/office/officeart/2005/8/layout/target3"/>
    <dgm:cxn modelId="{55CE7565-1013-4770-B1F7-F2DDA30467AC}" type="presOf" srcId="{006349E6-A5D3-4FF2-A25B-DA50A5642E35}" destId="{6C0159C8-E3FF-4F3D-A692-7EB105F94C96}" srcOrd="1" destOrd="0" presId="urn:microsoft.com/office/officeart/2005/8/layout/target3"/>
    <dgm:cxn modelId="{A42FC7B6-50B7-4992-9E13-DB68A3E7AD14}" type="presOf" srcId="{89464674-F6EE-42C2-A7A9-3284B6E418B3}" destId="{98B5DAEE-4588-41B7-BB85-45A4B7EBA1CE}" srcOrd="0" destOrd="0" presId="urn:microsoft.com/office/officeart/2005/8/layout/target3"/>
    <dgm:cxn modelId="{EEA72AFF-2ECA-4D8D-A267-629C2944C17F}" srcId="{006349E6-A5D3-4FF2-A25B-DA50A5642E35}" destId="{4EECA84B-5E02-4198-AD3A-8BB46592765B}" srcOrd="3" destOrd="0" parTransId="{402D1804-7FD0-4B76-887D-7E7AD80A265A}" sibTransId="{4B0C17F6-5DED-44FE-A08B-BFBA2391C1D8}"/>
    <dgm:cxn modelId="{A22C25A8-D4BF-49BF-91A4-97535E5B8EC7}" srcId="{BC78E8F7-28F0-4199-945F-3DDAFDC7D628}" destId="{E2D0F6DF-C03C-4F97-83FB-EE8BFBD523CF}" srcOrd="1" destOrd="0" parTransId="{FD076521-23E1-42D1-92A1-A781F26ADABB}" sibTransId="{959F21B8-F77B-4B80-9161-B98E7B100947}"/>
    <dgm:cxn modelId="{1CDD1BAC-6874-473D-9222-32D05E97E9F3}" srcId="{89464674-F6EE-42C2-A7A9-3284B6E418B3}" destId="{006349E6-A5D3-4FF2-A25B-DA50A5642E35}" srcOrd="0" destOrd="0" parTransId="{5E5242D7-F263-4BFC-B09F-E5B7C8D0386D}" sibTransId="{3FE2343A-D7DC-4287-AA39-60CC5C875276}"/>
    <dgm:cxn modelId="{D0CB9743-05D7-477D-A161-FF88FBA6C651}" srcId="{4EECA84B-5E02-4198-AD3A-8BB46592765B}" destId="{7837EE14-B0C6-479C-9FAC-13C84DBEA30B}" srcOrd="3" destOrd="0" parTransId="{F7FAB19D-9DE6-45A4-8652-038A4BD611B5}" sibTransId="{5A75340F-6A59-4D00-8026-E7EDE0291B1B}"/>
    <dgm:cxn modelId="{89C4BD81-5080-40A0-9227-D8A73AE88033}" type="presOf" srcId="{7837EE14-B0C6-479C-9FAC-13C84DBEA30B}" destId="{5B111760-BEBC-40A5-8BB5-BD0B415C5558}" srcOrd="0" destOrd="7" presId="urn:microsoft.com/office/officeart/2005/8/layout/target3"/>
    <dgm:cxn modelId="{E8935766-6960-47DF-99EC-2C0C717452AC}" type="presOf" srcId="{FF593B82-12F3-45CC-A99D-8BE1A4D22009}" destId="{5B111760-BEBC-40A5-8BB5-BD0B415C5558}" srcOrd="0" destOrd="5" presId="urn:microsoft.com/office/officeart/2005/8/layout/target3"/>
    <dgm:cxn modelId="{FF368677-267D-4F76-BBF2-F9A0116BFEF2}" type="presOf" srcId="{5AB3F983-DA81-47B9-B2F0-60D89078CC95}" destId="{B9D58D67-B699-4FAA-B3CC-BC340E280590}" srcOrd="0" destOrd="3" presId="urn:microsoft.com/office/officeart/2005/8/layout/target3"/>
    <dgm:cxn modelId="{7BE64A4B-0BD0-40A7-8269-671B58D76419}" srcId="{006349E6-A5D3-4FF2-A25B-DA50A5642E35}" destId="{689CCEDF-52D5-4E79-9D4D-C58F548634E4}" srcOrd="2" destOrd="0" parTransId="{AB908300-55CE-4572-AD10-6AC0E6481E3D}" sibTransId="{B1F9B2BE-AF20-4541-8055-00C45BEEDCB3}"/>
    <dgm:cxn modelId="{FF33AE15-B54A-45E8-94F8-1CAD88EEF3B9}" srcId="{4EECA84B-5E02-4198-AD3A-8BB46592765B}" destId="{FF593B82-12F3-45CC-A99D-8BE1A4D22009}" srcOrd="1" destOrd="0" parTransId="{E9FD84FC-1076-4542-A2B5-3BC27D052596}" sibTransId="{F8467E54-6E1A-4F10-AFFE-C517D29AD4E8}"/>
    <dgm:cxn modelId="{019C94F3-4C19-478A-B2ED-D3602C125C80}" type="presOf" srcId="{C93E151D-9831-4B20-93B9-FF1E117252F4}" destId="{5B111760-BEBC-40A5-8BB5-BD0B415C5558}" srcOrd="0" destOrd="4" presId="urn:microsoft.com/office/officeart/2005/8/layout/target3"/>
    <dgm:cxn modelId="{33CBB70C-88DF-4006-8855-DD3F16F7FED0}" type="presOf" srcId="{006349E6-A5D3-4FF2-A25B-DA50A5642E35}" destId="{3B4D9D5F-8139-49AA-BA97-241BBDEB40B7}" srcOrd="0" destOrd="0" presId="urn:microsoft.com/office/officeart/2005/8/layout/target3"/>
    <dgm:cxn modelId="{92EDF37A-04FB-4373-95D9-FD3BB6DC96E4}" type="presParOf" srcId="{98B5DAEE-4588-41B7-BB85-45A4B7EBA1CE}" destId="{26FAD20A-F458-48FA-A96D-D51EFA4DE384}" srcOrd="0" destOrd="0" presId="urn:microsoft.com/office/officeart/2005/8/layout/target3"/>
    <dgm:cxn modelId="{711E23D8-9690-451A-8724-E73C7BCF852E}" type="presParOf" srcId="{98B5DAEE-4588-41B7-BB85-45A4B7EBA1CE}" destId="{5EBA99DE-A1EF-4C41-82E7-5A9DAE0B9E70}" srcOrd="1" destOrd="0" presId="urn:microsoft.com/office/officeart/2005/8/layout/target3"/>
    <dgm:cxn modelId="{DEFA1F56-2101-45E8-A141-8DBA0F0EF692}" type="presParOf" srcId="{98B5DAEE-4588-41B7-BB85-45A4B7EBA1CE}" destId="{3B4D9D5F-8139-49AA-BA97-241BBDEB40B7}" srcOrd="2" destOrd="0" presId="urn:microsoft.com/office/officeart/2005/8/layout/target3"/>
    <dgm:cxn modelId="{D33C3CCC-5DA0-45FC-8CA5-31C761174665}" type="presParOf" srcId="{98B5DAEE-4588-41B7-BB85-45A4B7EBA1CE}" destId="{201DA143-8697-461A-95F2-921EDF986943}" srcOrd="3" destOrd="0" presId="urn:microsoft.com/office/officeart/2005/8/layout/target3"/>
    <dgm:cxn modelId="{FE5F92BA-F7E4-4EB8-8617-3C3C424DC0DF}" type="presParOf" srcId="{98B5DAEE-4588-41B7-BB85-45A4B7EBA1CE}" destId="{9C84FB5E-F194-4B06-A1DB-50DBA98B8E24}" srcOrd="4" destOrd="0" presId="urn:microsoft.com/office/officeart/2005/8/layout/target3"/>
    <dgm:cxn modelId="{76E92A23-8562-4368-8B34-6FE366B5C8B2}" type="presParOf" srcId="{98B5DAEE-4588-41B7-BB85-45A4B7EBA1CE}" destId="{D590E076-AFB4-4C82-B534-931B912E4461}" srcOrd="5" destOrd="0" presId="urn:microsoft.com/office/officeart/2005/8/layout/target3"/>
    <dgm:cxn modelId="{7D5ABE66-2FFB-40CB-AF8F-31A3537911A7}" type="presParOf" srcId="{98B5DAEE-4588-41B7-BB85-45A4B7EBA1CE}" destId="{6C0159C8-E3FF-4F3D-A692-7EB105F94C96}" srcOrd="6" destOrd="0" presId="urn:microsoft.com/office/officeart/2005/8/layout/target3"/>
    <dgm:cxn modelId="{5814140A-D642-45AC-81C7-3BDB8BBF469E}" type="presParOf" srcId="{98B5DAEE-4588-41B7-BB85-45A4B7EBA1CE}" destId="{5B111760-BEBC-40A5-8BB5-BD0B415C5558}" srcOrd="7" destOrd="0" presId="urn:microsoft.com/office/officeart/2005/8/layout/target3"/>
    <dgm:cxn modelId="{61250216-515E-4169-A801-1B1404CBAC8C}" type="presParOf" srcId="{98B5DAEE-4588-41B7-BB85-45A4B7EBA1CE}" destId="{6B801DA0-CBB7-4C32-B162-1FC808C6A2B8}" srcOrd="8" destOrd="0" presId="urn:microsoft.com/office/officeart/2005/8/layout/target3"/>
    <dgm:cxn modelId="{FFBBE50F-820C-4D95-92C7-BAFE537BC5AA}" type="presParOf" srcId="{98B5DAEE-4588-41B7-BB85-45A4B7EBA1CE}" destId="{B9D58D67-B699-4FAA-B3CC-BC340E280590}" srcOrd="9" destOrd="0" presId="urn:microsoft.com/office/officeart/2005/8/layout/target3"/>
  </dgm:cxnLst>
  <dgm:bg/>
  <dgm:whole/>
</dgm:dataModel>
</file>

<file path=ppt/diagrams/data7.xml><?xml version="1.0" encoding="utf-8"?>
<dgm:dataModel xmlns:dgm="http://schemas.openxmlformats.org/drawingml/2006/diagram" xmlns:a="http://schemas.openxmlformats.org/drawingml/2006/main">
  <dgm:ptLst>
    <dgm:pt modelId="{1BDCF7F0-F458-4014-A421-D0E0CD663044}"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s-EC"/>
        </a:p>
      </dgm:t>
    </dgm:pt>
    <dgm:pt modelId="{D21FFD6A-D002-4258-8BE2-647A7076A4AD}">
      <dgm:prSet phldrT="[Texto]"/>
      <dgm:spPr/>
      <dgm:t>
        <a:bodyPr/>
        <a:lstStyle/>
        <a:p>
          <a:r>
            <a:rPr lang="es-ES" b="1" smtClean="0"/>
            <a:t>Problema</a:t>
          </a:r>
          <a:endParaRPr lang="es-EC"/>
        </a:p>
      </dgm:t>
    </dgm:pt>
    <dgm:pt modelId="{C6D8727F-BBBF-406B-A7DB-FD25BDA6E6D6}" type="parTrans" cxnId="{144352C3-F4CB-491B-B887-86A2825B2D69}">
      <dgm:prSet/>
      <dgm:spPr/>
      <dgm:t>
        <a:bodyPr/>
        <a:lstStyle/>
        <a:p>
          <a:endParaRPr lang="es-EC"/>
        </a:p>
      </dgm:t>
    </dgm:pt>
    <dgm:pt modelId="{FF06D381-7A9E-4966-AB12-D6766EC8BE0E}" type="sibTrans" cxnId="{144352C3-F4CB-491B-B887-86A2825B2D69}">
      <dgm:prSet/>
      <dgm:spPr/>
      <dgm:t>
        <a:bodyPr/>
        <a:lstStyle/>
        <a:p>
          <a:endParaRPr lang="es-EC"/>
        </a:p>
      </dgm:t>
    </dgm:pt>
    <dgm:pt modelId="{50D006F1-258E-474A-AEF6-583B7A0A4B1B}">
      <dgm:prSet phldrT="[Texto]"/>
      <dgm:spPr/>
      <dgm:t>
        <a:bodyPr/>
        <a:lstStyle/>
        <a:p>
          <a:r>
            <a:rPr lang="es-EC" b="1" dirty="0" smtClean="0"/>
            <a:t>Objetivo General</a:t>
          </a:r>
          <a:endParaRPr lang="es-EC" dirty="0"/>
        </a:p>
      </dgm:t>
    </dgm:pt>
    <dgm:pt modelId="{D1D37BAA-EA98-44AD-9CE7-B3768B99D1F2}" type="parTrans" cxnId="{155CCA8A-ED62-4E20-8E29-CCC81A863366}">
      <dgm:prSet/>
      <dgm:spPr/>
      <dgm:t>
        <a:bodyPr/>
        <a:lstStyle/>
        <a:p>
          <a:endParaRPr lang="es-EC"/>
        </a:p>
      </dgm:t>
    </dgm:pt>
    <dgm:pt modelId="{D2F2CA54-94D7-4D9B-8C65-F1B8819827B7}" type="sibTrans" cxnId="{155CCA8A-ED62-4E20-8E29-CCC81A863366}">
      <dgm:prSet/>
      <dgm:spPr/>
      <dgm:t>
        <a:bodyPr/>
        <a:lstStyle/>
        <a:p>
          <a:endParaRPr lang="es-EC"/>
        </a:p>
      </dgm:t>
    </dgm:pt>
    <dgm:pt modelId="{34BF9888-DBC0-4C9A-B3FD-B0279A919E58}">
      <dgm:prSet phldrT="[Texto]"/>
      <dgm:spPr/>
      <dgm:t>
        <a:bodyPr/>
        <a:lstStyle/>
        <a:p>
          <a:r>
            <a:rPr lang="es-ES" dirty="0" smtClean="0"/>
            <a:t>Tipos de Investigación:</a:t>
          </a:r>
          <a:endParaRPr lang="es-EC" dirty="0"/>
        </a:p>
      </dgm:t>
    </dgm:pt>
    <dgm:pt modelId="{06BC3670-5532-4FBD-B5D4-0069FFB2E76D}" type="parTrans" cxnId="{C54E740C-C3F8-4632-B2EE-63842368FD40}">
      <dgm:prSet/>
      <dgm:spPr/>
      <dgm:t>
        <a:bodyPr/>
        <a:lstStyle/>
        <a:p>
          <a:endParaRPr lang="es-EC"/>
        </a:p>
      </dgm:t>
    </dgm:pt>
    <dgm:pt modelId="{1D250AB2-48D7-4919-ADAA-5976AA854ECD}" type="sibTrans" cxnId="{C54E740C-C3F8-4632-B2EE-63842368FD40}">
      <dgm:prSet/>
      <dgm:spPr/>
      <dgm:t>
        <a:bodyPr/>
        <a:lstStyle/>
        <a:p>
          <a:endParaRPr lang="es-EC"/>
        </a:p>
      </dgm:t>
    </dgm:pt>
    <dgm:pt modelId="{A7799EDC-2A65-47DE-A19A-B93264E5ADA2}">
      <dgm:prSet phldrT="[Texto]"/>
      <dgm:spPr/>
      <dgm:t>
        <a:bodyPr/>
        <a:lstStyle/>
        <a:p>
          <a:r>
            <a:rPr lang="es-ES" dirty="0" smtClean="0"/>
            <a:t>Técnica de Investigación</a:t>
          </a:r>
          <a:endParaRPr lang="es-EC" dirty="0"/>
        </a:p>
      </dgm:t>
    </dgm:pt>
    <dgm:pt modelId="{71BDA20C-18BC-4B44-8480-BFB78C8E136F}" type="parTrans" cxnId="{AE372734-3260-463E-92DD-1AE074DB3411}">
      <dgm:prSet/>
      <dgm:spPr/>
      <dgm:t>
        <a:bodyPr/>
        <a:lstStyle/>
        <a:p>
          <a:endParaRPr lang="es-EC"/>
        </a:p>
      </dgm:t>
    </dgm:pt>
    <dgm:pt modelId="{31A884BC-E139-4FCB-B5A9-1ABA6F779377}" type="sibTrans" cxnId="{AE372734-3260-463E-92DD-1AE074DB3411}">
      <dgm:prSet/>
      <dgm:spPr/>
      <dgm:t>
        <a:bodyPr/>
        <a:lstStyle/>
        <a:p>
          <a:endParaRPr lang="es-EC"/>
        </a:p>
      </dgm:t>
    </dgm:pt>
    <dgm:pt modelId="{70FDCAB1-69DE-48B2-BE1D-6F361F249093}">
      <dgm:prSet phldrT="[Texto]"/>
      <dgm:spPr/>
      <dgm:t>
        <a:bodyPr/>
        <a:lstStyle/>
        <a:p>
          <a:r>
            <a:rPr lang="es-EC" dirty="0" smtClean="0"/>
            <a:t>Encuesta</a:t>
          </a:r>
          <a:endParaRPr lang="es-EC" dirty="0"/>
        </a:p>
      </dgm:t>
    </dgm:pt>
    <dgm:pt modelId="{1ACA9E7E-CBA0-414B-A064-A803127B63A7}" type="parTrans" cxnId="{B9C74BC1-061F-45A2-846B-DE0D15EA87C2}">
      <dgm:prSet/>
      <dgm:spPr/>
      <dgm:t>
        <a:bodyPr/>
        <a:lstStyle/>
        <a:p>
          <a:endParaRPr lang="es-EC"/>
        </a:p>
      </dgm:t>
    </dgm:pt>
    <dgm:pt modelId="{91D11FE2-CB5F-424A-B4C6-CCEBDD79BDA3}" type="sibTrans" cxnId="{B9C74BC1-061F-45A2-846B-DE0D15EA87C2}">
      <dgm:prSet/>
      <dgm:spPr/>
      <dgm:t>
        <a:bodyPr/>
        <a:lstStyle/>
        <a:p>
          <a:endParaRPr lang="es-EC"/>
        </a:p>
      </dgm:t>
    </dgm:pt>
    <dgm:pt modelId="{F6D1CB97-BE15-4A01-83E8-0D066795830C}">
      <dgm:prSet/>
      <dgm:spPr/>
      <dgm:t>
        <a:bodyPr/>
        <a:lstStyle/>
        <a:p>
          <a:r>
            <a:rPr lang="es-ES" dirty="0" smtClean="0"/>
            <a:t>Medir el nivel de satisfacción de los clientes de las Cooperativas de Ahorro y crédito del Cantón Rumiñahui</a:t>
          </a:r>
          <a:endParaRPr lang="es-EC" dirty="0"/>
        </a:p>
      </dgm:t>
    </dgm:pt>
    <dgm:pt modelId="{99514BF9-8FDB-4DCA-A8F7-4D756C59D49C}" type="parTrans" cxnId="{954D5D1C-90F6-40C0-8E47-7B10CF64F222}">
      <dgm:prSet/>
      <dgm:spPr/>
      <dgm:t>
        <a:bodyPr/>
        <a:lstStyle/>
        <a:p>
          <a:endParaRPr lang="es-EC"/>
        </a:p>
      </dgm:t>
    </dgm:pt>
    <dgm:pt modelId="{F69070A5-595E-4641-9E3A-A44DD8292A49}" type="sibTrans" cxnId="{954D5D1C-90F6-40C0-8E47-7B10CF64F222}">
      <dgm:prSet/>
      <dgm:spPr/>
      <dgm:t>
        <a:bodyPr/>
        <a:lstStyle/>
        <a:p>
          <a:endParaRPr lang="es-EC"/>
        </a:p>
      </dgm:t>
    </dgm:pt>
    <dgm:pt modelId="{88A1C321-1E68-48CC-89F7-16AFD6AF003A}">
      <dgm:prSet/>
      <dgm:spPr/>
      <dgm:t>
        <a:bodyPr/>
        <a:lstStyle/>
        <a:p>
          <a:r>
            <a:rPr lang="es-EC" dirty="0" smtClean="0"/>
            <a:t>Conocer el nivel de aceptación y satisfacción que tiene el cliente con respecto al servicio que brindan las</a:t>
          </a:r>
          <a:r>
            <a:rPr lang="es-ES" dirty="0" smtClean="0"/>
            <a:t> Cooperativas de Ahorro y Crédito del Cantón Rumiñahui </a:t>
          </a:r>
          <a:endParaRPr lang="es-EC" dirty="0"/>
        </a:p>
      </dgm:t>
    </dgm:pt>
    <dgm:pt modelId="{D2D8A71C-D280-4F71-B8E1-103E506B9571}" type="parTrans" cxnId="{F8E2739D-4FC2-4132-9D61-AD979A73E9F3}">
      <dgm:prSet/>
      <dgm:spPr/>
      <dgm:t>
        <a:bodyPr/>
        <a:lstStyle/>
        <a:p>
          <a:endParaRPr lang="es-EC"/>
        </a:p>
      </dgm:t>
    </dgm:pt>
    <dgm:pt modelId="{42C661D9-497F-4C8B-A66B-DAAD99F42CAB}" type="sibTrans" cxnId="{F8E2739D-4FC2-4132-9D61-AD979A73E9F3}">
      <dgm:prSet/>
      <dgm:spPr/>
      <dgm:t>
        <a:bodyPr/>
        <a:lstStyle/>
        <a:p>
          <a:endParaRPr lang="es-EC"/>
        </a:p>
      </dgm:t>
    </dgm:pt>
    <dgm:pt modelId="{61C3AF3D-973C-4B04-BD15-3F3160481B12}">
      <dgm:prSet phldrT="[Texto]"/>
      <dgm:spPr/>
      <dgm:t>
        <a:bodyPr/>
        <a:lstStyle/>
        <a:p>
          <a:r>
            <a:rPr lang="es-ES" dirty="0" smtClean="0"/>
            <a:t>Investigación descriptiva</a:t>
          </a:r>
          <a:endParaRPr lang="es-EC" dirty="0"/>
        </a:p>
      </dgm:t>
    </dgm:pt>
    <dgm:pt modelId="{807D4169-AD25-43D0-8339-42B1D4EB7185}" type="parTrans" cxnId="{3AE6FA39-677F-4683-95C4-1874121EC927}">
      <dgm:prSet/>
      <dgm:spPr/>
      <dgm:t>
        <a:bodyPr/>
        <a:lstStyle/>
        <a:p>
          <a:endParaRPr lang="es-EC"/>
        </a:p>
      </dgm:t>
    </dgm:pt>
    <dgm:pt modelId="{B50BAFAE-A92F-4221-83C5-3476AECB3D07}" type="sibTrans" cxnId="{3AE6FA39-677F-4683-95C4-1874121EC927}">
      <dgm:prSet/>
      <dgm:spPr/>
      <dgm:t>
        <a:bodyPr/>
        <a:lstStyle/>
        <a:p>
          <a:endParaRPr lang="es-EC"/>
        </a:p>
      </dgm:t>
    </dgm:pt>
    <dgm:pt modelId="{E6BFEE94-5949-4726-AD4B-631AA93579A7}">
      <dgm:prSet phldrT="[Texto]"/>
      <dgm:spPr/>
      <dgm:t>
        <a:bodyPr/>
        <a:lstStyle/>
        <a:p>
          <a:r>
            <a:rPr lang="es-EC" dirty="0" smtClean="0"/>
            <a:t>Técnica de muestreo:</a:t>
          </a:r>
          <a:endParaRPr lang="es-EC" dirty="0"/>
        </a:p>
      </dgm:t>
    </dgm:pt>
    <dgm:pt modelId="{D53E5C02-CD4D-48DD-BEB5-E40CE0FF2B75}" type="parTrans" cxnId="{B842C408-623C-4FDD-BC4E-0E2F863C6BDD}">
      <dgm:prSet/>
      <dgm:spPr/>
      <dgm:t>
        <a:bodyPr/>
        <a:lstStyle/>
        <a:p>
          <a:endParaRPr lang="es-EC"/>
        </a:p>
      </dgm:t>
    </dgm:pt>
    <dgm:pt modelId="{502F2B18-D216-42B6-8A19-D69AB7B64C8E}" type="sibTrans" cxnId="{B842C408-623C-4FDD-BC4E-0E2F863C6BDD}">
      <dgm:prSet/>
      <dgm:spPr/>
      <dgm:t>
        <a:bodyPr/>
        <a:lstStyle/>
        <a:p>
          <a:endParaRPr lang="es-EC"/>
        </a:p>
      </dgm:t>
    </dgm:pt>
    <dgm:pt modelId="{DD730E6F-7231-4695-9506-FF98F8E2EB77}">
      <dgm:prSet phldrT="[Texto]"/>
      <dgm:spPr/>
      <dgm:t>
        <a:bodyPr/>
        <a:lstStyle/>
        <a:p>
          <a:r>
            <a:rPr lang="es-EC" smtClean="0"/>
            <a:t>Muestreo Probabilístico, mediante la aplicación del muestreo Estratificado</a:t>
          </a:r>
          <a:endParaRPr lang="es-EC" dirty="0"/>
        </a:p>
      </dgm:t>
    </dgm:pt>
    <dgm:pt modelId="{F28F401E-9361-457E-896D-E296F610A111}" type="parTrans" cxnId="{E3966065-6BA7-448C-A4C0-69EE495BC0A1}">
      <dgm:prSet/>
      <dgm:spPr/>
      <dgm:t>
        <a:bodyPr/>
        <a:lstStyle/>
        <a:p>
          <a:endParaRPr lang="es-EC"/>
        </a:p>
      </dgm:t>
    </dgm:pt>
    <dgm:pt modelId="{FEB85088-D537-423C-80FF-30A7ED262ED3}" type="sibTrans" cxnId="{E3966065-6BA7-448C-A4C0-69EE495BC0A1}">
      <dgm:prSet/>
      <dgm:spPr/>
      <dgm:t>
        <a:bodyPr/>
        <a:lstStyle/>
        <a:p>
          <a:endParaRPr lang="es-EC"/>
        </a:p>
      </dgm:t>
    </dgm:pt>
    <dgm:pt modelId="{E6ED9D34-1FFE-4C4C-8365-231A3F1892A7}" type="pres">
      <dgm:prSet presAssocID="{1BDCF7F0-F458-4014-A421-D0E0CD663044}" presName="linearFlow" presStyleCnt="0">
        <dgm:presLayoutVars>
          <dgm:dir/>
          <dgm:animLvl val="lvl"/>
          <dgm:resizeHandles val="exact"/>
        </dgm:presLayoutVars>
      </dgm:prSet>
      <dgm:spPr/>
      <dgm:t>
        <a:bodyPr/>
        <a:lstStyle/>
        <a:p>
          <a:endParaRPr lang="es-EC"/>
        </a:p>
      </dgm:t>
    </dgm:pt>
    <dgm:pt modelId="{CA12E3DB-CA37-442A-B867-433562358467}" type="pres">
      <dgm:prSet presAssocID="{D21FFD6A-D002-4258-8BE2-647A7076A4AD}" presName="composite" presStyleCnt="0"/>
      <dgm:spPr/>
    </dgm:pt>
    <dgm:pt modelId="{C49FB10C-8924-4650-90F7-4D880AE52937}" type="pres">
      <dgm:prSet presAssocID="{D21FFD6A-D002-4258-8BE2-647A7076A4AD}" presName="parentText" presStyleLbl="alignNode1" presStyleIdx="0" presStyleCnt="5">
        <dgm:presLayoutVars>
          <dgm:chMax val="1"/>
          <dgm:bulletEnabled val="1"/>
        </dgm:presLayoutVars>
      </dgm:prSet>
      <dgm:spPr/>
      <dgm:t>
        <a:bodyPr/>
        <a:lstStyle/>
        <a:p>
          <a:endParaRPr lang="es-EC"/>
        </a:p>
      </dgm:t>
    </dgm:pt>
    <dgm:pt modelId="{9E75F45B-1A36-4C96-92F4-74812B55C289}" type="pres">
      <dgm:prSet presAssocID="{D21FFD6A-D002-4258-8BE2-647A7076A4AD}" presName="descendantText" presStyleLbl="alignAcc1" presStyleIdx="0" presStyleCnt="5">
        <dgm:presLayoutVars>
          <dgm:bulletEnabled val="1"/>
        </dgm:presLayoutVars>
      </dgm:prSet>
      <dgm:spPr/>
      <dgm:t>
        <a:bodyPr/>
        <a:lstStyle/>
        <a:p>
          <a:endParaRPr lang="es-EC"/>
        </a:p>
      </dgm:t>
    </dgm:pt>
    <dgm:pt modelId="{C2E983E4-06FF-46DD-AF54-1D855A4AB1B2}" type="pres">
      <dgm:prSet presAssocID="{FF06D381-7A9E-4966-AB12-D6766EC8BE0E}" presName="sp" presStyleCnt="0"/>
      <dgm:spPr/>
    </dgm:pt>
    <dgm:pt modelId="{2C2E075A-AF8C-41A7-B901-2E687F079A25}" type="pres">
      <dgm:prSet presAssocID="{50D006F1-258E-474A-AEF6-583B7A0A4B1B}" presName="composite" presStyleCnt="0"/>
      <dgm:spPr/>
    </dgm:pt>
    <dgm:pt modelId="{659BDF86-F414-4067-9B8B-614363B1FDC2}" type="pres">
      <dgm:prSet presAssocID="{50D006F1-258E-474A-AEF6-583B7A0A4B1B}" presName="parentText" presStyleLbl="alignNode1" presStyleIdx="1" presStyleCnt="5">
        <dgm:presLayoutVars>
          <dgm:chMax val="1"/>
          <dgm:bulletEnabled val="1"/>
        </dgm:presLayoutVars>
      </dgm:prSet>
      <dgm:spPr/>
      <dgm:t>
        <a:bodyPr/>
        <a:lstStyle/>
        <a:p>
          <a:endParaRPr lang="es-EC"/>
        </a:p>
      </dgm:t>
    </dgm:pt>
    <dgm:pt modelId="{FCA6A5F1-85DF-439B-924D-3963ED11257A}" type="pres">
      <dgm:prSet presAssocID="{50D006F1-258E-474A-AEF6-583B7A0A4B1B}" presName="descendantText" presStyleLbl="alignAcc1" presStyleIdx="1" presStyleCnt="5">
        <dgm:presLayoutVars>
          <dgm:bulletEnabled val="1"/>
        </dgm:presLayoutVars>
      </dgm:prSet>
      <dgm:spPr/>
      <dgm:t>
        <a:bodyPr/>
        <a:lstStyle/>
        <a:p>
          <a:endParaRPr lang="es-EC"/>
        </a:p>
      </dgm:t>
    </dgm:pt>
    <dgm:pt modelId="{2F63C880-C948-4170-A738-51DBD40C3DC0}" type="pres">
      <dgm:prSet presAssocID="{D2F2CA54-94D7-4D9B-8C65-F1B8819827B7}" presName="sp" presStyleCnt="0"/>
      <dgm:spPr/>
    </dgm:pt>
    <dgm:pt modelId="{9301AD42-0E74-4416-AD30-BC5140EC2E70}" type="pres">
      <dgm:prSet presAssocID="{34BF9888-DBC0-4C9A-B3FD-B0279A919E58}" presName="composite" presStyleCnt="0"/>
      <dgm:spPr/>
    </dgm:pt>
    <dgm:pt modelId="{804C0B30-5386-4F96-9733-B400DEC4C0DE}" type="pres">
      <dgm:prSet presAssocID="{34BF9888-DBC0-4C9A-B3FD-B0279A919E58}" presName="parentText" presStyleLbl="alignNode1" presStyleIdx="2" presStyleCnt="5">
        <dgm:presLayoutVars>
          <dgm:chMax val="1"/>
          <dgm:bulletEnabled val="1"/>
        </dgm:presLayoutVars>
      </dgm:prSet>
      <dgm:spPr/>
      <dgm:t>
        <a:bodyPr/>
        <a:lstStyle/>
        <a:p>
          <a:endParaRPr lang="es-EC"/>
        </a:p>
      </dgm:t>
    </dgm:pt>
    <dgm:pt modelId="{462280AB-DD1F-4CFF-A497-B4C9355B25B3}" type="pres">
      <dgm:prSet presAssocID="{34BF9888-DBC0-4C9A-B3FD-B0279A919E58}" presName="descendantText" presStyleLbl="alignAcc1" presStyleIdx="2" presStyleCnt="5">
        <dgm:presLayoutVars>
          <dgm:bulletEnabled val="1"/>
        </dgm:presLayoutVars>
      </dgm:prSet>
      <dgm:spPr/>
      <dgm:t>
        <a:bodyPr/>
        <a:lstStyle/>
        <a:p>
          <a:endParaRPr lang="es-EC"/>
        </a:p>
      </dgm:t>
    </dgm:pt>
    <dgm:pt modelId="{9864CC6C-3562-4F91-9566-583D59425449}" type="pres">
      <dgm:prSet presAssocID="{1D250AB2-48D7-4919-ADAA-5976AA854ECD}" presName="sp" presStyleCnt="0"/>
      <dgm:spPr/>
    </dgm:pt>
    <dgm:pt modelId="{10D3F543-EFCE-46B8-9355-18D4356A1808}" type="pres">
      <dgm:prSet presAssocID="{A7799EDC-2A65-47DE-A19A-B93264E5ADA2}" presName="composite" presStyleCnt="0"/>
      <dgm:spPr/>
    </dgm:pt>
    <dgm:pt modelId="{CF9F4B7D-F324-4317-94AB-6DE60C89FEBD}" type="pres">
      <dgm:prSet presAssocID="{A7799EDC-2A65-47DE-A19A-B93264E5ADA2}" presName="parentText" presStyleLbl="alignNode1" presStyleIdx="3" presStyleCnt="5">
        <dgm:presLayoutVars>
          <dgm:chMax val="1"/>
          <dgm:bulletEnabled val="1"/>
        </dgm:presLayoutVars>
      </dgm:prSet>
      <dgm:spPr/>
      <dgm:t>
        <a:bodyPr/>
        <a:lstStyle/>
        <a:p>
          <a:endParaRPr lang="es-EC"/>
        </a:p>
      </dgm:t>
    </dgm:pt>
    <dgm:pt modelId="{3007FCB7-1DD4-4DA7-9FA1-FA5A9B99E5BE}" type="pres">
      <dgm:prSet presAssocID="{A7799EDC-2A65-47DE-A19A-B93264E5ADA2}" presName="descendantText" presStyleLbl="alignAcc1" presStyleIdx="3" presStyleCnt="5">
        <dgm:presLayoutVars>
          <dgm:bulletEnabled val="1"/>
        </dgm:presLayoutVars>
      </dgm:prSet>
      <dgm:spPr/>
      <dgm:t>
        <a:bodyPr/>
        <a:lstStyle/>
        <a:p>
          <a:endParaRPr lang="es-EC"/>
        </a:p>
      </dgm:t>
    </dgm:pt>
    <dgm:pt modelId="{D87CA3CB-21F9-4614-9AEF-B26BF18DC386}" type="pres">
      <dgm:prSet presAssocID="{31A884BC-E139-4FCB-B5A9-1ABA6F779377}" presName="sp" presStyleCnt="0"/>
      <dgm:spPr/>
    </dgm:pt>
    <dgm:pt modelId="{66B3BC3D-6BD3-4E89-A8DF-1FD02C5F6E1E}" type="pres">
      <dgm:prSet presAssocID="{E6BFEE94-5949-4726-AD4B-631AA93579A7}" presName="composite" presStyleCnt="0"/>
      <dgm:spPr/>
    </dgm:pt>
    <dgm:pt modelId="{0556033A-DCA5-4947-BF21-BB42FA9B31C5}" type="pres">
      <dgm:prSet presAssocID="{E6BFEE94-5949-4726-AD4B-631AA93579A7}" presName="parentText" presStyleLbl="alignNode1" presStyleIdx="4" presStyleCnt="5">
        <dgm:presLayoutVars>
          <dgm:chMax val="1"/>
          <dgm:bulletEnabled val="1"/>
        </dgm:presLayoutVars>
      </dgm:prSet>
      <dgm:spPr/>
      <dgm:t>
        <a:bodyPr/>
        <a:lstStyle/>
        <a:p>
          <a:endParaRPr lang="es-EC"/>
        </a:p>
      </dgm:t>
    </dgm:pt>
    <dgm:pt modelId="{52782FE2-7C9C-4B0D-A649-6C51B564A06B}" type="pres">
      <dgm:prSet presAssocID="{E6BFEE94-5949-4726-AD4B-631AA93579A7}" presName="descendantText" presStyleLbl="alignAcc1" presStyleIdx="4" presStyleCnt="5">
        <dgm:presLayoutVars>
          <dgm:bulletEnabled val="1"/>
        </dgm:presLayoutVars>
      </dgm:prSet>
      <dgm:spPr/>
      <dgm:t>
        <a:bodyPr/>
        <a:lstStyle/>
        <a:p>
          <a:endParaRPr lang="es-EC"/>
        </a:p>
      </dgm:t>
    </dgm:pt>
  </dgm:ptLst>
  <dgm:cxnLst>
    <dgm:cxn modelId="{5C6A3C04-22ED-48DB-AAAC-476455A85570}" type="presOf" srcId="{88A1C321-1E68-48CC-89F7-16AFD6AF003A}" destId="{FCA6A5F1-85DF-439B-924D-3963ED11257A}" srcOrd="0" destOrd="0" presId="urn:microsoft.com/office/officeart/2005/8/layout/chevron2"/>
    <dgm:cxn modelId="{2ABCDC93-248C-4BEE-84C8-1E97AB36E668}" type="presOf" srcId="{50D006F1-258E-474A-AEF6-583B7A0A4B1B}" destId="{659BDF86-F414-4067-9B8B-614363B1FDC2}" srcOrd="0" destOrd="0" presId="urn:microsoft.com/office/officeart/2005/8/layout/chevron2"/>
    <dgm:cxn modelId="{D894AB5A-158E-4570-8C37-747A8F8F9F5E}" type="presOf" srcId="{1BDCF7F0-F458-4014-A421-D0E0CD663044}" destId="{E6ED9D34-1FFE-4C4C-8365-231A3F1892A7}" srcOrd="0" destOrd="0" presId="urn:microsoft.com/office/officeart/2005/8/layout/chevron2"/>
    <dgm:cxn modelId="{155CCA8A-ED62-4E20-8E29-CCC81A863366}" srcId="{1BDCF7F0-F458-4014-A421-D0E0CD663044}" destId="{50D006F1-258E-474A-AEF6-583B7A0A4B1B}" srcOrd="1" destOrd="0" parTransId="{D1D37BAA-EA98-44AD-9CE7-B3768B99D1F2}" sibTransId="{D2F2CA54-94D7-4D9B-8C65-F1B8819827B7}"/>
    <dgm:cxn modelId="{F1BB17BA-7047-4329-ABE4-5BFB72AB9AEE}" type="presOf" srcId="{A7799EDC-2A65-47DE-A19A-B93264E5ADA2}" destId="{CF9F4B7D-F324-4317-94AB-6DE60C89FEBD}" srcOrd="0" destOrd="0" presId="urn:microsoft.com/office/officeart/2005/8/layout/chevron2"/>
    <dgm:cxn modelId="{E3966065-6BA7-448C-A4C0-69EE495BC0A1}" srcId="{E6BFEE94-5949-4726-AD4B-631AA93579A7}" destId="{DD730E6F-7231-4695-9506-FF98F8E2EB77}" srcOrd="0" destOrd="0" parTransId="{F28F401E-9361-457E-896D-E296F610A111}" sibTransId="{FEB85088-D537-423C-80FF-30A7ED262ED3}"/>
    <dgm:cxn modelId="{954D5D1C-90F6-40C0-8E47-7B10CF64F222}" srcId="{D21FFD6A-D002-4258-8BE2-647A7076A4AD}" destId="{F6D1CB97-BE15-4A01-83E8-0D066795830C}" srcOrd="0" destOrd="0" parTransId="{99514BF9-8FDB-4DCA-A8F7-4D756C59D49C}" sibTransId="{F69070A5-595E-4641-9E3A-A44DD8292A49}"/>
    <dgm:cxn modelId="{4074F7B1-B37F-444F-AEEC-564C4C845EBF}" type="presOf" srcId="{E6BFEE94-5949-4726-AD4B-631AA93579A7}" destId="{0556033A-DCA5-4947-BF21-BB42FA9B31C5}" srcOrd="0" destOrd="0" presId="urn:microsoft.com/office/officeart/2005/8/layout/chevron2"/>
    <dgm:cxn modelId="{A380177E-6BB7-49BC-BACF-E4166F35F92C}" type="presOf" srcId="{D21FFD6A-D002-4258-8BE2-647A7076A4AD}" destId="{C49FB10C-8924-4650-90F7-4D880AE52937}" srcOrd="0" destOrd="0" presId="urn:microsoft.com/office/officeart/2005/8/layout/chevron2"/>
    <dgm:cxn modelId="{B9C74BC1-061F-45A2-846B-DE0D15EA87C2}" srcId="{A7799EDC-2A65-47DE-A19A-B93264E5ADA2}" destId="{70FDCAB1-69DE-48B2-BE1D-6F361F249093}" srcOrd="0" destOrd="0" parTransId="{1ACA9E7E-CBA0-414B-A064-A803127B63A7}" sibTransId="{91D11FE2-CB5F-424A-B4C6-CCEBDD79BDA3}"/>
    <dgm:cxn modelId="{4460DE49-AD9B-4EDE-B5AC-02FC7D4DFBBD}" type="presOf" srcId="{DD730E6F-7231-4695-9506-FF98F8E2EB77}" destId="{52782FE2-7C9C-4B0D-A649-6C51B564A06B}" srcOrd="0" destOrd="0" presId="urn:microsoft.com/office/officeart/2005/8/layout/chevron2"/>
    <dgm:cxn modelId="{C54E740C-C3F8-4632-B2EE-63842368FD40}" srcId="{1BDCF7F0-F458-4014-A421-D0E0CD663044}" destId="{34BF9888-DBC0-4C9A-B3FD-B0279A919E58}" srcOrd="2" destOrd="0" parTransId="{06BC3670-5532-4FBD-B5D4-0069FFB2E76D}" sibTransId="{1D250AB2-48D7-4919-ADAA-5976AA854ECD}"/>
    <dgm:cxn modelId="{E843B9E7-11A8-47D4-A2FB-FD6D4D0063AF}" type="presOf" srcId="{70FDCAB1-69DE-48B2-BE1D-6F361F249093}" destId="{3007FCB7-1DD4-4DA7-9FA1-FA5A9B99E5BE}" srcOrd="0" destOrd="0" presId="urn:microsoft.com/office/officeart/2005/8/layout/chevron2"/>
    <dgm:cxn modelId="{E4EAEE2A-D551-41C6-9C4F-951E4A9D888A}" type="presOf" srcId="{61C3AF3D-973C-4B04-BD15-3F3160481B12}" destId="{462280AB-DD1F-4CFF-A497-B4C9355B25B3}" srcOrd="0" destOrd="0" presId="urn:microsoft.com/office/officeart/2005/8/layout/chevron2"/>
    <dgm:cxn modelId="{B842C408-623C-4FDD-BC4E-0E2F863C6BDD}" srcId="{1BDCF7F0-F458-4014-A421-D0E0CD663044}" destId="{E6BFEE94-5949-4726-AD4B-631AA93579A7}" srcOrd="4" destOrd="0" parTransId="{D53E5C02-CD4D-48DD-BEB5-E40CE0FF2B75}" sibTransId="{502F2B18-D216-42B6-8A19-D69AB7B64C8E}"/>
    <dgm:cxn modelId="{AE372734-3260-463E-92DD-1AE074DB3411}" srcId="{1BDCF7F0-F458-4014-A421-D0E0CD663044}" destId="{A7799EDC-2A65-47DE-A19A-B93264E5ADA2}" srcOrd="3" destOrd="0" parTransId="{71BDA20C-18BC-4B44-8480-BFB78C8E136F}" sibTransId="{31A884BC-E139-4FCB-B5A9-1ABA6F779377}"/>
    <dgm:cxn modelId="{A2056148-3EB6-4F8C-94C7-5F0026CDDD88}" type="presOf" srcId="{34BF9888-DBC0-4C9A-B3FD-B0279A919E58}" destId="{804C0B30-5386-4F96-9733-B400DEC4C0DE}" srcOrd="0" destOrd="0" presId="urn:microsoft.com/office/officeart/2005/8/layout/chevron2"/>
    <dgm:cxn modelId="{1DD01CDD-5829-457A-A6C0-81B4000080D7}" type="presOf" srcId="{F6D1CB97-BE15-4A01-83E8-0D066795830C}" destId="{9E75F45B-1A36-4C96-92F4-74812B55C289}" srcOrd="0" destOrd="0" presId="urn:microsoft.com/office/officeart/2005/8/layout/chevron2"/>
    <dgm:cxn modelId="{F8E2739D-4FC2-4132-9D61-AD979A73E9F3}" srcId="{50D006F1-258E-474A-AEF6-583B7A0A4B1B}" destId="{88A1C321-1E68-48CC-89F7-16AFD6AF003A}" srcOrd="0" destOrd="0" parTransId="{D2D8A71C-D280-4F71-B8E1-103E506B9571}" sibTransId="{42C661D9-497F-4C8B-A66B-DAAD99F42CAB}"/>
    <dgm:cxn modelId="{3AE6FA39-677F-4683-95C4-1874121EC927}" srcId="{34BF9888-DBC0-4C9A-B3FD-B0279A919E58}" destId="{61C3AF3D-973C-4B04-BD15-3F3160481B12}" srcOrd="0" destOrd="0" parTransId="{807D4169-AD25-43D0-8339-42B1D4EB7185}" sibTransId="{B50BAFAE-A92F-4221-83C5-3476AECB3D07}"/>
    <dgm:cxn modelId="{144352C3-F4CB-491B-B887-86A2825B2D69}" srcId="{1BDCF7F0-F458-4014-A421-D0E0CD663044}" destId="{D21FFD6A-D002-4258-8BE2-647A7076A4AD}" srcOrd="0" destOrd="0" parTransId="{C6D8727F-BBBF-406B-A7DB-FD25BDA6E6D6}" sibTransId="{FF06D381-7A9E-4966-AB12-D6766EC8BE0E}"/>
    <dgm:cxn modelId="{64266347-6CD1-434E-937D-96C02DD4D400}" type="presParOf" srcId="{E6ED9D34-1FFE-4C4C-8365-231A3F1892A7}" destId="{CA12E3DB-CA37-442A-B867-433562358467}" srcOrd="0" destOrd="0" presId="urn:microsoft.com/office/officeart/2005/8/layout/chevron2"/>
    <dgm:cxn modelId="{F351E0A1-489E-4FA5-92AB-CF04CD518D09}" type="presParOf" srcId="{CA12E3DB-CA37-442A-B867-433562358467}" destId="{C49FB10C-8924-4650-90F7-4D880AE52937}" srcOrd="0" destOrd="0" presId="urn:microsoft.com/office/officeart/2005/8/layout/chevron2"/>
    <dgm:cxn modelId="{EA09AB43-6D02-4824-B185-87DA31660FAB}" type="presParOf" srcId="{CA12E3DB-CA37-442A-B867-433562358467}" destId="{9E75F45B-1A36-4C96-92F4-74812B55C289}" srcOrd="1" destOrd="0" presId="urn:microsoft.com/office/officeart/2005/8/layout/chevron2"/>
    <dgm:cxn modelId="{1DB90365-D86F-44C7-A7B5-F024F491344D}" type="presParOf" srcId="{E6ED9D34-1FFE-4C4C-8365-231A3F1892A7}" destId="{C2E983E4-06FF-46DD-AF54-1D855A4AB1B2}" srcOrd="1" destOrd="0" presId="urn:microsoft.com/office/officeart/2005/8/layout/chevron2"/>
    <dgm:cxn modelId="{76C0D0B1-9B08-492A-A290-1ABAFBC8F645}" type="presParOf" srcId="{E6ED9D34-1FFE-4C4C-8365-231A3F1892A7}" destId="{2C2E075A-AF8C-41A7-B901-2E687F079A25}" srcOrd="2" destOrd="0" presId="urn:microsoft.com/office/officeart/2005/8/layout/chevron2"/>
    <dgm:cxn modelId="{FF9E3D39-C409-4BDE-A94F-226297530C25}" type="presParOf" srcId="{2C2E075A-AF8C-41A7-B901-2E687F079A25}" destId="{659BDF86-F414-4067-9B8B-614363B1FDC2}" srcOrd="0" destOrd="0" presId="urn:microsoft.com/office/officeart/2005/8/layout/chevron2"/>
    <dgm:cxn modelId="{3AE114E9-D02B-418B-A827-AC5B8CBE7A45}" type="presParOf" srcId="{2C2E075A-AF8C-41A7-B901-2E687F079A25}" destId="{FCA6A5F1-85DF-439B-924D-3963ED11257A}" srcOrd="1" destOrd="0" presId="urn:microsoft.com/office/officeart/2005/8/layout/chevron2"/>
    <dgm:cxn modelId="{896B871B-A3D6-4299-A335-C16E0F542B03}" type="presParOf" srcId="{E6ED9D34-1FFE-4C4C-8365-231A3F1892A7}" destId="{2F63C880-C948-4170-A738-51DBD40C3DC0}" srcOrd="3" destOrd="0" presId="urn:microsoft.com/office/officeart/2005/8/layout/chevron2"/>
    <dgm:cxn modelId="{6D75F571-221D-45D6-825A-BA0642A7979C}" type="presParOf" srcId="{E6ED9D34-1FFE-4C4C-8365-231A3F1892A7}" destId="{9301AD42-0E74-4416-AD30-BC5140EC2E70}" srcOrd="4" destOrd="0" presId="urn:microsoft.com/office/officeart/2005/8/layout/chevron2"/>
    <dgm:cxn modelId="{E1CD8490-7476-4CBE-A939-D7D2F7BBDD0F}" type="presParOf" srcId="{9301AD42-0E74-4416-AD30-BC5140EC2E70}" destId="{804C0B30-5386-4F96-9733-B400DEC4C0DE}" srcOrd="0" destOrd="0" presId="urn:microsoft.com/office/officeart/2005/8/layout/chevron2"/>
    <dgm:cxn modelId="{24368919-3ED9-45D9-85EE-572FB7403A6E}" type="presParOf" srcId="{9301AD42-0E74-4416-AD30-BC5140EC2E70}" destId="{462280AB-DD1F-4CFF-A497-B4C9355B25B3}" srcOrd="1" destOrd="0" presId="urn:microsoft.com/office/officeart/2005/8/layout/chevron2"/>
    <dgm:cxn modelId="{E78BFB17-B079-4612-8AF0-B59C836112ED}" type="presParOf" srcId="{E6ED9D34-1FFE-4C4C-8365-231A3F1892A7}" destId="{9864CC6C-3562-4F91-9566-583D59425449}" srcOrd="5" destOrd="0" presId="urn:microsoft.com/office/officeart/2005/8/layout/chevron2"/>
    <dgm:cxn modelId="{BFF2CF8E-C1CC-49F6-B5D7-FADE22826735}" type="presParOf" srcId="{E6ED9D34-1FFE-4C4C-8365-231A3F1892A7}" destId="{10D3F543-EFCE-46B8-9355-18D4356A1808}" srcOrd="6" destOrd="0" presId="urn:microsoft.com/office/officeart/2005/8/layout/chevron2"/>
    <dgm:cxn modelId="{1CAA28BB-E259-4EB2-9E5E-10B7E2B7C2AB}" type="presParOf" srcId="{10D3F543-EFCE-46B8-9355-18D4356A1808}" destId="{CF9F4B7D-F324-4317-94AB-6DE60C89FEBD}" srcOrd="0" destOrd="0" presId="urn:microsoft.com/office/officeart/2005/8/layout/chevron2"/>
    <dgm:cxn modelId="{50079F68-1338-49D8-B08C-EE19C027A96C}" type="presParOf" srcId="{10D3F543-EFCE-46B8-9355-18D4356A1808}" destId="{3007FCB7-1DD4-4DA7-9FA1-FA5A9B99E5BE}" srcOrd="1" destOrd="0" presId="urn:microsoft.com/office/officeart/2005/8/layout/chevron2"/>
    <dgm:cxn modelId="{2CF1783F-6013-4DFE-AE67-8E4147BF1484}" type="presParOf" srcId="{E6ED9D34-1FFE-4C4C-8365-231A3F1892A7}" destId="{D87CA3CB-21F9-4614-9AEF-B26BF18DC386}" srcOrd="7" destOrd="0" presId="urn:microsoft.com/office/officeart/2005/8/layout/chevron2"/>
    <dgm:cxn modelId="{CA280997-1899-4C61-A5E6-D7FBFBD348CA}" type="presParOf" srcId="{E6ED9D34-1FFE-4C4C-8365-231A3F1892A7}" destId="{66B3BC3D-6BD3-4E89-A8DF-1FD02C5F6E1E}" srcOrd="8" destOrd="0" presId="urn:microsoft.com/office/officeart/2005/8/layout/chevron2"/>
    <dgm:cxn modelId="{9D3BB9B7-809B-42DF-B1FC-95FFFB317B6A}" type="presParOf" srcId="{66B3BC3D-6BD3-4E89-A8DF-1FD02C5F6E1E}" destId="{0556033A-DCA5-4947-BF21-BB42FA9B31C5}" srcOrd="0" destOrd="0" presId="urn:microsoft.com/office/officeart/2005/8/layout/chevron2"/>
    <dgm:cxn modelId="{0DBA518E-44C1-41BC-B5BD-BA998C8DD8EB}" type="presParOf" srcId="{66B3BC3D-6BD3-4E89-A8DF-1FD02C5F6E1E}" destId="{52782FE2-7C9C-4B0D-A649-6C51B564A06B}" srcOrd="1" destOrd="0" presId="urn:microsoft.com/office/officeart/2005/8/layout/chevron2"/>
  </dgm:cxnLst>
  <dgm:bg/>
  <dgm:whole/>
</dgm:dataModel>
</file>

<file path=ppt/diagrams/data8.xml><?xml version="1.0" encoding="utf-8"?>
<dgm:dataModel xmlns:dgm="http://schemas.openxmlformats.org/drawingml/2006/diagram" xmlns:a="http://schemas.openxmlformats.org/drawingml/2006/main">
  <dgm:ptLst>
    <dgm:pt modelId="{DAE219E0-B64E-4FC6-846A-C4E17D3EEB9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C"/>
        </a:p>
      </dgm:t>
    </dgm:pt>
    <dgm:pt modelId="{045962F1-E9F0-4128-811D-CAFA2F74601C}">
      <dgm:prSet phldrT="[Texto]" phldr="1"/>
      <dgm:spPr>
        <a:blipFill rotWithShape="0">
          <a:blip xmlns:r="http://schemas.openxmlformats.org/officeDocument/2006/relationships" r:embed="rId1"/>
          <a:stretch>
            <a:fillRect/>
          </a:stretch>
        </a:blipFill>
      </dgm:spPr>
      <dgm:t>
        <a:bodyPr/>
        <a:lstStyle/>
        <a:p>
          <a:endParaRPr lang="es-EC" dirty="0"/>
        </a:p>
      </dgm:t>
    </dgm:pt>
    <dgm:pt modelId="{EBFA7D03-5EF0-4B6E-9F17-5D7E6EA703B6}" type="parTrans" cxnId="{78F0C3DA-2E80-4503-ACCD-B6FB757B11E3}">
      <dgm:prSet/>
      <dgm:spPr/>
      <dgm:t>
        <a:bodyPr/>
        <a:lstStyle/>
        <a:p>
          <a:endParaRPr lang="es-EC"/>
        </a:p>
      </dgm:t>
    </dgm:pt>
    <dgm:pt modelId="{20CFEB1E-9D29-4D38-B98E-213796585E69}" type="sibTrans" cxnId="{78F0C3DA-2E80-4503-ACCD-B6FB757B11E3}">
      <dgm:prSet/>
      <dgm:spPr/>
      <dgm:t>
        <a:bodyPr/>
        <a:lstStyle/>
        <a:p>
          <a:endParaRPr lang="es-EC"/>
        </a:p>
      </dgm:t>
    </dgm:pt>
    <dgm:pt modelId="{2969354B-B85B-4412-B20C-D404B5305C85}">
      <dgm:prSet phldrT="[Texto]"/>
      <dgm:spPr/>
      <dgm:t>
        <a:bodyPr/>
        <a:lstStyle/>
        <a:p>
          <a:r>
            <a:rPr lang="es-EC" dirty="0" smtClean="0"/>
            <a:t>n= 244</a:t>
          </a:r>
          <a:endParaRPr lang="es-EC" dirty="0"/>
        </a:p>
      </dgm:t>
    </dgm:pt>
    <dgm:pt modelId="{4EA954CB-E0B5-411A-9D76-AF917E247F7D}" type="parTrans" cxnId="{799ECB0F-F76D-47C0-B6C8-0107F55146A7}">
      <dgm:prSet/>
      <dgm:spPr/>
      <dgm:t>
        <a:bodyPr/>
        <a:lstStyle/>
        <a:p>
          <a:endParaRPr lang="es-EC"/>
        </a:p>
      </dgm:t>
    </dgm:pt>
    <dgm:pt modelId="{E3877B55-FB49-4458-97AA-C7B4D8F6F3B4}" type="sibTrans" cxnId="{799ECB0F-F76D-47C0-B6C8-0107F55146A7}">
      <dgm:prSet/>
      <dgm:spPr/>
      <dgm:t>
        <a:bodyPr/>
        <a:lstStyle/>
        <a:p>
          <a:endParaRPr lang="es-EC"/>
        </a:p>
      </dgm:t>
    </dgm:pt>
    <dgm:pt modelId="{11A09EAB-6ED9-4378-9DF4-72C1F663A6C0}">
      <dgm:prSet phldrT="[Texto]"/>
      <dgm:spPr>
        <a:blipFill rotWithShape="0">
          <a:blip xmlns:r="http://schemas.openxmlformats.org/officeDocument/2006/relationships" r:embed="rId2"/>
          <a:stretch>
            <a:fillRect/>
          </a:stretch>
        </a:blipFill>
      </dgm:spPr>
      <dgm:t>
        <a:bodyPr/>
        <a:lstStyle/>
        <a:p>
          <a:endParaRPr lang="es-EC" dirty="0"/>
        </a:p>
      </dgm:t>
    </dgm:pt>
    <dgm:pt modelId="{9F3E8C79-B596-4467-ACAF-2C074B39AC0A}" type="parTrans" cxnId="{EE8795E8-099F-4368-9178-DA9B3941FF96}">
      <dgm:prSet/>
      <dgm:spPr/>
      <dgm:t>
        <a:bodyPr/>
        <a:lstStyle/>
        <a:p>
          <a:endParaRPr lang="es-EC"/>
        </a:p>
      </dgm:t>
    </dgm:pt>
    <dgm:pt modelId="{0306A65E-5BFA-4A12-9426-0848F6AC4906}" type="sibTrans" cxnId="{EE8795E8-099F-4368-9178-DA9B3941FF96}">
      <dgm:prSet/>
      <dgm:spPr/>
      <dgm:t>
        <a:bodyPr/>
        <a:lstStyle/>
        <a:p>
          <a:endParaRPr lang="es-EC"/>
        </a:p>
      </dgm:t>
    </dgm:pt>
    <dgm:pt modelId="{E7A5B73C-7C38-45F8-B095-F23C570A31A5}">
      <dgm:prSet phldrT="[Texto]"/>
      <dgm:spPr>
        <a:blipFill rotWithShape="0">
          <a:blip xmlns:r="http://schemas.openxmlformats.org/officeDocument/2006/relationships" r:embed="rId3"/>
          <a:stretch>
            <a:fillRect/>
          </a:stretch>
        </a:blipFill>
      </dgm:spPr>
      <dgm:t>
        <a:bodyPr/>
        <a:lstStyle/>
        <a:p>
          <a:endParaRPr lang="es-EC" dirty="0"/>
        </a:p>
      </dgm:t>
    </dgm:pt>
    <dgm:pt modelId="{822C2F5D-8EFD-46C6-A6CA-DE38D18B3340}" type="parTrans" cxnId="{D8D08CAE-1AAF-4052-A33B-6D89DD728DE1}">
      <dgm:prSet/>
      <dgm:spPr/>
      <dgm:t>
        <a:bodyPr/>
        <a:lstStyle/>
        <a:p>
          <a:endParaRPr lang="es-EC"/>
        </a:p>
      </dgm:t>
    </dgm:pt>
    <dgm:pt modelId="{3FF616D3-9832-4681-9490-02EBDCD1D877}" type="sibTrans" cxnId="{D8D08CAE-1AAF-4052-A33B-6D89DD728DE1}">
      <dgm:prSet/>
      <dgm:spPr/>
      <dgm:t>
        <a:bodyPr/>
        <a:lstStyle/>
        <a:p>
          <a:endParaRPr lang="es-EC"/>
        </a:p>
      </dgm:t>
    </dgm:pt>
    <dgm:pt modelId="{0010AF53-1143-4BF6-B190-DADF43D7577D}">
      <dgm:prSet/>
      <dgm:spPr/>
      <dgm:t>
        <a:bodyPr/>
        <a:lstStyle/>
        <a:p>
          <a:r>
            <a:rPr lang="es-EC" dirty="0" smtClean="0"/>
            <a:t>Cooperativa Luz del Valle = 201 encuestas</a:t>
          </a:r>
          <a:endParaRPr lang="es-EC" dirty="0"/>
        </a:p>
      </dgm:t>
    </dgm:pt>
    <dgm:pt modelId="{4EED199B-8E4F-452E-9F5C-A7763418E41D}" type="parTrans" cxnId="{880AC40A-8556-4033-ACC9-A987CE0EA885}">
      <dgm:prSet/>
      <dgm:spPr/>
      <dgm:t>
        <a:bodyPr/>
        <a:lstStyle/>
        <a:p>
          <a:endParaRPr lang="es-EC"/>
        </a:p>
      </dgm:t>
    </dgm:pt>
    <dgm:pt modelId="{0CF5C58B-3EF2-47BC-8617-3EAE17531B9C}" type="sibTrans" cxnId="{880AC40A-8556-4033-ACC9-A987CE0EA885}">
      <dgm:prSet/>
      <dgm:spPr/>
      <dgm:t>
        <a:bodyPr/>
        <a:lstStyle/>
        <a:p>
          <a:endParaRPr lang="es-EC"/>
        </a:p>
      </dgm:t>
    </dgm:pt>
    <dgm:pt modelId="{AD822AFD-AA01-464F-B57D-87BC5BA1B8A9}">
      <dgm:prSet/>
      <dgm:spPr/>
      <dgm:t>
        <a:bodyPr/>
        <a:lstStyle/>
        <a:p>
          <a:r>
            <a:rPr lang="es-EC" dirty="0" smtClean="0"/>
            <a:t>Cooperativa Juan de Salinas = 31 encuestas</a:t>
          </a:r>
          <a:endParaRPr lang="es-EC" dirty="0"/>
        </a:p>
      </dgm:t>
    </dgm:pt>
    <dgm:pt modelId="{1AF3EDFC-516C-4155-BB16-D4C38E5FC69D}" type="parTrans" cxnId="{C8553D56-DF2D-472B-A149-57FD07FA9DE8}">
      <dgm:prSet/>
      <dgm:spPr/>
      <dgm:t>
        <a:bodyPr/>
        <a:lstStyle/>
        <a:p>
          <a:endParaRPr lang="es-EC"/>
        </a:p>
      </dgm:t>
    </dgm:pt>
    <dgm:pt modelId="{C885C270-3309-49C1-838E-F3AD2D454D42}" type="sibTrans" cxnId="{C8553D56-DF2D-472B-A149-57FD07FA9DE8}">
      <dgm:prSet/>
      <dgm:spPr/>
      <dgm:t>
        <a:bodyPr/>
        <a:lstStyle/>
        <a:p>
          <a:endParaRPr lang="es-EC"/>
        </a:p>
      </dgm:t>
    </dgm:pt>
    <dgm:pt modelId="{F1CBD083-8065-432C-9E7B-BDBDC7D9DB17}">
      <dgm:prSet/>
      <dgm:spPr/>
      <dgm:t>
        <a:bodyPr/>
        <a:lstStyle/>
        <a:p>
          <a:r>
            <a:rPr lang="es-EC" smtClean="0"/>
            <a:t>Cooperativa Rumiñahui Ltda= 12 encuestas</a:t>
          </a:r>
          <a:endParaRPr lang="es-EC"/>
        </a:p>
      </dgm:t>
    </dgm:pt>
    <dgm:pt modelId="{DD6190F7-A50C-414D-9B71-00E0E4F5D943}" type="parTrans" cxnId="{B0C526FB-0E7D-45A5-9DA9-5B365FED0D8A}">
      <dgm:prSet/>
      <dgm:spPr/>
      <dgm:t>
        <a:bodyPr/>
        <a:lstStyle/>
        <a:p>
          <a:endParaRPr lang="es-EC"/>
        </a:p>
      </dgm:t>
    </dgm:pt>
    <dgm:pt modelId="{856684F9-EA51-4488-96F3-811508D4A12C}" type="sibTrans" cxnId="{B0C526FB-0E7D-45A5-9DA9-5B365FED0D8A}">
      <dgm:prSet/>
      <dgm:spPr/>
      <dgm:t>
        <a:bodyPr/>
        <a:lstStyle/>
        <a:p>
          <a:endParaRPr lang="es-EC"/>
        </a:p>
      </dgm:t>
    </dgm:pt>
    <dgm:pt modelId="{7C1DF87B-58EA-43D8-9039-2625C42F1736}" type="pres">
      <dgm:prSet presAssocID="{DAE219E0-B64E-4FC6-846A-C4E17D3EEB98}" presName="diagram" presStyleCnt="0">
        <dgm:presLayoutVars>
          <dgm:dir/>
          <dgm:resizeHandles val="exact"/>
        </dgm:presLayoutVars>
      </dgm:prSet>
      <dgm:spPr/>
      <dgm:t>
        <a:bodyPr/>
        <a:lstStyle/>
        <a:p>
          <a:endParaRPr lang="es-EC"/>
        </a:p>
      </dgm:t>
    </dgm:pt>
    <dgm:pt modelId="{1F1B15D9-190D-4427-93FE-081261A2535D}" type="pres">
      <dgm:prSet presAssocID="{045962F1-E9F0-4128-811D-CAFA2F74601C}" presName="node" presStyleLbl="node1" presStyleIdx="0" presStyleCnt="7">
        <dgm:presLayoutVars>
          <dgm:bulletEnabled val="1"/>
        </dgm:presLayoutVars>
      </dgm:prSet>
      <dgm:spPr/>
      <dgm:t>
        <a:bodyPr/>
        <a:lstStyle/>
        <a:p>
          <a:endParaRPr lang="es-EC"/>
        </a:p>
      </dgm:t>
    </dgm:pt>
    <dgm:pt modelId="{0B24DDA6-4887-4451-88C9-BF6262297F41}" type="pres">
      <dgm:prSet presAssocID="{20CFEB1E-9D29-4D38-B98E-213796585E69}" presName="sibTrans" presStyleLbl="sibTrans2D1" presStyleIdx="0" presStyleCnt="6"/>
      <dgm:spPr/>
      <dgm:t>
        <a:bodyPr/>
        <a:lstStyle/>
        <a:p>
          <a:endParaRPr lang="es-EC"/>
        </a:p>
      </dgm:t>
    </dgm:pt>
    <dgm:pt modelId="{3338D1B7-4CDA-4C94-9AF3-882F9C8AB2C6}" type="pres">
      <dgm:prSet presAssocID="{20CFEB1E-9D29-4D38-B98E-213796585E69}" presName="connectorText" presStyleLbl="sibTrans2D1" presStyleIdx="0" presStyleCnt="6"/>
      <dgm:spPr/>
      <dgm:t>
        <a:bodyPr/>
        <a:lstStyle/>
        <a:p>
          <a:endParaRPr lang="es-EC"/>
        </a:p>
      </dgm:t>
    </dgm:pt>
    <dgm:pt modelId="{5A273A9C-8554-4371-8452-C1976E6CF7C5}" type="pres">
      <dgm:prSet presAssocID="{E7A5B73C-7C38-45F8-B095-F23C570A31A5}" presName="node" presStyleLbl="node1" presStyleIdx="1" presStyleCnt="7">
        <dgm:presLayoutVars>
          <dgm:bulletEnabled val="1"/>
        </dgm:presLayoutVars>
      </dgm:prSet>
      <dgm:spPr/>
      <dgm:t>
        <a:bodyPr/>
        <a:lstStyle/>
        <a:p>
          <a:endParaRPr lang="es-EC"/>
        </a:p>
      </dgm:t>
    </dgm:pt>
    <dgm:pt modelId="{3850F492-46C4-443F-A88F-1D85F09C04AD}" type="pres">
      <dgm:prSet presAssocID="{3FF616D3-9832-4681-9490-02EBDCD1D877}" presName="sibTrans" presStyleLbl="sibTrans2D1" presStyleIdx="1" presStyleCnt="6"/>
      <dgm:spPr/>
      <dgm:t>
        <a:bodyPr/>
        <a:lstStyle/>
        <a:p>
          <a:endParaRPr lang="es-EC"/>
        </a:p>
      </dgm:t>
    </dgm:pt>
    <dgm:pt modelId="{B58295C8-BD01-4F96-8EE9-5FB0F96F3A6D}" type="pres">
      <dgm:prSet presAssocID="{3FF616D3-9832-4681-9490-02EBDCD1D877}" presName="connectorText" presStyleLbl="sibTrans2D1" presStyleIdx="1" presStyleCnt="6"/>
      <dgm:spPr/>
      <dgm:t>
        <a:bodyPr/>
        <a:lstStyle/>
        <a:p>
          <a:endParaRPr lang="es-EC"/>
        </a:p>
      </dgm:t>
    </dgm:pt>
    <dgm:pt modelId="{9CB275B6-1FE2-48E5-9983-E66286DCE5CB}" type="pres">
      <dgm:prSet presAssocID="{2969354B-B85B-4412-B20C-D404B5305C85}" presName="node" presStyleLbl="node1" presStyleIdx="2" presStyleCnt="7">
        <dgm:presLayoutVars>
          <dgm:bulletEnabled val="1"/>
        </dgm:presLayoutVars>
      </dgm:prSet>
      <dgm:spPr/>
      <dgm:t>
        <a:bodyPr/>
        <a:lstStyle/>
        <a:p>
          <a:endParaRPr lang="es-EC"/>
        </a:p>
      </dgm:t>
    </dgm:pt>
    <dgm:pt modelId="{791EBFF7-959D-4CD6-BFF7-87E9230C94CC}" type="pres">
      <dgm:prSet presAssocID="{E3877B55-FB49-4458-97AA-C7B4D8F6F3B4}" presName="sibTrans" presStyleLbl="sibTrans2D1" presStyleIdx="2" presStyleCnt="6"/>
      <dgm:spPr/>
      <dgm:t>
        <a:bodyPr/>
        <a:lstStyle/>
        <a:p>
          <a:endParaRPr lang="es-EC"/>
        </a:p>
      </dgm:t>
    </dgm:pt>
    <dgm:pt modelId="{E3226AA9-52D6-4484-9E42-BD8E2146F5F0}" type="pres">
      <dgm:prSet presAssocID="{E3877B55-FB49-4458-97AA-C7B4D8F6F3B4}" presName="connectorText" presStyleLbl="sibTrans2D1" presStyleIdx="2" presStyleCnt="6"/>
      <dgm:spPr/>
      <dgm:t>
        <a:bodyPr/>
        <a:lstStyle/>
        <a:p>
          <a:endParaRPr lang="es-EC"/>
        </a:p>
      </dgm:t>
    </dgm:pt>
    <dgm:pt modelId="{19034C76-D8D5-4C8D-B9D9-E7584CF694E1}" type="pres">
      <dgm:prSet presAssocID="{11A09EAB-6ED9-4378-9DF4-72C1F663A6C0}" presName="node" presStyleLbl="node1" presStyleIdx="3" presStyleCnt="7">
        <dgm:presLayoutVars>
          <dgm:bulletEnabled val="1"/>
        </dgm:presLayoutVars>
      </dgm:prSet>
      <dgm:spPr/>
      <dgm:t>
        <a:bodyPr/>
        <a:lstStyle/>
        <a:p>
          <a:endParaRPr lang="es-EC"/>
        </a:p>
      </dgm:t>
    </dgm:pt>
    <dgm:pt modelId="{14B03498-583D-4EAA-8AD9-C52322BBA143}" type="pres">
      <dgm:prSet presAssocID="{0306A65E-5BFA-4A12-9426-0848F6AC4906}" presName="sibTrans" presStyleLbl="sibTrans2D1" presStyleIdx="3" presStyleCnt="6"/>
      <dgm:spPr/>
      <dgm:t>
        <a:bodyPr/>
        <a:lstStyle/>
        <a:p>
          <a:endParaRPr lang="es-EC"/>
        </a:p>
      </dgm:t>
    </dgm:pt>
    <dgm:pt modelId="{F97469A2-70C8-47AC-9D57-C9DC47BF86D3}" type="pres">
      <dgm:prSet presAssocID="{0306A65E-5BFA-4A12-9426-0848F6AC4906}" presName="connectorText" presStyleLbl="sibTrans2D1" presStyleIdx="3" presStyleCnt="6"/>
      <dgm:spPr/>
      <dgm:t>
        <a:bodyPr/>
        <a:lstStyle/>
        <a:p>
          <a:endParaRPr lang="es-EC"/>
        </a:p>
      </dgm:t>
    </dgm:pt>
    <dgm:pt modelId="{16B29CBC-9A14-41BA-A19C-ECDEB176E328}" type="pres">
      <dgm:prSet presAssocID="{0010AF53-1143-4BF6-B190-DADF43D7577D}" presName="node" presStyleLbl="node1" presStyleIdx="4" presStyleCnt="7">
        <dgm:presLayoutVars>
          <dgm:bulletEnabled val="1"/>
        </dgm:presLayoutVars>
      </dgm:prSet>
      <dgm:spPr/>
      <dgm:t>
        <a:bodyPr/>
        <a:lstStyle/>
        <a:p>
          <a:endParaRPr lang="es-EC"/>
        </a:p>
      </dgm:t>
    </dgm:pt>
    <dgm:pt modelId="{1D88AD02-7FB1-4D2D-B04D-F89253D20A74}" type="pres">
      <dgm:prSet presAssocID="{0CF5C58B-3EF2-47BC-8617-3EAE17531B9C}" presName="sibTrans" presStyleLbl="sibTrans2D1" presStyleIdx="4" presStyleCnt="6"/>
      <dgm:spPr/>
      <dgm:t>
        <a:bodyPr/>
        <a:lstStyle/>
        <a:p>
          <a:endParaRPr lang="es-EC"/>
        </a:p>
      </dgm:t>
    </dgm:pt>
    <dgm:pt modelId="{6AE687EC-DFB4-4503-933B-126BF9AD5A68}" type="pres">
      <dgm:prSet presAssocID="{0CF5C58B-3EF2-47BC-8617-3EAE17531B9C}" presName="connectorText" presStyleLbl="sibTrans2D1" presStyleIdx="4" presStyleCnt="6"/>
      <dgm:spPr/>
      <dgm:t>
        <a:bodyPr/>
        <a:lstStyle/>
        <a:p>
          <a:endParaRPr lang="es-EC"/>
        </a:p>
      </dgm:t>
    </dgm:pt>
    <dgm:pt modelId="{C7D3C70F-B8D1-42F2-983E-1FCFF35EF0D1}" type="pres">
      <dgm:prSet presAssocID="{AD822AFD-AA01-464F-B57D-87BC5BA1B8A9}" presName="node" presStyleLbl="node1" presStyleIdx="5" presStyleCnt="7">
        <dgm:presLayoutVars>
          <dgm:bulletEnabled val="1"/>
        </dgm:presLayoutVars>
      </dgm:prSet>
      <dgm:spPr/>
      <dgm:t>
        <a:bodyPr/>
        <a:lstStyle/>
        <a:p>
          <a:endParaRPr lang="es-EC"/>
        </a:p>
      </dgm:t>
    </dgm:pt>
    <dgm:pt modelId="{E8BAD3D4-D8EE-409E-A2BF-A7F186129E74}" type="pres">
      <dgm:prSet presAssocID="{C885C270-3309-49C1-838E-F3AD2D454D42}" presName="sibTrans" presStyleLbl="sibTrans2D1" presStyleIdx="5" presStyleCnt="6"/>
      <dgm:spPr/>
      <dgm:t>
        <a:bodyPr/>
        <a:lstStyle/>
        <a:p>
          <a:endParaRPr lang="es-EC"/>
        </a:p>
      </dgm:t>
    </dgm:pt>
    <dgm:pt modelId="{F4DA366D-F51F-4368-9AD2-BE2C226F30D0}" type="pres">
      <dgm:prSet presAssocID="{C885C270-3309-49C1-838E-F3AD2D454D42}" presName="connectorText" presStyleLbl="sibTrans2D1" presStyleIdx="5" presStyleCnt="6"/>
      <dgm:spPr/>
      <dgm:t>
        <a:bodyPr/>
        <a:lstStyle/>
        <a:p>
          <a:endParaRPr lang="es-EC"/>
        </a:p>
      </dgm:t>
    </dgm:pt>
    <dgm:pt modelId="{A79735CE-B594-4809-82EA-A595E3B35232}" type="pres">
      <dgm:prSet presAssocID="{F1CBD083-8065-432C-9E7B-BDBDC7D9DB17}" presName="node" presStyleLbl="node1" presStyleIdx="6" presStyleCnt="7">
        <dgm:presLayoutVars>
          <dgm:bulletEnabled val="1"/>
        </dgm:presLayoutVars>
      </dgm:prSet>
      <dgm:spPr/>
      <dgm:t>
        <a:bodyPr/>
        <a:lstStyle/>
        <a:p>
          <a:endParaRPr lang="es-EC"/>
        </a:p>
      </dgm:t>
    </dgm:pt>
  </dgm:ptLst>
  <dgm:cxnLst>
    <dgm:cxn modelId="{D8D08CAE-1AAF-4052-A33B-6D89DD728DE1}" srcId="{DAE219E0-B64E-4FC6-846A-C4E17D3EEB98}" destId="{E7A5B73C-7C38-45F8-B095-F23C570A31A5}" srcOrd="1" destOrd="0" parTransId="{822C2F5D-8EFD-46C6-A6CA-DE38D18B3340}" sibTransId="{3FF616D3-9832-4681-9490-02EBDCD1D877}"/>
    <dgm:cxn modelId="{E089CEFF-BDC5-4D43-BA58-6034034A6C16}" type="presOf" srcId="{20CFEB1E-9D29-4D38-B98E-213796585E69}" destId="{0B24DDA6-4887-4451-88C9-BF6262297F41}" srcOrd="0" destOrd="0" presId="urn:microsoft.com/office/officeart/2005/8/layout/process5"/>
    <dgm:cxn modelId="{6F5DFDFE-CB66-488A-80F1-582E786E3434}" type="presOf" srcId="{C885C270-3309-49C1-838E-F3AD2D454D42}" destId="{E8BAD3D4-D8EE-409E-A2BF-A7F186129E74}" srcOrd="0" destOrd="0" presId="urn:microsoft.com/office/officeart/2005/8/layout/process5"/>
    <dgm:cxn modelId="{78F0C3DA-2E80-4503-ACCD-B6FB757B11E3}" srcId="{DAE219E0-B64E-4FC6-846A-C4E17D3EEB98}" destId="{045962F1-E9F0-4128-811D-CAFA2F74601C}" srcOrd="0" destOrd="0" parTransId="{EBFA7D03-5EF0-4B6E-9F17-5D7E6EA703B6}" sibTransId="{20CFEB1E-9D29-4D38-B98E-213796585E69}"/>
    <dgm:cxn modelId="{D82C62BC-5DA3-4013-A86A-724FC3C0FD3E}" type="presOf" srcId="{0306A65E-5BFA-4A12-9426-0848F6AC4906}" destId="{14B03498-583D-4EAA-8AD9-C52322BBA143}" srcOrd="0" destOrd="0" presId="urn:microsoft.com/office/officeart/2005/8/layout/process5"/>
    <dgm:cxn modelId="{EE8795E8-099F-4368-9178-DA9B3941FF96}" srcId="{DAE219E0-B64E-4FC6-846A-C4E17D3EEB98}" destId="{11A09EAB-6ED9-4378-9DF4-72C1F663A6C0}" srcOrd="3" destOrd="0" parTransId="{9F3E8C79-B596-4467-ACAF-2C074B39AC0A}" sibTransId="{0306A65E-5BFA-4A12-9426-0848F6AC4906}"/>
    <dgm:cxn modelId="{0CC44A3D-9EE5-44F6-A8AF-AFE515A4F6B3}" type="presOf" srcId="{DAE219E0-B64E-4FC6-846A-C4E17D3EEB98}" destId="{7C1DF87B-58EA-43D8-9039-2625C42F1736}" srcOrd="0" destOrd="0" presId="urn:microsoft.com/office/officeart/2005/8/layout/process5"/>
    <dgm:cxn modelId="{A3E14368-9CE9-4624-8607-89EDA6535527}" type="presOf" srcId="{0CF5C58B-3EF2-47BC-8617-3EAE17531B9C}" destId="{1D88AD02-7FB1-4D2D-B04D-F89253D20A74}" srcOrd="0" destOrd="0" presId="urn:microsoft.com/office/officeart/2005/8/layout/process5"/>
    <dgm:cxn modelId="{27F38DCC-6B4D-4742-96C1-9513239E4B15}" type="presOf" srcId="{3FF616D3-9832-4681-9490-02EBDCD1D877}" destId="{B58295C8-BD01-4F96-8EE9-5FB0F96F3A6D}" srcOrd="1" destOrd="0" presId="urn:microsoft.com/office/officeart/2005/8/layout/process5"/>
    <dgm:cxn modelId="{C8553D56-DF2D-472B-A149-57FD07FA9DE8}" srcId="{DAE219E0-B64E-4FC6-846A-C4E17D3EEB98}" destId="{AD822AFD-AA01-464F-B57D-87BC5BA1B8A9}" srcOrd="5" destOrd="0" parTransId="{1AF3EDFC-516C-4155-BB16-D4C38E5FC69D}" sibTransId="{C885C270-3309-49C1-838E-F3AD2D454D42}"/>
    <dgm:cxn modelId="{3EFDC391-2833-4F3B-833E-14293288B09D}" type="presOf" srcId="{AD822AFD-AA01-464F-B57D-87BC5BA1B8A9}" destId="{C7D3C70F-B8D1-42F2-983E-1FCFF35EF0D1}" srcOrd="0" destOrd="0" presId="urn:microsoft.com/office/officeart/2005/8/layout/process5"/>
    <dgm:cxn modelId="{F4067008-6D5E-4EB3-BE2A-A54F77BBE525}" type="presOf" srcId="{C885C270-3309-49C1-838E-F3AD2D454D42}" destId="{F4DA366D-F51F-4368-9AD2-BE2C226F30D0}" srcOrd="1" destOrd="0" presId="urn:microsoft.com/office/officeart/2005/8/layout/process5"/>
    <dgm:cxn modelId="{89D614D2-252D-4FF3-B2F5-55A504E804EF}" type="presOf" srcId="{0CF5C58B-3EF2-47BC-8617-3EAE17531B9C}" destId="{6AE687EC-DFB4-4503-933B-126BF9AD5A68}" srcOrd="1" destOrd="0" presId="urn:microsoft.com/office/officeart/2005/8/layout/process5"/>
    <dgm:cxn modelId="{799ECB0F-F76D-47C0-B6C8-0107F55146A7}" srcId="{DAE219E0-B64E-4FC6-846A-C4E17D3EEB98}" destId="{2969354B-B85B-4412-B20C-D404B5305C85}" srcOrd="2" destOrd="0" parTransId="{4EA954CB-E0B5-411A-9D76-AF917E247F7D}" sibTransId="{E3877B55-FB49-4458-97AA-C7B4D8F6F3B4}"/>
    <dgm:cxn modelId="{AFD8B9AD-DDF4-4BFF-AD88-935B7C44F168}" type="presOf" srcId="{11A09EAB-6ED9-4378-9DF4-72C1F663A6C0}" destId="{19034C76-D8D5-4C8D-B9D9-E7584CF694E1}" srcOrd="0" destOrd="0" presId="urn:microsoft.com/office/officeart/2005/8/layout/process5"/>
    <dgm:cxn modelId="{BA2A4142-F3AC-49C3-93DE-3C111BC1EDD7}" type="presOf" srcId="{0306A65E-5BFA-4A12-9426-0848F6AC4906}" destId="{F97469A2-70C8-47AC-9D57-C9DC47BF86D3}" srcOrd="1" destOrd="0" presId="urn:microsoft.com/office/officeart/2005/8/layout/process5"/>
    <dgm:cxn modelId="{880AC40A-8556-4033-ACC9-A987CE0EA885}" srcId="{DAE219E0-B64E-4FC6-846A-C4E17D3EEB98}" destId="{0010AF53-1143-4BF6-B190-DADF43D7577D}" srcOrd="4" destOrd="0" parTransId="{4EED199B-8E4F-452E-9F5C-A7763418E41D}" sibTransId="{0CF5C58B-3EF2-47BC-8617-3EAE17531B9C}"/>
    <dgm:cxn modelId="{83B7CD55-238A-4377-8A2F-A1ABD90A271B}" type="presOf" srcId="{F1CBD083-8065-432C-9E7B-BDBDC7D9DB17}" destId="{A79735CE-B594-4809-82EA-A595E3B35232}" srcOrd="0" destOrd="0" presId="urn:microsoft.com/office/officeart/2005/8/layout/process5"/>
    <dgm:cxn modelId="{B0C526FB-0E7D-45A5-9DA9-5B365FED0D8A}" srcId="{DAE219E0-B64E-4FC6-846A-C4E17D3EEB98}" destId="{F1CBD083-8065-432C-9E7B-BDBDC7D9DB17}" srcOrd="6" destOrd="0" parTransId="{DD6190F7-A50C-414D-9B71-00E0E4F5D943}" sibTransId="{856684F9-EA51-4488-96F3-811508D4A12C}"/>
    <dgm:cxn modelId="{378B7E12-1BE8-4C76-9AEF-499666A80F90}" type="presOf" srcId="{3FF616D3-9832-4681-9490-02EBDCD1D877}" destId="{3850F492-46C4-443F-A88F-1D85F09C04AD}" srcOrd="0" destOrd="0" presId="urn:microsoft.com/office/officeart/2005/8/layout/process5"/>
    <dgm:cxn modelId="{54CE33A9-4B6F-4FE4-BDCD-642662AC1235}" type="presOf" srcId="{2969354B-B85B-4412-B20C-D404B5305C85}" destId="{9CB275B6-1FE2-48E5-9983-E66286DCE5CB}" srcOrd="0" destOrd="0" presId="urn:microsoft.com/office/officeart/2005/8/layout/process5"/>
    <dgm:cxn modelId="{0287C4A2-E98C-465C-8837-9B614C3A33A0}" type="presOf" srcId="{E3877B55-FB49-4458-97AA-C7B4D8F6F3B4}" destId="{791EBFF7-959D-4CD6-BFF7-87E9230C94CC}" srcOrd="0" destOrd="0" presId="urn:microsoft.com/office/officeart/2005/8/layout/process5"/>
    <dgm:cxn modelId="{3BABFE72-9EEA-405D-BEC7-58E516EC6A84}" type="presOf" srcId="{E7A5B73C-7C38-45F8-B095-F23C570A31A5}" destId="{5A273A9C-8554-4371-8452-C1976E6CF7C5}" srcOrd="0" destOrd="0" presId="urn:microsoft.com/office/officeart/2005/8/layout/process5"/>
    <dgm:cxn modelId="{FA4F61F3-EC41-4757-AFF0-2D4976D478BE}" type="presOf" srcId="{0010AF53-1143-4BF6-B190-DADF43D7577D}" destId="{16B29CBC-9A14-41BA-A19C-ECDEB176E328}" srcOrd="0" destOrd="0" presId="urn:microsoft.com/office/officeart/2005/8/layout/process5"/>
    <dgm:cxn modelId="{F3E9A099-CC5B-41E6-97B7-5D5DBC82F408}" type="presOf" srcId="{045962F1-E9F0-4128-811D-CAFA2F74601C}" destId="{1F1B15D9-190D-4427-93FE-081261A2535D}" srcOrd="0" destOrd="0" presId="urn:microsoft.com/office/officeart/2005/8/layout/process5"/>
    <dgm:cxn modelId="{C76F943A-9597-458E-B684-62780E587260}" type="presOf" srcId="{20CFEB1E-9D29-4D38-B98E-213796585E69}" destId="{3338D1B7-4CDA-4C94-9AF3-882F9C8AB2C6}" srcOrd="1" destOrd="0" presId="urn:microsoft.com/office/officeart/2005/8/layout/process5"/>
    <dgm:cxn modelId="{41D5B8FE-4C6B-4ECA-8A6D-DAF87CEFF78A}" type="presOf" srcId="{E3877B55-FB49-4458-97AA-C7B4D8F6F3B4}" destId="{E3226AA9-52D6-4484-9E42-BD8E2146F5F0}" srcOrd="1" destOrd="0" presId="urn:microsoft.com/office/officeart/2005/8/layout/process5"/>
    <dgm:cxn modelId="{5846CE01-29C9-4AFD-B31B-A5132B7903FB}" type="presParOf" srcId="{7C1DF87B-58EA-43D8-9039-2625C42F1736}" destId="{1F1B15D9-190D-4427-93FE-081261A2535D}" srcOrd="0" destOrd="0" presId="urn:microsoft.com/office/officeart/2005/8/layout/process5"/>
    <dgm:cxn modelId="{6DA94D9A-E666-4BEA-BFD3-FF878D2EFE30}" type="presParOf" srcId="{7C1DF87B-58EA-43D8-9039-2625C42F1736}" destId="{0B24DDA6-4887-4451-88C9-BF6262297F41}" srcOrd="1" destOrd="0" presId="urn:microsoft.com/office/officeart/2005/8/layout/process5"/>
    <dgm:cxn modelId="{405D5777-32F7-44D6-BF63-4BF5B50AB248}" type="presParOf" srcId="{0B24DDA6-4887-4451-88C9-BF6262297F41}" destId="{3338D1B7-4CDA-4C94-9AF3-882F9C8AB2C6}" srcOrd="0" destOrd="0" presId="urn:microsoft.com/office/officeart/2005/8/layout/process5"/>
    <dgm:cxn modelId="{A5D4815C-CEF0-40E8-995A-426297296B85}" type="presParOf" srcId="{7C1DF87B-58EA-43D8-9039-2625C42F1736}" destId="{5A273A9C-8554-4371-8452-C1976E6CF7C5}" srcOrd="2" destOrd="0" presId="urn:microsoft.com/office/officeart/2005/8/layout/process5"/>
    <dgm:cxn modelId="{736F0BDF-FFE4-4BC7-85FE-1D7FFC161A04}" type="presParOf" srcId="{7C1DF87B-58EA-43D8-9039-2625C42F1736}" destId="{3850F492-46C4-443F-A88F-1D85F09C04AD}" srcOrd="3" destOrd="0" presId="urn:microsoft.com/office/officeart/2005/8/layout/process5"/>
    <dgm:cxn modelId="{46764821-D515-4CE5-B195-0E420BA788E1}" type="presParOf" srcId="{3850F492-46C4-443F-A88F-1D85F09C04AD}" destId="{B58295C8-BD01-4F96-8EE9-5FB0F96F3A6D}" srcOrd="0" destOrd="0" presId="urn:microsoft.com/office/officeart/2005/8/layout/process5"/>
    <dgm:cxn modelId="{BAB254E2-F8EC-4FC5-AA40-7E3EA2915947}" type="presParOf" srcId="{7C1DF87B-58EA-43D8-9039-2625C42F1736}" destId="{9CB275B6-1FE2-48E5-9983-E66286DCE5CB}" srcOrd="4" destOrd="0" presId="urn:microsoft.com/office/officeart/2005/8/layout/process5"/>
    <dgm:cxn modelId="{696F9B3B-163C-4B6E-B4E0-5DB46073F5AA}" type="presParOf" srcId="{7C1DF87B-58EA-43D8-9039-2625C42F1736}" destId="{791EBFF7-959D-4CD6-BFF7-87E9230C94CC}" srcOrd="5" destOrd="0" presId="urn:microsoft.com/office/officeart/2005/8/layout/process5"/>
    <dgm:cxn modelId="{8CCCF93F-7A20-4F3B-9443-CEE8249FB70F}" type="presParOf" srcId="{791EBFF7-959D-4CD6-BFF7-87E9230C94CC}" destId="{E3226AA9-52D6-4484-9E42-BD8E2146F5F0}" srcOrd="0" destOrd="0" presId="urn:microsoft.com/office/officeart/2005/8/layout/process5"/>
    <dgm:cxn modelId="{0FEBE09A-F62F-414D-B443-497A822B5D0E}" type="presParOf" srcId="{7C1DF87B-58EA-43D8-9039-2625C42F1736}" destId="{19034C76-D8D5-4C8D-B9D9-E7584CF694E1}" srcOrd="6" destOrd="0" presId="urn:microsoft.com/office/officeart/2005/8/layout/process5"/>
    <dgm:cxn modelId="{9546269D-8FED-4160-8ED8-56C586C5D21B}" type="presParOf" srcId="{7C1DF87B-58EA-43D8-9039-2625C42F1736}" destId="{14B03498-583D-4EAA-8AD9-C52322BBA143}" srcOrd="7" destOrd="0" presId="urn:microsoft.com/office/officeart/2005/8/layout/process5"/>
    <dgm:cxn modelId="{EF8D7746-8CD5-401E-BEE7-1EF8085AAAE7}" type="presParOf" srcId="{14B03498-583D-4EAA-8AD9-C52322BBA143}" destId="{F97469A2-70C8-47AC-9D57-C9DC47BF86D3}" srcOrd="0" destOrd="0" presId="urn:microsoft.com/office/officeart/2005/8/layout/process5"/>
    <dgm:cxn modelId="{BBB2FB09-F406-4F8E-911A-D5323B1995AC}" type="presParOf" srcId="{7C1DF87B-58EA-43D8-9039-2625C42F1736}" destId="{16B29CBC-9A14-41BA-A19C-ECDEB176E328}" srcOrd="8" destOrd="0" presId="urn:microsoft.com/office/officeart/2005/8/layout/process5"/>
    <dgm:cxn modelId="{3F6C9767-BC02-4340-90F1-6338401D3BA3}" type="presParOf" srcId="{7C1DF87B-58EA-43D8-9039-2625C42F1736}" destId="{1D88AD02-7FB1-4D2D-B04D-F89253D20A74}" srcOrd="9" destOrd="0" presId="urn:microsoft.com/office/officeart/2005/8/layout/process5"/>
    <dgm:cxn modelId="{93328CB0-163F-41EE-A2DC-8BF9E0F811F6}" type="presParOf" srcId="{1D88AD02-7FB1-4D2D-B04D-F89253D20A74}" destId="{6AE687EC-DFB4-4503-933B-126BF9AD5A68}" srcOrd="0" destOrd="0" presId="urn:microsoft.com/office/officeart/2005/8/layout/process5"/>
    <dgm:cxn modelId="{E858776E-BFF0-4C36-BD81-05066CF7A01A}" type="presParOf" srcId="{7C1DF87B-58EA-43D8-9039-2625C42F1736}" destId="{C7D3C70F-B8D1-42F2-983E-1FCFF35EF0D1}" srcOrd="10" destOrd="0" presId="urn:microsoft.com/office/officeart/2005/8/layout/process5"/>
    <dgm:cxn modelId="{243DA5DA-47E1-4EBA-947B-7CF02EAC8B83}" type="presParOf" srcId="{7C1DF87B-58EA-43D8-9039-2625C42F1736}" destId="{E8BAD3D4-D8EE-409E-A2BF-A7F186129E74}" srcOrd="11" destOrd="0" presId="urn:microsoft.com/office/officeart/2005/8/layout/process5"/>
    <dgm:cxn modelId="{C977EBD6-A33F-446F-9B17-FF4E2F0C3886}" type="presParOf" srcId="{E8BAD3D4-D8EE-409E-A2BF-A7F186129E74}" destId="{F4DA366D-F51F-4368-9AD2-BE2C226F30D0}" srcOrd="0" destOrd="0" presId="urn:microsoft.com/office/officeart/2005/8/layout/process5"/>
    <dgm:cxn modelId="{FF759691-0F33-443E-A8A9-29FA412F0407}" type="presParOf" srcId="{7C1DF87B-58EA-43D8-9039-2625C42F1736}" destId="{A79735CE-B594-4809-82EA-A595E3B35232}" srcOrd="12" destOrd="0" presId="urn:microsoft.com/office/officeart/2005/8/layout/process5"/>
  </dgm:cxnLst>
  <dgm:bg/>
  <dgm:whole/>
</dgm:dataModel>
</file>

<file path=ppt/diagrams/data9.xml><?xml version="1.0" encoding="utf-8"?>
<dgm:dataModel xmlns:dgm="http://schemas.openxmlformats.org/drawingml/2006/diagram" xmlns:a="http://schemas.openxmlformats.org/drawingml/2006/main">
  <dgm:ptLst>
    <dgm:pt modelId="{DEFD781D-BBE7-4518-9D3E-41AD5D1E0C5B}"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s-EC"/>
        </a:p>
      </dgm:t>
    </dgm:pt>
    <dgm:pt modelId="{7F411FF8-F0B7-426F-9C00-319299B4AFE5}">
      <dgm:prSet phldrT="[Texto]"/>
      <dgm:spPr/>
      <dgm:t>
        <a:bodyPr/>
        <a:lstStyle/>
        <a:p>
          <a:r>
            <a:rPr lang="es-EC" dirty="0" smtClean="0"/>
            <a:t>El 65% de entidades del sector de la economía popular y solidaria corresponden a Cajas y Bancos Comunales, 17% son Asociaciones, 13% Cooperativas no financieras y el 5% pertenecen a las Cooperativas de Ahorro y Crédito, sin embargo a pesar de ser pocas en el sector de las finanzas populares y solidarias constituyen un eje fundamental para el desarrollo del mercado financiero del país estando activas hasta la fecha 945 cooperativas de ahorro y crédito.</a:t>
          </a:r>
          <a:endParaRPr lang="es-EC" dirty="0"/>
        </a:p>
      </dgm:t>
    </dgm:pt>
    <dgm:pt modelId="{7570B37B-4076-4C00-9180-5725E031BE40}" type="parTrans" cxnId="{B7C55D07-A7EE-436C-B541-04E1F9CC4815}">
      <dgm:prSet/>
      <dgm:spPr/>
      <dgm:t>
        <a:bodyPr/>
        <a:lstStyle/>
        <a:p>
          <a:endParaRPr lang="es-EC"/>
        </a:p>
      </dgm:t>
    </dgm:pt>
    <dgm:pt modelId="{8FF2FDA5-C267-49D6-8582-4E70B7CCAA79}" type="sibTrans" cxnId="{B7C55D07-A7EE-436C-B541-04E1F9CC4815}">
      <dgm:prSet/>
      <dgm:spPr/>
      <dgm:t>
        <a:bodyPr/>
        <a:lstStyle/>
        <a:p>
          <a:endParaRPr lang="es-EC"/>
        </a:p>
      </dgm:t>
    </dgm:pt>
    <dgm:pt modelId="{B9124831-9537-4295-B970-67A0D5AD9AAE}">
      <dgm:prSet/>
      <dgm:spPr/>
      <dgm:t>
        <a:bodyPr/>
        <a:lstStyle/>
        <a:p>
          <a:r>
            <a:rPr lang="es-EC" dirty="0" smtClean="0"/>
            <a:t>Más de la mitad de los clientes de las cooperativas de ahorro y crédito del cantón Rumiñahui opinan que la atención al cliente es buena sin embargo el 74.20% creen que el servicio no es excelente, por lo que se hace necesario realizar mejoras pues estas organizaciones pueden llegar a perder a sus clientes; es necesario hacer hincapié en que el 15.20%  consideran que el servicio es regular, esta cifra aunque no llega a ser una mayoría es preocupante que el cliente este perdiendo el encanto por su marca.</a:t>
          </a:r>
        </a:p>
      </dgm:t>
    </dgm:pt>
    <dgm:pt modelId="{F9337E74-F3C4-46E8-940E-D58F8269330B}" type="parTrans" cxnId="{45C9DED5-0E3B-4870-A77D-EBD316273A84}">
      <dgm:prSet/>
      <dgm:spPr/>
      <dgm:t>
        <a:bodyPr/>
        <a:lstStyle/>
        <a:p>
          <a:endParaRPr lang="es-EC"/>
        </a:p>
      </dgm:t>
    </dgm:pt>
    <dgm:pt modelId="{EF61F1E4-BF3C-4096-AEA4-EE794E45C2CE}" type="sibTrans" cxnId="{45C9DED5-0E3B-4870-A77D-EBD316273A84}">
      <dgm:prSet/>
      <dgm:spPr/>
      <dgm:t>
        <a:bodyPr/>
        <a:lstStyle/>
        <a:p>
          <a:endParaRPr lang="es-EC"/>
        </a:p>
      </dgm:t>
    </dgm:pt>
    <dgm:pt modelId="{6B8F6A5B-762B-40EF-8C24-06B10B16731E}" type="pres">
      <dgm:prSet presAssocID="{DEFD781D-BBE7-4518-9D3E-41AD5D1E0C5B}" presName="linear" presStyleCnt="0">
        <dgm:presLayoutVars>
          <dgm:dir/>
          <dgm:resizeHandles val="exact"/>
        </dgm:presLayoutVars>
      </dgm:prSet>
      <dgm:spPr/>
      <dgm:t>
        <a:bodyPr/>
        <a:lstStyle/>
        <a:p>
          <a:endParaRPr lang="es-EC"/>
        </a:p>
      </dgm:t>
    </dgm:pt>
    <dgm:pt modelId="{9026DA76-8EDA-4A5B-9717-36D7EC0FD282}" type="pres">
      <dgm:prSet presAssocID="{7F411FF8-F0B7-426F-9C00-319299B4AFE5}" presName="comp" presStyleCnt="0"/>
      <dgm:spPr/>
    </dgm:pt>
    <dgm:pt modelId="{DE2B7E97-9CCD-4737-AFA3-F1D3E8225AED}" type="pres">
      <dgm:prSet presAssocID="{7F411FF8-F0B7-426F-9C00-319299B4AFE5}" presName="box" presStyleLbl="node1" presStyleIdx="0" presStyleCnt="2"/>
      <dgm:spPr/>
      <dgm:t>
        <a:bodyPr/>
        <a:lstStyle/>
        <a:p>
          <a:endParaRPr lang="es-EC"/>
        </a:p>
      </dgm:t>
    </dgm:pt>
    <dgm:pt modelId="{6A9FAB77-0953-4B23-B873-BE157D36DA01}" type="pres">
      <dgm:prSet presAssocID="{7F411FF8-F0B7-426F-9C00-319299B4AFE5}" presName="img" presStyleLbl="fgImgPlace1" presStyleIdx="0" presStyleCnt="2"/>
      <dgm:spPr>
        <a:blipFill rotWithShape="0">
          <a:blip xmlns:r="http://schemas.openxmlformats.org/officeDocument/2006/relationships" r:embed="rId1"/>
          <a:stretch>
            <a:fillRect/>
          </a:stretch>
        </a:blipFill>
      </dgm:spPr>
    </dgm:pt>
    <dgm:pt modelId="{9BED4266-CE38-4B33-A527-2DF07AD3DAEF}" type="pres">
      <dgm:prSet presAssocID="{7F411FF8-F0B7-426F-9C00-319299B4AFE5}" presName="text" presStyleLbl="node1" presStyleIdx="0" presStyleCnt="2">
        <dgm:presLayoutVars>
          <dgm:bulletEnabled val="1"/>
        </dgm:presLayoutVars>
      </dgm:prSet>
      <dgm:spPr/>
      <dgm:t>
        <a:bodyPr/>
        <a:lstStyle/>
        <a:p>
          <a:endParaRPr lang="es-EC"/>
        </a:p>
      </dgm:t>
    </dgm:pt>
    <dgm:pt modelId="{BE333833-E069-40B7-900E-2FB91815CA1C}" type="pres">
      <dgm:prSet presAssocID="{8FF2FDA5-C267-49D6-8582-4E70B7CCAA79}" presName="spacer" presStyleCnt="0"/>
      <dgm:spPr/>
    </dgm:pt>
    <dgm:pt modelId="{0E32ABD3-F31E-4D38-B3B7-C3D190BA2160}" type="pres">
      <dgm:prSet presAssocID="{B9124831-9537-4295-B970-67A0D5AD9AAE}" presName="comp" presStyleCnt="0"/>
      <dgm:spPr/>
    </dgm:pt>
    <dgm:pt modelId="{DD4C5245-16D7-455E-9FFA-00B59A9D4FE4}" type="pres">
      <dgm:prSet presAssocID="{B9124831-9537-4295-B970-67A0D5AD9AAE}" presName="box" presStyleLbl="node1" presStyleIdx="1" presStyleCnt="2"/>
      <dgm:spPr/>
      <dgm:t>
        <a:bodyPr/>
        <a:lstStyle/>
        <a:p>
          <a:endParaRPr lang="es-EC"/>
        </a:p>
      </dgm:t>
    </dgm:pt>
    <dgm:pt modelId="{67414E45-BB1B-4E7C-9A29-099110A5B885}" type="pres">
      <dgm:prSet presAssocID="{B9124831-9537-4295-B970-67A0D5AD9AAE}" presName="img" presStyleLbl="fgImgPlace1" presStyleIdx="1" presStyleCnt="2"/>
      <dgm:spPr>
        <a:blipFill rotWithShape="0">
          <a:blip xmlns:r="http://schemas.openxmlformats.org/officeDocument/2006/relationships" r:embed="rId2"/>
          <a:stretch>
            <a:fillRect/>
          </a:stretch>
        </a:blipFill>
      </dgm:spPr>
    </dgm:pt>
    <dgm:pt modelId="{368076D6-7F9F-4A76-B0BB-D76395335374}" type="pres">
      <dgm:prSet presAssocID="{B9124831-9537-4295-B970-67A0D5AD9AAE}" presName="text" presStyleLbl="node1" presStyleIdx="1" presStyleCnt="2">
        <dgm:presLayoutVars>
          <dgm:bulletEnabled val="1"/>
        </dgm:presLayoutVars>
      </dgm:prSet>
      <dgm:spPr/>
      <dgm:t>
        <a:bodyPr/>
        <a:lstStyle/>
        <a:p>
          <a:endParaRPr lang="es-EC"/>
        </a:p>
      </dgm:t>
    </dgm:pt>
  </dgm:ptLst>
  <dgm:cxnLst>
    <dgm:cxn modelId="{39E2BB1E-2783-4BE6-8564-1B19E701504B}" type="presOf" srcId="{7F411FF8-F0B7-426F-9C00-319299B4AFE5}" destId="{DE2B7E97-9CCD-4737-AFA3-F1D3E8225AED}" srcOrd="0" destOrd="0" presId="urn:microsoft.com/office/officeart/2005/8/layout/vList4"/>
    <dgm:cxn modelId="{EDD7D8DD-45A9-4993-ACB0-65DB2BA6C7AD}" type="presOf" srcId="{B9124831-9537-4295-B970-67A0D5AD9AAE}" destId="{368076D6-7F9F-4A76-B0BB-D76395335374}" srcOrd="1" destOrd="0" presId="urn:microsoft.com/office/officeart/2005/8/layout/vList4"/>
    <dgm:cxn modelId="{B7C55D07-A7EE-436C-B541-04E1F9CC4815}" srcId="{DEFD781D-BBE7-4518-9D3E-41AD5D1E0C5B}" destId="{7F411FF8-F0B7-426F-9C00-319299B4AFE5}" srcOrd="0" destOrd="0" parTransId="{7570B37B-4076-4C00-9180-5725E031BE40}" sibTransId="{8FF2FDA5-C267-49D6-8582-4E70B7CCAA79}"/>
    <dgm:cxn modelId="{7CE4B254-3241-48EB-B6C6-2397E60A3C7B}" type="presOf" srcId="{B9124831-9537-4295-B970-67A0D5AD9AAE}" destId="{DD4C5245-16D7-455E-9FFA-00B59A9D4FE4}" srcOrd="0" destOrd="0" presId="urn:microsoft.com/office/officeart/2005/8/layout/vList4"/>
    <dgm:cxn modelId="{5CEE0643-58D8-4557-8377-33D724F34B6B}" type="presOf" srcId="{DEFD781D-BBE7-4518-9D3E-41AD5D1E0C5B}" destId="{6B8F6A5B-762B-40EF-8C24-06B10B16731E}" srcOrd="0" destOrd="0" presId="urn:microsoft.com/office/officeart/2005/8/layout/vList4"/>
    <dgm:cxn modelId="{45C9DED5-0E3B-4870-A77D-EBD316273A84}" srcId="{DEFD781D-BBE7-4518-9D3E-41AD5D1E0C5B}" destId="{B9124831-9537-4295-B970-67A0D5AD9AAE}" srcOrd="1" destOrd="0" parTransId="{F9337E74-F3C4-46E8-940E-D58F8269330B}" sibTransId="{EF61F1E4-BF3C-4096-AEA4-EE794E45C2CE}"/>
    <dgm:cxn modelId="{E049FB6B-2D1A-421E-BBD9-0AF3B66823D3}" type="presOf" srcId="{7F411FF8-F0B7-426F-9C00-319299B4AFE5}" destId="{9BED4266-CE38-4B33-A527-2DF07AD3DAEF}" srcOrd="1" destOrd="0" presId="urn:microsoft.com/office/officeart/2005/8/layout/vList4"/>
    <dgm:cxn modelId="{EA9FDEDB-8E54-4A84-81FF-828F3AFA22DF}" type="presParOf" srcId="{6B8F6A5B-762B-40EF-8C24-06B10B16731E}" destId="{9026DA76-8EDA-4A5B-9717-36D7EC0FD282}" srcOrd="0" destOrd="0" presId="urn:microsoft.com/office/officeart/2005/8/layout/vList4"/>
    <dgm:cxn modelId="{49EE787C-339A-44B2-B1FC-97BFEAD55CE1}" type="presParOf" srcId="{9026DA76-8EDA-4A5B-9717-36D7EC0FD282}" destId="{DE2B7E97-9CCD-4737-AFA3-F1D3E8225AED}" srcOrd="0" destOrd="0" presId="urn:microsoft.com/office/officeart/2005/8/layout/vList4"/>
    <dgm:cxn modelId="{D33823CF-1D3E-4D0D-B137-EF9A77E93C94}" type="presParOf" srcId="{9026DA76-8EDA-4A5B-9717-36D7EC0FD282}" destId="{6A9FAB77-0953-4B23-B873-BE157D36DA01}" srcOrd="1" destOrd="0" presId="urn:microsoft.com/office/officeart/2005/8/layout/vList4"/>
    <dgm:cxn modelId="{46C4DFE6-F4DC-431B-A050-54C24707C612}" type="presParOf" srcId="{9026DA76-8EDA-4A5B-9717-36D7EC0FD282}" destId="{9BED4266-CE38-4B33-A527-2DF07AD3DAEF}" srcOrd="2" destOrd="0" presId="urn:microsoft.com/office/officeart/2005/8/layout/vList4"/>
    <dgm:cxn modelId="{7964B7EA-0DC3-4CF7-A4E9-47EF01761547}" type="presParOf" srcId="{6B8F6A5B-762B-40EF-8C24-06B10B16731E}" destId="{BE333833-E069-40B7-900E-2FB91815CA1C}" srcOrd="1" destOrd="0" presId="urn:microsoft.com/office/officeart/2005/8/layout/vList4"/>
    <dgm:cxn modelId="{EC30B08B-CADB-4656-8B30-B4E1FC5F5ACB}" type="presParOf" srcId="{6B8F6A5B-762B-40EF-8C24-06B10B16731E}" destId="{0E32ABD3-F31E-4D38-B3B7-C3D190BA2160}" srcOrd="2" destOrd="0" presId="urn:microsoft.com/office/officeart/2005/8/layout/vList4"/>
    <dgm:cxn modelId="{22BC78C8-431C-4D21-B3D0-D655D8C9D1D6}" type="presParOf" srcId="{0E32ABD3-F31E-4D38-B3B7-C3D190BA2160}" destId="{DD4C5245-16D7-455E-9FFA-00B59A9D4FE4}" srcOrd="0" destOrd="0" presId="urn:microsoft.com/office/officeart/2005/8/layout/vList4"/>
    <dgm:cxn modelId="{C56B3C4C-225C-411F-B50A-DAC3260CDBEF}" type="presParOf" srcId="{0E32ABD3-F31E-4D38-B3B7-C3D190BA2160}" destId="{67414E45-BB1B-4E7C-9A29-099110A5B885}" srcOrd="1" destOrd="0" presId="urn:microsoft.com/office/officeart/2005/8/layout/vList4"/>
    <dgm:cxn modelId="{FB86C4CA-0AB5-46F7-98F2-ACEF825192AE}" type="presParOf" srcId="{0E32ABD3-F31E-4D38-B3B7-C3D190BA2160}" destId="{368076D6-7F9F-4A76-B0BB-D76395335374}"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2A99F-A1AF-461B-96E4-0E9A63C247B7}" type="datetimeFigureOut">
              <a:rPr lang="es-EC" smtClean="0"/>
              <a:pPr/>
              <a:t>10/09/2015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1322F3-3F50-448E-BE3D-5EF7698EDA9E}"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691322F3-3F50-448E-BE3D-5EF7698EDA9E}" type="slidenum">
              <a:rPr lang="es-EC" smtClean="0"/>
              <a:pPr/>
              <a:t>5</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E47430E3-15EA-42CC-A957-DEB372EFFE0B}" type="datetimeFigureOut">
              <a:rPr lang="es-EC" smtClean="0"/>
              <a:pPr/>
              <a:t>10/09/2015</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8BFA1D1B-7DA5-4B67-AEF4-E6D8801E7DFB}" type="slidenum">
              <a:rPr lang="es-EC" smtClean="0"/>
              <a:pPr/>
              <a:t>‹Nº›</a:t>
            </a:fld>
            <a:endParaRPr lang="es-EC"/>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47430E3-15EA-42CC-A957-DEB372EFFE0B}" type="datetimeFigureOut">
              <a:rPr lang="es-EC" smtClean="0"/>
              <a:pPr/>
              <a:t>10/09/2015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BFA1D1B-7DA5-4B67-AEF4-E6D8801E7DFB}"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2"/>
            <a:ext cx="457200" cy="441325"/>
          </a:xfrm>
        </p:spPr>
        <p:txBody>
          <a:bodyPr/>
          <a:lstStyle/>
          <a:p>
            <a:fld id="{8BFA1D1B-7DA5-4B67-AEF4-E6D8801E7DFB}" type="slidenum">
              <a:rPr lang="es-EC" smtClean="0"/>
              <a:pPr/>
              <a:t>‹Nº›</a:t>
            </a:fld>
            <a:endParaRPr lang="es-EC"/>
          </a:p>
        </p:txBody>
      </p:sp>
      <p:sp>
        <p:nvSpPr>
          <p:cNvPr id="3" name="2 Marcador de texto vertical"/>
          <p:cNvSpPr>
            <a:spLocks noGrp="1"/>
          </p:cNvSpPr>
          <p:nvPr>
            <p:ph type="body" orient="vert" idx="1"/>
          </p:nvPr>
        </p:nvSpPr>
        <p:spPr>
          <a:xfrm>
            <a:off x="304800" y="304801"/>
            <a:ext cx="6553200" cy="5821367"/>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47430E3-15EA-42CC-A957-DEB372EFFE0B}" type="datetimeFigureOut">
              <a:rPr lang="es-EC" smtClean="0"/>
              <a:pPr/>
              <a:t>10/09/2015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E47430E3-15EA-42CC-A957-DEB372EFFE0B}" type="datetimeFigureOut">
              <a:rPr lang="es-EC" smtClean="0"/>
              <a:pPr/>
              <a:t>10/09/2015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4361688" y="1026372"/>
            <a:ext cx="457200" cy="441325"/>
          </a:xfrm>
        </p:spPr>
        <p:txBody>
          <a:bodyPr/>
          <a:lstStyle/>
          <a:p>
            <a:fld id="{8BFA1D1B-7DA5-4B67-AEF4-E6D8801E7DFB}" type="slidenum">
              <a:rPr lang="es-EC" smtClean="0"/>
              <a:pPr/>
              <a:t>‹Nº›</a:t>
            </a:fld>
            <a:endParaRPr lang="es-EC"/>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49"/>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1"/>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E47430E3-15EA-42CC-A957-DEB372EFFE0B}" type="datetimeFigureOut">
              <a:rPr lang="es-EC" smtClean="0"/>
              <a:pPr/>
              <a:t>10/09/2015</a:t>
            </a:fld>
            <a:endParaRPr lang="es-EC"/>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8BFA1D1B-7DA5-4B67-AEF4-E6D8801E7DFB}" type="slidenum">
              <a:rPr lang="es-EC" smtClean="0"/>
              <a:pPr/>
              <a:t>‹Nº›</a:t>
            </a:fld>
            <a:endParaRPr lang="es-EC"/>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E47430E3-15EA-42CC-A957-DEB372EFFE0B}" type="datetimeFigureOut">
              <a:rPr lang="es-EC" smtClean="0"/>
              <a:pPr/>
              <a:t>10/09/2015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BFA1D1B-7DA5-4B67-AEF4-E6D8801E7DFB}" type="slidenum">
              <a:rPr lang="es-EC" smtClean="0"/>
              <a:pPr/>
              <a:t>‹Nº›</a:t>
            </a:fld>
            <a:endParaRPr lang="es-EC"/>
          </a:p>
        </p:txBody>
      </p:sp>
      <p:sp>
        <p:nvSpPr>
          <p:cNvPr id="8" name="7 Conector recto"/>
          <p:cNvSpPr>
            <a:spLocks noChangeShapeType="1"/>
          </p:cNvSpPr>
          <p:nvPr/>
        </p:nvSpPr>
        <p:spPr bwMode="auto">
          <a:xfrm flipV="1">
            <a:off x="4563082"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1"/>
            <a:ext cx="4040188" cy="732975"/>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E47430E3-15EA-42CC-A957-DEB372EFFE0B}" type="datetimeFigureOut">
              <a:rPr lang="es-EC" smtClean="0"/>
              <a:pPr/>
              <a:t>10/09/2015</a:t>
            </a:fld>
            <a:endParaRPr lang="es-EC"/>
          </a:p>
        </p:txBody>
      </p:sp>
      <p:sp>
        <p:nvSpPr>
          <p:cNvPr id="8" name="7 Marcador de pie de página"/>
          <p:cNvSpPr>
            <a:spLocks noGrp="1"/>
          </p:cNvSpPr>
          <p:nvPr>
            <p:ph type="ftr" sz="quarter" idx="11"/>
          </p:nvPr>
        </p:nvSpPr>
        <p:spPr>
          <a:xfrm>
            <a:off x="304800" y="6409944"/>
            <a:ext cx="3581400" cy="365760"/>
          </a:xfrm>
        </p:spPr>
        <p:txBody>
          <a:bodyPr/>
          <a:lstStyle/>
          <a:p>
            <a:endParaRPr lang="es-EC"/>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8BFA1D1B-7DA5-4B67-AEF4-E6D8801E7DFB}" type="slidenum">
              <a:rPr lang="es-EC" smtClean="0"/>
              <a:pPr/>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47430E3-15EA-42CC-A957-DEB372EFFE0B}" type="datetimeFigureOut">
              <a:rPr lang="es-EC" smtClean="0"/>
              <a:pPr/>
              <a:t>10/09/2015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4343400" y="1036020"/>
            <a:ext cx="457200" cy="441325"/>
          </a:xfrm>
        </p:spPr>
        <p:txBody>
          <a:bodyPr/>
          <a:lstStyle/>
          <a:p>
            <a:fld id="{8BFA1D1B-7DA5-4B67-AEF4-E6D8801E7DF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E47430E3-15EA-42CC-A957-DEB372EFFE0B}" type="datetimeFigureOut">
              <a:rPr lang="es-EC" smtClean="0"/>
              <a:pPr/>
              <a:t>10/09/2015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4267200" y="6324601"/>
            <a:ext cx="609600" cy="441324"/>
          </a:xfrm>
        </p:spPr>
        <p:txBody>
          <a:bodyPr/>
          <a:lstStyle>
            <a:lvl1pPr>
              <a:defRPr>
                <a:solidFill>
                  <a:srgbClr val="FFFFFF"/>
                </a:solidFill>
              </a:defRPr>
            </a:lvl1pPr>
          </a:lstStyle>
          <a:p>
            <a:fld id="{8BFA1D1B-7DA5-4B67-AEF4-E6D8801E7DF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9"/>
            <a:ext cx="457200" cy="441325"/>
          </a:xfrm>
        </p:spPr>
        <p:txBody>
          <a:bodyPr/>
          <a:lstStyle>
            <a:lvl1pPr>
              <a:defRPr>
                <a:solidFill>
                  <a:schemeClr val="accent3">
                    <a:shade val="75000"/>
                  </a:schemeClr>
                </a:solidFill>
              </a:defRPr>
            </a:lvl1pPr>
          </a:lstStyle>
          <a:p>
            <a:fld id="{8BFA1D1B-7DA5-4B67-AEF4-E6D8801E7DFB}" type="slidenum">
              <a:rPr lang="es-EC" smtClean="0"/>
              <a:pPr/>
              <a:t>‹Nº›</a:t>
            </a:fld>
            <a:endParaRPr lang="es-EC"/>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E47430E3-15EA-42CC-A957-DEB372EFFE0B}" type="datetimeFigureOut">
              <a:rPr lang="es-EC" smtClean="0"/>
              <a:pPr/>
              <a:t>10/09/2015</a:t>
            </a:fld>
            <a:endParaRPr lang="es-EC"/>
          </a:p>
        </p:txBody>
      </p:sp>
      <p:sp>
        <p:nvSpPr>
          <p:cNvPr id="6" name="5 Marcador de pie de página"/>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9"/>
            <a:ext cx="457200" cy="441325"/>
          </a:xfrm>
        </p:spPr>
        <p:txBody>
          <a:bodyPr/>
          <a:lstStyle/>
          <a:p>
            <a:fld id="{8BFA1D1B-7DA5-4B67-AEF4-E6D8801E7DFB}" type="slidenum">
              <a:rPr lang="es-EC" smtClean="0"/>
              <a:pPr/>
              <a:t>‹Nº›</a:t>
            </a:fld>
            <a:endParaRPr lang="es-EC"/>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E47430E3-15EA-42CC-A957-DEB372EFFE0B}" type="datetimeFigureOut">
              <a:rPr lang="es-EC" smtClean="0"/>
              <a:pPr/>
              <a:t>10/09/2015</a:t>
            </a:fld>
            <a:endParaRPr lang="es-EC"/>
          </a:p>
        </p:txBody>
      </p:sp>
      <p:sp>
        <p:nvSpPr>
          <p:cNvPr id="6" name="5 Marcador de pie de página"/>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1"/>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47430E3-15EA-42CC-A957-DEB372EFFE0B}" type="datetimeFigureOut">
              <a:rPr lang="es-EC" smtClean="0"/>
              <a:pPr/>
              <a:t>10/09/2015</a:t>
            </a:fld>
            <a:endParaRPr lang="es-EC"/>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5"/>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BFA1D1B-7DA5-4B67-AEF4-E6D8801E7DFB}" type="slidenum">
              <a:rPr lang="es-EC" smtClean="0"/>
              <a:pPr/>
              <a:t>‹Nº›</a:t>
            </a:fld>
            <a:endParaRPr lang="es-EC"/>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6.xml"/><Relationship Id="rId7" Type="http://schemas.openxmlformats.org/officeDocument/2006/relationships/image" Target="../media/image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4.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2.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4.xml"/><Relationship Id="rId7"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1.gif"/><Relationship Id="rId4" Type="http://schemas.openxmlformats.org/officeDocument/2006/relationships/diagramLayout" Target="../diagrams/layout4.xm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5.xml"/><Relationship Id="rId7" Type="http://schemas.openxmlformats.org/officeDocument/2006/relationships/image" Target="../media/image2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28662" y="2714620"/>
            <a:ext cx="7286676" cy="3643338"/>
          </a:xfrm>
        </p:spPr>
        <p:txBody>
          <a:bodyPr>
            <a:noAutofit/>
          </a:bodyPr>
          <a:lstStyle/>
          <a:p>
            <a:r>
              <a:rPr lang="es-EC" dirty="0" smtClean="0">
                <a:solidFill>
                  <a:schemeClr val="tx2">
                    <a:lumMod val="50000"/>
                  </a:schemeClr>
                </a:solidFill>
                <a:latin typeface="BrowalliaUPC" pitchFamily="34" charset="-34"/>
                <a:cs typeface="BrowalliaUPC" pitchFamily="34" charset="-34"/>
              </a:rPr>
              <a:t>TEMA: “ANÁLISIS DE SATISFACCIÓN DEL CLIENTE DE LAS EMPRESAS FINANCIERAS BAJO LA MODALIDAD DE ECONOMÍA POPULAR Y SOLIDARIA DEL CANTÓN RUMIÑAHUI.”</a:t>
            </a:r>
          </a:p>
          <a:p>
            <a:endParaRPr lang="es-EC" dirty="0" smtClean="0">
              <a:solidFill>
                <a:schemeClr val="tx2">
                  <a:lumMod val="50000"/>
                </a:schemeClr>
              </a:solidFill>
              <a:latin typeface="BrowalliaUPC" pitchFamily="34" charset="-34"/>
              <a:cs typeface="BrowalliaUPC" pitchFamily="34" charset="-34"/>
            </a:endParaRPr>
          </a:p>
          <a:p>
            <a:endParaRPr lang="es-EC" dirty="0" smtClean="0">
              <a:solidFill>
                <a:schemeClr val="tx2">
                  <a:lumMod val="50000"/>
                </a:schemeClr>
              </a:solidFill>
              <a:latin typeface="BrowalliaUPC" pitchFamily="34" charset="-34"/>
              <a:cs typeface="BrowalliaUPC" pitchFamily="34" charset="-34"/>
            </a:endParaRPr>
          </a:p>
          <a:p>
            <a:r>
              <a:rPr lang="es-EC" dirty="0" smtClean="0">
                <a:solidFill>
                  <a:schemeClr val="tx2">
                    <a:lumMod val="50000"/>
                  </a:schemeClr>
                </a:solidFill>
                <a:latin typeface="BrowalliaUPC" pitchFamily="34" charset="-34"/>
                <a:cs typeface="BrowalliaUPC" pitchFamily="34" charset="-34"/>
              </a:rPr>
              <a:t>AUTORA: ORTIZ GUERRERO, DIANA CAROLINA </a:t>
            </a:r>
          </a:p>
          <a:p>
            <a:r>
              <a:rPr lang="es-EC" dirty="0" smtClean="0">
                <a:solidFill>
                  <a:schemeClr val="tx2">
                    <a:lumMod val="50000"/>
                  </a:schemeClr>
                </a:solidFill>
                <a:latin typeface="BrowalliaUPC" pitchFamily="34" charset="-34"/>
                <a:cs typeface="BrowalliaUPC" pitchFamily="34" charset="-34"/>
              </a:rPr>
              <a:t> </a:t>
            </a:r>
          </a:p>
          <a:p>
            <a:endParaRPr lang="es-EC" dirty="0" smtClean="0">
              <a:solidFill>
                <a:schemeClr val="tx2">
                  <a:lumMod val="50000"/>
                </a:schemeClr>
              </a:solidFill>
              <a:latin typeface="BrowalliaUPC" pitchFamily="34" charset="-34"/>
              <a:cs typeface="BrowalliaUPC" pitchFamily="34" charset="-34"/>
            </a:endParaRPr>
          </a:p>
          <a:p>
            <a:r>
              <a:rPr lang="es-EC" dirty="0" smtClean="0">
                <a:solidFill>
                  <a:schemeClr val="tx2">
                    <a:lumMod val="50000"/>
                  </a:schemeClr>
                </a:solidFill>
                <a:latin typeface="BrowalliaUPC" pitchFamily="34" charset="-34"/>
                <a:cs typeface="BrowalliaUPC" pitchFamily="34" charset="-34"/>
              </a:rPr>
              <a:t>DIRECTOR: ING. FARID MANTILLA </a:t>
            </a:r>
          </a:p>
          <a:p>
            <a:endParaRPr lang="es-EC" dirty="0" smtClean="0">
              <a:solidFill>
                <a:schemeClr val="tx2">
                  <a:lumMod val="50000"/>
                </a:schemeClr>
              </a:solidFill>
              <a:latin typeface="BrowalliaUPC" pitchFamily="34" charset="-34"/>
              <a:cs typeface="BrowalliaUPC" pitchFamily="34" charset="-34"/>
            </a:endParaRPr>
          </a:p>
          <a:p>
            <a:endParaRPr lang="es-EC" dirty="0" smtClean="0">
              <a:solidFill>
                <a:schemeClr val="tx2">
                  <a:lumMod val="50000"/>
                </a:schemeClr>
              </a:solidFill>
              <a:latin typeface="BrowalliaUPC" pitchFamily="34" charset="-34"/>
              <a:cs typeface="BrowalliaUPC" pitchFamily="34" charset="-34"/>
            </a:endParaRPr>
          </a:p>
          <a:p>
            <a:r>
              <a:rPr lang="es-EC" dirty="0" smtClean="0">
                <a:solidFill>
                  <a:schemeClr val="tx2">
                    <a:lumMod val="50000"/>
                  </a:schemeClr>
                </a:solidFill>
                <a:latin typeface="BrowalliaUPC" pitchFamily="34" charset="-34"/>
                <a:cs typeface="BrowalliaUPC" pitchFamily="34" charset="-34"/>
              </a:rPr>
              <a:t>ECUADOR-SANGOLQUÍ</a:t>
            </a:r>
          </a:p>
          <a:p>
            <a:r>
              <a:rPr lang="es-EC" dirty="0" smtClean="0">
                <a:solidFill>
                  <a:schemeClr val="tx2">
                    <a:lumMod val="50000"/>
                  </a:schemeClr>
                </a:solidFill>
                <a:latin typeface="BrowalliaUPC" pitchFamily="34" charset="-34"/>
                <a:cs typeface="BrowalliaUPC" pitchFamily="34" charset="-34"/>
              </a:rPr>
              <a:t>2015</a:t>
            </a:r>
          </a:p>
          <a:p>
            <a:endParaRPr lang="es-EC" sz="600" dirty="0"/>
          </a:p>
        </p:txBody>
      </p:sp>
      <p:sp>
        <p:nvSpPr>
          <p:cNvPr id="2" name="1 Título"/>
          <p:cNvSpPr>
            <a:spLocks noGrp="1"/>
          </p:cNvSpPr>
          <p:nvPr>
            <p:ph type="ctrTitle"/>
          </p:nvPr>
        </p:nvSpPr>
        <p:spPr>
          <a:xfrm>
            <a:off x="714348" y="1071547"/>
            <a:ext cx="7772400" cy="1133492"/>
          </a:xfrm>
        </p:spPr>
        <p:txBody>
          <a:bodyPr>
            <a:normAutofit fontScale="90000"/>
          </a:bodyPr>
          <a:lstStyle/>
          <a:p>
            <a:r>
              <a:rPr lang="es-EC" sz="1400" b="1" dirty="0" smtClean="0">
                <a:solidFill>
                  <a:schemeClr val="tx1"/>
                </a:solidFill>
              </a:rPr>
              <a:t>DEPARTAMENTO DE CIENCIAS ECONÓMICAS, ADMINISTRATIVAS Y DE COMERCIO</a:t>
            </a:r>
            <a:r>
              <a:rPr lang="es-EC" sz="1400" dirty="0" smtClean="0">
                <a:solidFill>
                  <a:schemeClr val="tx1"/>
                </a:solidFill>
              </a:rPr>
              <a:t/>
            </a:r>
            <a:br>
              <a:rPr lang="es-EC" sz="1400" dirty="0" smtClean="0">
                <a:solidFill>
                  <a:schemeClr val="tx1"/>
                </a:solidFill>
              </a:rPr>
            </a:br>
            <a:r>
              <a:rPr lang="es-EC" sz="1400" b="1" dirty="0" smtClean="0">
                <a:solidFill>
                  <a:schemeClr val="tx1"/>
                </a:solidFill>
              </a:rPr>
              <a:t> </a:t>
            </a:r>
            <a:r>
              <a:rPr lang="es-EC" sz="1400" dirty="0" smtClean="0">
                <a:solidFill>
                  <a:schemeClr val="tx1"/>
                </a:solidFill>
              </a:rPr>
              <a:t/>
            </a:r>
            <a:br>
              <a:rPr lang="es-EC" sz="1400" dirty="0" smtClean="0">
                <a:solidFill>
                  <a:schemeClr val="tx1"/>
                </a:solidFill>
              </a:rPr>
            </a:br>
            <a:r>
              <a:rPr lang="es-EC" sz="1400" b="1" dirty="0" smtClean="0">
                <a:solidFill>
                  <a:schemeClr val="tx1"/>
                </a:solidFill>
              </a:rPr>
              <a:t>CARRERA DE INGENIERÍA EN MERCADOTECNIA </a:t>
            </a:r>
            <a:r>
              <a:rPr lang="es-EC" sz="1400" dirty="0" smtClean="0">
                <a:solidFill>
                  <a:schemeClr val="tx1"/>
                </a:solidFill>
              </a:rPr>
              <a:t/>
            </a:r>
            <a:br>
              <a:rPr lang="es-EC" sz="1400" dirty="0" smtClean="0">
                <a:solidFill>
                  <a:schemeClr val="tx1"/>
                </a:solidFill>
              </a:rPr>
            </a:br>
            <a:endParaRPr lang="es-EC" sz="1400" dirty="0">
              <a:solidFill>
                <a:schemeClr val="tx1"/>
              </a:solidFill>
            </a:endParaRPr>
          </a:p>
        </p:txBody>
      </p:sp>
      <p:pic>
        <p:nvPicPr>
          <p:cNvPr id="4" name="3 Imagen" descr="http://cibsi.espe.edu.ec/images/LOGO-PRINCIPAL.png"/>
          <p:cNvPicPr/>
          <p:nvPr/>
        </p:nvPicPr>
        <p:blipFill>
          <a:blip r:embed="rId2" cstate="print"/>
          <a:srcRect/>
          <a:stretch>
            <a:fillRect/>
          </a:stretch>
        </p:blipFill>
        <p:spPr bwMode="auto">
          <a:xfrm>
            <a:off x="2714612" y="285728"/>
            <a:ext cx="3857652" cy="64294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Rectángulo"/>
          <p:cNvSpPr/>
          <p:nvPr/>
        </p:nvSpPr>
        <p:spPr>
          <a:xfrm>
            <a:off x="714348" y="3714752"/>
            <a:ext cx="3357586" cy="830997"/>
          </a:xfrm>
          <a:prstGeom prst="rect">
            <a:avLst/>
          </a:prstGeom>
        </p:spPr>
        <p:txBody>
          <a:bodyPr wrap="square">
            <a:spAutoFit/>
          </a:bodyPr>
          <a:lstStyle/>
          <a:p>
            <a:pPr lvl="0"/>
            <a:r>
              <a:rPr lang="es-ES" sz="2400" b="1" dirty="0" smtClean="0">
                <a:solidFill>
                  <a:schemeClr val="tx2">
                    <a:lumMod val="50000"/>
                  </a:schemeClr>
                </a:solidFill>
                <a:latin typeface="Stylus BT" pitchFamily="34" charset="0"/>
              </a:rPr>
              <a:t>CAPÍTULO 3: SITUACIÓN ACTUAL</a:t>
            </a:r>
          </a:p>
        </p:txBody>
      </p:sp>
      <p:pic>
        <p:nvPicPr>
          <p:cNvPr id="47108" name="Picture 4" descr="http://www.taxi-black.com/images/imgejecutivo.png"/>
          <p:cNvPicPr>
            <a:picLocks noChangeAspect="1" noChangeArrowheads="1"/>
          </p:cNvPicPr>
          <p:nvPr/>
        </p:nvPicPr>
        <p:blipFill>
          <a:blip r:embed="rId2"/>
          <a:srcRect l="74118"/>
          <a:stretch>
            <a:fillRect/>
          </a:stretch>
        </p:blipFill>
        <p:spPr bwMode="auto">
          <a:xfrm>
            <a:off x="3071802" y="714356"/>
            <a:ext cx="1459333" cy="2786055"/>
          </a:xfrm>
          <a:prstGeom prst="rect">
            <a:avLst/>
          </a:prstGeom>
          <a:noFill/>
        </p:spPr>
      </p:pic>
      <p:cxnSp>
        <p:nvCxnSpPr>
          <p:cNvPr id="10" name="9 Conector recto de flecha"/>
          <p:cNvCxnSpPr/>
          <p:nvPr/>
        </p:nvCxnSpPr>
        <p:spPr>
          <a:xfrm rot="10800000">
            <a:off x="4643438" y="714356"/>
            <a:ext cx="442915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a:off x="-677887" y="5679285"/>
            <a:ext cx="2357430"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7108"/>
                                        </p:tgtEl>
                                        <p:attrNameLst>
                                          <p:attrName>style.visibility</p:attrName>
                                        </p:attrNameLst>
                                      </p:cBhvr>
                                      <p:to>
                                        <p:strVal val="visible"/>
                                      </p:to>
                                    </p:set>
                                    <p:animEffect transition="in" filter="box(in)">
                                      <p:cBhvr>
                                        <p:cTn id="13" dur="500"/>
                                        <p:tgtEl>
                                          <p:spTgt spid="4710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ox(in)">
                                      <p:cBhvr>
                                        <p:cTn id="18" dur="500"/>
                                        <p:tgtEl>
                                          <p:spTgt spid="33"/>
                                        </p:tgtEl>
                                      </p:cBhvr>
                                    </p:animEffect>
                                  </p:childTnLst>
                                </p:cTn>
                              </p:par>
                              <p:par>
                                <p:cTn id="19" presetID="2" presetClass="entr" presetSubtype="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214290"/>
            <a:ext cx="8248680" cy="758952"/>
          </a:xfrm>
        </p:spPr>
        <p:txBody>
          <a:bodyPr>
            <a:noAutofit/>
          </a:bodyPr>
          <a:lstStyle/>
          <a:p>
            <a:r>
              <a:rPr lang="es-EC"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Superintendencia de Economía Popular y solidaria</a:t>
            </a:r>
            <a:endParaRPr lang="es-EC"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sp>
        <p:nvSpPr>
          <p:cNvPr id="10" name="9 Lágrima"/>
          <p:cNvSpPr/>
          <p:nvPr/>
        </p:nvSpPr>
        <p:spPr>
          <a:xfrm>
            <a:off x="357158" y="1643050"/>
            <a:ext cx="3714776" cy="4643470"/>
          </a:xfrm>
          <a:prstGeom prst="teardrop">
            <a:avLst/>
          </a:prstGeom>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s-EC" i="1" dirty="0">
                <a:solidFill>
                  <a:schemeClr val="accent3">
                    <a:lumMod val="50000"/>
                  </a:schemeClr>
                </a:solidFill>
              </a:rPr>
              <a:t>E</a:t>
            </a:r>
            <a:r>
              <a:rPr lang="es-EC" i="1" dirty="0" smtClean="0">
                <a:solidFill>
                  <a:schemeClr val="accent3">
                    <a:lumMod val="50000"/>
                  </a:schemeClr>
                </a:solidFill>
              </a:rPr>
              <a:t>ntidad </a:t>
            </a:r>
            <a:r>
              <a:rPr lang="es-EC" i="1" dirty="0">
                <a:solidFill>
                  <a:schemeClr val="accent3">
                    <a:lumMod val="50000"/>
                  </a:schemeClr>
                </a:solidFill>
              </a:rPr>
              <a:t>técnica de supervisión y control, que busca el desarrollo, estabilidad y correcto funcionamiento de las organizaciones del sector económico popular y solidario y el bienestar de sus integrantes y de la comunidad en general.</a:t>
            </a:r>
          </a:p>
        </p:txBody>
      </p:sp>
      <p:pic>
        <p:nvPicPr>
          <p:cNvPr id="23554" name="Picture 2" descr="http://www.seps.gob.ec/image/journal/article?img_id=142042&amp;t=1437789049643"/>
          <p:cNvPicPr>
            <a:picLocks noChangeAspect="1" noChangeArrowheads="1"/>
          </p:cNvPicPr>
          <p:nvPr/>
        </p:nvPicPr>
        <p:blipFill>
          <a:blip r:embed="rId3"/>
          <a:srcRect/>
          <a:stretch>
            <a:fillRect/>
          </a:stretch>
        </p:blipFill>
        <p:spPr bwMode="auto">
          <a:xfrm>
            <a:off x="4143372" y="3500438"/>
            <a:ext cx="4287222" cy="1111251"/>
          </a:xfrm>
          <a:prstGeom prst="rect">
            <a:avLst/>
          </a:prstGeom>
          <a:noFill/>
        </p:spPr>
      </p:pic>
      <p:sp>
        <p:nvSpPr>
          <p:cNvPr id="12" name="11 Redondear rectángulo de esquina diagonal"/>
          <p:cNvSpPr/>
          <p:nvPr/>
        </p:nvSpPr>
        <p:spPr>
          <a:xfrm>
            <a:off x="5643570" y="1785926"/>
            <a:ext cx="2357454" cy="1714512"/>
          </a:xfrm>
          <a:prstGeom prst="round2DiagRect">
            <a:avLst/>
          </a:prstGeom>
        </p:spPr>
        <p:style>
          <a:lnRef idx="0">
            <a:schemeClr val="dk1"/>
          </a:lnRef>
          <a:fillRef idx="3">
            <a:schemeClr val="dk1"/>
          </a:fillRef>
          <a:effectRef idx="3">
            <a:schemeClr val="dk1"/>
          </a:effectRef>
          <a:fontRef idx="minor">
            <a:schemeClr val="lt1"/>
          </a:fontRef>
        </p:style>
        <p:txBody>
          <a:bodyPr rtlCol="0" anchor="ctr"/>
          <a:lstStyle/>
          <a:p>
            <a:endParaRPr lang="es-EC" dirty="0" smtClean="0">
              <a:solidFill>
                <a:schemeClr val="tx2">
                  <a:lumMod val="20000"/>
                  <a:lumOff val="80000"/>
                </a:schemeClr>
              </a:solidFill>
            </a:endParaRPr>
          </a:p>
          <a:p>
            <a:r>
              <a:rPr lang="es-EC" dirty="0" smtClean="0">
                <a:solidFill>
                  <a:schemeClr val="tx2">
                    <a:lumMod val="20000"/>
                    <a:lumOff val="80000"/>
                  </a:schemeClr>
                </a:solidFill>
              </a:rPr>
              <a:t>Superintendencia </a:t>
            </a:r>
            <a:r>
              <a:rPr lang="es-EC" dirty="0">
                <a:solidFill>
                  <a:schemeClr val="tx2">
                    <a:lumMod val="20000"/>
                    <a:lumOff val="80000"/>
                  </a:schemeClr>
                </a:solidFill>
              </a:rPr>
              <a:t>de Bancos y Seguros </a:t>
            </a:r>
          </a:p>
          <a:p>
            <a:pPr>
              <a:buFont typeface="Arial" pitchFamily="34" charset="0"/>
              <a:buChar char="•"/>
            </a:pPr>
            <a:r>
              <a:rPr lang="es-EC" sz="1400" dirty="0">
                <a:solidFill>
                  <a:schemeClr val="tx2">
                    <a:lumMod val="20000"/>
                    <a:lumOff val="80000"/>
                  </a:schemeClr>
                </a:solidFill>
              </a:rPr>
              <a:t>Cooperativas de ahorro y crédito</a:t>
            </a:r>
            <a:endParaRPr lang="es-EC" sz="1400" dirty="0" smtClean="0">
              <a:solidFill>
                <a:schemeClr val="tx2">
                  <a:lumMod val="20000"/>
                  <a:lumOff val="80000"/>
                </a:schemeClr>
              </a:solidFill>
            </a:endParaRPr>
          </a:p>
          <a:p>
            <a:endParaRPr lang="es-EC" dirty="0">
              <a:solidFill>
                <a:schemeClr val="tx2">
                  <a:lumMod val="20000"/>
                  <a:lumOff val="80000"/>
                </a:schemeClr>
              </a:solidFill>
            </a:endParaRPr>
          </a:p>
        </p:txBody>
      </p:sp>
      <p:sp>
        <p:nvSpPr>
          <p:cNvPr id="13" name="12 Redondear rectángulo de esquina diagonal"/>
          <p:cNvSpPr/>
          <p:nvPr/>
        </p:nvSpPr>
        <p:spPr>
          <a:xfrm>
            <a:off x="6000760" y="4714884"/>
            <a:ext cx="2428892" cy="1428760"/>
          </a:xfrm>
          <a:prstGeom prst="round2DiagRect">
            <a:avLst/>
          </a:prstGeom>
        </p:spPr>
        <p:style>
          <a:lnRef idx="0">
            <a:schemeClr val="dk1"/>
          </a:lnRef>
          <a:fillRef idx="3">
            <a:schemeClr val="dk1"/>
          </a:fillRef>
          <a:effectRef idx="3">
            <a:schemeClr val="dk1"/>
          </a:effectRef>
          <a:fontRef idx="minor">
            <a:schemeClr val="lt1"/>
          </a:fontRef>
        </p:style>
        <p:txBody>
          <a:bodyPr rtlCol="0" anchor="ctr"/>
          <a:lstStyle/>
          <a:p>
            <a:endParaRPr lang="es-EC" dirty="0" smtClean="0">
              <a:solidFill>
                <a:schemeClr val="tx2">
                  <a:lumMod val="20000"/>
                  <a:lumOff val="80000"/>
                </a:schemeClr>
              </a:solidFill>
            </a:endParaRPr>
          </a:p>
          <a:p>
            <a:endParaRPr lang="es-EC" dirty="0">
              <a:solidFill>
                <a:schemeClr val="tx2">
                  <a:lumMod val="20000"/>
                  <a:lumOff val="80000"/>
                </a:schemeClr>
              </a:solidFill>
            </a:endParaRPr>
          </a:p>
          <a:p>
            <a:r>
              <a:rPr lang="es-EC" dirty="0" smtClean="0">
                <a:solidFill>
                  <a:schemeClr val="tx2">
                    <a:lumMod val="20000"/>
                    <a:lumOff val="80000"/>
                  </a:schemeClr>
                </a:solidFill>
              </a:rPr>
              <a:t>Ministerio de Inclusión Económica y social.</a:t>
            </a:r>
          </a:p>
          <a:p>
            <a:pPr>
              <a:buFont typeface="Arial" pitchFamily="34" charset="0"/>
              <a:buChar char="•"/>
            </a:pPr>
            <a:r>
              <a:rPr lang="es-EC" sz="1400" dirty="0" smtClean="0">
                <a:solidFill>
                  <a:schemeClr val="tx2">
                    <a:lumMod val="20000"/>
                    <a:lumOff val="80000"/>
                  </a:schemeClr>
                </a:solidFill>
              </a:rPr>
              <a:t>Dirección Nacional de Cooperativas</a:t>
            </a:r>
          </a:p>
          <a:p>
            <a:pPr algn="ctr"/>
            <a:endParaRPr lang="es-EC" dirty="0" smtClean="0">
              <a:solidFill>
                <a:schemeClr val="tx2">
                  <a:lumMod val="20000"/>
                  <a:lumOff val="80000"/>
                </a:schemeClr>
              </a:solidFill>
            </a:endParaRPr>
          </a:p>
          <a:p>
            <a:endParaRPr lang="es-EC" dirty="0">
              <a:solidFill>
                <a:schemeClr val="tx2">
                  <a:lumMod val="20000"/>
                  <a:lumOff val="80000"/>
                </a:schemeClr>
              </a:solidFill>
            </a:endParaRPr>
          </a:p>
        </p:txBody>
      </p:sp>
      <p:sp>
        <p:nvSpPr>
          <p:cNvPr id="16" name="15 Flecha a la derecha con bandas"/>
          <p:cNvSpPr/>
          <p:nvPr/>
        </p:nvSpPr>
        <p:spPr>
          <a:xfrm rot="5400000">
            <a:off x="7858148" y="3214686"/>
            <a:ext cx="642942"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a la derecha con bandas"/>
          <p:cNvSpPr/>
          <p:nvPr/>
        </p:nvSpPr>
        <p:spPr>
          <a:xfrm rot="16200000">
            <a:off x="5214942" y="4429132"/>
            <a:ext cx="642942"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32" name="31 Conector recto de flecha"/>
          <p:cNvCxnSpPr/>
          <p:nvPr/>
        </p:nvCxnSpPr>
        <p:spPr>
          <a:xfrm rot="5400000">
            <a:off x="179357" y="320653"/>
            <a:ext cx="642942"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7215206" y="1643050"/>
            <a:ext cx="1928794"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ox(in)">
                                      <p:cBhvr>
                                        <p:cTn id="33" dur="500"/>
                                        <p:tgtEl>
                                          <p:spTgt spid="17"/>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ox(i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23554"/>
                                        </p:tgtEl>
                                        <p:attrNameLst>
                                          <p:attrName>style.visibility</p:attrName>
                                        </p:attrNameLst>
                                      </p:cBhvr>
                                      <p:to>
                                        <p:strVal val="visible"/>
                                      </p:to>
                                    </p:set>
                                    <p:animEffect transition="in" filter="box(in)">
                                      <p:cBhvr>
                                        <p:cTn id="41" dur="500"/>
                                        <p:tgtEl>
                                          <p:spTgt spid="23554"/>
                                        </p:tgtEl>
                                      </p:cBhvr>
                                    </p:animEffect>
                                  </p:childTnLst>
                                </p:cTn>
                              </p:par>
                              <p:par>
                                <p:cTn id="42" presetID="2" presetClass="entr" presetSubtype="8"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0-#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animBg="1"/>
      <p:bldP spid="13"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14290"/>
            <a:ext cx="8320118" cy="758952"/>
          </a:xfrm>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Formas de organización de la SEPS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3 Marcador de contenido"/>
          <p:cNvGraphicFramePr>
            <a:graphicFrameLocks noGrp="1"/>
          </p:cNvGraphicFramePr>
          <p:nvPr>
            <p:ph sz="quarter" idx="1"/>
          </p:nvPr>
        </p:nvGraphicFramePr>
        <p:xfrm>
          <a:off x="301625" y="1527174"/>
          <a:ext cx="5627697" cy="4830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80" name="Picture 4" descr="http://www.andes.info.ec/sites/default/files/styles/large/public/field/image/feria_de_alimentos3.jpg?itok=xur-nflj"/>
          <p:cNvPicPr>
            <a:picLocks noChangeAspect="1" noChangeArrowheads="1"/>
          </p:cNvPicPr>
          <p:nvPr/>
        </p:nvPicPr>
        <p:blipFill>
          <a:blip r:embed="rId6"/>
          <a:srcRect/>
          <a:stretch>
            <a:fillRect/>
          </a:stretch>
        </p:blipFill>
        <p:spPr bwMode="auto">
          <a:xfrm>
            <a:off x="6072198" y="3929066"/>
            <a:ext cx="2857520" cy="171451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9" name="Picture 6" descr="http://www.lagarbancitaecologica.org/garbancita/images/stories/campaverano2013/el%20movimiento%20cooperativo%20fb.jpg"/>
          <p:cNvPicPr>
            <a:picLocks noChangeAspect="1" noChangeArrowheads="1"/>
          </p:cNvPicPr>
          <p:nvPr/>
        </p:nvPicPr>
        <p:blipFill>
          <a:blip r:embed="rId7" cstate="print"/>
          <a:srcRect/>
          <a:stretch>
            <a:fillRect/>
          </a:stretch>
        </p:blipFill>
        <p:spPr bwMode="auto">
          <a:xfrm>
            <a:off x="4286248" y="1016057"/>
            <a:ext cx="571504" cy="555555"/>
          </a:xfrm>
          <a:prstGeom prst="ellipse">
            <a:avLst/>
          </a:prstGeom>
          <a:noFill/>
        </p:spPr>
      </p:pic>
      <p:pic>
        <p:nvPicPr>
          <p:cNvPr id="24582" name="Picture 6" descr="http://www.expresatemoronasantiago.com/wp-content/uploads/2014/10/CreditUnions.jpg"/>
          <p:cNvPicPr>
            <a:picLocks noChangeAspect="1" noChangeArrowheads="1"/>
          </p:cNvPicPr>
          <p:nvPr/>
        </p:nvPicPr>
        <p:blipFill>
          <a:blip r:embed="rId8"/>
          <a:srcRect/>
          <a:stretch>
            <a:fillRect/>
          </a:stretch>
        </p:blipFill>
        <p:spPr bwMode="auto">
          <a:xfrm>
            <a:off x="6072199" y="2143116"/>
            <a:ext cx="2857519" cy="164307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cxnSp>
        <p:nvCxnSpPr>
          <p:cNvPr id="24" name="23 Conector recto de flecha"/>
          <p:cNvCxnSpPr/>
          <p:nvPr/>
        </p:nvCxnSpPr>
        <p:spPr>
          <a:xfrm rot="5400000">
            <a:off x="7501764" y="6285714"/>
            <a:ext cx="1142984"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5400000" flipH="1" flipV="1">
            <a:off x="2999570" y="1285860"/>
            <a:ext cx="714380"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10800000">
            <a:off x="0" y="1643050"/>
            <a:ext cx="3284528"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4582"/>
                                        </p:tgtEl>
                                        <p:attrNameLst>
                                          <p:attrName>style.visibility</p:attrName>
                                        </p:attrNameLst>
                                      </p:cBhvr>
                                      <p:to>
                                        <p:strVal val="visible"/>
                                      </p:to>
                                    </p:set>
                                    <p:animEffect transition="in" filter="box(in)">
                                      <p:cBhvr>
                                        <p:cTn id="27" dur="500"/>
                                        <p:tgtEl>
                                          <p:spTgt spid="2458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4580"/>
                                        </p:tgtEl>
                                        <p:attrNameLst>
                                          <p:attrName>style.visibility</p:attrName>
                                        </p:attrNameLst>
                                      </p:cBhvr>
                                      <p:to>
                                        <p:strVal val="visible"/>
                                      </p:to>
                                    </p:set>
                                    <p:animEffect transition="in" filter="box(in)">
                                      <p:cBhvr>
                                        <p:cTn id="32" dur="500"/>
                                        <p:tgtEl>
                                          <p:spTgt spid="24580"/>
                                        </p:tgtEl>
                                      </p:cBhvr>
                                    </p:animEffect>
                                  </p:childTnLst>
                                </p:cTn>
                              </p:par>
                              <p:par>
                                <p:cTn id="33" presetID="2" presetClass="entr" presetSubtype="1"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Sector Financiero</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Rectángulo"/>
          <p:cNvSpPr/>
          <p:nvPr/>
        </p:nvSpPr>
        <p:spPr>
          <a:xfrm>
            <a:off x="285720" y="4929198"/>
            <a:ext cx="3000396" cy="507831"/>
          </a:xfrm>
          <a:prstGeom prst="rect">
            <a:avLst/>
          </a:prstGeom>
        </p:spPr>
        <p:txBody>
          <a:bodyPr wrap="square">
            <a:spAutoFit/>
          </a:bodyPr>
          <a:lstStyle/>
          <a:p>
            <a:pPr algn="ctr"/>
            <a:r>
              <a:rPr lang="es-EC" sz="900" b="1" dirty="0" smtClean="0"/>
              <a:t>Fuente: (Superintendencia de Economía popular y Solidaria, 2015)</a:t>
            </a:r>
            <a:endParaRPr lang="es-EC" sz="900" dirty="0" smtClean="0"/>
          </a:p>
          <a:p>
            <a:pPr algn="ctr"/>
            <a:endParaRPr lang="es-EC" sz="900" b="1" dirty="0"/>
          </a:p>
        </p:txBody>
      </p:sp>
      <p:sp>
        <p:nvSpPr>
          <p:cNvPr id="6" name="5 Nube"/>
          <p:cNvSpPr/>
          <p:nvPr/>
        </p:nvSpPr>
        <p:spPr>
          <a:xfrm>
            <a:off x="4500562" y="1500174"/>
            <a:ext cx="3643338" cy="714380"/>
          </a:xfrm>
          <a:prstGeom prst="cloud">
            <a:avLst/>
          </a:prstGeom>
          <a:solidFill>
            <a:srgbClr val="C9E4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002060"/>
                </a:solidFill>
              </a:rPr>
              <a:t>Cooperativas </a:t>
            </a:r>
            <a:r>
              <a:rPr lang="es-EC" dirty="0">
                <a:solidFill>
                  <a:srgbClr val="002060"/>
                </a:solidFill>
              </a:rPr>
              <a:t>de Ahorro y Crédito</a:t>
            </a:r>
          </a:p>
        </p:txBody>
      </p:sp>
      <p:graphicFrame>
        <p:nvGraphicFramePr>
          <p:cNvPr id="9" name="8 Tabla"/>
          <p:cNvGraphicFramePr>
            <a:graphicFrameLocks noGrp="1"/>
          </p:cNvGraphicFramePr>
          <p:nvPr/>
        </p:nvGraphicFramePr>
        <p:xfrm>
          <a:off x="3214678" y="2285992"/>
          <a:ext cx="5715040" cy="3860566"/>
        </p:xfrm>
        <a:graphic>
          <a:graphicData uri="http://schemas.openxmlformats.org/drawingml/2006/table">
            <a:tbl>
              <a:tblPr/>
              <a:tblGrid>
                <a:gridCol w="1428431"/>
                <a:gridCol w="1428431"/>
                <a:gridCol w="1429089"/>
                <a:gridCol w="1429089"/>
              </a:tblGrid>
              <a:tr h="241103">
                <a:tc>
                  <a:txBody>
                    <a:bodyPr/>
                    <a:lstStyle/>
                    <a:p>
                      <a:pPr algn="ctr">
                        <a:lnSpc>
                          <a:spcPct val="150000"/>
                        </a:lnSpc>
                        <a:spcAft>
                          <a:spcPts val="0"/>
                        </a:spcAft>
                      </a:pPr>
                      <a:r>
                        <a:rPr lang="es-EC" sz="1100" b="1" dirty="0">
                          <a:solidFill>
                            <a:srgbClr val="FFFFFF"/>
                          </a:solidFill>
                          <a:latin typeface="Times New Roman"/>
                          <a:ea typeface="Calibri"/>
                          <a:cs typeface="Times New Roman"/>
                        </a:rPr>
                        <a:t>SEGMENTO</a:t>
                      </a:r>
                      <a:endParaRPr lang="es-EC" sz="1200" dirty="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C" sz="1100" b="1">
                          <a:solidFill>
                            <a:srgbClr val="FFFFFF"/>
                          </a:solidFill>
                          <a:latin typeface="Times New Roman"/>
                          <a:ea typeface="Calibri"/>
                          <a:cs typeface="Times New Roman"/>
                        </a:rPr>
                        <a:t>ACTIVOS (USD)</a:t>
                      </a:r>
                      <a:endParaRPr lang="es-EC" sz="1200">
                        <a:latin typeface="Times New Roman"/>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C" sz="1100" b="1">
                          <a:solidFill>
                            <a:srgbClr val="FFFFFF"/>
                          </a:solidFill>
                          <a:latin typeface="Times New Roman"/>
                          <a:ea typeface="Calibri"/>
                          <a:cs typeface="Times New Roman"/>
                        </a:rPr>
                        <a:t>CANTONES</a:t>
                      </a:r>
                      <a:endParaRPr lang="es-EC" sz="1200">
                        <a:latin typeface="Times New Roman"/>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C" sz="1100" b="1">
                          <a:solidFill>
                            <a:srgbClr val="FFFFFF"/>
                          </a:solidFill>
                          <a:latin typeface="Times New Roman"/>
                          <a:ea typeface="Calibri"/>
                          <a:cs typeface="Times New Roman"/>
                        </a:rPr>
                        <a:t>SOCIOS</a:t>
                      </a:r>
                      <a:endParaRPr lang="es-EC" sz="1200">
                        <a:latin typeface="Times New Roman"/>
                        <a:ea typeface="Calibri"/>
                        <a:cs typeface="Times New Roman"/>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241103">
                <a:tc>
                  <a:txBody>
                    <a:bodyPr/>
                    <a:lstStyle/>
                    <a:p>
                      <a:pPr algn="ctr">
                        <a:lnSpc>
                          <a:spcPct val="150000"/>
                        </a:lnSpc>
                        <a:spcAft>
                          <a:spcPts val="0"/>
                        </a:spcAft>
                      </a:pPr>
                      <a:r>
                        <a:rPr lang="es-EC" sz="1100" b="1">
                          <a:solidFill>
                            <a:srgbClr val="FFFFFF"/>
                          </a:solidFill>
                          <a:latin typeface="Times New Roman"/>
                          <a:ea typeface="Calibri"/>
                          <a:cs typeface="Times New Roman"/>
                        </a:rPr>
                        <a:t>Segmento 1</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C" sz="1100">
                          <a:latin typeface="Times New Roman"/>
                          <a:ea typeface="Calibri"/>
                          <a:cs typeface="Times New Roman"/>
                        </a:rPr>
                        <a:t>0 – 250.000,00</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50000"/>
                        </a:lnSpc>
                        <a:spcAft>
                          <a:spcPts val="0"/>
                        </a:spcAft>
                      </a:pPr>
                      <a:r>
                        <a:rPr lang="es-EC" sz="1100">
                          <a:latin typeface="Times New Roman"/>
                          <a:ea typeface="Calibri"/>
                          <a:cs typeface="Times New Roman"/>
                        </a:rPr>
                        <a:t>1</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50000"/>
                        </a:lnSpc>
                        <a:spcAft>
                          <a:spcPts val="0"/>
                        </a:spcAft>
                      </a:pPr>
                      <a:r>
                        <a:rPr lang="es-EC" sz="1100">
                          <a:latin typeface="Times New Roman"/>
                          <a:ea typeface="Calibri"/>
                          <a:cs typeface="Times New Roman"/>
                        </a:rPr>
                        <a:t>Más de 700</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241103">
                <a:tc>
                  <a:txBody>
                    <a:bodyPr/>
                    <a:lstStyle/>
                    <a:p>
                      <a:pPr algn="ctr">
                        <a:lnSpc>
                          <a:spcPct val="150000"/>
                        </a:lnSpc>
                        <a:spcAft>
                          <a:spcPts val="0"/>
                        </a:spcAft>
                      </a:pPr>
                      <a:r>
                        <a:rPr lang="es-EC" sz="1100" b="1">
                          <a:solidFill>
                            <a:srgbClr val="FFFFFF"/>
                          </a:solidFill>
                          <a:latin typeface="Times New Roman"/>
                          <a:ea typeface="Calibri"/>
                          <a:cs typeface="Times New Roman"/>
                        </a:rPr>
                        <a:t>Segmento 1</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C" sz="1100">
                          <a:latin typeface="Times New Roman"/>
                          <a:ea typeface="Calibri"/>
                          <a:cs typeface="Times New Roman"/>
                        </a:rPr>
                        <a:t>0 – 1.100.000,00</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100">
                          <a:latin typeface="Times New Roman"/>
                          <a:ea typeface="Calibri"/>
                          <a:cs typeface="Times New Roman"/>
                        </a:rPr>
                        <a:t>1</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100">
                          <a:latin typeface="Times New Roman"/>
                          <a:ea typeface="Calibri"/>
                          <a:cs typeface="Times New Roman"/>
                        </a:rPr>
                        <a:t>Hasta 700</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482207">
                <a:tc>
                  <a:txBody>
                    <a:bodyPr/>
                    <a:lstStyle/>
                    <a:p>
                      <a:pPr algn="ctr">
                        <a:lnSpc>
                          <a:spcPct val="150000"/>
                        </a:lnSpc>
                        <a:spcAft>
                          <a:spcPts val="0"/>
                        </a:spcAft>
                      </a:pPr>
                      <a:r>
                        <a:rPr lang="es-EC" sz="1100" b="1">
                          <a:solidFill>
                            <a:srgbClr val="FFFFFF"/>
                          </a:solidFill>
                          <a:latin typeface="Times New Roman"/>
                          <a:ea typeface="Calibri"/>
                          <a:cs typeface="Times New Roman"/>
                        </a:rPr>
                        <a:t>Segmento 2</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C" sz="1100">
                          <a:latin typeface="Times New Roman"/>
                          <a:ea typeface="Calibri"/>
                          <a:cs typeface="Times New Roman"/>
                        </a:rPr>
                        <a:t>250.000,01 - 1.100.000,00</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50000"/>
                        </a:lnSpc>
                        <a:spcAft>
                          <a:spcPts val="0"/>
                        </a:spcAft>
                      </a:pPr>
                      <a:r>
                        <a:rPr lang="es-EC" sz="1100">
                          <a:latin typeface="Times New Roman"/>
                          <a:ea typeface="Calibri"/>
                          <a:cs typeface="Times New Roman"/>
                        </a:rPr>
                        <a:t>1</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50000"/>
                        </a:lnSpc>
                        <a:spcAft>
                          <a:spcPts val="0"/>
                        </a:spcAft>
                      </a:pPr>
                      <a:r>
                        <a:rPr lang="es-EC" sz="1100">
                          <a:latin typeface="Times New Roman"/>
                          <a:ea typeface="Calibri"/>
                          <a:cs typeface="Times New Roman"/>
                        </a:rPr>
                        <a:t>Más de 700</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482207">
                <a:tc>
                  <a:txBody>
                    <a:bodyPr/>
                    <a:lstStyle/>
                    <a:p>
                      <a:pPr algn="ctr">
                        <a:lnSpc>
                          <a:spcPct val="150000"/>
                        </a:lnSpc>
                        <a:spcAft>
                          <a:spcPts val="0"/>
                        </a:spcAft>
                      </a:pPr>
                      <a:r>
                        <a:rPr lang="es-EC" sz="1100" b="1">
                          <a:solidFill>
                            <a:srgbClr val="FFFFFF"/>
                          </a:solidFill>
                          <a:latin typeface="Times New Roman"/>
                          <a:ea typeface="Calibri"/>
                          <a:cs typeface="Times New Roman"/>
                        </a:rPr>
                        <a:t>Segmento 2</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C" sz="1100">
                          <a:latin typeface="Times New Roman"/>
                          <a:ea typeface="Calibri"/>
                          <a:cs typeface="Times New Roman"/>
                        </a:rPr>
                        <a:t>0 - 1.100.000,00</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100">
                          <a:latin typeface="Times New Roman"/>
                          <a:ea typeface="Calibri"/>
                          <a:cs typeface="Times New Roman"/>
                        </a:rPr>
                        <a:t>2 o más</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100">
                          <a:latin typeface="Times New Roman"/>
                          <a:ea typeface="Calibri"/>
                          <a:cs typeface="Times New Roman"/>
                        </a:rPr>
                        <a:t>Sin importar el número de socios</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723310">
                <a:tc>
                  <a:txBody>
                    <a:bodyPr/>
                    <a:lstStyle/>
                    <a:p>
                      <a:pPr algn="ctr">
                        <a:lnSpc>
                          <a:spcPct val="150000"/>
                        </a:lnSpc>
                        <a:spcAft>
                          <a:spcPts val="0"/>
                        </a:spcAft>
                      </a:pPr>
                      <a:r>
                        <a:rPr lang="es-EC" sz="1100" b="1" dirty="0">
                          <a:solidFill>
                            <a:srgbClr val="FFFFFF"/>
                          </a:solidFill>
                          <a:latin typeface="Times New Roman"/>
                          <a:ea typeface="Calibri"/>
                          <a:cs typeface="Times New Roman"/>
                        </a:rPr>
                        <a:t>Segmento 2</a:t>
                      </a:r>
                      <a:endParaRPr lang="es-EC" sz="1200" dirty="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C" sz="1100">
                          <a:latin typeface="Times New Roman"/>
                          <a:ea typeface="Calibri"/>
                          <a:cs typeface="Times New Roman"/>
                        </a:rPr>
                        <a:t>1.100.000,01 –9.600.000,00</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50000"/>
                        </a:lnSpc>
                        <a:spcAft>
                          <a:spcPts val="0"/>
                        </a:spcAft>
                      </a:pPr>
                      <a:r>
                        <a:rPr lang="es-EC" sz="1100">
                          <a:latin typeface="Times New Roman"/>
                          <a:ea typeface="Calibri"/>
                          <a:cs typeface="Times New Roman"/>
                        </a:rPr>
                        <a:t>Sin importar el número de cantones en el que opera</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50000"/>
                        </a:lnSpc>
                        <a:spcAft>
                          <a:spcPts val="0"/>
                        </a:spcAft>
                      </a:pPr>
                      <a:r>
                        <a:rPr lang="es-EC" sz="1100">
                          <a:latin typeface="Times New Roman"/>
                          <a:ea typeface="Calibri"/>
                          <a:cs typeface="Times New Roman"/>
                        </a:rPr>
                        <a:t>Hasta 7.100</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723310">
                <a:tc>
                  <a:txBody>
                    <a:bodyPr/>
                    <a:lstStyle/>
                    <a:p>
                      <a:pPr algn="ctr">
                        <a:lnSpc>
                          <a:spcPct val="150000"/>
                        </a:lnSpc>
                        <a:spcAft>
                          <a:spcPts val="0"/>
                        </a:spcAft>
                      </a:pPr>
                      <a:r>
                        <a:rPr lang="es-EC" sz="1100" b="1">
                          <a:solidFill>
                            <a:srgbClr val="FFFFFF"/>
                          </a:solidFill>
                          <a:latin typeface="Times New Roman"/>
                          <a:ea typeface="Calibri"/>
                          <a:cs typeface="Times New Roman"/>
                        </a:rPr>
                        <a:t>Segmento 3</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C" sz="1100">
                          <a:latin typeface="Times New Roman"/>
                          <a:ea typeface="Calibri"/>
                          <a:cs typeface="Times New Roman"/>
                        </a:rPr>
                        <a:t>1.100.000,01 o más</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100">
                          <a:latin typeface="Times New Roman"/>
                          <a:ea typeface="Calibri"/>
                          <a:cs typeface="Times New Roman"/>
                        </a:rPr>
                        <a:t>Sin importar el número de cantones en el que opera</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100">
                          <a:latin typeface="Times New Roman"/>
                          <a:ea typeface="Calibri"/>
                          <a:cs typeface="Times New Roman"/>
                        </a:rPr>
                        <a:t>Más de 7.100</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723310">
                <a:tc>
                  <a:txBody>
                    <a:bodyPr/>
                    <a:lstStyle/>
                    <a:p>
                      <a:pPr algn="ctr">
                        <a:lnSpc>
                          <a:spcPct val="150000"/>
                        </a:lnSpc>
                        <a:spcAft>
                          <a:spcPts val="0"/>
                        </a:spcAft>
                      </a:pPr>
                      <a:r>
                        <a:rPr lang="es-EC" sz="1100" b="1">
                          <a:solidFill>
                            <a:srgbClr val="FFFFFF"/>
                          </a:solidFill>
                          <a:latin typeface="Times New Roman"/>
                          <a:ea typeface="Calibri"/>
                          <a:cs typeface="Times New Roman"/>
                        </a:rPr>
                        <a:t>Segmento 3</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C" sz="1100">
                          <a:latin typeface="Times New Roman"/>
                          <a:ea typeface="Calibri"/>
                          <a:cs typeface="Times New Roman"/>
                        </a:rPr>
                        <a:t>9.600.000,01 o más</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50000"/>
                        </a:lnSpc>
                        <a:spcAft>
                          <a:spcPts val="0"/>
                        </a:spcAft>
                      </a:pPr>
                      <a:r>
                        <a:rPr lang="es-EC" sz="1100">
                          <a:latin typeface="Times New Roman"/>
                          <a:ea typeface="Calibri"/>
                          <a:cs typeface="Times New Roman"/>
                        </a:rPr>
                        <a:t>Sin importar el número de cantones en el que opera</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50000"/>
                        </a:lnSpc>
                        <a:spcAft>
                          <a:spcPts val="0"/>
                        </a:spcAft>
                      </a:pPr>
                      <a:r>
                        <a:rPr lang="es-EC" sz="1100" dirty="0">
                          <a:latin typeface="Times New Roman"/>
                          <a:ea typeface="Calibri"/>
                          <a:cs typeface="Times New Roman"/>
                        </a:rPr>
                        <a:t>Hasta 7.100</a:t>
                      </a:r>
                      <a:endParaRPr lang="es-EC" sz="1200" dirty="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bl>
          </a:graphicData>
        </a:graphic>
      </p:graphicFrame>
      <p:pic>
        <p:nvPicPr>
          <p:cNvPr id="12"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pic>
        <p:nvPicPr>
          <p:cNvPr id="16" name="15 Imagen"/>
          <p:cNvPicPr/>
          <p:nvPr/>
        </p:nvPicPr>
        <p:blipFill>
          <a:blip r:embed="rId3"/>
          <a:srcRect/>
          <a:stretch>
            <a:fillRect/>
          </a:stretch>
        </p:blipFill>
        <p:spPr bwMode="auto">
          <a:xfrm>
            <a:off x="214282" y="2285992"/>
            <a:ext cx="2854962" cy="2520131"/>
          </a:xfrm>
          <a:prstGeom prst="rect">
            <a:avLst/>
          </a:prstGeom>
          <a:noFill/>
          <a:ln w="9525">
            <a:noFill/>
            <a:miter lim="800000"/>
            <a:headEnd/>
            <a:tailEnd/>
          </a:ln>
        </p:spPr>
      </p:pic>
      <p:cxnSp>
        <p:nvCxnSpPr>
          <p:cNvPr id="22" name="21 Conector recto de flecha"/>
          <p:cNvCxnSpPr/>
          <p:nvPr/>
        </p:nvCxnSpPr>
        <p:spPr>
          <a:xfrm rot="5400000">
            <a:off x="774" y="6142838"/>
            <a:ext cx="142873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10800000">
            <a:off x="6715140" y="928670"/>
            <a:ext cx="1285884" cy="24"/>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flipH="1" flipV="1">
            <a:off x="7644628" y="499248"/>
            <a:ext cx="857256"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par>
                                <p:cTn id="38" presetID="2" presetClass="entr" presetSubtype="1"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Segmentación de las COAC</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3 Tabla"/>
          <p:cNvGraphicFramePr>
            <a:graphicFrameLocks noGrp="1"/>
          </p:cNvGraphicFramePr>
          <p:nvPr/>
        </p:nvGraphicFramePr>
        <p:xfrm>
          <a:off x="714348" y="1643050"/>
          <a:ext cx="7643864" cy="1549527"/>
        </p:xfrm>
        <a:graphic>
          <a:graphicData uri="http://schemas.openxmlformats.org/drawingml/2006/table">
            <a:tbl>
              <a:tblPr/>
              <a:tblGrid>
                <a:gridCol w="1767367"/>
                <a:gridCol w="1767367"/>
                <a:gridCol w="1383620"/>
                <a:gridCol w="1383620"/>
                <a:gridCol w="1341890"/>
              </a:tblGrid>
              <a:tr h="0">
                <a:tc rowSpan="2">
                  <a:txBody>
                    <a:bodyPr/>
                    <a:lstStyle/>
                    <a:p>
                      <a:pPr algn="ctr">
                        <a:lnSpc>
                          <a:spcPct val="150000"/>
                        </a:lnSpc>
                        <a:spcAft>
                          <a:spcPts val="0"/>
                        </a:spcAft>
                      </a:pP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gridSpan="2">
                  <a:txBody>
                    <a:bodyPr/>
                    <a:lstStyle/>
                    <a:p>
                      <a:pPr algn="ctr">
                        <a:lnSpc>
                          <a:spcPct val="150000"/>
                        </a:lnSpc>
                        <a:spcAft>
                          <a:spcPts val="0"/>
                        </a:spcAft>
                      </a:pPr>
                      <a:r>
                        <a:rPr lang="es-EC" sz="1100" b="1">
                          <a:solidFill>
                            <a:srgbClr val="FFFFFF"/>
                          </a:solidFill>
                          <a:latin typeface="Times New Roman"/>
                          <a:ea typeface="Calibri"/>
                          <a:cs typeface="Times New Roman"/>
                        </a:rPr>
                        <a:t>ORGANIZACIONES</a:t>
                      </a:r>
                      <a:endParaRPr lang="es-EC" sz="1200">
                        <a:latin typeface="Times New Roman"/>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hMerge="1">
                  <a:txBody>
                    <a:bodyPr/>
                    <a:lstStyle/>
                    <a:p>
                      <a:endParaRPr lang="es-EC"/>
                    </a:p>
                  </a:txBody>
                  <a:tcPr/>
                </a:tc>
                <a:tc gridSpan="2">
                  <a:txBody>
                    <a:bodyPr/>
                    <a:lstStyle/>
                    <a:p>
                      <a:pPr algn="ctr">
                        <a:lnSpc>
                          <a:spcPct val="150000"/>
                        </a:lnSpc>
                        <a:spcAft>
                          <a:spcPts val="0"/>
                        </a:spcAft>
                      </a:pPr>
                      <a:r>
                        <a:rPr lang="es-EC" sz="1100" b="1">
                          <a:solidFill>
                            <a:srgbClr val="FFFFFF"/>
                          </a:solidFill>
                          <a:latin typeface="Times New Roman"/>
                          <a:ea typeface="Calibri"/>
                          <a:cs typeface="Times New Roman"/>
                        </a:rPr>
                        <a:t>SOCIOS</a:t>
                      </a:r>
                      <a:endParaRPr lang="es-EC" sz="1200">
                        <a:latin typeface="Times New Roman"/>
                        <a:ea typeface="Calibri"/>
                        <a:cs typeface="Times New Roman"/>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hMerge="1">
                  <a:txBody>
                    <a:bodyPr/>
                    <a:lstStyle/>
                    <a:p>
                      <a:endParaRPr lang="es-EC"/>
                    </a:p>
                  </a:txBody>
                  <a:tcPr/>
                </a:tc>
              </a:tr>
              <a:tr h="0">
                <a:tc vMerge="1">
                  <a:txBody>
                    <a:bodyPr/>
                    <a:lstStyle/>
                    <a:p>
                      <a:endParaRPr lang="es-EC"/>
                    </a:p>
                  </a:txBody>
                  <a:tcPr/>
                </a:tc>
                <a:tc>
                  <a:txBody>
                    <a:bodyPr/>
                    <a:lstStyle/>
                    <a:p>
                      <a:pPr algn="ctr">
                        <a:lnSpc>
                          <a:spcPct val="150000"/>
                        </a:lnSpc>
                        <a:spcAft>
                          <a:spcPts val="0"/>
                        </a:spcAft>
                      </a:pPr>
                      <a:r>
                        <a:rPr lang="es-EC" sz="1100">
                          <a:latin typeface="Times New Roman"/>
                          <a:ea typeface="Calibri"/>
                          <a:cs typeface="Times New Roman"/>
                        </a:rPr>
                        <a:t>Número</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algn="ctr">
                        <a:lnSpc>
                          <a:spcPct val="150000"/>
                        </a:lnSpc>
                        <a:spcAft>
                          <a:spcPts val="0"/>
                        </a:spcAft>
                      </a:pPr>
                      <a:r>
                        <a:rPr lang="es-EC" sz="1100">
                          <a:latin typeface="Times New Roman"/>
                          <a:ea typeface="Calibri"/>
                          <a:cs typeface="Times New Roman"/>
                        </a:rPr>
                        <a:t>%</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algn="ctr">
                        <a:lnSpc>
                          <a:spcPct val="150000"/>
                        </a:lnSpc>
                        <a:spcAft>
                          <a:spcPts val="0"/>
                        </a:spcAft>
                      </a:pPr>
                      <a:r>
                        <a:rPr lang="es-EC" sz="1100">
                          <a:latin typeface="Times New Roman"/>
                          <a:ea typeface="Calibri"/>
                          <a:cs typeface="Times New Roman"/>
                        </a:rPr>
                        <a:t>Número</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algn="ctr">
                        <a:lnSpc>
                          <a:spcPct val="150000"/>
                        </a:lnSpc>
                        <a:spcAft>
                          <a:spcPts val="0"/>
                        </a:spcAft>
                      </a:pPr>
                      <a:r>
                        <a:rPr lang="es-EC" sz="1100">
                          <a:latin typeface="Times New Roman"/>
                          <a:ea typeface="Calibri"/>
                          <a:cs typeface="Times New Roman"/>
                        </a:rPr>
                        <a:t>%</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r>
              <a:tr h="0">
                <a:tc>
                  <a:txBody>
                    <a:bodyPr/>
                    <a:lstStyle/>
                    <a:p>
                      <a:pPr algn="ctr">
                        <a:lnSpc>
                          <a:spcPct val="150000"/>
                        </a:lnSpc>
                        <a:spcAft>
                          <a:spcPts val="0"/>
                        </a:spcAft>
                      </a:pPr>
                      <a:r>
                        <a:rPr lang="es-EC" sz="1100" b="1">
                          <a:solidFill>
                            <a:srgbClr val="FFFFFF"/>
                          </a:solidFill>
                          <a:latin typeface="Times New Roman"/>
                          <a:ea typeface="Calibri"/>
                          <a:cs typeface="Times New Roman"/>
                        </a:rPr>
                        <a:t>Segmento 1</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C" sz="1100">
                          <a:latin typeface="Times New Roman"/>
                          <a:ea typeface="Calibri"/>
                          <a:cs typeface="Times New Roman"/>
                        </a:rPr>
                        <a:t>489</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100">
                          <a:latin typeface="Times New Roman"/>
                          <a:ea typeface="Calibri"/>
                          <a:cs typeface="Times New Roman"/>
                        </a:rPr>
                        <a:t>52%</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100">
                          <a:latin typeface="Times New Roman"/>
                          <a:ea typeface="Calibri"/>
                          <a:cs typeface="Times New Roman"/>
                        </a:rPr>
                        <a:t>146.614</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100">
                          <a:latin typeface="Times New Roman"/>
                          <a:ea typeface="Calibri"/>
                          <a:cs typeface="Times New Roman"/>
                        </a:rPr>
                        <a:t>3%</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0">
                <a:tc>
                  <a:txBody>
                    <a:bodyPr/>
                    <a:lstStyle/>
                    <a:p>
                      <a:pPr algn="ctr">
                        <a:lnSpc>
                          <a:spcPct val="150000"/>
                        </a:lnSpc>
                        <a:spcAft>
                          <a:spcPts val="0"/>
                        </a:spcAft>
                      </a:pPr>
                      <a:r>
                        <a:rPr lang="es-EC" sz="1100" b="1">
                          <a:solidFill>
                            <a:srgbClr val="FFFFFF"/>
                          </a:solidFill>
                          <a:latin typeface="Times New Roman"/>
                          <a:ea typeface="Calibri"/>
                          <a:cs typeface="Times New Roman"/>
                        </a:rPr>
                        <a:t>Segmento 2</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C" sz="1100">
                          <a:latin typeface="Times New Roman"/>
                          <a:ea typeface="Calibri"/>
                          <a:cs typeface="Times New Roman"/>
                        </a:rPr>
                        <a:t>334</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algn="ctr">
                        <a:lnSpc>
                          <a:spcPct val="150000"/>
                        </a:lnSpc>
                        <a:spcAft>
                          <a:spcPts val="0"/>
                        </a:spcAft>
                      </a:pPr>
                      <a:r>
                        <a:rPr lang="es-EC" sz="1100">
                          <a:latin typeface="Times New Roman"/>
                          <a:ea typeface="Calibri"/>
                          <a:cs typeface="Times New Roman"/>
                        </a:rPr>
                        <a:t>35%</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algn="ctr">
                        <a:lnSpc>
                          <a:spcPct val="150000"/>
                        </a:lnSpc>
                        <a:spcAft>
                          <a:spcPts val="0"/>
                        </a:spcAft>
                      </a:pPr>
                      <a:r>
                        <a:rPr lang="es-EC" sz="1100">
                          <a:latin typeface="Times New Roman"/>
                          <a:ea typeface="Calibri"/>
                          <a:cs typeface="Times New Roman"/>
                        </a:rPr>
                        <a:t>686.712</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algn="ctr">
                        <a:lnSpc>
                          <a:spcPct val="150000"/>
                        </a:lnSpc>
                        <a:spcAft>
                          <a:spcPts val="0"/>
                        </a:spcAft>
                      </a:pPr>
                      <a:r>
                        <a:rPr lang="es-EC" sz="1100">
                          <a:latin typeface="Times New Roman"/>
                          <a:ea typeface="Calibri"/>
                          <a:cs typeface="Times New Roman"/>
                        </a:rPr>
                        <a:t>14%</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r>
              <a:tr h="0">
                <a:tc>
                  <a:txBody>
                    <a:bodyPr/>
                    <a:lstStyle/>
                    <a:p>
                      <a:pPr algn="ctr">
                        <a:lnSpc>
                          <a:spcPct val="150000"/>
                        </a:lnSpc>
                        <a:spcAft>
                          <a:spcPts val="0"/>
                        </a:spcAft>
                      </a:pPr>
                      <a:r>
                        <a:rPr lang="es-EC" sz="1100" b="1">
                          <a:solidFill>
                            <a:srgbClr val="FFFFFF"/>
                          </a:solidFill>
                          <a:latin typeface="Times New Roman"/>
                          <a:ea typeface="Calibri"/>
                          <a:cs typeface="Times New Roman"/>
                        </a:rPr>
                        <a:t>Segmento 3</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C" sz="1100">
                          <a:latin typeface="Times New Roman"/>
                          <a:ea typeface="Calibri"/>
                          <a:cs typeface="Times New Roman"/>
                        </a:rPr>
                        <a:t>83</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100">
                          <a:latin typeface="Times New Roman"/>
                          <a:ea typeface="Calibri"/>
                          <a:cs typeface="Times New Roman"/>
                        </a:rPr>
                        <a:t>9%</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100">
                          <a:latin typeface="Times New Roman"/>
                          <a:ea typeface="Calibri"/>
                          <a:cs typeface="Times New Roman"/>
                        </a:rPr>
                        <a:t>1.283.481</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100">
                          <a:latin typeface="Times New Roman"/>
                          <a:ea typeface="Calibri"/>
                          <a:cs typeface="Times New Roman"/>
                        </a:rPr>
                        <a:t>26%</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0">
                <a:tc>
                  <a:txBody>
                    <a:bodyPr/>
                    <a:lstStyle/>
                    <a:p>
                      <a:pPr algn="ctr">
                        <a:lnSpc>
                          <a:spcPct val="150000"/>
                        </a:lnSpc>
                        <a:spcAft>
                          <a:spcPts val="0"/>
                        </a:spcAft>
                      </a:pPr>
                      <a:r>
                        <a:rPr lang="es-EC" sz="1100" b="1">
                          <a:solidFill>
                            <a:srgbClr val="FFFFFF"/>
                          </a:solidFill>
                          <a:latin typeface="Times New Roman"/>
                          <a:ea typeface="Calibri"/>
                          <a:cs typeface="Times New Roman"/>
                        </a:rPr>
                        <a:t>Segmento 4</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C" sz="1100">
                          <a:latin typeface="Times New Roman"/>
                          <a:ea typeface="Calibri"/>
                          <a:cs typeface="Times New Roman"/>
                        </a:rPr>
                        <a:t>38</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algn="ctr">
                        <a:lnSpc>
                          <a:spcPct val="150000"/>
                        </a:lnSpc>
                        <a:spcAft>
                          <a:spcPts val="0"/>
                        </a:spcAft>
                      </a:pPr>
                      <a:r>
                        <a:rPr lang="es-EC" sz="1100">
                          <a:latin typeface="Times New Roman"/>
                          <a:ea typeface="Calibri"/>
                          <a:cs typeface="Times New Roman"/>
                        </a:rPr>
                        <a:t>4%</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algn="ctr">
                        <a:lnSpc>
                          <a:spcPct val="150000"/>
                        </a:lnSpc>
                        <a:spcAft>
                          <a:spcPts val="0"/>
                        </a:spcAft>
                      </a:pPr>
                      <a:r>
                        <a:rPr lang="es-EC" sz="1100">
                          <a:latin typeface="Times New Roman"/>
                          <a:ea typeface="Calibri"/>
                          <a:cs typeface="Times New Roman"/>
                        </a:rPr>
                        <a:t>2.765.690</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algn="ctr">
                        <a:lnSpc>
                          <a:spcPct val="150000"/>
                        </a:lnSpc>
                        <a:spcAft>
                          <a:spcPts val="0"/>
                        </a:spcAft>
                      </a:pPr>
                      <a:r>
                        <a:rPr lang="es-EC" sz="1100">
                          <a:latin typeface="Times New Roman"/>
                          <a:ea typeface="Calibri"/>
                          <a:cs typeface="Times New Roman"/>
                        </a:rPr>
                        <a:t>57%</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r>
              <a:tr h="0">
                <a:tc>
                  <a:txBody>
                    <a:bodyPr/>
                    <a:lstStyle/>
                    <a:p>
                      <a:pPr algn="ctr">
                        <a:lnSpc>
                          <a:spcPct val="150000"/>
                        </a:lnSpc>
                        <a:spcAft>
                          <a:spcPts val="0"/>
                        </a:spcAft>
                      </a:pPr>
                      <a:r>
                        <a:rPr lang="es-EC" sz="1100" b="1">
                          <a:solidFill>
                            <a:srgbClr val="FFFFFF"/>
                          </a:solidFill>
                          <a:latin typeface="Times New Roman"/>
                          <a:ea typeface="Calibri"/>
                          <a:cs typeface="Times New Roman"/>
                        </a:rPr>
                        <a:t>TOTAL</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C" sz="1100">
                          <a:latin typeface="Times New Roman"/>
                          <a:ea typeface="Calibri"/>
                          <a:cs typeface="Times New Roman"/>
                        </a:rPr>
                        <a:t>944</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100">
                          <a:latin typeface="Times New Roman"/>
                          <a:ea typeface="Calibri"/>
                          <a:cs typeface="Times New Roman"/>
                        </a:rPr>
                        <a:t>100%</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100">
                          <a:latin typeface="Times New Roman"/>
                          <a:ea typeface="Calibri"/>
                          <a:cs typeface="Times New Roman"/>
                        </a:rPr>
                        <a:t>4.882.497</a:t>
                      </a:r>
                      <a:endParaRPr lang="es-EC" sz="120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100" dirty="0">
                          <a:latin typeface="Times New Roman"/>
                          <a:ea typeface="Calibri"/>
                          <a:cs typeface="Times New Roman"/>
                        </a:rPr>
                        <a:t>100%</a:t>
                      </a:r>
                      <a:endParaRPr lang="es-EC" sz="1200" dirty="0">
                        <a:latin typeface="Times New Roman"/>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bl>
          </a:graphicData>
        </a:graphic>
      </p:graphicFrame>
      <p:sp>
        <p:nvSpPr>
          <p:cNvPr id="6" name="5 Flecha a la derecha con muesca"/>
          <p:cNvSpPr/>
          <p:nvPr/>
        </p:nvSpPr>
        <p:spPr>
          <a:xfrm>
            <a:off x="571472" y="3929066"/>
            <a:ext cx="2928958" cy="150019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Cooperativas activas</a:t>
            </a:r>
            <a:r>
              <a:rPr lang="es-EC" b="1" i="1" dirty="0" smtClean="0"/>
              <a:t>:</a:t>
            </a:r>
            <a:endParaRPr lang="es-EC" b="1" i="1" dirty="0"/>
          </a:p>
        </p:txBody>
      </p:sp>
      <p:pic>
        <p:nvPicPr>
          <p:cNvPr id="7" name="6 Imagen"/>
          <p:cNvPicPr/>
          <p:nvPr/>
        </p:nvPicPr>
        <p:blipFill>
          <a:blip r:embed="rId2"/>
          <a:stretch>
            <a:fillRect/>
          </a:stretch>
        </p:blipFill>
        <p:spPr>
          <a:xfrm>
            <a:off x="3857620" y="3500438"/>
            <a:ext cx="4429156" cy="2633126"/>
          </a:xfrm>
          <a:prstGeom prst="rect">
            <a:avLst/>
          </a:prstGeom>
        </p:spPr>
      </p:pic>
      <p:sp>
        <p:nvSpPr>
          <p:cNvPr id="8" name="7 Rectángulo"/>
          <p:cNvSpPr/>
          <p:nvPr/>
        </p:nvSpPr>
        <p:spPr>
          <a:xfrm>
            <a:off x="4929190" y="6143644"/>
            <a:ext cx="2892138" cy="261610"/>
          </a:xfrm>
          <a:prstGeom prst="rect">
            <a:avLst/>
          </a:prstGeom>
        </p:spPr>
        <p:txBody>
          <a:bodyPr wrap="none">
            <a:spAutoFit/>
          </a:bodyPr>
          <a:lstStyle/>
          <a:p>
            <a:r>
              <a:rPr lang="es-EC" sz="1100" b="1" dirty="0"/>
              <a:t>Fuente: Cuaderno de apuntes II SEPS</a:t>
            </a:r>
          </a:p>
        </p:txBody>
      </p:sp>
      <p:pic>
        <p:nvPicPr>
          <p:cNvPr id="11" name="Picture 6" descr="http://www.lagarbancitaecologica.org/garbancita/images/stories/campaverano2013/el%20movimiento%20cooperativo%20fb.jpg"/>
          <p:cNvPicPr>
            <a:picLocks noChangeAspect="1" noChangeArrowheads="1"/>
          </p:cNvPicPr>
          <p:nvPr/>
        </p:nvPicPr>
        <p:blipFill>
          <a:blip r:embed="rId3" cstate="print"/>
          <a:srcRect/>
          <a:stretch>
            <a:fillRect/>
          </a:stretch>
        </p:blipFill>
        <p:spPr bwMode="auto">
          <a:xfrm>
            <a:off x="4286248" y="1016057"/>
            <a:ext cx="571504" cy="555555"/>
          </a:xfrm>
          <a:prstGeom prst="ellipse">
            <a:avLst/>
          </a:prstGeom>
          <a:noFill/>
        </p:spPr>
      </p:pic>
      <p:cxnSp>
        <p:nvCxnSpPr>
          <p:cNvPr id="27" name="26 Conector recto de flecha"/>
          <p:cNvCxnSpPr/>
          <p:nvPr/>
        </p:nvCxnSpPr>
        <p:spPr>
          <a:xfrm>
            <a:off x="8358214" y="5143512"/>
            <a:ext cx="78578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5400000" flipH="1" flipV="1">
            <a:off x="320657" y="392103"/>
            <a:ext cx="785794"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714348" y="785794"/>
            <a:ext cx="928694"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par>
                                <p:cTn id="38" presetID="2" presetClass="entr" presetSubtype="8"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Cooperativas de ahorro y crédito del Cantón Rumiñahui</a:t>
            </a:r>
            <a:endParaRPr lang="es-EC"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7650" name="Picture 2" descr="http://www.seps.gob.ec/documents/20181/82389/2.jpg/d70ca9bf-9915-4271-b347-997ead42ac22?t=1436372038059"/>
          <p:cNvPicPr>
            <a:picLocks noChangeAspect="1" noChangeArrowheads="1"/>
          </p:cNvPicPr>
          <p:nvPr/>
        </p:nvPicPr>
        <p:blipFill>
          <a:blip r:embed="rId2"/>
          <a:srcRect/>
          <a:stretch>
            <a:fillRect/>
          </a:stretch>
        </p:blipFill>
        <p:spPr bwMode="auto">
          <a:xfrm>
            <a:off x="285720" y="1857364"/>
            <a:ext cx="5546034" cy="4165591"/>
          </a:xfrm>
          <a:prstGeom prst="rect">
            <a:avLst/>
          </a:prstGeom>
          <a:noFill/>
        </p:spPr>
      </p:pic>
      <p:pic>
        <p:nvPicPr>
          <p:cNvPr id="27652" name="Picture 4" descr="http://images.paginasamarillas.com/16784930/9/animation/1.jpg"/>
          <p:cNvPicPr>
            <a:picLocks noChangeAspect="1" noChangeArrowheads="1"/>
          </p:cNvPicPr>
          <p:nvPr/>
        </p:nvPicPr>
        <p:blipFill>
          <a:blip r:embed="rId3"/>
          <a:srcRect/>
          <a:stretch>
            <a:fillRect/>
          </a:stretch>
        </p:blipFill>
        <p:spPr bwMode="auto">
          <a:xfrm>
            <a:off x="5925256" y="1857364"/>
            <a:ext cx="2933024" cy="1389116"/>
          </a:xfrm>
          <a:prstGeom prst="rect">
            <a:avLst/>
          </a:prstGeom>
          <a:noFill/>
        </p:spPr>
      </p:pic>
      <p:pic>
        <p:nvPicPr>
          <p:cNvPr id="27654" name="Picture 6" descr="http://coacsalinas.fin.ec/wp-content/uploads/2015/01/baner-logo.jpg"/>
          <p:cNvPicPr>
            <a:picLocks noChangeAspect="1" noChangeArrowheads="1"/>
          </p:cNvPicPr>
          <p:nvPr/>
        </p:nvPicPr>
        <p:blipFill>
          <a:blip r:embed="rId4"/>
          <a:srcRect r="52562"/>
          <a:stretch>
            <a:fillRect/>
          </a:stretch>
        </p:blipFill>
        <p:spPr bwMode="auto">
          <a:xfrm>
            <a:off x="5929321" y="3786190"/>
            <a:ext cx="2928959" cy="785818"/>
          </a:xfrm>
          <a:prstGeom prst="rect">
            <a:avLst/>
          </a:prstGeom>
          <a:noFill/>
        </p:spPr>
      </p:pic>
      <p:sp>
        <p:nvSpPr>
          <p:cNvPr id="7" name="6 Rectángulo"/>
          <p:cNvSpPr/>
          <p:nvPr/>
        </p:nvSpPr>
        <p:spPr>
          <a:xfrm>
            <a:off x="5929322" y="5000636"/>
            <a:ext cx="2928958" cy="1000132"/>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400" b="1" i="1" dirty="0" smtClean="0">
                <a:solidFill>
                  <a:srgbClr val="002060"/>
                </a:solidFill>
              </a:rPr>
              <a:t>COOPERATIVA DE AHORRO Y CRÉDITO RUMIÑAHUI LTDA.</a:t>
            </a:r>
            <a:endParaRPr lang="es-EC" sz="1400" b="1" i="1" dirty="0">
              <a:solidFill>
                <a:srgbClr val="002060"/>
              </a:solidFill>
            </a:endParaRPr>
          </a:p>
        </p:txBody>
      </p:sp>
      <p:pic>
        <p:nvPicPr>
          <p:cNvPr id="10" name="Picture 6" descr="http://www.lagarbancitaecologica.org/garbancita/images/stories/campaverano2013/el%20movimiento%20cooperativo%20fb.jpg"/>
          <p:cNvPicPr>
            <a:picLocks noChangeAspect="1" noChangeArrowheads="1"/>
          </p:cNvPicPr>
          <p:nvPr/>
        </p:nvPicPr>
        <p:blipFill>
          <a:blip r:embed="rId5" cstate="print"/>
          <a:srcRect/>
          <a:stretch>
            <a:fillRect/>
          </a:stretch>
        </p:blipFill>
        <p:spPr bwMode="auto">
          <a:xfrm>
            <a:off x="4286248" y="1016057"/>
            <a:ext cx="571504" cy="555555"/>
          </a:xfrm>
          <a:prstGeom prst="ellipse">
            <a:avLst/>
          </a:prstGeom>
          <a:noFill/>
        </p:spPr>
      </p:pic>
      <p:cxnSp>
        <p:nvCxnSpPr>
          <p:cNvPr id="14" name="13 Conector recto"/>
          <p:cNvCxnSpPr/>
          <p:nvPr/>
        </p:nvCxnSpPr>
        <p:spPr>
          <a:xfrm rot="5400000" flipH="1" flipV="1">
            <a:off x="-2107453" y="2821777"/>
            <a:ext cx="4643470"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10800000">
            <a:off x="1588" y="5143512"/>
            <a:ext cx="212694"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214282" y="500042"/>
            <a:ext cx="78578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5750739" y="6465103"/>
            <a:ext cx="785794"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7650"/>
                                        </p:tgtEl>
                                        <p:attrNameLst>
                                          <p:attrName>style.visibility</p:attrName>
                                        </p:attrNameLst>
                                      </p:cBhvr>
                                      <p:to>
                                        <p:strVal val="visible"/>
                                      </p:to>
                                    </p:set>
                                    <p:animEffect transition="in" filter="box(in)">
                                      <p:cBhvr>
                                        <p:cTn id="26" dur="500"/>
                                        <p:tgtEl>
                                          <p:spTgt spid="2765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7652"/>
                                        </p:tgtEl>
                                        <p:attrNameLst>
                                          <p:attrName>style.visibility</p:attrName>
                                        </p:attrNameLst>
                                      </p:cBhvr>
                                      <p:to>
                                        <p:strVal val="visible"/>
                                      </p:to>
                                    </p:set>
                                    <p:animEffect transition="in" filter="box(in)">
                                      <p:cBhvr>
                                        <p:cTn id="31" dur="500"/>
                                        <p:tgtEl>
                                          <p:spTgt spid="27652"/>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7654"/>
                                        </p:tgtEl>
                                        <p:attrNameLst>
                                          <p:attrName>style.visibility</p:attrName>
                                        </p:attrNameLst>
                                      </p:cBhvr>
                                      <p:to>
                                        <p:strVal val="visible"/>
                                      </p:to>
                                    </p:set>
                                    <p:animEffect transition="in" filter="box(in)">
                                      <p:cBhvr>
                                        <p:cTn id="36" dur="500"/>
                                        <p:tgtEl>
                                          <p:spTgt spid="2765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ox(in)">
                                      <p:cBhvr>
                                        <p:cTn id="41" dur="500"/>
                                        <p:tgtEl>
                                          <p:spTgt spid="7"/>
                                        </p:tgtEl>
                                      </p:cBhvr>
                                    </p:animEffect>
                                  </p:childTnLst>
                                </p:cTn>
                              </p:par>
                              <p:par>
                                <p:cTn id="42" presetID="2" presetClass="entr" presetSubtype="1"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Rectángulo"/>
          <p:cNvSpPr/>
          <p:nvPr/>
        </p:nvSpPr>
        <p:spPr>
          <a:xfrm>
            <a:off x="3143240" y="4429132"/>
            <a:ext cx="3357586" cy="1200329"/>
          </a:xfrm>
          <a:prstGeom prst="rect">
            <a:avLst/>
          </a:prstGeom>
        </p:spPr>
        <p:txBody>
          <a:bodyPr wrap="square">
            <a:spAutoFit/>
          </a:bodyPr>
          <a:lstStyle/>
          <a:p>
            <a:pPr lvl="0"/>
            <a:r>
              <a:rPr lang="es-EC" sz="2400" b="1" dirty="0" smtClean="0">
                <a:solidFill>
                  <a:schemeClr val="tx2">
                    <a:lumMod val="50000"/>
                  </a:schemeClr>
                </a:solidFill>
                <a:latin typeface="Stylus BT" pitchFamily="34" charset="0"/>
              </a:rPr>
              <a:t>CAPÍTULO 4: INVESTIGACIÓN DE MERCADOS</a:t>
            </a:r>
          </a:p>
        </p:txBody>
      </p:sp>
      <p:pic>
        <p:nvPicPr>
          <p:cNvPr id="47108" name="Picture 4" descr="http://www.taxi-black.com/images/imgejecutivo.png"/>
          <p:cNvPicPr>
            <a:picLocks noChangeAspect="1" noChangeArrowheads="1"/>
          </p:cNvPicPr>
          <p:nvPr/>
        </p:nvPicPr>
        <p:blipFill>
          <a:blip r:embed="rId2"/>
          <a:srcRect l="74118"/>
          <a:stretch>
            <a:fillRect/>
          </a:stretch>
        </p:blipFill>
        <p:spPr bwMode="auto">
          <a:xfrm>
            <a:off x="5357818" y="1500174"/>
            <a:ext cx="1459333" cy="2786055"/>
          </a:xfrm>
          <a:prstGeom prst="rect">
            <a:avLst/>
          </a:prstGeom>
          <a:noFill/>
        </p:spPr>
      </p:pic>
      <p:cxnSp>
        <p:nvCxnSpPr>
          <p:cNvPr id="6" name="5 Conector recto de flecha"/>
          <p:cNvCxnSpPr/>
          <p:nvPr/>
        </p:nvCxnSpPr>
        <p:spPr>
          <a:xfrm rot="5400000">
            <a:off x="5501091" y="713959"/>
            <a:ext cx="1285884" cy="794"/>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rot="5400000" flipH="1" flipV="1">
            <a:off x="-214346" y="3000372"/>
            <a:ext cx="4429156"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2000232" y="5214950"/>
            <a:ext cx="1214446"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10800000">
            <a:off x="0" y="785794"/>
            <a:ext cx="2000232"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7108"/>
                                        </p:tgtEl>
                                        <p:attrNameLst>
                                          <p:attrName>style.visibility</p:attrName>
                                        </p:attrNameLst>
                                      </p:cBhvr>
                                      <p:to>
                                        <p:strVal val="visible"/>
                                      </p:to>
                                    </p:set>
                                    <p:animEffect transition="in" filter="box(in)">
                                      <p:cBhvr>
                                        <p:cTn id="13" dur="500"/>
                                        <p:tgtEl>
                                          <p:spTgt spid="4710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ox(in)">
                                      <p:cBhvr>
                                        <p:cTn id="18" dur="500"/>
                                        <p:tgtEl>
                                          <p:spTgt spid="33"/>
                                        </p:tgtEl>
                                      </p:cBhvr>
                                    </p:animEffect>
                                  </p:childTnLst>
                                </p:cTn>
                              </p:par>
                              <p:par>
                                <p:cTn id="19" presetID="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Investigación de mercados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9" name="8 Marcador de contenido"/>
          <p:cNvGraphicFramePr>
            <a:graphicFrameLocks noGrp="1"/>
          </p:cNvGraphicFramePr>
          <p:nvPr>
            <p:ph sz="quarter" idx="1"/>
          </p:nvPr>
        </p:nvGraphicFramePr>
        <p:xfrm>
          <a:off x="301625" y="1527175"/>
          <a:ext cx="6270639"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 descr="http://www.lagarbancitaecologica.org/garbancita/images/stories/campaverano2013/el%20movimiento%20cooperativo%20fb.jpg"/>
          <p:cNvPicPr>
            <a:picLocks noChangeAspect="1" noChangeArrowheads="1"/>
          </p:cNvPicPr>
          <p:nvPr/>
        </p:nvPicPr>
        <p:blipFill>
          <a:blip r:embed="rId6" cstate="print"/>
          <a:srcRect/>
          <a:stretch>
            <a:fillRect/>
          </a:stretch>
        </p:blipFill>
        <p:spPr bwMode="auto">
          <a:xfrm>
            <a:off x="4286248" y="1016057"/>
            <a:ext cx="571504" cy="555555"/>
          </a:xfrm>
          <a:prstGeom prst="ellipse">
            <a:avLst/>
          </a:prstGeom>
          <a:noFill/>
        </p:spPr>
      </p:pic>
      <p:pic>
        <p:nvPicPr>
          <p:cNvPr id="28677" name="Picture 5" descr="http://previews.123rf.com/images/artenot/artenot1206/artenot120600589/14075063-funny-cartoon-manager-in-various-poses-for-use-in-advertising-presentations-brochures-blogs-document-Stock-Vector.jpg"/>
          <p:cNvPicPr>
            <a:picLocks noChangeAspect="1" noChangeArrowheads="1"/>
          </p:cNvPicPr>
          <p:nvPr/>
        </p:nvPicPr>
        <p:blipFill>
          <a:blip r:embed="rId7" cstate="print"/>
          <a:srcRect l="5556" r="8332"/>
          <a:stretch>
            <a:fillRect/>
          </a:stretch>
        </p:blipFill>
        <p:spPr bwMode="auto">
          <a:xfrm>
            <a:off x="6643702" y="1571612"/>
            <a:ext cx="2214578" cy="4214842"/>
          </a:xfrm>
          <a:prstGeom prst="rect">
            <a:avLst/>
          </a:prstGeom>
          <a:noFill/>
        </p:spPr>
      </p:pic>
      <p:cxnSp>
        <p:nvCxnSpPr>
          <p:cNvPr id="10" name="9 Conector recto de flecha"/>
          <p:cNvCxnSpPr/>
          <p:nvPr/>
        </p:nvCxnSpPr>
        <p:spPr>
          <a:xfrm rot="10800000">
            <a:off x="7500958" y="784205"/>
            <a:ext cx="1643074"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5400000">
            <a:off x="7001698" y="5214144"/>
            <a:ext cx="3286124"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8677"/>
                                        </p:tgtEl>
                                        <p:attrNameLst>
                                          <p:attrName>style.visibility</p:attrName>
                                        </p:attrNameLst>
                                      </p:cBhvr>
                                      <p:to>
                                        <p:strVal val="visible"/>
                                      </p:to>
                                    </p:set>
                                    <p:animEffect transition="in" filter="box(in)">
                                      <p:cBhvr>
                                        <p:cTn id="23" dur="500"/>
                                        <p:tgtEl>
                                          <p:spTgt spid="28677"/>
                                        </p:tgtEl>
                                      </p:cBhvr>
                                    </p:animEffect>
                                  </p:childTnLst>
                                </p:cTn>
                              </p:par>
                              <p:par>
                                <p:cTn id="24" presetID="2" presetClass="entr" presetSubtype="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Cálculo de muestra</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5" name="4 Diagrama"/>
          <p:cNvGraphicFramePr/>
          <p:nvPr/>
        </p:nvGraphicFramePr>
        <p:xfrm>
          <a:off x="357158" y="1397000"/>
          <a:ext cx="84296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7" name="Picture 6" descr="http://www.lagarbancitaecologica.org/garbancita/images/stories/campaverano2013/el%20movimiento%20cooperativo%20fb.jpg"/>
          <p:cNvPicPr>
            <a:picLocks noChangeAspect="1" noChangeArrowheads="1"/>
          </p:cNvPicPr>
          <p:nvPr/>
        </p:nvPicPr>
        <p:blipFill>
          <a:blip r:embed="rId6" cstate="print"/>
          <a:srcRect/>
          <a:stretch>
            <a:fillRect/>
          </a:stretch>
        </p:blipFill>
        <p:spPr bwMode="auto">
          <a:xfrm>
            <a:off x="4286248" y="1016057"/>
            <a:ext cx="571504" cy="555555"/>
          </a:xfrm>
          <a:prstGeom prst="ellipse">
            <a:avLst/>
          </a:prstGeom>
          <a:noFill/>
        </p:spPr>
      </p:pic>
      <p:cxnSp>
        <p:nvCxnSpPr>
          <p:cNvPr id="21" name="20 Conector recto"/>
          <p:cNvCxnSpPr/>
          <p:nvPr/>
        </p:nvCxnSpPr>
        <p:spPr>
          <a:xfrm rot="5400000" flipH="1" flipV="1">
            <a:off x="8251057" y="392885"/>
            <a:ext cx="785818"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10800000">
            <a:off x="6929454" y="785794"/>
            <a:ext cx="1714480"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flipH="1" flipV="1">
            <a:off x="3036877" y="5178437"/>
            <a:ext cx="785818"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1000100" y="5643578"/>
            <a:ext cx="2428892"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rot="5400000">
            <a:off x="357964" y="6285714"/>
            <a:ext cx="1142984"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par>
                                <p:cTn id="23" presetID="2" presetClass="entr" presetSubtype="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0-#ppt_h/2"/>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1+#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elfinancierocr.com/negocios/Perfil-consumidor-Costa-Rica_ELFINF20120914_0001_8.jpg"/>
          <p:cNvPicPr>
            <a:picLocks noChangeAspect="1" noChangeArrowheads="1"/>
          </p:cNvPicPr>
          <p:nvPr/>
        </p:nvPicPr>
        <p:blipFill>
          <a:blip r:embed="rId2"/>
          <a:srcRect l="13393" r="13392" b="41166"/>
          <a:stretch>
            <a:fillRect/>
          </a:stretch>
        </p:blipFill>
        <p:spPr bwMode="auto">
          <a:xfrm>
            <a:off x="3571868" y="3429000"/>
            <a:ext cx="2071702" cy="934793"/>
          </a:xfrm>
          <a:prstGeom prst="rect">
            <a:avLst/>
          </a:prstGeom>
          <a:noFill/>
        </p:spPr>
      </p:pic>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de resultados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6" descr="http://www.lagarbancitaecologica.org/garbancita/images/stories/campaverano2013/el%20movimiento%20cooperativo%20fb.jpg"/>
          <p:cNvPicPr>
            <a:picLocks noChangeAspect="1" noChangeArrowheads="1"/>
          </p:cNvPicPr>
          <p:nvPr/>
        </p:nvPicPr>
        <p:blipFill>
          <a:blip r:embed="rId3" cstate="print"/>
          <a:srcRect/>
          <a:stretch>
            <a:fillRect/>
          </a:stretch>
        </p:blipFill>
        <p:spPr bwMode="auto">
          <a:xfrm>
            <a:off x="4286248" y="1016057"/>
            <a:ext cx="571504" cy="555555"/>
          </a:xfrm>
          <a:prstGeom prst="ellipse">
            <a:avLst/>
          </a:prstGeom>
          <a:noFill/>
        </p:spPr>
      </p:pic>
      <p:pic>
        <p:nvPicPr>
          <p:cNvPr id="10" name="9 Imagen"/>
          <p:cNvPicPr/>
          <p:nvPr/>
        </p:nvPicPr>
        <p:blipFill>
          <a:blip r:embed="rId4"/>
          <a:srcRect/>
          <a:stretch>
            <a:fillRect/>
          </a:stretch>
        </p:blipFill>
        <p:spPr bwMode="auto">
          <a:xfrm>
            <a:off x="285720" y="1428736"/>
            <a:ext cx="2857520" cy="2337898"/>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2" name="11 Imagen"/>
          <p:cNvPicPr/>
          <p:nvPr/>
        </p:nvPicPr>
        <p:blipFill>
          <a:blip r:embed="rId5"/>
          <a:srcRect/>
          <a:stretch>
            <a:fillRect/>
          </a:stretch>
        </p:blipFill>
        <p:spPr bwMode="auto">
          <a:xfrm>
            <a:off x="6000760" y="1428736"/>
            <a:ext cx="2857520" cy="2357454"/>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3" name="12 Imagen"/>
          <p:cNvPicPr/>
          <p:nvPr/>
        </p:nvPicPr>
        <p:blipFill>
          <a:blip r:embed="rId6"/>
          <a:srcRect/>
          <a:stretch>
            <a:fillRect/>
          </a:stretch>
        </p:blipFill>
        <p:spPr bwMode="auto">
          <a:xfrm>
            <a:off x="285720" y="4000504"/>
            <a:ext cx="2857520" cy="2357454"/>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5" name="14 Imagen"/>
          <p:cNvPicPr/>
          <p:nvPr/>
        </p:nvPicPr>
        <p:blipFill>
          <a:blip r:embed="rId7"/>
          <a:srcRect/>
          <a:stretch>
            <a:fillRect/>
          </a:stretch>
        </p:blipFill>
        <p:spPr bwMode="auto">
          <a:xfrm>
            <a:off x="6000760" y="4000504"/>
            <a:ext cx="2887619" cy="2357454"/>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cxnSp>
        <p:nvCxnSpPr>
          <p:cNvPr id="14" name="13 Conector recto de flecha"/>
          <p:cNvCxnSpPr/>
          <p:nvPr/>
        </p:nvCxnSpPr>
        <p:spPr>
          <a:xfrm rot="5400000">
            <a:off x="3394079" y="5607053"/>
            <a:ext cx="250030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flipH="1" flipV="1">
            <a:off x="536547" y="392115"/>
            <a:ext cx="785818"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1000100" y="857232"/>
            <a:ext cx="78578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2770"/>
                                        </p:tgtEl>
                                        <p:attrNameLst>
                                          <p:attrName>style.visibility</p:attrName>
                                        </p:attrNameLst>
                                      </p:cBhvr>
                                      <p:to>
                                        <p:strVal val="visible"/>
                                      </p:to>
                                    </p:set>
                                    <p:animEffect transition="in" filter="box(in)">
                                      <p:cBhvr>
                                        <p:cTn id="22" dur="500"/>
                                        <p:tgtEl>
                                          <p:spTgt spid="3277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par>
                                <p:cTn id="43" presetID="2" presetClass="entr" presetSubtype="1"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1.bp.blogspot.com/-8F_CxuCH25U/UEaQg5rZvMI/AAAAAAAAUTo/GdG6xCnmB34/s1600/Sociedades+Cooperativas.jpg"/>
          <p:cNvPicPr>
            <a:picLocks noChangeAspect="1" noChangeArrowheads="1"/>
          </p:cNvPicPr>
          <p:nvPr/>
        </p:nvPicPr>
        <p:blipFill>
          <a:blip r:embed="rId2"/>
          <a:srcRect/>
          <a:stretch>
            <a:fillRect/>
          </a:stretch>
        </p:blipFill>
        <p:spPr bwMode="auto">
          <a:xfrm>
            <a:off x="214282" y="4979795"/>
            <a:ext cx="2143140" cy="1349572"/>
          </a:xfrm>
          <a:prstGeom prst="rect">
            <a:avLst/>
          </a:prstGeom>
          <a:noFill/>
        </p:spPr>
      </p:pic>
      <p:sp>
        <p:nvSpPr>
          <p:cNvPr id="7" name="6 Título"/>
          <p:cNvSpPr>
            <a:spLocks noGrp="1"/>
          </p:cNvSpPr>
          <p:nvPr>
            <p:ph type="title"/>
          </p:nvPr>
        </p:nvSpPr>
        <p:spPr/>
        <p:txBody>
          <a:bodyPr>
            <a:normAutofit/>
          </a:bodyPr>
          <a:lstStyle/>
          <a:p>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CONTENIDO</a:t>
            </a: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8" name="7 Diagrama"/>
          <p:cNvGraphicFramePr/>
          <p:nvPr/>
        </p:nvGraphicFramePr>
        <p:xfrm>
          <a:off x="357158" y="1571613"/>
          <a:ext cx="8429684"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4" name="Picture 2" descr="http://www.ipesargentina.com.ar/wp-content/uploads/2015/05/solidaridad.jpg"/>
          <p:cNvPicPr>
            <a:picLocks noChangeAspect="1" noChangeArrowheads="1"/>
          </p:cNvPicPr>
          <p:nvPr/>
        </p:nvPicPr>
        <p:blipFill>
          <a:blip r:embed="rId7"/>
          <a:srcRect/>
          <a:stretch>
            <a:fillRect/>
          </a:stretch>
        </p:blipFill>
        <p:spPr bwMode="auto">
          <a:xfrm>
            <a:off x="7000894" y="4500571"/>
            <a:ext cx="1849021" cy="1857388"/>
          </a:xfrm>
          <a:prstGeom prst="rect">
            <a:avLst/>
          </a:prstGeom>
          <a:noFill/>
        </p:spPr>
      </p:pic>
      <p:pic>
        <p:nvPicPr>
          <p:cNvPr id="13318" name="Picture 6" descr="http://www.lagarbancitaecologica.org/garbancita/images/stories/campaverano2013/el%20movimiento%20cooperativo%20fb.jpg"/>
          <p:cNvPicPr>
            <a:picLocks noChangeAspect="1" noChangeArrowheads="1"/>
          </p:cNvPicPr>
          <p:nvPr/>
        </p:nvPicPr>
        <p:blipFill>
          <a:blip r:embed="rId8" cstate="print"/>
          <a:srcRect/>
          <a:stretch>
            <a:fillRect/>
          </a:stretch>
        </p:blipFill>
        <p:spPr bwMode="auto">
          <a:xfrm>
            <a:off x="4286248" y="1016057"/>
            <a:ext cx="571504" cy="555555"/>
          </a:xfrm>
          <a:prstGeom prst="ellipse">
            <a:avLst/>
          </a:prstGeom>
          <a:noFill/>
        </p:spPr>
      </p:pic>
      <p:pic>
        <p:nvPicPr>
          <p:cNvPr id="13320" name="Picture 8" descr="http://taga.mex.tl/imagesnew/8/0/6/9/7/Escudo_Rumi%C3%B1ahui.jpg"/>
          <p:cNvPicPr>
            <a:picLocks noChangeAspect="1" noChangeArrowheads="1"/>
          </p:cNvPicPr>
          <p:nvPr/>
        </p:nvPicPr>
        <p:blipFill>
          <a:blip r:embed="rId9"/>
          <a:srcRect/>
          <a:stretch>
            <a:fillRect/>
          </a:stretch>
        </p:blipFill>
        <p:spPr bwMode="auto">
          <a:xfrm>
            <a:off x="3854121" y="2857496"/>
            <a:ext cx="1435761" cy="1947851"/>
          </a:xfrm>
          <a:prstGeom prst="rect">
            <a:avLst/>
          </a:prstGeom>
          <a:noFill/>
        </p:spPr>
      </p:pic>
      <p:cxnSp>
        <p:nvCxnSpPr>
          <p:cNvPr id="18" name="17 Conector recto de flecha"/>
          <p:cNvCxnSpPr/>
          <p:nvPr/>
        </p:nvCxnSpPr>
        <p:spPr>
          <a:xfrm>
            <a:off x="6143636" y="714356"/>
            <a:ext cx="3000364" cy="1588"/>
          </a:xfrm>
          <a:prstGeom prst="straightConnector1">
            <a:avLst/>
          </a:prstGeom>
          <a:ln w="3810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1+ppt_w/2"/>
                                          </p:val>
                                        </p:tav>
                                      </p:tavLst>
                                    </p:anim>
                                    <p:anim calcmode="lin" valueType="num">
                                      <p:cBhvr additive="base">
                                        <p:cTn id="7" dur="500"/>
                                        <p:tgtEl>
                                          <p:spTgt spid="18"/>
                                        </p:tgtEl>
                                        <p:attrNameLst>
                                          <p:attrName>ppt_y</p:attrName>
                                        </p:attrNameLst>
                                      </p:cBhvr>
                                      <p:tavLst>
                                        <p:tav tm="0">
                                          <p:val>
                                            <p:strVal val="ppt_y"/>
                                          </p:val>
                                        </p:tav>
                                        <p:tav tm="100000">
                                          <p:val>
                                            <p:strVal val="ppt_y"/>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de resultados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pic>
        <p:nvPicPr>
          <p:cNvPr id="9" name="8 Marcador de contenido"/>
          <p:cNvPicPr>
            <a:picLocks noGrp="1"/>
          </p:cNvPicPr>
          <p:nvPr>
            <p:ph sz="quarter" idx="1"/>
          </p:nvPr>
        </p:nvPicPr>
        <p:blipFill>
          <a:blip r:embed="rId3"/>
          <a:srcRect/>
          <a:stretch>
            <a:fillRect/>
          </a:stretch>
        </p:blipFill>
        <p:spPr bwMode="auto">
          <a:xfrm>
            <a:off x="285720" y="1500174"/>
            <a:ext cx="2928958" cy="2357454"/>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1" name="10 Imagen"/>
          <p:cNvPicPr/>
          <p:nvPr/>
        </p:nvPicPr>
        <p:blipFill>
          <a:blip r:embed="rId4"/>
          <a:srcRect/>
          <a:stretch>
            <a:fillRect/>
          </a:stretch>
        </p:blipFill>
        <p:spPr bwMode="auto">
          <a:xfrm>
            <a:off x="5857884" y="1500174"/>
            <a:ext cx="2997074" cy="2357454"/>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2" name="11 Imagen"/>
          <p:cNvPicPr/>
          <p:nvPr/>
        </p:nvPicPr>
        <p:blipFill>
          <a:blip r:embed="rId5"/>
          <a:srcRect/>
          <a:stretch>
            <a:fillRect/>
          </a:stretch>
        </p:blipFill>
        <p:spPr bwMode="auto">
          <a:xfrm>
            <a:off x="285720" y="4000504"/>
            <a:ext cx="2928959" cy="2357454"/>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3" name="12 Imagen"/>
          <p:cNvPicPr/>
          <p:nvPr/>
        </p:nvPicPr>
        <p:blipFill>
          <a:blip r:embed="rId6"/>
          <a:srcRect/>
          <a:stretch>
            <a:fillRect/>
          </a:stretch>
        </p:blipFill>
        <p:spPr bwMode="auto">
          <a:xfrm>
            <a:off x="3571868" y="4000504"/>
            <a:ext cx="5332257" cy="2357454"/>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31750" name="Picture 6" descr="http://png.clipart.me/graphics/previews/132/detailed-illustration-of-a-customer-satisfaction-meter-with-smilies-eps10-vector_132875531.jpg"/>
          <p:cNvPicPr>
            <a:picLocks noChangeAspect="1" noChangeArrowheads="1"/>
          </p:cNvPicPr>
          <p:nvPr/>
        </p:nvPicPr>
        <p:blipFill>
          <a:blip r:embed="rId7"/>
          <a:srcRect/>
          <a:stretch>
            <a:fillRect/>
          </a:stretch>
        </p:blipFill>
        <p:spPr bwMode="auto">
          <a:xfrm>
            <a:off x="3500430" y="2071678"/>
            <a:ext cx="2197908" cy="1463666"/>
          </a:xfrm>
          <a:prstGeom prst="rect">
            <a:avLst/>
          </a:prstGeom>
          <a:noFill/>
          <a:effectLst>
            <a:softEdge rad="63500"/>
          </a:effectLst>
        </p:spPr>
      </p:pic>
      <p:cxnSp>
        <p:nvCxnSpPr>
          <p:cNvPr id="14" name="13 Conector recto de flecha"/>
          <p:cNvCxnSpPr/>
          <p:nvPr/>
        </p:nvCxnSpPr>
        <p:spPr>
          <a:xfrm rot="5400000">
            <a:off x="4358480" y="284934"/>
            <a:ext cx="571504"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5143504" y="6643710"/>
            <a:ext cx="400049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flipH="1" flipV="1">
            <a:off x="5000628" y="6500834"/>
            <a:ext cx="285752"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1750"/>
                                        </p:tgtEl>
                                        <p:attrNameLst>
                                          <p:attrName>style.visibility</p:attrName>
                                        </p:attrNameLst>
                                      </p:cBhvr>
                                      <p:to>
                                        <p:strVal val="visible"/>
                                      </p:to>
                                    </p:set>
                                    <p:animEffect transition="in" filter="box(in)">
                                      <p:cBhvr>
                                        <p:cTn id="18" dur="500"/>
                                        <p:tgtEl>
                                          <p:spTgt spid="3175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par>
                                <p:cTn id="39" presetID="2" presetClass="entr" presetSubtype="1"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0-#ppt_h/2"/>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sp>
        <p:nvSpPr>
          <p:cNvPr id="10"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de resultados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8 Pentágono"/>
          <p:cNvSpPr/>
          <p:nvPr/>
        </p:nvSpPr>
        <p:spPr>
          <a:xfrm>
            <a:off x="357158" y="1571612"/>
            <a:ext cx="2500330" cy="642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a:t>CROSSTABS</a:t>
            </a:r>
            <a:endParaRPr lang="es-EC" b="1" i="1" dirty="0"/>
          </a:p>
        </p:txBody>
      </p:sp>
      <p:graphicFrame>
        <p:nvGraphicFramePr>
          <p:cNvPr id="11" name="10 Tabla"/>
          <p:cNvGraphicFramePr>
            <a:graphicFrameLocks noGrp="1"/>
          </p:cNvGraphicFramePr>
          <p:nvPr/>
        </p:nvGraphicFramePr>
        <p:xfrm>
          <a:off x="1071538" y="2928934"/>
          <a:ext cx="7572427" cy="2895985"/>
        </p:xfrm>
        <a:graphic>
          <a:graphicData uri="http://schemas.openxmlformats.org/drawingml/2006/table">
            <a:tbl>
              <a:tblPr>
                <a:tableStyleId>{3C2FFA5D-87B4-456A-9821-1D502468CF0F}</a:tableStyleId>
              </a:tblPr>
              <a:tblGrid>
                <a:gridCol w="1800218"/>
                <a:gridCol w="1231461"/>
                <a:gridCol w="1231461"/>
                <a:gridCol w="1231461"/>
                <a:gridCol w="1231461"/>
                <a:gridCol w="846365"/>
              </a:tblGrid>
              <a:tr h="0">
                <a:tc rowSpan="2" gridSpan="2">
                  <a:txBody>
                    <a:bodyPr/>
                    <a:lstStyle/>
                    <a:p>
                      <a:pPr marL="38100" marR="38100" algn="l">
                        <a:lnSpc>
                          <a:spcPct val="150000"/>
                        </a:lnSpc>
                        <a:spcAft>
                          <a:spcPts val="0"/>
                        </a:spcAft>
                      </a:pPr>
                      <a:endParaRPr lang="es-EC" sz="1400" dirty="0">
                        <a:solidFill>
                          <a:srgbClr val="000000"/>
                        </a:solidFill>
                        <a:latin typeface="Times New Roman" pitchFamily="18" charset="0"/>
                        <a:ea typeface="Calibri"/>
                        <a:cs typeface="Times New Roman" pitchFamily="18" charset="0"/>
                      </a:endParaRPr>
                    </a:p>
                  </a:txBody>
                  <a:tcPr marL="0" marR="0" marT="0" marB="0"/>
                </a:tc>
                <a:tc rowSpan="2" hMerge="1">
                  <a:txBody>
                    <a:bodyPr/>
                    <a:lstStyle/>
                    <a:p>
                      <a:endParaRPr lang="es-EC"/>
                    </a:p>
                  </a:txBody>
                  <a:tcPr/>
                </a:tc>
                <a:tc gridSpan="3">
                  <a:txBody>
                    <a:bodyPr/>
                    <a:lstStyle/>
                    <a:p>
                      <a:pPr marL="38100" marR="38100" algn="ctr">
                        <a:lnSpc>
                          <a:spcPct val="150000"/>
                        </a:lnSpc>
                        <a:spcAft>
                          <a:spcPts val="0"/>
                        </a:spcAft>
                      </a:pPr>
                      <a:r>
                        <a:rPr lang="es-EC" sz="1400">
                          <a:latin typeface="Times New Roman" pitchFamily="18" charset="0"/>
                          <a:cs typeface="Times New Roman" pitchFamily="18" charset="0"/>
                        </a:rPr>
                        <a:t>La atención al cliente prestada en la Cooperativa es:</a:t>
                      </a:r>
                      <a:endParaRPr lang="es-EC" sz="1400">
                        <a:latin typeface="Times New Roman" pitchFamily="18" charset="0"/>
                        <a:ea typeface="Calibri"/>
                        <a:cs typeface="Times New Roman" pitchFamily="18" charset="0"/>
                      </a:endParaRPr>
                    </a:p>
                  </a:txBody>
                  <a:tcPr marL="0" marR="0" marT="0" marB="0"/>
                </a:tc>
                <a:tc hMerge="1">
                  <a:txBody>
                    <a:bodyPr/>
                    <a:lstStyle/>
                    <a:p>
                      <a:endParaRPr lang="es-EC"/>
                    </a:p>
                  </a:txBody>
                  <a:tcPr/>
                </a:tc>
                <a:tc hMerge="1">
                  <a:txBody>
                    <a:bodyPr/>
                    <a:lstStyle/>
                    <a:p>
                      <a:endParaRPr lang="es-EC"/>
                    </a:p>
                  </a:txBody>
                  <a:tcPr/>
                </a:tc>
                <a:tc rowSpan="2">
                  <a:txBody>
                    <a:bodyPr/>
                    <a:lstStyle/>
                    <a:p>
                      <a:pPr marL="38100" marR="38100" algn="ctr">
                        <a:lnSpc>
                          <a:spcPct val="150000"/>
                        </a:lnSpc>
                        <a:spcAft>
                          <a:spcPts val="0"/>
                        </a:spcAft>
                      </a:pPr>
                      <a:r>
                        <a:rPr lang="es-EC" sz="1400">
                          <a:latin typeface="Times New Roman" pitchFamily="18" charset="0"/>
                          <a:cs typeface="Times New Roman" pitchFamily="18" charset="0"/>
                        </a:rPr>
                        <a:t>Total</a:t>
                      </a:r>
                      <a:endParaRPr lang="es-EC" sz="1400">
                        <a:latin typeface="Times New Roman" pitchFamily="18" charset="0"/>
                        <a:ea typeface="Calibri"/>
                        <a:cs typeface="Times New Roman" pitchFamily="18" charset="0"/>
                      </a:endParaRPr>
                    </a:p>
                  </a:txBody>
                  <a:tcPr marL="0" marR="0" marT="0" marB="0"/>
                </a:tc>
              </a:tr>
              <a:tr h="0">
                <a:tc gridSpan="2" vMerge="1">
                  <a:txBody>
                    <a:bodyPr/>
                    <a:lstStyle/>
                    <a:p>
                      <a:endParaRPr lang="es-EC"/>
                    </a:p>
                  </a:txBody>
                  <a:tcPr/>
                </a:tc>
                <a:tc hMerge="1" vMerge="1">
                  <a:txBody>
                    <a:bodyPr/>
                    <a:lstStyle/>
                    <a:p>
                      <a:endParaRPr lang="es-EC"/>
                    </a:p>
                  </a:txBody>
                  <a:tcPr/>
                </a:tc>
                <a:tc>
                  <a:txBody>
                    <a:bodyPr/>
                    <a:lstStyle/>
                    <a:p>
                      <a:pPr marL="38100" marR="38100" algn="ctr">
                        <a:lnSpc>
                          <a:spcPct val="150000"/>
                        </a:lnSpc>
                        <a:spcAft>
                          <a:spcPts val="0"/>
                        </a:spcAft>
                      </a:pPr>
                      <a:r>
                        <a:rPr lang="es-EC" sz="1400">
                          <a:latin typeface="Times New Roman" pitchFamily="18" charset="0"/>
                          <a:cs typeface="Times New Roman" pitchFamily="18" charset="0"/>
                        </a:rPr>
                        <a:t>Excelente</a:t>
                      </a:r>
                      <a:endParaRPr lang="es-EC" sz="1400">
                        <a:latin typeface="Times New Roman" pitchFamily="18" charset="0"/>
                        <a:ea typeface="Calibri"/>
                        <a:cs typeface="Times New Roman" pitchFamily="18" charset="0"/>
                      </a:endParaRPr>
                    </a:p>
                  </a:txBody>
                  <a:tcPr marL="0" marR="0" marT="0" marB="0"/>
                </a:tc>
                <a:tc>
                  <a:txBody>
                    <a:bodyPr/>
                    <a:lstStyle/>
                    <a:p>
                      <a:pPr marL="38100" marR="38100" algn="ctr">
                        <a:lnSpc>
                          <a:spcPct val="150000"/>
                        </a:lnSpc>
                        <a:spcAft>
                          <a:spcPts val="0"/>
                        </a:spcAft>
                      </a:pPr>
                      <a:r>
                        <a:rPr lang="es-EC" sz="1400">
                          <a:latin typeface="Times New Roman" pitchFamily="18" charset="0"/>
                          <a:cs typeface="Times New Roman" pitchFamily="18" charset="0"/>
                        </a:rPr>
                        <a:t>Buena</a:t>
                      </a:r>
                      <a:endParaRPr lang="es-EC" sz="1400">
                        <a:latin typeface="Times New Roman" pitchFamily="18" charset="0"/>
                        <a:ea typeface="Calibri"/>
                        <a:cs typeface="Times New Roman" pitchFamily="18" charset="0"/>
                      </a:endParaRPr>
                    </a:p>
                  </a:txBody>
                  <a:tcPr marL="0" marR="0" marT="0" marB="0"/>
                </a:tc>
                <a:tc>
                  <a:txBody>
                    <a:bodyPr/>
                    <a:lstStyle/>
                    <a:p>
                      <a:pPr marL="38100" marR="38100" algn="ctr">
                        <a:lnSpc>
                          <a:spcPct val="150000"/>
                        </a:lnSpc>
                        <a:spcAft>
                          <a:spcPts val="0"/>
                        </a:spcAft>
                      </a:pPr>
                      <a:r>
                        <a:rPr lang="es-EC" sz="1400">
                          <a:latin typeface="Times New Roman" pitchFamily="18" charset="0"/>
                          <a:cs typeface="Times New Roman" pitchFamily="18" charset="0"/>
                        </a:rPr>
                        <a:t>Regular</a:t>
                      </a:r>
                      <a:endParaRPr lang="es-EC" sz="1400">
                        <a:latin typeface="Times New Roman" pitchFamily="18" charset="0"/>
                        <a:ea typeface="Calibri"/>
                        <a:cs typeface="Times New Roman" pitchFamily="18" charset="0"/>
                      </a:endParaRPr>
                    </a:p>
                  </a:txBody>
                  <a:tcPr marL="0" marR="0" marT="0" marB="0"/>
                </a:tc>
                <a:tc vMerge="1">
                  <a:txBody>
                    <a:bodyPr/>
                    <a:lstStyle/>
                    <a:p>
                      <a:endParaRPr lang="es-EC"/>
                    </a:p>
                  </a:txBody>
                  <a:tcPr/>
                </a:tc>
              </a:tr>
              <a:tr h="0">
                <a:tc rowSpan="6">
                  <a:txBody>
                    <a:bodyPr/>
                    <a:lstStyle/>
                    <a:p>
                      <a:pPr marL="38100" marR="38100" algn="l">
                        <a:lnSpc>
                          <a:spcPct val="150000"/>
                        </a:lnSpc>
                        <a:spcAft>
                          <a:spcPts val="0"/>
                        </a:spcAft>
                      </a:pPr>
                      <a:r>
                        <a:rPr lang="es-EC" sz="1400" dirty="0">
                          <a:latin typeface="Times New Roman" pitchFamily="18" charset="0"/>
                          <a:cs typeface="Times New Roman" pitchFamily="18" charset="0"/>
                        </a:rPr>
                        <a:t>¿Con qué frecuencia acude a su Cooperativa de Ahorro y crédito?</a:t>
                      </a:r>
                      <a:endParaRPr lang="es-EC" sz="1400" dirty="0">
                        <a:latin typeface="Times New Roman" pitchFamily="18" charset="0"/>
                        <a:ea typeface="Calibri"/>
                        <a:cs typeface="Times New Roman" pitchFamily="18" charset="0"/>
                      </a:endParaRPr>
                    </a:p>
                  </a:txBody>
                  <a:tcPr marL="0" marR="0" marT="0" marB="0" anchor="ctr"/>
                </a:tc>
                <a:tc>
                  <a:txBody>
                    <a:bodyPr/>
                    <a:lstStyle/>
                    <a:p>
                      <a:pPr marL="38100" marR="38100" algn="l">
                        <a:lnSpc>
                          <a:spcPct val="150000"/>
                        </a:lnSpc>
                        <a:spcAft>
                          <a:spcPts val="0"/>
                        </a:spcAft>
                      </a:pPr>
                      <a:r>
                        <a:rPr lang="es-EC" sz="1400" dirty="0">
                          <a:latin typeface="Times New Roman" pitchFamily="18" charset="0"/>
                          <a:cs typeface="Times New Roman" pitchFamily="18" charset="0"/>
                        </a:rPr>
                        <a:t>Semanal</a:t>
                      </a:r>
                      <a:endParaRPr lang="es-EC" sz="1400" dirty="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13</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600" b="1" i="0" dirty="0">
                          <a:solidFill>
                            <a:srgbClr val="FF0000"/>
                          </a:solidFill>
                          <a:latin typeface="Times New Roman" pitchFamily="18" charset="0"/>
                          <a:cs typeface="Times New Roman" pitchFamily="18" charset="0"/>
                        </a:rPr>
                        <a:t>31</a:t>
                      </a:r>
                      <a:endParaRPr lang="es-EC" sz="1600" b="1" i="0" dirty="0">
                        <a:solidFill>
                          <a:srgbClr val="FF0000"/>
                        </a:solidFill>
                        <a:latin typeface="Times New Roman" pitchFamily="18" charset="0"/>
                        <a:ea typeface="Calibri"/>
                        <a:cs typeface="Times New Roman" pitchFamily="18" charset="0"/>
                      </a:endParaRPr>
                    </a:p>
                  </a:txBody>
                  <a:tcPr marL="0" marR="0" marT="0" marB="0" anchor="ctr">
                    <a:solidFill>
                      <a:srgbClr val="FFFF00"/>
                    </a:solidFill>
                  </a:tcPr>
                </a:tc>
                <a:tc>
                  <a:txBody>
                    <a:bodyPr/>
                    <a:lstStyle/>
                    <a:p>
                      <a:pPr marL="38100" marR="38100" algn="r">
                        <a:lnSpc>
                          <a:spcPct val="150000"/>
                        </a:lnSpc>
                        <a:spcAft>
                          <a:spcPts val="0"/>
                        </a:spcAft>
                      </a:pPr>
                      <a:r>
                        <a:rPr lang="es-EC" sz="1400" dirty="0">
                          <a:latin typeface="Times New Roman" pitchFamily="18" charset="0"/>
                          <a:cs typeface="Times New Roman" pitchFamily="18" charset="0"/>
                        </a:rPr>
                        <a:t>2</a:t>
                      </a:r>
                      <a:endParaRPr lang="es-EC" sz="1400" dirty="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46</a:t>
                      </a:r>
                      <a:endParaRPr lang="es-EC" sz="1400">
                        <a:latin typeface="Times New Roman" pitchFamily="18" charset="0"/>
                        <a:ea typeface="Calibri"/>
                        <a:cs typeface="Times New Roman" pitchFamily="18" charset="0"/>
                      </a:endParaRPr>
                    </a:p>
                  </a:txBody>
                  <a:tcPr marL="0" marR="0" marT="0" marB="0" anchor="ctr"/>
                </a:tc>
              </a:tr>
              <a:tr h="0">
                <a:tc vMerge="1">
                  <a:txBody>
                    <a:bodyPr/>
                    <a:lstStyle/>
                    <a:p>
                      <a:endParaRPr lang="es-EC"/>
                    </a:p>
                  </a:txBody>
                  <a:tcPr/>
                </a:tc>
                <a:tc>
                  <a:txBody>
                    <a:bodyPr/>
                    <a:lstStyle/>
                    <a:p>
                      <a:pPr marL="38100" marR="38100" algn="l">
                        <a:lnSpc>
                          <a:spcPct val="150000"/>
                        </a:lnSpc>
                        <a:spcAft>
                          <a:spcPts val="0"/>
                        </a:spcAft>
                      </a:pPr>
                      <a:r>
                        <a:rPr lang="es-EC" sz="1400" dirty="0">
                          <a:latin typeface="Times New Roman" pitchFamily="18" charset="0"/>
                          <a:cs typeface="Times New Roman" pitchFamily="18" charset="0"/>
                        </a:rPr>
                        <a:t>Quincenal</a:t>
                      </a:r>
                      <a:endParaRPr lang="es-EC" sz="1400" dirty="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10</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23</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4</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37</a:t>
                      </a:r>
                      <a:endParaRPr lang="es-EC" sz="1400">
                        <a:latin typeface="Times New Roman" pitchFamily="18" charset="0"/>
                        <a:ea typeface="Calibri"/>
                        <a:cs typeface="Times New Roman" pitchFamily="18" charset="0"/>
                      </a:endParaRPr>
                    </a:p>
                  </a:txBody>
                  <a:tcPr marL="0" marR="0" marT="0" marB="0" anchor="ctr"/>
                </a:tc>
              </a:tr>
              <a:tr h="0">
                <a:tc vMerge="1">
                  <a:txBody>
                    <a:bodyPr/>
                    <a:lstStyle/>
                    <a:p>
                      <a:endParaRPr lang="es-EC"/>
                    </a:p>
                  </a:txBody>
                  <a:tcPr/>
                </a:tc>
                <a:tc>
                  <a:txBody>
                    <a:bodyPr/>
                    <a:lstStyle/>
                    <a:p>
                      <a:pPr marL="38100" marR="38100" algn="l">
                        <a:lnSpc>
                          <a:spcPct val="150000"/>
                        </a:lnSpc>
                        <a:spcAft>
                          <a:spcPts val="0"/>
                        </a:spcAft>
                      </a:pPr>
                      <a:r>
                        <a:rPr lang="es-EC" sz="1400">
                          <a:latin typeface="Times New Roman" pitchFamily="18" charset="0"/>
                          <a:cs typeface="Times New Roman" pitchFamily="18" charset="0"/>
                        </a:rPr>
                        <a:t>Semestral</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1</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6</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3</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10</a:t>
                      </a:r>
                      <a:endParaRPr lang="es-EC" sz="1400">
                        <a:latin typeface="Times New Roman" pitchFamily="18" charset="0"/>
                        <a:ea typeface="Calibri"/>
                        <a:cs typeface="Times New Roman" pitchFamily="18" charset="0"/>
                      </a:endParaRPr>
                    </a:p>
                  </a:txBody>
                  <a:tcPr marL="0" marR="0" marT="0" marB="0" anchor="ctr"/>
                </a:tc>
              </a:tr>
              <a:tr h="0">
                <a:tc vMerge="1">
                  <a:txBody>
                    <a:bodyPr/>
                    <a:lstStyle/>
                    <a:p>
                      <a:endParaRPr lang="es-EC"/>
                    </a:p>
                  </a:txBody>
                  <a:tcPr/>
                </a:tc>
                <a:tc>
                  <a:txBody>
                    <a:bodyPr/>
                    <a:lstStyle/>
                    <a:p>
                      <a:pPr marL="38100" marR="38100" algn="l">
                        <a:lnSpc>
                          <a:spcPct val="150000"/>
                        </a:lnSpc>
                        <a:spcAft>
                          <a:spcPts val="0"/>
                        </a:spcAft>
                      </a:pPr>
                      <a:r>
                        <a:rPr lang="es-EC" sz="1400">
                          <a:latin typeface="Times New Roman" pitchFamily="18" charset="0"/>
                          <a:cs typeface="Times New Roman" pitchFamily="18" charset="0"/>
                        </a:rPr>
                        <a:t>Mensual</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32</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dirty="0">
                          <a:latin typeface="Times New Roman" pitchFamily="18" charset="0"/>
                          <a:cs typeface="Times New Roman" pitchFamily="18" charset="0"/>
                        </a:rPr>
                        <a:t>71</a:t>
                      </a:r>
                      <a:endParaRPr lang="es-EC" sz="1400" dirty="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15</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118</a:t>
                      </a:r>
                      <a:endParaRPr lang="es-EC" sz="1400">
                        <a:latin typeface="Times New Roman" pitchFamily="18" charset="0"/>
                        <a:ea typeface="Calibri"/>
                        <a:cs typeface="Times New Roman" pitchFamily="18" charset="0"/>
                      </a:endParaRPr>
                    </a:p>
                  </a:txBody>
                  <a:tcPr marL="0" marR="0" marT="0" marB="0" anchor="ctr"/>
                </a:tc>
              </a:tr>
              <a:tr h="0">
                <a:tc vMerge="1">
                  <a:txBody>
                    <a:bodyPr/>
                    <a:lstStyle/>
                    <a:p>
                      <a:endParaRPr lang="es-EC"/>
                    </a:p>
                  </a:txBody>
                  <a:tcPr/>
                </a:tc>
                <a:tc>
                  <a:txBody>
                    <a:bodyPr/>
                    <a:lstStyle/>
                    <a:p>
                      <a:pPr marL="38100" marR="38100" algn="l">
                        <a:lnSpc>
                          <a:spcPct val="150000"/>
                        </a:lnSpc>
                        <a:spcAft>
                          <a:spcPts val="0"/>
                        </a:spcAft>
                      </a:pPr>
                      <a:r>
                        <a:rPr lang="es-EC" sz="1400">
                          <a:latin typeface="Times New Roman" pitchFamily="18" charset="0"/>
                          <a:cs typeface="Times New Roman" pitchFamily="18" charset="0"/>
                        </a:rPr>
                        <a:t>Trimestral</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3</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9</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13</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25</a:t>
                      </a:r>
                      <a:endParaRPr lang="es-EC" sz="1400">
                        <a:latin typeface="Times New Roman" pitchFamily="18" charset="0"/>
                        <a:ea typeface="Calibri"/>
                        <a:cs typeface="Times New Roman" pitchFamily="18" charset="0"/>
                      </a:endParaRPr>
                    </a:p>
                  </a:txBody>
                  <a:tcPr marL="0" marR="0" marT="0" marB="0" anchor="ctr"/>
                </a:tc>
              </a:tr>
              <a:tr h="0">
                <a:tc vMerge="1">
                  <a:txBody>
                    <a:bodyPr/>
                    <a:lstStyle/>
                    <a:p>
                      <a:endParaRPr lang="es-EC"/>
                    </a:p>
                  </a:txBody>
                  <a:tcPr/>
                </a:tc>
                <a:tc>
                  <a:txBody>
                    <a:bodyPr/>
                    <a:lstStyle/>
                    <a:p>
                      <a:pPr marL="38100" marR="38100" algn="l">
                        <a:lnSpc>
                          <a:spcPct val="150000"/>
                        </a:lnSpc>
                        <a:spcAft>
                          <a:spcPts val="0"/>
                        </a:spcAft>
                      </a:pPr>
                      <a:r>
                        <a:rPr lang="es-EC" sz="1400">
                          <a:latin typeface="Times New Roman" pitchFamily="18" charset="0"/>
                          <a:cs typeface="Times New Roman" pitchFamily="18" charset="0"/>
                        </a:rPr>
                        <a:t>Anual</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4</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4</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0</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8</a:t>
                      </a:r>
                      <a:endParaRPr lang="es-EC" sz="1400">
                        <a:latin typeface="Times New Roman" pitchFamily="18" charset="0"/>
                        <a:ea typeface="Calibri"/>
                        <a:cs typeface="Times New Roman" pitchFamily="18" charset="0"/>
                      </a:endParaRPr>
                    </a:p>
                  </a:txBody>
                  <a:tcPr marL="0" marR="0" marT="0" marB="0" anchor="ctr"/>
                </a:tc>
              </a:tr>
              <a:tr h="0">
                <a:tc gridSpan="2">
                  <a:txBody>
                    <a:bodyPr/>
                    <a:lstStyle/>
                    <a:p>
                      <a:pPr marL="38100" marR="38100" algn="l">
                        <a:lnSpc>
                          <a:spcPct val="150000"/>
                        </a:lnSpc>
                        <a:spcAft>
                          <a:spcPts val="0"/>
                        </a:spcAft>
                      </a:pPr>
                      <a:r>
                        <a:rPr lang="es-EC" sz="1400" dirty="0">
                          <a:latin typeface="Times New Roman" pitchFamily="18" charset="0"/>
                          <a:cs typeface="Times New Roman" pitchFamily="18" charset="0"/>
                        </a:rPr>
                        <a:t>Total</a:t>
                      </a:r>
                      <a:endParaRPr lang="es-EC" sz="1400" dirty="0">
                        <a:latin typeface="Times New Roman" pitchFamily="18" charset="0"/>
                        <a:ea typeface="Calibri"/>
                        <a:cs typeface="Times New Roman" pitchFamily="18" charset="0"/>
                      </a:endParaRPr>
                    </a:p>
                  </a:txBody>
                  <a:tcPr marL="0" marR="0" marT="0" marB="0" anchor="ctr"/>
                </a:tc>
                <a:tc hMerge="1">
                  <a:txBody>
                    <a:bodyPr/>
                    <a:lstStyle/>
                    <a:p>
                      <a:endParaRPr lang="es-EC"/>
                    </a:p>
                  </a:txBody>
                  <a:tcPr/>
                </a:tc>
                <a:tc>
                  <a:txBody>
                    <a:bodyPr/>
                    <a:lstStyle/>
                    <a:p>
                      <a:pPr marL="38100" marR="38100" algn="r">
                        <a:lnSpc>
                          <a:spcPct val="150000"/>
                        </a:lnSpc>
                        <a:spcAft>
                          <a:spcPts val="0"/>
                        </a:spcAft>
                      </a:pPr>
                      <a:r>
                        <a:rPr lang="es-EC" sz="1400">
                          <a:latin typeface="Times New Roman" pitchFamily="18" charset="0"/>
                          <a:cs typeface="Times New Roman" pitchFamily="18" charset="0"/>
                        </a:rPr>
                        <a:t>63</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dirty="0">
                          <a:latin typeface="Times New Roman" pitchFamily="18" charset="0"/>
                          <a:cs typeface="Times New Roman" pitchFamily="18" charset="0"/>
                        </a:rPr>
                        <a:t>144</a:t>
                      </a:r>
                      <a:endParaRPr lang="es-EC" sz="1400" dirty="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a:latin typeface="Times New Roman" pitchFamily="18" charset="0"/>
                          <a:cs typeface="Times New Roman" pitchFamily="18" charset="0"/>
                        </a:rPr>
                        <a:t>37</a:t>
                      </a:r>
                      <a:endParaRPr lang="es-EC" sz="14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dirty="0">
                          <a:latin typeface="Times New Roman" pitchFamily="18" charset="0"/>
                          <a:cs typeface="Times New Roman" pitchFamily="18" charset="0"/>
                        </a:rPr>
                        <a:t>244</a:t>
                      </a:r>
                      <a:endParaRPr lang="es-EC" sz="1400" dirty="0">
                        <a:latin typeface="Times New Roman" pitchFamily="18" charset="0"/>
                        <a:ea typeface="Calibri"/>
                        <a:cs typeface="Times New Roman" pitchFamily="18" charset="0"/>
                      </a:endParaRPr>
                    </a:p>
                  </a:txBody>
                  <a:tcPr marL="0" marR="0" marT="0" marB="0" anchor="ctr"/>
                </a:tc>
              </a:tr>
            </a:tbl>
          </a:graphicData>
        </a:graphic>
      </p:graphicFrame>
      <p:sp>
        <p:nvSpPr>
          <p:cNvPr id="12" name="11 Rectángulo"/>
          <p:cNvSpPr/>
          <p:nvPr/>
        </p:nvSpPr>
        <p:spPr>
          <a:xfrm>
            <a:off x="3000364" y="1643050"/>
            <a:ext cx="592935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400" dirty="0" smtClean="0">
                <a:latin typeface="Times New Roman" pitchFamily="18" charset="0"/>
                <a:cs typeface="Times New Roman" pitchFamily="18" charset="0"/>
              </a:rPr>
              <a:t>¿Con </a:t>
            </a:r>
            <a:r>
              <a:rPr lang="es-EC" sz="1400" dirty="0">
                <a:latin typeface="Times New Roman" pitchFamily="18" charset="0"/>
                <a:cs typeface="Times New Roman" pitchFamily="18" charset="0"/>
              </a:rPr>
              <a:t>qué frecuencia acude a su Cooperativa de Ahorro y crédito? Vs La atención al cliente prestada en la Cooperativa es:</a:t>
            </a:r>
          </a:p>
        </p:txBody>
      </p:sp>
      <p:cxnSp>
        <p:nvCxnSpPr>
          <p:cNvPr id="13" name="12 Conector recto de flecha"/>
          <p:cNvCxnSpPr/>
          <p:nvPr/>
        </p:nvCxnSpPr>
        <p:spPr>
          <a:xfrm>
            <a:off x="5143504" y="6643710"/>
            <a:ext cx="400049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32" y="6643710"/>
            <a:ext cx="285720"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flipH="1" flipV="1">
            <a:off x="-2714676" y="3714752"/>
            <a:ext cx="5857916"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214282" y="714356"/>
            <a:ext cx="192882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flipH="1" flipV="1">
            <a:off x="4928793" y="6428999"/>
            <a:ext cx="428628" cy="794"/>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ox(in)">
                                      <p:cBhvr>
                                        <p:cTn id="36" dur="500"/>
                                        <p:tgtEl>
                                          <p:spTgt spid="11"/>
                                        </p:tgtEl>
                                      </p:cBhvr>
                                    </p:animEffect>
                                  </p:childTnLst>
                                </p:cTn>
                              </p:par>
                              <p:par>
                                <p:cTn id="37" presetID="2" presetClass="entr" presetSubtype="1"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sp>
        <p:nvSpPr>
          <p:cNvPr id="10"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de resultados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8 Pentágono"/>
          <p:cNvSpPr/>
          <p:nvPr/>
        </p:nvSpPr>
        <p:spPr>
          <a:xfrm>
            <a:off x="357158" y="1571612"/>
            <a:ext cx="2500330" cy="6429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i="1" dirty="0"/>
              <a:t>ANOVA</a:t>
            </a:r>
          </a:p>
        </p:txBody>
      </p:sp>
      <p:sp>
        <p:nvSpPr>
          <p:cNvPr id="33794" name="Rectangle 2"/>
          <p:cNvSpPr>
            <a:spLocks noChangeArrowheads="1"/>
          </p:cNvSpPr>
          <p:nvPr/>
        </p:nvSpPr>
        <p:spPr bwMode="auto">
          <a:xfrm>
            <a:off x="2928926" y="1643050"/>
            <a:ext cx="585791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lvl="0" indent="0" fontAlgn="base">
              <a:lnSpc>
                <a:spcPct val="100000"/>
              </a:lnSpc>
              <a:spcBef>
                <a:spcPct val="0"/>
              </a:spcBef>
              <a:spcAft>
                <a:spcPct val="0"/>
              </a:spcAft>
              <a:buClrTx/>
              <a:buSzTx/>
              <a:buFontTx/>
              <a:buNone/>
              <a:tabLst/>
            </a:pPr>
            <a:r>
              <a:rPr lang="es-EC" sz="1400" dirty="0">
                <a:latin typeface="Times New Roman" pitchFamily="18" charset="0"/>
                <a:cs typeface="Times New Roman" pitchFamily="18" charset="0"/>
              </a:rPr>
              <a:t>Edad del Encuestado  Vs ¿Cuánto ahorra mensualmente en la Cooperativa de Ahorro y crédito donde usted es cliente?</a:t>
            </a:r>
          </a:p>
        </p:txBody>
      </p:sp>
      <p:pic>
        <p:nvPicPr>
          <p:cNvPr id="13" name="12 Imagen"/>
          <p:cNvPicPr/>
          <p:nvPr/>
        </p:nvPicPr>
        <p:blipFill>
          <a:blip r:embed="rId3"/>
          <a:stretch>
            <a:fillRect/>
          </a:stretch>
        </p:blipFill>
        <p:spPr>
          <a:xfrm>
            <a:off x="357158" y="2643182"/>
            <a:ext cx="3036557" cy="1510329"/>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
        <p:nvSpPr>
          <p:cNvPr id="33795" name="Rectangle 3"/>
          <p:cNvSpPr>
            <a:spLocks noChangeArrowheads="1"/>
          </p:cNvSpPr>
          <p:nvPr/>
        </p:nvSpPr>
        <p:spPr bwMode="auto">
          <a:xfrm>
            <a:off x="357158" y="4572008"/>
            <a:ext cx="3000396" cy="95410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Hipótesis: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H0: </a:t>
            </a:r>
            <a:r>
              <a:rPr kumimoji="0" lang="es-EC"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 A y B </a:t>
            </a:r>
            <a:r>
              <a:rPr kumimoji="0" lang="es-EC" sz="11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es mayor a 5% se RECHAZA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HA: </a:t>
            </a:r>
            <a:r>
              <a:rPr kumimoji="0" lang="es-EC" sz="11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Si A y B es menor a 5% se ACEPTA</a:t>
            </a:r>
            <a:r>
              <a:rPr kumimoji="0" lang="es-EC" sz="1100" b="0" i="0" u="none" strike="noStrike" cap="none" normalizeH="0" baseline="0" dirty="0" smtClean="0">
                <a:ln>
                  <a:noFill/>
                </a:ln>
                <a:solidFill>
                  <a:srgbClr val="FF0000"/>
                </a:solidFill>
                <a:effectLst/>
                <a:latin typeface="Times New Roman" pitchFamily="18" charset="0"/>
                <a:cs typeface="Times New Roman" pitchFamily="18" charset="0"/>
              </a:rPr>
              <a:t> </a:t>
            </a:r>
          </a:p>
        </p:txBody>
      </p:sp>
      <p:graphicFrame>
        <p:nvGraphicFramePr>
          <p:cNvPr id="15" name="14 Tabla"/>
          <p:cNvGraphicFramePr>
            <a:graphicFrameLocks noGrp="1"/>
          </p:cNvGraphicFramePr>
          <p:nvPr/>
        </p:nvGraphicFramePr>
        <p:xfrm>
          <a:off x="3643305" y="2643182"/>
          <a:ext cx="5214975" cy="2500331"/>
        </p:xfrm>
        <a:graphic>
          <a:graphicData uri="http://schemas.openxmlformats.org/drawingml/2006/table">
            <a:tbl>
              <a:tblPr>
                <a:tableStyleId>{284E427A-3D55-4303-BF80-6455036E1DE7}</a:tableStyleId>
              </a:tblPr>
              <a:tblGrid>
                <a:gridCol w="933626"/>
                <a:gridCol w="1054583"/>
                <a:gridCol w="724302"/>
                <a:gridCol w="1053860"/>
                <a:gridCol w="724302"/>
                <a:gridCol w="724302"/>
              </a:tblGrid>
              <a:tr h="416722">
                <a:tc gridSpan="6">
                  <a:txBody>
                    <a:bodyPr/>
                    <a:lstStyle/>
                    <a:p>
                      <a:pPr marL="38100" marR="38100" algn="ctr">
                        <a:lnSpc>
                          <a:spcPct val="150000"/>
                        </a:lnSpc>
                        <a:spcAft>
                          <a:spcPts val="0"/>
                        </a:spcAft>
                      </a:pPr>
                      <a:r>
                        <a:rPr lang="es-EC" sz="1200" dirty="0">
                          <a:latin typeface="Times New Roman" pitchFamily="18" charset="0"/>
                          <a:cs typeface="Times New Roman" pitchFamily="18" charset="0"/>
                        </a:rPr>
                        <a:t>Edad del Encuestado</a:t>
                      </a:r>
                      <a:endParaRPr lang="es-EC" sz="2000" dirty="0">
                        <a:latin typeface="Times New Roman" pitchFamily="18" charset="0"/>
                        <a:ea typeface="Calibri"/>
                        <a:cs typeface="Times New Roman"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33443">
                <a:tc>
                  <a:txBody>
                    <a:bodyPr/>
                    <a:lstStyle/>
                    <a:p>
                      <a:pPr marL="38100" marR="38100" algn="l">
                        <a:lnSpc>
                          <a:spcPct val="150000"/>
                        </a:lnSpc>
                        <a:spcAft>
                          <a:spcPts val="0"/>
                        </a:spcAft>
                      </a:pPr>
                      <a:endParaRPr lang="es-EC" sz="1200" dirty="0">
                        <a:solidFill>
                          <a:srgbClr val="000000"/>
                        </a:solidFill>
                        <a:latin typeface="Times New Roman" pitchFamily="18" charset="0"/>
                        <a:ea typeface="Calibri"/>
                        <a:cs typeface="Times New Roman" pitchFamily="18" charset="0"/>
                      </a:endParaRPr>
                    </a:p>
                  </a:txBody>
                  <a:tcPr marL="0" marR="0" marT="0" marB="0" anchor="ctr"/>
                </a:tc>
                <a:tc>
                  <a:txBody>
                    <a:bodyPr/>
                    <a:lstStyle/>
                    <a:p>
                      <a:pPr marL="38100" marR="38100" algn="ctr">
                        <a:lnSpc>
                          <a:spcPct val="150000"/>
                        </a:lnSpc>
                        <a:spcAft>
                          <a:spcPts val="0"/>
                        </a:spcAft>
                      </a:pPr>
                      <a:r>
                        <a:rPr lang="es-EC" sz="1200" dirty="0">
                          <a:latin typeface="Times New Roman" pitchFamily="18" charset="0"/>
                          <a:cs typeface="Times New Roman" pitchFamily="18" charset="0"/>
                        </a:rPr>
                        <a:t>Suma de cuadrados</a:t>
                      </a:r>
                      <a:endParaRPr lang="es-EC" sz="2000" dirty="0">
                        <a:latin typeface="Times New Roman" pitchFamily="18" charset="0"/>
                        <a:ea typeface="Calibri"/>
                        <a:cs typeface="Times New Roman" pitchFamily="18" charset="0"/>
                      </a:endParaRPr>
                    </a:p>
                  </a:txBody>
                  <a:tcPr marL="0" marR="0" marT="0" marB="0" anchor="ctr"/>
                </a:tc>
                <a:tc>
                  <a:txBody>
                    <a:bodyPr/>
                    <a:lstStyle/>
                    <a:p>
                      <a:pPr marL="38100" marR="38100" algn="ctr">
                        <a:lnSpc>
                          <a:spcPct val="150000"/>
                        </a:lnSpc>
                        <a:spcAft>
                          <a:spcPts val="0"/>
                        </a:spcAft>
                      </a:pPr>
                      <a:r>
                        <a:rPr lang="es-EC" sz="1200" dirty="0" err="1">
                          <a:latin typeface="Times New Roman" pitchFamily="18" charset="0"/>
                          <a:cs typeface="Times New Roman" pitchFamily="18" charset="0"/>
                        </a:rPr>
                        <a:t>gl</a:t>
                      </a:r>
                      <a:endParaRPr lang="es-EC" sz="2000" dirty="0">
                        <a:latin typeface="Times New Roman" pitchFamily="18" charset="0"/>
                        <a:ea typeface="Calibri"/>
                        <a:cs typeface="Times New Roman" pitchFamily="18" charset="0"/>
                      </a:endParaRPr>
                    </a:p>
                  </a:txBody>
                  <a:tcPr marL="0" marR="0" marT="0" marB="0" anchor="ctr"/>
                </a:tc>
                <a:tc>
                  <a:txBody>
                    <a:bodyPr/>
                    <a:lstStyle/>
                    <a:p>
                      <a:pPr marL="38100" marR="38100" algn="ctr">
                        <a:lnSpc>
                          <a:spcPct val="150000"/>
                        </a:lnSpc>
                        <a:spcAft>
                          <a:spcPts val="0"/>
                        </a:spcAft>
                      </a:pPr>
                      <a:r>
                        <a:rPr lang="es-EC" sz="1200" dirty="0">
                          <a:latin typeface="Times New Roman" pitchFamily="18" charset="0"/>
                          <a:cs typeface="Times New Roman" pitchFamily="18" charset="0"/>
                        </a:rPr>
                        <a:t>Media cuadrática</a:t>
                      </a:r>
                      <a:endParaRPr lang="es-EC" sz="2000" dirty="0">
                        <a:latin typeface="Times New Roman" pitchFamily="18" charset="0"/>
                        <a:ea typeface="Calibri"/>
                        <a:cs typeface="Times New Roman" pitchFamily="18" charset="0"/>
                      </a:endParaRPr>
                    </a:p>
                  </a:txBody>
                  <a:tcPr marL="0" marR="0" marT="0" marB="0" anchor="ctr"/>
                </a:tc>
                <a:tc>
                  <a:txBody>
                    <a:bodyPr/>
                    <a:lstStyle/>
                    <a:p>
                      <a:pPr marL="38100" marR="38100" algn="ctr">
                        <a:lnSpc>
                          <a:spcPct val="150000"/>
                        </a:lnSpc>
                        <a:spcAft>
                          <a:spcPts val="0"/>
                        </a:spcAft>
                      </a:pPr>
                      <a:r>
                        <a:rPr lang="es-EC" sz="1200">
                          <a:latin typeface="Times New Roman" pitchFamily="18" charset="0"/>
                          <a:cs typeface="Times New Roman" pitchFamily="18" charset="0"/>
                        </a:rPr>
                        <a:t>F</a:t>
                      </a:r>
                      <a:endParaRPr lang="es-EC" sz="2000">
                        <a:latin typeface="Times New Roman" pitchFamily="18" charset="0"/>
                        <a:ea typeface="Calibri"/>
                        <a:cs typeface="Times New Roman" pitchFamily="18" charset="0"/>
                      </a:endParaRPr>
                    </a:p>
                  </a:txBody>
                  <a:tcPr marL="0" marR="0" marT="0" marB="0" anchor="ctr"/>
                </a:tc>
                <a:tc>
                  <a:txBody>
                    <a:bodyPr/>
                    <a:lstStyle/>
                    <a:p>
                      <a:pPr marL="38100" marR="38100" algn="ctr">
                        <a:lnSpc>
                          <a:spcPct val="150000"/>
                        </a:lnSpc>
                        <a:spcAft>
                          <a:spcPts val="0"/>
                        </a:spcAft>
                      </a:pPr>
                      <a:r>
                        <a:rPr lang="es-EC" sz="1200">
                          <a:latin typeface="Times New Roman" pitchFamily="18" charset="0"/>
                          <a:cs typeface="Times New Roman" pitchFamily="18" charset="0"/>
                        </a:rPr>
                        <a:t>Sig.</a:t>
                      </a:r>
                      <a:endParaRPr lang="es-EC" sz="2000">
                        <a:latin typeface="Times New Roman" pitchFamily="18" charset="0"/>
                        <a:ea typeface="Calibri"/>
                        <a:cs typeface="Times New Roman" pitchFamily="18" charset="0"/>
                      </a:endParaRPr>
                    </a:p>
                  </a:txBody>
                  <a:tcPr marL="0" marR="0" marT="0" marB="0" anchor="ctr"/>
                </a:tc>
              </a:tr>
              <a:tr h="416722">
                <a:tc>
                  <a:txBody>
                    <a:bodyPr/>
                    <a:lstStyle/>
                    <a:p>
                      <a:pPr marL="38100" marR="38100" algn="l">
                        <a:lnSpc>
                          <a:spcPct val="150000"/>
                        </a:lnSpc>
                        <a:spcAft>
                          <a:spcPts val="0"/>
                        </a:spcAft>
                      </a:pPr>
                      <a:r>
                        <a:rPr lang="es-EC" sz="1200">
                          <a:latin typeface="Times New Roman" pitchFamily="18" charset="0"/>
                          <a:cs typeface="Times New Roman" pitchFamily="18" charset="0"/>
                        </a:rPr>
                        <a:t>Inter-grupos</a:t>
                      </a:r>
                      <a:endParaRPr lang="es-EC" sz="20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200">
                          <a:latin typeface="Times New Roman" pitchFamily="18" charset="0"/>
                          <a:cs typeface="Times New Roman" pitchFamily="18" charset="0"/>
                        </a:rPr>
                        <a:t>50,940</a:t>
                      </a:r>
                      <a:endParaRPr lang="es-EC" sz="20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200">
                          <a:latin typeface="Times New Roman" pitchFamily="18" charset="0"/>
                          <a:cs typeface="Times New Roman" pitchFamily="18" charset="0"/>
                        </a:rPr>
                        <a:t>5</a:t>
                      </a:r>
                      <a:endParaRPr lang="es-EC" sz="20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200" dirty="0">
                          <a:latin typeface="Times New Roman" pitchFamily="18" charset="0"/>
                          <a:cs typeface="Times New Roman" pitchFamily="18" charset="0"/>
                        </a:rPr>
                        <a:t>10,188</a:t>
                      </a:r>
                      <a:endParaRPr lang="es-EC" sz="2000" dirty="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200">
                          <a:latin typeface="Times New Roman" pitchFamily="18" charset="0"/>
                          <a:cs typeface="Times New Roman" pitchFamily="18" charset="0"/>
                        </a:rPr>
                        <a:t>8,184</a:t>
                      </a:r>
                      <a:endParaRPr lang="es-EC" sz="20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400" b="1" dirty="0">
                          <a:solidFill>
                            <a:srgbClr val="FF0000"/>
                          </a:solidFill>
                          <a:latin typeface="Times New Roman" pitchFamily="18" charset="0"/>
                          <a:cs typeface="Times New Roman" pitchFamily="18" charset="0"/>
                        </a:rPr>
                        <a:t>,000</a:t>
                      </a:r>
                      <a:endParaRPr lang="es-EC" sz="2400" b="1" dirty="0">
                        <a:solidFill>
                          <a:srgbClr val="FF0000"/>
                        </a:solidFill>
                        <a:latin typeface="Times New Roman" pitchFamily="18" charset="0"/>
                        <a:ea typeface="Calibri"/>
                        <a:cs typeface="Times New Roman" pitchFamily="18" charset="0"/>
                      </a:endParaRPr>
                    </a:p>
                  </a:txBody>
                  <a:tcPr marL="0" marR="0" marT="0" marB="0" anchor="ctr">
                    <a:solidFill>
                      <a:srgbClr val="FFFF00"/>
                    </a:solidFill>
                  </a:tcPr>
                </a:tc>
              </a:tr>
              <a:tr h="416722">
                <a:tc>
                  <a:txBody>
                    <a:bodyPr/>
                    <a:lstStyle/>
                    <a:p>
                      <a:pPr marL="38100" marR="38100" algn="l">
                        <a:lnSpc>
                          <a:spcPct val="150000"/>
                        </a:lnSpc>
                        <a:spcAft>
                          <a:spcPts val="0"/>
                        </a:spcAft>
                      </a:pPr>
                      <a:r>
                        <a:rPr lang="es-EC" sz="1200">
                          <a:latin typeface="Times New Roman" pitchFamily="18" charset="0"/>
                          <a:cs typeface="Times New Roman" pitchFamily="18" charset="0"/>
                        </a:rPr>
                        <a:t>Intra-grupos</a:t>
                      </a:r>
                      <a:endParaRPr lang="es-EC" sz="20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200" dirty="0">
                          <a:latin typeface="Times New Roman" pitchFamily="18" charset="0"/>
                          <a:cs typeface="Times New Roman" pitchFamily="18" charset="0"/>
                        </a:rPr>
                        <a:t>296,290</a:t>
                      </a:r>
                      <a:endParaRPr lang="es-EC" sz="2000" dirty="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200">
                          <a:latin typeface="Times New Roman" pitchFamily="18" charset="0"/>
                          <a:cs typeface="Times New Roman" pitchFamily="18" charset="0"/>
                        </a:rPr>
                        <a:t>238</a:t>
                      </a:r>
                      <a:endParaRPr lang="es-EC" sz="20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200" dirty="0">
                          <a:latin typeface="Times New Roman" pitchFamily="18" charset="0"/>
                          <a:cs typeface="Times New Roman" pitchFamily="18" charset="0"/>
                        </a:rPr>
                        <a:t>1,245</a:t>
                      </a:r>
                      <a:endParaRPr lang="es-EC" sz="2000" dirty="0">
                        <a:latin typeface="Times New Roman" pitchFamily="18" charset="0"/>
                        <a:ea typeface="Calibri"/>
                        <a:cs typeface="Times New Roman" pitchFamily="18" charset="0"/>
                      </a:endParaRPr>
                    </a:p>
                  </a:txBody>
                  <a:tcPr marL="0" marR="0" marT="0" marB="0" anchor="ctr"/>
                </a:tc>
                <a:tc>
                  <a:txBody>
                    <a:bodyPr/>
                    <a:lstStyle/>
                    <a:p>
                      <a:pPr algn="l">
                        <a:lnSpc>
                          <a:spcPct val="150000"/>
                        </a:lnSpc>
                        <a:spcAft>
                          <a:spcPts val="0"/>
                        </a:spcAft>
                      </a:pPr>
                      <a:endParaRPr lang="es-EC" sz="1200" dirty="0">
                        <a:latin typeface="Times New Roman" pitchFamily="18" charset="0"/>
                        <a:ea typeface="Calibri"/>
                        <a:cs typeface="Times New Roman" pitchFamily="18" charset="0"/>
                      </a:endParaRPr>
                    </a:p>
                  </a:txBody>
                  <a:tcPr marL="0" marR="0" marT="0" marB="0" anchor="ctr"/>
                </a:tc>
                <a:tc>
                  <a:txBody>
                    <a:bodyPr/>
                    <a:lstStyle/>
                    <a:p>
                      <a:pPr algn="l">
                        <a:lnSpc>
                          <a:spcPct val="150000"/>
                        </a:lnSpc>
                        <a:spcAft>
                          <a:spcPts val="0"/>
                        </a:spcAft>
                      </a:pPr>
                      <a:endParaRPr lang="es-EC" sz="1200">
                        <a:latin typeface="Times New Roman" pitchFamily="18" charset="0"/>
                        <a:ea typeface="Calibri"/>
                        <a:cs typeface="Times New Roman" pitchFamily="18" charset="0"/>
                      </a:endParaRPr>
                    </a:p>
                  </a:txBody>
                  <a:tcPr marL="0" marR="0" marT="0" marB="0" anchor="ctr"/>
                </a:tc>
              </a:tr>
              <a:tr h="416722">
                <a:tc>
                  <a:txBody>
                    <a:bodyPr/>
                    <a:lstStyle/>
                    <a:p>
                      <a:pPr marL="38100" marR="38100" algn="l">
                        <a:lnSpc>
                          <a:spcPct val="150000"/>
                        </a:lnSpc>
                        <a:spcAft>
                          <a:spcPts val="0"/>
                        </a:spcAft>
                      </a:pPr>
                      <a:r>
                        <a:rPr lang="es-EC" sz="1200">
                          <a:latin typeface="Times New Roman" pitchFamily="18" charset="0"/>
                          <a:cs typeface="Times New Roman" pitchFamily="18" charset="0"/>
                        </a:rPr>
                        <a:t>Total</a:t>
                      </a:r>
                      <a:endParaRPr lang="es-EC" sz="20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200">
                          <a:latin typeface="Times New Roman" pitchFamily="18" charset="0"/>
                          <a:cs typeface="Times New Roman" pitchFamily="18" charset="0"/>
                        </a:rPr>
                        <a:t>347,230</a:t>
                      </a:r>
                      <a:endParaRPr lang="es-EC" sz="2000">
                        <a:latin typeface="Times New Roman" pitchFamily="18" charset="0"/>
                        <a:ea typeface="Calibri"/>
                        <a:cs typeface="Times New Roman" pitchFamily="18" charset="0"/>
                      </a:endParaRPr>
                    </a:p>
                  </a:txBody>
                  <a:tcPr marL="0" marR="0" marT="0" marB="0" anchor="ctr"/>
                </a:tc>
                <a:tc>
                  <a:txBody>
                    <a:bodyPr/>
                    <a:lstStyle/>
                    <a:p>
                      <a:pPr marL="38100" marR="38100" algn="r">
                        <a:lnSpc>
                          <a:spcPct val="150000"/>
                        </a:lnSpc>
                        <a:spcAft>
                          <a:spcPts val="0"/>
                        </a:spcAft>
                      </a:pPr>
                      <a:r>
                        <a:rPr lang="es-EC" sz="1200">
                          <a:latin typeface="Times New Roman" pitchFamily="18" charset="0"/>
                          <a:cs typeface="Times New Roman" pitchFamily="18" charset="0"/>
                        </a:rPr>
                        <a:t>243</a:t>
                      </a:r>
                      <a:endParaRPr lang="es-EC" sz="2000">
                        <a:latin typeface="Times New Roman" pitchFamily="18" charset="0"/>
                        <a:ea typeface="Calibri"/>
                        <a:cs typeface="Times New Roman" pitchFamily="18" charset="0"/>
                      </a:endParaRPr>
                    </a:p>
                  </a:txBody>
                  <a:tcPr marL="0" marR="0" marT="0" marB="0" anchor="ctr"/>
                </a:tc>
                <a:tc>
                  <a:txBody>
                    <a:bodyPr/>
                    <a:lstStyle/>
                    <a:p>
                      <a:pPr algn="l">
                        <a:lnSpc>
                          <a:spcPct val="150000"/>
                        </a:lnSpc>
                        <a:spcAft>
                          <a:spcPts val="0"/>
                        </a:spcAft>
                      </a:pPr>
                      <a:endParaRPr lang="es-EC" sz="1200">
                        <a:latin typeface="Times New Roman" pitchFamily="18" charset="0"/>
                        <a:ea typeface="Calibri"/>
                        <a:cs typeface="Times New Roman" pitchFamily="18" charset="0"/>
                      </a:endParaRPr>
                    </a:p>
                  </a:txBody>
                  <a:tcPr marL="0" marR="0" marT="0" marB="0" anchor="ctr"/>
                </a:tc>
                <a:tc>
                  <a:txBody>
                    <a:bodyPr/>
                    <a:lstStyle/>
                    <a:p>
                      <a:pPr algn="l">
                        <a:lnSpc>
                          <a:spcPct val="150000"/>
                        </a:lnSpc>
                        <a:spcAft>
                          <a:spcPts val="0"/>
                        </a:spcAft>
                      </a:pPr>
                      <a:endParaRPr lang="es-EC" sz="1200" dirty="0">
                        <a:latin typeface="Times New Roman" pitchFamily="18" charset="0"/>
                        <a:ea typeface="Calibri"/>
                        <a:cs typeface="Times New Roman" pitchFamily="18" charset="0"/>
                      </a:endParaRPr>
                    </a:p>
                  </a:txBody>
                  <a:tcPr marL="0" marR="0" marT="0" marB="0" anchor="ctr"/>
                </a:tc>
                <a:tc>
                  <a:txBody>
                    <a:bodyPr/>
                    <a:lstStyle/>
                    <a:p>
                      <a:pPr algn="l">
                        <a:lnSpc>
                          <a:spcPct val="150000"/>
                        </a:lnSpc>
                        <a:spcAft>
                          <a:spcPts val="0"/>
                        </a:spcAft>
                      </a:pPr>
                      <a:endParaRPr lang="es-EC" sz="1200" dirty="0">
                        <a:latin typeface="Times New Roman" pitchFamily="18" charset="0"/>
                        <a:ea typeface="Calibri"/>
                        <a:cs typeface="Times New Roman" pitchFamily="18" charset="0"/>
                      </a:endParaRPr>
                    </a:p>
                  </a:txBody>
                  <a:tcPr marL="0" marR="0" marT="0" marB="0" anchor="ctr"/>
                </a:tc>
              </a:tr>
            </a:tbl>
          </a:graphicData>
        </a:graphic>
      </p:graphicFrame>
      <p:cxnSp>
        <p:nvCxnSpPr>
          <p:cNvPr id="27" name="26 Conector recto"/>
          <p:cNvCxnSpPr/>
          <p:nvPr/>
        </p:nvCxnSpPr>
        <p:spPr>
          <a:xfrm>
            <a:off x="-32" y="6643710"/>
            <a:ext cx="285720"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flipH="1" flipV="1">
            <a:off x="-2714676" y="3714752"/>
            <a:ext cx="5857916"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214282" y="714356"/>
            <a:ext cx="192882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5400000" flipH="1" flipV="1">
            <a:off x="4428727" y="5928933"/>
            <a:ext cx="1428760" cy="794"/>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5143504" y="6643710"/>
            <a:ext cx="400049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3794"/>
                                        </p:tgtEl>
                                        <p:attrNameLst>
                                          <p:attrName>style.visibility</p:attrName>
                                        </p:attrNameLst>
                                      </p:cBhvr>
                                      <p:to>
                                        <p:strVal val="visible"/>
                                      </p:to>
                                    </p:set>
                                    <p:animEffect transition="in" filter="box(in)">
                                      <p:cBhvr>
                                        <p:cTn id="31" dur="500"/>
                                        <p:tgtEl>
                                          <p:spTgt spid="3379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3795"/>
                                        </p:tgtEl>
                                        <p:attrNameLst>
                                          <p:attrName>style.visibility</p:attrName>
                                        </p:attrNameLst>
                                      </p:cBhvr>
                                      <p:to>
                                        <p:strVal val="visible"/>
                                      </p:to>
                                    </p:set>
                                    <p:animEffect transition="in" filter="box(in)">
                                      <p:cBhvr>
                                        <p:cTn id="36" dur="500"/>
                                        <p:tgtEl>
                                          <p:spTgt spid="3379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ox(i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ox(in)">
                                      <p:cBhvr>
                                        <p:cTn id="46" dur="500"/>
                                        <p:tgtEl>
                                          <p:spTgt spid="13"/>
                                        </p:tgtEl>
                                      </p:cBhvr>
                                    </p:animEffect>
                                  </p:childTnLst>
                                </p:cTn>
                              </p:par>
                              <p:par>
                                <p:cTn id="47" presetID="2" presetClass="entr" presetSubtype="1"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0-#ppt_h/2"/>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0-#ppt_w/2"/>
                                          </p:val>
                                        </p:tav>
                                        <p:tav tm="100000">
                                          <p:val>
                                            <p:strVal val="#ppt_x"/>
                                          </p:val>
                                        </p:tav>
                                      </p:tavLst>
                                    </p:anim>
                                    <p:anim calcmode="lin" valueType="num">
                                      <p:cBhvr additive="base">
                                        <p:cTn id="5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33794" grpId="0" animBg="1"/>
      <p:bldP spid="337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sp>
        <p:nvSpPr>
          <p:cNvPr id="10"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de resultados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8 Pentágono"/>
          <p:cNvSpPr/>
          <p:nvPr/>
        </p:nvSpPr>
        <p:spPr>
          <a:xfrm>
            <a:off x="357158" y="1571612"/>
            <a:ext cx="2500330" cy="642942"/>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i="1" dirty="0"/>
              <a:t>CHI </a:t>
            </a:r>
            <a:r>
              <a:rPr lang="es-ES" b="1" i="1" dirty="0" smtClean="0"/>
              <a:t>CUADRADO</a:t>
            </a:r>
            <a:endParaRPr lang="es-EC" b="1" i="1" dirty="0"/>
          </a:p>
        </p:txBody>
      </p:sp>
      <p:sp>
        <p:nvSpPr>
          <p:cNvPr id="33794" name="Rectangle 2"/>
          <p:cNvSpPr>
            <a:spLocks noChangeArrowheads="1"/>
          </p:cNvSpPr>
          <p:nvPr/>
        </p:nvSpPr>
        <p:spPr bwMode="auto">
          <a:xfrm>
            <a:off x="2928926" y="1571612"/>
            <a:ext cx="5857916"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S" sz="1400" dirty="0" smtClean="0">
                <a:latin typeface="Times New Roman" pitchFamily="18" charset="0"/>
                <a:cs typeface="Times New Roman" pitchFamily="18" charset="0"/>
              </a:rPr>
              <a:t>¿</a:t>
            </a:r>
            <a:r>
              <a:rPr lang="es-ES" sz="1400" dirty="0">
                <a:latin typeface="Times New Roman" pitchFamily="18" charset="0"/>
                <a:cs typeface="Times New Roman" pitchFamily="18" charset="0"/>
              </a:rPr>
              <a:t>Cómo conoció sobre los servicios que brinda la Cooperativa? - ¿Qué le motivó a elegir la cooperativa donde hoy usted es cliente? - ¿Se le comunica sobre promociones y beneficios que la empresa le ofrece?</a:t>
            </a:r>
            <a:endParaRPr lang="es-EC" sz="1400" dirty="0">
              <a:latin typeface="Times New Roman" pitchFamily="18" charset="0"/>
              <a:cs typeface="Times New Roman" pitchFamily="18" charset="0"/>
            </a:endParaRPr>
          </a:p>
        </p:txBody>
      </p:sp>
      <p:sp>
        <p:nvSpPr>
          <p:cNvPr id="33795" name="Rectangle 3"/>
          <p:cNvSpPr>
            <a:spLocks noChangeArrowheads="1"/>
          </p:cNvSpPr>
          <p:nvPr/>
        </p:nvSpPr>
        <p:spPr bwMode="auto">
          <a:xfrm>
            <a:off x="357158" y="4572008"/>
            <a:ext cx="3000396" cy="90024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r>
              <a:rPr lang="es-EC" sz="1050" b="1" dirty="0">
                <a:latin typeface="Times New Roman" pitchFamily="18" charset="0"/>
                <a:cs typeface="Times New Roman" pitchFamily="18" charset="0"/>
              </a:rPr>
              <a:t>Hipótesis: </a:t>
            </a:r>
            <a:endParaRPr lang="es-EC" sz="1050" b="1" dirty="0" smtClean="0">
              <a:latin typeface="Times New Roman" pitchFamily="18" charset="0"/>
              <a:cs typeface="Times New Roman" pitchFamily="18" charset="0"/>
            </a:endParaRPr>
          </a:p>
          <a:p>
            <a:endParaRPr lang="es-EC" sz="1050" dirty="0">
              <a:latin typeface="Times New Roman" pitchFamily="18" charset="0"/>
              <a:cs typeface="Times New Roman" pitchFamily="18" charset="0"/>
            </a:endParaRPr>
          </a:p>
          <a:p>
            <a:r>
              <a:rPr lang="es-EC" sz="1050" b="1" i="1" dirty="0">
                <a:latin typeface="Times New Roman" pitchFamily="18" charset="0"/>
                <a:cs typeface="Times New Roman" pitchFamily="18" charset="0"/>
              </a:rPr>
              <a:t>H0: </a:t>
            </a:r>
            <a:r>
              <a:rPr lang="es-EC" sz="1050" dirty="0">
                <a:latin typeface="Times New Roman" pitchFamily="18" charset="0"/>
                <a:cs typeface="Times New Roman" pitchFamily="18" charset="0"/>
              </a:rPr>
              <a:t>Si A, B y C son mayores a 5% se </a:t>
            </a:r>
            <a:r>
              <a:rPr lang="es-EC" sz="1050" dirty="0" smtClean="0">
                <a:latin typeface="Times New Roman" pitchFamily="18" charset="0"/>
                <a:cs typeface="Times New Roman" pitchFamily="18" charset="0"/>
              </a:rPr>
              <a:t>RECHAZA</a:t>
            </a:r>
          </a:p>
          <a:p>
            <a:endParaRPr lang="es-EC" sz="1050" dirty="0">
              <a:latin typeface="Times New Roman" pitchFamily="18" charset="0"/>
              <a:cs typeface="Times New Roman" pitchFamily="18" charset="0"/>
            </a:endParaRPr>
          </a:p>
          <a:p>
            <a:r>
              <a:rPr lang="es-EC" sz="1050" b="1" i="1" dirty="0">
                <a:solidFill>
                  <a:srgbClr val="FF0000"/>
                </a:solidFill>
                <a:latin typeface="Times New Roman" pitchFamily="18" charset="0"/>
                <a:cs typeface="Times New Roman" pitchFamily="18" charset="0"/>
              </a:rPr>
              <a:t>HA: </a:t>
            </a:r>
            <a:r>
              <a:rPr lang="es-EC" sz="1050" dirty="0">
                <a:solidFill>
                  <a:srgbClr val="FF0000"/>
                </a:solidFill>
                <a:latin typeface="Times New Roman" pitchFamily="18" charset="0"/>
                <a:cs typeface="Times New Roman" pitchFamily="18" charset="0"/>
              </a:rPr>
              <a:t>Si A, B y </a:t>
            </a:r>
            <a:r>
              <a:rPr lang="es-EC" sz="1050" dirty="0" smtClean="0">
                <a:solidFill>
                  <a:srgbClr val="FF0000"/>
                </a:solidFill>
                <a:latin typeface="Times New Roman" pitchFamily="18" charset="0"/>
                <a:cs typeface="Times New Roman" pitchFamily="18" charset="0"/>
              </a:rPr>
              <a:t>C son </a:t>
            </a:r>
            <a:r>
              <a:rPr lang="es-EC" sz="1050" dirty="0">
                <a:solidFill>
                  <a:srgbClr val="FF0000"/>
                </a:solidFill>
                <a:latin typeface="Times New Roman" pitchFamily="18" charset="0"/>
                <a:cs typeface="Times New Roman" pitchFamily="18" charset="0"/>
              </a:rPr>
              <a:t>menores a 5% se </a:t>
            </a:r>
            <a:r>
              <a:rPr lang="es-EC" sz="1050" dirty="0" smtClean="0">
                <a:solidFill>
                  <a:srgbClr val="FF0000"/>
                </a:solidFill>
                <a:latin typeface="Times New Roman" pitchFamily="18" charset="0"/>
                <a:cs typeface="Times New Roman" pitchFamily="18" charset="0"/>
              </a:rPr>
              <a:t>ACEPTA</a:t>
            </a:r>
            <a:endParaRPr lang="es-EC" sz="1050" dirty="0">
              <a:solidFill>
                <a:srgbClr val="FF0000"/>
              </a:solidFill>
              <a:latin typeface="Times New Roman" pitchFamily="18" charset="0"/>
              <a:cs typeface="Times New Roman" pitchFamily="18" charset="0"/>
            </a:endParaRPr>
          </a:p>
        </p:txBody>
      </p:sp>
      <p:pic>
        <p:nvPicPr>
          <p:cNvPr id="14" name="13 Imagen"/>
          <p:cNvPicPr/>
          <p:nvPr/>
        </p:nvPicPr>
        <p:blipFill>
          <a:blip r:embed="rId3"/>
          <a:stretch>
            <a:fillRect/>
          </a:stretch>
        </p:blipFill>
        <p:spPr>
          <a:xfrm>
            <a:off x="357158" y="2714620"/>
            <a:ext cx="3000396" cy="1500198"/>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graphicFrame>
        <p:nvGraphicFramePr>
          <p:cNvPr id="16" name="15 Tabla"/>
          <p:cNvGraphicFramePr>
            <a:graphicFrameLocks noGrp="1"/>
          </p:cNvGraphicFramePr>
          <p:nvPr/>
        </p:nvGraphicFramePr>
        <p:xfrm>
          <a:off x="3571868" y="2928934"/>
          <a:ext cx="5305422" cy="2428893"/>
        </p:xfrm>
        <a:graphic>
          <a:graphicData uri="http://schemas.openxmlformats.org/drawingml/2006/table">
            <a:tbl>
              <a:tblPr>
                <a:tableStyleId>{69C7853C-536D-4A76-A0AE-DD22124D55A5}</a:tableStyleId>
              </a:tblPr>
              <a:tblGrid>
                <a:gridCol w="973062"/>
                <a:gridCol w="1207514"/>
                <a:gridCol w="1459006"/>
                <a:gridCol w="1665840"/>
              </a:tblGrid>
              <a:tr h="1313229">
                <a:tc>
                  <a:txBody>
                    <a:bodyPr/>
                    <a:lstStyle/>
                    <a:p>
                      <a:pPr algn="ctr">
                        <a:lnSpc>
                          <a:spcPct val="150000"/>
                        </a:lnSpc>
                        <a:spcAft>
                          <a:spcPts val="0"/>
                        </a:spcAft>
                      </a:pPr>
                      <a:endParaRPr lang="es-EC" sz="1000" dirty="0">
                        <a:latin typeface="Times New Roman" pitchFamily="18" charset="0"/>
                        <a:ea typeface="Calibri"/>
                        <a:cs typeface="Times New Roman" pitchFamily="18" charset="0"/>
                      </a:endParaRPr>
                    </a:p>
                  </a:txBody>
                  <a:tcPr marL="19050" marR="19050" marT="19050" marB="19050" anchor="ctr"/>
                </a:tc>
                <a:tc>
                  <a:txBody>
                    <a:bodyPr/>
                    <a:lstStyle/>
                    <a:p>
                      <a:pPr algn="ctr">
                        <a:lnSpc>
                          <a:spcPct val="150000"/>
                        </a:lnSpc>
                        <a:spcAft>
                          <a:spcPts val="0"/>
                        </a:spcAft>
                      </a:pPr>
                      <a:r>
                        <a:rPr lang="es-ES" sz="1000">
                          <a:latin typeface="Times New Roman" pitchFamily="18" charset="0"/>
                          <a:cs typeface="Times New Roman" pitchFamily="18" charset="0"/>
                        </a:rPr>
                        <a:t>¿Cómo conoció sobre los servicios que brinda la Cooperativa? </a:t>
                      </a:r>
                      <a:r>
                        <a:rPr lang="es-EC" sz="1000">
                          <a:latin typeface="Times New Roman" pitchFamily="18" charset="0"/>
                          <a:cs typeface="Times New Roman" pitchFamily="18" charset="0"/>
                        </a:rPr>
                        <a:t>(A)</a:t>
                      </a:r>
                      <a:endParaRPr lang="es-EC" sz="1400">
                        <a:latin typeface="Times New Roman" pitchFamily="18" charset="0"/>
                        <a:ea typeface="Calibri"/>
                        <a:cs typeface="Times New Roman" pitchFamily="18" charset="0"/>
                      </a:endParaRPr>
                    </a:p>
                  </a:txBody>
                  <a:tcPr marL="19050" marR="19050" marT="19050" marB="19050" anchor="ctr"/>
                </a:tc>
                <a:tc>
                  <a:txBody>
                    <a:bodyPr/>
                    <a:lstStyle/>
                    <a:p>
                      <a:pPr algn="ctr">
                        <a:lnSpc>
                          <a:spcPct val="150000"/>
                        </a:lnSpc>
                        <a:spcAft>
                          <a:spcPts val="0"/>
                        </a:spcAft>
                      </a:pPr>
                      <a:r>
                        <a:rPr lang="es-ES" sz="1000">
                          <a:latin typeface="Times New Roman" pitchFamily="18" charset="0"/>
                          <a:cs typeface="Times New Roman" pitchFamily="18" charset="0"/>
                        </a:rPr>
                        <a:t>¿Qué le motivó a elegir la cooperativa donde hoy usted es cliente? </a:t>
                      </a:r>
                      <a:r>
                        <a:rPr lang="es-EC" sz="1000">
                          <a:latin typeface="Times New Roman" pitchFamily="18" charset="0"/>
                          <a:cs typeface="Times New Roman" pitchFamily="18" charset="0"/>
                        </a:rPr>
                        <a:t>(B)</a:t>
                      </a:r>
                      <a:endParaRPr lang="es-EC" sz="1400">
                        <a:latin typeface="Times New Roman" pitchFamily="18" charset="0"/>
                        <a:ea typeface="Calibri"/>
                        <a:cs typeface="Times New Roman" pitchFamily="18" charset="0"/>
                      </a:endParaRPr>
                    </a:p>
                  </a:txBody>
                  <a:tcPr marL="19050" marR="19050" marT="19050" marB="19050" anchor="ctr"/>
                </a:tc>
                <a:tc>
                  <a:txBody>
                    <a:bodyPr/>
                    <a:lstStyle/>
                    <a:p>
                      <a:pPr marL="180340" algn="just">
                        <a:lnSpc>
                          <a:spcPct val="150000"/>
                        </a:lnSpc>
                        <a:spcAft>
                          <a:spcPts val="0"/>
                        </a:spcAft>
                      </a:pPr>
                      <a:r>
                        <a:rPr lang="es-ES" sz="1000">
                          <a:latin typeface="Times New Roman" pitchFamily="18" charset="0"/>
                          <a:cs typeface="Times New Roman" pitchFamily="18" charset="0"/>
                        </a:rPr>
                        <a:t>¿Se le comunica sobre promociones y beneficios que la empresa le ofrece?</a:t>
                      </a:r>
                      <a:endParaRPr lang="es-EC" sz="1400">
                        <a:latin typeface="Times New Roman" pitchFamily="18" charset="0"/>
                        <a:cs typeface="Times New Roman" pitchFamily="18" charset="0"/>
                      </a:endParaRPr>
                    </a:p>
                    <a:p>
                      <a:pPr algn="ctr">
                        <a:lnSpc>
                          <a:spcPct val="150000"/>
                        </a:lnSpc>
                        <a:spcAft>
                          <a:spcPts val="0"/>
                        </a:spcAft>
                      </a:pPr>
                      <a:r>
                        <a:rPr lang="es-EC" sz="1000">
                          <a:latin typeface="Times New Roman" pitchFamily="18" charset="0"/>
                          <a:cs typeface="Times New Roman" pitchFamily="18" charset="0"/>
                        </a:rPr>
                        <a:t>(C) </a:t>
                      </a:r>
                      <a:endParaRPr lang="es-EC" sz="1400">
                        <a:latin typeface="Times New Roman" pitchFamily="18" charset="0"/>
                        <a:ea typeface="Calibri"/>
                        <a:cs typeface="Times New Roman" pitchFamily="18" charset="0"/>
                      </a:endParaRPr>
                    </a:p>
                  </a:txBody>
                  <a:tcPr marL="19050" marR="19050" marT="19050" marB="19050" anchor="ctr"/>
                </a:tc>
              </a:tr>
              <a:tr h="371888">
                <a:tc>
                  <a:txBody>
                    <a:bodyPr/>
                    <a:lstStyle/>
                    <a:p>
                      <a:pPr algn="ctr">
                        <a:lnSpc>
                          <a:spcPct val="150000"/>
                        </a:lnSpc>
                        <a:spcAft>
                          <a:spcPts val="0"/>
                        </a:spcAft>
                      </a:pPr>
                      <a:r>
                        <a:rPr lang="es-EC" sz="1000">
                          <a:latin typeface="Times New Roman" pitchFamily="18" charset="0"/>
                          <a:cs typeface="Times New Roman" pitchFamily="18" charset="0"/>
                        </a:rPr>
                        <a:t>Chi-cuadrado</a:t>
                      </a:r>
                      <a:endParaRPr lang="es-EC" sz="1400">
                        <a:latin typeface="Times New Roman" pitchFamily="18" charset="0"/>
                        <a:ea typeface="Calibri"/>
                        <a:cs typeface="Times New Roman" pitchFamily="18" charset="0"/>
                      </a:endParaRPr>
                    </a:p>
                  </a:txBody>
                  <a:tcPr marL="19050" marR="19050" marT="19050" marB="19050" anchor="ctr"/>
                </a:tc>
                <a:tc>
                  <a:txBody>
                    <a:bodyPr/>
                    <a:lstStyle/>
                    <a:p>
                      <a:pPr algn="ctr">
                        <a:lnSpc>
                          <a:spcPct val="150000"/>
                        </a:lnSpc>
                        <a:spcAft>
                          <a:spcPts val="0"/>
                        </a:spcAft>
                      </a:pPr>
                      <a:r>
                        <a:rPr lang="es-EC" sz="1000">
                          <a:latin typeface="Times New Roman" pitchFamily="18" charset="0"/>
                          <a:cs typeface="Times New Roman" pitchFamily="18" charset="0"/>
                        </a:rPr>
                        <a:t>42.358</a:t>
                      </a:r>
                      <a:r>
                        <a:rPr lang="es-EC" sz="1000" baseline="30000">
                          <a:latin typeface="Times New Roman" pitchFamily="18" charset="0"/>
                          <a:cs typeface="Times New Roman" pitchFamily="18" charset="0"/>
                        </a:rPr>
                        <a:t>a</a:t>
                      </a:r>
                      <a:endParaRPr lang="es-EC" sz="1400">
                        <a:latin typeface="Times New Roman" pitchFamily="18" charset="0"/>
                        <a:ea typeface="Calibri"/>
                        <a:cs typeface="Times New Roman" pitchFamily="18" charset="0"/>
                      </a:endParaRPr>
                    </a:p>
                  </a:txBody>
                  <a:tcPr marL="19050" marR="19050" marT="19050" marB="19050" anchor="ctr"/>
                </a:tc>
                <a:tc>
                  <a:txBody>
                    <a:bodyPr/>
                    <a:lstStyle/>
                    <a:p>
                      <a:pPr algn="ctr">
                        <a:lnSpc>
                          <a:spcPct val="150000"/>
                        </a:lnSpc>
                        <a:spcAft>
                          <a:spcPts val="0"/>
                        </a:spcAft>
                      </a:pPr>
                      <a:r>
                        <a:rPr lang="es-EC" sz="1000">
                          <a:latin typeface="Times New Roman" pitchFamily="18" charset="0"/>
                          <a:cs typeface="Times New Roman" pitchFamily="18" charset="0"/>
                        </a:rPr>
                        <a:t>118.943</a:t>
                      </a:r>
                      <a:r>
                        <a:rPr lang="es-EC" sz="1000" baseline="30000">
                          <a:latin typeface="Times New Roman" pitchFamily="18" charset="0"/>
                          <a:cs typeface="Times New Roman" pitchFamily="18" charset="0"/>
                        </a:rPr>
                        <a:t>a</a:t>
                      </a:r>
                      <a:endParaRPr lang="es-EC" sz="1400">
                        <a:latin typeface="Times New Roman" pitchFamily="18" charset="0"/>
                        <a:ea typeface="Calibri"/>
                        <a:cs typeface="Times New Roman" pitchFamily="18" charset="0"/>
                      </a:endParaRPr>
                    </a:p>
                  </a:txBody>
                  <a:tcPr marL="19050" marR="19050" marT="19050" marB="19050" anchor="ctr"/>
                </a:tc>
                <a:tc>
                  <a:txBody>
                    <a:bodyPr/>
                    <a:lstStyle/>
                    <a:p>
                      <a:pPr algn="ctr">
                        <a:lnSpc>
                          <a:spcPct val="150000"/>
                        </a:lnSpc>
                        <a:spcAft>
                          <a:spcPts val="0"/>
                        </a:spcAft>
                      </a:pPr>
                      <a:r>
                        <a:rPr lang="es-EC" sz="1000">
                          <a:latin typeface="Times New Roman" pitchFamily="18" charset="0"/>
                          <a:cs typeface="Times New Roman" pitchFamily="18" charset="0"/>
                        </a:rPr>
                        <a:t>128.366</a:t>
                      </a:r>
                      <a:r>
                        <a:rPr lang="es-EC" sz="1000" baseline="30000">
                          <a:latin typeface="Times New Roman" pitchFamily="18" charset="0"/>
                          <a:cs typeface="Times New Roman" pitchFamily="18" charset="0"/>
                        </a:rPr>
                        <a:t>b</a:t>
                      </a:r>
                      <a:endParaRPr lang="es-EC" sz="1400">
                        <a:latin typeface="Times New Roman" pitchFamily="18" charset="0"/>
                        <a:ea typeface="Calibri"/>
                        <a:cs typeface="Times New Roman" pitchFamily="18" charset="0"/>
                      </a:endParaRPr>
                    </a:p>
                  </a:txBody>
                  <a:tcPr marL="19050" marR="19050" marT="19050" marB="19050" anchor="ctr"/>
                </a:tc>
              </a:tr>
              <a:tr h="371888">
                <a:tc>
                  <a:txBody>
                    <a:bodyPr/>
                    <a:lstStyle/>
                    <a:p>
                      <a:pPr algn="ctr">
                        <a:lnSpc>
                          <a:spcPct val="150000"/>
                        </a:lnSpc>
                        <a:spcAft>
                          <a:spcPts val="0"/>
                        </a:spcAft>
                      </a:pPr>
                      <a:r>
                        <a:rPr lang="es-EC" sz="1000">
                          <a:latin typeface="Times New Roman" pitchFamily="18" charset="0"/>
                          <a:cs typeface="Times New Roman" pitchFamily="18" charset="0"/>
                        </a:rPr>
                        <a:t>gl</a:t>
                      </a:r>
                      <a:endParaRPr lang="es-EC" sz="1400">
                        <a:latin typeface="Times New Roman" pitchFamily="18" charset="0"/>
                        <a:ea typeface="Calibri"/>
                        <a:cs typeface="Times New Roman" pitchFamily="18" charset="0"/>
                      </a:endParaRPr>
                    </a:p>
                  </a:txBody>
                  <a:tcPr marL="19050" marR="19050" marT="19050" marB="19050" anchor="ctr"/>
                </a:tc>
                <a:tc>
                  <a:txBody>
                    <a:bodyPr/>
                    <a:lstStyle/>
                    <a:p>
                      <a:pPr algn="ctr">
                        <a:lnSpc>
                          <a:spcPct val="150000"/>
                        </a:lnSpc>
                        <a:spcAft>
                          <a:spcPts val="0"/>
                        </a:spcAft>
                      </a:pPr>
                      <a:r>
                        <a:rPr lang="es-EC" sz="1000">
                          <a:latin typeface="Times New Roman" pitchFamily="18" charset="0"/>
                          <a:cs typeface="Times New Roman" pitchFamily="18" charset="0"/>
                        </a:rPr>
                        <a:t>3</a:t>
                      </a:r>
                      <a:endParaRPr lang="es-EC" sz="1400">
                        <a:latin typeface="Times New Roman" pitchFamily="18" charset="0"/>
                        <a:ea typeface="Calibri"/>
                        <a:cs typeface="Times New Roman" pitchFamily="18" charset="0"/>
                      </a:endParaRPr>
                    </a:p>
                  </a:txBody>
                  <a:tcPr marL="19050" marR="19050" marT="19050" marB="19050" anchor="ctr"/>
                </a:tc>
                <a:tc>
                  <a:txBody>
                    <a:bodyPr/>
                    <a:lstStyle/>
                    <a:p>
                      <a:pPr algn="ctr">
                        <a:lnSpc>
                          <a:spcPct val="150000"/>
                        </a:lnSpc>
                        <a:spcAft>
                          <a:spcPts val="0"/>
                        </a:spcAft>
                      </a:pPr>
                      <a:r>
                        <a:rPr lang="es-EC" sz="1000">
                          <a:latin typeface="Times New Roman" pitchFamily="18" charset="0"/>
                          <a:cs typeface="Times New Roman" pitchFamily="18" charset="0"/>
                        </a:rPr>
                        <a:t>3</a:t>
                      </a:r>
                      <a:endParaRPr lang="es-EC" sz="1400">
                        <a:latin typeface="Times New Roman" pitchFamily="18" charset="0"/>
                        <a:ea typeface="Calibri"/>
                        <a:cs typeface="Times New Roman" pitchFamily="18" charset="0"/>
                      </a:endParaRPr>
                    </a:p>
                  </a:txBody>
                  <a:tcPr marL="19050" marR="19050" marT="19050" marB="19050" anchor="ctr"/>
                </a:tc>
                <a:tc>
                  <a:txBody>
                    <a:bodyPr/>
                    <a:lstStyle/>
                    <a:p>
                      <a:pPr algn="ctr">
                        <a:lnSpc>
                          <a:spcPct val="150000"/>
                        </a:lnSpc>
                        <a:spcAft>
                          <a:spcPts val="0"/>
                        </a:spcAft>
                      </a:pPr>
                      <a:r>
                        <a:rPr lang="es-EC" sz="1000">
                          <a:latin typeface="Times New Roman" pitchFamily="18" charset="0"/>
                          <a:cs typeface="Times New Roman" pitchFamily="18" charset="0"/>
                        </a:rPr>
                        <a:t>2</a:t>
                      </a:r>
                      <a:endParaRPr lang="es-EC" sz="1400">
                        <a:latin typeface="Times New Roman" pitchFamily="18" charset="0"/>
                        <a:ea typeface="Calibri"/>
                        <a:cs typeface="Times New Roman" pitchFamily="18" charset="0"/>
                      </a:endParaRPr>
                    </a:p>
                  </a:txBody>
                  <a:tcPr marL="19050" marR="19050" marT="19050" marB="19050" anchor="ctr"/>
                </a:tc>
              </a:tr>
              <a:tr h="371888">
                <a:tc>
                  <a:txBody>
                    <a:bodyPr/>
                    <a:lstStyle/>
                    <a:p>
                      <a:pPr algn="ctr">
                        <a:lnSpc>
                          <a:spcPct val="150000"/>
                        </a:lnSpc>
                        <a:spcAft>
                          <a:spcPts val="0"/>
                        </a:spcAft>
                      </a:pPr>
                      <a:r>
                        <a:rPr lang="es-EC" sz="1000" dirty="0">
                          <a:latin typeface="Times New Roman" pitchFamily="18" charset="0"/>
                          <a:cs typeface="Times New Roman" pitchFamily="18" charset="0"/>
                        </a:rPr>
                        <a:t>Sig. </a:t>
                      </a:r>
                      <a:r>
                        <a:rPr lang="es-EC" sz="1000" dirty="0" err="1">
                          <a:latin typeface="Times New Roman" pitchFamily="18" charset="0"/>
                          <a:cs typeface="Times New Roman" pitchFamily="18" charset="0"/>
                        </a:rPr>
                        <a:t>asintót</a:t>
                      </a:r>
                      <a:r>
                        <a:rPr lang="es-EC" sz="1000" dirty="0">
                          <a:latin typeface="Times New Roman" pitchFamily="18" charset="0"/>
                          <a:cs typeface="Times New Roman" pitchFamily="18" charset="0"/>
                        </a:rPr>
                        <a:t>.</a:t>
                      </a:r>
                      <a:endParaRPr lang="es-EC" sz="1400" dirty="0">
                        <a:latin typeface="Times New Roman" pitchFamily="18" charset="0"/>
                        <a:ea typeface="Calibri"/>
                        <a:cs typeface="Times New Roman" pitchFamily="18" charset="0"/>
                      </a:endParaRPr>
                    </a:p>
                  </a:txBody>
                  <a:tcPr marL="19050" marR="19050" marT="19050" marB="19050" anchor="ctr"/>
                </a:tc>
                <a:tc>
                  <a:txBody>
                    <a:bodyPr/>
                    <a:lstStyle/>
                    <a:p>
                      <a:pPr algn="ctr">
                        <a:lnSpc>
                          <a:spcPct val="150000"/>
                        </a:lnSpc>
                        <a:spcAft>
                          <a:spcPts val="0"/>
                        </a:spcAft>
                      </a:pPr>
                      <a:r>
                        <a:rPr lang="es-EC" sz="1000" b="1" dirty="0">
                          <a:solidFill>
                            <a:srgbClr val="FF0000"/>
                          </a:solidFill>
                          <a:latin typeface="Times New Roman" pitchFamily="18" charset="0"/>
                          <a:cs typeface="Times New Roman" pitchFamily="18" charset="0"/>
                        </a:rPr>
                        <a:t>.000</a:t>
                      </a:r>
                      <a:endParaRPr lang="es-EC" sz="1400" b="1" dirty="0">
                        <a:solidFill>
                          <a:srgbClr val="FF0000"/>
                        </a:solidFill>
                        <a:latin typeface="Times New Roman" pitchFamily="18" charset="0"/>
                        <a:ea typeface="Calibri"/>
                        <a:cs typeface="Times New Roman" pitchFamily="18" charset="0"/>
                      </a:endParaRPr>
                    </a:p>
                  </a:txBody>
                  <a:tcPr marL="19050" marR="19050" marT="19050" marB="19050" anchor="ctr">
                    <a:solidFill>
                      <a:srgbClr val="FFFF00"/>
                    </a:solidFill>
                  </a:tcPr>
                </a:tc>
                <a:tc>
                  <a:txBody>
                    <a:bodyPr/>
                    <a:lstStyle/>
                    <a:p>
                      <a:pPr algn="ctr">
                        <a:lnSpc>
                          <a:spcPct val="150000"/>
                        </a:lnSpc>
                        <a:spcAft>
                          <a:spcPts val="0"/>
                        </a:spcAft>
                      </a:pPr>
                      <a:r>
                        <a:rPr lang="es-EC" sz="1000" b="1" dirty="0">
                          <a:solidFill>
                            <a:srgbClr val="FF0000"/>
                          </a:solidFill>
                          <a:latin typeface="Times New Roman" pitchFamily="18" charset="0"/>
                          <a:cs typeface="Times New Roman" pitchFamily="18" charset="0"/>
                        </a:rPr>
                        <a:t>.000</a:t>
                      </a:r>
                      <a:endParaRPr lang="es-EC" sz="1400" b="1" dirty="0">
                        <a:solidFill>
                          <a:srgbClr val="FF0000"/>
                        </a:solidFill>
                        <a:latin typeface="Times New Roman" pitchFamily="18" charset="0"/>
                        <a:ea typeface="Calibri"/>
                        <a:cs typeface="Times New Roman" pitchFamily="18" charset="0"/>
                      </a:endParaRPr>
                    </a:p>
                  </a:txBody>
                  <a:tcPr marL="19050" marR="19050" marT="19050" marB="19050" anchor="ctr">
                    <a:solidFill>
                      <a:srgbClr val="FFFF00"/>
                    </a:solidFill>
                  </a:tcPr>
                </a:tc>
                <a:tc>
                  <a:txBody>
                    <a:bodyPr/>
                    <a:lstStyle/>
                    <a:p>
                      <a:pPr algn="ctr">
                        <a:lnSpc>
                          <a:spcPct val="150000"/>
                        </a:lnSpc>
                        <a:spcAft>
                          <a:spcPts val="0"/>
                        </a:spcAft>
                      </a:pPr>
                      <a:r>
                        <a:rPr lang="es-EC" sz="1000" b="1" dirty="0">
                          <a:solidFill>
                            <a:srgbClr val="FF0000"/>
                          </a:solidFill>
                          <a:latin typeface="Times New Roman" pitchFamily="18" charset="0"/>
                          <a:cs typeface="Times New Roman" pitchFamily="18" charset="0"/>
                        </a:rPr>
                        <a:t>.000</a:t>
                      </a:r>
                      <a:endParaRPr lang="es-EC" sz="1400" b="1" dirty="0">
                        <a:solidFill>
                          <a:srgbClr val="FF0000"/>
                        </a:solidFill>
                        <a:latin typeface="Times New Roman" pitchFamily="18" charset="0"/>
                        <a:ea typeface="Calibri"/>
                        <a:cs typeface="Times New Roman" pitchFamily="18" charset="0"/>
                      </a:endParaRPr>
                    </a:p>
                  </a:txBody>
                  <a:tcPr marL="19050" marR="19050" marT="19050" marB="19050" anchor="ctr">
                    <a:solidFill>
                      <a:srgbClr val="FFFF00"/>
                    </a:solidFill>
                  </a:tcPr>
                </a:tc>
              </a:tr>
            </a:tbl>
          </a:graphicData>
        </a:graphic>
      </p:graphicFrame>
      <p:cxnSp>
        <p:nvCxnSpPr>
          <p:cNvPr id="29" name="28 Conector recto"/>
          <p:cNvCxnSpPr/>
          <p:nvPr/>
        </p:nvCxnSpPr>
        <p:spPr>
          <a:xfrm>
            <a:off x="-32" y="6643710"/>
            <a:ext cx="285720"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5400000" flipH="1" flipV="1">
            <a:off x="-2714676" y="3714752"/>
            <a:ext cx="5857916"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214282" y="714356"/>
            <a:ext cx="192882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flipH="1" flipV="1">
            <a:off x="4535884" y="6036090"/>
            <a:ext cx="1214446" cy="794"/>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5143504" y="6643710"/>
            <a:ext cx="400049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3794"/>
                                        </p:tgtEl>
                                        <p:attrNameLst>
                                          <p:attrName>style.visibility</p:attrName>
                                        </p:attrNameLst>
                                      </p:cBhvr>
                                      <p:to>
                                        <p:strVal val="visible"/>
                                      </p:to>
                                    </p:set>
                                    <p:animEffect transition="in" filter="box(in)">
                                      <p:cBhvr>
                                        <p:cTn id="31" dur="500"/>
                                        <p:tgtEl>
                                          <p:spTgt spid="3379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3795"/>
                                        </p:tgtEl>
                                        <p:attrNameLst>
                                          <p:attrName>style.visibility</p:attrName>
                                        </p:attrNameLst>
                                      </p:cBhvr>
                                      <p:to>
                                        <p:strVal val="visible"/>
                                      </p:to>
                                    </p:set>
                                    <p:animEffect transition="in" filter="box(in)">
                                      <p:cBhvr>
                                        <p:cTn id="36" dur="500"/>
                                        <p:tgtEl>
                                          <p:spTgt spid="3379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ox(i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ox(in)">
                                      <p:cBhvr>
                                        <p:cTn id="46" dur="500"/>
                                        <p:tgtEl>
                                          <p:spTgt spid="14"/>
                                        </p:tgtEl>
                                      </p:cBhvr>
                                    </p:animEffect>
                                  </p:childTnLst>
                                </p:cTn>
                              </p:par>
                              <p:par>
                                <p:cTn id="47" presetID="2" presetClass="entr" presetSubtype="1"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0-#ppt_h/2"/>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0-#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33794" grpId="0" animBg="1"/>
      <p:bldP spid="3379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sp>
        <p:nvSpPr>
          <p:cNvPr id="10"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de resultados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8 Pentágono"/>
          <p:cNvSpPr/>
          <p:nvPr/>
        </p:nvSpPr>
        <p:spPr>
          <a:xfrm>
            <a:off x="357158" y="1571612"/>
            <a:ext cx="2500330" cy="642942"/>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i="1" dirty="0" smtClean="0"/>
              <a:t>CORRELACIÓN</a:t>
            </a:r>
            <a:endParaRPr lang="es-EC" b="1" i="1" dirty="0"/>
          </a:p>
        </p:txBody>
      </p:sp>
      <p:sp>
        <p:nvSpPr>
          <p:cNvPr id="33794" name="Rectangle 2"/>
          <p:cNvSpPr>
            <a:spLocks noChangeArrowheads="1"/>
          </p:cNvSpPr>
          <p:nvPr/>
        </p:nvSpPr>
        <p:spPr bwMode="auto">
          <a:xfrm>
            <a:off x="2928926" y="1714488"/>
            <a:ext cx="5857916" cy="30777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sz="1400" dirty="0">
                <a:latin typeface="Times New Roman" pitchFamily="18" charset="0"/>
                <a:cs typeface="Times New Roman" pitchFamily="18" charset="0"/>
              </a:rPr>
              <a:t>Edad del Encuestado VS Ingresos mensuales del Encuestado</a:t>
            </a:r>
          </a:p>
        </p:txBody>
      </p:sp>
      <p:graphicFrame>
        <p:nvGraphicFramePr>
          <p:cNvPr id="13" name="12 Tabla"/>
          <p:cNvGraphicFramePr>
            <a:graphicFrameLocks noGrp="1"/>
          </p:cNvGraphicFramePr>
          <p:nvPr/>
        </p:nvGraphicFramePr>
        <p:xfrm>
          <a:off x="500034" y="2928934"/>
          <a:ext cx="2786082" cy="2062736"/>
        </p:xfrm>
        <a:graphic>
          <a:graphicData uri="http://schemas.openxmlformats.org/drawingml/2006/table">
            <a:tbl>
              <a:tblPr>
                <a:tableStyleId>{638B1855-1B75-4FBE-930C-398BA8C253C6}</a:tableStyleId>
              </a:tblPr>
              <a:tblGrid>
                <a:gridCol w="1393041"/>
                <a:gridCol w="1393041"/>
              </a:tblGrid>
              <a:tr h="0">
                <a:tc>
                  <a:txBody>
                    <a:bodyPr/>
                    <a:lstStyle/>
                    <a:p>
                      <a:pPr algn="ctr">
                        <a:lnSpc>
                          <a:spcPct val="150000"/>
                        </a:lnSpc>
                        <a:spcAft>
                          <a:spcPts val="0"/>
                        </a:spcAft>
                      </a:pPr>
                      <a:r>
                        <a:rPr lang="es-ES" sz="1200" dirty="0"/>
                        <a:t>0.8 – 1 (+ o -)</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t>EXCELENTE CORRELACIÓN</a:t>
                      </a:r>
                      <a:endParaRPr lang="es-EC" sz="1200">
                        <a:latin typeface="Times New Roman"/>
                        <a:ea typeface="Calibri"/>
                        <a:cs typeface="Times New Roman"/>
                      </a:endParaRPr>
                    </a:p>
                  </a:txBody>
                  <a:tcPr marL="68580" marR="68580" marT="0" marB="0" anchor="ctr"/>
                </a:tc>
              </a:tr>
              <a:tr h="0">
                <a:tc>
                  <a:txBody>
                    <a:bodyPr/>
                    <a:lstStyle/>
                    <a:p>
                      <a:pPr algn="ctr">
                        <a:lnSpc>
                          <a:spcPct val="150000"/>
                        </a:lnSpc>
                        <a:spcAft>
                          <a:spcPts val="0"/>
                        </a:spcAft>
                      </a:pPr>
                      <a:r>
                        <a:rPr lang="es-ES" sz="1200"/>
                        <a:t>0.5 – 0.79 (+ o -)</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t>MEDIANA CORRELACIÓN</a:t>
                      </a:r>
                      <a:endParaRPr lang="es-EC" sz="1200">
                        <a:latin typeface="Times New Roman"/>
                        <a:ea typeface="Calibri"/>
                        <a:cs typeface="Times New Roman"/>
                      </a:endParaRPr>
                    </a:p>
                  </a:txBody>
                  <a:tcPr marL="68580" marR="68580" marT="0" marB="0" anchor="ctr"/>
                </a:tc>
              </a:tr>
              <a:tr h="0">
                <a:tc>
                  <a:txBody>
                    <a:bodyPr/>
                    <a:lstStyle/>
                    <a:p>
                      <a:pPr algn="ctr">
                        <a:lnSpc>
                          <a:spcPct val="150000"/>
                        </a:lnSpc>
                        <a:spcAft>
                          <a:spcPts val="0"/>
                        </a:spcAft>
                      </a:pPr>
                      <a:r>
                        <a:rPr lang="es-ES" sz="1200" dirty="0">
                          <a:solidFill>
                            <a:schemeClr val="tx1"/>
                          </a:solidFill>
                        </a:rPr>
                        <a:t>0.2 – 0. (+ o -)</a:t>
                      </a:r>
                      <a:endParaRPr lang="es-EC" sz="1100" dirty="0">
                        <a:solidFill>
                          <a:schemeClr val="tx1"/>
                        </a:solidFill>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solidFill>
                            <a:schemeClr val="tx1"/>
                          </a:solidFill>
                        </a:rPr>
                        <a:t>BAJA CORRELACIÓN</a:t>
                      </a:r>
                      <a:endParaRPr lang="es-EC" sz="1200" dirty="0">
                        <a:solidFill>
                          <a:schemeClr val="tx1"/>
                        </a:solidFill>
                        <a:latin typeface="Times New Roman"/>
                        <a:ea typeface="Calibri"/>
                        <a:cs typeface="Times New Roman"/>
                      </a:endParaRPr>
                    </a:p>
                  </a:txBody>
                  <a:tcPr marL="68580" marR="68580" marT="0" marB="0" anchor="ctr"/>
                </a:tc>
              </a:tr>
              <a:tr h="0">
                <a:tc>
                  <a:txBody>
                    <a:bodyPr/>
                    <a:lstStyle/>
                    <a:p>
                      <a:pPr algn="ctr">
                        <a:lnSpc>
                          <a:spcPct val="150000"/>
                        </a:lnSpc>
                        <a:spcAft>
                          <a:spcPts val="0"/>
                        </a:spcAft>
                      </a:pPr>
                      <a:r>
                        <a:rPr lang="es-ES" sz="1200"/>
                        <a:t>0 – 0.19 (+ o -)</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t>NO HAY CORRELACIÓN</a:t>
                      </a:r>
                      <a:endParaRPr lang="es-EC" sz="1200" dirty="0">
                        <a:latin typeface="Times New Roman"/>
                        <a:ea typeface="Calibri"/>
                        <a:cs typeface="Times New Roman"/>
                      </a:endParaRPr>
                    </a:p>
                  </a:txBody>
                  <a:tcPr marL="68580" marR="68580" marT="0" marB="0" anchor="ctr"/>
                </a:tc>
              </a:tr>
            </a:tbl>
          </a:graphicData>
        </a:graphic>
      </p:graphicFrame>
      <p:graphicFrame>
        <p:nvGraphicFramePr>
          <p:cNvPr id="15" name="14 Tabla"/>
          <p:cNvGraphicFramePr>
            <a:graphicFrameLocks noGrp="1"/>
          </p:cNvGraphicFramePr>
          <p:nvPr/>
        </p:nvGraphicFramePr>
        <p:xfrm>
          <a:off x="3500430" y="2571744"/>
          <a:ext cx="5381626" cy="2989072"/>
        </p:xfrm>
        <a:graphic>
          <a:graphicData uri="http://schemas.openxmlformats.org/drawingml/2006/table">
            <a:tbl>
              <a:tblPr>
                <a:tableStyleId>{08FB837D-C827-4EFA-A057-4D05807E0F7C}</a:tableStyleId>
              </a:tblPr>
              <a:tblGrid>
                <a:gridCol w="1150577"/>
                <a:gridCol w="1150577"/>
                <a:gridCol w="1540236"/>
                <a:gridCol w="1540236"/>
              </a:tblGrid>
              <a:tr h="755708">
                <a:tc gridSpan="2">
                  <a:txBody>
                    <a:bodyPr/>
                    <a:lstStyle/>
                    <a:p>
                      <a:pPr marL="38100" marR="38100" algn="l">
                        <a:lnSpc>
                          <a:spcPts val="1600"/>
                        </a:lnSpc>
                        <a:spcAft>
                          <a:spcPts val="0"/>
                        </a:spcAft>
                      </a:pPr>
                      <a:endParaRPr lang="es-EC" sz="1000" dirty="0">
                        <a:solidFill>
                          <a:srgbClr val="000000"/>
                        </a:solidFill>
                        <a:latin typeface="Times New Roman"/>
                        <a:ea typeface="Calibri"/>
                        <a:cs typeface="Times New Roman"/>
                      </a:endParaRPr>
                    </a:p>
                  </a:txBody>
                  <a:tcPr marL="0" marR="0" marT="0" marB="0"/>
                </a:tc>
                <a:tc hMerge="1">
                  <a:txBody>
                    <a:bodyPr/>
                    <a:lstStyle/>
                    <a:p>
                      <a:endParaRPr lang="es-EC"/>
                    </a:p>
                  </a:txBody>
                  <a:tcPr/>
                </a:tc>
                <a:tc>
                  <a:txBody>
                    <a:bodyPr/>
                    <a:lstStyle/>
                    <a:p>
                      <a:pPr marL="38100" marR="38100" algn="ctr">
                        <a:lnSpc>
                          <a:spcPts val="1600"/>
                        </a:lnSpc>
                        <a:spcAft>
                          <a:spcPts val="0"/>
                        </a:spcAft>
                      </a:pPr>
                      <a:r>
                        <a:rPr lang="es-EC" sz="1000"/>
                        <a:t>Edad del Encuestado</a:t>
                      </a:r>
                      <a:endParaRPr lang="es-EC" sz="1200">
                        <a:latin typeface="Times New Roman"/>
                        <a:ea typeface="Calibri"/>
                        <a:cs typeface="Times New Roman"/>
                      </a:endParaRPr>
                    </a:p>
                  </a:txBody>
                  <a:tcPr marL="0" marR="0" marT="0" marB="0"/>
                </a:tc>
                <a:tc>
                  <a:txBody>
                    <a:bodyPr/>
                    <a:lstStyle/>
                    <a:p>
                      <a:pPr marL="38100" marR="38100" algn="ctr">
                        <a:lnSpc>
                          <a:spcPts val="1600"/>
                        </a:lnSpc>
                        <a:spcAft>
                          <a:spcPts val="0"/>
                        </a:spcAft>
                      </a:pPr>
                      <a:r>
                        <a:rPr lang="es-EC" sz="1000"/>
                        <a:t>¿Cuánto ahorra mensualmente en la Cooperativa de Ahorro y crédito donde usted es cliente?</a:t>
                      </a:r>
                      <a:endParaRPr lang="es-EC" sz="1200">
                        <a:latin typeface="Times New Roman"/>
                        <a:ea typeface="Calibri"/>
                        <a:cs typeface="Times New Roman"/>
                      </a:endParaRPr>
                    </a:p>
                  </a:txBody>
                  <a:tcPr marL="0" marR="0" marT="0" marB="0"/>
                </a:tc>
              </a:tr>
              <a:tr h="302283">
                <a:tc rowSpan="3">
                  <a:txBody>
                    <a:bodyPr/>
                    <a:lstStyle/>
                    <a:p>
                      <a:pPr marL="38100" marR="38100" algn="l">
                        <a:lnSpc>
                          <a:spcPts val="1600"/>
                        </a:lnSpc>
                        <a:spcAft>
                          <a:spcPts val="0"/>
                        </a:spcAft>
                      </a:pPr>
                      <a:r>
                        <a:rPr lang="es-EC" sz="1000"/>
                        <a:t>Edad del Encuestado</a:t>
                      </a:r>
                      <a:endParaRPr lang="es-EC" sz="1200">
                        <a:latin typeface="Times New Roman"/>
                        <a:ea typeface="Calibri"/>
                        <a:cs typeface="Times New Roman"/>
                      </a:endParaRPr>
                    </a:p>
                  </a:txBody>
                  <a:tcPr marL="0" marR="0" marT="0" marB="0" anchor="ctr"/>
                </a:tc>
                <a:tc>
                  <a:txBody>
                    <a:bodyPr/>
                    <a:lstStyle/>
                    <a:p>
                      <a:pPr marL="38100" marR="38100" algn="l">
                        <a:lnSpc>
                          <a:spcPts val="1600"/>
                        </a:lnSpc>
                        <a:spcAft>
                          <a:spcPts val="0"/>
                        </a:spcAft>
                      </a:pPr>
                      <a:r>
                        <a:rPr lang="es-EC" sz="1000"/>
                        <a:t>Correlación de Pearson</a:t>
                      </a:r>
                      <a:endParaRPr lang="es-EC" sz="1200">
                        <a:latin typeface="Times New Roman"/>
                        <a:ea typeface="Calibri"/>
                        <a:cs typeface="Times New Roman"/>
                      </a:endParaRPr>
                    </a:p>
                  </a:txBody>
                  <a:tcPr marL="0" marR="0" marT="0" marB="0" anchor="ctr"/>
                </a:tc>
                <a:tc>
                  <a:txBody>
                    <a:bodyPr/>
                    <a:lstStyle/>
                    <a:p>
                      <a:pPr marL="38100" marR="38100" algn="r">
                        <a:lnSpc>
                          <a:spcPts val="1600"/>
                        </a:lnSpc>
                        <a:spcAft>
                          <a:spcPts val="0"/>
                        </a:spcAft>
                      </a:pPr>
                      <a:r>
                        <a:rPr lang="es-EC" sz="1000"/>
                        <a:t>1</a:t>
                      </a:r>
                      <a:endParaRPr lang="es-EC" sz="1200">
                        <a:latin typeface="Times New Roman"/>
                        <a:ea typeface="Calibri"/>
                        <a:cs typeface="Times New Roman"/>
                      </a:endParaRPr>
                    </a:p>
                  </a:txBody>
                  <a:tcPr marL="0" marR="0" marT="0" marB="0" anchor="ctr"/>
                </a:tc>
                <a:tc>
                  <a:txBody>
                    <a:bodyPr/>
                    <a:lstStyle/>
                    <a:p>
                      <a:pPr marL="38100" marR="38100" algn="r">
                        <a:lnSpc>
                          <a:spcPts val="1600"/>
                        </a:lnSpc>
                        <a:spcAft>
                          <a:spcPts val="0"/>
                        </a:spcAft>
                      </a:pPr>
                      <a:r>
                        <a:rPr lang="es-EC" sz="1000"/>
                        <a:t>,367</a:t>
                      </a:r>
                      <a:r>
                        <a:rPr lang="es-EC" sz="1000" baseline="30000"/>
                        <a:t>**</a:t>
                      </a:r>
                      <a:endParaRPr lang="es-EC" sz="1200">
                        <a:latin typeface="Times New Roman"/>
                        <a:ea typeface="Calibri"/>
                        <a:cs typeface="Times New Roman"/>
                      </a:endParaRPr>
                    </a:p>
                  </a:txBody>
                  <a:tcPr marL="0" marR="0" marT="0" marB="0" anchor="ctr"/>
                </a:tc>
              </a:tr>
              <a:tr h="170034">
                <a:tc vMerge="1">
                  <a:txBody>
                    <a:bodyPr/>
                    <a:lstStyle/>
                    <a:p>
                      <a:endParaRPr lang="es-EC"/>
                    </a:p>
                  </a:txBody>
                  <a:tcPr/>
                </a:tc>
                <a:tc>
                  <a:txBody>
                    <a:bodyPr/>
                    <a:lstStyle/>
                    <a:p>
                      <a:pPr marL="38100" marR="38100" algn="l">
                        <a:lnSpc>
                          <a:spcPts val="1600"/>
                        </a:lnSpc>
                        <a:spcAft>
                          <a:spcPts val="0"/>
                        </a:spcAft>
                      </a:pPr>
                      <a:r>
                        <a:rPr lang="es-EC" sz="1000"/>
                        <a:t>Sig. (bilateral)</a:t>
                      </a:r>
                      <a:endParaRPr lang="es-EC" sz="1200">
                        <a:latin typeface="Times New Roman"/>
                        <a:ea typeface="Calibri"/>
                        <a:cs typeface="Times New Roman"/>
                      </a:endParaRPr>
                    </a:p>
                  </a:txBody>
                  <a:tcPr marL="0" marR="0" marT="0" marB="0" anchor="ctr"/>
                </a:tc>
                <a:tc>
                  <a:txBody>
                    <a:bodyPr/>
                    <a:lstStyle/>
                    <a:p>
                      <a:pPr algn="l">
                        <a:lnSpc>
                          <a:spcPct val="150000"/>
                        </a:lnSpc>
                        <a:spcAft>
                          <a:spcPts val="0"/>
                        </a:spcAft>
                      </a:pPr>
                      <a:endParaRPr lang="es-EC" sz="1000">
                        <a:latin typeface="Times New Roman"/>
                        <a:ea typeface="Calibri"/>
                        <a:cs typeface="Times New Roman"/>
                      </a:endParaRPr>
                    </a:p>
                  </a:txBody>
                  <a:tcPr marL="0" marR="0" marT="0" marB="0"/>
                </a:tc>
                <a:tc>
                  <a:txBody>
                    <a:bodyPr/>
                    <a:lstStyle/>
                    <a:p>
                      <a:pPr marL="38100" marR="38100" algn="r">
                        <a:lnSpc>
                          <a:spcPts val="1600"/>
                        </a:lnSpc>
                        <a:spcAft>
                          <a:spcPts val="0"/>
                        </a:spcAft>
                      </a:pPr>
                      <a:r>
                        <a:rPr lang="es-EC" sz="1000"/>
                        <a:t>,000</a:t>
                      </a:r>
                      <a:endParaRPr lang="es-EC" sz="1200">
                        <a:latin typeface="Times New Roman"/>
                        <a:ea typeface="Calibri"/>
                        <a:cs typeface="Times New Roman"/>
                      </a:endParaRPr>
                    </a:p>
                  </a:txBody>
                  <a:tcPr marL="0" marR="0" marT="0" marB="0" anchor="ctr"/>
                </a:tc>
              </a:tr>
              <a:tr h="151142">
                <a:tc vMerge="1">
                  <a:txBody>
                    <a:bodyPr/>
                    <a:lstStyle/>
                    <a:p>
                      <a:endParaRPr lang="es-EC"/>
                    </a:p>
                  </a:txBody>
                  <a:tcPr/>
                </a:tc>
                <a:tc>
                  <a:txBody>
                    <a:bodyPr/>
                    <a:lstStyle/>
                    <a:p>
                      <a:pPr marL="38100" marR="38100" algn="l">
                        <a:lnSpc>
                          <a:spcPts val="1600"/>
                        </a:lnSpc>
                        <a:spcAft>
                          <a:spcPts val="0"/>
                        </a:spcAft>
                      </a:pPr>
                      <a:r>
                        <a:rPr lang="es-EC" sz="1000"/>
                        <a:t>N</a:t>
                      </a:r>
                      <a:endParaRPr lang="es-EC" sz="1200">
                        <a:latin typeface="Times New Roman"/>
                        <a:ea typeface="Calibri"/>
                        <a:cs typeface="Times New Roman"/>
                      </a:endParaRPr>
                    </a:p>
                  </a:txBody>
                  <a:tcPr marL="0" marR="0" marT="0" marB="0" anchor="ctr"/>
                </a:tc>
                <a:tc>
                  <a:txBody>
                    <a:bodyPr/>
                    <a:lstStyle/>
                    <a:p>
                      <a:pPr marL="38100" marR="38100" algn="r">
                        <a:lnSpc>
                          <a:spcPts val="1600"/>
                        </a:lnSpc>
                        <a:spcAft>
                          <a:spcPts val="0"/>
                        </a:spcAft>
                      </a:pPr>
                      <a:r>
                        <a:rPr lang="es-EC" sz="1000"/>
                        <a:t>244</a:t>
                      </a:r>
                      <a:endParaRPr lang="es-EC" sz="1200">
                        <a:latin typeface="Times New Roman"/>
                        <a:ea typeface="Calibri"/>
                        <a:cs typeface="Times New Roman"/>
                      </a:endParaRPr>
                    </a:p>
                  </a:txBody>
                  <a:tcPr marL="0" marR="0" marT="0" marB="0" anchor="ctr"/>
                </a:tc>
                <a:tc>
                  <a:txBody>
                    <a:bodyPr/>
                    <a:lstStyle/>
                    <a:p>
                      <a:pPr marL="38100" marR="38100" algn="r">
                        <a:lnSpc>
                          <a:spcPts val="1600"/>
                        </a:lnSpc>
                        <a:spcAft>
                          <a:spcPts val="0"/>
                        </a:spcAft>
                      </a:pPr>
                      <a:r>
                        <a:rPr lang="es-EC" sz="1000"/>
                        <a:t>244</a:t>
                      </a:r>
                      <a:endParaRPr lang="es-EC" sz="1200">
                        <a:latin typeface="Times New Roman"/>
                        <a:ea typeface="Calibri"/>
                        <a:cs typeface="Times New Roman"/>
                      </a:endParaRPr>
                    </a:p>
                  </a:txBody>
                  <a:tcPr marL="0" marR="0" marT="0" marB="0" anchor="ctr"/>
                </a:tc>
              </a:tr>
              <a:tr h="302283">
                <a:tc rowSpan="3">
                  <a:txBody>
                    <a:bodyPr/>
                    <a:lstStyle/>
                    <a:p>
                      <a:pPr marL="38100" marR="38100" algn="l">
                        <a:lnSpc>
                          <a:spcPts val="1600"/>
                        </a:lnSpc>
                        <a:spcAft>
                          <a:spcPts val="0"/>
                        </a:spcAft>
                      </a:pPr>
                      <a:r>
                        <a:rPr lang="es-EC" sz="1000"/>
                        <a:t>¿Cuánto ahorra mensualmente en la Cooperativa de Ahorro y crédito donde usted es cliente?</a:t>
                      </a:r>
                      <a:endParaRPr lang="es-EC" sz="1200">
                        <a:latin typeface="Times New Roman"/>
                        <a:ea typeface="Calibri"/>
                        <a:cs typeface="Times New Roman"/>
                      </a:endParaRPr>
                    </a:p>
                  </a:txBody>
                  <a:tcPr marL="0" marR="0" marT="0" marB="0" anchor="ctr"/>
                </a:tc>
                <a:tc>
                  <a:txBody>
                    <a:bodyPr/>
                    <a:lstStyle/>
                    <a:p>
                      <a:pPr marL="38100" marR="38100" algn="l">
                        <a:lnSpc>
                          <a:spcPts val="1600"/>
                        </a:lnSpc>
                        <a:spcAft>
                          <a:spcPts val="0"/>
                        </a:spcAft>
                      </a:pPr>
                      <a:r>
                        <a:rPr lang="es-EC" sz="1000"/>
                        <a:t>Correlación de Pearson</a:t>
                      </a:r>
                      <a:endParaRPr lang="es-EC" sz="1200">
                        <a:latin typeface="Times New Roman"/>
                        <a:ea typeface="Calibri"/>
                        <a:cs typeface="Times New Roman"/>
                      </a:endParaRPr>
                    </a:p>
                  </a:txBody>
                  <a:tcPr marL="0" marR="0" marT="0" marB="0" anchor="ctr"/>
                </a:tc>
                <a:tc>
                  <a:txBody>
                    <a:bodyPr/>
                    <a:lstStyle/>
                    <a:p>
                      <a:pPr marL="38100" marR="38100" algn="r">
                        <a:lnSpc>
                          <a:spcPts val="1600"/>
                        </a:lnSpc>
                        <a:spcAft>
                          <a:spcPts val="0"/>
                        </a:spcAft>
                      </a:pPr>
                      <a:r>
                        <a:rPr lang="es-EC" sz="1000" b="1" dirty="0">
                          <a:solidFill>
                            <a:srgbClr val="FF0000"/>
                          </a:solidFill>
                        </a:rPr>
                        <a:t>,367</a:t>
                      </a:r>
                      <a:r>
                        <a:rPr lang="es-EC" sz="1000" b="1" baseline="30000" dirty="0">
                          <a:solidFill>
                            <a:srgbClr val="FF0000"/>
                          </a:solidFill>
                        </a:rPr>
                        <a:t>**</a:t>
                      </a:r>
                      <a:endParaRPr lang="es-EC" sz="1200" b="1" dirty="0">
                        <a:solidFill>
                          <a:srgbClr val="FF0000"/>
                        </a:solidFill>
                        <a:latin typeface="Times New Roman"/>
                        <a:ea typeface="Calibri"/>
                        <a:cs typeface="Times New Roman"/>
                      </a:endParaRPr>
                    </a:p>
                  </a:txBody>
                  <a:tcPr marL="0" marR="0" marT="0" marB="0" anchor="ctr"/>
                </a:tc>
                <a:tc>
                  <a:txBody>
                    <a:bodyPr/>
                    <a:lstStyle/>
                    <a:p>
                      <a:pPr marL="38100" marR="38100" algn="r">
                        <a:lnSpc>
                          <a:spcPts val="1600"/>
                        </a:lnSpc>
                        <a:spcAft>
                          <a:spcPts val="0"/>
                        </a:spcAft>
                      </a:pPr>
                      <a:r>
                        <a:rPr lang="es-EC" sz="1000"/>
                        <a:t>1</a:t>
                      </a:r>
                      <a:endParaRPr lang="es-EC" sz="1200">
                        <a:latin typeface="Times New Roman"/>
                        <a:ea typeface="Calibri"/>
                        <a:cs typeface="Times New Roman"/>
                      </a:endParaRPr>
                    </a:p>
                  </a:txBody>
                  <a:tcPr marL="0" marR="0" marT="0" marB="0" anchor="ctr"/>
                </a:tc>
              </a:tr>
              <a:tr h="170034">
                <a:tc vMerge="1">
                  <a:txBody>
                    <a:bodyPr/>
                    <a:lstStyle/>
                    <a:p>
                      <a:endParaRPr lang="es-EC"/>
                    </a:p>
                  </a:txBody>
                  <a:tcPr/>
                </a:tc>
                <a:tc>
                  <a:txBody>
                    <a:bodyPr/>
                    <a:lstStyle/>
                    <a:p>
                      <a:pPr marL="38100" marR="38100" algn="l">
                        <a:lnSpc>
                          <a:spcPts val="1600"/>
                        </a:lnSpc>
                        <a:spcAft>
                          <a:spcPts val="0"/>
                        </a:spcAft>
                      </a:pPr>
                      <a:r>
                        <a:rPr lang="es-EC" sz="1000"/>
                        <a:t>Sig. (bilateral)</a:t>
                      </a:r>
                      <a:endParaRPr lang="es-EC" sz="1200">
                        <a:latin typeface="Times New Roman"/>
                        <a:ea typeface="Calibri"/>
                        <a:cs typeface="Times New Roman"/>
                      </a:endParaRPr>
                    </a:p>
                  </a:txBody>
                  <a:tcPr marL="0" marR="0" marT="0" marB="0" anchor="ctr"/>
                </a:tc>
                <a:tc>
                  <a:txBody>
                    <a:bodyPr/>
                    <a:lstStyle/>
                    <a:p>
                      <a:pPr marL="38100" marR="38100" algn="r">
                        <a:lnSpc>
                          <a:spcPts val="1600"/>
                        </a:lnSpc>
                        <a:spcAft>
                          <a:spcPts val="0"/>
                        </a:spcAft>
                      </a:pPr>
                      <a:r>
                        <a:rPr lang="es-EC" sz="1000"/>
                        <a:t>,000</a:t>
                      </a:r>
                      <a:endParaRPr lang="es-EC" sz="1200">
                        <a:latin typeface="Times New Roman"/>
                        <a:ea typeface="Calibri"/>
                        <a:cs typeface="Times New Roman"/>
                      </a:endParaRPr>
                    </a:p>
                  </a:txBody>
                  <a:tcPr marL="0" marR="0" marT="0" marB="0" anchor="ctr"/>
                </a:tc>
                <a:tc>
                  <a:txBody>
                    <a:bodyPr/>
                    <a:lstStyle/>
                    <a:p>
                      <a:pPr algn="l">
                        <a:lnSpc>
                          <a:spcPct val="150000"/>
                        </a:lnSpc>
                        <a:spcAft>
                          <a:spcPts val="0"/>
                        </a:spcAft>
                      </a:pPr>
                      <a:endParaRPr lang="es-EC" sz="1000">
                        <a:latin typeface="Times New Roman"/>
                        <a:ea typeface="Calibri"/>
                        <a:cs typeface="Times New Roman"/>
                      </a:endParaRPr>
                    </a:p>
                  </a:txBody>
                  <a:tcPr marL="0" marR="0" marT="0" marB="0"/>
                </a:tc>
              </a:tr>
              <a:tr h="434532">
                <a:tc vMerge="1">
                  <a:txBody>
                    <a:bodyPr/>
                    <a:lstStyle/>
                    <a:p>
                      <a:endParaRPr lang="es-EC"/>
                    </a:p>
                  </a:txBody>
                  <a:tcPr/>
                </a:tc>
                <a:tc>
                  <a:txBody>
                    <a:bodyPr/>
                    <a:lstStyle/>
                    <a:p>
                      <a:pPr marL="38100" marR="38100" algn="l">
                        <a:lnSpc>
                          <a:spcPts val="1600"/>
                        </a:lnSpc>
                        <a:spcAft>
                          <a:spcPts val="0"/>
                        </a:spcAft>
                      </a:pPr>
                      <a:r>
                        <a:rPr lang="es-EC" sz="1000"/>
                        <a:t>N</a:t>
                      </a:r>
                      <a:endParaRPr lang="es-EC" sz="1200">
                        <a:latin typeface="Times New Roman"/>
                        <a:ea typeface="Calibri"/>
                        <a:cs typeface="Times New Roman"/>
                      </a:endParaRPr>
                    </a:p>
                  </a:txBody>
                  <a:tcPr marL="0" marR="0" marT="0" marB="0" anchor="ctr"/>
                </a:tc>
                <a:tc>
                  <a:txBody>
                    <a:bodyPr/>
                    <a:lstStyle/>
                    <a:p>
                      <a:pPr marL="38100" marR="38100" algn="r">
                        <a:lnSpc>
                          <a:spcPts val="1600"/>
                        </a:lnSpc>
                        <a:spcAft>
                          <a:spcPts val="0"/>
                        </a:spcAft>
                      </a:pPr>
                      <a:r>
                        <a:rPr lang="es-EC" sz="1000"/>
                        <a:t>244</a:t>
                      </a:r>
                      <a:endParaRPr lang="es-EC" sz="1200">
                        <a:latin typeface="Times New Roman"/>
                        <a:ea typeface="Calibri"/>
                        <a:cs typeface="Times New Roman"/>
                      </a:endParaRPr>
                    </a:p>
                  </a:txBody>
                  <a:tcPr marL="0" marR="0" marT="0" marB="0" anchor="ctr"/>
                </a:tc>
                <a:tc>
                  <a:txBody>
                    <a:bodyPr/>
                    <a:lstStyle/>
                    <a:p>
                      <a:pPr marL="38100" marR="38100" algn="r">
                        <a:lnSpc>
                          <a:spcPts val="1600"/>
                        </a:lnSpc>
                        <a:spcAft>
                          <a:spcPts val="0"/>
                        </a:spcAft>
                      </a:pPr>
                      <a:r>
                        <a:rPr lang="es-EC" sz="1000" dirty="0"/>
                        <a:t>244</a:t>
                      </a:r>
                      <a:endParaRPr lang="es-EC" sz="1200" dirty="0">
                        <a:latin typeface="Times New Roman"/>
                        <a:ea typeface="Calibri"/>
                        <a:cs typeface="Times New Roman"/>
                      </a:endParaRPr>
                    </a:p>
                  </a:txBody>
                  <a:tcPr marL="0" marR="0" marT="0" marB="0" anchor="ctr"/>
                </a:tc>
              </a:tr>
            </a:tbl>
          </a:graphicData>
        </a:graphic>
      </p:graphicFrame>
      <p:cxnSp>
        <p:nvCxnSpPr>
          <p:cNvPr id="26" name="25 Conector recto"/>
          <p:cNvCxnSpPr/>
          <p:nvPr/>
        </p:nvCxnSpPr>
        <p:spPr>
          <a:xfrm>
            <a:off x="-32" y="6643710"/>
            <a:ext cx="285720"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flipH="1" flipV="1">
            <a:off x="-2714676" y="3714752"/>
            <a:ext cx="5857916"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214282" y="714356"/>
            <a:ext cx="192882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flipH="1" flipV="1">
            <a:off x="4643041" y="6143247"/>
            <a:ext cx="1000132" cy="794"/>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5143504" y="6643710"/>
            <a:ext cx="400049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3794"/>
                                        </p:tgtEl>
                                        <p:attrNameLst>
                                          <p:attrName>style.visibility</p:attrName>
                                        </p:attrNameLst>
                                      </p:cBhvr>
                                      <p:to>
                                        <p:strVal val="visible"/>
                                      </p:to>
                                    </p:set>
                                    <p:animEffect transition="in" filter="box(in)">
                                      <p:cBhvr>
                                        <p:cTn id="31" dur="500"/>
                                        <p:tgtEl>
                                          <p:spTgt spid="3379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ox(in)">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ox(in)">
                                      <p:cBhvr>
                                        <p:cTn id="41" dur="500"/>
                                        <p:tgtEl>
                                          <p:spTgt spid="13"/>
                                        </p:tgtEl>
                                      </p:cBhvr>
                                    </p:animEffect>
                                  </p:childTnLst>
                                </p:cTn>
                              </p:par>
                              <p:par>
                                <p:cTn id="42" presetID="2" presetClass="entr" presetSubtype="1"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0-#ppt_h/2"/>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0-#ppt_w/2"/>
                                          </p:val>
                                        </p:tav>
                                        <p:tav tm="100000">
                                          <p:val>
                                            <p:strVal val="#ppt_x"/>
                                          </p:val>
                                        </p:tav>
                                      </p:tavLst>
                                    </p:anim>
                                    <p:anim calcmode="lin" valueType="num">
                                      <p:cBhvr additive="base">
                                        <p:cTn id="4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337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Rectángulo"/>
          <p:cNvSpPr/>
          <p:nvPr/>
        </p:nvSpPr>
        <p:spPr>
          <a:xfrm>
            <a:off x="1928794" y="3500438"/>
            <a:ext cx="3357586" cy="830997"/>
          </a:xfrm>
          <a:prstGeom prst="rect">
            <a:avLst/>
          </a:prstGeom>
        </p:spPr>
        <p:txBody>
          <a:bodyPr wrap="square">
            <a:spAutoFit/>
          </a:bodyPr>
          <a:lstStyle/>
          <a:p>
            <a:pPr lvl="0"/>
            <a:r>
              <a:rPr lang="es-ES" sz="2400" b="1" dirty="0" smtClean="0">
                <a:solidFill>
                  <a:schemeClr val="tx2">
                    <a:lumMod val="50000"/>
                  </a:schemeClr>
                </a:solidFill>
                <a:latin typeface="Stylus BT" pitchFamily="34" charset="0"/>
              </a:rPr>
              <a:t>CAPÍTULO 5: PROPUESTA</a:t>
            </a:r>
          </a:p>
        </p:txBody>
      </p:sp>
      <p:pic>
        <p:nvPicPr>
          <p:cNvPr id="47108" name="Picture 4" descr="http://www.taxi-black.com/images/imgejecutivo.png"/>
          <p:cNvPicPr>
            <a:picLocks noChangeAspect="1" noChangeArrowheads="1"/>
          </p:cNvPicPr>
          <p:nvPr/>
        </p:nvPicPr>
        <p:blipFill>
          <a:blip r:embed="rId2"/>
          <a:srcRect l="74118"/>
          <a:stretch>
            <a:fillRect/>
          </a:stretch>
        </p:blipFill>
        <p:spPr bwMode="auto">
          <a:xfrm>
            <a:off x="2714612" y="428604"/>
            <a:ext cx="1459333" cy="2786055"/>
          </a:xfrm>
          <a:prstGeom prst="rect">
            <a:avLst/>
          </a:prstGeom>
          <a:noFill/>
        </p:spPr>
      </p:pic>
      <p:cxnSp>
        <p:nvCxnSpPr>
          <p:cNvPr id="8" name="7 Conector recto"/>
          <p:cNvCxnSpPr/>
          <p:nvPr/>
        </p:nvCxnSpPr>
        <p:spPr>
          <a:xfrm>
            <a:off x="0" y="6643710"/>
            <a:ext cx="3143240"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flipH="1" flipV="1">
            <a:off x="2358216" y="5642784"/>
            <a:ext cx="157163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4929190" y="642918"/>
            <a:ext cx="400049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i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7108"/>
                                        </p:tgtEl>
                                        <p:attrNameLst>
                                          <p:attrName>style.visibility</p:attrName>
                                        </p:attrNameLst>
                                      </p:cBhvr>
                                      <p:to>
                                        <p:strVal val="visible"/>
                                      </p:to>
                                    </p:set>
                                    <p:animEffect transition="in" filter="box(in)">
                                      <p:cBhvr>
                                        <p:cTn id="22" dur="500"/>
                                        <p:tgtEl>
                                          <p:spTgt spid="47108"/>
                                        </p:tgtEl>
                                      </p:cBhvr>
                                    </p:animEffect>
                                  </p:childTnLst>
                                </p:cTn>
                              </p:par>
                              <p:par>
                                <p:cTn id="23" presetID="2" presetClass="entr" presetSubtype="8"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Tablero de control</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pic>
        <p:nvPicPr>
          <p:cNvPr id="39938" name="Picture 2" descr="http://intercallsv.com/imagenes/User%20Accounts.png"/>
          <p:cNvPicPr>
            <a:picLocks noChangeAspect="1" noChangeArrowheads="1"/>
          </p:cNvPicPr>
          <p:nvPr/>
        </p:nvPicPr>
        <p:blipFill>
          <a:blip r:embed="rId3"/>
          <a:srcRect/>
          <a:stretch>
            <a:fillRect/>
          </a:stretch>
        </p:blipFill>
        <p:spPr bwMode="auto">
          <a:xfrm>
            <a:off x="3822030" y="5000636"/>
            <a:ext cx="1499940" cy="1494539"/>
          </a:xfrm>
          <a:prstGeom prst="rect">
            <a:avLst/>
          </a:prstGeom>
          <a:noFill/>
        </p:spPr>
      </p:pic>
      <p:graphicFrame>
        <p:nvGraphicFramePr>
          <p:cNvPr id="10" name="9 Tabla"/>
          <p:cNvGraphicFramePr>
            <a:graphicFrameLocks noGrp="1"/>
          </p:cNvGraphicFramePr>
          <p:nvPr/>
        </p:nvGraphicFramePr>
        <p:xfrm>
          <a:off x="428596" y="1600200"/>
          <a:ext cx="8429684" cy="3023300"/>
        </p:xfrm>
        <a:graphic>
          <a:graphicData uri="http://schemas.openxmlformats.org/drawingml/2006/table">
            <a:tbl>
              <a:tblPr/>
              <a:tblGrid>
                <a:gridCol w="1326832"/>
                <a:gridCol w="945811"/>
                <a:gridCol w="945811"/>
                <a:gridCol w="789019"/>
                <a:gridCol w="1328518"/>
                <a:gridCol w="1188585"/>
                <a:gridCol w="866571"/>
                <a:gridCol w="1038537"/>
              </a:tblGrid>
              <a:tr h="0">
                <a:tc gridSpan="8">
                  <a:txBody>
                    <a:bodyPr/>
                    <a:lstStyle/>
                    <a:p>
                      <a:pPr algn="ctr">
                        <a:lnSpc>
                          <a:spcPct val="150000"/>
                        </a:lnSpc>
                        <a:spcAft>
                          <a:spcPts val="0"/>
                        </a:spcAft>
                      </a:pPr>
                      <a:r>
                        <a:rPr lang="es-EC" sz="1800" dirty="0">
                          <a:solidFill>
                            <a:srgbClr val="FFFFFF"/>
                          </a:solidFill>
                          <a:latin typeface="Times New Roman"/>
                          <a:ea typeface="Calibri"/>
                          <a:cs typeface="Times New Roman"/>
                        </a:rPr>
                        <a:t>PERSPECTIVA CLIENTES</a:t>
                      </a:r>
                      <a:endParaRPr lang="es-EC" sz="1400" dirty="0">
                        <a:solidFill>
                          <a:srgbClr val="000000"/>
                        </a:solidFill>
                        <a:latin typeface="Times New Roman"/>
                        <a:ea typeface="Calibri"/>
                        <a:cs typeface="Times New Roman"/>
                      </a:endParaRPr>
                    </a:p>
                  </a:txBody>
                  <a:tcPr marL="68580" marR="68580" marT="0" marB="0" anchor="ctr">
                    <a:lnL>
                      <a:noFill/>
                    </a:lnL>
                    <a:lnR>
                      <a:noFill/>
                    </a:lnR>
                    <a:lnT>
                      <a:noFill/>
                    </a:lnT>
                    <a:lnB w="19050" cap="flat" cmpd="sng" algn="ctr">
                      <a:solidFill>
                        <a:srgbClr val="FFFFFF"/>
                      </a:solidFill>
                      <a:prstDash val="solid"/>
                      <a:round/>
                      <a:headEnd type="none" w="med" len="med"/>
                      <a:tailEnd type="none" w="med" len="med"/>
                    </a:lnB>
                    <a:solidFill>
                      <a:srgbClr val="9E3A38"/>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rowSpan="2">
                  <a:txBody>
                    <a:bodyPr/>
                    <a:lstStyle/>
                    <a:p>
                      <a:pPr algn="ctr">
                        <a:lnSpc>
                          <a:spcPct val="150000"/>
                        </a:lnSpc>
                        <a:spcAft>
                          <a:spcPts val="0"/>
                        </a:spcAft>
                      </a:pPr>
                      <a:r>
                        <a:rPr lang="es-EC" sz="1000" b="1">
                          <a:solidFill>
                            <a:srgbClr val="000000"/>
                          </a:solidFill>
                          <a:latin typeface="Times New Roman"/>
                          <a:ea typeface="Times New Roman"/>
                          <a:cs typeface="Times New Roman"/>
                        </a:rPr>
                        <a:t>Objetivo</a:t>
                      </a:r>
                      <a:endParaRPr lang="es-EC" sz="1400">
                        <a:solidFill>
                          <a:srgbClr val="000000"/>
                        </a:solidFill>
                        <a:latin typeface="Times New Roman"/>
                        <a:ea typeface="Calibri"/>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95B3D7"/>
                    </a:solidFill>
                  </a:tcPr>
                </a:tc>
                <a:tc gridSpan="3">
                  <a:txBody>
                    <a:bodyPr/>
                    <a:lstStyle/>
                    <a:p>
                      <a:pPr algn="ctr">
                        <a:lnSpc>
                          <a:spcPct val="150000"/>
                        </a:lnSpc>
                        <a:spcAft>
                          <a:spcPts val="0"/>
                        </a:spcAft>
                      </a:pPr>
                      <a:r>
                        <a:rPr lang="es-EC" sz="1000" dirty="0">
                          <a:solidFill>
                            <a:srgbClr val="000000"/>
                          </a:solidFill>
                          <a:latin typeface="Times New Roman"/>
                          <a:ea typeface="Times New Roman"/>
                          <a:cs typeface="Times New Roman"/>
                        </a:rPr>
                        <a:t>Indicador</a:t>
                      </a:r>
                      <a:endParaRPr lang="es-EC" sz="1400" dirty="0">
                        <a:solidFill>
                          <a:srgbClr val="000000"/>
                        </a:solidFill>
                        <a:latin typeface="Times New Roman"/>
                        <a:ea typeface="Calibri"/>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95B3D7"/>
                    </a:solidFill>
                  </a:tcPr>
                </a:tc>
                <a:tc hMerge="1">
                  <a:txBody>
                    <a:bodyPr/>
                    <a:lstStyle/>
                    <a:p>
                      <a:endParaRPr lang="es-EC"/>
                    </a:p>
                  </a:txBody>
                  <a:tcPr/>
                </a:tc>
                <a:tc hMerge="1">
                  <a:txBody>
                    <a:bodyPr/>
                    <a:lstStyle/>
                    <a:p>
                      <a:endParaRPr lang="es-EC"/>
                    </a:p>
                  </a:txBody>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Interpretación</a:t>
                      </a:r>
                      <a:endParaRPr lang="es-EC" sz="1400">
                        <a:solidFill>
                          <a:srgbClr val="000000"/>
                        </a:solidFill>
                        <a:latin typeface="Times New Roman"/>
                        <a:ea typeface="Calibri"/>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95B3D7"/>
                    </a:solidFill>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Estrategia</a:t>
                      </a:r>
                      <a:endParaRPr lang="es-EC" sz="1400">
                        <a:solidFill>
                          <a:srgbClr val="000000"/>
                        </a:solidFill>
                        <a:latin typeface="Times New Roman"/>
                        <a:ea typeface="Calibri"/>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95B3D7"/>
                    </a:solidFill>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Responsable</a:t>
                      </a:r>
                      <a:endParaRPr lang="es-EC" sz="1400">
                        <a:solidFill>
                          <a:srgbClr val="000000"/>
                        </a:solidFill>
                        <a:latin typeface="Times New Roman"/>
                        <a:ea typeface="Calibri"/>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95B3D7"/>
                    </a:solidFill>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Frecuencia de Reporte</a:t>
                      </a:r>
                      <a:endParaRPr lang="es-EC" sz="1400">
                        <a:solidFill>
                          <a:srgbClr val="000000"/>
                        </a:solidFill>
                        <a:latin typeface="Times New Roman"/>
                        <a:ea typeface="Calibri"/>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95B3D7"/>
                    </a:solidFill>
                  </a:tcPr>
                </a:tc>
              </a:tr>
              <a:tr h="0">
                <a:tc vMerge="1">
                  <a:txBody>
                    <a:bodyPr/>
                    <a:lstStyle/>
                    <a:p>
                      <a:endParaRPr lang="es-EC"/>
                    </a:p>
                  </a:txBody>
                  <a:tcPr/>
                </a:tc>
                <a:tc>
                  <a:txBody>
                    <a:bodyPr/>
                    <a:lstStyle/>
                    <a:p>
                      <a:pPr algn="ctr">
                        <a:lnSpc>
                          <a:spcPct val="150000"/>
                        </a:lnSpc>
                        <a:spcAft>
                          <a:spcPts val="0"/>
                        </a:spcAft>
                      </a:pPr>
                      <a:r>
                        <a:rPr lang="es-EC" sz="1000">
                          <a:solidFill>
                            <a:srgbClr val="000000"/>
                          </a:solidFill>
                          <a:latin typeface="Times New Roman"/>
                          <a:ea typeface="Calibri"/>
                          <a:cs typeface="Times New Roman"/>
                        </a:rPr>
                        <a:t>Nombre</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95B3D7"/>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Fórmula</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95B3D7"/>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Meta</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95B3D7"/>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766445">
                <a:tc>
                  <a:txBody>
                    <a:bodyPr/>
                    <a:lstStyle/>
                    <a:p>
                      <a:pPr algn="ctr">
                        <a:lnSpc>
                          <a:spcPct val="150000"/>
                        </a:lnSpc>
                        <a:spcAft>
                          <a:spcPts val="0"/>
                        </a:spcAft>
                      </a:pPr>
                      <a:r>
                        <a:rPr lang="es-EC" sz="1000" b="1">
                          <a:solidFill>
                            <a:srgbClr val="000000"/>
                          </a:solidFill>
                          <a:latin typeface="Times New Roman"/>
                          <a:ea typeface="Calibri"/>
                          <a:cs typeface="Times New Roman"/>
                        </a:rPr>
                        <a:t>Aumentar la Fidelidad de los Socios</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DBE5F1"/>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Fidelidad de los Socios</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DBE5F1"/>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(Socios Inactivos / Total de Socios) x 100</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DBE5F1"/>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≤5% Anual</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DBE5F1"/>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Del total de socios que cuenta la Cooperativa, se deberá mantener solo un 5% como socios inactivos</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DBE5F1"/>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Implementación de un CRM</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DBE5F1"/>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Jefe Administrativo</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DBE5F1"/>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Anual</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DBE5F1"/>
                    </a:solidFill>
                  </a:tcPr>
                </a:tc>
              </a:tr>
              <a:tr h="1085856">
                <a:tc>
                  <a:txBody>
                    <a:bodyPr/>
                    <a:lstStyle/>
                    <a:p>
                      <a:pPr algn="ctr">
                        <a:lnSpc>
                          <a:spcPct val="150000"/>
                        </a:lnSpc>
                        <a:spcAft>
                          <a:spcPts val="0"/>
                        </a:spcAft>
                      </a:pPr>
                      <a:r>
                        <a:rPr lang="es-EC" sz="1000" b="1">
                          <a:solidFill>
                            <a:srgbClr val="000000"/>
                          </a:solidFill>
                          <a:latin typeface="Times New Roman"/>
                          <a:ea typeface="Calibri"/>
                          <a:cs typeface="Times New Roman"/>
                        </a:rPr>
                        <a:t>Incrementar la comunicación entre socios y la cooperativas</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DF2F8"/>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Efectividad de la comunicación</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DF2F8"/>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(Clientes conocen los beneficios/ total de cliente) x 100</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DF2F8"/>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≥80% clientes comunicados</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DF2F8"/>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Por cada 10 clientes se debe tener 8 que sepan de los beneficios que ofrece la cooperativa</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DF2F8"/>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Plan de Marketing</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DF2F8"/>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Jefe de Marketing</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DF2F8"/>
                    </a:solidFill>
                  </a:tcPr>
                </a:tc>
                <a:tc>
                  <a:txBody>
                    <a:bodyPr/>
                    <a:lstStyle/>
                    <a:p>
                      <a:pPr algn="ctr">
                        <a:lnSpc>
                          <a:spcPct val="150000"/>
                        </a:lnSpc>
                        <a:spcAft>
                          <a:spcPts val="0"/>
                        </a:spcAft>
                      </a:pPr>
                      <a:r>
                        <a:rPr lang="es-EC" sz="1000" dirty="0">
                          <a:solidFill>
                            <a:srgbClr val="000000"/>
                          </a:solidFill>
                          <a:latin typeface="Times New Roman"/>
                          <a:ea typeface="Calibri"/>
                          <a:cs typeface="Times New Roman"/>
                        </a:rPr>
                        <a:t>Mensual </a:t>
                      </a:r>
                      <a:endParaRPr lang="es-EC" sz="1400" dirty="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DF2F8"/>
                    </a:solidFill>
                  </a:tcPr>
                </a:tc>
              </a:tr>
            </a:tbl>
          </a:graphicData>
        </a:graphic>
      </p:graphicFrame>
      <p:cxnSp>
        <p:nvCxnSpPr>
          <p:cNvPr id="11" name="10 Conector recto de flecha"/>
          <p:cNvCxnSpPr/>
          <p:nvPr/>
        </p:nvCxnSpPr>
        <p:spPr>
          <a:xfrm>
            <a:off x="0" y="642918"/>
            <a:ext cx="2285984"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5143504" y="5715016"/>
            <a:ext cx="400049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9938"/>
                                        </p:tgtEl>
                                        <p:attrNameLst>
                                          <p:attrName>style.visibility</p:attrName>
                                        </p:attrNameLst>
                                      </p:cBhvr>
                                      <p:to>
                                        <p:strVal val="visible"/>
                                      </p:to>
                                    </p:set>
                                    <p:animEffect transition="in" filter="box(in)">
                                      <p:cBhvr>
                                        <p:cTn id="23" dur="500"/>
                                        <p:tgtEl>
                                          <p:spTgt spid="39938"/>
                                        </p:tgtEl>
                                      </p:cBhvr>
                                    </p:animEffect>
                                  </p:childTnLst>
                                </p:cTn>
                              </p:par>
                              <p:par>
                                <p:cTn id="24" presetID="2" presetClass="entr" presetSubtype="8"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Tablero de control</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pic>
        <p:nvPicPr>
          <p:cNvPr id="43010" name="Picture 2" descr="http://bertran.com.mx/avances/wp-content/uploads/2014/08/customer-service-icon.png"/>
          <p:cNvPicPr>
            <a:picLocks noChangeAspect="1" noChangeArrowheads="1"/>
          </p:cNvPicPr>
          <p:nvPr/>
        </p:nvPicPr>
        <p:blipFill>
          <a:blip r:embed="rId3" cstate="print"/>
          <a:srcRect/>
          <a:stretch>
            <a:fillRect/>
          </a:stretch>
        </p:blipFill>
        <p:spPr bwMode="auto">
          <a:xfrm>
            <a:off x="4000496" y="5214950"/>
            <a:ext cx="1143008" cy="1143008"/>
          </a:xfrm>
          <a:prstGeom prst="rect">
            <a:avLst/>
          </a:prstGeom>
          <a:noFill/>
        </p:spPr>
      </p:pic>
      <p:graphicFrame>
        <p:nvGraphicFramePr>
          <p:cNvPr id="11" name="10 Tabla"/>
          <p:cNvGraphicFramePr>
            <a:graphicFrameLocks noGrp="1"/>
          </p:cNvGraphicFramePr>
          <p:nvPr/>
        </p:nvGraphicFramePr>
        <p:xfrm>
          <a:off x="357160" y="1714488"/>
          <a:ext cx="8501120" cy="3451132"/>
        </p:xfrm>
        <a:graphic>
          <a:graphicData uri="http://schemas.openxmlformats.org/drawingml/2006/table">
            <a:tbl>
              <a:tblPr/>
              <a:tblGrid>
                <a:gridCol w="1338076"/>
                <a:gridCol w="957226"/>
                <a:gridCol w="957226"/>
                <a:gridCol w="797405"/>
                <a:gridCol w="1346578"/>
                <a:gridCol w="1198657"/>
                <a:gridCol w="873915"/>
                <a:gridCol w="1032037"/>
              </a:tblGrid>
              <a:tr h="295824">
                <a:tc gridSpan="8">
                  <a:txBody>
                    <a:bodyPr/>
                    <a:lstStyle/>
                    <a:p>
                      <a:pPr algn="ctr">
                        <a:lnSpc>
                          <a:spcPct val="150000"/>
                        </a:lnSpc>
                        <a:spcAft>
                          <a:spcPts val="0"/>
                        </a:spcAft>
                      </a:pPr>
                      <a:r>
                        <a:rPr lang="es-EC" sz="1800" dirty="0">
                          <a:solidFill>
                            <a:srgbClr val="FFFFFF"/>
                          </a:solidFill>
                          <a:latin typeface="Times New Roman"/>
                          <a:ea typeface="Calibri"/>
                          <a:cs typeface="Times New Roman"/>
                        </a:rPr>
                        <a:t>PERSPECTIVA APRENDIZAJE Y CRECIMIENTO</a:t>
                      </a:r>
                      <a:endParaRPr lang="es-EC" sz="1400" dirty="0">
                        <a:solidFill>
                          <a:srgbClr val="000000"/>
                        </a:solidFill>
                        <a:latin typeface="Times New Roman"/>
                        <a:ea typeface="Calibri"/>
                        <a:cs typeface="Times New Roman"/>
                      </a:endParaRPr>
                    </a:p>
                  </a:txBody>
                  <a:tcPr marL="68494" marR="68494" marT="0" marB="0" anchor="ctr">
                    <a:lnL>
                      <a:noFill/>
                    </a:lnL>
                    <a:lnR>
                      <a:noFill/>
                    </a:lnR>
                    <a:lnT>
                      <a:noFill/>
                    </a:lnT>
                    <a:lnB w="19050" cap="flat" cmpd="sng" algn="ctr">
                      <a:solidFill>
                        <a:srgbClr val="FFFFFF"/>
                      </a:solidFill>
                      <a:prstDash val="solid"/>
                      <a:round/>
                      <a:headEnd type="none" w="med" len="med"/>
                      <a:tailEnd type="none" w="med" len="med"/>
                    </a:lnB>
                    <a:solidFill>
                      <a:srgbClr val="9E3A38"/>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6401">
                <a:tc rowSpan="2">
                  <a:txBody>
                    <a:bodyPr/>
                    <a:lstStyle/>
                    <a:p>
                      <a:pPr algn="ctr">
                        <a:lnSpc>
                          <a:spcPct val="150000"/>
                        </a:lnSpc>
                        <a:spcAft>
                          <a:spcPts val="0"/>
                        </a:spcAft>
                      </a:pPr>
                      <a:r>
                        <a:rPr lang="es-EC" sz="1000" b="1">
                          <a:solidFill>
                            <a:srgbClr val="000000"/>
                          </a:solidFill>
                          <a:latin typeface="Times New Roman"/>
                          <a:ea typeface="Times New Roman"/>
                          <a:cs typeface="Times New Roman"/>
                        </a:rPr>
                        <a:t>Objetivo</a:t>
                      </a:r>
                      <a:endParaRPr lang="es-EC" sz="1400">
                        <a:solidFill>
                          <a:srgbClr val="000000"/>
                        </a:solidFill>
                        <a:latin typeface="Times New Roman"/>
                        <a:ea typeface="Calibri"/>
                        <a:cs typeface="Times New Roman"/>
                      </a:endParaRPr>
                    </a:p>
                  </a:txBody>
                  <a:tcPr marL="68494" marR="68494" marT="0" marB="0" anchor="ctr">
                    <a:lnL>
                      <a:noFill/>
                    </a:lnL>
                    <a:lnR>
                      <a:noFill/>
                    </a:lnR>
                    <a:lnT w="19050" cap="flat" cmpd="sng" algn="ctr">
                      <a:solidFill>
                        <a:srgbClr val="FFFFFF"/>
                      </a:solidFill>
                      <a:prstDash val="solid"/>
                      <a:round/>
                      <a:headEnd type="none" w="med" len="med"/>
                      <a:tailEnd type="none" w="med" len="med"/>
                    </a:lnT>
                    <a:lnB>
                      <a:noFill/>
                    </a:lnB>
                    <a:solidFill>
                      <a:srgbClr val="A6A6A6"/>
                    </a:solidFill>
                  </a:tcPr>
                </a:tc>
                <a:tc gridSpan="3">
                  <a:txBody>
                    <a:bodyPr/>
                    <a:lstStyle/>
                    <a:p>
                      <a:pPr algn="ctr">
                        <a:lnSpc>
                          <a:spcPct val="150000"/>
                        </a:lnSpc>
                        <a:spcAft>
                          <a:spcPts val="0"/>
                        </a:spcAft>
                      </a:pPr>
                      <a:r>
                        <a:rPr lang="es-EC" sz="1000">
                          <a:solidFill>
                            <a:srgbClr val="000000"/>
                          </a:solidFill>
                          <a:latin typeface="Times New Roman"/>
                          <a:ea typeface="Times New Roman"/>
                          <a:cs typeface="Times New Roman"/>
                        </a:rPr>
                        <a:t>Indicador</a:t>
                      </a:r>
                      <a:endParaRPr lang="es-EC" sz="1400">
                        <a:solidFill>
                          <a:srgbClr val="000000"/>
                        </a:solidFill>
                        <a:latin typeface="Times New Roman"/>
                        <a:ea typeface="Calibri"/>
                        <a:cs typeface="Times New Roman"/>
                      </a:endParaRPr>
                    </a:p>
                  </a:txBody>
                  <a:tcPr marL="68494" marR="68494" marT="0" marB="0" anchor="ctr">
                    <a:lnL>
                      <a:noFill/>
                    </a:lnL>
                    <a:lnR>
                      <a:noFill/>
                    </a:lnR>
                    <a:lnT w="19050" cap="flat" cmpd="sng" algn="ctr">
                      <a:solidFill>
                        <a:srgbClr val="FFFFFF"/>
                      </a:solidFill>
                      <a:prstDash val="solid"/>
                      <a:round/>
                      <a:headEnd type="none" w="med" len="med"/>
                      <a:tailEnd type="none" w="med" len="med"/>
                    </a:lnT>
                    <a:lnB>
                      <a:noFill/>
                    </a:lnB>
                    <a:solidFill>
                      <a:srgbClr val="A6A6A6"/>
                    </a:solidFill>
                  </a:tcPr>
                </a:tc>
                <a:tc hMerge="1">
                  <a:txBody>
                    <a:bodyPr/>
                    <a:lstStyle/>
                    <a:p>
                      <a:endParaRPr lang="es-EC"/>
                    </a:p>
                  </a:txBody>
                  <a:tcPr/>
                </a:tc>
                <a:tc hMerge="1">
                  <a:txBody>
                    <a:bodyPr/>
                    <a:lstStyle/>
                    <a:p>
                      <a:endParaRPr lang="es-EC"/>
                    </a:p>
                  </a:txBody>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Interpretación</a:t>
                      </a:r>
                      <a:endParaRPr lang="es-EC" sz="1400">
                        <a:solidFill>
                          <a:srgbClr val="000000"/>
                        </a:solidFill>
                        <a:latin typeface="Times New Roman"/>
                        <a:ea typeface="Calibri"/>
                        <a:cs typeface="Times New Roman"/>
                      </a:endParaRPr>
                    </a:p>
                  </a:txBody>
                  <a:tcPr marL="68494" marR="68494" marT="0" marB="0" anchor="ctr">
                    <a:lnL>
                      <a:noFill/>
                    </a:lnL>
                    <a:lnR>
                      <a:noFill/>
                    </a:lnR>
                    <a:lnT w="19050" cap="flat" cmpd="sng" algn="ctr">
                      <a:solidFill>
                        <a:srgbClr val="FFFFFF"/>
                      </a:solidFill>
                      <a:prstDash val="solid"/>
                      <a:round/>
                      <a:headEnd type="none" w="med" len="med"/>
                      <a:tailEnd type="none" w="med" len="med"/>
                    </a:lnT>
                    <a:lnB>
                      <a:noFill/>
                    </a:lnB>
                    <a:solidFill>
                      <a:srgbClr val="A6A6A6"/>
                    </a:solidFill>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Estrategia</a:t>
                      </a:r>
                      <a:endParaRPr lang="es-EC" sz="1400">
                        <a:solidFill>
                          <a:srgbClr val="000000"/>
                        </a:solidFill>
                        <a:latin typeface="Times New Roman"/>
                        <a:ea typeface="Calibri"/>
                        <a:cs typeface="Times New Roman"/>
                      </a:endParaRPr>
                    </a:p>
                  </a:txBody>
                  <a:tcPr marL="68494" marR="68494" marT="0" marB="0" anchor="ctr">
                    <a:lnL>
                      <a:noFill/>
                    </a:lnL>
                    <a:lnR>
                      <a:noFill/>
                    </a:lnR>
                    <a:lnT w="19050" cap="flat" cmpd="sng" algn="ctr">
                      <a:solidFill>
                        <a:srgbClr val="FFFFFF"/>
                      </a:solidFill>
                      <a:prstDash val="solid"/>
                      <a:round/>
                      <a:headEnd type="none" w="med" len="med"/>
                      <a:tailEnd type="none" w="med" len="med"/>
                    </a:lnT>
                    <a:lnB>
                      <a:noFill/>
                    </a:lnB>
                    <a:solidFill>
                      <a:srgbClr val="A6A6A6"/>
                    </a:solidFill>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Responsable</a:t>
                      </a:r>
                      <a:endParaRPr lang="es-EC" sz="1400">
                        <a:solidFill>
                          <a:srgbClr val="000000"/>
                        </a:solidFill>
                        <a:latin typeface="Times New Roman"/>
                        <a:ea typeface="Calibri"/>
                        <a:cs typeface="Times New Roman"/>
                      </a:endParaRPr>
                    </a:p>
                  </a:txBody>
                  <a:tcPr marL="68494" marR="68494" marT="0" marB="0" anchor="ctr">
                    <a:lnL>
                      <a:noFill/>
                    </a:lnL>
                    <a:lnR>
                      <a:noFill/>
                    </a:lnR>
                    <a:lnT w="19050" cap="flat" cmpd="sng" algn="ctr">
                      <a:solidFill>
                        <a:srgbClr val="FFFFFF"/>
                      </a:solidFill>
                      <a:prstDash val="solid"/>
                      <a:round/>
                      <a:headEnd type="none" w="med" len="med"/>
                      <a:tailEnd type="none" w="med" len="med"/>
                    </a:lnT>
                    <a:lnB>
                      <a:noFill/>
                    </a:lnB>
                    <a:solidFill>
                      <a:srgbClr val="A6A6A6"/>
                    </a:solidFill>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Frecuencia de Reporte</a:t>
                      </a:r>
                      <a:endParaRPr lang="es-EC" sz="1400">
                        <a:solidFill>
                          <a:srgbClr val="000000"/>
                        </a:solidFill>
                        <a:latin typeface="Times New Roman"/>
                        <a:ea typeface="Calibri"/>
                        <a:cs typeface="Times New Roman"/>
                      </a:endParaRPr>
                    </a:p>
                  </a:txBody>
                  <a:tcPr marL="68494" marR="68494" marT="0" marB="0" anchor="ctr">
                    <a:lnL>
                      <a:noFill/>
                    </a:lnL>
                    <a:lnR>
                      <a:noFill/>
                    </a:lnR>
                    <a:lnT w="19050" cap="flat" cmpd="sng" algn="ctr">
                      <a:solidFill>
                        <a:srgbClr val="FFFFFF"/>
                      </a:solidFill>
                      <a:prstDash val="solid"/>
                      <a:round/>
                      <a:headEnd type="none" w="med" len="med"/>
                      <a:tailEnd type="none" w="med" len="med"/>
                    </a:lnT>
                    <a:lnB>
                      <a:noFill/>
                    </a:lnB>
                    <a:solidFill>
                      <a:srgbClr val="A6A6A6"/>
                    </a:solidFill>
                  </a:tcPr>
                </a:tc>
              </a:tr>
              <a:tr h="179815">
                <a:tc vMerge="1">
                  <a:txBody>
                    <a:bodyPr/>
                    <a:lstStyle/>
                    <a:p>
                      <a:endParaRPr lang="es-EC"/>
                    </a:p>
                  </a:txBody>
                  <a:tcPr/>
                </a:tc>
                <a:tc>
                  <a:txBody>
                    <a:bodyPr/>
                    <a:lstStyle/>
                    <a:p>
                      <a:pPr algn="ctr">
                        <a:lnSpc>
                          <a:spcPct val="150000"/>
                        </a:lnSpc>
                        <a:spcAft>
                          <a:spcPts val="0"/>
                        </a:spcAft>
                      </a:pPr>
                      <a:r>
                        <a:rPr lang="es-EC" sz="1000">
                          <a:solidFill>
                            <a:srgbClr val="000000"/>
                          </a:solidFill>
                          <a:latin typeface="Times New Roman"/>
                          <a:ea typeface="Calibri"/>
                          <a:cs typeface="Times New Roman"/>
                        </a:rPr>
                        <a:t>Nombre</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A6A6A6"/>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Fórmula</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A6A6A6"/>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Meta</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A6A6A6"/>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329548">
                <a:tc>
                  <a:txBody>
                    <a:bodyPr/>
                    <a:lstStyle/>
                    <a:p>
                      <a:pPr algn="ctr">
                        <a:lnSpc>
                          <a:spcPct val="150000"/>
                        </a:lnSpc>
                        <a:spcAft>
                          <a:spcPts val="0"/>
                        </a:spcAft>
                      </a:pPr>
                      <a:r>
                        <a:rPr lang="es-EC" sz="1000" b="1">
                          <a:solidFill>
                            <a:srgbClr val="000000"/>
                          </a:solidFill>
                          <a:latin typeface="Times New Roman"/>
                          <a:ea typeface="Calibri"/>
                          <a:cs typeface="Times New Roman"/>
                        </a:rPr>
                        <a:t>Mejorar el nivel de Conocimientos del Personal</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CCCCCC"/>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Nivel de Conocimientos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CCCCCC"/>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Nivel Ideal – Nivel Real de Conocimientos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CCCCCC"/>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Entre 100%  y 70% Semestral</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CCCCCC"/>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Por cada capacitación realizada, al personal, este debería cumplir con un nivel de conocimientos ≥ 70%</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CCCCCC"/>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Capacitación del Personal en las Deficiencias de Conocimiento</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CCCCCC"/>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Jefe Administrativo</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CCCCCC"/>
                    </a:solidFill>
                  </a:tcPr>
                </a:tc>
                <a:tc>
                  <a:txBody>
                    <a:bodyPr/>
                    <a:lstStyle/>
                    <a:p>
                      <a:pPr algn="ctr">
                        <a:lnSpc>
                          <a:spcPct val="150000"/>
                        </a:lnSpc>
                        <a:spcAft>
                          <a:spcPts val="0"/>
                        </a:spcAft>
                      </a:pPr>
                      <a:r>
                        <a:rPr lang="es-EC" sz="1000">
                          <a:solidFill>
                            <a:srgbClr val="000000"/>
                          </a:solidFill>
                          <a:latin typeface="Times New Roman"/>
                          <a:ea typeface="Times New Roman"/>
                          <a:cs typeface="Times New Roman"/>
                        </a:rPr>
                        <a:t>Semestral</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CCCCCC"/>
                    </a:solidFill>
                  </a:tcPr>
                </a:tc>
              </a:tr>
              <a:tr h="1329548">
                <a:tc>
                  <a:txBody>
                    <a:bodyPr/>
                    <a:lstStyle/>
                    <a:p>
                      <a:pPr algn="ctr">
                        <a:lnSpc>
                          <a:spcPct val="150000"/>
                        </a:lnSpc>
                        <a:spcAft>
                          <a:spcPts val="0"/>
                        </a:spcAft>
                      </a:pPr>
                      <a:r>
                        <a:rPr lang="es-EC" sz="1000" b="1">
                          <a:solidFill>
                            <a:srgbClr val="000000"/>
                          </a:solidFill>
                          <a:latin typeface="Times New Roman"/>
                          <a:ea typeface="Calibri"/>
                          <a:cs typeface="Times New Roman"/>
                        </a:rPr>
                        <a:t>Mejorar el nivel de Competencias del Personal</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6E6E6"/>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Nivel de Competencias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6E6E6"/>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Nivel Ideal – Nivel Real de Competencias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6E6E6"/>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Entre 100%  y 70% Semestral</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6E6E6"/>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Por cada capacitación realizada al personal, este debería cumplir con un nivel de competencias ≥ 70%</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6E6E6"/>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Capacitación del Personal en las Deficiencias de Capacidades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6E6E6"/>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Jefe Administrativo</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6E6E6"/>
                    </a:solidFill>
                  </a:tcPr>
                </a:tc>
                <a:tc>
                  <a:txBody>
                    <a:bodyPr/>
                    <a:lstStyle/>
                    <a:p>
                      <a:pPr algn="ctr">
                        <a:lnSpc>
                          <a:spcPct val="150000"/>
                        </a:lnSpc>
                        <a:spcAft>
                          <a:spcPts val="0"/>
                        </a:spcAft>
                      </a:pPr>
                      <a:r>
                        <a:rPr lang="es-EC" sz="1000" dirty="0">
                          <a:solidFill>
                            <a:srgbClr val="000000"/>
                          </a:solidFill>
                          <a:latin typeface="Times New Roman"/>
                          <a:ea typeface="Times New Roman"/>
                          <a:cs typeface="Times New Roman"/>
                        </a:rPr>
                        <a:t>Semestral</a:t>
                      </a:r>
                      <a:endParaRPr lang="es-EC" sz="1400" dirty="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6E6E6"/>
                    </a:solidFill>
                  </a:tcPr>
                </a:tc>
              </a:tr>
            </a:tbl>
          </a:graphicData>
        </a:graphic>
      </p:graphicFrame>
      <p:cxnSp>
        <p:nvCxnSpPr>
          <p:cNvPr id="12" name="11 Conector recto de flecha"/>
          <p:cNvCxnSpPr/>
          <p:nvPr/>
        </p:nvCxnSpPr>
        <p:spPr>
          <a:xfrm>
            <a:off x="214282" y="642918"/>
            <a:ext cx="192882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0" y="5715016"/>
            <a:ext cx="285720"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flipH="1" flipV="1">
            <a:off x="-2321370" y="3178570"/>
            <a:ext cx="5072098" cy="794"/>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5143504" y="5715016"/>
            <a:ext cx="400049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43010"/>
                                        </p:tgtEl>
                                        <p:attrNameLst>
                                          <p:attrName>style.visibility</p:attrName>
                                        </p:attrNameLst>
                                      </p:cBhvr>
                                      <p:to>
                                        <p:strVal val="visible"/>
                                      </p:to>
                                    </p:set>
                                    <p:animEffect transition="in" filter="box(in)">
                                      <p:cBhvr>
                                        <p:cTn id="31" dur="500"/>
                                        <p:tgtEl>
                                          <p:spTgt spid="43010"/>
                                        </p:tgtEl>
                                      </p:cBhvr>
                                    </p:animEffect>
                                  </p:childTnLst>
                                </p:cTn>
                              </p:par>
                              <p:par>
                                <p:cTn id="32" presetID="2" presetClass="entr" presetSubtype="8"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Tablero de control</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pic>
        <p:nvPicPr>
          <p:cNvPr id="41986" name="Picture 2" descr="http://www.fancyicons.com/free-icons/103/pretty-office-3/png/256/process_info_256.png"/>
          <p:cNvPicPr>
            <a:picLocks noChangeAspect="1" noChangeArrowheads="1"/>
          </p:cNvPicPr>
          <p:nvPr/>
        </p:nvPicPr>
        <p:blipFill>
          <a:blip r:embed="rId3"/>
          <a:srcRect/>
          <a:stretch>
            <a:fillRect/>
          </a:stretch>
        </p:blipFill>
        <p:spPr bwMode="auto">
          <a:xfrm>
            <a:off x="3857620" y="5286388"/>
            <a:ext cx="1143008" cy="1143008"/>
          </a:xfrm>
          <a:prstGeom prst="rect">
            <a:avLst/>
          </a:prstGeom>
          <a:noFill/>
        </p:spPr>
      </p:pic>
      <p:graphicFrame>
        <p:nvGraphicFramePr>
          <p:cNvPr id="10" name="9 Tabla"/>
          <p:cNvGraphicFramePr>
            <a:graphicFrameLocks noGrp="1"/>
          </p:cNvGraphicFramePr>
          <p:nvPr/>
        </p:nvGraphicFramePr>
        <p:xfrm>
          <a:off x="428596" y="1571301"/>
          <a:ext cx="8429683" cy="3668098"/>
        </p:xfrm>
        <a:graphic>
          <a:graphicData uri="http://schemas.openxmlformats.org/drawingml/2006/table">
            <a:tbl>
              <a:tblPr/>
              <a:tblGrid>
                <a:gridCol w="1375724"/>
                <a:gridCol w="920522"/>
                <a:gridCol w="920522"/>
                <a:gridCol w="831167"/>
                <a:gridCol w="1294799"/>
                <a:gridCol w="1126205"/>
                <a:gridCol w="903661"/>
                <a:gridCol w="1057083"/>
              </a:tblGrid>
              <a:tr h="343583">
                <a:tc gridSpan="8">
                  <a:txBody>
                    <a:bodyPr/>
                    <a:lstStyle/>
                    <a:p>
                      <a:pPr algn="ctr">
                        <a:lnSpc>
                          <a:spcPct val="150000"/>
                        </a:lnSpc>
                        <a:spcAft>
                          <a:spcPts val="0"/>
                        </a:spcAft>
                      </a:pPr>
                      <a:r>
                        <a:rPr lang="es-EC" sz="1800" dirty="0">
                          <a:solidFill>
                            <a:srgbClr val="FFFFFF"/>
                          </a:solidFill>
                          <a:latin typeface="Times New Roman"/>
                          <a:ea typeface="Calibri"/>
                          <a:cs typeface="Times New Roman"/>
                        </a:rPr>
                        <a:t>PERSPECTIVA PROCESOS INTERNOS</a:t>
                      </a:r>
                      <a:endParaRPr lang="es-EC" sz="1400" dirty="0">
                        <a:solidFill>
                          <a:srgbClr val="000000"/>
                        </a:solidFill>
                        <a:latin typeface="Times New Roman"/>
                        <a:ea typeface="Calibri"/>
                        <a:cs typeface="Times New Roman"/>
                      </a:endParaRPr>
                    </a:p>
                  </a:txBody>
                  <a:tcPr marL="68494" marR="68494" marT="0" marB="0" anchor="ctr">
                    <a:lnL>
                      <a:noFill/>
                    </a:lnL>
                    <a:lnR>
                      <a:noFill/>
                    </a:lnR>
                    <a:lnT>
                      <a:noFill/>
                    </a:lnT>
                    <a:lnB w="19050" cap="flat" cmpd="sng" algn="ctr">
                      <a:solidFill>
                        <a:srgbClr val="FFFFFF"/>
                      </a:solidFill>
                      <a:prstDash val="solid"/>
                      <a:round/>
                      <a:headEnd type="none" w="med" len="med"/>
                      <a:tailEnd type="none" w="med" len="med"/>
                    </a:lnB>
                    <a:solidFill>
                      <a:srgbClr val="664E8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3265">
                <a:tc rowSpan="2">
                  <a:txBody>
                    <a:bodyPr/>
                    <a:lstStyle/>
                    <a:p>
                      <a:pPr algn="ctr">
                        <a:lnSpc>
                          <a:spcPct val="150000"/>
                        </a:lnSpc>
                        <a:spcAft>
                          <a:spcPts val="0"/>
                        </a:spcAft>
                      </a:pPr>
                      <a:r>
                        <a:rPr lang="es-EC" sz="1000" b="1">
                          <a:solidFill>
                            <a:srgbClr val="000000"/>
                          </a:solidFill>
                          <a:latin typeface="Times New Roman"/>
                          <a:ea typeface="Times New Roman"/>
                          <a:cs typeface="Times New Roman"/>
                        </a:rPr>
                        <a:t>Objetivo</a:t>
                      </a:r>
                      <a:endParaRPr lang="es-EC" sz="1400">
                        <a:solidFill>
                          <a:srgbClr val="000000"/>
                        </a:solidFill>
                        <a:latin typeface="Times New Roman"/>
                        <a:ea typeface="Calibri"/>
                        <a:cs typeface="Times New Roman"/>
                      </a:endParaRPr>
                    </a:p>
                  </a:txBody>
                  <a:tcPr marL="68494" marR="68494" marT="0" marB="0" anchor="ctr">
                    <a:lnL>
                      <a:noFill/>
                    </a:lnL>
                    <a:lnR>
                      <a:noFill/>
                    </a:lnR>
                    <a:lnT w="19050" cap="flat" cmpd="sng" algn="ctr">
                      <a:solidFill>
                        <a:srgbClr val="FFFFFF"/>
                      </a:solidFill>
                      <a:prstDash val="solid"/>
                      <a:round/>
                      <a:headEnd type="none" w="med" len="med"/>
                      <a:tailEnd type="none" w="med" len="med"/>
                    </a:lnT>
                    <a:lnB>
                      <a:noFill/>
                    </a:lnB>
                    <a:solidFill>
                      <a:srgbClr val="C2D69B"/>
                    </a:solidFill>
                  </a:tcPr>
                </a:tc>
                <a:tc gridSpan="3">
                  <a:txBody>
                    <a:bodyPr/>
                    <a:lstStyle/>
                    <a:p>
                      <a:pPr algn="ctr">
                        <a:lnSpc>
                          <a:spcPct val="150000"/>
                        </a:lnSpc>
                        <a:spcAft>
                          <a:spcPts val="0"/>
                        </a:spcAft>
                      </a:pPr>
                      <a:r>
                        <a:rPr lang="es-EC" sz="1000" dirty="0">
                          <a:solidFill>
                            <a:srgbClr val="000000"/>
                          </a:solidFill>
                          <a:latin typeface="Times New Roman"/>
                          <a:ea typeface="Times New Roman"/>
                          <a:cs typeface="Times New Roman"/>
                        </a:rPr>
                        <a:t>Indicador</a:t>
                      </a:r>
                      <a:endParaRPr lang="es-EC" sz="1400" dirty="0">
                        <a:solidFill>
                          <a:srgbClr val="000000"/>
                        </a:solidFill>
                        <a:latin typeface="Times New Roman"/>
                        <a:ea typeface="Calibri"/>
                        <a:cs typeface="Times New Roman"/>
                      </a:endParaRPr>
                    </a:p>
                  </a:txBody>
                  <a:tcPr marL="68494" marR="68494" marT="0" marB="0" anchor="ctr">
                    <a:lnL>
                      <a:noFill/>
                    </a:lnL>
                    <a:lnR>
                      <a:noFill/>
                    </a:lnR>
                    <a:lnT w="19050" cap="flat" cmpd="sng" algn="ctr">
                      <a:solidFill>
                        <a:srgbClr val="FFFFFF"/>
                      </a:solidFill>
                      <a:prstDash val="solid"/>
                      <a:round/>
                      <a:headEnd type="none" w="med" len="med"/>
                      <a:tailEnd type="none" w="med" len="med"/>
                    </a:lnT>
                    <a:lnB>
                      <a:noFill/>
                    </a:lnB>
                    <a:solidFill>
                      <a:srgbClr val="C2D69B"/>
                    </a:solidFill>
                  </a:tcPr>
                </a:tc>
                <a:tc hMerge="1">
                  <a:txBody>
                    <a:bodyPr/>
                    <a:lstStyle/>
                    <a:p>
                      <a:endParaRPr lang="es-EC"/>
                    </a:p>
                  </a:txBody>
                  <a:tcPr/>
                </a:tc>
                <a:tc hMerge="1">
                  <a:txBody>
                    <a:bodyPr/>
                    <a:lstStyle/>
                    <a:p>
                      <a:endParaRPr lang="es-EC"/>
                    </a:p>
                  </a:txBody>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Interpretación</a:t>
                      </a:r>
                      <a:endParaRPr lang="es-EC" sz="1400">
                        <a:solidFill>
                          <a:srgbClr val="000000"/>
                        </a:solidFill>
                        <a:latin typeface="Times New Roman"/>
                        <a:ea typeface="Calibri"/>
                        <a:cs typeface="Times New Roman"/>
                      </a:endParaRPr>
                    </a:p>
                  </a:txBody>
                  <a:tcPr marL="68494" marR="68494" marT="0" marB="0" anchor="ctr">
                    <a:lnL>
                      <a:noFill/>
                    </a:lnL>
                    <a:lnR>
                      <a:noFill/>
                    </a:lnR>
                    <a:lnT w="19050" cap="flat" cmpd="sng" algn="ctr">
                      <a:solidFill>
                        <a:srgbClr val="FFFFFF"/>
                      </a:solidFill>
                      <a:prstDash val="solid"/>
                      <a:round/>
                      <a:headEnd type="none" w="med" len="med"/>
                      <a:tailEnd type="none" w="med" len="med"/>
                    </a:lnT>
                    <a:lnB>
                      <a:noFill/>
                    </a:lnB>
                    <a:solidFill>
                      <a:srgbClr val="C2D69B"/>
                    </a:solidFill>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Estrategia</a:t>
                      </a:r>
                      <a:endParaRPr lang="es-EC" sz="1400">
                        <a:solidFill>
                          <a:srgbClr val="000000"/>
                        </a:solidFill>
                        <a:latin typeface="Times New Roman"/>
                        <a:ea typeface="Calibri"/>
                        <a:cs typeface="Times New Roman"/>
                      </a:endParaRPr>
                    </a:p>
                  </a:txBody>
                  <a:tcPr marL="68494" marR="68494" marT="0" marB="0" anchor="ctr">
                    <a:lnL>
                      <a:noFill/>
                    </a:lnL>
                    <a:lnR>
                      <a:noFill/>
                    </a:lnR>
                    <a:lnT w="19050" cap="flat" cmpd="sng" algn="ctr">
                      <a:solidFill>
                        <a:srgbClr val="FFFFFF"/>
                      </a:solidFill>
                      <a:prstDash val="solid"/>
                      <a:round/>
                      <a:headEnd type="none" w="med" len="med"/>
                      <a:tailEnd type="none" w="med" len="med"/>
                    </a:lnT>
                    <a:lnB>
                      <a:noFill/>
                    </a:lnB>
                    <a:solidFill>
                      <a:srgbClr val="C2D69B"/>
                    </a:solidFill>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Responsable</a:t>
                      </a:r>
                      <a:endParaRPr lang="es-EC" sz="1400">
                        <a:solidFill>
                          <a:srgbClr val="000000"/>
                        </a:solidFill>
                        <a:latin typeface="Times New Roman"/>
                        <a:ea typeface="Calibri"/>
                        <a:cs typeface="Times New Roman"/>
                      </a:endParaRPr>
                    </a:p>
                  </a:txBody>
                  <a:tcPr marL="68494" marR="68494" marT="0" marB="0" anchor="ctr">
                    <a:lnL>
                      <a:noFill/>
                    </a:lnL>
                    <a:lnR>
                      <a:noFill/>
                    </a:lnR>
                    <a:lnT w="19050" cap="flat" cmpd="sng" algn="ctr">
                      <a:solidFill>
                        <a:srgbClr val="FFFFFF"/>
                      </a:solidFill>
                      <a:prstDash val="solid"/>
                      <a:round/>
                      <a:headEnd type="none" w="med" len="med"/>
                      <a:tailEnd type="none" w="med" len="med"/>
                    </a:lnT>
                    <a:lnB>
                      <a:noFill/>
                    </a:lnB>
                    <a:solidFill>
                      <a:srgbClr val="C2D69B"/>
                    </a:solidFill>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Frecuencia de Reporte</a:t>
                      </a:r>
                      <a:endParaRPr lang="es-EC" sz="1400">
                        <a:solidFill>
                          <a:srgbClr val="000000"/>
                        </a:solidFill>
                        <a:latin typeface="Times New Roman"/>
                        <a:ea typeface="Calibri"/>
                        <a:cs typeface="Times New Roman"/>
                      </a:endParaRPr>
                    </a:p>
                  </a:txBody>
                  <a:tcPr marL="68494" marR="68494" marT="0" marB="0" anchor="ctr">
                    <a:lnL>
                      <a:noFill/>
                    </a:lnL>
                    <a:lnR>
                      <a:noFill/>
                    </a:lnR>
                    <a:lnT w="19050" cap="flat" cmpd="sng" algn="ctr">
                      <a:solidFill>
                        <a:srgbClr val="FFFFFF"/>
                      </a:solidFill>
                      <a:prstDash val="solid"/>
                      <a:round/>
                      <a:headEnd type="none" w="med" len="med"/>
                      <a:tailEnd type="none" w="med" len="med"/>
                    </a:lnT>
                    <a:lnB>
                      <a:noFill/>
                    </a:lnB>
                    <a:solidFill>
                      <a:srgbClr val="C2D69B"/>
                    </a:solidFill>
                  </a:tcPr>
                </a:tc>
              </a:tr>
              <a:tr h="193265">
                <a:tc vMerge="1">
                  <a:txBody>
                    <a:bodyPr/>
                    <a:lstStyle/>
                    <a:p>
                      <a:endParaRPr lang="es-EC"/>
                    </a:p>
                  </a:txBody>
                  <a:tcPr/>
                </a:tc>
                <a:tc>
                  <a:txBody>
                    <a:bodyPr/>
                    <a:lstStyle/>
                    <a:p>
                      <a:pPr algn="ctr">
                        <a:lnSpc>
                          <a:spcPct val="150000"/>
                        </a:lnSpc>
                        <a:spcAft>
                          <a:spcPts val="0"/>
                        </a:spcAft>
                      </a:pPr>
                      <a:r>
                        <a:rPr lang="es-EC" sz="1000">
                          <a:solidFill>
                            <a:srgbClr val="000000"/>
                          </a:solidFill>
                          <a:latin typeface="Times New Roman"/>
                          <a:ea typeface="Calibri"/>
                          <a:cs typeface="Times New Roman"/>
                        </a:rPr>
                        <a:t>Nombre</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C2D69B"/>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Fórmula</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C2D69B"/>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Meta</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C2D69B"/>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979746">
                <a:tc>
                  <a:txBody>
                    <a:bodyPr/>
                    <a:lstStyle/>
                    <a:p>
                      <a:pPr algn="ctr">
                        <a:lnSpc>
                          <a:spcPct val="150000"/>
                        </a:lnSpc>
                        <a:spcAft>
                          <a:spcPts val="0"/>
                        </a:spcAft>
                      </a:pPr>
                      <a:r>
                        <a:rPr lang="es-EC" sz="1000" b="1">
                          <a:solidFill>
                            <a:srgbClr val="000000"/>
                          </a:solidFill>
                          <a:latin typeface="Times New Roman"/>
                          <a:ea typeface="Calibri"/>
                          <a:cs typeface="Times New Roman"/>
                        </a:rPr>
                        <a:t>Mejorar el rendimiento de los procesos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Eficiencia de  procesos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Tiempo requerido para un proceso/ tiempo real</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≤3 por proceso</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dirty="0">
                          <a:solidFill>
                            <a:srgbClr val="000000"/>
                          </a:solidFill>
                          <a:latin typeface="Times New Roman"/>
                          <a:ea typeface="Calibri"/>
                          <a:cs typeface="Times New Roman"/>
                        </a:rPr>
                        <a:t>En cada proceso no se puede demorar la persona más del 30% adicional</a:t>
                      </a:r>
                      <a:endParaRPr lang="es-EC" sz="1400" dirty="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Manual de procedimientos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Jefe Administrativo</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Mensual</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r>
              <a:tr h="738172">
                <a:tc>
                  <a:txBody>
                    <a:bodyPr/>
                    <a:lstStyle/>
                    <a:p>
                      <a:pPr algn="ctr">
                        <a:lnSpc>
                          <a:spcPct val="150000"/>
                        </a:lnSpc>
                        <a:spcAft>
                          <a:spcPts val="0"/>
                        </a:spcAft>
                      </a:pPr>
                      <a:r>
                        <a:rPr lang="es-EC" sz="1000" b="1">
                          <a:solidFill>
                            <a:srgbClr val="000000"/>
                          </a:solidFill>
                          <a:latin typeface="Times New Roman"/>
                          <a:ea typeface="Calibri"/>
                          <a:cs typeface="Times New Roman"/>
                        </a:rPr>
                        <a:t>Desarrollar servicios nuevos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F5F8EE"/>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Servicios nuevos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F5F8EE"/>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Servicios nuevos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F5F8EE"/>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a:t>
                      </a:r>
                      <a:r>
                        <a:rPr lang="es-EC" sz="1000">
                          <a:solidFill>
                            <a:srgbClr val="000000"/>
                          </a:solidFill>
                          <a:latin typeface="Times New Roman"/>
                          <a:ea typeface="Times New Roman"/>
                          <a:cs typeface="Times New Roman"/>
                        </a:rPr>
                        <a:t> de un servicio nuevo anual</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F5F8EE"/>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Se debe desarrollar un servicio nuevo por cada año</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F5F8EE"/>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Plan de Marketing</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F5F8EE"/>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Jefe de Marketing</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F5F8EE"/>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Anual</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F5F8EE"/>
                    </a:solidFill>
                  </a:tcPr>
                </a:tc>
              </a:tr>
              <a:tr h="1158144">
                <a:tc>
                  <a:txBody>
                    <a:bodyPr/>
                    <a:lstStyle/>
                    <a:p>
                      <a:pPr algn="ctr">
                        <a:lnSpc>
                          <a:spcPct val="150000"/>
                        </a:lnSpc>
                        <a:spcAft>
                          <a:spcPts val="0"/>
                        </a:spcAft>
                      </a:pPr>
                      <a:r>
                        <a:rPr lang="es-EC" sz="1000" b="1">
                          <a:solidFill>
                            <a:srgbClr val="000000"/>
                          </a:solidFill>
                          <a:latin typeface="Times New Roman"/>
                          <a:ea typeface="Calibri"/>
                          <a:cs typeface="Times New Roman"/>
                        </a:rPr>
                        <a:t>Reducir el tiempo de espera para solución de reclamos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Respuesta de reclamo</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Día de la solución del reclamo – día del reclamo</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 2 días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dirty="0">
                          <a:solidFill>
                            <a:srgbClr val="000000"/>
                          </a:solidFill>
                          <a:latin typeface="Times New Roman"/>
                          <a:ea typeface="Calibri"/>
                          <a:cs typeface="Times New Roman"/>
                        </a:rPr>
                        <a:t>Se debe solucionar los reclamos de los socios en menos o igual a 2 días</a:t>
                      </a:r>
                      <a:endParaRPr lang="es-EC" sz="1400" dirty="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Manual de procedimientos</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Servicio de Atención al Cliente</a:t>
                      </a:r>
                      <a:endParaRPr lang="es-EC" sz="140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c>
                  <a:txBody>
                    <a:bodyPr/>
                    <a:lstStyle/>
                    <a:p>
                      <a:pPr algn="ctr">
                        <a:lnSpc>
                          <a:spcPct val="150000"/>
                        </a:lnSpc>
                        <a:spcAft>
                          <a:spcPts val="0"/>
                        </a:spcAft>
                      </a:pPr>
                      <a:r>
                        <a:rPr lang="es-EC" sz="1000" dirty="0">
                          <a:solidFill>
                            <a:srgbClr val="000000"/>
                          </a:solidFill>
                          <a:latin typeface="Times New Roman"/>
                          <a:ea typeface="Calibri"/>
                          <a:cs typeface="Times New Roman"/>
                        </a:rPr>
                        <a:t>Semanal</a:t>
                      </a:r>
                      <a:endParaRPr lang="es-EC" sz="1400" dirty="0">
                        <a:solidFill>
                          <a:srgbClr val="000000"/>
                        </a:solidFill>
                        <a:latin typeface="Times New Roman"/>
                        <a:ea typeface="Calibri"/>
                        <a:cs typeface="Times New Roman"/>
                      </a:endParaRPr>
                    </a:p>
                  </a:txBody>
                  <a:tcPr marL="68494" marR="68494" marT="0" marB="0" anchor="ctr">
                    <a:lnL>
                      <a:noFill/>
                    </a:lnL>
                    <a:lnR>
                      <a:noFill/>
                    </a:lnR>
                    <a:lnT>
                      <a:noFill/>
                    </a:lnT>
                    <a:lnB>
                      <a:noFill/>
                    </a:lnB>
                    <a:solidFill>
                      <a:srgbClr val="EAF1DD"/>
                    </a:solidFill>
                  </a:tcPr>
                </a:tc>
              </a:tr>
            </a:tbl>
          </a:graphicData>
        </a:graphic>
      </p:graphicFrame>
      <p:cxnSp>
        <p:nvCxnSpPr>
          <p:cNvPr id="18" name="17 Conector recto de flecha"/>
          <p:cNvCxnSpPr/>
          <p:nvPr/>
        </p:nvCxnSpPr>
        <p:spPr>
          <a:xfrm>
            <a:off x="357158" y="642918"/>
            <a:ext cx="192882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0" y="5715016"/>
            <a:ext cx="285720"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rot="5400000" flipH="1" flipV="1">
            <a:off x="-2321370" y="3178570"/>
            <a:ext cx="5072098" cy="794"/>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5143504" y="5715016"/>
            <a:ext cx="400049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41986"/>
                                        </p:tgtEl>
                                        <p:attrNameLst>
                                          <p:attrName>style.visibility</p:attrName>
                                        </p:attrNameLst>
                                      </p:cBhvr>
                                      <p:to>
                                        <p:strVal val="visible"/>
                                      </p:to>
                                    </p:set>
                                    <p:animEffect transition="in" filter="box(in)">
                                      <p:cBhvr>
                                        <p:cTn id="31" dur="500"/>
                                        <p:tgtEl>
                                          <p:spTgt spid="41986"/>
                                        </p:tgtEl>
                                      </p:cBhvr>
                                    </p:animEffect>
                                  </p:childTnLst>
                                </p:cTn>
                              </p:par>
                              <p:par>
                                <p:cTn id="32" presetID="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Tablero de control</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pic>
        <p:nvPicPr>
          <p:cNvPr id="40962" name="Picture 2" descr="http://solcr.org/sites/default/files/category_pictures/emblem-money-2.png"/>
          <p:cNvPicPr>
            <a:picLocks noChangeAspect="1" noChangeArrowheads="1"/>
          </p:cNvPicPr>
          <p:nvPr/>
        </p:nvPicPr>
        <p:blipFill>
          <a:blip r:embed="rId3"/>
          <a:srcRect/>
          <a:stretch>
            <a:fillRect/>
          </a:stretch>
        </p:blipFill>
        <p:spPr bwMode="auto">
          <a:xfrm>
            <a:off x="3821901" y="4929198"/>
            <a:ext cx="1500198" cy="1500198"/>
          </a:xfrm>
          <a:prstGeom prst="rect">
            <a:avLst/>
          </a:prstGeom>
          <a:noFill/>
        </p:spPr>
      </p:pic>
      <p:graphicFrame>
        <p:nvGraphicFramePr>
          <p:cNvPr id="10" name="9 Tabla"/>
          <p:cNvGraphicFramePr>
            <a:graphicFrameLocks noGrp="1"/>
          </p:cNvGraphicFramePr>
          <p:nvPr/>
        </p:nvGraphicFramePr>
        <p:xfrm>
          <a:off x="500035" y="1703070"/>
          <a:ext cx="8286807" cy="2794700"/>
        </p:xfrm>
        <a:graphic>
          <a:graphicData uri="http://schemas.openxmlformats.org/drawingml/2006/table">
            <a:tbl>
              <a:tblPr/>
              <a:tblGrid>
                <a:gridCol w="1352407"/>
                <a:gridCol w="956297"/>
                <a:gridCol w="956297"/>
                <a:gridCol w="765701"/>
                <a:gridCol w="1272854"/>
                <a:gridCol w="1180042"/>
                <a:gridCol w="815422"/>
                <a:gridCol w="987787"/>
              </a:tblGrid>
              <a:tr h="0">
                <a:tc gridSpan="8">
                  <a:txBody>
                    <a:bodyPr/>
                    <a:lstStyle/>
                    <a:p>
                      <a:pPr algn="ctr">
                        <a:lnSpc>
                          <a:spcPct val="150000"/>
                        </a:lnSpc>
                        <a:spcAft>
                          <a:spcPts val="0"/>
                        </a:spcAft>
                      </a:pPr>
                      <a:r>
                        <a:rPr lang="es-EC" sz="1800" dirty="0">
                          <a:solidFill>
                            <a:srgbClr val="FFFFFF"/>
                          </a:solidFill>
                          <a:latin typeface="Times New Roman"/>
                          <a:ea typeface="Calibri"/>
                          <a:cs typeface="Times New Roman"/>
                        </a:rPr>
                        <a:t>PERSPECTIVA FINANCIERA</a:t>
                      </a:r>
                      <a:endParaRPr lang="es-EC" sz="1400" dirty="0">
                        <a:solidFill>
                          <a:srgbClr val="000000"/>
                        </a:solidFill>
                        <a:latin typeface="Times New Roman"/>
                        <a:ea typeface="Calibri"/>
                        <a:cs typeface="Times New Roman"/>
                      </a:endParaRPr>
                    </a:p>
                  </a:txBody>
                  <a:tcPr marL="68580" marR="68580" marT="0" marB="0" anchor="ctr">
                    <a:lnL>
                      <a:noFill/>
                    </a:lnL>
                    <a:lnR>
                      <a:noFill/>
                    </a:lnR>
                    <a:lnT>
                      <a:noFill/>
                    </a:lnT>
                    <a:lnB w="19050" cap="flat" cmpd="sng" algn="ctr">
                      <a:solidFill>
                        <a:srgbClr val="FFFFFF"/>
                      </a:solidFill>
                      <a:prstDash val="solid"/>
                      <a:round/>
                      <a:headEnd type="none" w="med" len="med"/>
                      <a:tailEnd type="none" w="med" len="med"/>
                    </a:lnB>
                    <a:solidFill>
                      <a:srgbClr val="7E9C4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rowSpan="2">
                  <a:txBody>
                    <a:bodyPr/>
                    <a:lstStyle/>
                    <a:p>
                      <a:pPr algn="ctr">
                        <a:lnSpc>
                          <a:spcPct val="150000"/>
                        </a:lnSpc>
                        <a:spcAft>
                          <a:spcPts val="0"/>
                        </a:spcAft>
                      </a:pPr>
                      <a:r>
                        <a:rPr lang="es-EC" sz="1000" b="1">
                          <a:solidFill>
                            <a:srgbClr val="000000"/>
                          </a:solidFill>
                          <a:latin typeface="Times New Roman"/>
                          <a:ea typeface="Times New Roman"/>
                          <a:cs typeface="Times New Roman"/>
                        </a:rPr>
                        <a:t>Objetivo</a:t>
                      </a:r>
                      <a:endParaRPr lang="es-EC" sz="1400">
                        <a:solidFill>
                          <a:srgbClr val="000000"/>
                        </a:solidFill>
                        <a:latin typeface="Times New Roman"/>
                        <a:ea typeface="Calibri"/>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CCC0D9"/>
                    </a:solidFill>
                  </a:tcPr>
                </a:tc>
                <a:tc gridSpan="3">
                  <a:txBody>
                    <a:bodyPr/>
                    <a:lstStyle/>
                    <a:p>
                      <a:pPr algn="ctr">
                        <a:lnSpc>
                          <a:spcPct val="150000"/>
                        </a:lnSpc>
                        <a:spcAft>
                          <a:spcPts val="0"/>
                        </a:spcAft>
                      </a:pPr>
                      <a:r>
                        <a:rPr lang="es-EC" sz="1000">
                          <a:solidFill>
                            <a:srgbClr val="000000"/>
                          </a:solidFill>
                          <a:latin typeface="Times New Roman"/>
                          <a:ea typeface="Times New Roman"/>
                          <a:cs typeface="Times New Roman"/>
                        </a:rPr>
                        <a:t>Indicador</a:t>
                      </a:r>
                      <a:endParaRPr lang="es-EC" sz="1400">
                        <a:solidFill>
                          <a:srgbClr val="000000"/>
                        </a:solidFill>
                        <a:latin typeface="Times New Roman"/>
                        <a:ea typeface="Calibri"/>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CCC0D9"/>
                    </a:solidFill>
                  </a:tcPr>
                </a:tc>
                <a:tc hMerge="1">
                  <a:txBody>
                    <a:bodyPr/>
                    <a:lstStyle/>
                    <a:p>
                      <a:endParaRPr lang="es-EC"/>
                    </a:p>
                  </a:txBody>
                  <a:tcPr/>
                </a:tc>
                <a:tc hMerge="1">
                  <a:txBody>
                    <a:bodyPr/>
                    <a:lstStyle/>
                    <a:p>
                      <a:endParaRPr lang="es-EC"/>
                    </a:p>
                  </a:txBody>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Interpretación</a:t>
                      </a:r>
                      <a:endParaRPr lang="es-EC" sz="1400">
                        <a:solidFill>
                          <a:srgbClr val="000000"/>
                        </a:solidFill>
                        <a:latin typeface="Times New Roman"/>
                        <a:ea typeface="Calibri"/>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CCC0D9"/>
                    </a:solidFill>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Estrategia</a:t>
                      </a:r>
                      <a:endParaRPr lang="es-EC" sz="1400">
                        <a:solidFill>
                          <a:srgbClr val="000000"/>
                        </a:solidFill>
                        <a:latin typeface="Times New Roman"/>
                        <a:ea typeface="Calibri"/>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CCC0D9"/>
                    </a:solidFill>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Responsable</a:t>
                      </a:r>
                      <a:endParaRPr lang="es-EC" sz="1400">
                        <a:solidFill>
                          <a:srgbClr val="000000"/>
                        </a:solidFill>
                        <a:latin typeface="Times New Roman"/>
                        <a:ea typeface="Calibri"/>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CCC0D9"/>
                    </a:solidFill>
                  </a:tcPr>
                </a:tc>
                <a:tc rowSpan="2">
                  <a:txBody>
                    <a:bodyPr/>
                    <a:lstStyle/>
                    <a:p>
                      <a:pPr algn="ctr">
                        <a:lnSpc>
                          <a:spcPct val="150000"/>
                        </a:lnSpc>
                        <a:spcAft>
                          <a:spcPts val="0"/>
                        </a:spcAft>
                      </a:pPr>
                      <a:r>
                        <a:rPr lang="es-EC" sz="1000">
                          <a:solidFill>
                            <a:srgbClr val="000000"/>
                          </a:solidFill>
                          <a:latin typeface="Times New Roman"/>
                          <a:ea typeface="Calibri"/>
                          <a:cs typeface="Times New Roman"/>
                        </a:rPr>
                        <a:t>Frecuencia de Reporte</a:t>
                      </a:r>
                      <a:endParaRPr lang="es-EC" sz="1400">
                        <a:solidFill>
                          <a:srgbClr val="000000"/>
                        </a:solidFill>
                        <a:latin typeface="Times New Roman"/>
                        <a:ea typeface="Calibri"/>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CCC0D9"/>
                    </a:solidFill>
                  </a:tcPr>
                </a:tc>
              </a:tr>
              <a:tr h="0">
                <a:tc vMerge="1">
                  <a:txBody>
                    <a:bodyPr/>
                    <a:lstStyle/>
                    <a:p>
                      <a:endParaRPr lang="es-EC"/>
                    </a:p>
                  </a:txBody>
                  <a:tcPr/>
                </a:tc>
                <a:tc>
                  <a:txBody>
                    <a:bodyPr/>
                    <a:lstStyle/>
                    <a:p>
                      <a:pPr algn="ctr">
                        <a:lnSpc>
                          <a:spcPct val="150000"/>
                        </a:lnSpc>
                        <a:spcAft>
                          <a:spcPts val="0"/>
                        </a:spcAft>
                      </a:pPr>
                      <a:r>
                        <a:rPr lang="es-EC" sz="1000">
                          <a:solidFill>
                            <a:srgbClr val="000000"/>
                          </a:solidFill>
                          <a:latin typeface="Times New Roman"/>
                          <a:ea typeface="Calibri"/>
                          <a:cs typeface="Times New Roman"/>
                        </a:rPr>
                        <a:t>Nombre</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CCC0D9"/>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Fórmula</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CCC0D9"/>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Meta</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CCC0D9"/>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602615">
                <a:tc>
                  <a:txBody>
                    <a:bodyPr/>
                    <a:lstStyle/>
                    <a:p>
                      <a:pPr algn="ctr">
                        <a:lnSpc>
                          <a:spcPct val="150000"/>
                        </a:lnSpc>
                        <a:spcAft>
                          <a:spcPts val="0"/>
                        </a:spcAft>
                      </a:pPr>
                      <a:r>
                        <a:rPr lang="es-EC" sz="1000" b="1" dirty="0">
                          <a:solidFill>
                            <a:srgbClr val="000000"/>
                          </a:solidFill>
                          <a:latin typeface="Times New Roman"/>
                          <a:ea typeface="Calibri"/>
                          <a:cs typeface="Times New Roman"/>
                        </a:rPr>
                        <a:t>Disminuir la cartera vencida de la cooperativa</a:t>
                      </a:r>
                      <a:endParaRPr lang="es-EC" sz="1400" dirty="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5DFEC"/>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Cartera vencida</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5DFEC"/>
                    </a:solidFill>
                  </a:tcPr>
                </a:tc>
                <a:tc>
                  <a:txBody>
                    <a:bodyPr/>
                    <a:lstStyle/>
                    <a:p>
                      <a:pPr algn="just">
                        <a:lnSpc>
                          <a:spcPct val="150000"/>
                        </a:lnSpc>
                        <a:spcAft>
                          <a:spcPts val="0"/>
                        </a:spcAft>
                      </a:pPr>
                      <a:r>
                        <a:rPr lang="es-EC" sz="1000">
                          <a:solidFill>
                            <a:srgbClr val="000000"/>
                          </a:solidFill>
                          <a:latin typeface="Times New Roman"/>
                          <a:ea typeface="Times New Roman"/>
                          <a:cs typeface="Times New Roman"/>
                        </a:rPr>
                        <a:t>(Recuperación de cartera/ total cartera vencida ) x 100 </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5DFEC"/>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≥90%</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5DFEC"/>
                    </a:solidFill>
                  </a:tcPr>
                </a:tc>
                <a:tc>
                  <a:txBody>
                    <a:bodyPr/>
                    <a:lstStyle/>
                    <a:p>
                      <a:pPr algn="ctr">
                        <a:lnSpc>
                          <a:spcPct val="150000"/>
                        </a:lnSpc>
                        <a:spcAft>
                          <a:spcPts val="0"/>
                        </a:spcAft>
                      </a:pPr>
                      <a:r>
                        <a:rPr lang="es-EC" sz="1000">
                          <a:solidFill>
                            <a:srgbClr val="000000"/>
                          </a:solidFill>
                          <a:latin typeface="Times New Roman"/>
                          <a:ea typeface="Times New Roman"/>
                          <a:cs typeface="Times New Roman"/>
                        </a:rPr>
                        <a:t>Por cada 100 cuentas en cartera vencida se debe recuperar como mínimo 90</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5DFEC"/>
                    </a:solidFill>
                  </a:tcPr>
                </a:tc>
                <a:tc>
                  <a:txBody>
                    <a:bodyPr/>
                    <a:lstStyle/>
                    <a:p>
                      <a:pPr algn="ctr">
                        <a:lnSpc>
                          <a:spcPct val="150000"/>
                        </a:lnSpc>
                        <a:spcAft>
                          <a:spcPts val="0"/>
                        </a:spcAft>
                      </a:pPr>
                      <a:r>
                        <a:rPr lang="es-EC" sz="1000">
                          <a:solidFill>
                            <a:srgbClr val="000000"/>
                          </a:solidFill>
                          <a:latin typeface="Times New Roman"/>
                          <a:ea typeface="Times New Roman"/>
                          <a:cs typeface="Times New Roman"/>
                        </a:rPr>
                        <a:t>Desarrollar un plan estratégico para cartera vencida </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5DFEC"/>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Jefe Financiero</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5DFEC"/>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Anual</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E5DFEC"/>
                    </a:solidFill>
                  </a:tcPr>
                </a:tc>
              </a:tr>
              <a:tr h="902335">
                <a:tc>
                  <a:txBody>
                    <a:bodyPr/>
                    <a:lstStyle/>
                    <a:p>
                      <a:pPr algn="just">
                        <a:lnSpc>
                          <a:spcPct val="150000"/>
                        </a:lnSpc>
                        <a:spcAft>
                          <a:spcPts val="0"/>
                        </a:spcAft>
                      </a:pPr>
                      <a:r>
                        <a:rPr lang="es-EC" sz="1000" b="1">
                          <a:solidFill>
                            <a:srgbClr val="000000"/>
                          </a:solidFill>
                          <a:latin typeface="Times New Roman"/>
                          <a:ea typeface="Calibri"/>
                          <a:cs typeface="Times New Roman"/>
                        </a:rPr>
                        <a:t>Mejorar el retorno de la inversión de mercadotecnia</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F2EFF6"/>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ROI de mercadotecnia</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F2EFF6"/>
                    </a:solidFill>
                  </a:tcPr>
                </a:tc>
                <a:tc>
                  <a:txBody>
                    <a:bodyPr/>
                    <a:lstStyle/>
                    <a:p>
                      <a:pPr algn="ctr">
                        <a:lnSpc>
                          <a:spcPct val="150000"/>
                        </a:lnSpc>
                        <a:spcAft>
                          <a:spcPts val="0"/>
                        </a:spcAft>
                      </a:pPr>
                      <a:r>
                        <a:rPr lang="es-EC" sz="1000">
                          <a:solidFill>
                            <a:srgbClr val="000000"/>
                          </a:solidFill>
                          <a:latin typeface="Times New Roman"/>
                          <a:ea typeface="Times New Roman"/>
                          <a:cs typeface="Times New Roman"/>
                        </a:rPr>
                        <a:t>(Utilidad neta o Ganancia / Inversión) x 100</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F2EFF6"/>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≥40% Anual</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F2EFF6"/>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Por cada 100 dólares invertidos en mercadotecnia debe 40 dólares de retorno de la inversión.</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F2EFF6"/>
                    </a:solidFill>
                  </a:tcPr>
                </a:tc>
                <a:tc>
                  <a:txBody>
                    <a:bodyPr/>
                    <a:lstStyle/>
                    <a:p>
                      <a:pPr algn="ctr">
                        <a:lnSpc>
                          <a:spcPct val="150000"/>
                        </a:lnSpc>
                        <a:spcAft>
                          <a:spcPts val="0"/>
                        </a:spcAft>
                      </a:pPr>
                      <a:r>
                        <a:rPr lang="es-EC" sz="1000" dirty="0">
                          <a:solidFill>
                            <a:srgbClr val="000000"/>
                          </a:solidFill>
                          <a:latin typeface="Times New Roman"/>
                          <a:ea typeface="Calibri"/>
                          <a:cs typeface="Times New Roman"/>
                        </a:rPr>
                        <a:t>Implementación de presupuestos por departamento</a:t>
                      </a:r>
                      <a:endParaRPr lang="es-EC" sz="1400" dirty="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F2EFF6"/>
                    </a:solidFill>
                  </a:tcPr>
                </a:tc>
                <a:tc>
                  <a:txBody>
                    <a:bodyPr/>
                    <a:lstStyle/>
                    <a:p>
                      <a:pPr algn="ctr">
                        <a:lnSpc>
                          <a:spcPct val="150000"/>
                        </a:lnSpc>
                        <a:spcAft>
                          <a:spcPts val="0"/>
                        </a:spcAft>
                      </a:pPr>
                      <a:r>
                        <a:rPr lang="es-EC" sz="1000">
                          <a:solidFill>
                            <a:srgbClr val="000000"/>
                          </a:solidFill>
                          <a:latin typeface="Times New Roman"/>
                          <a:ea typeface="Calibri"/>
                          <a:cs typeface="Times New Roman"/>
                        </a:rPr>
                        <a:t>Jefe Financiero</a:t>
                      </a:r>
                      <a:endParaRPr lang="es-EC" sz="140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F2EFF6"/>
                    </a:solidFill>
                  </a:tcPr>
                </a:tc>
                <a:tc>
                  <a:txBody>
                    <a:bodyPr/>
                    <a:lstStyle/>
                    <a:p>
                      <a:pPr algn="ctr">
                        <a:lnSpc>
                          <a:spcPct val="150000"/>
                        </a:lnSpc>
                        <a:spcAft>
                          <a:spcPts val="0"/>
                        </a:spcAft>
                      </a:pPr>
                      <a:r>
                        <a:rPr lang="es-EC" sz="1000" dirty="0">
                          <a:solidFill>
                            <a:srgbClr val="000000"/>
                          </a:solidFill>
                          <a:latin typeface="Times New Roman"/>
                          <a:ea typeface="Calibri"/>
                          <a:cs typeface="Times New Roman"/>
                        </a:rPr>
                        <a:t>Semestral </a:t>
                      </a:r>
                      <a:endParaRPr lang="es-EC" sz="1400" dirty="0">
                        <a:solidFill>
                          <a:srgbClr val="000000"/>
                        </a:solidFill>
                        <a:latin typeface="Times New Roman"/>
                        <a:ea typeface="Calibri"/>
                        <a:cs typeface="Times New Roman"/>
                      </a:endParaRPr>
                    </a:p>
                  </a:txBody>
                  <a:tcPr marL="68580" marR="68580" marT="0" marB="0" anchor="ctr">
                    <a:lnL>
                      <a:noFill/>
                    </a:lnL>
                    <a:lnR>
                      <a:noFill/>
                    </a:lnR>
                    <a:lnT>
                      <a:noFill/>
                    </a:lnT>
                    <a:lnB>
                      <a:noFill/>
                    </a:lnB>
                    <a:solidFill>
                      <a:srgbClr val="F2EFF6"/>
                    </a:solidFill>
                  </a:tcPr>
                </a:tc>
              </a:tr>
            </a:tbl>
          </a:graphicData>
        </a:graphic>
      </p:graphicFrame>
      <p:cxnSp>
        <p:nvCxnSpPr>
          <p:cNvPr id="12" name="11 Conector recto de flecha"/>
          <p:cNvCxnSpPr/>
          <p:nvPr/>
        </p:nvCxnSpPr>
        <p:spPr>
          <a:xfrm>
            <a:off x="5286380" y="5214950"/>
            <a:ext cx="3857620" cy="1643050"/>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214282" y="642918"/>
            <a:ext cx="192882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0" y="5715016"/>
            <a:ext cx="285720"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flipH="1" flipV="1">
            <a:off x="-2321370" y="3178570"/>
            <a:ext cx="5072098" cy="794"/>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40962"/>
                                        </p:tgtEl>
                                        <p:attrNameLst>
                                          <p:attrName>style.visibility</p:attrName>
                                        </p:attrNameLst>
                                      </p:cBhvr>
                                      <p:to>
                                        <p:strVal val="visible"/>
                                      </p:to>
                                    </p:set>
                                    <p:animEffect transition="in" filter="box(in)">
                                      <p:cBhvr>
                                        <p:cTn id="31" dur="500"/>
                                        <p:tgtEl>
                                          <p:spTgt spid="40962"/>
                                        </p:tgtEl>
                                      </p:cBhvr>
                                    </p:animEffect>
                                  </p:childTnLst>
                                </p:cTn>
                              </p:par>
                              <p:par>
                                <p:cTn id="32" presetID="2" presetClass="entr" presetSubtype="9"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Rectángulo"/>
          <p:cNvSpPr/>
          <p:nvPr/>
        </p:nvSpPr>
        <p:spPr>
          <a:xfrm>
            <a:off x="2285984" y="428604"/>
            <a:ext cx="3357586" cy="830997"/>
          </a:xfrm>
          <a:prstGeom prst="rect">
            <a:avLst/>
          </a:prstGeom>
        </p:spPr>
        <p:txBody>
          <a:bodyPr wrap="square">
            <a:spAutoFit/>
          </a:bodyPr>
          <a:lstStyle/>
          <a:p>
            <a:pPr lvl="0"/>
            <a:r>
              <a:rPr lang="es-ES" sz="2400" b="1" dirty="0" smtClean="0">
                <a:solidFill>
                  <a:schemeClr val="tx2">
                    <a:lumMod val="50000"/>
                  </a:schemeClr>
                </a:solidFill>
                <a:latin typeface="Stylus BT" pitchFamily="34" charset="0"/>
              </a:rPr>
              <a:t>CAPÍTULO 1: FASE DE INTRODUCCIÓN</a:t>
            </a:r>
            <a:endParaRPr lang="es-EC" sz="2400" dirty="0">
              <a:solidFill>
                <a:schemeClr val="tx2">
                  <a:lumMod val="50000"/>
                </a:schemeClr>
              </a:solidFill>
              <a:latin typeface="Stylus BT" pitchFamily="34" charset="0"/>
            </a:endParaRPr>
          </a:p>
        </p:txBody>
      </p:sp>
      <p:pic>
        <p:nvPicPr>
          <p:cNvPr id="47108" name="Picture 4" descr="http://www.taxi-black.com/images/imgejecutivo.png"/>
          <p:cNvPicPr>
            <a:picLocks noChangeAspect="1" noChangeArrowheads="1"/>
          </p:cNvPicPr>
          <p:nvPr/>
        </p:nvPicPr>
        <p:blipFill>
          <a:blip r:embed="rId2"/>
          <a:srcRect l="74118"/>
          <a:stretch>
            <a:fillRect/>
          </a:stretch>
        </p:blipFill>
        <p:spPr bwMode="auto">
          <a:xfrm>
            <a:off x="3286116" y="1928802"/>
            <a:ext cx="1459333" cy="2786055"/>
          </a:xfrm>
          <a:prstGeom prst="rect">
            <a:avLst/>
          </a:prstGeom>
          <a:noFill/>
        </p:spPr>
      </p:pic>
      <p:cxnSp>
        <p:nvCxnSpPr>
          <p:cNvPr id="43" name="42 Conector recto de flecha"/>
          <p:cNvCxnSpPr/>
          <p:nvPr/>
        </p:nvCxnSpPr>
        <p:spPr>
          <a:xfrm>
            <a:off x="71406" y="714356"/>
            <a:ext cx="1857388"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4643438" y="4429132"/>
            <a:ext cx="1143008"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p:nvPr/>
        </p:nvCxnSpPr>
        <p:spPr>
          <a:xfrm rot="5400000">
            <a:off x="4608525" y="5678515"/>
            <a:ext cx="2357430"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ox(in)">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7108"/>
                                        </p:tgtEl>
                                        <p:attrNameLst>
                                          <p:attrName>style.visibility</p:attrName>
                                        </p:attrNameLst>
                                      </p:cBhvr>
                                      <p:to>
                                        <p:strVal val="visible"/>
                                      </p:to>
                                    </p:set>
                                    <p:animEffect transition="in" filter="box(in)">
                                      <p:cBhvr>
                                        <p:cTn id="18" dur="500"/>
                                        <p:tgtEl>
                                          <p:spTgt spid="47108"/>
                                        </p:tgtEl>
                                      </p:cBhvr>
                                    </p:animEffect>
                                  </p:childTnLst>
                                </p:cTn>
                              </p:par>
                              <p:par>
                                <p:cTn id="19" presetID="2" presetClass="entr" presetSubtype="8"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0-#ppt_w/2"/>
                                          </p:val>
                                        </p:tav>
                                        <p:tav tm="100000">
                                          <p:val>
                                            <p:strVal val="#ppt_x"/>
                                          </p:val>
                                        </p:tav>
                                      </p:tavLst>
                                    </p:anim>
                                    <p:anim calcmode="lin" valueType="num">
                                      <p:cBhvr additive="base">
                                        <p:cTn id="22" dur="500" fill="hold"/>
                                        <p:tgtEl>
                                          <p:spTgt spid="61"/>
                                        </p:tgtEl>
                                        <p:attrNameLst>
                                          <p:attrName>ppt_y</p:attrName>
                                        </p:attrNameLst>
                                      </p:cBhvr>
                                      <p:tavLst>
                                        <p:tav tm="0">
                                          <p:val>
                                            <p:strVal val="#ppt_y"/>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ppt_x"/>
                                          </p:val>
                                        </p:tav>
                                        <p:tav tm="100000">
                                          <p:val>
                                            <p:strVal val="#ppt_x"/>
                                          </p:val>
                                        </p:tav>
                                      </p:tavLst>
                                    </p:anim>
                                    <p:anim calcmode="lin" valueType="num">
                                      <p:cBhvr additive="base">
                                        <p:cTn id="26"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Rectángulo"/>
          <p:cNvSpPr/>
          <p:nvPr/>
        </p:nvSpPr>
        <p:spPr>
          <a:xfrm>
            <a:off x="3929058" y="3929066"/>
            <a:ext cx="3357586" cy="1200329"/>
          </a:xfrm>
          <a:prstGeom prst="rect">
            <a:avLst/>
          </a:prstGeom>
        </p:spPr>
        <p:txBody>
          <a:bodyPr wrap="square">
            <a:spAutoFit/>
          </a:bodyPr>
          <a:lstStyle/>
          <a:p>
            <a:pPr lvl="0"/>
            <a:r>
              <a:rPr lang="es-EC" sz="2400" b="1" dirty="0" smtClean="0">
                <a:solidFill>
                  <a:schemeClr val="tx2">
                    <a:lumMod val="50000"/>
                  </a:schemeClr>
                </a:solidFill>
                <a:latin typeface="Stylus BT" pitchFamily="34" charset="0"/>
              </a:rPr>
              <a:t>CAPÍTULO 6: CONCLUSIONES Y RECOMENDACIONES</a:t>
            </a:r>
          </a:p>
        </p:txBody>
      </p:sp>
      <p:pic>
        <p:nvPicPr>
          <p:cNvPr id="47108" name="Picture 4" descr="http://www.taxi-black.com/images/imgejecutivo.png"/>
          <p:cNvPicPr>
            <a:picLocks noChangeAspect="1" noChangeArrowheads="1"/>
          </p:cNvPicPr>
          <p:nvPr/>
        </p:nvPicPr>
        <p:blipFill>
          <a:blip r:embed="rId2"/>
          <a:srcRect l="74118"/>
          <a:stretch>
            <a:fillRect/>
          </a:stretch>
        </p:blipFill>
        <p:spPr bwMode="auto">
          <a:xfrm>
            <a:off x="3714744" y="642918"/>
            <a:ext cx="1459333" cy="2786055"/>
          </a:xfrm>
          <a:prstGeom prst="rect">
            <a:avLst/>
          </a:prstGeom>
          <a:noFill/>
        </p:spPr>
      </p:pic>
      <p:cxnSp>
        <p:nvCxnSpPr>
          <p:cNvPr id="6" name="5 Conector recto de flecha"/>
          <p:cNvCxnSpPr/>
          <p:nvPr/>
        </p:nvCxnSpPr>
        <p:spPr>
          <a:xfrm>
            <a:off x="0" y="0"/>
            <a:ext cx="3500430" cy="2000240"/>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6786578" y="5214950"/>
            <a:ext cx="2357422" cy="1643050"/>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7108"/>
                                        </p:tgtEl>
                                        <p:attrNameLst>
                                          <p:attrName>style.visibility</p:attrName>
                                        </p:attrNameLst>
                                      </p:cBhvr>
                                      <p:to>
                                        <p:strVal val="visible"/>
                                      </p:to>
                                    </p:set>
                                    <p:animEffect transition="in" filter="box(in)">
                                      <p:cBhvr>
                                        <p:cTn id="13" dur="500"/>
                                        <p:tgtEl>
                                          <p:spTgt spid="4710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ox(in)">
                                      <p:cBhvr>
                                        <p:cTn id="18" dur="500"/>
                                        <p:tgtEl>
                                          <p:spTgt spid="33"/>
                                        </p:tgtEl>
                                      </p:cBhvr>
                                    </p:animEffect>
                                  </p:childTnLst>
                                </p:cTn>
                              </p:par>
                              <p:par>
                                <p:cTn id="19" presetID="2" presetClass="entr" presetSubtype="9"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Conclusiones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Marcador de contenido"/>
          <p:cNvSpPr>
            <a:spLocks noGrp="1"/>
          </p:cNvSpPr>
          <p:nvPr>
            <p:ph sz="quarter" idx="1"/>
          </p:nvPr>
        </p:nvSpPr>
        <p:spPr/>
        <p:txBody>
          <a:bodyPr>
            <a:normAutofit/>
          </a:bodyPr>
          <a:lstStyle/>
          <a:p>
            <a:pPr>
              <a:buNone/>
            </a:pPr>
            <a:r>
              <a:rPr lang="es-EC" dirty="0" smtClean="0"/>
              <a:t> </a:t>
            </a:r>
          </a:p>
          <a:p>
            <a:pPr lvl="0"/>
            <a:endParaRPr lang="es-EC" dirty="0" smtClean="0"/>
          </a:p>
          <a:p>
            <a:endParaRPr lang="es-EC" dirty="0" smtClean="0"/>
          </a:p>
          <a:p>
            <a:endParaRPr lang="es-EC" dirty="0"/>
          </a:p>
        </p:txBody>
      </p:sp>
      <p:pic>
        <p:nvPicPr>
          <p:cNvPr id="5"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graphicFrame>
        <p:nvGraphicFramePr>
          <p:cNvPr id="9" name="8 Diagrama"/>
          <p:cNvGraphicFramePr/>
          <p:nvPr/>
        </p:nvGraphicFramePr>
        <p:xfrm>
          <a:off x="214282" y="1785926"/>
          <a:ext cx="8715436" cy="407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11 Conector recto de flecha"/>
          <p:cNvCxnSpPr/>
          <p:nvPr/>
        </p:nvCxnSpPr>
        <p:spPr>
          <a:xfrm>
            <a:off x="0" y="0"/>
            <a:ext cx="2857488" cy="714356"/>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a:off x="500040" y="6357940"/>
            <a:ext cx="1000120"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2" presetClass="entr" presetSubtype="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Conclusiones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Marcador de contenido"/>
          <p:cNvSpPr>
            <a:spLocks noGrp="1"/>
          </p:cNvSpPr>
          <p:nvPr>
            <p:ph sz="quarter" idx="1"/>
          </p:nvPr>
        </p:nvSpPr>
        <p:spPr/>
        <p:txBody>
          <a:bodyPr>
            <a:normAutofit/>
          </a:bodyPr>
          <a:lstStyle/>
          <a:p>
            <a:pPr>
              <a:buNone/>
            </a:pPr>
            <a:endParaRPr lang="es-EC" dirty="0" smtClean="0"/>
          </a:p>
          <a:p>
            <a:endParaRPr lang="es-EC" dirty="0" smtClean="0"/>
          </a:p>
          <a:p>
            <a:endParaRPr lang="es-EC" dirty="0"/>
          </a:p>
        </p:txBody>
      </p:sp>
      <p:pic>
        <p:nvPicPr>
          <p:cNvPr id="5"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graphicFrame>
        <p:nvGraphicFramePr>
          <p:cNvPr id="9" name="8 Diagrama"/>
          <p:cNvGraphicFramePr/>
          <p:nvPr/>
        </p:nvGraphicFramePr>
        <p:xfrm>
          <a:off x="285720" y="1785926"/>
          <a:ext cx="8572560" cy="4389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11 Conector recto"/>
          <p:cNvCxnSpPr/>
          <p:nvPr/>
        </p:nvCxnSpPr>
        <p:spPr>
          <a:xfrm rot="5400000" flipH="1" flipV="1">
            <a:off x="607985" y="392115"/>
            <a:ext cx="785818"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1071538" y="785794"/>
            <a:ext cx="192882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4249747" y="6536541"/>
            <a:ext cx="642918"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par>
                                <p:cTn id="23" presetID="2" presetClass="entr" presetSubtype="1"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Recomendaciones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8 Marcador de contenido"/>
          <p:cNvSpPr>
            <a:spLocks noGrp="1"/>
          </p:cNvSpPr>
          <p:nvPr>
            <p:ph sz="quarter" idx="1"/>
          </p:nvPr>
        </p:nvSpPr>
        <p:spPr/>
        <p:txBody>
          <a:bodyPr>
            <a:normAutofit/>
          </a:bodyPr>
          <a:lstStyle/>
          <a:p>
            <a:pPr lvl="0"/>
            <a:endParaRPr lang="es-EC" sz="1800" dirty="0" smtClean="0"/>
          </a:p>
          <a:p>
            <a:endParaRPr lang="es-EC" dirty="0"/>
          </a:p>
        </p:txBody>
      </p:sp>
      <p:pic>
        <p:nvPicPr>
          <p:cNvPr id="6"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graphicFrame>
        <p:nvGraphicFramePr>
          <p:cNvPr id="11" name="10 Diagrama"/>
          <p:cNvGraphicFramePr/>
          <p:nvPr/>
        </p:nvGraphicFramePr>
        <p:xfrm>
          <a:off x="285720" y="1714488"/>
          <a:ext cx="8572560"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12 Conector recto de flecha"/>
          <p:cNvCxnSpPr/>
          <p:nvPr/>
        </p:nvCxnSpPr>
        <p:spPr>
          <a:xfrm rot="5400000">
            <a:off x="4321173" y="249215"/>
            <a:ext cx="50006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7786710" y="5786454"/>
            <a:ext cx="1357290"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par>
                                <p:cTn id="19" presetID="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Recomendaciones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8 Marcador de contenido"/>
          <p:cNvSpPr>
            <a:spLocks noGrp="1"/>
          </p:cNvSpPr>
          <p:nvPr>
            <p:ph sz="quarter" idx="1"/>
          </p:nvPr>
        </p:nvSpPr>
        <p:spPr/>
        <p:txBody>
          <a:bodyPr>
            <a:normAutofit/>
          </a:bodyPr>
          <a:lstStyle/>
          <a:p>
            <a:pPr lvl="0"/>
            <a:endParaRPr lang="es-EC" sz="1800" dirty="0" smtClean="0"/>
          </a:p>
          <a:p>
            <a:endParaRPr lang="es-EC" dirty="0"/>
          </a:p>
        </p:txBody>
      </p:sp>
      <p:pic>
        <p:nvPicPr>
          <p:cNvPr id="6"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graphicFrame>
        <p:nvGraphicFramePr>
          <p:cNvPr id="11" name="10 Diagrama"/>
          <p:cNvGraphicFramePr/>
          <p:nvPr/>
        </p:nvGraphicFramePr>
        <p:xfrm>
          <a:off x="285720" y="1714488"/>
          <a:ext cx="8572560"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12 Conector recto de flecha"/>
          <p:cNvCxnSpPr/>
          <p:nvPr/>
        </p:nvCxnSpPr>
        <p:spPr>
          <a:xfrm>
            <a:off x="1000100" y="785794"/>
            <a:ext cx="1357290"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10800000">
            <a:off x="-142908" y="5786454"/>
            <a:ext cx="1000132"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flipH="1" flipV="1">
            <a:off x="-1643106" y="3286124"/>
            <a:ext cx="5000660"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7786710" y="6286520"/>
            <a:ext cx="1357290" cy="571480"/>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par>
                                <p:cTn id="27" presetID="2" presetClass="entr" presetSubtype="9"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uda.mx/inicio/wp-content/uploads/2014/07/Rauda-excelente-atenci%C3%B3n-a-clientes.png"/>
          <p:cNvPicPr>
            <a:picLocks noChangeAspect="1" noChangeArrowheads="1"/>
          </p:cNvPicPr>
          <p:nvPr/>
        </p:nvPicPr>
        <p:blipFill>
          <a:blip r:embed="rId2"/>
          <a:srcRect/>
          <a:stretch>
            <a:fillRect/>
          </a:stretch>
        </p:blipFill>
        <p:spPr bwMode="auto">
          <a:xfrm>
            <a:off x="177607" y="285728"/>
            <a:ext cx="8752111" cy="6143735"/>
          </a:xfrm>
          <a:prstGeom prst="rect">
            <a:avLst/>
          </a:prstGeom>
          <a:noFill/>
        </p:spPr>
      </p:pic>
      <p:sp>
        <p:nvSpPr>
          <p:cNvPr id="5" name="4 CuadroTexto"/>
          <p:cNvSpPr txBox="1"/>
          <p:nvPr/>
        </p:nvSpPr>
        <p:spPr>
          <a:xfrm>
            <a:off x="571472" y="2143116"/>
            <a:ext cx="2000264" cy="523220"/>
          </a:xfrm>
          <a:prstGeom prst="rect">
            <a:avLst/>
          </a:prstGeom>
          <a:noFill/>
        </p:spPr>
        <p:txBody>
          <a:bodyPr wrap="square" rtlCol="0">
            <a:spAutoFit/>
          </a:bodyPr>
          <a:lstStyle/>
          <a:p>
            <a:pPr algn="ctr"/>
            <a:r>
              <a:rPr lang="es-EC" sz="2800" dirty="0" smtClean="0">
                <a:solidFill>
                  <a:srgbClr val="FF0000"/>
                </a:solidFill>
                <a:latin typeface="Arial Black" pitchFamily="34" charset="0"/>
              </a:rPr>
              <a:t>Gracias </a:t>
            </a:r>
            <a:endParaRPr lang="es-EC" sz="2800" dirty="0">
              <a:solidFill>
                <a:srgbClr val="FF0000"/>
              </a:solidFill>
              <a:latin typeface="Arial Black" pitchFamily="34" charset="0"/>
            </a:endParaRPr>
          </a:p>
        </p:txBody>
      </p:sp>
      <p:sp>
        <p:nvSpPr>
          <p:cNvPr id="6" name="5 CuadroTexto"/>
          <p:cNvSpPr txBox="1"/>
          <p:nvPr/>
        </p:nvSpPr>
        <p:spPr>
          <a:xfrm>
            <a:off x="3143240" y="1428736"/>
            <a:ext cx="2000264" cy="523220"/>
          </a:xfrm>
          <a:prstGeom prst="rect">
            <a:avLst/>
          </a:prstGeom>
          <a:noFill/>
        </p:spPr>
        <p:txBody>
          <a:bodyPr wrap="square" rtlCol="0">
            <a:spAutoFit/>
          </a:bodyPr>
          <a:lstStyle/>
          <a:p>
            <a:pPr algn="ctr"/>
            <a:r>
              <a:rPr lang="es-EC" sz="2800" dirty="0" smtClean="0">
                <a:solidFill>
                  <a:srgbClr val="FFFF00"/>
                </a:solidFill>
                <a:latin typeface="Arial Black" pitchFamily="34" charset="0"/>
              </a:rPr>
              <a:t>Por su</a:t>
            </a:r>
            <a:endParaRPr lang="es-EC" sz="2800" dirty="0">
              <a:solidFill>
                <a:srgbClr val="FFFF00"/>
              </a:solidFill>
              <a:latin typeface="Arial Black" pitchFamily="34" charset="0"/>
            </a:endParaRPr>
          </a:p>
        </p:txBody>
      </p:sp>
      <p:sp>
        <p:nvSpPr>
          <p:cNvPr id="7" name="6 CuadroTexto"/>
          <p:cNvSpPr txBox="1"/>
          <p:nvPr/>
        </p:nvSpPr>
        <p:spPr>
          <a:xfrm>
            <a:off x="6143636" y="1357298"/>
            <a:ext cx="2000264" cy="523220"/>
          </a:xfrm>
          <a:prstGeom prst="rect">
            <a:avLst/>
          </a:prstGeom>
          <a:noFill/>
        </p:spPr>
        <p:txBody>
          <a:bodyPr wrap="square" rtlCol="0">
            <a:spAutoFit/>
          </a:bodyPr>
          <a:lstStyle/>
          <a:p>
            <a:pPr algn="ctr"/>
            <a:r>
              <a:rPr lang="es-EC" sz="2800" dirty="0" smtClean="0">
                <a:solidFill>
                  <a:srgbClr val="0070C0"/>
                </a:solidFill>
                <a:latin typeface="Arial Black" pitchFamily="34" charset="0"/>
              </a:rPr>
              <a:t>Atención</a:t>
            </a:r>
            <a:endParaRPr lang="es-EC" sz="2800" dirty="0">
              <a:solidFill>
                <a:srgbClr val="0070C0"/>
              </a:solidFill>
              <a:latin typeface="Arial Black" pitchFamily="34" charset="0"/>
            </a:endParaRPr>
          </a:p>
        </p:txBody>
      </p:sp>
      <p:cxnSp>
        <p:nvCxnSpPr>
          <p:cNvPr id="8" name="7 Conector recto de flecha"/>
          <p:cNvCxnSpPr/>
          <p:nvPr/>
        </p:nvCxnSpPr>
        <p:spPr>
          <a:xfrm rot="16200000" flipH="1">
            <a:off x="-4" y="4"/>
            <a:ext cx="642918" cy="642910"/>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1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1"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500" fill="hold"/>
                                        <p:tgtEl>
                                          <p:spTgt spid="5"/>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0" nodeType="clickEffect">
                                  <p:stCondLst>
                                    <p:cond delay="0"/>
                                  </p:stCondLst>
                                  <p:childTnLst>
                                    <p:animScale>
                                      <p:cBhvr>
                                        <p:cTn id="31" dur="500" fill="hold"/>
                                        <p:tgtEl>
                                          <p:spTgt spid="6"/>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1"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ox(i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0" nodeType="clickEffect">
                                  <p:stCondLst>
                                    <p:cond delay="0"/>
                                  </p:stCondLst>
                                  <p:childTnLst>
                                    <p:animScale>
                                      <p:cBhvr>
                                        <p:cTn id="40" dur="5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s-E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Introducción</a:t>
            </a:r>
            <a:endParaRPr lang="es-EC"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graphicFrame>
        <p:nvGraphicFramePr>
          <p:cNvPr id="8" name="7 Diagrama"/>
          <p:cNvGraphicFramePr/>
          <p:nvPr/>
        </p:nvGraphicFramePr>
        <p:xfrm>
          <a:off x="428596" y="1571612"/>
          <a:ext cx="8358246" cy="4746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18 Conector recto de flecha"/>
          <p:cNvCxnSpPr/>
          <p:nvPr/>
        </p:nvCxnSpPr>
        <p:spPr>
          <a:xfrm rot="5400000">
            <a:off x="5572529" y="285331"/>
            <a:ext cx="571504" cy="794"/>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8215306" y="5715016"/>
            <a:ext cx="928694"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2" presetClass="entr" presetSubtype="8"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071538" y="214290"/>
            <a:ext cx="6858048" cy="758952"/>
          </a:xfrm>
        </p:spPr>
        <p:txBody>
          <a:bodyPr>
            <a:normAutofit/>
          </a:bodyPr>
          <a:lstStyle/>
          <a:p>
            <a:pPr lvl="0"/>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Justificación del proyecto</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8" name="7 Marcador de contenido"/>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 name="Picture 6" descr="http://www.lagarbancitaecologica.org/garbancita/images/stories/campaverano2013/el%20movimiento%20cooperativo%20fb.jpg"/>
          <p:cNvPicPr>
            <a:picLocks noChangeAspect="1" noChangeArrowheads="1"/>
          </p:cNvPicPr>
          <p:nvPr/>
        </p:nvPicPr>
        <p:blipFill>
          <a:blip r:embed="rId7" cstate="print"/>
          <a:srcRect/>
          <a:stretch>
            <a:fillRect/>
          </a:stretch>
        </p:blipFill>
        <p:spPr bwMode="auto">
          <a:xfrm>
            <a:off x="4286248" y="1016057"/>
            <a:ext cx="571504" cy="555555"/>
          </a:xfrm>
          <a:prstGeom prst="ellipse">
            <a:avLst/>
          </a:prstGeom>
          <a:noFill/>
        </p:spPr>
      </p:pic>
      <p:cxnSp>
        <p:nvCxnSpPr>
          <p:cNvPr id="17" name="16 Conector recto de flecha"/>
          <p:cNvCxnSpPr/>
          <p:nvPr/>
        </p:nvCxnSpPr>
        <p:spPr>
          <a:xfrm rot="5400000" flipH="1" flipV="1">
            <a:off x="7466045" y="820731"/>
            <a:ext cx="1643050"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a:off x="0" y="5715016"/>
            <a:ext cx="285720" cy="1588"/>
          </a:xfrm>
          <a:prstGeom prst="line">
            <a:avLst/>
          </a:prstGeom>
          <a:ln w="571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p:nvPr/>
        </p:nvCxnSpPr>
        <p:spPr>
          <a:xfrm>
            <a:off x="428596" y="642918"/>
            <a:ext cx="785818"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a:xfrm rot="5400000" flipH="1" flipV="1">
            <a:off x="-2250329" y="3178967"/>
            <a:ext cx="5072098"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0-#ppt_w/2"/>
                                          </p:val>
                                        </p:tav>
                                        <p:tav tm="100000">
                                          <p:val>
                                            <p:strVal val="#ppt_x"/>
                                          </p:val>
                                        </p:tav>
                                      </p:tavLst>
                                    </p:anim>
                                    <p:anim calcmode="lin" valueType="num">
                                      <p:cBhvr additive="base">
                                        <p:cTn id="16"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Rectángulo"/>
          <p:cNvSpPr/>
          <p:nvPr/>
        </p:nvSpPr>
        <p:spPr>
          <a:xfrm>
            <a:off x="2571736" y="2357430"/>
            <a:ext cx="3357586" cy="830997"/>
          </a:xfrm>
          <a:prstGeom prst="rect">
            <a:avLst/>
          </a:prstGeom>
        </p:spPr>
        <p:txBody>
          <a:bodyPr wrap="square">
            <a:spAutoFit/>
          </a:bodyPr>
          <a:lstStyle/>
          <a:p>
            <a:pPr lvl="0"/>
            <a:r>
              <a:rPr lang="es-ES" sz="2400" b="1" dirty="0" smtClean="0">
                <a:solidFill>
                  <a:schemeClr val="tx2">
                    <a:lumMod val="50000"/>
                  </a:schemeClr>
                </a:solidFill>
                <a:latin typeface="Stylus BT" pitchFamily="34" charset="0"/>
              </a:rPr>
              <a:t>CAPÍTULO 2: MARCO TEÓRICO</a:t>
            </a:r>
          </a:p>
        </p:txBody>
      </p:sp>
      <p:pic>
        <p:nvPicPr>
          <p:cNvPr id="47108" name="Picture 4" descr="http://www.taxi-black.com/images/imgejecutivo.png"/>
          <p:cNvPicPr>
            <a:picLocks noChangeAspect="1" noChangeArrowheads="1"/>
          </p:cNvPicPr>
          <p:nvPr/>
        </p:nvPicPr>
        <p:blipFill>
          <a:blip r:embed="rId2"/>
          <a:srcRect l="74118"/>
          <a:stretch>
            <a:fillRect/>
          </a:stretch>
        </p:blipFill>
        <p:spPr bwMode="auto">
          <a:xfrm>
            <a:off x="7429520" y="1428736"/>
            <a:ext cx="1459333" cy="2786055"/>
          </a:xfrm>
          <a:prstGeom prst="rect">
            <a:avLst/>
          </a:prstGeom>
          <a:noFill/>
        </p:spPr>
      </p:pic>
      <p:cxnSp>
        <p:nvCxnSpPr>
          <p:cNvPr id="19" name="18 Conector recto de flecha"/>
          <p:cNvCxnSpPr/>
          <p:nvPr/>
        </p:nvCxnSpPr>
        <p:spPr>
          <a:xfrm rot="5400000" flipH="1" flipV="1">
            <a:off x="6965173" y="5536421"/>
            <a:ext cx="2643206"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4572000" y="857232"/>
            <a:ext cx="4572000"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flipH="1" flipV="1">
            <a:off x="3679819" y="1535099"/>
            <a:ext cx="1357322"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7108"/>
                                        </p:tgtEl>
                                        <p:attrNameLst>
                                          <p:attrName>style.visibility</p:attrName>
                                        </p:attrNameLst>
                                      </p:cBhvr>
                                      <p:to>
                                        <p:strVal val="visible"/>
                                      </p:to>
                                    </p:set>
                                    <p:animEffect transition="in" filter="box(in)">
                                      <p:cBhvr>
                                        <p:cTn id="13" dur="500"/>
                                        <p:tgtEl>
                                          <p:spTgt spid="4710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ox(in)">
                                      <p:cBhvr>
                                        <p:cTn id="18" dur="500"/>
                                        <p:tgtEl>
                                          <p:spTgt spid="33"/>
                                        </p:tgtEl>
                                      </p:cBhvr>
                                    </p:animEffect>
                                  </p:childTnLst>
                                </p:cTn>
                              </p:par>
                              <p:par>
                                <p:cTn id="19" presetID="2" presetClass="entr" presetSubtype="4"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ppt_x"/>
                                          </p:val>
                                        </p:tav>
                                        <p:tav tm="100000">
                                          <p:val>
                                            <p:strVal val="#ppt_x"/>
                                          </p:val>
                                        </p:tav>
                                      </p:tavLst>
                                    </p:anim>
                                    <p:anim calcmode="lin" valueType="num">
                                      <p:cBhvr additive="base">
                                        <p:cTn id="22" dur="500" fill="hold"/>
                                        <p:tgtEl>
                                          <p:spTgt spid="40"/>
                                        </p:tgtEl>
                                        <p:attrNameLst>
                                          <p:attrName>ppt_y</p:attrName>
                                        </p:attrNameLst>
                                      </p:cBhvr>
                                      <p:tavLst>
                                        <p:tav tm="0">
                                          <p:val>
                                            <p:strVal val="1+#ppt_h/2"/>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s-E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Servicio</a:t>
            </a:r>
            <a:endParaRPr lang="es-EC"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Picture 6" descr="http://www.lagarbancitaecologica.org/garbancita/images/stories/campaverano2013/el%20movimiento%20cooperativo%20fb.jpg"/>
          <p:cNvPicPr>
            <a:picLocks noChangeAspect="1" noChangeArrowheads="1"/>
          </p:cNvPicPr>
          <p:nvPr/>
        </p:nvPicPr>
        <p:blipFill>
          <a:blip r:embed="rId2" cstate="print"/>
          <a:srcRect/>
          <a:stretch>
            <a:fillRect/>
          </a:stretch>
        </p:blipFill>
        <p:spPr bwMode="auto">
          <a:xfrm>
            <a:off x="4286248" y="1016057"/>
            <a:ext cx="571504" cy="555555"/>
          </a:xfrm>
          <a:prstGeom prst="ellipse">
            <a:avLst/>
          </a:prstGeom>
          <a:noFill/>
        </p:spPr>
      </p:pic>
      <p:graphicFrame>
        <p:nvGraphicFramePr>
          <p:cNvPr id="12" name="11 Marcador de contenido"/>
          <p:cNvGraphicFramePr>
            <a:graphicFrameLocks noGrp="1"/>
          </p:cNvGraphicFramePr>
          <p:nvPr>
            <p:ph sz="quarter" idx="1"/>
          </p:nvPr>
        </p:nvGraphicFramePr>
        <p:xfrm>
          <a:off x="357188" y="1571625"/>
          <a:ext cx="8504237" cy="1714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12 Imagen" descr="https://gestiondemercados16.files.wordpress.com/2011/10/triangulo-del-servicio32.png"/>
          <p:cNvPicPr/>
          <p:nvPr/>
        </p:nvPicPr>
        <p:blipFill>
          <a:blip r:embed="rId7"/>
          <a:srcRect b="23327"/>
          <a:stretch>
            <a:fillRect/>
          </a:stretch>
        </p:blipFill>
        <p:spPr bwMode="auto">
          <a:xfrm>
            <a:off x="6572264" y="3500438"/>
            <a:ext cx="1785950" cy="1857388"/>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8435" name="Picture 3" descr="https://encrypted-tbn2.gstatic.com/images?q=tbn:ANd9GcS_9NkQZc94catwQFdDBqmm1GHoAsDaPAywd5_eaAOa9xlNGhQF"/>
          <p:cNvPicPr>
            <a:picLocks noChangeAspect="1" noChangeArrowheads="1"/>
          </p:cNvPicPr>
          <p:nvPr/>
        </p:nvPicPr>
        <p:blipFill>
          <a:blip r:embed="rId8"/>
          <a:srcRect/>
          <a:stretch>
            <a:fillRect/>
          </a:stretch>
        </p:blipFill>
        <p:spPr bwMode="auto">
          <a:xfrm>
            <a:off x="428596" y="3500438"/>
            <a:ext cx="1854270" cy="1846258"/>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18437" name="Picture 5" descr="http://image.slidesharecdn.com/atencinalclienteexpo-140331185655-phpapp02/95/conceptualizacin-del-servicio-servuccin-y-el-triangulo-del-servicio-caractersticas-de-los-servicios-clasificacin-de-los-servicios-8-638.jpg?cb=1396292343"/>
          <p:cNvPicPr>
            <a:picLocks noChangeAspect="1" noChangeArrowheads="1"/>
          </p:cNvPicPr>
          <p:nvPr/>
        </p:nvPicPr>
        <p:blipFill>
          <a:blip r:embed="rId9"/>
          <a:srcRect l="980" t="26936" r="4005" b="3914"/>
          <a:stretch>
            <a:fillRect/>
          </a:stretch>
        </p:blipFill>
        <p:spPr bwMode="auto">
          <a:xfrm>
            <a:off x="2428860" y="3500438"/>
            <a:ext cx="1928826" cy="1857388"/>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pic>
        <p:nvPicPr>
          <p:cNvPr id="18439" name="Picture 7" descr="http://static.wixstatic.com/media/62b032_bbef8bf4e1af48f49666e5dcde83f537.gif_256"/>
          <p:cNvPicPr>
            <a:picLocks noChangeAspect="1" noChangeArrowheads="1"/>
          </p:cNvPicPr>
          <p:nvPr/>
        </p:nvPicPr>
        <p:blipFill>
          <a:blip r:embed="rId10"/>
          <a:srcRect/>
          <a:stretch>
            <a:fillRect/>
          </a:stretch>
        </p:blipFill>
        <p:spPr bwMode="auto">
          <a:xfrm>
            <a:off x="4500562" y="3500439"/>
            <a:ext cx="1928826" cy="1857387"/>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cxnSp>
        <p:nvCxnSpPr>
          <p:cNvPr id="25" name="24 Conector recto de flecha"/>
          <p:cNvCxnSpPr/>
          <p:nvPr/>
        </p:nvCxnSpPr>
        <p:spPr>
          <a:xfrm>
            <a:off x="-32" y="855644"/>
            <a:ext cx="3429024"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rot="5400000">
            <a:off x="6750871" y="6179351"/>
            <a:ext cx="1357298"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8435"/>
                                        </p:tgtEl>
                                        <p:attrNameLst>
                                          <p:attrName>style.visibility</p:attrName>
                                        </p:attrNameLst>
                                      </p:cBhvr>
                                      <p:to>
                                        <p:strVal val="visible"/>
                                      </p:to>
                                    </p:set>
                                    <p:animEffect transition="in" filter="box(in)">
                                      <p:cBhvr>
                                        <p:cTn id="23" dur="500"/>
                                        <p:tgtEl>
                                          <p:spTgt spid="1843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8437"/>
                                        </p:tgtEl>
                                        <p:attrNameLst>
                                          <p:attrName>style.visibility</p:attrName>
                                        </p:attrNameLst>
                                      </p:cBhvr>
                                      <p:to>
                                        <p:strVal val="visible"/>
                                      </p:to>
                                    </p:set>
                                    <p:animEffect transition="in" filter="box(in)">
                                      <p:cBhvr>
                                        <p:cTn id="28" dur="500"/>
                                        <p:tgtEl>
                                          <p:spTgt spid="1843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8439"/>
                                        </p:tgtEl>
                                        <p:attrNameLst>
                                          <p:attrName>style.visibility</p:attrName>
                                        </p:attrNameLst>
                                      </p:cBhvr>
                                      <p:to>
                                        <p:strVal val="visible"/>
                                      </p:to>
                                    </p:set>
                                    <p:animEffect transition="in" filter="box(in)">
                                      <p:cBhvr>
                                        <p:cTn id="33" dur="500"/>
                                        <p:tgtEl>
                                          <p:spTgt spid="1843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par>
                                <p:cTn id="39" presetID="2" presetClass="entr" presetSubtype="1"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Satisfacción del cliente</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3 Marcador de contenido"/>
          <p:cNvGraphicFramePr>
            <a:graphicFrameLocks noGrp="1"/>
          </p:cNvGraphicFramePr>
          <p:nvPr>
            <p:ph sz="quarter" idx="1"/>
          </p:nvPr>
        </p:nvGraphicFramePr>
        <p:xfrm>
          <a:off x="1928794" y="1527175"/>
          <a:ext cx="687706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6" name="Picture 2" descr="http://previews.123rf.com/images/artenot/artenot1206/artenot120600695/14074761-funny-cartoon-manager-in-various-poses-for-use-in-advertising-presentations-brochures-blogs-document-Stock-Vector.jpg"/>
          <p:cNvPicPr>
            <a:picLocks noChangeAspect="1" noChangeArrowheads="1"/>
          </p:cNvPicPr>
          <p:nvPr/>
        </p:nvPicPr>
        <p:blipFill>
          <a:blip r:embed="rId6" cstate="print"/>
          <a:srcRect/>
          <a:stretch>
            <a:fillRect/>
          </a:stretch>
        </p:blipFill>
        <p:spPr bwMode="auto">
          <a:xfrm>
            <a:off x="785786" y="3214686"/>
            <a:ext cx="1500198" cy="1214446"/>
          </a:xfrm>
          <a:prstGeom prst="rect">
            <a:avLst/>
          </a:prstGeom>
          <a:ln w="38100" cap="sq">
            <a:solidFill>
              <a:srgbClr val="008080"/>
            </a:solidFill>
            <a:prstDash val="solid"/>
            <a:miter lim="800000"/>
          </a:ln>
          <a:effectLst>
            <a:outerShdw blurRad="50800" dist="38100" dir="2700000" algn="tl" rotWithShape="0">
              <a:srgbClr val="000000">
                <a:alpha val="43000"/>
              </a:srgbClr>
            </a:outerShdw>
          </a:effectLst>
        </p:spPr>
      </p:pic>
      <p:pic>
        <p:nvPicPr>
          <p:cNvPr id="21508" name="Picture 4" descr="http://previews.123rf.com/images/artenot/artenot1206/artenot120600551/14074755-funny-cartoon-manager-in-various-poses-for-use-in-advertising-presentations-brochures-blogs-document-Stock-Vector.jpg"/>
          <p:cNvPicPr>
            <a:picLocks noChangeAspect="1" noChangeArrowheads="1"/>
          </p:cNvPicPr>
          <p:nvPr/>
        </p:nvPicPr>
        <p:blipFill>
          <a:blip r:embed="rId7" cstate="print"/>
          <a:srcRect/>
          <a:stretch>
            <a:fillRect/>
          </a:stretch>
        </p:blipFill>
        <p:spPr bwMode="auto">
          <a:xfrm>
            <a:off x="285720" y="1643050"/>
            <a:ext cx="1500198" cy="1214446"/>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pic>
        <p:nvPicPr>
          <p:cNvPr id="21510" name="Picture 6" descr="http://previews.123rf.com/images/artenot/artenot1206/artenot120600498/14074912-funny-cartoon-manager-in-various-poses-for-use-in-advertising-presentations-brochures-blogs-document-Stock-Vector.jpg"/>
          <p:cNvPicPr>
            <a:picLocks noChangeAspect="1" noChangeArrowheads="1"/>
          </p:cNvPicPr>
          <p:nvPr/>
        </p:nvPicPr>
        <p:blipFill>
          <a:blip r:embed="rId8" cstate="print"/>
          <a:srcRect/>
          <a:stretch>
            <a:fillRect/>
          </a:stretch>
        </p:blipFill>
        <p:spPr bwMode="auto">
          <a:xfrm>
            <a:off x="1285852" y="4857760"/>
            <a:ext cx="1500197" cy="1214446"/>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Picture 6" descr="http://www.lagarbancitaecologica.org/garbancita/images/stories/campaverano2013/el%20movimiento%20cooperativo%20fb.jpg"/>
          <p:cNvPicPr>
            <a:picLocks noChangeAspect="1" noChangeArrowheads="1"/>
          </p:cNvPicPr>
          <p:nvPr/>
        </p:nvPicPr>
        <p:blipFill>
          <a:blip r:embed="rId9" cstate="print"/>
          <a:srcRect/>
          <a:stretch>
            <a:fillRect/>
          </a:stretch>
        </p:blipFill>
        <p:spPr bwMode="auto">
          <a:xfrm>
            <a:off x="4286248" y="1016057"/>
            <a:ext cx="571504" cy="555555"/>
          </a:xfrm>
          <a:prstGeom prst="ellipse">
            <a:avLst/>
          </a:prstGeom>
          <a:noFill/>
        </p:spPr>
      </p:pic>
      <p:cxnSp>
        <p:nvCxnSpPr>
          <p:cNvPr id="20" name="19 Conector recto de flecha"/>
          <p:cNvCxnSpPr/>
          <p:nvPr/>
        </p:nvCxnSpPr>
        <p:spPr>
          <a:xfrm rot="5400000">
            <a:off x="7144165" y="285331"/>
            <a:ext cx="571504" cy="794"/>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10800000">
            <a:off x="0" y="5643578"/>
            <a:ext cx="1214414"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1508"/>
                                        </p:tgtEl>
                                        <p:attrNameLst>
                                          <p:attrName>style.visibility</p:attrName>
                                        </p:attrNameLst>
                                      </p:cBhvr>
                                      <p:to>
                                        <p:strVal val="visible"/>
                                      </p:to>
                                    </p:set>
                                    <p:animEffect transition="in" filter="box(in)">
                                      <p:cBhvr>
                                        <p:cTn id="23" dur="500"/>
                                        <p:tgtEl>
                                          <p:spTgt spid="2150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1506"/>
                                        </p:tgtEl>
                                        <p:attrNameLst>
                                          <p:attrName>style.visibility</p:attrName>
                                        </p:attrNameLst>
                                      </p:cBhvr>
                                      <p:to>
                                        <p:strVal val="visible"/>
                                      </p:to>
                                    </p:set>
                                    <p:animEffect transition="in" filter="box(in)">
                                      <p:cBhvr>
                                        <p:cTn id="28" dur="500"/>
                                        <p:tgtEl>
                                          <p:spTgt spid="2150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1510"/>
                                        </p:tgtEl>
                                        <p:attrNameLst>
                                          <p:attrName>style.visibility</p:attrName>
                                        </p:attrNameLst>
                                      </p:cBhvr>
                                      <p:to>
                                        <p:strVal val="visible"/>
                                      </p:to>
                                    </p:set>
                                    <p:animEffect transition="in" filter="box(in)">
                                      <p:cBhvr>
                                        <p:cTn id="33" dur="500"/>
                                        <p:tgtEl>
                                          <p:spTgt spid="21510"/>
                                        </p:tgtEl>
                                      </p:cBhvr>
                                    </p:animEffect>
                                  </p:childTnLst>
                                </p:cTn>
                              </p:par>
                              <p:par>
                                <p:cTn id="34" presetID="2" presetClass="entr" presetSubtype="2"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1+#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Economía popular y solidaria</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8 Imagen"/>
          <p:cNvPicPr/>
          <p:nvPr/>
        </p:nvPicPr>
        <p:blipFill>
          <a:blip r:embed="rId2"/>
          <a:srcRect/>
          <a:stretch>
            <a:fillRect/>
          </a:stretch>
        </p:blipFill>
        <p:spPr bwMode="auto">
          <a:xfrm>
            <a:off x="2321703" y="3000373"/>
            <a:ext cx="4500594" cy="3000396"/>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10" name="9 Llamada de flecha hacia abajo"/>
          <p:cNvSpPr/>
          <p:nvPr/>
        </p:nvSpPr>
        <p:spPr>
          <a:xfrm>
            <a:off x="321439" y="1500174"/>
            <a:ext cx="8501122" cy="1500198"/>
          </a:xfrm>
          <a:prstGeom prst="downArrowCallout">
            <a:avLst>
              <a:gd name="adj1" fmla="val 17186"/>
              <a:gd name="adj2" fmla="val 15623"/>
              <a:gd name="adj3" fmla="val 15622"/>
              <a:gd name="adj4" fmla="val 78908"/>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dirty="0" smtClean="0"/>
          </a:p>
          <a:p>
            <a:pPr algn="ctr"/>
            <a:r>
              <a:rPr lang="es-ES" dirty="0" smtClean="0"/>
              <a:t>Conjunto</a:t>
            </a:r>
            <a:r>
              <a:rPr lang="es-EC" dirty="0" smtClean="0"/>
              <a:t> </a:t>
            </a:r>
            <a:r>
              <a:rPr lang="es-EC" dirty="0"/>
              <a:t>de formas colectivas de organización económica, auto gestionadas por sus propietarios que se asocian, a fin de obtener ingresos o medios de vida en actividades orientadas por el buen vivir, sin fines de lucro o de acumulación de capital. </a:t>
            </a:r>
          </a:p>
          <a:p>
            <a:pPr algn="ctr"/>
            <a:endParaRPr lang="es-EC" dirty="0"/>
          </a:p>
        </p:txBody>
      </p:sp>
      <p:pic>
        <p:nvPicPr>
          <p:cNvPr id="12" name="Picture 6" descr="http://www.lagarbancitaecologica.org/garbancita/images/stories/campaverano2013/el%20movimiento%20cooperativo%20fb.jpg"/>
          <p:cNvPicPr>
            <a:picLocks noChangeAspect="1" noChangeArrowheads="1"/>
          </p:cNvPicPr>
          <p:nvPr/>
        </p:nvPicPr>
        <p:blipFill>
          <a:blip r:embed="rId3" cstate="print"/>
          <a:srcRect/>
          <a:stretch>
            <a:fillRect/>
          </a:stretch>
        </p:blipFill>
        <p:spPr bwMode="auto">
          <a:xfrm>
            <a:off x="4286248" y="1016057"/>
            <a:ext cx="571504" cy="555555"/>
          </a:xfrm>
          <a:prstGeom prst="ellipse">
            <a:avLst/>
          </a:prstGeom>
          <a:noFill/>
        </p:spPr>
      </p:pic>
      <p:sp>
        <p:nvSpPr>
          <p:cNvPr id="22529" name="Rectangle 1"/>
          <p:cNvSpPr>
            <a:spLocks noChangeArrowheads="1"/>
          </p:cNvSpPr>
          <p:nvPr/>
        </p:nvSpPr>
        <p:spPr bwMode="auto">
          <a:xfrm>
            <a:off x="3714744" y="6072206"/>
            <a:ext cx="21431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dirty="0" smtClean="0" bmk="_Toc429165362">
                <a:ln>
                  <a:noFill/>
                </a:ln>
                <a:solidFill>
                  <a:schemeClr val="tx1"/>
                </a:solidFill>
                <a:effectLst/>
                <a:latin typeface="Arial" pitchFamily="34" charset="0"/>
                <a:ea typeface="Calibri" pitchFamily="34" charset="0"/>
                <a:cs typeface="Times New Roman" pitchFamily="18" charset="0"/>
              </a:rPr>
              <a:t>"Sistema económico del Ecuador"</a:t>
            </a:r>
            <a:endParaRPr kumimoji="0" lang="es-EC"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Fuente: (</a:t>
            </a:r>
            <a:r>
              <a:rPr kumimoji="0" lang="es-EC" sz="8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Coraggio</a:t>
            </a:r>
            <a:r>
              <a:rPr kumimoji="0" lang="es-EC" sz="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2011)</a:t>
            </a: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20 Conector recto de flecha"/>
          <p:cNvCxnSpPr/>
          <p:nvPr/>
        </p:nvCxnSpPr>
        <p:spPr>
          <a:xfrm rot="10800000">
            <a:off x="0" y="714356"/>
            <a:ext cx="1214414"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flipH="1" flipV="1">
            <a:off x="6465901" y="3178173"/>
            <a:ext cx="4929222" cy="1588"/>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10800000">
            <a:off x="8001024" y="714356"/>
            <a:ext cx="1000100" cy="1588"/>
          </a:xfrm>
          <a:prstGeom prst="straightConnector1">
            <a:avLst/>
          </a:prstGeom>
          <a:ln w="57150">
            <a:solidFill>
              <a:srgbClr val="00808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flipH="1" flipV="1">
            <a:off x="9144000" y="5643578"/>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rot="5400000" flipH="1" flipV="1">
            <a:off x="9144000" y="5643578"/>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8929718" y="5643578"/>
            <a:ext cx="213488" cy="2382"/>
          </a:xfrm>
          <a:prstGeom prst="line">
            <a:avLst/>
          </a:prstGeom>
          <a:ln w="57150">
            <a:solidFill>
              <a:srgbClr val="00808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2529"/>
                                        </p:tgtEl>
                                        <p:attrNameLst>
                                          <p:attrName>style.visibility</p:attrName>
                                        </p:attrNameLst>
                                      </p:cBhvr>
                                      <p:to>
                                        <p:strVal val="visible"/>
                                      </p:to>
                                    </p:set>
                                    <p:animEffect transition="in" filter="box(in)">
                                      <p:cBhvr>
                                        <p:cTn id="36" dur="500"/>
                                        <p:tgtEl>
                                          <p:spTgt spid="22529"/>
                                        </p:tgtEl>
                                      </p:cBhvr>
                                    </p:animEffect>
                                  </p:childTnLst>
                                </p:cTn>
                              </p:par>
                              <p:par>
                                <p:cTn id="37" presetID="2" presetClass="entr" presetSubtype="2"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2252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Personalizado 1">
      <a:dk1>
        <a:sysClr val="windowText" lastClr="000000"/>
      </a:dk1>
      <a:lt1>
        <a:sysClr val="window" lastClr="FFFFFF"/>
      </a:lt1>
      <a:dk2>
        <a:srgbClr val="997200"/>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876</TotalTime>
  <Words>2345</Words>
  <Application>Microsoft Office PowerPoint</Application>
  <PresentationFormat>Presentación en pantalla (4:3)</PresentationFormat>
  <Paragraphs>451</Paragraphs>
  <Slides>35</Slides>
  <Notes>1</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Civil</vt:lpstr>
      <vt:lpstr>DEPARTAMENTO DE CIENCIAS ECONÓMICAS, ADMINISTRATIVAS Y DE COMERCIO   CARRERA DE INGENIERÍA EN MERCADOTECNIA  </vt:lpstr>
      <vt:lpstr>CONTENIDO</vt:lpstr>
      <vt:lpstr>Diapositiva 3</vt:lpstr>
      <vt:lpstr>Introducción</vt:lpstr>
      <vt:lpstr>Justificación del proyecto</vt:lpstr>
      <vt:lpstr>Diapositiva 6</vt:lpstr>
      <vt:lpstr>Servicio</vt:lpstr>
      <vt:lpstr>Satisfacción del cliente</vt:lpstr>
      <vt:lpstr>Economía popular y solidaria</vt:lpstr>
      <vt:lpstr>Diapositiva 10</vt:lpstr>
      <vt:lpstr>Superintendencia de Economía Popular y solidaria</vt:lpstr>
      <vt:lpstr>Formas de organización de la SEPS</vt:lpstr>
      <vt:lpstr>Sector Financiero</vt:lpstr>
      <vt:lpstr>Segmentación de las COAC</vt:lpstr>
      <vt:lpstr>Cooperativas de ahorro y crédito del Cantón Rumiñahui</vt:lpstr>
      <vt:lpstr>Diapositiva 16</vt:lpstr>
      <vt:lpstr>Investigación de mercados</vt:lpstr>
      <vt:lpstr>Cálculo de muestra</vt:lpstr>
      <vt:lpstr>Análisis de resultados</vt:lpstr>
      <vt:lpstr>Análisis de resultados</vt:lpstr>
      <vt:lpstr>Análisis de resultados</vt:lpstr>
      <vt:lpstr>Análisis de resultados</vt:lpstr>
      <vt:lpstr>Análisis de resultados</vt:lpstr>
      <vt:lpstr>Análisis de resultados</vt:lpstr>
      <vt:lpstr>Diapositiva 25</vt:lpstr>
      <vt:lpstr>Tablero de control</vt:lpstr>
      <vt:lpstr>Tablero de control</vt:lpstr>
      <vt:lpstr>Tablero de control</vt:lpstr>
      <vt:lpstr>Tablero de control</vt:lpstr>
      <vt:lpstr>Diapositiva 30</vt:lpstr>
      <vt:lpstr>Conclusiones</vt:lpstr>
      <vt:lpstr>Conclusiones</vt:lpstr>
      <vt:lpstr>Recomendaciones</vt:lpstr>
      <vt:lpstr>Recomendaciones</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RODRIGO</dc:creator>
  <cp:lastModifiedBy>RODRIGO</cp:lastModifiedBy>
  <cp:revision>206</cp:revision>
  <dcterms:created xsi:type="dcterms:W3CDTF">2015-09-06T01:11:06Z</dcterms:created>
  <dcterms:modified xsi:type="dcterms:W3CDTF">2015-09-10T17:08:28Z</dcterms:modified>
</cp:coreProperties>
</file>