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Barrionuevo" initials="AB" lastIdx="2" clrIdx="0">
    <p:extLst>
      <p:ext uri="{19B8F6BF-5375-455C-9EA6-DF929625EA0E}">
        <p15:presenceInfo xmlns="" xmlns:p15="http://schemas.microsoft.com/office/powerpoint/2012/main" userId="S-1-5-21-1439060340-2008289877-1908138032-2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0" d="100"/>
          <a:sy n="40" d="100"/>
        </p:scale>
        <p:origin x="-450" y="-13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aptop\Desktop\TESIS\INFO%20SEGUNDARIA%20CUADRO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aptop\Desktop\TESIS\INFO%20SEGUNDARIA%20CUADRO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laptop\Desktop\TESIS\INFO%20SEGUNDARIA%20CUADR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aptop\Desktop\TESIS%20FINAL%20ESCRITORIO\TABULACION\ANALISIS%20DE%20DATOS%20CUADR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aptop\Desktop\TESIS%20FINAL%20ESCRITORIO\INFO%20SEGUNDARIA%20CUADR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800"/>
            </a:pPr>
            <a:r>
              <a:rPr lang="en-US" sz="1800" dirty="0" err="1" smtClean="0">
                <a:latin typeface="Times New Roman" pitchFamily="18" charset="0"/>
                <a:cs typeface="Times New Roman" pitchFamily="18" charset="0"/>
              </a:rPr>
              <a:t>Tipos</a:t>
            </a:r>
            <a:r>
              <a:rPr lang="en-US" sz="1800" baseline="0" dirty="0" smtClean="0">
                <a:latin typeface="Times New Roman" pitchFamily="18" charset="0"/>
                <a:cs typeface="Times New Roman" pitchFamily="18" charset="0"/>
              </a:rPr>
              <a:t> </a:t>
            </a:r>
            <a:r>
              <a:rPr lang="en-US" sz="1800" baseline="0" dirty="0">
                <a:latin typeface="Times New Roman" pitchFamily="18" charset="0"/>
                <a:cs typeface="Times New Roman" pitchFamily="18" charset="0"/>
              </a:rPr>
              <a:t>de </a:t>
            </a:r>
            <a:r>
              <a:rPr lang="en-US" sz="1800" baseline="0" dirty="0" err="1" smtClean="0">
                <a:latin typeface="Times New Roman" pitchFamily="18" charset="0"/>
                <a:cs typeface="Times New Roman" pitchFamily="18" charset="0"/>
              </a:rPr>
              <a:t>discapacidad</a:t>
            </a:r>
            <a:r>
              <a:rPr lang="en-US" sz="1800" baseline="0" dirty="0" smtClean="0">
                <a:latin typeface="Times New Roman" pitchFamily="18" charset="0"/>
                <a:cs typeface="Times New Roman" pitchFamily="18" charset="0"/>
              </a:rPr>
              <a:t> </a:t>
            </a:r>
            <a:r>
              <a:rPr lang="en-US" sz="1800" baseline="0" dirty="0" err="1">
                <a:latin typeface="Times New Roman" pitchFamily="18" charset="0"/>
                <a:cs typeface="Times New Roman" pitchFamily="18" charset="0"/>
              </a:rPr>
              <a:t>en</a:t>
            </a:r>
            <a:r>
              <a:rPr lang="en-US" sz="1800" baseline="0" dirty="0">
                <a:latin typeface="Times New Roman" pitchFamily="18" charset="0"/>
                <a:cs typeface="Times New Roman" pitchFamily="18" charset="0"/>
              </a:rPr>
              <a:t> Ecuador 2015</a:t>
            </a:r>
            <a:endParaRPr lang="en-US" sz="1800" dirty="0">
              <a:latin typeface="Times New Roman" pitchFamily="18" charset="0"/>
              <a:cs typeface="Times New Roman" pitchFamily="18" charset="0"/>
            </a:endParaRPr>
          </a:p>
        </c:rich>
      </c:tx>
      <c:layout/>
    </c:title>
    <c:view3D>
      <c:rotX val="30"/>
      <c:perspective val="30"/>
    </c:view3D>
    <c:plotArea>
      <c:layout/>
      <c:pie3DChart>
        <c:varyColors val="1"/>
        <c:ser>
          <c:idx val="0"/>
          <c:order val="0"/>
          <c:tx>
            <c:strRef>
              <c:f>'TABLA 3'!$F$17</c:f>
              <c:strCache>
                <c:ptCount val="1"/>
                <c:pt idx="0">
                  <c:v>TOTAL</c:v>
                </c:pt>
              </c:strCache>
            </c:strRef>
          </c:tx>
          <c:dLbls>
            <c:spPr>
              <a:noFill/>
              <a:ln>
                <a:noFill/>
              </a:ln>
              <a:effectLst/>
            </c:spPr>
            <c:txPr>
              <a:bodyPr/>
              <a:lstStyle/>
              <a:p>
                <a:pPr>
                  <a:defRPr lang="es-ES" sz="1800"/>
                </a:pPr>
                <a:endParaRPr lang="es-EC"/>
              </a:p>
            </c:txPr>
            <c:showPercent val="1"/>
            <c:extLst>
              <c:ext xmlns:c15="http://schemas.microsoft.com/office/drawing/2012/chart" uri="{CE6537A1-D6FC-4f65-9D91-7224C49458BB}">
                <c15:layout/>
              </c:ext>
            </c:extLst>
          </c:dLbls>
          <c:cat>
            <c:strRef>
              <c:f>'TABLA 3'!$A$18:$A$21</c:f>
              <c:strCache>
                <c:ptCount val="4"/>
                <c:pt idx="0">
                  <c:v>FÍSICA</c:v>
                </c:pt>
                <c:pt idx="1">
                  <c:v>SENSORIAL</c:v>
                </c:pt>
                <c:pt idx="2">
                  <c:v>INTELECTUAL</c:v>
                </c:pt>
                <c:pt idx="3">
                  <c:v>PSICOLÓGICA</c:v>
                </c:pt>
              </c:strCache>
            </c:strRef>
          </c:cat>
          <c:val>
            <c:numRef>
              <c:f>'TABLA 3'!$F$18:$F$21</c:f>
              <c:numCache>
                <c:formatCode>0</c:formatCode>
                <c:ptCount val="4"/>
                <c:pt idx="0">
                  <c:v>201987.09820400001</c:v>
                </c:pt>
                <c:pt idx="1">
                  <c:v>104126.21191300001</c:v>
                </c:pt>
                <c:pt idx="2">
                  <c:v>93772.651950000087</c:v>
                </c:pt>
                <c:pt idx="3">
                  <c:v>16290.767650000002</c:v>
                </c:pt>
              </c:numCache>
            </c:numRef>
          </c:val>
        </c:ser>
        <c:dLbls>
          <c:showPercent val="1"/>
        </c:dLbls>
      </c:pie3DChart>
    </c:plotArea>
    <c:legend>
      <c:legendPos val="t"/>
      <c:layout/>
      <c:txPr>
        <a:bodyPr/>
        <a:lstStyle/>
        <a:p>
          <a:pPr>
            <a:defRPr lang="es-ES" sz="1600"/>
          </a:pPr>
          <a:endParaRPr lang="es-EC"/>
        </a:p>
      </c:txPr>
    </c:legend>
    <c:plotVisOnly val="1"/>
    <c:dispBlanksAs val="zero"/>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a:pPr>
            <a:r>
              <a:rPr lang="en-US" sz="1200" b="1" i="0" baseline="0" dirty="0" err="1" smtClean="0"/>
              <a:t>Tipo</a:t>
            </a:r>
            <a:r>
              <a:rPr lang="en-US" sz="1200" b="1" i="0" baseline="0" dirty="0" smtClean="0"/>
              <a:t> </a:t>
            </a:r>
            <a:r>
              <a:rPr lang="en-US" sz="1200" b="1" i="0" baseline="0" dirty="0"/>
              <a:t>de </a:t>
            </a:r>
            <a:r>
              <a:rPr lang="en-US" sz="1200" b="1" i="0" baseline="0" dirty="0" err="1"/>
              <a:t>Discapacidades</a:t>
            </a:r>
            <a:r>
              <a:rPr lang="en-US" sz="1200" b="1" i="0" baseline="0" dirty="0"/>
              <a:t> </a:t>
            </a:r>
            <a:r>
              <a:rPr lang="en-US" sz="1200" b="1" i="0" baseline="0" dirty="0" err="1"/>
              <a:t>en</a:t>
            </a:r>
            <a:r>
              <a:rPr lang="en-US" sz="1200" b="1" i="0" baseline="0" dirty="0"/>
              <a:t> </a:t>
            </a:r>
            <a:r>
              <a:rPr lang="en-US" sz="1200" b="1" i="0" baseline="0" dirty="0" err="1"/>
              <a:t>todas</a:t>
            </a:r>
            <a:r>
              <a:rPr lang="en-US" sz="1200" b="1" i="0" baseline="0" dirty="0"/>
              <a:t> las </a:t>
            </a:r>
            <a:r>
              <a:rPr lang="en-US" sz="1200" b="1" i="0" baseline="0" dirty="0" err="1"/>
              <a:t>instituciones</a:t>
            </a:r>
            <a:r>
              <a:rPr lang="en-US" sz="1200" b="1" i="0" baseline="0" dirty="0"/>
              <a:t> </a:t>
            </a:r>
            <a:r>
              <a:rPr lang="en-US" sz="1200" b="1" i="0" baseline="0" dirty="0" err="1"/>
              <a:t>educativas</a:t>
            </a:r>
            <a:r>
              <a:rPr lang="en-US" sz="1200" b="1" i="0" baseline="0" dirty="0"/>
              <a:t> Ecuador  2015</a:t>
            </a:r>
          </a:p>
        </c:rich>
      </c:tx>
      <c:layout/>
    </c:title>
    <c:plotArea>
      <c:layout>
        <c:manualLayout>
          <c:layoutTarget val="inner"/>
          <c:xMode val="edge"/>
          <c:yMode val="edge"/>
          <c:x val="0.31097462817148186"/>
          <c:y val="0.18008130081300824"/>
          <c:w val="0.67513648293963269"/>
          <c:h val="0.66544715447154945"/>
        </c:manualLayout>
      </c:layout>
      <c:barChart>
        <c:barDir val="bar"/>
        <c:grouping val="clustered"/>
        <c:ser>
          <c:idx val="0"/>
          <c:order val="0"/>
          <c:tx>
            <c:strRef>
              <c:f>'GRÁFICO 2 SI'!$C$22</c:f>
              <c:strCache>
                <c:ptCount val="1"/>
                <c:pt idx="0">
                  <c:v>Total general</c:v>
                </c:pt>
              </c:strCache>
            </c:strRef>
          </c:tx>
          <c:dPt>
            <c:idx val="1"/>
            <c:spPr>
              <a:solidFill>
                <a:schemeClr val="accent2">
                  <a:lumMod val="50000"/>
                </a:schemeClr>
              </a:solidFill>
            </c:spPr>
          </c:dPt>
          <c:dPt>
            <c:idx val="2"/>
            <c:spPr>
              <a:solidFill>
                <a:schemeClr val="accent3">
                  <a:lumMod val="75000"/>
                </a:schemeClr>
              </a:solidFill>
            </c:spPr>
          </c:dPt>
          <c:dPt>
            <c:idx val="3"/>
            <c:spPr>
              <a:solidFill>
                <a:srgbClr val="FF0000"/>
              </a:solidFill>
            </c:spPr>
          </c:dPt>
          <c:dPt>
            <c:idx val="4"/>
            <c:spPr>
              <a:solidFill>
                <a:srgbClr val="92D050"/>
              </a:solidFill>
            </c:spPr>
          </c:dPt>
          <c:dPt>
            <c:idx val="5"/>
            <c:spPr>
              <a:solidFill>
                <a:schemeClr val="accent6">
                  <a:lumMod val="50000"/>
                </a:schemeClr>
              </a:solidFill>
            </c:spPr>
          </c:dPt>
          <c:dPt>
            <c:idx val="6"/>
            <c:spPr>
              <a:solidFill>
                <a:srgbClr val="00B0F0"/>
              </a:solidFill>
            </c:spPr>
          </c:dPt>
          <c:dPt>
            <c:idx val="7"/>
            <c:spPr>
              <a:solidFill>
                <a:srgbClr val="FFFF00"/>
              </a:solidFill>
            </c:spPr>
          </c:dPt>
          <c:dPt>
            <c:idx val="8"/>
            <c:spPr>
              <a:solidFill>
                <a:schemeClr val="bg2">
                  <a:lumMod val="10000"/>
                </a:schemeClr>
              </a:solidFill>
            </c:spPr>
          </c:dPt>
          <c:dPt>
            <c:idx val="9"/>
            <c:spPr>
              <a:solidFill>
                <a:schemeClr val="accent4"/>
              </a:solidFill>
            </c:spPr>
          </c:dPt>
          <c:dPt>
            <c:idx val="10"/>
            <c:spPr>
              <a:solidFill>
                <a:schemeClr val="accent6">
                  <a:lumMod val="60000"/>
                  <a:lumOff val="40000"/>
                </a:schemeClr>
              </a:solidFill>
            </c:spPr>
          </c:dPt>
          <c:dLbls>
            <c:spPr>
              <a:noFill/>
              <a:ln>
                <a:noFill/>
              </a:ln>
              <a:effectLst/>
            </c:spPr>
            <c:txPr>
              <a:bodyPr/>
              <a:lstStyle/>
              <a:p>
                <a:pPr>
                  <a:defRPr lang="es-ES" sz="1400"/>
                </a:pPr>
                <a:endParaRPr lang="es-EC"/>
              </a:p>
            </c:txPr>
            <c:showVal val="1"/>
            <c:extLst>
              <c:ext xmlns:c15="http://schemas.microsoft.com/office/drawing/2012/chart" uri="{CE6537A1-D6FC-4f65-9D91-7224C49458BB}">
                <c15:layout/>
                <c15:showLeaderLines val="0"/>
              </c:ext>
            </c:extLst>
          </c:dLbls>
          <c:cat>
            <c:strRef>
              <c:f>'GRÁFICO 2 SI'!$B$23:$B$33</c:f>
              <c:strCache>
                <c:ptCount val="11"/>
                <c:pt idx="0">
                  <c:v>Zona 1</c:v>
                </c:pt>
                <c:pt idx="1">
                  <c:v>Zona 2</c:v>
                </c:pt>
                <c:pt idx="2">
                  <c:v>Zona 3</c:v>
                </c:pt>
                <c:pt idx="3">
                  <c:v>Zona 4</c:v>
                </c:pt>
                <c:pt idx="4">
                  <c:v>Zona 5</c:v>
                </c:pt>
                <c:pt idx="5">
                  <c:v>Zona 6</c:v>
                </c:pt>
                <c:pt idx="6">
                  <c:v>Zona 7</c:v>
                </c:pt>
                <c:pt idx="7">
                  <c:v>Zona 8</c:v>
                </c:pt>
                <c:pt idx="8">
                  <c:v>Zona 9</c:v>
                </c:pt>
                <c:pt idx="9">
                  <c:v>Zona no delimitada 1</c:v>
                </c:pt>
                <c:pt idx="10">
                  <c:v>Zona no delimitada 2</c:v>
                </c:pt>
              </c:strCache>
            </c:strRef>
          </c:cat>
          <c:val>
            <c:numRef>
              <c:f>'GRÁFICO 2 SI'!$C$23:$C$33</c:f>
              <c:numCache>
                <c:formatCode>General</c:formatCode>
                <c:ptCount val="11"/>
                <c:pt idx="0">
                  <c:v>2304</c:v>
                </c:pt>
                <c:pt idx="1">
                  <c:v>1266</c:v>
                </c:pt>
                <c:pt idx="2">
                  <c:v>2369</c:v>
                </c:pt>
                <c:pt idx="3">
                  <c:v>3194</c:v>
                </c:pt>
                <c:pt idx="4">
                  <c:v>3106</c:v>
                </c:pt>
                <c:pt idx="5">
                  <c:v>2538</c:v>
                </c:pt>
                <c:pt idx="6">
                  <c:v>2611</c:v>
                </c:pt>
                <c:pt idx="7">
                  <c:v>2009</c:v>
                </c:pt>
                <c:pt idx="8">
                  <c:v>2598</c:v>
                </c:pt>
                <c:pt idx="9">
                  <c:v>57</c:v>
                </c:pt>
                <c:pt idx="10">
                  <c:v>423</c:v>
                </c:pt>
              </c:numCache>
            </c:numRef>
          </c:val>
        </c:ser>
        <c:dLbls>
          <c:showVal val="1"/>
        </c:dLbls>
        <c:overlap val="-25"/>
        <c:axId val="54502144"/>
        <c:axId val="54503680"/>
      </c:barChart>
      <c:catAx>
        <c:axId val="54502144"/>
        <c:scaling>
          <c:orientation val="minMax"/>
        </c:scaling>
        <c:axPos val="l"/>
        <c:numFmt formatCode="General" sourceLinked="0"/>
        <c:majorTickMark val="none"/>
        <c:tickLblPos val="nextTo"/>
        <c:txPr>
          <a:bodyPr/>
          <a:lstStyle/>
          <a:p>
            <a:pPr>
              <a:defRPr lang="es-ES" sz="1400"/>
            </a:pPr>
            <a:endParaRPr lang="es-EC"/>
          </a:p>
        </c:txPr>
        <c:crossAx val="54503680"/>
        <c:crosses val="autoZero"/>
        <c:auto val="1"/>
        <c:lblAlgn val="ctr"/>
        <c:lblOffset val="100"/>
      </c:catAx>
      <c:valAx>
        <c:axId val="54503680"/>
        <c:scaling>
          <c:orientation val="minMax"/>
        </c:scaling>
        <c:delete val="1"/>
        <c:axPos val="b"/>
        <c:numFmt formatCode="General" sourceLinked="1"/>
        <c:tickLblPos val="nextTo"/>
        <c:crossAx val="54502144"/>
        <c:crosses val="autoZero"/>
        <c:crossBetween val="between"/>
      </c:valAx>
    </c:plotArea>
    <c:plotVisOnly val="1"/>
    <c:dispBlanksAs val="gap"/>
  </c:chart>
  <c:spPr>
    <a:solidFill>
      <a:schemeClr val="accent5">
        <a:lumMod val="50000"/>
      </a:schemeClr>
    </a:solidFill>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rot="0" spcFirstLastPara="1" vertOverflow="ellipsis" vert="horz" wrap="square" anchor="ctr" anchorCtr="1"/>
          <a:lstStyle/>
          <a:p>
            <a:pPr>
              <a:defRPr lang="es-ES" sz="2128" b="1" i="0" u="none" strike="noStrike" kern="1200" cap="none" spc="0" normalizeH="0" baseline="0">
                <a:solidFill>
                  <a:schemeClr val="dk1">
                    <a:lumMod val="50000"/>
                    <a:lumOff val="50000"/>
                  </a:schemeClr>
                </a:solidFill>
                <a:latin typeface="+mj-lt"/>
                <a:ea typeface="+mj-ea"/>
                <a:cs typeface="+mj-cs"/>
              </a:defRPr>
            </a:pPr>
            <a:r>
              <a:rPr lang="es-EC"/>
              <a:t>¿Qué inconvenientes considera que enfrenta un niño con discapacidad en una escuela? </a:t>
            </a:r>
            <a:endParaRPr lang="en-US"/>
          </a:p>
        </c:rich>
      </c:tx>
      <c:layout/>
      <c:spPr>
        <a:noFill/>
        <a:ln>
          <a:noFill/>
        </a:ln>
        <a:effectLst/>
      </c:spPr>
    </c:title>
    <c:plotArea>
      <c:layout/>
      <c:barChart>
        <c:barDir val="bar"/>
        <c:grouping val="clustered"/>
        <c:ser>
          <c:idx val="0"/>
          <c:order val="0"/>
          <c:tx>
            <c:strRef>
              <c:f>Hoja1!$B$1</c:f>
              <c:strCache>
                <c:ptCount val="1"/>
                <c:pt idx="0">
                  <c:v>Porcentaje</c:v>
                </c:pt>
              </c:strCache>
            </c:strRef>
          </c:tx>
          <c:spPr>
            <a:solidFill>
              <a:schemeClr val="accent1"/>
            </a:solidFill>
            <a:ln>
              <a:noFill/>
            </a:ln>
            <a:effectLst/>
          </c:spPr>
          <c:cat>
            <c:strRef>
              <c:f>Hoja1!$A$2:$A$6</c:f>
              <c:strCache>
                <c:ptCount val="5"/>
                <c:pt idx="0">
                  <c:v>Discriminación / Aislamiento</c:v>
                </c:pt>
                <c:pt idx="1">
                  <c:v>Falta de materiales especiales</c:v>
                </c:pt>
                <c:pt idx="2">
                  <c:v>Infraestructura Inadecuada</c:v>
                </c:pt>
                <c:pt idx="3">
                  <c:v>Pobreza</c:v>
                </c:pt>
                <c:pt idx="4">
                  <c:v>No presenta inconvenientes</c:v>
                </c:pt>
              </c:strCache>
            </c:strRef>
          </c:cat>
          <c:val>
            <c:numRef>
              <c:f>Hoja1!$B$2:$B$6</c:f>
              <c:numCache>
                <c:formatCode>0.00%</c:formatCode>
                <c:ptCount val="5"/>
                <c:pt idx="0" formatCode="0%">
                  <c:v>0.56000000000000005</c:v>
                </c:pt>
                <c:pt idx="1">
                  <c:v>0.47100000000000031</c:v>
                </c:pt>
                <c:pt idx="2">
                  <c:v>0.34200000000000008</c:v>
                </c:pt>
                <c:pt idx="3">
                  <c:v>7.0999999999999994E-2</c:v>
                </c:pt>
                <c:pt idx="4">
                  <c:v>1.2999999999999998E-2</c:v>
                </c:pt>
              </c:numCache>
            </c:numRef>
          </c:val>
        </c:ser>
        <c:gapWidth val="247"/>
        <c:axId val="54431104"/>
        <c:axId val="54436992"/>
      </c:barChart>
      <c:catAx>
        <c:axId val="54431104"/>
        <c:scaling>
          <c:orientation val="minMax"/>
        </c:scaling>
        <c:axPos val="l"/>
        <c:majorGridlines>
          <c:spPr>
            <a:ln w="9525" cap="flat" cmpd="sng" algn="ctr">
              <a:solidFill>
                <a:schemeClr val="dk1">
                  <a:lumMod val="15000"/>
                  <a:lumOff val="85000"/>
                </a:schemeClr>
              </a:solidFill>
              <a:round/>
            </a:ln>
            <a:effectLst/>
          </c:spPr>
        </c:majorGridlines>
        <c:numFmt formatCode="General" sourceLinked="0"/>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s-ES" sz="1197" b="0" i="0" u="none" strike="noStrike" kern="1200" cap="none" spc="0" normalizeH="0" baseline="0">
                <a:solidFill>
                  <a:schemeClr val="dk1">
                    <a:lumMod val="65000"/>
                    <a:lumOff val="35000"/>
                  </a:schemeClr>
                </a:solidFill>
                <a:latin typeface="+mn-lt"/>
                <a:ea typeface="+mn-ea"/>
                <a:cs typeface="+mn-cs"/>
              </a:defRPr>
            </a:pPr>
            <a:endParaRPr lang="es-EC"/>
          </a:p>
        </c:txPr>
        <c:crossAx val="54436992"/>
        <c:crosses val="autoZero"/>
        <c:auto val="1"/>
        <c:lblAlgn val="ctr"/>
        <c:lblOffset val="100"/>
      </c:catAx>
      <c:valAx>
        <c:axId val="54436992"/>
        <c:scaling>
          <c:orientation val="minMax"/>
        </c:scaling>
        <c:axPos val="b"/>
        <c:majorGridlines>
          <c:spPr>
            <a:ln w="9525" cap="flat" cmpd="sng" algn="ctr">
              <a:solidFill>
                <a:schemeClr val="dk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dk1">
                    <a:lumMod val="65000"/>
                    <a:lumOff val="35000"/>
                  </a:schemeClr>
                </a:solidFill>
                <a:latin typeface="+mn-lt"/>
                <a:ea typeface="+mn-ea"/>
                <a:cs typeface="+mn-cs"/>
              </a:defRPr>
            </a:pPr>
            <a:endParaRPr lang="es-EC"/>
          </a:p>
        </c:txPr>
        <c:crossAx val="5443110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tx>
            <c:strRef>
              <c:f>Hoja3!$B$1</c:f>
              <c:strCache>
                <c:ptCount val="1"/>
                <c:pt idx="0">
                  <c:v>Discriminación / Aislamiento</c:v>
                </c:pt>
              </c:strCache>
            </c:strRef>
          </c:tx>
          <c:cat>
            <c:strRef>
              <c:f>Hoja3!$A$2:$A$5</c:f>
              <c:strCache>
                <c:ptCount val="4"/>
                <c:pt idx="0">
                  <c:v>Norte</c:v>
                </c:pt>
                <c:pt idx="1">
                  <c:v>Centro</c:v>
                </c:pt>
                <c:pt idx="2">
                  <c:v>Sur</c:v>
                </c:pt>
                <c:pt idx="3">
                  <c:v>Valles</c:v>
                </c:pt>
              </c:strCache>
            </c:strRef>
          </c:cat>
          <c:val>
            <c:numRef>
              <c:f>Hoja3!$B$2:$B$5</c:f>
              <c:numCache>
                <c:formatCode>General</c:formatCode>
                <c:ptCount val="4"/>
                <c:pt idx="0">
                  <c:v>28</c:v>
                </c:pt>
                <c:pt idx="1">
                  <c:v>8</c:v>
                </c:pt>
                <c:pt idx="2">
                  <c:v>70</c:v>
                </c:pt>
                <c:pt idx="3">
                  <c:v>19</c:v>
                </c:pt>
              </c:numCache>
            </c:numRef>
          </c:val>
        </c:ser>
        <c:ser>
          <c:idx val="1"/>
          <c:order val="1"/>
          <c:tx>
            <c:strRef>
              <c:f>Hoja3!$C$1</c:f>
              <c:strCache>
                <c:ptCount val="1"/>
                <c:pt idx="0">
                  <c:v>Infraestructura inadecuada</c:v>
                </c:pt>
              </c:strCache>
            </c:strRef>
          </c:tx>
          <c:cat>
            <c:strRef>
              <c:f>Hoja3!$A$2:$A$5</c:f>
              <c:strCache>
                <c:ptCount val="4"/>
                <c:pt idx="0">
                  <c:v>Norte</c:v>
                </c:pt>
                <c:pt idx="1">
                  <c:v>Centro</c:v>
                </c:pt>
                <c:pt idx="2">
                  <c:v>Sur</c:v>
                </c:pt>
                <c:pt idx="3">
                  <c:v>Valles</c:v>
                </c:pt>
              </c:strCache>
            </c:strRef>
          </c:cat>
          <c:val>
            <c:numRef>
              <c:f>Hoja3!$C$2:$C$5</c:f>
              <c:numCache>
                <c:formatCode>General</c:formatCode>
                <c:ptCount val="4"/>
                <c:pt idx="0">
                  <c:v>21</c:v>
                </c:pt>
                <c:pt idx="1">
                  <c:v>4</c:v>
                </c:pt>
                <c:pt idx="2">
                  <c:v>43</c:v>
                </c:pt>
                <c:pt idx="3">
                  <c:v>9</c:v>
                </c:pt>
              </c:numCache>
            </c:numRef>
          </c:val>
        </c:ser>
        <c:ser>
          <c:idx val="2"/>
          <c:order val="2"/>
          <c:tx>
            <c:strRef>
              <c:f>Hoja3!$D$1</c:f>
              <c:strCache>
                <c:ptCount val="1"/>
                <c:pt idx="0">
                  <c:v>Pobreza</c:v>
                </c:pt>
              </c:strCache>
            </c:strRef>
          </c:tx>
          <c:cat>
            <c:strRef>
              <c:f>Hoja3!$A$2:$A$5</c:f>
              <c:strCache>
                <c:ptCount val="4"/>
                <c:pt idx="0">
                  <c:v>Norte</c:v>
                </c:pt>
                <c:pt idx="1">
                  <c:v>Centro</c:v>
                </c:pt>
                <c:pt idx="2">
                  <c:v>Sur</c:v>
                </c:pt>
                <c:pt idx="3">
                  <c:v>Valles</c:v>
                </c:pt>
              </c:strCache>
            </c:strRef>
          </c:cat>
          <c:val>
            <c:numRef>
              <c:f>Hoja3!$D$2:$D$5</c:f>
              <c:numCache>
                <c:formatCode>General</c:formatCode>
                <c:ptCount val="4"/>
                <c:pt idx="0">
                  <c:v>4</c:v>
                </c:pt>
                <c:pt idx="1">
                  <c:v>2</c:v>
                </c:pt>
                <c:pt idx="2">
                  <c:v>8</c:v>
                </c:pt>
                <c:pt idx="3">
                  <c:v>2</c:v>
                </c:pt>
              </c:numCache>
            </c:numRef>
          </c:val>
        </c:ser>
        <c:ser>
          <c:idx val="3"/>
          <c:order val="3"/>
          <c:tx>
            <c:strRef>
              <c:f>Hoja3!$E$1</c:f>
              <c:strCache>
                <c:ptCount val="1"/>
                <c:pt idx="0">
                  <c:v>Falta de materiales</c:v>
                </c:pt>
              </c:strCache>
            </c:strRef>
          </c:tx>
          <c:cat>
            <c:strRef>
              <c:f>Hoja3!$A$2:$A$5</c:f>
              <c:strCache>
                <c:ptCount val="4"/>
                <c:pt idx="0">
                  <c:v>Norte</c:v>
                </c:pt>
                <c:pt idx="1">
                  <c:v>Centro</c:v>
                </c:pt>
                <c:pt idx="2">
                  <c:v>Sur</c:v>
                </c:pt>
                <c:pt idx="3">
                  <c:v>Valles</c:v>
                </c:pt>
              </c:strCache>
            </c:strRef>
          </c:cat>
          <c:val>
            <c:numRef>
              <c:f>Hoja3!$E$2:$E$5</c:f>
              <c:numCache>
                <c:formatCode>General</c:formatCode>
                <c:ptCount val="4"/>
                <c:pt idx="0">
                  <c:v>23</c:v>
                </c:pt>
                <c:pt idx="1">
                  <c:v>9</c:v>
                </c:pt>
                <c:pt idx="2">
                  <c:v>62</c:v>
                </c:pt>
                <c:pt idx="3">
                  <c:v>11</c:v>
                </c:pt>
              </c:numCache>
            </c:numRef>
          </c:val>
        </c:ser>
        <c:axId val="37917056"/>
        <c:axId val="37918592"/>
      </c:barChart>
      <c:catAx>
        <c:axId val="37917056"/>
        <c:scaling>
          <c:orientation val="minMax"/>
        </c:scaling>
        <c:axPos val="b"/>
        <c:numFmt formatCode="General" sourceLinked="0"/>
        <c:tickLblPos val="nextTo"/>
        <c:txPr>
          <a:bodyPr/>
          <a:lstStyle/>
          <a:p>
            <a:pPr>
              <a:defRPr lang="es-ES"/>
            </a:pPr>
            <a:endParaRPr lang="es-EC"/>
          </a:p>
        </c:txPr>
        <c:crossAx val="37918592"/>
        <c:crosses val="autoZero"/>
        <c:auto val="1"/>
        <c:lblAlgn val="ctr"/>
        <c:lblOffset val="100"/>
      </c:catAx>
      <c:valAx>
        <c:axId val="37918592"/>
        <c:scaling>
          <c:orientation val="minMax"/>
        </c:scaling>
        <c:axPos val="l"/>
        <c:majorGridlines/>
        <c:numFmt formatCode="General" sourceLinked="1"/>
        <c:tickLblPos val="nextTo"/>
        <c:txPr>
          <a:bodyPr/>
          <a:lstStyle/>
          <a:p>
            <a:pPr>
              <a:defRPr lang="es-ES"/>
            </a:pPr>
            <a:endParaRPr lang="es-EC"/>
          </a:p>
        </c:txPr>
        <c:crossAx val="37917056"/>
        <c:crosses val="autoZero"/>
        <c:crossBetween val="between"/>
      </c:valAx>
    </c:plotArea>
    <c:legend>
      <c:legendPos val="r"/>
      <c:layout/>
      <c:txPr>
        <a:bodyPr/>
        <a:lstStyle/>
        <a:p>
          <a:pPr>
            <a:defRPr lang="es-ES"/>
          </a:pPr>
          <a:endParaRPr lang="es-EC"/>
        </a:p>
      </c:txPr>
    </c:legend>
    <c:plotVisOnly val="1"/>
    <c:dispBlanksAs val="gap"/>
  </c:chart>
  <c:spPr>
    <a:solidFill>
      <a:schemeClr val="accent5">
        <a:lumMod val="75000"/>
      </a:schemeClr>
    </a:solidFill>
  </c:spPr>
  <c:txPr>
    <a:bodyPr/>
    <a:lstStyle/>
    <a:p>
      <a:pPr>
        <a:defRPr sz="1800"/>
      </a:pPr>
      <a:endParaRPr lang="es-EC"/>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a:pPr>
            <a:r>
              <a:rPr lang="es-EC" sz="1100"/>
              <a:t>Tipos de discapacidades en Ecuador </a:t>
            </a:r>
          </a:p>
          <a:p>
            <a:pPr>
              <a:defRPr lang="es-ES"/>
            </a:pPr>
            <a:r>
              <a:rPr lang="es-EC" sz="1100"/>
              <a:t>0 a 18</a:t>
            </a:r>
            <a:r>
              <a:rPr lang="es-EC" sz="1100" baseline="0"/>
              <a:t> años </a:t>
            </a:r>
            <a:endParaRPr lang="es-EC" sz="1100"/>
          </a:p>
        </c:rich>
      </c:tx>
      <c:layout/>
    </c:title>
    <c:plotArea>
      <c:layout/>
      <c:pieChart>
        <c:varyColors val="1"/>
        <c:ser>
          <c:idx val="0"/>
          <c:order val="0"/>
          <c:dLbls>
            <c:dLbl>
              <c:idx val="3"/>
              <c:layout>
                <c:manualLayout>
                  <c:x val="-0.20209558180227519"/>
                  <c:y val="5.6182560513269156E-2"/>
                </c:manualLayout>
              </c:layout>
              <c:showCatName val="1"/>
              <c:showPercent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lang="es-ES" sz="1200"/>
                </a:pPr>
                <a:endParaRPr lang="es-EC"/>
              </a:p>
            </c:txPr>
            <c:showCatName val="1"/>
            <c:showPercent val="1"/>
            <c:showLeaderLines val="1"/>
            <c:extLst>
              <c:ext xmlns:c15="http://schemas.microsoft.com/office/drawing/2012/chart" uri="{CE6537A1-D6FC-4f65-9D91-7224C49458BB}">
                <c15:layout/>
              </c:ext>
            </c:extLst>
          </c:dLbls>
          <c:cat>
            <c:strRef>
              <c:f>'TABLA 4 SI'!$A$15:$A$18</c:f>
              <c:strCache>
                <c:ptCount val="4"/>
                <c:pt idx="0">
                  <c:v>FÍSICA</c:v>
                </c:pt>
                <c:pt idx="1">
                  <c:v>SENSORIAL</c:v>
                </c:pt>
                <c:pt idx="2">
                  <c:v>INTELECTUAL</c:v>
                </c:pt>
                <c:pt idx="3">
                  <c:v>PSICOLÓGICA</c:v>
                </c:pt>
              </c:strCache>
            </c:strRef>
          </c:cat>
          <c:val>
            <c:numRef>
              <c:f>'TABLA 4 SI'!$B$15:$B$18</c:f>
              <c:numCache>
                <c:formatCode>General</c:formatCode>
                <c:ptCount val="4"/>
                <c:pt idx="0">
                  <c:v>21823.872196000004</c:v>
                </c:pt>
                <c:pt idx="1">
                  <c:v>11969.972527000002</c:v>
                </c:pt>
                <c:pt idx="2">
                  <c:v>34074.759727000004</c:v>
                </c:pt>
                <c:pt idx="3">
                  <c:v>1962.9511550000011</c:v>
                </c:pt>
              </c:numCache>
            </c:numRef>
          </c:val>
        </c:ser>
        <c:dLbls>
          <c:showCatName val="1"/>
          <c:showPercent val="1"/>
        </c:dLbls>
        <c:firstSliceAng val="0"/>
      </c:pieChart>
    </c:plotArea>
    <c:plotVisOnly val="1"/>
    <c:dispBlanksAs val="zero"/>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5-08-08T16:24:55.024" idx="1">
    <p:pos x="10" y="10"/>
    <p:text>13% en Quito</p:text>
    <p:extLst>
      <p:ext uri="{C676402C-5697-4E1C-873F-D02D1690AC5C}">
        <p15:threadingInfo xmlns="" xmlns:p15="http://schemas.microsoft.com/office/powerpoint/2012/main" timeZoneBias="300"/>
      </p:ext>
    </p:extLst>
  </p:cm>
  <p:cm authorId="1" dt="2015-08-08T16:25:12.659" idx="2">
    <p:pos x="146" y="146"/>
    <p:text/>
    <p:extLst>
      <p:ext uri="{C676402C-5697-4E1C-873F-D02D1690AC5C}">
        <p15:threadingInfo xmlns=""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74EF8-83B1-4E8C-85DD-92AE8385677D}" type="doc">
      <dgm:prSet loTypeId="urn:microsoft.com/office/officeart/2008/layout/AlternatingHexagons" loCatId="list" qsTypeId="urn:microsoft.com/office/officeart/2005/8/quickstyle/3d9" qsCatId="3D" csTypeId="urn:microsoft.com/office/officeart/2005/8/colors/colorful1#1" csCatId="colorful" phldr="1"/>
      <dgm:spPr/>
      <dgm:t>
        <a:bodyPr/>
        <a:lstStyle/>
        <a:p>
          <a:endParaRPr lang="es-ES"/>
        </a:p>
      </dgm:t>
    </dgm:pt>
    <dgm:pt modelId="{B501A712-101D-4CF4-9F9C-7356AEB77554}">
      <dgm:prSet phldrT="[Texto]"/>
      <dgm:spPr>
        <a:solidFill>
          <a:srgbClr val="002060"/>
        </a:solidFill>
      </dgm:spPr>
      <dgm:t>
        <a:bodyPr/>
        <a:lstStyle/>
        <a:p>
          <a:r>
            <a:rPr lang="es-ES" dirty="0" smtClean="0"/>
            <a:t>Inserción</a:t>
          </a:r>
          <a:endParaRPr lang="es-ES" dirty="0"/>
        </a:p>
      </dgm:t>
    </dgm:pt>
    <dgm:pt modelId="{D450E795-F261-4422-8F41-5F39571C6681}" type="parTrans" cxnId="{1D2BBFAA-6E08-4C2B-A9B4-33AF3B4613AC}">
      <dgm:prSet/>
      <dgm:spPr/>
      <dgm:t>
        <a:bodyPr/>
        <a:lstStyle/>
        <a:p>
          <a:endParaRPr lang="es-ES"/>
        </a:p>
      </dgm:t>
    </dgm:pt>
    <dgm:pt modelId="{F8AD3253-2DC8-447A-B24B-61F736D320DC}" type="sibTrans" cxnId="{1D2BBFAA-6E08-4C2B-A9B4-33AF3B4613AC}">
      <dgm:prSet/>
      <dgm:spPr/>
      <dgm:t>
        <a:bodyPr/>
        <a:lstStyle/>
        <a:p>
          <a:endParaRPr lang="es-ES"/>
        </a:p>
      </dgm:t>
    </dgm:pt>
    <dgm:pt modelId="{CF9CD5AC-4E60-4248-9B9E-54A43DF82912}">
      <dgm:prSet phldrT="[Texto]" custT="1"/>
      <dgm:spPr/>
      <dgm:t>
        <a:bodyPr/>
        <a:lstStyle/>
        <a:p>
          <a:r>
            <a:rPr lang="es-ES" sz="1800" dirty="0" smtClean="0"/>
            <a:t>Niños con problemas de adicción</a:t>
          </a:r>
        </a:p>
        <a:p>
          <a:r>
            <a:rPr lang="es-ES" sz="1800" dirty="0" smtClean="0"/>
            <a:t>Personas tercera edad</a:t>
          </a:r>
        </a:p>
        <a:p>
          <a:r>
            <a:rPr lang="es-ES" sz="1800" dirty="0" smtClean="0"/>
            <a:t>Personas con discapacidad</a:t>
          </a:r>
          <a:endParaRPr lang="es-ES" sz="1800" dirty="0"/>
        </a:p>
      </dgm:t>
    </dgm:pt>
    <dgm:pt modelId="{3E0E6393-486A-4158-936D-563DCA1170D6}" type="parTrans" cxnId="{A797A509-5D8D-4C9B-B4AA-2A6952A3DA06}">
      <dgm:prSet/>
      <dgm:spPr/>
      <dgm:t>
        <a:bodyPr/>
        <a:lstStyle/>
        <a:p>
          <a:endParaRPr lang="es-ES"/>
        </a:p>
      </dgm:t>
    </dgm:pt>
    <dgm:pt modelId="{624D2430-4D03-4C81-82E0-C3ABBC05CF7A}" type="sibTrans" cxnId="{A797A509-5D8D-4C9B-B4AA-2A6952A3DA06}">
      <dgm:prSet/>
      <dgm:spPr/>
      <dgm:t>
        <a:bodyPr/>
        <a:lstStyle/>
        <a:p>
          <a:endParaRPr lang="es-ES"/>
        </a:p>
      </dgm:t>
    </dgm:pt>
    <dgm:pt modelId="{C8F9C2FB-DC65-41FB-AF3B-6969A25B6075}">
      <dgm:prSet phldrT="[Texto]"/>
      <dgm:spPr>
        <a:solidFill>
          <a:srgbClr val="7030A0"/>
        </a:solidFill>
      </dgm:spPr>
      <dgm:t>
        <a:bodyPr/>
        <a:lstStyle/>
        <a:p>
          <a:r>
            <a:rPr lang="es-ES" dirty="0" smtClean="0"/>
            <a:t>Satisfacción necesidades básicas</a:t>
          </a:r>
          <a:endParaRPr lang="es-ES" dirty="0"/>
        </a:p>
      </dgm:t>
    </dgm:pt>
    <dgm:pt modelId="{9F3339F6-525B-4DAE-9CAC-263418B5A9EA}" type="parTrans" cxnId="{F102D105-AFD7-49E3-8A37-C42B5B1612D3}">
      <dgm:prSet/>
      <dgm:spPr/>
      <dgm:t>
        <a:bodyPr/>
        <a:lstStyle/>
        <a:p>
          <a:endParaRPr lang="es-ES"/>
        </a:p>
      </dgm:t>
    </dgm:pt>
    <dgm:pt modelId="{B31AE4E3-80AF-470E-9DAB-CA29A593E38F}" type="sibTrans" cxnId="{F102D105-AFD7-49E3-8A37-C42B5B1612D3}">
      <dgm:prSet/>
      <dgm:spPr/>
      <dgm:t>
        <a:bodyPr/>
        <a:lstStyle/>
        <a:p>
          <a:endParaRPr lang="es-ES"/>
        </a:p>
      </dgm:t>
    </dgm:pt>
    <dgm:pt modelId="{C935C113-14E9-4EC6-BB9C-EC311E6B1FB5}">
      <dgm:prSet phldrT="[Texto]"/>
      <dgm:spPr/>
      <dgm:t>
        <a:bodyPr/>
        <a:lstStyle/>
        <a:p>
          <a:r>
            <a:rPr lang="es-ES" dirty="0" smtClean="0"/>
            <a:t>GARANTIZA:</a:t>
          </a:r>
          <a:endParaRPr lang="es-ES" dirty="0"/>
        </a:p>
      </dgm:t>
    </dgm:pt>
    <dgm:pt modelId="{C163EB23-07D3-4E76-9566-43BEB4309245}" type="parTrans" cxnId="{596895E2-AF47-4C00-A59F-F87271F5E7F6}">
      <dgm:prSet/>
      <dgm:spPr/>
      <dgm:t>
        <a:bodyPr/>
        <a:lstStyle/>
        <a:p>
          <a:endParaRPr lang="es-ES"/>
        </a:p>
      </dgm:t>
    </dgm:pt>
    <dgm:pt modelId="{7B157EBC-4AB8-4CFD-9FCB-276AE8150FF6}" type="sibTrans" cxnId="{596895E2-AF47-4C00-A59F-F87271F5E7F6}">
      <dgm:prSet/>
      <dgm:spPr/>
      <dgm:t>
        <a:bodyPr/>
        <a:lstStyle/>
        <a:p>
          <a:endParaRPr lang="es-ES"/>
        </a:p>
      </dgm:t>
    </dgm:pt>
    <dgm:pt modelId="{B07BD345-9389-4812-AF55-18AC44251359}">
      <dgm:prSet phldrT="[Texto]"/>
      <dgm:spPr>
        <a:solidFill>
          <a:srgbClr val="00B050"/>
        </a:solidFill>
      </dgm:spPr>
      <dgm:t>
        <a:bodyPr/>
        <a:lstStyle/>
        <a:p>
          <a:r>
            <a:rPr lang="es-ES" dirty="0" smtClean="0"/>
            <a:t>Servicios públicos de calidad</a:t>
          </a:r>
          <a:endParaRPr lang="es-ES" dirty="0"/>
        </a:p>
      </dgm:t>
    </dgm:pt>
    <dgm:pt modelId="{E998794A-6B1C-470B-8C8B-3A6C2913B625}" type="parTrans" cxnId="{97D31EE7-0B87-40A7-80C2-03F401C7A398}">
      <dgm:prSet/>
      <dgm:spPr/>
      <dgm:t>
        <a:bodyPr/>
        <a:lstStyle/>
        <a:p>
          <a:endParaRPr lang="es-ES"/>
        </a:p>
      </dgm:t>
    </dgm:pt>
    <dgm:pt modelId="{35277E54-55E6-4424-9EFC-19657E8D90B7}" type="sibTrans" cxnId="{97D31EE7-0B87-40A7-80C2-03F401C7A398}">
      <dgm:prSet/>
      <dgm:spPr/>
      <dgm:t>
        <a:bodyPr/>
        <a:lstStyle/>
        <a:p>
          <a:endParaRPr lang="es-ES"/>
        </a:p>
      </dgm:t>
    </dgm:pt>
    <dgm:pt modelId="{CFE5CF54-356C-4589-A0ED-EBC870F7EAE9}">
      <dgm:prSet phldrT="[Texto]" custT="1"/>
      <dgm:spPr/>
      <dgm:t>
        <a:bodyPr/>
        <a:lstStyle/>
        <a:p>
          <a:pPr algn="l"/>
          <a:r>
            <a:rPr lang="es-ES" sz="1600" dirty="0" smtClean="0"/>
            <a:t>EDUCACIÓN</a:t>
          </a:r>
        </a:p>
        <a:p>
          <a:pPr algn="l"/>
          <a:r>
            <a:rPr lang="es-ES" sz="1600" dirty="0" smtClean="0"/>
            <a:t>               SALUD</a:t>
          </a:r>
        </a:p>
        <a:p>
          <a:pPr algn="l"/>
          <a:r>
            <a:rPr lang="es-ES" sz="1600" dirty="0" smtClean="0"/>
            <a:t>                         VIVIENDA</a:t>
          </a:r>
        </a:p>
        <a:p>
          <a:pPr algn="l"/>
          <a:r>
            <a:rPr lang="es-ES" sz="1600" dirty="0" smtClean="0"/>
            <a:t> ALIMENTACIÓN</a:t>
          </a:r>
        </a:p>
        <a:p>
          <a:pPr algn="ctr"/>
          <a:r>
            <a:rPr lang="es-ES" sz="1800" dirty="0" smtClean="0"/>
            <a:t>EMPLEO</a:t>
          </a:r>
          <a:endParaRPr lang="es-ES" sz="1000" dirty="0" smtClean="0"/>
        </a:p>
      </dgm:t>
    </dgm:pt>
    <dgm:pt modelId="{DE68C8D0-5DC1-41FB-887E-CA008B6A9CC5}" type="parTrans" cxnId="{6B396698-29C1-4F30-8D2B-B6E05CF1F7EE}">
      <dgm:prSet/>
      <dgm:spPr/>
      <dgm:t>
        <a:bodyPr/>
        <a:lstStyle/>
        <a:p>
          <a:endParaRPr lang="es-ES"/>
        </a:p>
      </dgm:t>
    </dgm:pt>
    <dgm:pt modelId="{D69ABA0E-4053-4E5C-8823-553FB38B2DEC}" type="sibTrans" cxnId="{6B396698-29C1-4F30-8D2B-B6E05CF1F7EE}">
      <dgm:prSet/>
      <dgm:spPr/>
      <dgm:t>
        <a:bodyPr/>
        <a:lstStyle/>
        <a:p>
          <a:endParaRPr lang="es-ES"/>
        </a:p>
      </dgm:t>
    </dgm:pt>
    <dgm:pt modelId="{517CC08D-290E-428F-BCDF-697551A45664}" type="pres">
      <dgm:prSet presAssocID="{13B74EF8-83B1-4E8C-85DD-92AE8385677D}" presName="Name0" presStyleCnt="0">
        <dgm:presLayoutVars>
          <dgm:chMax/>
          <dgm:chPref/>
          <dgm:dir/>
          <dgm:animLvl val="lvl"/>
        </dgm:presLayoutVars>
      </dgm:prSet>
      <dgm:spPr/>
      <dgm:t>
        <a:bodyPr/>
        <a:lstStyle/>
        <a:p>
          <a:endParaRPr lang="es-EC"/>
        </a:p>
      </dgm:t>
    </dgm:pt>
    <dgm:pt modelId="{00ED7A3E-9415-439C-A37B-13A80B1F6F5C}" type="pres">
      <dgm:prSet presAssocID="{B501A712-101D-4CF4-9F9C-7356AEB77554}" presName="composite" presStyleCnt="0"/>
      <dgm:spPr/>
    </dgm:pt>
    <dgm:pt modelId="{2B2C543C-752A-4DD8-BD16-43F02FAF32EA}" type="pres">
      <dgm:prSet presAssocID="{B501A712-101D-4CF4-9F9C-7356AEB77554}" presName="Parent1" presStyleLbl="node1" presStyleIdx="0" presStyleCnt="6">
        <dgm:presLayoutVars>
          <dgm:chMax val="1"/>
          <dgm:chPref val="1"/>
          <dgm:bulletEnabled val="1"/>
        </dgm:presLayoutVars>
      </dgm:prSet>
      <dgm:spPr/>
      <dgm:t>
        <a:bodyPr/>
        <a:lstStyle/>
        <a:p>
          <a:endParaRPr lang="es-ES"/>
        </a:p>
      </dgm:t>
    </dgm:pt>
    <dgm:pt modelId="{D6639CAA-3DDB-4504-81A5-6F7CD5601520}" type="pres">
      <dgm:prSet presAssocID="{B501A712-101D-4CF4-9F9C-7356AEB77554}" presName="Childtext1" presStyleLbl="revTx" presStyleIdx="0" presStyleCnt="3">
        <dgm:presLayoutVars>
          <dgm:chMax val="0"/>
          <dgm:chPref val="0"/>
          <dgm:bulletEnabled val="1"/>
        </dgm:presLayoutVars>
      </dgm:prSet>
      <dgm:spPr/>
      <dgm:t>
        <a:bodyPr/>
        <a:lstStyle/>
        <a:p>
          <a:endParaRPr lang="es-ES"/>
        </a:p>
      </dgm:t>
    </dgm:pt>
    <dgm:pt modelId="{9BE565A1-8AC9-4B84-AEC5-59469CC05B89}" type="pres">
      <dgm:prSet presAssocID="{B501A712-101D-4CF4-9F9C-7356AEB77554}" presName="BalanceSpacing" presStyleCnt="0"/>
      <dgm:spPr/>
    </dgm:pt>
    <dgm:pt modelId="{00920BA1-FA07-4446-842E-AC43E888FF40}" type="pres">
      <dgm:prSet presAssocID="{B501A712-101D-4CF4-9F9C-7356AEB77554}" presName="BalanceSpacing1" presStyleCnt="0"/>
      <dgm:spPr/>
    </dgm:pt>
    <dgm:pt modelId="{45100CB2-E1B9-4A5B-B0C9-D92809009057}" type="pres">
      <dgm:prSet presAssocID="{F8AD3253-2DC8-447A-B24B-61F736D320DC}" presName="Accent1Text" presStyleLbl="node1" presStyleIdx="1" presStyleCnt="6"/>
      <dgm:spPr/>
      <dgm:t>
        <a:bodyPr/>
        <a:lstStyle/>
        <a:p>
          <a:endParaRPr lang="es-EC"/>
        </a:p>
      </dgm:t>
    </dgm:pt>
    <dgm:pt modelId="{738C0931-C3A4-4AB8-AA7B-84533323F4F9}" type="pres">
      <dgm:prSet presAssocID="{F8AD3253-2DC8-447A-B24B-61F736D320DC}" presName="spaceBetweenRectangles" presStyleCnt="0"/>
      <dgm:spPr/>
    </dgm:pt>
    <dgm:pt modelId="{8AED857C-7724-4AE1-B138-F64ADCDBF18A}" type="pres">
      <dgm:prSet presAssocID="{C8F9C2FB-DC65-41FB-AF3B-6969A25B6075}" presName="composite" presStyleCnt="0"/>
      <dgm:spPr/>
    </dgm:pt>
    <dgm:pt modelId="{C6300833-780C-4F90-95E2-8CF590D149F7}" type="pres">
      <dgm:prSet presAssocID="{C8F9C2FB-DC65-41FB-AF3B-6969A25B6075}" presName="Parent1" presStyleLbl="node1" presStyleIdx="2" presStyleCnt="6">
        <dgm:presLayoutVars>
          <dgm:chMax val="1"/>
          <dgm:chPref val="1"/>
          <dgm:bulletEnabled val="1"/>
        </dgm:presLayoutVars>
      </dgm:prSet>
      <dgm:spPr/>
      <dgm:t>
        <a:bodyPr/>
        <a:lstStyle/>
        <a:p>
          <a:endParaRPr lang="es-ES"/>
        </a:p>
      </dgm:t>
    </dgm:pt>
    <dgm:pt modelId="{7BEFD052-070F-4378-8B8B-02E28731C0D8}" type="pres">
      <dgm:prSet presAssocID="{C8F9C2FB-DC65-41FB-AF3B-6969A25B6075}" presName="Childtext1" presStyleLbl="revTx" presStyleIdx="1" presStyleCnt="3">
        <dgm:presLayoutVars>
          <dgm:chMax val="0"/>
          <dgm:chPref val="0"/>
          <dgm:bulletEnabled val="1"/>
        </dgm:presLayoutVars>
      </dgm:prSet>
      <dgm:spPr/>
      <dgm:t>
        <a:bodyPr/>
        <a:lstStyle/>
        <a:p>
          <a:endParaRPr lang="es-EC"/>
        </a:p>
      </dgm:t>
    </dgm:pt>
    <dgm:pt modelId="{F0081E4F-2A93-4792-8FB2-44D2866BB9C1}" type="pres">
      <dgm:prSet presAssocID="{C8F9C2FB-DC65-41FB-AF3B-6969A25B6075}" presName="BalanceSpacing" presStyleCnt="0"/>
      <dgm:spPr/>
    </dgm:pt>
    <dgm:pt modelId="{1A19C451-853B-4F8C-BD22-260DB29C710F}" type="pres">
      <dgm:prSet presAssocID="{C8F9C2FB-DC65-41FB-AF3B-6969A25B6075}" presName="BalanceSpacing1" presStyleCnt="0"/>
      <dgm:spPr/>
    </dgm:pt>
    <dgm:pt modelId="{E8A8D867-59F7-4B25-BA33-0637E0F3C085}" type="pres">
      <dgm:prSet presAssocID="{B31AE4E3-80AF-470E-9DAB-CA29A593E38F}" presName="Accent1Text" presStyleLbl="node1" presStyleIdx="3" presStyleCnt="6"/>
      <dgm:spPr/>
      <dgm:t>
        <a:bodyPr/>
        <a:lstStyle/>
        <a:p>
          <a:endParaRPr lang="es-EC"/>
        </a:p>
      </dgm:t>
    </dgm:pt>
    <dgm:pt modelId="{96EC7621-AAF3-482E-A8F6-B9B029D2EBB3}" type="pres">
      <dgm:prSet presAssocID="{B31AE4E3-80AF-470E-9DAB-CA29A593E38F}" presName="spaceBetweenRectangles" presStyleCnt="0"/>
      <dgm:spPr/>
    </dgm:pt>
    <dgm:pt modelId="{1B831AEA-BF54-4822-A8E1-93726A4B66DD}" type="pres">
      <dgm:prSet presAssocID="{B07BD345-9389-4812-AF55-18AC44251359}" presName="composite" presStyleCnt="0"/>
      <dgm:spPr/>
    </dgm:pt>
    <dgm:pt modelId="{94F6D21D-6DE8-442F-B5B2-B5E054FEB1FD}" type="pres">
      <dgm:prSet presAssocID="{B07BD345-9389-4812-AF55-18AC44251359}" presName="Parent1" presStyleLbl="node1" presStyleIdx="4" presStyleCnt="6">
        <dgm:presLayoutVars>
          <dgm:chMax val="1"/>
          <dgm:chPref val="1"/>
          <dgm:bulletEnabled val="1"/>
        </dgm:presLayoutVars>
      </dgm:prSet>
      <dgm:spPr/>
      <dgm:t>
        <a:bodyPr/>
        <a:lstStyle/>
        <a:p>
          <a:endParaRPr lang="es-ES"/>
        </a:p>
      </dgm:t>
    </dgm:pt>
    <dgm:pt modelId="{048D8ED3-D32A-454E-9698-B0C88ECBAB6A}" type="pres">
      <dgm:prSet presAssocID="{B07BD345-9389-4812-AF55-18AC44251359}" presName="Childtext1" presStyleLbl="revTx" presStyleIdx="2" presStyleCnt="3">
        <dgm:presLayoutVars>
          <dgm:chMax val="0"/>
          <dgm:chPref val="0"/>
          <dgm:bulletEnabled val="1"/>
        </dgm:presLayoutVars>
      </dgm:prSet>
      <dgm:spPr/>
      <dgm:t>
        <a:bodyPr/>
        <a:lstStyle/>
        <a:p>
          <a:endParaRPr lang="es-ES"/>
        </a:p>
      </dgm:t>
    </dgm:pt>
    <dgm:pt modelId="{46A7C8D8-3D9E-4FFC-9317-900F4E6C6788}" type="pres">
      <dgm:prSet presAssocID="{B07BD345-9389-4812-AF55-18AC44251359}" presName="BalanceSpacing" presStyleCnt="0"/>
      <dgm:spPr/>
    </dgm:pt>
    <dgm:pt modelId="{FE643178-C6F1-4D7D-981A-54219CCCA404}" type="pres">
      <dgm:prSet presAssocID="{B07BD345-9389-4812-AF55-18AC44251359}" presName="BalanceSpacing1" presStyleCnt="0"/>
      <dgm:spPr/>
    </dgm:pt>
    <dgm:pt modelId="{885B6296-D5A6-482B-813A-F3F4A1BA724D}" type="pres">
      <dgm:prSet presAssocID="{35277E54-55E6-4424-9EFC-19657E8D90B7}" presName="Accent1Text" presStyleLbl="node1" presStyleIdx="5" presStyleCnt="6"/>
      <dgm:spPr/>
      <dgm:t>
        <a:bodyPr/>
        <a:lstStyle/>
        <a:p>
          <a:endParaRPr lang="es-EC"/>
        </a:p>
      </dgm:t>
    </dgm:pt>
  </dgm:ptLst>
  <dgm:cxnLst>
    <dgm:cxn modelId="{F102D105-AFD7-49E3-8A37-C42B5B1612D3}" srcId="{13B74EF8-83B1-4E8C-85DD-92AE8385677D}" destId="{C8F9C2FB-DC65-41FB-AF3B-6969A25B6075}" srcOrd="1" destOrd="0" parTransId="{9F3339F6-525B-4DAE-9CAC-263418B5A9EA}" sibTransId="{B31AE4E3-80AF-470E-9DAB-CA29A593E38F}"/>
    <dgm:cxn modelId="{FE86B459-F760-4C1F-8E67-131E9DA6B900}" type="presOf" srcId="{CFE5CF54-356C-4589-A0ED-EBC870F7EAE9}" destId="{048D8ED3-D32A-454E-9698-B0C88ECBAB6A}" srcOrd="0" destOrd="0" presId="urn:microsoft.com/office/officeart/2008/layout/AlternatingHexagons"/>
    <dgm:cxn modelId="{D1A5D959-8E4D-4408-A8C2-C0516D0251B1}" type="presOf" srcId="{13B74EF8-83B1-4E8C-85DD-92AE8385677D}" destId="{517CC08D-290E-428F-BCDF-697551A45664}" srcOrd="0" destOrd="0" presId="urn:microsoft.com/office/officeart/2008/layout/AlternatingHexagons"/>
    <dgm:cxn modelId="{F0BBD114-C557-43EB-B772-688D9E818909}" type="presOf" srcId="{C8F9C2FB-DC65-41FB-AF3B-6969A25B6075}" destId="{C6300833-780C-4F90-95E2-8CF590D149F7}" srcOrd="0" destOrd="0" presId="urn:microsoft.com/office/officeart/2008/layout/AlternatingHexagons"/>
    <dgm:cxn modelId="{F89D9865-9112-4102-A0DA-20CC45EAC48C}" type="presOf" srcId="{B31AE4E3-80AF-470E-9DAB-CA29A593E38F}" destId="{E8A8D867-59F7-4B25-BA33-0637E0F3C085}" srcOrd="0" destOrd="0" presId="urn:microsoft.com/office/officeart/2008/layout/AlternatingHexagons"/>
    <dgm:cxn modelId="{596895E2-AF47-4C00-A59F-F87271F5E7F6}" srcId="{C8F9C2FB-DC65-41FB-AF3B-6969A25B6075}" destId="{C935C113-14E9-4EC6-BB9C-EC311E6B1FB5}" srcOrd="0" destOrd="0" parTransId="{C163EB23-07D3-4E76-9566-43BEB4309245}" sibTransId="{7B157EBC-4AB8-4CFD-9FCB-276AE8150FF6}"/>
    <dgm:cxn modelId="{6B396698-29C1-4F30-8D2B-B6E05CF1F7EE}" srcId="{B07BD345-9389-4812-AF55-18AC44251359}" destId="{CFE5CF54-356C-4589-A0ED-EBC870F7EAE9}" srcOrd="0" destOrd="0" parTransId="{DE68C8D0-5DC1-41FB-887E-CA008B6A9CC5}" sibTransId="{D69ABA0E-4053-4E5C-8823-553FB38B2DEC}"/>
    <dgm:cxn modelId="{D39A51C3-876D-4657-B733-5954FD31B72A}" type="presOf" srcId="{B07BD345-9389-4812-AF55-18AC44251359}" destId="{94F6D21D-6DE8-442F-B5B2-B5E054FEB1FD}" srcOrd="0" destOrd="0" presId="urn:microsoft.com/office/officeart/2008/layout/AlternatingHexagons"/>
    <dgm:cxn modelId="{0CBFC696-085E-48A2-A8FC-01AF03094407}" type="presOf" srcId="{F8AD3253-2DC8-447A-B24B-61F736D320DC}" destId="{45100CB2-E1B9-4A5B-B0C9-D92809009057}" srcOrd="0" destOrd="0" presId="urn:microsoft.com/office/officeart/2008/layout/AlternatingHexagons"/>
    <dgm:cxn modelId="{97D31EE7-0B87-40A7-80C2-03F401C7A398}" srcId="{13B74EF8-83B1-4E8C-85DD-92AE8385677D}" destId="{B07BD345-9389-4812-AF55-18AC44251359}" srcOrd="2" destOrd="0" parTransId="{E998794A-6B1C-470B-8C8B-3A6C2913B625}" sibTransId="{35277E54-55E6-4424-9EFC-19657E8D90B7}"/>
    <dgm:cxn modelId="{0EC35829-95AD-4D26-900E-8D1F6429B686}" type="presOf" srcId="{CF9CD5AC-4E60-4248-9B9E-54A43DF82912}" destId="{D6639CAA-3DDB-4504-81A5-6F7CD5601520}" srcOrd="0" destOrd="0" presId="urn:microsoft.com/office/officeart/2008/layout/AlternatingHexagons"/>
    <dgm:cxn modelId="{6A300E45-B7E3-42EB-B853-1BFA9869EF5E}" type="presOf" srcId="{C935C113-14E9-4EC6-BB9C-EC311E6B1FB5}" destId="{7BEFD052-070F-4378-8B8B-02E28731C0D8}" srcOrd="0" destOrd="0" presId="urn:microsoft.com/office/officeart/2008/layout/AlternatingHexagons"/>
    <dgm:cxn modelId="{DFF75099-B617-4AC9-8D3D-183BAD5EF3B4}" type="presOf" srcId="{35277E54-55E6-4424-9EFC-19657E8D90B7}" destId="{885B6296-D5A6-482B-813A-F3F4A1BA724D}" srcOrd="0" destOrd="0" presId="urn:microsoft.com/office/officeart/2008/layout/AlternatingHexagons"/>
    <dgm:cxn modelId="{A797A509-5D8D-4C9B-B4AA-2A6952A3DA06}" srcId="{B501A712-101D-4CF4-9F9C-7356AEB77554}" destId="{CF9CD5AC-4E60-4248-9B9E-54A43DF82912}" srcOrd="0" destOrd="0" parTransId="{3E0E6393-486A-4158-936D-563DCA1170D6}" sibTransId="{624D2430-4D03-4C81-82E0-C3ABBC05CF7A}"/>
    <dgm:cxn modelId="{1D2BBFAA-6E08-4C2B-A9B4-33AF3B4613AC}" srcId="{13B74EF8-83B1-4E8C-85DD-92AE8385677D}" destId="{B501A712-101D-4CF4-9F9C-7356AEB77554}" srcOrd="0" destOrd="0" parTransId="{D450E795-F261-4422-8F41-5F39571C6681}" sibTransId="{F8AD3253-2DC8-447A-B24B-61F736D320DC}"/>
    <dgm:cxn modelId="{05447C77-9A6F-4712-9C51-E69E56803FBE}" type="presOf" srcId="{B501A712-101D-4CF4-9F9C-7356AEB77554}" destId="{2B2C543C-752A-4DD8-BD16-43F02FAF32EA}" srcOrd="0" destOrd="0" presId="urn:microsoft.com/office/officeart/2008/layout/AlternatingHexagons"/>
    <dgm:cxn modelId="{F26D705C-3DFF-4A7A-9E3E-383D8EAC15C5}" type="presParOf" srcId="{517CC08D-290E-428F-BCDF-697551A45664}" destId="{00ED7A3E-9415-439C-A37B-13A80B1F6F5C}" srcOrd="0" destOrd="0" presId="urn:microsoft.com/office/officeart/2008/layout/AlternatingHexagons"/>
    <dgm:cxn modelId="{4B213300-1810-4A3B-937C-F707BC503D44}" type="presParOf" srcId="{00ED7A3E-9415-439C-A37B-13A80B1F6F5C}" destId="{2B2C543C-752A-4DD8-BD16-43F02FAF32EA}" srcOrd="0" destOrd="0" presId="urn:microsoft.com/office/officeart/2008/layout/AlternatingHexagons"/>
    <dgm:cxn modelId="{C64BCF2F-B13A-4D27-98E7-079613FE8565}" type="presParOf" srcId="{00ED7A3E-9415-439C-A37B-13A80B1F6F5C}" destId="{D6639CAA-3DDB-4504-81A5-6F7CD5601520}" srcOrd="1" destOrd="0" presId="urn:microsoft.com/office/officeart/2008/layout/AlternatingHexagons"/>
    <dgm:cxn modelId="{62CDFFF4-D470-431D-A6AB-48228D6F1AC3}" type="presParOf" srcId="{00ED7A3E-9415-439C-A37B-13A80B1F6F5C}" destId="{9BE565A1-8AC9-4B84-AEC5-59469CC05B89}" srcOrd="2" destOrd="0" presId="urn:microsoft.com/office/officeart/2008/layout/AlternatingHexagons"/>
    <dgm:cxn modelId="{C71044A0-46C7-428C-8B18-859D7D18326C}" type="presParOf" srcId="{00ED7A3E-9415-439C-A37B-13A80B1F6F5C}" destId="{00920BA1-FA07-4446-842E-AC43E888FF40}" srcOrd="3" destOrd="0" presId="urn:microsoft.com/office/officeart/2008/layout/AlternatingHexagons"/>
    <dgm:cxn modelId="{320DA290-D5E1-463D-8B3F-41670F0E506B}" type="presParOf" srcId="{00ED7A3E-9415-439C-A37B-13A80B1F6F5C}" destId="{45100CB2-E1B9-4A5B-B0C9-D92809009057}" srcOrd="4" destOrd="0" presId="urn:microsoft.com/office/officeart/2008/layout/AlternatingHexagons"/>
    <dgm:cxn modelId="{2A3B3A7C-8BA3-4D56-B187-7829DE99F7E1}" type="presParOf" srcId="{517CC08D-290E-428F-BCDF-697551A45664}" destId="{738C0931-C3A4-4AB8-AA7B-84533323F4F9}" srcOrd="1" destOrd="0" presId="urn:microsoft.com/office/officeart/2008/layout/AlternatingHexagons"/>
    <dgm:cxn modelId="{EBBDE6DE-53B8-4B64-A12D-D96A556052FA}" type="presParOf" srcId="{517CC08D-290E-428F-BCDF-697551A45664}" destId="{8AED857C-7724-4AE1-B138-F64ADCDBF18A}" srcOrd="2" destOrd="0" presId="urn:microsoft.com/office/officeart/2008/layout/AlternatingHexagons"/>
    <dgm:cxn modelId="{02E45E0C-03C2-4EC8-A33F-6EA1584FD02B}" type="presParOf" srcId="{8AED857C-7724-4AE1-B138-F64ADCDBF18A}" destId="{C6300833-780C-4F90-95E2-8CF590D149F7}" srcOrd="0" destOrd="0" presId="urn:microsoft.com/office/officeart/2008/layout/AlternatingHexagons"/>
    <dgm:cxn modelId="{F513C7C9-76E8-4614-AECD-9FDE10603E03}" type="presParOf" srcId="{8AED857C-7724-4AE1-B138-F64ADCDBF18A}" destId="{7BEFD052-070F-4378-8B8B-02E28731C0D8}" srcOrd="1" destOrd="0" presId="urn:microsoft.com/office/officeart/2008/layout/AlternatingHexagons"/>
    <dgm:cxn modelId="{417EF96C-53D6-47B1-975D-A8A2858B5F0B}" type="presParOf" srcId="{8AED857C-7724-4AE1-B138-F64ADCDBF18A}" destId="{F0081E4F-2A93-4792-8FB2-44D2866BB9C1}" srcOrd="2" destOrd="0" presId="urn:microsoft.com/office/officeart/2008/layout/AlternatingHexagons"/>
    <dgm:cxn modelId="{22395853-B5EB-4DC8-8D51-7A76E3CE0AF2}" type="presParOf" srcId="{8AED857C-7724-4AE1-B138-F64ADCDBF18A}" destId="{1A19C451-853B-4F8C-BD22-260DB29C710F}" srcOrd="3" destOrd="0" presId="urn:microsoft.com/office/officeart/2008/layout/AlternatingHexagons"/>
    <dgm:cxn modelId="{FF20AA31-BFB1-424C-9CD9-3B3EEC5A26D2}" type="presParOf" srcId="{8AED857C-7724-4AE1-B138-F64ADCDBF18A}" destId="{E8A8D867-59F7-4B25-BA33-0637E0F3C085}" srcOrd="4" destOrd="0" presId="urn:microsoft.com/office/officeart/2008/layout/AlternatingHexagons"/>
    <dgm:cxn modelId="{BF3AD89E-8602-4F54-9EA2-061C5AF330CB}" type="presParOf" srcId="{517CC08D-290E-428F-BCDF-697551A45664}" destId="{96EC7621-AAF3-482E-A8F6-B9B029D2EBB3}" srcOrd="3" destOrd="0" presId="urn:microsoft.com/office/officeart/2008/layout/AlternatingHexagons"/>
    <dgm:cxn modelId="{3F4D2A9F-72E0-404C-B04A-23B0BBEAB4D3}" type="presParOf" srcId="{517CC08D-290E-428F-BCDF-697551A45664}" destId="{1B831AEA-BF54-4822-A8E1-93726A4B66DD}" srcOrd="4" destOrd="0" presId="urn:microsoft.com/office/officeart/2008/layout/AlternatingHexagons"/>
    <dgm:cxn modelId="{957E6521-3FBC-48B1-84B8-BE236B05F6E7}" type="presParOf" srcId="{1B831AEA-BF54-4822-A8E1-93726A4B66DD}" destId="{94F6D21D-6DE8-442F-B5B2-B5E054FEB1FD}" srcOrd="0" destOrd="0" presId="urn:microsoft.com/office/officeart/2008/layout/AlternatingHexagons"/>
    <dgm:cxn modelId="{CFEBDDD4-C403-4A48-819F-6DD101930E40}" type="presParOf" srcId="{1B831AEA-BF54-4822-A8E1-93726A4B66DD}" destId="{048D8ED3-D32A-454E-9698-B0C88ECBAB6A}" srcOrd="1" destOrd="0" presId="urn:microsoft.com/office/officeart/2008/layout/AlternatingHexagons"/>
    <dgm:cxn modelId="{935957ED-001C-4BD0-B393-E60DD4C57F5C}" type="presParOf" srcId="{1B831AEA-BF54-4822-A8E1-93726A4B66DD}" destId="{46A7C8D8-3D9E-4FFC-9317-900F4E6C6788}" srcOrd="2" destOrd="0" presId="urn:microsoft.com/office/officeart/2008/layout/AlternatingHexagons"/>
    <dgm:cxn modelId="{5419996D-8116-484B-94C7-7A324F158BD3}" type="presParOf" srcId="{1B831AEA-BF54-4822-A8E1-93726A4B66DD}" destId="{FE643178-C6F1-4D7D-981A-54219CCCA404}" srcOrd="3" destOrd="0" presId="urn:microsoft.com/office/officeart/2008/layout/AlternatingHexagons"/>
    <dgm:cxn modelId="{3284F369-AC5E-4B91-B373-42C44E091C3A}" type="presParOf" srcId="{1B831AEA-BF54-4822-A8E1-93726A4B66DD}" destId="{885B6296-D5A6-482B-813A-F3F4A1BA724D}" srcOrd="4" destOrd="0" presId="urn:microsoft.com/office/officeart/2008/layout/AlternatingHexagons"/>
  </dgm:cxnLst>
  <dgm:bg/>
  <dgm:whole/>
  <dgm:extLst>
    <a:ext uri="http://schemas.microsoft.com/office/drawing/2008/diagram">
      <dsp:dataModelExt xmlns="" xmlns:dsp="http://schemas.microsoft.com/office/drawing/2008/diagram" relId="rId7" minVer="http://schemas.openxmlformats.org/drawingml/2006/diagram"/>
    </a:ext>
    <a:ext uri="{C62137D5-CB1D-491B-B009-E17868A290BF}">
      <dgm14:recolorImg xmlns=""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C543C-752A-4DD8-BD16-43F02FAF32EA}">
      <dsp:nvSpPr>
        <dsp:cNvPr id="0" name=""/>
        <dsp:cNvSpPr/>
      </dsp:nvSpPr>
      <dsp:spPr>
        <a:xfrm rot="5400000">
          <a:off x="3242387" y="110020"/>
          <a:ext cx="1679971" cy="1461575"/>
        </a:xfrm>
        <a:prstGeom prst="hexagon">
          <a:avLst>
            <a:gd name="adj" fmla="val 25000"/>
            <a:gd name="vf" fmla="val 115470"/>
          </a:avLst>
        </a:prstGeom>
        <a:solidFill>
          <a:srgbClr val="002060"/>
        </a:solidFill>
        <a:ln>
          <a:noFill/>
        </a:ln>
        <a:effectLst>
          <a:outerShdw blurRad="50800" dist="42924"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lvl="0" algn="ctr" defTabSz="666750">
            <a:lnSpc>
              <a:spcPct val="90000"/>
            </a:lnSpc>
            <a:spcBef>
              <a:spcPct val="0"/>
            </a:spcBef>
            <a:spcAft>
              <a:spcPct val="35000"/>
            </a:spcAft>
          </a:pPr>
          <a:r>
            <a:rPr lang="es-ES" sz="1500" kern="1200" dirty="0" smtClean="0"/>
            <a:t>Inserción</a:t>
          </a:r>
          <a:endParaRPr lang="es-ES" sz="1500" kern="1200" dirty="0"/>
        </a:p>
      </dsp:txBody>
      <dsp:txXfrm rot="-5400000">
        <a:off x="3579347" y="262619"/>
        <a:ext cx="1006051" cy="1156380"/>
      </dsp:txXfrm>
    </dsp:sp>
    <dsp:sp modelId="{D6639CAA-3DDB-4504-81A5-6F7CD5601520}">
      <dsp:nvSpPr>
        <dsp:cNvPr id="0" name=""/>
        <dsp:cNvSpPr/>
      </dsp:nvSpPr>
      <dsp:spPr>
        <a:xfrm>
          <a:off x="4857512" y="336816"/>
          <a:ext cx="1874848" cy="1007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sp3d extrusionH="28000" prstMaterial="matte"/>
        </a:bodyPr>
        <a:lstStyle/>
        <a:p>
          <a:pPr lvl="0" algn="l" defTabSz="800100">
            <a:lnSpc>
              <a:spcPct val="90000"/>
            </a:lnSpc>
            <a:spcBef>
              <a:spcPct val="0"/>
            </a:spcBef>
            <a:spcAft>
              <a:spcPct val="35000"/>
            </a:spcAft>
          </a:pPr>
          <a:r>
            <a:rPr lang="es-ES" sz="1800" kern="1200" dirty="0" smtClean="0"/>
            <a:t>Niños con problemas de adicción</a:t>
          </a:r>
        </a:p>
        <a:p>
          <a:pPr lvl="0" algn="l" defTabSz="800100">
            <a:lnSpc>
              <a:spcPct val="90000"/>
            </a:lnSpc>
            <a:spcBef>
              <a:spcPct val="0"/>
            </a:spcBef>
            <a:spcAft>
              <a:spcPct val="35000"/>
            </a:spcAft>
          </a:pPr>
          <a:r>
            <a:rPr lang="es-ES" sz="1800" kern="1200" dirty="0" smtClean="0"/>
            <a:t>Personas tercera edad</a:t>
          </a:r>
        </a:p>
        <a:p>
          <a:pPr lvl="0" algn="l" defTabSz="800100">
            <a:lnSpc>
              <a:spcPct val="90000"/>
            </a:lnSpc>
            <a:spcBef>
              <a:spcPct val="0"/>
            </a:spcBef>
            <a:spcAft>
              <a:spcPct val="35000"/>
            </a:spcAft>
          </a:pPr>
          <a:r>
            <a:rPr lang="es-ES" sz="1800" kern="1200" dirty="0" smtClean="0"/>
            <a:t>Personas con discapacidad</a:t>
          </a:r>
          <a:endParaRPr lang="es-ES" sz="1800" kern="1200" dirty="0"/>
        </a:p>
      </dsp:txBody>
      <dsp:txXfrm>
        <a:off x="4857512" y="336816"/>
        <a:ext cx="1874848" cy="1007983"/>
      </dsp:txXfrm>
    </dsp:sp>
    <dsp:sp modelId="{45100CB2-E1B9-4A5B-B0C9-D92809009057}">
      <dsp:nvSpPr>
        <dsp:cNvPr id="0" name=""/>
        <dsp:cNvSpPr/>
      </dsp:nvSpPr>
      <dsp:spPr>
        <a:xfrm rot="5400000">
          <a:off x="1663886" y="110020"/>
          <a:ext cx="1679971" cy="1461575"/>
        </a:xfrm>
        <a:prstGeom prst="hexagon">
          <a:avLst>
            <a:gd name="adj" fmla="val 25000"/>
            <a:gd name="vf" fmla="val 115470"/>
          </a:avLst>
        </a:prstGeom>
        <a:solidFill>
          <a:schemeClr val="accent3">
            <a:hueOff val="0"/>
            <a:satOff val="0"/>
            <a:lumOff val="0"/>
            <a:alphaOff val="0"/>
          </a:schemeClr>
        </a:solidFill>
        <a:ln>
          <a:noFill/>
        </a:ln>
        <a:effectLst>
          <a:outerShdw blurRad="50800" dist="42924"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600200">
            <a:lnSpc>
              <a:spcPct val="90000"/>
            </a:lnSpc>
            <a:spcBef>
              <a:spcPct val="0"/>
            </a:spcBef>
            <a:spcAft>
              <a:spcPct val="35000"/>
            </a:spcAft>
          </a:pPr>
          <a:endParaRPr lang="es-ES" sz="3600" kern="1200"/>
        </a:p>
      </dsp:txBody>
      <dsp:txXfrm rot="-5400000">
        <a:off x="2000846" y="262619"/>
        <a:ext cx="1006051" cy="1156380"/>
      </dsp:txXfrm>
    </dsp:sp>
    <dsp:sp modelId="{C6300833-780C-4F90-95E2-8CF590D149F7}">
      <dsp:nvSpPr>
        <dsp:cNvPr id="0" name=""/>
        <dsp:cNvSpPr/>
      </dsp:nvSpPr>
      <dsp:spPr>
        <a:xfrm rot="5400000">
          <a:off x="2450113" y="1535980"/>
          <a:ext cx="1679971" cy="1461575"/>
        </a:xfrm>
        <a:prstGeom prst="hexagon">
          <a:avLst>
            <a:gd name="adj" fmla="val 25000"/>
            <a:gd name="vf" fmla="val 115470"/>
          </a:avLst>
        </a:prstGeom>
        <a:solidFill>
          <a:srgbClr val="7030A0"/>
        </a:solidFill>
        <a:ln>
          <a:noFill/>
        </a:ln>
        <a:effectLst>
          <a:outerShdw blurRad="50800" dist="42924"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lvl="0" algn="ctr" defTabSz="666750">
            <a:lnSpc>
              <a:spcPct val="90000"/>
            </a:lnSpc>
            <a:spcBef>
              <a:spcPct val="0"/>
            </a:spcBef>
            <a:spcAft>
              <a:spcPct val="35000"/>
            </a:spcAft>
          </a:pPr>
          <a:r>
            <a:rPr lang="es-ES" sz="1500" kern="1200" dirty="0" smtClean="0"/>
            <a:t>Satisfacción necesidades básicas</a:t>
          </a:r>
          <a:endParaRPr lang="es-ES" sz="1500" kern="1200" dirty="0"/>
        </a:p>
      </dsp:txBody>
      <dsp:txXfrm rot="-5400000">
        <a:off x="2787073" y="1688579"/>
        <a:ext cx="1006051" cy="1156380"/>
      </dsp:txXfrm>
    </dsp:sp>
    <dsp:sp modelId="{7BEFD052-070F-4378-8B8B-02E28731C0D8}">
      <dsp:nvSpPr>
        <dsp:cNvPr id="0" name=""/>
        <dsp:cNvSpPr/>
      </dsp:nvSpPr>
      <dsp:spPr>
        <a:xfrm>
          <a:off x="684462" y="1762776"/>
          <a:ext cx="1814369" cy="1007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sp3d extrusionH="28000" prstMaterial="matte"/>
        </a:bodyPr>
        <a:lstStyle/>
        <a:p>
          <a:pPr lvl="0" algn="r" defTabSz="666750">
            <a:lnSpc>
              <a:spcPct val="90000"/>
            </a:lnSpc>
            <a:spcBef>
              <a:spcPct val="0"/>
            </a:spcBef>
            <a:spcAft>
              <a:spcPct val="35000"/>
            </a:spcAft>
          </a:pPr>
          <a:r>
            <a:rPr lang="es-ES" sz="1500" kern="1200" dirty="0" smtClean="0"/>
            <a:t>GARANTIZA:</a:t>
          </a:r>
          <a:endParaRPr lang="es-ES" sz="1500" kern="1200" dirty="0"/>
        </a:p>
      </dsp:txBody>
      <dsp:txXfrm>
        <a:off x="684462" y="1762776"/>
        <a:ext cx="1814369" cy="1007983"/>
      </dsp:txXfrm>
    </dsp:sp>
    <dsp:sp modelId="{E8A8D867-59F7-4B25-BA33-0637E0F3C085}">
      <dsp:nvSpPr>
        <dsp:cNvPr id="0" name=""/>
        <dsp:cNvSpPr/>
      </dsp:nvSpPr>
      <dsp:spPr>
        <a:xfrm rot="5400000">
          <a:off x="4028614" y="1535980"/>
          <a:ext cx="1679971" cy="1461575"/>
        </a:xfrm>
        <a:prstGeom prst="hexagon">
          <a:avLst>
            <a:gd name="adj" fmla="val 25000"/>
            <a:gd name="vf" fmla="val 115470"/>
          </a:avLst>
        </a:prstGeom>
        <a:solidFill>
          <a:schemeClr val="accent5">
            <a:hueOff val="0"/>
            <a:satOff val="0"/>
            <a:lumOff val="0"/>
            <a:alphaOff val="0"/>
          </a:schemeClr>
        </a:solidFill>
        <a:ln>
          <a:noFill/>
        </a:ln>
        <a:effectLst>
          <a:outerShdw blurRad="50800" dist="42924"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600200">
            <a:lnSpc>
              <a:spcPct val="90000"/>
            </a:lnSpc>
            <a:spcBef>
              <a:spcPct val="0"/>
            </a:spcBef>
            <a:spcAft>
              <a:spcPct val="35000"/>
            </a:spcAft>
          </a:pPr>
          <a:endParaRPr lang="es-ES" sz="3600" kern="1200"/>
        </a:p>
      </dsp:txBody>
      <dsp:txXfrm rot="-5400000">
        <a:off x="4365574" y="1688579"/>
        <a:ext cx="1006051" cy="1156380"/>
      </dsp:txXfrm>
    </dsp:sp>
    <dsp:sp modelId="{94F6D21D-6DE8-442F-B5B2-B5E054FEB1FD}">
      <dsp:nvSpPr>
        <dsp:cNvPr id="0" name=""/>
        <dsp:cNvSpPr/>
      </dsp:nvSpPr>
      <dsp:spPr>
        <a:xfrm rot="5400000">
          <a:off x="3242387" y="2961940"/>
          <a:ext cx="1679971" cy="1461575"/>
        </a:xfrm>
        <a:prstGeom prst="hexagon">
          <a:avLst>
            <a:gd name="adj" fmla="val 25000"/>
            <a:gd name="vf" fmla="val 115470"/>
          </a:avLst>
        </a:prstGeom>
        <a:solidFill>
          <a:srgbClr val="00B050"/>
        </a:solidFill>
        <a:ln>
          <a:noFill/>
        </a:ln>
        <a:effectLst>
          <a:outerShdw blurRad="50800" dist="42924"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lvl="0" algn="ctr" defTabSz="666750">
            <a:lnSpc>
              <a:spcPct val="90000"/>
            </a:lnSpc>
            <a:spcBef>
              <a:spcPct val="0"/>
            </a:spcBef>
            <a:spcAft>
              <a:spcPct val="35000"/>
            </a:spcAft>
          </a:pPr>
          <a:r>
            <a:rPr lang="es-ES" sz="1500" kern="1200" dirty="0" smtClean="0"/>
            <a:t>Servicios públicos de calidad</a:t>
          </a:r>
          <a:endParaRPr lang="es-ES" sz="1500" kern="1200" dirty="0"/>
        </a:p>
      </dsp:txBody>
      <dsp:txXfrm rot="-5400000">
        <a:off x="3579347" y="3114539"/>
        <a:ext cx="1006051" cy="1156380"/>
      </dsp:txXfrm>
    </dsp:sp>
    <dsp:sp modelId="{048D8ED3-D32A-454E-9698-B0C88ECBAB6A}">
      <dsp:nvSpPr>
        <dsp:cNvPr id="0" name=""/>
        <dsp:cNvSpPr/>
      </dsp:nvSpPr>
      <dsp:spPr>
        <a:xfrm>
          <a:off x="4857512" y="3188736"/>
          <a:ext cx="1874848" cy="1007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sp3d extrusionH="28000" prstMaterial="matte"/>
        </a:bodyPr>
        <a:lstStyle/>
        <a:p>
          <a:pPr lvl="0" algn="l" defTabSz="711200">
            <a:lnSpc>
              <a:spcPct val="90000"/>
            </a:lnSpc>
            <a:spcBef>
              <a:spcPct val="0"/>
            </a:spcBef>
            <a:spcAft>
              <a:spcPct val="35000"/>
            </a:spcAft>
          </a:pPr>
          <a:r>
            <a:rPr lang="es-ES" sz="1600" kern="1200" dirty="0" smtClean="0"/>
            <a:t>EDUCACIÓN</a:t>
          </a:r>
        </a:p>
        <a:p>
          <a:pPr lvl="0" algn="l" defTabSz="711200">
            <a:lnSpc>
              <a:spcPct val="90000"/>
            </a:lnSpc>
            <a:spcBef>
              <a:spcPct val="0"/>
            </a:spcBef>
            <a:spcAft>
              <a:spcPct val="35000"/>
            </a:spcAft>
          </a:pPr>
          <a:r>
            <a:rPr lang="es-ES" sz="1600" kern="1200" dirty="0" smtClean="0"/>
            <a:t>               SALUD</a:t>
          </a:r>
        </a:p>
        <a:p>
          <a:pPr lvl="0" algn="l" defTabSz="711200">
            <a:lnSpc>
              <a:spcPct val="90000"/>
            </a:lnSpc>
            <a:spcBef>
              <a:spcPct val="0"/>
            </a:spcBef>
            <a:spcAft>
              <a:spcPct val="35000"/>
            </a:spcAft>
          </a:pPr>
          <a:r>
            <a:rPr lang="es-ES" sz="1600" kern="1200" dirty="0" smtClean="0"/>
            <a:t>                         VIVIENDA</a:t>
          </a:r>
        </a:p>
        <a:p>
          <a:pPr lvl="0" algn="l" defTabSz="711200">
            <a:lnSpc>
              <a:spcPct val="90000"/>
            </a:lnSpc>
            <a:spcBef>
              <a:spcPct val="0"/>
            </a:spcBef>
            <a:spcAft>
              <a:spcPct val="35000"/>
            </a:spcAft>
          </a:pPr>
          <a:r>
            <a:rPr lang="es-ES" sz="1600" kern="1200" dirty="0" smtClean="0"/>
            <a:t> ALIMENTACIÓN</a:t>
          </a:r>
        </a:p>
        <a:p>
          <a:pPr lvl="0" algn="ctr" defTabSz="711200">
            <a:lnSpc>
              <a:spcPct val="90000"/>
            </a:lnSpc>
            <a:spcBef>
              <a:spcPct val="0"/>
            </a:spcBef>
            <a:spcAft>
              <a:spcPct val="35000"/>
            </a:spcAft>
          </a:pPr>
          <a:r>
            <a:rPr lang="es-ES" sz="1800" kern="1200" dirty="0" smtClean="0"/>
            <a:t>EMPLEO</a:t>
          </a:r>
          <a:endParaRPr lang="es-ES" sz="1000" kern="1200" dirty="0" smtClean="0"/>
        </a:p>
      </dsp:txBody>
      <dsp:txXfrm>
        <a:off x="4857512" y="3188736"/>
        <a:ext cx="1874848" cy="1007983"/>
      </dsp:txXfrm>
    </dsp:sp>
    <dsp:sp modelId="{885B6296-D5A6-482B-813A-F3F4A1BA724D}">
      <dsp:nvSpPr>
        <dsp:cNvPr id="0" name=""/>
        <dsp:cNvSpPr/>
      </dsp:nvSpPr>
      <dsp:spPr>
        <a:xfrm rot="5400000">
          <a:off x="1663886" y="2961940"/>
          <a:ext cx="1679971" cy="1461575"/>
        </a:xfrm>
        <a:prstGeom prst="hexagon">
          <a:avLst>
            <a:gd name="adj" fmla="val 25000"/>
            <a:gd name="vf" fmla="val 115470"/>
          </a:avLst>
        </a:prstGeom>
        <a:solidFill>
          <a:schemeClr val="accent2">
            <a:hueOff val="0"/>
            <a:satOff val="0"/>
            <a:lumOff val="0"/>
            <a:alphaOff val="0"/>
          </a:schemeClr>
        </a:solidFill>
        <a:ln>
          <a:noFill/>
        </a:ln>
        <a:effectLst>
          <a:outerShdw blurRad="50800" dist="42924"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600200">
            <a:lnSpc>
              <a:spcPct val="90000"/>
            </a:lnSpc>
            <a:spcBef>
              <a:spcPct val="0"/>
            </a:spcBef>
            <a:spcAft>
              <a:spcPct val="35000"/>
            </a:spcAft>
          </a:pPr>
          <a:endParaRPr lang="es-ES" sz="3600" kern="1200"/>
        </a:p>
      </dsp:txBody>
      <dsp:txXfrm rot="-5400000">
        <a:off x="2000846" y="3114539"/>
        <a:ext cx="1006051" cy="115638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0.08333</cdr:x>
      <cdr:y>0.88889</cdr:y>
    </cdr:from>
    <cdr:to>
      <cdr:x>0.61875</cdr:x>
      <cdr:y>0.99306</cdr:y>
    </cdr:to>
    <cdr:sp macro="" textlink="">
      <cdr:nvSpPr>
        <cdr:cNvPr id="2" name="1 CuadroTexto"/>
        <cdr:cNvSpPr txBox="1"/>
      </cdr:nvSpPr>
      <cdr:spPr>
        <a:xfrm xmlns:a="http://schemas.openxmlformats.org/drawingml/2006/main">
          <a:off x="381000" y="2438400"/>
          <a:ext cx="2447925" cy="2857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s-EC" sz="1100"/>
        </a:p>
      </cdr:txBody>
    </cdr:sp>
  </cdr:relSizeAnchor>
  <cdr:relSizeAnchor xmlns:cdr="http://schemas.openxmlformats.org/drawingml/2006/chartDrawing">
    <cdr:from>
      <cdr:x>0.01039</cdr:x>
      <cdr:y>0.79218</cdr:y>
    </cdr:from>
    <cdr:to>
      <cdr:x>0.46872</cdr:x>
      <cdr:y>0.91024</cdr:y>
    </cdr:to>
    <cdr:sp macro="" textlink="">
      <cdr:nvSpPr>
        <cdr:cNvPr id="3" name="2 CuadroTexto"/>
        <cdr:cNvSpPr txBox="1"/>
      </cdr:nvSpPr>
      <cdr:spPr>
        <a:xfrm xmlns:a="http://schemas.openxmlformats.org/drawingml/2006/main">
          <a:off x="39195" y="1667570"/>
          <a:ext cx="1728788" cy="24851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C" sz="1100">
              <a:latin typeface="Times New Roman" pitchFamily="18" charset="0"/>
              <a:cs typeface="Times New Roman" pitchFamily="18" charset="0"/>
            </a:rPr>
            <a:t>Fuente:</a:t>
          </a:r>
          <a:r>
            <a:rPr lang="es-EC" sz="1100" baseline="0">
              <a:latin typeface="Times New Roman" pitchFamily="18" charset="0"/>
              <a:cs typeface="Times New Roman" pitchFamily="18" charset="0"/>
            </a:rPr>
            <a:t> Conadis</a:t>
          </a:r>
        </a:p>
        <a:p xmlns:a="http://schemas.openxmlformats.org/drawingml/2006/main">
          <a:r>
            <a:rPr lang="es-EC" sz="1100" baseline="0">
              <a:latin typeface="Times New Roman" pitchFamily="18" charset="0"/>
              <a:cs typeface="Times New Roman" pitchFamily="18" charset="0"/>
            </a:rPr>
            <a:t>Elaboración: Autora</a:t>
          </a:r>
          <a:endParaRPr lang="es-EC" sz="110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0.04167</cdr:x>
      <cdr:y>0.92708</cdr:y>
    </cdr:from>
    <cdr:to>
      <cdr:x>0.30833</cdr:x>
      <cdr:y>0.98611</cdr:y>
    </cdr:to>
    <cdr:sp macro="" textlink="">
      <cdr:nvSpPr>
        <cdr:cNvPr id="2" name="1 CuadroTexto"/>
        <cdr:cNvSpPr txBox="1"/>
      </cdr:nvSpPr>
      <cdr:spPr>
        <a:xfrm xmlns:a="http://schemas.openxmlformats.org/drawingml/2006/main">
          <a:off x="190500" y="2543175"/>
          <a:ext cx="1219200" cy="1619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s-EC" sz="110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57335BFD-081C-41AC-B173-D948CC12A884}" type="datetimeFigureOut">
              <a:rPr lang="es-EC" smtClean="0"/>
              <a:pPr/>
              <a:t>13/08/2015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C7AFF3-8654-44CC-BF73-9B76471B5006}" type="slidenum">
              <a:rPr lang="es-EC" smtClean="0"/>
              <a:pPr/>
              <a:t>‹Nº›</a:t>
            </a:fld>
            <a:endParaRPr lang="es-EC"/>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7335BFD-081C-41AC-B173-D948CC12A884}" type="datetimeFigureOut">
              <a:rPr lang="es-EC" smtClean="0"/>
              <a:pPr/>
              <a:t>13/08/2015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C7AFF3-8654-44CC-BF73-9B76471B5006}"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7335BFD-081C-41AC-B173-D948CC12A884}" type="datetimeFigureOut">
              <a:rPr lang="es-EC" smtClean="0"/>
              <a:pPr/>
              <a:t>13/08/2015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C7AFF3-8654-44CC-BF73-9B76471B5006}"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57335BFD-081C-41AC-B173-D948CC12A884}" type="datetimeFigureOut">
              <a:rPr lang="es-EC" smtClean="0"/>
              <a:pPr/>
              <a:t>13/08/2015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C7AFF3-8654-44CC-BF73-9B76471B5006}" type="slidenum">
              <a:rPr lang="es-EC" smtClean="0"/>
              <a:pPr/>
              <a:t>‹Nº›</a:t>
            </a:fld>
            <a:endParaRPr lang="es-EC"/>
          </a:p>
        </p:txBody>
      </p:sp>
      <p:sp>
        <p:nvSpPr>
          <p:cNvPr id="8" name="Content Placeholder 7"/>
          <p:cNvSpPr>
            <a:spLocks noGrp="1"/>
          </p:cNvSpPr>
          <p:nvPr>
            <p:ph sz="quarter" idx="13"/>
          </p:nvPr>
        </p:nvSpPr>
        <p:spPr>
          <a:xfrm>
            <a:off x="812800" y="1600200"/>
            <a:ext cx="105664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7335BFD-081C-41AC-B173-D948CC12A884}" type="datetimeFigureOut">
              <a:rPr lang="es-EC" smtClean="0"/>
              <a:pPr/>
              <a:t>13/08/2015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C7AFF3-8654-44CC-BF73-9B76471B5006}"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812800" y="274638"/>
            <a:ext cx="105664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57335BFD-081C-41AC-B173-D948CC12A884}" type="datetimeFigureOut">
              <a:rPr lang="es-EC" smtClean="0"/>
              <a:pPr/>
              <a:t>13/08/2015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8C7AFF3-8654-44CC-BF73-9B76471B5006}"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812800" y="274638"/>
            <a:ext cx="105664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7335BFD-081C-41AC-B173-D948CC12A884}" type="datetimeFigureOut">
              <a:rPr lang="es-EC" smtClean="0"/>
              <a:pPr/>
              <a:t>13/08/2015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8C7AFF3-8654-44CC-BF73-9B76471B5006}"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7335BFD-081C-41AC-B173-D948CC12A884}" type="datetimeFigureOut">
              <a:rPr lang="es-EC" smtClean="0"/>
              <a:pPr/>
              <a:t>13/08/2015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8C7AFF3-8654-44CC-BF73-9B76471B5006}"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35BFD-081C-41AC-B173-D948CC12A884}" type="datetimeFigureOut">
              <a:rPr lang="es-EC" smtClean="0"/>
              <a:pPr/>
              <a:t>13/08/2015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8C7AFF3-8654-44CC-BF73-9B76471B5006}"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7335BFD-081C-41AC-B173-D948CC12A884}" type="datetimeFigureOut">
              <a:rPr lang="es-EC" smtClean="0"/>
              <a:pPr/>
              <a:t>13/08/2015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8C7AFF3-8654-44CC-BF73-9B76471B5006}"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7335BFD-081C-41AC-B173-D948CC12A884}" type="datetimeFigureOut">
              <a:rPr lang="es-EC" smtClean="0"/>
              <a:pPr/>
              <a:t>13/08/2015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8C7AFF3-8654-44CC-BF73-9B76471B5006}"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7335BFD-081C-41AC-B173-D948CC12A884}" type="datetimeFigureOut">
              <a:rPr lang="es-EC" smtClean="0"/>
              <a:pPr/>
              <a:t>13/08/2015</a:t>
            </a:fld>
            <a:endParaRPr lang="es-EC"/>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C"/>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D8C7AFF3-8654-44CC-BF73-9B76471B5006}"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15480" y="3645024"/>
            <a:ext cx="9144000" cy="891530"/>
          </a:xfrm>
        </p:spPr>
        <p:txBody>
          <a:bodyPr>
            <a:noAutofit/>
          </a:bodyPr>
          <a:lstStyle/>
          <a:p>
            <a:r>
              <a:rPr lang="es-EC" sz="1800" b="1" dirty="0" smtClean="0"/>
              <a:t>Tema:</a:t>
            </a:r>
            <a:r>
              <a:rPr lang="es-ES" sz="1800" b="1" dirty="0"/>
              <a:t/>
            </a:r>
            <a:br>
              <a:rPr lang="es-ES" sz="1800" b="1" dirty="0"/>
            </a:br>
            <a:r>
              <a:rPr lang="es-EC" sz="1800" b="1" dirty="0"/>
              <a:t>ESTUDIO DE PERCEPCIÓN DE LA POBLACIÓN SOBRE LA INSERCIÓN EDUCATIVA DE NIÑOS CON DISCAPACIDAD EN ESCUELAS INCLUSIVAS A TRAVÉS DEL CAMBIO DE LA MATRIZ PRODUCTIVA EN EL DISTRITO METROPOLITANO DE QUITO</a:t>
            </a:r>
            <a:endParaRPr lang="es-ES" sz="1800" b="1" dirty="0"/>
          </a:p>
        </p:txBody>
      </p:sp>
      <p:pic>
        <p:nvPicPr>
          <p:cNvPr id="6" name="Imagen 5"/>
          <p:cNvPicPr/>
          <p:nvPr/>
        </p:nvPicPr>
        <p:blipFill>
          <a:blip r:embed="rId2"/>
          <a:srcRect/>
          <a:stretch>
            <a:fillRect/>
          </a:stretch>
        </p:blipFill>
        <p:spPr bwMode="auto">
          <a:xfrm>
            <a:off x="2609513" y="332656"/>
            <a:ext cx="6755934" cy="1583121"/>
          </a:xfrm>
          <a:prstGeom prst="rect">
            <a:avLst/>
          </a:prstGeom>
          <a:noFill/>
          <a:ln w="9525">
            <a:noFill/>
            <a:miter lim="800000"/>
            <a:headEnd/>
            <a:tailEnd/>
          </a:ln>
        </p:spPr>
      </p:pic>
      <p:sp>
        <p:nvSpPr>
          <p:cNvPr id="4" name="Subtítulo 3"/>
          <p:cNvSpPr>
            <a:spLocks noGrp="1"/>
          </p:cNvSpPr>
          <p:nvPr>
            <p:ph type="subTitle" idx="1"/>
          </p:nvPr>
        </p:nvSpPr>
        <p:spPr>
          <a:xfrm>
            <a:off x="1487488" y="2204864"/>
            <a:ext cx="8534400" cy="1752600"/>
          </a:xfrm>
        </p:spPr>
        <p:txBody>
          <a:bodyPr>
            <a:normAutofit/>
          </a:bodyPr>
          <a:lstStyle/>
          <a:p>
            <a:r>
              <a:rPr lang="es-ES" sz="2400" dirty="0" smtClean="0"/>
              <a:t>TESIS DE GRADO</a:t>
            </a:r>
          </a:p>
          <a:p>
            <a:r>
              <a:rPr lang="es-ES" sz="2400" dirty="0" smtClean="0"/>
              <a:t>INGENIERÍA MERCADOTECNIA</a:t>
            </a:r>
            <a:endParaRPr lang="es-ES" sz="2400" dirty="0"/>
          </a:p>
        </p:txBody>
      </p:sp>
      <p:sp>
        <p:nvSpPr>
          <p:cNvPr id="8" name="1 Título"/>
          <p:cNvSpPr txBox="1">
            <a:spLocks/>
          </p:cNvSpPr>
          <p:nvPr/>
        </p:nvSpPr>
        <p:spPr>
          <a:xfrm>
            <a:off x="1182688" y="5445224"/>
            <a:ext cx="9144000" cy="89153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2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800" b="1" dirty="0" smtClean="0"/>
              <a:t>Presentado por:</a:t>
            </a:r>
          </a:p>
          <a:p>
            <a:r>
              <a:rPr lang="es-ES" sz="1800" b="1" dirty="0" smtClean="0"/>
              <a:t>Ana belén Barrionuevo a.</a:t>
            </a:r>
          </a:p>
          <a:p>
            <a:endParaRPr lang="es-ES" sz="1800" b="1" dirty="0"/>
          </a:p>
          <a:p>
            <a:r>
              <a:rPr lang="es-ES" sz="1800" b="1" dirty="0" smtClean="0"/>
              <a:t>Director:</a:t>
            </a:r>
          </a:p>
          <a:p>
            <a:r>
              <a:rPr lang="es-EC" sz="1800" b="1" dirty="0" smtClean="0"/>
              <a:t>MSC</a:t>
            </a:r>
            <a:r>
              <a:rPr lang="es-EC" sz="1800" b="1" dirty="0"/>
              <a:t>. FARID MANTILLA</a:t>
            </a:r>
            <a:endParaRPr lang="es-ES"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96688" y="125778"/>
            <a:ext cx="3707904" cy="461665"/>
          </a:xfrm>
          <a:prstGeom prst="rect">
            <a:avLst/>
          </a:prstGeom>
          <a:noFill/>
        </p:spPr>
        <p:txBody>
          <a:bodyPr wrap="square" rtlCol="0">
            <a:spAutoFit/>
          </a:bodyPr>
          <a:lstStyle/>
          <a:p>
            <a:pPr lvl="1" algn="ctr"/>
            <a:r>
              <a:rPr lang="es-MX" sz="2400" b="1" dirty="0" smtClean="0">
                <a:solidFill>
                  <a:srgbClr val="FFC000"/>
                </a:solidFill>
              </a:rPr>
              <a:t>ESTUDIO DE MERCADO</a:t>
            </a:r>
            <a:endParaRPr lang="es-MX" sz="2400" dirty="0">
              <a:solidFill>
                <a:srgbClr val="FFC000"/>
              </a:solidFill>
            </a:endParaRPr>
          </a:p>
        </p:txBody>
      </p:sp>
      <p:sp>
        <p:nvSpPr>
          <p:cNvPr id="2" name="Rectángulo 1"/>
          <p:cNvSpPr/>
          <p:nvPr/>
        </p:nvSpPr>
        <p:spPr>
          <a:xfrm>
            <a:off x="4511824" y="125778"/>
            <a:ext cx="7128792" cy="830997"/>
          </a:xfrm>
          <a:prstGeom prst="rect">
            <a:avLst/>
          </a:prstGeom>
        </p:spPr>
        <p:txBody>
          <a:bodyPr wrap="square">
            <a:spAutoFit/>
          </a:bodyPr>
          <a:lstStyle/>
          <a:p>
            <a:pPr algn="r"/>
            <a:r>
              <a:rPr lang="es-EC" sz="2400" dirty="0"/>
              <a:t>¿Considera usted que la discapacidad afecta a la población con mayores niveles de pobreza?</a:t>
            </a:r>
            <a:endParaRPr lang="es-ES" sz="2400" dirty="0"/>
          </a:p>
        </p:txBody>
      </p:sp>
      <p:graphicFrame>
        <p:nvGraphicFramePr>
          <p:cNvPr id="7" name="Tabla 6"/>
          <p:cNvGraphicFramePr>
            <a:graphicFrameLocks noGrp="1"/>
          </p:cNvGraphicFramePr>
          <p:nvPr>
            <p:extLst>
              <p:ext uri="{D42A27DB-BD31-4B8C-83A1-F6EECF244321}">
                <p14:modId xmlns="" xmlns:p14="http://schemas.microsoft.com/office/powerpoint/2010/main" val="3423471458"/>
              </p:ext>
            </p:extLst>
          </p:nvPr>
        </p:nvGraphicFramePr>
        <p:xfrm>
          <a:off x="551384" y="1412776"/>
          <a:ext cx="5544615" cy="1955292"/>
        </p:xfrm>
        <a:graphic>
          <a:graphicData uri="http://schemas.openxmlformats.org/drawingml/2006/table">
            <a:tbl>
              <a:tblPr>
                <a:tableStyleId>{7DF18680-E054-41AD-8BC1-D1AEF772440D}</a:tableStyleId>
              </a:tblPr>
              <a:tblGrid>
                <a:gridCol w="868294"/>
                <a:gridCol w="878981"/>
                <a:gridCol w="883434"/>
                <a:gridCol w="883434"/>
                <a:gridCol w="1015236"/>
                <a:gridCol w="1015236"/>
              </a:tblGrid>
              <a:tr h="0">
                <a:tc gridSpan="6">
                  <a:txBody>
                    <a:bodyPr/>
                    <a:lstStyle/>
                    <a:p>
                      <a:pPr marL="38100" marR="38100" algn="ctr">
                        <a:lnSpc>
                          <a:spcPts val="1600"/>
                        </a:lnSpc>
                        <a:spcAft>
                          <a:spcPts val="0"/>
                        </a:spcAft>
                      </a:pPr>
                      <a:r>
                        <a:rPr lang="es-EC" sz="1400" b="1" dirty="0" smtClean="0">
                          <a:effectLst/>
                        </a:rPr>
                        <a:t>¿</a:t>
                      </a:r>
                      <a:r>
                        <a:rPr lang="es-EC" sz="1400" b="1" dirty="0">
                          <a:effectLst/>
                        </a:rPr>
                        <a:t>Considera usted que la discapacidad afecta a la población con mayores niveles de pobreza?</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gridSpan="2">
                  <a:txBody>
                    <a:bodyPr/>
                    <a:lstStyle/>
                    <a:p>
                      <a:pPr marL="38100" marR="38100" algn="ctr">
                        <a:lnSpc>
                          <a:spcPts val="1600"/>
                        </a:lnSpc>
                        <a:spcAft>
                          <a:spcPts val="0"/>
                        </a:spcAft>
                      </a:pPr>
                      <a:r>
                        <a:rPr lang="es-EC" sz="1400" b="1">
                          <a:effectLst/>
                        </a:rPr>
                        <a:t> </a:t>
                      </a:r>
                      <a:endParaRPr lang="es-ES" sz="24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a:txBody>
                    <a:bodyPr/>
                    <a:lstStyle/>
                    <a:p>
                      <a:pPr marL="38100" marR="38100" algn="ctr">
                        <a:lnSpc>
                          <a:spcPts val="1600"/>
                        </a:lnSpc>
                        <a:spcAft>
                          <a:spcPts val="0"/>
                        </a:spcAft>
                      </a:pPr>
                      <a:r>
                        <a:rPr lang="es-EC" sz="1400" b="1">
                          <a:effectLst/>
                        </a:rPr>
                        <a:t>Frecuencia</a:t>
                      </a:r>
                      <a:endParaRPr lang="es-ES" sz="24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400" b="1" dirty="0">
                          <a:effectLst/>
                        </a:rPr>
                        <a:t>Porcentaje</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400" b="1" dirty="0">
                          <a:effectLst/>
                        </a:rPr>
                        <a:t>Porcentaje válido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400" b="1" dirty="0">
                          <a:effectLst/>
                        </a:rPr>
                        <a:t>Porcentaje acumulado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rowSpan="3">
                  <a:txBody>
                    <a:bodyPr/>
                    <a:lstStyle/>
                    <a:p>
                      <a:pPr marL="38100" marR="38100" algn="ctr">
                        <a:lnSpc>
                          <a:spcPts val="1600"/>
                        </a:lnSpc>
                        <a:spcAft>
                          <a:spcPts val="0"/>
                        </a:spcAft>
                      </a:pPr>
                      <a:r>
                        <a:rPr lang="es-EC" sz="1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Si</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92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40,9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43,0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43,0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S"/>
                    </a:p>
                  </a:txBody>
                  <a:tcPr/>
                </a:tc>
                <a:tc>
                  <a:txBody>
                    <a:bodyPr/>
                    <a:lstStyle/>
                    <a:p>
                      <a:pPr marL="38100" marR="38100" algn="ctr">
                        <a:lnSpc>
                          <a:spcPts val="1600"/>
                        </a:lnSpc>
                        <a:spcAft>
                          <a:spcPts val="0"/>
                        </a:spcAft>
                      </a:pPr>
                      <a:r>
                        <a:rPr lang="es-EC" sz="1400">
                          <a:effectLst/>
                        </a:rPr>
                        <a:t>No</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122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54,2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57,0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100,0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S"/>
                    </a:p>
                  </a:txBody>
                  <a:tcPr/>
                </a:tc>
                <a:tc>
                  <a:txBody>
                    <a:bodyPr/>
                    <a:lstStyle/>
                    <a:p>
                      <a:pPr marL="38100" marR="38100" algn="ctr">
                        <a:lnSpc>
                          <a:spcPts val="1600"/>
                        </a:lnSpc>
                        <a:spcAft>
                          <a:spcPts val="0"/>
                        </a:spcAft>
                      </a:pPr>
                      <a:r>
                        <a:rPr lang="es-EC" sz="1400">
                          <a:effectLst/>
                        </a:rPr>
                        <a:t>Total</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214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95,1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100,0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1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gn="ctr">
                        <a:lnSpc>
                          <a:spcPts val="1600"/>
                        </a:lnSpc>
                        <a:spcAft>
                          <a:spcPts val="0"/>
                        </a:spcAft>
                      </a:pPr>
                      <a:r>
                        <a:rPr lang="es-EC" sz="1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Sistema</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11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4,9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1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s-EC" sz="1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gridSpan="2">
                  <a:txBody>
                    <a:bodyPr/>
                    <a:lstStyle/>
                    <a:p>
                      <a:pPr marL="38100" marR="38100" algn="ctr">
                        <a:lnSpc>
                          <a:spcPts val="1600"/>
                        </a:lnSpc>
                        <a:spcAft>
                          <a:spcPts val="0"/>
                        </a:spcAft>
                      </a:pPr>
                      <a:r>
                        <a:rPr lang="es-EC" sz="1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S"/>
                    </a:p>
                  </a:txBody>
                  <a:tcPr/>
                </a:tc>
                <a:tc>
                  <a:txBody>
                    <a:bodyPr/>
                    <a:lstStyle/>
                    <a:p>
                      <a:pPr marL="38100" marR="38100" algn="ctr">
                        <a:lnSpc>
                          <a:spcPts val="1600"/>
                        </a:lnSpc>
                        <a:spcAft>
                          <a:spcPts val="0"/>
                        </a:spcAft>
                      </a:pPr>
                      <a:r>
                        <a:rPr lang="es-EC" sz="1400">
                          <a:effectLst/>
                        </a:rPr>
                        <a:t>225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100,0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1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s-EC" sz="1400" dirty="0">
                          <a:effectLst/>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10" name="Imagen 9"/>
          <p:cNvPicPr/>
          <p:nvPr/>
        </p:nvPicPr>
        <p:blipFill>
          <a:blip r:embed="rId2"/>
          <a:srcRect b="9097"/>
          <a:stretch>
            <a:fillRect/>
          </a:stretch>
        </p:blipFill>
        <p:spPr bwMode="auto">
          <a:xfrm>
            <a:off x="7397820" y="1124744"/>
            <a:ext cx="4248472" cy="3080392"/>
          </a:xfrm>
          <a:prstGeom prst="rect">
            <a:avLst/>
          </a:prstGeom>
          <a:noFill/>
          <a:ln w="9525">
            <a:noFill/>
            <a:miter lim="800000"/>
            <a:headEnd/>
            <a:tailEnd/>
          </a:ln>
        </p:spPr>
      </p:pic>
      <p:sp>
        <p:nvSpPr>
          <p:cNvPr id="11" name="Rectángulo 10"/>
          <p:cNvSpPr/>
          <p:nvPr/>
        </p:nvSpPr>
        <p:spPr>
          <a:xfrm>
            <a:off x="666712" y="4929198"/>
            <a:ext cx="6912768" cy="610424"/>
          </a:xfrm>
          <a:prstGeom prst="rect">
            <a:avLst/>
          </a:prstGeom>
          <a:solidFill>
            <a:schemeClr val="tx2">
              <a:lumMod val="60000"/>
              <a:lumOff val="40000"/>
            </a:schemeClr>
          </a:solidFill>
        </p:spPr>
        <p:txBody>
          <a:bodyPr wrap="square">
            <a:spAutoFit/>
          </a:bodyPr>
          <a:lstStyle/>
          <a:p>
            <a:pPr lvl="0" algn="ctr">
              <a:lnSpc>
                <a:spcPts val="2000"/>
              </a:lnSpc>
              <a:spcAft>
                <a:spcPts val="0"/>
              </a:spcAft>
            </a:pPr>
            <a:r>
              <a:rPr lang="es-ES" dirty="0" smtClean="0">
                <a:solidFill>
                  <a:schemeClr val="bg2"/>
                </a:solidFill>
                <a:latin typeface="Traditional Arabic" panose="02020603050405020304" pitchFamily="18" charset="-78"/>
                <a:ea typeface="Calibri" panose="020F0502020204030204" pitchFamily="34" charset="0"/>
                <a:cs typeface="Traditional Arabic" panose="02020603050405020304" pitchFamily="18" charset="-78"/>
              </a:rPr>
              <a:t>“Las discapacidades SI AFECTA a la población con mayores niveles de pobreza”</a:t>
            </a:r>
            <a:endParaRPr lang="es-ES" sz="1050" dirty="0">
              <a:solidFill>
                <a:schemeClr val="bg2"/>
              </a:solidFill>
              <a:effectLst/>
              <a:latin typeface="Traditional Arabic" panose="02020603050405020304" pitchFamily="18" charset="-78"/>
              <a:ea typeface="Calibri" panose="020F0502020204030204" pitchFamily="34" charset="0"/>
              <a:cs typeface="Traditional Arabic" panose="02020603050405020304" pitchFamily="18" charset="-78"/>
            </a:endParaRPr>
          </a:p>
        </p:txBody>
      </p:sp>
      <p:pic>
        <p:nvPicPr>
          <p:cNvPr id="12290" name="Picture 2" descr="http://www.nacion.com/nacional/educacion/Carlos-Cerdas-Jose-GABRIELA-TELLEZ_LNCIMA20140805_0047_5.jpg"/>
          <p:cNvPicPr>
            <a:picLocks noChangeAspect="1" noChangeArrowheads="1"/>
          </p:cNvPicPr>
          <p:nvPr/>
        </p:nvPicPr>
        <p:blipFill>
          <a:blip r:embed="rId3"/>
          <a:srcRect/>
          <a:stretch>
            <a:fillRect/>
          </a:stretch>
        </p:blipFill>
        <p:spPr bwMode="auto">
          <a:xfrm>
            <a:off x="7810512" y="4286232"/>
            <a:ext cx="3896766" cy="2571768"/>
          </a:xfrm>
          <a:prstGeom prst="ellipse">
            <a:avLst/>
          </a:prstGeom>
          <a:ln>
            <a:noFill/>
          </a:ln>
          <a:effectLst>
            <a:softEdge rad="112500"/>
          </a:effectLst>
        </p:spPr>
      </p:pic>
    </p:spTree>
    <p:extLst>
      <p:ext uri="{BB962C8B-B14F-4D97-AF65-F5344CB8AC3E}">
        <p14:creationId xmlns="" xmlns:p14="http://schemas.microsoft.com/office/powerpoint/2010/main" val="3566543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96688" y="125778"/>
            <a:ext cx="3707904" cy="461665"/>
          </a:xfrm>
          <a:prstGeom prst="rect">
            <a:avLst/>
          </a:prstGeom>
          <a:noFill/>
        </p:spPr>
        <p:txBody>
          <a:bodyPr wrap="square" rtlCol="0">
            <a:spAutoFit/>
          </a:bodyPr>
          <a:lstStyle/>
          <a:p>
            <a:pPr lvl="1" algn="ctr"/>
            <a:r>
              <a:rPr lang="es-MX" sz="2400" b="1" dirty="0" smtClean="0">
                <a:solidFill>
                  <a:srgbClr val="FFC000"/>
                </a:solidFill>
              </a:rPr>
              <a:t>ESTUDIO DE MERCADO</a:t>
            </a:r>
            <a:endParaRPr lang="es-MX" sz="2400" dirty="0">
              <a:solidFill>
                <a:srgbClr val="FFC000"/>
              </a:solidFill>
            </a:endParaRPr>
          </a:p>
        </p:txBody>
      </p:sp>
      <p:sp>
        <p:nvSpPr>
          <p:cNvPr id="7" name="Rectángulo 6"/>
          <p:cNvSpPr/>
          <p:nvPr/>
        </p:nvSpPr>
        <p:spPr>
          <a:xfrm>
            <a:off x="4511824" y="125778"/>
            <a:ext cx="7128792" cy="830997"/>
          </a:xfrm>
          <a:prstGeom prst="rect">
            <a:avLst/>
          </a:prstGeom>
        </p:spPr>
        <p:txBody>
          <a:bodyPr wrap="square">
            <a:spAutoFit/>
          </a:bodyPr>
          <a:lstStyle/>
          <a:p>
            <a:pPr algn="r"/>
            <a:r>
              <a:rPr lang="es-EC" sz="2400" dirty="0"/>
              <a:t>¿Qué inconvenientes considera que enfrenta un niño con discapacidad en una escuela? </a:t>
            </a:r>
            <a:endParaRPr lang="es-ES" sz="2400" dirty="0"/>
          </a:p>
        </p:txBody>
      </p:sp>
      <p:graphicFrame>
        <p:nvGraphicFramePr>
          <p:cNvPr id="8" name="Gráfico 7"/>
          <p:cNvGraphicFramePr/>
          <p:nvPr>
            <p:extLst>
              <p:ext uri="{D42A27DB-BD31-4B8C-83A1-F6EECF244321}">
                <p14:modId xmlns="" xmlns:p14="http://schemas.microsoft.com/office/powerpoint/2010/main" val="4156632950"/>
              </p:ext>
            </p:extLst>
          </p:nvPr>
        </p:nvGraphicFramePr>
        <p:xfrm>
          <a:off x="1631504" y="1196752"/>
          <a:ext cx="7197607" cy="3996650"/>
        </p:xfrm>
        <a:graphic>
          <a:graphicData uri="http://schemas.openxmlformats.org/drawingml/2006/chart">
            <c:chart xmlns:c="http://schemas.openxmlformats.org/drawingml/2006/chart" xmlns:r="http://schemas.openxmlformats.org/officeDocument/2006/relationships" r:id="rId2"/>
          </a:graphicData>
        </a:graphic>
      </p:graphicFrame>
      <p:pic>
        <p:nvPicPr>
          <p:cNvPr id="22530" name="Picture 2" descr="http://2.bp.blogspot.com/-B9aU3wx-B3U/TjiVttZgsvI/AAAAAAAABgM/jWZtdAc6gE4/s1600/bullying%25281%2529.jpg"/>
          <p:cNvPicPr>
            <a:picLocks noChangeAspect="1" noChangeArrowheads="1"/>
          </p:cNvPicPr>
          <p:nvPr/>
        </p:nvPicPr>
        <p:blipFill>
          <a:blip r:embed="rId3"/>
          <a:srcRect/>
          <a:stretch>
            <a:fillRect/>
          </a:stretch>
        </p:blipFill>
        <p:spPr bwMode="auto">
          <a:xfrm>
            <a:off x="8953520" y="3286124"/>
            <a:ext cx="287655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Elipse"/>
          <p:cNvSpPr/>
          <p:nvPr/>
        </p:nvSpPr>
        <p:spPr>
          <a:xfrm>
            <a:off x="1738282" y="4214818"/>
            <a:ext cx="1857388" cy="428628"/>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 xmlns:p14="http://schemas.microsoft.com/office/powerpoint/2010/main" val="10089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96688" y="125778"/>
            <a:ext cx="3707904" cy="461665"/>
          </a:xfrm>
          <a:prstGeom prst="rect">
            <a:avLst/>
          </a:prstGeom>
          <a:noFill/>
        </p:spPr>
        <p:txBody>
          <a:bodyPr wrap="square" rtlCol="0">
            <a:spAutoFit/>
          </a:bodyPr>
          <a:lstStyle/>
          <a:p>
            <a:pPr lvl="1" algn="ctr"/>
            <a:r>
              <a:rPr lang="es-MX" sz="2400" b="1" dirty="0" smtClean="0">
                <a:solidFill>
                  <a:srgbClr val="FFC000"/>
                </a:solidFill>
              </a:rPr>
              <a:t>ESTUDIO DE MERCADO</a:t>
            </a:r>
            <a:endParaRPr lang="es-MX" sz="2400" dirty="0">
              <a:solidFill>
                <a:srgbClr val="FFC000"/>
              </a:solidFill>
            </a:endParaRPr>
          </a:p>
        </p:txBody>
      </p:sp>
      <p:sp>
        <p:nvSpPr>
          <p:cNvPr id="7" name="Rectángulo 6"/>
          <p:cNvSpPr/>
          <p:nvPr/>
        </p:nvSpPr>
        <p:spPr>
          <a:xfrm>
            <a:off x="3935760" y="125778"/>
            <a:ext cx="7776864" cy="461665"/>
          </a:xfrm>
          <a:prstGeom prst="rect">
            <a:avLst/>
          </a:prstGeom>
        </p:spPr>
        <p:txBody>
          <a:bodyPr wrap="square">
            <a:spAutoFit/>
          </a:bodyPr>
          <a:lstStyle/>
          <a:p>
            <a:pPr algn="r"/>
            <a:r>
              <a:rPr lang="es-EC" sz="2400" dirty="0"/>
              <a:t>Entorno educativo para las instituciones de educación especial</a:t>
            </a:r>
            <a:endParaRPr lang="es-ES" sz="2400" dirty="0"/>
          </a:p>
        </p:txBody>
      </p:sp>
      <p:graphicFrame>
        <p:nvGraphicFramePr>
          <p:cNvPr id="3" name="Tabla 2"/>
          <p:cNvGraphicFramePr>
            <a:graphicFrameLocks noGrp="1"/>
          </p:cNvGraphicFramePr>
          <p:nvPr>
            <p:extLst>
              <p:ext uri="{D42A27DB-BD31-4B8C-83A1-F6EECF244321}">
                <p14:modId xmlns="" xmlns:p14="http://schemas.microsoft.com/office/powerpoint/2010/main" val="3998391424"/>
              </p:ext>
            </p:extLst>
          </p:nvPr>
        </p:nvGraphicFramePr>
        <p:xfrm>
          <a:off x="1127448" y="956775"/>
          <a:ext cx="9937104" cy="4652010"/>
        </p:xfrm>
        <a:graphic>
          <a:graphicData uri="http://schemas.openxmlformats.org/drawingml/2006/table">
            <a:tbl>
              <a:tblPr>
                <a:tableStyleId>{22838BEF-8BB2-4498-84A7-C5851F593DF1}</a:tableStyleId>
              </a:tblPr>
              <a:tblGrid>
                <a:gridCol w="8534218"/>
                <a:gridCol w="1402886"/>
              </a:tblGrid>
              <a:tr h="581025">
                <a:tc>
                  <a:txBody>
                    <a:bodyPr/>
                    <a:lstStyle/>
                    <a:p>
                      <a:pPr algn="l" fontAlgn="ctr"/>
                      <a:r>
                        <a:rPr lang="es-EC" sz="1400" u="none" strike="noStrike" dirty="0">
                          <a:effectLst/>
                        </a:rPr>
                        <a:t>1. La institución educativa admite a toda la población del sector sin discriminación de raza, religión, ideología, preferencia sexual, condición económica, etc.</a:t>
                      </a:r>
                      <a:endParaRPr lang="es-E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2800" b="1" u="none" strike="noStrike" dirty="0" smtClean="0">
                          <a:solidFill>
                            <a:srgbClr val="00B050"/>
                          </a:solidFill>
                          <a:effectLst/>
                        </a:rPr>
                        <a:t>87%</a:t>
                      </a:r>
                      <a:endParaRPr lang="es-ES" sz="2800" b="1" i="0" u="none" strike="noStrike" dirty="0">
                        <a:solidFill>
                          <a:srgbClr val="00B050"/>
                        </a:solidFill>
                        <a:effectLst/>
                        <a:latin typeface="Times New Roman" panose="02020603050405020304" pitchFamily="18" charset="0"/>
                      </a:endParaRPr>
                    </a:p>
                  </a:txBody>
                  <a:tcPr marL="9525" marR="9525" marT="9525" marB="0" anchor="ctr"/>
                </a:tc>
              </a:tr>
              <a:tr h="390525">
                <a:tc>
                  <a:txBody>
                    <a:bodyPr/>
                    <a:lstStyle/>
                    <a:p>
                      <a:pPr algn="l" fontAlgn="ctr"/>
                      <a:r>
                        <a:rPr lang="es-EC" sz="1400" u="none" strike="noStrike">
                          <a:effectLst/>
                        </a:rPr>
                        <a:t>2.- Todos los niñ(a)s  y/o adolescentes reciben una atención que garantiza su aprendizaje, convivencia y el desarrollo de sus destrezas</a:t>
                      </a:r>
                      <a:endParaRPr lang="es-E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2800" b="1" u="none" strike="noStrike" dirty="0">
                          <a:solidFill>
                            <a:srgbClr val="00B050"/>
                          </a:solidFill>
                          <a:effectLst/>
                        </a:rPr>
                        <a:t>85%</a:t>
                      </a:r>
                      <a:endParaRPr lang="es-ES" sz="2800" b="1" i="0" u="none" strike="noStrike" dirty="0">
                        <a:solidFill>
                          <a:srgbClr val="00B050"/>
                        </a:solidFill>
                        <a:effectLst/>
                        <a:latin typeface="Times New Roman" panose="02020603050405020304" pitchFamily="18" charset="0"/>
                      </a:endParaRPr>
                    </a:p>
                  </a:txBody>
                  <a:tcPr marL="9525" marR="9525" marT="9525" marB="0" anchor="ctr"/>
                </a:tc>
              </a:tr>
              <a:tr h="390525">
                <a:tc>
                  <a:txBody>
                    <a:bodyPr/>
                    <a:lstStyle/>
                    <a:p>
                      <a:pPr algn="l" fontAlgn="ctr"/>
                      <a:r>
                        <a:rPr lang="es-EC" sz="1400" u="none" strike="noStrike">
                          <a:effectLst/>
                        </a:rPr>
                        <a:t>3.- La institución educativa planifica, organiza y ejecuta programas que permitan aumentar los niveles de inclusión de los niñ(a)s y/o adolescentes</a:t>
                      </a:r>
                      <a:endParaRPr lang="es-E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2800" b="1" u="none" strike="noStrike" dirty="0">
                          <a:solidFill>
                            <a:srgbClr val="00B050"/>
                          </a:solidFill>
                          <a:effectLst/>
                        </a:rPr>
                        <a:t>60%</a:t>
                      </a:r>
                      <a:endParaRPr lang="es-ES" sz="2800" b="1" i="0" u="none" strike="noStrike" dirty="0">
                        <a:solidFill>
                          <a:srgbClr val="00B050"/>
                        </a:solidFill>
                        <a:effectLst/>
                        <a:latin typeface="Times New Roman" panose="02020603050405020304" pitchFamily="18" charset="0"/>
                      </a:endParaRPr>
                    </a:p>
                  </a:txBody>
                  <a:tcPr marL="9525" marR="9525" marT="9525" marB="0" anchor="ctr"/>
                </a:tc>
              </a:tr>
              <a:tr h="390525">
                <a:tc>
                  <a:txBody>
                    <a:bodyPr/>
                    <a:lstStyle/>
                    <a:p>
                      <a:pPr algn="l" fontAlgn="ctr"/>
                      <a:r>
                        <a:rPr lang="es-EC" sz="1400" u="none" strike="noStrike">
                          <a:effectLst/>
                        </a:rPr>
                        <a:t>4.-La institución educativa brinda la orientación psicológica y apoyo a los problemas personales, familiares y/o estudiantiles</a:t>
                      </a:r>
                      <a:endParaRPr lang="es-E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2800" b="1" u="none" strike="noStrike" dirty="0">
                          <a:solidFill>
                            <a:srgbClr val="00B050"/>
                          </a:solidFill>
                          <a:effectLst/>
                        </a:rPr>
                        <a:t>45%</a:t>
                      </a:r>
                      <a:endParaRPr lang="es-ES" sz="2800" b="1" i="0" u="none" strike="noStrike" dirty="0">
                        <a:solidFill>
                          <a:srgbClr val="00B050"/>
                        </a:solidFill>
                        <a:effectLst/>
                        <a:latin typeface="Times New Roman" panose="02020603050405020304" pitchFamily="18" charset="0"/>
                      </a:endParaRPr>
                    </a:p>
                  </a:txBody>
                  <a:tcPr marL="9525" marR="9525" marT="9525" marB="0" anchor="ctr"/>
                </a:tc>
              </a:tr>
              <a:tr h="581025">
                <a:tc>
                  <a:txBody>
                    <a:bodyPr/>
                    <a:lstStyle/>
                    <a:p>
                      <a:pPr algn="l" fontAlgn="ctr"/>
                      <a:r>
                        <a:rPr lang="es-EC" sz="1400" u="none" strike="noStrike">
                          <a:effectLst/>
                        </a:rPr>
                        <a:t>5.- La institución educativa realiza actividades con la comunidad tales como mañanas deportivas, eventos que promuevan la inclusión de los niños con la comunidad</a:t>
                      </a:r>
                      <a:endParaRPr lang="es-E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2800" u="none" strike="noStrike" dirty="0" smtClean="0">
                          <a:solidFill>
                            <a:srgbClr val="FF0000"/>
                          </a:solidFill>
                          <a:effectLst/>
                        </a:rPr>
                        <a:t>42%</a:t>
                      </a:r>
                      <a:endParaRPr lang="es-ES" sz="2800" b="0" i="0" u="none" strike="noStrike" dirty="0">
                        <a:solidFill>
                          <a:srgbClr val="FF0000"/>
                        </a:solidFill>
                        <a:effectLst/>
                        <a:latin typeface="Times New Roman" panose="02020603050405020304" pitchFamily="18" charset="0"/>
                      </a:endParaRPr>
                    </a:p>
                  </a:txBody>
                  <a:tcPr marL="9525" marR="9525" marT="9525" marB="0" anchor="ctr"/>
                </a:tc>
              </a:tr>
              <a:tr h="390525">
                <a:tc>
                  <a:txBody>
                    <a:bodyPr/>
                    <a:lstStyle/>
                    <a:p>
                      <a:pPr algn="l" fontAlgn="ctr"/>
                      <a:r>
                        <a:rPr lang="es-EC" sz="1400" u="none" strike="noStrike">
                          <a:effectLst/>
                        </a:rPr>
                        <a:t>6.- Las aulas cuentan con suficientes materiales de apoyo, material didáctico apropiado para el desempeño de los estudiantes</a:t>
                      </a:r>
                      <a:endParaRPr lang="es-E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2800" b="1" u="none" strike="noStrike" dirty="0" smtClean="0">
                          <a:solidFill>
                            <a:srgbClr val="00B050"/>
                          </a:solidFill>
                          <a:effectLst/>
                        </a:rPr>
                        <a:t>42%</a:t>
                      </a:r>
                      <a:endParaRPr lang="es-ES" sz="2800" b="1" i="0" u="none" strike="noStrike" dirty="0">
                        <a:solidFill>
                          <a:srgbClr val="00B050"/>
                        </a:solidFill>
                        <a:effectLst/>
                        <a:latin typeface="Times New Roman" panose="02020603050405020304" pitchFamily="18" charset="0"/>
                      </a:endParaRPr>
                    </a:p>
                  </a:txBody>
                  <a:tcPr marL="9525" marR="9525" marT="9525" marB="0" anchor="ctr"/>
                </a:tc>
              </a:tr>
              <a:tr h="390525">
                <a:tc>
                  <a:txBody>
                    <a:bodyPr/>
                    <a:lstStyle/>
                    <a:p>
                      <a:pPr algn="l" fontAlgn="ctr"/>
                      <a:r>
                        <a:rPr lang="es-EC" sz="1400" u="none" strike="noStrike">
                          <a:effectLst/>
                        </a:rPr>
                        <a:t>7.- La infraestructura es lo suficientemente confortable para desarrollar actividades académicas y recreativas</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800" b="1" u="none" strike="noStrike" dirty="0">
                          <a:solidFill>
                            <a:srgbClr val="00B050"/>
                          </a:solidFill>
                          <a:effectLst/>
                        </a:rPr>
                        <a:t>70%</a:t>
                      </a:r>
                      <a:endParaRPr lang="es-ES" sz="2800" b="1" i="0" u="none" strike="noStrike" dirty="0">
                        <a:solidFill>
                          <a:srgbClr val="00B050"/>
                        </a:solidFill>
                        <a:effectLst/>
                        <a:latin typeface="Arial" panose="020B0604020202020204" pitchFamily="34" charset="0"/>
                      </a:endParaRPr>
                    </a:p>
                  </a:txBody>
                  <a:tcPr marL="9525" marR="9525" marT="9525" marB="0" anchor="ctr"/>
                </a:tc>
              </a:tr>
              <a:tr h="390525">
                <a:tc>
                  <a:txBody>
                    <a:bodyPr/>
                    <a:lstStyle/>
                    <a:p>
                      <a:pPr algn="l" fontAlgn="ctr"/>
                      <a:r>
                        <a:rPr lang="es-EC" sz="1400" u="none" strike="noStrike">
                          <a:effectLst/>
                        </a:rPr>
                        <a:t>8.- El gobierno apoya y promueve las actividades y nuevos proyectos de la institución educativa</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800" b="1" u="none" strike="noStrike" dirty="0">
                          <a:solidFill>
                            <a:srgbClr val="FF0000"/>
                          </a:solidFill>
                          <a:effectLst/>
                        </a:rPr>
                        <a:t>73%</a:t>
                      </a:r>
                      <a:endParaRPr lang="es-ES" sz="2800" b="1" i="0" u="none" strike="noStrike" dirty="0">
                        <a:solidFill>
                          <a:srgbClr val="FF0000"/>
                        </a:solidFill>
                        <a:effectLst/>
                        <a:latin typeface="Arial" panose="020B0604020202020204" pitchFamily="34" charset="0"/>
                      </a:endParaRPr>
                    </a:p>
                  </a:txBody>
                  <a:tcPr marL="9525" marR="9525" marT="9525" marB="0" anchor="ctr"/>
                </a:tc>
              </a:tr>
              <a:tr h="390525">
                <a:tc>
                  <a:txBody>
                    <a:bodyPr/>
                    <a:lstStyle/>
                    <a:p>
                      <a:pPr algn="l" fontAlgn="ctr"/>
                      <a:r>
                        <a:rPr lang="es-EC" sz="1400" u="none" strike="noStrike">
                          <a:effectLst/>
                        </a:rPr>
                        <a:t>9.- La educación que reciben los niñ(a)s y adolescentes con discapacidad aporta significativamente a la inserción laboral</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800" b="1" u="none" strike="noStrike" dirty="0">
                          <a:solidFill>
                            <a:srgbClr val="FF0000"/>
                          </a:solidFill>
                          <a:effectLst/>
                        </a:rPr>
                        <a:t>68%</a:t>
                      </a:r>
                      <a:endParaRPr lang="es-ES" sz="2800" b="1" i="0" u="none" strike="noStrike" dirty="0">
                        <a:solidFill>
                          <a:srgbClr val="FF0000"/>
                        </a:solidFill>
                        <a:effectLst/>
                        <a:latin typeface="Arial" panose="020B0604020202020204" pitchFamily="34" charset="0"/>
                      </a:endParaRPr>
                    </a:p>
                  </a:txBody>
                  <a:tcPr marL="9525" marR="9525" marT="9525" marB="0" anchor="ctr"/>
                </a:tc>
              </a:tr>
              <a:tr h="390525">
                <a:tc>
                  <a:txBody>
                    <a:bodyPr/>
                    <a:lstStyle/>
                    <a:p>
                      <a:pPr algn="l" fontAlgn="ctr"/>
                      <a:r>
                        <a:rPr lang="es-EC" sz="1400" u="none" strike="noStrike" dirty="0">
                          <a:effectLst/>
                        </a:rPr>
                        <a:t>10.- La institución garantiza el cuidado y bienestar del estudiante a través de un programa de salud interno</a:t>
                      </a:r>
                      <a:endParaRPr lang="es-E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2800" b="1" u="none" strike="noStrike" dirty="0">
                          <a:solidFill>
                            <a:srgbClr val="FF0000"/>
                          </a:solidFill>
                          <a:effectLst/>
                        </a:rPr>
                        <a:t>53%</a:t>
                      </a:r>
                      <a:endParaRPr lang="es-ES" sz="2800" b="1" i="0" u="none" strike="noStrike" dirty="0">
                        <a:solidFill>
                          <a:srgbClr val="FF0000"/>
                        </a:solidFill>
                        <a:effectLst/>
                        <a:latin typeface="Calibri" panose="020F0502020204030204" pitchFamily="34" charset="0"/>
                      </a:endParaRPr>
                    </a:p>
                  </a:txBody>
                  <a:tcPr marL="9525" marR="9525" marT="9525" marB="0" anchor="ctr"/>
                </a:tc>
              </a:tr>
            </a:tbl>
          </a:graphicData>
        </a:graphic>
      </p:graphicFrame>
      <p:sp>
        <p:nvSpPr>
          <p:cNvPr id="8" name="Rectángulo 7"/>
          <p:cNvSpPr/>
          <p:nvPr/>
        </p:nvSpPr>
        <p:spPr>
          <a:xfrm>
            <a:off x="6888088" y="6021288"/>
            <a:ext cx="5184576" cy="720080"/>
          </a:xfrm>
          <a:prstGeom prst="rect">
            <a:avLst/>
          </a:prstGeom>
          <a:gradFill>
            <a:gsLst>
              <a:gs pos="0">
                <a:schemeClr val="bg1">
                  <a:tint val="96000"/>
                  <a:shade val="100000"/>
                  <a:alpha val="100000"/>
                  <a:satMod val="140000"/>
                </a:schemeClr>
              </a:gs>
              <a:gs pos="31000">
                <a:schemeClr val="bg1">
                  <a:tint val="100000"/>
                  <a:shade val="90000"/>
                  <a:alpha val="100000"/>
                </a:schemeClr>
              </a:gs>
              <a:gs pos="100000">
                <a:schemeClr val="bg1">
                  <a:tint val="100000"/>
                  <a:shade val="80000"/>
                  <a:alpha val="10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rgbClr val="00B050"/>
                </a:solidFill>
              </a:rPr>
              <a:t>SI</a:t>
            </a:r>
          </a:p>
          <a:p>
            <a:pPr algn="ctr"/>
            <a:r>
              <a:rPr lang="es-ES" sz="2400" b="1" dirty="0" smtClean="0">
                <a:solidFill>
                  <a:srgbClr val="FF0000"/>
                </a:solidFill>
              </a:rPr>
              <a:t>NO</a:t>
            </a:r>
            <a:endParaRPr lang="es-ES" sz="2400" b="1" dirty="0">
              <a:solidFill>
                <a:srgbClr val="FF0000"/>
              </a:solidFill>
            </a:endParaRPr>
          </a:p>
        </p:txBody>
      </p:sp>
    </p:spTree>
    <p:extLst>
      <p:ext uri="{BB962C8B-B14F-4D97-AF65-F5344CB8AC3E}">
        <p14:creationId xmlns="" xmlns:p14="http://schemas.microsoft.com/office/powerpoint/2010/main" val="2486685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96688" y="125778"/>
            <a:ext cx="3707904" cy="461665"/>
          </a:xfrm>
          <a:prstGeom prst="rect">
            <a:avLst/>
          </a:prstGeom>
          <a:noFill/>
        </p:spPr>
        <p:txBody>
          <a:bodyPr wrap="square" rtlCol="0">
            <a:spAutoFit/>
          </a:bodyPr>
          <a:lstStyle/>
          <a:p>
            <a:pPr lvl="1" algn="ctr"/>
            <a:r>
              <a:rPr lang="es-MX" sz="2400" b="1" dirty="0" smtClean="0">
                <a:solidFill>
                  <a:srgbClr val="FFC000"/>
                </a:solidFill>
              </a:rPr>
              <a:t>ESTUDIO DE MERCADO</a:t>
            </a:r>
            <a:endParaRPr lang="es-MX" sz="2400" dirty="0">
              <a:solidFill>
                <a:srgbClr val="FFC000"/>
              </a:solidFill>
            </a:endParaRPr>
          </a:p>
        </p:txBody>
      </p:sp>
      <p:sp>
        <p:nvSpPr>
          <p:cNvPr id="2" name="Rectángulo 1"/>
          <p:cNvSpPr/>
          <p:nvPr/>
        </p:nvSpPr>
        <p:spPr>
          <a:xfrm>
            <a:off x="6023992" y="125778"/>
            <a:ext cx="5077608" cy="523220"/>
          </a:xfrm>
          <a:prstGeom prst="rect">
            <a:avLst/>
          </a:prstGeom>
        </p:spPr>
        <p:txBody>
          <a:bodyPr wrap="none">
            <a:spAutoFit/>
          </a:bodyPr>
          <a:lstStyle/>
          <a:p>
            <a:r>
              <a:rPr lang="es-EC" sz="2800" dirty="0">
                <a:latin typeface="Times New Roman" panose="02020603050405020304" pitchFamily="18" charset="0"/>
                <a:ea typeface="Calibri" panose="020F0502020204030204" pitchFamily="34" charset="0"/>
              </a:rPr>
              <a:t>Tablas de contingencia o Crosstab</a:t>
            </a:r>
            <a:endParaRPr lang="es-ES" sz="2800" dirty="0"/>
          </a:p>
        </p:txBody>
      </p:sp>
      <p:graphicFrame>
        <p:nvGraphicFramePr>
          <p:cNvPr id="3" name="Tabla 2"/>
          <p:cNvGraphicFramePr>
            <a:graphicFrameLocks noGrp="1"/>
          </p:cNvGraphicFramePr>
          <p:nvPr>
            <p:extLst>
              <p:ext uri="{D42A27DB-BD31-4B8C-83A1-F6EECF244321}">
                <p14:modId xmlns="" xmlns:p14="http://schemas.microsoft.com/office/powerpoint/2010/main" val="3107182066"/>
              </p:ext>
            </p:extLst>
          </p:nvPr>
        </p:nvGraphicFramePr>
        <p:xfrm>
          <a:off x="3791744" y="4149080"/>
          <a:ext cx="5904654" cy="2016226"/>
        </p:xfrm>
        <a:graphic>
          <a:graphicData uri="http://schemas.openxmlformats.org/drawingml/2006/table">
            <a:tbl>
              <a:tblPr firstRow="1" firstCol="1" bandRow="1">
                <a:tableStyleId>{5C22544A-7EE6-4342-B048-85BDC9FD1C3A}</a:tableStyleId>
              </a:tblPr>
              <a:tblGrid>
                <a:gridCol w="906085"/>
                <a:gridCol w="1117505"/>
                <a:gridCol w="1162809"/>
                <a:gridCol w="906085"/>
                <a:gridCol w="906085"/>
                <a:gridCol w="906085"/>
              </a:tblGrid>
              <a:tr h="777531">
                <a:tc>
                  <a:txBody>
                    <a:bodyPr/>
                    <a:lstStyle/>
                    <a:p>
                      <a:pPr>
                        <a:lnSpc>
                          <a:spcPct val="115000"/>
                        </a:lnSpc>
                        <a:spcAft>
                          <a:spcPts val="0"/>
                        </a:spcAft>
                      </a:pPr>
                      <a:r>
                        <a:rPr lang="es-EC" sz="12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rPr>
                        <a:t>Discriminación / Aislamiento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Infraestructura inadecuada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Pobreza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dirty="0">
                          <a:effectLst/>
                        </a:rPr>
                        <a:t>Falta de materiales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TOTAL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47739">
                <a:tc>
                  <a:txBody>
                    <a:bodyPr/>
                    <a:lstStyle/>
                    <a:p>
                      <a:pPr>
                        <a:lnSpc>
                          <a:spcPct val="115000"/>
                        </a:lnSpc>
                        <a:spcAft>
                          <a:spcPts val="0"/>
                        </a:spcAft>
                      </a:pPr>
                      <a:r>
                        <a:rPr lang="es-EC" sz="1200">
                          <a:effectLst/>
                        </a:rPr>
                        <a:t>Norte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28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21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23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rPr>
                        <a:t>76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47739">
                <a:tc>
                  <a:txBody>
                    <a:bodyPr/>
                    <a:lstStyle/>
                    <a:p>
                      <a:pPr>
                        <a:lnSpc>
                          <a:spcPct val="115000"/>
                        </a:lnSpc>
                        <a:spcAft>
                          <a:spcPts val="0"/>
                        </a:spcAft>
                      </a:pPr>
                      <a:r>
                        <a:rPr lang="es-EC" sz="1200">
                          <a:effectLst/>
                        </a:rPr>
                        <a:t>Centro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9</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23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47739">
                <a:tc>
                  <a:txBody>
                    <a:bodyPr/>
                    <a:lstStyle/>
                    <a:p>
                      <a:pPr>
                        <a:lnSpc>
                          <a:spcPct val="115000"/>
                        </a:lnSpc>
                        <a:spcAft>
                          <a:spcPts val="0"/>
                        </a:spcAft>
                      </a:pPr>
                      <a:r>
                        <a:rPr lang="es-EC" sz="1200">
                          <a:effectLst/>
                        </a:rPr>
                        <a:t>Sur</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highlight>
                            <a:srgbClr val="FFFF00"/>
                          </a:highlight>
                        </a:rPr>
                        <a:t>70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43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62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rPr>
                        <a:t>183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47739">
                <a:tc>
                  <a:txBody>
                    <a:bodyPr/>
                    <a:lstStyle/>
                    <a:p>
                      <a:pPr>
                        <a:lnSpc>
                          <a:spcPct val="115000"/>
                        </a:lnSpc>
                        <a:spcAft>
                          <a:spcPts val="0"/>
                        </a:spcAft>
                      </a:pPr>
                      <a:r>
                        <a:rPr lang="es-EC" sz="1200">
                          <a:effectLst/>
                        </a:rPr>
                        <a:t>Valles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19</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9</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11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41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47739">
                <a:tc>
                  <a:txBody>
                    <a:bodyPr/>
                    <a:lstStyle/>
                    <a:p>
                      <a:pPr>
                        <a:lnSpc>
                          <a:spcPct val="115000"/>
                        </a:lnSpc>
                        <a:spcAft>
                          <a:spcPts val="0"/>
                        </a:spcAft>
                      </a:pPr>
                      <a:r>
                        <a:rPr lang="es-EC" sz="1200">
                          <a:effectLst/>
                        </a:rPr>
                        <a:t>TOTAL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125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77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16</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105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rPr>
                        <a:t>323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8" name="Gráfico 7"/>
          <p:cNvGraphicFramePr/>
          <p:nvPr>
            <p:extLst>
              <p:ext uri="{D42A27DB-BD31-4B8C-83A1-F6EECF244321}">
                <p14:modId xmlns="" xmlns:p14="http://schemas.microsoft.com/office/powerpoint/2010/main" val="4011534311"/>
              </p:ext>
            </p:extLst>
          </p:nvPr>
        </p:nvGraphicFramePr>
        <p:xfrm>
          <a:off x="3863752" y="836712"/>
          <a:ext cx="5569846" cy="304483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6"/>
          <p:cNvSpPr/>
          <p:nvPr/>
        </p:nvSpPr>
        <p:spPr>
          <a:xfrm>
            <a:off x="-3564396" y="1785926"/>
            <a:ext cx="7128792" cy="1938992"/>
          </a:xfrm>
          <a:prstGeom prst="rect">
            <a:avLst/>
          </a:prstGeom>
        </p:spPr>
        <p:txBody>
          <a:bodyPr wrap="square">
            <a:spAutoFit/>
          </a:bodyPr>
          <a:lstStyle/>
          <a:p>
            <a:pPr algn="r"/>
            <a:r>
              <a:rPr lang="es-EC" sz="2400" dirty="0" smtClean="0"/>
              <a:t>VARIABLES:</a:t>
            </a:r>
          </a:p>
          <a:p>
            <a:pPr algn="r"/>
            <a:endParaRPr lang="es-EC" sz="2400" dirty="0" smtClean="0"/>
          </a:p>
          <a:p>
            <a:pPr algn="r"/>
            <a:r>
              <a:rPr lang="es-EC" sz="2400" dirty="0" smtClean="0"/>
              <a:t>Sector  e </a:t>
            </a:r>
          </a:p>
          <a:p>
            <a:pPr algn="r"/>
            <a:r>
              <a:rPr lang="es-EC" sz="2400" dirty="0" smtClean="0"/>
              <a:t>inconvenientes en un instituto </a:t>
            </a:r>
          </a:p>
          <a:p>
            <a:pPr algn="r"/>
            <a:r>
              <a:rPr lang="es-EC" sz="2400" dirty="0" smtClean="0"/>
              <a:t>de educación especial </a:t>
            </a:r>
            <a:endParaRPr lang="es-ES" sz="2400" dirty="0"/>
          </a:p>
        </p:txBody>
      </p:sp>
    </p:spTree>
    <p:extLst>
      <p:ext uri="{BB962C8B-B14F-4D97-AF65-F5344CB8AC3E}">
        <p14:creationId xmlns="" xmlns:p14="http://schemas.microsoft.com/office/powerpoint/2010/main" val="2348219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96688" y="125778"/>
            <a:ext cx="3707904" cy="461665"/>
          </a:xfrm>
          <a:prstGeom prst="rect">
            <a:avLst/>
          </a:prstGeom>
          <a:noFill/>
        </p:spPr>
        <p:txBody>
          <a:bodyPr wrap="square" rtlCol="0">
            <a:spAutoFit/>
          </a:bodyPr>
          <a:lstStyle/>
          <a:p>
            <a:pPr lvl="1" algn="ctr"/>
            <a:r>
              <a:rPr lang="es-MX" sz="2400" b="1" dirty="0" smtClean="0">
                <a:solidFill>
                  <a:srgbClr val="FFC000"/>
                </a:solidFill>
              </a:rPr>
              <a:t>ESTUDIO DE MERCADO</a:t>
            </a:r>
            <a:endParaRPr lang="es-MX" sz="2400" dirty="0">
              <a:solidFill>
                <a:srgbClr val="FFC000"/>
              </a:solidFill>
            </a:endParaRPr>
          </a:p>
        </p:txBody>
      </p:sp>
      <p:sp>
        <p:nvSpPr>
          <p:cNvPr id="7" name="Rectángulo 6"/>
          <p:cNvSpPr/>
          <p:nvPr/>
        </p:nvSpPr>
        <p:spPr>
          <a:xfrm>
            <a:off x="9840416" y="10221"/>
            <a:ext cx="1436804" cy="523220"/>
          </a:xfrm>
          <a:prstGeom prst="rect">
            <a:avLst/>
          </a:prstGeom>
        </p:spPr>
        <p:txBody>
          <a:bodyPr wrap="none">
            <a:spAutoFit/>
          </a:bodyPr>
          <a:lstStyle/>
          <a:p>
            <a:r>
              <a:rPr lang="es-EC" sz="2800" dirty="0" smtClean="0">
                <a:latin typeface="Times New Roman" panose="02020603050405020304" pitchFamily="18" charset="0"/>
              </a:rPr>
              <a:t>ANOVA</a:t>
            </a:r>
            <a:endParaRPr lang="es-ES" sz="2800" dirty="0"/>
          </a:p>
        </p:txBody>
      </p:sp>
      <p:graphicFrame>
        <p:nvGraphicFramePr>
          <p:cNvPr id="2" name="Tabla 1"/>
          <p:cNvGraphicFramePr>
            <a:graphicFrameLocks noGrp="1"/>
          </p:cNvGraphicFramePr>
          <p:nvPr>
            <p:extLst>
              <p:ext uri="{D42A27DB-BD31-4B8C-83A1-F6EECF244321}">
                <p14:modId xmlns="" xmlns:p14="http://schemas.microsoft.com/office/powerpoint/2010/main" val="1757594192"/>
              </p:ext>
            </p:extLst>
          </p:nvPr>
        </p:nvGraphicFramePr>
        <p:xfrm>
          <a:off x="5015880" y="3354332"/>
          <a:ext cx="6662044" cy="1968258"/>
        </p:xfrm>
        <a:graphic>
          <a:graphicData uri="http://schemas.openxmlformats.org/drawingml/2006/table">
            <a:tbl>
              <a:tblPr>
                <a:tableStyleId>{5C22544A-7EE6-4342-B048-85BDC9FD1C3A}</a:tableStyleId>
              </a:tblPr>
              <a:tblGrid>
                <a:gridCol w="1192435"/>
                <a:gridCol w="1346535"/>
                <a:gridCol w="925513"/>
                <a:gridCol w="1346535"/>
                <a:gridCol w="925513"/>
                <a:gridCol w="925513"/>
              </a:tblGrid>
              <a:tr h="168379">
                <a:tc gridSpan="6">
                  <a:txBody>
                    <a:bodyPr/>
                    <a:lstStyle/>
                    <a:p>
                      <a:pPr marL="38100" marR="38100" algn="ctr">
                        <a:lnSpc>
                          <a:spcPts val="1600"/>
                        </a:lnSpc>
                        <a:spcAft>
                          <a:spcPts val="0"/>
                        </a:spcAft>
                      </a:pPr>
                      <a:r>
                        <a:rPr lang="es-EC" sz="1600" b="1" dirty="0">
                          <a:effectLst/>
                        </a:rPr>
                        <a:t>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35921">
                <a:tc gridSpan="6">
                  <a:txBody>
                    <a:bodyPr/>
                    <a:lstStyle/>
                    <a:p>
                      <a:pPr marL="38100" marR="38100" algn="ctr">
                        <a:lnSpc>
                          <a:spcPts val="1600"/>
                        </a:lnSpc>
                        <a:spcAft>
                          <a:spcPts val="0"/>
                        </a:spcAft>
                      </a:pPr>
                      <a:r>
                        <a:rPr lang="es-EC" sz="1600" b="1" dirty="0" smtClean="0">
                          <a:effectLst/>
                        </a:rPr>
                        <a:t>ANOVA </a:t>
                      </a:r>
                      <a:r>
                        <a:rPr lang="es-EC" sz="1600" b="1" dirty="0">
                          <a:effectLst/>
                        </a:rPr>
                        <a:t>Dinero que gasta una persona con discapacidad vs. Beneficios que reciben</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35921">
                <a:tc>
                  <a:txBody>
                    <a:bodyPr/>
                    <a:lstStyle/>
                    <a:p>
                      <a:pPr marL="38100" marR="38100">
                        <a:lnSpc>
                          <a:spcPts val="1600"/>
                        </a:lnSpc>
                        <a:spcAft>
                          <a:spcPts val="0"/>
                        </a:spcAft>
                      </a:pPr>
                      <a:r>
                        <a:rPr lang="es-EC" sz="1600" b="1">
                          <a:effectLst/>
                        </a:rPr>
                        <a:t> </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b="1">
                          <a:effectLst/>
                        </a:rPr>
                        <a:t>Suma de cuadrados</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b="1" dirty="0" err="1">
                          <a:effectLst/>
                        </a:rPr>
                        <a:t>gl</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b="1" dirty="0">
                          <a:effectLst/>
                        </a:rPr>
                        <a:t>Media cuadrática</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b="1" dirty="0">
                          <a:effectLst/>
                        </a:rPr>
                        <a:t>F</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b="1" dirty="0">
                          <a:effectLst/>
                        </a:rPr>
                        <a:t>Sig.</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35921">
                <a:tc>
                  <a:txBody>
                    <a:bodyPr/>
                    <a:lstStyle/>
                    <a:p>
                      <a:pPr marL="38100" marR="38100">
                        <a:lnSpc>
                          <a:spcPts val="1600"/>
                        </a:lnSpc>
                        <a:spcAft>
                          <a:spcPts val="0"/>
                        </a:spcAft>
                      </a:pPr>
                      <a:r>
                        <a:rPr lang="es-EC" sz="1600">
                          <a:effectLst/>
                        </a:rPr>
                        <a:t>Inter-grupos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150,681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50,227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dirty="0">
                          <a:effectLst/>
                        </a:rPr>
                        <a:t>7,056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b="1" dirty="0">
                          <a:solidFill>
                            <a:srgbClr val="FF0000"/>
                          </a:solidFill>
                          <a:effectLst/>
                        </a:rPr>
                        <a:t>,000</a:t>
                      </a:r>
                      <a:endParaRPr lang="es-E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35921">
                <a:tc>
                  <a:txBody>
                    <a:bodyPr/>
                    <a:lstStyle/>
                    <a:p>
                      <a:pPr marL="38100" marR="38100">
                        <a:lnSpc>
                          <a:spcPts val="1600"/>
                        </a:lnSpc>
                        <a:spcAft>
                          <a:spcPts val="0"/>
                        </a:spcAft>
                      </a:pPr>
                      <a:r>
                        <a:rPr lang="es-EC" sz="1600">
                          <a:effectLst/>
                        </a:rPr>
                        <a:t>Intra-grupos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1509,153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212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7,119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16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C" sz="16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16129">
                <a:tc>
                  <a:txBody>
                    <a:bodyPr/>
                    <a:lstStyle/>
                    <a:p>
                      <a:pPr marL="38100" marR="38100">
                        <a:lnSpc>
                          <a:spcPts val="1600"/>
                        </a:lnSpc>
                        <a:spcAft>
                          <a:spcPts val="0"/>
                        </a:spcAft>
                      </a:pPr>
                      <a:r>
                        <a:rPr lang="es-EC" sz="1600">
                          <a:effectLst/>
                        </a:rPr>
                        <a:t>Total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1659,833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215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16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C" sz="16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C" sz="16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3" name="Rectángulo 2"/>
          <p:cNvSpPr/>
          <p:nvPr/>
        </p:nvSpPr>
        <p:spPr>
          <a:xfrm>
            <a:off x="695400" y="1269572"/>
            <a:ext cx="6096000" cy="1366528"/>
          </a:xfrm>
          <a:prstGeom prst="rect">
            <a:avLst/>
          </a:prstGeom>
        </p:spPr>
        <p:txBody>
          <a:bodyPr>
            <a:spAutoFit/>
          </a:bodyPr>
          <a:lstStyle/>
          <a:p>
            <a:pPr>
              <a:lnSpc>
                <a:spcPct val="115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Hipótesis: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H0: Si A y B es mayor que 0,05 se RECHAZA.</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H1: Si A y B es menor que 0,05 se </a:t>
            </a:r>
            <a:r>
              <a:rPr lang="es-ES"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ACEPTA.</a:t>
            </a:r>
            <a:endParaRPr lang="es-ES"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6"/>
          <p:cNvSpPr/>
          <p:nvPr/>
        </p:nvSpPr>
        <p:spPr>
          <a:xfrm>
            <a:off x="-2762312" y="3286124"/>
            <a:ext cx="7128792" cy="1938992"/>
          </a:xfrm>
          <a:prstGeom prst="rect">
            <a:avLst/>
          </a:prstGeom>
        </p:spPr>
        <p:txBody>
          <a:bodyPr wrap="square">
            <a:spAutoFit/>
          </a:bodyPr>
          <a:lstStyle/>
          <a:p>
            <a:pPr algn="r"/>
            <a:r>
              <a:rPr lang="es-EC" sz="2400" dirty="0" smtClean="0"/>
              <a:t>VARIABLES:</a:t>
            </a:r>
          </a:p>
          <a:p>
            <a:pPr algn="r"/>
            <a:endParaRPr lang="es-EC" sz="2400" dirty="0" smtClean="0"/>
          </a:p>
          <a:p>
            <a:pPr algn="r"/>
            <a:r>
              <a:rPr lang="es-EC" sz="2400" dirty="0" smtClean="0"/>
              <a:t>Gasto mensual persona con</a:t>
            </a:r>
          </a:p>
          <a:p>
            <a:pPr algn="r"/>
            <a:r>
              <a:rPr lang="es-EC" sz="2400" dirty="0" smtClean="0"/>
              <a:t> discapacidad y</a:t>
            </a:r>
          </a:p>
          <a:p>
            <a:pPr algn="r"/>
            <a:r>
              <a:rPr lang="es-EC" sz="2400" dirty="0" smtClean="0"/>
              <a:t>Beneficios que reciben </a:t>
            </a:r>
            <a:endParaRPr lang="es-ES" sz="2400" dirty="0"/>
          </a:p>
        </p:txBody>
      </p:sp>
      <p:pic>
        <p:nvPicPr>
          <p:cNvPr id="2050" name="Picture 2"/>
          <p:cNvPicPr>
            <a:picLocks noChangeAspect="1" noChangeArrowheads="1"/>
          </p:cNvPicPr>
          <p:nvPr/>
        </p:nvPicPr>
        <p:blipFill>
          <a:blip r:embed="rId2"/>
          <a:srcRect/>
          <a:stretch>
            <a:fillRect/>
          </a:stretch>
        </p:blipFill>
        <p:spPr bwMode="auto">
          <a:xfrm>
            <a:off x="6238876" y="857232"/>
            <a:ext cx="5124450" cy="2333625"/>
          </a:xfrm>
          <a:prstGeom prst="rect">
            <a:avLst/>
          </a:prstGeom>
          <a:noFill/>
          <a:ln w="9525">
            <a:noFill/>
            <a:miter lim="800000"/>
            <a:headEnd/>
            <a:tailEnd/>
          </a:ln>
          <a:effectLst/>
        </p:spPr>
      </p:pic>
    </p:spTree>
    <p:extLst>
      <p:ext uri="{BB962C8B-B14F-4D97-AF65-F5344CB8AC3E}">
        <p14:creationId xmlns="" xmlns:p14="http://schemas.microsoft.com/office/powerpoint/2010/main" val="1343310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96688" y="125778"/>
            <a:ext cx="3707904" cy="461665"/>
          </a:xfrm>
          <a:prstGeom prst="rect">
            <a:avLst/>
          </a:prstGeom>
          <a:noFill/>
        </p:spPr>
        <p:txBody>
          <a:bodyPr wrap="square" rtlCol="0">
            <a:spAutoFit/>
          </a:bodyPr>
          <a:lstStyle/>
          <a:p>
            <a:pPr lvl="1" algn="ctr"/>
            <a:r>
              <a:rPr lang="es-MX" sz="2400" b="1" dirty="0" smtClean="0">
                <a:solidFill>
                  <a:srgbClr val="FFC000"/>
                </a:solidFill>
              </a:rPr>
              <a:t>ESTUDIO DE MERCADO</a:t>
            </a:r>
            <a:endParaRPr lang="es-MX" sz="2400" dirty="0">
              <a:solidFill>
                <a:srgbClr val="FFC000"/>
              </a:solidFill>
            </a:endParaRPr>
          </a:p>
        </p:txBody>
      </p:sp>
      <p:sp>
        <p:nvSpPr>
          <p:cNvPr id="7" name="Rectángulo 6"/>
          <p:cNvSpPr/>
          <p:nvPr/>
        </p:nvSpPr>
        <p:spPr>
          <a:xfrm>
            <a:off x="9840416" y="10221"/>
            <a:ext cx="2000869" cy="523220"/>
          </a:xfrm>
          <a:prstGeom prst="rect">
            <a:avLst/>
          </a:prstGeom>
        </p:spPr>
        <p:txBody>
          <a:bodyPr wrap="none">
            <a:spAutoFit/>
          </a:bodyPr>
          <a:lstStyle/>
          <a:p>
            <a:r>
              <a:rPr lang="es-EC" sz="2800" dirty="0"/>
              <a:t>Chi Cuadrado</a:t>
            </a:r>
            <a:endParaRPr lang="es-ES" sz="2800" dirty="0"/>
          </a:p>
        </p:txBody>
      </p:sp>
      <p:sp>
        <p:nvSpPr>
          <p:cNvPr id="2" name="Rectángulo 1"/>
          <p:cNvSpPr/>
          <p:nvPr/>
        </p:nvSpPr>
        <p:spPr>
          <a:xfrm>
            <a:off x="407368" y="908720"/>
            <a:ext cx="6096000" cy="2169825"/>
          </a:xfrm>
          <a:prstGeom prst="rect">
            <a:avLst/>
          </a:prstGeom>
        </p:spPr>
        <p:txBody>
          <a:bodyPr>
            <a:spAutoFit/>
          </a:bodyPr>
          <a:lstStyle/>
          <a:p>
            <a:pPr>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Las hipótesis son las siguientes: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5486400" algn="r"/>
              </a:tabLst>
            </a:pPr>
            <a:r>
              <a:rPr lang="es-ES" dirty="0">
                <a:latin typeface="Times New Roman" panose="02020603050405020304" pitchFamily="18" charset="0"/>
                <a:ea typeface="Calibri" panose="020F0502020204030204" pitchFamily="34" charset="0"/>
                <a:cs typeface="Times New Roman" panose="02020603050405020304" pitchFamily="18" charset="0"/>
              </a:rPr>
              <a:t>Ho: Si A, B y C son mayor a 5% RECHAZO porque no se encuentran asociadas ni relacionadas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S"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H1: Si A, B y C son menores a 5% ACEPTO la hipótesis porque existe asociación entre las variables de estudio</a:t>
            </a:r>
            <a:endParaRPr lang="es-ES"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 xmlns:p14="http://schemas.microsoft.com/office/powerpoint/2010/main" val="166507452"/>
              </p:ext>
            </p:extLst>
          </p:nvPr>
        </p:nvGraphicFramePr>
        <p:xfrm>
          <a:off x="2952728" y="3399822"/>
          <a:ext cx="8363889" cy="1958005"/>
        </p:xfrm>
        <a:graphic>
          <a:graphicData uri="http://schemas.openxmlformats.org/drawingml/2006/table">
            <a:tbl>
              <a:tblPr>
                <a:tableStyleId>{7DF18680-E054-41AD-8BC1-D1AEF772440D}</a:tableStyleId>
              </a:tblPr>
              <a:tblGrid>
                <a:gridCol w="1397423"/>
                <a:gridCol w="2227421"/>
                <a:gridCol w="2370014"/>
                <a:gridCol w="2369031"/>
              </a:tblGrid>
              <a:tr h="839145">
                <a:tc gridSpan="4">
                  <a:txBody>
                    <a:bodyPr/>
                    <a:lstStyle/>
                    <a:p>
                      <a:pPr marL="38100" marR="38100" algn="ctr">
                        <a:lnSpc>
                          <a:spcPts val="1600"/>
                        </a:lnSpc>
                        <a:spcAft>
                          <a:spcPts val="0"/>
                        </a:spcAft>
                      </a:pPr>
                      <a:endParaRPr lang="es-EC" sz="2000" b="1" dirty="0" smtClean="0">
                        <a:effectLst/>
                      </a:endParaRPr>
                    </a:p>
                    <a:p>
                      <a:pPr marL="38100" marR="38100" algn="ctr">
                        <a:lnSpc>
                          <a:spcPts val="1600"/>
                        </a:lnSpc>
                        <a:spcAft>
                          <a:spcPts val="0"/>
                        </a:spcAft>
                      </a:pPr>
                      <a:r>
                        <a:rPr lang="es-EC" sz="2000" b="1" dirty="0" smtClean="0">
                          <a:effectLst/>
                        </a:rPr>
                        <a:t>Chi </a:t>
                      </a:r>
                      <a:r>
                        <a:rPr lang="es-EC" sz="2000" b="1" dirty="0">
                          <a:effectLst/>
                        </a:rPr>
                        <a:t>cuadrado. Monto que invierte el gobierno, dinero que gasta al mes una persona con discapacidad y sector donde vive</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r>
              <a:tr h="279715">
                <a:tc>
                  <a:txBody>
                    <a:bodyPr/>
                    <a:lstStyle/>
                    <a:p>
                      <a:pPr marL="38100" marR="38100" algn="ctr">
                        <a:lnSpc>
                          <a:spcPts val="1600"/>
                        </a:lnSpc>
                        <a:spcAft>
                          <a:spcPts val="0"/>
                        </a:spcAft>
                      </a:pPr>
                      <a:r>
                        <a:rPr lang="es-EC" sz="1600" dirty="0">
                          <a:effectLst/>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Pregunta 6</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Pregunta 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dirty="0">
                          <a:effectLst/>
                        </a:rPr>
                        <a:t>Pregunta 14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9715">
                <a:tc>
                  <a:txBody>
                    <a:bodyPr/>
                    <a:lstStyle/>
                    <a:p>
                      <a:pPr marL="38100" marR="38100" algn="ctr">
                        <a:lnSpc>
                          <a:spcPts val="1600"/>
                        </a:lnSpc>
                        <a:spcAft>
                          <a:spcPts val="0"/>
                        </a:spcAft>
                      </a:pPr>
                      <a:r>
                        <a:rPr lang="es-EC" sz="1600">
                          <a:effectLst/>
                        </a:rPr>
                        <a:t>Chi-cuadrado</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600" dirty="0">
                          <a:effectLst/>
                        </a:rPr>
                        <a:t>177,507</a:t>
                      </a:r>
                      <a:r>
                        <a:rPr lang="es-EC" sz="1600" baseline="30000" dirty="0">
                          <a:effectLst/>
                        </a:rPr>
                        <a:t>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600" dirty="0">
                          <a:effectLst/>
                        </a:rPr>
                        <a:t>135,593</a:t>
                      </a:r>
                      <a:r>
                        <a:rPr lang="es-EC" sz="1600" baseline="30000" dirty="0">
                          <a:effectLst/>
                        </a:rPr>
                        <a:t>b</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600" dirty="0">
                          <a:effectLst/>
                        </a:rPr>
                        <a:t>158,836</a:t>
                      </a:r>
                      <a:r>
                        <a:rPr lang="es-EC" sz="1600" baseline="30000" dirty="0">
                          <a:effectLst/>
                        </a:rPr>
                        <a:t>c</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79715">
                <a:tc>
                  <a:txBody>
                    <a:bodyPr/>
                    <a:lstStyle/>
                    <a:p>
                      <a:pPr marL="38100" marR="38100" algn="ctr">
                        <a:lnSpc>
                          <a:spcPts val="1600"/>
                        </a:lnSpc>
                        <a:spcAft>
                          <a:spcPts val="0"/>
                        </a:spcAft>
                      </a:pPr>
                      <a:r>
                        <a:rPr lang="es-EC" sz="1600">
                          <a:effectLst/>
                        </a:rPr>
                        <a:t>gl</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600">
                          <a:effectLst/>
                        </a:rPr>
                        <a:t>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600">
                          <a:effectLst/>
                        </a:rPr>
                        <a:t>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600" dirty="0">
                          <a:effectLst/>
                        </a:rPr>
                        <a:t>3</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79715">
                <a:tc>
                  <a:txBody>
                    <a:bodyPr/>
                    <a:lstStyle/>
                    <a:p>
                      <a:pPr marL="38100" marR="38100" algn="ctr">
                        <a:lnSpc>
                          <a:spcPts val="1600"/>
                        </a:lnSpc>
                        <a:spcAft>
                          <a:spcPts val="0"/>
                        </a:spcAft>
                      </a:pPr>
                      <a:r>
                        <a:rPr lang="es-EC" sz="1600">
                          <a:effectLst/>
                        </a:rPr>
                        <a:t>Sig. asintót.</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600" b="1" dirty="0">
                          <a:solidFill>
                            <a:srgbClr val="FF0000"/>
                          </a:solidFill>
                          <a:effectLst/>
                        </a:rPr>
                        <a:t>,000</a:t>
                      </a:r>
                      <a:endParaRPr lang="es-E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600" b="1" dirty="0">
                          <a:solidFill>
                            <a:srgbClr val="FF0000"/>
                          </a:solidFill>
                          <a:effectLst/>
                        </a:rPr>
                        <a:t>,000</a:t>
                      </a:r>
                      <a:endParaRPr lang="es-E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600" b="1" dirty="0">
                          <a:solidFill>
                            <a:srgbClr val="FF0000"/>
                          </a:solidFill>
                          <a:effectLst/>
                        </a:rPr>
                        <a:t>,000</a:t>
                      </a:r>
                      <a:endParaRPr lang="es-E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9" name="Picture 2"/>
          <p:cNvPicPr>
            <a:picLocks noChangeAspect="1" noChangeArrowheads="1"/>
          </p:cNvPicPr>
          <p:nvPr/>
        </p:nvPicPr>
        <p:blipFill>
          <a:blip r:embed="rId2"/>
          <a:srcRect/>
          <a:stretch>
            <a:fillRect/>
          </a:stretch>
        </p:blipFill>
        <p:spPr bwMode="auto">
          <a:xfrm>
            <a:off x="6453190" y="785794"/>
            <a:ext cx="5124450" cy="2333625"/>
          </a:xfrm>
          <a:prstGeom prst="rect">
            <a:avLst/>
          </a:prstGeom>
          <a:noFill/>
          <a:ln w="9525">
            <a:noFill/>
            <a:miter lim="800000"/>
            <a:headEnd/>
            <a:tailEnd/>
          </a:ln>
          <a:effectLst/>
        </p:spPr>
      </p:pic>
    </p:spTree>
    <p:extLst>
      <p:ext uri="{BB962C8B-B14F-4D97-AF65-F5344CB8AC3E}">
        <p14:creationId xmlns="" xmlns:p14="http://schemas.microsoft.com/office/powerpoint/2010/main" val="2260508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3216" y="908720"/>
            <a:ext cx="6096000" cy="1754326"/>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rPr>
              <a:t>0,80 a 1 = </a:t>
            </a:r>
            <a:r>
              <a:rPr lang="es-ES" b="1" dirty="0">
                <a:latin typeface="Times New Roman" panose="02020603050405020304" pitchFamily="18" charset="0"/>
                <a:ea typeface="Calibri" panose="020F0502020204030204" pitchFamily="34" charset="0"/>
              </a:rPr>
              <a:t>Excelente correlación</a:t>
            </a:r>
            <a:endParaRPr lang="es-ES" sz="1050" dirty="0">
              <a:latin typeface="Tahoma" panose="020B0604030504040204" pitchFamily="34"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rPr>
              <a:t>0,5 a 0,70 = </a:t>
            </a:r>
            <a:r>
              <a:rPr lang="es-ES" b="1" dirty="0">
                <a:latin typeface="Times New Roman" panose="02020603050405020304" pitchFamily="18" charset="0"/>
                <a:ea typeface="Calibri" panose="020F0502020204030204" pitchFamily="34" charset="0"/>
              </a:rPr>
              <a:t>Mediana correlación</a:t>
            </a:r>
            <a:endParaRPr lang="es-ES" sz="1050" dirty="0">
              <a:latin typeface="Tahoma" panose="020B0604030504040204" pitchFamily="34"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S" b="1" dirty="0">
                <a:solidFill>
                  <a:srgbClr val="00B050"/>
                </a:solidFill>
                <a:latin typeface="Times New Roman" panose="02020603050405020304" pitchFamily="18" charset="0"/>
                <a:ea typeface="Calibri" panose="020F0502020204030204" pitchFamily="34" charset="0"/>
              </a:rPr>
              <a:t>0,20 a 0,49 = Baja correlación</a:t>
            </a:r>
            <a:endParaRPr lang="es-ES" sz="1050" b="1" dirty="0">
              <a:solidFill>
                <a:srgbClr val="00B050"/>
              </a:solidFill>
              <a:latin typeface="Tahoma" panose="020B0604030504040204" pitchFamily="34"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rPr>
              <a:t>0 a 0,19 = </a:t>
            </a:r>
            <a:r>
              <a:rPr lang="es-ES" b="1" dirty="0">
                <a:latin typeface="Times New Roman" panose="02020603050405020304" pitchFamily="18" charset="0"/>
                <a:ea typeface="Calibri" panose="020F0502020204030204" pitchFamily="34" charset="0"/>
              </a:rPr>
              <a:t>No hay correlación.</a:t>
            </a:r>
            <a:endParaRPr lang="es-ES" sz="1050" dirty="0">
              <a:effectLst/>
              <a:latin typeface="Tahoma" panose="020B0604030504040204" pitchFamily="34" charset="0"/>
              <a:ea typeface="Calibri" panose="020F0502020204030204" pitchFamily="34" charset="0"/>
            </a:endParaRPr>
          </a:p>
        </p:txBody>
      </p:sp>
      <p:sp>
        <p:nvSpPr>
          <p:cNvPr id="7" name="3 CuadroTexto"/>
          <p:cNvSpPr txBox="1"/>
          <p:nvPr/>
        </p:nvSpPr>
        <p:spPr>
          <a:xfrm>
            <a:off x="-96688" y="125778"/>
            <a:ext cx="3707904" cy="461665"/>
          </a:xfrm>
          <a:prstGeom prst="rect">
            <a:avLst/>
          </a:prstGeom>
          <a:noFill/>
        </p:spPr>
        <p:txBody>
          <a:bodyPr wrap="square" rtlCol="0">
            <a:spAutoFit/>
          </a:bodyPr>
          <a:lstStyle/>
          <a:p>
            <a:pPr lvl="1" algn="ctr"/>
            <a:r>
              <a:rPr lang="es-MX" sz="2400" b="1" dirty="0" smtClean="0">
                <a:solidFill>
                  <a:srgbClr val="FFC000"/>
                </a:solidFill>
              </a:rPr>
              <a:t>ESTUDIO DE MERCADO</a:t>
            </a:r>
            <a:endParaRPr lang="es-MX" sz="2400" dirty="0">
              <a:solidFill>
                <a:srgbClr val="FFC000"/>
              </a:solidFill>
            </a:endParaRPr>
          </a:p>
        </p:txBody>
      </p:sp>
      <p:sp>
        <p:nvSpPr>
          <p:cNvPr id="8" name="Rectángulo 7"/>
          <p:cNvSpPr/>
          <p:nvPr/>
        </p:nvSpPr>
        <p:spPr>
          <a:xfrm>
            <a:off x="9840416" y="10221"/>
            <a:ext cx="1689886" cy="523220"/>
          </a:xfrm>
          <a:prstGeom prst="rect">
            <a:avLst/>
          </a:prstGeom>
        </p:spPr>
        <p:txBody>
          <a:bodyPr wrap="none">
            <a:spAutoFit/>
          </a:bodyPr>
          <a:lstStyle/>
          <a:p>
            <a:r>
              <a:rPr lang="es-EC" sz="2800" dirty="0" smtClean="0"/>
              <a:t>Correlación</a:t>
            </a:r>
            <a:endParaRPr lang="es-ES" sz="2800" dirty="0"/>
          </a:p>
        </p:txBody>
      </p:sp>
      <p:pic>
        <p:nvPicPr>
          <p:cNvPr id="9" name="Imagen 8"/>
          <p:cNvPicPr/>
          <p:nvPr/>
        </p:nvPicPr>
        <p:blipFill>
          <a:blip r:embed="rId2"/>
          <a:srcRect/>
          <a:stretch>
            <a:fillRect/>
          </a:stretch>
        </p:blipFill>
        <p:spPr bwMode="auto">
          <a:xfrm>
            <a:off x="5663952" y="1371228"/>
            <a:ext cx="5832648" cy="657469"/>
          </a:xfrm>
          <a:prstGeom prst="rect">
            <a:avLst/>
          </a:prstGeom>
          <a:noFill/>
          <a:ln w="9525">
            <a:noFill/>
            <a:miter lim="800000"/>
            <a:headEnd/>
            <a:tailEnd/>
          </a:ln>
        </p:spPr>
      </p:pic>
      <p:graphicFrame>
        <p:nvGraphicFramePr>
          <p:cNvPr id="3" name="Tabla 2"/>
          <p:cNvGraphicFramePr>
            <a:graphicFrameLocks noGrp="1"/>
          </p:cNvGraphicFramePr>
          <p:nvPr>
            <p:extLst>
              <p:ext uri="{D42A27DB-BD31-4B8C-83A1-F6EECF244321}">
                <p14:modId xmlns="" xmlns:p14="http://schemas.microsoft.com/office/powerpoint/2010/main" val="1701679479"/>
              </p:ext>
            </p:extLst>
          </p:nvPr>
        </p:nvGraphicFramePr>
        <p:xfrm>
          <a:off x="4167174" y="3286124"/>
          <a:ext cx="7715304" cy="2320674"/>
        </p:xfrm>
        <a:graphic>
          <a:graphicData uri="http://schemas.openxmlformats.org/drawingml/2006/table">
            <a:tbl>
              <a:tblPr>
                <a:tableStyleId>{93296810-A885-4BE3-A3E7-6D5BEEA58F35}</a:tableStyleId>
              </a:tblPr>
              <a:tblGrid>
                <a:gridCol w="1860794"/>
                <a:gridCol w="1695086"/>
                <a:gridCol w="1560853"/>
                <a:gridCol w="2598571"/>
              </a:tblGrid>
              <a:tr h="280237">
                <a:tc gridSpan="2">
                  <a:txBody>
                    <a:bodyPr/>
                    <a:lstStyle/>
                    <a:p>
                      <a:pPr>
                        <a:lnSpc>
                          <a:spcPct val="115000"/>
                        </a:lnSpc>
                        <a:spcAft>
                          <a:spcPts val="1000"/>
                        </a:spcAft>
                      </a:pPr>
                      <a:r>
                        <a:rPr lang="es-EC" sz="1400" dirty="0">
                          <a:effectLst/>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a:txBody>
                    <a:bodyPr/>
                    <a:lstStyle/>
                    <a:p>
                      <a:pPr marL="38100" marR="38100" algn="ctr">
                        <a:lnSpc>
                          <a:spcPts val="1600"/>
                        </a:lnSpc>
                        <a:spcAft>
                          <a:spcPts val="0"/>
                        </a:spcAft>
                      </a:pPr>
                      <a:r>
                        <a:rPr lang="es-EC" sz="1400" b="1" dirty="0">
                          <a:effectLst/>
                        </a:rPr>
                        <a:t>6.- Monto inversión gobierno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400" b="1" dirty="0">
                          <a:effectLst/>
                        </a:rPr>
                        <a:t>9.- Dinero que gasta </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0760">
                <a:tc rowSpan="3">
                  <a:txBody>
                    <a:bodyPr/>
                    <a:lstStyle/>
                    <a:p>
                      <a:pPr marL="38100" marR="38100">
                        <a:lnSpc>
                          <a:spcPts val="1600"/>
                        </a:lnSpc>
                        <a:spcAft>
                          <a:spcPts val="0"/>
                        </a:spcAft>
                      </a:pPr>
                      <a:r>
                        <a:rPr lang="es-EC" sz="1400" dirty="0">
                          <a:effectLst/>
                        </a:rPr>
                        <a:t>6.- Monto inversión gobierno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C" sz="1400">
                          <a:effectLst/>
                        </a:rPr>
                        <a:t>Correlación de Pearson</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highlight>
                            <a:srgbClr val="FFFF00"/>
                          </a:highlight>
                        </a:rPr>
                        <a:t>,309</a:t>
                      </a:r>
                      <a:r>
                        <a:rPr lang="es-EC" sz="1400" baseline="30000">
                          <a:effectLst/>
                          <a:highlight>
                            <a:srgbClr val="FFFF00"/>
                          </a:highlight>
                        </a:rPr>
                        <a:t>**</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80237">
                <a:tc vMerge="1">
                  <a:txBody>
                    <a:bodyPr/>
                    <a:lstStyle/>
                    <a:p>
                      <a:endParaRPr lang="es-ES"/>
                    </a:p>
                  </a:txBody>
                  <a:tcPr/>
                </a:tc>
                <a:tc>
                  <a:txBody>
                    <a:bodyPr/>
                    <a:lstStyle/>
                    <a:p>
                      <a:pPr marL="38100" marR="38100">
                        <a:lnSpc>
                          <a:spcPts val="1600"/>
                        </a:lnSpc>
                        <a:spcAft>
                          <a:spcPts val="0"/>
                        </a:spcAft>
                      </a:pPr>
                      <a:r>
                        <a:rPr lang="es-EC" sz="1400">
                          <a:effectLst/>
                        </a:rPr>
                        <a:t>Sig. (bilateral)</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1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400">
                          <a:effectLst/>
                        </a:rPr>
                        <a:t>,000</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70760">
                <a:tc vMerge="1">
                  <a:txBody>
                    <a:bodyPr/>
                    <a:lstStyle/>
                    <a:p>
                      <a:endParaRPr lang="es-ES"/>
                    </a:p>
                  </a:txBody>
                  <a:tcPr/>
                </a:tc>
                <a:tc>
                  <a:txBody>
                    <a:bodyPr/>
                    <a:lstStyle/>
                    <a:p>
                      <a:pPr marL="38100" marR="38100">
                        <a:lnSpc>
                          <a:spcPts val="1600"/>
                        </a:lnSpc>
                        <a:spcAft>
                          <a:spcPts val="0"/>
                        </a:spcAft>
                      </a:pPr>
                      <a:r>
                        <a:rPr lang="es-EC" sz="1400">
                          <a:effectLst/>
                        </a:rPr>
                        <a:t>N</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207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206</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70760">
                <a:tc rowSpan="3">
                  <a:txBody>
                    <a:bodyPr/>
                    <a:lstStyle/>
                    <a:p>
                      <a:pPr marL="38100" marR="38100">
                        <a:lnSpc>
                          <a:spcPts val="1600"/>
                        </a:lnSpc>
                        <a:spcAft>
                          <a:spcPts val="0"/>
                        </a:spcAft>
                      </a:pPr>
                      <a:r>
                        <a:rPr lang="es-EC" sz="1400" dirty="0">
                          <a:effectLst/>
                        </a:rPr>
                        <a:t>9.- Dinero que gasta una persona con discapacidad</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C" sz="1400">
                          <a:effectLst/>
                        </a:rPr>
                        <a:t>Correlación de Pearson</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,309</a:t>
                      </a:r>
                      <a:r>
                        <a:rPr lang="es-EC" sz="1400" baseline="30000">
                          <a:effectLst/>
                        </a:rPr>
                        <a:t>**</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1</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80237">
                <a:tc vMerge="1">
                  <a:txBody>
                    <a:bodyPr/>
                    <a:lstStyle/>
                    <a:p>
                      <a:endParaRPr lang="es-ES"/>
                    </a:p>
                  </a:txBody>
                  <a:tcPr/>
                </a:tc>
                <a:tc>
                  <a:txBody>
                    <a:bodyPr/>
                    <a:lstStyle/>
                    <a:p>
                      <a:pPr marL="38100" marR="38100">
                        <a:lnSpc>
                          <a:spcPts val="1600"/>
                        </a:lnSpc>
                        <a:spcAft>
                          <a:spcPts val="0"/>
                        </a:spcAft>
                      </a:pPr>
                      <a:r>
                        <a:rPr lang="es-EC" sz="1400">
                          <a:effectLst/>
                        </a:rPr>
                        <a:t>Sig. (bilateral)</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dirty="0">
                          <a:effectLst/>
                        </a:rPr>
                        <a:t>,000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1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0760">
                <a:tc vMerge="1">
                  <a:txBody>
                    <a:bodyPr/>
                    <a:lstStyle/>
                    <a:p>
                      <a:endParaRPr lang="es-ES"/>
                    </a:p>
                  </a:txBody>
                  <a:tcPr/>
                </a:tc>
                <a:tc>
                  <a:txBody>
                    <a:bodyPr/>
                    <a:lstStyle/>
                    <a:p>
                      <a:pPr marL="38100" marR="38100">
                        <a:lnSpc>
                          <a:spcPts val="1600"/>
                        </a:lnSpc>
                        <a:spcAft>
                          <a:spcPts val="0"/>
                        </a:spcAft>
                      </a:pPr>
                      <a:r>
                        <a:rPr lang="es-EC" sz="1400">
                          <a:effectLst/>
                        </a:rPr>
                        <a:t>N</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206</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216</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70760">
                <a:tc gridSpan="4">
                  <a:txBody>
                    <a:bodyPr/>
                    <a:lstStyle/>
                    <a:p>
                      <a:pPr marL="38100" marR="38100">
                        <a:lnSpc>
                          <a:spcPts val="1600"/>
                        </a:lnSpc>
                        <a:spcAft>
                          <a:spcPts val="0"/>
                        </a:spcAft>
                      </a:pPr>
                      <a:r>
                        <a:rPr lang="es-EC" sz="1400" dirty="0">
                          <a:effectLst/>
                        </a:rPr>
                        <a:t>**. La correlación es significativa al nivel 0,01 (bilateral).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10" name="Rectángulo 6"/>
          <p:cNvSpPr/>
          <p:nvPr/>
        </p:nvSpPr>
        <p:spPr>
          <a:xfrm>
            <a:off x="-3119502" y="3643314"/>
            <a:ext cx="7128792" cy="1938992"/>
          </a:xfrm>
          <a:prstGeom prst="rect">
            <a:avLst/>
          </a:prstGeom>
        </p:spPr>
        <p:txBody>
          <a:bodyPr wrap="square">
            <a:spAutoFit/>
          </a:bodyPr>
          <a:lstStyle/>
          <a:p>
            <a:pPr algn="r"/>
            <a:r>
              <a:rPr lang="es-EC" sz="2400" dirty="0" smtClean="0"/>
              <a:t>VARIABLES:</a:t>
            </a:r>
          </a:p>
          <a:p>
            <a:pPr algn="r"/>
            <a:endParaRPr lang="es-EC" sz="2400" dirty="0" smtClean="0"/>
          </a:p>
          <a:p>
            <a:pPr algn="r"/>
            <a:r>
              <a:rPr lang="es-EC" sz="2400" dirty="0" smtClean="0"/>
              <a:t>Monto inversión del gobierno y</a:t>
            </a:r>
          </a:p>
          <a:p>
            <a:pPr algn="r"/>
            <a:r>
              <a:rPr lang="es-EC" sz="2400" dirty="0" smtClean="0"/>
              <a:t>Dinero que gasta una persona con</a:t>
            </a:r>
          </a:p>
          <a:p>
            <a:pPr algn="r"/>
            <a:r>
              <a:rPr lang="es-EC" sz="2400" dirty="0" smtClean="0"/>
              <a:t>discapacidad</a:t>
            </a:r>
            <a:endParaRPr lang="es-ES" sz="2400" dirty="0"/>
          </a:p>
        </p:txBody>
      </p:sp>
    </p:spTree>
    <p:extLst>
      <p:ext uri="{BB962C8B-B14F-4D97-AF65-F5344CB8AC3E}">
        <p14:creationId xmlns="" xmlns:p14="http://schemas.microsoft.com/office/powerpoint/2010/main" val="1639103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0096528" y="1571612"/>
            <a:ext cx="1878078" cy="400110"/>
          </a:xfrm>
          <a:prstGeom prst="rect">
            <a:avLst/>
          </a:prstGeom>
        </p:spPr>
        <p:txBody>
          <a:bodyPr wrap="none">
            <a:spAutoFit/>
          </a:bodyPr>
          <a:lstStyle/>
          <a:p>
            <a:r>
              <a:rPr lang="es-EC" sz="2000" dirty="0" smtClean="0"/>
              <a:t>SEGMENTACIÓN</a:t>
            </a:r>
            <a:endParaRPr lang="es-ES" sz="2000" dirty="0"/>
          </a:p>
        </p:txBody>
      </p:sp>
      <p:graphicFrame>
        <p:nvGraphicFramePr>
          <p:cNvPr id="8" name="Gráfico 7"/>
          <p:cNvGraphicFramePr/>
          <p:nvPr>
            <p:extLst>
              <p:ext uri="{D42A27DB-BD31-4B8C-83A1-F6EECF244321}">
                <p14:modId xmlns="" xmlns:p14="http://schemas.microsoft.com/office/powerpoint/2010/main" val="2734903827"/>
              </p:ext>
            </p:extLst>
          </p:nvPr>
        </p:nvGraphicFramePr>
        <p:xfrm>
          <a:off x="-384720" y="91710"/>
          <a:ext cx="4896466" cy="2901388"/>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2"/>
          <p:cNvSpPr>
            <a:spLocks noChangeArrowheads="1"/>
          </p:cNvSpPr>
          <p:nvPr/>
        </p:nvSpPr>
        <p:spPr bwMode="auto">
          <a:xfrm>
            <a:off x="983432" y="1556777"/>
            <a:ext cx="1224136" cy="792088"/>
          </a:xfrm>
          <a:prstGeom prst="ellipse">
            <a:avLst/>
          </a:prstGeom>
          <a:noFill/>
          <a:ln w="31750">
            <a:solidFill>
              <a:srgbClr val="C0504D"/>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pic>
        <p:nvPicPr>
          <p:cNvPr id="3" name="Imagen 2"/>
          <p:cNvPicPr>
            <a:picLocks noChangeAspect="1"/>
          </p:cNvPicPr>
          <p:nvPr/>
        </p:nvPicPr>
        <p:blipFill rotWithShape="1">
          <a:blip r:embed="rId3"/>
          <a:srcRect l="32290" t="25391" r="20668" b="11610"/>
          <a:stretch/>
        </p:blipFill>
        <p:spPr>
          <a:xfrm>
            <a:off x="309522" y="3143990"/>
            <a:ext cx="4932669" cy="3714010"/>
          </a:xfrm>
          <a:prstGeom prst="rect">
            <a:avLst/>
          </a:prstGeom>
          <a:ln>
            <a:noFill/>
          </a:ln>
          <a:effectLst>
            <a:softEdge rad="112500"/>
          </a:effectLst>
        </p:spPr>
      </p:pic>
      <p:graphicFrame>
        <p:nvGraphicFramePr>
          <p:cNvPr id="9" name="Tabla 8"/>
          <p:cNvGraphicFramePr>
            <a:graphicFrameLocks noGrp="1"/>
          </p:cNvGraphicFramePr>
          <p:nvPr>
            <p:extLst>
              <p:ext uri="{D42A27DB-BD31-4B8C-83A1-F6EECF244321}">
                <p14:modId xmlns="" xmlns:p14="http://schemas.microsoft.com/office/powerpoint/2010/main" val="3919241479"/>
              </p:ext>
            </p:extLst>
          </p:nvPr>
        </p:nvGraphicFramePr>
        <p:xfrm>
          <a:off x="5281639" y="0"/>
          <a:ext cx="4814889" cy="6645466"/>
        </p:xfrm>
        <a:graphic>
          <a:graphicData uri="http://schemas.openxmlformats.org/drawingml/2006/table">
            <a:tbl>
              <a:tblPr firstRow="1" firstCol="1" bandRow="1">
                <a:tableStyleId>{5C22544A-7EE6-4342-B048-85BDC9FD1C3A}</a:tableStyleId>
              </a:tblPr>
              <a:tblGrid>
                <a:gridCol w="2169374"/>
                <a:gridCol w="2645515"/>
              </a:tblGrid>
              <a:tr h="174075">
                <a:tc gridSpan="2">
                  <a:txBody>
                    <a:bodyPr/>
                    <a:lstStyle/>
                    <a:p>
                      <a:pPr algn="ctr">
                        <a:lnSpc>
                          <a:spcPct val="150000"/>
                        </a:lnSpc>
                        <a:spcAft>
                          <a:spcPts val="0"/>
                        </a:spcAft>
                      </a:pPr>
                      <a:r>
                        <a:rPr lang="es-EC" sz="1600" dirty="0">
                          <a:effectLst/>
                        </a:rPr>
                        <a:t>SEGMENTACIÓN DE MERCADOS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c hMerge="1">
                  <a:txBody>
                    <a:bodyPr/>
                    <a:lstStyle/>
                    <a:p>
                      <a:endParaRPr lang="es-ES"/>
                    </a:p>
                  </a:txBody>
                  <a:tcPr/>
                </a:tc>
              </a:tr>
              <a:tr h="174075">
                <a:tc>
                  <a:txBody>
                    <a:bodyPr/>
                    <a:lstStyle/>
                    <a:p>
                      <a:pPr>
                        <a:lnSpc>
                          <a:spcPct val="150000"/>
                        </a:lnSpc>
                        <a:spcAft>
                          <a:spcPts val="0"/>
                        </a:spcAft>
                      </a:pPr>
                      <a:r>
                        <a:rPr lang="es-EC" sz="1200" dirty="0">
                          <a:effectLst/>
                        </a:rPr>
                        <a:t>CATEGORÍA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c>
                  <a:txBody>
                    <a:bodyPr/>
                    <a:lstStyle/>
                    <a:p>
                      <a:pPr>
                        <a:lnSpc>
                          <a:spcPct val="150000"/>
                        </a:lnSpc>
                        <a:spcAft>
                          <a:spcPts val="0"/>
                        </a:spcAft>
                      </a:pPr>
                      <a:r>
                        <a:rPr lang="es-EC" sz="1200">
                          <a:effectLst/>
                        </a:rPr>
                        <a:t>SEGMENTO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Características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c>
                  <a:txBody>
                    <a:bodyPr/>
                    <a:lstStyle/>
                    <a:p>
                      <a:pPr>
                        <a:lnSpc>
                          <a:spcPct val="150000"/>
                        </a:lnSpc>
                        <a:spcAft>
                          <a:spcPts val="0"/>
                        </a:spcAft>
                      </a:pPr>
                      <a:r>
                        <a:rPr lang="es-EC" sz="1200">
                          <a:effectLst/>
                        </a:rPr>
                        <a:t>Educación especial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a:effectLst/>
                        </a:rPr>
                        <a:t>GEOGRÁFICAS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Región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a:effectLst/>
                        </a:rPr>
                        <a:t>Sierra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Provincia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a:effectLst/>
                        </a:rPr>
                        <a:t>Pichincha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Ciudad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a:effectLst/>
                        </a:rPr>
                        <a:t>Quito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Sector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a:effectLst/>
                        </a:rPr>
                        <a:t>Sur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a:effectLst/>
                        </a:rPr>
                        <a:t>DEMOGRÁFICAS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Nacionalidad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a:effectLst/>
                        </a:rPr>
                        <a:t>Ecuatoriana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Edad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dirty="0">
                          <a:effectLst/>
                        </a:rPr>
                        <a:t>0 a 18 años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Género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dirty="0">
                          <a:effectLst/>
                        </a:rPr>
                        <a:t>M/F</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Ingresos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a:effectLst/>
                        </a:rPr>
                        <a:t>Menores a $600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Educación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a:effectLst/>
                        </a:rPr>
                        <a:t>Básica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Clase social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a:effectLst/>
                        </a:rPr>
                        <a:t>Media baja y baja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Tipo de discapacidad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dirty="0">
                          <a:effectLst/>
                        </a:rPr>
                        <a:t>Intelectual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dirty="0">
                          <a:effectLst/>
                        </a:rPr>
                        <a:t>PSICOGRÁFICAS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522226">
                <a:tc>
                  <a:txBody>
                    <a:bodyPr/>
                    <a:lstStyle/>
                    <a:p>
                      <a:pPr>
                        <a:lnSpc>
                          <a:spcPct val="150000"/>
                        </a:lnSpc>
                        <a:spcAft>
                          <a:spcPts val="0"/>
                        </a:spcAft>
                      </a:pPr>
                      <a:r>
                        <a:rPr lang="es-EC" sz="1200">
                          <a:effectLst/>
                        </a:rPr>
                        <a:t>Estilo de vida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dirty="0">
                          <a:effectLst/>
                        </a:rPr>
                        <a:t>Cuidado por su salud y desarrollo de sus capacidades especiales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dirty="0">
                          <a:effectLst/>
                        </a:rPr>
                        <a:t>DE CONDUCTA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174075">
                <a:tc>
                  <a:txBody>
                    <a:bodyPr/>
                    <a:lstStyle/>
                    <a:p>
                      <a:pPr>
                        <a:lnSpc>
                          <a:spcPct val="150000"/>
                        </a:lnSpc>
                        <a:spcAft>
                          <a:spcPts val="0"/>
                        </a:spcAft>
                      </a:pPr>
                      <a:r>
                        <a:rPr lang="es-EC" sz="1200">
                          <a:effectLst/>
                        </a:rPr>
                        <a:t>Tasa de uso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dirty="0">
                          <a:effectLst/>
                        </a:rPr>
                        <a:t>Frecuente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r h="696302">
                <a:tc>
                  <a:txBody>
                    <a:bodyPr/>
                    <a:lstStyle/>
                    <a:p>
                      <a:pPr>
                        <a:lnSpc>
                          <a:spcPct val="150000"/>
                        </a:lnSpc>
                        <a:spcAft>
                          <a:spcPts val="0"/>
                        </a:spcAft>
                      </a:pPr>
                      <a:r>
                        <a:rPr lang="es-EC" sz="1200">
                          <a:effectLst/>
                        </a:rPr>
                        <a:t>Beneficios buscados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ctr"/>
                </a:tc>
                <a:tc>
                  <a:txBody>
                    <a:bodyPr/>
                    <a:lstStyle/>
                    <a:p>
                      <a:pPr>
                        <a:lnSpc>
                          <a:spcPct val="150000"/>
                        </a:lnSpc>
                        <a:spcAft>
                          <a:spcPts val="0"/>
                        </a:spcAft>
                      </a:pPr>
                      <a:r>
                        <a:rPr lang="es-EC" sz="1200" dirty="0">
                          <a:effectLst/>
                        </a:rPr>
                        <a:t>Conocimiento, desarrollo</a:t>
                      </a:r>
                      <a:br>
                        <a:rPr lang="es-EC" sz="1200" dirty="0">
                          <a:effectLst/>
                        </a:rPr>
                      </a:br>
                      <a:r>
                        <a:rPr lang="es-EC" sz="1200" dirty="0">
                          <a:effectLst/>
                        </a:rPr>
                        <a:t>de sus </a:t>
                      </a:r>
                      <a:r>
                        <a:rPr lang="es-EC" sz="1200" dirty="0" smtClean="0">
                          <a:effectLst/>
                        </a:rPr>
                        <a:t>destrezas,</a:t>
                      </a:r>
                      <a:r>
                        <a:rPr lang="es-EC" sz="1200" baseline="0" dirty="0" smtClean="0">
                          <a:effectLst/>
                        </a:rPr>
                        <a:t> </a:t>
                      </a:r>
                      <a:r>
                        <a:rPr lang="es-EC" sz="1200" dirty="0" smtClean="0">
                          <a:effectLst/>
                        </a:rPr>
                        <a:t>en </a:t>
                      </a:r>
                      <a:r>
                        <a:rPr lang="es-EC" sz="1200" dirty="0">
                          <a:effectLst/>
                        </a:rPr>
                        <a:t>los institutos de </a:t>
                      </a:r>
                      <a:r>
                        <a:rPr lang="es-EC" sz="1200" dirty="0" smtClean="0">
                          <a:effectLst/>
                        </a:rPr>
                        <a:t>educación</a:t>
                      </a:r>
                      <a:r>
                        <a:rPr lang="es-EC" sz="1200" baseline="0" dirty="0" smtClean="0">
                          <a:effectLst/>
                        </a:rPr>
                        <a:t> </a:t>
                      </a:r>
                      <a:r>
                        <a:rPr lang="es-EC" sz="1200" dirty="0" smtClean="0">
                          <a:effectLst/>
                        </a:rPr>
                        <a:t>especial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771" marR="30771" marT="0" marB="0" anchor="b"/>
                </a:tc>
              </a:tr>
            </a:tbl>
          </a:graphicData>
        </a:graphic>
      </p:graphicFrame>
      <p:sp>
        <p:nvSpPr>
          <p:cNvPr id="10" name="Rectángulo 9"/>
          <p:cNvSpPr/>
          <p:nvPr/>
        </p:nvSpPr>
        <p:spPr>
          <a:xfrm>
            <a:off x="0" y="2500306"/>
            <a:ext cx="2309287" cy="646331"/>
          </a:xfrm>
          <a:prstGeom prst="rect">
            <a:avLst/>
          </a:prstGeom>
          <a:solidFill>
            <a:srgbClr val="FFFF00"/>
          </a:solidFill>
          <a:ln>
            <a:solidFill>
              <a:srgbClr val="00B0F0"/>
            </a:solidFill>
          </a:ln>
        </p:spPr>
        <p:txBody>
          <a:bodyPr wrap="none">
            <a:spAutoFit/>
          </a:bodyPr>
          <a:lstStyle/>
          <a:p>
            <a:r>
              <a:rPr lang="es-EC" dirty="0" smtClean="0">
                <a:solidFill>
                  <a:srgbClr val="000000"/>
                </a:solidFill>
                <a:latin typeface="Times New Roman" panose="02020603050405020304" pitchFamily="18" charset="0"/>
                <a:ea typeface="Calibri" panose="020F0502020204030204" pitchFamily="34" charset="0"/>
              </a:rPr>
              <a:t>POSICIONAMIENTO</a:t>
            </a:r>
          </a:p>
          <a:p>
            <a:r>
              <a:rPr lang="es-EC" dirty="0" smtClean="0">
                <a:solidFill>
                  <a:srgbClr val="000000"/>
                </a:solidFill>
                <a:latin typeface="Times New Roman" panose="02020603050405020304" pitchFamily="18" charset="0"/>
                <a:ea typeface="Calibri" panose="020F0502020204030204" pitchFamily="34" charset="0"/>
              </a:rPr>
              <a:t>Ventaja </a:t>
            </a:r>
            <a:r>
              <a:rPr lang="es-EC" dirty="0">
                <a:solidFill>
                  <a:srgbClr val="000000"/>
                </a:solidFill>
                <a:latin typeface="Times New Roman" panose="02020603050405020304" pitchFamily="18" charset="0"/>
                <a:ea typeface="Calibri" panose="020F0502020204030204" pitchFamily="34" charset="0"/>
              </a:rPr>
              <a:t>diferencial</a:t>
            </a:r>
            <a:endParaRPr lang="es-ES" dirty="0"/>
          </a:p>
        </p:txBody>
      </p:sp>
    </p:spTree>
    <p:extLst>
      <p:ext uri="{BB962C8B-B14F-4D97-AF65-F5344CB8AC3E}">
        <p14:creationId xmlns="" xmlns:p14="http://schemas.microsoft.com/office/powerpoint/2010/main" val="445779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9485" t="37203" r="21221" b="20469"/>
          <a:stretch/>
        </p:blipFill>
        <p:spPr>
          <a:xfrm>
            <a:off x="6167438" y="857232"/>
            <a:ext cx="5708520" cy="3457272"/>
          </a:xfrm>
          <a:prstGeom prst="rect">
            <a:avLst/>
          </a:prstGeom>
          <a:ln>
            <a:noFill/>
          </a:ln>
          <a:effectLst>
            <a:softEdge rad="112500"/>
          </a:effectLst>
        </p:spPr>
      </p:pic>
      <p:graphicFrame>
        <p:nvGraphicFramePr>
          <p:cNvPr id="3" name="Tabla 2"/>
          <p:cNvGraphicFramePr>
            <a:graphicFrameLocks noGrp="1"/>
          </p:cNvGraphicFramePr>
          <p:nvPr>
            <p:extLst>
              <p:ext uri="{D42A27DB-BD31-4B8C-83A1-F6EECF244321}">
                <p14:modId xmlns="" xmlns:p14="http://schemas.microsoft.com/office/powerpoint/2010/main" val="2435577580"/>
              </p:ext>
            </p:extLst>
          </p:nvPr>
        </p:nvGraphicFramePr>
        <p:xfrm>
          <a:off x="1055440" y="1700808"/>
          <a:ext cx="4864100" cy="3789807"/>
        </p:xfrm>
        <a:graphic>
          <a:graphicData uri="http://schemas.openxmlformats.org/drawingml/2006/table">
            <a:tbl>
              <a:tblPr firstRow="1" firstCol="1" bandRow="1">
                <a:tableStyleId>{5C22544A-7EE6-4342-B048-85BDC9FD1C3A}</a:tableStyleId>
              </a:tblPr>
              <a:tblGrid>
                <a:gridCol w="1397000"/>
                <a:gridCol w="1270000"/>
                <a:gridCol w="901700"/>
                <a:gridCol w="1295400"/>
              </a:tblGrid>
              <a:tr h="600075">
                <a:tc>
                  <a:txBody>
                    <a:bodyPr/>
                    <a:lstStyle/>
                    <a:p>
                      <a:pPr algn="ctr">
                        <a:lnSpc>
                          <a:spcPct val="115000"/>
                        </a:lnSpc>
                        <a:spcAft>
                          <a:spcPts val="0"/>
                        </a:spcAft>
                      </a:pPr>
                      <a:r>
                        <a:rPr lang="es-EC" sz="1400" dirty="0">
                          <a:effectLst/>
                        </a:rPr>
                        <a:t>AÑO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OFERTA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DEMANDA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DEMANDA INSATISFECHA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ctr">
                        <a:lnSpc>
                          <a:spcPct val="115000"/>
                        </a:lnSpc>
                        <a:spcAft>
                          <a:spcPts val="0"/>
                        </a:spcAft>
                      </a:pPr>
                      <a:r>
                        <a:rPr lang="es-EC" sz="1400" dirty="0" smtClean="0">
                          <a:effectLst/>
                        </a:rPr>
                        <a:t>2011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2100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6829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15000"/>
                        </a:lnSpc>
                        <a:spcAft>
                          <a:spcPts val="0"/>
                        </a:spcAft>
                      </a:pPr>
                      <a:r>
                        <a:rPr lang="es-EC" sz="1400" dirty="0" smtClean="0">
                          <a:effectLst/>
                        </a:rPr>
                        <a:t>2012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2330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6940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15000"/>
                        </a:lnSpc>
                        <a:spcAft>
                          <a:spcPts val="0"/>
                        </a:spcAft>
                      </a:pPr>
                      <a:r>
                        <a:rPr lang="es-EC" sz="1400" dirty="0" smtClean="0">
                          <a:effectLst/>
                        </a:rPr>
                        <a:t>2013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2390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7121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15000"/>
                        </a:lnSpc>
                        <a:spcAft>
                          <a:spcPts val="0"/>
                        </a:spcAft>
                      </a:pPr>
                      <a:r>
                        <a:rPr lang="es-EC" sz="1400" dirty="0" smtClean="0">
                          <a:effectLst/>
                        </a:rPr>
                        <a:t>2014</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2400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7443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15000"/>
                        </a:lnSpc>
                        <a:spcAft>
                          <a:spcPts val="0"/>
                        </a:spcAft>
                      </a:pPr>
                      <a:r>
                        <a:rPr lang="es-EC" sz="1400" dirty="0" smtClean="0">
                          <a:effectLst/>
                        </a:rPr>
                        <a:t>2015</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dirty="0">
                          <a:effectLst/>
                        </a:rPr>
                        <a:t>2598</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7543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15000"/>
                        </a:lnSpc>
                        <a:spcAft>
                          <a:spcPts val="0"/>
                        </a:spcAft>
                      </a:pPr>
                      <a:r>
                        <a:rPr lang="es-EC" sz="1400" dirty="0" smtClean="0">
                          <a:effectLst/>
                        </a:rPr>
                        <a:t>2016</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dirty="0" smtClean="0">
                          <a:effectLst/>
                        </a:rPr>
                        <a:t>2730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7681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15000"/>
                        </a:lnSpc>
                        <a:spcAft>
                          <a:spcPts val="0"/>
                        </a:spcAft>
                      </a:pPr>
                      <a:r>
                        <a:rPr lang="es-EC" sz="1400" dirty="0" smtClean="0">
                          <a:effectLst/>
                        </a:rPr>
                        <a:t>2017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2870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7822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15000"/>
                        </a:lnSpc>
                        <a:spcAft>
                          <a:spcPts val="0"/>
                        </a:spcAft>
                      </a:pPr>
                      <a:r>
                        <a:rPr lang="es-EC" sz="1400" dirty="0" smtClean="0">
                          <a:effectLst/>
                        </a:rPr>
                        <a:t>2018</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3016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7965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15000"/>
                        </a:lnSpc>
                        <a:spcAft>
                          <a:spcPts val="0"/>
                        </a:spcAft>
                      </a:pPr>
                      <a:r>
                        <a:rPr lang="es-EC" sz="1400" dirty="0" smtClean="0">
                          <a:effectLst/>
                        </a:rPr>
                        <a:t>2019</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3170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8110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15000"/>
                        </a:lnSpc>
                        <a:spcAft>
                          <a:spcPts val="0"/>
                        </a:spcAft>
                      </a:pPr>
                      <a:r>
                        <a:rPr lang="es-EC" sz="1400" dirty="0" smtClean="0">
                          <a:effectLst/>
                        </a:rPr>
                        <a:t>2020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3332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8259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40%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15000"/>
                        </a:lnSpc>
                        <a:spcAft>
                          <a:spcPts val="0"/>
                        </a:spcAft>
                      </a:pPr>
                      <a:r>
                        <a:rPr lang="es-EC" sz="1400" dirty="0" smtClean="0">
                          <a:effectLst/>
                        </a:rPr>
                        <a:t>2021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3502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8410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42%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gridSpan="4">
                  <a:txBody>
                    <a:bodyPr/>
                    <a:lstStyle/>
                    <a:p>
                      <a:pPr algn="ctr">
                        <a:lnSpc>
                          <a:spcPct val="115000"/>
                        </a:lnSpc>
                        <a:spcAft>
                          <a:spcPts val="0"/>
                        </a:spcAft>
                      </a:pPr>
                      <a:r>
                        <a:rPr lang="es-EC" sz="1400">
                          <a:effectLst/>
                        </a:rPr>
                        <a:t>Elaboración: Autora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200025">
                <a:tc gridSpan="4">
                  <a:txBody>
                    <a:bodyPr/>
                    <a:lstStyle/>
                    <a:p>
                      <a:pPr algn="ctr">
                        <a:lnSpc>
                          <a:spcPct val="115000"/>
                        </a:lnSpc>
                        <a:spcAft>
                          <a:spcPts val="0"/>
                        </a:spcAft>
                      </a:pPr>
                      <a:r>
                        <a:rPr lang="es-EC" sz="14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8" name="Rectángulo 7"/>
          <p:cNvSpPr/>
          <p:nvPr/>
        </p:nvSpPr>
        <p:spPr>
          <a:xfrm>
            <a:off x="1703512" y="476672"/>
            <a:ext cx="3853106" cy="954107"/>
          </a:xfrm>
          <a:prstGeom prst="rect">
            <a:avLst/>
          </a:prstGeom>
        </p:spPr>
        <p:txBody>
          <a:bodyPr wrap="none">
            <a:spAutoFit/>
          </a:bodyPr>
          <a:lstStyle/>
          <a:p>
            <a:r>
              <a:rPr lang="es-ES" sz="2800" dirty="0" smtClean="0"/>
              <a:t>DEMANDA </a:t>
            </a:r>
            <a:r>
              <a:rPr lang="es-ES" sz="2800" dirty="0" smtClean="0"/>
              <a:t>INSATISFECHA</a:t>
            </a:r>
          </a:p>
          <a:p>
            <a:r>
              <a:rPr lang="es-ES" sz="2800" dirty="0" smtClean="0"/>
              <a:t>CIUDAD DE QUITO</a:t>
            </a:r>
            <a:endParaRPr lang="es-ES" sz="2800" dirty="0"/>
          </a:p>
        </p:txBody>
      </p:sp>
    </p:spTree>
    <p:extLst>
      <p:ext uri="{BB962C8B-B14F-4D97-AF65-F5344CB8AC3E}">
        <p14:creationId xmlns="" xmlns:p14="http://schemas.microsoft.com/office/powerpoint/2010/main" val="1042109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79376" y="332656"/>
            <a:ext cx="2736304" cy="461665"/>
          </a:xfrm>
          <a:prstGeom prst="rect">
            <a:avLst/>
          </a:prstGeom>
          <a:noFill/>
        </p:spPr>
        <p:txBody>
          <a:bodyPr wrap="square" rtlCol="0">
            <a:spAutoFit/>
          </a:bodyPr>
          <a:lstStyle/>
          <a:p>
            <a:pPr lvl="1"/>
            <a:r>
              <a:rPr lang="es-MX" sz="2400" b="1" dirty="0" smtClean="0">
                <a:solidFill>
                  <a:srgbClr val="FFC000"/>
                </a:solidFill>
              </a:rPr>
              <a:t>PROPUESTA</a:t>
            </a:r>
            <a:endParaRPr lang="es-MX" sz="2400" dirty="0">
              <a:solidFill>
                <a:srgbClr val="FFC000"/>
              </a:solidFill>
            </a:endParaRPr>
          </a:p>
        </p:txBody>
      </p:sp>
      <p:graphicFrame>
        <p:nvGraphicFramePr>
          <p:cNvPr id="2" name="Tabla 1"/>
          <p:cNvGraphicFramePr>
            <a:graphicFrameLocks noGrp="1"/>
          </p:cNvGraphicFramePr>
          <p:nvPr>
            <p:extLst>
              <p:ext uri="{D42A27DB-BD31-4B8C-83A1-F6EECF244321}">
                <p14:modId xmlns="" xmlns:p14="http://schemas.microsoft.com/office/powerpoint/2010/main" val="1901654717"/>
              </p:ext>
            </p:extLst>
          </p:nvPr>
        </p:nvGraphicFramePr>
        <p:xfrm>
          <a:off x="488081" y="1124744"/>
          <a:ext cx="5463902" cy="1946282"/>
        </p:xfrm>
        <a:graphic>
          <a:graphicData uri="http://schemas.openxmlformats.org/drawingml/2006/table">
            <a:tbl>
              <a:tblPr firstRow="1" firstCol="1" bandRow="1">
                <a:tableStyleId>{5C22544A-7EE6-4342-B048-85BDC9FD1C3A}</a:tableStyleId>
              </a:tblPr>
              <a:tblGrid>
                <a:gridCol w="750532"/>
                <a:gridCol w="3801105"/>
                <a:gridCol w="912265"/>
              </a:tblGrid>
              <a:tr h="228734">
                <a:tc gridSpan="3">
                  <a:txBody>
                    <a:bodyPr/>
                    <a:lstStyle/>
                    <a:p>
                      <a:pPr algn="ctr">
                        <a:lnSpc>
                          <a:spcPct val="115000"/>
                        </a:lnSpc>
                        <a:spcAft>
                          <a:spcPts val="0"/>
                        </a:spcAft>
                      </a:pPr>
                      <a:r>
                        <a:rPr lang="es-EC" sz="1400" dirty="0" smtClean="0">
                          <a:effectLst/>
                        </a:rPr>
                        <a:t>Estrategia </a:t>
                      </a:r>
                      <a:r>
                        <a:rPr lang="es-EC" sz="1400" dirty="0">
                          <a:effectLst/>
                        </a:rPr>
                        <a:t>Producto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r>
              <a:tr h="228734">
                <a:tc gridSpan="2">
                  <a:txBody>
                    <a:bodyPr/>
                    <a:lstStyle/>
                    <a:p>
                      <a:pPr>
                        <a:lnSpc>
                          <a:spcPct val="115000"/>
                        </a:lnSpc>
                        <a:spcAft>
                          <a:spcPts val="0"/>
                        </a:spcAft>
                      </a:pPr>
                      <a:r>
                        <a:rPr lang="es-EC" sz="1400">
                          <a:effectLst/>
                        </a:rPr>
                        <a:t>Estrategia de Producto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nSpc>
                          <a:spcPct val="115000"/>
                        </a:lnSpc>
                      </a:pPr>
                      <a:endParaRPr lang="es-ES" sz="1200">
                        <a:effectLst/>
                        <a:latin typeface="Calibri" panose="020F0502020204030204" pitchFamily="34" charset="0"/>
                      </a:endParaRPr>
                    </a:p>
                  </a:txBody>
                  <a:tcPr marL="44450" marR="44450" marT="0" marB="0" anchor="b"/>
                </a:tc>
              </a:tr>
              <a:tr h="239626">
                <a:tc>
                  <a:txBody>
                    <a:bodyPr/>
                    <a:lstStyle/>
                    <a:p>
                      <a:pPr algn="ctr">
                        <a:lnSpc>
                          <a:spcPct val="115000"/>
                        </a:lnSpc>
                        <a:spcAft>
                          <a:spcPts val="0"/>
                        </a:spcAft>
                      </a:pPr>
                      <a:r>
                        <a:rPr lang="es-EC" sz="1400">
                          <a:effectLst/>
                        </a:rPr>
                        <a:t>7PS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ESTRATEGIA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PLAZO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946379">
                <a:tc>
                  <a:txBody>
                    <a:bodyPr/>
                    <a:lstStyle/>
                    <a:p>
                      <a:pPr algn="ctr">
                        <a:lnSpc>
                          <a:spcPct val="115000"/>
                        </a:lnSpc>
                        <a:spcAft>
                          <a:spcPts val="0"/>
                        </a:spcAft>
                      </a:pPr>
                      <a:r>
                        <a:rPr lang="es-EC" sz="1400">
                          <a:effectLst/>
                        </a:rPr>
                        <a:t>Producto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dirty="0">
                          <a:effectLst/>
                        </a:rPr>
                        <a:t>Diseño de una campaña de mercadeo social encaminada a terminar con la discriminación y exclusión educativa hacia los niños, niñas y adolescentes con discapacidad intelectual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Largo plazo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28734">
                <a:tc>
                  <a:txBody>
                    <a:bodyPr/>
                    <a:lstStyle/>
                    <a:p>
                      <a:pPr>
                        <a:lnSpc>
                          <a:spcPct val="115000"/>
                        </a:lnSpc>
                      </a:pPr>
                      <a:endParaRPr lang="es-ES" sz="1200">
                        <a:effectLst/>
                        <a:latin typeface="Calibri" panose="020F0502020204030204" pitchFamily="34" charset="0"/>
                      </a:endParaRPr>
                    </a:p>
                  </a:txBody>
                  <a:tcPr marL="44450" marR="44450" marT="0" marB="0" anchor="b"/>
                </a:tc>
                <a:tc>
                  <a:txBody>
                    <a:bodyPr/>
                    <a:lstStyle/>
                    <a:p>
                      <a:pPr>
                        <a:lnSpc>
                          <a:spcPct val="115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dirty="0">
                        <a:effectLst/>
                        <a:latin typeface="Calibri" panose="020F0502020204030204" pitchFamily="34" charset="0"/>
                      </a:endParaRPr>
                    </a:p>
                  </a:txBody>
                  <a:tcPr marL="44450" marR="44450" marT="0" marB="0" anchor="b"/>
                </a:tc>
              </a:tr>
            </a:tbl>
          </a:graphicData>
        </a:graphic>
      </p:graphicFrame>
      <p:graphicFrame>
        <p:nvGraphicFramePr>
          <p:cNvPr id="3" name="Tabla 2"/>
          <p:cNvGraphicFramePr>
            <a:graphicFrameLocks noGrp="1"/>
          </p:cNvGraphicFramePr>
          <p:nvPr>
            <p:extLst>
              <p:ext uri="{D42A27DB-BD31-4B8C-83A1-F6EECF244321}">
                <p14:modId xmlns="" xmlns:p14="http://schemas.microsoft.com/office/powerpoint/2010/main" val="1813853636"/>
              </p:ext>
            </p:extLst>
          </p:nvPr>
        </p:nvGraphicFramePr>
        <p:xfrm>
          <a:off x="3359696" y="3429000"/>
          <a:ext cx="5869814" cy="1927766"/>
        </p:xfrm>
        <a:graphic>
          <a:graphicData uri="http://schemas.openxmlformats.org/drawingml/2006/table">
            <a:tbl>
              <a:tblPr firstRow="1" firstCol="1" bandRow="1">
                <a:tableStyleId>{5C22544A-7EE6-4342-B048-85BDC9FD1C3A}</a:tableStyleId>
              </a:tblPr>
              <a:tblGrid>
                <a:gridCol w="604045"/>
                <a:gridCol w="4246743"/>
                <a:gridCol w="1019026"/>
              </a:tblGrid>
              <a:tr h="215945">
                <a:tc gridSpan="3">
                  <a:txBody>
                    <a:bodyPr/>
                    <a:lstStyle/>
                    <a:p>
                      <a:pPr algn="ctr">
                        <a:lnSpc>
                          <a:spcPct val="115000"/>
                        </a:lnSpc>
                        <a:spcAft>
                          <a:spcPts val="0"/>
                        </a:spcAft>
                      </a:pPr>
                      <a:r>
                        <a:rPr lang="es-EC" sz="1500" dirty="0" smtClean="0">
                          <a:effectLst/>
                        </a:rPr>
                        <a:t> </a:t>
                      </a:r>
                      <a:r>
                        <a:rPr lang="es-EC" sz="1500" dirty="0">
                          <a:effectLst/>
                        </a:rPr>
                        <a:t>Estrategia de precio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078" marR="56078" marT="0" marB="0" anchor="b"/>
                </a:tc>
                <a:tc hMerge="1">
                  <a:txBody>
                    <a:bodyPr/>
                    <a:lstStyle/>
                    <a:p>
                      <a:endParaRPr lang="es-ES"/>
                    </a:p>
                  </a:txBody>
                  <a:tcPr/>
                </a:tc>
                <a:tc hMerge="1">
                  <a:txBody>
                    <a:bodyPr/>
                    <a:lstStyle/>
                    <a:p>
                      <a:endParaRPr lang="es-ES"/>
                    </a:p>
                  </a:txBody>
                  <a:tcPr/>
                </a:tc>
              </a:tr>
              <a:tr h="207290">
                <a:tc gridSpan="2">
                  <a:txBody>
                    <a:bodyPr/>
                    <a:lstStyle/>
                    <a:p>
                      <a:pPr>
                        <a:lnSpc>
                          <a:spcPct val="115000"/>
                        </a:lnSpc>
                      </a:pPr>
                      <a:endParaRPr lang="es-ES" sz="1400">
                        <a:effectLst/>
                        <a:latin typeface="Calibri" panose="020F0502020204030204" pitchFamily="34" charset="0"/>
                      </a:endParaRPr>
                    </a:p>
                  </a:txBody>
                  <a:tcPr marL="56078" marR="56078" marT="0" marB="0" anchor="b"/>
                </a:tc>
                <a:tc hMerge="1">
                  <a:txBody>
                    <a:bodyPr/>
                    <a:lstStyle/>
                    <a:p>
                      <a:endParaRPr lang="es-ES"/>
                    </a:p>
                  </a:txBody>
                  <a:tcPr/>
                </a:tc>
                <a:tc>
                  <a:txBody>
                    <a:bodyPr/>
                    <a:lstStyle/>
                    <a:p>
                      <a:pPr>
                        <a:lnSpc>
                          <a:spcPct val="115000"/>
                        </a:lnSpc>
                      </a:pPr>
                      <a:endParaRPr lang="es-ES" sz="1400">
                        <a:effectLst/>
                        <a:latin typeface="Calibri" panose="020F0502020204030204" pitchFamily="34" charset="0"/>
                      </a:endParaRPr>
                    </a:p>
                  </a:txBody>
                  <a:tcPr marL="56078" marR="56078" marT="0" marB="0" anchor="b"/>
                </a:tc>
              </a:tr>
              <a:tr h="217161">
                <a:tc>
                  <a:txBody>
                    <a:bodyPr/>
                    <a:lstStyle/>
                    <a:p>
                      <a:pPr algn="ctr">
                        <a:lnSpc>
                          <a:spcPct val="115000"/>
                        </a:lnSpc>
                        <a:spcAft>
                          <a:spcPts val="0"/>
                        </a:spcAft>
                      </a:pPr>
                      <a:r>
                        <a:rPr lang="es-EC" sz="1500">
                          <a:effectLst/>
                        </a:rPr>
                        <a:t>7PS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56078" marR="56078" marT="0" marB="0" anchor="b"/>
                </a:tc>
                <a:tc>
                  <a:txBody>
                    <a:bodyPr/>
                    <a:lstStyle/>
                    <a:p>
                      <a:pPr algn="ctr">
                        <a:lnSpc>
                          <a:spcPct val="115000"/>
                        </a:lnSpc>
                        <a:spcAft>
                          <a:spcPts val="0"/>
                        </a:spcAft>
                      </a:pPr>
                      <a:r>
                        <a:rPr lang="es-EC" sz="1500">
                          <a:effectLst/>
                        </a:rPr>
                        <a:t>ESTRATEGIA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56078" marR="56078" marT="0" marB="0" anchor="b"/>
                </a:tc>
                <a:tc>
                  <a:txBody>
                    <a:bodyPr/>
                    <a:lstStyle/>
                    <a:p>
                      <a:pPr algn="ctr">
                        <a:lnSpc>
                          <a:spcPct val="115000"/>
                        </a:lnSpc>
                        <a:spcAft>
                          <a:spcPts val="0"/>
                        </a:spcAft>
                      </a:pPr>
                      <a:r>
                        <a:rPr lang="es-EC" sz="1500">
                          <a:effectLst/>
                        </a:rPr>
                        <a:t>PLAZO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56078" marR="56078" marT="0" marB="0" anchor="b"/>
                </a:tc>
              </a:tr>
              <a:tr h="647836">
                <a:tc>
                  <a:txBody>
                    <a:bodyPr/>
                    <a:lstStyle/>
                    <a:p>
                      <a:pPr algn="ctr">
                        <a:lnSpc>
                          <a:spcPct val="115000"/>
                        </a:lnSpc>
                        <a:spcAft>
                          <a:spcPts val="0"/>
                        </a:spcAft>
                      </a:pPr>
                      <a:r>
                        <a:rPr lang="es-EC" sz="1500">
                          <a:effectLst/>
                        </a:rPr>
                        <a:t>Precio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56078" marR="56078" marT="0" marB="0"/>
                </a:tc>
                <a:tc>
                  <a:txBody>
                    <a:bodyPr/>
                    <a:lstStyle/>
                    <a:p>
                      <a:pPr algn="ctr">
                        <a:lnSpc>
                          <a:spcPct val="115000"/>
                        </a:lnSpc>
                        <a:spcAft>
                          <a:spcPts val="0"/>
                        </a:spcAft>
                      </a:pPr>
                      <a:r>
                        <a:rPr lang="es-EC" sz="1500">
                          <a:effectLst/>
                        </a:rPr>
                        <a:t>Recaudación de donaciones para las empresas del sector de la construcción y producción de útiles escolares para las escuelas de educación especial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56078" marR="56078" marT="0" marB="0" anchor="b"/>
                </a:tc>
                <a:tc>
                  <a:txBody>
                    <a:bodyPr/>
                    <a:lstStyle/>
                    <a:p>
                      <a:pPr algn="ctr">
                        <a:lnSpc>
                          <a:spcPct val="115000"/>
                        </a:lnSpc>
                        <a:spcAft>
                          <a:spcPts val="0"/>
                        </a:spcAft>
                      </a:pPr>
                      <a:r>
                        <a:rPr lang="es-EC" sz="1500">
                          <a:effectLst/>
                        </a:rPr>
                        <a:t>Mediano Plazo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56078" marR="56078" marT="0" marB="0"/>
                </a:tc>
              </a:tr>
              <a:tr h="367952">
                <a:tc>
                  <a:txBody>
                    <a:bodyPr/>
                    <a:lstStyle/>
                    <a:p>
                      <a:pPr>
                        <a:lnSpc>
                          <a:spcPct val="115000"/>
                        </a:lnSpc>
                      </a:pPr>
                      <a:endParaRPr lang="es-ES" sz="1400">
                        <a:effectLst/>
                        <a:latin typeface="Calibri" panose="020F0502020204030204" pitchFamily="34" charset="0"/>
                      </a:endParaRPr>
                    </a:p>
                  </a:txBody>
                  <a:tcPr marL="56078" marR="56078" marT="0" marB="0" anchor="b"/>
                </a:tc>
                <a:tc>
                  <a:txBody>
                    <a:bodyPr/>
                    <a:lstStyle/>
                    <a:p>
                      <a:pPr>
                        <a:lnSpc>
                          <a:spcPct val="115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078" marR="56078" marT="0" marB="0" anchor="b"/>
                </a:tc>
                <a:tc>
                  <a:txBody>
                    <a:bodyPr/>
                    <a:lstStyle/>
                    <a:p>
                      <a:pPr>
                        <a:lnSpc>
                          <a:spcPct val="115000"/>
                        </a:lnSpc>
                      </a:pPr>
                      <a:endParaRPr lang="es-ES" sz="1400" dirty="0">
                        <a:effectLst/>
                        <a:latin typeface="Calibri" panose="020F0502020204030204" pitchFamily="34" charset="0"/>
                      </a:endParaRPr>
                    </a:p>
                  </a:txBody>
                  <a:tcPr marL="56078" marR="56078" marT="0" marB="0" anchor="b"/>
                </a:tc>
              </a:tr>
            </a:tbl>
          </a:graphicData>
        </a:graphic>
      </p:graphicFrame>
      <p:graphicFrame>
        <p:nvGraphicFramePr>
          <p:cNvPr id="5" name="Tabla 4"/>
          <p:cNvGraphicFramePr>
            <a:graphicFrameLocks noGrp="1"/>
          </p:cNvGraphicFramePr>
          <p:nvPr>
            <p:extLst>
              <p:ext uri="{D42A27DB-BD31-4B8C-83A1-F6EECF244321}">
                <p14:modId xmlns="" xmlns:p14="http://schemas.microsoft.com/office/powerpoint/2010/main" val="633448537"/>
              </p:ext>
            </p:extLst>
          </p:nvPr>
        </p:nvGraphicFramePr>
        <p:xfrm>
          <a:off x="6456040" y="564166"/>
          <a:ext cx="5184576" cy="2292858"/>
        </p:xfrm>
        <a:graphic>
          <a:graphicData uri="http://schemas.openxmlformats.org/drawingml/2006/table">
            <a:tbl>
              <a:tblPr firstRow="1" firstCol="1" bandRow="1">
                <a:tableStyleId>{5C22544A-7EE6-4342-B048-85BDC9FD1C3A}</a:tableStyleId>
              </a:tblPr>
              <a:tblGrid>
                <a:gridCol w="466888"/>
                <a:gridCol w="3805135"/>
                <a:gridCol w="912553"/>
              </a:tblGrid>
              <a:tr h="200025">
                <a:tc gridSpan="3">
                  <a:txBody>
                    <a:bodyPr/>
                    <a:lstStyle/>
                    <a:p>
                      <a:pPr algn="ctr">
                        <a:lnSpc>
                          <a:spcPct val="115000"/>
                        </a:lnSpc>
                        <a:spcAft>
                          <a:spcPts val="0"/>
                        </a:spcAft>
                      </a:pPr>
                      <a:r>
                        <a:rPr lang="es-EC" sz="1200" dirty="0" smtClean="0">
                          <a:effectLst/>
                        </a:rPr>
                        <a:t>Estrategia </a:t>
                      </a:r>
                      <a:r>
                        <a:rPr lang="es-EC" sz="1200" dirty="0">
                          <a:effectLst/>
                        </a:rPr>
                        <a:t>de plaza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r>
              <a:tr h="200025">
                <a:tc gridSpan="2">
                  <a:txBody>
                    <a:bodyPr/>
                    <a:lstStyle/>
                    <a:p>
                      <a:pPr>
                        <a:lnSpc>
                          <a:spcPct val="115000"/>
                        </a:lnSpc>
                      </a:pPr>
                      <a:endParaRPr lang="es-ES" sz="1100" dirty="0">
                        <a:effectLst/>
                        <a:latin typeface="Calibri" panose="020F0502020204030204" pitchFamily="34" charset="0"/>
                      </a:endParaRPr>
                    </a:p>
                  </a:txBody>
                  <a:tcPr marL="44450" marR="44450" marT="0" marB="0" anchor="b"/>
                </a:tc>
                <a:tc hMerge="1">
                  <a:txBody>
                    <a:bodyPr/>
                    <a:lstStyle/>
                    <a:p>
                      <a:endParaRPr lang="es-ES"/>
                    </a:p>
                  </a:txBody>
                  <a:tcPr/>
                </a:tc>
                <a:tc>
                  <a:txBody>
                    <a:bodyPr/>
                    <a:lstStyle/>
                    <a:p>
                      <a:pPr>
                        <a:lnSpc>
                          <a:spcPct val="115000"/>
                        </a:lnSpc>
                      </a:pPr>
                      <a:endParaRPr lang="es-ES" sz="1100">
                        <a:effectLst/>
                        <a:latin typeface="Calibri" panose="020F0502020204030204" pitchFamily="34" charset="0"/>
                      </a:endParaRPr>
                    </a:p>
                  </a:txBody>
                  <a:tcPr marL="44450" marR="44450" marT="0" marB="0" anchor="b"/>
                </a:tc>
              </a:tr>
              <a:tr h="209550">
                <a:tc>
                  <a:txBody>
                    <a:bodyPr/>
                    <a:lstStyle/>
                    <a:p>
                      <a:pPr algn="ctr">
                        <a:lnSpc>
                          <a:spcPct val="115000"/>
                        </a:lnSpc>
                        <a:spcAft>
                          <a:spcPts val="0"/>
                        </a:spcAft>
                      </a:pPr>
                      <a:r>
                        <a:rPr lang="es-EC" sz="1200">
                          <a:effectLst/>
                        </a:rPr>
                        <a:t>7PS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ESTRATEGIA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PLAZO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0">
                <a:tc>
                  <a:txBody>
                    <a:bodyPr/>
                    <a:lstStyle/>
                    <a:p>
                      <a:pPr algn="ctr">
                        <a:lnSpc>
                          <a:spcPct val="115000"/>
                        </a:lnSpc>
                        <a:spcAft>
                          <a:spcPts val="0"/>
                        </a:spcAft>
                      </a:pPr>
                      <a:r>
                        <a:rPr lang="es-EC" sz="1200">
                          <a:effectLst/>
                        </a:rPr>
                        <a:t>Plaza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200">
                          <a:effectLst/>
                        </a:rPr>
                        <a:t>Alianzas con las distintas fundaciones dedicadas al rescate de niños con discapacidad en situación de abandono para integrarlos en el sistema educativo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Mediano Plazo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0">
                <a:tc>
                  <a:txBody>
                    <a:bodyPr/>
                    <a:lstStyle/>
                    <a:p>
                      <a:pPr algn="ctr">
                        <a:lnSpc>
                          <a:spcPct val="115000"/>
                        </a:lnSpc>
                        <a:spcAft>
                          <a:spcPts val="0"/>
                        </a:spcAft>
                      </a:pPr>
                      <a:r>
                        <a:rPr lang="es-EC" sz="1200">
                          <a:effectLst/>
                        </a:rPr>
                        <a:t>Plaza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200">
                          <a:effectLst/>
                        </a:rPr>
                        <a:t>Distribución de material promocional de la campaña en escuelas de educación normal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Mediano Plazo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a:lnSpc>
                          <a:spcPct val="115000"/>
                        </a:lnSpc>
                        <a:spcAft>
                          <a:spcPts val="0"/>
                        </a:spcAft>
                      </a:pPr>
                      <a:r>
                        <a:rPr lang="es-EC" sz="1200">
                          <a:effectLst/>
                        </a:rPr>
                        <a:t> </a:t>
                      </a:r>
                      <a:endParaRPr lang="es-ES" sz="1100">
                        <a:effectLst/>
                      </a:endParaRPr>
                    </a:p>
                    <a:p>
                      <a:pPr>
                        <a:lnSpc>
                          <a:spcPct val="115000"/>
                        </a:lnSpc>
                        <a:spcAft>
                          <a:spcPts val="0"/>
                        </a:spcAft>
                      </a:pPr>
                      <a:r>
                        <a:rPr lang="es-EC"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100" dirty="0">
                        <a:effectLst/>
                        <a:latin typeface="Calibri" panose="020F0502020204030204" pitchFamily="34" charset="0"/>
                      </a:endParaRPr>
                    </a:p>
                  </a:txBody>
                  <a:tcPr marL="44450" marR="44450" marT="0" marB="0" anchor="ctr"/>
                </a:tc>
                <a:tc>
                  <a:txBody>
                    <a:bodyPr/>
                    <a:lstStyle/>
                    <a:p>
                      <a:pPr>
                        <a:lnSpc>
                          <a:spcPct val="115000"/>
                        </a:lnSpc>
                      </a:pPr>
                      <a:endParaRPr lang="es-ES" sz="1100">
                        <a:effectLst/>
                        <a:latin typeface="Calibri" panose="020F0502020204030204" pitchFamily="34" charset="0"/>
                      </a:endParaRPr>
                    </a:p>
                  </a:txBody>
                  <a:tcPr marL="44450" marR="44450" marT="0" marB="0" anchor="ctr"/>
                </a:tc>
              </a:tr>
              <a:tr h="200025">
                <a:tc>
                  <a:txBody>
                    <a:bodyPr/>
                    <a:lstStyle/>
                    <a:p>
                      <a:pPr>
                        <a:lnSpc>
                          <a:spcPct val="115000"/>
                        </a:lnSpc>
                      </a:pPr>
                      <a:endParaRPr lang="es-ES" sz="1100">
                        <a:effectLst/>
                        <a:latin typeface="Calibri" panose="020F0502020204030204" pitchFamily="34" charset="0"/>
                      </a:endParaRPr>
                    </a:p>
                  </a:txBody>
                  <a:tcPr marL="44450" marR="44450" marT="0" marB="0" anchor="b"/>
                </a:tc>
                <a:tc>
                  <a:txBody>
                    <a:bodyPr/>
                    <a:lstStyle/>
                    <a:p>
                      <a:pPr>
                        <a:lnSpc>
                          <a:spcPct val="115000"/>
                        </a:lnSpc>
                        <a:spcAft>
                          <a:spcPts val="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100" dirty="0">
                        <a:effectLst/>
                        <a:latin typeface="Calibri" panose="020F0502020204030204" pitchFamily="34" charset="0"/>
                      </a:endParaRPr>
                    </a:p>
                  </a:txBody>
                  <a:tcPr marL="44450" marR="44450" marT="0" marB="0" anchor="b"/>
                </a:tc>
              </a:tr>
            </a:tbl>
          </a:graphicData>
        </a:graphic>
      </p:graphicFrame>
      <p:sp>
        <p:nvSpPr>
          <p:cNvPr id="8" name="Rectángulo 7"/>
          <p:cNvSpPr/>
          <p:nvPr/>
        </p:nvSpPr>
        <p:spPr>
          <a:xfrm>
            <a:off x="0" y="6150114"/>
            <a:ext cx="7418698" cy="707886"/>
          </a:xfrm>
          <a:prstGeom prst="rect">
            <a:avLst/>
          </a:prstGeom>
          <a:noFill/>
        </p:spPr>
        <p:txBody>
          <a:bodyPr wrap="none" lIns="91440" tIns="45720" rIns="91440" bIns="45720">
            <a:spAutoFit/>
          </a:bodyPr>
          <a:lstStyle/>
          <a:p>
            <a:pPr algn="ctr"/>
            <a:r>
              <a:rPr lang="es-ES" sz="4000" dirty="0" smtClean="0">
                <a:ln w="0"/>
                <a:effectLst>
                  <a:outerShdw blurRad="38100" dist="19050" dir="2700000" algn="tl" rotWithShape="0">
                    <a:schemeClr val="dk1">
                      <a:alpha val="40000"/>
                    </a:schemeClr>
                  </a:outerShdw>
                </a:effectLst>
              </a:rPr>
              <a:t>ESTRATEGIAS </a:t>
            </a:r>
            <a:r>
              <a:rPr lang="es-ES" sz="4000" dirty="0" smtClean="0">
                <a:ln w="0"/>
                <a:effectLst>
                  <a:outerShdw blurRad="38100" dist="19050" dir="2700000" algn="tl" rotWithShape="0">
                    <a:schemeClr val="dk1">
                      <a:alpha val="40000"/>
                    </a:schemeClr>
                  </a:outerShdw>
                </a:effectLst>
              </a:rPr>
              <a:t>MERCADEO </a:t>
            </a:r>
            <a:r>
              <a:rPr lang="es-ES" sz="4000" dirty="0" smtClean="0">
                <a:ln w="0"/>
                <a:effectLst>
                  <a:outerShdw blurRad="38100" dist="19050" dir="2700000" algn="tl" rotWithShape="0">
                    <a:schemeClr val="dk1">
                      <a:alpha val="40000"/>
                    </a:schemeClr>
                  </a:outerShdw>
                </a:effectLst>
              </a:rPr>
              <a:t>SOCIAL</a:t>
            </a:r>
            <a:endParaRPr lang="es-E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690153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5360" y="404664"/>
            <a:ext cx="3707904" cy="461665"/>
          </a:xfrm>
          <a:prstGeom prst="rect">
            <a:avLst/>
          </a:prstGeom>
          <a:noFill/>
        </p:spPr>
        <p:txBody>
          <a:bodyPr wrap="square" rtlCol="0">
            <a:spAutoFit/>
          </a:bodyPr>
          <a:lstStyle/>
          <a:p>
            <a:pPr lvl="1" algn="ctr"/>
            <a:r>
              <a:rPr lang="es-MX" sz="2400" b="1" dirty="0" smtClean="0">
                <a:solidFill>
                  <a:srgbClr val="FFC000"/>
                </a:solidFill>
              </a:rPr>
              <a:t>CONTENIDOS</a:t>
            </a:r>
            <a:endParaRPr lang="es-MX" sz="2400" dirty="0">
              <a:solidFill>
                <a:srgbClr val="FFC000"/>
              </a:solidFill>
            </a:endParaRPr>
          </a:p>
        </p:txBody>
      </p:sp>
      <p:sp>
        <p:nvSpPr>
          <p:cNvPr id="2" name="Rectángulo 1"/>
          <p:cNvSpPr/>
          <p:nvPr/>
        </p:nvSpPr>
        <p:spPr>
          <a:xfrm>
            <a:off x="4034034" y="414986"/>
            <a:ext cx="5472608" cy="8640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800" dirty="0" smtClean="0">
                <a:solidFill>
                  <a:schemeClr val="bg1"/>
                </a:solidFill>
              </a:rPr>
              <a:t>FASE DE INTRODUCCIÓN</a:t>
            </a:r>
            <a:endParaRPr lang="es-ES" sz="2800" dirty="0">
              <a:solidFill>
                <a:schemeClr val="bg1"/>
              </a:solidFill>
            </a:endParaRPr>
          </a:p>
        </p:txBody>
      </p:sp>
      <p:sp>
        <p:nvSpPr>
          <p:cNvPr id="3" name="CuadroTexto 2"/>
          <p:cNvSpPr txBox="1"/>
          <p:nvPr/>
        </p:nvSpPr>
        <p:spPr>
          <a:xfrm>
            <a:off x="1713391" y="2738349"/>
            <a:ext cx="2411760" cy="400110"/>
          </a:xfrm>
          <a:prstGeom prst="rect">
            <a:avLst/>
          </a:prstGeom>
          <a:noFill/>
        </p:spPr>
        <p:txBody>
          <a:bodyPr wrap="square" rtlCol="0">
            <a:spAutoFit/>
          </a:bodyPr>
          <a:lstStyle/>
          <a:p>
            <a:r>
              <a:rPr lang="es-ES" sz="2000" b="1" dirty="0" smtClean="0"/>
              <a:t>CAPÍTULO II</a:t>
            </a:r>
            <a:endParaRPr lang="es-ES" sz="2000" b="1" dirty="0"/>
          </a:p>
        </p:txBody>
      </p:sp>
      <p:sp>
        <p:nvSpPr>
          <p:cNvPr id="8" name="Rectángulo 7"/>
          <p:cNvSpPr/>
          <p:nvPr/>
        </p:nvSpPr>
        <p:spPr>
          <a:xfrm>
            <a:off x="4034034" y="2588224"/>
            <a:ext cx="5472608" cy="8640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800" dirty="0" smtClean="0">
                <a:solidFill>
                  <a:schemeClr val="bg1"/>
                </a:solidFill>
              </a:rPr>
              <a:t>ESTUDIO DE MERCADO</a:t>
            </a:r>
            <a:endParaRPr lang="es-ES" sz="2800" dirty="0">
              <a:solidFill>
                <a:schemeClr val="bg1"/>
              </a:solidFill>
            </a:endParaRPr>
          </a:p>
        </p:txBody>
      </p:sp>
      <p:sp>
        <p:nvSpPr>
          <p:cNvPr id="9" name="Rectángulo 8"/>
          <p:cNvSpPr/>
          <p:nvPr/>
        </p:nvSpPr>
        <p:spPr>
          <a:xfrm>
            <a:off x="4034034" y="3759016"/>
            <a:ext cx="5472608" cy="8640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800" dirty="0" smtClean="0">
                <a:solidFill>
                  <a:schemeClr val="bg1"/>
                </a:solidFill>
              </a:rPr>
              <a:t>PROPUESTA</a:t>
            </a:r>
            <a:endParaRPr lang="es-ES" sz="2800" dirty="0">
              <a:solidFill>
                <a:schemeClr val="bg1"/>
              </a:solidFill>
            </a:endParaRPr>
          </a:p>
        </p:txBody>
      </p:sp>
      <p:sp>
        <p:nvSpPr>
          <p:cNvPr id="10" name="Rectángulo 9"/>
          <p:cNvSpPr/>
          <p:nvPr/>
        </p:nvSpPr>
        <p:spPr>
          <a:xfrm>
            <a:off x="4067046" y="4921519"/>
            <a:ext cx="5472608" cy="8640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800" dirty="0" smtClean="0">
                <a:solidFill>
                  <a:schemeClr val="bg1"/>
                </a:solidFill>
              </a:rPr>
              <a:t>CONCLUSIONES Y RECOMENDACIONES</a:t>
            </a:r>
            <a:endParaRPr lang="es-ES" sz="2800" dirty="0">
              <a:solidFill>
                <a:schemeClr val="bg1"/>
              </a:solidFill>
            </a:endParaRPr>
          </a:p>
        </p:txBody>
      </p:sp>
      <p:sp>
        <p:nvSpPr>
          <p:cNvPr id="11" name="CuadroTexto 10"/>
          <p:cNvSpPr txBox="1"/>
          <p:nvPr/>
        </p:nvSpPr>
        <p:spPr>
          <a:xfrm>
            <a:off x="1718078" y="3800873"/>
            <a:ext cx="2411760" cy="400110"/>
          </a:xfrm>
          <a:prstGeom prst="rect">
            <a:avLst/>
          </a:prstGeom>
          <a:noFill/>
        </p:spPr>
        <p:txBody>
          <a:bodyPr wrap="square" rtlCol="0">
            <a:spAutoFit/>
          </a:bodyPr>
          <a:lstStyle/>
          <a:p>
            <a:r>
              <a:rPr lang="es-ES" sz="2000" b="1" dirty="0" smtClean="0"/>
              <a:t>CAPÍTULO III</a:t>
            </a:r>
            <a:endParaRPr lang="es-ES" sz="2000" b="1" dirty="0"/>
          </a:p>
        </p:txBody>
      </p:sp>
      <p:sp>
        <p:nvSpPr>
          <p:cNvPr id="12" name="CuadroTexto 11"/>
          <p:cNvSpPr txBox="1"/>
          <p:nvPr/>
        </p:nvSpPr>
        <p:spPr>
          <a:xfrm>
            <a:off x="1704430" y="4962101"/>
            <a:ext cx="2411760" cy="400110"/>
          </a:xfrm>
          <a:prstGeom prst="rect">
            <a:avLst/>
          </a:prstGeom>
          <a:noFill/>
        </p:spPr>
        <p:txBody>
          <a:bodyPr wrap="square" rtlCol="0">
            <a:spAutoFit/>
          </a:bodyPr>
          <a:lstStyle/>
          <a:p>
            <a:r>
              <a:rPr lang="es-ES" sz="2000" b="1" dirty="0" smtClean="0"/>
              <a:t>CAPÍTULO IV</a:t>
            </a:r>
            <a:endParaRPr lang="es-ES" sz="2000" b="1" dirty="0"/>
          </a:p>
        </p:txBody>
      </p:sp>
      <p:sp>
        <p:nvSpPr>
          <p:cNvPr id="13" name="Rectángulo 12"/>
          <p:cNvSpPr/>
          <p:nvPr/>
        </p:nvSpPr>
        <p:spPr>
          <a:xfrm>
            <a:off x="4034034" y="1461500"/>
            <a:ext cx="5472608" cy="8640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800" dirty="0" smtClean="0">
                <a:solidFill>
                  <a:schemeClr val="bg1"/>
                </a:solidFill>
              </a:rPr>
              <a:t>MARCO TEÓRICO</a:t>
            </a:r>
            <a:endParaRPr lang="es-ES" sz="2800" dirty="0">
              <a:solidFill>
                <a:schemeClr val="bg1"/>
              </a:solidFill>
            </a:endParaRPr>
          </a:p>
        </p:txBody>
      </p:sp>
      <p:sp>
        <p:nvSpPr>
          <p:cNvPr id="14" name="CuadroTexto 13"/>
          <p:cNvSpPr txBox="1"/>
          <p:nvPr/>
        </p:nvSpPr>
        <p:spPr>
          <a:xfrm>
            <a:off x="1704430" y="1539605"/>
            <a:ext cx="2411760" cy="400110"/>
          </a:xfrm>
          <a:prstGeom prst="rect">
            <a:avLst/>
          </a:prstGeom>
          <a:noFill/>
        </p:spPr>
        <p:txBody>
          <a:bodyPr wrap="square" rtlCol="0">
            <a:spAutoFit/>
          </a:bodyPr>
          <a:lstStyle/>
          <a:p>
            <a:r>
              <a:rPr lang="es-ES" sz="2000" b="1" dirty="0" smtClean="0"/>
              <a:t>CAPÍTULO I</a:t>
            </a:r>
            <a:endParaRPr lang="es-ES" sz="2000" b="1" dirty="0"/>
          </a:p>
        </p:txBody>
      </p:sp>
    </p:spTree>
    <p:extLst>
      <p:ext uri="{BB962C8B-B14F-4D97-AF65-F5344CB8AC3E}">
        <p14:creationId xmlns="" xmlns:p14="http://schemas.microsoft.com/office/powerpoint/2010/main" val="86997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479376" y="332656"/>
            <a:ext cx="2736304" cy="461665"/>
          </a:xfrm>
          <a:prstGeom prst="rect">
            <a:avLst/>
          </a:prstGeom>
          <a:noFill/>
        </p:spPr>
        <p:txBody>
          <a:bodyPr wrap="square" rtlCol="0">
            <a:spAutoFit/>
          </a:bodyPr>
          <a:lstStyle/>
          <a:p>
            <a:pPr lvl="1"/>
            <a:r>
              <a:rPr lang="es-MX" sz="2400" b="1" dirty="0" smtClean="0">
                <a:solidFill>
                  <a:srgbClr val="FFC000"/>
                </a:solidFill>
              </a:rPr>
              <a:t>PROPUESTA</a:t>
            </a:r>
            <a:endParaRPr lang="es-MX" sz="2400" dirty="0">
              <a:solidFill>
                <a:srgbClr val="FFC000"/>
              </a:solidFill>
            </a:endParaRPr>
          </a:p>
        </p:txBody>
      </p:sp>
      <p:graphicFrame>
        <p:nvGraphicFramePr>
          <p:cNvPr id="2" name="Tabla 1"/>
          <p:cNvGraphicFramePr>
            <a:graphicFrameLocks noGrp="1"/>
          </p:cNvGraphicFramePr>
          <p:nvPr>
            <p:extLst>
              <p:ext uri="{D42A27DB-BD31-4B8C-83A1-F6EECF244321}">
                <p14:modId xmlns="" xmlns:p14="http://schemas.microsoft.com/office/powerpoint/2010/main" val="3604837551"/>
              </p:ext>
            </p:extLst>
          </p:nvPr>
        </p:nvGraphicFramePr>
        <p:xfrm>
          <a:off x="659396" y="3933056"/>
          <a:ext cx="5112568" cy="1647444"/>
        </p:xfrm>
        <a:graphic>
          <a:graphicData uri="http://schemas.openxmlformats.org/drawingml/2006/table">
            <a:tbl>
              <a:tblPr firstRow="1" firstCol="1" bandRow="1">
                <a:tableStyleId>{5C22544A-7EE6-4342-B048-85BDC9FD1C3A}</a:tableStyleId>
              </a:tblPr>
              <a:tblGrid>
                <a:gridCol w="919470"/>
                <a:gridCol w="3379315"/>
                <a:gridCol w="813783"/>
              </a:tblGrid>
              <a:tr h="200025">
                <a:tc gridSpan="3">
                  <a:txBody>
                    <a:bodyPr/>
                    <a:lstStyle/>
                    <a:p>
                      <a:pPr algn="ctr">
                        <a:lnSpc>
                          <a:spcPct val="115000"/>
                        </a:lnSpc>
                        <a:spcAft>
                          <a:spcPts val="0"/>
                        </a:spcAft>
                      </a:pPr>
                      <a:r>
                        <a:rPr lang="es-EC" sz="1400" dirty="0" smtClean="0">
                          <a:effectLst/>
                        </a:rPr>
                        <a:t>Estrategia </a:t>
                      </a:r>
                      <a:r>
                        <a:rPr lang="es-EC" sz="1400" dirty="0">
                          <a:effectLst/>
                        </a:rPr>
                        <a:t>de personal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r>
              <a:tr h="200025">
                <a:tc gridSpan="2">
                  <a:txBody>
                    <a:bodyPr/>
                    <a:lstStyle/>
                    <a:p>
                      <a:pPr>
                        <a:lnSpc>
                          <a:spcPct val="115000"/>
                        </a:lnSpc>
                      </a:pPr>
                      <a:endParaRPr lang="es-ES" sz="1200">
                        <a:effectLst/>
                        <a:latin typeface="Calibri" panose="020F0502020204030204" pitchFamily="34" charset="0"/>
                      </a:endParaRPr>
                    </a:p>
                  </a:txBody>
                  <a:tcPr marL="44450" marR="44450" marT="0" marB="0" anchor="b"/>
                </a:tc>
                <a:tc hMerge="1">
                  <a:txBody>
                    <a:bodyPr/>
                    <a:lstStyle/>
                    <a:p>
                      <a:endParaRPr lang="es-ES"/>
                    </a:p>
                  </a:txBody>
                  <a:tcPr/>
                </a:tc>
                <a:tc>
                  <a:txBody>
                    <a:bodyPr/>
                    <a:lstStyle/>
                    <a:p>
                      <a:pPr>
                        <a:lnSpc>
                          <a:spcPct val="115000"/>
                        </a:lnSpc>
                      </a:pPr>
                      <a:endParaRPr lang="es-ES" sz="1200">
                        <a:effectLst/>
                        <a:latin typeface="Calibri" panose="020F0502020204030204" pitchFamily="34" charset="0"/>
                      </a:endParaRPr>
                    </a:p>
                  </a:txBody>
                  <a:tcPr marL="44450" marR="44450" marT="0" marB="0" anchor="b"/>
                </a:tc>
              </a:tr>
              <a:tr h="209550">
                <a:tc>
                  <a:txBody>
                    <a:bodyPr/>
                    <a:lstStyle/>
                    <a:p>
                      <a:pPr algn="ctr">
                        <a:lnSpc>
                          <a:spcPct val="115000"/>
                        </a:lnSpc>
                        <a:spcAft>
                          <a:spcPts val="0"/>
                        </a:spcAft>
                      </a:pPr>
                      <a:r>
                        <a:rPr lang="es-EC" sz="1400">
                          <a:effectLst/>
                        </a:rPr>
                        <a:t>7PS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ESTRATEGIA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PLAZO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0">
                <a:tc>
                  <a:txBody>
                    <a:bodyPr/>
                    <a:lstStyle/>
                    <a:p>
                      <a:pPr algn="ctr">
                        <a:lnSpc>
                          <a:spcPct val="115000"/>
                        </a:lnSpc>
                        <a:spcAft>
                          <a:spcPts val="0"/>
                        </a:spcAft>
                      </a:pPr>
                      <a:r>
                        <a:rPr lang="es-EC" sz="1400">
                          <a:effectLst/>
                        </a:rPr>
                        <a:t>PERSONAL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a:effectLst/>
                        </a:rPr>
                        <a:t>Diseño un programa de capacitación bimensual para los docentes de las instituciones de educación especial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a:effectLst/>
                        </a:rPr>
                        <a:t>Mediano Plazo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57418">
                <a:tc>
                  <a:txBody>
                    <a:bodyPr/>
                    <a:lstStyle/>
                    <a:p>
                      <a:pPr>
                        <a:lnSpc>
                          <a:spcPct val="115000"/>
                        </a:lnSpc>
                      </a:pPr>
                      <a:endParaRPr lang="es-ES" sz="1200">
                        <a:effectLst/>
                        <a:latin typeface="Calibri" panose="020F0502020204030204" pitchFamily="34" charset="0"/>
                      </a:endParaRPr>
                    </a:p>
                  </a:txBody>
                  <a:tcPr marL="44450" marR="44450" marT="0" marB="0" anchor="b"/>
                </a:tc>
                <a:tc>
                  <a:txBody>
                    <a:bodyPr/>
                    <a:lstStyle/>
                    <a:p>
                      <a:pPr>
                        <a:lnSpc>
                          <a:spcPct val="115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dirty="0">
                        <a:effectLst/>
                        <a:latin typeface="Calibri" panose="020F0502020204030204" pitchFamily="34" charset="0"/>
                      </a:endParaRPr>
                    </a:p>
                  </a:txBody>
                  <a:tcPr marL="44450" marR="44450" marT="0" marB="0" anchor="b"/>
                </a:tc>
              </a:tr>
            </a:tbl>
          </a:graphicData>
        </a:graphic>
      </p:graphicFrame>
      <p:graphicFrame>
        <p:nvGraphicFramePr>
          <p:cNvPr id="3" name="Tabla 2"/>
          <p:cNvGraphicFramePr>
            <a:graphicFrameLocks noGrp="1"/>
          </p:cNvGraphicFramePr>
          <p:nvPr>
            <p:extLst>
              <p:ext uri="{D42A27DB-BD31-4B8C-83A1-F6EECF244321}">
                <p14:modId xmlns="" xmlns:p14="http://schemas.microsoft.com/office/powerpoint/2010/main" val="1528062931"/>
              </p:ext>
            </p:extLst>
          </p:nvPr>
        </p:nvGraphicFramePr>
        <p:xfrm>
          <a:off x="6240016" y="4077072"/>
          <a:ext cx="5400600" cy="1647444"/>
        </p:xfrm>
        <a:graphic>
          <a:graphicData uri="http://schemas.openxmlformats.org/drawingml/2006/table">
            <a:tbl>
              <a:tblPr firstRow="1" firstCol="1" bandRow="1">
                <a:tableStyleId>{5C22544A-7EE6-4342-B048-85BDC9FD1C3A}</a:tableStyleId>
              </a:tblPr>
              <a:tblGrid>
                <a:gridCol w="1144313"/>
                <a:gridCol w="3309438"/>
                <a:gridCol w="946849"/>
              </a:tblGrid>
              <a:tr h="200025">
                <a:tc gridSpan="3">
                  <a:txBody>
                    <a:bodyPr/>
                    <a:lstStyle/>
                    <a:p>
                      <a:pPr algn="ctr">
                        <a:lnSpc>
                          <a:spcPct val="115000"/>
                        </a:lnSpc>
                        <a:spcAft>
                          <a:spcPts val="0"/>
                        </a:spcAft>
                      </a:pPr>
                      <a:r>
                        <a:rPr lang="es-EC" sz="1400" dirty="0" smtClean="0">
                          <a:effectLst/>
                        </a:rPr>
                        <a:t>Estrategia </a:t>
                      </a:r>
                      <a:r>
                        <a:rPr lang="es-EC" sz="1400" dirty="0">
                          <a:effectLst/>
                        </a:rPr>
                        <a:t>de evidencia física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r>
              <a:tr h="200025">
                <a:tc gridSpan="2">
                  <a:txBody>
                    <a:bodyPr/>
                    <a:lstStyle/>
                    <a:p>
                      <a:pPr>
                        <a:lnSpc>
                          <a:spcPct val="115000"/>
                        </a:lnSpc>
                      </a:pPr>
                      <a:endParaRPr lang="es-ES" sz="1200">
                        <a:effectLst/>
                        <a:latin typeface="Calibri" panose="020F0502020204030204" pitchFamily="34" charset="0"/>
                      </a:endParaRPr>
                    </a:p>
                  </a:txBody>
                  <a:tcPr marL="44450" marR="44450" marT="0" marB="0" anchor="b"/>
                </a:tc>
                <a:tc hMerge="1">
                  <a:txBody>
                    <a:bodyPr/>
                    <a:lstStyle/>
                    <a:p>
                      <a:endParaRPr lang="es-ES"/>
                    </a:p>
                  </a:txBody>
                  <a:tcPr/>
                </a:tc>
                <a:tc>
                  <a:txBody>
                    <a:bodyPr/>
                    <a:lstStyle/>
                    <a:p>
                      <a:pPr>
                        <a:lnSpc>
                          <a:spcPct val="115000"/>
                        </a:lnSpc>
                      </a:pPr>
                      <a:endParaRPr lang="es-ES" sz="1200">
                        <a:effectLst/>
                        <a:latin typeface="Calibri" panose="020F0502020204030204" pitchFamily="34" charset="0"/>
                      </a:endParaRPr>
                    </a:p>
                  </a:txBody>
                  <a:tcPr marL="44450" marR="44450" marT="0" marB="0" anchor="b"/>
                </a:tc>
              </a:tr>
              <a:tr h="209550">
                <a:tc>
                  <a:txBody>
                    <a:bodyPr/>
                    <a:lstStyle/>
                    <a:p>
                      <a:pPr algn="ctr">
                        <a:lnSpc>
                          <a:spcPct val="115000"/>
                        </a:lnSpc>
                        <a:spcAft>
                          <a:spcPts val="0"/>
                        </a:spcAft>
                      </a:pPr>
                      <a:r>
                        <a:rPr lang="es-EC" sz="1400">
                          <a:effectLst/>
                        </a:rPr>
                        <a:t>7PS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ESTRATEGIA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dirty="0">
                          <a:effectLst/>
                        </a:rPr>
                        <a:t>PLAZO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0">
                <a:tc>
                  <a:txBody>
                    <a:bodyPr/>
                    <a:lstStyle/>
                    <a:p>
                      <a:pPr algn="ctr">
                        <a:lnSpc>
                          <a:spcPct val="115000"/>
                        </a:lnSpc>
                        <a:spcAft>
                          <a:spcPts val="0"/>
                        </a:spcAft>
                      </a:pPr>
                      <a:r>
                        <a:rPr lang="es-EC" sz="1400">
                          <a:effectLst/>
                        </a:rPr>
                        <a:t>EVIDENCIA</a:t>
                      </a:r>
                      <a:br>
                        <a:rPr lang="es-EC" sz="1400">
                          <a:effectLst/>
                        </a:rPr>
                      </a:br>
                      <a:r>
                        <a:rPr lang="es-EC" sz="1400">
                          <a:effectLst/>
                        </a:rPr>
                        <a:t>FÍSICA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a:effectLst/>
                        </a:rPr>
                        <a:t>Limpieza de la infraestructura de la institución en óptimas condiciones a través de la colaboración de las empresas del sector de la construcción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dirty="0">
                          <a:effectLst/>
                        </a:rPr>
                        <a:t>Mediano Plazo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00025">
                <a:tc>
                  <a:txBody>
                    <a:bodyPr/>
                    <a:lstStyle/>
                    <a:p>
                      <a:pPr>
                        <a:lnSpc>
                          <a:spcPct val="115000"/>
                        </a:lnSpc>
                      </a:pPr>
                      <a:endParaRPr lang="es-ES" sz="1200">
                        <a:effectLst/>
                        <a:latin typeface="Calibri" panose="020F0502020204030204" pitchFamily="34" charset="0"/>
                      </a:endParaRPr>
                    </a:p>
                  </a:txBody>
                  <a:tcPr marL="44450" marR="44450" marT="0" marB="0" anchor="b"/>
                </a:tc>
                <a:tc>
                  <a:txBody>
                    <a:bodyPr/>
                    <a:lstStyle/>
                    <a:p>
                      <a:pPr algn="ctr">
                        <a:lnSpc>
                          <a:spcPct val="115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dirty="0">
                        <a:effectLst/>
                        <a:latin typeface="Calibri" panose="020F0502020204030204" pitchFamily="34" charset="0"/>
                      </a:endParaRPr>
                    </a:p>
                  </a:txBody>
                  <a:tcPr marL="44450" marR="44450" marT="0" marB="0" anchor="b"/>
                </a:tc>
              </a:tr>
            </a:tbl>
          </a:graphicData>
        </a:graphic>
      </p:graphicFrame>
      <p:graphicFrame>
        <p:nvGraphicFramePr>
          <p:cNvPr id="8" name="Tabla 7"/>
          <p:cNvGraphicFramePr>
            <a:graphicFrameLocks noGrp="1"/>
          </p:cNvGraphicFramePr>
          <p:nvPr>
            <p:extLst>
              <p:ext uri="{D42A27DB-BD31-4B8C-83A1-F6EECF244321}">
                <p14:modId xmlns="" xmlns:p14="http://schemas.microsoft.com/office/powerpoint/2010/main" val="1295675575"/>
              </p:ext>
            </p:extLst>
          </p:nvPr>
        </p:nvGraphicFramePr>
        <p:xfrm>
          <a:off x="3863752" y="332657"/>
          <a:ext cx="7704856" cy="3294888"/>
        </p:xfrm>
        <a:graphic>
          <a:graphicData uri="http://schemas.openxmlformats.org/drawingml/2006/table">
            <a:tbl>
              <a:tblPr firstRow="1" firstCol="1" bandRow="1">
                <a:tableStyleId>{5C22544A-7EE6-4342-B048-85BDC9FD1C3A}</a:tableStyleId>
              </a:tblPr>
              <a:tblGrid>
                <a:gridCol w="1570575"/>
                <a:gridCol w="4944181"/>
                <a:gridCol w="1190100"/>
              </a:tblGrid>
              <a:tr h="220543">
                <a:tc gridSpan="3">
                  <a:txBody>
                    <a:bodyPr/>
                    <a:lstStyle/>
                    <a:p>
                      <a:pPr algn="ctr">
                        <a:lnSpc>
                          <a:spcPct val="115000"/>
                        </a:lnSpc>
                        <a:spcAft>
                          <a:spcPts val="0"/>
                        </a:spcAft>
                      </a:pPr>
                      <a:r>
                        <a:rPr lang="es-EC" sz="1400" dirty="0" smtClean="0">
                          <a:effectLst/>
                        </a:rPr>
                        <a:t>Estrategia </a:t>
                      </a:r>
                      <a:r>
                        <a:rPr lang="es-EC" sz="1400" dirty="0">
                          <a:effectLst/>
                        </a:rPr>
                        <a:t>de promoción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r>
              <a:tr h="189037">
                <a:tc gridSpan="2">
                  <a:txBody>
                    <a:bodyPr/>
                    <a:lstStyle/>
                    <a:p>
                      <a:pPr algn="l">
                        <a:lnSpc>
                          <a:spcPct val="115000"/>
                        </a:lnSpc>
                      </a:pPr>
                      <a:endParaRPr lang="es-ES" sz="1200">
                        <a:effectLst/>
                        <a:latin typeface="Calibri" panose="020F0502020204030204" pitchFamily="34" charset="0"/>
                      </a:endParaRPr>
                    </a:p>
                  </a:txBody>
                  <a:tcPr marL="44450" marR="44450" marT="0" marB="0" anchor="b"/>
                </a:tc>
                <a:tc hMerge="1">
                  <a:txBody>
                    <a:bodyPr/>
                    <a:lstStyle/>
                    <a:p>
                      <a:endParaRPr lang="es-ES"/>
                    </a:p>
                  </a:txBody>
                  <a:tcPr/>
                </a:tc>
                <a:tc>
                  <a:txBody>
                    <a:bodyPr/>
                    <a:lstStyle/>
                    <a:p>
                      <a:pPr algn="l">
                        <a:lnSpc>
                          <a:spcPct val="115000"/>
                        </a:lnSpc>
                      </a:pPr>
                      <a:endParaRPr lang="es-ES" sz="1200">
                        <a:effectLst/>
                        <a:latin typeface="Calibri" panose="020F0502020204030204" pitchFamily="34" charset="0"/>
                      </a:endParaRPr>
                    </a:p>
                  </a:txBody>
                  <a:tcPr marL="44450" marR="44450" marT="0" marB="0" anchor="b"/>
                </a:tc>
              </a:tr>
              <a:tr h="220543">
                <a:tc>
                  <a:txBody>
                    <a:bodyPr/>
                    <a:lstStyle/>
                    <a:p>
                      <a:pPr algn="ctr">
                        <a:lnSpc>
                          <a:spcPct val="115000"/>
                        </a:lnSpc>
                        <a:spcAft>
                          <a:spcPts val="0"/>
                        </a:spcAft>
                      </a:pPr>
                      <a:r>
                        <a:rPr lang="es-EC" sz="1400">
                          <a:effectLst/>
                        </a:rPr>
                        <a:t>7PS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ESTRATEGIA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PLAZO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882171">
                <a:tc>
                  <a:txBody>
                    <a:bodyPr/>
                    <a:lstStyle/>
                    <a:p>
                      <a:pPr algn="ctr">
                        <a:lnSpc>
                          <a:spcPct val="115000"/>
                        </a:lnSpc>
                        <a:spcAft>
                          <a:spcPts val="0"/>
                        </a:spcAft>
                      </a:pPr>
                      <a:r>
                        <a:rPr lang="es-EC" sz="1400">
                          <a:effectLst/>
                        </a:rPr>
                        <a:t> </a:t>
                      </a:r>
                      <a:endParaRPr lang="es-ES" sz="1200">
                        <a:effectLst/>
                      </a:endParaRPr>
                    </a:p>
                    <a:p>
                      <a:pPr algn="ctr">
                        <a:lnSpc>
                          <a:spcPct val="115000"/>
                        </a:lnSpc>
                        <a:spcAft>
                          <a:spcPts val="0"/>
                        </a:spcAft>
                      </a:pPr>
                      <a:r>
                        <a:rPr lang="es-EC" sz="1400">
                          <a:effectLst/>
                        </a:rPr>
                        <a:t> </a:t>
                      </a:r>
                      <a:endParaRPr lang="es-ES" sz="1200">
                        <a:effectLst/>
                      </a:endParaRPr>
                    </a:p>
                    <a:p>
                      <a:pPr algn="ctr">
                        <a:lnSpc>
                          <a:spcPct val="115000"/>
                        </a:lnSpc>
                        <a:spcAft>
                          <a:spcPts val="0"/>
                        </a:spcAft>
                      </a:pPr>
                      <a:r>
                        <a:rPr lang="es-EC" sz="1400">
                          <a:effectLst/>
                        </a:rPr>
                        <a:t> </a:t>
                      </a:r>
                      <a:endParaRPr lang="es-ES" sz="1200">
                        <a:effectLst/>
                      </a:endParaRPr>
                    </a:p>
                    <a:p>
                      <a:pPr algn="ctr">
                        <a:lnSpc>
                          <a:spcPct val="115000"/>
                        </a:lnSpc>
                        <a:spcAft>
                          <a:spcPts val="0"/>
                        </a:spcAft>
                      </a:pPr>
                      <a:r>
                        <a:rPr lang="es-EC" sz="1400">
                          <a:effectLst/>
                        </a:rPr>
                        <a:t>PROMOCIÓN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dirty="0">
                          <a:effectLst/>
                        </a:rPr>
                        <a:t>Difusión de la campaña</a:t>
                      </a:r>
                      <a:endParaRPr lang="es-ES" sz="1200" dirty="0">
                        <a:effectLst/>
                      </a:endParaRPr>
                    </a:p>
                    <a:p>
                      <a:pPr algn="ctr">
                        <a:lnSpc>
                          <a:spcPct val="115000"/>
                        </a:lnSpc>
                        <a:spcAft>
                          <a:spcPts val="0"/>
                        </a:spcAft>
                      </a:pPr>
                      <a:r>
                        <a:rPr lang="es-EC" sz="1400" dirty="0">
                          <a:effectLst/>
                        </a:rPr>
                        <a:t>“¿Y Si te toca a ti?”</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 </a:t>
                      </a:r>
                      <a:endParaRPr lang="es-ES" sz="1200">
                        <a:effectLst/>
                      </a:endParaRPr>
                    </a:p>
                    <a:p>
                      <a:pPr algn="ctr">
                        <a:lnSpc>
                          <a:spcPct val="115000"/>
                        </a:lnSpc>
                        <a:spcAft>
                          <a:spcPts val="0"/>
                        </a:spcAft>
                      </a:pPr>
                      <a:r>
                        <a:rPr lang="es-EC" sz="1400">
                          <a:effectLst/>
                        </a:rPr>
                        <a:t> </a:t>
                      </a:r>
                      <a:endParaRPr lang="es-ES" sz="1200">
                        <a:effectLst/>
                      </a:endParaRPr>
                    </a:p>
                    <a:p>
                      <a:pPr algn="ctr">
                        <a:lnSpc>
                          <a:spcPct val="115000"/>
                        </a:lnSpc>
                        <a:spcAft>
                          <a:spcPts val="0"/>
                        </a:spcAft>
                      </a:pPr>
                      <a:r>
                        <a:rPr lang="es-EC" sz="1400">
                          <a:effectLst/>
                        </a:rPr>
                        <a:t>Mediano Plazo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882171">
                <a:tc>
                  <a:txBody>
                    <a:bodyPr/>
                    <a:lstStyle/>
                    <a:p>
                      <a:pPr algn="ctr">
                        <a:lnSpc>
                          <a:spcPct val="115000"/>
                        </a:lnSpc>
                        <a:spcAft>
                          <a:spcPts val="0"/>
                        </a:spcAft>
                      </a:pPr>
                      <a:r>
                        <a:rPr lang="es-EC" sz="1400">
                          <a:effectLst/>
                        </a:rPr>
                        <a:t> </a:t>
                      </a:r>
                      <a:endParaRPr lang="es-ES" sz="1200">
                        <a:effectLst/>
                      </a:endParaRPr>
                    </a:p>
                    <a:p>
                      <a:pPr algn="ctr">
                        <a:lnSpc>
                          <a:spcPct val="115000"/>
                        </a:lnSpc>
                        <a:spcAft>
                          <a:spcPts val="0"/>
                        </a:spcAft>
                      </a:pPr>
                      <a:r>
                        <a:rPr lang="es-EC" sz="1400">
                          <a:effectLst/>
                        </a:rPr>
                        <a:t> </a:t>
                      </a:r>
                      <a:endParaRPr lang="es-ES" sz="1200">
                        <a:effectLst/>
                      </a:endParaRPr>
                    </a:p>
                    <a:p>
                      <a:pPr algn="ctr">
                        <a:lnSpc>
                          <a:spcPct val="115000"/>
                        </a:lnSpc>
                        <a:spcAft>
                          <a:spcPts val="0"/>
                        </a:spcAft>
                      </a:pPr>
                      <a:r>
                        <a:rPr lang="es-EC" sz="1400">
                          <a:effectLst/>
                        </a:rPr>
                        <a:t> </a:t>
                      </a:r>
                      <a:endParaRPr lang="es-ES" sz="1200">
                        <a:effectLst/>
                      </a:endParaRPr>
                    </a:p>
                    <a:p>
                      <a:pPr algn="ctr">
                        <a:lnSpc>
                          <a:spcPct val="115000"/>
                        </a:lnSpc>
                        <a:spcAft>
                          <a:spcPts val="0"/>
                        </a:spcAft>
                      </a:pPr>
                      <a:r>
                        <a:rPr lang="es-EC" sz="1400">
                          <a:effectLst/>
                        </a:rPr>
                        <a:t>PROMOCIÓN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a:effectLst/>
                        </a:rPr>
                        <a:t>Eventos de lanzamiento de la campaña, con presencia de artistas y voluntarios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dirty="0">
                          <a:effectLst/>
                        </a:rPr>
                        <a:t> </a:t>
                      </a:r>
                      <a:endParaRPr lang="es-ES" sz="1200" dirty="0">
                        <a:effectLst/>
                      </a:endParaRPr>
                    </a:p>
                    <a:p>
                      <a:pPr algn="ctr">
                        <a:lnSpc>
                          <a:spcPct val="115000"/>
                        </a:lnSpc>
                        <a:spcAft>
                          <a:spcPts val="0"/>
                        </a:spcAft>
                      </a:pPr>
                      <a:r>
                        <a:rPr lang="es-EC" sz="1400" dirty="0">
                          <a:effectLst/>
                        </a:rPr>
                        <a:t> </a:t>
                      </a:r>
                      <a:endParaRPr lang="es-ES" sz="1200" dirty="0">
                        <a:effectLst/>
                      </a:endParaRPr>
                    </a:p>
                    <a:p>
                      <a:pPr algn="ctr">
                        <a:lnSpc>
                          <a:spcPct val="115000"/>
                        </a:lnSpc>
                        <a:spcAft>
                          <a:spcPts val="0"/>
                        </a:spcAft>
                      </a:pPr>
                      <a:r>
                        <a:rPr lang="es-EC" sz="1400" dirty="0">
                          <a:effectLst/>
                        </a:rPr>
                        <a:t>Mediano Plazo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79790">
                <a:tc>
                  <a:txBody>
                    <a:bodyPr/>
                    <a:lstStyle/>
                    <a:p>
                      <a:pPr algn="l">
                        <a:lnSpc>
                          <a:spcPct val="115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89037">
                <a:tc>
                  <a:txBody>
                    <a:bodyPr/>
                    <a:lstStyle/>
                    <a:p>
                      <a:pPr algn="l">
                        <a:lnSpc>
                          <a:spcPct val="115000"/>
                        </a:lnSpc>
                        <a:spcAft>
                          <a:spcPts val="0"/>
                        </a:spcAft>
                      </a:pP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89037">
                <a:tc>
                  <a:txBody>
                    <a:bodyPr/>
                    <a:lstStyle/>
                    <a:p>
                      <a:pPr algn="l">
                        <a:lnSpc>
                          <a:spcPct val="115000"/>
                        </a:lnSpc>
                        <a:spcAft>
                          <a:spcPts val="0"/>
                        </a:spcAft>
                      </a:pP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9" name="Rectángulo 8"/>
          <p:cNvSpPr/>
          <p:nvPr/>
        </p:nvSpPr>
        <p:spPr>
          <a:xfrm>
            <a:off x="0" y="6150114"/>
            <a:ext cx="7418698" cy="707886"/>
          </a:xfrm>
          <a:prstGeom prst="rect">
            <a:avLst/>
          </a:prstGeom>
          <a:noFill/>
        </p:spPr>
        <p:txBody>
          <a:bodyPr wrap="none" lIns="91440" tIns="45720" rIns="91440" bIns="45720">
            <a:spAutoFit/>
          </a:bodyPr>
          <a:lstStyle/>
          <a:p>
            <a:pPr algn="ctr"/>
            <a:r>
              <a:rPr lang="es-ES" sz="4000" dirty="0" smtClean="0">
                <a:ln w="0"/>
                <a:effectLst>
                  <a:outerShdw blurRad="38100" dist="19050" dir="2700000" algn="tl" rotWithShape="0">
                    <a:schemeClr val="dk1">
                      <a:alpha val="40000"/>
                    </a:schemeClr>
                  </a:outerShdw>
                </a:effectLst>
              </a:rPr>
              <a:t>ESTRATEGIAS </a:t>
            </a:r>
            <a:r>
              <a:rPr lang="es-ES" sz="4000" dirty="0" smtClean="0">
                <a:ln w="0"/>
                <a:effectLst>
                  <a:outerShdw blurRad="38100" dist="19050" dir="2700000" algn="tl" rotWithShape="0">
                    <a:schemeClr val="dk1">
                      <a:alpha val="40000"/>
                    </a:schemeClr>
                  </a:outerShdw>
                </a:effectLst>
              </a:rPr>
              <a:t>MERCADEO </a:t>
            </a:r>
            <a:r>
              <a:rPr lang="es-ES" sz="4000" dirty="0" smtClean="0">
                <a:ln w="0"/>
                <a:effectLst>
                  <a:outerShdw blurRad="38100" dist="19050" dir="2700000" algn="tl" rotWithShape="0">
                    <a:schemeClr val="dk1">
                      <a:alpha val="40000"/>
                    </a:schemeClr>
                  </a:outerShdw>
                </a:effectLst>
              </a:rPr>
              <a:t>SOCIAL</a:t>
            </a:r>
            <a:endParaRPr lang="es-E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2177138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srcRect/>
          <a:stretch>
            <a:fillRect/>
          </a:stretch>
        </p:blipFill>
        <p:spPr bwMode="auto">
          <a:xfrm>
            <a:off x="-23770" y="201088"/>
            <a:ext cx="12192000" cy="258497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0" y="2786058"/>
            <a:ext cx="12192000" cy="3429024"/>
          </a:xfrm>
          <a:prstGeom prst="rect">
            <a:avLst/>
          </a:prstGeom>
          <a:noFill/>
          <a:ln w="9525">
            <a:noFill/>
            <a:miter lim="800000"/>
            <a:headEnd/>
            <a:tailEnd/>
          </a:ln>
          <a:effectLst/>
        </p:spPr>
      </p:pic>
    </p:spTree>
    <p:extLst>
      <p:ext uri="{BB962C8B-B14F-4D97-AF65-F5344CB8AC3E}">
        <p14:creationId xmlns="" xmlns:p14="http://schemas.microsoft.com/office/powerpoint/2010/main" val="1895079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5575" y="97254"/>
            <a:ext cx="11780189" cy="857250"/>
          </a:xfrm>
          <a:prstGeom prst="rect">
            <a:avLst/>
          </a:prstGeom>
        </p:spPr>
      </p:pic>
      <p:pic>
        <p:nvPicPr>
          <p:cNvPr id="7" name="Imagen 6"/>
          <p:cNvPicPr>
            <a:picLocks noChangeAspect="1"/>
          </p:cNvPicPr>
          <p:nvPr/>
        </p:nvPicPr>
        <p:blipFill>
          <a:blip r:embed="rId3"/>
          <a:stretch>
            <a:fillRect/>
          </a:stretch>
        </p:blipFill>
        <p:spPr>
          <a:xfrm>
            <a:off x="125575" y="986248"/>
            <a:ext cx="11780189" cy="5872616"/>
          </a:xfrm>
          <a:prstGeom prst="rect">
            <a:avLst/>
          </a:prstGeom>
        </p:spPr>
      </p:pic>
    </p:spTree>
    <p:extLst>
      <p:ext uri="{BB962C8B-B14F-4D97-AF65-F5344CB8AC3E}">
        <p14:creationId xmlns="" xmlns:p14="http://schemas.microsoft.com/office/powerpoint/2010/main" val="843289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3684" y="260648"/>
            <a:ext cx="8568952" cy="461665"/>
          </a:xfrm>
          <a:prstGeom prst="rect">
            <a:avLst/>
          </a:prstGeom>
          <a:noFill/>
        </p:spPr>
        <p:txBody>
          <a:bodyPr wrap="square" rtlCol="0">
            <a:spAutoFit/>
          </a:bodyPr>
          <a:lstStyle/>
          <a:p>
            <a:pPr lvl="1"/>
            <a:r>
              <a:rPr lang="es-MX" sz="2400" b="1" dirty="0" smtClean="0">
                <a:solidFill>
                  <a:srgbClr val="FFC000"/>
                </a:solidFill>
              </a:rPr>
              <a:t>CONCLUSIONES</a:t>
            </a:r>
            <a:endParaRPr lang="es-MX" sz="2400" dirty="0">
              <a:solidFill>
                <a:srgbClr val="FFC000"/>
              </a:solidFill>
            </a:endParaRPr>
          </a:p>
        </p:txBody>
      </p:sp>
      <p:sp>
        <p:nvSpPr>
          <p:cNvPr id="2" name="Rectángulo 1"/>
          <p:cNvSpPr/>
          <p:nvPr/>
        </p:nvSpPr>
        <p:spPr>
          <a:xfrm>
            <a:off x="203684" y="980728"/>
            <a:ext cx="11712624" cy="3323987"/>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2000" dirty="0">
                <a:latin typeface="Times New Roman" panose="02020603050405020304" pitchFamily="18" charset="0"/>
                <a:ea typeface="Calibri" panose="020F0502020204030204" pitchFamily="34" charset="0"/>
              </a:rPr>
              <a:t>Uno de los problemas que afecta a las instituciones educativas públicas </a:t>
            </a:r>
            <a:r>
              <a:rPr lang="es-EC" sz="2000" dirty="0" smtClean="0">
                <a:latin typeface="Times New Roman" panose="02020603050405020304" pitchFamily="18" charset="0"/>
                <a:ea typeface="Calibri" panose="020F0502020204030204" pitchFamily="34" charset="0"/>
              </a:rPr>
              <a:t>es la </a:t>
            </a:r>
            <a:r>
              <a:rPr lang="es-EC" sz="2000" dirty="0">
                <a:latin typeface="Times New Roman" panose="02020603050405020304" pitchFamily="18" charset="0"/>
                <a:ea typeface="Calibri" panose="020F0502020204030204" pitchFamily="34" charset="0"/>
              </a:rPr>
              <a:t>falta de material didáctico y el deterioro de la infraestructura, que como en el caso de INSFIDIM, la inversión se realizó por autogestión y ahora los recursos dependen del apoyo que reciban por parte del gobierno </a:t>
            </a:r>
            <a:endParaRPr lang="es-ES" sz="2000" dirty="0">
              <a:latin typeface="Tahoma" panose="020B0604030504040204" pitchFamily="34"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C" sz="2000" dirty="0">
                <a:latin typeface="Times New Roman" panose="02020603050405020304" pitchFamily="18" charset="0"/>
                <a:ea typeface="Calibri" panose="020F0502020204030204" pitchFamily="34" charset="0"/>
              </a:rPr>
              <a:t>En Quito y a nivel nacional, el porcentaje de inclusión está entre el 34% y 37% respectivamente, por lo que aún existe una amplia brecha </a:t>
            </a:r>
            <a:r>
              <a:rPr lang="es-EC" sz="2000" dirty="0" smtClean="0">
                <a:latin typeface="Times New Roman" panose="02020603050405020304" pitchFamily="18" charset="0"/>
                <a:ea typeface="Calibri" panose="020F0502020204030204" pitchFamily="34" charset="0"/>
              </a:rPr>
              <a:t>educativa</a:t>
            </a:r>
          </a:p>
          <a:p>
            <a:pPr marL="342900" lvl="0" indent="-342900" algn="just">
              <a:lnSpc>
                <a:spcPct val="150000"/>
              </a:lnSpc>
              <a:spcAft>
                <a:spcPts val="0"/>
              </a:spcAft>
              <a:buFont typeface="Symbol" panose="05050102010706020507" pitchFamily="18" charset="2"/>
              <a:buChar char=""/>
            </a:pPr>
            <a:r>
              <a:rPr lang="es-EC" sz="2000" dirty="0" smtClean="0">
                <a:latin typeface="Times New Roman" panose="02020603050405020304" pitchFamily="18" charset="0"/>
                <a:ea typeface="Calibri" panose="020F0502020204030204" pitchFamily="34" charset="0"/>
              </a:rPr>
              <a:t>A </a:t>
            </a:r>
            <a:r>
              <a:rPr lang="es-EC" sz="2000" dirty="0">
                <a:latin typeface="Times New Roman" panose="02020603050405020304" pitchFamily="18" charset="0"/>
                <a:ea typeface="Calibri" panose="020F0502020204030204" pitchFamily="34" charset="0"/>
              </a:rPr>
              <a:t>través del estudio de mercado se determinó que el nivel de pobreza tiene relación con la problemática de las discapacidades, lo que determinó la viabilidad y significancia del </a:t>
            </a:r>
            <a:r>
              <a:rPr lang="es-EC" sz="2000" dirty="0" smtClean="0">
                <a:latin typeface="Times New Roman" panose="02020603050405020304" pitchFamily="18" charset="0"/>
                <a:ea typeface="Calibri" panose="020F0502020204030204" pitchFamily="34" charset="0"/>
              </a:rPr>
              <a:t>estudio</a:t>
            </a:r>
            <a:endParaRPr lang="es-ES" sz="2000" dirty="0">
              <a:latin typeface="Tahoma" panose="020B0604030504040204" pitchFamily="34" charset="0"/>
              <a:ea typeface="Calibri" panose="020F0502020204030204" pitchFamily="34" charset="0"/>
            </a:endParaRPr>
          </a:p>
        </p:txBody>
      </p:sp>
    </p:spTree>
    <p:extLst>
      <p:ext uri="{BB962C8B-B14F-4D97-AF65-F5344CB8AC3E}">
        <p14:creationId xmlns="" xmlns:p14="http://schemas.microsoft.com/office/powerpoint/2010/main" val="3746142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16968" y="188640"/>
            <a:ext cx="8568952" cy="461665"/>
          </a:xfrm>
          <a:prstGeom prst="rect">
            <a:avLst/>
          </a:prstGeom>
          <a:noFill/>
        </p:spPr>
        <p:txBody>
          <a:bodyPr wrap="square" rtlCol="0">
            <a:spAutoFit/>
          </a:bodyPr>
          <a:lstStyle/>
          <a:p>
            <a:pPr lvl="1" algn="ctr"/>
            <a:r>
              <a:rPr lang="es-MX" sz="2400" dirty="0" smtClean="0">
                <a:solidFill>
                  <a:srgbClr val="FFC000"/>
                </a:solidFill>
              </a:rPr>
              <a:t>RECOMENDACIONES</a:t>
            </a:r>
            <a:endParaRPr lang="es-MX" sz="2400" dirty="0">
              <a:solidFill>
                <a:srgbClr val="FFC000"/>
              </a:solidFill>
            </a:endParaRPr>
          </a:p>
        </p:txBody>
      </p:sp>
      <p:sp>
        <p:nvSpPr>
          <p:cNvPr id="6" name="5 CuadroTexto"/>
          <p:cNvSpPr txBox="1"/>
          <p:nvPr/>
        </p:nvSpPr>
        <p:spPr>
          <a:xfrm>
            <a:off x="380960" y="857232"/>
            <a:ext cx="11811040" cy="5570756"/>
          </a:xfrm>
          <a:prstGeom prst="rect">
            <a:avLst/>
          </a:prstGeom>
          <a:noFill/>
        </p:spPr>
        <p:txBody>
          <a:bodyPr wrap="square" rtlCol="0">
            <a:spAutoFit/>
          </a:bodyPr>
          <a:lstStyle/>
          <a:p>
            <a:pPr marL="285750" lvl="0" indent="-285750">
              <a:buFont typeface="Arial" panose="020B0604020202020204" pitchFamily="34" charset="0"/>
              <a:buChar char="•"/>
            </a:pPr>
            <a:r>
              <a:rPr lang="es-EC" sz="2400" dirty="0" smtClean="0"/>
              <a:t>Las instituciones </a:t>
            </a:r>
            <a:r>
              <a:rPr lang="es-EC" sz="2400" dirty="0"/>
              <a:t>educativas </a:t>
            </a:r>
            <a:r>
              <a:rPr lang="es-EC" sz="2400" dirty="0" smtClean="0"/>
              <a:t>deben llevar </a:t>
            </a:r>
            <a:r>
              <a:rPr lang="es-EC" sz="2400" dirty="0"/>
              <a:t>el manejo de sus indicadores de </a:t>
            </a:r>
            <a:r>
              <a:rPr lang="es-EC" sz="2400" dirty="0" smtClean="0"/>
              <a:t>inclusión.</a:t>
            </a:r>
            <a:endParaRPr lang="es-ES" sz="2400" dirty="0"/>
          </a:p>
          <a:p>
            <a:pPr marL="285750" lvl="0" indent="-285750">
              <a:buFont typeface="Arial" panose="020B0604020202020204" pitchFamily="34" charset="0"/>
              <a:buChar char="•"/>
            </a:pPr>
            <a:r>
              <a:rPr lang="es-EC" sz="2400" dirty="0"/>
              <a:t>Se recomienda que las instituciones lleven el control sobre la situación </a:t>
            </a:r>
            <a:r>
              <a:rPr lang="es-EC" sz="2400" dirty="0" smtClean="0"/>
              <a:t>de cada familia, </a:t>
            </a:r>
            <a:r>
              <a:rPr lang="es-EC" sz="2400" dirty="0"/>
              <a:t>con el fin de poder determinar posibles cambios y necesidades de los </a:t>
            </a:r>
            <a:r>
              <a:rPr lang="es-EC" sz="2400" dirty="0" smtClean="0"/>
              <a:t>niños con discapacidad.</a:t>
            </a:r>
            <a:endParaRPr lang="es-ES" sz="2400" dirty="0"/>
          </a:p>
          <a:p>
            <a:pPr marL="285750" lvl="0" indent="-285750">
              <a:buFont typeface="Arial" panose="020B0604020202020204" pitchFamily="34" charset="0"/>
              <a:buChar char="•"/>
            </a:pPr>
            <a:r>
              <a:rPr lang="es-EC" sz="2400" dirty="0" smtClean="0"/>
              <a:t>Es competencia del Ministerio de Salud  Pública elaborar campañas para los niños con discapacidad en las escuelas que realizan inclusión, ya que como se evidenció en el análisis de datos las escuelas no cuentan con un programa de salud interno.</a:t>
            </a:r>
            <a:endParaRPr lang="es-ES" sz="2400" dirty="0" smtClean="0"/>
          </a:p>
          <a:p>
            <a:pPr marL="285750" lvl="0" indent="-285750">
              <a:buFont typeface="Arial" panose="020B0604020202020204" pitchFamily="34" charset="0"/>
              <a:buChar char="•"/>
            </a:pPr>
            <a:r>
              <a:rPr lang="es-EC" sz="2400" dirty="0" smtClean="0"/>
              <a:t>Es recomendable que se cree una asociación de escuelas que realizan inclusión para poder unir esfuerzos y proponer proyectos a fin de que el gobierno pueda invertir e intervenir económicamente.</a:t>
            </a:r>
            <a:endParaRPr lang="es-ES" sz="2400" dirty="0" smtClean="0"/>
          </a:p>
          <a:p>
            <a:pPr marL="285750" lvl="0" indent="-285750">
              <a:buFont typeface="Arial" panose="020B0604020202020204" pitchFamily="34" charset="0"/>
              <a:buChar char="•"/>
            </a:pPr>
            <a:r>
              <a:rPr lang="es-EC" sz="2400" dirty="0" smtClean="0"/>
              <a:t>Es </a:t>
            </a:r>
            <a:r>
              <a:rPr lang="es-EC" sz="2400" dirty="0"/>
              <a:t>necesario trabajar en un plan de comunicación dirigido a las madres de familia de las personas con discapacidad,  </a:t>
            </a:r>
            <a:r>
              <a:rPr lang="es-EC" sz="2400" dirty="0" smtClean="0"/>
              <a:t>ya que lastimosamente </a:t>
            </a:r>
            <a:r>
              <a:rPr lang="es-EC" sz="2400" dirty="0"/>
              <a:t>muchas de ellas no conocen de los beneficios que tienen sus hijos y por ende no exigen ni </a:t>
            </a:r>
            <a:r>
              <a:rPr lang="es-EC" sz="2400" dirty="0" smtClean="0"/>
              <a:t>reclaman sus derechos.</a:t>
            </a:r>
            <a:endParaRPr lang="es-ES" sz="2400" dirty="0"/>
          </a:p>
          <a:p>
            <a:pPr marL="285750" lvl="0" indent="-285750">
              <a:buFont typeface="Arial" panose="020B0604020202020204" pitchFamily="34" charset="0"/>
              <a:buChar char="•"/>
            </a:pPr>
            <a:r>
              <a:rPr lang="es-EC" sz="2400" dirty="0" smtClean="0"/>
              <a:t>Se debe realizar un control y monitoreo del cambio de comportamiento </a:t>
            </a:r>
            <a:endParaRPr lang="es-EC" sz="2400" dirty="0" smtClean="0"/>
          </a:p>
          <a:p>
            <a:pPr marL="285750" lvl="0" indent="-285750"/>
            <a:r>
              <a:rPr lang="es-EC" sz="2400" dirty="0" smtClean="0"/>
              <a:t>     en </a:t>
            </a:r>
            <a:r>
              <a:rPr lang="es-EC" sz="2400" dirty="0" smtClean="0"/>
              <a:t>contra de la discriminación en las  </a:t>
            </a:r>
            <a:r>
              <a:rPr lang="es-EC" sz="2400" dirty="0" smtClean="0"/>
              <a:t>escuelas </a:t>
            </a:r>
            <a:r>
              <a:rPr lang="es-EC" sz="2400" dirty="0" smtClean="0"/>
              <a:t>hacia los </a:t>
            </a:r>
            <a:r>
              <a:rPr lang="es-EC" sz="2400" dirty="0" smtClean="0"/>
              <a:t>niños</a:t>
            </a:r>
          </a:p>
          <a:p>
            <a:pPr marL="285750" lvl="0" indent="-285750"/>
            <a:r>
              <a:rPr lang="es-EC" sz="2400" dirty="0" smtClean="0"/>
              <a:t> </a:t>
            </a:r>
            <a:r>
              <a:rPr lang="es-EC" sz="2400" dirty="0" smtClean="0"/>
              <a:t>  </a:t>
            </a:r>
            <a:r>
              <a:rPr lang="es-EC" sz="2400" dirty="0" smtClean="0"/>
              <a:t> </a:t>
            </a:r>
            <a:r>
              <a:rPr lang="es-EC" sz="2400" dirty="0" smtClean="0"/>
              <a:t>con discapacidad, con el fin de mantener una cultura de inclusión.</a:t>
            </a:r>
          </a:p>
          <a:p>
            <a:pPr marL="285750" lvl="0" indent="-285750">
              <a:buFont typeface="Arial" panose="020B0604020202020204" pitchFamily="34" charset="0"/>
              <a:buChar char="•"/>
            </a:pPr>
            <a:endParaRPr lang="es-MX" sz="2000" b="1" dirty="0">
              <a:solidFill>
                <a:srgbClr val="FFC000"/>
              </a:solidFill>
            </a:endParaRPr>
          </a:p>
        </p:txBody>
      </p:sp>
    </p:spTree>
    <p:extLst>
      <p:ext uri="{BB962C8B-B14F-4D97-AF65-F5344CB8AC3E}">
        <p14:creationId xmlns="" xmlns:p14="http://schemas.microsoft.com/office/powerpoint/2010/main" val="2498677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p:nvPr/>
        </p:nvSpPr>
        <p:spPr>
          <a:xfrm>
            <a:off x="-96688" y="7968"/>
            <a:ext cx="3707904" cy="830997"/>
          </a:xfrm>
          <a:prstGeom prst="rect">
            <a:avLst/>
          </a:prstGeom>
          <a:noFill/>
        </p:spPr>
        <p:txBody>
          <a:bodyPr wrap="square" rtlCol="0">
            <a:spAutoFit/>
          </a:bodyPr>
          <a:lstStyle/>
          <a:p>
            <a:pPr lvl="1" algn="ctr"/>
            <a:r>
              <a:rPr lang="es-MX" sz="2400" b="1" dirty="0" smtClean="0">
                <a:solidFill>
                  <a:srgbClr val="FFC000"/>
                </a:solidFill>
              </a:rPr>
              <a:t>FASE DE INTRODUCCIÓN</a:t>
            </a:r>
            <a:endParaRPr lang="es-MX" sz="2400" dirty="0">
              <a:solidFill>
                <a:srgbClr val="FFC000"/>
              </a:solidFill>
            </a:endParaRPr>
          </a:p>
        </p:txBody>
      </p:sp>
      <p:sp>
        <p:nvSpPr>
          <p:cNvPr id="11" name="Rectángulo 10"/>
          <p:cNvSpPr/>
          <p:nvPr/>
        </p:nvSpPr>
        <p:spPr>
          <a:xfrm>
            <a:off x="4439816" y="-38199"/>
            <a:ext cx="6375463" cy="923330"/>
          </a:xfrm>
          <a:prstGeom prst="rect">
            <a:avLst/>
          </a:prstGeom>
          <a:noFill/>
        </p:spPr>
        <p:txBody>
          <a:bodyPr wrap="non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rPr>
              <a:t>Diagrama causa - efecto</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12" name="Rectángulo 11"/>
          <p:cNvSpPr/>
          <p:nvPr/>
        </p:nvSpPr>
        <p:spPr>
          <a:xfrm>
            <a:off x="952464" y="2643182"/>
            <a:ext cx="2832828" cy="1446550"/>
          </a:xfrm>
          <a:prstGeom prst="rect">
            <a:avLst/>
          </a:prstGeom>
          <a:noFill/>
        </p:spPr>
        <p:txBody>
          <a:bodyPr wrap="none" lIns="91440" tIns="45720" rIns="91440" bIns="45720">
            <a:spAutoFit/>
          </a:bodyPr>
          <a:lstStyle/>
          <a:p>
            <a:pPr algn="ctr"/>
            <a:r>
              <a:rPr lang="es-E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Abordando</a:t>
            </a:r>
          </a:p>
          <a:p>
            <a:pPr algn="ctr"/>
            <a:r>
              <a:rPr lang="es-E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El problema</a:t>
            </a:r>
            <a:endParaRPr lang="es-E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2" descr="http://2.bp.blogspot.com/-iRTnWuEj-bA/UOxbg2QTh2I/AAAAAAAAAzQ/e4-7ijXpJpI/s1600/estrategia-interne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9522" y="4822086"/>
            <a:ext cx="2291242" cy="2035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srcRect/>
          <a:stretch>
            <a:fillRect/>
          </a:stretch>
        </p:blipFill>
        <p:spPr bwMode="auto">
          <a:xfrm>
            <a:off x="4024298" y="1142984"/>
            <a:ext cx="7286676" cy="4648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ángulo 11"/>
          <p:cNvSpPr/>
          <p:nvPr/>
        </p:nvSpPr>
        <p:spPr>
          <a:xfrm>
            <a:off x="952464" y="1214422"/>
            <a:ext cx="2316660" cy="1077218"/>
          </a:xfrm>
          <a:prstGeom prst="rect">
            <a:avLst/>
          </a:prstGeom>
          <a:noFill/>
        </p:spPr>
        <p:txBody>
          <a:bodyPr wrap="none" lIns="91440" tIns="45720" rIns="91440" bIns="45720">
            <a:spAutoFit/>
          </a:bodyPr>
          <a:lstStyle/>
          <a:p>
            <a:pPr algn="ctr"/>
            <a:r>
              <a:rPr lang="es-ES"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Tipos de</a:t>
            </a:r>
          </a:p>
          <a:p>
            <a:pPr algn="ctr"/>
            <a:r>
              <a:rPr lang="es-E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discapacidad</a:t>
            </a:r>
            <a:endParaRPr lang="es-E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 xmlns:p14="http://schemas.microsoft.com/office/powerpoint/2010/main" val="2911506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35760" y="54135"/>
            <a:ext cx="7920880" cy="1569660"/>
          </a:xfrm>
          <a:prstGeom prst="rect">
            <a:avLst/>
          </a:prstGeom>
          <a:blipFill>
            <a:blip r:embed="rId2"/>
            <a:tile tx="0" ty="0" sx="100000" sy="100000" flip="none" algn="tl"/>
          </a:blipFill>
        </p:spPr>
        <p:txBody>
          <a:bodyPr wrap="square" rtlCol="0">
            <a:spAutoFit/>
          </a:bodyPr>
          <a:lstStyle/>
          <a:p>
            <a:r>
              <a:rPr lang="es-MX" sz="2400" dirty="0" smtClean="0">
                <a:solidFill>
                  <a:schemeClr val="bg2"/>
                </a:solidFill>
              </a:rPr>
              <a:t>PLAN NACIONAL DEL BUEN VIVIR</a:t>
            </a:r>
          </a:p>
          <a:p>
            <a:pPr algn="r"/>
            <a:r>
              <a:rPr lang="es-MX" sz="2400" dirty="0" smtClean="0">
                <a:solidFill>
                  <a:schemeClr val="bg2"/>
                </a:solidFill>
              </a:rPr>
              <a:t>Objetivo No. 2. Auspiciar la igualdad, la inclusión y la equidad social y territorial en la diversidad</a:t>
            </a:r>
          </a:p>
          <a:p>
            <a:pPr lvl="3" algn="r"/>
            <a:r>
              <a:rPr lang="es-EC" sz="2400" dirty="0" smtClean="0">
                <a:solidFill>
                  <a:schemeClr val="bg2"/>
                </a:solidFill>
              </a:rPr>
              <a:t>	</a:t>
            </a:r>
            <a:r>
              <a:rPr lang="es-EC" sz="2000" dirty="0" smtClean="0">
                <a:solidFill>
                  <a:schemeClr val="bg2"/>
                </a:solidFill>
              </a:rPr>
              <a:t>Registro </a:t>
            </a:r>
            <a:r>
              <a:rPr lang="es-EC" sz="2000" dirty="0">
                <a:solidFill>
                  <a:schemeClr val="bg2"/>
                </a:solidFill>
              </a:rPr>
              <a:t>Oficial Suplemento 78 de 11 </a:t>
            </a:r>
            <a:r>
              <a:rPr lang="es-EC" sz="2000" dirty="0" err="1">
                <a:solidFill>
                  <a:schemeClr val="bg2"/>
                </a:solidFill>
              </a:rPr>
              <a:t>sep</a:t>
            </a:r>
            <a:r>
              <a:rPr lang="es-EC" sz="2000" dirty="0">
                <a:solidFill>
                  <a:schemeClr val="bg2"/>
                </a:solidFill>
              </a:rPr>
              <a:t> – 2013</a:t>
            </a:r>
            <a:endParaRPr lang="es-MX" sz="2000" dirty="0">
              <a:solidFill>
                <a:schemeClr val="bg2"/>
              </a:solidFill>
            </a:endParaRPr>
          </a:p>
        </p:txBody>
      </p:sp>
      <p:graphicFrame>
        <p:nvGraphicFramePr>
          <p:cNvPr id="2" name="Diagrama 1"/>
          <p:cNvGraphicFramePr/>
          <p:nvPr>
            <p:extLst>
              <p:ext uri="{D42A27DB-BD31-4B8C-83A1-F6EECF244321}">
                <p14:modId xmlns="" xmlns:p14="http://schemas.microsoft.com/office/powerpoint/2010/main" val="3703478721"/>
              </p:ext>
            </p:extLst>
          </p:nvPr>
        </p:nvGraphicFramePr>
        <p:xfrm>
          <a:off x="0" y="1428736"/>
          <a:ext cx="8024826" cy="453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CuadroTexto"/>
          <p:cNvSpPr txBox="1"/>
          <p:nvPr/>
        </p:nvSpPr>
        <p:spPr>
          <a:xfrm>
            <a:off x="-96688" y="7968"/>
            <a:ext cx="3707904" cy="830997"/>
          </a:xfrm>
          <a:prstGeom prst="rect">
            <a:avLst/>
          </a:prstGeom>
          <a:noFill/>
        </p:spPr>
        <p:txBody>
          <a:bodyPr wrap="square" rtlCol="0">
            <a:spAutoFit/>
          </a:bodyPr>
          <a:lstStyle/>
          <a:p>
            <a:pPr lvl="1" algn="ctr"/>
            <a:r>
              <a:rPr lang="es-MX" sz="2400" b="1" dirty="0" smtClean="0">
                <a:solidFill>
                  <a:srgbClr val="FFC000"/>
                </a:solidFill>
              </a:rPr>
              <a:t>FASE DE INTRODUCCIÓN</a:t>
            </a:r>
            <a:endParaRPr lang="es-MX" sz="2400" dirty="0">
              <a:solidFill>
                <a:srgbClr val="FFC000"/>
              </a:solidFill>
            </a:endParaRPr>
          </a:p>
        </p:txBody>
      </p:sp>
      <p:pic>
        <p:nvPicPr>
          <p:cNvPr id="16386" name="Picture 2" descr="http://www.andes.info.ec/sites/default/files/styles/large/public/field/image/bandera.jpg?itok=lDAQCY1o"/>
          <p:cNvPicPr>
            <a:picLocks noChangeAspect="1" noChangeArrowheads="1"/>
          </p:cNvPicPr>
          <p:nvPr/>
        </p:nvPicPr>
        <p:blipFill>
          <a:blip r:embed="rId7"/>
          <a:srcRect/>
          <a:stretch>
            <a:fillRect/>
          </a:stretch>
        </p:blipFill>
        <p:spPr bwMode="auto">
          <a:xfrm>
            <a:off x="7810512" y="3500438"/>
            <a:ext cx="3946098" cy="22860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3381034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647728" y="231506"/>
            <a:ext cx="5652120" cy="830997"/>
          </a:xfrm>
          <a:prstGeom prst="rect">
            <a:avLst/>
          </a:prstGeom>
          <a:noFill/>
        </p:spPr>
        <p:txBody>
          <a:bodyPr wrap="square" rtlCol="0">
            <a:spAutoFit/>
          </a:bodyPr>
          <a:lstStyle/>
          <a:p>
            <a:pPr lvl="1" algn="ctr"/>
            <a:r>
              <a:rPr lang="es-EC" sz="2400" b="1" dirty="0"/>
              <a:t>La relevancia del estudio de personas con discapacidad</a:t>
            </a:r>
            <a:endParaRPr lang="es-ES" sz="2400" b="1" dirty="0"/>
          </a:p>
        </p:txBody>
      </p:sp>
      <p:sp>
        <p:nvSpPr>
          <p:cNvPr id="7" name="3 CuadroTexto"/>
          <p:cNvSpPr txBox="1"/>
          <p:nvPr/>
        </p:nvSpPr>
        <p:spPr>
          <a:xfrm>
            <a:off x="-168696" y="416171"/>
            <a:ext cx="3707904" cy="461665"/>
          </a:xfrm>
          <a:prstGeom prst="rect">
            <a:avLst/>
          </a:prstGeom>
          <a:noFill/>
        </p:spPr>
        <p:txBody>
          <a:bodyPr wrap="square" rtlCol="0">
            <a:spAutoFit/>
          </a:bodyPr>
          <a:lstStyle/>
          <a:p>
            <a:pPr lvl="1" algn="ctr"/>
            <a:r>
              <a:rPr lang="es-MX" sz="2400" b="1" dirty="0" smtClean="0">
                <a:solidFill>
                  <a:srgbClr val="FFC000"/>
                </a:solidFill>
              </a:rPr>
              <a:t>MARCO TEÓRICO</a:t>
            </a:r>
            <a:endParaRPr lang="es-MX" sz="2400" dirty="0">
              <a:solidFill>
                <a:srgbClr val="FFC000"/>
              </a:solidFill>
            </a:endParaRPr>
          </a:p>
        </p:txBody>
      </p:sp>
      <p:graphicFrame>
        <p:nvGraphicFramePr>
          <p:cNvPr id="2" name="Tabla 1"/>
          <p:cNvGraphicFramePr>
            <a:graphicFrameLocks noGrp="1"/>
          </p:cNvGraphicFramePr>
          <p:nvPr>
            <p:extLst>
              <p:ext uri="{D42A27DB-BD31-4B8C-83A1-F6EECF244321}">
                <p14:modId xmlns="" xmlns:p14="http://schemas.microsoft.com/office/powerpoint/2010/main" val="1310018282"/>
              </p:ext>
            </p:extLst>
          </p:nvPr>
        </p:nvGraphicFramePr>
        <p:xfrm>
          <a:off x="2927648" y="1700808"/>
          <a:ext cx="7776865" cy="3617724"/>
        </p:xfrm>
        <a:graphic>
          <a:graphicData uri="http://schemas.openxmlformats.org/drawingml/2006/table">
            <a:tbl>
              <a:tblPr firstRow="1" firstCol="1" bandRow="1">
                <a:tableStyleId>{5C22544A-7EE6-4342-B048-85BDC9FD1C3A}</a:tableStyleId>
              </a:tblPr>
              <a:tblGrid>
                <a:gridCol w="1332721"/>
                <a:gridCol w="2587599"/>
                <a:gridCol w="2128040"/>
                <a:gridCol w="1728505"/>
              </a:tblGrid>
              <a:tr h="284916">
                <a:tc gridSpan="4">
                  <a:txBody>
                    <a:bodyPr/>
                    <a:lstStyle/>
                    <a:p>
                      <a:pPr algn="ctr">
                        <a:lnSpc>
                          <a:spcPct val="115000"/>
                        </a:lnSpc>
                        <a:spcAft>
                          <a:spcPts val="0"/>
                        </a:spcAft>
                      </a:pPr>
                      <a:r>
                        <a:rPr lang="es-EC" sz="2000" dirty="0" smtClean="0">
                          <a:effectLst/>
                        </a:rPr>
                        <a:t>Tipo </a:t>
                      </a:r>
                      <a:r>
                        <a:rPr lang="es-EC" sz="2000" dirty="0">
                          <a:effectLst/>
                        </a:rPr>
                        <a:t>de Discapacidades Latinoamérica 2015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579691">
                <a:tc>
                  <a:txBody>
                    <a:bodyPr/>
                    <a:lstStyle/>
                    <a:p>
                      <a:pPr algn="l">
                        <a:lnSpc>
                          <a:spcPct val="115000"/>
                        </a:lnSpc>
                        <a:spcAft>
                          <a:spcPts val="0"/>
                        </a:spcAft>
                      </a:pPr>
                      <a:r>
                        <a:rPr lang="es-EC" sz="2000">
                          <a:effectLst/>
                        </a:rPr>
                        <a:t>PAÍS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2000" dirty="0">
                          <a:effectLst/>
                        </a:rPr>
                        <a:t>POBLACIÓN ACTUAL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2000" dirty="0">
                          <a:effectLst/>
                        </a:rPr>
                        <a:t>POBLACIÓN </a:t>
                      </a:r>
                      <a:endParaRPr lang="es-ES" sz="1800" dirty="0">
                        <a:effectLst/>
                      </a:endParaRPr>
                    </a:p>
                    <a:p>
                      <a:pPr algn="ctr">
                        <a:lnSpc>
                          <a:spcPct val="115000"/>
                        </a:lnSpc>
                        <a:spcAft>
                          <a:spcPts val="0"/>
                        </a:spcAft>
                      </a:pPr>
                      <a:r>
                        <a:rPr lang="es-EC" sz="2000" dirty="0">
                          <a:effectLst/>
                        </a:rPr>
                        <a:t>DISCAPACIDAD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2000" dirty="0">
                          <a:effectLst/>
                        </a:rPr>
                        <a:t>PORCENTAJE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4916">
                <a:tc>
                  <a:txBody>
                    <a:bodyPr/>
                    <a:lstStyle/>
                    <a:p>
                      <a:pPr algn="l">
                        <a:lnSpc>
                          <a:spcPct val="115000"/>
                        </a:lnSpc>
                        <a:spcAft>
                          <a:spcPts val="0"/>
                        </a:spcAft>
                      </a:pPr>
                      <a:r>
                        <a:rPr lang="es-EC" sz="2000">
                          <a:effectLst/>
                        </a:rPr>
                        <a:t>BRASIL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210691024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49606048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23,54%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4916">
                <a:tc>
                  <a:txBody>
                    <a:bodyPr/>
                    <a:lstStyle/>
                    <a:p>
                      <a:pPr algn="l">
                        <a:lnSpc>
                          <a:spcPct val="115000"/>
                        </a:lnSpc>
                        <a:spcAft>
                          <a:spcPts val="0"/>
                        </a:spcAft>
                      </a:pPr>
                      <a:r>
                        <a:rPr lang="es-EC" sz="2000">
                          <a:effectLst/>
                        </a:rPr>
                        <a:t>CHILE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dirty="0">
                          <a:effectLst/>
                        </a:rPr>
                        <a:t>18116435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404377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2,20%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4916">
                <a:tc>
                  <a:txBody>
                    <a:bodyPr/>
                    <a:lstStyle/>
                    <a:p>
                      <a:pPr algn="l">
                        <a:lnSpc>
                          <a:spcPct val="115000"/>
                        </a:lnSpc>
                        <a:spcAft>
                          <a:spcPts val="0"/>
                        </a:spcAft>
                      </a:pPr>
                      <a:r>
                        <a:rPr lang="es-EC" sz="2000">
                          <a:effectLst/>
                        </a:rPr>
                        <a:t>COLOMBIA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49468384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3094898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6,30%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4916">
                <a:tc>
                  <a:txBody>
                    <a:bodyPr/>
                    <a:lstStyle/>
                    <a:p>
                      <a:pPr algn="l">
                        <a:lnSpc>
                          <a:spcPct val="115000"/>
                        </a:lnSpc>
                        <a:spcAft>
                          <a:spcPts val="0"/>
                        </a:spcAft>
                      </a:pPr>
                      <a:r>
                        <a:rPr lang="es-EC" sz="2000">
                          <a:effectLst/>
                        </a:rPr>
                        <a:t>ECUADOR</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16438387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416177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2000">
                          <a:effectLst/>
                        </a:rPr>
                        <a:t>2,53%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879168">
                <a:tc gridSpan="4">
                  <a:txBody>
                    <a:bodyPr/>
                    <a:lstStyle/>
                    <a:p>
                      <a:pPr algn="ctr">
                        <a:lnSpc>
                          <a:spcPct val="115000"/>
                        </a:lnSpc>
                        <a:spcAft>
                          <a:spcPts val="0"/>
                        </a:spcAft>
                      </a:pPr>
                      <a:r>
                        <a:rPr lang="es-EC" sz="1600">
                          <a:effectLst/>
                        </a:rPr>
                        <a:t>Fuente:  Brasil: Censo de Población de 2010; Chile: XVII Censo Nacional de Población y VI de Vivienda de 2002; Colombia: Censo de Población y Vivienda de 2005; Ecuador: CONADIS 2015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284916">
                <a:tc gridSpan="4">
                  <a:txBody>
                    <a:bodyPr/>
                    <a:lstStyle/>
                    <a:p>
                      <a:pPr algn="ctr">
                        <a:lnSpc>
                          <a:spcPct val="115000"/>
                        </a:lnSpc>
                        <a:spcAft>
                          <a:spcPts val="0"/>
                        </a:spcAft>
                      </a:pPr>
                      <a:r>
                        <a:rPr lang="es-EC" sz="1600" dirty="0">
                          <a:effectLst/>
                        </a:rPr>
                        <a:t>Elaboración: Autora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 xmlns:p14="http://schemas.microsoft.com/office/powerpoint/2010/main" val="45000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dHH2Kw7V4PE/TrZRvBBFMZI/AAAAAAAAAeg/-Ya7tZ0k8rA/s1600/Protocolo_de_Responsabilidad_Social_Empresarial_Guia_para_una_Gestion_Empresarial_integra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88488" y="5085184"/>
            <a:ext cx="1385900" cy="1565252"/>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7" name="Gráfico 6"/>
          <p:cNvGraphicFramePr/>
          <p:nvPr>
            <p:extLst>
              <p:ext uri="{D42A27DB-BD31-4B8C-83A1-F6EECF244321}">
                <p14:modId xmlns="" xmlns:p14="http://schemas.microsoft.com/office/powerpoint/2010/main" val="2786274581"/>
              </p:ext>
            </p:extLst>
          </p:nvPr>
        </p:nvGraphicFramePr>
        <p:xfrm>
          <a:off x="4367808" y="116632"/>
          <a:ext cx="7056784" cy="3133125"/>
        </p:xfrm>
        <a:graphic>
          <a:graphicData uri="http://schemas.openxmlformats.org/drawingml/2006/chart">
            <c:chart xmlns:c="http://schemas.openxmlformats.org/drawingml/2006/chart" xmlns:r="http://schemas.openxmlformats.org/officeDocument/2006/relationships" r:id="rId3"/>
          </a:graphicData>
        </a:graphic>
      </p:graphicFrame>
      <p:sp>
        <p:nvSpPr>
          <p:cNvPr id="8" name="3 CuadroTexto"/>
          <p:cNvSpPr txBox="1"/>
          <p:nvPr/>
        </p:nvSpPr>
        <p:spPr>
          <a:xfrm>
            <a:off x="407368" y="332656"/>
            <a:ext cx="3707904" cy="461665"/>
          </a:xfrm>
          <a:prstGeom prst="rect">
            <a:avLst/>
          </a:prstGeom>
          <a:noFill/>
        </p:spPr>
        <p:txBody>
          <a:bodyPr wrap="square" rtlCol="0">
            <a:spAutoFit/>
          </a:bodyPr>
          <a:lstStyle/>
          <a:p>
            <a:pPr lvl="1" algn="ctr"/>
            <a:r>
              <a:rPr lang="es-MX" sz="2400" b="1" dirty="0" smtClean="0">
                <a:solidFill>
                  <a:srgbClr val="FFC000"/>
                </a:solidFill>
              </a:rPr>
              <a:t>MARCO TEÓRICO</a:t>
            </a:r>
            <a:endParaRPr lang="es-MX" sz="2400" dirty="0">
              <a:solidFill>
                <a:srgbClr val="FFC000"/>
              </a:solidFill>
            </a:endParaRPr>
          </a:p>
        </p:txBody>
      </p:sp>
      <p:graphicFrame>
        <p:nvGraphicFramePr>
          <p:cNvPr id="2" name="Tabla 1"/>
          <p:cNvGraphicFramePr>
            <a:graphicFrameLocks noGrp="1"/>
          </p:cNvGraphicFramePr>
          <p:nvPr>
            <p:extLst>
              <p:ext uri="{D42A27DB-BD31-4B8C-83A1-F6EECF244321}">
                <p14:modId xmlns="" xmlns:p14="http://schemas.microsoft.com/office/powerpoint/2010/main" val="299892288"/>
              </p:ext>
            </p:extLst>
          </p:nvPr>
        </p:nvGraphicFramePr>
        <p:xfrm>
          <a:off x="1487488" y="3284984"/>
          <a:ext cx="7528559" cy="2395759"/>
        </p:xfrm>
        <a:graphic>
          <a:graphicData uri="http://schemas.openxmlformats.org/drawingml/2006/table">
            <a:tbl>
              <a:tblPr firstRow="1" firstCol="1" bandRow="1">
                <a:tableStyleId>{5C22544A-7EE6-4342-B048-85BDC9FD1C3A}</a:tableStyleId>
              </a:tblPr>
              <a:tblGrid>
                <a:gridCol w="928616"/>
                <a:gridCol w="801606"/>
                <a:gridCol w="1106582"/>
                <a:gridCol w="1106582"/>
                <a:gridCol w="854843"/>
                <a:gridCol w="671555"/>
                <a:gridCol w="633527"/>
                <a:gridCol w="712624"/>
                <a:gridCol w="712624"/>
              </a:tblGrid>
              <a:tr h="583428">
                <a:tc gridSpan="9">
                  <a:txBody>
                    <a:bodyPr/>
                    <a:lstStyle/>
                    <a:p>
                      <a:pPr algn="ctr">
                        <a:lnSpc>
                          <a:spcPct val="115000"/>
                        </a:lnSpc>
                        <a:spcAft>
                          <a:spcPts val="0"/>
                        </a:spcAft>
                      </a:pPr>
                      <a:r>
                        <a:rPr lang="es-EC" sz="1200" dirty="0" smtClean="0">
                          <a:effectLst/>
                        </a:rPr>
                        <a:t>Tipos </a:t>
                      </a:r>
                      <a:r>
                        <a:rPr lang="es-EC" sz="1200" dirty="0">
                          <a:effectLst/>
                        </a:rPr>
                        <a:t>de </a:t>
                      </a:r>
                      <a:r>
                        <a:rPr lang="es-EC" sz="1200" dirty="0" smtClean="0">
                          <a:effectLst/>
                        </a:rPr>
                        <a:t>Discapacidad</a:t>
                      </a:r>
                      <a:r>
                        <a:rPr lang="es-EC" sz="1200" baseline="0" dirty="0" smtClean="0">
                          <a:effectLst/>
                        </a:rPr>
                        <a:t> </a:t>
                      </a:r>
                      <a:r>
                        <a:rPr lang="es-EC" sz="1200" dirty="0" smtClean="0">
                          <a:effectLst/>
                        </a:rPr>
                        <a:t>Ecuador </a:t>
                      </a:r>
                      <a:r>
                        <a:rPr lang="es-EC" sz="1200" dirty="0">
                          <a:effectLst/>
                        </a:rPr>
                        <a:t>2015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0147">
                <a:tc rowSpan="2">
                  <a:txBody>
                    <a:bodyPr/>
                    <a:lstStyle/>
                    <a:p>
                      <a:pPr algn="ctr">
                        <a:lnSpc>
                          <a:spcPct val="115000"/>
                        </a:lnSpc>
                        <a:spcAft>
                          <a:spcPts val="0"/>
                        </a:spcAft>
                      </a:pPr>
                      <a:r>
                        <a:rPr lang="es-EC" sz="1200">
                          <a:effectLst/>
                        </a:rPr>
                        <a:t>PAÍS/</a:t>
                      </a:r>
                      <a:br>
                        <a:rPr lang="es-EC" sz="1200">
                          <a:effectLst/>
                        </a:rPr>
                      </a:br>
                      <a:r>
                        <a:rPr lang="es-EC" sz="1200">
                          <a:effectLst/>
                        </a:rPr>
                        <a:t>REGIÓN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8">
                  <a:txBody>
                    <a:bodyPr/>
                    <a:lstStyle/>
                    <a:p>
                      <a:pPr algn="ctr">
                        <a:lnSpc>
                          <a:spcPct val="115000"/>
                        </a:lnSpc>
                        <a:spcAft>
                          <a:spcPts val="0"/>
                        </a:spcAft>
                      </a:pPr>
                      <a:r>
                        <a:rPr lang="es-EC" sz="1200">
                          <a:effectLst/>
                        </a:rPr>
                        <a:t>TIPO DE DISCAPACIDAD</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95286">
                <a:tc vMerge="1">
                  <a:txBody>
                    <a:bodyPr/>
                    <a:lstStyle/>
                    <a:p>
                      <a:endParaRPr lang="es-ES"/>
                    </a:p>
                  </a:txBody>
                  <a:tcPr/>
                </a:tc>
                <a:tc>
                  <a:txBody>
                    <a:bodyPr/>
                    <a:lstStyle/>
                    <a:p>
                      <a:pPr algn="ctr">
                        <a:lnSpc>
                          <a:spcPct val="115000"/>
                        </a:lnSpc>
                        <a:spcAft>
                          <a:spcPts val="0"/>
                        </a:spcAft>
                      </a:pPr>
                      <a:r>
                        <a:rPr lang="es-EC" sz="1200">
                          <a:effectLst/>
                        </a:rPr>
                        <a:t>AUDITIVA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FÍSICA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INTELECTUAL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LENGUAJE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PSICO-</a:t>
                      </a:r>
                      <a:br>
                        <a:rPr lang="es-EC" sz="1200">
                          <a:effectLst/>
                        </a:rPr>
                      </a:br>
                      <a:r>
                        <a:rPr lang="es-EC" sz="1200">
                          <a:effectLst/>
                        </a:rPr>
                        <a:t>LÓGICO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PSICO-</a:t>
                      </a:r>
                      <a:br>
                        <a:rPr lang="es-EC" sz="1200">
                          <a:effectLst/>
                        </a:rPr>
                      </a:br>
                      <a:r>
                        <a:rPr lang="es-EC" sz="1200">
                          <a:effectLst/>
                        </a:rPr>
                        <a:t>SOCIAL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VISUAL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TOTAL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7643">
                <a:tc>
                  <a:txBody>
                    <a:bodyPr/>
                    <a:lstStyle/>
                    <a:p>
                      <a:pPr>
                        <a:lnSpc>
                          <a:spcPct val="115000"/>
                        </a:lnSpc>
                        <a:spcAft>
                          <a:spcPts val="0"/>
                        </a:spcAft>
                      </a:pPr>
                      <a:r>
                        <a:rPr lang="es-EC" sz="1200">
                          <a:effectLst/>
                        </a:rPr>
                        <a:t>NACIONAL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50838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203880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90458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5619</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8457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8230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48695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416177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7643">
                <a:tc>
                  <a:txBody>
                    <a:bodyPr/>
                    <a:lstStyle/>
                    <a:p>
                      <a:pPr>
                        <a:lnSpc>
                          <a:spcPct val="115000"/>
                        </a:lnSpc>
                        <a:spcAft>
                          <a:spcPts val="0"/>
                        </a:spcAft>
                      </a:pPr>
                      <a:r>
                        <a:rPr lang="es-EC" sz="1200">
                          <a:effectLst/>
                        </a:rPr>
                        <a:t>PICHINCHA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9382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27699</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13017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809</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1706</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1217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7048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60878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7643">
                <a:tc>
                  <a:txBody>
                    <a:bodyPr/>
                    <a:lstStyle/>
                    <a:p>
                      <a:pPr>
                        <a:lnSpc>
                          <a:spcPct val="115000"/>
                        </a:lnSpc>
                        <a:spcAft>
                          <a:spcPts val="0"/>
                        </a:spcAft>
                      </a:pPr>
                      <a:r>
                        <a:rPr lang="es-EC" sz="1200">
                          <a:effectLst/>
                        </a:rPr>
                        <a:t>QUITO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8245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24657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11175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699</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1584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1191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6329</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53880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7643">
                <a:tc gridSpan="9">
                  <a:txBody>
                    <a:bodyPr/>
                    <a:lstStyle/>
                    <a:p>
                      <a:pPr>
                        <a:lnSpc>
                          <a:spcPct val="115000"/>
                        </a:lnSpc>
                        <a:spcAft>
                          <a:spcPts val="0"/>
                        </a:spcAft>
                      </a:pPr>
                      <a:r>
                        <a:rPr lang="es-EC" sz="1200">
                          <a:effectLst/>
                        </a:rPr>
                        <a:t>Fuente: CONADIS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7643">
                <a:tc gridSpan="9">
                  <a:txBody>
                    <a:bodyPr/>
                    <a:lstStyle/>
                    <a:p>
                      <a:pPr>
                        <a:lnSpc>
                          <a:spcPct val="115000"/>
                        </a:lnSpc>
                        <a:spcAft>
                          <a:spcPts val="0"/>
                        </a:spcAft>
                      </a:pPr>
                      <a:r>
                        <a:rPr lang="es-EC" sz="1200" dirty="0">
                          <a:effectLst/>
                        </a:rPr>
                        <a:t>Elaboración: Autora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3" name="CuadroTexto 2"/>
          <p:cNvSpPr txBox="1"/>
          <p:nvPr/>
        </p:nvSpPr>
        <p:spPr>
          <a:xfrm>
            <a:off x="6972204" y="6093296"/>
            <a:ext cx="3528392" cy="369332"/>
          </a:xfrm>
          <a:prstGeom prst="rect">
            <a:avLst/>
          </a:prstGeom>
          <a:noFill/>
        </p:spPr>
        <p:txBody>
          <a:bodyPr wrap="square" rtlCol="0">
            <a:spAutoFit/>
          </a:bodyPr>
          <a:lstStyle/>
          <a:p>
            <a:r>
              <a:rPr lang="es-ES" dirty="0" smtClean="0"/>
              <a:t>Discapacidad Quito: 13% del universo</a:t>
            </a:r>
            <a:endParaRPr lang="es-ES" dirty="0"/>
          </a:p>
        </p:txBody>
      </p:sp>
    </p:spTree>
    <p:extLst>
      <p:ext uri="{BB962C8B-B14F-4D97-AF65-F5344CB8AC3E}">
        <p14:creationId xmlns="" xmlns:p14="http://schemas.microsoft.com/office/powerpoint/2010/main" val="2321215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407368" y="332656"/>
            <a:ext cx="3707904" cy="461665"/>
          </a:xfrm>
          <a:prstGeom prst="rect">
            <a:avLst/>
          </a:prstGeom>
          <a:noFill/>
        </p:spPr>
        <p:txBody>
          <a:bodyPr wrap="square" rtlCol="0">
            <a:spAutoFit/>
          </a:bodyPr>
          <a:lstStyle/>
          <a:p>
            <a:pPr lvl="1" algn="ctr"/>
            <a:r>
              <a:rPr lang="es-MX" sz="2400" b="1" dirty="0" smtClean="0">
                <a:solidFill>
                  <a:srgbClr val="FFC000"/>
                </a:solidFill>
              </a:rPr>
              <a:t>MARCO TEÓRICO</a:t>
            </a:r>
            <a:endParaRPr lang="es-MX" sz="2400" dirty="0">
              <a:solidFill>
                <a:srgbClr val="FFC000"/>
              </a:solidFill>
            </a:endParaRPr>
          </a:p>
        </p:txBody>
      </p:sp>
      <p:graphicFrame>
        <p:nvGraphicFramePr>
          <p:cNvPr id="7" name="Gráfico 6"/>
          <p:cNvGraphicFramePr/>
          <p:nvPr>
            <p:extLst>
              <p:ext uri="{D42A27DB-BD31-4B8C-83A1-F6EECF244321}">
                <p14:modId xmlns="" xmlns:p14="http://schemas.microsoft.com/office/powerpoint/2010/main" val="1349548965"/>
              </p:ext>
            </p:extLst>
          </p:nvPr>
        </p:nvGraphicFramePr>
        <p:xfrm>
          <a:off x="4007768" y="548681"/>
          <a:ext cx="7791762" cy="36004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20 Imagen" descr="MAPA.jpg"/>
          <p:cNvPicPr/>
          <p:nvPr/>
        </p:nvPicPr>
        <p:blipFill>
          <a:blip r:embed="rId3"/>
          <a:stretch>
            <a:fillRect/>
          </a:stretch>
        </p:blipFill>
        <p:spPr>
          <a:xfrm>
            <a:off x="238084" y="1988840"/>
            <a:ext cx="5209844" cy="3869052"/>
          </a:xfrm>
          <a:prstGeom prst="rect">
            <a:avLst/>
          </a:prstGeom>
          <a:ln w="228600" cap="sq" cmpd="thickThin">
            <a:solidFill>
              <a:srgbClr val="000000"/>
            </a:solidFill>
            <a:prstDash val="solid"/>
            <a:miter lim="800000"/>
          </a:ln>
          <a:effectLst>
            <a:innerShdw blurRad="76200">
              <a:srgbClr val="000000"/>
            </a:innerShdw>
          </a:effectLst>
        </p:spPr>
      </p:pic>
      <p:sp>
        <p:nvSpPr>
          <p:cNvPr id="2" name="CuadroTexto 1"/>
          <p:cNvSpPr txBox="1"/>
          <p:nvPr/>
        </p:nvSpPr>
        <p:spPr>
          <a:xfrm>
            <a:off x="6672064" y="4649360"/>
            <a:ext cx="3960440" cy="1015663"/>
          </a:xfrm>
          <a:prstGeom prst="rect">
            <a:avLst/>
          </a:prstGeom>
          <a:noFill/>
        </p:spPr>
        <p:txBody>
          <a:bodyPr wrap="square" rtlCol="0">
            <a:spAutoFit/>
          </a:bodyPr>
          <a:lstStyle/>
          <a:p>
            <a:pPr marL="342900" indent="-342900">
              <a:buFont typeface="+mj-lt"/>
              <a:buAutoNum type="arabicPeriod"/>
            </a:pPr>
            <a:r>
              <a:rPr lang="es-ES" sz="2000" dirty="0" smtClean="0"/>
              <a:t>Santo Domingo de los Tsáchilas</a:t>
            </a:r>
          </a:p>
          <a:p>
            <a:pPr marL="342900" indent="-342900">
              <a:buFont typeface="+mj-lt"/>
              <a:buAutoNum type="arabicPeriod"/>
            </a:pPr>
            <a:r>
              <a:rPr lang="es-ES" sz="2000" dirty="0" smtClean="0"/>
              <a:t>Manabí</a:t>
            </a:r>
          </a:p>
          <a:p>
            <a:pPr marL="342900" indent="-342900">
              <a:buFont typeface="+mj-lt"/>
              <a:buAutoNum type="arabicPeriod"/>
            </a:pPr>
            <a:r>
              <a:rPr lang="es-ES" sz="2000" dirty="0" smtClean="0"/>
              <a:t>Quito</a:t>
            </a:r>
            <a:endParaRPr lang="es-ES" sz="2000" dirty="0"/>
          </a:p>
        </p:txBody>
      </p:sp>
      <p:sp>
        <p:nvSpPr>
          <p:cNvPr id="6" name="5 Rectángulo"/>
          <p:cNvSpPr/>
          <p:nvPr/>
        </p:nvSpPr>
        <p:spPr>
          <a:xfrm>
            <a:off x="1666844" y="785794"/>
            <a:ext cx="1388521" cy="707886"/>
          </a:xfrm>
          <a:prstGeom prst="rect">
            <a:avLst/>
          </a:prstGeom>
          <a:noFill/>
        </p:spPr>
        <p:txBody>
          <a:bodyPr wrap="none" lIns="91440" tIns="45720" rIns="91440" bIns="45720">
            <a:spAutoFit/>
          </a:bodyPr>
          <a:lstStyle/>
          <a:p>
            <a:pPr algn="ctr"/>
            <a:r>
              <a:rPr lang="es-E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INCLUSIÓN </a:t>
            </a:r>
          </a:p>
          <a:p>
            <a:pPr algn="ctr"/>
            <a:r>
              <a:rPr lang="es-E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EDUCATIVA</a:t>
            </a:r>
            <a:endParaRPr lang="es-E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700143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96688" y="125778"/>
            <a:ext cx="3707904" cy="461665"/>
          </a:xfrm>
          <a:prstGeom prst="rect">
            <a:avLst/>
          </a:prstGeom>
          <a:noFill/>
        </p:spPr>
        <p:txBody>
          <a:bodyPr wrap="square" rtlCol="0">
            <a:spAutoFit/>
          </a:bodyPr>
          <a:lstStyle/>
          <a:p>
            <a:pPr lvl="1" algn="ctr"/>
            <a:r>
              <a:rPr lang="es-MX" sz="2400" b="1" dirty="0" smtClean="0">
                <a:solidFill>
                  <a:srgbClr val="FFC000"/>
                </a:solidFill>
              </a:rPr>
              <a:t>MARCO TEÓRICO</a:t>
            </a:r>
            <a:endParaRPr lang="es-MX" sz="2400" dirty="0">
              <a:solidFill>
                <a:srgbClr val="FFC000"/>
              </a:solidFill>
            </a:endParaRPr>
          </a:p>
        </p:txBody>
      </p:sp>
      <p:graphicFrame>
        <p:nvGraphicFramePr>
          <p:cNvPr id="2" name="Tabla 1"/>
          <p:cNvGraphicFramePr>
            <a:graphicFrameLocks noGrp="1"/>
          </p:cNvGraphicFramePr>
          <p:nvPr>
            <p:extLst>
              <p:ext uri="{D42A27DB-BD31-4B8C-83A1-F6EECF244321}">
                <p14:modId xmlns="" xmlns:p14="http://schemas.microsoft.com/office/powerpoint/2010/main" val="149899840"/>
              </p:ext>
            </p:extLst>
          </p:nvPr>
        </p:nvGraphicFramePr>
        <p:xfrm>
          <a:off x="2495600" y="1124744"/>
          <a:ext cx="7402573" cy="2362962"/>
        </p:xfrm>
        <a:graphic>
          <a:graphicData uri="http://schemas.openxmlformats.org/drawingml/2006/table">
            <a:tbl>
              <a:tblPr firstRow="1" firstCol="1" bandRow="1">
                <a:tableStyleId>{7DF18680-E054-41AD-8BC1-D1AEF772440D}</a:tableStyleId>
              </a:tblPr>
              <a:tblGrid>
                <a:gridCol w="2157091"/>
                <a:gridCol w="1125439"/>
                <a:gridCol w="1125439"/>
                <a:gridCol w="1838216"/>
                <a:gridCol w="1156388"/>
              </a:tblGrid>
              <a:tr h="200025">
                <a:tc gridSpan="5">
                  <a:txBody>
                    <a:bodyPr/>
                    <a:lstStyle/>
                    <a:p>
                      <a:pPr algn="ctr">
                        <a:lnSpc>
                          <a:spcPct val="115000"/>
                        </a:lnSpc>
                        <a:spcAft>
                          <a:spcPts val="0"/>
                        </a:spcAft>
                      </a:pPr>
                      <a:r>
                        <a:rPr lang="es-EC" sz="1400" dirty="0" smtClean="0">
                          <a:effectLst/>
                        </a:rPr>
                        <a:t>Niños </a:t>
                      </a:r>
                      <a:r>
                        <a:rPr lang="es-EC" sz="1400" dirty="0">
                          <a:effectLst/>
                        </a:rPr>
                        <a:t>entre 0 a 17 años por tipo de discapacidad en Ecuador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0050">
                <a:tc>
                  <a:txBody>
                    <a:bodyPr/>
                    <a:lstStyle/>
                    <a:p>
                      <a:pPr algn="ctr">
                        <a:lnSpc>
                          <a:spcPct val="115000"/>
                        </a:lnSpc>
                        <a:spcAft>
                          <a:spcPts val="0"/>
                        </a:spcAft>
                      </a:pPr>
                      <a:r>
                        <a:rPr lang="es-EC" sz="1400">
                          <a:effectLst/>
                        </a:rPr>
                        <a:t>Tipo de Discapacidad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0-5 AÑOS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6-17 AÑOS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Suma 0 a 17 años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 Afectación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nSpc>
                          <a:spcPct val="115000"/>
                        </a:lnSpc>
                        <a:spcAft>
                          <a:spcPts val="0"/>
                        </a:spcAft>
                      </a:pPr>
                      <a:r>
                        <a:rPr lang="es-EC" sz="1400">
                          <a:effectLst/>
                        </a:rPr>
                        <a:t>FÍSICA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4989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16835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21824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31,25%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400">
                          <a:effectLst/>
                        </a:rPr>
                        <a:t>SENSORIAL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1309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10661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11970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17,14%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400">
                          <a:effectLst/>
                        </a:rPr>
                        <a:t>INTELECTUAL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3894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30181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34075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48,80%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400">
                          <a:effectLst/>
                        </a:rPr>
                        <a:t>PSICOLÓGICA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168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1795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1963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2,81%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400">
                          <a:effectLst/>
                        </a:rPr>
                        <a:t>TOTAL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10359,316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59472,239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69832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4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gridSpan="5">
                  <a:txBody>
                    <a:bodyPr/>
                    <a:lstStyle/>
                    <a:p>
                      <a:pPr algn="ctr">
                        <a:lnSpc>
                          <a:spcPct val="115000"/>
                        </a:lnSpc>
                        <a:spcAft>
                          <a:spcPts val="0"/>
                        </a:spcAft>
                      </a:pPr>
                      <a:r>
                        <a:rPr lang="es-EC" sz="1400">
                          <a:effectLst/>
                        </a:rPr>
                        <a:t>Fuente:  CONADIS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9550">
                <a:tc gridSpan="5">
                  <a:txBody>
                    <a:bodyPr/>
                    <a:lstStyle/>
                    <a:p>
                      <a:pPr algn="ctr">
                        <a:lnSpc>
                          <a:spcPct val="115000"/>
                        </a:lnSpc>
                        <a:spcAft>
                          <a:spcPts val="0"/>
                        </a:spcAft>
                      </a:pPr>
                      <a:r>
                        <a:rPr lang="es-EC" sz="1400" dirty="0">
                          <a:effectLst/>
                        </a:rPr>
                        <a:t>Elaboración: Autora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3" name="Rectángulo redondeado 2"/>
          <p:cNvSpPr/>
          <p:nvPr/>
        </p:nvSpPr>
        <p:spPr>
          <a:xfrm>
            <a:off x="721721" y="3573016"/>
            <a:ext cx="7128792" cy="11521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En el Distrito Metropolitano de Quito, 2598 niños con discapacidad reciben educación formal en alguna institución educativa. A esto se suman 17 instituciones de educación </a:t>
            </a:r>
            <a:r>
              <a:rPr lang="es-EC" dirty="0" smtClean="0"/>
              <a:t>especial</a:t>
            </a:r>
            <a:r>
              <a:rPr lang="es-EC" dirty="0"/>
              <a:t>.</a:t>
            </a:r>
            <a:endParaRPr lang="es-ES" dirty="0"/>
          </a:p>
        </p:txBody>
      </p:sp>
      <p:sp>
        <p:nvSpPr>
          <p:cNvPr id="7" name="Rectángulo 6"/>
          <p:cNvSpPr/>
          <p:nvPr/>
        </p:nvSpPr>
        <p:spPr>
          <a:xfrm>
            <a:off x="2043596" y="5088513"/>
            <a:ext cx="6096000" cy="646331"/>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EC" dirty="0">
                <a:latin typeface="Times New Roman" panose="02020603050405020304" pitchFamily="18" charset="0"/>
                <a:ea typeface="Calibri" panose="020F0502020204030204" pitchFamily="34" charset="0"/>
              </a:rPr>
              <a:t>Escuela Insfidim, ubicada en las calles Agustín Miranda Oe 4-119 y Apuela</a:t>
            </a:r>
            <a:endParaRPr lang="es-ES" dirty="0"/>
          </a:p>
        </p:txBody>
      </p:sp>
      <p:sp>
        <p:nvSpPr>
          <p:cNvPr id="8" name="Flecha curvada hacia la derecha 7"/>
          <p:cNvSpPr/>
          <p:nvPr/>
        </p:nvSpPr>
        <p:spPr>
          <a:xfrm>
            <a:off x="839416" y="4285949"/>
            <a:ext cx="1080120" cy="14401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0" name="Imagen 9" descr="C:\Users\laptop\Desktop\TESIS\FOTOS\Fotor_143700083981650.jpg"/>
          <p:cNvPicPr/>
          <p:nvPr/>
        </p:nvPicPr>
        <p:blipFill>
          <a:blip r:embed="rId2" cstate="print"/>
          <a:srcRect/>
          <a:stretch>
            <a:fillRect/>
          </a:stretch>
        </p:blipFill>
        <p:spPr bwMode="auto">
          <a:xfrm>
            <a:off x="8544272" y="3573016"/>
            <a:ext cx="2724150" cy="2724150"/>
          </a:xfrm>
          <a:prstGeom prst="rect">
            <a:avLst/>
          </a:prstGeom>
          <a:ln>
            <a:noFill/>
          </a:ln>
          <a:effectLst>
            <a:softEdge rad="112500"/>
          </a:effectLst>
        </p:spPr>
      </p:pic>
    </p:spTree>
    <p:extLst>
      <p:ext uri="{BB962C8B-B14F-4D97-AF65-F5344CB8AC3E}">
        <p14:creationId xmlns="" xmlns:p14="http://schemas.microsoft.com/office/powerpoint/2010/main" val="4278938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96688" y="125778"/>
            <a:ext cx="3707904" cy="461665"/>
          </a:xfrm>
          <a:prstGeom prst="rect">
            <a:avLst/>
          </a:prstGeom>
          <a:noFill/>
        </p:spPr>
        <p:txBody>
          <a:bodyPr wrap="square" rtlCol="0">
            <a:spAutoFit/>
          </a:bodyPr>
          <a:lstStyle/>
          <a:p>
            <a:pPr lvl="1" algn="ctr"/>
            <a:r>
              <a:rPr lang="es-MX" sz="2400" b="1" dirty="0" smtClean="0">
                <a:solidFill>
                  <a:srgbClr val="FFC000"/>
                </a:solidFill>
              </a:rPr>
              <a:t>ESTUDIO DE MERCADO</a:t>
            </a:r>
            <a:endParaRPr lang="es-MX" sz="2400" dirty="0">
              <a:solidFill>
                <a:srgbClr val="FFC000"/>
              </a:solidFill>
            </a:endParaRPr>
          </a:p>
        </p:txBody>
      </p:sp>
      <p:graphicFrame>
        <p:nvGraphicFramePr>
          <p:cNvPr id="2" name="Tabla 1"/>
          <p:cNvGraphicFramePr>
            <a:graphicFrameLocks noGrp="1"/>
          </p:cNvGraphicFramePr>
          <p:nvPr>
            <p:extLst>
              <p:ext uri="{D42A27DB-BD31-4B8C-83A1-F6EECF244321}">
                <p14:modId xmlns="" xmlns:p14="http://schemas.microsoft.com/office/powerpoint/2010/main" val="3166561052"/>
              </p:ext>
            </p:extLst>
          </p:nvPr>
        </p:nvGraphicFramePr>
        <p:xfrm>
          <a:off x="407368" y="1162349"/>
          <a:ext cx="5832647" cy="2564892"/>
        </p:xfrm>
        <a:graphic>
          <a:graphicData uri="http://schemas.openxmlformats.org/drawingml/2006/table">
            <a:tbl>
              <a:tblPr>
                <a:tableStyleId>{00A15C55-8517-42AA-B614-E9B94910E393}</a:tableStyleId>
              </a:tblPr>
              <a:tblGrid>
                <a:gridCol w="926300"/>
                <a:gridCol w="926300"/>
                <a:gridCol w="1021655"/>
                <a:gridCol w="1022456"/>
                <a:gridCol w="1022456"/>
                <a:gridCol w="913480"/>
              </a:tblGrid>
              <a:tr h="0">
                <a:tc gridSpan="6">
                  <a:txBody>
                    <a:bodyPr/>
                    <a:lstStyle/>
                    <a:p>
                      <a:pPr marL="38100" marR="38100" algn="ctr">
                        <a:lnSpc>
                          <a:spcPts val="1600"/>
                        </a:lnSpc>
                        <a:spcAft>
                          <a:spcPts val="0"/>
                        </a:spcAft>
                      </a:pPr>
                      <a:r>
                        <a:rPr lang="es-EC" sz="1400" b="1" dirty="0" smtClean="0">
                          <a:effectLst/>
                        </a:rPr>
                        <a:t> </a:t>
                      </a:r>
                      <a:r>
                        <a:rPr lang="es-EC" sz="1400" b="1" dirty="0">
                          <a:effectLst/>
                        </a:rPr>
                        <a:t>¿Cuándo usted observa un niño con discapacidad, cuál es su actuación?</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gridSpan="2">
                  <a:txBody>
                    <a:bodyPr/>
                    <a:lstStyle/>
                    <a:p>
                      <a:pPr marL="38100" marR="38100">
                        <a:lnSpc>
                          <a:spcPts val="1600"/>
                        </a:lnSpc>
                        <a:spcAft>
                          <a:spcPts val="0"/>
                        </a:spcAft>
                      </a:pPr>
                      <a:r>
                        <a:rPr lang="es-EC" sz="1400" b="1">
                          <a:effectLst/>
                        </a:rPr>
                        <a:t> </a:t>
                      </a:r>
                      <a:endParaRPr lang="es-ES"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S"/>
                    </a:p>
                  </a:txBody>
                  <a:tcPr/>
                </a:tc>
                <a:tc>
                  <a:txBody>
                    <a:bodyPr/>
                    <a:lstStyle/>
                    <a:p>
                      <a:pPr marL="38100" marR="38100" algn="ctr">
                        <a:lnSpc>
                          <a:spcPts val="1600"/>
                        </a:lnSpc>
                        <a:spcAft>
                          <a:spcPts val="0"/>
                        </a:spcAft>
                      </a:pPr>
                      <a:r>
                        <a:rPr lang="es-EC" sz="1400" b="1">
                          <a:effectLst/>
                        </a:rPr>
                        <a:t>Frecuencia</a:t>
                      </a:r>
                      <a:endParaRPr lang="es-ES"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400" b="1">
                          <a:effectLst/>
                        </a:rPr>
                        <a:t>Porcentaje</a:t>
                      </a:r>
                      <a:endParaRPr lang="es-ES"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400" b="1">
                          <a:effectLst/>
                        </a:rPr>
                        <a:t>Porcentaje válido</a:t>
                      </a:r>
                      <a:endParaRPr lang="es-ES"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400" b="1" dirty="0">
                          <a:effectLst/>
                        </a:rPr>
                        <a:t>Porcentaje acumulado</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rowSpan="7">
                  <a:txBody>
                    <a:bodyPr/>
                    <a:lstStyle/>
                    <a:p>
                      <a:pPr marL="38100" marR="38100">
                        <a:lnSpc>
                          <a:spcPts val="1600"/>
                        </a:lnSpc>
                        <a:spcAft>
                          <a:spcPts val="0"/>
                        </a:spcAft>
                      </a:pPr>
                      <a:r>
                        <a:rPr lang="es-EC" sz="1400" dirty="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C" sz="1400">
                          <a:effectLst/>
                        </a:rPr>
                        <a:t>Pena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16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7,1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7,5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7,5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S"/>
                    </a:p>
                  </a:txBody>
                  <a:tcPr/>
                </a:tc>
                <a:tc>
                  <a:txBody>
                    <a:bodyPr/>
                    <a:lstStyle/>
                    <a:p>
                      <a:pPr marL="38100" marR="38100">
                        <a:lnSpc>
                          <a:spcPts val="1600"/>
                        </a:lnSpc>
                        <a:spcAft>
                          <a:spcPts val="0"/>
                        </a:spcAft>
                      </a:pPr>
                      <a:r>
                        <a:rPr lang="es-EC" sz="1400">
                          <a:effectLst/>
                        </a:rPr>
                        <a:t>Ternura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107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47,6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50,0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57,5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S"/>
                    </a:p>
                  </a:txBody>
                  <a:tcPr/>
                </a:tc>
                <a:tc>
                  <a:txBody>
                    <a:bodyPr/>
                    <a:lstStyle/>
                    <a:p>
                      <a:pPr marL="38100" marR="38100">
                        <a:lnSpc>
                          <a:spcPts val="1600"/>
                        </a:lnSpc>
                        <a:spcAft>
                          <a:spcPts val="0"/>
                        </a:spcAft>
                      </a:pPr>
                      <a:r>
                        <a:rPr lang="es-EC" sz="1400">
                          <a:effectLst/>
                        </a:rPr>
                        <a:t>Incomodidad</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8</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3,6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3,7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61,2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S"/>
                    </a:p>
                  </a:txBody>
                  <a:tcPr/>
                </a:tc>
                <a:tc>
                  <a:txBody>
                    <a:bodyPr/>
                    <a:lstStyle/>
                    <a:p>
                      <a:pPr marL="38100" marR="38100">
                        <a:lnSpc>
                          <a:spcPts val="1600"/>
                        </a:lnSpc>
                        <a:spcAft>
                          <a:spcPts val="0"/>
                        </a:spcAft>
                      </a:pPr>
                      <a:r>
                        <a:rPr lang="es-EC" sz="1400">
                          <a:effectLst/>
                        </a:rPr>
                        <a:t>Rechazo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3</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1,3</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1,4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62,6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S"/>
                    </a:p>
                  </a:txBody>
                  <a:tcPr/>
                </a:tc>
                <a:tc>
                  <a:txBody>
                    <a:bodyPr/>
                    <a:lstStyle/>
                    <a:p>
                      <a:pPr marL="38100" marR="38100">
                        <a:lnSpc>
                          <a:spcPts val="1600"/>
                        </a:lnSpc>
                        <a:spcAft>
                          <a:spcPts val="0"/>
                        </a:spcAft>
                      </a:pPr>
                      <a:r>
                        <a:rPr lang="es-EC" sz="1400">
                          <a:effectLst/>
                        </a:rPr>
                        <a:t>Impotencia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69</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30,7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32,2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94,9</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S"/>
                    </a:p>
                  </a:txBody>
                  <a:tcPr/>
                </a:tc>
                <a:tc>
                  <a:txBody>
                    <a:bodyPr/>
                    <a:lstStyle/>
                    <a:p>
                      <a:pPr marL="38100" marR="38100">
                        <a:lnSpc>
                          <a:spcPts val="1600"/>
                        </a:lnSpc>
                        <a:spcAft>
                          <a:spcPts val="0"/>
                        </a:spcAft>
                      </a:pPr>
                      <a:r>
                        <a:rPr lang="es-EC" sz="1400">
                          <a:effectLst/>
                        </a:rPr>
                        <a:t>Otro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11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4,9</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5,1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100,0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S"/>
                    </a:p>
                  </a:txBody>
                  <a:tcPr/>
                </a:tc>
                <a:tc>
                  <a:txBody>
                    <a:bodyPr/>
                    <a:lstStyle/>
                    <a:p>
                      <a:pPr marL="38100" marR="38100">
                        <a:lnSpc>
                          <a:spcPts val="1600"/>
                        </a:lnSpc>
                        <a:spcAft>
                          <a:spcPts val="0"/>
                        </a:spcAft>
                      </a:pPr>
                      <a:r>
                        <a:rPr lang="es-EC" sz="1400">
                          <a:effectLst/>
                        </a:rPr>
                        <a:t>Total</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214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95,1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100,0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1400">
                          <a:effectLst/>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0"/>
                        </a:spcAft>
                      </a:pPr>
                      <a:r>
                        <a:rPr lang="es-EC" sz="1400">
                          <a:effectLst/>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C" sz="1400">
                          <a:effectLst/>
                        </a:rPr>
                        <a:t>Sistema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11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4,9</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1400">
                          <a:effectLst/>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C" sz="1400">
                          <a:effectLst/>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gridSpan="2">
                  <a:txBody>
                    <a:bodyPr/>
                    <a:lstStyle/>
                    <a:p>
                      <a:pPr marL="38100" marR="38100">
                        <a:lnSpc>
                          <a:spcPts val="1600"/>
                        </a:lnSpc>
                        <a:spcAft>
                          <a:spcPts val="0"/>
                        </a:spcAft>
                      </a:pPr>
                      <a:r>
                        <a:rPr lang="es-EC" sz="1400">
                          <a:effectLst/>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S"/>
                    </a:p>
                  </a:txBody>
                  <a:tcPr/>
                </a:tc>
                <a:tc>
                  <a:txBody>
                    <a:bodyPr/>
                    <a:lstStyle/>
                    <a:p>
                      <a:pPr marL="38100" marR="38100" algn="r">
                        <a:lnSpc>
                          <a:spcPts val="1600"/>
                        </a:lnSpc>
                        <a:spcAft>
                          <a:spcPts val="0"/>
                        </a:spcAft>
                      </a:pPr>
                      <a:r>
                        <a:rPr lang="es-EC" sz="1400">
                          <a:effectLst/>
                        </a:rPr>
                        <a:t>225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400">
                          <a:effectLst/>
                        </a:rPr>
                        <a:t>100,0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1400">
                          <a:effectLst/>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C" sz="1400" dirty="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7" name="Imagen 6"/>
          <p:cNvPicPr/>
          <p:nvPr/>
        </p:nvPicPr>
        <p:blipFill rotWithShape="1">
          <a:blip r:embed="rId2"/>
          <a:srcRect t="7520" b="9388"/>
          <a:stretch/>
        </p:blipFill>
        <p:spPr bwMode="auto">
          <a:xfrm>
            <a:off x="6744072" y="764704"/>
            <a:ext cx="4976257" cy="3312368"/>
          </a:xfrm>
          <a:prstGeom prst="rect">
            <a:avLst/>
          </a:prstGeom>
          <a:noFill/>
          <a:ln w="9525">
            <a:noFill/>
            <a:miter lim="800000"/>
            <a:headEnd/>
            <a:tailEnd/>
          </a:ln>
        </p:spPr>
      </p:pic>
      <p:sp>
        <p:nvSpPr>
          <p:cNvPr id="3" name="Rectángulo 2"/>
          <p:cNvSpPr/>
          <p:nvPr/>
        </p:nvSpPr>
        <p:spPr>
          <a:xfrm>
            <a:off x="2738414" y="4429132"/>
            <a:ext cx="3307238" cy="1374735"/>
          </a:xfrm>
          <a:prstGeom prst="rect">
            <a:avLst/>
          </a:prstGeom>
          <a:solidFill>
            <a:schemeClr val="tx2">
              <a:lumMod val="60000"/>
              <a:lumOff val="40000"/>
            </a:schemeClr>
          </a:solidFill>
        </p:spPr>
        <p:txBody>
          <a:bodyPr wrap="square">
            <a:spAutoFit/>
          </a:bodyPr>
          <a:lstStyle/>
          <a:p>
            <a:pPr marL="342900" lvl="0" indent="-342900" algn="just">
              <a:lnSpc>
                <a:spcPts val="2000"/>
              </a:lnSpc>
              <a:spcAft>
                <a:spcPts val="0"/>
              </a:spcAft>
              <a:buFont typeface="Symbol" panose="05050102010706020507" pitchFamily="18" charset="2"/>
              <a:buChar char=""/>
            </a:pPr>
            <a:r>
              <a:rPr lang="es-EC" sz="2400" dirty="0">
                <a:solidFill>
                  <a:schemeClr val="bg2"/>
                </a:solidFill>
                <a:latin typeface="Times New Roman" panose="02020603050405020304" pitchFamily="18" charset="0"/>
                <a:ea typeface="Calibri" panose="020F0502020204030204" pitchFamily="34" charset="0"/>
              </a:rPr>
              <a:t>Fortaleza</a:t>
            </a:r>
            <a:endParaRPr lang="es-ES" sz="1200" dirty="0">
              <a:solidFill>
                <a:schemeClr val="bg2"/>
              </a:solidFill>
              <a:latin typeface="Tahoma" panose="020B0604030504040204" pitchFamily="34" charset="0"/>
              <a:ea typeface="Calibri" panose="020F0502020204030204" pitchFamily="34" charset="0"/>
            </a:endParaRPr>
          </a:p>
          <a:p>
            <a:pPr marL="342900" lvl="0" indent="-342900" algn="just">
              <a:lnSpc>
                <a:spcPts val="2000"/>
              </a:lnSpc>
              <a:spcAft>
                <a:spcPts val="0"/>
              </a:spcAft>
              <a:buFont typeface="Symbol" panose="05050102010706020507" pitchFamily="18" charset="2"/>
              <a:buChar char=""/>
            </a:pPr>
            <a:r>
              <a:rPr lang="es-EC" sz="2400" dirty="0">
                <a:solidFill>
                  <a:schemeClr val="bg2"/>
                </a:solidFill>
                <a:latin typeface="Times New Roman" panose="02020603050405020304" pitchFamily="18" charset="0"/>
                <a:ea typeface="Calibri" panose="020F0502020204030204" pitchFamily="34" charset="0"/>
              </a:rPr>
              <a:t>Deseo de ayudar</a:t>
            </a:r>
            <a:endParaRPr lang="es-ES" sz="1200" dirty="0">
              <a:solidFill>
                <a:schemeClr val="bg2"/>
              </a:solidFill>
              <a:latin typeface="Tahoma" panose="020B0604030504040204" pitchFamily="34" charset="0"/>
              <a:ea typeface="Calibri" panose="020F0502020204030204" pitchFamily="34" charset="0"/>
            </a:endParaRPr>
          </a:p>
          <a:p>
            <a:pPr marL="342900" lvl="0" indent="-342900" algn="just">
              <a:lnSpc>
                <a:spcPts val="2000"/>
              </a:lnSpc>
              <a:spcAft>
                <a:spcPts val="0"/>
              </a:spcAft>
              <a:buFont typeface="Symbol" panose="05050102010706020507" pitchFamily="18" charset="2"/>
              <a:buChar char=""/>
            </a:pPr>
            <a:r>
              <a:rPr lang="es-EC" sz="2400" dirty="0">
                <a:solidFill>
                  <a:schemeClr val="bg2"/>
                </a:solidFill>
                <a:latin typeface="Times New Roman" panose="02020603050405020304" pitchFamily="18" charset="0"/>
                <a:ea typeface="Calibri" panose="020F0502020204030204" pitchFamily="34" charset="0"/>
              </a:rPr>
              <a:t>Empatía</a:t>
            </a:r>
            <a:endParaRPr lang="es-ES" sz="1200" dirty="0">
              <a:solidFill>
                <a:schemeClr val="bg2"/>
              </a:solidFill>
              <a:latin typeface="Tahoma" panose="020B0604030504040204" pitchFamily="34" charset="0"/>
              <a:ea typeface="Calibri" panose="020F0502020204030204" pitchFamily="34" charset="0"/>
            </a:endParaRPr>
          </a:p>
          <a:p>
            <a:pPr marL="342900" lvl="0" indent="-342900" algn="just">
              <a:lnSpc>
                <a:spcPts val="2000"/>
              </a:lnSpc>
              <a:spcAft>
                <a:spcPts val="0"/>
              </a:spcAft>
              <a:buFont typeface="Symbol" panose="05050102010706020507" pitchFamily="18" charset="2"/>
              <a:buChar char=""/>
            </a:pPr>
            <a:r>
              <a:rPr lang="es-EC" sz="2400" dirty="0">
                <a:solidFill>
                  <a:schemeClr val="bg2"/>
                </a:solidFill>
                <a:latin typeface="Times New Roman" panose="02020603050405020304" pitchFamily="18" charset="0"/>
                <a:ea typeface="Calibri" panose="020F0502020204030204" pitchFamily="34" charset="0"/>
              </a:rPr>
              <a:t>Trato Normal</a:t>
            </a:r>
            <a:endParaRPr lang="es-ES" sz="1200" dirty="0">
              <a:solidFill>
                <a:schemeClr val="bg2"/>
              </a:solidFill>
              <a:latin typeface="Tahoma" panose="020B0604030504040204" pitchFamily="34" charset="0"/>
              <a:ea typeface="Calibri" panose="020F0502020204030204" pitchFamily="34" charset="0"/>
            </a:endParaRPr>
          </a:p>
          <a:p>
            <a:pPr marL="342900" lvl="0" indent="-342900" algn="just">
              <a:lnSpc>
                <a:spcPts val="2000"/>
              </a:lnSpc>
              <a:spcAft>
                <a:spcPts val="0"/>
              </a:spcAft>
              <a:buFont typeface="Symbol" panose="05050102010706020507" pitchFamily="18" charset="2"/>
              <a:buChar char=""/>
            </a:pPr>
            <a:r>
              <a:rPr lang="es-EC" sz="2400" dirty="0">
                <a:solidFill>
                  <a:schemeClr val="bg2"/>
                </a:solidFill>
                <a:latin typeface="Times New Roman" panose="02020603050405020304" pitchFamily="18" charset="0"/>
                <a:ea typeface="Calibri" panose="020F0502020204030204" pitchFamily="34" charset="0"/>
              </a:rPr>
              <a:t>Respeto</a:t>
            </a:r>
            <a:endParaRPr lang="es-ES" sz="1200" dirty="0">
              <a:solidFill>
                <a:schemeClr val="bg2"/>
              </a:solidFill>
              <a:effectLst/>
              <a:latin typeface="Tahoma" panose="020B0604030504040204" pitchFamily="34" charset="0"/>
              <a:ea typeface="Calibri" panose="020F0502020204030204" pitchFamily="34" charset="0"/>
            </a:endParaRPr>
          </a:p>
        </p:txBody>
      </p:sp>
      <p:sp>
        <p:nvSpPr>
          <p:cNvPr id="10" name="Rectángulo 9"/>
          <p:cNvSpPr/>
          <p:nvPr/>
        </p:nvSpPr>
        <p:spPr>
          <a:xfrm>
            <a:off x="4511824" y="125778"/>
            <a:ext cx="7128792" cy="707886"/>
          </a:xfrm>
          <a:prstGeom prst="rect">
            <a:avLst/>
          </a:prstGeom>
        </p:spPr>
        <p:txBody>
          <a:bodyPr wrap="square">
            <a:spAutoFit/>
          </a:bodyPr>
          <a:lstStyle/>
          <a:p>
            <a:pPr algn="r"/>
            <a:r>
              <a:rPr lang="es-EC" sz="2000" dirty="0" smtClean="0">
                <a:latin typeface="Times New Roman" panose="02020603050405020304" pitchFamily="18" charset="0"/>
              </a:rPr>
              <a:t>¿Cuándo usted observa un niño con discapacidad, cuál es su actuación?</a:t>
            </a:r>
            <a:endParaRPr lang="es-ES" sz="2000" dirty="0"/>
          </a:p>
        </p:txBody>
      </p:sp>
      <p:sp>
        <p:nvSpPr>
          <p:cNvPr id="13314" name="AutoShape 2" descr="https://encrypted-tbn3.gstatic.com/images?q=tbn:ANd9GcQcOPF6ldXyzxHqGOK20aCkGoeBToGKLV2JWH5kPikl9YzRuzU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3316" name="Picture 4" descr="http://www.radiorebelde.cu/images/images/ciencia/discapacitados-collage.jpg"/>
          <p:cNvPicPr>
            <a:picLocks noChangeAspect="1" noChangeArrowheads="1"/>
          </p:cNvPicPr>
          <p:nvPr/>
        </p:nvPicPr>
        <p:blipFill>
          <a:blip r:embed="rId3"/>
          <a:srcRect/>
          <a:stretch>
            <a:fillRect/>
          </a:stretch>
        </p:blipFill>
        <p:spPr bwMode="auto">
          <a:xfrm>
            <a:off x="6738942" y="4267200"/>
            <a:ext cx="3333750" cy="259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8 Elipse"/>
          <p:cNvSpPr/>
          <p:nvPr/>
        </p:nvSpPr>
        <p:spPr>
          <a:xfrm>
            <a:off x="1238216" y="1928802"/>
            <a:ext cx="642942" cy="28575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1" name="10 Elipse"/>
          <p:cNvSpPr/>
          <p:nvPr/>
        </p:nvSpPr>
        <p:spPr>
          <a:xfrm>
            <a:off x="1238216" y="2571744"/>
            <a:ext cx="928694" cy="28575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 xmlns:p14="http://schemas.microsoft.com/office/powerpoint/2010/main" val="38147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3161</TotalTime>
  <Words>1823</Words>
  <Application>Microsoft Office PowerPoint</Application>
  <PresentationFormat>Personalizado</PresentationFormat>
  <Paragraphs>593</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Horizonte</vt:lpstr>
      <vt:lpstr>Tema: ESTUDIO DE PERCEPCIÓN DE LA POBLACIÓN SOBRE LA INSERCIÓN EDUCATIVA DE NIÑOS CON DISCAPACIDAD EN ESCUELAS INCLUSIVAS A TRAVÉS DEL CAMBIO DE LA MATRIZ PRODUCTIVA EN EL DISTRITO METROPOLITANO DE QUITO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VISIÓN PERSONAL</dc:title>
  <dc:creator>Made</dc:creator>
  <cp:lastModifiedBy>laptop</cp:lastModifiedBy>
  <cp:revision>35</cp:revision>
  <dcterms:created xsi:type="dcterms:W3CDTF">2012-10-02T17:30:59Z</dcterms:created>
  <dcterms:modified xsi:type="dcterms:W3CDTF">2015-08-13T23:38:59Z</dcterms:modified>
</cp:coreProperties>
</file>