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FF99"/>
    <a:srgbClr val="CC99FF"/>
    <a:srgbClr val="99FF99"/>
    <a:srgbClr val="FA829F"/>
    <a:srgbClr val="F4F29E"/>
    <a:srgbClr val="66CCFF"/>
    <a:srgbClr val="40669E"/>
    <a:srgbClr val="5959D3"/>
    <a:srgbClr val="10AB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55" autoAdjust="0"/>
    <p:restoredTop sz="94660"/>
  </p:normalViewPr>
  <p:slideViewPr>
    <p:cSldViewPr snapToGrid="0">
      <p:cViewPr varScale="1">
        <p:scale>
          <a:sx n="52" d="100"/>
          <a:sy n="52" d="100"/>
        </p:scale>
        <p:origin x="94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1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9.png"/></Relationships>
</file>

<file path=ppt/diagrams/_rels/data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9.png"/></Relationships>
</file>

<file path=ppt/diagrams/_rels/drawing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375A46-CA4A-4D59-A13F-37287FC3396D}" type="doc">
      <dgm:prSet loTypeId="urn:microsoft.com/office/officeart/2005/8/layout/StepDownProcess" loCatId="process" qsTypeId="urn:microsoft.com/office/officeart/2005/8/quickstyle/3d3" qsCatId="3D" csTypeId="urn:microsoft.com/office/officeart/2005/8/colors/colorful1" csCatId="colorful" phldr="1"/>
      <dgm:spPr/>
      <dgm:t>
        <a:bodyPr/>
        <a:lstStyle/>
        <a:p>
          <a:endParaRPr lang="es-ES"/>
        </a:p>
      </dgm:t>
    </dgm:pt>
    <dgm:pt modelId="{9BA60C4E-F7F6-49DB-800E-43BBF52E2259}">
      <dgm:prSet phldrT="[Texto]" custT="1"/>
      <dgm:spPr/>
      <dgm:t>
        <a:bodyPr/>
        <a:lstStyle/>
        <a:p>
          <a:r>
            <a:rPr lang="es-ES" sz="3200" dirty="0" smtClean="0"/>
            <a:t>El marketing político</a:t>
          </a:r>
          <a:endParaRPr lang="es-ES" sz="3200" dirty="0"/>
        </a:p>
      </dgm:t>
    </dgm:pt>
    <dgm:pt modelId="{70B01DFE-F0D6-4E82-BBB8-588723A04530}" type="parTrans" cxnId="{AF0D1804-BE1A-42D1-9615-5A433AF51986}">
      <dgm:prSet/>
      <dgm:spPr/>
      <dgm:t>
        <a:bodyPr/>
        <a:lstStyle/>
        <a:p>
          <a:endParaRPr lang="es-ES"/>
        </a:p>
      </dgm:t>
    </dgm:pt>
    <dgm:pt modelId="{7B6F7B75-F1B9-4A49-BFA1-17C6FFFE0CD5}" type="sibTrans" cxnId="{AF0D1804-BE1A-42D1-9615-5A433AF51986}">
      <dgm:prSet/>
      <dgm:spPr/>
      <dgm:t>
        <a:bodyPr/>
        <a:lstStyle/>
        <a:p>
          <a:endParaRPr lang="es-ES"/>
        </a:p>
      </dgm:t>
    </dgm:pt>
    <dgm:pt modelId="{DAE844C5-F53C-4C8D-8A13-399CD49CEFC3}">
      <dgm:prSet phldrT="[Texto]" custT="1"/>
      <dgm:spPr/>
      <dgm:t>
        <a:bodyPr/>
        <a:lstStyle/>
        <a:p>
          <a:r>
            <a:rPr lang="es-ES" sz="1800" dirty="0" smtClean="0"/>
            <a:t>Herramienta al servicio de los partidos como de los ciudadanos</a:t>
          </a:r>
          <a:endParaRPr lang="es-ES" sz="1800" dirty="0"/>
        </a:p>
      </dgm:t>
    </dgm:pt>
    <dgm:pt modelId="{48E30F58-87A4-45F1-9136-E47D165655B8}" type="parTrans" cxnId="{0BEFDABF-9A8F-45AA-A362-F623B28DCFFE}">
      <dgm:prSet/>
      <dgm:spPr/>
      <dgm:t>
        <a:bodyPr/>
        <a:lstStyle/>
        <a:p>
          <a:endParaRPr lang="es-ES"/>
        </a:p>
      </dgm:t>
    </dgm:pt>
    <dgm:pt modelId="{F1DE8CFF-9449-4FDD-B886-CA3BA4CD54FC}" type="sibTrans" cxnId="{0BEFDABF-9A8F-45AA-A362-F623B28DCFFE}">
      <dgm:prSet/>
      <dgm:spPr/>
      <dgm:t>
        <a:bodyPr/>
        <a:lstStyle/>
        <a:p>
          <a:endParaRPr lang="es-ES"/>
        </a:p>
      </dgm:t>
    </dgm:pt>
    <dgm:pt modelId="{591C6C34-7E7D-4445-895B-07CC2A10A04F}">
      <dgm:prSet phldrT="[Texto]" custT="1"/>
      <dgm:spPr/>
      <dgm:t>
        <a:bodyPr/>
        <a:lstStyle/>
        <a:p>
          <a:r>
            <a:rPr lang="es-ES" sz="3200" dirty="0" smtClean="0"/>
            <a:t>Los candidatos</a:t>
          </a:r>
          <a:endParaRPr lang="es-ES" sz="3200" dirty="0"/>
        </a:p>
      </dgm:t>
    </dgm:pt>
    <dgm:pt modelId="{5AAC1DD4-6A24-4CE5-B5B4-5F862C12ADEB}" type="parTrans" cxnId="{8EB3D505-2302-4F6D-A9D3-A8BD44DE523C}">
      <dgm:prSet/>
      <dgm:spPr/>
      <dgm:t>
        <a:bodyPr/>
        <a:lstStyle/>
        <a:p>
          <a:endParaRPr lang="es-ES"/>
        </a:p>
      </dgm:t>
    </dgm:pt>
    <dgm:pt modelId="{3470B369-24D3-463D-8BDD-5498C504D947}" type="sibTrans" cxnId="{8EB3D505-2302-4F6D-A9D3-A8BD44DE523C}">
      <dgm:prSet/>
      <dgm:spPr/>
      <dgm:t>
        <a:bodyPr/>
        <a:lstStyle/>
        <a:p>
          <a:endParaRPr lang="es-ES"/>
        </a:p>
      </dgm:t>
    </dgm:pt>
    <dgm:pt modelId="{3BC41759-1D36-41E3-9A7A-4EC80199E917}">
      <dgm:prSet phldrT="[Texto]" custT="1"/>
      <dgm:spPr/>
      <dgm:t>
        <a:bodyPr/>
        <a:lstStyle/>
        <a:p>
          <a:r>
            <a:rPr lang="es-ES" sz="1800" dirty="0" smtClean="0"/>
            <a:t>No deben convertirse en los productos sino en los representantes</a:t>
          </a:r>
          <a:endParaRPr lang="es-ES" sz="1800" dirty="0"/>
        </a:p>
      </dgm:t>
    </dgm:pt>
    <dgm:pt modelId="{ABACB22E-26B0-4ACC-B46D-8ACD7AF04E6E}" type="parTrans" cxnId="{8AC80B39-78A7-4EF4-A5F5-CDED6C31B0B9}">
      <dgm:prSet/>
      <dgm:spPr/>
      <dgm:t>
        <a:bodyPr/>
        <a:lstStyle/>
        <a:p>
          <a:endParaRPr lang="es-ES"/>
        </a:p>
      </dgm:t>
    </dgm:pt>
    <dgm:pt modelId="{AC25FBC8-2BA2-4287-93D4-E9200B08A075}" type="sibTrans" cxnId="{8AC80B39-78A7-4EF4-A5F5-CDED6C31B0B9}">
      <dgm:prSet/>
      <dgm:spPr/>
      <dgm:t>
        <a:bodyPr/>
        <a:lstStyle/>
        <a:p>
          <a:endParaRPr lang="es-ES"/>
        </a:p>
      </dgm:t>
    </dgm:pt>
    <dgm:pt modelId="{D48C22B9-BCC8-4BB4-8F6E-83E9740B5DED}">
      <dgm:prSet phldrT="[Texto]" custT="1"/>
      <dgm:spPr/>
      <dgm:t>
        <a:bodyPr/>
        <a:lstStyle/>
        <a:p>
          <a:r>
            <a:rPr lang="es-ES" sz="3200" dirty="0" smtClean="0"/>
            <a:t>Los gobiernos </a:t>
          </a:r>
          <a:endParaRPr lang="es-ES" sz="3200" dirty="0"/>
        </a:p>
      </dgm:t>
    </dgm:pt>
    <dgm:pt modelId="{6A9488BE-D2C3-4E66-ABA2-E063FA883BBD}" type="parTrans" cxnId="{73E5569D-4149-4EB2-ABFD-02A37681FC49}">
      <dgm:prSet/>
      <dgm:spPr/>
      <dgm:t>
        <a:bodyPr/>
        <a:lstStyle/>
        <a:p>
          <a:endParaRPr lang="es-ES"/>
        </a:p>
      </dgm:t>
    </dgm:pt>
    <dgm:pt modelId="{5109AA9D-D457-4333-9EF2-F152AEBA3F5D}" type="sibTrans" cxnId="{73E5569D-4149-4EB2-ABFD-02A37681FC49}">
      <dgm:prSet/>
      <dgm:spPr/>
      <dgm:t>
        <a:bodyPr/>
        <a:lstStyle/>
        <a:p>
          <a:endParaRPr lang="es-ES"/>
        </a:p>
      </dgm:t>
    </dgm:pt>
    <dgm:pt modelId="{DB972B76-B329-4834-A649-327675AA1F7F}">
      <dgm:prSet phldrT="[Texto]" custT="1"/>
      <dgm:spPr/>
      <dgm:t>
        <a:bodyPr/>
        <a:lstStyle/>
        <a:p>
          <a:r>
            <a:rPr lang="es-ES" sz="1800" dirty="0" smtClean="0"/>
            <a:t>Se mantienen o se derrumban de acuerdo a su intensidad de Marketing Político efectivo</a:t>
          </a:r>
          <a:endParaRPr lang="es-ES" sz="1800" dirty="0"/>
        </a:p>
      </dgm:t>
    </dgm:pt>
    <dgm:pt modelId="{7DF4A4A7-0219-49B9-87BC-85B71A44DD0E}" type="parTrans" cxnId="{D2902A5A-B00C-4411-B561-67724D4729E9}">
      <dgm:prSet/>
      <dgm:spPr/>
      <dgm:t>
        <a:bodyPr/>
        <a:lstStyle/>
        <a:p>
          <a:endParaRPr lang="es-ES"/>
        </a:p>
      </dgm:t>
    </dgm:pt>
    <dgm:pt modelId="{1377D43E-5DDC-4009-BE45-4D080A2DC857}" type="sibTrans" cxnId="{D2902A5A-B00C-4411-B561-67724D4729E9}">
      <dgm:prSet/>
      <dgm:spPr/>
      <dgm:t>
        <a:bodyPr/>
        <a:lstStyle/>
        <a:p>
          <a:endParaRPr lang="es-ES"/>
        </a:p>
      </dgm:t>
    </dgm:pt>
    <dgm:pt modelId="{1A701A5C-5710-49FB-8C7F-2E3EA557696D}" type="pres">
      <dgm:prSet presAssocID="{CF375A46-CA4A-4D59-A13F-37287FC3396D}" presName="rootnode" presStyleCnt="0">
        <dgm:presLayoutVars>
          <dgm:chMax/>
          <dgm:chPref/>
          <dgm:dir/>
          <dgm:animLvl val="lvl"/>
        </dgm:presLayoutVars>
      </dgm:prSet>
      <dgm:spPr/>
      <dgm:t>
        <a:bodyPr/>
        <a:lstStyle/>
        <a:p>
          <a:endParaRPr lang="es-ES"/>
        </a:p>
      </dgm:t>
    </dgm:pt>
    <dgm:pt modelId="{B162F5F7-9CA4-4727-B59C-AA87241FE09D}" type="pres">
      <dgm:prSet presAssocID="{9BA60C4E-F7F6-49DB-800E-43BBF52E2259}" presName="composite" presStyleCnt="0"/>
      <dgm:spPr/>
      <dgm:t>
        <a:bodyPr/>
        <a:lstStyle/>
        <a:p>
          <a:endParaRPr lang="es-ES"/>
        </a:p>
      </dgm:t>
    </dgm:pt>
    <dgm:pt modelId="{E167C13A-536C-4C2E-827D-D4618A8A578B}" type="pres">
      <dgm:prSet presAssocID="{9BA60C4E-F7F6-49DB-800E-43BBF52E2259}" presName="bentUpArrow1" presStyleLbl="alignImgPlace1" presStyleIdx="0" presStyleCnt="2"/>
      <dgm:spPr/>
      <dgm:t>
        <a:bodyPr/>
        <a:lstStyle/>
        <a:p>
          <a:endParaRPr lang="es-ES"/>
        </a:p>
      </dgm:t>
    </dgm:pt>
    <dgm:pt modelId="{A3842351-BE49-43C6-8CB3-28F1BAD3CD82}" type="pres">
      <dgm:prSet presAssocID="{9BA60C4E-F7F6-49DB-800E-43BBF52E2259}" presName="ParentText" presStyleLbl="node1" presStyleIdx="0" presStyleCnt="3">
        <dgm:presLayoutVars>
          <dgm:chMax val="1"/>
          <dgm:chPref val="1"/>
          <dgm:bulletEnabled val="1"/>
        </dgm:presLayoutVars>
      </dgm:prSet>
      <dgm:spPr/>
      <dgm:t>
        <a:bodyPr/>
        <a:lstStyle/>
        <a:p>
          <a:endParaRPr lang="es-ES"/>
        </a:p>
      </dgm:t>
    </dgm:pt>
    <dgm:pt modelId="{60A6A0AD-D7EE-471D-A785-49B111D3E9BC}" type="pres">
      <dgm:prSet presAssocID="{9BA60C4E-F7F6-49DB-800E-43BBF52E2259}" presName="ChildText" presStyleLbl="revTx" presStyleIdx="0" presStyleCnt="3">
        <dgm:presLayoutVars>
          <dgm:chMax val="0"/>
          <dgm:chPref val="0"/>
          <dgm:bulletEnabled val="1"/>
        </dgm:presLayoutVars>
      </dgm:prSet>
      <dgm:spPr/>
      <dgm:t>
        <a:bodyPr/>
        <a:lstStyle/>
        <a:p>
          <a:endParaRPr lang="es-ES"/>
        </a:p>
      </dgm:t>
    </dgm:pt>
    <dgm:pt modelId="{0F9C690A-C0AF-4E27-9E9B-43D0ECAB92FB}" type="pres">
      <dgm:prSet presAssocID="{7B6F7B75-F1B9-4A49-BFA1-17C6FFFE0CD5}" presName="sibTrans" presStyleCnt="0"/>
      <dgm:spPr/>
      <dgm:t>
        <a:bodyPr/>
        <a:lstStyle/>
        <a:p>
          <a:endParaRPr lang="es-ES"/>
        </a:p>
      </dgm:t>
    </dgm:pt>
    <dgm:pt modelId="{9E0963EA-0F7F-4E5D-B350-6426FC9E7595}" type="pres">
      <dgm:prSet presAssocID="{591C6C34-7E7D-4445-895B-07CC2A10A04F}" presName="composite" presStyleCnt="0"/>
      <dgm:spPr/>
      <dgm:t>
        <a:bodyPr/>
        <a:lstStyle/>
        <a:p>
          <a:endParaRPr lang="es-ES"/>
        </a:p>
      </dgm:t>
    </dgm:pt>
    <dgm:pt modelId="{46B38C3A-6E51-4E7A-8286-9A699A7EF118}" type="pres">
      <dgm:prSet presAssocID="{591C6C34-7E7D-4445-895B-07CC2A10A04F}" presName="bentUpArrow1" presStyleLbl="alignImgPlace1" presStyleIdx="1" presStyleCnt="2"/>
      <dgm:spPr/>
      <dgm:t>
        <a:bodyPr/>
        <a:lstStyle/>
        <a:p>
          <a:endParaRPr lang="es-ES"/>
        </a:p>
      </dgm:t>
    </dgm:pt>
    <dgm:pt modelId="{CC9D9368-134D-4EE6-B246-8C2CAB6DCE7D}" type="pres">
      <dgm:prSet presAssocID="{591C6C34-7E7D-4445-895B-07CC2A10A04F}" presName="ParentText" presStyleLbl="node1" presStyleIdx="1" presStyleCnt="3">
        <dgm:presLayoutVars>
          <dgm:chMax val="1"/>
          <dgm:chPref val="1"/>
          <dgm:bulletEnabled val="1"/>
        </dgm:presLayoutVars>
      </dgm:prSet>
      <dgm:spPr/>
      <dgm:t>
        <a:bodyPr/>
        <a:lstStyle/>
        <a:p>
          <a:endParaRPr lang="es-ES"/>
        </a:p>
      </dgm:t>
    </dgm:pt>
    <dgm:pt modelId="{7F343444-3B53-41B8-A4A1-104CD2BE6439}" type="pres">
      <dgm:prSet presAssocID="{591C6C34-7E7D-4445-895B-07CC2A10A04F}" presName="ChildText" presStyleLbl="revTx" presStyleIdx="1" presStyleCnt="3">
        <dgm:presLayoutVars>
          <dgm:chMax val="0"/>
          <dgm:chPref val="0"/>
          <dgm:bulletEnabled val="1"/>
        </dgm:presLayoutVars>
      </dgm:prSet>
      <dgm:spPr/>
      <dgm:t>
        <a:bodyPr/>
        <a:lstStyle/>
        <a:p>
          <a:endParaRPr lang="es-ES"/>
        </a:p>
      </dgm:t>
    </dgm:pt>
    <dgm:pt modelId="{2D373160-6E39-4B57-8A45-1C70B050D101}" type="pres">
      <dgm:prSet presAssocID="{3470B369-24D3-463D-8BDD-5498C504D947}" presName="sibTrans" presStyleCnt="0"/>
      <dgm:spPr/>
      <dgm:t>
        <a:bodyPr/>
        <a:lstStyle/>
        <a:p>
          <a:endParaRPr lang="es-ES"/>
        </a:p>
      </dgm:t>
    </dgm:pt>
    <dgm:pt modelId="{5AC90AA4-2C71-4359-91E4-057B326329F1}" type="pres">
      <dgm:prSet presAssocID="{D48C22B9-BCC8-4BB4-8F6E-83E9740B5DED}" presName="composite" presStyleCnt="0"/>
      <dgm:spPr/>
      <dgm:t>
        <a:bodyPr/>
        <a:lstStyle/>
        <a:p>
          <a:endParaRPr lang="es-ES"/>
        </a:p>
      </dgm:t>
    </dgm:pt>
    <dgm:pt modelId="{F62306C0-3E27-4CEE-879B-48FFFEBA4362}" type="pres">
      <dgm:prSet presAssocID="{D48C22B9-BCC8-4BB4-8F6E-83E9740B5DED}" presName="ParentText" presStyleLbl="node1" presStyleIdx="2" presStyleCnt="3">
        <dgm:presLayoutVars>
          <dgm:chMax val="1"/>
          <dgm:chPref val="1"/>
          <dgm:bulletEnabled val="1"/>
        </dgm:presLayoutVars>
      </dgm:prSet>
      <dgm:spPr/>
      <dgm:t>
        <a:bodyPr/>
        <a:lstStyle/>
        <a:p>
          <a:endParaRPr lang="es-ES"/>
        </a:p>
      </dgm:t>
    </dgm:pt>
    <dgm:pt modelId="{5FE75A5A-38D2-434C-A192-F0417EB24B2D}" type="pres">
      <dgm:prSet presAssocID="{D48C22B9-BCC8-4BB4-8F6E-83E9740B5DED}" presName="FinalChildText" presStyleLbl="revTx" presStyleIdx="2" presStyleCnt="3">
        <dgm:presLayoutVars>
          <dgm:chMax val="0"/>
          <dgm:chPref val="0"/>
          <dgm:bulletEnabled val="1"/>
        </dgm:presLayoutVars>
      </dgm:prSet>
      <dgm:spPr/>
      <dgm:t>
        <a:bodyPr/>
        <a:lstStyle/>
        <a:p>
          <a:endParaRPr lang="es-ES"/>
        </a:p>
      </dgm:t>
    </dgm:pt>
  </dgm:ptLst>
  <dgm:cxnLst>
    <dgm:cxn modelId="{ABEE0E13-C06E-4DC4-AE79-9DD330D9E572}" type="presOf" srcId="{591C6C34-7E7D-4445-895B-07CC2A10A04F}" destId="{CC9D9368-134D-4EE6-B246-8C2CAB6DCE7D}" srcOrd="0" destOrd="0" presId="urn:microsoft.com/office/officeart/2005/8/layout/StepDownProcess"/>
    <dgm:cxn modelId="{67232E07-9930-43D1-8ECF-0D8648EFED18}" type="presOf" srcId="{9BA60C4E-F7F6-49DB-800E-43BBF52E2259}" destId="{A3842351-BE49-43C6-8CB3-28F1BAD3CD82}" srcOrd="0" destOrd="0" presId="urn:microsoft.com/office/officeart/2005/8/layout/StepDownProcess"/>
    <dgm:cxn modelId="{5974A953-7326-42FE-8988-B7863B2CB9C5}" type="presOf" srcId="{DB972B76-B329-4834-A649-327675AA1F7F}" destId="{5FE75A5A-38D2-434C-A192-F0417EB24B2D}" srcOrd="0" destOrd="0" presId="urn:microsoft.com/office/officeart/2005/8/layout/StepDownProcess"/>
    <dgm:cxn modelId="{0EDB5D7E-F98B-4AA9-A0C4-925FB626677F}" type="presOf" srcId="{D48C22B9-BCC8-4BB4-8F6E-83E9740B5DED}" destId="{F62306C0-3E27-4CEE-879B-48FFFEBA4362}" srcOrd="0" destOrd="0" presId="urn:microsoft.com/office/officeart/2005/8/layout/StepDownProcess"/>
    <dgm:cxn modelId="{8EB3D505-2302-4F6D-A9D3-A8BD44DE523C}" srcId="{CF375A46-CA4A-4D59-A13F-37287FC3396D}" destId="{591C6C34-7E7D-4445-895B-07CC2A10A04F}" srcOrd="1" destOrd="0" parTransId="{5AAC1DD4-6A24-4CE5-B5B4-5F862C12ADEB}" sibTransId="{3470B369-24D3-463D-8BDD-5498C504D947}"/>
    <dgm:cxn modelId="{D2902A5A-B00C-4411-B561-67724D4729E9}" srcId="{D48C22B9-BCC8-4BB4-8F6E-83E9740B5DED}" destId="{DB972B76-B329-4834-A649-327675AA1F7F}" srcOrd="0" destOrd="0" parTransId="{7DF4A4A7-0219-49B9-87BC-85B71A44DD0E}" sibTransId="{1377D43E-5DDC-4009-BE45-4D080A2DC857}"/>
    <dgm:cxn modelId="{0BEFDABF-9A8F-45AA-A362-F623B28DCFFE}" srcId="{9BA60C4E-F7F6-49DB-800E-43BBF52E2259}" destId="{DAE844C5-F53C-4C8D-8A13-399CD49CEFC3}" srcOrd="0" destOrd="0" parTransId="{48E30F58-87A4-45F1-9136-E47D165655B8}" sibTransId="{F1DE8CFF-9449-4FDD-B886-CA3BA4CD54FC}"/>
    <dgm:cxn modelId="{73E5569D-4149-4EB2-ABFD-02A37681FC49}" srcId="{CF375A46-CA4A-4D59-A13F-37287FC3396D}" destId="{D48C22B9-BCC8-4BB4-8F6E-83E9740B5DED}" srcOrd="2" destOrd="0" parTransId="{6A9488BE-D2C3-4E66-ABA2-E063FA883BBD}" sibTransId="{5109AA9D-D457-4333-9EF2-F152AEBA3F5D}"/>
    <dgm:cxn modelId="{2379C705-635E-44FD-AF8F-9FD7E798D095}" type="presOf" srcId="{3BC41759-1D36-41E3-9A7A-4EC80199E917}" destId="{7F343444-3B53-41B8-A4A1-104CD2BE6439}" srcOrd="0" destOrd="0" presId="urn:microsoft.com/office/officeart/2005/8/layout/StepDownProcess"/>
    <dgm:cxn modelId="{AF0D1804-BE1A-42D1-9615-5A433AF51986}" srcId="{CF375A46-CA4A-4D59-A13F-37287FC3396D}" destId="{9BA60C4E-F7F6-49DB-800E-43BBF52E2259}" srcOrd="0" destOrd="0" parTransId="{70B01DFE-F0D6-4E82-BBB8-588723A04530}" sibTransId="{7B6F7B75-F1B9-4A49-BFA1-17C6FFFE0CD5}"/>
    <dgm:cxn modelId="{8AC80B39-78A7-4EF4-A5F5-CDED6C31B0B9}" srcId="{591C6C34-7E7D-4445-895B-07CC2A10A04F}" destId="{3BC41759-1D36-41E3-9A7A-4EC80199E917}" srcOrd="0" destOrd="0" parTransId="{ABACB22E-26B0-4ACC-B46D-8ACD7AF04E6E}" sibTransId="{AC25FBC8-2BA2-4287-93D4-E9200B08A075}"/>
    <dgm:cxn modelId="{E1B8C140-0090-4BD3-81F6-B18DAEDDF22C}" type="presOf" srcId="{DAE844C5-F53C-4C8D-8A13-399CD49CEFC3}" destId="{60A6A0AD-D7EE-471D-A785-49B111D3E9BC}" srcOrd="0" destOrd="0" presId="urn:microsoft.com/office/officeart/2005/8/layout/StepDownProcess"/>
    <dgm:cxn modelId="{72D84811-A8BB-41F6-A83B-7172DCE320E5}" type="presOf" srcId="{CF375A46-CA4A-4D59-A13F-37287FC3396D}" destId="{1A701A5C-5710-49FB-8C7F-2E3EA557696D}" srcOrd="0" destOrd="0" presId="urn:microsoft.com/office/officeart/2005/8/layout/StepDownProcess"/>
    <dgm:cxn modelId="{05AFE845-2A02-4FF8-B002-3E21D3AF33BE}" type="presParOf" srcId="{1A701A5C-5710-49FB-8C7F-2E3EA557696D}" destId="{B162F5F7-9CA4-4727-B59C-AA87241FE09D}" srcOrd="0" destOrd="0" presId="urn:microsoft.com/office/officeart/2005/8/layout/StepDownProcess"/>
    <dgm:cxn modelId="{843A6BAE-B994-44ED-8F65-4E41362BC93E}" type="presParOf" srcId="{B162F5F7-9CA4-4727-B59C-AA87241FE09D}" destId="{E167C13A-536C-4C2E-827D-D4618A8A578B}" srcOrd="0" destOrd="0" presId="urn:microsoft.com/office/officeart/2005/8/layout/StepDownProcess"/>
    <dgm:cxn modelId="{935D6016-ABFC-484F-AD46-3EE066803578}" type="presParOf" srcId="{B162F5F7-9CA4-4727-B59C-AA87241FE09D}" destId="{A3842351-BE49-43C6-8CB3-28F1BAD3CD82}" srcOrd="1" destOrd="0" presId="urn:microsoft.com/office/officeart/2005/8/layout/StepDownProcess"/>
    <dgm:cxn modelId="{08DA9CB0-88A2-4F50-9A73-A35E5371A878}" type="presParOf" srcId="{B162F5F7-9CA4-4727-B59C-AA87241FE09D}" destId="{60A6A0AD-D7EE-471D-A785-49B111D3E9BC}" srcOrd="2" destOrd="0" presId="urn:microsoft.com/office/officeart/2005/8/layout/StepDownProcess"/>
    <dgm:cxn modelId="{CE0D7C08-6702-4A86-B810-77585684C66D}" type="presParOf" srcId="{1A701A5C-5710-49FB-8C7F-2E3EA557696D}" destId="{0F9C690A-C0AF-4E27-9E9B-43D0ECAB92FB}" srcOrd="1" destOrd="0" presId="urn:microsoft.com/office/officeart/2005/8/layout/StepDownProcess"/>
    <dgm:cxn modelId="{BB8276F8-E273-4C07-85B0-2135B57BA973}" type="presParOf" srcId="{1A701A5C-5710-49FB-8C7F-2E3EA557696D}" destId="{9E0963EA-0F7F-4E5D-B350-6426FC9E7595}" srcOrd="2" destOrd="0" presId="urn:microsoft.com/office/officeart/2005/8/layout/StepDownProcess"/>
    <dgm:cxn modelId="{E3320D91-854F-4019-A55A-932FD96DB1AD}" type="presParOf" srcId="{9E0963EA-0F7F-4E5D-B350-6426FC9E7595}" destId="{46B38C3A-6E51-4E7A-8286-9A699A7EF118}" srcOrd="0" destOrd="0" presId="urn:microsoft.com/office/officeart/2005/8/layout/StepDownProcess"/>
    <dgm:cxn modelId="{3EB5B64D-6112-4F87-B05C-FF00C3F9F730}" type="presParOf" srcId="{9E0963EA-0F7F-4E5D-B350-6426FC9E7595}" destId="{CC9D9368-134D-4EE6-B246-8C2CAB6DCE7D}" srcOrd="1" destOrd="0" presId="urn:microsoft.com/office/officeart/2005/8/layout/StepDownProcess"/>
    <dgm:cxn modelId="{6805E161-97E3-4B59-8A26-D93058097F15}" type="presParOf" srcId="{9E0963EA-0F7F-4E5D-B350-6426FC9E7595}" destId="{7F343444-3B53-41B8-A4A1-104CD2BE6439}" srcOrd="2" destOrd="0" presId="urn:microsoft.com/office/officeart/2005/8/layout/StepDownProcess"/>
    <dgm:cxn modelId="{0D200DCE-94D7-4074-8C3E-20A147C89FBE}" type="presParOf" srcId="{1A701A5C-5710-49FB-8C7F-2E3EA557696D}" destId="{2D373160-6E39-4B57-8A45-1C70B050D101}" srcOrd="3" destOrd="0" presId="urn:microsoft.com/office/officeart/2005/8/layout/StepDownProcess"/>
    <dgm:cxn modelId="{9CDC7F85-6E34-473E-8C92-BEF8651DF6FE}" type="presParOf" srcId="{1A701A5C-5710-49FB-8C7F-2E3EA557696D}" destId="{5AC90AA4-2C71-4359-91E4-057B326329F1}" srcOrd="4" destOrd="0" presId="urn:microsoft.com/office/officeart/2005/8/layout/StepDownProcess"/>
    <dgm:cxn modelId="{655C1E74-5953-4A27-BDC7-40119A6A6C31}" type="presParOf" srcId="{5AC90AA4-2C71-4359-91E4-057B326329F1}" destId="{F62306C0-3E27-4CEE-879B-48FFFEBA4362}" srcOrd="0" destOrd="0" presId="urn:microsoft.com/office/officeart/2005/8/layout/StepDownProcess"/>
    <dgm:cxn modelId="{6D9F76FD-0D0C-4ECD-A8EB-6F11CFBE1745}" type="presParOf" srcId="{5AC90AA4-2C71-4359-91E4-057B326329F1}" destId="{5FE75A5A-38D2-434C-A192-F0417EB24B2D}"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0003738-E920-4F74-BCFA-1E36321927FF}" type="doc">
      <dgm:prSet loTypeId="urn:microsoft.com/office/officeart/2005/8/layout/bList2" loCatId="list" qsTypeId="urn:microsoft.com/office/officeart/2005/8/quickstyle/simple1" qsCatId="simple" csTypeId="urn:microsoft.com/office/officeart/2005/8/colors/colorful1" csCatId="colorful" phldr="1"/>
      <dgm:spPr/>
    </dgm:pt>
    <dgm:pt modelId="{B2EC4BA8-4499-4488-BD36-37D7D5301748}">
      <dgm:prSet phldrT="[Texto]"/>
      <dgm:spPr/>
      <dgm:t>
        <a:bodyPr/>
        <a:lstStyle/>
        <a:p>
          <a:r>
            <a:rPr lang="es-ES" dirty="0" smtClean="0"/>
            <a:t>2006</a:t>
          </a:r>
          <a:endParaRPr lang="es-ES" dirty="0"/>
        </a:p>
      </dgm:t>
    </dgm:pt>
    <dgm:pt modelId="{4696A136-CD33-46DF-916B-E6D3C431D515}" type="parTrans" cxnId="{4C2B6B1F-FA20-4AE3-8E06-537B519CB7D3}">
      <dgm:prSet/>
      <dgm:spPr/>
      <dgm:t>
        <a:bodyPr/>
        <a:lstStyle/>
        <a:p>
          <a:endParaRPr lang="es-ES"/>
        </a:p>
      </dgm:t>
    </dgm:pt>
    <dgm:pt modelId="{01433987-E775-4F9C-8894-D2A0D719309F}" type="sibTrans" cxnId="{4C2B6B1F-FA20-4AE3-8E06-537B519CB7D3}">
      <dgm:prSet/>
      <dgm:spPr/>
      <dgm:t>
        <a:bodyPr/>
        <a:lstStyle/>
        <a:p>
          <a:endParaRPr lang="es-ES"/>
        </a:p>
      </dgm:t>
    </dgm:pt>
    <dgm:pt modelId="{A861DB6A-838A-46C8-8171-DFF4B9752BC9}">
      <dgm:prSet phldrT="[Texto]"/>
      <dgm:spPr/>
      <dgm:t>
        <a:bodyPr/>
        <a:lstStyle/>
        <a:p>
          <a:r>
            <a:rPr lang="es-ES" dirty="0" smtClean="0"/>
            <a:t>Álvaro Noboa</a:t>
          </a:r>
          <a:endParaRPr lang="es-ES" dirty="0"/>
        </a:p>
      </dgm:t>
    </dgm:pt>
    <dgm:pt modelId="{CAC0CC55-AE58-42D3-B323-60B39003E884}" type="parTrans" cxnId="{983C3202-442B-4E17-9384-AD329C7F4121}">
      <dgm:prSet/>
      <dgm:spPr/>
      <dgm:t>
        <a:bodyPr/>
        <a:lstStyle/>
        <a:p>
          <a:endParaRPr lang="es-ES"/>
        </a:p>
      </dgm:t>
    </dgm:pt>
    <dgm:pt modelId="{676F13E9-D800-422D-9230-A082802281D4}" type="sibTrans" cxnId="{983C3202-442B-4E17-9384-AD329C7F4121}">
      <dgm:prSet/>
      <dgm:spPr/>
      <dgm:t>
        <a:bodyPr/>
        <a:lstStyle/>
        <a:p>
          <a:endParaRPr lang="es-ES"/>
        </a:p>
      </dgm:t>
    </dgm:pt>
    <dgm:pt modelId="{9A94098D-6007-4ED5-9D01-C76C9C3AE946}">
      <dgm:prSet phldrT="[Texto]"/>
      <dgm:spPr/>
      <dgm:t>
        <a:bodyPr/>
        <a:lstStyle/>
        <a:p>
          <a:r>
            <a:rPr lang="es-ES" dirty="0" smtClean="0"/>
            <a:t>Rafael Correa</a:t>
          </a:r>
          <a:endParaRPr lang="es-ES" dirty="0"/>
        </a:p>
      </dgm:t>
    </dgm:pt>
    <dgm:pt modelId="{16E7A3C1-9B6F-4E44-BF36-4909366CA3E6}" type="parTrans" cxnId="{8CABD9E7-48CB-491F-829E-63A68A37EDE9}">
      <dgm:prSet/>
      <dgm:spPr/>
      <dgm:t>
        <a:bodyPr/>
        <a:lstStyle/>
        <a:p>
          <a:endParaRPr lang="es-ES"/>
        </a:p>
      </dgm:t>
    </dgm:pt>
    <dgm:pt modelId="{911F48CF-B45C-43D6-9650-74FB216B286D}" type="sibTrans" cxnId="{8CABD9E7-48CB-491F-829E-63A68A37EDE9}">
      <dgm:prSet/>
      <dgm:spPr/>
      <dgm:t>
        <a:bodyPr/>
        <a:lstStyle/>
        <a:p>
          <a:endParaRPr lang="es-ES"/>
        </a:p>
      </dgm:t>
    </dgm:pt>
    <dgm:pt modelId="{5BA92278-E2A6-443A-A454-0BB73BAC6B94}">
      <dgm:prSet/>
      <dgm:spPr/>
      <dgm:t>
        <a:bodyPr/>
        <a:lstStyle/>
        <a:p>
          <a:r>
            <a:rPr lang="es-ES" dirty="0" smtClean="0"/>
            <a:t>Se presentaron 13 candidatos presidenciales</a:t>
          </a:r>
          <a:endParaRPr lang="es-ES" dirty="0"/>
        </a:p>
      </dgm:t>
    </dgm:pt>
    <dgm:pt modelId="{D8817329-1017-4140-8B12-5381998D548E}" type="parTrans" cxnId="{AF5DA8B0-3677-4346-9C51-02B08A4726FE}">
      <dgm:prSet/>
      <dgm:spPr/>
      <dgm:t>
        <a:bodyPr/>
        <a:lstStyle/>
        <a:p>
          <a:endParaRPr lang="es-ES"/>
        </a:p>
      </dgm:t>
    </dgm:pt>
    <dgm:pt modelId="{5A58A1F9-F445-4223-B480-31BBE85C14DB}" type="sibTrans" cxnId="{AF5DA8B0-3677-4346-9C51-02B08A4726FE}">
      <dgm:prSet/>
      <dgm:spPr/>
      <dgm:t>
        <a:bodyPr/>
        <a:lstStyle/>
        <a:p>
          <a:endParaRPr lang="es-ES"/>
        </a:p>
      </dgm:t>
    </dgm:pt>
    <dgm:pt modelId="{849AD177-A935-4ACA-9DDD-991A1E448C2E}">
      <dgm:prSet/>
      <dgm:spPr/>
      <dgm:t>
        <a:bodyPr/>
        <a:lstStyle/>
        <a:p>
          <a:r>
            <a:rPr lang="es-ES" dirty="0" smtClean="0"/>
            <a:t>Resultó vencedor en la primera vuelta con 26,83%</a:t>
          </a:r>
          <a:endParaRPr lang="es-ES" dirty="0"/>
        </a:p>
      </dgm:t>
    </dgm:pt>
    <dgm:pt modelId="{28A4F0B7-D1CB-4E3F-B9EC-B6BCE9BA63C8}" type="parTrans" cxnId="{5B754C22-38F5-4E49-A7D6-77D6F011C5C5}">
      <dgm:prSet/>
      <dgm:spPr/>
      <dgm:t>
        <a:bodyPr/>
        <a:lstStyle/>
        <a:p>
          <a:endParaRPr lang="es-ES"/>
        </a:p>
      </dgm:t>
    </dgm:pt>
    <dgm:pt modelId="{14C824F7-28B2-4E9E-9221-0DD5521B77A0}" type="sibTrans" cxnId="{5B754C22-38F5-4E49-A7D6-77D6F011C5C5}">
      <dgm:prSet/>
      <dgm:spPr/>
      <dgm:t>
        <a:bodyPr/>
        <a:lstStyle/>
        <a:p>
          <a:endParaRPr lang="es-ES"/>
        </a:p>
      </dgm:t>
    </dgm:pt>
    <dgm:pt modelId="{54A2CFFC-60AA-4759-8107-75FAAC3C789E}">
      <dgm:prSet/>
      <dgm:spPr/>
      <dgm:t>
        <a:bodyPr/>
        <a:lstStyle/>
        <a:p>
          <a:r>
            <a:rPr lang="es-ES" dirty="0" smtClean="0"/>
            <a:t>En segundo lugar con 22,84%</a:t>
          </a:r>
          <a:endParaRPr lang="es-ES" dirty="0"/>
        </a:p>
      </dgm:t>
    </dgm:pt>
    <dgm:pt modelId="{7B435815-2145-408F-B8D6-7301DEEF6722}" type="parTrans" cxnId="{C6EE3282-2D50-49CD-A954-1FE085B7B982}">
      <dgm:prSet/>
      <dgm:spPr/>
      <dgm:t>
        <a:bodyPr/>
        <a:lstStyle/>
        <a:p>
          <a:endParaRPr lang="es-ES"/>
        </a:p>
      </dgm:t>
    </dgm:pt>
    <dgm:pt modelId="{15DDD354-CD55-4B4E-9FA0-1A2EF833C661}" type="sibTrans" cxnId="{C6EE3282-2D50-49CD-A954-1FE085B7B982}">
      <dgm:prSet/>
      <dgm:spPr/>
      <dgm:t>
        <a:bodyPr/>
        <a:lstStyle/>
        <a:p>
          <a:endParaRPr lang="es-ES"/>
        </a:p>
      </dgm:t>
    </dgm:pt>
    <dgm:pt modelId="{7EC665E1-0155-4789-9A2A-EE5E3DC43454}" type="pres">
      <dgm:prSet presAssocID="{20003738-E920-4F74-BCFA-1E36321927FF}" presName="diagram" presStyleCnt="0">
        <dgm:presLayoutVars>
          <dgm:dir/>
          <dgm:animLvl val="lvl"/>
          <dgm:resizeHandles val="exact"/>
        </dgm:presLayoutVars>
      </dgm:prSet>
      <dgm:spPr/>
    </dgm:pt>
    <dgm:pt modelId="{73EC9759-B972-4460-9749-57B5D810C229}" type="pres">
      <dgm:prSet presAssocID="{B2EC4BA8-4499-4488-BD36-37D7D5301748}" presName="compNode" presStyleCnt="0"/>
      <dgm:spPr/>
    </dgm:pt>
    <dgm:pt modelId="{4F3FEC21-A535-444F-A54D-36311296DE7A}" type="pres">
      <dgm:prSet presAssocID="{B2EC4BA8-4499-4488-BD36-37D7D5301748}" presName="childRect" presStyleLbl="bgAcc1" presStyleIdx="0" presStyleCnt="3">
        <dgm:presLayoutVars>
          <dgm:bulletEnabled val="1"/>
        </dgm:presLayoutVars>
      </dgm:prSet>
      <dgm:spPr/>
      <dgm:t>
        <a:bodyPr/>
        <a:lstStyle/>
        <a:p>
          <a:endParaRPr lang="es-ES"/>
        </a:p>
      </dgm:t>
    </dgm:pt>
    <dgm:pt modelId="{B5183ED6-671D-40D5-BFC4-168892B520AA}" type="pres">
      <dgm:prSet presAssocID="{B2EC4BA8-4499-4488-BD36-37D7D5301748}" presName="parentText" presStyleLbl="node1" presStyleIdx="0" presStyleCnt="0">
        <dgm:presLayoutVars>
          <dgm:chMax val="0"/>
          <dgm:bulletEnabled val="1"/>
        </dgm:presLayoutVars>
      </dgm:prSet>
      <dgm:spPr/>
      <dgm:t>
        <a:bodyPr/>
        <a:lstStyle/>
        <a:p>
          <a:endParaRPr lang="es-ES"/>
        </a:p>
      </dgm:t>
    </dgm:pt>
    <dgm:pt modelId="{6C54A890-4D44-44E8-AF9D-8383789619F9}" type="pres">
      <dgm:prSet presAssocID="{B2EC4BA8-4499-4488-BD36-37D7D5301748}" presName="parentRect" presStyleLbl="alignNode1" presStyleIdx="0" presStyleCnt="3"/>
      <dgm:spPr/>
      <dgm:t>
        <a:bodyPr/>
        <a:lstStyle/>
        <a:p>
          <a:endParaRPr lang="es-ES"/>
        </a:p>
      </dgm:t>
    </dgm:pt>
    <dgm:pt modelId="{3B4423A2-49AE-4811-A3A4-D0986F5B46B7}" type="pres">
      <dgm:prSet presAssocID="{B2EC4BA8-4499-4488-BD36-37D7D5301748}" presName="adorn" presStyleLbl="fgAccFollowNode1" presStyleIdx="0" presStyleCnt="3"/>
      <dgm:spPr/>
    </dgm:pt>
    <dgm:pt modelId="{AEB96075-FC03-4797-8376-9EC8093ACD4E}" type="pres">
      <dgm:prSet presAssocID="{01433987-E775-4F9C-8894-D2A0D719309F}" presName="sibTrans" presStyleLbl="sibTrans2D1" presStyleIdx="0" presStyleCnt="0"/>
      <dgm:spPr/>
      <dgm:t>
        <a:bodyPr/>
        <a:lstStyle/>
        <a:p>
          <a:endParaRPr lang="es-ES"/>
        </a:p>
      </dgm:t>
    </dgm:pt>
    <dgm:pt modelId="{18C75BB8-6ABF-4DCC-ADF1-FBCC0ED367E6}" type="pres">
      <dgm:prSet presAssocID="{A861DB6A-838A-46C8-8171-DFF4B9752BC9}" presName="compNode" presStyleCnt="0"/>
      <dgm:spPr/>
    </dgm:pt>
    <dgm:pt modelId="{A9D6DE39-09F8-4118-9D9D-B6C81F085562}" type="pres">
      <dgm:prSet presAssocID="{A861DB6A-838A-46C8-8171-DFF4B9752BC9}" presName="childRect" presStyleLbl="bgAcc1" presStyleIdx="1" presStyleCnt="3">
        <dgm:presLayoutVars>
          <dgm:bulletEnabled val="1"/>
        </dgm:presLayoutVars>
      </dgm:prSet>
      <dgm:spPr/>
      <dgm:t>
        <a:bodyPr/>
        <a:lstStyle/>
        <a:p>
          <a:endParaRPr lang="es-ES"/>
        </a:p>
      </dgm:t>
    </dgm:pt>
    <dgm:pt modelId="{4E98B1C9-F768-4666-B9F7-B1979C9C69F6}" type="pres">
      <dgm:prSet presAssocID="{A861DB6A-838A-46C8-8171-DFF4B9752BC9}" presName="parentText" presStyleLbl="node1" presStyleIdx="0" presStyleCnt="0">
        <dgm:presLayoutVars>
          <dgm:chMax val="0"/>
          <dgm:bulletEnabled val="1"/>
        </dgm:presLayoutVars>
      </dgm:prSet>
      <dgm:spPr/>
      <dgm:t>
        <a:bodyPr/>
        <a:lstStyle/>
        <a:p>
          <a:endParaRPr lang="es-ES"/>
        </a:p>
      </dgm:t>
    </dgm:pt>
    <dgm:pt modelId="{4F7D439B-046C-4A7B-B42C-24953F0AA311}" type="pres">
      <dgm:prSet presAssocID="{A861DB6A-838A-46C8-8171-DFF4B9752BC9}" presName="parentRect" presStyleLbl="alignNode1" presStyleIdx="1" presStyleCnt="3"/>
      <dgm:spPr/>
      <dgm:t>
        <a:bodyPr/>
        <a:lstStyle/>
        <a:p>
          <a:endParaRPr lang="es-ES"/>
        </a:p>
      </dgm:t>
    </dgm:pt>
    <dgm:pt modelId="{644D32F6-272B-4B38-8478-2F742EBADE87}" type="pres">
      <dgm:prSet presAssocID="{A861DB6A-838A-46C8-8171-DFF4B9752BC9}" presName="adorn" presStyleLbl="fgAccFollowNode1" presStyleIdx="1" presStyleCnt="3"/>
      <dgm:spPr/>
    </dgm:pt>
    <dgm:pt modelId="{3AF1D47D-A72A-4AD0-85C6-7A70CA40743B}" type="pres">
      <dgm:prSet presAssocID="{676F13E9-D800-422D-9230-A082802281D4}" presName="sibTrans" presStyleLbl="sibTrans2D1" presStyleIdx="0" presStyleCnt="0"/>
      <dgm:spPr/>
      <dgm:t>
        <a:bodyPr/>
        <a:lstStyle/>
        <a:p>
          <a:endParaRPr lang="es-ES"/>
        </a:p>
      </dgm:t>
    </dgm:pt>
    <dgm:pt modelId="{AC3B6DD1-DA67-4ABE-BDBB-6D03260489B7}" type="pres">
      <dgm:prSet presAssocID="{9A94098D-6007-4ED5-9D01-C76C9C3AE946}" presName="compNode" presStyleCnt="0"/>
      <dgm:spPr/>
    </dgm:pt>
    <dgm:pt modelId="{DD4904DD-CCDB-4A3A-8FC8-3910354D8239}" type="pres">
      <dgm:prSet presAssocID="{9A94098D-6007-4ED5-9D01-C76C9C3AE946}" presName="childRect" presStyleLbl="bgAcc1" presStyleIdx="2" presStyleCnt="3">
        <dgm:presLayoutVars>
          <dgm:bulletEnabled val="1"/>
        </dgm:presLayoutVars>
      </dgm:prSet>
      <dgm:spPr/>
      <dgm:t>
        <a:bodyPr/>
        <a:lstStyle/>
        <a:p>
          <a:endParaRPr lang="es-ES"/>
        </a:p>
      </dgm:t>
    </dgm:pt>
    <dgm:pt modelId="{DCE61573-6EAA-458A-A0F8-9FB931C083CA}" type="pres">
      <dgm:prSet presAssocID="{9A94098D-6007-4ED5-9D01-C76C9C3AE946}" presName="parentText" presStyleLbl="node1" presStyleIdx="0" presStyleCnt="0">
        <dgm:presLayoutVars>
          <dgm:chMax val="0"/>
          <dgm:bulletEnabled val="1"/>
        </dgm:presLayoutVars>
      </dgm:prSet>
      <dgm:spPr/>
      <dgm:t>
        <a:bodyPr/>
        <a:lstStyle/>
        <a:p>
          <a:endParaRPr lang="es-ES"/>
        </a:p>
      </dgm:t>
    </dgm:pt>
    <dgm:pt modelId="{6DF72B7E-6103-432C-ADB9-6FE170DDC41C}" type="pres">
      <dgm:prSet presAssocID="{9A94098D-6007-4ED5-9D01-C76C9C3AE946}" presName="parentRect" presStyleLbl="alignNode1" presStyleIdx="2" presStyleCnt="3"/>
      <dgm:spPr/>
      <dgm:t>
        <a:bodyPr/>
        <a:lstStyle/>
        <a:p>
          <a:endParaRPr lang="es-ES"/>
        </a:p>
      </dgm:t>
    </dgm:pt>
    <dgm:pt modelId="{C95B88E3-62E4-4C38-9B9E-C92137BA11A3}" type="pres">
      <dgm:prSet presAssocID="{9A94098D-6007-4ED5-9D01-C76C9C3AE946}" presName="adorn" presStyleLbl="fgAccFollowNode1" presStyleIdx="2" presStyleCnt="3"/>
      <dgm:spPr/>
    </dgm:pt>
  </dgm:ptLst>
  <dgm:cxnLst>
    <dgm:cxn modelId="{C6EE3282-2D50-49CD-A954-1FE085B7B982}" srcId="{9A94098D-6007-4ED5-9D01-C76C9C3AE946}" destId="{54A2CFFC-60AA-4759-8107-75FAAC3C789E}" srcOrd="0" destOrd="0" parTransId="{7B435815-2145-408F-B8D6-7301DEEF6722}" sibTransId="{15DDD354-CD55-4B4E-9FA0-1A2EF833C661}"/>
    <dgm:cxn modelId="{983C3202-442B-4E17-9384-AD329C7F4121}" srcId="{20003738-E920-4F74-BCFA-1E36321927FF}" destId="{A861DB6A-838A-46C8-8171-DFF4B9752BC9}" srcOrd="1" destOrd="0" parTransId="{CAC0CC55-AE58-42D3-B323-60B39003E884}" sibTransId="{676F13E9-D800-422D-9230-A082802281D4}"/>
    <dgm:cxn modelId="{94F98647-3672-4749-AAF1-2DE3CCF3E3BE}" type="presOf" srcId="{A861DB6A-838A-46C8-8171-DFF4B9752BC9}" destId="{4F7D439B-046C-4A7B-B42C-24953F0AA311}" srcOrd="1" destOrd="0" presId="urn:microsoft.com/office/officeart/2005/8/layout/bList2"/>
    <dgm:cxn modelId="{F460AA13-904A-4517-9541-A950B4467AA0}" type="presOf" srcId="{54A2CFFC-60AA-4759-8107-75FAAC3C789E}" destId="{DD4904DD-CCDB-4A3A-8FC8-3910354D8239}" srcOrd="0" destOrd="0" presId="urn:microsoft.com/office/officeart/2005/8/layout/bList2"/>
    <dgm:cxn modelId="{0BCE70DE-5D26-4D6B-ACA7-009A60EAD7C9}" type="presOf" srcId="{9A94098D-6007-4ED5-9D01-C76C9C3AE946}" destId="{DCE61573-6EAA-458A-A0F8-9FB931C083CA}" srcOrd="0" destOrd="0" presId="urn:microsoft.com/office/officeart/2005/8/layout/bList2"/>
    <dgm:cxn modelId="{8CABD9E7-48CB-491F-829E-63A68A37EDE9}" srcId="{20003738-E920-4F74-BCFA-1E36321927FF}" destId="{9A94098D-6007-4ED5-9D01-C76C9C3AE946}" srcOrd="2" destOrd="0" parTransId="{16E7A3C1-9B6F-4E44-BF36-4909366CA3E6}" sibTransId="{911F48CF-B45C-43D6-9650-74FB216B286D}"/>
    <dgm:cxn modelId="{5B754C22-38F5-4E49-A7D6-77D6F011C5C5}" srcId="{A861DB6A-838A-46C8-8171-DFF4B9752BC9}" destId="{849AD177-A935-4ACA-9DDD-991A1E448C2E}" srcOrd="0" destOrd="0" parTransId="{28A4F0B7-D1CB-4E3F-B9EC-B6BCE9BA63C8}" sibTransId="{14C824F7-28B2-4E9E-9221-0DD5521B77A0}"/>
    <dgm:cxn modelId="{2D8745B9-1451-4192-972B-B41D15086F85}" type="presOf" srcId="{9A94098D-6007-4ED5-9D01-C76C9C3AE946}" destId="{6DF72B7E-6103-432C-ADB9-6FE170DDC41C}" srcOrd="1" destOrd="0" presId="urn:microsoft.com/office/officeart/2005/8/layout/bList2"/>
    <dgm:cxn modelId="{AF5DA8B0-3677-4346-9C51-02B08A4726FE}" srcId="{B2EC4BA8-4499-4488-BD36-37D7D5301748}" destId="{5BA92278-E2A6-443A-A454-0BB73BAC6B94}" srcOrd="0" destOrd="0" parTransId="{D8817329-1017-4140-8B12-5381998D548E}" sibTransId="{5A58A1F9-F445-4223-B480-31BBE85C14DB}"/>
    <dgm:cxn modelId="{018CE967-4EB4-462F-BC24-A8666AC961FB}" type="presOf" srcId="{A861DB6A-838A-46C8-8171-DFF4B9752BC9}" destId="{4E98B1C9-F768-4666-B9F7-B1979C9C69F6}" srcOrd="0" destOrd="0" presId="urn:microsoft.com/office/officeart/2005/8/layout/bList2"/>
    <dgm:cxn modelId="{694E1472-E655-4FFB-BD94-15B3D73D14B3}" type="presOf" srcId="{849AD177-A935-4ACA-9DDD-991A1E448C2E}" destId="{A9D6DE39-09F8-4118-9D9D-B6C81F085562}" srcOrd="0" destOrd="0" presId="urn:microsoft.com/office/officeart/2005/8/layout/bList2"/>
    <dgm:cxn modelId="{9E4FA890-6738-4738-849D-E233C15B54B8}" type="presOf" srcId="{5BA92278-E2A6-443A-A454-0BB73BAC6B94}" destId="{4F3FEC21-A535-444F-A54D-36311296DE7A}" srcOrd="0" destOrd="0" presId="urn:microsoft.com/office/officeart/2005/8/layout/bList2"/>
    <dgm:cxn modelId="{1208D7DC-8295-4314-AE66-303D7AF842F6}" type="presOf" srcId="{B2EC4BA8-4499-4488-BD36-37D7D5301748}" destId="{B5183ED6-671D-40D5-BFC4-168892B520AA}" srcOrd="0" destOrd="0" presId="urn:microsoft.com/office/officeart/2005/8/layout/bList2"/>
    <dgm:cxn modelId="{D18970FE-30C5-4023-8014-0C8C961C5D6F}" type="presOf" srcId="{01433987-E775-4F9C-8894-D2A0D719309F}" destId="{AEB96075-FC03-4797-8376-9EC8093ACD4E}" srcOrd="0" destOrd="0" presId="urn:microsoft.com/office/officeart/2005/8/layout/bList2"/>
    <dgm:cxn modelId="{4C2B6B1F-FA20-4AE3-8E06-537B519CB7D3}" srcId="{20003738-E920-4F74-BCFA-1E36321927FF}" destId="{B2EC4BA8-4499-4488-BD36-37D7D5301748}" srcOrd="0" destOrd="0" parTransId="{4696A136-CD33-46DF-916B-E6D3C431D515}" sibTransId="{01433987-E775-4F9C-8894-D2A0D719309F}"/>
    <dgm:cxn modelId="{14E7C3A9-2E7C-4F12-B9EE-738C98FE65DE}" type="presOf" srcId="{B2EC4BA8-4499-4488-BD36-37D7D5301748}" destId="{6C54A890-4D44-44E8-AF9D-8383789619F9}" srcOrd="1" destOrd="0" presId="urn:microsoft.com/office/officeart/2005/8/layout/bList2"/>
    <dgm:cxn modelId="{B33C2DC7-83AF-4568-AE16-52C7D0631D4F}" type="presOf" srcId="{20003738-E920-4F74-BCFA-1E36321927FF}" destId="{7EC665E1-0155-4789-9A2A-EE5E3DC43454}" srcOrd="0" destOrd="0" presId="urn:microsoft.com/office/officeart/2005/8/layout/bList2"/>
    <dgm:cxn modelId="{F6E44777-5715-4170-9C24-3017A0AE7157}" type="presOf" srcId="{676F13E9-D800-422D-9230-A082802281D4}" destId="{3AF1D47D-A72A-4AD0-85C6-7A70CA40743B}" srcOrd="0" destOrd="0" presId="urn:microsoft.com/office/officeart/2005/8/layout/bList2"/>
    <dgm:cxn modelId="{3C91EBDE-D1BF-4E4A-A175-4871525DAA67}" type="presParOf" srcId="{7EC665E1-0155-4789-9A2A-EE5E3DC43454}" destId="{73EC9759-B972-4460-9749-57B5D810C229}" srcOrd="0" destOrd="0" presId="urn:microsoft.com/office/officeart/2005/8/layout/bList2"/>
    <dgm:cxn modelId="{ADC19CEE-504D-44A3-858A-0E05B7FF33FD}" type="presParOf" srcId="{73EC9759-B972-4460-9749-57B5D810C229}" destId="{4F3FEC21-A535-444F-A54D-36311296DE7A}" srcOrd="0" destOrd="0" presId="urn:microsoft.com/office/officeart/2005/8/layout/bList2"/>
    <dgm:cxn modelId="{6A53C7AD-1342-4A06-87F0-6C778C750954}" type="presParOf" srcId="{73EC9759-B972-4460-9749-57B5D810C229}" destId="{B5183ED6-671D-40D5-BFC4-168892B520AA}" srcOrd="1" destOrd="0" presId="urn:microsoft.com/office/officeart/2005/8/layout/bList2"/>
    <dgm:cxn modelId="{2EA8BF76-E3A2-422F-97D5-ABE8E2246799}" type="presParOf" srcId="{73EC9759-B972-4460-9749-57B5D810C229}" destId="{6C54A890-4D44-44E8-AF9D-8383789619F9}" srcOrd="2" destOrd="0" presId="urn:microsoft.com/office/officeart/2005/8/layout/bList2"/>
    <dgm:cxn modelId="{3C3F0E76-772B-4B2F-B568-022CE8308E59}" type="presParOf" srcId="{73EC9759-B972-4460-9749-57B5D810C229}" destId="{3B4423A2-49AE-4811-A3A4-D0986F5B46B7}" srcOrd="3" destOrd="0" presId="urn:microsoft.com/office/officeart/2005/8/layout/bList2"/>
    <dgm:cxn modelId="{D810389D-C5C4-4BBA-97D2-4D10806F9645}" type="presParOf" srcId="{7EC665E1-0155-4789-9A2A-EE5E3DC43454}" destId="{AEB96075-FC03-4797-8376-9EC8093ACD4E}" srcOrd="1" destOrd="0" presId="urn:microsoft.com/office/officeart/2005/8/layout/bList2"/>
    <dgm:cxn modelId="{6062474A-3733-4EAD-B539-F1B01FC6DEE3}" type="presParOf" srcId="{7EC665E1-0155-4789-9A2A-EE5E3DC43454}" destId="{18C75BB8-6ABF-4DCC-ADF1-FBCC0ED367E6}" srcOrd="2" destOrd="0" presId="urn:microsoft.com/office/officeart/2005/8/layout/bList2"/>
    <dgm:cxn modelId="{24C6AF75-7096-4B16-B19F-99CBDE36AFCE}" type="presParOf" srcId="{18C75BB8-6ABF-4DCC-ADF1-FBCC0ED367E6}" destId="{A9D6DE39-09F8-4118-9D9D-B6C81F085562}" srcOrd="0" destOrd="0" presId="urn:microsoft.com/office/officeart/2005/8/layout/bList2"/>
    <dgm:cxn modelId="{1E2B23A5-4400-4F62-9AB6-3F9EEB8277F7}" type="presParOf" srcId="{18C75BB8-6ABF-4DCC-ADF1-FBCC0ED367E6}" destId="{4E98B1C9-F768-4666-B9F7-B1979C9C69F6}" srcOrd="1" destOrd="0" presId="urn:microsoft.com/office/officeart/2005/8/layout/bList2"/>
    <dgm:cxn modelId="{0329FE67-AB7D-4A7D-8EAA-532056A4FF2C}" type="presParOf" srcId="{18C75BB8-6ABF-4DCC-ADF1-FBCC0ED367E6}" destId="{4F7D439B-046C-4A7B-B42C-24953F0AA311}" srcOrd="2" destOrd="0" presId="urn:microsoft.com/office/officeart/2005/8/layout/bList2"/>
    <dgm:cxn modelId="{7FAB73FD-9B9F-456D-A2AC-040D84961901}" type="presParOf" srcId="{18C75BB8-6ABF-4DCC-ADF1-FBCC0ED367E6}" destId="{644D32F6-272B-4B38-8478-2F742EBADE87}" srcOrd="3" destOrd="0" presId="urn:microsoft.com/office/officeart/2005/8/layout/bList2"/>
    <dgm:cxn modelId="{02517D36-E63C-496D-9964-2F9235B4A74A}" type="presParOf" srcId="{7EC665E1-0155-4789-9A2A-EE5E3DC43454}" destId="{3AF1D47D-A72A-4AD0-85C6-7A70CA40743B}" srcOrd="3" destOrd="0" presId="urn:microsoft.com/office/officeart/2005/8/layout/bList2"/>
    <dgm:cxn modelId="{5B3EC40B-8798-430E-A723-53EACEC1B26D}" type="presParOf" srcId="{7EC665E1-0155-4789-9A2A-EE5E3DC43454}" destId="{AC3B6DD1-DA67-4ABE-BDBB-6D03260489B7}" srcOrd="4" destOrd="0" presId="urn:microsoft.com/office/officeart/2005/8/layout/bList2"/>
    <dgm:cxn modelId="{2E82B259-7136-4B61-9DA6-F3D4D6C0BCE9}" type="presParOf" srcId="{AC3B6DD1-DA67-4ABE-BDBB-6D03260489B7}" destId="{DD4904DD-CCDB-4A3A-8FC8-3910354D8239}" srcOrd="0" destOrd="0" presId="urn:microsoft.com/office/officeart/2005/8/layout/bList2"/>
    <dgm:cxn modelId="{23DED1B4-6C82-4CDC-BDE5-75530B6710D4}" type="presParOf" srcId="{AC3B6DD1-DA67-4ABE-BDBB-6D03260489B7}" destId="{DCE61573-6EAA-458A-A0F8-9FB931C083CA}" srcOrd="1" destOrd="0" presId="urn:microsoft.com/office/officeart/2005/8/layout/bList2"/>
    <dgm:cxn modelId="{0B51543F-EEC1-4FD2-9202-5A272F9589E4}" type="presParOf" srcId="{AC3B6DD1-DA67-4ABE-BDBB-6D03260489B7}" destId="{6DF72B7E-6103-432C-ADB9-6FE170DDC41C}" srcOrd="2" destOrd="0" presId="urn:microsoft.com/office/officeart/2005/8/layout/bList2"/>
    <dgm:cxn modelId="{539FE286-B392-4ECA-AD1C-94942E145277}" type="presParOf" srcId="{AC3B6DD1-DA67-4ABE-BDBB-6D03260489B7}" destId="{C95B88E3-62E4-4C38-9B9E-C92137BA11A3}"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C43E4E6-CDB7-455D-9F1C-7237AD6BFA5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F9893E97-DCEF-4B5F-B741-9A4933A643BB}">
      <dgm:prSet phldrT="[Texto]"/>
      <dgm:spPr>
        <a:solidFill>
          <a:srgbClr val="CC99FF"/>
        </a:solidFill>
        <a:ln>
          <a:solidFill>
            <a:schemeClr val="tx1"/>
          </a:solidFill>
        </a:ln>
      </dgm:spPr>
      <dgm:t>
        <a:bodyPr/>
        <a:lstStyle/>
        <a:p>
          <a:r>
            <a:rPr lang="es-ES" dirty="0" smtClean="0">
              <a:solidFill>
                <a:schemeClr val="tx1"/>
              </a:solidFill>
            </a:rPr>
            <a:t>Rafael Correa en la segunda vuelta obtuvo el triunfo con 56,67%</a:t>
          </a:r>
          <a:endParaRPr lang="es-ES" dirty="0">
            <a:solidFill>
              <a:schemeClr val="tx1"/>
            </a:solidFill>
          </a:endParaRPr>
        </a:p>
      </dgm:t>
    </dgm:pt>
    <dgm:pt modelId="{0C9AD92A-E5CD-41E6-B9F1-AADFE24254F4}" type="parTrans" cxnId="{23107747-D26F-441E-A9F3-4B73D40DAABB}">
      <dgm:prSet/>
      <dgm:spPr/>
      <dgm:t>
        <a:bodyPr/>
        <a:lstStyle/>
        <a:p>
          <a:endParaRPr lang="es-ES"/>
        </a:p>
      </dgm:t>
    </dgm:pt>
    <dgm:pt modelId="{7FF24957-882D-4F38-9C35-B209F3C9E920}" type="sibTrans" cxnId="{23107747-D26F-441E-A9F3-4B73D40DAABB}">
      <dgm:prSet/>
      <dgm:spPr/>
      <dgm:t>
        <a:bodyPr/>
        <a:lstStyle/>
        <a:p>
          <a:endParaRPr lang="es-ES"/>
        </a:p>
      </dgm:t>
    </dgm:pt>
    <dgm:pt modelId="{DDE9297F-B57F-4AD3-A369-F6CD485B79A5}">
      <dgm:prSet phldrT="[Texto]" phldr="1"/>
      <dgm:spPr/>
      <dgm:t>
        <a:bodyPr/>
        <a:lstStyle/>
        <a:p>
          <a:endParaRPr lang="es-ES" dirty="0"/>
        </a:p>
      </dgm:t>
    </dgm:pt>
    <dgm:pt modelId="{EBC3C5D5-D9DE-45D0-B58D-61F9D09B05DA}" type="parTrans" cxnId="{E173E920-8898-493B-8D21-4C5A0AF0873A}">
      <dgm:prSet/>
      <dgm:spPr/>
      <dgm:t>
        <a:bodyPr/>
        <a:lstStyle/>
        <a:p>
          <a:endParaRPr lang="es-ES"/>
        </a:p>
      </dgm:t>
    </dgm:pt>
    <dgm:pt modelId="{D402A753-DD53-4A06-AEFF-A15A832033D9}" type="sibTrans" cxnId="{E173E920-8898-493B-8D21-4C5A0AF0873A}">
      <dgm:prSet/>
      <dgm:spPr/>
      <dgm:t>
        <a:bodyPr/>
        <a:lstStyle/>
        <a:p>
          <a:endParaRPr lang="es-ES"/>
        </a:p>
      </dgm:t>
    </dgm:pt>
    <dgm:pt modelId="{66AC05B7-A926-48DA-98AD-5D4F554AED55}">
      <dgm:prSet phldrT="[Texto]"/>
      <dgm:spPr>
        <a:solidFill>
          <a:srgbClr val="66CCFF"/>
        </a:solidFill>
        <a:ln>
          <a:solidFill>
            <a:schemeClr val="tx1"/>
          </a:solidFill>
        </a:ln>
      </dgm:spPr>
      <dgm:t>
        <a:bodyPr/>
        <a:lstStyle/>
        <a:p>
          <a:r>
            <a:rPr lang="es-ES" dirty="0" smtClean="0">
              <a:solidFill>
                <a:schemeClr val="tx1"/>
              </a:solidFill>
            </a:rPr>
            <a:t>Álvaro Noboa logró el 43,33%. </a:t>
          </a:r>
        </a:p>
      </dgm:t>
    </dgm:pt>
    <dgm:pt modelId="{A205E16B-E690-4B04-8922-3E6C3BB439EF}" type="parTrans" cxnId="{D7A3706B-C29C-4F29-9798-23DE9F52B841}">
      <dgm:prSet/>
      <dgm:spPr/>
      <dgm:t>
        <a:bodyPr/>
        <a:lstStyle/>
        <a:p>
          <a:endParaRPr lang="es-ES"/>
        </a:p>
      </dgm:t>
    </dgm:pt>
    <dgm:pt modelId="{81472629-6094-4D11-B8A6-29497E254C65}" type="sibTrans" cxnId="{D7A3706B-C29C-4F29-9798-23DE9F52B841}">
      <dgm:prSet/>
      <dgm:spPr/>
      <dgm:t>
        <a:bodyPr/>
        <a:lstStyle/>
        <a:p>
          <a:endParaRPr lang="es-ES"/>
        </a:p>
      </dgm:t>
    </dgm:pt>
    <dgm:pt modelId="{D3FBFBC6-D738-46E9-B185-52353E2ACFA1}">
      <dgm:prSet phldrT="[Texto]" phldr="1"/>
      <dgm:spPr/>
      <dgm:t>
        <a:bodyPr/>
        <a:lstStyle/>
        <a:p>
          <a:endParaRPr lang="es-ES" dirty="0"/>
        </a:p>
      </dgm:t>
    </dgm:pt>
    <dgm:pt modelId="{965D4556-E9C3-431F-897E-D759C64AA16C}" type="parTrans" cxnId="{83C548A2-2CE9-44E8-A7AC-BED09F82A6EC}">
      <dgm:prSet/>
      <dgm:spPr/>
      <dgm:t>
        <a:bodyPr/>
        <a:lstStyle/>
        <a:p>
          <a:endParaRPr lang="es-ES"/>
        </a:p>
      </dgm:t>
    </dgm:pt>
    <dgm:pt modelId="{4ACD8995-2572-451E-A1F0-3584981B651C}" type="sibTrans" cxnId="{83C548A2-2CE9-44E8-A7AC-BED09F82A6EC}">
      <dgm:prSet/>
      <dgm:spPr/>
      <dgm:t>
        <a:bodyPr/>
        <a:lstStyle/>
        <a:p>
          <a:endParaRPr lang="es-ES"/>
        </a:p>
      </dgm:t>
    </dgm:pt>
    <dgm:pt modelId="{778A7FF2-6E6B-472E-A6DA-5E12409E4FCA}" type="pres">
      <dgm:prSet presAssocID="{1C43E4E6-CDB7-455D-9F1C-7237AD6BFA5F}" presName="linear" presStyleCnt="0">
        <dgm:presLayoutVars>
          <dgm:animLvl val="lvl"/>
          <dgm:resizeHandles val="exact"/>
        </dgm:presLayoutVars>
      </dgm:prSet>
      <dgm:spPr/>
      <dgm:t>
        <a:bodyPr/>
        <a:lstStyle/>
        <a:p>
          <a:endParaRPr lang="es-ES"/>
        </a:p>
      </dgm:t>
    </dgm:pt>
    <dgm:pt modelId="{52879C67-17B7-4513-94A0-2688D2B30374}" type="pres">
      <dgm:prSet presAssocID="{F9893E97-DCEF-4B5F-B741-9A4933A643BB}" presName="parentText" presStyleLbl="node1" presStyleIdx="0" presStyleCnt="2">
        <dgm:presLayoutVars>
          <dgm:chMax val="0"/>
          <dgm:bulletEnabled val="1"/>
        </dgm:presLayoutVars>
      </dgm:prSet>
      <dgm:spPr/>
      <dgm:t>
        <a:bodyPr/>
        <a:lstStyle/>
        <a:p>
          <a:endParaRPr lang="es-ES"/>
        </a:p>
      </dgm:t>
    </dgm:pt>
    <dgm:pt modelId="{F8765939-5893-4AE4-B219-687E4ECC2250}" type="pres">
      <dgm:prSet presAssocID="{F9893E97-DCEF-4B5F-B741-9A4933A643BB}" presName="childText" presStyleLbl="revTx" presStyleIdx="0" presStyleCnt="2">
        <dgm:presLayoutVars>
          <dgm:bulletEnabled val="1"/>
        </dgm:presLayoutVars>
      </dgm:prSet>
      <dgm:spPr/>
      <dgm:t>
        <a:bodyPr/>
        <a:lstStyle/>
        <a:p>
          <a:endParaRPr lang="es-ES"/>
        </a:p>
      </dgm:t>
    </dgm:pt>
    <dgm:pt modelId="{156CE5E6-43C1-4EF9-8B38-DEFC9366DA4A}" type="pres">
      <dgm:prSet presAssocID="{66AC05B7-A926-48DA-98AD-5D4F554AED55}" presName="parentText" presStyleLbl="node1" presStyleIdx="1" presStyleCnt="2">
        <dgm:presLayoutVars>
          <dgm:chMax val="0"/>
          <dgm:bulletEnabled val="1"/>
        </dgm:presLayoutVars>
      </dgm:prSet>
      <dgm:spPr/>
      <dgm:t>
        <a:bodyPr/>
        <a:lstStyle/>
        <a:p>
          <a:endParaRPr lang="es-ES"/>
        </a:p>
      </dgm:t>
    </dgm:pt>
    <dgm:pt modelId="{29F8A676-5D44-4C1A-A1CE-A5D26D2556AB}" type="pres">
      <dgm:prSet presAssocID="{66AC05B7-A926-48DA-98AD-5D4F554AED55}" presName="childText" presStyleLbl="revTx" presStyleIdx="1" presStyleCnt="2">
        <dgm:presLayoutVars>
          <dgm:bulletEnabled val="1"/>
        </dgm:presLayoutVars>
      </dgm:prSet>
      <dgm:spPr/>
      <dgm:t>
        <a:bodyPr/>
        <a:lstStyle/>
        <a:p>
          <a:endParaRPr lang="es-ES"/>
        </a:p>
      </dgm:t>
    </dgm:pt>
  </dgm:ptLst>
  <dgm:cxnLst>
    <dgm:cxn modelId="{A169AE2A-1C8A-433A-B3CA-8B4A0C040ECC}" type="presOf" srcId="{DDE9297F-B57F-4AD3-A369-F6CD485B79A5}" destId="{F8765939-5893-4AE4-B219-687E4ECC2250}" srcOrd="0" destOrd="0" presId="urn:microsoft.com/office/officeart/2005/8/layout/vList2"/>
    <dgm:cxn modelId="{28C053B4-3A8F-47DB-BF43-57FBA2B83203}" type="presOf" srcId="{66AC05B7-A926-48DA-98AD-5D4F554AED55}" destId="{156CE5E6-43C1-4EF9-8B38-DEFC9366DA4A}" srcOrd="0" destOrd="0" presId="urn:microsoft.com/office/officeart/2005/8/layout/vList2"/>
    <dgm:cxn modelId="{D7A3706B-C29C-4F29-9798-23DE9F52B841}" srcId="{1C43E4E6-CDB7-455D-9F1C-7237AD6BFA5F}" destId="{66AC05B7-A926-48DA-98AD-5D4F554AED55}" srcOrd="1" destOrd="0" parTransId="{A205E16B-E690-4B04-8922-3E6C3BB439EF}" sibTransId="{81472629-6094-4D11-B8A6-29497E254C65}"/>
    <dgm:cxn modelId="{E173E920-8898-493B-8D21-4C5A0AF0873A}" srcId="{F9893E97-DCEF-4B5F-B741-9A4933A643BB}" destId="{DDE9297F-B57F-4AD3-A369-F6CD485B79A5}" srcOrd="0" destOrd="0" parTransId="{EBC3C5D5-D9DE-45D0-B58D-61F9D09B05DA}" sibTransId="{D402A753-DD53-4A06-AEFF-A15A832033D9}"/>
    <dgm:cxn modelId="{83C548A2-2CE9-44E8-A7AC-BED09F82A6EC}" srcId="{66AC05B7-A926-48DA-98AD-5D4F554AED55}" destId="{D3FBFBC6-D738-46E9-B185-52353E2ACFA1}" srcOrd="0" destOrd="0" parTransId="{965D4556-E9C3-431F-897E-D759C64AA16C}" sibTransId="{4ACD8995-2572-451E-A1F0-3584981B651C}"/>
    <dgm:cxn modelId="{7DF4FA74-9A13-4DF7-82B4-84F38486B8F5}" type="presOf" srcId="{D3FBFBC6-D738-46E9-B185-52353E2ACFA1}" destId="{29F8A676-5D44-4C1A-A1CE-A5D26D2556AB}" srcOrd="0" destOrd="0" presId="urn:microsoft.com/office/officeart/2005/8/layout/vList2"/>
    <dgm:cxn modelId="{8C55FE2B-3938-4F5E-96E0-F220627D9921}" type="presOf" srcId="{F9893E97-DCEF-4B5F-B741-9A4933A643BB}" destId="{52879C67-17B7-4513-94A0-2688D2B30374}" srcOrd="0" destOrd="0" presId="urn:microsoft.com/office/officeart/2005/8/layout/vList2"/>
    <dgm:cxn modelId="{23107747-D26F-441E-A9F3-4B73D40DAABB}" srcId="{1C43E4E6-CDB7-455D-9F1C-7237AD6BFA5F}" destId="{F9893E97-DCEF-4B5F-B741-9A4933A643BB}" srcOrd="0" destOrd="0" parTransId="{0C9AD92A-E5CD-41E6-B9F1-AADFE24254F4}" sibTransId="{7FF24957-882D-4F38-9C35-B209F3C9E920}"/>
    <dgm:cxn modelId="{88C74AF3-30DB-458A-A7A1-5593AB52C91E}" type="presOf" srcId="{1C43E4E6-CDB7-455D-9F1C-7237AD6BFA5F}" destId="{778A7FF2-6E6B-472E-A6DA-5E12409E4FCA}" srcOrd="0" destOrd="0" presId="urn:microsoft.com/office/officeart/2005/8/layout/vList2"/>
    <dgm:cxn modelId="{CEACD3E2-492B-441E-9884-D82049A81976}" type="presParOf" srcId="{778A7FF2-6E6B-472E-A6DA-5E12409E4FCA}" destId="{52879C67-17B7-4513-94A0-2688D2B30374}" srcOrd="0" destOrd="0" presId="urn:microsoft.com/office/officeart/2005/8/layout/vList2"/>
    <dgm:cxn modelId="{4724BE3E-53F9-4B55-8590-D03EE5B2710E}" type="presParOf" srcId="{778A7FF2-6E6B-472E-A6DA-5E12409E4FCA}" destId="{F8765939-5893-4AE4-B219-687E4ECC2250}" srcOrd="1" destOrd="0" presId="urn:microsoft.com/office/officeart/2005/8/layout/vList2"/>
    <dgm:cxn modelId="{42D91D34-B0CD-4FCE-9B76-108107F42232}" type="presParOf" srcId="{778A7FF2-6E6B-472E-A6DA-5E12409E4FCA}" destId="{156CE5E6-43C1-4EF9-8B38-DEFC9366DA4A}" srcOrd="2" destOrd="0" presId="urn:microsoft.com/office/officeart/2005/8/layout/vList2"/>
    <dgm:cxn modelId="{C7B2A297-0F4A-4254-9D4C-5ACB7A39835D}" type="presParOf" srcId="{778A7FF2-6E6B-472E-A6DA-5E12409E4FCA}" destId="{29F8A676-5D44-4C1A-A1CE-A5D26D2556A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620E1B0-C8B2-4E15-B4FA-F9233DEC50F9}"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endParaRPr lang="es-ES"/>
        </a:p>
      </dgm:t>
    </dgm:pt>
    <dgm:pt modelId="{D960EDE4-977E-4706-A3FD-82BEC3829396}">
      <dgm:prSet phldrT="[Texto]"/>
      <dgm:spPr>
        <a:solidFill>
          <a:srgbClr val="66CCFF"/>
        </a:solidFill>
        <a:ln>
          <a:solidFill>
            <a:schemeClr val="tx1"/>
          </a:solidFill>
        </a:ln>
      </dgm:spPr>
      <dgm:t>
        <a:bodyPr/>
        <a:lstStyle/>
        <a:p>
          <a:r>
            <a:rPr lang="es-MX" dirty="0" smtClean="0">
              <a:solidFill>
                <a:schemeClr val="tx1"/>
              </a:solidFill>
            </a:rPr>
            <a:t>Bufandas: 54,83%</a:t>
          </a:r>
          <a:br>
            <a:rPr lang="es-MX" dirty="0" smtClean="0">
              <a:solidFill>
                <a:schemeClr val="tx1"/>
              </a:solidFill>
            </a:rPr>
          </a:br>
          <a:r>
            <a:rPr lang="es-MX" dirty="0" smtClean="0">
              <a:solidFill>
                <a:schemeClr val="tx1"/>
              </a:solidFill>
            </a:rPr>
            <a:t>Camisetas: 22,39%</a:t>
          </a:r>
          <a:br>
            <a:rPr lang="es-MX" dirty="0" smtClean="0">
              <a:solidFill>
                <a:schemeClr val="tx1"/>
              </a:solidFill>
            </a:rPr>
          </a:br>
          <a:r>
            <a:rPr lang="es-MX" dirty="0" smtClean="0">
              <a:solidFill>
                <a:schemeClr val="tx1"/>
              </a:solidFill>
            </a:rPr>
            <a:t>Chompas: 20,08%</a:t>
          </a:r>
          <a:endParaRPr lang="es-ES" dirty="0">
            <a:solidFill>
              <a:schemeClr val="tx1"/>
            </a:solidFill>
          </a:endParaRPr>
        </a:p>
      </dgm:t>
    </dgm:pt>
    <dgm:pt modelId="{C7B2A76E-EB55-4588-B564-2989A1075DA1}" type="parTrans" cxnId="{62077445-F237-450C-B245-35CC37ACEBC3}">
      <dgm:prSet/>
      <dgm:spPr/>
      <dgm:t>
        <a:bodyPr/>
        <a:lstStyle/>
        <a:p>
          <a:endParaRPr lang="es-ES"/>
        </a:p>
      </dgm:t>
    </dgm:pt>
    <dgm:pt modelId="{3F29A48C-BB59-4879-960B-D04CF39040CC}" type="sibTrans" cxnId="{62077445-F237-450C-B245-35CC37ACEBC3}">
      <dgm:prSet/>
      <dgm:spPr>
        <a:blipFill rotWithShape="1">
          <a:blip xmlns:r="http://schemas.openxmlformats.org/officeDocument/2006/relationships" r:embed="rId1"/>
          <a:stretch>
            <a:fillRect/>
          </a:stretch>
        </a:blipFill>
        <a:ln>
          <a:solidFill>
            <a:schemeClr val="tx1"/>
          </a:solidFill>
        </a:ln>
      </dgm:spPr>
      <dgm:t>
        <a:bodyPr/>
        <a:lstStyle/>
        <a:p>
          <a:endParaRPr lang="es-ES"/>
        </a:p>
      </dgm:t>
    </dgm:pt>
    <dgm:pt modelId="{C21157B5-F188-4AF3-9C25-9BD23CAAB5E3}">
      <dgm:prSet phldrT="[Texto]"/>
      <dgm:spPr>
        <a:solidFill>
          <a:srgbClr val="40669E"/>
        </a:solidFill>
        <a:ln>
          <a:solidFill>
            <a:schemeClr val="tx1"/>
          </a:solidFill>
        </a:ln>
      </dgm:spPr>
      <dgm:t>
        <a:bodyPr/>
        <a:lstStyle/>
        <a:p>
          <a:r>
            <a:rPr lang="es-MX" dirty="0" smtClean="0">
              <a:solidFill>
                <a:schemeClr val="tx1"/>
              </a:solidFill>
            </a:rPr>
            <a:t>Recomendaciones personales fue una herramienta muy efectiva</a:t>
          </a:r>
          <a:endParaRPr lang="es-ES" dirty="0">
            <a:solidFill>
              <a:schemeClr val="tx1"/>
            </a:solidFill>
          </a:endParaRPr>
        </a:p>
      </dgm:t>
    </dgm:pt>
    <dgm:pt modelId="{94123473-BD3A-4153-B37D-5E74AD8252BD}" type="parTrans" cxnId="{8765D509-F119-437B-81C5-52BE43CE0904}">
      <dgm:prSet/>
      <dgm:spPr/>
      <dgm:t>
        <a:bodyPr/>
        <a:lstStyle/>
        <a:p>
          <a:endParaRPr lang="es-ES"/>
        </a:p>
      </dgm:t>
    </dgm:pt>
    <dgm:pt modelId="{041D7B66-F04B-48D6-A5B8-CD4C7634FB90}" type="sibTrans" cxnId="{8765D509-F119-437B-81C5-52BE43CE0904}">
      <dgm:prSet/>
      <dgm:spPr>
        <a:blipFill rotWithShape="1">
          <a:blip xmlns:r="http://schemas.openxmlformats.org/officeDocument/2006/relationships" r:embed="rId2"/>
          <a:stretch>
            <a:fillRect/>
          </a:stretch>
        </a:blipFill>
        <a:ln>
          <a:solidFill>
            <a:schemeClr val="tx1"/>
          </a:solidFill>
        </a:ln>
      </dgm:spPr>
      <dgm:t>
        <a:bodyPr/>
        <a:lstStyle/>
        <a:p>
          <a:endParaRPr lang="es-ES"/>
        </a:p>
      </dgm:t>
    </dgm:pt>
    <dgm:pt modelId="{6272FFA7-41A4-4111-B58F-0E480DDB9396}" type="pres">
      <dgm:prSet presAssocID="{1620E1B0-C8B2-4E15-B4FA-F9233DEC50F9}" presName="Name0" presStyleCnt="0">
        <dgm:presLayoutVars>
          <dgm:chMax val="7"/>
          <dgm:chPref val="7"/>
          <dgm:dir/>
        </dgm:presLayoutVars>
      </dgm:prSet>
      <dgm:spPr/>
      <dgm:t>
        <a:bodyPr/>
        <a:lstStyle/>
        <a:p>
          <a:endParaRPr lang="es-ES"/>
        </a:p>
      </dgm:t>
    </dgm:pt>
    <dgm:pt modelId="{5F81009A-34A8-448C-8832-AEA9F944CA70}" type="pres">
      <dgm:prSet presAssocID="{1620E1B0-C8B2-4E15-B4FA-F9233DEC50F9}" presName="dot1" presStyleLbl="alignNode1" presStyleIdx="0" presStyleCnt="10"/>
      <dgm:spPr>
        <a:ln>
          <a:solidFill>
            <a:schemeClr val="tx1"/>
          </a:solidFill>
        </a:ln>
      </dgm:spPr>
      <dgm:t>
        <a:bodyPr/>
        <a:lstStyle/>
        <a:p>
          <a:endParaRPr lang="es-ES"/>
        </a:p>
      </dgm:t>
    </dgm:pt>
    <dgm:pt modelId="{FD3D70FD-3B0F-42C0-8D37-5666D90656CE}" type="pres">
      <dgm:prSet presAssocID="{1620E1B0-C8B2-4E15-B4FA-F9233DEC50F9}" presName="dot2" presStyleLbl="alignNode1" presStyleIdx="1" presStyleCnt="10"/>
      <dgm:spPr>
        <a:ln>
          <a:solidFill>
            <a:schemeClr val="tx1"/>
          </a:solidFill>
        </a:ln>
      </dgm:spPr>
      <dgm:t>
        <a:bodyPr/>
        <a:lstStyle/>
        <a:p>
          <a:endParaRPr lang="es-ES"/>
        </a:p>
      </dgm:t>
    </dgm:pt>
    <dgm:pt modelId="{CFA4FBCB-0D1B-4CD5-9124-DEC3F24EAE97}" type="pres">
      <dgm:prSet presAssocID="{1620E1B0-C8B2-4E15-B4FA-F9233DEC50F9}" presName="dot3" presStyleLbl="alignNode1" presStyleIdx="2" presStyleCnt="10"/>
      <dgm:spPr>
        <a:ln>
          <a:solidFill>
            <a:schemeClr val="tx1"/>
          </a:solidFill>
        </a:ln>
      </dgm:spPr>
      <dgm:t>
        <a:bodyPr/>
        <a:lstStyle/>
        <a:p>
          <a:endParaRPr lang="es-ES"/>
        </a:p>
      </dgm:t>
    </dgm:pt>
    <dgm:pt modelId="{EFB14CAB-1C12-4232-AFAB-33D4837EC7D5}" type="pres">
      <dgm:prSet presAssocID="{1620E1B0-C8B2-4E15-B4FA-F9233DEC50F9}" presName="dotArrow1" presStyleLbl="alignNode1" presStyleIdx="3" presStyleCnt="10"/>
      <dgm:spPr>
        <a:ln>
          <a:solidFill>
            <a:schemeClr val="tx1"/>
          </a:solidFill>
        </a:ln>
      </dgm:spPr>
      <dgm:t>
        <a:bodyPr/>
        <a:lstStyle/>
        <a:p>
          <a:endParaRPr lang="es-ES"/>
        </a:p>
      </dgm:t>
    </dgm:pt>
    <dgm:pt modelId="{25DDC0F1-CC96-4637-A9CB-A5D7A6A3FE99}" type="pres">
      <dgm:prSet presAssocID="{1620E1B0-C8B2-4E15-B4FA-F9233DEC50F9}" presName="dotArrow2" presStyleLbl="alignNode1" presStyleIdx="4" presStyleCnt="10"/>
      <dgm:spPr>
        <a:ln>
          <a:solidFill>
            <a:schemeClr val="tx1"/>
          </a:solidFill>
        </a:ln>
      </dgm:spPr>
      <dgm:t>
        <a:bodyPr/>
        <a:lstStyle/>
        <a:p>
          <a:endParaRPr lang="es-ES"/>
        </a:p>
      </dgm:t>
    </dgm:pt>
    <dgm:pt modelId="{1A8557CE-6ED4-407A-86D3-70DEEA738D88}" type="pres">
      <dgm:prSet presAssocID="{1620E1B0-C8B2-4E15-B4FA-F9233DEC50F9}" presName="dotArrow3" presStyleLbl="alignNode1" presStyleIdx="5" presStyleCnt="10"/>
      <dgm:spPr>
        <a:ln>
          <a:solidFill>
            <a:schemeClr val="tx1"/>
          </a:solidFill>
        </a:ln>
      </dgm:spPr>
      <dgm:t>
        <a:bodyPr/>
        <a:lstStyle/>
        <a:p>
          <a:endParaRPr lang="es-ES"/>
        </a:p>
      </dgm:t>
    </dgm:pt>
    <dgm:pt modelId="{3073FF52-7FEF-42FF-914B-7929DE3A3DD3}" type="pres">
      <dgm:prSet presAssocID="{1620E1B0-C8B2-4E15-B4FA-F9233DEC50F9}" presName="dotArrow4" presStyleLbl="alignNode1" presStyleIdx="6" presStyleCnt="10"/>
      <dgm:spPr>
        <a:ln>
          <a:solidFill>
            <a:schemeClr val="tx1"/>
          </a:solidFill>
        </a:ln>
      </dgm:spPr>
      <dgm:t>
        <a:bodyPr/>
        <a:lstStyle/>
        <a:p>
          <a:endParaRPr lang="es-ES"/>
        </a:p>
      </dgm:t>
    </dgm:pt>
    <dgm:pt modelId="{8E114A66-687D-4E71-AE5E-D45BFD1613F9}" type="pres">
      <dgm:prSet presAssocID="{1620E1B0-C8B2-4E15-B4FA-F9233DEC50F9}" presName="dotArrow5" presStyleLbl="alignNode1" presStyleIdx="7" presStyleCnt="10"/>
      <dgm:spPr>
        <a:ln>
          <a:solidFill>
            <a:schemeClr val="tx1"/>
          </a:solidFill>
        </a:ln>
      </dgm:spPr>
      <dgm:t>
        <a:bodyPr/>
        <a:lstStyle/>
        <a:p>
          <a:endParaRPr lang="es-ES"/>
        </a:p>
      </dgm:t>
    </dgm:pt>
    <dgm:pt modelId="{E644C183-6F49-4658-9EBA-F1AEF6900F03}" type="pres">
      <dgm:prSet presAssocID="{1620E1B0-C8B2-4E15-B4FA-F9233DEC50F9}" presName="dotArrow6" presStyleLbl="alignNode1" presStyleIdx="8" presStyleCnt="10"/>
      <dgm:spPr>
        <a:ln>
          <a:solidFill>
            <a:schemeClr val="tx1"/>
          </a:solidFill>
        </a:ln>
      </dgm:spPr>
      <dgm:t>
        <a:bodyPr/>
        <a:lstStyle/>
        <a:p>
          <a:endParaRPr lang="es-ES"/>
        </a:p>
      </dgm:t>
    </dgm:pt>
    <dgm:pt modelId="{7EFAF173-B5BE-4BDA-877A-D164F39AD2A7}" type="pres">
      <dgm:prSet presAssocID="{1620E1B0-C8B2-4E15-B4FA-F9233DEC50F9}" presName="dotArrow7" presStyleLbl="alignNode1" presStyleIdx="9" presStyleCnt="10"/>
      <dgm:spPr>
        <a:ln>
          <a:solidFill>
            <a:schemeClr val="tx1"/>
          </a:solidFill>
        </a:ln>
      </dgm:spPr>
      <dgm:t>
        <a:bodyPr/>
        <a:lstStyle/>
        <a:p>
          <a:endParaRPr lang="es-ES"/>
        </a:p>
      </dgm:t>
    </dgm:pt>
    <dgm:pt modelId="{A71123D2-3395-4581-A4CE-67BD71AAC34C}" type="pres">
      <dgm:prSet presAssocID="{D960EDE4-977E-4706-A3FD-82BEC3829396}" presName="parTx1" presStyleLbl="node1" presStyleIdx="0" presStyleCnt="2"/>
      <dgm:spPr/>
      <dgm:t>
        <a:bodyPr/>
        <a:lstStyle/>
        <a:p>
          <a:endParaRPr lang="es-ES"/>
        </a:p>
      </dgm:t>
    </dgm:pt>
    <dgm:pt modelId="{E7FABCB5-0A83-40B8-B41E-98408E0F4A73}" type="pres">
      <dgm:prSet presAssocID="{3F29A48C-BB59-4879-960B-D04CF39040CC}" presName="picture1" presStyleCnt="0"/>
      <dgm:spPr/>
    </dgm:pt>
    <dgm:pt modelId="{CA63C1F5-E95B-411A-A41C-BB27C8FA8033}" type="pres">
      <dgm:prSet presAssocID="{3F29A48C-BB59-4879-960B-D04CF39040CC}" presName="imageRepeatNode" presStyleLbl="fgImgPlace1" presStyleIdx="0" presStyleCnt="2"/>
      <dgm:spPr/>
      <dgm:t>
        <a:bodyPr/>
        <a:lstStyle/>
        <a:p>
          <a:endParaRPr lang="es-ES"/>
        </a:p>
      </dgm:t>
    </dgm:pt>
    <dgm:pt modelId="{8EB6DC31-6AE0-496D-9DCB-4B30C13F6BF6}" type="pres">
      <dgm:prSet presAssocID="{C21157B5-F188-4AF3-9C25-9BD23CAAB5E3}" presName="parTx2" presStyleLbl="node1" presStyleIdx="1" presStyleCnt="2"/>
      <dgm:spPr/>
      <dgm:t>
        <a:bodyPr/>
        <a:lstStyle/>
        <a:p>
          <a:endParaRPr lang="es-ES"/>
        </a:p>
      </dgm:t>
    </dgm:pt>
    <dgm:pt modelId="{7F5773CF-28D7-4769-95E7-7FD1E336EC90}" type="pres">
      <dgm:prSet presAssocID="{041D7B66-F04B-48D6-A5B8-CD4C7634FB90}" presName="picture2" presStyleCnt="0"/>
      <dgm:spPr/>
    </dgm:pt>
    <dgm:pt modelId="{EFDC8D08-8A37-4721-8C32-93572229B419}" type="pres">
      <dgm:prSet presAssocID="{041D7B66-F04B-48D6-A5B8-CD4C7634FB90}" presName="imageRepeatNode" presStyleLbl="fgImgPlace1" presStyleIdx="1" presStyleCnt="2"/>
      <dgm:spPr/>
      <dgm:t>
        <a:bodyPr/>
        <a:lstStyle/>
        <a:p>
          <a:endParaRPr lang="es-ES"/>
        </a:p>
      </dgm:t>
    </dgm:pt>
  </dgm:ptLst>
  <dgm:cxnLst>
    <dgm:cxn modelId="{E3A7E138-DB8C-4CC1-AC07-EAE382769754}" type="presOf" srcId="{3F29A48C-BB59-4879-960B-D04CF39040CC}" destId="{CA63C1F5-E95B-411A-A41C-BB27C8FA8033}" srcOrd="0" destOrd="0" presId="urn:microsoft.com/office/officeart/2008/layout/AscendingPictureAccentProcess"/>
    <dgm:cxn modelId="{859A0D5E-135A-46C2-9FC4-9964550D62BB}" type="presOf" srcId="{041D7B66-F04B-48D6-A5B8-CD4C7634FB90}" destId="{EFDC8D08-8A37-4721-8C32-93572229B419}" srcOrd="0" destOrd="0" presId="urn:microsoft.com/office/officeart/2008/layout/AscendingPictureAccentProcess"/>
    <dgm:cxn modelId="{917681B4-4806-4A76-8445-AD111A25F90B}" type="presOf" srcId="{C21157B5-F188-4AF3-9C25-9BD23CAAB5E3}" destId="{8EB6DC31-6AE0-496D-9DCB-4B30C13F6BF6}" srcOrd="0" destOrd="0" presId="urn:microsoft.com/office/officeart/2008/layout/AscendingPictureAccentProcess"/>
    <dgm:cxn modelId="{156133A0-BACB-4D0B-B4A2-1A53AA0285D1}" type="presOf" srcId="{D960EDE4-977E-4706-A3FD-82BEC3829396}" destId="{A71123D2-3395-4581-A4CE-67BD71AAC34C}" srcOrd="0" destOrd="0" presId="urn:microsoft.com/office/officeart/2008/layout/AscendingPictureAccentProcess"/>
    <dgm:cxn modelId="{8765D509-F119-437B-81C5-52BE43CE0904}" srcId="{1620E1B0-C8B2-4E15-B4FA-F9233DEC50F9}" destId="{C21157B5-F188-4AF3-9C25-9BD23CAAB5E3}" srcOrd="1" destOrd="0" parTransId="{94123473-BD3A-4153-B37D-5E74AD8252BD}" sibTransId="{041D7B66-F04B-48D6-A5B8-CD4C7634FB90}"/>
    <dgm:cxn modelId="{62077445-F237-450C-B245-35CC37ACEBC3}" srcId="{1620E1B0-C8B2-4E15-B4FA-F9233DEC50F9}" destId="{D960EDE4-977E-4706-A3FD-82BEC3829396}" srcOrd="0" destOrd="0" parTransId="{C7B2A76E-EB55-4588-B564-2989A1075DA1}" sibTransId="{3F29A48C-BB59-4879-960B-D04CF39040CC}"/>
    <dgm:cxn modelId="{878590B7-DAC7-4A35-BBA6-D171B4773317}" type="presOf" srcId="{1620E1B0-C8B2-4E15-B4FA-F9233DEC50F9}" destId="{6272FFA7-41A4-4111-B58F-0E480DDB9396}" srcOrd="0" destOrd="0" presId="urn:microsoft.com/office/officeart/2008/layout/AscendingPictureAccentProcess"/>
    <dgm:cxn modelId="{CD20821A-E0A8-45E0-BA91-60B9D71DE4C7}" type="presParOf" srcId="{6272FFA7-41A4-4111-B58F-0E480DDB9396}" destId="{5F81009A-34A8-448C-8832-AEA9F944CA70}" srcOrd="0" destOrd="0" presId="urn:microsoft.com/office/officeart/2008/layout/AscendingPictureAccentProcess"/>
    <dgm:cxn modelId="{93B3B1D5-1556-4E6A-B2DB-96E7CF53DF74}" type="presParOf" srcId="{6272FFA7-41A4-4111-B58F-0E480DDB9396}" destId="{FD3D70FD-3B0F-42C0-8D37-5666D90656CE}" srcOrd="1" destOrd="0" presId="urn:microsoft.com/office/officeart/2008/layout/AscendingPictureAccentProcess"/>
    <dgm:cxn modelId="{01015247-8200-47B0-A7BF-B2354B44ED95}" type="presParOf" srcId="{6272FFA7-41A4-4111-B58F-0E480DDB9396}" destId="{CFA4FBCB-0D1B-4CD5-9124-DEC3F24EAE97}" srcOrd="2" destOrd="0" presId="urn:microsoft.com/office/officeart/2008/layout/AscendingPictureAccentProcess"/>
    <dgm:cxn modelId="{1CDDF48A-C7A6-4E11-AFCA-833CEDA22DEB}" type="presParOf" srcId="{6272FFA7-41A4-4111-B58F-0E480DDB9396}" destId="{EFB14CAB-1C12-4232-AFAB-33D4837EC7D5}" srcOrd="3" destOrd="0" presId="urn:microsoft.com/office/officeart/2008/layout/AscendingPictureAccentProcess"/>
    <dgm:cxn modelId="{444835C8-DC67-444F-87CB-FD46E6933AFC}" type="presParOf" srcId="{6272FFA7-41A4-4111-B58F-0E480DDB9396}" destId="{25DDC0F1-CC96-4637-A9CB-A5D7A6A3FE99}" srcOrd="4" destOrd="0" presId="urn:microsoft.com/office/officeart/2008/layout/AscendingPictureAccentProcess"/>
    <dgm:cxn modelId="{990FE68F-CB62-48A7-AF41-FFBEDF672012}" type="presParOf" srcId="{6272FFA7-41A4-4111-B58F-0E480DDB9396}" destId="{1A8557CE-6ED4-407A-86D3-70DEEA738D88}" srcOrd="5" destOrd="0" presId="urn:microsoft.com/office/officeart/2008/layout/AscendingPictureAccentProcess"/>
    <dgm:cxn modelId="{ABC895C7-A1A0-41B1-B7D6-70BBA2B5499B}" type="presParOf" srcId="{6272FFA7-41A4-4111-B58F-0E480DDB9396}" destId="{3073FF52-7FEF-42FF-914B-7929DE3A3DD3}" srcOrd="6" destOrd="0" presId="urn:microsoft.com/office/officeart/2008/layout/AscendingPictureAccentProcess"/>
    <dgm:cxn modelId="{CFFC8A3A-54E4-4925-92C8-FFC13A2EB48B}" type="presParOf" srcId="{6272FFA7-41A4-4111-B58F-0E480DDB9396}" destId="{8E114A66-687D-4E71-AE5E-D45BFD1613F9}" srcOrd="7" destOrd="0" presId="urn:microsoft.com/office/officeart/2008/layout/AscendingPictureAccentProcess"/>
    <dgm:cxn modelId="{FF5892CD-8447-4F96-908B-05CE9490A23F}" type="presParOf" srcId="{6272FFA7-41A4-4111-B58F-0E480DDB9396}" destId="{E644C183-6F49-4658-9EBA-F1AEF6900F03}" srcOrd="8" destOrd="0" presId="urn:microsoft.com/office/officeart/2008/layout/AscendingPictureAccentProcess"/>
    <dgm:cxn modelId="{33C6E3E9-5689-4513-AB13-734F19A7C322}" type="presParOf" srcId="{6272FFA7-41A4-4111-B58F-0E480DDB9396}" destId="{7EFAF173-B5BE-4BDA-877A-D164F39AD2A7}" srcOrd="9" destOrd="0" presId="urn:microsoft.com/office/officeart/2008/layout/AscendingPictureAccentProcess"/>
    <dgm:cxn modelId="{FB18D594-D1E9-4410-9C9A-721BEDDDA69E}" type="presParOf" srcId="{6272FFA7-41A4-4111-B58F-0E480DDB9396}" destId="{A71123D2-3395-4581-A4CE-67BD71AAC34C}" srcOrd="10" destOrd="0" presId="urn:microsoft.com/office/officeart/2008/layout/AscendingPictureAccentProcess"/>
    <dgm:cxn modelId="{4683E1BA-2C15-4E1D-B0DB-9D2B18E9F412}" type="presParOf" srcId="{6272FFA7-41A4-4111-B58F-0E480DDB9396}" destId="{E7FABCB5-0A83-40B8-B41E-98408E0F4A73}" srcOrd="11" destOrd="0" presId="urn:microsoft.com/office/officeart/2008/layout/AscendingPictureAccentProcess"/>
    <dgm:cxn modelId="{8E48E925-748B-4A7C-AC35-2FEA497CFAE1}" type="presParOf" srcId="{E7FABCB5-0A83-40B8-B41E-98408E0F4A73}" destId="{CA63C1F5-E95B-411A-A41C-BB27C8FA8033}" srcOrd="0" destOrd="0" presId="urn:microsoft.com/office/officeart/2008/layout/AscendingPictureAccentProcess"/>
    <dgm:cxn modelId="{46C6CB03-D921-4EC1-ADD5-A2EF4C5B714E}" type="presParOf" srcId="{6272FFA7-41A4-4111-B58F-0E480DDB9396}" destId="{8EB6DC31-6AE0-496D-9DCB-4B30C13F6BF6}" srcOrd="12" destOrd="0" presId="urn:microsoft.com/office/officeart/2008/layout/AscendingPictureAccentProcess"/>
    <dgm:cxn modelId="{986E4A9F-E3E1-41ED-A096-076BA65BDE9E}" type="presParOf" srcId="{6272FFA7-41A4-4111-B58F-0E480DDB9396}" destId="{7F5773CF-28D7-4769-95E7-7FD1E336EC90}" srcOrd="13" destOrd="0" presId="urn:microsoft.com/office/officeart/2008/layout/AscendingPictureAccentProcess"/>
    <dgm:cxn modelId="{4D032E98-096E-4F59-B1BE-1EEBAB087F87}" type="presParOf" srcId="{7F5773CF-28D7-4769-95E7-7FD1E336EC90}" destId="{EFDC8D08-8A37-4721-8C32-93572229B419}"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CE34DAE-7F4C-409C-8A31-98CA9CA4D6B9}"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s-ES"/>
        </a:p>
      </dgm:t>
    </dgm:pt>
    <dgm:pt modelId="{6BE12CA3-79CA-4BB2-B51C-7C039C85E906}">
      <dgm:prSet phldrT="[Texto]"/>
      <dgm:spPr>
        <a:solidFill>
          <a:srgbClr val="F4F29E"/>
        </a:solidFill>
        <a:ln>
          <a:solidFill>
            <a:schemeClr val="tx1"/>
          </a:solidFill>
        </a:ln>
      </dgm:spPr>
      <dgm:t>
        <a:bodyPr/>
        <a:lstStyle/>
        <a:p>
          <a:r>
            <a:rPr lang="es-MX" b="1" dirty="0" smtClean="0"/>
            <a:t>Estrategia política en elecciones presidenciales del Ecuador.</a:t>
          </a:r>
          <a:endParaRPr lang="es-ES" dirty="0"/>
        </a:p>
      </dgm:t>
    </dgm:pt>
    <dgm:pt modelId="{15DC0055-DB0D-4E20-B725-71454250BEFB}" type="parTrans" cxnId="{C96E489E-C6F1-4D1A-9D9C-990ACAEC4372}">
      <dgm:prSet/>
      <dgm:spPr/>
      <dgm:t>
        <a:bodyPr/>
        <a:lstStyle/>
        <a:p>
          <a:endParaRPr lang="es-ES"/>
        </a:p>
      </dgm:t>
    </dgm:pt>
    <dgm:pt modelId="{9E22BCBF-CBFC-45BD-A582-2A9F637F91F9}" type="sibTrans" cxnId="{C96E489E-C6F1-4D1A-9D9C-990ACAEC4372}">
      <dgm:prSet/>
      <dgm:spPr/>
      <dgm:t>
        <a:bodyPr/>
        <a:lstStyle/>
        <a:p>
          <a:endParaRPr lang="es-ES"/>
        </a:p>
      </dgm:t>
    </dgm:pt>
    <dgm:pt modelId="{46644CD7-7F7B-4825-B8ED-66B03BF49672}">
      <dgm:prSet phldrT="[Texto]"/>
      <dgm:spPr>
        <a:solidFill>
          <a:srgbClr val="FFCC99"/>
        </a:solidFill>
        <a:ln>
          <a:solidFill>
            <a:schemeClr val="tx1"/>
          </a:solidFill>
        </a:ln>
      </dgm:spPr>
      <dgm:t>
        <a:bodyPr/>
        <a:lstStyle/>
        <a:p>
          <a:r>
            <a:rPr lang="es-MX" b="1" u="sng" dirty="0" smtClean="0">
              <a:solidFill>
                <a:schemeClr val="tx1"/>
              </a:solidFill>
            </a:rPr>
            <a:t>ESTRATEGIA - IMAGEN PERSONAL: </a:t>
          </a:r>
        </a:p>
        <a:p>
          <a:r>
            <a:rPr lang="es-MX" dirty="0" smtClean="0">
              <a:solidFill>
                <a:schemeClr val="tx1"/>
              </a:solidFill>
            </a:rPr>
            <a:t>Rafael Correa Delgado, considerado como joven en los términos políticos o en edad tipo</a:t>
          </a:r>
          <a:endParaRPr lang="es-ES" dirty="0">
            <a:solidFill>
              <a:schemeClr val="tx1"/>
            </a:solidFill>
          </a:endParaRPr>
        </a:p>
      </dgm:t>
    </dgm:pt>
    <dgm:pt modelId="{D1D78AA3-B3BA-4489-870C-000576BC2068}" type="parTrans" cxnId="{A657178C-6802-4460-B421-A8C9681ABB4C}">
      <dgm:prSet/>
      <dgm:spPr/>
      <dgm:t>
        <a:bodyPr/>
        <a:lstStyle/>
        <a:p>
          <a:endParaRPr lang="es-ES"/>
        </a:p>
      </dgm:t>
    </dgm:pt>
    <dgm:pt modelId="{DF5EE1A8-85BD-4BE9-924C-98BD3679C2DE}" type="sibTrans" cxnId="{A657178C-6802-4460-B421-A8C9681ABB4C}">
      <dgm:prSet/>
      <dgm:spPr/>
      <dgm:t>
        <a:bodyPr/>
        <a:lstStyle/>
        <a:p>
          <a:endParaRPr lang="es-ES"/>
        </a:p>
      </dgm:t>
    </dgm:pt>
    <dgm:pt modelId="{ACDA9670-8054-4A99-A7C4-3023063CFFB4}">
      <dgm:prSet phldrT="[Texto]"/>
      <dgm:spPr>
        <a:solidFill>
          <a:srgbClr val="99FF99"/>
        </a:solidFill>
        <a:ln>
          <a:solidFill>
            <a:schemeClr val="tx1"/>
          </a:solidFill>
        </a:ln>
      </dgm:spPr>
      <dgm:t>
        <a:bodyPr/>
        <a:lstStyle/>
        <a:p>
          <a:r>
            <a:rPr lang="es-MX" b="1" u="sng" dirty="0" smtClean="0">
              <a:solidFill>
                <a:schemeClr val="tx1"/>
              </a:solidFill>
            </a:rPr>
            <a:t>ESTRATEGIA DE DIFERENCIACIÓN:</a:t>
          </a:r>
        </a:p>
        <a:p>
          <a:r>
            <a:rPr lang="es-MX" dirty="0" smtClean="0">
              <a:solidFill>
                <a:schemeClr val="tx1"/>
              </a:solidFill>
            </a:rPr>
            <a:t>La </a:t>
          </a:r>
          <a:r>
            <a:rPr lang="es-MX" dirty="0" smtClean="0">
              <a:solidFill>
                <a:schemeClr val="tx1"/>
              </a:solidFill>
            </a:rPr>
            <a:t>principal oferta de diferenciación de AP era la “revolución ciudadana” en la que podamos “recuperar  la Patria”</a:t>
          </a:r>
          <a:endParaRPr lang="es-ES" dirty="0">
            <a:solidFill>
              <a:schemeClr val="tx1"/>
            </a:solidFill>
          </a:endParaRPr>
        </a:p>
      </dgm:t>
    </dgm:pt>
    <dgm:pt modelId="{99684D10-B6AF-454F-81BD-EF7642A25C81}" type="parTrans" cxnId="{516F4059-D672-4C02-829E-67877E3DC7A2}">
      <dgm:prSet/>
      <dgm:spPr/>
      <dgm:t>
        <a:bodyPr/>
        <a:lstStyle/>
        <a:p>
          <a:endParaRPr lang="es-ES"/>
        </a:p>
      </dgm:t>
    </dgm:pt>
    <dgm:pt modelId="{A64526F4-7CD5-476C-B21F-4E0D55975417}" type="sibTrans" cxnId="{516F4059-D672-4C02-829E-67877E3DC7A2}">
      <dgm:prSet/>
      <dgm:spPr/>
      <dgm:t>
        <a:bodyPr/>
        <a:lstStyle/>
        <a:p>
          <a:endParaRPr lang="es-ES"/>
        </a:p>
      </dgm:t>
    </dgm:pt>
    <dgm:pt modelId="{C44534C1-E332-45B1-9620-B284866EADAA}">
      <dgm:prSet phldrT="[Texto]"/>
      <dgm:spPr>
        <a:solidFill>
          <a:srgbClr val="66CCFF"/>
        </a:solidFill>
        <a:ln>
          <a:solidFill>
            <a:schemeClr val="tx1"/>
          </a:solidFill>
        </a:ln>
      </dgm:spPr>
      <dgm:t>
        <a:bodyPr/>
        <a:lstStyle/>
        <a:p>
          <a:r>
            <a:rPr lang="es-MX" b="1" u="sng" dirty="0" smtClean="0">
              <a:solidFill>
                <a:schemeClr val="tx1"/>
              </a:solidFill>
            </a:rPr>
            <a:t>ESTRATEGIA DE PRIORIZACIÓN:</a:t>
          </a:r>
        </a:p>
        <a:p>
          <a:r>
            <a:rPr lang="es-MX" dirty="0" smtClean="0">
              <a:solidFill>
                <a:schemeClr val="tx1"/>
              </a:solidFill>
            </a:rPr>
            <a:t>Hace referencia a los temas que se decide priorizar como parte de la oferta electoral. </a:t>
          </a:r>
          <a:endParaRPr lang="es-ES" dirty="0">
            <a:solidFill>
              <a:schemeClr val="tx1"/>
            </a:solidFill>
          </a:endParaRPr>
        </a:p>
      </dgm:t>
    </dgm:pt>
    <dgm:pt modelId="{AEB4FE60-B231-47A6-AF7A-29D70CC020DE}" type="parTrans" cxnId="{58D3C8E7-2F39-41C4-8D8C-D0BE8024AB49}">
      <dgm:prSet/>
      <dgm:spPr/>
      <dgm:t>
        <a:bodyPr/>
        <a:lstStyle/>
        <a:p>
          <a:endParaRPr lang="es-ES"/>
        </a:p>
      </dgm:t>
    </dgm:pt>
    <dgm:pt modelId="{7FE3BEC8-2EC2-4B24-853C-9F18C2CF7016}" type="sibTrans" cxnId="{58D3C8E7-2F39-41C4-8D8C-D0BE8024AB49}">
      <dgm:prSet/>
      <dgm:spPr/>
      <dgm:t>
        <a:bodyPr/>
        <a:lstStyle/>
        <a:p>
          <a:endParaRPr lang="es-ES"/>
        </a:p>
      </dgm:t>
    </dgm:pt>
    <dgm:pt modelId="{04BC2092-C807-46B4-BFE9-871315A10F48}">
      <dgm:prSet phldrT="[Texto]"/>
      <dgm:spPr>
        <a:solidFill>
          <a:srgbClr val="CC99FF"/>
        </a:solidFill>
        <a:ln>
          <a:solidFill>
            <a:schemeClr val="tx1"/>
          </a:solidFill>
        </a:ln>
      </dgm:spPr>
      <dgm:t>
        <a:bodyPr/>
        <a:lstStyle/>
        <a:p>
          <a:r>
            <a:rPr lang="es-MX" b="1" u="sng" dirty="0" smtClean="0">
              <a:solidFill>
                <a:schemeClr val="tx1"/>
              </a:solidFill>
            </a:rPr>
            <a:t>ESTRATEGIA DE IDENTIFICACIÓN:</a:t>
          </a:r>
        </a:p>
        <a:p>
          <a:r>
            <a:rPr lang="es-MX" dirty="0" smtClean="0">
              <a:solidFill>
                <a:schemeClr val="tx1"/>
              </a:solidFill>
            </a:rPr>
            <a:t>Temas </a:t>
          </a:r>
          <a:r>
            <a:rPr lang="es-MX" dirty="0" smtClean="0">
              <a:solidFill>
                <a:schemeClr val="tx1"/>
              </a:solidFill>
            </a:rPr>
            <a:t>abordados en la campaña que tienen una mayor identificación con los destinatarios.</a:t>
          </a:r>
          <a:endParaRPr lang="es-ES" dirty="0">
            <a:solidFill>
              <a:schemeClr val="tx1"/>
            </a:solidFill>
          </a:endParaRPr>
        </a:p>
      </dgm:t>
    </dgm:pt>
    <dgm:pt modelId="{ED0D8B55-6937-4ADB-BDD2-0E7135DD17A3}" type="parTrans" cxnId="{EE30B821-2EE4-4CB7-836F-EBA7ECDC53E7}">
      <dgm:prSet/>
      <dgm:spPr/>
      <dgm:t>
        <a:bodyPr/>
        <a:lstStyle/>
        <a:p>
          <a:endParaRPr lang="es-ES"/>
        </a:p>
      </dgm:t>
    </dgm:pt>
    <dgm:pt modelId="{CDB346F2-C133-4C9C-929B-D87D9EF8C892}" type="sibTrans" cxnId="{EE30B821-2EE4-4CB7-836F-EBA7ECDC53E7}">
      <dgm:prSet/>
      <dgm:spPr/>
      <dgm:t>
        <a:bodyPr/>
        <a:lstStyle/>
        <a:p>
          <a:endParaRPr lang="es-ES"/>
        </a:p>
      </dgm:t>
    </dgm:pt>
    <dgm:pt modelId="{0E814AD8-0FE8-43E8-AEE2-DA8B6D4503D8}" type="pres">
      <dgm:prSet presAssocID="{2CE34DAE-7F4C-409C-8A31-98CA9CA4D6B9}" presName="diagram" presStyleCnt="0">
        <dgm:presLayoutVars>
          <dgm:chMax val="1"/>
          <dgm:dir/>
          <dgm:animLvl val="ctr"/>
          <dgm:resizeHandles val="exact"/>
        </dgm:presLayoutVars>
      </dgm:prSet>
      <dgm:spPr/>
      <dgm:t>
        <a:bodyPr/>
        <a:lstStyle/>
        <a:p>
          <a:endParaRPr lang="es-ES"/>
        </a:p>
      </dgm:t>
    </dgm:pt>
    <dgm:pt modelId="{566E9A08-59B9-4A20-83E7-0D6BEFE499CA}" type="pres">
      <dgm:prSet presAssocID="{2CE34DAE-7F4C-409C-8A31-98CA9CA4D6B9}" presName="matrix" presStyleCnt="0"/>
      <dgm:spPr/>
    </dgm:pt>
    <dgm:pt modelId="{7349B26A-0E0F-4DB9-96CA-C59CF63A0963}" type="pres">
      <dgm:prSet presAssocID="{2CE34DAE-7F4C-409C-8A31-98CA9CA4D6B9}" presName="tile1" presStyleLbl="node1" presStyleIdx="0" presStyleCnt="4"/>
      <dgm:spPr/>
      <dgm:t>
        <a:bodyPr/>
        <a:lstStyle/>
        <a:p>
          <a:endParaRPr lang="es-ES"/>
        </a:p>
      </dgm:t>
    </dgm:pt>
    <dgm:pt modelId="{67074848-DA1B-40F9-BCEF-95315A3D2406}" type="pres">
      <dgm:prSet presAssocID="{2CE34DAE-7F4C-409C-8A31-98CA9CA4D6B9}" presName="tile1text" presStyleLbl="node1" presStyleIdx="0" presStyleCnt="4">
        <dgm:presLayoutVars>
          <dgm:chMax val="0"/>
          <dgm:chPref val="0"/>
          <dgm:bulletEnabled val="1"/>
        </dgm:presLayoutVars>
      </dgm:prSet>
      <dgm:spPr/>
      <dgm:t>
        <a:bodyPr/>
        <a:lstStyle/>
        <a:p>
          <a:endParaRPr lang="es-ES"/>
        </a:p>
      </dgm:t>
    </dgm:pt>
    <dgm:pt modelId="{F553D663-69E5-4077-B3D8-1AF86ED9E7AF}" type="pres">
      <dgm:prSet presAssocID="{2CE34DAE-7F4C-409C-8A31-98CA9CA4D6B9}" presName="tile2" presStyleLbl="node1" presStyleIdx="1" presStyleCnt="4"/>
      <dgm:spPr/>
      <dgm:t>
        <a:bodyPr/>
        <a:lstStyle/>
        <a:p>
          <a:endParaRPr lang="es-ES"/>
        </a:p>
      </dgm:t>
    </dgm:pt>
    <dgm:pt modelId="{1B6831BB-16D5-49E8-868D-FF3CE8194FD6}" type="pres">
      <dgm:prSet presAssocID="{2CE34DAE-7F4C-409C-8A31-98CA9CA4D6B9}" presName="tile2text" presStyleLbl="node1" presStyleIdx="1" presStyleCnt="4">
        <dgm:presLayoutVars>
          <dgm:chMax val="0"/>
          <dgm:chPref val="0"/>
          <dgm:bulletEnabled val="1"/>
        </dgm:presLayoutVars>
      </dgm:prSet>
      <dgm:spPr/>
      <dgm:t>
        <a:bodyPr/>
        <a:lstStyle/>
        <a:p>
          <a:endParaRPr lang="es-ES"/>
        </a:p>
      </dgm:t>
    </dgm:pt>
    <dgm:pt modelId="{5A5B364A-462C-400B-8ECA-97841CB820E7}" type="pres">
      <dgm:prSet presAssocID="{2CE34DAE-7F4C-409C-8A31-98CA9CA4D6B9}" presName="tile3" presStyleLbl="node1" presStyleIdx="2" presStyleCnt="4"/>
      <dgm:spPr/>
      <dgm:t>
        <a:bodyPr/>
        <a:lstStyle/>
        <a:p>
          <a:endParaRPr lang="es-ES"/>
        </a:p>
      </dgm:t>
    </dgm:pt>
    <dgm:pt modelId="{DCA47727-4383-4CFD-BF59-0A7015644F7A}" type="pres">
      <dgm:prSet presAssocID="{2CE34DAE-7F4C-409C-8A31-98CA9CA4D6B9}" presName="tile3text" presStyleLbl="node1" presStyleIdx="2" presStyleCnt="4">
        <dgm:presLayoutVars>
          <dgm:chMax val="0"/>
          <dgm:chPref val="0"/>
          <dgm:bulletEnabled val="1"/>
        </dgm:presLayoutVars>
      </dgm:prSet>
      <dgm:spPr/>
      <dgm:t>
        <a:bodyPr/>
        <a:lstStyle/>
        <a:p>
          <a:endParaRPr lang="es-ES"/>
        </a:p>
      </dgm:t>
    </dgm:pt>
    <dgm:pt modelId="{7A78E1BB-ECC1-4A27-B516-D5827C86CAEB}" type="pres">
      <dgm:prSet presAssocID="{2CE34DAE-7F4C-409C-8A31-98CA9CA4D6B9}" presName="tile4" presStyleLbl="node1" presStyleIdx="3" presStyleCnt="4"/>
      <dgm:spPr/>
      <dgm:t>
        <a:bodyPr/>
        <a:lstStyle/>
        <a:p>
          <a:endParaRPr lang="es-ES"/>
        </a:p>
      </dgm:t>
    </dgm:pt>
    <dgm:pt modelId="{41585F95-BB62-48D2-B20B-0E8B04C18837}" type="pres">
      <dgm:prSet presAssocID="{2CE34DAE-7F4C-409C-8A31-98CA9CA4D6B9}" presName="tile4text" presStyleLbl="node1" presStyleIdx="3" presStyleCnt="4">
        <dgm:presLayoutVars>
          <dgm:chMax val="0"/>
          <dgm:chPref val="0"/>
          <dgm:bulletEnabled val="1"/>
        </dgm:presLayoutVars>
      </dgm:prSet>
      <dgm:spPr/>
      <dgm:t>
        <a:bodyPr/>
        <a:lstStyle/>
        <a:p>
          <a:endParaRPr lang="es-ES"/>
        </a:p>
      </dgm:t>
    </dgm:pt>
    <dgm:pt modelId="{03CF03CB-3511-4CA3-BD95-CD32F8366EF3}" type="pres">
      <dgm:prSet presAssocID="{2CE34DAE-7F4C-409C-8A31-98CA9CA4D6B9}" presName="centerTile" presStyleLbl="fgShp" presStyleIdx="0" presStyleCnt="1">
        <dgm:presLayoutVars>
          <dgm:chMax val="0"/>
          <dgm:chPref val="0"/>
        </dgm:presLayoutVars>
      </dgm:prSet>
      <dgm:spPr/>
      <dgm:t>
        <a:bodyPr/>
        <a:lstStyle/>
        <a:p>
          <a:endParaRPr lang="es-ES"/>
        </a:p>
      </dgm:t>
    </dgm:pt>
  </dgm:ptLst>
  <dgm:cxnLst>
    <dgm:cxn modelId="{258317FA-7A1F-45BE-811A-DBAF6BEF1E9E}" type="presOf" srcId="{46644CD7-7F7B-4825-B8ED-66B03BF49672}" destId="{7349B26A-0E0F-4DB9-96CA-C59CF63A0963}" srcOrd="0" destOrd="0" presId="urn:microsoft.com/office/officeart/2005/8/layout/matrix1"/>
    <dgm:cxn modelId="{A99B2801-CB03-4AE8-B633-1A04F40BFFCE}" type="presOf" srcId="{04BC2092-C807-46B4-BFE9-871315A10F48}" destId="{41585F95-BB62-48D2-B20B-0E8B04C18837}" srcOrd="1" destOrd="0" presId="urn:microsoft.com/office/officeart/2005/8/layout/matrix1"/>
    <dgm:cxn modelId="{C96E489E-C6F1-4D1A-9D9C-990ACAEC4372}" srcId="{2CE34DAE-7F4C-409C-8A31-98CA9CA4D6B9}" destId="{6BE12CA3-79CA-4BB2-B51C-7C039C85E906}" srcOrd="0" destOrd="0" parTransId="{15DC0055-DB0D-4E20-B725-71454250BEFB}" sibTransId="{9E22BCBF-CBFC-45BD-A582-2A9F637F91F9}"/>
    <dgm:cxn modelId="{39953E24-72F7-464A-81B6-79E232E2F386}" type="presOf" srcId="{04BC2092-C807-46B4-BFE9-871315A10F48}" destId="{7A78E1BB-ECC1-4A27-B516-D5827C86CAEB}" srcOrd="0" destOrd="0" presId="urn:microsoft.com/office/officeart/2005/8/layout/matrix1"/>
    <dgm:cxn modelId="{71FABD50-8917-4356-9862-046B3C227ADD}" type="presOf" srcId="{46644CD7-7F7B-4825-B8ED-66B03BF49672}" destId="{67074848-DA1B-40F9-BCEF-95315A3D2406}" srcOrd="1" destOrd="0" presId="urn:microsoft.com/office/officeart/2005/8/layout/matrix1"/>
    <dgm:cxn modelId="{6BE0C9F6-8282-4576-8070-1958AEDA2ED0}" type="presOf" srcId="{C44534C1-E332-45B1-9620-B284866EADAA}" destId="{5A5B364A-462C-400B-8ECA-97841CB820E7}" srcOrd="0" destOrd="0" presId="urn:microsoft.com/office/officeart/2005/8/layout/matrix1"/>
    <dgm:cxn modelId="{58D3C8E7-2F39-41C4-8D8C-D0BE8024AB49}" srcId="{6BE12CA3-79CA-4BB2-B51C-7C039C85E906}" destId="{C44534C1-E332-45B1-9620-B284866EADAA}" srcOrd="2" destOrd="0" parTransId="{AEB4FE60-B231-47A6-AF7A-29D70CC020DE}" sibTransId="{7FE3BEC8-2EC2-4B24-853C-9F18C2CF7016}"/>
    <dgm:cxn modelId="{D90D6406-5873-4499-8C44-C7FF1213DB0A}" type="presOf" srcId="{ACDA9670-8054-4A99-A7C4-3023063CFFB4}" destId="{1B6831BB-16D5-49E8-868D-FF3CE8194FD6}" srcOrd="1" destOrd="0" presId="urn:microsoft.com/office/officeart/2005/8/layout/matrix1"/>
    <dgm:cxn modelId="{516F4059-D672-4C02-829E-67877E3DC7A2}" srcId="{6BE12CA3-79CA-4BB2-B51C-7C039C85E906}" destId="{ACDA9670-8054-4A99-A7C4-3023063CFFB4}" srcOrd="1" destOrd="0" parTransId="{99684D10-B6AF-454F-81BD-EF7642A25C81}" sibTransId="{A64526F4-7CD5-476C-B21F-4E0D55975417}"/>
    <dgm:cxn modelId="{A657178C-6802-4460-B421-A8C9681ABB4C}" srcId="{6BE12CA3-79CA-4BB2-B51C-7C039C85E906}" destId="{46644CD7-7F7B-4825-B8ED-66B03BF49672}" srcOrd="0" destOrd="0" parTransId="{D1D78AA3-B3BA-4489-870C-000576BC2068}" sibTransId="{DF5EE1A8-85BD-4BE9-924C-98BD3679C2DE}"/>
    <dgm:cxn modelId="{EE30B821-2EE4-4CB7-836F-EBA7ECDC53E7}" srcId="{6BE12CA3-79CA-4BB2-B51C-7C039C85E906}" destId="{04BC2092-C807-46B4-BFE9-871315A10F48}" srcOrd="3" destOrd="0" parTransId="{ED0D8B55-6937-4ADB-BDD2-0E7135DD17A3}" sibTransId="{CDB346F2-C133-4C9C-929B-D87D9EF8C892}"/>
    <dgm:cxn modelId="{DBBF08CD-DED7-406E-9695-9279EE6E6D3E}" type="presOf" srcId="{6BE12CA3-79CA-4BB2-B51C-7C039C85E906}" destId="{03CF03CB-3511-4CA3-BD95-CD32F8366EF3}" srcOrd="0" destOrd="0" presId="urn:microsoft.com/office/officeart/2005/8/layout/matrix1"/>
    <dgm:cxn modelId="{AAE0E653-EC45-4FB4-84B3-B2B2274C8201}" type="presOf" srcId="{C44534C1-E332-45B1-9620-B284866EADAA}" destId="{DCA47727-4383-4CFD-BF59-0A7015644F7A}" srcOrd="1" destOrd="0" presId="urn:microsoft.com/office/officeart/2005/8/layout/matrix1"/>
    <dgm:cxn modelId="{CA82A321-64A4-414C-B2CF-1E801847A094}" type="presOf" srcId="{2CE34DAE-7F4C-409C-8A31-98CA9CA4D6B9}" destId="{0E814AD8-0FE8-43E8-AEE2-DA8B6D4503D8}" srcOrd="0" destOrd="0" presId="urn:microsoft.com/office/officeart/2005/8/layout/matrix1"/>
    <dgm:cxn modelId="{77DDB5F8-19A2-4011-931E-39E21E1BFC06}" type="presOf" srcId="{ACDA9670-8054-4A99-A7C4-3023063CFFB4}" destId="{F553D663-69E5-4077-B3D8-1AF86ED9E7AF}" srcOrd="0" destOrd="0" presId="urn:microsoft.com/office/officeart/2005/8/layout/matrix1"/>
    <dgm:cxn modelId="{FF3A6A2B-422E-48C5-A1D4-E502CC97B257}" type="presParOf" srcId="{0E814AD8-0FE8-43E8-AEE2-DA8B6D4503D8}" destId="{566E9A08-59B9-4A20-83E7-0D6BEFE499CA}" srcOrd="0" destOrd="0" presId="urn:microsoft.com/office/officeart/2005/8/layout/matrix1"/>
    <dgm:cxn modelId="{6C0069F0-32BF-441B-964A-03B3AC186150}" type="presParOf" srcId="{566E9A08-59B9-4A20-83E7-0D6BEFE499CA}" destId="{7349B26A-0E0F-4DB9-96CA-C59CF63A0963}" srcOrd="0" destOrd="0" presId="urn:microsoft.com/office/officeart/2005/8/layout/matrix1"/>
    <dgm:cxn modelId="{30C5FAE2-B636-4E3E-A08F-CB6DDE34E234}" type="presParOf" srcId="{566E9A08-59B9-4A20-83E7-0D6BEFE499CA}" destId="{67074848-DA1B-40F9-BCEF-95315A3D2406}" srcOrd="1" destOrd="0" presId="urn:microsoft.com/office/officeart/2005/8/layout/matrix1"/>
    <dgm:cxn modelId="{8F63DF1D-F1D4-430B-8940-560A5637B919}" type="presParOf" srcId="{566E9A08-59B9-4A20-83E7-0D6BEFE499CA}" destId="{F553D663-69E5-4077-B3D8-1AF86ED9E7AF}" srcOrd="2" destOrd="0" presId="urn:microsoft.com/office/officeart/2005/8/layout/matrix1"/>
    <dgm:cxn modelId="{6C766E1C-F81B-4EB0-9523-88DDBC690FD0}" type="presParOf" srcId="{566E9A08-59B9-4A20-83E7-0D6BEFE499CA}" destId="{1B6831BB-16D5-49E8-868D-FF3CE8194FD6}" srcOrd="3" destOrd="0" presId="urn:microsoft.com/office/officeart/2005/8/layout/matrix1"/>
    <dgm:cxn modelId="{08AE56D0-EE53-4DE8-9D49-387A9589CDA2}" type="presParOf" srcId="{566E9A08-59B9-4A20-83E7-0D6BEFE499CA}" destId="{5A5B364A-462C-400B-8ECA-97841CB820E7}" srcOrd="4" destOrd="0" presId="urn:microsoft.com/office/officeart/2005/8/layout/matrix1"/>
    <dgm:cxn modelId="{1C06EA23-4E61-4FF9-AFA6-C907F1680719}" type="presParOf" srcId="{566E9A08-59B9-4A20-83E7-0D6BEFE499CA}" destId="{DCA47727-4383-4CFD-BF59-0A7015644F7A}" srcOrd="5" destOrd="0" presId="urn:microsoft.com/office/officeart/2005/8/layout/matrix1"/>
    <dgm:cxn modelId="{69C22B7E-8892-45F4-809C-E24C04AB9D0F}" type="presParOf" srcId="{566E9A08-59B9-4A20-83E7-0D6BEFE499CA}" destId="{7A78E1BB-ECC1-4A27-B516-D5827C86CAEB}" srcOrd="6" destOrd="0" presId="urn:microsoft.com/office/officeart/2005/8/layout/matrix1"/>
    <dgm:cxn modelId="{FDAEFDF4-5873-450E-B6F1-AA5C86356377}" type="presParOf" srcId="{566E9A08-59B9-4A20-83E7-0D6BEFE499CA}" destId="{41585F95-BB62-48D2-B20B-0E8B04C18837}" srcOrd="7" destOrd="0" presId="urn:microsoft.com/office/officeart/2005/8/layout/matrix1"/>
    <dgm:cxn modelId="{93D6A14C-8328-4D6C-B1A4-0E9CE9FCECCA}" type="presParOf" srcId="{0E814AD8-0FE8-43E8-AEE2-DA8B6D4503D8}" destId="{03CF03CB-3511-4CA3-BD95-CD32F8366EF3}" srcOrd="1" destOrd="0" presId="urn:microsoft.com/office/officeart/2005/8/layout/matrix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BCA5C69-354B-4325-BDAF-631F8FA80587}" type="doc">
      <dgm:prSet loTypeId="urn:microsoft.com/office/officeart/2005/8/layout/hProcess9" loCatId="process" qsTypeId="urn:microsoft.com/office/officeart/2005/8/quickstyle/simple1" qsCatId="simple" csTypeId="urn:microsoft.com/office/officeart/2005/8/colors/accent1_2" csCatId="accent1" phldr="1"/>
      <dgm:spPr/>
    </dgm:pt>
    <dgm:pt modelId="{57FB48D1-CD53-4D96-822E-042D307F5055}">
      <dgm:prSet phldrT="[Texto]" custT="1"/>
      <dgm:spPr>
        <a:solidFill>
          <a:srgbClr val="CC99FF"/>
        </a:solidFill>
        <a:ln>
          <a:solidFill>
            <a:schemeClr val="tx1"/>
          </a:solidFill>
        </a:ln>
      </dgm:spPr>
      <dgm:t>
        <a:bodyPr/>
        <a:lstStyle/>
        <a:p>
          <a:r>
            <a:rPr lang="es-MX" sz="1600" dirty="0" smtClean="0">
              <a:solidFill>
                <a:schemeClr val="tx1"/>
              </a:solidFill>
            </a:rPr>
            <a:t>Se sustentó el estudio de investigación con bases científicas y teóricas del Marketing Político y las Estrategias de Comunicación, </a:t>
          </a:r>
          <a:endParaRPr lang="es-ES" sz="1600" dirty="0">
            <a:solidFill>
              <a:schemeClr val="tx1"/>
            </a:solidFill>
          </a:endParaRPr>
        </a:p>
      </dgm:t>
    </dgm:pt>
    <dgm:pt modelId="{25357707-54F1-421D-96E9-389366B087CA}" type="parTrans" cxnId="{780EFAD8-86B6-4CB4-A0FB-371655127063}">
      <dgm:prSet/>
      <dgm:spPr/>
      <dgm:t>
        <a:bodyPr/>
        <a:lstStyle/>
        <a:p>
          <a:endParaRPr lang="es-ES"/>
        </a:p>
      </dgm:t>
    </dgm:pt>
    <dgm:pt modelId="{03508A6B-5630-4932-BD78-F1050C2E805D}" type="sibTrans" cxnId="{780EFAD8-86B6-4CB4-A0FB-371655127063}">
      <dgm:prSet/>
      <dgm:spPr/>
      <dgm:t>
        <a:bodyPr/>
        <a:lstStyle/>
        <a:p>
          <a:endParaRPr lang="es-ES"/>
        </a:p>
      </dgm:t>
    </dgm:pt>
    <dgm:pt modelId="{3DE39CEB-AC0A-4647-831B-6652D0F793DD}">
      <dgm:prSet phldrT="[Texto]" custT="1"/>
      <dgm:spPr>
        <a:solidFill>
          <a:srgbClr val="FA829F"/>
        </a:solidFill>
        <a:ln>
          <a:solidFill>
            <a:schemeClr val="tx1"/>
          </a:solidFill>
        </a:ln>
      </dgm:spPr>
      <dgm:t>
        <a:bodyPr/>
        <a:lstStyle/>
        <a:p>
          <a:r>
            <a:rPr lang="es-MX" sz="1400" dirty="0" smtClean="0">
              <a:solidFill>
                <a:schemeClr val="tx1"/>
              </a:solidFill>
            </a:rPr>
            <a:t>concluyendo que e</a:t>
          </a:r>
          <a:r>
            <a:rPr lang="es-ES" sz="1400" dirty="0" smtClean="0">
              <a:solidFill>
                <a:schemeClr val="tx1"/>
              </a:solidFill>
            </a:rPr>
            <a:t>l marketing político es un proceso mediante el cual los candidatos y sus ideas se direccionan a los votantes con el objetivo de satisfacer sus necesidades potenciales y de esta manera conseguir adeptos para los candidatos y sus ideas</a:t>
          </a:r>
          <a:r>
            <a:rPr lang="es-ES" sz="1300" dirty="0" smtClean="0"/>
            <a:t>.</a:t>
          </a:r>
          <a:endParaRPr lang="es-ES" sz="1300" dirty="0"/>
        </a:p>
      </dgm:t>
    </dgm:pt>
    <dgm:pt modelId="{49B075F5-2A0E-49B5-B4F0-0C569C88F593}" type="parTrans" cxnId="{53EEFF64-1E08-4DC6-9622-DF732D4C4BE8}">
      <dgm:prSet/>
      <dgm:spPr/>
      <dgm:t>
        <a:bodyPr/>
        <a:lstStyle/>
        <a:p>
          <a:endParaRPr lang="es-ES"/>
        </a:p>
      </dgm:t>
    </dgm:pt>
    <dgm:pt modelId="{AF50DA7E-D973-49B3-A501-1BBFA601905A}" type="sibTrans" cxnId="{53EEFF64-1E08-4DC6-9622-DF732D4C4BE8}">
      <dgm:prSet/>
      <dgm:spPr/>
      <dgm:t>
        <a:bodyPr/>
        <a:lstStyle/>
        <a:p>
          <a:endParaRPr lang="es-ES"/>
        </a:p>
      </dgm:t>
    </dgm:pt>
    <dgm:pt modelId="{D8124162-40A9-4447-8127-233920DA77B4}">
      <dgm:prSet phldrT="[Texto]" custT="1"/>
      <dgm:spPr>
        <a:solidFill>
          <a:srgbClr val="99FF99"/>
        </a:solidFill>
        <a:ln>
          <a:solidFill>
            <a:schemeClr val="tx1"/>
          </a:solidFill>
        </a:ln>
      </dgm:spPr>
      <dgm:t>
        <a:bodyPr/>
        <a:lstStyle/>
        <a:p>
          <a:r>
            <a:rPr lang="es-ES" sz="1600" dirty="0" smtClean="0">
              <a:solidFill>
                <a:schemeClr val="tx1"/>
              </a:solidFill>
            </a:rPr>
            <a:t>La oferta de candidatos para elecciones presidenciales es variada pero limitada, porque la imagen de Rafael Correa se fortaleció durante los  años de gobierno, pese al desgaste que se presenta en éste año 2015.</a:t>
          </a:r>
          <a:endParaRPr lang="es-ES" sz="1600" dirty="0">
            <a:solidFill>
              <a:schemeClr val="tx1"/>
            </a:solidFill>
          </a:endParaRPr>
        </a:p>
      </dgm:t>
    </dgm:pt>
    <dgm:pt modelId="{9A2255DE-C743-4D13-8601-E39EA7EB1135}" type="parTrans" cxnId="{1B3D71F6-C7D8-4E02-A2EE-F13A5526606B}">
      <dgm:prSet/>
      <dgm:spPr/>
      <dgm:t>
        <a:bodyPr/>
        <a:lstStyle/>
        <a:p>
          <a:endParaRPr lang="es-ES"/>
        </a:p>
      </dgm:t>
    </dgm:pt>
    <dgm:pt modelId="{E611942D-1D62-4764-BD22-F6384F4D5AD2}" type="sibTrans" cxnId="{1B3D71F6-C7D8-4E02-A2EE-F13A5526606B}">
      <dgm:prSet/>
      <dgm:spPr/>
      <dgm:t>
        <a:bodyPr/>
        <a:lstStyle/>
        <a:p>
          <a:endParaRPr lang="es-ES"/>
        </a:p>
      </dgm:t>
    </dgm:pt>
    <dgm:pt modelId="{D02FB293-D0B6-4EA8-B57F-9EB7E633CBE7}" type="pres">
      <dgm:prSet presAssocID="{ABCA5C69-354B-4325-BDAF-631F8FA80587}" presName="CompostProcess" presStyleCnt="0">
        <dgm:presLayoutVars>
          <dgm:dir/>
          <dgm:resizeHandles val="exact"/>
        </dgm:presLayoutVars>
      </dgm:prSet>
      <dgm:spPr/>
    </dgm:pt>
    <dgm:pt modelId="{1653E836-1D3B-4848-93B2-5D6257295DEE}" type="pres">
      <dgm:prSet presAssocID="{ABCA5C69-354B-4325-BDAF-631F8FA80587}" presName="arrow" presStyleLbl="bgShp" presStyleIdx="0" presStyleCnt="1"/>
      <dgm:spPr>
        <a:ln>
          <a:solidFill>
            <a:schemeClr val="tx1"/>
          </a:solidFill>
        </a:ln>
      </dgm:spPr>
    </dgm:pt>
    <dgm:pt modelId="{88737380-4A9C-4339-9623-03626E9C1BEB}" type="pres">
      <dgm:prSet presAssocID="{ABCA5C69-354B-4325-BDAF-631F8FA80587}" presName="linearProcess" presStyleCnt="0"/>
      <dgm:spPr/>
    </dgm:pt>
    <dgm:pt modelId="{E233F9F0-2AE5-45C7-8C4C-16DD53727E0D}" type="pres">
      <dgm:prSet presAssocID="{57FB48D1-CD53-4D96-822E-042D307F5055}" presName="textNode" presStyleLbl="node1" presStyleIdx="0" presStyleCnt="3">
        <dgm:presLayoutVars>
          <dgm:bulletEnabled val="1"/>
        </dgm:presLayoutVars>
      </dgm:prSet>
      <dgm:spPr/>
      <dgm:t>
        <a:bodyPr/>
        <a:lstStyle/>
        <a:p>
          <a:endParaRPr lang="es-ES"/>
        </a:p>
      </dgm:t>
    </dgm:pt>
    <dgm:pt modelId="{E854E690-A7FE-4340-9E4B-CE93977504E9}" type="pres">
      <dgm:prSet presAssocID="{03508A6B-5630-4932-BD78-F1050C2E805D}" presName="sibTrans" presStyleCnt="0"/>
      <dgm:spPr/>
    </dgm:pt>
    <dgm:pt modelId="{891498AC-31E2-4636-BBE4-C30F12A0B067}" type="pres">
      <dgm:prSet presAssocID="{3DE39CEB-AC0A-4647-831B-6652D0F793DD}" presName="textNode" presStyleLbl="node1" presStyleIdx="1" presStyleCnt="3">
        <dgm:presLayoutVars>
          <dgm:bulletEnabled val="1"/>
        </dgm:presLayoutVars>
      </dgm:prSet>
      <dgm:spPr/>
      <dgm:t>
        <a:bodyPr/>
        <a:lstStyle/>
        <a:p>
          <a:endParaRPr lang="es-ES"/>
        </a:p>
      </dgm:t>
    </dgm:pt>
    <dgm:pt modelId="{B82BD11B-6FA4-42F7-9C4F-9704E59F6A11}" type="pres">
      <dgm:prSet presAssocID="{AF50DA7E-D973-49B3-A501-1BBFA601905A}" presName="sibTrans" presStyleCnt="0"/>
      <dgm:spPr/>
    </dgm:pt>
    <dgm:pt modelId="{74C946F6-8CA5-4390-A974-11E8F795E01A}" type="pres">
      <dgm:prSet presAssocID="{D8124162-40A9-4447-8127-233920DA77B4}" presName="textNode" presStyleLbl="node1" presStyleIdx="2" presStyleCnt="3">
        <dgm:presLayoutVars>
          <dgm:bulletEnabled val="1"/>
        </dgm:presLayoutVars>
      </dgm:prSet>
      <dgm:spPr/>
      <dgm:t>
        <a:bodyPr/>
        <a:lstStyle/>
        <a:p>
          <a:endParaRPr lang="es-ES"/>
        </a:p>
      </dgm:t>
    </dgm:pt>
  </dgm:ptLst>
  <dgm:cxnLst>
    <dgm:cxn modelId="{780EFAD8-86B6-4CB4-A0FB-371655127063}" srcId="{ABCA5C69-354B-4325-BDAF-631F8FA80587}" destId="{57FB48D1-CD53-4D96-822E-042D307F5055}" srcOrd="0" destOrd="0" parTransId="{25357707-54F1-421D-96E9-389366B087CA}" sibTransId="{03508A6B-5630-4932-BD78-F1050C2E805D}"/>
    <dgm:cxn modelId="{1B3D71F6-C7D8-4E02-A2EE-F13A5526606B}" srcId="{ABCA5C69-354B-4325-BDAF-631F8FA80587}" destId="{D8124162-40A9-4447-8127-233920DA77B4}" srcOrd="2" destOrd="0" parTransId="{9A2255DE-C743-4D13-8601-E39EA7EB1135}" sibTransId="{E611942D-1D62-4764-BD22-F6384F4D5AD2}"/>
    <dgm:cxn modelId="{CF4F3B85-94FB-43C9-88E9-8D92D32D15B1}" type="presOf" srcId="{ABCA5C69-354B-4325-BDAF-631F8FA80587}" destId="{D02FB293-D0B6-4EA8-B57F-9EB7E633CBE7}" srcOrd="0" destOrd="0" presId="urn:microsoft.com/office/officeart/2005/8/layout/hProcess9"/>
    <dgm:cxn modelId="{723DA867-B4F6-4084-AF8A-F0850EE67044}" type="presOf" srcId="{57FB48D1-CD53-4D96-822E-042D307F5055}" destId="{E233F9F0-2AE5-45C7-8C4C-16DD53727E0D}" srcOrd="0" destOrd="0" presId="urn:microsoft.com/office/officeart/2005/8/layout/hProcess9"/>
    <dgm:cxn modelId="{4E7F65C9-E670-4635-A655-4CB396E35D1F}" type="presOf" srcId="{D8124162-40A9-4447-8127-233920DA77B4}" destId="{74C946F6-8CA5-4390-A974-11E8F795E01A}" srcOrd="0" destOrd="0" presId="urn:microsoft.com/office/officeart/2005/8/layout/hProcess9"/>
    <dgm:cxn modelId="{53EEFF64-1E08-4DC6-9622-DF732D4C4BE8}" srcId="{ABCA5C69-354B-4325-BDAF-631F8FA80587}" destId="{3DE39CEB-AC0A-4647-831B-6652D0F793DD}" srcOrd="1" destOrd="0" parTransId="{49B075F5-2A0E-49B5-B4F0-0C569C88F593}" sibTransId="{AF50DA7E-D973-49B3-A501-1BBFA601905A}"/>
    <dgm:cxn modelId="{6E2FB776-D133-4A20-8AAE-C1746A810006}" type="presOf" srcId="{3DE39CEB-AC0A-4647-831B-6652D0F793DD}" destId="{891498AC-31E2-4636-BBE4-C30F12A0B067}" srcOrd="0" destOrd="0" presId="urn:microsoft.com/office/officeart/2005/8/layout/hProcess9"/>
    <dgm:cxn modelId="{BE98EC61-644D-4602-B063-BC584988AC8F}" type="presParOf" srcId="{D02FB293-D0B6-4EA8-B57F-9EB7E633CBE7}" destId="{1653E836-1D3B-4848-93B2-5D6257295DEE}" srcOrd="0" destOrd="0" presId="urn:microsoft.com/office/officeart/2005/8/layout/hProcess9"/>
    <dgm:cxn modelId="{A2E2643B-4502-407F-80EE-72B2C19E05FA}" type="presParOf" srcId="{D02FB293-D0B6-4EA8-B57F-9EB7E633CBE7}" destId="{88737380-4A9C-4339-9623-03626E9C1BEB}" srcOrd="1" destOrd="0" presId="urn:microsoft.com/office/officeart/2005/8/layout/hProcess9"/>
    <dgm:cxn modelId="{F969CC6D-437E-43C7-94BF-DDE7DC2B4C72}" type="presParOf" srcId="{88737380-4A9C-4339-9623-03626E9C1BEB}" destId="{E233F9F0-2AE5-45C7-8C4C-16DD53727E0D}" srcOrd="0" destOrd="0" presId="urn:microsoft.com/office/officeart/2005/8/layout/hProcess9"/>
    <dgm:cxn modelId="{2DF7863C-5433-4C42-A063-122A4AD280B4}" type="presParOf" srcId="{88737380-4A9C-4339-9623-03626E9C1BEB}" destId="{E854E690-A7FE-4340-9E4B-CE93977504E9}" srcOrd="1" destOrd="0" presId="urn:microsoft.com/office/officeart/2005/8/layout/hProcess9"/>
    <dgm:cxn modelId="{447E08A7-8564-4594-9AB5-73A76825AE19}" type="presParOf" srcId="{88737380-4A9C-4339-9623-03626E9C1BEB}" destId="{891498AC-31E2-4636-BBE4-C30F12A0B067}" srcOrd="2" destOrd="0" presId="urn:microsoft.com/office/officeart/2005/8/layout/hProcess9"/>
    <dgm:cxn modelId="{81A6E84C-705D-456A-8AE6-5173145E8CD8}" type="presParOf" srcId="{88737380-4A9C-4339-9623-03626E9C1BEB}" destId="{B82BD11B-6FA4-42F7-9C4F-9704E59F6A11}" srcOrd="3" destOrd="0" presId="urn:microsoft.com/office/officeart/2005/8/layout/hProcess9"/>
    <dgm:cxn modelId="{96A61374-2162-4C33-A9D6-9EFB1CB06406}" type="presParOf" srcId="{88737380-4A9C-4339-9623-03626E9C1BEB}" destId="{74C946F6-8CA5-4390-A974-11E8F795E01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BDCD68D-5AC7-4FF1-8905-7170487D940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C63550C6-FEBE-4DCE-B803-9E7A9C9EECAB}">
      <dgm:prSet phldrT="[Texto]"/>
      <dgm:spPr>
        <a:solidFill>
          <a:srgbClr val="FFFF99"/>
        </a:solidFill>
        <a:ln>
          <a:solidFill>
            <a:schemeClr val="tx1"/>
          </a:solidFill>
        </a:ln>
      </dgm:spPr>
      <dgm:t>
        <a:bodyPr/>
        <a:lstStyle/>
        <a:p>
          <a:r>
            <a:rPr lang="es-MX" dirty="0" smtClean="0">
              <a:solidFill>
                <a:schemeClr val="tx1"/>
              </a:solidFill>
            </a:rPr>
            <a:t>Es importante evaluar la percepción de los electores de otros sectores del país para llegar a conclusiones más generales del global de la población.</a:t>
          </a:r>
          <a:endParaRPr lang="es-ES" dirty="0">
            <a:solidFill>
              <a:schemeClr val="tx1"/>
            </a:solidFill>
          </a:endParaRPr>
        </a:p>
      </dgm:t>
    </dgm:pt>
    <dgm:pt modelId="{0E66FF76-3C49-4EB4-93D1-27AB13C85794}" type="parTrans" cxnId="{E38CFF16-9067-40E9-B7E9-C6A85627066D}">
      <dgm:prSet/>
      <dgm:spPr/>
      <dgm:t>
        <a:bodyPr/>
        <a:lstStyle/>
        <a:p>
          <a:endParaRPr lang="es-ES"/>
        </a:p>
      </dgm:t>
    </dgm:pt>
    <dgm:pt modelId="{F434F0CA-6229-4F89-A460-49A677765B51}" type="sibTrans" cxnId="{E38CFF16-9067-40E9-B7E9-C6A85627066D}">
      <dgm:prSet/>
      <dgm:spPr/>
      <dgm:t>
        <a:bodyPr/>
        <a:lstStyle/>
        <a:p>
          <a:endParaRPr lang="es-ES"/>
        </a:p>
      </dgm:t>
    </dgm:pt>
    <dgm:pt modelId="{0638FDE3-D13B-4860-956C-02A23E4CEB37}">
      <dgm:prSet phldrT="[Texto]"/>
      <dgm:spPr>
        <a:solidFill>
          <a:srgbClr val="FFCC99"/>
        </a:solidFill>
        <a:ln>
          <a:solidFill>
            <a:schemeClr val="tx1"/>
          </a:solidFill>
        </a:ln>
      </dgm:spPr>
      <dgm:t>
        <a:bodyPr/>
        <a:lstStyle/>
        <a:p>
          <a:r>
            <a:rPr lang="es-MX" dirty="0" smtClean="0">
              <a:solidFill>
                <a:schemeClr val="tx1"/>
              </a:solidFill>
            </a:rPr>
            <a:t>Se deben Identificar continuamente las estrategias de comunicación que usan los posibles candidatos presidenciales del Ecuador para el año 2017, así como las del actual Presidente que puede buscar la reelección.</a:t>
          </a:r>
          <a:endParaRPr lang="es-ES" dirty="0">
            <a:solidFill>
              <a:schemeClr val="tx1"/>
            </a:solidFill>
          </a:endParaRPr>
        </a:p>
      </dgm:t>
    </dgm:pt>
    <dgm:pt modelId="{B27BB966-A519-4D05-97AF-67EE066206BC}" type="parTrans" cxnId="{F3E96013-D96A-49B1-BF46-D2A2E93EC59F}">
      <dgm:prSet/>
      <dgm:spPr/>
      <dgm:t>
        <a:bodyPr/>
        <a:lstStyle/>
        <a:p>
          <a:endParaRPr lang="es-ES"/>
        </a:p>
      </dgm:t>
    </dgm:pt>
    <dgm:pt modelId="{F4969983-CCE6-4D53-9E27-09C62FB03BCA}" type="sibTrans" cxnId="{F3E96013-D96A-49B1-BF46-D2A2E93EC59F}">
      <dgm:prSet/>
      <dgm:spPr/>
      <dgm:t>
        <a:bodyPr/>
        <a:lstStyle/>
        <a:p>
          <a:endParaRPr lang="es-ES"/>
        </a:p>
      </dgm:t>
    </dgm:pt>
    <dgm:pt modelId="{0A6BC33C-A0C3-483C-B2D6-2DCF3F00B9D7}">
      <dgm:prSet phldrT="[Texto]"/>
      <dgm:spPr>
        <a:solidFill>
          <a:schemeClr val="accent5">
            <a:lumMod val="60000"/>
            <a:lumOff val="40000"/>
          </a:schemeClr>
        </a:solidFill>
        <a:ln>
          <a:solidFill>
            <a:schemeClr val="tx1"/>
          </a:solidFill>
        </a:ln>
      </dgm:spPr>
      <dgm:t>
        <a:bodyPr/>
        <a:lstStyle/>
        <a:p>
          <a:r>
            <a:rPr lang="es-MX" dirty="0" smtClean="0">
              <a:solidFill>
                <a:schemeClr val="tx1"/>
              </a:solidFill>
            </a:rPr>
            <a:t>Se debe realizar un estudio minucioso del comportamiento de los candidatos presidenciales en cada medio de comunicación para establecer un patrón de comportamiento y uso de las herramientas específicas del marketing político.</a:t>
          </a:r>
          <a:endParaRPr lang="es-ES" dirty="0">
            <a:solidFill>
              <a:schemeClr val="tx1"/>
            </a:solidFill>
          </a:endParaRPr>
        </a:p>
      </dgm:t>
    </dgm:pt>
    <dgm:pt modelId="{05AC83FA-51C9-4282-903C-04711352F5A3}" type="parTrans" cxnId="{D527DE3D-CD7A-47F7-BEC8-3FFC5314A47E}">
      <dgm:prSet/>
      <dgm:spPr/>
      <dgm:t>
        <a:bodyPr/>
        <a:lstStyle/>
        <a:p>
          <a:endParaRPr lang="es-ES"/>
        </a:p>
      </dgm:t>
    </dgm:pt>
    <dgm:pt modelId="{0520E4F9-7E13-48BB-9896-91404F8AED0D}" type="sibTrans" cxnId="{D527DE3D-CD7A-47F7-BEC8-3FFC5314A47E}">
      <dgm:prSet/>
      <dgm:spPr/>
      <dgm:t>
        <a:bodyPr/>
        <a:lstStyle/>
        <a:p>
          <a:endParaRPr lang="es-ES"/>
        </a:p>
      </dgm:t>
    </dgm:pt>
    <dgm:pt modelId="{2829E7BD-80C0-442F-A31E-D54E3FF6198F}" type="pres">
      <dgm:prSet presAssocID="{7BDCD68D-5AC7-4FF1-8905-7170487D9403}" presName="Name0" presStyleCnt="0">
        <dgm:presLayoutVars>
          <dgm:chMax val="7"/>
          <dgm:chPref val="7"/>
          <dgm:dir/>
        </dgm:presLayoutVars>
      </dgm:prSet>
      <dgm:spPr/>
      <dgm:t>
        <a:bodyPr/>
        <a:lstStyle/>
        <a:p>
          <a:endParaRPr lang="es-ES"/>
        </a:p>
      </dgm:t>
    </dgm:pt>
    <dgm:pt modelId="{1A58F132-C89D-4938-A6E2-B8ACCADFD1C7}" type="pres">
      <dgm:prSet presAssocID="{7BDCD68D-5AC7-4FF1-8905-7170487D9403}" presName="Name1" presStyleCnt="0"/>
      <dgm:spPr/>
    </dgm:pt>
    <dgm:pt modelId="{094B094F-5F85-4785-888A-E131A3EBD2CE}" type="pres">
      <dgm:prSet presAssocID="{7BDCD68D-5AC7-4FF1-8905-7170487D9403}" presName="cycle" presStyleCnt="0"/>
      <dgm:spPr/>
    </dgm:pt>
    <dgm:pt modelId="{654F9855-F7CF-4FBF-B29E-91D291BCB8E6}" type="pres">
      <dgm:prSet presAssocID="{7BDCD68D-5AC7-4FF1-8905-7170487D9403}" presName="srcNode" presStyleLbl="node1" presStyleIdx="0" presStyleCnt="3"/>
      <dgm:spPr/>
    </dgm:pt>
    <dgm:pt modelId="{EE777F0B-1242-4CB4-9DAF-E443971C4631}" type="pres">
      <dgm:prSet presAssocID="{7BDCD68D-5AC7-4FF1-8905-7170487D9403}" presName="conn" presStyleLbl="parChTrans1D2" presStyleIdx="0" presStyleCnt="1"/>
      <dgm:spPr/>
      <dgm:t>
        <a:bodyPr/>
        <a:lstStyle/>
        <a:p>
          <a:endParaRPr lang="es-ES"/>
        </a:p>
      </dgm:t>
    </dgm:pt>
    <dgm:pt modelId="{01A65082-C1D7-4776-8456-DCEE0F6D26D1}" type="pres">
      <dgm:prSet presAssocID="{7BDCD68D-5AC7-4FF1-8905-7170487D9403}" presName="extraNode" presStyleLbl="node1" presStyleIdx="0" presStyleCnt="3"/>
      <dgm:spPr/>
    </dgm:pt>
    <dgm:pt modelId="{D9FE4C1F-FDF2-407A-A4E2-1AB89909F825}" type="pres">
      <dgm:prSet presAssocID="{7BDCD68D-5AC7-4FF1-8905-7170487D9403}" presName="dstNode" presStyleLbl="node1" presStyleIdx="0" presStyleCnt="3"/>
      <dgm:spPr/>
    </dgm:pt>
    <dgm:pt modelId="{DEC6A916-CE58-4A6F-8CF4-407A056C5D0A}" type="pres">
      <dgm:prSet presAssocID="{C63550C6-FEBE-4DCE-B803-9E7A9C9EECAB}" presName="text_1" presStyleLbl="node1" presStyleIdx="0" presStyleCnt="3">
        <dgm:presLayoutVars>
          <dgm:bulletEnabled val="1"/>
        </dgm:presLayoutVars>
      </dgm:prSet>
      <dgm:spPr/>
      <dgm:t>
        <a:bodyPr/>
        <a:lstStyle/>
        <a:p>
          <a:endParaRPr lang="es-ES"/>
        </a:p>
      </dgm:t>
    </dgm:pt>
    <dgm:pt modelId="{0DA7D2AD-6638-44DC-9257-3F040C03C90F}" type="pres">
      <dgm:prSet presAssocID="{C63550C6-FEBE-4DCE-B803-9E7A9C9EECAB}" presName="accent_1" presStyleCnt="0"/>
      <dgm:spPr/>
    </dgm:pt>
    <dgm:pt modelId="{D5CBF61C-243C-4FD2-8811-8D62B3B397E2}" type="pres">
      <dgm:prSet presAssocID="{C63550C6-FEBE-4DCE-B803-9E7A9C9EECAB}" presName="accentRepeatNode" presStyleLbl="solidFgAcc1" presStyleIdx="0" presStyleCnt="3"/>
      <dgm:spPr>
        <a:ln>
          <a:solidFill>
            <a:schemeClr val="tx1"/>
          </a:solidFill>
        </a:ln>
      </dgm:spPr>
    </dgm:pt>
    <dgm:pt modelId="{017BCD00-13A2-446A-A4AD-45AA3F14FE84}" type="pres">
      <dgm:prSet presAssocID="{0638FDE3-D13B-4860-956C-02A23E4CEB37}" presName="text_2" presStyleLbl="node1" presStyleIdx="1" presStyleCnt="3">
        <dgm:presLayoutVars>
          <dgm:bulletEnabled val="1"/>
        </dgm:presLayoutVars>
      </dgm:prSet>
      <dgm:spPr/>
      <dgm:t>
        <a:bodyPr/>
        <a:lstStyle/>
        <a:p>
          <a:endParaRPr lang="es-ES"/>
        </a:p>
      </dgm:t>
    </dgm:pt>
    <dgm:pt modelId="{FB22C9E3-ED4A-4A2C-A852-646605D028E5}" type="pres">
      <dgm:prSet presAssocID="{0638FDE3-D13B-4860-956C-02A23E4CEB37}" presName="accent_2" presStyleCnt="0"/>
      <dgm:spPr/>
    </dgm:pt>
    <dgm:pt modelId="{31701119-A6F1-444E-A16A-98EE51DAB340}" type="pres">
      <dgm:prSet presAssocID="{0638FDE3-D13B-4860-956C-02A23E4CEB37}" presName="accentRepeatNode" presStyleLbl="solidFgAcc1" presStyleIdx="1" presStyleCnt="3"/>
      <dgm:spPr>
        <a:ln>
          <a:solidFill>
            <a:schemeClr val="tx1"/>
          </a:solidFill>
        </a:ln>
      </dgm:spPr>
    </dgm:pt>
    <dgm:pt modelId="{BC04B1E3-7142-4833-A419-D3D6917C010E}" type="pres">
      <dgm:prSet presAssocID="{0A6BC33C-A0C3-483C-B2D6-2DCF3F00B9D7}" presName="text_3" presStyleLbl="node1" presStyleIdx="2" presStyleCnt="3">
        <dgm:presLayoutVars>
          <dgm:bulletEnabled val="1"/>
        </dgm:presLayoutVars>
      </dgm:prSet>
      <dgm:spPr/>
      <dgm:t>
        <a:bodyPr/>
        <a:lstStyle/>
        <a:p>
          <a:endParaRPr lang="es-ES"/>
        </a:p>
      </dgm:t>
    </dgm:pt>
    <dgm:pt modelId="{13AEE885-5406-4F08-849D-F243D39E9F64}" type="pres">
      <dgm:prSet presAssocID="{0A6BC33C-A0C3-483C-B2D6-2DCF3F00B9D7}" presName="accent_3" presStyleCnt="0"/>
      <dgm:spPr/>
    </dgm:pt>
    <dgm:pt modelId="{84E0DBE4-7D97-4026-9695-8CDE0B4BB9BE}" type="pres">
      <dgm:prSet presAssocID="{0A6BC33C-A0C3-483C-B2D6-2DCF3F00B9D7}" presName="accentRepeatNode" presStyleLbl="solidFgAcc1" presStyleIdx="2" presStyleCnt="3"/>
      <dgm:spPr>
        <a:ln>
          <a:solidFill>
            <a:schemeClr val="tx1"/>
          </a:solidFill>
        </a:ln>
      </dgm:spPr>
    </dgm:pt>
  </dgm:ptLst>
  <dgm:cxnLst>
    <dgm:cxn modelId="{056F5A4E-EB22-4561-AF5D-CE4C1111D1CB}" type="presOf" srcId="{0638FDE3-D13B-4860-956C-02A23E4CEB37}" destId="{017BCD00-13A2-446A-A4AD-45AA3F14FE84}" srcOrd="0" destOrd="0" presId="urn:microsoft.com/office/officeart/2008/layout/VerticalCurvedList"/>
    <dgm:cxn modelId="{D527DE3D-CD7A-47F7-BEC8-3FFC5314A47E}" srcId="{7BDCD68D-5AC7-4FF1-8905-7170487D9403}" destId="{0A6BC33C-A0C3-483C-B2D6-2DCF3F00B9D7}" srcOrd="2" destOrd="0" parTransId="{05AC83FA-51C9-4282-903C-04711352F5A3}" sibTransId="{0520E4F9-7E13-48BB-9896-91404F8AED0D}"/>
    <dgm:cxn modelId="{103D4BDE-254F-4932-AD1D-21316F77051A}" type="presOf" srcId="{F434F0CA-6229-4F89-A460-49A677765B51}" destId="{EE777F0B-1242-4CB4-9DAF-E443971C4631}" srcOrd="0" destOrd="0" presId="urn:microsoft.com/office/officeart/2008/layout/VerticalCurvedList"/>
    <dgm:cxn modelId="{62EE62AF-BB00-4255-A31A-2912925945B4}" type="presOf" srcId="{C63550C6-FEBE-4DCE-B803-9E7A9C9EECAB}" destId="{DEC6A916-CE58-4A6F-8CF4-407A056C5D0A}" srcOrd="0" destOrd="0" presId="urn:microsoft.com/office/officeart/2008/layout/VerticalCurvedList"/>
    <dgm:cxn modelId="{E38CFF16-9067-40E9-B7E9-C6A85627066D}" srcId="{7BDCD68D-5AC7-4FF1-8905-7170487D9403}" destId="{C63550C6-FEBE-4DCE-B803-9E7A9C9EECAB}" srcOrd="0" destOrd="0" parTransId="{0E66FF76-3C49-4EB4-93D1-27AB13C85794}" sibTransId="{F434F0CA-6229-4F89-A460-49A677765B51}"/>
    <dgm:cxn modelId="{F3E96013-D96A-49B1-BF46-D2A2E93EC59F}" srcId="{7BDCD68D-5AC7-4FF1-8905-7170487D9403}" destId="{0638FDE3-D13B-4860-956C-02A23E4CEB37}" srcOrd="1" destOrd="0" parTransId="{B27BB966-A519-4D05-97AF-67EE066206BC}" sibTransId="{F4969983-CCE6-4D53-9E27-09C62FB03BCA}"/>
    <dgm:cxn modelId="{7E8F4D07-F4B3-4AF1-9327-5261756D93E2}" type="presOf" srcId="{7BDCD68D-5AC7-4FF1-8905-7170487D9403}" destId="{2829E7BD-80C0-442F-A31E-D54E3FF6198F}" srcOrd="0" destOrd="0" presId="urn:microsoft.com/office/officeart/2008/layout/VerticalCurvedList"/>
    <dgm:cxn modelId="{AA2F3DFE-AC9E-4547-A41D-FF101475B66F}" type="presOf" srcId="{0A6BC33C-A0C3-483C-B2D6-2DCF3F00B9D7}" destId="{BC04B1E3-7142-4833-A419-D3D6917C010E}" srcOrd="0" destOrd="0" presId="urn:microsoft.com/office/officeart/2008/layout/VerticalCurvedList"/>
    <dgm:cxn modelId="{E332B9FB-DB6E-423E-B807-9A10DE47EC65}" type="presParOf" srcId="{2829E7BD-80C0-442F-A31E-D54E3FF6198F}" destId="{1A58F132-C89D-4938-A6E2-B8ACCADFD1C7}" srcOrd="0" destOrd="0" presId="urn:microsoft.com/office/officeart/2008/layout/VerticalCurvedList"/>
    <dgm:cxn modelId="{992566BB-8CF9-460D-9DDC-B90023AA0E56}" type="presParOf" srcId="{1A58F132-C89D-4938-A6E2-B8ACCADFD1C7}" destId="{094B094F-5F85-4785-888A-E131A3EBD2CE}" srcOrd="0" destOrd="0" presId="urn:microsoft.com/office/officeart/2008/layout/VerticalCurvedList"/>
    <dgm:cxn modelId="{6F3BF3C1-A3E8-401B-BDE5-6DC550C84309}" type="presParOf" srcId="{094B094F-5F85-4785-888A-E131A3EBD2CE}" destId="{654F9855-F7CF-4FBF-B29E-91D291BCB8E6}" srcOrd="0" destOrd="0" presId="urn:microsoft.com/office/officeart/2008/layout/VerticalCurvedList"/>
    <dgm:cxn modelId="{0906B201-82FD-4996-B2E9-5C5216871A63}" type="presParOf" srcId="{094B094F-5F85-4785-888A-E131A3EBD2CE}" destId="{EE777F0B-1242-4CB4-9DAF-E443971C4631}" srcOrd="1" destOrd="0" presId="urn:microsoft.com/office/officeart/2008/layout/VerticalCurvedList"/>
    <dgm:cxn modelId="{5A33A40A-54E8-4E0C-8CD4-EE20A7282220}" type="presParOf" srcId="{094B094F-5F85-4785-888A-E131A3EBD2CE}" destId="{01A65082-C1D7-4776-8456-DCEE0F6D26D1}" srcOrd="2" destOrd="0" presId="urn:microsoft.com/office/officeart/2008/layout/VerticalCurvedList"/>
    <dgm:cxn modelId="{25C7990D-6D15-4E47-8B9C-2678D5E9BAEC}" type="presParOf" srcId="{094B094F-5F85-4785-888A-E131A3EBD2CE}" destId="{D9FE4C1F-FDF2-407A-A4E2-1AB89909F825}" srcOrd="3" destOrd="0" presId="urn:microsoft.com/office/officeart/2008/layout/VerticalCurvedList"/>
    <dgm:cxn modelId="{B40A24B7-144C-4462-95B3-10605F3CD396}" type="presParOf" srcId="{1A58F132-C89D-4938-A6E2-B8ACCADFD1C7}" destId="{DEC6A916-CE58-4A6F-8CF4-407A056C5D0A}" srcOrd="1" destOrd="0" presId="urn:microsoft.com/office/officeart/2008/layout/VerticalCurvedList"/>
    <dgm:cxn modelId="{E6CFF2C9-9E1E-4D12-8D46-901FEE384B8B}" type="presParOf" srcId="{1A58F132-C89D-4938-A6E2-B8ACCADFD1C7}" destId="{0DA7D2AD-6638-44DC-9257-3F040C03C90F}" srcOrd="2" destOrd="0" presId="urn:microsoft.com/office/officeart/2008/layout/VerticalCurvedList"/>
    <dgm:cxn modelId="{49CE32F6-9113-45A9-BD90-06D77F4C6637}" type="presParOf" srcId="{0DA7D2AD-6638-44DC-9257-3F040C03C90F}" destId="{D5CBF61C-243C-4FD2-8811-8D62B3B397E2}" srcOrd="0" destOrd="0" presId="urn:microsoft.com/office/officeart/2008/layout/VerticalCurvedList"/>
    <dgm:cxn modelId="{E2705FB9-C78E-42FB-8B15-6640731D6A7B}" type="presParOf" srcId="{1A58F132-C89D-4938-A6E2-B8ACCADFD1C7}" destId="{017BCD00-13A2-446A-A4AD-45AA3F14FE84}" srcOrd="3" destOrd="0" presId="urn:microsoft.com/office/officeart/2008/layout/VerticalCurvedList"/>
    <dgm:cxn modelId="{5E2F917D-49D3-478A-92CC-90BF2451C199}" type="presParOf" srcId="{1A58F132-C89D-4938-A6E2-B8ACCADFD1C7}" destId="{FB22C9E3-ED4A-4A2C-A852-646605D028E5}" srcOrd="4" destOrd="0" presId="urn:microsoft.com/office/officeart/2008/layout/VerticalCurvedList"/>
    <dgm:cxn modelId="{56698180-AE92-4A6B-B49E-A56098463C5C}" type="presParOf" srcId="{FB22C9E3-ED4A-4A2C-A852-646605D028E5}" destId="{31701119-A6F1-444E-A16A-98EE51DAB340}" srcOrd="0" destOrd="0" presId="urn:microsoft.com/office/officeart/2008/layout/VerticalCurvedList"/>
    <dgm:cxn modelId="{53546CB6-A799-4F18-A807-30FDF7204DA8}" type="presParOf" srcId="{1A58F132-C89D-4938-A6E2-B8ACCADFD1C7}" destId="{BC04B1E3-7142-4833-A419-D3D6917C010E}" srcOrd="5" destOrd="0" presId="urn:microsoft.com/office/officeart/2008/layout/VerticalCurvedList"/>
    <dgm:cxn modelId="{239C46AF-2A9B-4713-8BD1-308AEDD1F8AC}" type="presParOf" srcId="{1A58F132-C89D-4938-A6E2-B8ACCADFD1C7}" destId="{13AEE885-5406-4F08-849D-F243D39E9F64}" srcOrd="6" destOrd="0" presId="urn:microsoft.com/office/officeart/2008/layout/VerticalCurvedList"/>
    <dgm:cxn modelId="{AFC3FE5B-9281-4B30-A43C-F9D634E6182E}" type="presParOf" srcId="{13AEE885-5406-4F08-849D-F243D39E9F64}" destId="{84E0DBE4-7D97-4026-9695-8CDE0B4BB9B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3F51D5-30BE-4BBC-AD75-79CA71E7F08C}" type="doc">
      <dgm:prSet loTypeId="urn:microsoft.com/office/officeart/2005/8/layout/default" loCatId="list" qsTypeId="urn:microsoft.com/office/officeart/2005/8/quickstyle/simple3" qsCatId="simple" csTypeId="urn:microsoft.com/office/officeart/2005/8/colors/colorful3" csCatId="colorful" phldr="1"/>
      <dgm:spPr/>
      <dgm:t>
        <a:bodyPr/>
        <a:lstStyle/>
        <a:p>
          <a:endParaRPr lang="es-ES"/>
        </a:p>
      </dgm:t>
    </dgm:pt>
    <dgm:pt modelId="{B95EBC3D-BDFD-4CC0-9093-67D9CF78C9EE}">
      <dgm:prSet phldrT="[Texto]"/>
      <dgm:spPr>
        <a:solidFill>
          <a:srgbClr val="CCCCFF"/>
        </a:solidFill>
        <a:ln>
          <a:solidFill>
            <a:schemeClr val="tx1"/>
          </a:solidFill>
        </a:ln>
      </dgm:spPr>
      <dgm:t>
        <a:bodyPr/>
        <a:lstStyle/>
        <a:p>
          <a:r>
            <a:rPr lang="es-ES" dirty="0" smtClean="0"/>
            <a:t>El objetivo principal es ganar el poder Ejecutivo </a:t>
          </a:r>
          <a:endParaRPr lang="es-ES" dirty="0"/>
        </a:p>
      </dgm:t>
    </dgm:pt>
    <dgm:pt modelId="{5D32B778-9AC2-4FB0-B4F4-AD9A32C3C1B1}" type="parTrans" cxnId="{4997B36B-A3C2-40C0-983D-1CC6F643459A}">
      <dgm:prSet/>
      <dgm:spPr/>
      <dgm:t>
        <a:bodyPr/>
        <a:lstStyle/>
        <a:p>
          <a:endParaRPr lang="es-ES"/>
        </a:p>
      </dgm:t>
    </dgm:pt>
    <dgm:pt modelId="{84F53C4A-DFEC-43F9-82E2-3AED04524260}" type="sibTrans" cxnId="{4997B36B-A3C2-40C0-983D-1CC6F643459A}">
      <dgm:prSet/>
      <dgm:spPr/>
      <dgm:t>
        <a:bodyPr/>
        <a:lstStyle/>
        <a:p>
          <a:endParaRPr lang="es-ES"/>
        </a:p>
      </dgm:t>
    </dgm:pt>
    <dgm:pt modelId="{160EFB0C-6DA3-46AC-8CD9-F2FBB7215665}">
      <dgm:prSet phldrT="[Texto]"/>
      <dgm:spPr>
        <a:solidFill>
          <a:srgbClr val="FFCCFF"/>
        </a:solidFill>
        <a:ln>
          <a:solidFill>
            <a:schemeClr val="tx1"/>
          </a:solidFill>
        </a:ln>
      </dgm:spPr>
      <dgm:t>
        <a:bodyPr/>
        <a:lstStyle/>
        <a:p>
          <a:r>
            <a:rPr lang="es-ES" dirty="0" smtClean="0"/>
            <a:t>Las campañas electorales se ganan o pierden a nivel estratégico y táctico.</a:t>
          </a:r>
          <a:endParaRPr lang="es-ES" dirty="0"/>
        </a:p>
      </dgm:t>
    </dgm:pt>
    <dgm:pt modelId="{B110FAE8-5F41-4793-8BF3-F7B9368D3ACE}" type="parTrans" cxnId="{0506A368-C445-448E-BF92-592579996E73}">
      <dgm:prSet/>
      <dgm:spPr/>
      <dgm:t>
        <a:bodyPr/>
        <a:lstStyle/>
        <a:p>
          <a:endParaRPr lang="es-ES"/>
        </a:p>
      </dgm:t>
    </dgm:pt>
    <dgm:pt modelId="{A8E46128-D9D2-446F-952B-F93DE6ED3472}" type="sibTrans" cxnId="{0506A368-C445-448E-BF92-592579996E73}">
      <dgm:prSet/>
      <dgm:spPr/>
      <dgm:t>
        <a:bodyPr/>
        <a:lstStyle/>
        <a:p>
          <a:endParaRPr lang="es-ES"/>
        </a:p>
      </dgm:t>
    </dgm:pt>
    <dgm:pt modelId="{AD33AE5B-19E7-47EC-834C-DB27084AAF67}">
      <dgm:prSet phldrT="[Texto]"/>
      <dgm:spPr>
        <a:solidFill>
          <a:srgbClr val="99CCFF"/>
        </a:solidFill>
        <a:ln>
          <a:solidFill>
            <a:schemeClr val="tx1"/>
          </a:solidFill>
        </a:ln>
      </dgm:spPr>
      <dgm:t>
        <a:bodyPr/>
        <a:lstStyle/>
        <a:p>
          <a:r>
            <a:rPr lang="es-ES" dirty="0" smtClean="0"/>
            <a:t>A través de la comunicación política, identifican, conocen y deciden sus candidatos</a:t>
          </a:r>
          <a:endParaRPr lang="es-ES" dirty="0"/>
        </a:p>
      </dgm:t>
    </dgm:pt>
    <dgm:pt modelId="{9A04EF1E-35B0-42AE-938A-0AC6460D1424}" type="parTrans" cxnId="{925D3E01-7788-4308-B6C6-FC999CD780E9}">
      <dgm:prSet/>
      <dgm:spPr/>
      <dgm:t>
        <a:bodyPr/>
        <a:lstStyle/>
        <a:p>
          <a:endParaRPr lang="es-ES"/>
        </a:p>
      </dgm:t>
    </dgm:pt>
    <dgm:pt modelId="{BA7AE618-12F2-4FEB-83A0-DB01F0888519}" type="sibTrans" cxnId="{925D3E01-7788-4308-B6C6-FC999CD780E9}">
      <dgm:prSet/>
      <dgm:spPr/>
      <dgm:t>
        <a:bodyPr/>
        <a:lstStyle/>
        <a:p>
          <a:endParaRPr lang="es-ES"/>
        </a:p>
      </dgm:t>
    </dgm:pt>
    <dgm:pt modelId="{3B12ECDA-1A84-4857-9280-927F0635D1FC}">
      <dgm:prSet phldrT="[Texto]"/>
      <dgm:spPr>
        <a:solidFill>
          <a:srgbClr val="99FF99"/>
        </a:solidFill>
        <a:ln>
          <a:solidFill>
            <a:schemeClr val="tx1"/>
          </a:solidFill>
        </a:ln>
      </dgm:spPr>
      <dgm:t>
        <a:bodyPr/>
        <a:lstStyle/>
        <a:p>
          <a:r>
            <a:rPr lang="es-ES" dirty="0" smtClean="0"/>
            <a:t>Las campañas electorales de Rafael Correa consideradas importantes</a:t>
          </a:r>
          <a:endParaRPr lang="es-ES" dirty="0"/>
        </a:p>
      </dgm:t>
    </dgm:pt>
    <dgm:pt modelId="{D219FEA6-BD61-409A-AC25-263B6E426585}" type="parTrans" cxnId="{40B70039-3424-4E00-B5BF-476BB7898FA1}">
      <dgm:prSet/>
      <dgm:spPr/>
      <dgm:t>
        <a:bodyPr/>
        <a:lstStyle/>
        <a:p>
          <a:endParaRPr lang="es-ES"/>
        </a:p>
      </dgm:t>
    </dgm:pt>
    <dgm:pt modelId="{B88F3004-CB0B-44BC-961C-0A670211F599}" type="sibTrans" cxnId="{40B70039-3424-4E00-B5BF-476BB7898FA1}">
      <dgm:prSet/>
      <dgm:spPr/>
      <dgm:t>
        <a:bodyPr/>
        <a:lstStyle/>
        <a:p>
          <a:endParaRPr lang="es-ES"/>
        </a:p>
      </dgm:t>
    </dgm:pt>
    <dgm:pt modelId="{CBA8EF94-5561-401E-8E13-C540EFA21EF6}">
      <dgm:prSet phldrT="[Texto]"/>
      <dgm:spPr>
        <a:solidFill>
          <a:srgbClr val="FFFFCC"/>
        </a:solidFill>
        <a:ln>
          <a:solidFill>
            <a:schemeClr val="tx1"/>
          </a:solidFill>
        </a:ln>
      </dgm:spPr>
      <dgm:t>
        <a:bodyPr/>
        <a:lstStyle/>
        <a:p>
          <a:r>
            <a:rPr lang="es-ES" dirty="0" smtClean="0"/>
            <a:t>Permite conocer y cuantificar el impacto en la percepción </a:t>
          </a:r>
          <a:endParaRPr lang="es-ES" dirty="0"/>
        </a:p>
      </dgm:t>
    </dgm:pt>
    <dgm:pt modelId="{E35046E6-9ED8-4B10-8EFF-5D1D0F6EC453}" type="parTrans" cxnId="{81D63F97-C2E7-4D0B-B462-5C8C2E4E33A6}">
      <dgm:prSet/>
      <dgm:spPr/>
      <dgm:t>
        <a:bodyPr/>
        <a:lstStyle/>
        <a:p>
          <a:endParaRPr lang="es-ES"/>
        </a:p>
      </dgm:t>
    </dgm:pt>
    <dgm:pt modelId="{0F4FFA8E-57CC-4E4C-BA19-1BE758228E4D}" type="sibTrans" cxnId="{81D63F97-C2E7-4D0B-B462-5C8C2E4E33A6}">
      <dgm:prSet/>
      <dgm:spPr/>
      <dgm:t>
        <a:bodyPr/>
        <a:lstStyle/>
        <a:p>
          <a:endParaRPr lang="es-ES"/>
        </a:p>
      </dgm:t>
    </dgm:pt>
    <dgm:pt modelId="{04136AE4-1496-4F92-AD95-3C372637C6BF}" type="pres">
      <dgm:prSet presAssocID="{803F51D5-30BE-4BBC-AD75-79CA71E7F08C}" presName="diagram" presStyleCnt="0">
        <dgm:presLayoutVars>
          <dgm:dir/>
          <dgm:resizeHandles val="exact"/>
        </dgm:presLayoutVars>
      </dgm:prSet>
      <dgm:spPr/>
      <dgm:t>
        <a:bodyPr/>
        <a:lstStyle/>
        <a:p>
          <a:endParaRPr lang="es-ES"/>
        </a:p>
      </dgm:t>
    </dgm:pt>
    <dgm:pt modelId="{0F64035B-F85B-43FD-A6B6-1015B44EBEEC}" type="pres">
      <dgm:prSet presAssocID="{B95EBC3D-BDFD-4CC0-9093-67D9CF78C9EE}" presName="node" presStyleLbl="node1" presStyleIdx="0" presStyleCnt="5">
        <dgm:presLayoutVars>
          <dgm:bulletEnabled val="1"/>
        </dgm:presLayoutVars>
      </dgm:prSet>
      <dgm:spPr/>
      <dgm:t>
        <a:bodyPr/>
        <a:lstStyle/>
        <a:p>
          <a:endParaRPr lang="es-ES"/>
        </a:p>
      </dgm:t>
    </dgm:pt>
    <dgm:pt modelId="{697C7F24-D210-4116-ADB0-3D1888E7B874}" type="pres">
      <dgm:prSet presAssocID="{84F53C4A-DFEC-43F9-82E2-3AED04524260}" presName="sibTrans" presStyleCnt="0"/>
      <dgm:spPr/>
      <dgm:t>
        <a:bodyPr/>
        <a:lstStyle/>
        <a:p>
          <a:endParaRPr lang="es-ES"/>
        </a:p>
      </dgm:t>
    </dgm:pt>
    <dgm:pt modelId="{A02B0469-AC67-4EE3-B1C5-BECA490E2532}" type="pres">
      <dgm:prSet presAssocID="{160EFB0C-6DA3-46AC-8CD9-F2FBB7215665}" presName="node" presStyleLbl="node1" presStyleIdx="1" presStyleCnt="5">
        <dgm:presLayoutVars>
          <dgm:bulletEnabled val="1"/>
        </dgm:presLayoutVars>
      </dgm:prSet>
      <dgm:spPr/>
      <dgm:t>
        <a:bodyPr/>
        <a:lstStyle/>
        <a:p>
          <a:endParaRPr lang="es-ES"/>
        </a:p>
      </dgm:t>
    </dgm:pt>
    <dgm:pt modelId="{37D325E3-C845-48F5-A629-35CC94F3451F}" type="pres">
      <dgm:prSet presAssocID="{A8E46128-D9D2-446F-952B-F93DE6ED3472}" presName="sibTrans" presStyleCnt="0"/>
      <dgm:spPr/>
      <dgm:t>
        <a:bodyPr/>
        <a:lstStyle/>
        <a:p>
          <a:endParaRPr lang="es-ES"/>
        </a:p>
      </dgm:t>
    </dgm:pt>
    <dgm:pt modelId="{9F2717CF-9AF0-412E-8D69-3BCD69AAE709}" type="pres">
      <dgm:prSet presAssocID="{AD33AE5B-19E7-47EC-834C-DB27084AAF67}" presName="node" presStyleLbl="node1" presStyleIdx="2" presStyleCnt="5">
        <dgm:presLayoutVars>
          <dgm:bulletEnabled val="1"/>
        </dgm:presLayoutVars>
      </dgm:prSet>
      <dgm:spPr/>
      <dgm:t>
        <a:bodyPr/>
        <a:lstStyle/>
        <a:p>
          <a:endParaRPr lang="es-ES"/>
        </a:p>
      </dgm:t>
    </dgm:pt>
    <dgm:pt modelId="{03AF55CA-18E5-4FF3-9155-F3099F2675CF}" type="pres">
      <dgm:prSet presAssocID="{BA7AE618-12F2-4FEB-83A0-DB01F0888519}" presName="sibTrans" presStyleCnt="0"/>
      <dgm:spPr/>
      <dgm:t>
        <a:bodyPr/>
        <a:lstStyle/>
        <a:p>
          <a:endParaRPr lang="es-ES"/>
        </a:p>
      </dgm:t>
    </dgm:pt>
    <dgm:pt modelId="{C742DC91-D133-4D83-A6FC-CC33CE5205D2}" type="pres">
      <dgm:prSet presAssocID="{3B12ECDA-1A84-4857-9280-927F0635D1FC}" presName="node" presStyleLbl="node1" presStyleIdx="3" presStyleCnt="5">
        <dgm:presLayoutVars>
          <dgm:bulletEnabled val="1"/>
        </dgm:presLayoutVars>
      </dgm:prSet>
      <dgm:spPr/>
      <dgm:t>
        <a:bodyPr/>
        <a:lstStyle/>
        <a:p>
          <a:endParaRPr lang="es-ES"/>
        </a:p>
      </dgm:t>
    </dgm:pt>
    <dgm:pt modelId="{52E29F32-96D0-47E9-A426-C424D8F54942}" type="pres">
      <dgm:prSet presAssocID="{B88F3004-CB0B-44BC-961C-0A670211F599}" presName="sibTrans" presStyleCnt="0"/>
      <dgm:spPr/>
      <dgm:t>
        <a:bodyPr/>
        <a:lstStyle/>
        <a:p>
          <a:endParaRPr lang="es-ES"/>
        </a:p>
      </dgm:t>
    </dgm:pt>
    <dgm:pt modelId="{220B8D04-1A34-4303-959B-ABE015534C3D}" type="pres">
      <dgm:prSet presAssocID="{CBA8EF94-5561-401E-8E13-C540EFA21EF6}" presName="node" presStyleLbl="node1" presStyleIdx="4" presStyleCnt="5">
        <dgm:presLayoutVars>
          <dgm:bulletEnabled val="1"/>
        </dgm:presLayoutVars>
      </dgm:prSet>
      <dgm:spPr/>
      <dgm:t>
        <a:bodyPr/>
        <a:lstStyle/>
        <a:p>
          <a:endParaRPr lang="es-ES"/>
        </a:p>
      </dgm:t>
    </dgm:pt>
  </dgm:ptLst>
  <dgm:cxnLst>
    <dgm:cxn modelId="{80803796-64E5-44EF-BEC5-E2EA3490B868}" type="presOf" srcId="{160EFB0C-6DA3-46AC-8CD9-F2FBB7215665}" destId="{A02B0469-AC67-4EE3-B1C5-BECA490E2532}" srcOrd="0" destOrd="0" presId="urn:microsoft.com/office/officeart/2005/8/layout/default"/>
    <dgm:cxn modelId="{87ABB3CE-43DB-4730-91DD-33F676E2E69B}" type="presOf" srcId="{803F51D5-30BE-4BBC-AD75-79CA71E7F08C}" destId="{04136AE4-1496-4F92-AD95-3C372637C6BF}" srcOrd="0" destOrd="0" presId="urn:microsoft.com/office/officeart/2005/8/layout/default"/>
    <dgm:cxn modelId="{6C8C6203-A79B-4E38-A549-585BC11BF47F}" type="presOf" srcId="{3B12ECDA-1A84-4857-9280-927F0635D1FC}" destId="{C742DC91-D133-4D83-A6FC-CC33CE5205D2}" srcOrd="0" destOrd="0" presId="urn:microsoft.com/office/officeart/2005/8/layout/default"/>
    <dgm:cxn modelId="{40B70039-3424-4E00-B5BF-476BB7898FA1}" srcId="{803F51D5-30BE-4BBC-AD75-79CA71E7F08C}" destId="{3B12ECDA-1A84-4857-9280-927F0635D1FC}" srcOrd="3" destOrd="0" parTransId="{D219FEA6-BD61-409A-AC25-263B6E426585}" sibTransId="{B88F3004-CB0B-44BC-961C-0A670211F599}"/>
    <dgm:cxn modelId="{0506A368-C445-448E-BF92-592579996E73}" srcId="{803F51D5-30BE-4BBC-AD75-79CA71E7F08C}" destId="{160EFB0C-6DA3-46AC-8CD9-F2FBB7215665}" srcOrd="1" destOrd="0" parTransId="{B110FAE8-5F41-4793-8BF3-F7B9368D3ACE}" sibTransId="{A8E46128-D9D2-446F-952B-F93DE6ED3472}"/>
    <dgm:cxn modelId="{4044FE7C-E1E6-48DB-8713-CD3B9E8FF811}" type="presOf" srcId="{B95EBC3D-BDFD-4CC0-9093-67D9CF78C9EE}" destId="{0F64035B-F85B-43FD-A6B6-1015B44EBEEC}" srcOrd="0" destOrd="0" presId="urn:microsoft.com/office/officeart/2005/8/layout/default"/>
    <dgm:cxn modelId="{81D63F97-C2E7-4D0B-B462-5C8C2E4E33A6}" srcId="{803F51D5-30BE-4BBC-AD75-79CA71E7F08C}" destId="{CBA8EF94-5561-401E-8E13-C540EFA21EF6}" srcOrd="4" destOrd="0" parTransId="{E35046E6-9ED8-4B10-8EFF-5D1D0F6EC453}" sibTransId="{0F4FFA8E-57CC-4E4C-BA19-1BE758228E4D}"/>
    <dgm:cxn modelId="{12894FA3-A3B3-40CA-BDFF-B0B86DDB370D}" type="presOf" srcId="{CBA8EF94-5561-401E-8E13-C540EFA21EF6}" destId="{220B8D04-1A34-4303-959B-ABE015534C3D}" srcOrd="0" destOrd="0" presId="urn:microsoft.com/office/officeart/2005/8/layout/default"/>
    <dgm:cxn modelId="{925D3E01-7788-4308-B6C6-FC999CD780E9}" srcId="{803F51D5-30BE-4BBC-AD75-79CA71E7F08C}" destId="{AD33AE5B-19E7-47EC-834C-DB27084AAF67}" srcOrd="2" destOrd="0" parTransId="{9A04EF1E-35B0-42AE-938A-0AC6460D1424}" sibTransId="{BA7AE618-12F2-4FEB-83A0-DB01F0888519}"/>
    <dgm:cxn modelId="{4997B36B-A3C2-40C0-983D-1CC6F643459A}" srcId="{803F51D5-30BE-4BBC-AD75-79CA71E7F08C}" destId="{B95EBC3D-BDFD-4CC0-9093-67D9CF78C9EE}" srcOrd="0" destOrd="0" parTransId="{5D32B778-9AC2-4FB0-B4F4-AD9A32C3C1B1}" sibTransId="{84F53C4A-DFEC-43F9-82E2-3AED04524260}"/>
    <dgm:cxn modelId="{043809CE-413C-48FF-B1E3-2C8D6070DA93}" type="presOf" srcId="{AD33AE5B-19E7-47EC-834C-DB27084AAF67}" destId="{9F2717CF-9AF0-412E-8D69-3BCD69AAE709}" srcOrd="0" destOrd="0" presId="urn:microsoft.com/office/officeart/2005/8/layout/default"/>
    <dgm:cxn modelId="{E8690DE9-F9B3-4543-AE5B-54CD03A397B1}" type="presParOf" srcId="{04136AE4-1496-4F92-AD95-3C372637C6BF}" destId="{0F64035B-F85B-43FD-A6B6-1015B44EBEEC}" srcOrd="0" destOrd="0" presId="urn:microsoft.com/office/officeart/2005/8/layout/default"/>
    <dgm:cxn modelId="{C01E824E-F7A4-45A4-98EC-F85B8A3D31DB}" type="presParOf" srcId="{04136AE4-1496-4F92-AD95-3C372637C6BF}" destId="{697C7F24-D210-4116-ADB0-3D1888E7B874}" srcOrd="1" destOrd="0" presId="urn:microsoft.com/office/officeart/2005/8/layout/default"/>
    <dgm:cxn modelId="{964C92B9-F602-4DAB-B603-9B8D55DFFAC2}" type="presParOf" srcId="{04136AE4-1496-4F92-AD95-3C372637C6BF}" destId="{A02B0469-AC67-4EE3-B1C5-BECA490E2532}" srcOrd="2" destOrd="0" presId="urn:microsoft.com/office/officeart/2005/8/layout/default"/>
    <dgm:cxn modelId="{679F71FD-C634-457A-AF85-D01D84512337}" type="presParOf" srcId="{04136AE4-1496-4F92-AD95-3C372637C6BF}" destId="{37D325E3-C845-48F5-A629-35CC94F3451F}" srcOrd="3" destOrd="0" presId="urn:microsoft.com/office/officeart/2005/8/layout/default"/>
    <dgm:cxn modelId="{1B14335A-8236-4A83-AE7A-1829EC006D67}" type="presParOf" srcId="{04136AE4-1496-4F92-AD95-3C372637C6BF}" destId="{9F2717CF-9AF0-412E-8D69-3BCD69AAE709}" srcOrd="4" destOrd="0" presId="urn:microsoft.com/office/officeart/2005/8/layout/default"/>
    <dgm:cxn modelId="{63FD2F2C-DA03-4CC4-A8F7-80B393555BC0}" type="presParOf" srcId="{04136AE4-1496-4F92-AD95-3C372637C6BF}" destId="{03AF55CA-18E5-4FF3-9155-F3099F2675CF}" srcOrd="5" destOrd="0" presId="urn:microsoft.com/office/officeart/2005/8/layout/default"/>
    <dgm:cxn modelId="{ED3EB0E6-CCC9-4F1B-A1EB-3378DF05D662}" type="presParOf" srcId="{04136AE4-1496-4F92-AD95-3C372637C6BF}" destId="{C742DC91-D133-4D83-A6FC-CC33CE5205D2}" srcOrd="6" destOrd="0" presId="urn:microsoft.com/office/officeart/2005/8/layout/default"/>
    <dgm:cxn modelId="{9FB2A878-E560-485C-AE76-6586712A3B40}" type="presParOf" srcId="{04136AE4-1496-4F92-AD95-3C372637C6BF}" destId="{52E29F32-96D0-47E9-A426-C424D8F54942}" srcOrd="7" destOrd="0" presId="urn:microsoft.com/office/officeart/2005/8/layout/default"/>
    <dgm:cxn modelId="{CA06CB82-98A9-48DB-AE34-02F29CADA3AF}" type="presParOf" srcId="{04136AE4-1496-4F92-AD95-3C372637C6BF}" destId="{220B8D04-1A34-4303-959B-ABE015534C3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A82D89-4299-42F4-8D68-ED6848FE03B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18D73A68-B265-41C4-AD2C-120BD2C5CB30}">
      <dgm:prSet phldrT="[Texto]"/>
      <dgm:spPr>
        <a:solidFill>
          <a:srgbClr val="10ABF8"/>
        </a:solidFill>
        <a:ln>
          <a:solidFill>
            <a:schemeClr val="tx1"/>
          </a:solidFill>
        </a:ln>
      </dgm:spPr>
      <dgm:t>
        <a:bodyPr/>
        <a:lstStyle/>
        <a:p>
          <a:r>
            <a:rPr lang="es-MX" dirty="0" smtClean="0">
              <a:solidFill>
                <a:schemeClr val="tx1"/>
              </a:solidFill>
            </a:rPr>
            <a:t>Sustentar el estudio de investigación con bases científicas y teóricas del Marketing Político y las Estrategias de Comunicación.</a:t>
          </a:r>
          <a:endParaRPr lang="es-ES" dirty="0">
            <a:solidFill>
              <a:schemeClr val="tx1"/>
            </a:solidFill>
          </a:endParaRPr>
        </a:p>
      </dgm:t>
    </dgm:pt>
    <dgm:pt modelId="{E2F42DAE-CAE8-45A4-A5B7-79FF8CD5DF99}" type="parTrans" cxnId="{F03A41C2-116C-4709-AA82-5F8736386AFE}">
      <dgm:prSet/>
      <dgm:spPr/>
      <dgm:t>
        <a:bodyPr/>
        <a:lstStyle/>
        <a:p>
          <a:endParaRPr lang="es-ES"/>
        </a:p>
      </dgm:t>
    </dgm:pt>
    <dgm:pt modelId="{A25091B6-23FA-48E4-9D1D-33C8B25130A8}" type="sibTrans" cxnId="{F03A41C2-116C-4709-AA82-5F8736386AFE}">
      <dgm:prSet/>
      <dgm:spPr>
        <a:solidFill>
          <a:schemeClr val="accent3">
            <a:lumMod val="60000"/>
            <a:lumOff val="40000"/>
            <a:alpha val="90000"/>
          </a:schemeClr>
        </a:solidFill>
        <a:ln>
          <a:solidFill>
            <a:schemeClr val="tx1">
              <a:alpha val="90000"/>
            </a:schemeClr>
          </a:solidFill>
        </a:ln>
      </dgm:spPr>
      <dgm:t>
        <a:bodyPr/>
        <a:lstStyle/>
        <a:p>
          <a:endParaRPr lang="es-ES"/>
        </a:p>
      </dgm:t>
    </dgm:pt>
    <dgm:pt modelId="{21F382A5-69AA-4CAB-A2D0-265DA50DC404}">
      <dgm:prSet phldrT="[Texto]"/>
      <dgm:spPr>
        <a:solidFill>
          <a:srgbClr val="99FF99"/>
        </a:solidFill>
        <a:ln>
          <a:solidFill>
            <a:schemeClr val="tx1"/>
          </a:solidFill>
        </a:ln>
      </dgm:spPr>
      <dgm:t>
        <a:bodyPr/>
        <a:lstStyle/>
        <a:p>
          <a:r>
            <a:rPr lang="es-MX" dirty="0" smtClean="0">
              <a:solidFill>
                <a:schemeClr val="tx1"/>
              </a:solidFill>
            </a:rPr>
            <a:t>Desarrollar el estudio de Mercado a la población mayor de 16 años en el sector Sur del DMQ.</a:t>
          </a:r>
          <a:endParaRPr lang="es-ES" dirty="0">
            <a:solidFill>
              <a:schemeClr val="tx1"/>
            </a:solidFill>
          </a:endParaRPr>
        </a:p>
      </dgm:t>
    </dgm:pt>
    <dgm:pt modelId="{10013D61-60DE-4A00-91DC-C31AF66B367F}" type="parTrans" cxnId="{F3473F11-90C7-4AD8-9D50-2E3672D7B37F}">
      <dgm:prSet/>
      <dgm:spPr/>
      <dgm:t>
        <a:bodyPr/>
        <a:lstStyle/>
        <a:p>
          <a:endParaRPr lang="es-ES"/>
        </a:p>
      </dgm:t>
    </dgm:pt>
    <dgm:pt modelId="{FCDC37E7-4842-41DF-84EE-D0D474721656}" type="sibTrans" cxnId="{F3473F11-90C7-4AD8-9D50-2E3672D7B37F}">
      <dgm:prSet/>
      <dgm:spPr>
        <a:solidFill>
          <a:schemeClr val="accent3">
            <a:lumMod val="60000"/>
            <a:lumOff val="40000"/>
            <a:alpha val="90000"/>
          </a:schemeClr>
        </a:solidFill>
        <a:ln>
          <a:solidFill>
            <a:schemeClr val="tx1">
              <a:alpha val="90000"/>
            </a:schemeClr>
          </a:solidFill>
        </a:ln>
      </dgm:spPr>
      <dgm:t>
        <a:bodyPr/>
        <a:lstStyle/>
        <a:p>
          <a:endParaRPr lang="es-ES"/>
        </a:p>
      </dgm:t>
    </dgm:pt>
    <dgm:pt modelId="{AA509EA4-963D-4757-AC57-A8527C7772B2}">
      <dgm:prSet phldrT="[Texto]"/>
      <dgm:spPr>
        <a:solidFill>
          <a:srgbClr val="FFCCFF"/>
        </a:solidFill>
        <a:ln>
          <a:solidFill>
            <a:schemeClr val="tx1"/>
          </a:solidFill>
        </a:ln>
      </dgm:spPr>
      <dgm:t>
        <a:bodyPr/>
        <a:lstStyle/>
        <a:p>
          <a:r>
            <a:rPr lang="es-MX" dirty="0" smtClean="0">
              <a:solidFill>
                <a:schemeClr val="tx1"/>
              </a:solidFill>
            </a:rPr>
            <a:t>Evaluar los componentes del marketing mix en el ámbito político aplicado en las campañas electorales del 2006 al 2015 en el Ecuador.</a:t>
          </a:r>
          <a:endParaRPr lang="es-ES" dirty="0">
            <a:solidFill>
              <a:schemeClr val="tx1"/>
            </a:solidFill>
          </a:endParaRPr>
        </a:p>
      </dgm:t>
    </dgm:pt>
    <dgm:pt modelId="{A94347A8-7EA4-4FC5-93BD-89E3D0F14F92}" type="parTrans" cxnId="{12D74DA3-5D39-4B75-859A-FEAAE3BA9E72}">
      <dgm:prSet/>
      <dgm:spPr/>
      <dgm:t>
        <a:bodyPr/>
        <a:lstStyle/>
        <a:p>
          <a:endParaRPr lang="es-ES"/>
        </a:p>
      </dgm:t>
    </dgm:pt>
    <dgm:pt modelId="{317FA8AE-C311-4E0F-92E2-AA81190ED1CB}" type="sibTrans" cxnId="{12D74DA3-5D39-4B75-859A-FEAAE3BA9E72}">
      <dgm:prSet/>
      <dgm:spPr>
        <a:solidFill>
          <a:schemeClr val="accent3">
            <a:lumMod val="60000"/>
            <a:lumOff val="40000"/>
            <a:alpha val="90000"/>
          </a:schemeClr>
        </a:solidFill>
        <a:ln>
          <a:solidFill>
            <a:schemeClr val="tx1">
              <a:alpha val="90000"/>
            </a:schemeClr>
          </a:solidFill>
        </a:ln>
      </dgm:spPr>
      <dgm:t>
        <a:bodyPr/>
        <a:lstStyle/>
        <a:p>
          <a:endParaRPr lang="es-ES"/>
        </a:p>
      </dgm:t>
    </dgm:pt>
    <dgm:pt modelId="{1000AEEC-B3B4-4DC5-867D-38BB8CF48A2A}">
      <dgm:prSet phldrT="[Texto]"/>
      <dgm:spPr>
        <a:solidFill>
          <a:srgbClr val="FFFF99"/>
        </a:solidFill>
        <a:ln>
          <a:solidFill>
            <a:schemeClr val="tx1"/>
          </a:solidFill>
        </a:ln>
      </dgm:spPr>
      <dgm:t>
        <a:bodyPr/>
        <a:lstStyle/>
        <a:p>
          <a:r>
            <a:rPr lang="es-MX" dirty="0" smtClean="0">
              <a:solidFill>
                <a:schemeClr val="tx1"/>
              </a:solidFill>
            </a:rPr>
            <a:t>Analizar el Impacto de la percepción de las campañas electorales en la población objeto de estudio.</a:t>
          </a:r>
          <a:endParaRPr lang="es-ES" dirty="0">
            <a:solidFill>
              <a:schemeClr val="tx1"/>
            </a:solidFill>
          </a:endParaRPr>
        </a:p>
      </dgm:t>
    </dgm:pt>
    <dgm:pt modelId="{10F6FAD9-91B1-417D-B669-DE8A0AEEC988}" type="parTrans" cxnId="{D0718D89-3582-4D81-A112-67561BDB9A88}">
      <dgm:prSet/>
      <dgm:spPr/>
      <dgm:t>
        <a:bodyPr/>
        <a:lstStyle/>
        <a:p>
          <a:endParaRPr lang="es-ES"/>
        </a:p>
      </dgm:t>
    </dgm:pt>
    <dgm:pt modelId="{12C380B2-6FE2-462C-B8E3-8ADD454C1955}" type="sibTrans" cxnId="{D0718D89-3582-4D81-A112-67561BDB9A88}">
      <dgm:prSet/>
      <dgm:spPr>
        <a:solidFill>
          <a:schemeClr val="accent3">
            <a:lumMod val="60000"/>
            <a:lumOff val="40000"/>
            <a:alpha val="90000"/>
          </a:schemeClr>
        </a:solidFill>
        <a:ln>
          <a:solidFill>
            <a:schemeClr val="tx1">
              <a:alpha val="90000"/>
            </a:schemeClr>
          </a:solidFill>
        </a:ln>
      </dgm:spPr>
      <dgm:t>
        <a:bodyPr/>
        <a:lstStyle/>
        <a:p>
          <a:endParaRPr lang="es-ES"/>
        </a:p>
      </dgm:t>
    </dgm:pt>
    <dgm:pt modelId="{56C2CA49-A733-4301-BCB2-3DAD0E3C6C4F}">
      <dgm:prSet phldrT="[Texto]"/>
      <dgm:spPr>
        <a:solidFill>
          <a:schemeClr val="accent5">
            <a:lumMod val="60000"/>
            <a:lumOff val="40000"/>
          </a:schemeClr>
        </a:solidFill>
        <a:ln>
          <a:solidFill>
            <a:schemeClr val="tx1"/>
          </a:solidFill>
        </a:ln>
      </dgm:spPr>
      <dgm:t>
        <a:bodyPr/>
        <a:lstStyle/>
        <a:p>
          <a:r>
            <a:rPr lang="es-MX" dirty="0" smtClean="0">
              <a:solidFill>
                <a:schemeClr val="tx1"/>
              </a:solidFill>
            </a:rPr>
            <a:t>Formular conclusiones y recomendaciones.</a:t>
          </a:r>
          <a:endParaRPr lang="es-ES" dirty="0">
            <a:solidFill>
              <a:schemeClr val="tx1"/>
            </a:solidFill>
          </a:endParaRPr>
        </a:p>
      </dgm:t>
    </dgm:pt>
    <dgm:pt modelId="{159E182F-1ACD-4FE9-934A-3B3E34187D87}" type="parTrans" cxnId="{CFC36A90-F686-45C2-8885-7229322868CF}">
      <dgm:prSet/>
      <dgm:spPr/>
      <dgm:t>
        <a:bodyPr/>
        <a:lstStyle/>
        <a:p>
          <a:endParaRPr lang="es-ES"/>
        </a:p>
      </dgm:t>
    </dgm:pt>
    <dgm:pt modelId="{D4D27DE6-E9E5-4C55-A5D5-9EC81B4B7D05}" type="sibTrans" cxnId="{CFC36A90-F686-45C2-8885-7229322868CF}">
      <dgm:prSet/>
      <dgm:spPr/>
      <dgm:t>
        <a:bodyPr/>
        <a:lstStyle/>
        <a:p>
          <a:endParaRPr lang="es-ES"/>
        </a:p>
      </dgm:t>
    </dgm:pt>
    <dgm:pt modelId="{21801730-30DA-41EC-BE0E-41EFECAC05C5}" type="pres">
      <dgm:prSet presAssocID="{91A82D89-4299-42F4-8D68-ED6848FE03B2}" presName="outerComposite" presStyleCnt="0">
        <dgm:presLayoutVars>
          <dgm:chMax val="5"/>
          <dgm:dir/>
          <dgm:resizeHandles val="exact"/>
        </dgm:presLayoutVars>
      </dgm:prSet>
      <dgm:spPr/>
      <dgm:t>
        <a:bodyPr/>
        <a:lstStyle/>
        <a:p>
          <a:endParaRPr lang="es-ES"/>
        </a:p>
      </dgm:t>
    </dgm:pt>
    <dgm:pt modelId="{D9EC8C83-2AD5-4FC6-AFB4-468E56D5CE2E}" type="pres">
      <dgm:prSet presAssocID="{91A82D89-4299-42F4-8D68-ED6848FE03B2}" presName="dummyMaxCanvas" presStyleCnt="0">
        <dgm:presLayoutVars/>
      </dgm:prSet>
      <dgm:spPr/>
    </dgm:pt>
    <dgm:pt modelId="{C0D3E4FE-2D94-4365-B07A-FB1AAABE19B4}" type="pres">
      <dgm:prSet presAssocID="{91A82D89-4299-42F4-8D68-ED6848FE03B2}" presName="FiveNodes_1" presStyleLbl="node1" presStyleIdx="0" presStyleCnt="5">
        <dgm:presLayoutVars>
          <dgm:bulletEnabled val="1"/>
        </dgm:presLayoutVars>
      </dgm:prSet>
      <dgm:spPr/>
      <dgm:t>
        <a:bodyPr/>
        <a:lstStyle/>
        <a:p>
          <a:endParaRPr lang="es-ES"/>
        </a:p>
      </dgm:t>
    </dgm:pt>
    <dgm:pt modelId="{29779FE9-D87A-4F96-83C6-953D2A9C1A63}" type="pres">
      <dgm:prSet presAssocID="{91A82D89-4299-42F4-8D68-ED6848FE03B2}" presName="FiveNodes_2" presStyleLbl="node1" presStyleIdx="1" presStyleCnt="5">
        <dgm:presLayoutVars>
          <dgm:bulletEnabled val="1"/>
        </dgm:presLayoutVars>
      </dgm:prSet>
      <dgm:spPr/>
      <dgm:t>
        <a:bodyPr/>
        <a:lstStyle/>
        <a:p>
          <a:endParaRPr lang="es-ES"/>
        </a:p>
      </dgm:t>
    </dgm:pt>
    <dgm:pt modelId="{90A6846F-E9F0-4502-BF7B-BFAF0977859B}" type="pres">
      <dgm:prSet presAssocID="{91A82D89-4299-42F4-8D68-ED6848FE03B2}" presName="FiveNodes_3" presStyleLbl="node1" presStyleIdx="2" presStyleCnt="5">
        <dgm:presLayoutVars>
          <dgm:bulletEnabled val="1"/>
        </dgm:presLayoutVars>
      </dgm:prSet>
      <dgm:spPr/>
      <dgm:t>
        <a:bodyPr/>
        <a:lstStyle/>
        <a:p>
          <a:endParaRPr lang="es-ES"/>
        </a:p>
      </dgm:t>
    </dgm:pt>
    <dgm:pt modelId="{F3BE5665-5936-4EB9-8A04-F1D04728B2D5}" type="pres">
      <dgm:prSet presAssocID="{91A82D89-4299-42F4-8D68-ED6848FE03B2}" presName="FiveNodes_4" presStyleLbl="node1" presStyleIdx="3" presStyleCnt="5">
        <dgm:presLayoutVars>
          <dgm:bulletEnabled val="1"/>
        </dgm:presLayoutVars>
      </dgm:prSet>
      <dgm:spPr/>
      <dgm:t>
        <a:bodyPr/>
        <a:lstStyle/>
        <a:p>
          <a:endParaRPr lang="es-ES"/>
        </a:p>
      </dgm:t>
    </dgm:pt>
    <dgm:pt modelId="{AB8DF21B-212E-4DFD-A801-1A3695EE77F7}" type="pres">
      <dgm:prSet presAssocID="{91A82D89-4299-42F4-8D68-ED6848FE03B2}" presName="FiveNodes_5" presStyleLbl="node1" presStyleIdx="4" presStyleCnt="5">
        <dgm:presLayoutVars>
          <dgm:bulletEnabled val="1"/>
        </dgm:presLayoutVars>
      </dgm:prSet>
      <dgm:spPr/>
      <dgm:t>
        <a:bodyPr/>
        <a:lstStyle/>
        <a:p>
          <a:endParaRPr lang="es-ES"/>
        </a:p>
      </dgm:t>
    </dgm:pt>
    <dgm:pt modelId="{00A946DD-F15D-4FC8-A770-14D5A083C1F1}" type="pres">
      <dgm:prSet presAssocID="{91A82D89-4299-42F4-8D68-ED6848FE03B2}" presName="FiveConn_1-2" presStyleLbl="fgAccFollowNode1" presStyleIdx="0" presStyleCnt="4">
        <dgm:presLayoutVars>
          <dgm:bulletEnabled val="1"/>
        </dgm:presLayoutVars>
      </dgm:prSet>
      <dgm:spPr/>
      <dgm:t>
        <a:bodyPr/>
        <a:lstStyle/>
        <a:p>
          <a:endParaRPr lang="es-ES"/>
        </a:p>
      </dgm:t>
    </dgm:pt>
    <dgm:pt modelId="{3EF3F147-2868-4CE0-8560-23B02A77284A}" type="pres">
      <dgm:prSet presAssocID="{91A82D89-4299-42F4-8D68-ED6848FE03B2}" presName="FiveConn_2-3" presStyleLbl="fgAccFollowNode1" presStyleIdx="1" presStyleCnt="4">
        <dgm:presLayoutVars>
          <dgm:bulletEnabled val="1"/>
        </dgm:presLayoutVars>
      </dgm:prSet>
      <dgm:spPr/>
      <dgm:t>
        <a:bodyPr/>
        <a:lstStyle/>
        <a:p>
          <a:endParaRPr lang="es-ES"/>
        </a:p>
      </dgm:t>
    </dgm:pt>
    <dgm:pt modelId="{B21DF364-AF4B-42F6-9D37-289F2A410C74}" type="pres">
      <dgm:prSet presAssocID="{91A82D89-4299-42F4-8D68-ED6848FE03B2}" presName="FiveConn_3-4" presStyleLbl="fgAccFollowNode1" presStyleIdx="2" presStyleCnt="4">
        <dgm:presLayoutVars>
          <dgm:bulletEnabled val="1"/>
        </dgm:presLayoutVars>
      </dgm:prSet>
      <dgm:spPr/>
      <dgm:t>
        <a:bodyPr/>
        <a:lstStyle/>
        <a:p>
          <a:endParaRPr lang="es-ES"/>
        </a:p>
      </dgm:t>
    </dgm:pt>
    <dgm:pt modelId="{23C84412-B205-4A0B-96D3-B426CA9D5ED3}" type="pres">
      <dgm:prSet presAssocID="{91A82D89-4299-42F4-8D68-ED6848FE03B2}" presName="FiveConn_4-5" presStyleLbl="fgAccFollowNode1" presStyleIdx="3" presStyleCnt="4">
        <dgm:presLayoutVars>
          <dgm:bulletEnabled val="1"/>
        </dgm:presLayoutVars>
      </dgm:prSet>
      <dgm:spPr/>
      <dgm:t>
        <a:bodyPr/>
        <a:lstStyle/>
        <a:p>
          <a:endParaRPr lang="es-ES"/>
        </a:p>
      </dgm:t>
    </dgm:pt>
    <dgm:pt modelId="{94B1C185-909C-4FD8-A269-BD4929905D63}" type="pres">
      <dgm:prSet presAssocID="{91A82D89-4299-42F4-8D68-ED6848FE03B2}" presName="FiveNodes_1_text" presStyleLbl="node1" presStyleIdx="4" presStyleCnt="5">
        <dgm:presLayoutVars>
          <dgm:bulletEnabled val="1"/>
        </dgm:presLayoutVars>
      </dgm:prSet>
      <dgm:spPr/>
      <dgm:t>
        <a:bodyPr/>
        <a:lstStyle/>
        <a:p>
          <a:endParaRPr lang="es-ES"/>
        </a:p>
      </dgm:t>
    </dgm:pt>
    <dgm:pt modelId="{3D2D8EF3-61A6-4E87-B478-1A6BC24028E0}" type="pres">
      <dgm:prSet presAssocID="{91A82D89-4299-42F4-8D68-ED6848FE03B2}" presName="FiveNodes_2_text" presStyleLbl="node1" presStyleIdx="4" presStyleCnt="5">
        <dgm:presLayoutVars>
          <dgm:bulletEnabled val="1"/>
        </dgm:presLayoutVars>
      </dgm:prSet>
      <dgm:spPr/>
      <dgm:t>
        <a:bodyPr/>
        <a:lstStyle/>
        <a:p>
          <a:endParaRPr lang="es-ES"/>
        </a:p>
      </dgm:t>
    </dgm:pt>
    <dgm:pt modelId="{0BC20123-EFE7-49B3-841A-14A62117D8C5}" type="pres">
      <dgm:prSet presAssocID="{91A82D89-4299-42F4-8D68-ED6848FE03B2}" presName="FiveNodes_3_text" presStyleLbl="node1" presStyleIdx="4" presStyleCnt="5">
        <dgm:presLayoutVars>
          <dgm:bulletEnabled val="1"/>
        </dgm:presLayoutVars>
      </dgm:prSet>
      <dgm:spPr/>
      <dgm:t>
        <a:bodyPr/>
        <a:lstStyle/>
        <a:p>
          <a:endParaRPr lang="es-ES"/>
        </a:p>
      </dgm:t>
    </dgm:pt>
    <dgm:pt modelId="{FBACC11B-6D29-4A0E-9F7D-F5735C3FFB4F}" type="pres">
      <dgm:prSet presAssocID="{91A82D89-4299-42F4-8D68-ED6848FE03B2}" presName="FiveNodes_4_text" presStyleLbl="node1" presStyleIdx="4" presStyleCnt="5">
        <dgm:presLayoutVars>
          <dgm:bulletEnabled val="1"/>
        </dgm:presLayoutVars>
      </dgm:prSet>
      <dgm:spPr/>
      <dgm:t>
        <a:bodyPr/>
        <a:lstStyle/>
        <a:p>
          <a:endParaRPr lang="es-ES"/>
        </a:p>
      </dgm:t>
    </dgm:pt>
    <dgm:pt modelId="{7FCA9315-C0F7-4489-806B-A113D8B0349A}" type="pres">
      <dgm:prSet presAssocID="{91A82D89-4299-42F4-8D68-ED6848FE03B2}" presName="FiveNodes_5_text" presStyleLbl="node1" presStyleIdx="4" presStyleCnt="5">
        <dgm:presLayoutVars>
          <dgm:bulletEnabled val="1"/>
        </dgm:presLayoutVars>
      </dgm:prSet>
      <dgm:spPr/>
      <dgm:t>
        <a:bodyPr/>
        <a:lstStyle/>
        <a:p>
          <a:endParaRPr lang="es-ES"/>
        </a:p>
      </dgm:t>
    </dgm:pt>
  </dgm:ptLst>
  <dgm:cxnLst>
    <dgm:cxn modelId="{CFC36A90-F686-45C2-8885-7229322868CF}" srcId="{91A82D89-4299-42F4-8D68-ED6848FE03B2}" destId="{56C2CA49-A733-4301-BCB2-3DAD0E3C6C4F}" srcOrd="4" destOrd="0" parTransId="{159E182F-1ACD-4FE9-934A-3B3E34187D87}" sibTransId="{D4D27DE6-E9E5-4C55-A5D5-9EC81B4B7D05}"/>
    <dgm:cxn modelId="{1326F18E-DDE0-4193-B4B7-07FC5CD1AEBB}" type="presOf" srcId="{91A82D89-4299-42F4-8D68-ED6848FE03B2}" destId="{21801730-30DA-41EC-BE0E-41EFECAC05C5}" srcOrd="0" destOrd="0" presId="urn:microsoft.com/office/officeart/2005/8/layout/vProcess5"/>
    <dgm:cxn modelId="{083B78F7-1DD3-45F5-B01A-B372C32D048F}" type="presOf" srcId="{AA509EA4-963D-4757-AC57-A8527C7772B2}" destId="{90A6846F-E9F0-4502-BF7B-BFAF0977859B}" srcOrd="0" destOrd="0" presId="urn:microsoft.com/office/officeart/2005/8/layout/vProcess5"/>
    <dgm:cxn modelId="{F03A41C2-116C-4709-AA82-5F8736386AFE}" srcId="{91A82D89-4299-42F4-8D68-ED6848FE03B2}" destId="{18D73A68-B265-41C4-AD2C-120BD2C5CB30}" srcOrd="0" destOrd="0" parTransId="{E2F42DAE-CAE8-45A4-A5B7-79FF8CD5DF99}" sibTransId="{A25091B6-23FA-48E4-9D1D-33C8B25130A8}"/>
    <dgm:cxn modelId="{025430AE-8D96-471A-B3C8-895D1C4CA305}" type="presOf" srcId="{AA509EA4-963D-4757-AC57-A8527C7772B2}" destId="{0BC20123-EFE7-49B3-841A-14A62117D8C5}" srcOrd="1" destOrd="0" presId="urn:microsoft.com/office/officeart/2005/8/layout/vProcess5"/>
    <dgm:cxn modelId="{9486F754-CCD2-4258-BC88-6A4BCE144A40}" type="presOf" srcId="{12C380B2-6FE2-462C-B8E3-8ADD454C1955}" destId="{23C84412-B205-4A0B-96D3-B426CA9D5ED3}" srcOrd="0" destOrd="0" presId="urn:microsoft.com/office/officeart/2005/8/layout/vProcess5"/>
    <dgm:cxn modelId="{3B3AE74B-B674-484A-B427-FB1B343540B3}" type="presOf" srcId="{A25091B6-23FA-48E4-9D1D-33C8B25130A8}" destId="{00A946DD-F15D-4FC8-A770-14D5A083C1F1}" srcOrd="0" destOrd="0" presId="urn:microsoft.com/office/officeart/2005/8/layout/vProcess5"/>
    <dgm:cxn modelId="{D0718D89-3582-4D81-A112-67561BDB9A88}" srcId="{91A82D89-4299-42F4-8D68-ED6848FE03B2}" destId="{1000AEEC-B3B4-4DC5-867D-38BB8CF48A2A}" srcOrd="3" destOrd="0" parTransId="{10F6FAD9-91B1-417D-B669-DE8A0AEEC988}" sibTransId="{12C380B2-6FE2-462C-B8E3-8ADD454C1955}"/>
    <dgm:cxn modelId="{C6B38D60-70B5-47FA-BD26-3C65655D1502}" type="presOf" srcId="{1000AEEC-B3B4-4DC5-867D-38BB8CF48A2A}" destId="{FBACC11B-6D29-4A0E-9F7D-F5735C3FFB4F}" srcOrd="1" destOrd="0" presId="urn:microsoft.com/office/officeart/2005/8/layout/vProcess5"/>
    <dgm:cxn modelId="{8FB63AD5-48A0-4CC9-A3CE-894A3E898076}" type="presOf" srcId="{1000AEEC-B3B4-4DC5-867D-38BB8CF48A2A}" destId="{F3BE5665-5936-4EB9-8A04-F1D04728B2D5}" srcOrd="0" destOrd="0" presId="urn:microsoft.com/office/officeart/2005/8/layout/vProcess5"/>
    <dgm:cxn modelId="{E3FF0D75-40E5-4CC1-BF6D-042E5CB26FF5}" type="presOf" srcId="{18D73A68-B265-41C4-AD2C-120BD2C5CB30}" destId="{C0D3E4FE-2D94-4365-B07A-FB1AAABE19B4}" srcOrd="0" destOrd="0" presId="urn:microsoft.com/office/officeart/2005/8/layout/vProcess5"/>
    <dgm:cxn modelId="{ECA110E5-6968-486B-A185-41146ABE8F18}" type="presOf" srcId="{18D73A68-B265-41C4-AD2C-120BD2C5CB30}" destId="{94B1C185-909C-4FD8-A269-BD4929905D63}" srcOrd="1" destOrd="0" presId="urn:microsoft.com/office/officeart/2005/8/layout/vProcess5"/>
    <dgm:cxn modelId="{3C2B0254-6C60-4FF9-8268-CC83D916F3AC}" type="presOf" srcId="{317FA8AE-C311-4E0F-92E2-AA81190ED1CB}" destId="{B21DF364-AF4B-42F6-9D37-289F2A410C74}" srcOrd="0" destOrd="0" presId="urn:microsoft.com/office/officeart/2005/8/layout/vProcess5"/>
    <dgm:cxn modelId="{CDE2E6F0-243C-43C3-9964-3AE32C4E7517}" type="presOf" srcId="{21F382A5-69AA-4CAB-A2D0-265DA50DC404}" destId="{29779FE9-D87A-4F96-83C6-953D2A9C1A63}" srcOrd="0" destOrd="0" presId="urn:microsoft.com/office/officeart/2005/8/layout/vProcess5"/>
    <dgm:cxn modelId="{B8AD1BB7-FC80-4C1A-8ACE-EF73E33321A4}" type="presOf" srcId="{56C2CA49-A733-4301-BCB2-3DAD0E3C6C4F}" destId="{7FCA9315-C0F7-4489-806B-A113D8B0349A}" srcOrd="1" destOrd="0" presId="urn:microsoft.com/office/officeart/2005/8/layout/vProcess5"/>
    <dgm:cxn modelId="{12D74DA3-5D39-4B75-859A-FEAAE3BA9E72}" srcId="{91A82D89-4299-42F4-8D68-ED6848FE03B2}" destId="{AA509EA4-963D-4757-AC57-A8527C7772B2}" srcOrd="2" destOrd="0" parTransId="{A94347A8-7EA4-4FC5-93BD-89E3D0F14F92}" sibTransId="{317FA8AE-C311-4E0F-92E2-AA81190ED1CB}"/>
    <dgm:cxn modelId="{F3473F11-90C7-4AD8-9D50-2E3672D7B37F}" srcId="{91A82D89-4299-42F4-8D68-ED6848FE03B2}" destId="{21F382A5-69AA-4CAB-A2D0-265DA50DC404}" srcOrd="1" destOrd="0" parTransId="{10013D61-60DE-4A00-91DC-C31AF66B367F}" sibTransId="{FCDC37E7-4842-41DF-84EE-D0D474721656}"/>
    <dgm:cxn modelId="{434B4FAE-32BB-489F-8F05-C90BB87BB972}" type="presOf" srcId="{56C2CA49-A733-4301-BCB2-3DAD0E3C6C4F}" destId="{AB8DF21B-212E-4DFD-A801-1A3695EE77F7}" srcOrd="0" destOrd="0" presId="urn:microsoft.com/office/officeart/2005/8/layout/vProcess5"/>
    <dgm:cxn modelId="{DBA5B097-BCB0-4FF4-B86D-903973C6E309}" type="presOf" srcId="{FCDC37E7-4842-41DF-84EE-D0D474721656}" destId="{3EF3F147-2868-4CE0-8560-23B02A77284A}" srcOrd="0" destOrd="0" presId="urn:microsoft.com/office/officeart/2005/8/layout/vProcess5"/>
    <dgm:cxn modelId="{4AF36C5D-34AF-4772-99AB-F13EE2F2FA89}" type="presOf" srcId="{21F382A5-69AA-4CAB-A2D0-265DA50DC404}" destId="{3D2D8EF3-61A6-4E87-B478-1A6BC24028E0}" srcOrd="1" destOrd="0" presId="urn:microsoft.com/office/officeart/2005/8/layout/vProcess5"/>
    <dgm:cxn modelId="{BD48F045-1FB3-40B0-8DB2-0C44C1792C04}" type="presParOf" srcId="{21801730-30DA-41EC-BE0E-41EFECAC05C5}" destId="{D9EC8C83-2AD5-4FC6-AFB4-468E56D5CE2E}" srcOrd="0" destOrd="0" presId="urn:microsoft.com/office/officeart/2005/8/layout/vProcess5"/>
    <dgm:cxn modelId="{7CF12606-BD4B-4469-BF50-FC6145C09A39}" type="presParOf" srcId="{21801730-30DA-41EC-BE0E-41EFECAC05C5}" destId="{C0D3E4FE-2D94-4365-B07A-FB1AAABE19B4}" srcOrd="1" destOrd="0" presId="urn:microsoft.com/office/officeart/2005/8/layout/vProcess5"/>
    <dgm:cxn modelId="{52C1A076-CFC9-4E63-A14C-7CAF22AD30DA}" type="presParOf" srcId="{21801730-30DA-41EC-BE0E-41EFECAC05C5}" destId="{29779FE9-D87A-4F96-83C6-953D2A9C1A63}" srcOrd="2" destOrd="0" presId="urn:microsoft.com/office/officeart/2005/8/layout/vProcess5"/>
    <dgm:cxn modelId="{3C84C2E8-D413-4439-826B-423A77789AE4}" type="presParOf" srcId="{21801730-30DA-41EC-BE0E-41EFECAC05C5}" destId="{90A6846F-E9F0-4502-BF7B-BFAF0977859B}" srcOrd="3" destOrd="0" presId="urn:microsoft.com/office/officeart/2005/8/layout/vProcess5"/>
    <dgm:cxn modelId="{8D049D3B-0D16-4E9E-8D9C-253BCF279393}" type="presParOf" srcId="{21801730-30DA-41EC-BE0E-41EFECAC05C5}" destId="{F3BE5665-5936-4EB9-8A04-F1D04728B2D5}" srcOrd="4" destOrd="0" presId="urn:microsoft.com/office/officeart/2005/8/layout/vProcess5"/>
    <dgm:cxn modelId="{DE1CA210-DA72-412D-B68A-4F203BA40A23}" type="presParOf" srcId="{21801730-30DA-41EC-BE0E-41EFECAC05C5}" destId="{AB8DF21B-212E-4DFD-A801-1A3695EE77F7}" srcOrd="5" destOrd="0" presId="urn:microsoft.com/office/officeart/2005/8/layout/vProcess5"/>
    <dgm:cxn modelId="{EB799C86-0F68-48B8-8D6C-39D489831F08}" type="presParOf" srcId="{21801730-30DA-41EC-BE0E-41EFECAC05C5}" destId="{00A946DD-F15D-4FC8-A770-14D5A083C1F1}" srcOrd="6" destOrd="0" presId="urn:microsoft.com/office/officeart/2005/8/layout/vProcess5"/>
    <dgm:cxn modelId="{C1694A87-F3F7-4D40-8309-FAB6BFA28F9B}" type="presParOf" srcId="{21801730-30DA-41EC-BE0E-41EFECAC05C5}" destId="{3EF3F147-2868-4CE0-8560-23B02A77284A}" srcOrd="7" destOrd="0" presId="urn:microsoft.com/office/officeart/2005/8/layout/vProcess5"/>
    <dgm:cxn modelId="{E5F208D2-0114-443E-83BC-8FD26652326A}" type="presParOf" srcId="{21801730-30DA-41EC-BE0E-41EFECAC05C5}" destId="{B21DF364-AF4B-42F6-9D37-289F2A410C74}" srcOrd="8" destOrd="0" presId="urn:microsoft.com/office/officeart/2005/8/layout/vProcess5"/>
    <dgm:cxn modelId="{F59E1D20-6E23-4E4A-BAFF-525D64F91347}" type="presParOf" srcId="{21801730-30DA-41EC-BE0E-41EFECAC05C5}" destId="{23C84412-B205-4A0B-96D3-B426CA9D5ED3}" srcOrd="9" destOrd="0" presId="urn:microsoft.com/office/officeart/2005/8/layout/vProcess5"/>
    <dgm:cxn modelId="{5CAC1AA3-B985-4DA9-905F-7B4E2E50E200}" type="presParOf" srcId="{21801730-30DA-41EC-BE0E-41EFECAC05C5}" destId="{94B1C185-909C-4FD8-A269-BD4929905D63}" srcOrd="10" destOrd="0" presId="urn:microsoft.com/office/officeart/2005/8/layout/vProcess5"/>
    <dgm:cxn modelId="{67BDFE81-6DEB-4163-B57D-7F1F9A29C6A0}" type="presParOf" srcId="{21801730-30DA-41EC-BE0E-41EFECAC05C5}" destId="{3D2D8EF3-61A6-4E87-B478-1A6BC24028E0}" srcOrd="11" destOrd="0" presId="urn:microsoft.com/office/officeart/2005/8/layout/vProcess5"/>
    <dgm:cxn modelId="{9612BFD3-9EFF-438C-B117-E6E8E7B730ED}" type="presParOf" srcId="{21801730-30DA-41EC-BE0E-41EFECAC05C5}" destId="{0BC20123-EFE7-49B3-841A-14A62117D8C5}" srcOrd="12" destOrd="0" presId="urn:microsoft.com/office/officeart/2005/8/layout/vProcess5"/>
    <dgm:cxn modelId="{275874C0-A1E4-4116-A708-09556CF84853}" type="presParOf" srcId="{21801730-30DA-41EC-BE0E-41EFECAC05C5}" destId="{FBACC11B-6D29-4A0E-9F7D-F5735C3FFB4F}" srcOrd="13" destOrd="0" presId="urn:microsoft.com/office/officeart/2005/8/layout/vProcess5"/>
    <dgm:cxn modelId="{0815572C-6762-49A8-8726-44C2510DB07E}" type="presParOf" srcId="{21801730-30DA-41EC-BE0E-41EFECAC05C5}" destId="{7FCA9315-C0F7-4489-806B-A113D8B0349A}" srcOrd="14"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B9377A-A6AF-4AD8-A51B-793B9B2E7E79}"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s-ES"/>
        </a:p>
      </dgm:t>
    </dgm:pt>
    <dgm:pt modelId="{4A88DAB8-6787-4AC3-B968-CCD23F4A212B}">
      <dgm:prSet phldrT="[Texto]" custT="1"/>
      <dgm:spPr>
        <a:solidFill>
          <a:srgbClr val="99FF99"/>
        </a:solidFill>
        <a:ln>
          <a:solidFill>
            <a:schemeClr val="tx1"/>
          </a:solidFill>
        </a:ln>
      </dgm:spPr>
      <dgm:t>
        <a:bodyPr/>
        <a:lstStyle/>
        <a:p>
          <a:r>
            <a:rPr lang="es-ES" sz="2000" dirty="0" smtClean="0">
              <a:solidFill>
                <a:schemeClr val="tx1"/>
              </a:solidFill>
            </a:rPr>
            <a:t>Politing una alternativa político electoral para obtener adeptos, conseguir electores y ganar votos.</a:t>
          </a:r>
          <a:endParaRPr lang="es-ES" sz="2000" dirty="0">
            <a:solidFill>
              <a:schemeClr val="tx1"/>
            </a:solidFill>
          </a:endParaRPr>
        </a:p>
      </dgm:t>
    </dgm:pt>
    <dgm:pt modelId="{9F07D913-C3EF-4135-9EBB-DAAB3B65DE6C}" type="parTrans" cxnId="{C3B18AA0-9605-44E1-A760-578458D97518}">
      <dgm:prSet/>
      <dgm:spPr/>
      <dgm:t>
        <a:bodyPr/>
        <a:lstStyle/>
        <a:p>
          <a:endParaRPr lang="es-ES"/>
        </a:p>
      </dgm:t>
    </dgm:pt>
    <dgm:pt modelId="{0373F374-F341-491C-8164-4D11D65B98CB}" type="sibTrans" cxnId="{C3B18AA0-9605-44E1-A760-578458D97518}">
      <dgm:prSet/>
      <dgm:spPr>
        <a:blipFill rotWithShape="1">
          <a:blip xmlns:r="http://schemas.openxmlformats.org/officeDocument/2006/relationships" r:embed="rId1"/>
          <a:stretch>
            <a:fillRect/>
          </a:stretch>
        </a:blipFill>
      </dgm:spPr>
      <dgm:t>
        <a:bodyPr/>
        <a:lstStyle/>
        <a:p>
          <a:endParaRPr lang="es-ES"/>
        </a:p>
      </dgm:t>
    </dgm:pt>
    <dgm:pt modelId="{41ADD3B4-81CF-47F2-B262-6197562D7683}">
      <dgm:prSet phldrT="[Texto]"/>
      <dgm:spPr>
        <a:solidFill>
          <a:schemeClr val="accent4">
            <a:lumMod val="40000"/>
            <a:lumOff val="60000"/>
          </a:schemeClr>
        </a:solidFill>
        <a:ln>
          <a:solidFill>
            <a:schemeClr val="tx1"/>
          </a:solidFill>
        </a:ln>
      </dgm:spPr>
      <dgm:t>
        <a:bodyPr/>
        <a:lstStyle/>
        <a:p>
          <a:r>
            <a:rPr lang="es-ES" dirty="0" smtClean="0">
              <a:solidFill>
                <a:schemeClr val="tx1"/>
              </a:solidFill>
            </a:rPr>
            <a:t>Marketing político en los años 70, 80 y 90 en Ecuador muy informal</a:t>
          </a:r>
          <a:endParaRPr lang="es-ES" dirty="0">
            <a:solidFill>
              <a:schemeClr val="tx1"/>
            </a:solidFill>
          </a:endParaRPr>
        </a:p>
      </dgm:t>
    </dgm:pt>
    <dgm:pt modelId="{0E038C3B-9B98-4882-8ABB-BECDB8A126FE}" type="parTrans" cxnId="{BE15CA26-11CB-4BA3-A81A-CD2FE2C95851}">
      <dgm:prSet/>
      <dgm:spPr/>
      <dgm:t>
        <a:bodyPr/>
        <a:lstStyle/>
        <a:p>
          <a:endParaRPr lang="es-ES"/>
        </a:p>
      </dgm:t>
    </dgm:pt>
    <dgm:pt modelId="{882242E6-73A1-4484-8499-4C8844EBB614}" type="sibTrans" cxnId="{BE15CA26-11CB-4BA3-A81A-CD2FE2C95851}">
      <dgm:prSet/>
      <dgm:spPr>
        <a:blipFill rotWithShape="1">
          <a:blip xmlns:r="http://schemas.openxmlformats.org/officeDocument/2006/relationships" r:embed="rId2"/>
          <a:stretch>
            <a:fillRect/>
          </a:stretch>
        </a:blipFill>
      </dgm:spPr>
      <dgm:t>
        <a:bodyPr/>
        <a:lstStyle/>
        <a:p>
          <a:endParaRPr lang="es-ES"/>
        </a:p>
      </dgm:t>
    </dgm:pt>
    <dgm:pt modelId="{FFBFF4B4-39D2-4E25-B537-2BACDF89597F}" type="pres">
      <dgm:prSet presAssocID="{A0B9377A-A6AF-4AD8-A51B-793B9B2E7E79}" presName="Name0" presStyleCnt="0">
        <dgm:presLayoutVars>
          <dgm:chMax val="7"/>
          <dgm:chPref val="7"/>
          <dgm:dir/>
        </dgm:presLayoutVars>
      </dgm:prSet>
      <dgm:spPr/>
      <dgm:t>
        <a:bodyPr/>
        <a:lstStyle/>
        <a:p>
          <a:endParaRPr lang="es-ES"/>
        </a:p>
      </dgm:t>
    </dgm:pt>
    <dgm:pt modelId="{F1D77D58-B353-4013-9EFA-87116671720D}" type="pres">
      <dgm:prSet presAssocID="{A0B9377A-A6AF-4AD8-A51B-793B9B2E7E79}" presName="dot1" presStyleLbl="alignNode1" presStyleIdx="0" presStyleCnt="10"/>
      <dgm:spPr/>
    </dgm:pt>
    <dgm:pt modelId="{E77BC7A8-C09E-4F85-A0D0-69708F23A2A8}" type="pres">
      <dgm:prSet presAssocID="{A0B9377A-A6AF-4AD8-A51B-793B9B2E7E79}" presName="dot2" presStyleLbl="alignNode1" presStyleIdx="1" presStyleCnt="10"/>
      <dgm:spPr/>
    </dgm:pt>
    <dgm:pt modelId="{E43862C2-B51D-45F3-98E9-92D9C30F5617}" type="pres">
      <dgm:prSet presAssocID="{A0B9377A-A6AF-4AD8-A51B-793B9B2E7E79}" presName="dot3" presStyleLbl="alignNode1" presStyleIdx="2" presStyleCnt="10"/>
      <dgm:spPr/>
    </dgm:pt>
    <dgm:pt modelId="{F245F553-D5EB-4ADC-B96E-30500F542809}" type="pres">
      <dgm:prSet presAssocID="{A0B9377A-A6AF-4AD8-A51B-793B9B2E7E79}" presName="dotArrow1" presStyleLbl="alignNode1" presStyleIdx="3" presStyleCnt="10"/>
      <dgm:spPr/>
    </dgm:pt>
    <dgm:pt modelId="{B32E1199-46D8-4765-BA68-5787C92FD4FF}" type="pres">
      <dgm:prSet presAssocID="{A0B9377A-A6AF-4AD8-A51B-793B9B2E7E79}" presName="dotArrow2" presStyleLbl="alignNode1" presStyleIdx="4" presStyleCnt="10"/>
      <dgm:spPr/>
    </dgm:pt>
    <dgm:pt modelId="{8FE13DCB-7166-47AE-BB13-56D62D792D56}" type="pres">
      <dgm:prSet presAssocID="{A0B9377A-A6AF-4AD8-A51B-793B9B2E7E79}" presName="dotArrow3" presStyleLbl="alignNode1" presStyleIdx="5" presStyleCnt="10"/>
      <dgm:spPr/>
    </dgm:pt>
    <dgm:pt modelId="{EF9E007D-5973-4B07-AB98-4DEFFBFC35BD}" type="pres">
      <dgm:prSet presAssocID="{A0B9377A-A6AF-4AD8-A51B-793B9B2E7E79}" presName="dotArrow4" presStyleLbl="alignNode1" presStyleIdx="6" presStyleCnt="10"/>
      <dgm:spPr/>
    </dgm:pt>
    <dgm:pt modelId="{AFB99549-5180-40AA-B41E-C42DEA555776}" type="pres">
      <dgm:prSet presAssocID="{A0B9377A-A6AF-4AD8-A51B-793B9B2E7E79}" presName="dotArrow5" presStyleLbl="alignNode1" presStyleIdx="7" presStyleCnt="10"/>
      <dgm:spPr/>
    </dgm:pt>
    <dgm:pt modelId="{4B10EC62-205F-4698-A2E4-1BE5FD801038}" type="pres">
      <dgm:prSet presAssocID="{A0B9377A-A6AF-4AD8-A51B-793B9B2E7E79}" presName="dotArrow6" presStyleLbl="alignNode1" presStyleIdx="8" presStyleCnt="10"/>
      <dgm:spPr/>
    </dgm:pt>
    <dgm:pt modelId="{859A292D-D1A7-4AB5-A2CC-E7F4A3169278}" type="pres">
      <dgm:prSet presAssocID="{A0B9377A-A6AF-4AD8-A51B-793B9B2E7E79}" presName="dotArrow7" presStyleLbl="alignNode1" presStyleIdx="9" presStyleCnt="10"/>
      <dgm:spPr/>
    </dgm:pt>
    <dgm:pt modelId="{6E8B2803-C59B-4896-84F5-7EB49331FC9A}" type="pres">
      <dgm:prSet presAssocID="{4A88DAB8-6787-4AC3-B968-CCD23F4A212B}" presName="parTx1" presStyleLbl="node1" presStyleIdx="0" presStyleCnt="2"/>
      <dgm:spPr/>
      <dgm:t>
        <a:bodyPr/>
        <a:lstStyle/>
        <a:p>
          <a:endParaRPr lang="es-ES"/>
        </a:p>
      </dgm:t>
    </dgm:pt>
    <dgm:pt modelId="{E5957201-D79C-4A77-96C8-35ECD8B60BE2}" type="pres">
      <dgm:prSet presAssocID="{0373F374-F341-491C-8164-4D11D65B98CB}" presName="picture1" presStyleCnt="0"/>
      <dgm:spPr/>
    </dgm:pt>
    <dgm:pt modelId="{AB4571DC-2046-4C97-BD57-B6CF8250B8B5}" type="pres">
      <dgm:prSet presAssocID="{0373F374-F341-491C-8164-4D11D65B98CB}" presName="imageRepeatNode" presStyleLbl="fgImgPlace1" presStyleIdx="0" presStyleCnt="2"/>
      <dgm:spPr/>
      <dgm:t>
        <a:bodyPr/>
        <a:lstStyle/>
        <a:p>
          <a:endParaRPr lang="es-ES"/>
        </a:p>
      </dgm:t>
    </dgm:pt>
    <dgm:pt modelId="{5FDB5ADA-8E03-4851-9411-CAC30EB5141D}" type="pres">
      <dgm:prSet presAssocID="{41ADD3B4-81CF-47F2-B262-6197562D7683}" presName="parTx2" presStyleLbl="node1" presStyleIdx="1" presStyleCnt="2"/>
      <dgm:spPr/>
      <dgm:t>
        <a:bodyPr/>
        <a:lstStyle/>
        <a:p>
          <a:endParaRPr lang="es-ES"/>
        </a:p>
      </dgm:t>
    </dgm:pt>
    <dgm:pt modelId="{4293BA3D-9BC8-489B-8885-052CE30C7771}" type="pres">
      <dgm:prSet presAssocID="{882242E6-73A1-4484-8499-4C8844EBB614}" presName="picture2" presStyleCnt="0"/>
      <dgm:spPr/>
    </dgm:pt>
    <dgm:pt modelId="{933B6B8D-2473-4170-8BFC-391513520CED}" type="pres">
      <dgm:prSet presAssocID="{882242E6-73A1-4484-8499-4C8844EBB614}" presName="imageRepeatNode" presStyleLbl="fgImgPlace1" presStyleIdx="1" presStyleCnt="2"/>
      <dgm:spPr/>
      <dgm:t>
        <a:bodyPr/>
        <a:lstStyle/>
        <a:p>
          <a:endParaRPr lang="es-ES"/>
        </a:p>
      </dgm:t>
    </dgm:pt>
  </dgm:ptLst>
  <dgm:cxnLst>
    <dgm:cxn modelId="{BE15CA26-11CB-4BA3-A81A-CD2FE2C95851}" srcId="{A0B9377A-A6AF-4AD8-A51B-793B9B2E7E79}" destId="{41ADD3B4-81CF-47F2-B262-6197562D7683}" srcOrd="1" destOrd="0" parTransId="{0E038C3B-9B98-4882-8ABB-BECDB8A126FE}" sibTransId="{882242E6-73A1-4484-8499-4C8844EBB614}"/>
    <dgm:cxn modelId="{017674CC-A206-42AC-AD6A-297B09E3FDB0}" type="presOf" srcId="{0373F374-F341-491C-8164-4D11D65B98CB}" destId="{AB4571DC-2046-4C97-BD57-B6CF8250B8B5}" srcOrd="0" destOrd="0" presId="urn:microsoft.com/office/officeart/2008/layout/AscendingPictureAccentProcess"/>
    <dgm:cxn modelId="{FE1ADBC1-4961-485F-BFDD-53AC064F9AC6}" type="presOf" srcId="{A0B9377A-A6AF-4AD8-A51B-793B9B2E7E79}" destId="{FFBFF4B4-39D2-4E25-B537-2BACDF89597F}" srcOrd="0" destOrd="0" presId="urn:microsoft.com/office/officeart/2008/layout/AscendingPictureAccentProcess"/>
    <dgm:cxn modelId="{C3B18AA0-9605-44E1-A760-578458D97518}" srcId="{A0B9377A-A6AF-4AD8-A51B-793B9B2E7E79}" destId="{4A88DAB8-6787-4AC3-B968-CCD23F4A212B}" srcOrd="0" destOrd="0" parTransId="{9F07D913-C3EF-4135-9EBB-DAAB3B65DE6C}" sibTransId="{0373F374-F341-491C-8164-4D11D65B98CB}"/>
    <dgm:cxn modelId="{C22BF6B0-7B84-4001-9A9C-753417E6D05E}" type="presOf" srcId="{4A88DAB8-6787-4AC3-B968-CCD23F4A212B}" destId="{6E8B2803-C59B-4896-84F5-7EB49331FC9A}" srcOrd="0" destOrd="0" presId="urn:microsoft.com/office/officeart/2008/layout/AscendingPictureAccentProcess"/>
    <dgm:cxn modelId="{EB82EB60-8D64-43EC-BC69-3A52694031C5}" type="presOf" srcId="{882242E6-73A1-4484-8499-4C8844EBB614}" destId="{933B6B8D-2473-4170-8BFC-391513520CED}" srcOrd="0" destOrd="0" presId="urn:microsoft.com/office/officeart/2008/layout/AscendingPictureAccentProcess"/>
    <dgm:cxn modelId="{6435BE8D-8FF8-455F-89D7-08C0F57F97A2}" type="presOf" srcId="{41ADD3B4-81CF-47F2-B262-6197562D7683}" destId="{5FDB5ADA-8E03-4851-9411-CAC30EB5141D}" srcOrd="0" destOrd="0" presId="urn:microsoft.com/office/officeart/2008/layout/AscendingPictureAccentProcess"/>
    <dgm:cxn modelId="{11430641-BB6F-4CDB-9168-9DFC4604E6EE}" type="presParOf" srcId="{FFBFF4B4-39D2-4E25-B537-2BACDF89597F}" destId="{F1D77D58-B353-4013-9EFA-87116671720D}" srcOrd="0" destOrd="0" presId="urn:microsoft.com/office/officeart/2008/layout/AscendingPictureAccentProcess"/>
    <dgm:cxn modelId="{6571F63C-77DB-4940-B907-1302F97A2970}" type="presParOf" srcId="{FFBFF4B4-39D2-4E25-B537-2BACDF89597F}" destId="{E77BC7A8-C09E-4F85-A0D0-69708F23A2A8}" srcOrd="1" destOrd="0" presId="urn:microsoft.com/office/officeart/2008/layout/AscendingPictureAccentProcess"/>
    <dgm:cxn modelId="{EDA489B9-52E4-4FA3-A616-19A1B0782E71}" type="presParOf" srcId="{FFBFF4B4-39D2-4E25-B537-2BACDF89597F}" destId="{E43862C2-B51D-45F3-98E9-92D9C30F5617}" srcOrd="2" destOrd="0" presId="urn:microsoft.com/office/officeart/2008/layout/AscendingPictureAccentProcess"/>
    <dgm:cxn modelId="{87EBBC81-E99E-45F6-A74E-B500585EC912}" type="presParOf" srcId="{FFBFF4B4-39D2-4E25-B537-2BACDF89597F}" destId="{F245F553-D5EB-4ADC-B96E-30500F542809}" srcOrd="3" destOrd="0" presId="urn:microsoft.com/office/officeart/2008/layout/AscendingPictureAccentProcess"/>
    <dgm:cxn modelId="{C5F0402F-38B9-45C6-8759-3B385AD239DC}" type="presParOf" srcId="{FFBFF4B4-39D2-4E25-B537-2BACDF89597F}" destId="{B32E1199-46D8-4765-BA68-5787C92FD4FF}" srcOrd="4" destOrd="0" presId="urn:microsoft.com/office/officeart/2008/layout/AscendingPictureAccentProcess"/>
    <dgm:cxn modelId="{4FA7B9CE-7D02-4DB8-9AE0-8550770BAC47}" type="presParOf" srcId="{FFBFF4B4-39D2-4E25-B537-2BACDF89597F}" destId="{8FE13DCB-7166-47AE-BB13-56D62D792D56}" srcOrd="5" destOrd="0" presId="urn:microsoft.com/office/officeart/2008/layout/AscendingPictureAccentProcess"/>
    <dgm:cxn modelId="{A58F524F-4176-4BB5-8D5F-C4B6245596AC}" type="presParOf" srcId="{FFBFF4B4-39D2-4E25-B537-2BACDF89597F}" destId="{EF9E007D-5973-4B07-AB98-4DEFFBFC35BD}" srcOrd="6" destOrd="0" presId="urn:microsoft.com/office/officeart/2008/layout/AscendingPictureAccentProcess"/>
    <dgm:cxn modelId="{2D0D9A52-9BF3-4707-B7AA-9B7402CD311C}" type="presParOf" srcId="{FFBFF4B4-39D2-4E25-B537-2BACDF89597F}" destId="{AFB99549-5180-40AA-B41E-C42DEA555776}" srcOrd="7" destOrd="0" presId="urn:microsoft.com/office/officeart/2008/layout/AscendingPictureAccentProcess"/>
    <dgm:cxn modelId="{900CC9A9-0BB2-429E-A358-6DEFAA6662DC}" type="presParOf" srcId="{FFBFF4B4-39D2-4E25-B537-2BACDF89597F}" destId="{4B10EC62-205F-4698-A2E4-1BE5FD801038}" srcOrd="8" destOrd="0" presId="urn:microsoft.com/office/officeart/2008/layout/AscendingPictureAccentProcess"/>
    <dgm:cxn modelId="{0C592157-81B7-41F1-9263-A8074F0243A0}" type="presParOf" srcId="{FFBFF4B4-39D2-4E25-B537-2BACDF89597F}" destId="{859A292D-D1A7-4AB5-A2CC-E7F4A3169278}" srcOrd="9" destOrd="0" presId="urn:microsoft.com/office/officeart/2008/layout/AscendingPictureAccentProcess"/>
    <dgm:cxn modelId="{6FD01CB6-E66F-4CF2-B031-B3C1298A771C}" type="presParOf" srcId="{FFBFF4B4-39D2-4E25-B537-2BACDF89597F}" destId="{6E8B2803-C59B-4896-84F5-7EB49331FC9A}" srcOrd="10" destOrd="0" presId="urn:microsoft.com/office/officeart/2008/layout/AscendingPictureAccentProcess"/>
    <dgm:cxn modelId="{146F204C-BF9C-46BC-A14B-1BD79DD88BFE}" type="presParOf" srcId="{FFBFF4B4-39D2-4E25-B537-2BACDF89597F}" destId="{E5957201-D79C-4A77-96C8-35ECD8B60BE2}" srcOrd="11" destOrd="0" presId="urn:microsoft.com/office/officeart/2008/layout/AscendingPictureAccentProcess"/>
    <dgm:cxn modelId="{A7082772-640F-4BB8-99B9-2FEF46B2690D}" type="presParOf" srcId="{E5957201-D79C-4A77-96C8-35ECD8B60BE2}" destId="{AB4571DC-2046-4C97-BD57-B6CF8250B8B5}" srcOrd="0" destOrd="0" presId="urn:microsoft.com/office/officeart/2008/layout/AscendingPictureAccentProcess"/>
    <dgm:cxn modelId="{6FFC4687-2D1B-453C-9043-E348B141ECBF}" type="presParOf" srcId="{FFBFF4B4-39D2-4E25-B537-2BACDF89597F}" destId="{5FDB5ADA-8E03-4851-9411-CAC30EB5141D}" srcOrd="12" destOrd="0" presId="urn:microsoft.com/office/officeart/2008/layout/AscendingPictureAccentProcess"/>
    <dgm:cxn modelId="{D2B6B891-11F4-4E54-B306-6F592AA8B294}" type="presParOf" srcId="{FFBFF4B4-39D2-4E25-B537-2BACDF89597F}" destId="{4293BA3D-9BC8-489B-8885-052CE30C7771}" srcOrd="13" destOrd="0" presId="urn:microsoft.com/office/officeart/2008/layout/AscendingPictureAccentProcess"/>
    <dgm:cxn modelId="{DA653041-1D2A-4860-8805-8E9010F227D5}" type="presParOf" srcId="{4293BA3D-9BC8-489B-8885-052CE30C7771}" destId="{933B6B8D-2473-4170-8BFC-391513520CED}"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1E3A69-21B5-43EA-A969-0FB15D212C00}" type="doc">
      <dgm:prSet loTypeId="urn:microsoft.com/office/officeart/2009/layout/ReverseList" loCatId="relationship" qsTypeId="urn:microsoft.com/office/officeart/2005/8/quickstyle/simple1" qsCatId="simple" csTypeId="urn:microsoft.com/office/officeart/2005/8/colors/colorful4" csCatId="colorful" phldr="1"/>
      <dgm:spPr/>
      <dgm:t>
        <a:bodyPr/>
        <a:lstStyle/>
        <a:p>
          <a:endParaRPr lang="es-ES"/>
        </a:p>
      </dgm:t>
    </dgm:pt>
    <dgm:pt modelId="{6EA24427-18B2-4686-A56E-E76B6F0CDD83}">
      <dgm:prSet phldrT="[Texto]" custT="1"/>
      <dgm:spPr/>
      <dgm:t>
        <a:bodyPr/>
        <a:lstStyle/>
        <a:p>
          <a:r>
            <a:rPr lang="es-MX" sz="1600" dirty="0" smtClean="0"/>
            <a:t>- </a:t>
          </a:r>
          <a:r>
            <a:rPr lang="es-MX" sz="1800" dirty="0" smtClean="0"/>
            <a:t>El marketing de candidatos cuyo objetivo es la promoción de la persona física que debe representar al partido.</a:t>
          </a:r>
          <a:endParaRPr lang="es-ES" sz="1800" dirty="0"/>
        </a:p>
      </dgm:t>
    </dgm:pt>
    <dgm:pt modelId="{4AFB6E84-9DBC-483B-A830-2F6F7D1E71ED}" type="parTrans" cxnId="{D4E238F0-1DD5-4E07-8462-4997A91328F3}">
      <dgm:prSet/>
      <dgm:spPr/>
      <dgm:t>
        <a:bodyPr/>
        <a:lstStyle/>
        <a:p>
          <a:endParaRPr lang="es-ES"/>
        </a:p>
      </dgm:t>
    </dgm:pt>
    <dgm:pt modelId="{C991C546-EC39-4467-B386-B976AB97031B}" type="sibTrans" cxnId="{D4E238F0-1DD5-4E07-8462-4997A91328F3}">
      <dgm:prSet/>
      <dgm:spPr/>
      <dgm:t>
        <a:bodyPr/>
        <a:lstStyle/>
        <a:p>
          <a:endParaRPr lang="es-ES"/>
        </a:p>
      </dgm:t>
    </dgm:pt>
    <dgm:pt modelId="{BA73AB96-5ADB-4B7D-86BA-5E4967428E24}">
      <dgm:prSet phldrT="[Texto]" custT="1"/>
      <dgm:spPr/>
      <dgm:t>
        <a:bodyPr/>
        <a:lstStyle/>
        <a:p>
          <a:r>
            <a:rPr lang="es-MX" sz="1600" dirty="0" smtClean="0"/>
            <a:t>- </a:t>
          </a:r>
          <a:r>
            <a:rPr lang="es-MX" sz="1700" dirty="0" smtClean="0"/>
            <a:t>El marketing electoral o de programas lo que pretende es la difusión, conocimiento y aceptación del programa político del partido.</a:t>
          </a:r>
          <a:endParaRPr lang="es-ES" sz="1700" dirty="0"/>
        </a:p>
      </dgm:t>
    </dgm:pt>
    <dgm:pt modelId="{C273158E-E9FA-438A-ACD9-749C9D8ADDE7}" type="parTrans" cxnId="{E0029A1D-527E-4E27-A54B-7ED758FBD770}">
      <dgm:prSet/>
      <dgm:spPr/>
      <dgm:t>
        <a:bodyPr/>
        <a:lstStyle/>
        <a:p>
          <a:endParaRPr lang="es-ES"/>
        </a:p>
      </dgm:t>
    </dgm:pt>
    <dgm:pt modelId="{A1CC1B2D-698E-4A7B-8C1E-E68A9BCD0C6E}" type="sibTrans" cxnId="{E0029A1D-527E-4E27-A54B-7ED758FBD770}">
      <dgm:prSet/>
      <dgm:spPr/>
      <dgm:t>
        <a:bodyPr/>
        <a:lstStyle/>
        <a:p>
          <a:endParaRPr lang="es-ES"/>
        </a:p>
      </dgm:t>
    </dgm:pt>
    <dgm:pt modelId="{DD273821-6815-41C3-95CD-FAE9E1A5EB01}" type="pres">
      <dgm:prSet presAssocID="{811E3A69-21B5-43EA-A969-0FB15D212C00}" presName="Name0" presStyleCnt="0">
        <dgm:presLayoutVars>
          <dgm:chMax val="2"/>
          <dgm:chPref val="2"/>
          <dgm:animLvl val="lvl"/>
        </dgm:presLayoutVars>
      </dgm:prSet>
      <dgm:spPr/>
      <dgm:t>
        <a:bodyPr/>
        <a:lstStyle/>
        <a:p>
          <a:endParaRPr lang="es-ES"/>
        </a:p>
      </dgm:t>
    </dgm:pt>
    <dgm:pt modelId="{2843511F-7B32-4207-9EAC-B9380F674FF4}" type="pres">
      <dgm:prSet presAssocID="{811E3A69-21B5-43EA-A969-0FB15D212C00}" presName="LeftText" presStyleLbl="revTx" presStyleIdx="0" presStyleCnt="0">
        <dgm:presLayoutVars>
          <dgm:bulletEnabled val="1"/>
        </dgm:presLayoutVars>
      </dgm:prSet>
      <dgm:spPr/>
      <dgm:t>
        <a:bodyPr/>
        <a:lstStyle/>
        <a:p>
          <a:endParaRPr lang="es-ES"/>
        </a:p>
      </dgm:t>
    </dgm:pt>
    <dgm:pt modelId="{DD110F69-ADC7-43BE-A58E-B9A378092FC1}" type="pres">
      <dgm:prSet presAssocID="{811E3A69-21B5-43EA-A969-0FB15D212C00}" presName="LeftNode" presStyleLbl="bgImgPlace1" presStyleIdx="0" presStyleCnt="2">
        <dgm:presLayoutVars>
          <dgm:chMax val="2"/>
          <dgm:chPref val="2"/>
        </dgm:presLayoutVars>
      </dgm:prSet>
      <dgm:spPr/>
      <dgm:t>
        <a:bodyPr/>
        <a:lstStyle/>
        <a:p>
          <a:endParaRPr lang="es-ES"/>
        </a:p>
      </dgm:t>
    </dgm:pt>
    <dgm:pt modelId="{4391E3F8-348F-4BAC-8FF3-FCB879ED3EE8}" type="pres">
      <dgm:prSet presAssocID="{811E3A69-21B5-43EA-A969-0FB15D212C00}" presName="RightText" presStyleLbl="revTx" presStyleIdx="0" presStyleCnt="0">
        <dgm:presLayoutVars>
          <dgm:bulletEnabled val="1"/>
        </dgm:presLayoutVars>
      </dgm:prSet>
      <dgm:spPr/>
      <dgm:t>
        <a:bodyPr/>
        <a:lstStyle/>
        <a:p>
          <a:endParaRPr lang="es-ES"/>
        </a:p>
      </dgm:t>
    </dgm:pt>
    <dgm:pt modelId="{A31468BE-3AED-4EB5-808E-AC5F4680BC27}" type="pres">
      <dgm:prSet presAssocID="{811E3A69-21B5-43EA-A969-0FB15D212C00}" presName="RightNode" presStyleLbl="bgImgPlace1" presStyleIdx="1" presStyleCnt="2">
        <dgm:presLayoutVars>
          <dgm:chMax val="0"/>
          <dgm:chPref val="0"/>
        </dgm:presLayoutVars>
      </dgm:prSet>
      <dgm:spPr/>
      <dgm:t>
        <a:bodyPr/>
        <a:lstStyle/>
        <a:p>
          <a:endParaRPr lang="es-ES"/>
        </a:p>
      </dgm:t>
    </dgm:pt>
    <dgm:pt modelId="{489AAC36-190D-4C4A-B4FE-0AA77FE72282}" type="pres">
      <dgm:prSet presAssocID="{811E3A69-21B5-43EA-A969-0FB15D212C00}" presName="TopArrow" presStyleLbl="node1" presStyleIdx="0" presStyleCnt="2"/>
      <dgm:spPr/>
      <dgm:t>
        <a:bodyPr/>
        <a:lstStyle/>
        <a:p>
          <a:endParaRPr lang="es-ES"/>
        </a:p>
      </dgm:t>
    </dgm:pt>
    <dgm:pt modelId="{BFB63EBD-106A-4830-8302-9D9819C3F4B6}" type="pres">
      <dgm:prSet presAssocID="{811E3A69-21B5-43EA-A969-0FB15D212C00}" presName="BottomArrow" presStyleLbl="node1" presStyleIdx="1" presStyleCnt="2"/>
      <dgm:spPr/>
      <dgm:t>
        <a:bodyPr/>
        <a:lstStyle/>
        <a:p>
          <a:endParaRPr lang="es-ES"/>
        </a:p>
      </dgm:t>
    </dgm:pt>
  </dgm:ptLst>
  <dgm:cxnLst>
    <dgm:cxn modelId="{243892ED-C5BB-42F6-8695-2ED1E3E1C31D}" type="presOf" srcId="{6EA24427-18B2-4686-A56E-E76B6F0CDD83}" destId="{2843511F-7B32-4207-9EAC-B9380F674FF4}" srcOrd="0" destOrd="0" presId="urn:microsoft.com/office/officeart/2009/layout/ReverseList"/>
    <dgm:cxn modelId="{C51927F7-53CC-451E-A367-DEDC43B6CBFF}" type="presOf" srcId="{BA73AB96-5ADB-4B7D-86BA-5E4967428E24}" destId="{A31468BE-3AED-4EB5-808E-AC5F4680BC27}" srcOrd="1" destOrd="0" presId="urn:microsoft.com/office/officeart/2009/layout/ReverseList"/>
    <dgm:cxn modelId="{BD443010-646F-454C-B39D-515323B1B302}" type="presOf" srcId="{6EA24427-18B2-4686-A56E-E76B6F0CDD83}" destId="{DD110F69-ADC7-43BE-A58E-B9A378092FC1}" srcOrd="1" destOrd="0" presId="urn:microsoft.com/office/officeart/2009/layout/ReverseList"/>
    <dgm:cxn modelId="{B958D398-3DE8-4DF7-A93D-7A75990B62DC}" type="presOf" srcId="{811E3A69-21B5-43EA-A969-0FB15D212C00}" destId="{DD273821-6815-41C3-95CD-FAE9E1A5EB01}" srcOrd="0" destOrd="0" presId="urn:microsoft.com/office/officeart/2009/layout/ReverseList"/>
    <dgm:cxn modelId="{D4E238F0-1DD5-4E07-8462-4997A91328F3}" srcId="{811E3A69-21B5-43EA-A969-0FB15D212C00}" destId="{6EA24427-18B2-4686-A56E-E76B6F0CDD83}" srcOrd="0" destOrd="0" parTransId="{4AFB6E84-9DBC-483B-A830-2F6F7D1E71ED}" sibTransId="{C991C546-EC39-4467-B386-B976AB97031B}"/>
    <dgm:cxn modelId="{E0029A1D-527E-4E27-A54B-7ED758FBD770}" srcId="{811E3A69-21B5-43EA-A969-0FB15D212C00}" destId="{BA73AB96-5ADB-4B7D-86BA-5E4967428E24}" srcOrd="1" destOrd="0" parTransId="{C273158E-E9FA-438A-ACD9-749C9D8ADDE7}" sibTransId="{A1CC1B2D-698E-4A7B-8C1E-E68A9BCD0C6E}"/>
    <dgm:cxn modelId="{97247057-778D-4760-9E73-1F9A70824DA1}" type="presOf" srcId="{BA73AB96-5ADB-4B7D-86BA-5E4967428E24}" destId="{4391E3F8-348F-4BAC-8FF3-FCB879ED3EE8}" srcOrd="0" destOrd="0" presId="urn:microsoft.com/office/officeart/2009/layout/ReverseList"/>
    <dgm:cxn modelId="{9AB02B84-C7F7-48A9-BBE1-E09F1D35D054}" type="presParOf" srcId="{DD273821-6815-41C3-95CD-FAE9E1A5EB01}" destId="{2843511F-7B32-4207-9EAC-B9380F674FF4}" srcOrd="0" destOrd="0" presId="urn:microsoft.com/office/officeart/2009/layout/ReverseList"/>
    <dgm:cxn modelId="{16071F0C-9DC3-471C-95EA-450C4AE012D9}" type="presParOf" srcId="{DD273821-6815-41C3-95CD-FAE9E1A5EB01}" destId="{DD110F69-ADC7-43BE-A58E-B9A378092FC1}" srcOrd="1" destOrd="0" presId="urn:microsoft.com/office/officeart/2009/layout/ReverseList"/>
    <dgm:cxn modelId="{17D036D0-7A9A-4A3E-98F7-1D9BC26B654E}" type="presParOf" srcId="{DD273821-6815-41C3-95CD-FAE9E1A5EB01}" destId="{4391E3F8-348F-4BAC-8FF3-FCB879ED3EE8}" srcOrd="2" destOrd="0" presId="urn:microsoft.com/office/officeart/2009/layout/ReverseList"/>
    <dgm:cxn modelId="{F9AD0CBC-B1F6-4AC4-B379-8C4297EFA162}" type="presParOf" srcId="{DD273821-6815-41C3-95CD-FAE9E1A5EB01}" destId="{A31468BE-3AED-4EB5-808E-AC5F4680BC27}" srcOrd="3" destOrd="0" presId="urn:microsoft.com/office/officeart/2009/layout/ReverseList"/>
    <dgm:cxn modelId="{02627813-CF1F-43E0-8B81-F8EED378E9BF}" type="presParOf" srcId="{DD273821-6815-41C3-95CD-FAE9E1A5EB01}" destId="{489AAC36-190D-4C4A-B4FE-0AA77FE72282}" srcOrd="4" destOrd="0" presId="urn:microsoft.com/office/officeart/2009/layout/ReverseList"/>
    <dgm:cxn modelId="{8F77327A-CC54-4F61-87B9-713807825488}" type="presParOf" srcId="{DD273821-6815-41C3-95CD-FAE9E1A5EB01}" destId="{BFB63EBD-106A-4830-8302-9D9819C3F4B6}"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D2DA5D-503A-4B43-97BE-709E4E5D7CD1}" type="doc">
      <dgm:prSet loTypeId="urn:microsoft.com/office/officeart/2005/8/layout/cycle8" loCatId="cycle" qsTypeId="urn:microsoft.com/office/officeart/2005/8/quickstyle/simple1" qsCatId="simple" csTypeId="urn:microsoft.com/office/officeart/2005/8/colors/colorful1" csCatId="colorful" phldr="1"/>
      <dgm:spPr/>
    </dgm:pt>
    <dgm:pt modelId="{3F56169C-EA6C-49A0-87E2-0D54B083CB32}">
      <dgm:prSet phldrT="[Texto]" custT="1"/>
      <dgm:spPr>
        <a:solidFill>
          <a:schemeClr val="accent1">
            <a:lumMod val="60000"/>
            <a:lumOff val="40000"/>
          </a:schemeClr>
        </a:solidFill>
      </dgm:spPr>
      <dgm:t>
        <a:bodyPr/>
        <a:lstStyle/>
        <a:p>
          <a:r>
            <a:rPr lang="es-ES" sz="2000" dirty="0" smtClean="0">
              <a:solidFill>
                <a:schemeClr val="tx1"/>
              </a:solidFill>
            </a:rPr>
            <a:t>Proceso sistemático integrado por diversas etapas</a:t>
          </a:r>
          <a:endParaRPr lang="es-ES" sz="2000" dirty="0">
            <a:solidFill>
              <a:schemeClr val="tx1"/>
            </a:solidFill>
          </a:endParaRPr>
        </a:p>
      </dgm:t>
    </dgm:pt>
    <dgm:pt modelId="{1D1521ED-FB37-402B-8E48-759E2B3D8596}" type="parTrans" cxnId="{5C23E8A2-DE4E-4F84-88FE-26F55B482C2B}">
      <dgm:prSet/>
      <dgm:spPr/>
      <dgm:t>
        <a:bodyPr/>
        <a:lstStyle/>
        <a:p>
          <a:endParaRPr lang="es-ES"/>
        </a:p>
      </dgm:t>
    </dgm:pt>
    <dgm:pt modelId="{DAB0BA0C-D34D-40AC-8817-DD7D57BF7C28}" type="sibTrans" cxnId="{5C23E8A2-DE4E-4F84-88FE-26F55B482C2B}">
      <dgm:prSet/>
      <dgm:spPr/>
      <dgm:t>
        <a:bodyPr/>
        <a:lstStyle/>
        <a:p>
          <a:endParaRPr lang="es-ES"/>
        </a:p>
      </dgm:t>
    </dgm:pt>
    <dgm:pt modelId="{FDC7D01D-CC47-4AEC-A5A4-F259B8C22216}">
      <dgm:prSet phldrT="[Texto]" custT="1"/>
      <dgm:spPr>
        <a:solidFill>
          <a:srgbClr val="40669E"/>
        </a:solidFill>
      </dgm:spPr>
      <dgm:t>
        <a:bodyPr/>
        <a:lstStyle/>
        <a:p>
          <a:r>
            <a:rPr lang="es-ES" sz="2000" dirty="0" smtClean="0">
              <a:solidFill>
                <a:schemeClr val="tx1"/>
              </a:solidFill>
            </a:rPr>
            <a:t>La finalidad de obtener el poder o ganar una elección en primer término</a:t>
          </a:r>
          <a:endParaRPr lang="es-ES" sz="1800" dirty="0">
            <a:solidFill>
              <a:schemeClr val="tx1"/>
            </a:solidFill>
          </a:endParaRPr>
        </a:p>
      </dgm:t>
    </dgm:pt>
    <dgm:pt modelId="{C4A82AF4-5303-43C1-936A-46C11FA05373}" type="parTrans" cxnId="{7EBB4899-158C-4E8D-96F8-4ACAA71005E9}">
      <dgm:prSet/>
      <dgm:spPr/>
      <dgm:t>
        <a:bodyPr/>
        <a:lstStyle/>
        <a:p>
          <a:endParaRPr lang="es-ES"/>
        </a:p>
      </dgm:t>
    </dgm:pt>
    <dgm:pt modelId="{2AF19400-7D37-47FA-89E5-388B5E0C8160}" type="sibTrans" cxnId="{7EBB4899-158C-4E8D-96F8-4ACAA71005E9}">
      <dgm:prSet/>
      <dgm:spPr/>
      <dgm:t>
        <a:bodyPr/>
        <a:lstStyle/>
        <a:p>
          <a:endParaRPr lang="es-ES"/>
        </a:p>
      </dgm:t>
    </dgm:pt>
    <dgm:pt modelId="{8711CF07-5B1E-4319-BD21-9A5CCE45C53C}">
      <dgm:prSet phldrT="[Texto]" custT="1"/>
      <dgm:spPr>
        <a:solidFill>
          <a:srgbClr val="FF9999"/>
        </a:solidFill>
      </dgm:spPr>
      <dgm:t>
        <a:bodyPr/>
        <a:lstStyle/>
        <a:p>
          <a:r>
            <a:rPr lang="es-ES" sz="2000" dirty="0" smtClean="0">
              <a:solidFill>
                <a:schemeClr val="tx1"/>
              </a:solidFill>
            </a:rPr>
            <a:t>Ganar terreno entre el electorado y posicionar las ideas del partido.</a:t>
          </a:r>
          <a:endParaRPr lang="es-ES" sz="2000" dirty="0">
            <a:solidFill>
              <a:schemeClr val="tx1"/>
            </a:solidFill>
          </a:endParaRPr>
        </a:p>
      </dgm:t>
    </dgm:pt>
    <dgm:pt modelId="{5BA05D3A-8DFA-4AF6-9574-464FFCFFB554}" type="parTrans" cxnId="{142D15B0-2C66-4E8F-88A0-ED9502B6F821}">
      <dgm:prSet/>
      <dgm:spPr/>
      <dgm:t>
        <a:bodyPr/>
        <a:lstStyle/>
        <a:p>
          <a:endParaRPr lang="es-ES"/>
        </a:p>
      </dgm:t>
    </dgm:pt>
    <dgm:pt modelId="{F9CEED8F-0BD3-446D-88E0-3CA6BF548E84}" type="sibTrans" cxnId="{142D15B0-2C66-4E8F-88A0-ED9502B6F821}">
      <dgm:prSet/>
      <dgm:spPr/>
      <dgm:t>
        <a:bodyPr/>
        <a:lstStyle/>
        <a:p>
          <a:endParaRPr lang="es-ES"/>
        </a:p>
      </dgm:t>
    </dgm:pt>
    <dgm:pt modelId="{F18B75C3-ED0A-4E8C-AA17-02DCCF859364}" type="pres">
      <dgm:prSet presAssocID="{EAD2DA5D-503A-4B43-97BE-709E4E5D7CD1}" presName="compositeShape" presStyleCnt="0">
        <dgm:presLayoutVars>
          <dgm:chMax val="7"/>
          <dgm:dir/>
          <dgm:resizeHandles val="exact"/>
        </dgm:presLayoutVars>
      </dgm:prSet>
      <dgm:spPr/>
    </dgm:pt>
    <dgm:pt modelId="{F75E64D5-C132-41FA-BB2E-CC7524B50C3F}" type="pres">
      <dgm:prSet presAssocID="{EAD2DA5D-503A-4B43-97BE-709E4E5D7CD1}" presName="wedge1" presStyleLbl="node1" presStyleIdx="0" presStyleCnt="3"/>
      <dgm:spPr/>
      <dgm:t>
        <a:bodyPr/>
        <a:lstStyle/>
        <a:p>
          <a:endParaRPr lang="es-ES"/>
        </a:p>
      </dgm:t>
    </dgm:pt>
    <dgm:pt modelId="{9C91C92B-D3D4-4459-BE38-C24344557A42}" type="pres">
      <dgm:prSet presAssocID="{EAD2DA5D-503A-4B43-97BE-709E4E5D7CD1}" presName="dummy1a" presStyleCnt="0"/>
      <dgm:spPr/>
    </dgm:pt>
    <dgm:pt modelId="{BEB01262-E23D-48AD-91AD-8E724C6E775B}" type="pres">
      <dgm:prSet presAssocID="{EAD2DA5D-503A-4B43-97BE-709E4E5D7CD1}" presName="dummy1b" presStyleCnt="0"/>
      <dgm:spPr/>
    </dgm:pt>
    <dgm:pt modelId="{6A0AFEFB-4942-459C-B4B8-F10DD141E29D}" type="pres">
      <dgm:prSet presAssocID="{EAD2DA5D-503A-4B43-97BE-709E4E5D7CD1}" presName="wedge1Tx" presStyleLbl="node1" presStyleIdx="0" presStyleCnt="3">
        <dgm:presLayoutVars>
          <dgm:chMax val="0"/>
          <dgm:chPref val="0"/>
          <dgm:bulletEnabled val="1"/>
        </dgm:presLayoutVars>
      </dgm:prSet>
      <dgm:spPr/>
      <dgm:t>
        <a:bodyPr/>
        <a:lstStyle/>
        <a:p>
          <a:endParaRPr lang="es-ES"/>
        </a:p>
      </dgm:t>
    </dgm:pt>
    <dgm:pt modelId="{A01D1EE1-14F4-4067-8F87-81E82739F49B}" type="pres">
      <dgm:prSet presAssocID="{EAD2DA5D-503A-4B43-97BE-709E4E5D7CD1}" presName="wedge2" presStyleLbl="node1" presStyleIdx="1" presStyleCnt="3"/>
      <dgm:spPr/>
      <dgm:t>
        <a:bodyPr/>
        <a:lstStyle/>
        <a:p>
          <a:endParaRPr lang="es-ES"/>
        </a:p>
      </dgm:t>
    </dgm:pt>
    <dgm:pt modelId="{66EA7B24-8E8F-47F3-B673-2CD04E240083}" type="pres">
      <dgm:prSet presAssocID="{EAD2DA5D-503A-4B43-97BE-709E4E5D7CD1}" presName="dummy2a" presStyleCnt="0"/>
      <dgm:spPr/>
    </dgm:pt>
    <dgm:pt modelId="{A214AA1C-B7D5-4754-9088-B90DCE328890}" type="pres">
      <dgm:prSet presAssocID="{EAD2DA5D-503A-4B43-97BE-709E4E5D7CD1}" presName="dummy2b" presStyleCnt="0"/>
      <dgm:spPr/>
    </dgm:pt>
    <dgm:pt modelId="{B7FF65D1-6474-44C0-8FD4-154969F583FA}" type="pres">
      <dgm:prSet presAssocID="{EAD2DA5D-503A-4B43-97BE-709E4E5D7CD1}" presName="wedge2Tx" presStyleLbl="node1" presStyleIdx="1" presStyleCnt="3">
        <dgm:presLayoutVars>
          <dgm:chMax val="0"/>
          <dgm:chPref val="0"/>
          <dgm:bulletEnabled val="1"/>
        </dgm:presLayoutVars>
      </dgm:prSet>
      <dgm:spPr/>
      <dgm:t>
        <a:bodyPr/>
        <a:lstStyle/>
        <a:p>
          <a:endParaRPr lang="es-ES"/>
        </a:p>
      </dgm:t>
    </dgm:pt>
    <dgm:pt modelId="{CEBBE3F8-03BE-4FEC-ADC5-B6E18B8EC19E}" type="pres">
      <dgm:prSet presAssocID="{EAD2DA5D-503A-4B43-97BE-709E4E5D7CD1}" presName="wedge3" presStyleLbl="node1" presStyleIdx="2" presStyleCnt="3"/>
      <dgm:spPr/>
      <dgm:t>
        <a:bodyPr/>
        <a:lstStyle/>
        <a:p>
          <a:endParaRPr lang="es-ES"/>
        </a:p>
      </dgm:t>
    </dgm:pt>
    <dgm:pt modelId="{F2EED62C-F861-49A6-84BD-F94BFD77A865}" type="pres">
      <dgm:prSet presAssocID="{EAD2DA5D-503A-4B43-97BE-709E4E5D7CD1}" presName="dummy3a" presStyleCnt="0"/>
      <dgm:spPr/>
    </dgm:pt>
    <dgm:pt modelId="{90090D81-FC1D-4E01-B736-4892BB07C305}" type="pres">
      <dgm:prSet presAssocID="{EAD2DA5D-503A-4B43-97BE-709E4E5D7CD1}" presName="dummy3b" presStyleCnt="0"/>
      <dgm:spPr/>
    </dgm:pt>
    <dgm:pt modelId="{2CD9BAA6-50CF-403D-A3C1-CDF01EAB9310}" type="pres">
      <dgm:prSet presAssocID="{EAD2DA5D-503A-4B43-97BE-709E4E5D7CD1}" presName="wedge3Tx" presStyleLbl="node1" presStyleIdx="2" presStyleCnt="3">
        <dgm:presLayoutVars>
          <dgm:chMax val="0"/>
          <dgm:chPref val="0"/>
          <dgm:bulletEnabled val="1"/>
        </dgm:presLayoutVars>
      </dgm:prSet>
      <dgm:spPr/>
      <dgm:t>
        <a:bodyPr/>
        <a:lstStyle/>
        <a:p>
          <a:endParaRPr lang="es-ES"/>
        </a:p>
      </dgm:t>
    </dgm:pt>
    <dgm:pt modelId="{C5CA05DE-808D-4537-A36A-2817831B83F4}" type="pres">
      <dgm:prSet presAssocID="{DAB0BA0C-D34D-40AC-8817-DD7D57BF7C28}" presName="arrowWedge1" presStyleLbl="fgSibTrans2D1" presStyleIdx="0" presStyleCnt="3"/>
      <dgm:spPr/>
    </dgm:pt>
    <dgm:pt modelId="{819194EA-4774-4386-A2BB-CD17F5057E3F}" type="pres">
      <dgm:prSet presAssocID="{2AF19400-7D37-47FA-89E5-388B5E0C8160}" presName="arrowWedge2" presStyleLbl="fgSibTrans2D1" presStyleIdx="1" presStyleCnt="3"/>
      <dgm:spPr/>
    </dgm:pt>
    <dgm:pt modelId="{DF756420-E677-4793-9342-0FC9E5488B52}" type="pres">
      <dgm:prSet presAssocID="{F9CEED8F-0BD3-446D-88E0-3CA6BF548E84}" presName="arrowWedge3" presStyleLbl="fgSibTrans2D1" presStyleIdx="2" presStyleCnt="3"/>
      <dgm:spPr/>
    </dgm:pt>
  </dgm:ptLst>
  <dgm:cxnLst>
    <dgm:cxn modelId="{DC6F6EF7-2E9A-4FBA-BF96-C1EBF1BF1D9B}" type="presOf" srcId="{8711CF07-5B1E-4319-BD21-9A5CCE45C53C}" destId="{2CD9BAA6-50CF-403D-A3C1-CDF01EAB9310}" srcOrd="1" destOrd="0" presId="urn:microsoft.com/office/officeart/2005/8/layout/cycle8"/>
    <dgm:cxn modelId="{9992B99A-AAC3-4913-B16F-7338EF676CA0}" type="presOf" srcId="{FDC7D01D-CC47-4AEC-A5A4-F259B8C22216}" destId="{B7FF65D1-6474-44C0-8FD4-154969F583FA}" srcOrd="1" destOrd="0" presId="urn:microsoft.com/office/officeart/2005/8/layout/cycle8"/>
    <dgm:cxn modelId="{5C23E8A2-DE4E-4F84-88FE-26F55B482C2B}" srcId="{EAD2DA5D-503A-4B43-97BE-709E4E5D7CD1}" destId="{3F56169C-EA6C-49A0-87E2-0D54B083CB32}" srcOrd="0" destOrd="0" parTransId="{1D1521ED-FB37-402B-8E48-759E2B3D8596}" sibTransId="{DAB0BA0C-D34D-40AC-8817-DD7D57BF7C28}"/>
    <dgm:cxn modelId="{7EBB4899-158C-4E8D-96F8-4ACAA71005E9}" srcId="{EAD2DA5D-503A-4B43-97BE-709E4E5D7CD1}" destId="{FDC7D01D-CC47-4AEC-A5A4-F259B8C22216}" srcOrd="1" destOrd="0" parTransId="{C4A82AF4-5303-43C1-936A-46C11FA05373}" sibTransId="{2AF19400-7D37-47FA-89E5-388B5E0C8160}"/>
    <dgm:cxn modelId="{F01EA017-8140-43F6-901E-530D35929D65}" type="presOf" srcId="{3F56169C-EA6C-49A0-87E2-0D54B083CB32}" destId="{6A0AFEFB-4942-459C-B4B8-F10DD141E29D}" srcOrd="1" destOrd="0" presId="urn:microsoft.com/office/officeart/2005/8/layout/cycle8"/>
    <dgm:cxn modelId="{ABD986E8-6427-4154-8871-B02DDB55F88E}" type="presOf" srcId="{3F56169C-EA6C-49A0-87E2-0D54B083CB32}" destId="{F75E64D5-C132-41FA-BB2E-CC7524B50C3F}" srcOrd="0" destOrd="0" presId="urn:microsoft.com/office/officeart/2005/8/layout/cycle8"/>
    <dgm:cxn modelId="{142D15B0-2C66-4E8F-88A0-ED9502B6F821}" srcId="{EAD2DA5D-503A-4B43-97BE-709E4E5D7CD1}" destId="{8711CF07-5B1E-4319-BD21-9A5CCE45C53C}" srcOrd="2" destOrd="0" parTransId="{5BA05D3A-8DFA-4AF6-9574-464FFCFFB554}" sibTransId="{F9CEED8F-0BD3-446D-88E0-3CA6BF548E84}"/>
    <dgm:cxn modelId="{FC4978B8-C843-4F35-8C77-5C266817A6D0}" type="presOf" srcId="{FDC7D01D-CC47-4AEC-A5A4-F259B8C22216}" destId="{A01D1EE1-14F4-4067-8F87-81E82739F49B}" srcOrd="0" destOrd="0" presId="urn:microsoft.com/office/officeart/2005/8/layout/cycle8"/>
    <dgm:cxn modelId="{30F32B28-B4AD-477E-94FD-81731BA3C7B1}" type="presOf" srcId="{EAD2DA5D-503A-4B43-97BE-709E4E5D7CD1}" destId="{F18B75C3-ED0A-4E8C-AA17-02DCCF859364}" srcOrd="0" destOrd="0" presId="urn:microsoft.com/office/officeart/2005/8/layout/cycle8"/>
    <dgm:cxn modelId="{B1B1550E-F354-446E-AB0C-F97C367B259B}" type="presOf" srcId="{8711CF07-5B1E-4319-BD21-9A5CCE45C53C}" destId="{CEBBE3F8-03BE-4FEC-ADC5-B6E18B8EC19E}" srcOrd="0" destOrd="0" presId="urn:microsoft.com/office/officeart/2005/8/layout/cycle8"/>
    <dgm:cxn modelId="{E9B8BA85-5B04-4BF8-9D44-D2850D1446D1}" type="presParOf" srcId="{F18B75C3-ED0A-4E8C-AA17-02DCCF859364}" destId="{F75E64D5-C132-41FA-BB2E-CC7524B50C3F}" srcOrd="0" destOrd="0" presId="urn:microsoft.com/office/officeart/2005/8/layout/cycle8"/>
    <dgm:cxn modelId="{A353BBCD-38E9-4810-A584-78188E781C35}" type="presParOf" srcId="{F18B75C3-ED0A-4E8C-AA17-02DCCF859364}" destId="{9C91C92B-D3D4-4459-BE38-C24344557A42}" srcOrd="1" destOrd="0" presId="urn:microsoft.com/office/officeart/2005/8/layout/cycle8"/>
    <dgm:cxn modelId="{BC4F2193-0A6C-46EF-847C-C9FBDC2890C7}" type="presParOf" srcId="{F18B75C3-ED0A-4E8C-AA17-02DCCF859364}" destId="{BEB01262-E23D-48AD-91AD-8E724C6E775B}" srcOrd="2" destOrd="0" presId="urn:microsoft.com/office/officeart/2005/8/layout/cycle8"/>
    <dgm:cxn modelId="{7F1FF77A-CEF3-4483-A859-492A753F3275}" type="presParOf" srcId="{F18B75C3-ED0A-4E8C-AA17-02DCCF859364}" destId="{6A0AFEFB-4942-459C-B4B8-F10DD141E29D}" srcOrd="3" destOrd="0" presId="urn:microsoft.com/office/officeart/2005/8/layout/cycle8"/>
    <dgm:cxn modelId="{1F598D89-7270-4B96-9B16-6EF2E18AF00A}" type="presParOf" srcId="{F18B75C3-ED0A-4E8C-AA17-02DCCF859364}" destId="{A01D1EE1-14F4-4067-8F87-81E82739F49B}" srcOrd="4" destOrd="0" presId="urn:microsoft.com/office/officeart/2005/8/layout/cycle8"/>
    <dgm:cxn modelId="{204C1420-5743-4506-BE61-8EFDB054E5F9}" type="presParOf" srcId="{F18B75C3-ED0A-4E8C-AA17-02DCCF859364}" destId="{66EA7B24-8E8F-47F3-B673-2CD04E240083}" srcOrd="5" destOrd="0" presId="urn:microsoft.com/office/officeart/2005/8/layout/cycle8"/>
    <dgm:cxn modelId="{9765360E-BFEF-41FD-A033-275FF4B6D5BA}" type="presParOf" srcId="{F18B75C3-ED0A-4E8C-AA17-02DCCF859364}" destId="{A214AA1C-B7D5-4754-9088-B90DCE328890}" srcOrd="6" destOrd="0" presId="urn:microsoft.com/office/officeart/2005/8/layout/cycle8"/>
    <dgm:cxn modelId="{B61EDCD8-E399-4EC4-812F-CBF57AD512C1}" type="presParOf" srcId="{F18B75C3-ED0A-4E8C-AA17-02DCCF859364}" destId="{B7FF65D1-6474-44C0-8FD4-154969F583FA}" srcOrd="7" destOrd="0" presId="urn:microsoft.com/office/officeart/2005/8/layout/cycle8"/>
    <dgm:cxn modelId="{0F533FDB-6212-43C0-90F7-D5756AEEE050}" type="presParOf" srcId="{F18B75C3-ED0A-4E8C-AA17-02DCCF859364}" destId="{CEBBE3F8-03BE-4FEC-ADC5-B6E18B8EC19E}" srcOrd="8" destOrd="0" presId="urn:microsoft.com/office/officeart/2005/8/layout/cycle8"/>
    <dgm:cxn modelId="{6133ADB7-F85A-47DC-B223-B480A2922249}" type="presParOf" srcId="{F18B75C3-ED0A-4E8C-AA17-02DCCF859364}" destId="{F2EED62C-F861-49A6-84BD-F94BFD77A865}" srcOrd="9" destOrd="0" presId="urn:microsoft.com/office/officeart/2005/8/layout/cycle8"/>
    <dgm:cxn modelId="{CC951342-7F08-4D39-9F88-F3E1C569E2E4}" type="presParOf" srcId="{F18B75C3-ED0A-4E8C-AA17-02DCCF859364}" destId="{90090D81-FC1D-4E01-B736-4892BB07C305}" srcOrd="10" destOrd="0" presId="urn:microsoft.com/office/officeart/2005/8/layout/cycle8"/>
    <dgm:cxn modelId="{88649982-FB54-46EF-8771-62A53A743BCB}" type="presParOf" srcId="{F18B75C3-ED0A-4E8C-AA17-02DCCF859364}" destId="{2CD9BAA6-50CF-403D-A3C1-CDF01EAB9310}" srcOrd="11" destOrd="0" presId="urn:microsoft.com/office/officeart/2005/8/layout/cycle8"/>
    <dgm:cxn modelId="{DF7B2A49-FB3D-4508-872D-8249E6149F92}" type="presParOf" srcId="{F18B75C3-ED0A-4E8C-AA17-02DCCF859364}" destId="{C5CA05DE-808D-4537-A36A-2817831B83F4}" srcOrd="12" destOrd="0" presId="urn:microsoft.com/office/officeart/2005/8/layout/cycle8"/>
    <dgm:cxn modelId="{CFDA1109-2F50-4739-B480-3F74029CAAD4}" type="presParOf" srcId="{F18B75C3-ED0A-4E8C-AA17-02DCCF859364}" destId="{819194EA-4774-4386-A2BB-CD17F5057E3F}" srcOrd="13" destOrd="0" presId="urn:microsoft.com/office/officeart/2005/8/layout/cycle8"/>
    <dgm:cxn modelId="{2C7B9A87-8C8E-4C56-9D0B-5D93C1332E51}" type="presParOf" srcId="{F18B75C3-ED0A-4E8C-AA17-02DCCF859364}" destId="{DF756420-E677-4793-9342-0FC9E5488B52}"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7167D7-FB66-4273-A34F-479F8F09996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ES"/>
        </a:p>
      </dgm:t>
    </dgm:pt>
    <dgm:pt modelId="{ACBC1230-FDEA-40EE-810D-46E4AC7B7BFC}">
      <dgm:prSet phldrT="[Texto]" custT="1"/>
      <dgm:spPr>
        <a:solidFill>
          <a:schemeClr val="accent6">
            <a:lumMod val="60000"/>
            <a:lumOff val="40000"/>
          </a:schemeClr>
        </a:solidFill>
        <a:ln>
          <a:solidFill>
            <a:schemeClr val="tx1"/>
          </a:solidFill>
        </a:ln>
      </dgm:spPr>
      <dgm:t>
        <a:bodyPr/>
        <a:lstStyle/>
        <a:p>
          <a:r>
            <a:rPr lang="es-ES" sz="2000" dirty="0" smtClean="0">
              <a:solidFill>
                <a:schemeClr val="tx1"/>
              </a:solidFill>
            </a:rPr>
            <a:t>Valor Funcional</a:t>
          </a:r>
          <a:endParaRPr lang="es-ES" sz="2000" dirty="0">
            <a:solidFill>
              <a:schemeClr val="tx1"/>
            </a:solidFill>
          </a:endParaRPr>
        </a:p>
      </dgm:t>
    </dgm:pt>
    <dgm:pt modelId="{6FD91F5B-79D2-4C62-960B-B8384CC0B682}" type="parTrans" cxnId="{83C9743E-1E6E-4C3A-A281-BB1234E60379}">
      <dgm:prSet/>
      <dgm:spPr/>
      <dgm:t>
        <a:bodyPr/>
        <a:lstStyle/>
        <a:p>
          <a:endParaRPr lang="es-ES"/>
        </a:p>
      </dgm:t>
    </dgm:pt>
    <dgm:pt modelId="{DF867DC6-9967-4F22-9F90-17C1E6CE5A27}" type="sibTrans" cxnId="{83C9743E-1E6E-4C3A-A281-BB1234E60379}">
      <dgm:prSet/>
      <dgm:spPr>
        <a:ln>
          <a:solidFill>
            <a:schemeClr val="tx1"/>
          </a:solidFill>
        </a:ln>
      </dgm:spPr>
      <dgm:t>
        <a:bodyPr/>
        <a:lstStyle/>
        <a:p>
          <a:endParaRPr lang="es-ES"/>
        </a:p>
      </dgm:t>
    </dgm:pt>
    <dgm:pt modelId="{64C3D77E-988F-45F0-B1C9-347C1C4C26FF}">
      <dgm:prSet phldrT="[Texto]" custT="1"/>
      <dgm:spPr>
        <a:solidFill>
          <a:srgbClr val="99FF99"/>
        </a:solidFill>
        <a:ln>
          <a:solidFill>
            <a:schemeClr val="tx1"/>
          </a:solidFill>
        </a:ln>
      </dgm:spPr>
      <dgm:t>
        <a:bodyPr/>
        <a:lstStyle/>
        <a:p>
          <a:r>
            <a:rPr lang="es-ES" sz="2000" dirty="0" smtClean="0">
              <a:solidFill>
                <a:schemeClr val="tx1"/>
              </a:solidFill>
            </a:rPr>
            <a:t>Valor Social </a:t>
          </a:r>
          <a:endParaRPr lang="es-ES" sz="2000" dirty="0">
            <a:solidFill>
              <a:schemeClr val="tx1"/>
            </a:solidFill>
          </a:endParaRPr>
        </a:p>
      </dgm:t>
    </dgm:pt>
    <dgm:pt modelId="{1C95E03E-FC79-43B9-8FB6-E7ADE7D3294D}" type="parTrans" cxnId="{9D9DFF06-1597-496B-9B33-422BE5C0741E}">
      <dgm:prSet/>
      <dgm:spPr/>
      <dgm:t>
        <a:bodyPr/>
        <a:lstStyle/>
        <a:p>
          <a:endParaRPr lang="es-ES"/>
        </a:p>
      </dgm:t>
    </dgm:pt>
    <dgm:pt modelId="{854299CD-3388-4DEB-89A4-4DC4470EE1C6}" type="sibTrans" cxnId="{9D9DFF06-1597-496B-9B33-422BE5C0741E}">
      <dgm:prSet/>
      <dgm:spPr>
        <a:ln>
          <a:solidFill>
            <a:schemeClr val="tx1"/>
          </a:solidFill>
        </a:ln>
      </dgm:spPr>
      <dgm:t>
        <a:bodyPr/>
        <a:lstStyle/>
        <a:p>
          <a:endParaRPr lang="es-ES"/>
        </a:p>
      </dgm:t>
    </dgm:pt>
    <dgm:pt modelId="{60636114-3600-4F88-89FD-BAD1C82F18E5}">
      <dgm:prSet phldrT="[Texto]" custT="1"/>
      <dgm:spPr>
        <a:solidFill>
          <a:srgbClr val="FF9999"/>
        </a:solidFill>
        <a:ln>
          <a:solidFill>
            <a:schemeClr val="tx1"/>
          </a:solidFill>
        </a:ln>
      </dgm:spPr>
      <dgm:t>
        <a:bodyPr/>
        <a:lstStyle/>
        <a:p>
          <a:r>
            <a:rPr lang="es-ES" sz="2000" dirty="0" smtClean="0">
              <a:solidFill>
                <a:schemeClr val="tx1"/>
              </a:solidFill>
            </a:rPr>
            <a:t>Valor Emocional </a:t>
          </a:r>
          <a:endParaRPr lang="es-ES" sz="2000" dirty="0">
            <a:solidFill>
              <a:schemeClr val="tx1"/>
            </a:solidFill>
          </a:endParaRPr>
        </a:p>
      </dgm:t>
    </dgm:pt>
    <dgm:pt modelId="{DB112084-70C6-4168-993A-07097B805D20}" type="parTrans" cxnId="{0F0CAE2E-D50B-47E7-8473-B59E7F8DC053}">
      <dgm:prSet/>
      <dgm:spPr/>
      <dgm:t>
        <a:bodyPr/>
        <a:lstStyle/>
        <a:p>
          <a:endParaRPr lang="es-ES"/>
        </a:p>
      </dgm:t>
    </dgm:pt>
    <dgm:pt modelId="{600B3711-B375-42C1-BF5C-B71FED1A4CDF}" type="sibTrans" cxnId="{0F0CAE2E-D50B-47E7-8473-B59E7F8DC053}">
      <dgm:prSet/>
      <dgm:spPr>
        <a:ln>
          <a:solidFill>
            <a:schemeClr val="tx1"/>
          </a:solidFill>
        </a:ln>
      </dgm:spPr>
      <dgm:t>
        <a:bodyPr/>
        <a:lstStyle/>
        <a:p>
          <a:endParaRPr lang="es-ES"/>
        </a:p>
      </dgm:t>
    </dgm:pt>
    <dgm:pt modelId="{3989FBC0-4EE5-4149-9809-FFFEB46AA705}">
      <dgm:prSet phldrT="[Texto]" custT="1"/>
      <dgm:spPr>
        <a:solidFill>
          <a:srgbClr val="CC99FF"/>
        </a:solidFill>
        <a:ln>
          <a:solidFill>
            <a:schemeClr val="tx1"/>
          </a:solidFill>
        </a:ln>
      </dgm:spPr>
      <dgm:t>
        <a:bodyPr/>
        <a:lstStyle/>
        <a:p>
          <a:r>
            <a:rPr lang="es-ES" sz="2000" dirty="0" smtClean="0">
              <a:solidFill>
                <a:schemeClr val="tx1"/>
              </a:solidFill>
            </a:rPr>
            <a:t>Valor Condicional</a:t>
          </a:r>
          <a:endParaRPr lang="es-ES" sz="2000" dirty="0">
            <a:solidFill>
              <a:schemeClr val="tx1"/>
            </a:solidFill>
          </a:endParaRPr>
        </a:p>
      </dgm:t>
    </dgm:pt>
    <dgm:pt modelId="{CC7194A7-8FA8-44E6-AC0B-D82314082BFC}" type="parTrans" cxnId="{72B64E5F-E556-4C0E-856C-8827BCE3414A}">
      <dgm:prSet/>
      <dgm:spPr/>
      <dgm:t>
        <a:bodyPr/>
        <a:lstStyle/>
        <a:p>
          <a:endParaRPr lang="es-ES"/>
        </a:p>
      </dgm:t>
    </dgm:pt>
    <dgm:pt modelId="{68F2F18E-69C6-4A29-99AF-7264B21FB1E6}" type="sibTrans" cxnId="{72B64E5F-E556-4C0E-856C-8827BCE3414A}">
      <dgm:prSet/>
      <dgm:spPr>
        <a:ln>
          <a:solidFill>
            <a:schemeClr val="tx1"/>
          </a:solidFill>
        </a:ln>
      </dgm:spPr>
      <dgm:t>
        <a:bodyPr/>
        <a:lstStyle/>
        <a:p>
          <a:endParaRPr lang="es-ES"/>
        </a:p>
      </dgm:t>
    </dgm:pt>
    <dgm:pt modelId="{87D07EE8-4724-448C-8134-7E9914084F65}">
      <dgm:prSet phldrT="[Texto]" custT="1"/>
      <dgm:spPr>
        <a:solidFill>
          <a:srgbClr val="FFCC99"/>
        </a:solidFill>
        <a:ln>
          <a:solidFill>
            <a:schemeClr val="tx1"/>
          </a:solidFill>
        </a:ln>
      </dgm:spPr>
      <dgm:t>
        <a:bodyPr/>
        <a:lstStyle/>
        <a:p>
          <a:r>
            <a:rPr lang="es-ES" sz="1800" dirty="0" smtClean="0">
              <a:solidFill>
                <a:schemeClr val="tx1"/>
              </a:solidFill>
            </a:rPr>
            <a:t>Valor Epistemológico</a:t>
          </a:r>
          <a:endParaRPr lang="es-ES" sz="1800" dirty="0">
            <a:solidFill>
              <a:schemeClr val="tx1"/>
            </a:solidFill>
          </a:endParaRPr>
        </a:p>
      </dgm:t>
    </dgm:pt>
    <dgm:pt modelId="{6D070A6B-349D-466A-B574-AD878D6D6C6A}" type="parTrans" cxnId="{72470D0D-3806-4FCC-99DB-11C64951EE69}">
      <dgm:prSet/>
      <dgm:spPr/>
      <dgm:t>
        <a:bodyPr/>
        <a:lstStyle/>
        <a:p>
          <a:endParaRPr lang="es-ES"/>
        </a:p>
      </dgm:t>
    </dgm:pt>
    <dgm:pt modelId="{F1CF7D67-B1AC-4D41-AB19-0055F178C8AE}" type="sibTrans" cxnId="{72470D0D-3806-4FCC-99DB-11C64951EE69}">
      <dgm:prSet/>
      <dgm:spPr>
        <a:ln>
          <a:solidFill>
            <a:schemeClr val="tx1"/>
          </a:solidFill>
        </a:ln>
      </dgm:spPr>
      <dgm:t>
        <a:bodyPr/>
        <a:lstStyle/>
        <a:p>
          <a:endParaRPr lang="es-ES"/>
        </a:p>
      </dgm:t>
    </dgm:pt>
    <dgm:pt modelId="{0D0A84A7-FA77-4CE2-8FBE-32B066AD7876}" type="pres">
      <dgm:prSet presAssocID="{467167D7-FB66-4273-A34F-479F8F099963}" presName="cycle" presStyleCnt="0">
        <dgm:presLayoutVars>
          <dgm:dir/>
          <dgm:resizeHandles val="exact"/>
        </dgm:presLayoutVars>
      </dgm:prSet>
      <dgm:spPr/>
      <dgm:t>
        <a:bodyPr/>
        <a:lstStyle/>
        <a:p>
          <a:endParaRPr lang="es-ES"/>
        </a:p>
      </dgm:t>
    </dgm:pt>
    <dgm:pt modelId="{140D5A22-DD05-413A-AB4D-240CE04A2CB4}" type="pres">
      <dgm:prSet presAssocID="{ACBC1230-FDEA-40EE-810D-46E4AC7B7BFC}" presName="node" presStyleLbl="node1" presStyleIdx="0" presStyleCnt="5">
        <dgm:presLayoutVars>
          <dgm:bulletEnabled val="1"/>
        </dgm:presLayoutVars>
      </dgm:prSet>
      <dgm:spPr/>
      <dgm:t>
        <a:bodyPr/>
        <a:lstStyle/>
        <a:p>
          <a:endParaRPr lang="es-ES"/>
        </a:p>
      </dgm:t>
    </dgm:pt>
    <dgm:pt modelId="{89C10E78-EE34-4A60-B9F0-CBB7AE91DA35}" type="pres">
      <dgm:prSet presAssocID="{ACBC1230-FDEA-40EE-810D-46E4AC7B7BFC}" presName="spNode" presStyleCnt="0"/>
      <dgm:spPr/>
    </dgm:pt>
    <dgm:pt modelId="{86EE402B-142D-4BAC-B571-40AF6D6E473C}" type="pres">
      <dgm:prSet presAssocID="{DF867DC6-9967-4F22-9F90-17C1E6CE5A27}" presName="sibTrans" presStyleLbl="sibTrans1D1" presStyleIdx="0" presStyleCnt="5"/>
      <dgm:spPr/>
      <dgm:t>
        <a:bodyPr/>
        <a:lstStyle/>
        <a:p>
          <a:endParaRPr lang="es-ES"/>
        </a:p>
      </dgm:t>
    </dgm:pt>
    <dgm:pt modelId="{BED6DF22-19AC-4E03-878A-BC1EBD2AF4E5}" type="pres">
      <dgm:prSet presAssocID="{64C3D77E-988F-45F0-B1C9-347C1C4C26FF}" presName="node" presStyleLbl="node1" presStyleIdx="1" presStyleCnt="5">
        <dgm:presLayoutVars>
          <dgm:bulletEnabled val="1"/>
        </dgm:presLayoutVars>
      </dgm:prSet>
      <dgm:spPr/>
      <dgm:t>
        <a:bodyPr/>
        <a:lstStyle/>
        <a:p>
          <a:endParaRPr lang="es-ES"/>
        </a:p>
      </dgm:t>
    </dgm:pt>
    <dgm:pt modelId="{4A8E7E66-718D-4846-83D1-411F85132A41}" type="pres">
      <dgm:prSet presAssocID="{64C3D77E-988F-45F0-B1C9-347C1C4C26FF}" presName="spNode" presStyleCnt="0"/>
      <dgm:spPr/>
    </dgm:pt>
    <dgm:pt modelId="{F5FD5B64-463D-4FE3-95B3-7D55B6BE4583}" type="pres">
      <dgm:prSet presAssocID="{854299CD-3388-4DEB-89A4-4DC4470EE1C6}" presName="sibTrans" presStyleLbl="sibTrans1D1" presStyleIdx="1" presStyleCnt="5"/>
      <dgm:spPr/>
      <dgm:t>
        <a:bodyPr/>
        <a:lstStyle/>
        <a:p>
          <a:endParaRPr lang="es-ES"/>
        </a:p>
      </dgm:t>
    </dgm:pt>
    <dgm:pt modelId="{06ED8A2B-AF6A-48D1-B982-F69CF93A635E}" type="pres">
      <dgm:prSet presAssocID="{60636114-3600-4F88-89FD-BAD1C82F18E5}" presName="node" presStyleLbl="node1" presStyleIdx="2" presStyleCnt="5">
        <dgm:presLayoutVars>
          <dgm:bulletEnabled val="1"/>
        </dgm:presLayoutVars>
      </dgm:prSet>
      <dgm:spPr/>
      <dgm:t>
        <a:bodyPr/>
        <a:lstStyle/>
        <a:p>
          <a:endParaRPr lang="es-ES"/>
        </a:p>
      </dgm:t>
    </dgm:pt>
    <dgm:pt modelId="{7CB3B137-4151-460B-A367-AA72F8991D8B}" type="pres">
      <dgm:prSet presAssocID="{60636114-3600-4F88-89FD-BAD1C82F18E5}" presName="spNode" presStyleCnt="0"/>
      <dgm:spPr/>
    </dgm:pt>
    <dgm:pt modelId="{D64912CD-56B7-46FD-8D93-D0399EA42170}" type="pres">
      <dgm:prSet presAssocID="{600B3711-B375-42C1-BF5C-B71FED1A4CDF}" presName="sibTrans" presStyleLbl="sibTrans1D1" presStyleIdx="2" presStyleCnt="5"/>
      <dgm:spPr/>
      <dgm:t>
        <a:bodyPr/>
        <a:lstStyle/>
        <a:p>
          <a:endParaRPr lang="es-ES"/>
        </a:p>
      </dgm:t>
    </dgm:pt>
    <dgm:pt modelId="{1A7DBBD6-666A-46C4-A1DA-12F734381E3C}" type="pres">
      <dgm:prSet presAssocID="{3989FBC0-4EE5-4149-9809-FFFEB46AA705}" presName="node" presStyleLbl="node1" presStyleIdx="3" presStyleCnt="5">
        <dgm:presLayoutVars>
          <dgm:bulletEnabled val="1"/>
        </dgm:presLayoutVars>
      </dgm:prSet>
      <dgm:spPr/>
      <dgm:t>
        <a:bodyPr/>
        <a:lstStyle/>
        <a:p>
          <a:endParaRPr lang="es-ES"/>
        </a:p>
      </dgm:t>
    </dgm:pt>
    <dgm:pt modelId="{759D34AA-53DE-4110-A8E5-C6F2823C5FE5}" type="pres">
      <dgm:prSet presAssocID="{3989FBC0-4EE5-4149-9809-FFFEB46AA705}" presName="spNode" presStyleCnt="0"/>
      <dgm:spPr/>
    </dgm:pt>
    <dgm:pt modelId="{A3516609-6C4C-42C7-A950-E07A53E5BD70}" type="pres">
      <dgm:prSet presAssocID="{68F2F18E-69C6-4A29-99AF-7264B21FB1E6}" presName="sibTrans" presStyleLbl="sibTrans1D1" presStyleIdx="3" presStyleCnt="5"/>
      <dgm:spPr/>
      <dgm:t>
        <a:bodyPr/>
        <a:lstStyle/>
        <a:p>
          <a:endParaRPr lang="es-ES"/>
        </a:p>
      </dgm:t>
    </dgm:pt>
    <dgm:pt modelId="{90AEFD0F-0ED4-4341-A2DF-0377FAA59C59}" type="pres">
      <dgm:prSet presAssocID="{87D07EE8-4724-448C-8134-7E9914084F65}" presName="node" presStyleLbl="node1" presStyleIdx="4" presStyleCnt="5">
        <dgm:presLayoutVars>
          <dgm:bulletEnabled val="1"/>
        </dgm:presLayoutVars>
      </dgm:prSet>
      <dgm:spPr/>
      <dgm:t>
        <a:bodyPr/>
        <a:lstStyle/>
        <a:p>
          <a:endParaRPr lang="es-ES"/>
        </a:p>
      </dgm:t>
    </dgm:pt>
    <dgm:pt modelId="{A86B0015-4143-44FF-8770-FA0CBB3C72C0}" type="pres">
      <dgm:prSet presAssocID="{87D07EE8-4724-448C-8134-7E9914084F65}" presName="spNode" presStyleCnt="0"/>
      <dgm:spPr/>
    </dgm:pt>
    <dgm:pt modelId="{64251765-8943-4DB1-945F-62DD91B72B74}" type="pres">
      <dgm:prSet presAssocID="{F1CF7D67-B1AC-4D41-AB19-0055F178C8AE}" presName="sibTrans" presStyleLbl="sibTrans1D1" presStyleIdx="4" presStyleCnt="5"/>
      <dgm:spPr/>
      <dgm:t>
        <a:bodyPr/>
        <a:lstStyle/>
        <a:p>
          <a:endParaRPr lang="es-ES"/>
        </a:p>
      </dgm:t>
    </dgm:pt>
  </dgm:ptLst>
  <dgm:cxnLst>
    <dgm:cxn modelId="{72470D0D-3806-4FCC-99DB-11C64951EE69}" srcId="{467167D7-FB66-4273-A34F-479F8F099963}" destId="{87D07EE8-4724-448C-8134-7E9914084F65}" srcOrd="4" destOrd="0" parTransId="{6D070A6B-349D-466A-B574-AD878D6D6C6A}" sibTransId="{F1CF7D67-B1AC-4D41-AB19-0055F178C8AE}"/>
    <dgm:cxn modelId="{CA138B96-3C29-4AB2-AC0E-85718B558EC1}" type="presOf" srcId="{ACBC1230-FDEA-40EE-810D-46E4AC7B7BFC}" destId="{140D5A22-DD05-413A-AB4D-240CE04A2CB4}" srcOrd="0" destOrd="0" presId="urn:microsoft.com/office/officeart/2005/8/layout/cycle6"/>
    <dgm:cxn modelId="{30FC9447-A1A0-4205-87F6-48ACDFB9EB8A}" type="presOf" srcId="{600B3711-B375-42C1-BF5C-B71FED1A4CDF}" destId="{D64912CD-56B7-46FD-8D93-D0399EA42170}" srcOrd="0" destOrd="0" presId="urn:microsoft.com/office/officeart/2005/8/layout/cycle6"/>
    <dgm:cxn modelId="{0F0CAE2E-D50B-47E7-8473-B59E7F8DC053}" srcId="{467167D7-FB66-4273-A34F-479F8F099963}" destId="{60636114-3600-4F88-89FD-BAD1C82F18E5}" srcOrd="2" destOrd="0" parTransId="{DB112084-70C6-4168-993A-07097B805D20}" sibTransId="{600B3711-B375-42C1-BF5C-B71FED1A4CDF}"/>
    <dgm:cxn modelId="{72B64E5F-E556-4C0E-856C-8827BCE3414A}" srcId="{467167D7-FB66-4273-A34F-479F8F099963}" destId="{3989FBC0-4EE5-4149-9809-FFFEB46AA705}" srcOrd="3" destOrd="0" parTransId="{CC7194A7-8FA8-44E6-AC0B-D82314082BFC}" sibTransId="{68F2F18E-69C6-4A29-99AF-7264B21FB1E6}"/>
    <dgm:cxn modelId="{F2DA2BB0-A714-4DA6-94A8-CB844A8A799E}" type="presOf" srcId="{3989FBC0-4EE5-4149-9809-FFFEB46AA705}" destId="{1A7DBBD6-666A-46C4-A1DA-12F734381E3C}" srcOrd="0" destOrd="0" presId="urn:microsoft.com/office/officeart/2005/8/layout/cycle6"/>
    <dgm:cxn modelId="{83C9743E-1E6E-4C3A-A281-BB1234E60379}" srcId="{467167D7-FB66-4273-A34F-479F8F099963}" destId="{ACBC1230-FDEA-40EE-810D-46E4AC7B7BFC}" srcOrd="0" destOrd="0" parTransId="{6FD91F5B-79D2-4C62-960B-B8384CC0B682}" sibTransId="{DF867DC6-9967-4F22-9F90-17C1E6CE5A27}"/>
    <dgm:cxn modelId="{F1464B8D-D4A7-4F23-A544-E6B6068CFBDC}" type="presOf" srcId="{F1CF7D67-B1AC-4D41-AB19-0055F178C8AE}" destId="{64251765-8943-4DB1-945F-62DD91B72B74}" srcOrd="0" destOrd="0" presId="urn:microsoft.com/office/officeart/2005/8/layout/cycle6"/>
    <dgm:cxn modelId="{104B0F37-7EFC-490E-BFB4-0667A6B4944A}" type="presOf" srcId="{68F2F18E-69C6-4A29-99AF-7264B21FB1E6}" destId="{A3516609-6C4C-42C7-A950-E07A53E5BD70}" srcOrd="0" destOrd="0" presId="urn:microsoft.com/office/officeart/2005/8/layout/cycle6"/>
    <dgm:cxn modelId="{B586C1CE-60CE-40E0-9C62-50CB11693EFD}" type="presOf" srcId="{DF867DC6-9967-4F22-9F90-17C1E6CE5A27}" destId="{86EE402B-142D-4BAC-B571-40AF6D6E473C}" srcOrd="0" destOrd="0" presId="urn:microsoft.com/office/officeart/2005/8/layout/cycle6"/>
    <dgm:cxn modelId="{9B335547-02A3-469E-BAF6-52804A95092E}" type="presOf" srcId="{854299CD-3388-4DEB-89A4-4DC4470EE1C6}" destId="{F5FD5B64-463D-4FE3-95B3-7D55B6BE4583}" srcOrd="0" destOrd="0" presId="urn:microsoft.com/office/officeart/2005/8/layout/cycle6"/>
    <dgm:cxn modelId="{9D9DFF06-1597-496B-9B33-422BE5C0741E}" srcId="{467167D7-FB66-4273-A34F-479F8F099963}" destId="{64C3D77E-988F-45F0-B1C9-347C1C4C26FF}" srcOrd="1" destOrd="0" parTransId="{1C95E03E-FC79-43B9-8FB6-E7ADE7D3294D}" sibTransId="{854299CD-3388-4DEB-89A4-4DC4470EE1C6}"/>
    <dgm:cxn modelId="{446D9890-1C7F-4C9C-9A35-1DF57535308A}" type="presOf" srcId="{64C3D77E-988F-45F0-B1C9-347C1C4C26FF}" destId="{BED6DF22-19AC-4E03-878A-BC1EBD2AF4E5}" srcOrd="0" destOrd="0" presId="urn:microsoft.com/office/officeart/2005/8/layout/cycle6"/>
    <dgm:cxn modelId="{B9ECC3BA-54FF-486E-8BA0-A38A4BE73841}" type="presOf" srcId="{87D07EE8-4724-448C-8134-7E9914084F65}" destId="{90AEFD0F-0ED4-4341-A2DF-0377FAA59C59}" srcOrd="0" destOrd="0" presId="urn:microsoft.com/office/officeart/2005/8/layout/cycle6"/>
    <dgm:cxn modelId="{CC563B40-653E-45C4-BCA4-0AA557CD906B}" type="presOf" srcId="{467167D7-FB66-4273-A34F-479F8F099963}" destId="{0D0A84A7-FA77-4CE2-8FBE-32B066AD7876}" srcOrd="0" destOrd="0" presId="urn:microsoft.com/office/officeart/2005/8/layout/cycle6"/>
    <dgm:cxn modelId="{D242ADA9-D781-47AA-B350-5C37E93EC163}" type="presOf" srcId="{60636114-3600-4F88-89FD-BAD1C82F18E5}" destId="{06ED8A2B-AF6A-48D1-B982-F69CF93A635E}" srcOrd="0" destOrd="0" presId="urn:microsoft.com/office/officeart/2005/8/layout/cycle6"/>
    <dgm:cxn modelId="{FC8BB244-DF2A-424E-9C73-072ED7E89385}" type="presParOf" srcId="{0D0A84A7-FA77-4CE2-8FBE-32B066AD7876}" destId="{140D5A22-DD05-413A-AB4D-240CE04A2CB4}" srcOrd="0" destOrd="0" presId="urn:microsoft.com/office/officeart/2005/8/layout/cycle6"/>
    <dgm:cxn modelId="{FE5AE521-E411-4C34-B825-2A8CE0BE4A24}" type="presParOf" srcId="{0D0A84A7-FA77-4CE2-8FBE-32B066AD7876}" destId="{89C10E78-EE34-4A60-B9F0-CBB7AE91DA35}" srcOrd="1" destOrd="0" presId="urn:microsoft.com/office/officeart/2005/8/layout/cycle6"/>
    <dgm:cxn modelId="{AE680768-7A79-4E0D-AC37-9E97F08BA524}" type="presParOf" srcId="{0D0A84A7-FA77-4CE2-8FBE-32B066AD7876}" destId="{86EE402B-142D-4BAC-B571-40AF6D6E473C}" srcOrd="2" destOrd="0" presId="urn:microsoft.com/office/officeart/2005/8/layout/cycle6"/>
    <dgm:cxn modelId="{D721F7F1-2740-465B-A05D-25ED329E23A7}" type="presParOf" srcId="{0D0A84A7-FA77-4CE2-8FBE-32B066AD7876}" destId="{BED6DF22-19AC-4E03-878A-BC1EBD2AF4E5}" srcOrd="3" destOrd="0" presId="urn:microsoft.com/office/officeart/2005/8/layout/cycle6"/>
    <dgm:cxn modelId="{240D5DCD-000B-43DB-BBBF-B45C664DEA6C}" type="presParOf" srcId="{0D0A84A7-FA77-4CE2-8FBE-32B066AD7876}" destId="{4A8E7E66-718D-4846-83D1-411F85132A41}" srcOrd="4" destOrd="0" presId="urn:microsoft.com/office/officeart/2005/8/layout/cycle6"/>
    <dgm:cxn modelId="{96B3842A-0399-4D7C-B614-558585B9EA39}" type="presParOf" srcId="{0D0A84A7-FA77-4CE2-8FBE-32B066AD7876}" destId="{F5FD5B64-463D-4FE3-95B3-7D55B6BE4583}" srcOrd="5" destOrd="0" presId="urn:microsoft.com/office/officeart/2005/8/layout/cycle6"/>
    <dgm:cxn modelId="{29B47733-9A1D-4117-AFBD-84A8ED7FBE42}" type="presParOf" srcId="{0D0A84A7-FA77-4CE2-8FBE-32B066AD7876}" destId="{06ED8A2B-AF6A-48D1-B982-F69CF93A635E}" srcOrd="6" destOrd="0" presId="urn:microsoft.com/office/officeart/2005/8/layout/cycle6"/>
    <dgm:cxn modelId="{3C5EF884-B3C0-442C-931B-2F049AD53986}" type="presParOf" srcId="{0D0A84A7-FA77-4CE2-8FBE-32B066AD7876}" destId="{7CB3B137-4151-460B-A367-AA72F8991D8B}" srcOrd="7" destOrd="0" presId="urn:microsoft.com/office/officeart/2005/8/layout/cycle6"/>
    <dgm:cxn modelId="{F46D3485-6B31-4414-A381-283B88245F40}" type="presParOf" srcId="{0D0A84A7-FA77-4CE2-8FBE-32B066AD7876}" destId="{D64912CD-56B7-46FD-8D93-D0399EA42170}" srcOrd="8" destOrd="0" presId="urn:microsoft.com/office/officeart/2005/8/layout/cycle6"/>
    <dgm:cxn modelId="{44EA97A5-FCF2-45DB-8F6D-DA59181FCD51}" type="presParOf" srcId="{0D0A84A7-FA77-4CE2-8FBE-32B066AD7876}" destId="{1A7DBBD6-666A-46C4-A1DA-12F734381E3C}" srcOrd="9" destOrd="0" presId="urn:microsoft.com/office/officeart/2005/8/layout/cycle6"/>
    <dgm:cxn modelId="{73228698-8D61-48CB-8C4E-BF18B56432BA}" type="presParOf" srcId="{0D0A84A7-FA77-4CE2-8FBE-32B066AD7876}" destId="{759D34AA-53DE-4110-A8E5-C6F2823C5FE5}" srcOrd="10" destOrd="0" presId="urn:microsoft.com/office/officeart/2005/8/layout/cycle6"/>
    <dgm:cxn modelId="{406BD38C-6C3F-4AF3-B120-2C69EECD83B1}" type="presParOf" srcId="{0D0A84A7-FA77-4CE2-8FBE-32B066AD7876}" destId="{A3516609-6C4C-42C7-A950-E07A53E5BD70}" srcOrd="11" destOrd="0" presId="urn:microsoft.com/office/officeart/2005/8/layout/cycle6"/>
    <dgm:cxn modelId="{D518907D-5AF3-43CA-B3A4-79FACCEE03C1}" type="presParOf" srcId="{0D0A84A7-FA77-4CE2-8FBE-32B066AD7876}" destId="{90AEFD0F-0ED4-4341-A2DF-0377FAA59C59}" srcOrd="12" destOrd="0" presId="urn:microsoft.com/office/officeart/2005/8/layout/cycle6"/>
    <dgm:cxn modelId="{571B7FF0-2CAC-485B-B9C3-8CA88622F6DF}" type="presParOf" srcId="{0D0A84A7-FA77-4CE2-8FBE-32B066AD7876}" destId="{A86B0015-4143-44FF-8770-FA0CBB3C72C0}" srcOrd="13" destOrd="0" presId="urn:microsoft.com/office/officeart/2005/8/layout/cycle6"/>
    <dgm:cxn modelId="{9587E11B-40CD-4672-835B-5618C5443B5A}" type="presParOf" srcId="{0D0A84A7-FA77-4CE2-8FBE-32B066AD7876}" destId="{64251765-8943-4DB1-945F-62DD91B72B74}"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82D142-F7E4-4552-BD72-C728A0884C02}" type="doc">
      <dgm:prSet loTypeId="urn:microsoft.com/office/officeart/2009/3/layout/OpposingIdeas" loCatId="relationship" qsTypeId="urn:microsoft.com/office/officeart/2005/8/quickstyle/simple3" qsCatId="simple" csTypeId="urn:microsoft.com/office/officeart/2005/8/colors/colorful5" csCatId="colorful" phldr="1"/>
      <dgm:spPr/>
      <dgm:t>
        <a:bodyPr/>
        <a:lstStyle/>
        <a:p>
          <a:endParaRPr lang="es-ES"/>
        </a:p>
      </dgm:t>
    </dgm:pt>
    <dgm:pt modelId="{9CB0D26C-31A3-4BB6-AADE-A44719F38475}">
      <dgm:prSet phldrT="[Texto]"/>
      <dgm:spPr/>
      <dgm:t>
        <a:bodyPr/>
        <a:lstStyle/>
        <a:p>
          <a:pPr algn="l"/>
          <a:endParaRPr lang="es-ES" dirty="0" smtClean="0"/>
        </a:p>
        <a:p>
          <a:pPr algn="l"/>
          <a:r>
            <a:rPr lang="es-ES" dirty="0" smtClean="0"/>
            <a:t>Oferta Electoral </a:t>
          </a:r>
          <a:endParaRPr lang="es-ES" dirty="0"/>
        </a:p>
      </dgm:t>
    </dgm:pt>
    <dgm:pt modelId="{EF240770-679C-4BE9-B9C3-F30FDD5F55A8}" type="parTrans" cxnId="{620DACA5-2351-4452-A7F5-78CB35796EFA}">
      <dgm:prSet/>
      <dgm:spPr/>
      <dgm:t>
        <a:bodyPr/>
        <a:lstStyle/>
        <a:p>
          <a:endParaRPr lang="es-ES"/>
        </a:p>
      </dgm:t>
    </dgm:pt>
    <dgm:pt modelId="{49964B55-FFF0-4AF7-962D-96955E940274}" type="sibTrans" cxnId="{620DACA5-2351-4452-A7F5-78CB35796EFA}">
      <dgm:prSet/>
      <dgm:spPr/>
      <dgm:t>
        <a:bodyPr/>
        <a:lstStyle/>
        <a:p>
          <a:endParaRPr lang="es-ES"/>
        </a:p>
      </dgm:t>
    </dgm:pt>
    <dgm:pt modelId="{1D88A16E-A1A2-4BE5-A673-E6F76776B47F}">
      <dgm:prSet phldrT="[Texto]" phldr="1"/>
      <dgm:spPr/>
      <dgm:t>
        <a:bodyPr/>
        <a:lstStyle/>
        <a:p>
          <a:endParaRPr lang="es-ES"/>
        </a:p>
      </dgm:t>
    </dgm:pt>
    <dgm:pt modelId="{50CE138A-0DAD-4295-BC35-B5300894D2A9}" type="parTrans" cxnId="{F57D3D20-2680-4B5B-928B-7A1EC88546D5}">
      <dgm:prSet/>
      <dgm:spPr/>
      <dgm:t>
        <a:bodyPr/>
        <a:lstStyle/>
        <a:p>
          <a:endParaRPr lang="es-ES"/>
        </a:p>
      </dgm:t>
    </dgm:pt>
    <dgm:pt modelId="{3BFC66FE-FCB9-4629-95FE-D39EC89A9120}" type="sibTrans" cxnId="{F57D3D20-2680-4B5B-928B-7A1EC88546D5}">
      <dgm:prSet/>
      <dgm:spPr/>
      <dgm:t>
        <a:bodyPr/>
        <a:lstStyle/>
        <a:p>
          <a:endParaRPr lang="es-ES"/>
        </a:p>
      </dgm:t>
    </dgm:pt>
    <dgm:pt modelId="{DFB6813C-B47E-4A26-B248-4C1A484B8E00}">
      <dgm:prSet phldrT="[Texto]"/>
      <dgm:spPr/>
      <dgm:t>
        <a:bodyPr/>
        <a:lstStyle/>
        <a:p>
          <a:endParaRPr lang="es-ES" dirty="0" smtClean="0"/>
        </a:p>
        <a:p>
          <a:r>
            <a:rPr lang="es-ES" dirty="0" smtClean="0"/>
            <a:t>Demanda Electoral </a:t>
          </a:r>
          <a:endParaRPr lang="es-ES" dirty="0"/>
        </a:p>
      </dgm:t>
    </dgm:pt>
    <dgm:pt modelId="{AF579904-A047-487C-84A8-460A74796DE7}" type="parTrans" cxnId="{9CCFC636-4D1E-432F-BAC4-AEEFC494E3C0}">
      <dgm:prSet/>
      <dgm:spPr/>
      <dgm:t>
        <a:bodyPr/>
        <a:lstStyle/>
        <a:p>
          <a:endParaRPr lang="es-ES"/>
        </a:p>
      </dgm:t>
    </dgm:pt>
    <dgm:pt modelId="{4CA8E726-8FDF-4E60-A575-60D9E383BE50}" type="sibTrans" cxnId="{9CCFC636-4D1E-432F-BAC4-AEEFC494E3C0}">
      <dgm:prSet/>
      <dgm:spPr/>
      <dgm:t>
        <a:bodyPr/>
        <a:lstStyle/>
        <a:p>
          <a:endParaRPr lang="es-ES"/>
        </a:p>
      </dgm:t>
    </dgm:pt>
    <dgm:pt modelId="{14C7943A-B26C-4FBE-8C92-8CFE252555B4}">
      <dgm:prSet phldrT="[Texto]" phldr="1"/>
      <dgm:spPr/>
      <dgm:t>
        <a:bodyPr/>
        <a:lstStyle/>
        <a:p>
          <a:endParaRPr lang="es-ES"/>
        </a:p>
      </dgm:t>
    </dgm:pt>
    <dgm:pt modelId="{98D7E1D9-B162-4108-9EB6-63C0CED0511F}" type="sibTrans" cxnId="{79CA1975-6936-4F07-9F53-D83475F83CA7}">
      <dgm:prSet/>
      <dgm:spPr/>
      <dgm:t>
        <a:bodyPr/>
        <a:lstStyle/>
        <a:p>
          <a:endParaRPr lang="es-ES"/>
        </a:p>
      </dgm:t>
    </dgm:pt>
    <dgm:pt modelId="{C0CAB499-9E22-4A13-A377-2FCE3896C8B2}" type="parTrans" cxnId="{79CA1975-6936-4F07-9F53-D83475F83CA7}">
      <dgm:prSet/>
      <dgm:spPr/>
      <dgm:t>
        <a:bodyPr/>
        <a:lstStyle/>
        <a:p>
          <a:endParaRPr lang="es-ES"/>
        </a:p>
      </dgm:t>
    </dgm:pt>
    <dgm:pt modelId="{27D476F3-AFE3-438F-9D6C-D55F82C2EADB}" type="pres">
      <dgm:prSet presAssocID="{EE82D142-F7E4-4552-BD72-C728A0884C02}" presName="Name0" presStyleCnt="0">
        <dgm:presLayoutVars>
          <dgm:chMax val="2"/>
          <dgm:dir/>
          <dgm:animOne val="branch"/>
          <dgm:animLvl val="lvl"/>
          <dgm:resizeHandles val="exact"/>
        </dgm:presLayoutVars>
      </dgm:prSet>
      <dgm:spPr/>
      <dgm:t>
        <a:bodyPr/>
        <a:lstStyle/>
        <a:p>
          <a:endParaRPr lang="es-ES"/>
        </a:p>
      </dgm:t>
    </dgm:pt>
    <dgm:pt modelId="{E90A6A65-CBBE-4B81-889C-317044AFFE02}" type="pres">
      <dgm:prSet presAssocID="{EE82D142-F7E4-4552-BD72-C728A0884C02}" presName="Background" presStyleLbl="node1" presStyleIdx="0" presStyleCnt="1"/>
      <dgm:spPr/>
      <dgm:t>
        <a:bodyPr/>
        <a:lstStyle/>
        <a:p>
          <a:endParaRPr lang="es-ES"/>
        </a:p>
      </dgm:t>
    </dgm:pt>
    <dgm:pt modelId="{F47EFAA8-FAA3-4BF5-9CC3-D1D51AB5BAC3}" type="pres">
      <dgm:prSet presAssocID="{EE82D142-F7E4-4552-BD72-C728A0884C02}" presName="Divider" presStyleLbl="callout" presStyleIdx="0" presStyleCnt="1"/>
      <dgm:spPr/>
      <dgm:t>
        <a:bodyPr/>
        <a:lstStyle/>
        <a:p>
          <a:endParaRPr lang="es-ES"/>
        </a:p>
      </dgm:t>
    </dgm:pt>
    <dgm:pt modelId="{E8796344-BB0B-4464-85A0-758E7D115E97}" type="pres">
      <dgm:prSet presAssocID="{EE82D142-F7E4-4552-BD72-C728A0884C02}" presName="ChildText1" presStyleLbl="revTx" presStyleIdx="0" presStyleCnt="0">
        <dgm:presLayoutVars>
          <dgm:chMax val="0"/>
          <dgm:chPref val="0"/>
          <dgm:bulletEnabled val="1"/>
        </dgm:presLayoutVars>
      </dgm:prSet>
      <dgm:spPr/>
      <dgm:t>
        <a:bodyPr/>
        <a:lstStyle/>
        <a:p>
          <a:endParaRPr lang="es-ES"/>
        </a:p>
      </dgm:t>
    </dgm:pt>
    <dgm:pt modelId="{875A71CB-B837-47C9-9631-20399421C87C}" type="pres">
      <dgm:prSet presAssocID="{EE82D142-F7E4-4552-BD72-C728A0884C02}" presName="ChildText2" presStyleLbl="revTx" presStyleIdx="0" presStyleCnt="0">
        <dgm:presLayoutVars>
          <dgm:chMax val="0"/>
          <dgm:chPref val="0"/>
          <dgm:bulletEnabled val="1"/>
        </dgm:presLayoutVars>
      </dgm:prSet>
      <dgm:spPr/>
      <dgm:t>
        <a:bodyPr/>
        <a:lstStyle/>
        <a:p>
          <a:endParaRPr lang="es-ES"/>
        </a:p>
      </dgm:t>
    </dgm:pt>
    <dgm:pt modelId="{E287C196-3FF1-40D6-B8AF-D5AA5B6A15B2}" type="pres">
      <dgm:prSet presAssocID="{EE82D142-F7E4-4552-BD72-C728A0884C02}" presName="ParentText1" presStyleLbl="revTx" presStyleIdx="0" presStyleCnt="0">
        <dgm:presLayoutVars>
          <dgm:chMax val="1"/>
          <dgm:chPref val="1"/>
        </dgm:presLayoutVars>
      </dgm:prSet>
      <dgm:spPr/>
      <dgm:t>
        <a:bodyPr/>
        <a:lstStyle/>
        <a:p>
          <a:endParaRPr lang="es-ES"/>
        </a:p>
      </dgm:t>
    </dgm:pt>
    <dgm:pt modelId="{521CA898-6944-4480-B563-11217C160C7A}" type="pres">
      <dgm:prSet presAssocID="{EE82D142-F7E4-4552-BD72-C728A0884C02}" presName="ParentShape1" presStyleLbl="alignImgPlace1" presStyleIdx="0" presStyleCnt="2">
        <dgm:presLayoutVars/>
      </dgm:prSet>
      <dgm:spPr/>
      <dgm:t>
        <a:bodyPr/>
        <a:lstStyle/>
        <a:p>
          <a:endParaRPr lang="es-ES"/>
        </a:p>
      </dgm:t>
    </dgm:pt>
    <dgm:pt modelId="{A2CF952F-6A31-4803-8D05-3FF7D615D9D8}" type="pres">
      <dgm:prSet presAssocID="{EE82D142-F7E4-4552-BD72-C728A0884C02}" presName="ParentText2" presStyleLbl="revTx" presStyleIdx="0" presStyleCnt="0">
        <dgm:presLayoutVars>
          <dgm:chMax val="1"/>
          <dgm:chPref val="1"/>
        </dgm:presLayoutVars>
      </dgm:prSet>
      <dgm:spPr/>
      <dgm:t>
        <a:bodyPr/>
        <a:lstStyle/>
        <a:p>
          <a:endParaRPr lang="es-ES"/>
        </a:p>
      </dgm:t>
    </dgm:pt>
    <dgm:pt modelId="{12E5E581-E54A-4ED0-9C7E-BAB56D1E6936}" type="pres">
      <dgm:prSet presAssocID="{EE82D142-F7E4-4552-BD72-C728A0884C02}" presName="ParentShape2" presStyleLbl="alignImgPlace1" presStyleIdx="1" presStyleCnt="2">
        <dgm:presLayoutVars/>
      </dgm:prSet>
      <dgm:spPr/>
      <dgm:t>
        <a:bodyPr/>
        <a:lstStyle/>
        <a:p>
          <a:endParaRPr lang="es-ES"/>
        </a:p>
      </dgm:t>
    </dgm:pt>
  </dgm:ptLst>
  <dgm:cxnLst>
    <dgm:cxn modelId="{02FD44DE-9498-462E-8C47-EA70D499EF2A}" type="presOf" srcId="{1D88A16E-A1A2-4BE5-A673-E6F76776B47F}" destId="{12E5E581-E54A-4ED0-9C7E-BAB56D1E6936}" srcOrd="1" destOrd="0" presId="urn:microsoft.com/office/officeart/2009/3/layout/OpposingIdeas"/>
    <dgm:cxn modelId="{C35E503F-0087-4BE9-B479-1545A00CF3EF}" type="presOf" srcId="{1D88A16E-A1A2-4BE5-A673-E6F76776B47F}" destId="{A2CF952F-6A31-4803-8D05-3FF7D615D9D8}" srcOrd="0" destOrd="0" presId="urn:microsoft.com/office/officeart/2009/3/layout/OpposingIdeas"/>
    <dgm:cxn modelId="{9CCFC636-4D1E-432F-BAC4-AEEFC494E3C0}" srcId="{1D88A16E-A1A2-4BE5-A673-E6F76776B47F}" destId="{DFB6813C-B47E-4A26-B248-4C1A484B8E00}" srcOrd="0" destOrd="0" parTransId="{AF579904-A047-487C-84A8-460A74796DE7}" sibTransId="{4CA8E726-8FDF-4E60-A575-60D9E383BE50}"/>
    <dgm:cxn modelId="{9D4CA615-4C68-45CD-9D2A-5B8E9B90AC16}" type="presOf" srcId="{9CB0D26C-31A3-4BB6-AADE-A44719F38475}" destId="{E8796344-BB0B-4464-85A0-758E7D115E97}" srcOrd="0" destOrd="0" presId="urn:microsoft.com/office/officeart/2009/3/layout/OpposingIdeas"/>
    <dgm:cxn modelId="{9AA1B06C-8742-46AF-8DEE-DA25A3DD583C}" type="presOf" srcId="{14C7943A-B26C-4FBE-8C92-8CFE252555B4}" destId="{521CA898-6944-4480-B563-11217C160C7A}" srcOrd="1" destOrd="0" presId="urn:microsoft.com/office/officeart/2009/3/layout/OpposingIdeas"/>
    <dgm:cxn modelId="{DB557E11-971A-40F8-B09D-9CC4F769C465}" type="presOf" srcId="{DFB6813C-B47E-4A26-B248-4C1A484B8E00}" destId="{875A71CB-B837-47C9-9631-20399421C87C}" srcOrd="0" destOrd="0" presId="urn:microsoft.com/office/officeart/2009/3/layout/OpposingIdeas"/>
    <dgm:cxn modelId="{620DACA5-2351-4452-A7F5-78CB35796EFA}" srcId="{14C7943A-B26C-4FBE-8C92-8CFE252555B4}" destId="{9CB0D26C-31A3-4BB6-AADE-A44719F38475}" srcOrd="0" destOrd="0" parTransId="{EF240770-679C-4BE9-B9C3-F30FDD5F55A8}" sibTransId="{49964B55-FFF0-4AF7-962D-96955E940274}"/>
    <dgm:cxn modelId="{79CA1975-6936-4F07-9F53-D83475F83CA7}" srcId="{EE82D142-F7E4-4552-BD72-C728A0884C02}" destId="{14C7943A-B26C-4FBE-8C92-8CFE252555B4}" srcOrd="0" destOrd="0" parTransId="{C0CAB499-9E22-4A13-A377-2FCE3896C8B2}" sibTransId="{98D7E1D9-B162-4108-9EB6-63C0CED0511F}"/>
    <dgm:cxn modelId="{0E3D1171-439F-4BB0-B83F-BA057A7ADD59}" type="presOf" srcId="{EE82D142-F7E4-4552-BD72-C728A0884C02}" destId="{27D476F3-AFE3-438F-9D6C-D55F82C2EADB}" srcOrd="0" destOrd="0" presId="urn:microsoft.com/office/officeart/2009/3/layout/OpposingIdeas"/>
    <dgm:cxn modelId="{715DD9E7-092F-46AE-A2FE-8C323ED60781}" type="presOf" srcId="{14C7943A-B26C-4FBE-8C92-8CFE252555B4}" destId="{E287C196-3FF1-40D6-B8AF-D5AA5B6A15B2}" srcOrd="0" destOrd="0" presId="urn:microsoft.com/office/officeart/2009/3/layout/OpposingIdeas"/>
    <dgm:cxn modelId="{F57D3D20-2680-4B5B-928B-7A1EC88546D5}" srcId="{EE82D142-F7E4-4552-BD72-C728A0884C02}" destId="{1D88A16E-A1A2-4BE5-A673-E6F76776B47F}" srcOrd="1" destOrd="0" parTransId="{50CE138A-0DAD-4295-BC35-B5300894D2A9}" sibTransId="{3BFC66FE-FCB9-4629-95FE-D39EC89A9120}"/>
    <dgm:cxn modelId="{BAF551C6-5E91-4B55-B0BC-46C9B94FD84A}" type="presParOf" srcId="{27D476F3-AFE3-438F-9D6C-D55F82C2EADB}" destId="{E90A6A65-CBBE-4B81-889C-317044AFFE02}" srcOrd="0" destOrd="0" presId="urn:microsoft.com/office/officeart/2009/3/layout/OpposingIdeas"/>
    <dgm:cxn modelId="{65B64D75-C9F7-418F-8B3C-424CD8BBBDAF}" type="presParOf" srcId="{27D476F3-AFE3-438F-9D6C-D55F82C2EADB}" destId="{F47EFAA8-FAA3-4BF5-9CC3-D1D51AB5BAC3}" srcOrd="1" destOrd="0" presId="urn:microsoft.com/office/officeart/2009/3/layout/OpposingIdeas"/>
    <dgm:cxn modelId="{65164F70-36CD-4492-828F-0F446A5658FB}" type="presParOf" srcId="{27D476F3-AFE3-438F-9D6C-D55F82C2EADB}" destId="{E8796344-BB0B-4464-85A0-758E7D115E97}" srcOrd="2" destOrd="0" presId="urn:microsoft.com/office/officeart/2009/3/layout/OpposingIdeas"/>
    <dgm:cxn modelId="{6CD690D1-1879-4D1C-9068-026817B4D0E8}" type="presParOf" srcId="{27D476F3-AFE3-438F-9D6C-D55F82C2EADB}" destId="{875A71CB-B837-47C9-9631-20399421C87C}" srcOrd="3" destOrd="0" presId="urn:microsoft.com/office/officeart/2009/3/layout/OpposingIdeas"/>
    <dgm:cxn modelId="{B670EA40-A469-4C33-9918-235483023890}" type="presParOf" srcId="{27D476F3-AFE3-438F-9D6C-D55F82C2EADB}" destId="{E287C196-3FF1-40D6-B8AF-D5AA5B6A15B2}" srcOrd="4" destOrd="0" presId="urn:microsoft.com/office/officeart/2009/3/layout/OpposingIdeas"/>
    <dgm:cxn modelId="{4C5BE84A-CEED-4D3F-909D-83A1C0D8AE07}" type="presParOf" srcId="{27D476F3-AFE3-438F-9D6C-D55F82C2EADB}" destId="{521CA898-6944-4480-B563-11217C160C7A}" srcOrd="5" destOrd="0" presId="urn:microsoft.com/office/officeart/2009/3/layout/OpposingIdeas"/>
    <dgm:cxn modelId="{A014F4FA-1361-4886-ADD6-C1ACEF2388D9}" type="presParOf" srcId="{27D476F3-AFE3-438F-9D6C-D55F82C2EADB}" destId="{A2CF952F-6A31-4803-8D05-3FF7D615D9D8}" srcOrd="6" destOrd="0" presId="urn:microsoft.com/office/officeart/2009/3/layout/OpposingIdeas"/>
    <dgm:cxn modelId="{7092F2FA-46D3-4159-BE79-3C65EF761419}" type="presParOf" srcId="{27D476F3-AFE3-438F-9D6C-D55F82C2EADB}" destId="{12E5E581-E54A-4ED0-9C7E-BAB56D1E6936}"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48BE7C0-E15F-4E8F-89E4-1CB60BD5171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6E3D8BB6-77A8-4BF1-8AF9-E62B74C237F9}">
      <dgm:prSet phldrT="[Texto]" custT="1"/>
      <dgm:spPr>
        <a:solidFill>
          <a:srgbClr val="99FF99"/>
        </a:solidFill>
        <a:ln>
          <a:solidFill>
            <a:schemeClr val="tx1"/>
          </a:solidFill>
        </a:ln>
      </dgm:spPr>
      <dgm:t>
        <a:bodyPr/>
        <a:lstStyle/>
        <a:p>
          <a:r>
            <a:rPr lang="es-ES" sz="1800" dirty="0" smtClean="0">
              <a:solidFill>
                <a:schemeClr val="tx1"/>
              </a:solidFill>
            </a:rPr>
            <a:t>MÉTODO DEDUCTIVO</a:t>
          </a:r>
          <a:endParaRPr lang="es-ES" sz="1800" dirty="0">
            <a:solidFill>
              <a:schemeClr val="tx1"/>
            </a:solidFill>
          </a:endParaRPr>
        </a:p>
      </dgm:t>
    </dgm:pt>
    <dgm:pt modelId="{9E692402-F7F9-4F1A-A025-DE8E6707AD21}" type="parTrans" cxnId="{AD67859C-9108-4610-8EC5-919C77872B1B}">
      <dgm:prSet/>
      <dgm:spPr/>
      <dgm:t>
        <a:bodyPr/>
        <a:lstStyle/>
        <a:p>
          <a:endParaRPr lang="es-ES"/>
        </a:p>
      </dgm:t>
    </dgm:pt>
    <dgm:pt modelId="{64236231-A560-4F8C-B46A-F225D7AEB4B7}" type="sibTrans" cxnId="{AD67859C-9108-4610-8EC5-919C77872B1B}">
      <dgm:prSet/>
      <dgm:spPr/>
      <dgm:t>
        <a:bodyPr/>
        <a:lstStyle/>
        <a:p>
          <a:endParaRPr lang="es-ES"/>
        </a:p>
      </dgm:t>
    </dgm:pt>
    <dgm:pt modelId="{5A77000E-ECE4-46C3-9FFA-D487F96739EC}">
      <dgm:prSet phldrT="[Texto]"/>
      <dgm:spPr>
        <a:ln>
          <a:solidFill>
            <a:schemeClr val="tx1"/>
          </a:solidFill>
        </a:ln>
      </dgm:spPr>
      <dgm:t>
        <a:bodyPr/>
        <a:lstStyle/>
        <a:p>
          <a:r>
            <a:rPr lang="es-ES" dirty="0" smtClean="0"/>
            <a:t>Movimiento del conocimiento que va de lo general a lo particular</a:t>
          </a:r>
          <a:endParaRPr lang="es-ES" dirty="0"/>
        </a:p>
      </dgm:t>
    </dgm:pt>
    <dgm:pt modelId="{29F2071F-B530-4F93-8641-FDAC065F5E88}" type="parTrans" cxnId="{BCEC8834-C1E2-46CD-985D-CA8F254943AF}">
      <dgm:prSet/>
      <dgm:spPr/>
      <dgm:t>
        <a:bodyPr/>
        <a:lstStyle/>
        <a:p>
          <a:endParaRPr lang="es-ES"/>
        </a:p>
      </dgm:t>
    </dgm:pt>
    <dgm:pt modelId="{41FC396C-8157-4492-89D5-9BC1A472F916}" type="sibTrans" cxnId="{BCEC8834-C1E2-46CD-985D-CA8F254943AF}">
      <dgm:prSet/>
      <dgm:spPr/>
      <dgm:t>
        <a:bodyPr/>
        <a:lstStyle/>
        <a:p>
          <a:endParaRPr lang="es-ES"/>
        </a:p>
      </dgm:t>
    </dgm:pt>
    <dgm:pt modelId="{CF41FD1F-C63C-4CDD-BE11-51B47289379C}">
      <dgm:prSet phldrT="[Texto]"/>
      <dgm:spPr>
        <a:ln>
          <a:solidFill>
            <a:schemeClr val="tx1"/>
          </a:solidFill>
        </a:ln>
      </dgm:spPr>
      <dgm:t>
        <a:bodyPr/>
        <a:lstStyle/>
        <a:p>
          <a:r>
            <a:rPr lang="es-ES" dirty="0" smtClean="0"/>
            <a:t>Recopilación de información secundaria</a:t>
          </a:r>
          <a:endParaRPr lang="es-ES" dirty="0"/>
        </a:p>
      </dgm:t>
    </dgm:pt>
    <dgm:pt modelId="{8934561A-B3D7-44BE-BC13-2C9057B12DF3}" type="parTrans" cxnId="{2C159381-6F98-4D4E-B9E4-BFCAE64DC222}">
      <dgm:prSet/>
      <dgm:spPr/>
      <dgm:t>
        <a:bodyPr/>
        <a:lstStyle/>
        <a:p>
          <a:endParaRPr lang="es-ES"/>
        </a:p>
      </dgm:t>
    </dgm:pt>
    <dgm:pt modelId="{8F783F4D-2138-4937-8133-9CC2D58CB36A}" type="sibTrans" cxnId="{2C159381-6F98-4D4E-B9E4-BFCAE64DC222}">
      <dgm:prSet/>
      <dgm:spPr/>
      <dgm:t>
        <a:bodyPr/>
        <a:lstStyle/>
        <a:p>
          <a:endParaRPr lang="es-ES"/>
        </a:p>
      </dgm:t>
    </dgm:pt>
    <dgm:pt modelId="{F5FAC725-A44D-4E21-8ACA-F82241FC22DB}">
      <dgm:prSet phldrT="[Texto]" custT="1"/>
      <dgm:spPr>
        <a:solidFill>
          <a:srgbClr val="10ABF8"/>
        </a:solidFill>
        <a:ln>
          <a:solidFill>
            <a:schemeClr val="tx1"/>
          </a:solidFill>
        </a:ln>
      </dgm:spPr>
      <dgm:t>
        <a:bodyPr/>
        <a:lstStyle/>
        <a:p>
          <a:r>
            <a:rPr lang="es-ES" sz="1800" dirty="0" smtClean="0">
              <a:solidFill>
                <a:schemeClr val="tx1"/>
              </a:solidFill>
            </a:rPr>
            <a:t>MÉTODO INDUCTIVO</a:t>
          </a:r>
          <a:endParaRPr lang="es-ES" sz="1800" dirty="0">
            <a:solidFill>
              <a:schemeClr val="tx1"/>
            </a:solidFill>
          </a:endParaRPr>
        </a:p>
      </dgm:t>
    </dgm:pt>
    <dgm:pt modelId="{49F9ECD6-7A47-4AA4-BC0D-8CF02EE21B57}" type="parTrans" cxnId="{57519CD1-1741-479E-8877-4645B0FFE263}">
      <dgm:prSet/>
      <dgm:spPr/>
      <dgm:t>
        <a:bodyPr/>
        <a:lstStyle/>
        <a:p>
          <a:endParaRPr lang="es-ES"/>
        </a:p>
      </dgm:t>
    </dgm:pt>
    <dgm:pt modelId="{81CFDEE5-72EB-4637-AE45-232BEE5947FF}" type="sibTrans" cxnId="{57519CD1-1741-479E-8877-4645B0FFE263}">
      <dgm:prSet/>
      <dgm:spPr/>
      <dgm:t>
        <a:bodyPr/>
        <a:lstStyle/>
        <a:p>
          <a:endParaRPr lang="es-ES"/>
        </a:p>
      </dgm:t>
    </dgm:pt>
    <dgm:pt modelId="{B546A7C8-51D6-41AC-9952-FF569C1B8F4E}">
      <dgm:prSet phldrT="[Texto]"/>
      <dgm:spPr>
        <a:ln>
          <a:solidFill>
            <a:schemeClr val="tx1"/>
          </a:solidFill>
        </a:ln>
      </dgm:spPr>
      <dgm:t>
        <a:bodyPr/>
        <a:lstStyle/>
        <a:p>
          <a:r>
            <a:rPr lang="es-ES" dirty="0" smtClean="0"/>
            <a:t>Lleva de lo particular a lo general</a:t>
          </a:r>
          <a:endParaRPr lang="es-ES" dirty="0"/>
        </a:p>
      </dgm:t>
    </dgm:pt>
    <dgm:pt modelId="{65C23B4C-C966-4817-8016-BD649BA3DE4D}" type="parTrans" cxnId="{D7269BDB-CDA2-45A4-8DA0-AA77B47AA637}">
      <dgm:prSet/>
      <dgm:spPr/>
      <dgm:t>
        <a:bodyPr/>
        <a:lstStyle/>
        <a:p>
          <a:endParaRPr lang="es-ES"/>
        </a:p>
      </dgm:t>
    </dgm:pt>
    <dgm:pt modelId="{D1F35555-8B5D-4903-B61F-74BD2C5ECFAB}" type="sibTrans" cxnId="{D7269BDB-CDA2-45A4-8DA0-AA77B47AA637}">
      <dgm:prSet/>
      <dgm:spPr/>
      <dgm:t>
        <a:bodyPr/>
        <a:lstStyle/>
        <a:p>
          <a:endParaRPr lang="es-ES"/>
        </a:p>
      </dgm:t>
    </dgm:pt>
    <dgm:pt modelId="{582E1E4D-19E2-4BC0-9D14-89E5839F2C12}">
      <dgm:prSet phldrT="[Texto]"/>
      <dgm:spPr>
        <a:ln>
          <a:solidFill>
            <a:schemeClr val="tx1"/>
          </a:solidFill>
        </a:ln>
      </dgm:spPr>
      <dgm:t>
        <a:bodyPr/>
        <a:lstStyle/>
        <a:p>
          <a:r>
            <a:rPr lang="es-ES" dirty="0" smtClean="0"/>
            <a:t>Recopilación de información primaria</a:t>
          </a:r>
          <a:endParaRPr lang="es-ES" dirty="0"/>
        </a:p>
      </dgm:t>
    </dgm:pt>
    <dgm:pt modelId="{216EB5C4-E638-44F2-A482-33B20C2A8C21}" type="parTrans" cxnId="{BED130B0-D94C-4163-98C1-DDAB3E0403C5}">
      <dgm:prSet/>
      <dgm:spPr/>
      <dgm:t>
        <a:bodyPr/>
        <a:lstStyle/>
        <a:p>
          <a:endParaRPr lang="es-ES"/>
        </a:p>
      </dgm:t>
    </dgm:pt>
    <dgm:pt modelId="{E952295F-111A-49B2-A35F-B70EDD290AD9}" type="sibTrans" cxnId="{BED130B0-D94C-4163-98C1-DDAB3E0403C5}">
      <dgm:prSet/>
      <dgm:spPr/>
      <dgm:t>
        <a:bodyPr/>
        <a:lstStyle/>
        <a:p>
          <a:endParaRPr lang="es-ES"/>
        </a:p>
      </dgm:t>
    </dgm:pt>
    <dgm:pt modelId="{1CDC65F5-2EFE-4E34-90A9-7181A3C0C19D}">
      <dgm:prSet phldrT="[Texto]" custT="1"/>
      <dgm:spPr>
        <a:solidFill>
          <a:srgbClr val="FFCC99"/>
        </a:solidFill>
        <a:ln>
          <a:solidFill>
            <a:schemeClr val="tx1"/>
          </a:solidFill>
        </a:ln>
      </dgm:spPr>
      <dgm:t>
        <a:bodyPr/>
        <a:lstStyle/>
        <a:p>
          <a:r>
            <a:rPr lang="es-ES" sz="1800" dirty="0" smtClean="0">
              <a:solidFill>
                <a:schemeClr val="tx1"/>
              </a:solidFill>
            </a:rPr>
            <a:t>MÉTODO ALEATORIO SIMPLE</a:t>
          </a:r>
          <a:endParaRPr lang="es-ES" sz="1800" dirty="0">
            <a:solidFill>
              <a:schemeClr val="tx1"/>
            </a:solidFill>
          </a:endParaRPr>
        </a:p>
      </dgm:t>
    </dgm:pt>
    <dgm:pt modelId="{2A43531D-6C7C-4958-9374-3EDB0446E847}" type="parTrans" cxnId="{257AD1D5-7258-49F5-94CA-34545040DE42}">
      <dgm:prSet/>
      <dgm:spPr/>
      <dgm:t>
        <a:bodyPr/>
        <a:lstStyle/>
        <a:p>
          <a:endParaRPr lang="es-ES"/>
        </a:p>
      </dgm:t>
    </dgm:pt>
    <dgm:pt modelId="{92CA88CC-8620-4249-A299-84887A0FF030}" type="sibTrans" cxnId="{257AD1D5-7258-49F5-94CA-34545040DE42}">
      <dgm:prSet/>
      <dgm:spPr/>
      <dgm:t>
        <a:bodyPr/>
        <a:lstStyle/>
        <a:p>
          <a:endParaRPr lang="es-ES"/>
        </a:p>
      </dgm:t>
    </dgm:pt>
    <dgm:pt modelId="{3603C896-377C-45A7-90E6-6B1335ADFDB5}">
      <dgm:prSet phldrT="[Texto]"/>
      <dgm:spPr>
        <a:ln>
          <a:solidFill>
            <a:schemeClr val="tx1"/>
          </a:solidFill>
        </a:ln>
      </dgm:spPr>
      <dgm:t>
        <a:bodyPr/>
        <a:lstStyle/>
        <a:p>
          <a:r>
            <a:rPr lang="es-ES" dirty="0" smtClean="0"/>
            <a:t>Forma justa de seleccionar una muestra a partir de la población</a:t>
          </a:r>
          <a:endParaRPr lang="es-ES" dirty="0"/>
        </a:p>
      </dgm:t>
    </dgm:pt>
    <dgm:pt modelId="{CDD516C4-DB49-416A-840A-7F4FC2A96E25}" type="parTrans" cxnId="{3ED27896-187B-43B0-82AB-F71EA4159C0C}">
      <dgm:prSet/>
      <dgm:spPr/>
      <dgm:t>
        <a:bodyPr/>
        <a:lstStyle/>
        <a:p>
          <a:endParaRPr lang="es-ES"/>
        </a:p>
      </dgm:t>
    </dgm:pt>
    <dgm:pt modelId="{67475B58-81C3-4E82-8684-77E419B7767E}" type="sibTrans" cxnId="{3ED27896-187B-43B0-82AB-F71EA4159C0C}">
      <dgm:prSet/>
      <dgm:spPr/>
      <dgm:t>
        <a:bodyPr/>
        <a:lstStyle/>
        <a:p>
          <a:endParaRPr lang="es-ES"/>
        </a:p>
      </dgm:t>
    </dgm:pt>
    <dgm:pt modelId="{1DDD950E-E439-4AD3-8CC9-B0D4672326B8}">
      <dgm:prSet phldrT="[Texto]"/>
      <dgm:spPr>
        <a:ln>
          <a:solidFill>
            <a:schemeClr val="tx1"/>
          </a:solidFill>
        </a:ln>
      </dgm:spPr>
      <dgm:t>
        <a:bodyPr/>
        <a:lstStyle/>
        <a:p>
          <a:r>
            <a:rPr lang="es-ES" dirty="0" smtClean="0"/>
            <a:t>Cada miembro tiene igualdad de ser seleccionado</a:t>
          </a:r>
          <a:endParaRPr lang="es-ES" dirty="0"/>
        </a:p>
      </dgm:t>
    </dgm:pt>
    <dgm:pt modelId="{6829D4B2-F6BE-445D-8C66-556D48FA7021}" type="parTrans" cxnId="{8570F4BE-6A35-4C54-8AD3-9CC570D4EC74}">
      <dgm:prSet/>
      <dgm:spPr/>
      <dgm:t>
        <a:bodyPr/>
        <a:lstStyle/>
        <a:p>
          <a:endParaRPr lang="es-ES"/>
        </a:p>
      </dgm:t>
    </dgm:pt>
    <dgm:pt modelId="{A0D8217E-9974-487D-B919-C5E59FFB9060}" type="sibTrans" cxnId="{8570F4BE-6A35-4C54-8AD3-9CC570D4EC74}">
      <dgm:prSet/>
      <dgm:spPr/>
      <dgm:t>
        <a:bodyPr/>
        <a:lstStyle/>
        <a:p>
          <a:endParaRPr lang="es-ES"/>
        </a:p>
      </dgm:t>
    </dgm:pt>
    <dgm:pt modelId="{8C00A334-1302-4023-8233-0675D58D01C8}" type="pres">
      <dgm:prSet presAssocID="{248BE7C0-E15F-4E8F-89E4-1CB60BD51712}" presName="linearFlow" presStyleCnt="0">
        <dgm:presLayoutVars>
          <dgm:dir/>
          <dgm:animLvl val="lvl"/>
          <dgm:resizeHandles val="exact"/>
        </dgm:presLayoutVars>
      </dgm:prSet>
      <dgm:spPr/>
      <dgm:t>
        <a:bodyPr/>
        <a:lstStyle/>
        <a:p>
          <a:endParaRPr lang="es-ES"/>
        </a:p>
      </dgm:t>
    </dgm:pt>
    <dgm:pt modelId="{CF2043E4-A0C7-40C4-9D39-6F8032139B67}" type="pres">
      <dgm:prSet presAssocID="{6E3D8BB6-77A8-4BF1-8AF9-E62B74C237F9}" presName="composite" presStyleCnt="0"/>
      <dgm:spPr/>
    </dgm:pt>
    <dgm:pt modelId="{96F88FCF-F248-414A-B77F-443E528DCF72}" type="pres">
      <dgm:prSet presAssocID="{6E3D8BB6-77A8-4BF1-8AF9-E62B74C237F9}" presName="parentText" presStyleLbl="alignNode1" presStyleIdx="0" presStyleCnt="3">
        <dgm:presLayoutVars>
          <dgm:chMax val="1"/>
          <dgm:bulletEnabled val="1"/>
        </dgm:presLayoutVars>
      </dgm:prSet>
      <dgm:spPr/>
      <dgm:t>
        <a:bodyPr/>
        <a:lstStyle/>
        <a:p>
          <a:endParaRPr lang="es-ES"/>
        </a:p>
      </dgm:t>
    </dgm:pt>
    <dgm:pt modelId="{F31538F5-565C-4760-BB04-C19E3E37AE11}" type="pres">
      <dgm:prSet presAssocID="{6E3D8BB6-77A8-4BF1-8AF9-E62B74C237F9}" presName="descendantText" presStyleLbl="alignAcc1" presStyleIdx="0" presStyleCnt="3">
        <dgm:presLayoutVars>
          <dgm:bulletEnabled val="1"/>
        </dgm:presLayoutVars>
      </dgm:prSet>
      <dgm:spPr/>
      <dgm:t>
        <a:bodyPr/>
        <a:lstStyle/>
        <a:p>
          <a:endParaRPr lang="es-ES"/>
        </a:p>
      </dgm:t>
    </dgm:pt>
    <dgm:pt modelId="{7E49A30B-D674-406D-9EC1-E806AEBC4737}" type="pres">
      <dgm:prSet presAssocID="{64236231-A560-4F8C-B46A-F225D7AEB4B7}" presName="sp" presStyleCnt="0"/>
      <dgm:spPr/>
    </dgm:pt>
    <dgm:pt modelId="{57985083-E39A-4E6D-A18C-EFF6870BB4B6}" type="pres">
      <dgm:prSet presAssocID="{F5FAC725-A44D-4E21-8ACA-F82241FC22DB}" presName="composite" presStyleCnt="0"/>
      <dgm:spPr/>
    </dgm:pt>
    <dgm:pt modelId="{C90826A7-AD1D-4542-AFE0-7EB3F72B39E5}" type="pres">
      <dgm:prSet presAssocID="{F5FAC725-A44D-4E21-8ACA-F82241FC22DB}" presName="parentText" presStyleLbl="alignNode1" presStyleIdx="1" presStyleCnt="3">
        <dgm:presLayoutVars>
          <dgm:chMax val="1"/>
          <dgm:bulletEnabled val="1"/>
        </dgm:presLayoutVars>
      </dgm:prSet>
      <dgm:spPr/>
      <dgm:t>
        <a:bodyPr/>
        <a:lstStyle/>
        <a:p>
          <a:endParaRPr lang="es-ES"/>
        </a:p>
      </dgm:t>
    </dgm:pt>
    <dgm:pt modelId="{CE8E1AB1-5C2B-4CE7-B35D-FB32B33F0F4B}" type="pres">
      <dgm:prSet presAssocID="{F5FAC725-A44D-4E21-8ACA-F82241FC22DB}" presName="descendantText" presStyleLbl="alignAcc1" presStyleIdx="1" presStyleCnt="3">
        <dgm:presLayoutVars>
          <dgm:bulletEnabled val="1"/>
        </dgm:presLayoutVars>
      </dgm:prSet>
      <dgm:spPr/>
      <dgm:t>
        <a:bodyPr/>
        <a:lstStyle/>
        <a:p>
          <a:endParaRPr lang="es-ES"/>
        </a:p>
      </dgm:t>
    </dgm:pt>
    <dgm:pt modelId="{04D9F969-3863-44D6-8DF1-736AA1D4870E}" type="pres">
      <dgm:prSet presAssocID="{81CFDEE5-72EB-4637-AE45-232BEE5947FF}" presName="sp" presStyleCnt="0"/>
      <dgm:spPr/>
    </dgm:pt>
    <dgm:pt modelId="{092C5DB8-A59A-42D7-91C6-1533A19D269C}" type="pres">
      <dgm:prSet presAssocID="{1CDC65F5-2EFE-4E34-90A9-7181A3C0C19D}" presName="composite" presStyleCnt="0"/>
      <dgm:spPr/>
    </dgm:pt>
    <dgm:pt modelId="{00AD08D0-31C1-4A52-BB22-F1CA21DE7F2C}" type="pres">
      <dgm:prSet presAssocID="{1CDC65F5-2EFE-4E34-90A9-7181A3C0C19D}" presName="parentText" presStyleLbl="alignNode1" presStyleIdx="2" presStyleCnt="3">
        <dgm:presLayoutVars>
          <dgm:chMax val="1"/>
          <dgm:bulletEnabled val="1"/>
        </dgm:presLayoutVars>
      </dgm:prSet>
      <dgm:spPr/>
      <dgm:t>
        <a:bodyPr/>
        <a:lstStyle/>
        <a:p>
          <a:endParaRPr lang="es-ES"/>
        </a:p>
      </dgm:t>
    </dgm:pt>
    <dgm:pt modelId="{A90B82EF-7BDA-4510-9FBE-C3C49FF0D290}" type="pres">
      <dgm:prSet presAssocID="{1CDC65F5-2EFE-4E34-90A9-7181A3C0C19D}" presName="descendantText" presStyleLbl="alignAcc1" presStyleIdx="2" presStyleCnt="3">
        <dgm:presLayoutVars>
          <dgm:bulletEnabled val="1"/>
        </dgm:presLayoutVars>
      </dgm:prSet>
      <dgm:spPr/>
      <dgm:t>
        <a:bodyPr/>
        <a:lstStyle/>
        <a:p>
          <a:endParaRPr lang="es-ES"/>
        </a:p>
      </dgm:t>
    </dgm:pt>
  </dgm:ptLst>
  <dgm:cxnLst>
    <dgm:cxn modelId="{042C28BE-A93E-4A45-91ED-ECEE8261C673}" type="presOf" srcId="{B546A7C8-51D6-41AC-9952-FF569C1B8F4E}" destId="{CE8E1AB1-5C2B-4CE7-B35D-FB32B33F0F4B}" srcOrd="0" destOrd="0" presId="urn:microsoft.com/office/officeart/2005/8/layout/chevron2"/>
    <dgm:cxn modelId="{257AD1D5-7258-49F5-94CA-34545040DE42}" srcId="{248BE7C0-E15F-4E8F-89E4-1CB60BD51712}" destId="{1CDC65F5-2EFE-4E34-90A9-7181A3C0C19D}" srcOrd="2" destOrd="0" parTransId="{2A43531D-6C7C-4958-9374-3EDB0446E847}" sibTransId="{92CA88CC-8620-4249-A299-84887A0FF030}"/>
    <dgm:cxn modelId="{E68CE97A-9C9F-4E51-B278-E6C78A9BCED8}" type="presOf" srcId="{1CDC65F5-2EFE-4E34-90A9-7181A3C0C19D}" destId="{00AD08D0-31C1-4A52-BB22-F1CA21DE7F2C}" srcOrd="0" destOrd="0" presId="urn:microsoft.com/office/officeart/2005/8/layout/chevron2"/>
    <dgm:cxn modelId="{EBCDE677-2886-4F04-A15C-3A3BABC7F40D}" type="presOf" srcId="{6E3D8BB6-77A8-4BF1-8AF9-E62B74C237F9}" destId="{96F88FCF-F248-414A-B77F-443E528DCF72}" srcOrd="0" destOrd="0" presId="urn:microsoft.com/office/officeart/2005/8/layout/chevron2"/>
    <dgm:cxn modelId="{BED130B0-D94C-4163-98C1-DDAB3E0403C5}" srcId="{F5FAC725-A44D-4E21-8ACA-F82241FC22DB}" destId="{582E1E4D-19E2-4BC0-9D14-89E5839F2C12}" srcOrd="1" destOrd="0" parTransId="{216EB5C4-E638-44F2-A482-33B20C2A8C21}" sibTransId="{E952295F-111A-49B2-A35F-B70EDD290AD9}"/>
    <dgm:cxn modelId="{AD67859C-9108-4610-8EC5-919C77872B1B}" srcId="{248BE7C0-E15F-4E8F-89E4-1CB60BD51712}" destId="{6E3D8BB6-77A8-4BF1-8AF9-E62B74C237F9}" srcOrd="0" destOrd="0" parTransId="{9E692402-F7F9-4F1A-A025-DE8E6707AD21}" sibTransId="{64236231-A560-4F8C-B46A-F225D7AEB4B7}"/>
    <dgm:cxn modelId="{C692DB8F-4452-45CD-9401-262E31763F25}" type="presOf" srcId="{5A77000E-ECE4-46C3-9FFA-D487F96739EC}" destId="{F31538F5-565C-4760-BB04-C19E3E37AE11}" srcOrd="0" destOrd="0" presId="urn:microsoft.com/office/officeart/2005/8/layout/chevron2"/>
    <dgm:cxn modelId="{91475CFF-66A9-472C-A125-A4D89FE8322A}" type="presOf" srcId="{582E1E4D-19E2-4BC0-9D14-89E5839F2C12}" destId="{CE8E1AB1-5C2B-4CE7-B35D-FB32B33F0F4B}" srcOrd="0" destOrd="1" presId="urn:microsoft.com/office/officeart/2005/8/layout/chevron2"/>
    <dgm:cxn modelId="{1BBE30ED-3D1A-4D29-8011-E304D89939EA}" type="presOf" srcId="{3603C896-377C-45A7-90E6-6B1335ADFDB5}" destId="{A90B82EF-7BDA-4510-9FBE-C3C49FF0D290}" srcOrd="0" destOrd="0" presId="urn:microsoft.com/office/officeart/2005/8/layout/chevron2"/>
    <dgm:cxn modelId="{2C159381-6F98-4D4E-B9E4-BFCAE64DC222}" srcId="{6E3D8BB6-77A8-4BF1-8AF9-E62B74C237F9}" destId="{CF41FD1F-C63C-4CDD-BE11-51B47289379C}" srcOrd="1" destOrd="0" parTransId="{8934561A-B3D7-44BE-BC13-2C9057B12DF3}" sibTransId="{8F783F4D-2138-4937-8133-9CC2D58CB36A}"/>
    <dgm:cxn modelId="{967A2ED0-39AF-4672-892F-E84E70DC071C}" type="presOf" srcId="{248BE7C0-E15F-4E8F-89E4-1CB60BD51712}" destId="{8C00A334-1302-4023-8233-0675D58D01C8}" srcOrd="0" destOrd="0" presId="urn:microsoft.com/office/officeart/2005/8/layout/chevron2"/>
    <dgm:cxn modelId="{57519CD1-1741-479E-8877-4645B0FFE263}" srcId="{248BE7C0-E15F-4E8F-89E4-1CB60BD51712}" destId="{F5FAC725-A44D-4E21-8ACA-F82241FC22DB}" srcOrd="1" destOrd="0" parTransId="{49F9ECD6-7A47-4AA4-BC0D-8CF02EE21B57}" sibTransId="{81CFDEE5-72EB-4637-AE45-232BEE5947FF}"/>
    <dgm:cxn modelId="{3ED27896-187B-43B0-82AB-F71EA4159C0C}" srcId="{1CDC65F5-2EFE-4E34-90A9-7181A3C0C19D}" destId="{3603C896-377C-45A7-90E6-6B1335ADFDB5}" srcOrd="0" destOrd="0" parTransId="{CDD516C4-DB49-416A-840A-7F4FC2A96E25}" sibTransId="{67475B58-81C3-4E82-8684-77E419B7767E}"/>
    <dgm:cxn modelId="{AD6F4828-A2FA-4DC8-BC23-40CB4AD4B68F}" type="presOf" srcId="{CF41FD1F-C63C-4CDD-BE11-51B47289379C}" destId="{F31538F5-565C-4760-BB04-C19E3E37AE11}" srcOrd="0" destOrd="1" presId="urn:microsoft.com/office/officeart/2005/8/layout/chevron2"/>
    <dgm:cxn modelId="{D7269BDB-CDA2-45A4-8DA0-AA77B47AA637}" srcId="{F5FAC725-A44D-4E21-8ACA-F82241FC22DB}" destId="{B546A7C8-51D6-41AC-9952-FF569C1B8F4E}" srcOrd="0" destOrd="0" parTransId="{65C23B4C-C966-4817-8016-BD649BA3DE4D}" sibTransId="{D1F35555-8B5D-4903-B61F-74BD2C5ECFAB}"/>
    <dgm:cxn modelId="{BCEC8834-C1E2-46CD-985D-CA8F254943AF}" srcId="{6E3D8BB6-77A8-4BF1-8AF9-E62B74C237F9}" destId="{5A77000E-ECE4-46C3-9FFA-D487F96739EC}" srcOrd="0" destOrd="0" parTransId="{29F2071F-B530-4F93-8641-FDAC065F5E88}" sibTransId="{41FC396C-8157-4492-89D5-9BC1A472F916}"/>
    <dgm:cxn modelId="{A093A070-991D-4515-A59A-047181A52079}" type="presOf" srcId="{F5FAC725-A44D-4E21-8ACA-F82241FC22DB}" destId="{C90826A7-AD1D-4542-AFE0-7EB3F72B39E5}" srcOrd="0" destOrd="0" presId="urn:microsoft.com/office/officeart/2005/8/layout/chevron2"/>
    <dgm:cxn modelId="{05F88E60-47A9-4093-9B1C-6625899A71EE}" type="presOf" srcId="{1DDD950E-E439-4AD3-8CC9-B0D4672326B8}" destId="{A90B82EF-7BDA-4510-9FBE-C3C49FF0D290}" srcOrd="0" destOrd="1" presId="urn:microsoft.com/office/officeart/2005/8/layout/chevron2"/>
    <dgm:cxn modelId="{8570F4BE-6A35-4C54-8AD3-9CC570D4EC74}" srcId="{1CDC65F5-2EFE-4E34-90A9-7181A3C0C19D}" destId="{1DDD950E-E439-4AD3-8CC9-B0D4672326B8}" srcOrd="1" destOrd="0" parTransId="{6829D4B2-F6BE-445D-8C66-556D48FA7021}" sibTransId="{A0D8217E-9974-487D-B919-C5E59FFB9060}"/>
    <dgm:cxn modelId="{6B095AC7-6533-475E-9605-86E523ED1F8E}" type="presParOf" srcId="{8C00A334-1302-4023-8233-0675D58D01C8}" destId="{CF2043E4-A0C7-40C4-9D39-6F8032139B67}" srcOrd="0" destOrd="0" presId="urn:microsoft.com/office/officeart/2005/8/layout/chevron2"/>
    <dgm:cxn modelId="{01C00469-CE37-4921-BD2F-F00DE0998FD0}" type="presParOf" srcId="{CF2043E4-A0C7-40C4-9D39-6F8032139B67}" destId="{96F88FCF-F248-414A-B77F-443E528DCF72}" srcOrd="0" destOrd="0" presId="urn:microsoft.com/office/officeart/2005/8/layout/chevron2"/>
    <dgm:cxn modelId="{672F508E-ECB6-42DC-B38C-5EC25D4D9545}" type="presParOf" srcId="{CF2043E4-A0C7-40C4-9D39-6F8032139B67}" destId="{F31538F5-565C-4760-BB04-C19E3E37AE11}" srcOrd="1" destOrd="0" presId="urn:microsoft.com/office/officeart/2005/8/layout/chevron2"/>
    <dgm:cxn modelId="{BFE9E3DA-8D05-458F-96D7-DC85F826B393}" type="presParOf" srcId="{8C00A334-1302-4023-8233-0675D58D01C8}" destId="{7E49A30B-D674-406D-9EC1-E806AEBC4737}" srcOrd="1" destOrd="0" presId="urn:microsoft.com/office/officeart/2005/8/layout/chevron2"/>
    <dgm:cxn modelId="{220F452B-A8CE-4B43-91B9-585DC037F516}" type="presParOf" srcId="{8C00A334-1302-4023-8233-0675D58D01C8}" destId="{57985083-E39A-4E6D-A18C-EFF6870BB4B6}" srcOrd="2" destOrd="0" presId="urn:microsoft.com/office/officeart/2005/8/layout/chevron2"/>
    <dgm:cxn modelId="{B74CA8F2-4FF4-47DE-9E93-E3C4292CA91C}" type="presParOf" srcId="{57985083-E39A-4E6D-A18C-EFF6870BB4B6}" destId="{C90826A7-AD1D-4542-AFE0-7EB3F72B39E5}" srcOrd="0" destOrd="0" presId="urn:microsoft.com/office/officeart/2005/8/layout/chevron2"/>
    <dgm:cxn modelId="{61150EEB-8795-40EC-9A8C-3B7B3649F930}" type="presParOf" srcId="{57985083-E39A-4E6D-A18C-EFF6870BB4B6}" destId="{CE8E1AB1-5C2B-4CE7-B35D-FB32B33F0F4B}" srcOrd="1" destOrd="0" presId="urn:microsoft.com/office/officeart/2005/8/layout/chevron2"/>
    <dgm:cxn modelId="{512289C9-33FE-44FC-A320-B667AD716FEE}" type="presParOf" srcId="{8C00A334-1302-4023-8233-0675D58D01C8}" destId="{04D9F969-3863-44D6-8DF1-736AA1D4870E}" srcOrd="3" destOrd="0" presId="urn:microsoft.com/office/officeart/2005/8/layout/chevron2"/>
    <dgm:cxn modelId="{D8D9E56C-7543-47D7-B42B-5930E1B69731}" type="presParOf" srcId="{8C00A334-1302-4023-8233-0675D58D01C8}" destId="{092C5DB8-A59A-42D7-91C6-1533A19D269C}" srcOrd="4" destOrd="0" presId="urn:microsoft.com/office/officeart/2005/8/layout/chevron2"/>
    <dgm:cxn modelId="{123BC39D-AA84-4338-AECE-F54CF16F9B6D}" type="presParOf" srcId="{092C5DB8-A59A-42D7-91C6-1533A19D269C}" destId="{00AD08D0-31C1-4A52-BB22-F1CA21DE7F2C}" srcOrd="0" destOrd="0" presId="urn:microsoft.com/office/officeart/2005/8/layout/chevron2"/>
    <dgm:cxn modelId="{9A738ACA-01E6-47F8-AF29-CC4F6217EE7E}" type="presParOf" srcId="{092C5DB8-A59A-42D7-91C6-1533A19D269C}" destId="{A90B82EF-7BDA-4510-9FBE-C3C49FF0D29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7C13A-536C-4C2E-827D-D4618A8A578B}">
      <dsp:nvSpPr>
        <dsp:cNvPr id="0" name=""/>
        <dsp:cNvSpPr/>
      </dsp:nvSpPr>
      <dsp:spPr>
        <a:xfrm rot="5400000">
          <a:off x="608383" y="1733927"/>
          <a:ext cx="1533509" cy="1745846"/>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A3842351-BE49-43C6-8CB3-28F1BAD3CD82}">
      <dsp:nvSpPr>
        <dsp:cNvPr id="0" name=""/>
        <dsp:cNvSpPr/>
      </dsp:nvSpPr>
      <dsp:spPr>
        <a:xfrm>
          <a:off x="202096" y="34001"/>
          <a:ext cx="2581527" cy="1806985"/>
        </a:xfrm>
        <a:prstGeom prst="roundRect">
          <a:avLst>
            <a:gd name="adj" fmla="val 1667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t>El marketing político</a:t>
          </a:r>
          <a:endParaRPr lang="es-ES" sz="3200" kern="1200" dirty="0"/>
        </a:p>
      </dsp:txBody>
      <dsp:txXfrm>
        <a:off x="290322" y="122227"/>
        <a:ext cx="2405075" cy="1630533"/>
      </dsp:txXfrm>
    </dsp:sp>
    <dsp:sp modelId="{60A6A0AD-D7EE-471D-A785-49B111D3E9BC}">
      <dsp:nvSpPr>
        <dsp:cNvPr id="0" name=""/>
        <dsp:cNvSpPr/>
      </dsp:nvSpPr>
      <dsp:spPr>
        <a:xfrm>
          <a:off x="2783624" y="206338"/>
          <a:ext cx="1877557" cy="1460485"/>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t>Herramienta al servicio de los partidos como de los ciudadanos</a:t>
          </a:r>
          <a:endParaRPr lang="es-ES" sz="1800" kern="1200" dirty="0"/>
        </a:p>
      </dsp:txBody>
      <dsp:txXfrm>
        <a:off x="2783624" y="206338"/>
        <a:ext cx="1877557" cy="1460485"/>
      </dsp:txXfrm>
    </dsp:sp>
    <dsp:sp modelId="{46B38C3A-6E51-4E7A-8286-9A699A7EF118}">
      <dsp:nvSpPr>
        <dsp:cNvPr id="0" name=""/>
        <dsp:cNvSpPr/>
      </dsp:nvSpPr>
      <dsp:spPr>
        <a:xfrm rot="5400000">
          <a:off x="2748744" y="3763768"/>
          <a:ext cx="1533509" cy="1745846"/>
        </a:xfrm>
        <a:prstGeom prst="bentUpArrow">
          <a:avLst>
            <a:gd name="adj1" fmla="val 32840"/>
            <a:gd name="adj2" fmla="val 25000"/>
            <a:gd name="adj3" fmla="val 35780"/>
          </a:avLst>
        </a:prstGeom>
        <a:solidFill>
          <a:schemeClr val="accent1">
            <a:tint val="50000"/>
            <a:hueOff val="975129"/>
            <a:satOff val="-23082"/>
            <a:lumOff val="9965"/>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CC9D9368-134D-4EE6-B246-8C2CAB6DCE7D}">
      <dsp:nvSpPr>
        <dsp:cNvPr id="0" name=""/>
        <dsp:cNvSpPr/>
      </dsp:nvSpPr>
      <dsp:spPr>
        <a:xfrm>
          <a:off x="2342457" y="2063842"/>
          <a:ext cx="2581527" cy="1806985"/>
        </a:xfrm>
        <a:prstGeom prst="roundRect">
          <a:avLst>
            <a:gd name="adj" fmla="val 1667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t>Los candidatos</a:t>
          </a:r>
          <a:endParaRPr lang="es-ES" sz="3200" kern="1200" dirty="0"/>
        </a:p>
      </dsp:txBody>
      <dsp:txXfrm>
        <a:off x="2430683" y="2152068"/>
        <a:ext cx="2405075" cy="1630533"/>
      </dsp:txXfrm>
    </dsp:sp>
    <dsp:sp modelId="{7F343444-3B53-41B8-A4A1-104CD2BE6439}">
      <dsp:nvSpPr>
        <dsp:cNvPr id="0" name=""/>
        <dsp:cNvSpPr/>
      </dsp:nvSpPr>
      <dsp:spPr>
        <a:xfrm>
          <a:off x="4923985" y="2236179"/>
          <a:ext cx="1877557" cy="1460485"/>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t>No deben convertirse en los productos sino en los representantes</a:t>
          </a:r>
          <a:endParaRPr lang="es-ES" sz="1800" kern="1200" dirty="0"/>
        </a:p>
      </dsp:txBody>
      <dsp:txXfrm>
        <a:off x="4923985" y="2236179"/>
        <a:ext cx="1877557" cy="1460485"/>
      </dsp:txXfrm>
    </dsp:sp>
    <dsp:sp modelId="{F62306C0-3E27-4CEE-879B-48FFFEBA4362}">
      <dsp:nvSpPr>
        <dsp:cNvPr id="0" name=""/>
        <dsp:cNvSpPr/>
      </dsp:nvSpPr>
      <dsp:spPr>
        <a:xfrm>
          <a:off x="4482818" y="4093683"/>
          <a:ext cx="2581527" cy="1806985"/>
        </a:xfrm>
        <a:prstGeom prst="roundRect">
          <a:avLst>
            <a:gd name="adj" fmla="val 16670"/>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t>Los gobiernos </a:t>
          </a:r>
          <a:endParaRPr lang="es-ES" sz="3200" kern="1200" dirty="0"/>
        </a:p>
      </dsp:txBody>
      <dsp:txXfrm>
        <a:off x="4571044" y="4181909"/>
        <a:ext cx="2405075" cy="1630533"/>
      </dsp:txXfrm>
    </dsp:sp>
    <dsp:sp modelId="{5FE75A5A-38D2-434C-A192-F0417EB24B2D}">
      <dsp:nvSpPr>
        <dsp:cNvPr id="0" name=""/>
        <dsp:cNvSpPr/>
      </dsp:nvSpPr>
      <dsp:spPr>
        <a:xfrm>
          <a:off x="7064345" y="4266021"/>
          <a:ext cx="1877557" cy="1460485"/>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t>Se mantienen o se derrumban de acuerdo a su intensidad de Marketing Político efectivo</a:t>
          </a:r>
          <a:endParaRPr lang="es-ES" sz="1800" kern="1200" dirty="0"/>
        </a:p>
      </dsp:txBody>
      <dsp:txXfrm>
        <a:off x="7064345" y="4266021"/>
        <a:ext cx="1877557" cy="14604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FEC21-A535-444F-A54D-36311296DE7A}">
      <dsp:nvSpPr>
        <dsp:cNvPr id="0" name=""/>
        <dsp:cNvSpPr/>
      </dsp:nvSpPr>
      <dsp:spPr>
        <a:xfrm>
          <a:off x="5011" y="1194737"/>
          <a:ext cx="2164509" cy="1615760"/>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es-ES" sz="2200" kern="1200" dirty="0" smtClean="0"/>
            <a:t>Se presentaron 13 candidatos presidenciales</a:t>
          </a:r>
          <a:endParaRPr lang="es-ES" sz="2200" kern="1200" dirty="0"/>
        </a:p>
      </dsp:txBody>
      <dsp:txXfrm>
        <a:off x="42870" y="1232596"/>
        <a:ext cx="2088791" cy="1577901"/>
      </dsp:txXfrm>
    </dsp:sp>
    <dsp:sp modelId="{6C54A890-4D44-44E8-AF9D-8383789619F9}">
      <dsp:nvSpPr>
        <dsp:cNvPr id="0" name=""/>
        <dsp:cNvSpPr/>
      </dsp:nvSpPr>
      <dsp:spPr>
        <a:xfrm>
          <a:off x="5011" y="2810497"/>
          <a:ext cx="2164509" cy="694776"/>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0" rIns="33020" bIns="0" numCol="1" spcCol="1270" anchor="ctr" anchorCtr="0">
          <a:noAutofit/>
        </a:bodyPr>
        <a:lstStyle/>
        <a:p>
          <a:pPr lvl="0" algn="l" defTabSz="1155700">
            <a:lnSpc>
              <a:spcPct val="90000"/>
            </a:lnSpc>
            <a:spcBef>
              <a:spcPct val="0"/>
            </a:spcBef>
            <a:spcAft>
              <a:spcPct val="35000"/>
            </a:spcAft>
          </a:pPr>
          <a:r>
            <a:rPr lang="es-ES" sz="2600" kern="1200" dirty="0" smtClean="0"/>
            <a:t>2006</a:t>
          </a:r>
          <a:endParaRPr lang="es-ES" sz="2600" kern="1200" dirty="0"/>
        </a:p>
      </dsp:txBody>
      <dsp:txXfrm>
        <a:off x="5011" y="2810497"/>
        <a:ext cx="1524302" cy="694776"/>
      </dsp:txXfrm>
    </dsp:sp>
    <dsp:sp modelId="{3B4423A2-49AE-4811-A3A4-D0986F5B46B7}">
      <dsp:nvSpPr>
        <dsp:cNvPr id="0" name=""/>
        <dsp:cNvSpPr/>
      </dsp:nvSpPr>
      <dsp:spPr>
        <a:xfrm>
          <a:off x="1590544" y="2920856"/>
          <a:ext cx="757578" cy="757578"/>
        </a:xfrm>
        <a:prstGeom prst="ellipse">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D6DE39-09F8-4118-9D9D-B6C81F085562}">
      <dsp:nvSpPr>
        <dsp:cNvPr id="0" name=""/>
        <dsp:cNvSpPr/>
      </dsp:nvSpPr>
      <dsp:spPr>
        <a:xfrm>
          <a:off x="2535807" y="1194737"/>
          <a:ext cx="2164509" cy="1615760"/>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es-ES" sz="2200" kern="1200" dirty="0" smtClean="0"/>
            <a:t>Resultó vencedor en la primera vuelta con 26,83%</a:t>
          </a:r>
          <a:endParaRPr lang="es-ES" sz="2200" kern="1200" dirty="0"/>
        </a:p>
      </dsp:txBody>
      <dsp:txXfrm>
        <a:off x="2573666" y="1232596"/>
        <a:ext cx="2088791" cy="1577901"/>
      </dsp:txXfrm>
    </dsp:sp>
    <dsp:sp modelId="{4F7D439B-046C-4A7B-B42C-24953F0AA311}">
      <dsp:nvSpPr>
        <dsp:cNvPr id="0" name=""/>
        <dsp:cNvSpPr/>
      </dsp:nvSpPr>
      <dsp:spPr>
        <a:xfrm>
          <a:off x="2535807" y="2810497"/>
          <a:ext cx="2164509" cy="694776"/>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0" rIns="33020" bIns="0" numCol="1" spcCol="1270" anchor="ctr" anchorCtr="0">
          <a:noAutofit/>
        </a:bodyPr>
        <a:lstStyle/>
        <a:p>
          <a:pPr lvl="0" algn="l" defTabSz="1155700">
            <a:lnSpc>
              <a:spcPct val="90000"/>
            </a:lnSpc>
            <a:spcBef>
              <a:spcPct val="0"/>
            </a:spcBef>
            <a:spcAft>
              <a:spcPct val="35000"/>
            </a:spcAft>
          </a:pPr>
          <a:r>
            <a:rPr lang="es-ES" sz="2600" kern="1200" dirty="0" smtClean="0"/>
            <a:t>Álvaro Noboa</a:t>
          </a:r>
          <a:endParaRPr lang="es-ES" sz="2600" kern="1200" dirty="0"/>
        </a:p>
      </dsp:txBody>
      <dsp:txXfrm>
        <a:off x="2535807" y="2810497"/>
        <a:ext cx="1524302" cy="694776"/>
      </dsp:txXfrm>
    </dsp:sp>
    <dsp:sp modelId="{644D32F6-272B-4B38-8478-2F742EBADE87}">
      <dsp:nvSpPr>
        <dsp:cNvPr id="0" name=""/>
        <dsp:cNvSpPr/>
      </dsp:nvSpPr>
      <dsp:spPr>
        <a:xfrm>
          <a:off x="4121340" y="2920856"/>
          <a:ext cx="757578" cy="757578"/>
        </a:xfrm>
        <a:prstGeom prst="ellipse">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4904DD-CCDB-4A3A-8FC8-3910354D8239}">
      <dsp:nvSpPr>
        <dsp:cNvPr id="0" name=""/>
        <dsp:cNvSpPr/>
      </dsp:nvSpPr>
      <dsp:spPr>
        <a:xfrm>
          <a:off x="5066603" y="1194737"/>
          <a:ext cx="2164509" cy="1615760"/>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es-ES" sz="2200" kern="1200" dirty="0" smtClean="0"/>
            <a:t>En segundo lugar con 22,84%</a:t>
          </a:r>
          <a:endParaRPr lang="es-ES" sz="2200" kern="1200" dirty="0"/>
        </a:p>
      </dsp:txBody>
      <dsp:txXfrm>
        <a:off x="5104462" y="1232596"/>
        <a:ext cx="2088791" cy="1577901"/>
      </dsp:txXfrm>
    </dsp:sp>
    <dsp:sp modelId="{6DF72B7E-6103-432C-ADB9-6FE170DDC41C}">
      <dsp:nvSpPr>
        <dsp:cNvPr id="0" name=""/>
        <dsp:cNvSpPr/>
      </dsp:nvSpPr>
      <dsp:spPr>
        <a:xfrm>
          <a:off x="5066603" y="2810497"/>
          <a:ext cx="2164509" cy="694776"/>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0" rIns="33020" bIns="0" numCol="1" spcCol="1270" anchor="ctr" anchorCtr="0">
          <a:noAutofit/>
        </a:bodyPr>
        <a:lstStyle/>
        <a:p>
          <a:pPr lvl="0" algn="l" defTabSz="1155700">
            <a:lnSpc>
              <a:spcPct val="90000"/>
            </a:lnSpc>
            <a:spcBef>
              <a:spcPct val="0"/>
            </a:spcBef>
            <a:spcAft>
              <a:spcPct val="35000"/>
            </a:spcAft>
          </a:pPr>
          <a:r>
            <a:rPr lang="es-ES" sz="2600" kern="1200" dirty="0" smtClean="0"/>
            <a:t>Rafael Correa</a:t>
          </a:r>
          <a:endParaRPr lang="es-ES" sz="2600" kern="1200" dirty="0"/>
        </a:p>
      </dsp:txBody>
      <dsp:txXfrm>
        <a:off x="5066603" y="2810497"/>
        <a:ext cx="1524302" cy="694776"/>
      </dsp:txXfrm>
    </dsp:sp>
    <dsp:sp modelId="{C95B88E3-62E4-4C38-9B9E-C92137BA11A3}">
      <dsp:nvSpPr>
        <dsp:cNvPr id="0" name=""/>
        <dsp:cNvSpPr/>
      </dsp:nvSpPr>
      <dsp:spPr>
        <a:xfrm>
          <a:off x="6652136" y="2920856"/>
          <a:ext cx="757578" cy="757578"/>
        </a:xfrm>
        <a:prstGeom prst="ellipse">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79C67-17B7-4513-94A0-2688D2B30374}">
      <dsp:nvSpPr>
        <dsp:cNvPr id="0" name=""/>
        <dsp:cNvSpPr/>
      </dsp:nvSpPr>
      <dsp:spPr>
        <a:xfrm>
          <a:off x="0" y="22191"/>
          <a:ext cx="8795657" cy="1196909"/>
        </a:xfrm>
        <a:prstGeom prst="roundRect">
          <a:avLst/>
        </a:prstGeom>
        <a:solidFill>
          <a:srgbClr val="CC99FF"/>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ES" sz="3100" kern="1200" dirty="0" smtClean="0">
              <a:solidFill>
                <a:schemeClr val="tx1"/>
              </a:solidFill>
            </a:rPr>
            <a:t>Rafael Correa en la segunda vuelta obtuvo el triunfo con 56,67%</a:t>
          </a:r>
          <a:endParaRPr lang="es-ES" sz="3100" kern="1200" dirty="0">
            <a:solidFill>
              <a:schemeClr val="tx1"/>
            </a:solidFill>
          </a:endParaRPr>
        </a:p>
      </dsp:txBody>
      <dsp:txXfrm>
        <a:off x="58428" y="80619"/>
        <a:ext cx="8678801" cy="1080053"/>
      </dsp:txXfrm>
    </dsp:sp>
    <dsp:sp modelId="{F8765939-5893-4AE4-B219-687E4ECC2250}">
      <dsp:nvSpPr>
        <dsp:cNvPr id="0" name=""/>
        <dsp:cNvSpPr/>
      </dsp:nvSpPr>
      <dsp:spPr>
        <a:xfrm>
          <a:off x="0" y="1219101"/>
          <a:ext cx="8795657"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262" tIns="39370" rIns="220472" bIns="39370" numCol="1" spcCol="1270" anchor="t" anchorCtr="0">
          <a:noAutofit/>
        </a:bodyPr>
        <a:lstStyle/>
        <a:p>
          <a:pPr marL="228600" lvl="1" indent="-228600" algn="l" defTabSz="1066800">
            <a:lnSpc>
              <a:spcPct val="90000"/>
            </a:lnSpc>
            <a:spcBef>
              <a:spcPct val="0"/>
            </a:spcBef>
            <a:spcAft>
              <a:spcPct val="20000"/>
            </a:spcAft>
            <a:buChar char="••"/>
          </a:pPr>
          <a:endParaRPr lang="es-ES" sz="2400" kern="1200" dirty="0"/>
        </a:p>
      </dsp:txBody>
      <dsp:txXfrm>
        <a:off x="0" y="1219101"/>
        <a:ext cx="8795657" cy="513360"/>
      </dsp:txXfrm>
    </dsp:sp>
    <dsp:sp modelId="{156CE5E6-43C1-4EF9-8B38-DEFC9366DA4A}">
      <dsp:nvSpPr>
        <dsp:cNvPr id="0" name=""/>
        <dsp:cNvSpPr/>
      </dsp:nvSpPr>
      <dsp:spPr>
        <a:xfrm>
          <a:off x="0" y="1732461"/>
          <a:ext cx="8795657" cy="1196909"/>
        </a:xfrm>
        <a:prstGeom prst="roundRect">
          <a:avLst/>
        </a:prstGeom>
        <a:solidFill>
          <a:srgbClr val="66CCFF"/>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ES" sz="3100" kern="1200" dirty="0" smtClean="0">
              <a:solidFill>
                <a:schemeClr val="tx1"/>
              </a:solidFill>
            </a:rPr>
            <a:t>Álvaro Noboa logró el 43,33%. </a:t>
          </a:r>
        </a:p>
      </dsp:txBody>
      <dsp:txXfrm>
        <a:off x="58428" y="1790889"/>
        <a:ext cx="8678801" cy="1080053"/>
      </dsp:txXfrm>
    </dsp:sp>
    <dsp:sp modelId="{29F8A676-5D44-4C1A-A1CE-A5D26D2556AB}">
      <dsp:nvSpPr>
        <dsp:cNvPr id="0" name=""/>
        <dsp:cNvSpPr/>
      </dsp:nvSpPr>
      <dsp:spPr>
        <a:xfrm>
          <a:off x="0" y="2929371"/>
          <a:ext cx="8795657"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262" tIns="39370" rIns="220472" bIns="39370" numCol="1" spcCol="1270" anchor="t" anchorCtr="0">
          <a:noAutofit/>
        </a:bodyPr>
        <a:lstStyle/>
        <a:p>
          <a:pPr marL="228600" lvl="1" indent="-228600" algn="l" defTabSz="1066800">
            <a:lnSpc>
              <a:spcPct val="90000"/>
            </a:lnSpc>
            <a:spcBef>
              <a:spcPct val="0"/>
            </a:spcBef>
            <a:spcAft>
              <a:spcPct val="20000"/>
            </a:spcAft>
            <a:buChar char="••"/>
          </a:pPr>
          <a:endParaRPr lang="es-ES" sz="2400" kern="1200" dirty="0"/>
        </a:p>
      </dsp:txBody>
      <dsp:txXfrm>
        <a:off x="0" y="2929371"/>
        <a:ext cx="8795657" cy="5133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1009A-34A8-448C-8832-AEA9F944CA70}">
      <dsp:nvSpPr>
        <dsp:cNvPr id="0" name=""/>
        <dsp:cNvSpPr/>
      </dsp:nvSpPr>
      <dsp:spPr>
        <a:xfrm>
          <a:off x="2350015" y="2687279"/>
          <a:ext cx="170439" cy="170439"/>
        </a:xfrm>
        <a:prstGeom prst="ellipse">
          <a:avLst/>
        </a:prstGeom>
        <a:solidFill>
          <a:schemeClr val="accent1">
            <a:hueOff val="0"/>
            <a:satOff val="0"/>
            <a:lumOff val="0"/>
            <a:alphaOff val="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FD3D70FD-3B0F-42C0-8D37-5666D90656CE}">
      <dsp:nvSpPr>
        <dsp:cNvPr id="0" name=""/>
        <dsp:cNvSpPr/>
      </dsp:nvSpPr>
      <dsp:spPr>
        <a:xfrm>
          <a:off x="2200710" y="2926547"/>
          <a:ext cx="170439" cy="170439"/>
        </a:xfrm>
        <a:prstGeom prst="ellipse">
          <a:avLst/>
        </a:prstGeom>
        <a:solidFill>
          <a:schemeClr val="accent1">
            <a:hueOff val="0"/>
            <a:satOff val="0"/>
            <a:lumOff val="0"/>
            <a:alphaOff val="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CFA4FBCB-0D1B-4CD5-9124-DEC3F24EAE97}">
      <dsp:nvSpPr>
        <dsp:cNvPr id="0" name=""/>
        <dsp:cNvSpPr/>
      </dsp:nvSpPr>
      <dsp:spPr>
        <a:xfrm>
          <a:off x="2022772" y="3133702"/>
          <a:ext cx="170439" cy="170439"/>
        </a:xfrm>
        <a:prstGeom prst="ellipse">
          <a:avLst/>
        </a:prstGeom>
        <a:solidFill>
          <a:schemeClr val="accent1">
            <a:hueOff val="0"/>
            <a:satOff val="0"/>
            <a:lumOff val="0"/>
            <a:alphaOff val="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EFB14CAB-1C12-4232-AFAB-33D4837EC7D5}">
      <dsp:nvSpPr>
        <dsp:cNvPr id="0" name=""/>
        <dsp:cNvSpPr/>
      </dsp:nvSpPr>
      <dsp:spPr>
        <a:xfrm>
          <a:off x="2235480" y="279216"/>
          <a:ext cx="170439" cy="170439"/>
        </a:xfrm>
        <a:prstGeom prst="ellipse">
          <a:avLst/>
        </a:prstGeom>
        <a:solidFill>
          <a:schemeClr val="accent1">
            <a:hueOff val="0"/>
            <a:satOff val="0"/>
            <a:lumOff val="0"/>
            <a:alphaOff val="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25DDC0F1-CC96-4637-A9CB-A5D7A6A3FE99}">
      <dsp:nvSpPr>
        <dsp:cNvPr id="0" name=""/>
        <dsp:cNvSpPr/>
      </dsp:nvSpPr>
      <dsp:spPr>
        <a:xfrm>
          <a:off x="2463186" y="143525"/>
          <a:ext cx="170439" cy="170439"/>
        </a:xfrm>
        <a:prstGeom prst="ellipse">
          <a:avLst/>
        </a:prstGeom>
        <a:solidFill>
          <a:schemeClr val="accent1">
            <a:hueOff val="0"/>
            <a:satOff val="0"/>
            <a:lumOff val="0"/>
            <a:alphaOff val="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1A8557CE-6ED4-407A-86D3-70DEEA738D88}">
      <dsp:nvSpPr>
        <dsp:cNvPr id="0" name=""/>
        <dsp:cNvSpPr/>
      </dsp:nvSpPr>
      <dsp:spPr>
        <a:xfrm>
          <a:off x="2690211" y="7834"/>
          <a:ext cx="170439" cy="170439"/>
        </a:xfrm>
        <a:prstGeom prst="ellipse">
          <a:avLst/>
        </a:prstGeom>
        <a:solidFill>
          <a:schemeClr val="accent1">
            <a:hueOff val="0"/>
            <a:satOff val="0"/>
            <a:lumOff val="0"/>
            <a:alphaOff val="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3073FF52-7FEF-42FF-914B-7929DE3A3DD3}">
      <dsp:nvSpPr>
        <dsp:cNvPr id="0" name=""/>
        <dsp:cNvSpPr/>
      </dsp:nvSpPr>
      <dsp:spPr>
        <a:xfrm>
          <a:off x="2917236" y="143525"/>
          <a:ext cx="170439" cy="170439"/>
        </a:xfrm>
        <a:prstGeom prst="ellipse">
          <a:avLst/>
        </a:prstGeom>
        <a:solidFill>
          <a:schemeClr val="accent1">
            <a:hueOff val="0"/>
            <a:satOff val="0"/>
            <a:lumOff val="0"/>
            <a:alphaOff val="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8E114A66-687D-4E71-AE5E-D45BFD1613F9}">
      <dsp:nvSpPr>
        <dsp:cNvPr id="0" name=""/>
        <dsp:cNvSpPr/>
      </dsp:nvSpPr>
      <dsp:spPr>
        <a:xfrm>
          <a:off x="3144943" y="279216"/>
          <a:ext cx="170439" cy="170439"/>
        </a:xfrm>
        <a:prstGeom prst="ellipse">
          <a:avLst/>
        </a:prstGeom>
        <a:solidFill>
          <a:schemeClr val="accent1">
            <a:hueOff val="0"/>
            <a:satOff val="0"/>
            <a:lumOff val="0"/>
            <a:alphaOff val="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E644C183-6F49-4658-9EBA-F1AEF6900F03}">
      <dsp:nvSpPr>
        <dsp:cNvPr id="0" name=""/>
        <dsp:cNvSpPr/>
      </dsp:nvSpPr>
      <dsp:spPr>
        <a:xfrm>
          <a:off x="2690211" y="294142"/>
          <a:ext cx="170439" cy="170439"/>
        </a:xfrm>
        <a:prstGeom prst="ellipse">
          <a:avLst/>
        </a:prstGeom>
        <a:solidFill>
          <a:schemeClr val="accent1">
            <a:hueOff val="0"/>
            <a:satOff val="0"/>
            <a:lumOff val="0"/>
            <a:alphaOff val="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7EFAF173-B5BE-4BDA-877A-D164F39AD2A7}">
      <dsp:nvSpPr>
        <dsp:cNvPr id="0" name=""/>
        <dsp:cNvSpPr/>
      </dsp:nvSpPr>
      <dsp:spPr>
        <a:xfrm>
          <a:off x="2690211" y="580450"/>
          <a:ext cx="170439" cy="170439"/>
        </a:xfrm>
        <a:prstGeom prst="ellipse">
          <a:avLst/>
        </a:prstGeom>
        <a:solidFill>
          <a:schemeClr val="accent1">
            <a:hueOff val="0"/>
            <a:satOff val="0"/>
            <a:lumOff val="0"/>
            <a:alphaOff val="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A71123D2-3395-4581-A4CE-67BD71AAC34C}">
      <dsp:nvSpPr>
        <dsp:cNvPr id="0" name=""/>
        <dsp:cNvSpPr/>
      </dsp:nvSpPr>
      <dsp:spPr>
        <a:xfrm>
          <a:off x="1303518" y="3756258"/>
          <a:ext cx="3676032" cy="986021"/>
        </a:xfrm>
        <a:prstGeom prst="roundRect">
          <a:avLst/>
        </a:prstGeom>
        <a:solidFill>
          <a:srgbClr val="66CCFF"/>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8093" tIns="68580" rIns="68580" bIns="68580" numCol="1" spcCol="1270" anchor="ctr" anchorCtr="0">
          <a:noAutofit/>
        </a:bodyPr>
        <a:lstStyle/>
        <a:p>
          <a:pPr lvl="0" algn="l" defTabSz="800100">
            <a:lnSpc>
              <a:spcPct val="90000"/>
            </a:lnSpc>
            <a:spcBef>
              <a:spcPct val="0"/>
            </a:spcBef>
            <a:spcAft>
              <a:spcPct val="35000"/>
            </a:spcAft>
          </a:pPr>
          <a:r>
            <a:rPr lang="es-MX" sz="1800" kern="1200" dirty="0" smtClean="0">
              <a:solidFill>
                <a:schemeClr val="tx1"/>
              </a:solidFill>
            </a:rPr>
            <a:t>Bufandas: 54,83%</a:t>
          </a:r>
          <a:br>
            <a:rPr lang="es-MX" sz="1800" kern="1200" dirty="0" smtClean="0">
              <a:solidFill>
                <a:schemeClr val="tx1"/>
              </a:solidFill>
            </a:rPr>
          </a:br>
          <a:r>
            <a:rPr lang="es-MX" sz="1800" kern="1200" dirty="0" smtClean="0">
              <a:solidFill>
                <a:schemeClr val="tx1"/>
              </a:solidFill>
            </a:rPr>
            <a:t>Camisetas: 22,39%</a:t>
          </a:r>
          <a:br>
            <a:rPr lang="es-MX" sz="1800" kern="1200" dirty="0" smtClean="0">
              <a:solidFill>
                <a:schemeClr val="tx1"/>
              </a:solidFill>
            </a:rPr>
          </a:br>
          <a:r>
            <a:rPr lang="es-MX" sz="1800" kern="1200" dirty="0" smtClean="0">
              <a:solidFill>
                <a:schemeClr val="tx1"/>
              </a:solidFill>
            </a:rPr>
            <a:t>Chompas: 20,08%</a:t>
          </a:r>
          <a:endParaRPr lang="es-ES" sz="1800" kern="1200" dirty="0">
            <a:solidFill>
              <a:schemeClr val="tx1"/>
            </a:solidFill>
          </a:endParaRPr>
        </a:p>
      </dsp:txBody>
      <dsp:txXfrm>
        <a:off x="1351652" y="3804392"/>
        <a:ext cx="3579764" cy="889753"/>
      </dsp:txXfrm>
    </dsp:sp>
    <dsp:sp modelId="{CA63C1F5-E95B-411A-A41C-BB27C8FA8033}">
      <dsp:nvSpPr>
        <dsp:cNvPr id="0" name=""/>
        <dsp:cNvSpPr/>
      </dsp:nvSpPr>
      <dsp:spPr>
        <a:xfrm>
          <a:off x="284292" y="2790138"/>
          <a:ext cx="1704391" cy="1704278"/>
        </a:xfrm>
        <a:prstGeom prst="ellipse">
          <a:avLst/>
        </a:prstGeom>
        <a:blipFill rotWithShape="1">
          <a:blip xmlns:r="http://schemas.openxmlformats.org/officeDocument/2006/relationships" r:embed="rId1"/>
          <a:stretch>
            <a:fillRect/>
          </a:stretch>
        </a:blipFill>
        <a:ln w="19050" cap="rnd"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8EB6DC31-6AE0-496D-9DCB-4B30C13F6BF6}">
      <dsp:nvSpPr>
        <dsp:cNvPr id="0" name=""/>
        <dsp:cNvSpPr/>
      </dsp:nvSpPr>
      <dsp:spPr>
        <a:xfrm>
          <a:off x="2857242" y="1827637"/>
          <a:ext cx="3676032" cy="986021"/>
        </a:xfrm>
        <a:prstGeom prst="roundRect">
          <a:avLst/>
        </a:prstGeom>
        <a:solidFill>
          <a:srgbClr val="40669E"/>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8093" tIns="68580" rIns="68580" bIns="68580" numCol="1" spcCol="1270" anchor="ctr" anchorCtr="0">
          <a:noAutofit/>
        </a:bodyPr>
        <a:lstStyle/>
        <a:p>
          <a:pPr lvl="0" algn="l" defTabSz="800100">
            <a:lnSpc>
              <a:spcPct val="90000"/>
            </a:lnSpc>
            <a:spcBef>
              <a:spcPct val="0"/>
            </a:spcBef>
            <a:spcAft>
              <a:spcPct val="35000"/>
            </a:spcAft>
          </a:pPr>
          <a:r>
            <a:rPr lang="es-MX" sz="1800" kern="1200" dirty="0" smtClean="0">
              <a:solidFill>
                <a:schemeClr val="tx1"/>
              </a:solidFill>
            </a:rPr>
            <a:t>Recomendaciones personales fue una herramienta muy efectiva</a:t>
          </a:r>
          <a:endParaRPr lang="es-ES" sz="1800" kern="1200" dirty="0">
            <a:solidFill>
              <a:schemeClr val="tx1"/>
            </a:solidFill>
          </a:endParaRPr>
        </a:p>
      </dsp:txBody>
      <dsp:txXfrm>
        <a:off x="2905376" y="1875771"/>
        <a:ext cx="3579764" cy="889753"/>
      </dsp:txXfrm>
    </dsp:sp>
    <dsp:sp modelId="{EFDC8D08-8A37-4721-8C32-93572229B419}">
      <dsp:nvSpPr>
        <dsp:cNvPr id="0" name=""/>
        <dsp:cNvSpPr/>
      </dsp:nvSpPr>
      <dsp:spPr>
        <a:xfrm>
          <a:off x="1838016" y="861517"/>
          <a:ext cx="1704391" cy="1704278"/>
        </a:xfrm>
        <a:prstGeom prst="ellipse">
          <a:avLst/>
        </a:prstGeom>
        <a:blipFill rotWithShape="1">
          <a:blip xmlns:r="http://schemas.openxmlformats.org/officeDocument/2006/relationships" r:embed="rId2"/>
          <a:stretch>
            <a:fillRect/>
          </a:stretch>
        </a:blipFill>
        <a:ln w="19050" cap="rnd"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9B26A-0E0F-4DB9-96CA-C59CF63A0963}">
      <dsp:nvSpPr>
        <dsp:cNvPr id="0" name=""/>
        <dsp:cNvSpPr/>
      </dsp:nvSpPr>
      <dsp:spPr>
        <a:xfrm rot="16200000">
          <a:off x="550506" y="-550506"/>
          <a:ext cx="3051110" cy="4152122"/>
        </a:xfrm>
        <a:prstGeom prst="round1Rect">
          <a:avLst/>
        </a:prstGeom>
        <a:solidFill>
          <a:srgbClr val="FFCC99"/>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MX" sz="2000" b="1" u="sng" kern="1200" dirty="0" smtClean="0">
              <a:solidFill>
                <a:schemeClr val="tx1"/>
              </a:solidFill>
            </a:rPr>
            <a:t>ESTRATEGIA - IMAGEN PERSONAL: </a:t>
          </a:r>
        </a:p>
        <a:p>
          <a:pPr lvl="0" algn="ctr" defTabSz="889000">
            <a:lnSpc>
              <a:spcPct val="90000"/>
            </a:lnSpc>
            <a:spcBef>
              <a:spcPct val="0"/>
            </a:spcBef>
            <a:spcAft>
              <a:spcPct val="35000"/>
            </a:spcAft>
          </a:pPr>
          <a:r>
            <a:rPr lang="es-MX" sz="2000" kern="1200" dirty="0" smtClean="0">
              <a:solidFill>
                <a:schemeClr val="tx1"/>
              </a:solidFill>
            </a:rPr>
            <a:t>Rafael Correa Delgado, considerado como joven en los términos políticos o en edad tipo</a:t>
          </a:r>
          <a:endParaRPr lang="es-ES" sz="2000" kern="1200" dirty="0">
            <a:solidFill>
              <a:schemeClr val="tx1"/>
            </a:solidFill>
          </a:endParaRPr>
        </a:p>
      </dsp:txBody>
      <dsp:txXfrm rot="5400000">
        <a:off x="-1" y="1"/>
        <a:ext cx="4152122" cy="2288332"/>
      </dsp:txXfrm>
    </dsp:sp>
    <dsp:sp modelId="{F553D663-69E5-4077-B3D8-1AF86ED9E7AF}">
      <dsp:nvSpPr>
        <dsp:cNvPr id="0" name=""/>
        <dsp:cNvSpPr/>
      </dsp:nvSpPr>
      <dsp:spPr>
        <a:xfrm>
          <a:off x="4152122" y="0"/>
          <a:ext cx="4152122" cy="3051110"/>
        </a:xfrm>
        <a:prstGeom prst="round1Rect">
          <a:avLst/>
        </a:prstGeom>
        <a:solidFill>
          <a:srgbClr val="99FF99"/>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MX" sz="2000" b="1" u="sng" kern="1200" dirty="0" smtClean="0">
              <a:solidFill>
                <a:schemeClr val="tx1"/>
              </a:solidFill>
            </a:rPr>
            <a:t>ESTRATEGIA DE DIFERENCIACIÓN:</a:t>
          </a:r>
        </a:p>
        <a:p>
          <a:pPr lvl="0" algn="ctr" defTabSz="889000">
            <a:lnSpc>
              <a:spcPct val="90000"/>
            </a:lnSpc>
            <a:spcBef>
              <a:spcPct val="0"/>
            </a:spcBef>
            <a:spcAft>
              <a:spcPct val="35000"/>
            </a:spcAft>
          </a:pPr>
          <a:r>
            <a:rPr lang="es-MX" sz="2000" kern="1200" dirty="0" smtClean="0">
              <a:solidFill>
                <a:schemeClr val="tx1"/>
              </a:solidFill>
            </a:rPr>
            <a:t>La </a:t>
          </a:r>
          <a:r>
            <a:rPr lang="es-MX" sz="2000" kern="1200" dirty="0" smtClean="0">
              <a:solidFill>
                <a:schemeClr val="tx1"/>
              </a:solidFill>
            </a:rPr>
            <a:t>principal oferta de diferenciación de AP era la “revolución ciudadana” en la que podamos “recuperar  la Patria”</a:t>
          </a:r>
          <a:endParaRPr lang="es-ES" sz="2000" kern="1200" dirty="0">
            <a:solidFill>
              <a:schemeClr val="tx1"/>
            </a:solidFill>
          </a:endParaRPr>
        </a:p>
      </dsp:txBody>
      <dsp:txXfrm>
        <a:off x="4152122" y="0"/>
        <a:ext cx="4152122" cy="2288332"/>
      </dsp:txXfrm>
    </dsp:sp>
    <dsp:sp modelId="{5A5B364A-462C-400B-8ECA-97841CB820E7}">
      <dsp:nvSpPr>
        <dsp:cNvPr id="0" name=""/>
        <dsp:cNvSpPr/>
      </dsp:nvSpPr>
      <dsp:spPr>
        <a:xfrm rot="10800000">
          <a:off x="0" y="3051110"/>
          <a:ext cx="4152122" cy="3051110"/>
        </a:xfrm>
        <a:prstGeom prst="round1Rect">
          <a:avLst/>
        </a:prstGeom>
        <a:solidFill>
          <a:srgbClr val="66CCFF"/>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MX" sz="2000" b="1" u="sng" kern="1200" dirty="0" smtClean="0">
              <a:solidFill>
                <a:schemeClr val="tx1"/>
              </a:solidFill>
            </a:rPr>
            <a:t>ESTRATEGIA DE PRIORIZACIÓN:</a:t>
          </a:r>
        </a:p>
        <a:p>
          <a:pPr lvl="0" algn="ctr" defTabSz="889000">
            <a:lnSpc>
              <a:spcPct val="90000"/>
            </a:lnSpc>
            <a:spcBef>
              <a:spcPct val="0"/>
            </a:spcBef>
            <a:spcAft>
              <a:spcPct val="35000"/>
            </a:spcAft>
          </a:pPr>
          <a:r>
            <a:rPr lang="es-MX" sz="2000" kern="1200" dirty="0" smtClean="0">
              <a:solidFill>
                <a:schemeClr val="tx1"/>
              </a:solidFill>
            </a:rPr>
            <a:t>Hace referencia a los temas que se decide priorizar como parte de la oferta electoral. </a:t>
          </a:r>
          <a:endParaRPr lang="es-ES" sz="2000" kern="1200" dirty="0">
            <a:solidFill>
              <a:schemeClr val="tx1"/>
            </a:solidFill>
          </a:endParaRPr>
        </a:p>
      </dsp:txBody>
      <dsp:txXfrm rot="10800000">
        <a:off x="0" y="3813887"/>
        <a:ext cx="4152122" cy="2288332"/>
      </dsp:txXfrm>
    </dsp:sp>
    <dsp:sp modelId="{7A78E1BB-ECC1-4A27-B516-D5827C86CAEB}">
      <dsp:nvSpPr>
        <dsp:cNvPr id="0" name=""/>
        <dsp:cNvSpPr/>
      </dsp:nvSpPr>
      <dsp:spPr>
        <a:xfrm rot="5400000">
          <a:off x="4702628" y="2500603"/>
          <a:ext cx="3051110" cy="4152122"/>
        </a:xfrm>
        <a:prstGeom prst="round1Rect">
          <a:avLst/>
        </a:prstGeom>
        <a:solidFill>
          <a:srgbClr val="CC99FF"/>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MX" sz="2000" b="1" u="sng" kern="1200" dirty="0" smtClean="0">
              <a:solidFill>
                <a:schemeClr val="tx1"/>
              </a:solidFill>
            </a:rPr>
            <a:t>ESTRATEGIA DE IDENTIFICACIÓN:</a:t>
          </a:r>
        </a:p>
        <a:p>
          <a:pPr lvl="0" algn="ctr" defTabSz="889000">
            <a:lnSpc>
              <a:spcPct val="90000"/>
            </a:lnSpc>
            <a:spcBef>
              <a:spcPct val="0"/>
            </a:spcBef>
            <a:spcAft>
              <a:spcPct val="35000"/>
            </a:spcAft>
          </a:pPr>
          <a:r>
            <a:rPr lang="es-MX" sz="2000" kern="1200" dirty="0" smtClean="0">
              <a:solidFill>
                <a:schemeClr val="tx1"/>
              </a:solidFill>
            </a:rPr>
            <a:t>Temas </a:t>
          </a:r>
          <a:r>
            <a:rPr lang="es-MX" sz="2000" kern="1200" dirty="0" smtClean="0">
              <a:solidFill>
                <a:schemeClr val="tx1"/>
              </a:solidFill>
            </a:rPr>
            <a:t>abordados en la campaña que tienen una mayor identificación con los destinatarios.</a:t>
          </a:r>
          <a:endParaRPr lang="es-ES" sz="2000" kern="1200" dirty="0">
            <a:solidFill>
              <a:schemeClr val="tx1"/>
            </a:solidFill>
          </a:endParaRPr>
        </a:p>
      </dsp:txBody>
      <dsp:txXfrm rot="-5400000">
        <a:off x="4152122" y="3813887"/>
        <a:ext cx="4152122" cy="2288332"/>
      </dsp:txXfrm>
    </dsp:sp>
    <dsp:sp modelId="{03CF03CB-3511-4CA3-BD95-CD32F8366EF3}">
      <dsp:nvSpPr>
        <dsp:cNvPr id="0" name=""/>
        <dsp:cNvSpPr/>
      </dsp:nvSpPr>
      <dsp:spPr>
        <a:xfrm>
          <a:off x="2906485" y="2288332"/>
          <a:ext cx="2491273" cy="1525555"/>
        </a:xfrm>
        <a:prstGeom prst="roundRect">
          <a:avLst/>
        </a:prstGeom>
        <a:solidFill>
          <a:srgbClr val="F4F29E"/>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t>Estrategia política en elecciones presidenciales del Ecuador.</a:t>
          </a:r>
          <a:endParaRPr lang="es-ES" sz="2000" kern="1200" dirty="0"/>
        </a:p>
      </dsp:txBody>
      <dsp:txXfrm>
        <a:off x="2980956" y="2362803"/>
        <a:ext cx="2342331" cy="137661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3E836-1D3B-4848-93B2-5D6257295DEE}">
      <dsp:nvSpPr>
        <dsp:cNvPr id="0" name=""/>
        <dsp:cNvSpPr/>
      </dsp:nvSpPr>
      <dsp:spPr>
        <a:xfrm>
          <a:off x="671804" y="0"/>
          <a:ext cx="7613780" cy="5598367"/>
        </a:xfrm>
        <a:prstGeom prst="rightArrow">
          <a:avLst/>
        </a:prstGeom>
        <a:solidFill>
          <a:schemeClr val="accent1">
            <a:tint val="4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E233F9F0-2AE5-45C7-8C4C-16DD53727E0D}">
      <dsp:nvSpPr>
        <dsp:cNvPr id="0" name=""/>
        <dsp:cNvSpPr/>
      </dsp:nvSpPr>
      <dsp:spPr>
        <a:xfrm>
          <a:off x="956" y="1679510"/>
          <a:ext cx="2721277" cy="2239347"/>
        </a:xfrm>
        <a:prstGeom prst="roundRect">
          <a:avLst/>
        </a:prstGeom>
        <a:solidFill>
          <a:srgbClr val="CC99FF"/>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solidFill>
            </a:rPr>
            <a:t>Se sustentó el estudio de investigación con bases científicas y teóricas del Marketing Político y las Estrategias de Comunicación, </a:t>
          </a:r>
          <a:endParaRPr lang="es-ES" sz="1600" kern="1200" dirty="0">
            <a:solidFill>
              <a:schemeClr val="tx1"/>
            </a:solidFill>
          </a:endParaRPr>
        </a:p>
      </dsp:txBody>
      <dsp:txXfrm>
        <a:off x="110272" y="1788826"/>
        <a:ext cx="2502645" cy="2020715"/>
      </dsp:txXfrm>
    </dsp:sp>
    <dsp:sp modelId="{891498AC-31E2-4636-BBE4-C30F12A0B067}">
      <dsp:nvSpPr>
        <dsp:cNvPr id="0" name=""/>
        <dsp:cNvSpPr/>
      </dsp:nvSpPr>
      <dsp:spPr>
        <a:xfrm>
          <a:off x="3118055" y="1679510"/>
          <a:ext cx="2721277" cy="2239347"/>
        </a:xfrm>
        <a:prstGeom prst="roundRect">
          <a:avLst/>
        </a:prstGeom>
        <a:solidFill>
          <a:srgbClr val="FA829F"/>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1"/>
              </a:solidFill>
            </a:rPr>
            <a:t>concluyendo que e</a:t>
          </a:r>
          <a:r>
            <a:rPr lang="es-ES" sz="1400" kern="1200" dirty="0" smtClean="0">
              <a:solidFill>
                <a:schemeClr val="tx1"/>
              </a:solidFill>
            </a:rPr>
            <a:t>l marketing político es un proceso mediante el cual los candidatos y sus ideas se direccionan a los votantes con el objetivo de satisfacer sus necesidades potenciales y de esta manera conseguir adeptos para los candidatos y sus ideas</a:t>
          </a:r>
          <a:r>
            <a:rPr lang="es-ES" sz="1300" kern="1200" dirty="0" smtClean="0"/>
            <a:t>.</a:t>
          </a:r>
          <a:endParaRPr lang="es-ES" sz="1300" kern="1200" dirty="0"/>
        </a:p>
      </dsp:txBody>
      <dsp:txXfrm>
        <a:off x="3227371" y="1788826"/>
        <a:ext cx="2502645" cy="2020715"/>
      </dsp:txXfrm>
    </dsp:sp>
    <dsp:sp modelId="{74C946F6-8CA5-4390-A974-11E8F795E01A}">
      <dsp:nvSpPr>
        <dsp:cNvPr id="0" name=""/>
        <dsp:cNvSpPr/>
      </dsp:nvSpPr>
      <dsp:spPr>
        <a:xfrm>
          <a:off x="6235155" y="1679510"/>
          <a:ext cx="2721277" cy="2239347"/>
        </a:xfrm>
        <a:prstGeom prst="roundRect">
          <a:avLst/>
        </a:prstGeom>
        <a:solidFill>
          <a:srgbClr val="99FF99"/>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La oferta de candidatos para elecciones presidenciales es variada pero limitada, porque la imagen de Rafael Correa se fortaleció durante los  años de gobierno, pese al desgaste que se presenta en éste año 2015.</a:t>
          </a:r>
          <a:endParaRPr lang="es-ES" sz="1600" kern="1200" dirty="0">
            <a:solidFill>
              <a:schemeClr val="tx1"/>
            </a:solidFill>
          </a:endParaRPr>
        </a:p>
      </dsp:txBody>
      <dsp:txXfrm>
        <a:off x="6344471" y="1788826"/>
        <a:ext cx="2502645" cy="202071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77F0B-1242-4CB4-9DAF-E443971C4631}">
      <dsp:nvSpPr>
        <dsp:cNvPr id="0" name=""/>
        <dsp:cNvSpPr/>
      </dsp:nvSpPr>
      <dsp:spPr>
        <a:xfrm>
          <a:off x="-5998212" y="-918074"/>
          <a:ext cx="7142397" cy="7142397"/>
        </a:xfrm>
        <a:prstGeom prst="blockArc">
          <a:avLst>
            <a:gd name="adj1" fmla="val 18900000"/>
            <a:gd name="adj2" fmla="val 2700000"/>
            <a:gd name="adj3" fmla="val 302"/>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C6A916-CE58-4A6F-8CF4-407A056C5D0A}">
      <dsp:nvSpPr>
        <dsp:cNvPr id="0" name=""/>
        <dsp:cNvSpPr/>
      </dsp:nvSpPr>
      <dsp:spPr>
        <a:xfrm>
          <a:off x="736507" y="530624"/>
          <a:ext cx="7301678" cy="1061249"/>
        </a:xfrm>
        <a:prstGeom prst="rect">
          <a:avLst/>
        </a:prstGeom>
        <a:solidFill>
          <a:srgbClr val="FFFF99"/>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2367" tIns="45720" rIns="45720" bIns="45720" numCol="1" spcCol="1270" anchor="ctr" anchorCtr="0">
          <a:noAutofit/>
        </a:bodyPr>
        <a:lstStyle/>
        <a:p>
          <a:pPr lvl="0" algn="l" defTabSz="800100">
            <a:lnSpc>
              <a:spcPct val="90000"/>
            </a:lnSpc>
            <a:spcBef>
              <a:spcPct val="0"/>
            </a:spcBef>
            <a:spcAft>
              <a:spcPct val="35000"/>
            </a:spcAft>
          </a:pPr>
          <a:r>
            <a:rPr lang="es-MX" sz="1800" kern="1200" dirty="0" smtClean="0">
              <a:solidFill>
                <a:schemeClr val="tx1"/>
              </a:solidFill>
            </a:rPr>
            <a:t>Es importante evaluar la percepción de los electores de otros sectores del país para llegar a conclusiones más generales del global de la población.</a:t>
          </a:r>
          <a:endParaRPr lang="es-ES" sz="1800" kern="1200" dirty="0">
            <a:solidFill>
              <a:schemeClr val="tx1"/>
            </a:solidFill>
          </a:endParaRPr>
        </a:p>
      </dsp:txBody>
      <dsp:txXfrm>
        <a:off x="736507" y="530624"/>
        <a:ext cx="7301678" cy="1061249"/>
      </dsp:txXfrm>
    </dsp:sp>
    <dsp:sp modelId="{D5CBF61C-243C-4FD2-8811-8D62B3B397E2}">
      <dsp:nvSpPr>
        <dsp:cNvPr id="0" name=""/>
        <dsp:cNvSpPr/>
      </dsp:nvSpPr>
      <dsp:spPr>
        <a:xfrm>
          <a:off x="73226" y="397968"/>
          <a:ext cx="1326561" cy="1326561"/>
        </a:xfrm>
        <a:prstGeom prst="ellipse">
          <a:avLst/>
        </a:prstGeom>
        <a:solidFill>
          <a:schemeClr val="lt1">
            <a:hueOff val="0"/>
            <a:satOff val="0"/>
            <a:lumOff val="0"/>
            <a:alphaOff val="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017BCD00-13A2-446A-A4AD-45AA3F14FE84}">
      <dsp:nvSpPr>
        <dsp:cNvPr id="0" name=""/>
        <dsp:cNvSpPr/>
      </dsp:nvSpPr>
      <dsp:spPr>
        <a:xfrm>
          <a:off x="1122271" y="2122499"/>
          <a:ext cx="6915914" cy="1061249"/>
        </a:xfrm>
        <a:prstGeom prst="rect">
          <a:avLst/>
        </a:prstGeom>
        <a:solidFill>
          <a:srgbClr val="FFCC99"/>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2367" tIns="45720" rIns="45720" bIns="45720" numCol="1" spcCol="1270" anchor="ctr" anchorCtr="0">
          <a:noAutofit/>
        </a:bodyPr>
        <a:lstStyle/>
        <a:p>
          <a:pPr lvl="0" algn="l" defTabSz="800100">
            <a:lnSpc>
              <a:spcPct val="90000"/>
            </a:lnSpc>
            <a:spcBef>
              <a:spcPct val="0"/>
            </a:spcBef>
            <a:spcAft>
              <a:spcPct val="35000"/>
            </a:spcAft>
          </a:pPr>
          <a:r>
            <a:rPr lang="es-MX" sz="1800" kern="1200" dirty="0" smtClean="0">
              <a:solidFill>
                <a:schemeClr val="tx1"/>
              </a:solidFill>
            </a:rPr>
            <a:t>Se deben Identificar continuamente las estrategias de comunicación que usan los posibles candidatos presidenciales del Ecuador para el año 2017, así como las del actual Presidente que puede buscar la reelección.</a:t>
          </a:r>
          <a:endParaRPr lang="es-ES" sz="1800" kern="1200" dirty="0">
            <a:solidFill>
              <a:schemeClr val="tx1"/>
            </a:solidFill>
          </a:endParaRPr>
        </a:p>
      </dsp:txBody>
      <dsp:txXfrm>
        <a:off x="1122271" y="2122499"/>
        <a:ext cx="6915914" cy="1061249"/>
      </dsp:txXfrm>
    </dsp:sp>
    <dsp:sp modelId="{31701119-A6F1-444E-A16A-98EE51DAB340}">
      <dsp:nvSpPr>
        <dsp:cNvPr id="0" name=""/>
        <dsp:cNvSpPr/>
      </dsp:nvSpPr>
      <dsp:spPr>
        <a:xfrm>
          <a:off x="458990" y="1989843"/>
          <a:ext cx="1326561" cy="1326561"/>
        </a:xfrm>
        <a:prstGeom prst="ellipse">
          <a:avLst/>
        </a:prstGeom>
        <a:solidFill>
          <a:schemeClr val="lt1">
            <a:hueOff val="0"/>
            <a:satOff val="0"/>
            <a:lumOff val="0"/>
            <a:alphaOff val="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BC04B1E3-7142-4833-A419-D3D6917C010E}">
      <dsp:nvSpPr>
        <dsp:cNvPr id="0" name=""/>
        <dsp:cNvSpPr/>
      </dsp:nvSpPr>
      <dsp:spPr>
        <a:xfrm>
          <a:off x="736507" y="3714373"/>
          <a:ext cx="7301678" cy="1061249"/>
        </a:xfrm>
        <a:prstGeom prst="rect">
          <a:avLst/>
        </a:prstGeom>
        <a:solidFill>
          <a:schemeClr val="accent5">
            <a:lumMod val="60000"/>
            <a:lumOff val="4000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2367" tIns="45720" rIns="45720" bIns="45720" numCol="1" spcCol="1270" anchor="ctr" anchorCtr="0">
          <a:noAutofit/>
        </a:bodyPr>
        <a:lstStyle/>
        <a:p>
          <a:pPr lvl="0" algn="l" defTabSz="800100">
            <a:lnSpc>
              <a:spcPct val="90000"/>
            </a:lnSpc>
            <a:spcBef>
              <a:spcPct val="0"/>
            </a:spcBef>
            <a:spcAft>
              <a:spcPct val="35000"/>
            </a:spcAft>
          </a:pPr>
          <a:r>
            <a:rPr lang="es-MX" sz="1800" kern="1200" dirty="0" smtClean="0">
              <a:solidFill>
                <a:schemeClr val="tx1"/>
              </a:solidFill>
            </a:rPr>
            <a:t>Se debe realizar un estudio minucioso del comportamiento de los candidatos presidenciales en cada medio de comunicación para establecer un patrón de comportamiento y uso de las herramientas específicas del marketing político.</a:t>
          </a:r>
          <a:endParaRPr lang="es-ES" sz="1800" kern="1200" dirty="0">
            <a:solidFill>
              <a:schemeClr val="tx1"/>
            </a:solidFill>
          </a:endParaRPr>
        </a:p>
      </dsp:txBody>
      <dsp:txXfrm>
        <a:off x="736507" y="3714373"/>
        <a:ext cx="7301678" cy="1061249"/>
      </dsp:txXfrm>
    </dsp:sp>
    <dsp:sp modelId="{84E0DBE4-7D97-4026-9695-8CDE0B4BB9BE}">
      <dsp:nvSpPr>
        <dsp:cNvPr id="0" name=""/>
        <dsp:cNvSpPr/>
      </dsp:nvSpPr>
      <dsp:spPr>
        <a:xfrm>
          <a:off x="73226" y="3581717"/>
          <a:ext cx="1326561" cy="1326561"/>
        </a:xfrm>
        <a:prstGeom prst="ellipse">
          <a:avLst/>
        </a:prstGeom>
        <a:solidFill>
          <a:schemeClr val="lt1">
            <a:hueOff val="0"/>
            <a:satOff val="0"/>
            <a:lumOff val="0"/>
            <a:alphaOff val="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4035B-F85B-43FD-A6B6-1015B44EBEEC}">
      <dsp:nvSpPr>
        <dsp:cNvPr id="0" name=""/>
        <dsp:cNvSpPr/>
      </dsp:nvSpPr>
      <dsp:spPr>
        <a:xfrm>
          <a:off x="1185948" y="692"/>
          <a:ext cx="2887131" cy="1732279"/>
        </a:xfrm>
        <a:prstGeom prst="rect">
          <a:avLst/>
        </a:prstGeom>
        <a:solidFill>
          <a:srgbClr val="CCCCFF"/>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El objetivo principal es ganar el poder Ejecutivo </a:t>
          </a:r>
          <a:endParaRPr lang="es-ES" sz="2300" kern="1200" dirty="0"/>
        </a:p>
      </dsp:txBody>
      <dsp:txXfrm>
        <a:off x="1185948" y="692"/>
        <a:ext cx="2887131" cy="1732279"/>
      </dsp:txXfrm>
    </dsp:sp>
    <dsp:sp modelId="{A02B0469-AC67-4EE3-B1C5-BECA490E2532}">
      <dsp:nvSpPr>
        <dsp:cNvPr id="0" name=""/>
        <dsp:cNvSpPr/>
      </dsp:nvSpPr>
      <dsp:spPr>
        <a:xfrm>
          <a:off x="4361793" y="692"/>
          <a:ext cx="2887131" cy="1732279"/>
        </a:xfrm>
        <a:prstGeom prst="rect">
          <a:avLst/>
        </a:prstGeom>
        <a:solidFill>
          <a:srgbClr val="FFCCFF"/>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Las campañas electorales se ganan o pierden a nivel estratégico y táctico.</a:t>
          </a:r>
          <a:endParaRPr lang="es-ES" sz="2300" kern="1200" dirty="0"/>
        </a:p>
      </dsp:txBody>
      <dsp:txXfrm>
        <a:off x="4361793" y="692"/>
        <a:ext cx="2887131" cy="1732279"/>
      </dsp:txXfrm>
    </dsp:sp>
    <dsp:sp modelId="{9F2717CF-9AF0-412E-8D69-3BCD69AAE709}">
      <dsp:nvSpPr>
        <dsp:cNvPr id="0" name=""/>
        <dsp:cNvSpPr/>
      </dsp:nvSpPr>
      <dsp:spPr>
        <a:xfrm>
          <a:off x="1185948" y="2021684"/>
          <a:ext cx="2887131" cy="1732279"/>
        </a:xfrm>
        <a:prstGeom prst="rect">
          <a:avLst/>
        </a:prstGeom>
        <a:solidFill>
          <a:srgbClr val="99CCFF"/>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A través de la comunicación política, identifican, conocen y deciden sus candidatos</a:t>
          </a:r>
          <a:endParaRPr lang="es-ES" sz="2300" kern="1200" dirty="0"/>
        </a:p>
      </dsp:txBody>
      <dsp:txXfrm>
        <a:off x="1185948" y="2021684"/>
        <a:ext cx="2887131" cy="1732279"/>
      </dsp:txXfrm>
    </dsp:sp>
    <dsp:sp modelId="{C742DC91-D133-4D83-A6FC-CC33CE5205D2}">
      <dsp:nvSpPr>
        <dsp:cNvPr id="0" name=""/>
        <dsp:cNvSpPr/>
      </dsp:nvSpPr>
      <dsp:spPr>
        <a:xfrm>
          <a:off x="4361793" y="2021684"/>
          <a:ext cx="2887131" cy="1732279"/>
        </a:xfrm>
        <a:prstGeom prst="rect">
          <a:avLst/>
        </a:prstGeom>
        <a:solidFill>
          <a:srgbClr val="99FF99"/>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Las campañas electorales de Rafael Correa consideradas importantes</a:t>
          </a:r>
          <a:endParaRPr lang="es-ES" sz="2300" kern="1200" dirty="0"/>
        </a:p>
      </dsp:txBody>
      <dsp:txXfrm>
        <a:off x="4361793" y="2021684"/>
        <a:ext cx="2887131" cy="1732279"/>
      </dsp:txXfrm>
    </dsp:sp>
    <dsp:sp modelId="{220B8D04-1A34-4303-959B-ABE015534C3D}">
      <dsp:nvSpPr>
        <dsp:cNvPr id="0" name=""/>
        <dsp:cNvSpPr/>
      </dsp:nvSpPr>
      <dsp:spPr>
        <a:xfrm>
          <a:off x="2773870" y="4042677"/>
          <a:ext cx="2887131" cy="1732279"/>
        </a:xfrm>
        <a:prstGeom prst="rect">
          <a:avLst/>
        </a:prstGeom>
        <a:solidFill>
          <a:srgbClr val="FFFFCC"/>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Permite conocer y cuantificar el impacto en la percepción </a:t>
          </a:r>
          <a:endParaRPr lang="es-ES" sz="2300" kern="1200" dirty="0"/>
        </a:p>
      </dsp:txBody>
      <dsp:txXfrm>
        <a:off x="2773870" y="4042677"/>
        <a:ext cx="2887131" cy="17322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3E4FE-2D94-4365-B07A-FB1AAABE19B4}">
      <dsp:nvSpPr>
        <dsp:cNvPr id="0" name=""/>
        <dsp:cNvSpPr/>
      </dsp:nvSpPr>
      <dsp:spPr>
        <a:xfrm>
          <a:off x="0" y="0"/>
          <a:ext cx="6221432" cy="1029575"/>
        </a:xfrm>
        <a:prstGeom prst="roundRect">
          <a:avLst>
            <a:gd name="adj" fmla="val 10000"/>
          </a:avLst>
        </a:prstGeom>
        <a:solidFill>
          <a:srgbClr val="10ABF8"/>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kern="1200" dirty="0" smtClean="0">
              <a:solidFill>
                <a:schemeClr val="tx1"/>
              </a:solidFill>
            </a:rPr>
            <a:t>Sustentar el estudio de investigación con bases científicas y teóricas del Marketing Político y las Estrategias de Comunicación.</a:t>
          </a:r>
          <a:endParaRPr lang="es-ES" sz="1800" kern="1200" dirty="0">
            <a:solidFill>
              <a:schemeClr val="tx1"/>
            </a:solidFill>
          </a:endParaRPr>
        </a:p>
      </dsp:txBody>
      <dsp:txXfrm>
        <a:off x="30155" y="30155"/>
        <a:ext cx="4989980" cy="969265"/>
      </dsp:txXfrm>
    </dsp:sp>
    <dsp:sp modelId="{29779FE9-D87A-4F96-83C6-953D2A9C1A63}">
      <dsp:nvSpPr>
        <dsp:cNvPr id="0" name=""/>
        <dsp:cNvSpPr/>
      </dsp:nvSpPr>
      <dsp:spPr>
        <a:xfrm>
          <a:off x="464587" y="1172572"/>
          <a:ext cx="6221432" cy="1029575"/>
        </a:xfrm>
        <a:prstGeom prst="roundRect">
          <a:avLst>
            <a:gd name="adj" fmla="val 10000"/>
          </a:avLst>
        </a:prstGeom>
        <a:solidFill>
          <a:srgbClr val="99FF99"/>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kern="1200" dirty="0" smtClean="0">
              <a:solidFill>
                <a:schemeClr val="tx1"/>
              </a:solidFill>
            </a:rPr>
            <a:t>Desarrollar el estudio de Mercado a la población mayor de 16 años en el sector Sur del DMQ.</a:t>
          </a:r>
          <a:endParaRPr lang="es-ES" sz="1800" kern="1200" dirty="0">
            <a:solidFill>
              <a:schemeClr val="tx1"/>
            </a:solidFill>
          </a:endParaRPr>
        </a:p>
      </dsp:txBody>
      <dsp:txXfrm>
        <a:off x="494742" y="1202727"/>
        <a:ext cx="5027311" cy="969265"/>
      </dsp:txXfrm>
    </dsp:sp>
    <dsp:sp modelId="{90A6846F-E9F0-4502-BF7B-BFAF0977859B}">
      <dsp:nvSpPr>
        <dsp:cNvPr id="0" name=""/>
        <dsp:cNvSpPr/>
      </dsp:nvSpPr>
      <dsp:spPr>
        <a:xfrm>
          <a:off x="929175" y="2345145"/>
          <a:ext cx="6221432" cy="1029575"/>
        </a:xfrm>
        <a:prstGeom prst="roundRect">
          <a:avLst>
            <a:gd name="adj" fmla="val 10000"/>
          </a:avLst>
        </a:prstGeom>
        <a:solidFill>
          <a:srgbClr val="FFCCFF"/>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kern="1200" dirty="0" smtClean="0">
              <a:solidFill>
                <a:schemeClr val="tx1"/>
              </a:solidFill>
            </a:rPr>
            <a:t>Evaluar los componentes del marketing mix en el ámbito político aplicado en las campañas electorales del 2006 al 2015 en el Ecuador.</a:t>
          </a:r>
          <a:endParaRPr lang="es-ES" sz="1800" kern="1200" dirty="0">
            <a:solidFill>
              <a:schemeClr val="tx1"/>
            </a:solidFill>
          </a:endParaRPr>
        </a:p>
      </dsp:txBody>
      <dsp:txXfrm>
        <a:off x="959330" y="2375300"/>
        <a:ext cx="5027311" cy="969265"/>
      </dsp:txXfrm>
    </dsp:sp>
    <dsp:sp modelId="{F3BE5665-5936-4EB9-8A04-F1D04728B2D5}">
      <dsp:nvSpPr>
        <dsp:cNvPr id="0" name=""/>
        <dsp:cNvSpPr/>
      </dsp:nvSpPr>
      <dsp:spPr>
        <a:xfrm>
          <a:off x="1393762" y="3517717"/>
          <a:ext cx="6221432" cy="1029575"/>
        </a:xfrm>
        <a:prstGeom prst="roundRect">
          <a:avLst>
            <a:gd name="adj" fmla="val 10000"/>
          </a:avLst>
        </a:prstGeom>
        <a:solidFill>
          <a:srgbClr val="FFFF99"/>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kern="1200" dirty="0" smtClean="0">
              <a:solidFill>
                <a:schemeClr val="tx1"/>
              </a:solidFill>
            </a:rPr>
            <a:t>Analizar el Impacto de la percepción de las campañas electorales en la población objeto de estudio.</a:t>
          </a:r>
          <a:endParaRPr lang="es-ES" sz="1800" kern="1200" dirty="0">
            <a:solidFill>
              <a:schemeClr val="tx1"/>
            </a:solidFill>
          </a:endParaRPr>
        </a:p>
      </dsp:txBody>
      <dsp:txXfrm>
        <a:off x="1423917" y="3547872"/>
        <a:ext cx="5027311" cy="969265"/>
      </dsp:txXfrm>
    </dsp:sp>
    <dsp:sp modelId="{AB8DF21B-212E-4DFD-A801-1A3695EE77F7}">
      <dsp:nvSpPr>
        <dsp:cNvPr id="0" name=""/>
        <dsp:cNvSpPr/>
      </dsp:nvSpPr>
      <dsp:spPr>
        <a:xfrm>
          <a:off x="1858350" y="4690290"/>
          <a:ext cx="6221432" cy="1029575"/>
        </a:xfrm>
        <a:prstGeom prst="roundRect">
          <a:avLst>
            <a:gd name="adj" fmla="val 10000"/>
          </a:avLst>
        </a:prstGeom>
        <a:solidFill>
          <a:schemeClr val="accent5">
            <a:lumMod val="60000"/>
            <a:lumOff val="4000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kern="1200" dirty="0" smtClean="0">
              <a:solidFill>
                <a:schemeClr val="tx1"/>
              </a:solidFill>
            </a:rPr>
            <a:t>Formular conclusiones y recomendaciones.</a:t>
          </a:r>
          <a:endParaRPr lang="es-ES" sz="1800" kern="1200" dirty="0">
            <a:solidFill>
              <a:schemeClr val="tx1"/>
            </a:solidFill>
          </a:endParaRPr>
        </a:p>
      </dsp:txBody>
      <dsp:txXfrm>
        <a:off x="1888505" y="4720445"/>
        <a:ext cx="5027311" cy="969265"/>
      </dsp:txXfrm>
    </dsp:sp>
    <dsp:sp modelId="{00A946DD-F15D-4FC8-A770-14D5A083C1F1}">
      <dsp:nvSpPr>
        <dsp:cNvPr id="0" name=""/>
        <dsp:cNvSpPr/>
      </dsp:nvSpPr>
      <dsp:spPr>
        <a:xfrm>
          <a:off x="5552208" y="752162"/>
          <a:ext cx="669224" cy="669224"/>
        </a:xfrm>
        <a:prstGeom prst="downArrow">
          <a:avLst>
            <a:gd name="adj1" fmla="val 55000"/>
            <a:gd name="adj2" fmla="val 45000"/>
          </a:avLst>
        </a:prstGeom>
        <a:solidFill>
          <a:schemeClr val="accent3">
            <a:lumMod val="60000"/>
            <a:lumOff val="40000"/>
            <a:alpha val="90000"/>
          </a:schemeClr>
        </a:solidFill>
        <a:ln w="19050" cap="rnd"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s-ES" sz="3100" kern="1200"/>
        </a:p>
      </dsp:txBody>
      <dsp:txXfrm>
        <a:off x="5702783" y="752162"/>
        <a:ext cx="368074" cy="503591"/>
      </dsp:txXfrm>
    </dsp:sp>
    <dsp:sp modelId="{3EF3F147-2868-4CE0-8560-23B02A77284A}">
      <dsp:nvSpPr>
        <dsp:cNvPr id="0" name=""/>
        <dsp:cNvSpPr/>
      </dsp:nvSpPr>
      <dsp:spPr>
        <a:xfrm>
          <a:off x="6016796" y="1924734"/>
          <a:ext cx="669224" cy="669224"/>
        </a:xfrm>
        <a:prstGeom prst="downArrow">
          <a:avLst>
            <a:gd name="adj1" fmla="val 55000"/>
            <a:gd name="adj2" fmla="val 45000"/>
          </a:avLst>
        </a:prstGeom>
        <a:solidFill>
          <a:schemeClr val="accent3">
            <a:lumMod val="60000"/>
            <a:lumOff val="40000"/>
            <a:alpha val="90000"/>
          </a:schemeClr>
        </a:solidFill>
        <a:ln w="19050" cap="rnd"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s-ES" sz="3100" kern="1200"/>
        </a:p>
      </dsp:txBody>
      <dsp:txXfrm>
        <a:off x="6167371" y="1924734"/>
        <a:ext cx="368074" cy="503591"/>
      </dsp:txXfrm>
    </dsp:sp>
    <dsp:sp modelId="{B21DF364-AF4B-42F6-9D37-289F2A410C74}">
      <dsp:nvSpPr>
        <dsp:cNvPr id="0" name=""/>
        <dsp:cNvSpPr/>
      </dsp:nvSpPr>
      <dsp:spPr>
        <a:xfrm>
          <a:off x="6481383" y="3080147"/>
          <a:ext cx="669224" cy="669224"/>
        </a:xfrm>
        <a:prstGeom prst="downArrow">
          <a:avLst>
            <a:gd name="adj1" fmla="val 55000"/>
            <a:gd name="adj2" fmla="val 45000"/>
          </a:avLst>
        </a:prstGeom>
        <a:solidFill>
          <a:schemeClr val="accent3">
            <a:lumMod val="60000"/>
            <a:lumOff val="40000"/>
            <a:alpha val="90000"/>
          </a:schemeClr>
        </a:solidFill>
        <a:ln w="19050" cap="rnd"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s-ES" sz="3100" kern="1200"/>
        </a:p>
      </dsp:txBody>
      <dsp:txXfrm>
        <a:off x="6631958" y="3080147"/>
        <a:ext cx="368074" cy="503591"/>
      </dsp:txXfrm>
    </dsp:sp>
    <dsp:sp modelId="{23C84412-B205-4A0B-96D3-B426CA9D5ED3}">
      <dsp:nvSpPr>
        <dsp:cNvPr id="0" name=""/>
        <dsp:cNvSpPr/>
      </dsp:nvSpPr>
      <dsp:spPr>
        <a:xfrm>
          <a:off x="6945971" y="4264160"/>
          <a:ext cx="669224" cy="669224"/>
        </a:xfrm>
        <a:prstGeom prst="downArrow">
          <a:avLst>
            <a:gd name="adj1" fmla="val 55000"/>
            <a:gd name="adj2" fmla="val 45000"/>
          </a:avLst>
        </a:prstGeom>
        <a:solidFill>
          <a:schemeClr val="accent3">
            <a:lumMod val="60000"/>
            <a:lumOff val="40000"/>
            <a:alpha val="90000"/>
          </a:schemeClr>
        </a:solidFill>
        <a:ln w="19050" cap="rnd"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s-ES" sz="3100" kern="1200"/>
        </a:p>
      </dsp:txBody>
      <dsp:txXfrm>
        <a:off x="7096546" y="4264160"/>
        <a:ext cx="368074" cy="5035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77D58-B353-4013-9EFA-87116671720D}">
      <dsp:nvSpPr>
        <dsp:cNvPr id="0" name=""/>
        <dsp:cNvSpPr/>
      </dsp:nvSpPr>
      <dsp:spPr>
        <a:xfrm>
          <a:off x="2992242" y="3451408"/>
          <a:ext cx="203238" cy="203238"/>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7BC7A8-C09E-4F85-A0D0-69708F23A2A8}">
      <dsp:nvSpPr>
        <dsp:cNvPr id="0" name=""/>
        <dsp:cNvSpPr/>
      </dsp:nvSpPr>
      <dsp:spPr>
        <a:xfrm>
          <a:off x="2814206" y="3736721"/>
          <a:ext cx="203238" cy="203238"/>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3862C2-B51D-45F3-98E9-92D9C30F5617}">
      <dsp:nvSpPr>
        <dsp:cNvPr id="0" name=""/>
        <dsp:cNvSpPr/>
      </dsp:nvSpPr>
      <dsp:spPr>
        <a:xfrm>
          <a:off x="2602025" y="3983741"/>
          <a:ext cx="203238" cy="203238"/>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45F553-D5EB-4ADC-B96E-30500F542809}">
      <dsp:nvSpPr>
        <dsp:cNvPr id="0" name=""/>
        <dsp:cNvSpPr/>
      </dsp:nvSpPr>
      <dsp:spPr>
        <a:xfrm>
          <a:off x="2855666" y="579940"/>
          <a:ext cx="203238" cy="203238"/>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2E1199-46D8-4765-BA68-5787C92FD4FF}">
      <dsp:nvSpPr>
        <dsp:cNvPr id="0" name=""/>
        <dsp:cNvSpPr/>
      </dsp:nvSpPr>
      <dsp:spPr>
        <a:xfrm>
          <a:off x="3127193" y="418136"/>
          <a:ext cx="203238" cy="203238"/>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E13DCB-7166-47AE-BB13-56D62D792D56}">
      <dsp:nvSpPr>
        <dsp:cNvPr id="0" name=""/>
        <dsp:cNvSpPr/>
      </dsp:nvSpPr>
      <dsp:spPr>
        <a:xfrm>
          <a:off x="3397906" y="256333"/>
          <a:ext cx="203238" cy="203238"/>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9E007D-5973-4B07-AB98-4DEFFBFC35BD}">
      <dsp:nvSpPr>
        <dsp:cNvPr id="0" name=""/>
        <dsp:cNvSpPr/>
      </dsp:nvSpPr>
      <dsp:spPr>
        <a:xfrm>
          <a:off x="3668620" y="418136"/>
          <a:ext cx="203238" cy="203238"/>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B99549-5180-40AA-B41E-C42DEA555776}">
      <dsp:nvSpPr>
        <dsp:cNvPr id="0" name=""/>
        <dsp:cNvSpPr/>
      </dsp:nvSpPr>
      <dsp:spPr>
        <a:xfrm>
          <a:off x="3940146" y="579940"/>
          <a:ext cx="203238" cy="203238"/>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10EC62-205F-4698-A2E4-1BE5FD801038}">
      <dsp:nvSpPr>
        <dsp:cNvPr id="0" name=""/>
        <dsp:cNvSpPr/>
      </dsp:nvSpPr>
      <dsp:spPr>
        <a:xfrm>
          <a:off x="3397906" y="597738"/>
          <a:ext cx="203238" cy="203238"/>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9A292D-D1A7-4AB5-A2CC-E7F4A3169278}">
      <dsp:nvSpPr>
        <dsp:cNvPr id="0" name=""/>
        <dsp:cNvSpPr/>
      </dsp:nvSpPr>
      <dsp:spPr>
        <a:xfrm>
          <a:off x="3397906" y="939143"/>
          <a:ext cx="203238" cy="203238"/>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8B2803-C59B-4896-84F5-7EB49331FC9A}">
      <dsp:nvSpPr>
        <dsp:cNvPr id="0" name=""/>
        <dsp:cNvSpPr/>
      </dsp:nvSpPr>
      <dsp:spPr>
        <a:xfrm>
          <a:off x="1744359" y="4726101"/>
          <a:ext cx="4383444" cy="1175770"/>
        </a:xfrm>
        <a:prstGeom prst="roundRect">
          <a:avLst/>
        </a:prstGeom>
        <a:solidFill>
          <a:srgbClr val="99FF99"/>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7829"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solidFill>
                <a:schemeClr val="tx1"/>
              </a:solidFill>
            </a:rPr>
            <a:t>Politing una alternativa político electoral para obtener adeptos, conseguir electores y ganar votos.</a:t>
          </a:r>
          <a:endParaRPr lang="es-ES" sz="2000" kern="1200" dirty="0">
            <a:solidFill>
              <a:schemeClr val="tx1"/>
            </a:solidFill>
          </a:endParaRPr>
        </a:p>
      </dsp:txBody>
      <dsp:txXfrm>
        <a:off x="1801755" y="4783497"/>
        <a:ext cx="4268652" cy="1060978"/>
      </dsp:txXfrm>
    </dsp:sp>
    <dsp:sp modelId="{AB4571DC-2046-4C97-BD57-B6CF8250B8B5}">
      <dsp:nvSpPr>
        <dsp:cNvPr id="0" name=""/>
        <dsp:cNvSpPr/>
      </dsp:nvSpPr>
      <dsp:spPr>
        <a:xfrm>
          <a:off x="528993" y="3574061"/>
          <a:ext cx="2032383" cy="2032248"/>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DB5ADA-8E03-4851-9411-CAC30EB5141D}">
      <dsp:nvSpPr>
        <dsp:cNvPr id="0" name=""/>
        <dsp:cNvSpPr/>
      </dsp:nvSpPr>
      <dsp:spPr>
        <a:xfrm>
          <a:off x="3597080" y="2426337"/>
          <a:ext cx="4383444" cy="1175770"/>
        </a:xfrm>
        <a:prstGeom prst="roundRect">
          <a:avLst/>
        </a:prstGeom>
        <a:solidFill>
          <a:schemeClr val="accent4">
            <a:lumMod val="40000"/>
            <a:lumOff val="6000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7829" tIns="83820" rIns="83820" bIns="83820" numCol="1" spcCol="1270" anchor="ctr" anchorCtr="0">
          <a:noAutofit/>
        </a:bodyPr>
        <a:lstStyle/>
        <a:p>
          <a:pPr lvl="0" algn="l" defTabSz="977900">
            <a:lnSpc>
              <a:spcPct val="90000"/>
            </a:lnSpc>
            <a:spcBef>
              <a:spcPct val="0"/>
            </a:spcBef>
            <a:spcAft>
              <a:spcPct val="35000"/>
            </a:spcAft>
          </a:pPr>
          <a:r>
            <a:rPr lang="es-ES" sz="2200" kern="1200" dirty="0" smtClean="0">
              <a:solidFill>
                <a:schemeClr val="tx1"/>
              </a:solidFill>
            </a:rPr>
            <a:t>Marketing político en los años 70, 80 y 90 en Ecuador muy informal</a:t>
          </a:r>
          <a:endParaRPr lang="es-ES" sz="2200" kern="1200" dirty="0">
            <a:solidFill>
              <a:schemeClr val="tx1"/>
            </a:solidFill>
          </a:endParaRPr>
        </a:p>
      </dsp:txBody>
      <dsp:txXfrm>
        <a:off x="3654476" y="2483733"/>
        <a:ext cx="4268652" cy="1060978"/>
      </dsp:txXfrm>
    </dsp:sp>
    <dsp:sp modelId="{933B6B8D-2473-4170-8BFC-391513520CED}">
      <dsp:nvSpPr>
        <dsp:cNvPr id="0" name=""/>
        <dsp:cNvSpPr/>
      </dsp:nvSpPr>
      <dsp:spPr>
        <a:xfrm>
          <a:off x="2381714" y="1274298"/>
          <a:ext cx="2032383" cy="2032248"/>
        </a:xfrm>
        <a:prstGeom prst="ellipse">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10F69-ADC7-43BE-A58E-B9A378092FC1}">
      <dsp:nvSpPr>
        <dsp:cNvPr id="0" name=""/>
        <dsp:cNvSpPr/>
      </dsp:nvSpPr>
      <dsp:spPr>
        <a:xfrm rot="16200000">
          <a:off x="1980402" y="1294619"/>
          <a:ext cx="2741382" cy="1675275"/>
        </a:xfrm>
        <a:prstGeom prst="round2SameRect">
          <a:avLst>
            <a:gd name="adj1" fmla="val 16670"/>
            <a:gd name="adj2" fmla="val 0"/>
          </a:avLst>
        </a:prstGeom>
        <a:solidFill>
          <a:schemeClr val="accent4">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01600" rIns="91440" bIns="101600" numCol="1" spcCol="1270" anchor="t" anchorCtr="0">
          <a:noAutofit/>
        </a:bodyPr>
        <a:lstStyle/>
        <a:p>
          <a:pPr lvl="0" algn="l" defTabSz="711200">
            <a:lnSpc>
              <a:spcPct val="90000"/>
            </a:lnSpc>
            <a:spcBef>
              <a:spcPct val="0"/>
            </a:spcBef>
            <a:spcAft>
              <a:spcPct val="35000"/>
            </a:spcAft>
          </a:pPr>
          <a:r>
            <a:rPr lang="es-MX" sz="1600" kern="1200" dirty="0" smtClean="0"/>
            <a:t>- </a:t>
          </a:r>
          <a:r>
            <a:rPr lang="es-MX" sz="1800" kern="1200" dirty="0" smtClean="0"/>
            <a:t>El marketing de candidatos cuyo objetivo es la promoción de la persona física que debe representar al partido.</a:t>
          </a:r>
          <a:endParaRPr lang="es-ES" sz="1800" kern="1200" dirty="0"/>
        </a:p>
      </dsp:txBody>
      <dsp:txXfrm rot="5400000">
        <a:off x="2595251" y="843361"/>
        <a:ext cx="1593480" cy="2577792"/>
      </dsp:txXfrm>
    </dsp:sp>
    <dsp:sp modelId="{A31468BE-3AED-4EB5-808E-AC5F4680BC27}">
      <dsp:nvSpPr>
        <dsp:cNvPr id="0" name=""/>
        <dsp:cNvSpPr/>
      </dsp:nvSpPr>
      <dsp:spPr>
        <a:xfrm rot="5400000">
          <a:off x="3731748" y="1294619"/>
          <a:ext cx="2741382" cy="1675275"/>
        </a:xfrm>
        <a:prstGeom prst="round2SameRect">
          <a:avLst>
            <a:gd name="adj1" fmla="val 16670"/>
            <a:gd name="adj2" fmla="val 0"/>
          </a:avLst>
        </a:prstGeom>
        <a:solidFill>
          <a:schemeClr val="accent4">
            <a:tint val="50000"/>
            <a:hueOff val="2288388"/>
            <a:satOff val="5626"/>
            <a:lumOff val="1183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01600" rIns="60960" bIns="101600" numCol="1" spcCol="1270" anchor="t" anchorCtr="0">
          <a:noAutofit/>
        </a:bodyPr>
        <a:lstStyle/>
        <a:p>
          <a:pPr lvl="0" algn="l" defTabSz="711200">
            <a:lnSpc>
              <a:spcPct val="90000"/>
            </a:lnSpc>
            <a:spcBef>
              <a:spcPct val="0"/>
            </a:spcBef>
            <a:spcAft>
              <a:spcPct val="35000"/>
            </a:spcAft>
          </a:pPr>
          <a:r>
            <a:rPr lang="es-MX" sz="1600" kern="1200" dirty="0" smtClean="0"/>
            <a:t>- </a:t>
          </a:r>
          <a:r>
            <a:rPr lang="es-MX" sz="1700" kern="1200" dirty="0" smtClean="0"/>
            <a:t>El marketing electoral o de programas lo que pretende es la difusión, conocimiento y aceptación del programa político del partido.</a:t>
          </a:r>
          <a:endParaRPr lang="es-ES" sz="1700" kern="1200" dirty="0"/>
        </a:p>
      </dsp:txBody>
      <dsp:txXfrm rot="-5400000">
        <a:off x="4264802" y="843361"/>
        <a:ext cx="1593480" cy="2577792"/>
      </dsp:txXfrm>
    </dsp:sp>
    <dsp:sp modelId="{489AAC36-190D-4C4A-B4FE-0AA77FE72282}">
      <dsp:nvSpPr>
        <dsp:cNvPr id="0" name=""/>
        <dsp:cNvSpPr/>
      </dsp:nvSpPr>
      <dsp:spPr>
        <a:xfrm>
          <a:off x="3350922" y="0"/>
          <a:ext cx="1751346" cy="1751261"/>
        </a:xfrm>
        <a:prstGeom prst="circularArrow">
          <a:avLst>
            <a:gd name="adj1" fmla="val 12500"/>
            <a:gd name="adj2" fmla="val 1142322"/>
            <a:gd name="adj3" fmla="val 20457678"/>
            <a:gd name="adj4" fmla="val 10800000"/>
            <a:gd name="adj5" fmla="val 125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B63EBD-106A-4830-8302-9D9819C3F4B6}">
      <dsp:nvSpPr>
        <dsp:cNvPr id="0" name=""/>
        <dsp:cNvSpPr/>
      </dsp:nvSpPr>
      <dsp:spPr>
        <a:xfrm rot="10800000">
          <a:off x="3350922" y="2512827"/>
          <a:ext cx="1751346" cy="1751261"/>
        </a:xfrm>
        <a:prstGeom prst="circularArrow">
          <a:avLst>
            <a:gd name="adj1" fmla="val 12500"/>
            <a:gd name="adj2" fmla="val 1142322"/>
            <a:gd name="adj3" fmla="val 20457678"/>
            <a:gd name="adj4" fmla="val 10800000"/>
            <a:gd name="adj5" fmla="val 12500"/>
          </a:avLst>
        </a:prstGeom>
        <a:solidFill>
          <a:schemeClr val="accent4">
            <a:hueOff val="1645434"/>
            <a:satOff val="7132"/>
            <a:lumOff val="47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E64D5-C132-41FA-BB2E-CC7524B50C3F}">
      <dsp:nvSpPr>
        <dsp:cNvPr id="0" name=""/>
        <dsp:cNvSpPr/>
      </dsp:nvSpPr>
      <dsp:spPr>
        <a:xfrm>
          <a:off x="1861375" y="389329"/>
          <a:ext cx="5031332" cy="5031332"/>
        </a:xfrm>
        <a:prstGeom prst="pie">
          <a:avLst>
            <a:gd name="adj1" fmla="val 16200000"/>
            <a:gd name="adj2" fmla="val 1800000"/>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Proceso sistemático integrado por diversas etapas</a:t>
          </a:r>
          <a:endParaRPr lang="es-ES" sz="2000" kern="1200" dirty="0">
            <a:solidFill>
              <a:schemeClr val="tx1"/>
            </a:solidFill>
          </a:endParaRPr>
        </a:p>
      </dsp:txBody>
      <dsp:txXfrm>
        <a:off x="4513007" y="1455492"/>
        <a:ext cx="1796904" cy="1497420"/>
      </dsp:txXfrm>
    </dsp:sp>
    <dsp:sp modelId="{A01D1EE1-14F4-4067-8F87-81E82739F49B}">
      <dsp:nvSpPr>
        <dsp:cNvPr id="0" name=""/>
        <dsp:cNvSpPr/>
      </dsp:nvSpPr>
      <dsp:spPr>
        <a:xfrm>
          <a:off x="1757754" y="569019"/>
          <a:ext cx="5031332" cy="5031332"/>
        </a:xfrm>
        <a:prstGeom prst="pie">
          <a:avLst>
            <a:gd name="adj1" fmla="val 1800000"/>
            <a:gd name="adj2" fmla="val 9000000"/>
          </a:avLst>
        </a:prstGeom>
        <a:solidFill>
          <a:srgbClr val="40669E"/>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La finalidad de obtener el poder o ganar una elección en primer término</a:t>
          </a:r>
          <a:endParaRPr lang="es-ES" sz="1800" kern="1200" dirty="0">
            <a:solidFill>
              <a:schemeClr val="tx1"/>
            </a:solidFill>
          </a:endParaRPr>
        </a:p>
      </dsp:txBody>
      <dsp:txXfrm>
        <a:off x="2955690" y="3833395"/>
        <a:ext cx="2695356" cy="1317729"/>
      </dsp:txXfrm>
    </dsp:sp>
    <dsp:sp modelId="{CEBBE3F8-03BE-4FEC-ADC5-B6E18B8EC19E}">
      <dsp:nvSpPr>
        <dsp:cNvPr id="0" name=""/>
        <dsp:cNvSpPr/>
      </dsp:nvSpPr>
      <dsp:spPr>
        <a:xfrm>
          <a:off x="1654132" y="389329"/>
          <a:ext cx="5031332" cy="5031332"/>
        </a:xfrm>
        <a:prstGeom prst="pie">
          <a:avLst>
            <a:gd name="adj1" fmla="val 9000000"/>
            <a:gd name="adj2" fmla="val 16200000"/>
          </a:avLst>
        </a:prstGeom>
        <a:solidFill>
          <a:srgbClr val="FF999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Ganar terreno entre el electorado y posicionar las ideas del partido.</a:t>
          </a:r>
          <a:endParaRPr lang="es-ES" sz="2000" kern="1200" dirty="0">
            <a:solidFill>
              <a:schemeClr val="tx1"/>
            </a:solidFill>
          </a:endParaRPr>
        </a:p>
      </dsp:txBody>
      <dsp:txXfrm>
        <a:off x="2236928" y="1455492"/>
        <a:ext cx="1796904" cy="1497420"/>
      </dsp:txXfrm>
    </dsp:sp>
    <dsp:sp modelId="{C5CA05DE-808D-4537-A36A-2817831B83F4}">
      <dsp:nvSpPr>
        <dsp:cNvPr id="0" name=""/>
        <dsp:cNvSpPr/>
      </dsp:nvSpPr>
      <dsp:spPr>
        <a:xfrm>
          <a:off x="1550327" y="77865"/>
          <a:ext cx="5654258" cy="5654258"/>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9194EA-4774-4386-A2BB-CD17F5057E3F}">
      <dsp:nvSpPr>
        <dsp:cNvPr id="0" name=""/>
        <dsp:cNvSpPr/>
      </dsp:nvSpPr>
      <dsp:spPr>
        <a:xfrm>
          <a:off x="1446291" y="257238"/>
          <a:ext cx="5654258" cy="5654258"/>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756420-E677-4793-9342-0FC9E5488B52}">
      <dsp:nvSpPr>
        <dsp:cNvPr id="0" name=""/>
        <dsp:cNvSpPr/>
      </dsp:nvSpPr>
      <dsp:spPr>
        <a:xfrm>
          <a:off x="1342254" y="77865"/>
          <a:ext cx="5654258" cy="5654258"/>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D5A22-DD05-413A-AB4D-240CE04A2CB4}">
      <dsp:nvSpPr>
        <dsp:cNvPr id="0" name=""/>
        <dsp:cNvSpPr/>
      </dsp:nvSpPr>
      <dsp:spPr>
        <a:xfrm>
          <a:off x="3039656" y="2330"/>
          <a:ext cx="1795723" cy="1167220"/>
        </a:xfrm>
        <a:prstGeom prst="roundRect">
          <a:avLst/>
        </a:prstGeom>
        <a:solidFill>
          <a:schemeClr val="accent6">
            <a:lumMod val="60000"/>
            <a:lumOff val="4000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Valor Funcional</a:t>
          </a:r>
          <a:endParaRPr lang="es-ES" sz="2000" kern="1200" dirty="0">
            <a:solidFill>
              <a:schemeClr val="tx1"/>
            </a:solidFill>
          </a:endParaRPr>
        </a:p>
      </dsp:txBody>
      <dsp:txXfrm>
        <a:off x="3096635" y="59309"/>
        <a:ext cx="1681765" cy="1053262"/>
      </dsp:txXfrm>
    </dsp:sp>
    <dsp:sp modelId="{86EE402B-142D-4BAC-B571-40AF6D6E473C}">
      <dsp:nvSpPr>
        <dsp:cNvPr id="0" name=""/>
        <dsp:cNvSpPr/>
      </dsp:nvSpPr>
      <dsp:spPr>
        <a:xfrm>
          <a:off x="1605527" y="585940"/>
          <a:ext cx="4663981" cy="4663981"/>
        </a:xfrm>
        <a:custGeom>
          <a:avLst/>
          <a:gdLst/>
          <a:ahLst/>
          <a:cxnLst/>
          <a:rect l="0" t="0" r="0" b="0"/>
          <a:pathLst>
            <a:path>
              <a:moveTo>
                <a:pt x="3242188" y="184964"/>
              </a:moveTo>
              <a:arcTo wR="2331990" hR="2331990" stAng="17578425" swAng="1961487"/>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BED6DF22-19AC-4E03-878A-BC1EBD2AF4E5}">
      <dsp:nvSpPr>
        <dsp:cNvPr id="0" name=""/>
        <dsp:cNvSpPr/>
      </dsp:nvSpPr>
      <dsp:spPr>
        <a:xfrm>
          <a:off x="5257511" y="1613696"/>
          <a:ext cx="1795723" cy="1167220"/>
        </a:xfrm>
        <a:prstGeom prst="roundRect">
          <a:avLst/>
        </a:prstGeom>
        <a:solidFill>
          <a:srgbClr val="99FF99"/>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Valor Social </a:t>
          </a:r>
          <a:endParaRPr lang="es-ES" sz="2000" kern="1200" dirty="0">
            <a:solidFill>
              <a:schemeClr val="tx1"/>
            </a:solidFill>
          </a:endParaRPr>
        </a:p>
      </dsp:txBody>
      <dsp:txXfrm>
        <a:off x="5314490" y="1670675"/>
        <a:ext cx="1681765" cy="1053262"/>
      </dsp:txXfrm>
    </dsp:sp>
    <dsp:sp modelId="{F5FD5B64-463D-4FE3-95B3-7D55B6BE4583}">
      <dsp:nvSpPr>
        <dsp:cNvPr id="0" name=""/>
        <dsp:cNvSpPr/>
      </dsp:nvSpPr>
      <dsp:spPr>
        <a:xfrm>
          <a:off x="1605527" y="585940"/>
          <a:ext cx="4663981" cy="4663981"/>
        </a:xfrm>
        <a:custGeom>
          <a:avLst/>
          <a:gdLst/>
          <a:ahLst/>
          <a:cxnLst/>
          <a:rect l="0" t="0" r="0" b="0"/>
          <a:pathLst>
            <a:path>
              <a:moveTo>
                <a:pt x="4660782" y="2209882"/>
              </a:moveTo>
              <a:arcTo wR="2331990" hR="2331990" stAng="21419910" swAng="2196264"/>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06ED8A2B-AF6A-48D1-B982-F69CF93A635E}">
      <dsp:nvSpPr>
        <dsp:cNvPr id="0" name=""/>
        <dsp:cNvSpPr/>
      </dsp:nvSpPr>
      <dsp:spPr>
        <a:xfrm>
          <a:off x="4410366" y="4220941"/>
          <a:ext cx="1795723" cy="1167220"/>
        </a:xfrm>
        <a:prstGeom prst="roundRect">
          <a:avLst/>
        </a:prstGeom>
        <a:solidFill>
          <a:srgbClr val="FF9999"/>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Valor Emocional </a:t>
          </a:r>
          <a:endParaRPr lang="es-ES" sz="2000" kern="1200" dirty="0">
            <a:solidFill>
              <a:schemeClr val="tx1"/>
            </a:solidFill>
          </a:endParaRPr>
        </a:p>
      </dsp:txBody>
      <dsp:txXfrm>
        <a:off x="4467345" y="4277920"/>
        <a:ext cx="1681765" cy="1053262"/>
      </dsp:txXfrm>
    </dsp:sp>
    <dsp:sp modelId="{D64912CD-56B7-46FD-8D93-D0399EA42170}">
      <dsp:nvSpPr>
        <dsp:cNvPr id="0" name=""/>
        <dsp:cNvSpPr/>
      </dsp:nvSpPr>
      <dsp:spPr>
        <a:xfrm>
          <a:off x="1605527" y="585940"/>
          <a:ext cx="4663981" cy="4663981"/>
        </a:xfrm>
        <a:custGeom>
          <a:avLst/>
          <a:gdLst/>
          <a:ahLst/>
          <a:cxnLst/>
          <a:rect l="0" t="0" r="0" b="0"/>
          <a:pathLst>
            <a:path>
              <a:moveTo>
                <a:pt x="2795574" y="4617438"/>
              </a:moveTo>
              <a:arcTo wR="2331990" hR="2331990" stAng="4712017" swAng="1375967"/>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1A7DBBD6-666A-46C4-A1DA-12F734381E3C}">
      <dsp:nvSpPr>
        <dsp:cNvPr id="0" name=""/>
        <dsp:cNvSpPr/>
      </dsp:nvSpPr>
      <dsp:spPr>
        <a:xfrm>
          <a:off x="1668946" y="4220941"/>
          <a:ext cx="1795723" cy="1167220"/>
        </a:xfrm>
        <a:prstGeom prst="roundRect">
          <a:avLst/>
        </a:prstGeom>
        <a:solidFill>
          <a:srgbClr val="CC99FF"/>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Valor Condicional</a:t>
          </a:r>
          <a:endParaRPr lang="es-ES" sz="2000" kern="1200" dirty="0">
            <a:solidFill>
              <a:schemeClr val="tx1"/>
            </a:solidFill>
          </a:endParaRPr>
        </a:p>
      </dsp:txBody>
      <dsp:txXfrm>
        <a:off x="1725925" y="4277920"/>
        <a:ext cx="1681765" cy="1053262"/>
      </dsp:txXfrm>
    </dsp:sp>
    <dsp:sp modelId="{A3516609-6C4C-42C7-A950-E07A53E5BD70}">
      <dsp:nvSpPr>
        <dsp:cNvPr id="0" name=""/>
        <dsp:cNvSpPr/>
      </dsp:nvSpPr>
      <dsp:spPr>
        <a:xfrm>
          <a:off x="1605527" y="585940"/>
          <a:ext cx="4663981" cy="4663981"/>
        </a:xfrm>
        <a:custGeom>
          <a:avLst/>
          <a:gdLst/>
          <a:ahLst/>
          <a:cxnLst/>
          <a:rect l="0" t="0" r="0" b="0"/>
          <a:pathLst>
            <a:path>
              <a:moveTo>
                <a:pt x="389691" y="3622592"/>
              </a:moveTo>
              <a:arcTo wR="2331990" hR="2331990" stAng="8783827" swAng="2196264"/>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90AEFD0F-0ED4-4341-A2DF-0377FAA59C59}">
      <dsp:nvSpPr>
        <dsp:cNvPr id="0" name=""/>
        <dsp:cNvSpPr/>
      </dsp:nvSpPr>
      <dsp:spPr>
        <a:xfrm>
          <a:off x="821801" y="1613696"/>
          <a:ext cx="1795723" cy="1167220"/>
        </a:xfrm>
        <a:prstGeom prst="roundRect">
          <a:avLst/>
        </a:prstGeom>
        <a:solidFill>
          <a:srgbClr val="FFCC99"/>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Valor Epistemológico</a:t>
          </a:r>
          <a:endParaRPr lang="es-ES" sz="1800" kern="1200" dirty="0">
            <a:solidFill>
              <a:schemeClr val="tx1"/>
            </a:solidFill>
          </a:endParaRPr>
        </a:p>
      </dsp:txBody>
      <dsp:txXfrm>
        <a:off x="878780" y="1670675"/>
        <a:ext cx="1681765" cy="1053262"/>
      </dsp:txXfrm>
    </dsp:sp>
    <dsp:sp modelId="{64251765-8943-4DB1-945F-62DD91B72B74}">
      <dsp:nvSpPr>
        <dsp:cNvPr id="0" name=""/>
        <dsp:cNvSpPr/>
      </dsp:nvSpPr>
      <dsp:spPr>
        <a:xfrm>
          <a:off x="1605527" y="585940"/>
          <a:ext cx="4663981" cy="4663981"/>
        </a:xfrm>
        <a:custGeom>
          <a:avLst/>
          <a:gdLst/>
          <a:ahLst/>
          <a:cxnLst/>
          <a:rect l="0" t="0" r="0" b="0"/>
          <a:pathLst>
            <a:path>
              <a:moveTo>
                <a:pt x="406335" y="1016683"/>
              </a:moveTo>
              <a:arcTo wR="2331990" hR="2331990" stAng="12860088" swAng="1961487"/>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A6A65-CBBE-4B81-889C-317044AFFE02}">
      <dsp:nvSpPr>
        <dsp:cNvPr id="0" name=""/>
        <dsp:cNvSpPr/>
      </dsp:nvSpPr>
      <dsp:spPr>
        <a:xfrm>
          <a:off x="1013148" y="1361911"/>
          <a:ext cx="6078894" cy="3269021"/>
        </a:xfrm>
        <a:prstGeom prst="round2DiagRect">
          <a:avLst>
            <a:gd name="adj1" fmla="val 0"/>
            <a:gd name="adj2" fmla="val 1667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47EFAA8-FAA3-4BF5-9CC3-D1D51AB5BAC3}">
      <dsp:nvSpPr>
        <dsp:cNvPr id="0" name=""/>
        <dsp:cNvSpPr/>
      </dsp:nvSpPr>
      <dsp:spPr>
        <a:xfrm>
          <a:off x="4052595" y="1708626"/>
          <a:ext cx="810" cy="2575592"/>
        </a:xfrm>
        <a:prstGeom prst="line">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w="12700" cap="rnd" cmpd="sng" algn="ctr">
          <a:solidFill>
            <a:schemeClr val="accent5">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E8796344-BB0B-4464-85A0-758E7D115E97}">
      <dsp:nvSpPr>
        <dsp:cNvPr id="0" name=""/>
        <dsp:cNvSpPr/>
      </dsp:nvSpPr>
      <dsp:spPr>
        <a:xfrm>
          <a:off x="1215778" y="1609564"/>
          <a:ext cx="2634187" cy="27737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endParaRPr lang="es-ES" sz="4300" kern="1200" dirty="0" smtClean="0"/>
        </a:p>
        <a:p>
          <a:pPr lvl="0" algn="l" defTabSz="1911350">
            <a:lnSpc>
              <a:spcPct val="90000"/>
            </a:lnSpc>
            <a:spcBef>
              <a:spcPct val="0"/>
            </a:spcBef>
            <a:spcAft>
              <a:spcPct val="35000"/>
            </a:spcAft>
          </a:pPr>
          <a:r>
            <a:rPr lang="es-ES" sz="4300" kern="1200" dirty="0" smtClean="0"/>
            <a:t>Oferta Electoral </a:t>
          </a:r>
          <a:endParaRPr lang="es-ES" sz="4300" kern="1200" dirty="0"/>
        </a:p>
      </dsp:txBody>
      <dsp:txXfrm>
        <a:off x="1215778" y="1609564"/>
        <a:ext cx="2634187" cy="2773715"/>
      </dsp:txXfrm>
    </dsp:sp>
    <dsp:sp modelId="{875A71CB-B837-47C9-9631-20399421C87C}">
      <dsp:nvSpPr>
        <dsp:cNvPr id="0" name=""/>
        <dsp:cNvSpPr/>
      </dsp:nvSpPr>
      <dsp:spPr>
        <a:xfrm>
          <a:off x="4255225" y="1609564"/>
          <a:ext cx="2634187" cy="27737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endParaRPr lang="es-ES" sz="4300" kern="1200" dirty="0" smtClean="0"/>
        </a:p>
        <a:p>
          <a:pPr lvl="0" algn="l" defTabSz="1911350">
            <a:lnSpc>
              <a:spcPct val="90000"/>
            </a:lnSpc>
            <a:spcBef>
              <a:spcPct val="0"/>
            </a:spcBef>
            <a:spcAft>
              <a:spcPct val="35000"/>
            </a:spcAft>
          </a:pPr>
          <a:r>
            <a:rPr lang="es-ES" sz="4300" kern="1200" dirty="0" smtClean="0"/>
            <a:t>Demanda Electoral </a:t>
          </a:r>
          <a:endParaRPr lang="es-ES" sz="4300" kern="1200" dirty="0"/>
        </a:p>
      </dsp:txBody>
      <dsp:txXfrm>
        <a:off x="4255225" y="1609564"/>
        <a:ext cx="2634187" cy="2773715"/>
      </dsp:txXfrm>
    </dsp:sp>
    <dsp:sp modelId="{521CA898-6944-4480-B563-11217C160C7A}">
      <dsp:nvSpPr>
        <dsp:cNvPr id="0" name=""/>
        <dsp:cNvSpPr/>
      </dsp:nvSpPr>
      <dsp:spPr>
        <a:xfrm rot="16200000">
          <a:off x="-1276528" y="1796419"/>
          <a:ext cx="3566205" cy="1013149"/>
        </a:xfrm>
        <a:prstGeom prst="rightArrow">
          <a:avLst>
            <a:gd name="adj1" fmla="val 49830"/>
            <a:gd name="adj2" fmla="val 60660"/>
          </a:avLst>
        </a:prstGeom>
        <a:solidFill>
          <a:schemeClr val="accent5">
            <a:tint val="50000"/>
            <a:hueOff val="0"/>
            <a:satOff val="0"/>
            <a:lumOff val="0"/>
            <a:alphaOff val="0"/>
          </a:schemeClr>
        </a:solid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r" defTabSz="1066800">
            <a:lnSpc>
              <a:spcPct val="90000"/>
            </a:lnSpc>
            <a:spcBef>
              <a:spcPct val="0"/>
            </a:spcBef>
            <a:spcAft>
              <a:spcPct val="35000"/>
            </a:spcAft>
          </a:pPr>
          <a:endParaRPr lang="es-ES" sz="2400" kern="1200"/>
        </a:p>
      </dsp:txBody>
      <dsp:txXfrm>
        <a:off x="-1123406" y="2203689"/>
        <a:ext cx="3259962" cy="504853"/>
      </dsp:txXfrm>
    </dsp:sp>
    <dsp:sp modelId="{12E5E581-E54A-4ED0-9C7E-BAB56D1E6936}">
      <dsp:nvSpPr>
        <dsp:cNvPr id="0" name=""/>
        <dsp:cNvSpPr/>
      </dsp:nvSpPr>
      <dsp:spPr>
        <a:xfrm rot="5400000">
          <a:off x="5815514" y="3183276"/>
          <a:ext cx="3566205" cy="1013149"/>
        </a:xfrm>
        <a:prstGeom prst="rightArrow">
          <a:avLst>
            <a:gd name="adj1" fmla="val 49830"/>
            <a:gd name="adj2" fmla="val 60660"/>
          </a:avLst>
        </a:prstGeom>
        <a:solidFill>
          <a:schemeClr val="accent5">
            <a:tint val="50000"/>
            <a:hueOff val="572647"/>
            <a:satOff val="43194"/>
            <a:lumOff val="11883"/>
            <a:alphaOff val="0"/>
          </a:schemeClr>
        </a:solid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r" defTabSz="1066800">
            <a:lnSpc>
              <a:spcPct val="90000"/>
            </a:lnSpc>
            <a:spcBef>
              <a:spcPct val="0"/>
            </a:spcBef>
            <a:spcAft>
              <a:spcPct val="35000"/>
            </a:spcAft>
          </a:pPr>
          <a:endParaRPr lang="es-ES" sz="2400" kern="1200"/>
        </a:p>
      </dsp:txBody>
      <dsp:txXfrm>
        <a:off x="5968636" y="3284303"/>
        <a:ext cx="3259962" cy="5048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88FCF-F248-414A-B77F-443E528DCF72}">
      <dsp:nvSpPr>
        <dsp:cNvPr id="0" name=""/>
        <dsp:cNvSpPr/>
      </dsp:nvSpPr>
      <dsp:spPr>
        <a:xfrm rot="5400000">
          <a:off x="-296855" y="301392"/>
          <a:ext cx="1979039" cy="1385327"/>
        </a:xfrm>
        <a:prstGeom prst="chevron">
          <a:avLst/>
        </a:prstGeom>
        <a:solidFill>
          <a:srgbClr val="99FF99"/>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MÉTODO DEDUCTIVO</a:t>
          </a:r>
          <a:endParaRPr lang="es-ES" sz="1800" kern="1200" dirty="0">
            <a:solidFill>
              <a:schemeClr val="tx1"/>
            </a:solidFill>
          </a:endParaRPr>
        </a:p>
      </dsp:txBody>
      <dsp:txXfrm rot="-5400000">
        <a:off x="2" y="697200"/>
        <a:ext cx="1385327" cy="593712"/>
      </dsp:txXfrm>
    </dsp:sp>
    <dsp:sp modelId="{F31538F5-565C-4760-BB04-C19E3E37AE11}">
      <dsp:nvSpPr>
        <dsp:cNvPr id="0" name=""/>
        <dsp:cNvSpPr/>
      </dsp:nvSpPr>
      <dsp:spPr>
        <a:xfrm rot="5400000">
          <a:off x="4388210" y="-2998346"/>
          <a:ext cx="1286375" cy="7292141"/>
        </a:xfrm>
        <a:prstGeom prst="round2SameRect">
          <a:avLst/>
        </a:prstGeom>
        <a:solidFill>
          <a:schemeClr val="lt1">
            <a:alpha val="90000"/>
            <a:hueOff val="0"/>
            <a:satOff val="0"/>
            <a:lumOff val="0"/>
            <a:alphaOff val="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smtClean="0"/>
            <a:t>Movimiento del conocimiento que va de lo general a lo particular</a:t>
          </a:r>
          <a:endParaRPr lang="es-ES" sz="2400" kern="1200" dirty="0"/>
        </a:p>
        <a:p>
          <a:pPr marL="228600" lvl="1" indent="-228600" algn="l" defTabSz="1066800">
            <a:lnSpc>
              <a:spcPct val="90000"/>
            </a:lnSpc>
            <a:spcBef>
              <a:spcPct val="0"/>
            </a:spcBef>
            <a:spcAft>
              <a:spcPct val="15000"/>
            </a:spcAft>
            <a:buChar char="••"/>
          </a:pPr>
          <a:r>
            <a:rPr lang="es-ES" sz="2400" kern="1200" dirty="0" smtClean="0"/>
            <a:t>Recopilación de información secundaria</a:t>
          </a:r>
          <a:endParaRPr lang="es-ES" sz="2400" kern="1200" dirty="0"/>
        </a:p>
      </dsp:txBody>
      <dsp:txXfrm rot="-5400000">
        <a:off x="1385327" y="67333"/>
        <a:ext cx="7229345" cy="1160783"/>
      </dsp:txXfrm>
    </dsp:sp>
    <dsp:sp modelId="{C90826A7-AD1D-4542-AFE0-7EB3F72B39E5}">
      <dsp:nvSpPr>
        <dsp:cNvPr id="0" name=""/>
        <dsp:cNvSpPr/>
      </dsp:nvSpPr>
      <dsp:spPr>
        <a:xfrm rot="5400000">
          <a:off x="-296855" y="2089938"/>
          <a:ext cx="1979039" cy="1385327"/>
        </a:xfrm>
        <a:prstGeom prst="chevron">
          <a:avLst/>
        </a:prstGeom>
        <a:solidFill>
          <a:srgbClr val="10ABF8"/>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MÉTODO INDUCTIVO</a:t>
          </a:r>
          <a:endParaRPr lang="es-ES" sz="1800" kern="1200" dirty="0">
            <a:solidFill>
              <a:schemeClr val="tx1"/>
            </a:solidFill>
          </a:endParaRPr>
        </a:p>
      </dsp:txBody>
      <dsp:txXfrm rot="-5400000">
        <a:off x="2" y="2485746"/>
        <a:ext cx="1385327" cy="593712"/>
      </dsp:txXfrm>
    </dsp:sp>
    <dsp:sp modelId="{CE8E1AB1-5C2B-4CE7-B35D-FB32B33F0F4B}">
      <dsp:nvSpPr>
        <dsp:cNvPr id="0" name=""/>
        <dsp:cNvSpPr/>
      </dsp:nvSpPr>
      <dsp:spPr>
        <a:xfrm rot="5400000">
          <a:off x="4388210" y="-1209800"/>
          <a:ext cx="1286375" cy="7292141"/>
        </a:xfrm>
        <a:prstGeom prst="round2SameRect">
          <a:avLst/>
        </a:prstGeom>
        <a:solidFill>
          <a:schemeClr val="lt1">
            <a:alpha val="90000"/>
            <a:hueOff val="0"/>
            <a:satOff val="0"/>
            <a:lumOff val="0"/>
            <a:alphaOff val="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smtClean="0"/>
            <a:t>Lleva de lo particular a lo general</a:t>
          </a:r>
          <a:endParaRPr lang="es-ES" sz="2400" kern="1200" dirty="0"/>
        </a:p>
        <a:p>
          <a:pPr marL="228600" lvl="1" indent="-228600" algn="l" defTabSz="1066800">
            <a:lnSpc>
              <a:spcPct val="90000"/>
            </a:lnSpc>
            <a:spcBef>
              <a:spcPct val="0"/>
            </a:spcBef>
            <a:spcAft>
              <a:spcPct val="15000"/>
            </a:spcAft>
            <a:buChar char="••"/>
          </a:pPr>
          <a:r>
            <a:rPr lang="es-ES" sz="2400" kern="1200" dirty="0" smtClean="0"/>
            <a:t>Recopilación de información primaria</a:t>
          </a:r>
          <a:endParaRPr lang="es-ES" sz="2400" kern="1200" dirty="0"/>
        </a:p>
      </dsp:txBody>
      <dsp:txXfrm rot="-5400000">
        <a:off x="1385327" y="1855879"/>
        <a:ext cx="7229345" cy="1160783"/>
      </dsp:txXfrm>
    </dsp:sp>
    <dsp:sp modelId="{00AD08D0-31C1-4A52-BB22-F1CA21DE7F2C}">
      <dsp:nvSpPr>
        <dsp:cNvPr id="0" name=""/>
        <dsp:cNvSpPr/>
      </dsp:nvSpPr>
      <dsp:spPr>
        <a:xfrm rot="5400000">
          <a:off x="-296855" y="3878485"/>
          <a:ext cx="1979039" cy="1385327"/>
        </a:xfrm>
        <a:prstGeom prst="chevron">
          <a:avLst/>
        </a:prstGeom>
        <a:solidFill>
          <a:srgbClr val="FFCC99"/>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MÉTODO ALEATORIO SIMPLE</a:t>
          </a:r>
          <a:endParaRPr lang="es-ES" sz="1800" kern="1200" dirty="0">
            <a:solidFill>
              <a:schemeClr val="tx1"/>
            </a:solidFill>
          </a:endParaRPr>
        </a:p>
      </dsp:txBody>
      <dsp:txXfrm rot="-5400000">
        <a:off x="2" y="4274293"/>
        <a:ext cx="1385327" cy="593712"/>
      </dsp:txXfrm>
    </dsp:sp>
    <dsp:sp modelId="{A90B82EF-7BDA-4510-9FBE-C3C49FF0D290}">
      <dsp:nvSpPr>
        <dsp:cNvPr id="0" name=""/>
        <dsp:cNvSpPr/>
      </dsp:nvSpPr>
      <dsp:spPr>
        <a:xfrm rot="5400000">
          <a:off x="4387872" y="579084"/>
          <a:ext cx="1287051" cy="7292141"/>
        </a:xfrm>
        <a:prstGeom prst="round2SameRect">
          <a:avLst/>
        </a:prstGeom>
        <a:solidFill>
          <a:schemeClr val="lt1">
            <a:alpha val="90000"/>
            <a:hueOff val="0"/>
            <a:satOff val="0"/>
            <a:lumOff val="0"/>
            <a:alphaOff val="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smtClean="0"/>
            <a:t>Forma justa de seleccionar una muestra a partir de la población</a:t>
          </a:r>
          <a:endParaRPr lang="es-ES" sz="2400" kern="1200" dirty="0"/>
        </a:p>
        <a:p>
          <a:pPr marL="228600" lvl="1" indent="-228600" algn="l" defTabSz="1066800">
            <a:lnSpc>
              <a:spcPct val="90000"/>
            </a:lnSpc>
            <a:spcBef>
              <a:spcPct val="0"/>
            </a:spcBef>
            <a:spcAft>
              <a:spcPct val="15000"/>
            </a:spcAft>
            <a:buChar char="••"/>
          </a:pPr>
          <a:r>
            <a:rPr lang="es-ES" sz="2400" kern="1200" dirty="0" smtClean="0"/>
            <a:t>Cada miembro tiene igualdad de ser seleccionado</a:t>
          </a:r>
          <a:endParaRPr lang="es-ES" sz="2400" kern="1200" dirty="0"/>
        </a:p>
      </dsp:txBody>
      <dsp:txXfrm rot="-5400000">
        <a:off x="1385328" y="3644458"/>
        <a:ext cx="7229312" cy="116139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AA799B-27E0-445B-B2C0-2733D940A75E}" type="datetimeFigureOut">
              <a:rPr lang="es-ES" smtClean="0"/>
              <a:t>28/08/2015</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50E17-A2B6-4956-93B1-083EF81C0172}" type="slidenum">
              <a:rPr lang="es-ES" smtClean="0"/>
              <a:t>‹Nº›</a:t>
            </a:fld>
            <a:endParaRPr lang="es-ES"/>
          </a:p>
        </p:txBody>
      </p:sp>
    </p:spTree>
    <p:extLst>
      <p:ext uri="{BB962C8B-B14F-4D97-AF65-F5344CB8AC3E}">
        <p14:creationId xmlns:p14="http://schemas.microsoft.com/office/powerpoint/2010/main" val="1668340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950E17-A2B6-4956-93B1-083EF81C0172}" type="slidenum">
              <a:rPr lang="es-ES" smtClean="0"/>
              <a:t>59</a:t>
            </a:fld>
            <a:endParaRPr lang="es-ES"/>
          </a:p>
        </p:txBody>
      </p:sp>
    </p:spTree>
    <p:extLst>
      <p:ext uri="{BB962C8B-B14F-4D97-AF65-F5344CB8AC3E}">
        <p14:creationId xmlns:p14="http://schemas.microsoft.com/office/powerpoint/2010/main" val="3442185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83A977F-2504-E741-85B4-8F01994E1F25}" type="datetimeFigureOut">
              <a:rPr lang="en-US" smtClean="0"/>
              <a:t>8/28/2015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78351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44F351F-53B1-3B4C-8CD4-15B0457E8E3F}" type="datetimeFigureOut">
              <a:rPr lang="en-US" smtClean="0"/>
              <a:t>8/28/2015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542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1E8F6-4F69-E448-82E4-3FF8C30628E4}" type="datetimeFigureOut">
              <a:rPr lang="en-US" smtClean="0"/>
              <a:t>8/28/2015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02757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790BAD4-EC93-8B4C-97AE-9AB5F3271B19}" type="datetimeFigureOut">
              <a:rPr lang="en-US" smtClean="0"/>
              <a:t>8/28/2015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61922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6C9050E-E079-6441-81E7-806D30677343}" type="datetimeFigureOut">
              <a:rPr lang="en-US" smtClean="0"/>
              <a:t>8/28/2015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1846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9B230AF-FFB7-DE42-B481-AAC2589869DA}" type="datetimeFigureOut">
              <a:rPr lang="en-US" smtClean="0"/>
              <a:t>8/28/2015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53271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E9A7C16-FAF2-2C41-B697-563997C522AD}" type="datetimeFigureOut">
              <a:rPr lang="en-US" smtClean="0"/>
              <a:t>8/28/2015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58803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A19D9EA-0687-604F-B97A-763B6765DF9F}" type="datetimeFigureOut">
              <a:rPr lang="en-US" smtClean="0"/>
              <a:t>8/28/2015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1326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2B9A02F-357D-AF42-B110-A7740AFDCA1B}" type="datetimeFigureOut">
              <a:rPr lang="en-US" smtClean="0"/>
              <a:t>8/28/2015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81504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ABB9B27-4D02-2940-AED5-BC8F2B3B1507}" type="datetimeFigureOut">
              <a:rPr lang="en-US" smtClean="0"/>
              <a:t>8/28/2015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2429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4CF7878-2C98-7449-BB8F-764A5EA8E558}" type="datetimeFigureOut">
              <a:rPr lang="en-US" smtClean="0"/>
              <a:t>8/28/2015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18667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6D2F403-9584-1749-B6AB-5E1C5F94527C}" type="datetimeFigureOut">
              <a:rPr lang="en-US" smtClean="0"/>
              <a:t>8/28/2015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29502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58C0351-EB03-5444-BA93-B7E778374E24}" type="datetimeFigureOut">
              <a:rPr lang="en-US" smtClean="0"/>
              <a:t>8/28/2015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77539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DB90-FF7E-5041-AB9F-1BC0957AB829}" type="datetimeFigureOut">
              <a:rPr lang="en-US" smtClean="0"/>
              <a:t>8/28/2015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46220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1EB8CB6-48D8-4E47-B0D3-B56230F429D0}" type="datetimeFigureOut">
              <a:rPr lang="en-US" smtClean="0"/>
              <a:t>8/28/2015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60537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EF716D3-DCE8-CC45-8106-AE5DFCD073F9}" type="datetimeFigureOut">
              <a:rPr lang="en-US" smtClean="0"/>
              <a:t>8/28/2015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1772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9FFFB4-400D-1240-AB24-6F86C96D4DFB}" type="datetimeFigureOut">
              <a:rPr lang="en-US" smtClean="0"/>
              <a:t>8/28/2015</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9381017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45.pn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46.pn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http://2.bp.blogspot.com/-p8gaN10xcsc/UbTBbjY9tPI/AAAAAAAAAL8/p5_COpf3UFE/s1600/Logo+MPais.jpg" TargetMode="External"/><Relationship Id="rId5" Type="http://schemas.openxmlformats.org/officeDocument/2006/relationships/image" Target="../media/image54.jpeg"/><Relationship Id="rId4" Type="http://schemas.openxmlformats.org/officeDocument/2006/relationships/image" Target="http://blog.chavez.org.ve/wp-content/uploads/2010/09/A-rescatar-a-Correa1.jpg"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http://2.bp.blogspot.com/-xjiCXlOAu4E/UYQfJLQcGdI/AAAAAAAAF4Q/a7d9oCEPaTk/s1600/enlace-ciudadano-320-esmeraldas.jpg" TargetMode="External"/><Relationship Id="rId5" Type="http://schemas.openxmlformats.org/officeDocument/2006/relationships/image" Target="../media/image58.jpeg"/><Relationship Id="rId4" Type="http://schemas.openxmlformats.org/officeDocument/2006/relationships/image" Target="http://www.elcomercio.com/files/article_main/uploads/2015/06/10/5578ed6fdcd7e.jpeg" TargetMode="Externa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espe-el.espe.edu.ec/sites/default/files/logo_ffaa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706" y="169964"/>
            <a:ext cx="3856587" cy="115104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Resultado de imagen para espe"/>
          <p:cNvSpPr>
            <a:spLocks noChangeAspect="1" noChangeArrowheads="1"/>
          </p:cNvSpPr>
          <p:nvPr/>
        </p:nvSpPr>
        <p:spPr bwMode="auto">
          <a:xfrm>
            <a:off x="1349894" y="2337480"/>
            <a:ext cx="4379102" cy="43791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Rectángulo 5"/>
          <p:cNvSpPr/>
          <p:nvPr/>
        </p:nvSpPr>
        <p:spPr>
          <a:xfrm>
            <a:off x="0" y="1455576"/>
            <a:ext cx="9144000" cy="5124480"/>
          </a:xfrm>
          <a:prstGeom prst="rect">
            <a:avLst/>
          </a:prstGeom>
        </p:spPr>
        <p:txBody>
          <a:bodyPr wrap="square">
            <a:spAutoFit/>
          </a:bodyPr>
          <a:lstStyle/>
          <a:p>
            <a:pPr algn="ctr">
              <a:lnSpc>
                <a:spcPct val="150000"/>
              </a:lnSpc>
              <a:spcAft>
                <a:spcPts val="0"/>
              </a:spcAft>
            </a:pPr>
            <a:r>
              <a:rPr lang="es-MX" sz="2000" b="1" dirty="0" smtClean="0">
                <a:effectLst/>
                <a:latin typeface="Arial" panose="020B0604020202020204" pitchFamily="34" charset="0"/>
                <a:ea typeface="Calibri" panose="020F0502020204030204" pitchFamily="34" charset="0"/>
                <a:cs typeface="Calibri" panose="020F0502020204030204" pitchFamily="34" charset="0"/>
              </a:rPr>
              <a:t>PROYECTO DE TITULACIÓN PREVIO A LA OBTENCIÓN DEL TÍTULO INGENIERO EN MERCADOTECNIA</a:t>
            </a:r>
            <a:endParaRPr lang="es-ES" sz="2000" dirty="0" smtClean="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MX" b="1" dirty="0" smtClean="0">
                <a:effectLst/>
                <a:latin typeface="Arial" panose="020B0604020202020204" pitchFamily="34" charset="0"/>
                <a:ea typeface="Calibri" panose="020F0502020204030204" pitchFamily="34" charset="0"/>
                <a:cs typeface="Arial" panose="020B0604020202020204" pitchFamily="34" charset="0"/>
              </a:rPr>
              <a:t>  </a:t>
            </a:r>
            <a:endParaRPr lang="es-ES" sz="1600" dirty="0" smtClean="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MX" sz="2200" b="1" dirty="0" smtClean="0">
                <a:effectLst/>
                <a:latin typeface="Arial" panose="020B0604020202020204" pitchFamily="34" charset="0"/>
                <a:ea typeface="Calibri" panose="020F0502020204030204" pitchFamily="34" charset="0"/>
                <a:cs typeface="Arial" panose="020B0604020202020204" pitchFamily="34" charset="0"/>
              </a:rPr>
              <a:t>AUTOR: Kerly Priscila Granizo </a:t>
            </a:r>
            <a:r>
              <a:rPr lang="es-MX" sz="2200" b="1" dirty="0" err="1" smtClean="0">
                <a:effectLst/>
                <a:latin typeface="Arial" panose="020B0604020202020204" pitchFamily="34" charset="0"/>
                <a:ea typeface="Calibri" panose="020F0502020204030204" pitchFamily="34" charset="0"/>
                <a:cs typeface="Arial" panose="020B0604020202020204" pitchFamily="34" charset="0"/>
              </a:rPr>
              <a:t>Granizo</a:t>
            </a:r>
            <a:endParaRPr lang="es-ES" sz="2200" dirty="0" smtClean="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MX" sz="2000" b="1" dirty="0" smtClean="0">
                <a:effectLst/>
                <a:latin typeface="Arial" panose="020B0604020202020204" pitchFamily="34" charset="0"/>
                <a:ea typeface="Calibri" panose="020F0502020204030204" pitchFamily="34" charset="0"/>
                <a:cs typeface="Arial" panose="020B0604020202020204" pitchFamily="34" charset="0"/>
              </a:rPr>
              <a:t>  </a:t>
            </a:r>
            <a:endParaRPr lang="es-ES" dirty="0" smtClean="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MX" sz="2000" b="1" dirty="0" smtClean="0">
                <a:effectLst/>
                <a:latin typeface="Arial" panose="020B0604020202020204" pitchFamily="34" charset="0"/>
                <a:ea typeface="Calibri" panose="020F0502020204030204" pitchFamily="34" charset="0"/>
                <a:cs typeface="Arial" panose="020B0604020202020204" pitchFamily="34" charset="0"/>
              </a:rPr>
              <a:t>TEMA: Estrategias de comunicación utilizadas en las campañas electorales presidenciales en el Ecuador y su impacto en la percepción de la población del sector Sur en el Distrito Metropolitano de Quito.  Período 2006-2015.</a:t>
            </a:r>
            <a:endParaRPr lang="es-ES" sz="1600" dirty="0" smtClean="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MX" b="1" dirty="0" smtClean="0">
                <a:effectLst/>
                <a:latin typeface="Arial" panose="020B0604020202020204" pitchFamily="34" charset="0"/>
                <a:ea typeface="Calibri" panose="020F0502020204030204" pitchFamily="34" charset="0"/>
                <a:cs typeface="Arial" panose="020B0604020202020204" pitchFamily="34" charset="0"/>
              </a:rPr>
              <a:t> </a:t>
            </a:r>
            <a:endParaRPr lang="es-ES" sz="1600" dirty="0" smtClean="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MX" sz="2000" b="1" dirty="0" smtClean="0">
                <a:effectLst/>
                <a:latin typeface="Arial" panose="020B0604020202020204" pitchFamily="34" charset="0"/>
                <a:ea typeface="Calibri" panose="020F0502020204030204" pitchFamily="34" charset="0"/>
                <a:cs typeface="Arial" panose="020B0604020202020204" pitchFamily="34" charset="0"/>
              </a:rPr>
              <a:t>DIRECTOR: ING. ÁLVARO CARRILLO, MBA</a:t>
            </a:r>
            <a:endParaRPr lang="es-ES"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3097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094668177"/>
              </p:ext>
            </p:extLst>
          </p:nvPr>
        </p:nvGraphicFramePr>
        <p:xfrm>
          <a:off x="279917" y="373223"/>
          <a:ext cx="8509519" cy="6158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9065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61257" y="1082351"/>
            <a:ext cx="7800393" cy="1567543"/>
          </a:xfrm>
          <a:prstGeom prst="round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000" dirty="0">
                <a:solidFill>
                  <a:schemeClr val="tx1"/>
                </a:solidFill>
              </a:rPr>
              <a:t>El marketing político es un proceso mediante el cual los candidatos y sus ideas se direccionan a los votantes con el objetivo de satisfacer sus necesidades potenciales y de esta manera conseguir adeptos para los candidatos y sus ideas. (Vega, 2005)</a:t>
            </a:r>
            <a:endParaRPr lang="es-ES" sz="2000" dirty="0">
              <a:solidFill>
                <a:schemeClr val="tx1"/>
              </a:solidFill>
            </a:endParaRPr>
          </a:p>
        </p:txBody>
      </p:sp>
      <p:graphicFrame>
        <p:nvGraphicFramePr>
          <p:cNvPr id="3" name="Diagrama 2"/>
          <p:cNvGraphicFramePr/>
          <p:nvPr>
            <p:extLst>
              <p:ext uri="{D42A27DB-BD31-4B8C-83A1-F6EECF244321}">
                <p14:modId xmlns:p14="http://schemas.microsoft.com/office/powerpoint/2010/main" val="3878384921"/>
              </p:ext>
            </p:extLst>
          </p:nvPr>
        </p:nvGraphicFramePr>
        <p:xfrm>
          <a:off x="205274" y="2649894"/>
          <a:ext cx="8453534" cy="4264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0" y="0"/>
            <a:ext cx="5418471" cy="830997"/>
          </a:xfrm>
          <a:prstGeom prst="rect">
            <a:avLst/>
          </a:prstGeom>
        </p:spPr>
        <p:txBody>
          <a:bodyPr wrap="none">
            <a:spAutoFit/>
          </a:bodyPr>
          <a:lstStyle/>
          <a:p>
            <a:pPr algn="ctr"/>
            <a:r>
              <a:rPr lang="es-ES" sz="4800" b="1" u="sng" dirty="0">
                <a:ln w="9525">
                  <a:solidFill>
                    <a:schemeClr val="bg1"/>
                  </a:solidFill>
                  <a:prstDash val="solid"/>
                </a:ln>
                <a:effectLst>
                  <a:outerShdw blurRad="12700" dist="38100" dir="2700000" algn="tl" rotWithShape="0">
                    <a:schemeClr val="bg1">
                      <a:lumMod val="50000"/>
                    </a:schemeClr>
                  </a:outerShdw>
                </a:effectLst>
              </a:rPr>
              <a:t>Marketing </a:t>
            </a:r>
            <a:r>
              <a:rPr lang="es-ES" sz="4800" b="1" u="sng" dirty="0" smtClean="0">
                <a:ln w="9525">
                  <a:solidFill>
                    <a:schemeClr val="bg1"/>
                  </a:solidFill>
                  <a:prstDash val="solid"/>
                </a:ln>
                <a:effectLst>
                  <a:outerShdw blurRad="12700" dist="38100" dir="2700000" algn="tl" rotWithShape="0">
                    <a:schemeClr val="bg1">
                      <a:lumMod val="50000"/>
                    </a:schemeClr>
                  </a:outerShdw>
                </a:effectLst>
              </a:rPr>
              <a:t>Político</a:t>
            </a:r>
            <a:r>
              <a:rPr lang="es-ES" b="1" u="sng" dirty="0" smtClean="0">
                <a:ln w="9525">
                  <a:solidFill>
                    <a:schemeClr val="bg1"/>
                  </a:solidFill>
                  <a:prstDash val="solid"/>
                </a:ln>
                <a:effectLst>
                  <a:outerShdw blurRad="12700" dist="38100" dir="2700000" algn="tl" rotWithShape="0">
                    <a:schemeClr val="bg1">
                      <a:lumMod val="50000"/>
                    </a:schemeClr>
                  </a:outerShdw>
                </a:effectLst>
              </a:rPr>
              <a:t> </a:t>
            </a:r>
            <a:endParaRPr lang="es-ES"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048447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37322"/>
            <a:ext cx="6413935" cy="830997"/>
          </a:xfrm>
          <a:prstGeom prst="rect">
            <a:avLst/>
          </a:prstGeom>
        </p:spPr>
        <p:txBody>
          <a:bodyPr wrap="none">
            <a:spAutoFit/>
          </a:bodyPr>
          <a:lstStyle/>
          <a:p>
            <a:pPr algn="ctr"/>
            <a:r>
              <a:rPr lang="es-ES" sz="4800" b="1" u="sng" dirty="0" smtClean="0">
                <a:ln w="9525">
                  <a:solidFill>
                    <a:schemeClr val="bg1"/>
                  </a:solidFill>
                  <a:prstDash val="solid"/>
                </a:ln>
                <a:effectLst>
                  <a:outerShdw blurRad="12700" dist="38100" dir="2700000" algn="tl" rotWithShape="0">
                    <a:schemeClr val="bg1">
                      <a:lumMod val="50000"/>
                    </a:schemeClr>
                  </a:outerShdw>
                </a:effectLst>
              </a:rPr>
              <a:t>Campañas Electorales</a:t>
            </a:r>
            <a:endParaRPr lang="es-ES"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aphicFrame>
        <p:nvGraphicFramePr>
          <p:cNvPr id="3" name="Diagrama 2"/>
          <p:cNvGraphicFramePr/>
          <p:nvPr>
            <p:extLst>
              <p:ext uri="{D42A27DB-BD31-4B8C-83A1-F6EECF244321}">
                <p14:modId xmlns:p14="http://schemas.microsoft.com/office/powerpoint/2010/main" val="1512067949"/>
              </p:ext>
            </p:extLst>
          </p:nvPr>
        </p:nvGraphicFramePr>
        <p:xfrm>
          <a:off x="279917" y="868319"/>
          <a:ext cx="8546841" cy="5989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3938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8656536" cy="707886"/>
          </a:xfrm>
          <a:prstGeom prst="rect">
            <a:avLst/>
          </a:prstGeom>
        </p:spPr>
        <p:txBody>
          <a:bodyPr wrap="none">
            <a:spAutoFit/>
          </a:bodyPr>
          <a:lstStyle/>
          <a:p>
            <a:pPr algn="ctr"/>
            <a:r>
              <a:rPr lang="es-ES" sz="4000" b="1" u="sng" dirty="0" smtClean="0">
                <a:ln w="9525">
                  <a:solidFill>
                    <a:schemeClr val="bg1"/>
                  </a:solidFill>
                  <a:prstDash val="solid"/>
                </a:ln>
                <a:effectLst>
                  <a:outerShdw blurRad="12700" dist="38100" dir="2700000" algn="tl" rotWithShape="0">
                    <a:schemeClr val="bg1">
                      <a:lumMod val="50000"/>
                    </a:schemeClr>
                  </a:outerShdw>
                </a:effectLst>
              </a:rPr>
              <a:t>Segmentación de Mercado Objetivo</a:t>
            </a:r>
            <a:endParaRPr lang="es-ES" sz="1400"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aphicFrame>
        <p:nvGraphicFramePr>
          <p:cNvPr id="3" name="Diagrama 2"/>
          <p:cNvGraphicFramePr/>
          <p:nvPr>
            <p:extLst>
              <p:ext uri="{D42A27DB-BD31-4B8C-83A1-F6EECF244321}">
                <p14:modId xmlns:p14="http://schemas.microsoft.com/office/powerpoint/2010/main" val="1569899179"/>
              </p:ext>
            </p:extLst>
          </p:nvPr>
        </p:nvGraphicFramePr>
        <p:xfrm>
          <a:off x="447869" y="1063689"/>
          <a:ext cx="7875037" cy="5467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0250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67747170"/>
              </p:ext>
            </p:extLst>
          </p:nvPr>
        </p:nvGraphicFramePr>
        <p:xfrm>
          <a:off x="553616" y="370632"/>
          <a:ext cx="8105192" cy="5992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9160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94759" y="445285"/>
            <a:ext cx="7074565"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ES" sz="4000" b="1" u="sng" dirty="0">
                <a:ln w="9525">
                  <a:solidFill>
                    <a:schemeClr val="bg1"/>
                  </a:solidFill>
                  <a:prstDash val="solid"/>
                </a:ln>
                <a:effectLst>
                  <a:outerShdw blurRad="12700" dist="38100" dir="2700000" algn="tl" rotWithShape="0">
                    <a:schemeClr val="bg1">
                      <a:lumMod val="50000"/>
                    </a:schemeClr>
                  </a:outerShdw>
                </a:effectLst>
              </a:rPr>
              <a:t>Tipos de Estrategias Políticas</a:t>
            </a:r>
            <a:endParaRPr lang="es-ES" altLang="es-ES" sz="4000" b="1" u="sng" dirty="0">
              <a:ln w="9525">
                <a:solidFill>
                  <a:schemeClr val="bg1"/>
                </a:solidFill>
                <a:prstDash val="solid"/>
              </a:ln>
              <a:effectLst>
                <a:outerShdw blurRad="12700" dist="38100" dir="2700000" algn="tl" rotWithShape="0">
                  <a:schemeClr val="bg1">
                    <a:lumMod val="50000"/>
                  </a:scheme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pic>
        <p:nvPicPr>
          <p:cNvPr id="4097"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t="2225" r="628"/>
          <a:stretch/>
        </p:blipFill>
        <p:spPr bwMode="auto">
          <a:xfrm>
            <a:off x="1" y="1940388"/>
            <a:ext cx="8864082" cy="18939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 y="3834317"/>
            <a:ext cx="24929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Fuente: (Rivera, 2010)</a:t>
            </a:r>
            <a:endParaRPr kumimoji="0" lang="es-ES" altLang="es-ES" sz="2800" b="0" i="0" u="none" strike="noStrike" cap="none" normalizeH="0" baseline="0" dirty="0" smtClean="0">
              <a:ln>
                <a:noFill/>
              </a:ln>
              <a:solidFill>
                <a:schemeClr val="tx1"/>
              </a:solidFill>
              <a:effectLst/>
              <a:latin typeface="Arial" panose="020B0604020202020204" pitchFamily="34" charset="0"/>
            </a:endParaRPr>
          </a:p>
        </p:txBody>
      </p:sp>
      <p:pic>
        <p:nvPicPr>
          <p:cNvPr id="4" name="Imagen 3"/>
          <p:cNvPicPr>
            <a:picLocks noChangeAspect="1"/>
          </p:cNvPicPr>
          <p:nvPr/>
        </p:nvPicPr>
        <p:blipFill>
          <a:blip r:embed="rId3"/>
          <a:stretch>
            <a:fillRect/>
          </a:stretch>
        </p:blipFill>
        <p:spPr>
          <a:xfrm>
            <a:off x="4533962" y="4344535"/>
            <a:ext cx="3435362" cy="22673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97169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7531" y="1978289"/>
            <a:ext cx="7833043" cy="2585323"/>
          </a:xfrm>
          <a:prstGeom prst="rect">
            <a:avLst/>
          </a:prstGeom>
          <a:solidFill>
            <a:schemeClr val="accent1">
              <a:lumMod val="20000"/>
              <a:lumOff val="80000"/>
            </a:schemeClr>
          </a:solidFill>
          <a:ln w="57150">
            <a:solidFill>
              <a:schemeClr val="accent6">
                <a:lumMod val="75000"/>
              </a:schemeClr>
            </a:solidFill>
          </a:ln>
        </p:spPr>
        <p:txBody>
          <a:bodyPr wrap="none" lIns="91440" tIns="45720" rIns="91440" bIns="45720">
            <a:spAutoFit/>
          </a:bodyPr>
          <a:lstStyle/>
          <a:p>
            <a:pPr algn="ctr"/>
            <a:r>
              <a:rPr lang="es-E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CAPITULO III</a:t>
            </a:r>
          </a:p>
          <a:p>
            <a:pPr algn="ctr"/>
            <a:endPar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s-E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MARCO METODOLÓGICO</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725182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6816215"/>
              </p:ext>
            </p:extLst>
          </p:nvPr>
        </p:nvGraphicFramePr>
        <p:xfrm>
          <a:off x="223935" y="984885"/>
          <a:ext cx="8677469" cy="5565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p:cNvSpPr>
            <a:spLocks noChangeArrowheads="1"/>
          </p:cNvSpPr>
          <p:nvPr/>
        </p:nvSpPr>
        <p:spPr bwMode="auto">
          <a:xfrm>
            <a:off x="2686237" y="0"/>
            <a:ext cx="3650230"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es-ES" sz="4000" b="1" u="sng" dirty="0" smtClean="0">
                <a:ln w="9525">
                  <a:solidFill>
                    <a:schemeClr val="bg1"/>
                  </a:solidFill>
                  <a:prstDash val="solid"/>
                </a:ln>
                <a:effectLst>
                  <a:outerShdw blurRad="12700" dist="38100" dir="2700000" algn="tl" rotWithShape="0">
                    <a:schemeClr val="bg1">
                      <a:lumMod val="50000"/>
                    </a:schemeClr>
                  </a:outerShdw>
                </a:effectLst>
              </a:rPr>
              <a:t>METODOLOGÍA</a:t>
            </a:r>
            <a:endParaRPr lang="es-ES" altLang="es-ES" sz="4000" b="1" u="sng" dirty="0">
              <a:ln w="9525">
                <a:solidFill>
                  <a:schemeClr val="bg1"/>
                </a:solidFill>
                <a:prstDash val="solid"/>
              </a:ln>
              <a:effectLst>
                <a:outerShdw blurRad="12700" dist="38100" dir="2700000" algn="tl" rotWithShape="0">
                  <a:schemeClr val="bg1">
                    <a:lumMod val="50000"/>
                  </a:scheme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78468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85224" y="0"/>
            <a:ext cx="6086987"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es-ES" sz="4000" b="1" u="sng" dirty="0" smtClean="0">
                <a:ln w="9525">
                  <a:solidFill>
                    <a:schemeClr val="bg1"/>
                  </a:solidFill>
                  <a:prstDash val="solid"/>
                </a:ln>
                <a:effectLst>
                  <a:outerShdw blurRad="12700" dist="38100" dir="2700000" algn="tl" rotWithShape="0">
                    <a:schemeClr val="bg1">
                      <a:lumMod val="50000"/>
                    </a:schemeClr>
                  </a:outerShdw>
                </a:effectLst>
              </a:rPr>
              <a:t>TAMAÑO DE LA MUESTRA</a:t>
            </a:r>
            <a:endParaRPr lang="es-ES" altLang="es-ES" sz="4000" b="1" u="sng" dirty="0">
              <a:ln w="9525">
                <a:solidFill>
                  <a:schemeClr val="bg1"/>
                </a:solidFill>
                <a:prstDash val="solid"/>
              </a:ln>
              <a:effectLst>
                <a:outerShdw blurRad="12700" dist="38100" dir="2700000" algn="tl" rotWithShape="0">
                  <a:schemeClr val="bg1">
                    <a:lumMod val="50000"/>
                  </a:scheme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204304740"/>
              </p:ext>
            </p:extLst>
          </p:nvPr>
        </p:nvGraphicFramePr>
        <p:xfrm>
          <a:off x="410547" y="884925"/>
          <a:ext cx="5411755" cy="3200400"/>
        </p:xfrm>
        <a:graphic>
          <a:graphicData uri="http://schemas.openxmlformats.org/drawingml/2006/table">
            <a:tbl>
              <a:tblPr firstRow="1" firstCol="1" bandRow="1">
                <a:tableStyleId>{7DF18680-E054-41AD-8BC1-D1AEF772440D}</a:tableStyleId>
              </a:tblPr>
              <a:tblGrid>
                <a:gridCol w="2672471"/>
                <a:gridCol w="2739284"/>
              </a:tblGrid>
              <a:tr h="401428">
                <a:tc>
                  <a:txBody>
                    <a:bodyPr/>
                    <a:lstStyle/>
                    <a:p>
                      <a:pPr algn="ctr">
                        <a:lnSpc>
                          <a:spcPct val="150000"/>
                        </a:lnSpc>
                        <a:spcAft>
                          <a:spcPts val="0"/>
                        </a:spcAft>
                      </a:pPr>
                      <a:r>
                        <a:rPr lang="es-ES" sz="2000" dirty="0">
                          <a:effectLst/>
                        </a:rPr>
                        <a:t>VARIABLES</a:t>
                      </a:r>
                      <a:endParaRPr lang="es-ES" sz="3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000" dirty="0">
                          <a:effectLst/>
                        </a:rPr>
                        <a:t>VALOR</a:t>
                      </a:r>
                      <a:endParaRPr lang="es-ES" sz="3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01428">
                <a:tc>
                  <a:txBody>
                    <a:bodyPr/>
                    <a:lstStyle/>
                    <a:p>
                      <a:pPr algn="r">
                        <a:lnSpc>
                          <a:spcPct val="150000"/>
                        </a:lnSpc>
                        <a:spcAft>
                          <a:spcPts val="0"/>
                        </a:spcAft>
                      </a:pPr>
                      <a:r>
                        <a:rPr lang="es-ES" sz="2000">
                          <a:effectLst/>
                        </a:rPr>
                        <a:t>N</a:t>
                      </a:r>
                      <a:endParaRPr lang="es-ES" sz="3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2000" dirty="0">
                          <a:effectLst/>
                        </a:rPr>
                        <a:t>           703.705   </a:t>
                      </a:r>
                      <a:endParaRPr lang="es-ES" sz="3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01428">
                <a:tc>
                  <a:txBody>
                    <a:bodyPr/>
                    <a:lstStyle/>
                    <a:p>
                      <a:pPr algn="r">
                        <a:lnSpc>
                          <a:spcPct val="150000"/>
                        </a:lnSpc>
                        <a:spcAft>
                          <a:spcPts val="0"/>
                        </a:spcAft>
                      </a:pPr>
                      <a:r>
                        <a:rPr lang="es-ES" sz="2000">
                          <a:effectLst/>
                        </a:rPr>
                        <a:t>P</a:t>
                      </a:r>
                      <a:endParaRPr lang="es-ES" sz="3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2000" dirty="0">
                          <a:effectLst/>
                        </a:rPr>
                        <a:t>                0,50   </a:t>
                      </a:r>
                      <a:endParaRPr lang="es-ES" sz="3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01428">
                <a:tc>
                  <a:txBody>
                    <a:bodyPr/>
                    <a:lstStyle/>
                    <a:p>
                      <a:pPr algn="r">
                        <a:lnSpc>
                          <a:spcPct val="150000"/>
                        </a:lnSpc>
                        <a:spcAft>
                          <a:spcPts val="0"/>
                        </a:spcAft>
                      </a:pPr>
                      <a:r>
                        <a:rPr lang="es-ES" sz="2000">
                          <a:effectLst/>
                        </a:rPr>
                        <a:t>Q</a:t>
                      </a:r>
                      <a:endParaRPr lang="es-ES" sz="3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2000" dirty="0">
                          <a:effectLst/>
                        </a:rPr>
                        <a:t>                0,50   </a:t>
                      </a:r>
                      <a:endParaRPr lang="es-ES" sz="3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01428">
                <a:tc>
                  <a:txBody>
                    <a:bodyPr/>
                    <a:lstStyle/>
                    <a:p>
                      <a:pPr algn="r">
                        <a:lnSpc>
                          <a:spcPct val="150000"/>
                        </a:lnSpc>
                        <a:spcAft>
                          <a:spcPts val="0"/>
                        </a:spcAft>
                      </a:pPr>
                      <a:r>
                        <a:rPr lang="es-ES" sz="2000">
                          <a:effectLst/>
                        </a:rPr>
                        <a:t>E</a:t>
                      </a:r>
                      <a:endParaRPr lang="es-ES" sz="3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2000" dirty="0">
                          <a:effectLst/>
                        </a:rPr>
                        <a:t>                0,05   </a:t>
                      </a:r>
                      <a:endParaRPr lang="es-ES" sz="3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01428">
                <a:tc>
                  <a:txBody>
                    <a:bodyPr/>
                    <a:lstStyle/>
                    <a:p>
                      <a:pPr algn="r">
                        <a:lnSpc>
                          <a:spcPct val="150000"/>
                        </a:lnSpc>
                        <a:spcAft>
                          <a:spcPts val="0"/>
                        </a:spcAft>
                      </a:pPr>
                      <a:r>
                        <a:rPr lang="es-ES" sz="2000">
                          <a:effectLst/>
                        </a:rPr>
                        <a:t>Z</a:t>
                      </a:r>
                      <a:endParaRPr lang="es-ES" sz="3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2000" dirty="0">
                          <a:effectLst/>
                        </a:rPr>
                        <a:t>                1,96   </a:t>
                      </a:r>
                      <a:endParaRPr lang="es-ES" sz="3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01428">
                <a:tc>
                  <a:txBody>
                    <a:bodyPr/>
                    <a:lstStyle/>
                    <a:p>
                      <a:pPr algn="l">
                        <a:lnSpc>
                          <a:spcPct val="150000"/>
                        </a:lnSpc>
                        <a:spcAft>
                          <a:spcPts val="0"/>
                        </a:spcAft>
                      </a:pPr>
                      <a:r>
                        <a:rPr lang="es-ES" sz="2000">
                          <a:effectLst/>
                        </a:rPr>
                        <a:t>Tamaño de Muestra</a:t>
                      </a:r>
                      <a:endParaRPr lang="es-ES" sz="3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2000" dirty="0">
                          <a:effectLst/>
                        </a:rPr>
                        <a:t>                 384   </a:t>
                      </a:r>
                      <a:endParaRPr lang="es-ES" sz="3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Rectángulo 3"/>
          <p:cNvSpPr/>
          <p:nvPr/>
        </p:nvSpPr>
        <p:spPr>
          <a:xfrm>
            <a:off x="409261" y="4018761"/>
            <a:ext cx="2351926" cy="507831"/>
          </a:xfrm>
          <a:prstGeom prst="rect">
            <a:avLst/>
          </a:prstGeom>
        </p:spPr>
        <p:txBody>
          <a:bodyPr wrap="none">
            <a:spAutoFit/>
          </a:bodyPr>
          <a:lstStyle/>
          <a:p>
            <a:pPr algn="just">
              <a:lnSpc>
                <a:spcPct val="150000"/>
              </a:lnSpc>
              <a:spcAft>
                <a:spcPts val="0"/>
              </a:spcAft>
            </a:pPr>
            <a:r>
              <a:rPr lang="es-MX" b="1" dirty="0" smtClean="0">
                <a:effectLst/>
                <a:latin typeface="Arial" panose="020B0604020202020204" pitchFamily="34" charset="0"/>
                <a:ea typeface="Calibri" panose="020F0502020204030204" pitchFamily="34" charset="0"/>
                <a:cs typeface="Arial" panose="020B0604020202020204" pitchFamily="34" charset="0"/>
              </a:rPr>
              <a:t>Fuente:  </a:t>
            </a:r>
            <a:r>
              <a:rPr lang="es-ES" dirty="0" smtClean="0">
                <a:effectLst/>
                <a:latin typeface="Arial" panose="020B0604020202020204" pitchFamily="34" charset="0"/>
                <a:ea typeface="Calibri" panose="020F0502020204030204" pitchFamily="34" charset="0"/>
                <a:cs typeface="Arial" panose="020B0604020202020204" pitchFamily="34" charset="0"/>
              </a:rPr>
              <a:t>CNE, 2014)</a:t>
            </a:r>
            <a:endParaRPr lang="es-ES"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2761187" y="4272677"/>
            <a:ext cx="6382813" cy="2585323"/>
          </a:xfrm>
          <a:prstGeom prst="rect">
            <a:avLst/>
          </a:prstGeom>
        </p:spPr>
        <p:txBody>
          <a:bodyPr wrap="square">
            <a:spAutoFit/>
          </a:bodyPr>
          <a:lstStyle/>
          <a:p>
            <a:pPr algn="just">
              <a:lnSpc>
                <a:spcPct val="150000"/>
              </a:lnSpc>
              <a:spcAft>
                <a:spcPts val="0"/>
              </a:spcAft>
            </a:pPr>
            <a:r>
              <a:rPr lang="es-ES" dirty="0" smtClean="0">
                <a:effectLst/>
                <a:latin typeface="Arial" panose="020B0604020202020204" pitchFamily="34" charset="0"/>
                <a:ea typeface="Times New Roman" panose="02020603050405020304" pitchFamily="18" charset="0"/>
              </a:rPr>
              <a:t>n = 	Tamaño de muestra.</a:t>
            </a:r>
            <a:endParaRPr lang="es-ES" dirty="0" smtClean="0">
              <a:effectLst/>
              <a:latin typeface="Times New Roman" panose="02020603050405020304" pitchFamily="18" charset="0"/>
              <a:ea typeface="Times New Roman" panose="02020603050405020304" pitchFamily="18" charset="0"/>
            </a:endParaRPr>
          </a:p>
          <a:p>
            <a:pPr marL="447675" indent="-447675" algn="just">
              <a:lnSpc>
                <a:spcPct val="150000"/>
              </a:lnSpc>
              <a:spcAft>
                <a:spcPts val="0"/>
              </a:spcAft>
            </a:pPr>
            <a:r>
              <a:rPr lang="es-ES" dirty="0" smtClean="0">
                <a:effectLst/>
                <a:latin typeface="Arial" panose="020B0604020202020204" pitchFamily="34" charset="0"/>
                <a:ea typeface="Times New Roman" panose="02020603050405020304" pitchFamily="18" charset="0"/>
              </a:rPr>
              <a:t>PQ =	Varianza de la población con respecto a las principales características que van a representar. </a:t>
            </a:r>
            <a:endParaRPr lang="es-ES" dirty="0" smtClean="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es-ES" dirty="0" smtClean="0">
                <a:effectLst/>
                <a:latin typeface="Arial" panose="020B0604020202020204" pitchFamily="34" charset="0"/>
                <a:ea typeface="Times New Roman" panose="02020603050405020304" pitchFamily="18" charset="0"/>
              </a:rPr>
              <a:t>N = 	Población</a:t>
            </a:r>
            <a:endParaRPr lang="es-ES" dirty="0" smtClean="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es-ES" dirty="0" smtClean="0">
                <a:effectLst/>
                <a:latin typeface="Arial" panose="020B0604020202020204" pitchFamily="34" charset="0"/>
                <a:ea typeface="Times New Roman" panose="02020603050405020304" pitchFamily="18" charset="0"/>
              </a:rPr>
              <a:t>E = 	Error de Estimación. </a:t>
            </a:r>
            <a:endParaRPr lang="es-ES" dirty="0" smtClean="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es-ES" dirty="0" smtClean="0">
                <a:effectLst/>
                <a:latin typeface="Arial" panose="020B0604020202020204" pitchFamily="34" charset="0"/>
                <a:ea typeface="Times New Roman" panose="02020603050405020304" pitchFamily="18" charset="0"/>
              </a:rPr>
              <a:t>Z =	Valor de en la curva normal del nivel de confianza.</a:t>
            </a:r>
            <a:endParaRPr lang="es-E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16575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51722" y="1362469"/>
            <a:ext cx="6550091" cy="4247317"/>
          </a:xfrm>
          <a:prstGeom prst="rect">
            <a:avLst/>
          </a:prstGeom>
          <a:solidFill>
            <a:schemeClr val="accent1">
              <a:lumMod val="20000"/>
              <a:lumOff val="80000"/>
            </a:schemeClr>
          </a:solidFill>
          <a:ln w="57150">
            <a:solidFill>
              <a:schemeClr val="accent6">
                <a:lumMod val="75000"/>
              </a:schemeClr>
            </a:solidFill>
          </a:ln>
        </p:spPr>
        <p:txBody>
          <a:bodyPr wrap="square" lIns="91440" tIns="45720" rIns="91440" bIns="45720">
            <a:spAutoFit/>
          </a:bodyPr>
          <a:lstStyle/>
          <a:p>
            <a:pPr algn="ctr"/>
            <a:r>
              <a:rPr lang="es-E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CAPITULO IV</a:t>
            </a:r>
          </a:p>
          <a:p>
            <a:pPr algn="ctr"/>
            <a:endPar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s-E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ANÁLISIS E INTERPRETACIÓN DE RESULTADOS</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29170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866338" y="1978289"/>
            <a:ext cx="5075428" cy="2585323"/>
          </a:xfrm>
          <a:prstGeom prst="rect">
            <a:avLst/>
          </a:prstGeom>
          <a:solidFill>
            <a:schemeClr val="accent1">
              <a:lumMod val="20000"/>
              <a:lumOff val="80000"/>
            </a:schemeClr>
          </a:solidFill>
          <a:ln w="57150">
            <a:solidFill>
              <a:schemeClr val="accent6">
                <a:lumMod val="75000"/>
              </a:schemeClr>
            </a:solidFill>
          </a:ln>
        </p:spPr>
        <p:txBody>
          <a:bodyPr wrap="none" lIns="91440" tIns="45720" rIns="91440" bIns="45720">
            <a:spAutoFit/>
          </a:bodyPr>
          <a:lstStyle/>
          <a:p>
            <a:pPr algn="ctr"/>
            <a:r>
              <a:rPr lang="es-E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CAPITULO I</a:t>
            </a:r>
          </a:p>
          <a:p>
            <a:pPr algn="ctr"/>
            <a:endPar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s-E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INTRODUCCIÓN</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532698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07" y="147855"/>
            <a:ext cx="4292082" cy="299512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ángulo 1"/>
          <p:cNvSpPr/>
          <p:nvPr/>
        </p:nvSpPr>
        <p:spPr>
          <a:xfrm>
            <a:off x="0" y="2995126"/>
            <a:ext cx="3801041" cy="507831"/>
          </a:xfrm>
          <a:prstGeom prst="rect">
            <a:avLst/>
          </a:prstGeom>
        </p:spPr>
        <p:txBody>
          <a:bodyPr wrap="none">
            <a:spAutoFit/>
          </a:bodyPr>
          <a:lstStyle/>
          <a:p>
            <a:pPr algn="just">
              <a:lnSpc>
                <a:spcPct val="150000"/>
              </a:lnSpc>
              <a:spcAft>
                <a:spcPts val="0"/>
              </a:spcAft>
            </a:pPr>
            <a:r>
              <a:rPr lang="es-MX" b="0" dirty="0" smtClean="0">
                <a:effectLst/>
                <a:latin typeface="Arial" panose="020B0604020202020204" pitchFamily="34" charset="0"/>
                <a:ea typeface="Calibri" panose="020F0502020204030204" pitchFamily="34" charset="0"/>
                <a:cs typeface="Times New Roman" panose="02020603050405020304" pitchFamily="18" charset="0"/>
              </a:rPr>
              <a:t>Gráfico No. 1 </a:t>
            </a:r>
            <a:r>
              <a:rPr lang="es-MX" b="0" dirty="0" smtClean="0">
                <a:effectLst/>
                <a:latin typeface="Arial" panose="020B0604020202020204" pitchFamily="34" charset="0"/>
                <a:ea typeface="Calibri" panose="020F0502020204030204" pitchFamily="34" charset="0"/>
                <a:cs typeface="Arial" panose="020B0604020202020204" pitchFamily="34" charset="0"/>
              </a:rPr>
              <a:t>Sector de Residencia</a:t>
            </a:r>
            <a:endParaRPr lang="es-ES" b="1"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171" name="Gráfic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8696" y="147855"/>
            <a:ext cx="4516013" cy="30117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ángulo 2"/>
          <p:cNvSpPr/>
          <p:nvPr/>
        </p:nvSpPr>
        <p:spPr>
          <a:xfrm>
            <a:off x="4572000" y="3064376"/>
            <a:ext cx="2377574" cy="369332"/>
          </a:xfrm>
          <a:prstGeom prst="rect">
            <a:avLst/>
          </a:prstGeom>
        </p:spPr>
        <p:txBody>
          <a:bodyPr wrap="none">
            <a:spAutoFit/>
          </a:bodyPr>
          <a:lstStyle/>
          <a:p>
            <a:r>
              <a:rPr lang="es-MX" dirty="0">
                <a:latin typeface="Arial" panose="020B0604020202020204" pitchFamily="34" charset="0"/>
                <a:ea typeface="Calibri" panose="020F0502020204030204" pitchFamily="34" charset="0"/>
                <a:cs typeface="Times New Roman" panose="02020603050405020304" pitchFamily="18" charset="0"/>
              </a:rPr>
              <a:t>Gráfico No. 2 Género</a:t>
            </a:r>
            <a:endParaRPr lang="es-ES" dirty="0">
              <a:latin typeface="Arial" panose="020B0604020202020204" pitchFamily="34" charset="0"/>
              <a:ea typeface="Calibri" panose="020F0502020204030204" pitchFamily="34" charset="0"/>
              <a:cs typeface="Times New Roman" panose="02020603050405020304" pitchFamily="18" charset="0"/>
            </a:endParaRPr>
          </a:p>
        </p:txBody>
      </p:sp>
      <p:pic>
        <p:nvPicPr>
          <p:cNvPr id="7172" name="Gráfico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1425" y="3502957"/>
            <a:ext cx="5049054" cy="30864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ángulo 3"/>
          <p:cNvSpPr/>
          <p:nvPr/>
        </p:nvSpPr>
        <p:spPr>
          <a:xfrm>
            <a:off x="2001425" y="6488728"/>
            <a:ext cx="2146742" cy="507831"/>
          </a:xfrm>
          <a:prstGeom prst="rect">
            <a:avLst/>
          </a:prstGeom>
        </p:spPr>
        <p:txBody>
          <a:bodyPr wrap="none">
            <a:spAutoFit/>
          </a:bodyPr>
          <a:lstStyle/>
          <a:p>
            <a:pPr algn="just">
              <a:lnSpc>
                <a:spcPct val="150000"/>
              </a:lnSpc>
              <a:spcAft>
                <a:spcPts val="0"/>
              </a:spcAft>
            </a:pPr>
            <a:r>
              <a:rPr lang="es-MX" b="0" dirty="0" smtClean="0">
                <a:effectLst/>
                <a:latin typeface="Arial" panose="020B0604020202020204" pitchFamily="34" charset="0"/>
                <a:ea typeface="Calibri" panose="020F0502020204030204" pitchFamily="34" charset="0"/>
                <a:cs typeface="Times New Roman" panose="02020603050405020304" pitchFamily="18" charset="0"/>
              </a:rPr>
              <a:t>Gráfico No. 3 Edad</a:t>
            </a:r>
            <a:endParaRPr lang="es-ES" b="1"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0307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96" y="208449"/>
            <a:ext cx="5239043" cy="30572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ángulo 1"/>
          <p:cNvSpPr/>
          <p:nvPr/>
        </p:nvSpPr>
        <p:spPr>
          <a:xfrm>
            <a:off x="228696" y="3248999"/>
            <a:ext cx="2826415" cy="369332"/>
          </a:xfrm>
          <a:prstGeom prst="rect">
            <a:avLst/>
          </a:prstGeom>
        </p:spPr>
        <p:txBody>
          <a:bodyPr wrap="none">
            <a:spAutoFit/>
          </a:bodyPr>
          <a:lstStyle/>
          <a:p>
            <a:r>
              <a:rPr lang="es-MX" dirty="0" smtClean="0">
                <a:effectLst/>
                <a:latin typeface="Arial" panose="020B0604020202020204" pitchFamily="34" charset="0"/>
                <a:ea typeface="Calibri" panose="020F0502020204030204" pitchFamily="34" charset="0"/>
                <a:cs typeface="Times New Roman" panose="02020603050405020304" pitchFamily="18" charset="0"/>
              </a:rPr>
              <a:t>Gráfico No. 4 Estado Civil</a:t>
            </a:r>
            <a:endParaRPr lang="es-ES" dirty="0"/>
          </a:p>
        </p:txBody>
      </p:sp>
      <p:pic>
        <p:nvPicPr>
          <p:cNvPr id="8195" name="Gráfic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9649" y="3601616"/>
            <a:ext cx="5449078" cy="29671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ángulo 2"/>
          <p:cNvSpPr/>
          <p:nvPr/>
        </p:nvSpPr>
        <p:spPr>
          <a:xfrm>
            <a:off x="3489649" y="6535321"/>
            <a:ext cx="2710999" cy="369332"/>
          </a:xfrm>
          <a:prstGeom prst="rect">
            <a:avLst/>
          </a:prstGeom>
        </p:spPr>
        <p:txBody>
          <a:bodyPr wrap="none">
            <a:spAutoFit/>
          </a:bodyPr>
          <a:lstStyle/>
          <a:p>
            <a:r>
              <a:rPr lang="es-MX" dirty="0" smtClean="0">
                <a:effectLst/>
                <a:latin typeface="Arial" panose="020B0604020202020204" pitchFamily="34" charset="0"/>
                <a:ea typeface="Calibri" panose="020F0502020204030204" pitchFamily="34" charset="0"/>
                <a:cs typeface="Times New Roman" panose="02020603050405020304" pitchFamily="18" charset="0"/>
              </a:rPr>
              <a:t>Gráfico No. 5 Ocupación</a:t>
            </a:r>
            <a:endParaRPr lang="es-ES" dirty="0"/>
          </a:p>
        </p:txBody>
      </p:sp>
    </p:spTree>
    <p:extLst>
      <p:ext uri="{BB962C8B-B14F-4D97-AF65-F5344CB8AC3E}">
        <p14:creationId xmlns:p14="http://schemas.microsoft.com/office/powerpoint/2010/main" val="75706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130629"/>
            <a:ext cx="7651102" cy="646331"/>
          </a:xfrm>
          <a:prstGeom prst="rect">
            <a:avLst/>
          </a:prstGeom>
          <a:noFill/>
        </p:spPr>
        <p:txBody>
          <a:bodyPr wrap="square" rtlCol="0">
            <a:spAutoFit/>
          </a:bodyPr>
          <a:lstStyle/>
          <a:p>
            <a:pPr lvl="0"/>
            <a:r>
              <a:rPr lang="es-MX" b="1" dirty="0" smtClean="0"/>
              <a:t>1. ¿Usted </a:t>
            </a:r>
            <a:r>
              <a:rPr lang="es-MX" b="1" dirty="0"/>
              <a:t>ha votado en alguna elección presidencial de nuestro país?</a:t>
            </a:r>
            <a:endParaRPr lang="es-ES" dirty="0"/>
          </a:p>
          <a:p>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3783611624"/>
              </p:ext>
            </p:extLst>
          </p:nvPr>
        </p:nvGraphicFramePr>
        <p:xfrm>
          <a:off x="162270" y="598828"/>
          <a:ext cx="3532652" cy="1489431"/>
        </p:xfrm>
        <a:graphic>
          <a:graphicData uri="http://schemas.openxmlformats.org/drawingml/2006/table">
            <a:tbl>
              <a:tblPr firstRow="1" firstCol="1" bandRow="1">
                <a:tableStyleId>{00A15C55-8517-42AA-B614-E9B94910E393}</a:tableStyleId>
              </a:tblPr>
              <a:tblGrid>
                <a:gridCol w="1456300"/>
                <a:gridCol w="1027667"/>
                <a:gridCol w="1048685"/>
              </a:tblGrid>
              <a:tr h="529311">
                <a:tc>
                  <a:txBody>
                    <a:bodyPr/>
                    <a:lstStyle/>
                    <a:p>
                      <a:endParaRPr lang="es-ES" sz="1000">
                        <a:effectLst/>
                        <a:latin typeface="Calibri" panose="020F0502020204030204" pitchFamily="34" charset="0"/>
                      </a:endParaRPr>
                    </a:p>
                  </a:txBody>
                  <a:tcPr marL="68580" marR="68580" marT="0" marB="0"/>
                </a:tc>
                <a:tc>
                  <a:txBody>
                    <a:bodyPr/>
                    <a:lstStyle/>
                    <a:p>
                      <a:pPr algn="l">
                        <a:lnSpc>
                          <a:spcPct val="150000"/>
                        </a:lnSpc>
                        <a:spcAft>
                          <a:spcPts val="0"/>
                        </a:spcAft>
                      </a:pPr>
                      <a:r>
                        <a:rPr lang="es-ES" sz="1100" dirty="0">
                          <a:solidFill>
                            <a:schemeClr val="tx1"/>
                          </a:solidFill>
                          <a:effectLst/>
                        </a:rPr>
                        <a:t>FRECUENCIA</a:t>
                      </a:r>
                      <a:endParaRPr lang="es-E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S" sz="1100" dirty="0">
                          <a:solidFill>
                            <a:schemeClr val="tx1"/>
                          </a:solidFill>
                          <a:effectLst/>
                        </a:rPr>
                        <a:t>PORCENTAJE</a:t>
                      </a:r>
                      <a:endParaRPr lang="es-E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64656">
                <a:tc>
                  <a:txBody>
                    <a:bodyPr/>
                    <a:lstStyle/>
                    <a:p>
                      <a:pPr algn="l">
                        <a:lnSpc>
                          <a:spcPct val="150000"/>
                        </a:lnSpc>
                        <a:spcAft>
                          <a:spcPts val="0"/>
                        </a:spcAft>
                      </a:pPr>
                      <a:r>
                        <a:rPr lang="es-ES" sz="1400" dirty="0">
                          <a:solidFill>
                            <a:schemeClr val="tx1"/>
                          </a:solidFill>
                          <a:effectLst/>
                        </a:rPr>
                        <a:t>SI</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dirty="0">
                          <a:effectLst/>
                        </a:rPr>
                        <a:t>378</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dirty="0">
                          <a:effectLst/>
                        </a:rPr>
                        <a:t>98,44%</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64656">
                <a:tc>
                  <a:txBody>
                    <a:bodyPr/>
                    <a:lstStyle/>
                    <a:p>
                      <a:pPr algn="l">
                        <a:lnSpc>
                          <a:spcPct val="150000"/>
                        </a:lnSpc>
                        <a:spcAft>
                          <a:spcPts val="0"/>
                        </a:spcAft>
                      </a:pPr>
                      <a:r>
                        <a:rPr lang="es-ES" sz="1400" dirty="0">
                          <a:solidFill>
                            <a:schemeClr val="tx1"/>
                          </a:solidFill>
                          <a:effectLst/>
                        </a:rPr>
                        <a:t>NO</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a:effectLst/>
                        </a:rPr>
                        <a:t>6</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dirty="0">
                          <a:effectLst/>
                        </a:rPr>
                        <a:t>1,56%</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64656">
                <a:tc>
                  <a:txBody>
                    <a:bodyPr/>
                    <a:lstStyle/>
                    <a:p>
                      <a:pPr algn="l">
                        <a:lnSpc>
                          <a:spcPct val="150000"/>
                        </a:lnSpc>
                        <a:spcAft>
                          <a:spcPts val="0"/>
                        </a:spcAft>
                      </a:pPr>
                      <a:r>
                        <a:rPr lang="es-ES" sz="1400" dirty="0">
                          <a:solidFill>
                            <a:schemeClr val="tx1"/>
                          </a:solidFill>
                          <a:effectLst/>
                        </a:rPr>
                        <a:t>TOTAL</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a:effectLst/>
                        </a:rPr>
                        <a:t>384</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dirty="0">
                          <a:effectLst/>
                        </a:rPr>
                        <a:t>100,00%</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9218"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587" y="639245"/>
            <a:ext cx="3988739" cy="232789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0" y="3303037"/>
            <a:ext cx="9144000" cy="923330"/>
          </a:xfrm>
          <a:prstGeom prst="rect">
            <a:avLst/>
          </a:prstGeom>
          <a:noFill/>
        </p:spPr>
        <p:txBody>
          <a:bodyPr wrap="square" rtlCol="0">
            <a:spAutoFit/>
          </a:bodyPr>
          <a:lstStyle/>
          <a:p>
            <a:pPr lvl="0"/>
            <a:r>
              <a:rPr lang="es-MX" b="1" dirty="0" smtClean="0"/>
              <a:t>2. ¿De </a:t>
            </a:r>
            <a:r>
              <a:rPr lang="es-MX" b="1" dirty="0"/>
              <a:t>los siguientes períodos señale los años de elecciones en los que ha votado para elegir Presidente?</a:t>
            </a:r>
            <a:endParaRPr lang="es-ES" dirty="0"/>
          </a:p>
          <a:p>
            <a:endParaRPr lang="es-ES" dirty="0"/>
          </a:p>
        </p:txBody>
      </p:sp>
      <p:graphicFrame>
        <p:nvGraphicFramePr>
          <p:cNvPr id="7" name="Tabla 6"/>
          <p:cNvGraphicFramePr>
            <a:graphicFrameLocks noGrp="1"/>
          </p:cNvGraphicFramePr>
          <p:nvPr>
            <p:extLst>
              <p:ext uri="{D42A27DB-BD31-4B8C-83A1-F6EECF244321}">
                <p14:modId xmlns:p14="http://schemas.microsoft.com/office/powerpoint/2010/main" val="1545114926"/>
              </p:ext>
            </p:extLst>
          </p:nvPr>
        </p:nvGraphicFramePr>
        <p:xfrm>
          <a:off x="205273" y="4226367"/>
          <a:ext cx="3191070" cy="2062465"/>
        </p:xfrm>
        <a:graphic>
          <a:graphicData uri="http://schemas.openxmlformats.org/drawingml/2006/table">
            <a:tbl>
              <a:tblPr firstRow="1" firstCol="1" bandRow="1">
                <a:tableStyleId>{00A15C55-8517-42AA-B614-E9B94910E393}</a:tableStyleId>
              </a:tblPr>
              <a:tblGrid>
                <a:gridCol w="1855162"/>
                <a:gridCol w="1335908"/>
              </a:tblGrid>
              <a:tr h="718817">
                <a:tc>
                  <a:txBody>
                    <a:bodyPr/>
                    <a:lstStyle/>
                    <a:p>
                      <a:endParaRPr lang="es-ES" sz="1100" dirty="0">
                        <a:solidFill>
                          <a:schemeClr val="tx1"/>
                        </a:solidFill>
                        <a:effectLst/>
                        <a:latin typeface="Calibri" panose="020F0502020204030204" pitchFamily="34" charset="0"/>
                      </a:endParaRPr>
                    </a:p>
                  </a:txBody>
                  <a:tcPr marL="68580" marR="68580" marT="0" marB="0"/>
                </a:tc>
                <a:tc>
                  <a:txBody>
                    <a:bodyPr/>
                    <a:lstStyle/>
                    <a:p>
                      <a:pPr algn="just">
                        <a:lnSpc>
                          <a:spcPct val="150000"/>
                        </a:lnSpc>
                        <a:spcAft>
                          <a:spcPts val="0"/>
                        </a:spcAft>
                      </a:pPr>
                      <a:r>
                        <a:rPr lang="es-MX" sz="1400" dirty="0">
                          <a:solidFill>
                            <a:schemeClr val="tx1"/>
                          </a:solidFill>
                          <a:effectLst/>
                        </a:rPr>
                        <a:t>PORCENTAJE</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35912">
                <a:tc>
                  <a:txBody>
                    <a:bodyPr/>
                    <a:lstStyle/>
                    <a:p>
                      <a:pPr algn="just">
                        <a:lnSpc>
                          <a:spcPct val="150000"/>
                        </a:lnSpc>
                        <a:spcAft>
                          <a:spcPts val="0"/>
                        </a:spcAft>
                      </a:pPr>
                      <a:r>
                        <a:rPr lang="es-MX" sz="1400">
                          <a:solidFill>
                            <a:schemeClr val="tx1"/>
                          </a:solidFill>
                          <a:effectLst/>
                        </a:rPr>
                        <a:t>Elecciones 2006</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1400" dirty="0">
                          <a:solidFill>
                            <a:schemeClr val="tx1"/>
                          </a:solidFill>
                          <a:effectLst/>
                        </a:rPr>
                        <a:t>29,92%</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35912">
                <a:tc>
                  <a:txBody>
                    <a:bodyPr/>
                    <a:lstStyle/>
                    <a:p>
                      <a:pPr algn="just">
                        <a:lnSpc>
                          <a:spcPct val="150000"/>
                        </a:lnSpc>
                        <a:spcAft>
                          <a:spcPts val="0"/>
                        </a:spcAft>
                      </a:pPr>
                      <a:r>
                        <a:rPr lang="es-MX" sz="1400">
                          <a:solidFill>
                            <a:schemeClr val="tx1"/>
                          </a:solidFill>
                          <a:effectLst/>
                        </a:rPr>
                        <a:t>Elecciones 2009</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1400" dirty="0">
                          <a:solidFill>
                            <a:schemeClr val="tx1"/>
                          </a:solidFill>
                          <a:effectLst/>
                        </a:rPr>
                        <a:t>32,50%</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35912">
                <a:tc>
                  <a:txBody>
                    <a:bodyPr/>
                    <a:lstStyle/>
                    <a:p>
                      <a:pPr algn="just">
                        <a:lnSpc>
                          <a:spcPct val="150000"/>
                        </a:lnSpc>
                        <a:spcAft>
                          <a:spcPts val="0"/>
                        </a:spcAft>
                      </a:pPr>
                      <a:r>
                        <a:rPr lang="es-MX" sz="1400">
                          <a:solidFill>
                            <a:schemeClr val="tx1"/>
                          </a:solidFill>
                          <a:effectLst/>
                        </a:rPr>
                        <a:t>Elecciones 2013</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1400" dirty="0">
                          <a:solidFill>
                            <a:schemeClr val="tx1"/>
                          </a:solidFill>
                          <a:effectLst/>
                        </a:rPr>
                        <a:t>37,57%</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35912">
                <a:tc>
                  <a:txBody>
                    <a:bodyPr/>
                    <a:lstStyle/>
                    <a:p>
                      <a:pPr algn="just">
                        <a:lnSpc>
                          <a:spcPct val="150000"/>
                        </a:lnSpc>
                        <a:spcAft>
                          <a:spcPts val="0"/>
                        </a:spcAft>
                      </a:pPr>
                      <a:r>
                        <a:rPr lang="es-MX" sz="1400">
                          <a:solidFill>
                            <a:schemeClr val="tx1"/>
                          </a:solidFill>
                          <a:effectLst/>
                        </a:rPr>
                        <a:t>TOTAL</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1400" dirty="0">
                          <a:solidFill>
                            <a:schemeClr val="tx1"/>
                          </a:solidFill>
                          <a:effectLst/>
                        </a:rPr>
                        <a:t>100,00%</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9219" name="Gráfic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551" y="3734607"/>
            <a:ext cx="4754563" cy="30178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645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130629"/>
            <a:ext cx="8901404" cy="646331"/>
          </a:xfrm>
          <a:prstGeom prst="rect">
            <a:avLst/>
          </a:prstGeom>
          <a:noFill/>
        </p:spPr>
        <p:txBody>
          <a:bodyPr wrap="square" rtlCol="0">
            <a:spAutoFit/>
          </a:bodyPr>
          <a:lstStyle/>
          <a:p>
            <a:pPr lvl="0"/>
            <a:r>
              <a:rPr lang="es-MX" b="1" dirty="0" smtClean="0"/>
              <a:t>3. ¿Recuerda </a:t>
            </a:r>
            <a:r>
              <a:rPr lang="es-MX" b="1" dirty="0"/>
              <a:t>usted por quién votó en las campañas electorales Presidenciales?</a:t>
            </a:r>
            <a:endParaRPr lang="es-ES" dirty="0"/>
          </a:p>
          <a:p>
            <a:endParaRPr lang="es-ES" dirty="0"/>
          </a:p>
        </p:txBody>
      </p:sp>
      <p:pic>
        <p:nvPicPr>
          <p:cNvPr id="10242"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53" y="609010"/>
            <a:ext cx="4417947" cy="26193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0" y="3522680"/>
            <a:ext cx="8322906" cy="646331"/>
          </a:xfrm>
          <a:prstGeom prst="rect">
            <a:avLst/>
          </a:prstGeom>
          <a:noFill/>
        </p:spPr>
        <p:txBody>
          <a:bodyPr wrap="square" rtlCol="0">
            <a:spAutoFit/>
          </a:bodyPr>
          <a:lstStyle/>
          <a:p>
            <a:pPr lvl="0"/>
            <a:r>
              <a:rPr lang="es-MX" b="1" dirty="0" smtClean="0"/>
              <a:t>4. ¿Señale </a:t>
            </a:r>
            <a:r>
              <a:rPr lang="es-MX" b="1" dirty="0"/>
              <a:t>por qué candidato Presidencial votó?</a:t>
            </a:r>
            <a:endParaRPr lang="es-ES" dirty="0"/>
          </a:p>
          <a:p>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160433058"/>
              </p:ext>
            </p:extLst>
          </p:nvPr>
        </p:nvGraphicFramePr>
        <p:xfrm>
          <a:off x="154052" y="4327632"/>
          <a:ext cx="4007401" cy="2506078"/>
        </p:xfrm>
        <a:graphic>
          <a:graphicData uri="http://schemas.openxmlformats.org/drawingml/2006/table">
            <a:tbl>
              <a:tblPr firstRow="1" firstCol="1" bandRow="1">
                <a:tableStyleId>{00A15C55-8517-42AA-B614-E9B94910E393}</a:tableStyleId>
              </a:tblPr>
              <a:tblGrid>
                <a:gridCol w="1750982"/>
                <a:gridCol w="1083081"/>
                <a:gridCol w="1173338"/>
              </a:tblGrid>
              <a:tr h="677278">
                <a:tc>
                  <a:txBody>
                    <a:bodyPr/>
                    <a:lstStyle/>
                    <a:p>
                      <a:endParaRPr lang="es-ES" sz="1050" dirty="0">
                        <a:solidFill>
                          <a:schemeClr val="tx1"/>
                        </a:solidFill>
                        <a:effectLst/>
                        <a:latin typeface="Calibri" panose="020F0502020204030204" pitchFamily="34" charset="0"/>
                      </a:endParaRPr>
                    </a:p>
                  </a:txBody>
                  <a:tcPr marL="68580" marR="68580" marT="0" marB="0"/>
                </a:tc>
                <a:tc>
                  <a:txBody>
                    <a:bodyPr/>
                    <a:lstStyle/>
                    <a:p>
                      <a:pPr algn="just">
                        <a:lnSpc>
                          <a:spcPct val="150000"/>
                        </a:lnSpc>
                        <a:spcAft>
                          <a:spcPts val="0"/>
                        </a:spcAft>
                      </a:pPr>
                      <a:r>
                        <a:rPr lang="es-MX" sz="1200" dirty="0">
                          <a:solidFill>
                            <a:schemeClr val="tx1"/>
                          </a:solidFill>
                          <a:effectLst/>
                        </a:rPr>
                        <a:t>FRECUENCIA</a:t>
                      </a:r>
                      <a:endParaRPr lang="es-E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1200" dirty="0">
                          <a:solidFill>
                            <a:schemeClr val="tx1"/>
                          </a:solidFill>
                          <a:effectLst/>
                        </a:rPr>
                        <a:t>PORCENTAJE</a:t>
                      </a:r>
                      <a:endParaRPr lang="es-E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16500">
                <a:tc>
                  <a:txBody>
                    <a:bodyPr/>
                    <a:lstStyle/>
                    <a:p>
                      <a:pPr algn="just">
                        <a:lnSpc>
                          <a:spcPct val="150000"/>
                        </a:lnSpc>
                        <a:spcAft>
                          <a:spcPts val="0"/>
                        </a:spcAft>
                      </a:pPr>
                      <a:r>
                        <a:rPr lang="es-MX" sz="1600" dirty="0">
                          <a:solidFill>
                            <a:schemeClr val="tx1"/>
                          </a:solidFill>
                          <a:effectLst/>
                        </a:rPr>
                        <a:t>Rafael Correa</a:t>
                      </a:r>
                      <a:endParaRPr lang="es-E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1600" dirty="0">
                          <a:solidFill>
                            <a:schemeClr val="tx1"/>
                          </a:solidFill>
                          <a:effectLst/>
                        </a:rPr>
                        <a:t>227</a:t>
                      </a:r>
                      <a:endParaRPr lang="es-E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1600" dirty="0">
                          <a:solidFill>
                            <a:schemeClr val="tx1"/>
                          </a:solidFill>
                          <a:effectLst/>
                        </a:rPr>
                        <a:t>60,05%</a:t>
                      </a:r>
                      <a:endParaRPr lang="es-E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16500">
                <a:tc>
                  <a:txBody>
                    <a:bodyPr/>
                    <a:lstStyle/>
                    <a:p>
                      <a:pPr algn="just">
                        <a:lnSpc>
                          <a:spcPct val="150000"/>
                        </a:lnSpc>
                        <a:spcAft>
                          <a:spcPts val="0"/>
                        </a:spcAft>
                      </a:pPr>
                      <a:r>
                        <a:rPr lang="es-MX" sz="1600">
                          <a:solidFill>
                            <a:schemeClr val="tx1"/>
                          </a:solidFill>
                          <a:effectLst/>
                        </a:rPr>
                        <a:t>Guillermo Lasso</a:t>
                      </a:r>
                      <a:endParaRPr lang="es-ES" sz="18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1600" dirty="0">
                          <a:solidFill>
                            <a:schemeClr val="tx1"/>
                          </a:solidFill>
                          <a:effectLst/>
                        </a:rPr>
                        <a:t>88</a:t>
                      </a:r>
                      <a:endParaRPr lang="es-E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1600" dirty="0">
                          <a:solidFill>
                            <a:schemeClr val="tx1"/>
                          </a:solidFill>
                          <a:effectLst/>
                        </a:rPr>
                        <a:t>23,28%</a:t>
                      </a:r>
                      <a:endParaRPr lang="es-E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16500">
                <a:tc>
                  <a:txBody>
                    <a:bodyPr/>
                    <a:lstStyle/>
                    <a:p>
                      <a:pPr algn="just">
                        <a:lnSpc>
                          <a:spcPct val="150000"/>
                        </a:lnSpc>
                        <a:spcAft>
                          <a:spcPts val="0"/>
                        </a:spcAft>
                      </a:pPr>
                      <a:r>
                        <a:rPr lang="es-MX" sz="1600">
                          <a:solidFill>
                            <a:schemeClr val="tx1"/>
                          </a:solidFill>
                          <a:effectLst/>
                        </a:rPr>
                        <a:t>Álvaro Noboa</a:t>
                      </a:r>
                      <a:endParaRPr lang="es-ES" sz="18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1600">
                          <a:solidFill>
                            <a:schemeClr val="tx1"/>
                          </a:solidFill>
                          <a:effectLst/>
                        </a:rPr>
                        <a:t>22</a:t>
                      </a:r>
                      <a:endParaRPr lang="es-ES" sz="18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1600" dirty="0">
                          <a:solidFill>
                            <a:schemeClr val="tx1"/>
                          </a:solidFill>
                          <a:effectLst/>
                        </a:rPr>
                        <a:t>5,82%</a:t>
                      </a:r>
                      <a:endParaRPr lang="es-E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16500">
                <a:tc>
                  <a:txBody>
                    <a:bodyPr/>
                    <a:lstStyle/>
                    <a:p>
                      <a:pPr algn="just">
                        <a:lnSpc>
                          <a:spcPct val="150000"/>
                        </a:lnSpc>
                        <a:spcAft>
                          <a:spcPts val="0"/>
                        </a:spcAft>
                      </a:pPr>
                      <a:r>
                        <a:rPr lang="es-MX" sz="1600">
                          <a:solidFill>
                            <a:schemeClr val="tx1"/>
                          </a:solidFill>
                          <a:effectLst/>
                        </a:rPr>
                        <a:t>Otro</a:t>
                      </a:r>
                      <a:endParaRPr lang="es-ES" sz="18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1600">
                          <a:solidFill>
                            <a:schemeClr val="tx1"/>
                          </a:solidFill>
                          <a:effectLst/>
                        </a:rPr>
                        <a:t>41</a:t>
                      </a:r>
                      <a:endParaRPr lang="es-ES" sz="18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1600" dirty="0">
                          <a:solidFill>
                            <a:schemeClr val="tx1"/>
                          </a:solidFill>
                          <a:effectLst/>
                        </a:rPr>
                        <a:t>10,85%</a:t>
                      </a:r>
                      <a:endParaRPr lang="es-E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16500">
                <a:tc>
                  <a:txBody>
                    <a:bodyPr/>
                    <a:lstStyle/>
                    <a:p>
                      <a:pPr algn="just">
                        <a:lnSpc>
                          <a:spcPct val="150000"/>
                        </a:lnSpc>
                        <a:spcAft>
                          <a:spcPts val="0"/>
                        </a:spcAft>
                      </a:pPr>
                      <a:r>
                        <a:rPr lang="es-MX" sz="1600" dirty="0">
                          <a:solidFill>
                            <a:schemeClr val="tx1"/>
                          </a:solidFill>
                          <a:effectLst/>
                        </a:rPr>
                        <a:t>TOTAL</a:t>
                      </a:r>
                      <a:endParaRPr lang="es-E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1600">
                          <a:solidFill>
                            <a:schemeClr val="tx1"/>
                          </a:solidFill>
                          <a:effectLst/>
                        </a:rPr>
                        <a:t>378</a:t>
                      </a:r>
                      <a:endParaRPr lang="es-ES" sz="18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1600" dirty="0">
                          <a:solidFill>
                            <a:schemeClr val="tx1"/>
                          </a:solidFill>
                          <a:effectLst/>
                        </a:rPr>
                        <a:t>100,00%</a:t>
                      </a:r>
                      <a:endParaRPr lang="es-E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0243" name="Gráfic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0743" y="4169012"/>
            <a:ext cx="4833257" cy="25366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2043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149290"/>
            <a:ext cx="8453535" cy="369332"/>
          </a:xfrm>
          <a:prstGeom prst="rect">
            <a:avLst/>
          </a:prstGeom>
          <a:noFill/>
        </p:spPr>
        <p:txBody>
          <a:bodyPr wrap="square" rtlCol="0">
            <a:spAutoFit/>
          </a:bodyPr>
          <a:lstStyle/>
          <a:p>
            <a:r>
              <a:rPr lang="es-MX" b="1" dirty="0" smtClean="0"/>
              <a:t>5. ¿Cuál </a:t>
            </a:r>
            <a:r>
              <a:rPr lang="es-MX" b="1" dirty="0"/>
              <a:t>fue la principal razón por la que eligió a ese candidato?</a:t>
            </a:r>
            <a:endParaRPr lang="es-ES" dirty="0"/>
          </a:p>
        </p:txBody>
      </p:sp>
      <p:pic>
        <p:nvPicPr>
          <p:cNvPr id="11265"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13" y="523385"/>
            <a:ext cx="5966829" cy="29063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0" y="3638939"/>
            <a:ext cx="8864082" cy="646331"/>
          </a:xfrm>
          <a:prstGeom prst="rect">
            <a:avLst/>
          </a:prstGeom>
          <a:noFill/>
        </p:spPr>
        <p:txBody>
          <a:bodyPr wrap="square" rtlCol="0">
            <a:spAutoFit/>
          </a:bodyPr>
          <a:lstStyle/>
          <a:p>
            <a:pPr lvl="0"/>
            <a:r>
              <a:rPr lang="es-MX" b="1" dirty="0" smtClean="0"/>
              <a:t>6. ¿Por </a:t>
            </a:r>
            <a:r>
              <a:rPr lang="es-MX" b="1" dirty="0"/>
              <a:t>qué medio(s) conoció a ese candidato?</a:t>
            </a:r>
            <a:endParaRPr lang="es-ES" dirty="0"/>
          </a:p>
          <a:p>
            <a:endParaRPr lang="es-ES" dirty="0"/>
          </a:p>
        </p:txBody>
      </p:sp>
      <p:pic>
        <p:nvPicPr>
          <p:cNvPr id="11266" name="Gráfic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53" y="3980765"/>
            <a:ext cx="5945789"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5696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224135"/>
            <a:ext cx="9144000" cy="646331"/>
          </a:xfrm>
          <a:prstGeom prst="rect">
            <a:avLst/>
          </a:prstGeom>
        </p:spPr>
        <p:txBody>
          <a:bodyPr wrap="square">
            <a:spAutoFit/>
          </a:bodyPr>
          <a:lstStyle/>
          <a:p>
            <a:r>
              <a:rPr lang="es-MX" b="1" dirty="0" smtClean="0">
                <a:effectLst/>
                <a:latin typeface="Arial" panose="020B0604020202020204" pitchFamily="34" charset="0"/>
                <a:ea typeface="Calibri" panose="020F0502020204030204" pitchFamily="34" charset="0"/>
              </a:rPr>
              <a:t>7. ¿Considera usted que las estrategias para hacer campaña electoral han innovado en los últimos años?</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661679005"/>
              </p:ext>
            </p:extLst>
          </p:nvPr>
        </p:nvGraphicFramePr>
        <p:xfrm>
          <a:off x="167951" y="1045030"/>
          <a:ext cx="2807753" cy="1572720"/>
        </p:xfrm>
        <a:graphic>
          <a:graphicData uri="http://schemas.openxmlformats.org/drawingml/2006/table">
            <a:tbl>
              <a:tblPr firstRow="1" firstCol="1" bandRow="1">
                <a:tableStyleId>{00A15C55-8517-42AA-B614-E9B94910E393}</a:tableStyleId>
              </a:tblPr>
              <a:tblGrid>
                <a:gridCol w="700224"/>
                <a:gridCol w="1043097"/>
                <a:gridCol w="1064432"/>
              </a:tblGrid>
              <a:tr h="612600">
                <a:tc>
                  <a:txBody>
                    <a:bodyPr/>
                    <a:lstStyle/>
                    <a:p>
                      <a:endParaRPr lang="es-ES" sz="1050" dirty="0">
                        <a:solidFill>
                          <a:schemeClr val="tx1"/>
                        </a:solidFill>
                        <a:effectLst/>
                        <a:latin typeface="Calibri" panose="020F0502020204030204" pitchFamily="34" charset="0"/>
                      </a:endParaRPr>
                    </a:p>
                  </a:txBody>
                  <a:tcPr marL="68580" marR="68580" marT="0" marB="0"/>
                </a:tc>
                <a:tc>
                  <a:txBody>
                    <a:bodyPr/>
                    <a:lstStyle/>
                    <a:p>
                      <a:pPr algn="l">
                        <a:lnSpc>
                          <a:spcPct val="150000"/>
                        </a:lnSpc>
                        <a:spcAft>
                          <a:spcPts val="0"/>
                        </a:spcAft>
                      </a:pPr>
                      <a:r>
                        <a:rPr lang="es-ES" sz="1200" dirty="0">
                          <a:solidFill>
                            <a:schemeClr val="tx1"/>
                          </a:solidFill>
                          <a:effectLst/>
                        </a:rPr>
                        <a:t>FRECUENCIA</a:t>
                      </a:r>
                      <a:endParaRPr lang="es-E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S" sz="1200" dirty="0">
                          <a:solidFill>
                            <a:schemeClr val="tx1"/>
                          </a:solidFill>
                          <a:effectLst/>
                        </a:rPr>
                        <a:t>PORCENTAJE</a:t>
                      </a:r>
                      <a:endParaRPr lang="es-E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86275">
                <a:tc>
                  <a:txBody>
                    <a:bodyPr/>
                    <a:lstStyle/>
                    <a:p>
                      <a:pPr algn="l">
                        <a:lnSpc>
                          <a:spcPct val="150000"/>
                        </a:lnSpc>
                        <a:spcAft>
                          <a:spcPts val="0"/>
                        </a:spcAft>
                      </a:pPr>
                      <a:r>
                        <a:rPr lang="es-ES" sz="1400" dirty="0">
                          <a:solidFill>
                            <a:schemeClr val="tx1"/>
                          </a:solidFill>
                          <a:effectLst/>
                        </a:rPr>
                        <a:t>SI</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295</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78,04%</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86275">
                <a:tc>
                  <a:txBody>
                    <a:bodyPr/>
                    <a:lstStyle/>
                    <a:p>
                      <a:pPr algn="l">
                        <a:lnSpc>
                          <a:spcPct val="150000"/>
                        </a:lnSpc>
                        <a:spcAft>
                          <a:spcPts val="0"/>
                        </a:spcAft>
                      </a:pPr>
                      <a:r>
                        <a:rPr lang="es-ES" sz="1400">
                          <a:solidFill>
                            <a:schemeClr val="tx1"/>
                          </a:solidFill>
                          <a:effectLst/>
                        </a:rPr>
                        <a:t>NO</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83</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21,96%</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86275">
                <a:tc>
                  <a:txBody>
                    <a:bodyPr/>
                    <a:lstStyle/>
                    <a:p>
                      <a:pPr algn="l">
                        <a:lnSpc>
                          <a:spcPct val="150000"/>
                        </a:lnSpc>
                        <a:spcAft>
                          <a:spcPts val="0"/>
                        </a:spcAft>
                      </a:pPr>
                      <a:r>
                        <a:rPr lang="es-ES" sz="1400">
                          <a:solidFill>
                            <a:schemeClr val="tx1"/>
                          </a:solidFill>
                          <a:effectLst/>
                        </a:rPr>
                        <a:t>TOTAL</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378</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100,00%</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2289"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6829" y="863854"/>
            <a:ext cx="4119367" cy="23019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3423755"/>
            <a:ext cx="3403496" cy="369332"/>
          </a:xfrm>
          <a:prstGeom prst="rect">
            <a:avLst/>
          </a:prstGeom>
        </p:spPr>
        <p:txBody>
          <a:bodyPr wrap="none">
            <a:spAutoFit/>
          </a:bodyPr>
          <a:lstStyle/>
          <a:p>
            <a:r>
              <a:rPr lang="es-MX" b="1" dirty="0" smtClean="0">
                <a:effectLst/>
                <a:latin typeface="Arial" panose="020B0604020202020204" pitchFamily="34" charset="0"/>
                <a:ea typeface="Calibri" panose="020F0502020204030204" pitchFamily="34" charset="0"/>
              </a:rPr>
              <a:t>8. ¿Qué tipos de innovación?</a:t>
            </a:r>
            <a:endParaRPr lang="es-ES" dirty="0"/>
          </a:p>
        </p:txBody>
      </p:sp>
      <p:pic>
        <p:nvPicPr>
          <p:cNvPr id="12290" name="Gráfic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988" y="3805515"/>
            <a:ext cx="5589036" cy="3015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157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49290"/>
            <a:ext cx="9144000" cy="646331"/>
          </a:xfrm>
          <a:prstGeom prst="rect">
            <a:avLst/>
          </a:prstGeom>
        </p:spPr>
        <p:txBody>
          <a:bodyPr wrap="square">
            <a:spAutoFit/>
          </a:bodyPr>
          <a:lstStyle/>
          <a:p>
            <a:r>
              <a:rPr lang="es-MX" b="1" dirty="0" smtClean="0">
                <a:effectLst/>
                <a:latin typeface="Arial" panose="020B0604020202020204" pitchFamily="34" charset="0"/>
                <a:ea typeface="Calibri" panose="020F0502020204030204" pitchFamily="34" charset="0"/>
              </a:rPr>
              <a:t>9. ¿Cuáles son las principales Redes Sociales que se utilizó en la última campaña electoral?</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2966533438"/>
              </p:ext>
            </p:extLst>
          </p:nvPr>
        </p:nvGraphicFramePr>
        <p:xfrm>
          <a:off x="215578" y="859069"/>
          <a:ext cx="3717229" cy="2560320"/>
        </p:xfrm>
        <a:graphic>
          <a:graphicData uri="http://schemas.openxmlformats.org/drawingml/2006/table">
            <a:tbl>
              <a:tblPr firstRow="1" firstCol="1" bandRow="1">
                <a:tableStyleId>{00A15C55-8517-42AA-B614-E9B94910E393}</a:tableStyleId>
              </a:tblPr>
              <a:tblGrid>
                <a:gridCol w="2069521"/>
                <a:gridCol w="790900"/>
                <a:gridCol w="856808"/>
              </a:tblGrid>
              <a:tr h="540247">
                <a:tc>
                  <a:txBody>
                    <a:bodyPr/>
                    <a:lstStyle/>
                    <a:p>
                      <a:endParaRPr lang="es-ES" sz="1100" dirty="0">
                        <a:solidFill>
                          <a:schemeClr val="tx1"/>
                        </a:solidFill>
                        <a:effectLst/>
                        <a:latin typeface="Calibri" panose="020F0502020204030204" pitchFamily="34" charset="0"/>
                      </a:endParaRPr>
                    </a:p>
                  </a:txBody>
                  <a:tcPr marL="68580" marR="68580" marT="0" marB="0"/>
                </a:tc>
                <a:tc>
                  <a:txBody>
                    <a:bodyPr/>
                    <a:lstStyle/>
                    <a:p>
                      <a:pPr algn="l">
                        <a:lnSpc>
                          <a:spcPct val="150000"/>
                        </a:lnSpc>
                        <a:spcAft>
                          <a:spcPts val="0"/>
                        </a:spcAft>
                      </a:pPr>
                      <a:r>
                        <a:rPr lang="es-ES" sz="1400" dirty="0">
                          <a:solidFill>
                            <a:schemeClr val="tx1"/>
                          </a:solidFill>
                          <a:effectLst/>
                        </a:rPr>
                        <a:t>FRECUENCIA</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S" sz="1400" dirty="0">
                          <a:solidFill>
                            <a:schemeClr val="tx1"/>
                          </a:solidFill>
                          <a:effectLst/>
                        </a:rPr>
                        <a:t>PORCENTAJE</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2464">
                <a:tc>
                  <a:txBody>
                    <a:bodyPr/>
                    <a:lstStyle/>
                    <a:p>
                      <a:pPr algn="l">
                        <a:lnSpc>
                          <a:spcPct val="150000"/>
                        </a:lnSpc>
                        <a:spcAft>
                          <a:spcPts val="0"/>
                        </a:spcAft>
                      </a:pPr>
                      <a:r>
                        <a:rPr lang="es-ES" sz="1400" dirty="0">
                          <a:solidFill>
                            <a:schemeClr val="tx1"/>
                          </a:solidFill>
                          <a:effectLst/>
                        </a:rPr>
                        <a:t>Facebook  </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151</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47,63%</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2464">
                <a:tc>
                  <a:txBody>
                    <a:bodyPr/>
                    <a:lstStyle/>
                    <a:p>
                      <a:pPr algn="l">
                        <a:lnSpc>
                          <a:spcPct val="150000"/>
                        </a:lnSpc>
                        <a:spcAft>
                          <a:spcPts val="0"/>
                        </a:spcAft>
                      </a:pPr>
                      <a:r>
                        <a:rPr lang="es-ES" sz="1400">
                          <a:solidFill>
                            <a:schemeClr val="tx1"/>
                          </a:solidFill>
                          <a:effectLst/>
                        </a:rPr>
                        <a:t>Twitter</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84</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26,50%</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2464">
                <a:tc>
                  <a:txBody>
                    <a:bodyPr/>
                    <a:lstStyle/>
                    <a:p>
                      <a:pPr algn="l">
                        <a:lnSpc>
                          <a:spcPct val="150000"/>
                        </a:lnSpc>
                        <a:spcAft>
                          <a:spcPts val="0"/>
                        </a:spcAft>
                      </a:pPr>
                      <a:r>
                        <a:rPr lang="es-ES" sz="1400">
                          <a:solidFill>
                            <a:schemeClr val="tx1"/>
                          </a:solidFill>
                          <a:effectLst/>
                        </a:rPr>
                        <a:t>Messenger</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28</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8,83%</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2464">
                <a:tc>
                  <a:txBody>
                    <a:bodyPr/>
                    <a:lstStyle/>
                    <a:p>
                      <a:pPr algn="l">
                        <a:lnSpc>
                          <a:spcPct val="150000"/>
                        </a:lnSpc>
                        <a:spcAft>
                          <a:spcPts val="0"/>
                        </a:spcAft>
                      </a:pPr>
                      <a:r>
                        <a:rPr lang="es-ES" sz="1400">
                          <a:solidFill>
                            <a:schemeClr val="tx1"/>
                          </a:solidFill>
                          <a:effectLst/>
                        </a:rPr>
                        <a:t>Mensajes SMS</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51</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16,09%</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2464">
                <a:tc>
                  <a:txBody>
                    <a:bodyPr/>
                    <a:lstStyle/>
                    <a:p>
                      <a:pPr algn="l">
                        <a:lnSpc>
                          <a:spcPct val="150000"/>
                        </a:lnSpc>
                        <a:spcAft>
                          <a:spcPts val="0"/>
                        </a:spcAft>
                      </a:pPr>
                      <a:r>
                        <a:rPr lang="es-ES" sz="1400">
                          <a:solidFill>
                            <a:schemeClr val="tx1"/>
                          </a:solidFill>
                          <a:effectLst/>
                        </a:rPr>
                        <a:t>Otras</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0,95%</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2464">
                <a:tc>
                  <a:txBody>
                    <a:bodyPr/>
                    <a:lstStyle/>
                    <a:p>
                      <a:pPr algn="l">
                        <a:lnSpc>
                          <a:spcPct val="150000"/>
                        </a:lnSpc>
                        <a:spcAft>
                          <a:spcPts val="0"/>
                        </a:spcAft>
                      </a:pPr>
                      <a:r>
                        <a:rPr lang="es-ES" sz="1400" dirty="0">
                          <a:solidFill>
                            <a:schemeClr val="tx1"/>
                          </a:solidFill>
                          <a:effectLst/>
                        </a:rPr>
                        <a:t>TOTAL</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317</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100,00%</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3313"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539" y="739637"/>
            <a:ext cx="45720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3668591"/>
            <a:ext cx="9144000" cy="646331"/>
          </a:xfrm>
          <a:prstGeom prst="rect">
            <a:avLst/>
          </a:prstGeom>
        </p:spPr>
        <p:txBody>
          <a:bodyPr wrap="square">
            <a:spAutoFit/>
          </a:bodyPr>
          <a:lstStyle/>
          <a:p>
            <a:r>
              <a:rPr lang="es-MX" b="1" dirty="0" smtClean="0">
                <a:effectLst/>
                <a:latin typeface="Arial" panose="020B0604020202020204" pitchFamily="34" charset="0"/>
                <a:ea typeface="Calibri" panose="020F0502020204030204" pitchFamily="34" charset="0"/>
              </a:rPr>
              <a:t>10. ¿Bajo su criterio cuál fue la principal razón por la que en las elecciones Presidenciales obtuvo el triunfo Rafael Correa?</a:t>
            </a:r>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781088126"/>
              </p:ext>
            </p:extLst>
          </p:nvPr>
        </p:nvGraphicFramePr>
        <p:xfrm>
          <a:off x="215578" y="4314922"/>
          <a:ext cx="3619500" cy="2468880"/>
        </p:xfrm>
        <a:graphic>
          <a:graphicData uri="http://schemas.openxmlformats.org/drawingml/2006/table">
            <a:tbl>
              <a:tblPr firstRow="1" firstCol="1" bandRow="1">
                <a:tableStyleId>{00A15C55-8517-42AA-B614-E9B94910E393}</a:tableStyleId>
              </a:tblPr>
              <a:tblGrid>
                <a:gridCol w="2032000"/>
                <a:gridCol w="762000"/>
                <a:gridCol w="825500"/>
              </a:tblGrid>
              <a:tr h="545588">
                <a:tc>
                  <a:txBody>
                    <a:bodyPr/>
                    <a:lstStyle/>
                    <a:p>
                      <a:endParaRPr lang="es-ES" sz="1050" dirty="0">
                        <a:solidFill>
                          <a:schemeClr val="tx1"/>
                        </a:solidFill>
                        <a:effectLst/>
                        <a:latin typeface="Calibri" panose="020F0502020204030204" pitchFamily="34" charset="0"/>
                      </a:endParaRPr>
                    </a:p>
                  </a:txBody>
                  <a:tcPr marL="68580" marR="68580" marT="0" marB="0"/>
                </a:tc>
                <a:tc>
                  <a:txBody>
                    <a:bodyPr/>
                    <a:lstStyle/>
                    <a:p>
                      <a:pPr algn="l">
                        <a:lnSpc>
                          <a:spcPct val="150000"/>
                        </a:lnSpc>
                        <a:spcAft>
                          <a:spcPts val="0"/>
                        </a:spcAft>
                      </a:pPr>
                      <a:r>
                        <a:rPr lang="es-ES" sz="1200" dirty="0">
                          <a:solidFill>
                            <a:schemeClr val="tx1"/>
                          </a:solidFill>
                          <a:effectLst/>
                        </a:rPr>
                        <a:t>FRECUENCIA</a:t>
                      </a:r>
                      <a:endParaRPr lang="es-E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S" sz="1200" dirty="0">
                          <a:solidFill>
                            <a:schemeClr val="tx1"/>
                          </a:solidFill>
                          <a:effectLst/>
                        </a:rPr>
                        <a:t>PORCENTAJE</a:t>
                      </a:r>
                      <a:endParaRPr lang="es-E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4960">
                <a:tc>
                  <a:txBody>
                    <a:bodyPr/>
                    <a:lstStyle/>
                    <a:p>
                      <a:pPr algn="l">
                        <a:lnSpc>
                          <a:spcPct val="150000"/>
                        </a:lnSpc>
                        <a:spcAft>
                          <a:spcPts val="0"/>
                        </a:spcAft>
                      </a:pPr>
                      <a:r>
                        <a:rPr lang="es-ES" sz="1200" dirty="0">
                          <a:solidFill>
                            <a:schemeClr val="tx1"/>
                          </a:solidFill>
                          <a:effectLst/>
                        </a:rPr>
                        <a:t>Estrategias de Comunicación</a:t>
                      </a:r>
                      <a:endParaRPr lang="es-E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dirty="0">
                          <a:solidFill>
                            <a:schemeClr val="tx1"/>
                          </a:solidFill>
                          <a:effectLst/>
                        </a:rPr>
                        <a:t>141</a:t>
                      </a:r>
                      <a:endParaRPr lang="es-E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dirty="0">
                          <a:solidFill>
                            <a:schemeClr val="tx1"/>
                          </a:solidFill>
                          <a:effectLst/>
                        </a:rPr>
                        <a:t>37,30%</a:t>
                      </a:r>
                      <a:endParaRPr lang="es-E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4960">
                <a:tc>
                  <a:txBody>
                    <a:bodyPr/>
                    <a:lstStyle/>
                    <a:p>
                      <a:pPr algn="l">
                        <a:lnSpc>
                          <a:spcPct val="150000"/>
                        </a:lnSpc>
                        <a:spcAft>
                          <a:spcPts val="0"/>
                        </a:spcAft>
                      </a:pPr>
                      <a:r>
                        <a:rPr lang="es-ES" sz="1200">
                          <a:solidFill>
                            <a:schemeClr val="tx1"/>
                          </a:solidFill>
                          <a:effectLst/>
                        </a:rPr>
                        <a:t>Candidato Nuevo</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a:solidFill>
                            <a:schemeClr val="tx1"/>
                          </a:solidFill>
                          <a:effectLst/>
                        </a:rPr>
                        <a:t>103</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dirty="0">
                          <a:solidFill>
                            <a:schemeClr val="tx1"/>
                          </a:solidFill>
                          <a:effectLst/>
                        </a:rPr>
                        <a:t>27,25%</a:t>
                      </a:r>
                      <a:endParaRPr lang="es-E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545588">
                <a:tc>
                  <a:txBody>
                    <a:bodyPr/>
                    <a:lstStyle/>
                    <a:p>
                      <a:pPr algn="l">
                        <a:lnSpc>
                          <a:spcPct val="150000"/>
                        </a:lnSpc>
                        <a:spcAft>
                          <a:spcPts val="0"/>
                        </a:spcAft>
                      </a:pPr>
                      <a:r>
                        <a:rPr lang="es-ES" sz="1200">
                          <a:solidFill>
                            <a:schemeClr val="tx1"/>
                          </a:solidFill>
                          <a:effectLst/>
                        </a:rPr>
                        <a:t>País cansado de Gobiernos Pasados</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a:solidFill>
                            <a:schemeClr val="tx1"/>
                          </a:solidFill>
                          <a:effectLst/>
                        </a:rPr>
                        <a:t>109</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dirty="0">
                          <a:solidFill>
                            <a:schemeClr val="tx1"/>
                          </a:solidFill>
                          <a:effectLst/>
                        </a:rPr>
                        <a:t>28,84%</a:t>
                      </a:r>
                      <a:endParaRPr lang="es-E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4960">
                <a:tc>
                  <a:txBody>
                    <a:bodyPr/>
                    <a:lstStyle/>
                    <a:p>
                      <a:pPr algn="l">
                        <a:lnSpc>
                          <a:spcPct val="150000"/>
                        </a:lnSpc>
                        <a:spcAft>
                          <a:spcPts val="0"/>
                        </a:spcAft>
                      </a:pPr>
                      <a:r>
                        <a:rPr lang="es-ES" sz="1200">
                          <a:solidFill>
                            <a:schemeClr val="tx1"/>
                          </a:solidFill>
                          <a:effectLst/>
                        </a:rPr>
                        <a:t>Otras</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a:solidFill>
                            <a:schemeClr val="tx1"/>
                          </a:solidFill>
                          <a:effectLst/>
                        </a:rPr>
                        <a:t>25</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dirty="0">
                          <a:solidFill>
                            <a:schemeClr val="tx1"/>
                          </a:solidFill>
                          <a:effectLst/>
                        </a:rPr>
                        <a:t>6,61%</a:t>
                      </a:r>
                      <a:endParaRPr lang="es-E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4960">
                <a:tc>
                  <a:txBody>
                    <a:bodyPr/>
                    <a:lstStyle/>
                    <a:p>
                      <a:pPr algn="l">
                        <a:lnSpc>
                          <a:spcPct val="150000"/>
                        </a:lnSpc>
                        <a:spcAft>
                          <a:spcPts val="0"/>
                        </a:spcAft>
                      </a:pPr>
                      <a:r>
                        <a:rPr lang="es-ES" sz="1200" dirty="0">
                          <a:solidFill>
                            <a:schemeClr val="tx1"/>
                          </a:solidFill>
                          <a:effectLst/>
                        </a:rPr>
                        <a:t>TOTAL</a:t>
                      </a:r>
                      <a:endParaRPr lang="es-E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a:solidFill>
                            <a:schemeClr val="tx1"/>
                          </a:solidFill>
                          <a:effectLst/>
                        </a:rPr>
                        <a:t>378</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dirty="0">
                          <a:solidFill>
                            <a:schemeClr val="tx1"/>
                          </a:solidFill>
                          <a:effectLst/>
                        </a:rPr>
                        <a:t>100,00%</a:t>
                      </a:r>
                      <a:endParaRPr lang="es-E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3314" name="Gráfic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3539" y="4314922"/>
            <a:ext cx="4572000" cy="2560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5817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97603"/>
            <a:ext cx="9144000" cy="646331"/>
          </a:xfrm>
          <a:prstGeom prst="rect">
            <a:avLst/>
          </a:prstGeom>
        </p:spPr>
        <p:txBody>
          <a:bodyPr wrap="square">
            <a:spAutoFit/>
          </a:bodyPr>
          <a:lstStyle/>
          <a:p>
            <a:r>
              <a:rPr lang="es-MX" b="1" dirty="0" smtClean="0">
                <a:effectLst/>
                <a:latin typeface="Arial" panose="020B0604020202020204" pitchFamily="34" charset="0"/>
                <a:ea typeface="Calibri" panose="020F0502020204030204" pitchFamily="34" charset="0"/>
              </a:rPr>
              <a:t>11. ¿Cuáles fueron las principales estrategias de comunicación que utilizó Rafael Correa, diferentes a los otros Candidatos?</a:t>
            </a:r>
            <a:endParaRPr lang="es-ES" dirty="0"/>
          </a:p>
        </p:txBody>
      </p:sp>
      <p:pic>
        <p:nvPicPr>
          <p:cNvPr id="14338"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004" y="975147"/>
            <a:ext cx="4572000" cy="2560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ángulo 2"/>
          <p:cNvSpPr/>
          <p:nvPr/>
        </p:nvSpPr>
        <p:spPr>
          <a:xfrm>
            <a:off x="0" y="3666997"/>
            <a:ext cx="9144000" cy="646331"/>
          </a:xfrm>
          <a:prstGeom prst="rect">
            <a:avLst/>
          </a:prstGeom>
        </p:spPr>
        <p:txBody>
          <a:bodyPr wrap="square">
            <a:spAutoFit/>
          </a:bodyPr>
          <a:lstStyle/>
          <a:p>
            <a:r>
              <a:rPr lang="es-MX" b="1" dirty="0" smtClean="0">
                <a:effectLst/>
                <a:latin typeface="Arial" panose="020B0604020202020204" pitchFamily="34" charset="0"/>
                <a:ea typeface="Calibri" panose="020F0502020204030204" pitchFamily="34" charset="0"/>
              </a:rPr>
              <a:t>12. ¿Cuáles fueron los principales medios de comunicación que utilizó Rafael Correa, en Publicidad Exterior?</a:t>
            </a:r>
            <a:endParaRPr lang="es-ES" dirty="0"/>
          </a:p>
        </p:txBody>
      </p:sp>
      <p:pic>
        <p:nvPicPr>
          <p:cNvPr id="14339" name="Gráfic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992" y="4133461"/>
            <a:ext cx="45720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765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 y="0"/>
            <a:ext cx="9144001" cy="923330"/>
          </a:xfrm>
          <a:prstGeom prst="rect">
            <a:avLst/>
          </a:prstGeom>
        </p:spPr>
        <p:txBody>
          <a:bodyPr wrap="square">
            <a:spAutoFit/>
          </a:bodyPr>
          <a:lstStyle/>
          <a:p>
            <a:pPr lvl="0" algn="just">
              <a:lnSpc>
                <a:spcPct val="150000"/>
              </a:lnSpc>
              <a:spcAft>
                <a:spcPts val="0"/>
              </a:spcAft>
            </a:pPr>
            <a:r>
              <a:rPr lang="es-MX" b="1" dirty="0" smtClean="0">
                <a:effectLst/>
                <a:latin typeface="Arial" panose="020B0604020202020204" pitchFamily="34" charset="0"/>
                <a:ea typeface="Calibri" panose="020F0502020204030204" pitchFamily="34" charset="0"/>
                <a:cs typeface="Arial" panose="020B0604020202020204" pitchFamily="34" charset="0"/>
              </a:rPr>
              <a:t>13. ¿Cuáles fueron los principales medios de comunicación que utilizó Rafael Correa, en Medios Escritos?</a:t>
            </a:r>
            <a:endParaRPr lang="es-ES"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757951797"/>
              </p:ext>
            </p:extLst>
          </p:nvPr>
        </p:nvGraphicFramePr>
        <p:xfrm>
          <a:off x="145644" y="923328"/>
          <a:ext cx="3959824" cy="2240280"/>
        </p:xfrm>
        <a:graphic>
          <a:graphicData uri="http://schemas.openxmlformats.org/drawingml/2006/table">
            <a:tbl>
              <a:tblPr firstRow="1" firstCol="1" bandRow="1">
                <a:tableStyleId>{00A15C55-8517-42AA-B614-E9B94910E393}</a:tableStyleId>
              </a:tblPr>
              <a:tblGrid>
                <a:gridCol w="2204583"/>
                <a:gridCol w="842516"/>
                <a:gridCol w="912725"/>
              </a:tblGrid>
              <a:tr h="557285">
                <a:tc>
                  <a:txBody>
                    <a:bodyPr/>
                    <a:lstStyle/>
                    <a:p>
                      <a:endParaRPr lang="es-ES" sz="1100" dirty="0">
                        <a:solidFill>
                          <a:schemeClr val="tx1"/>
                        </a:solidFill>
                        <a:effectLst/>
                        <a:latin typeface="Calibri" panose="020F0502020204030204" pitchFamily="34" charset="0"/>
                      </a:endParaRPr>
                    </a:p>
                  </a:txBody>
                  <a:tcPr marL="68580" marR="68580" marT="0" marB="0"/>
                </a:tc>
                <a:tc>
                  <a:txBody>
                    <a:bodyPr/>
                    <a:lstStyle/>
                    <a:p>
                      <a:pPr algn="l">
                        <a:lnSpc>
                          <a:spcPct val="150000"/>
                        </a:lnSpc>
                        <a:spcAft>
                          <a:spcPts val="0"/>
                        </a:spcAft>
                      </a:pPr>
                      <a:r>
                        <a:rPr lang="es-ES" sz="1400" dirty="0">
                          <a:solidFill>
                            <a:schemeClr val="tx1"/>
                          </a:solidFill>
                          <a:effectLst/>
                        </a:rPr>
                        <a:t>FRECUENCIA</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S" sz="1400" dirty="0">
                          <a:solidFill>
                            <a:schemeClr val="tx1"/>
                          </a:solidFill>
                          <a:effectLst/>
                        </a:rPr>
                        <a:t>PORCENTAJE</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78643">
                <a:tc>
                  <a:txBody>
                    <a:bodyPr/>
                    <a:lstStyle/>
                    <a:p>
                      <a:pPr algn="l">
                        <a:lnSpc>
                          <a:spcPct val="150000"/>
                        </a:lnSpc>
                        <a:spcAft>
                          <a:spcPts val="0"/>
                        </a:spcAft>
                      </a:pPr>
                      <a:r>
                        <a:rPr lang="es-ES" sz="1400">
                          <a:solidFill>
                            <a:schemeClr val="tx1"/>
                          </a:solidFill>
                          <a:effectLst/>
                        </a:rPr>
                        <a:t>Publicidad en Prensa</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67</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47,86%</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78643">
                <a:tc>
                  <a:txBody>
                    <a:bodyPr/>
                    <a:lstStyle/>
                    <a:p>
                      <a:pPr algn="l">
                        <a:lnSpc>
                          <a:spcPct val="150000"/>
                        </a:lnSpc>
                        <a:spcAft>
                          <a:spcPts val="0"/>
                        </a:spcAft>
                      </a:pPr>
                      <a:r>
                        <a:rPr lang="es-ES" sz="1400">
                          <a:solidFill>
                            <a:schemeClr val="tx1"/>
                          </a:solidFill>
                          <a:effectLst/>
                        </a:rPr>
                        <a:t>Publicidad en Dípticos</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11</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7,86%</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78643">
                <a:tc>
                  <a:txBody>
                    <a:bodyPr/>
                    <a:lstStyle/>
                    <a:p>
                      <a:pPr algn="l">
                        <a:lnSpc>
                          <a:spcPct val="150000"/>
                        </a:lnSpc>
                        <a:spcAft>
                          <a:spcPts val="0"/>
                        </a:spcAft>
                      </a:pPr>
                      <a:r>
                        <a:rPr lang="es-ES" sz="1400">
                          <a:solidFill>
                            <a:schemeClr val="tx1"/>
                          </a:solidFill>
                          <a:effectLst/>
                        </a:rPr>
                        <a:t>Publicidad en Revistas</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7</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5,00%</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78643">
                <a:tc>
                  <a:txBody>
                    <a:bodyPr/>
                    <a:lstStyle/>
                    <a:p>
                      <a:pPr algn="l">
                        <a:lnSpc>
                          <a:spcPct val="150000"/>
                        </a:lnSpc>
                        <a:spcAft>
                          <a:spcPts val="0"/>
                        </a:spcAft>
                      </a:pPr>
                      <a:r>
                        <a:rPr lang="es-ES" sz="1400">
                          <a:solidFill>
                            <a:schemeClr val="tx1"/>
                          </a:solidFill>
                          <a:effectLst/>
                        </a:rPr>
                        <a:t>Afiches</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55</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39,29%</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78643">
                <a:tc>
                  <a:txBody>
                    <a:bodyPr/>
                    <a:lstStyle/>
                    <a:p>
                      <a:pPr algn="l">
                        <a:lnSpc>
                          <a:spcPct val="150000"/>
                        </a:lnSpc>
                        <a:spcAft>
                          <a:spcPts val="0"/>
                        </a:spcAft>
                      </a:pPr>
                      <a:r>
                        <a:rPr lang="es-ES" sz="1400" dirty="0">
                          <a:solidFill>
                            <a:schemeClr val="tx1"/>
                          </a:solidFill>
                          <a:effectLst/>
                        </a:rPr>
                        <a:t>TOTAL</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140</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100,00%</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5361"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3420" y="620584"/>
            <a:ext cx="4553338"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3363784"/>
            <a:ext cx="9144000" cy="646331"/>
          </a:xfrm>
          <a:prstGeom prst="rect">
            <a:avLst/>
          </a:prstGeom>
        </p:spPr>
        <p:txBody>
          <a:bodyPr wrap="square">
            <a:spAutoFit/>
          </a:bodyPr>
          <a:lstStyle/>
          <a:p>
            <a:r>
              <a:rPr lang="es-MX" b="1" dirty="0" smtClean="0">
                <a:effectLst/>
                <a:latin typeface="Arial" panose="020B0604020202020204" pitchFamily="34" charset="0"/>
                <a:ea typeface="Calibri" panose="020F0502020204030204" pitchFamily="34" charset="0"/>
              </a:rPr>
              <a:t>14. ¿Cuáles fueron los principales medios de comunicación que utilizó Rafael Correa, en Radio?</a:t>
            </a:r>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2274948198"/>
              </p:ext>
            </p:extLst>
          </p:nvPr>
        </p:nvGraphicFramePr>
        <p:xfrm>
          <a:off x="201629" y="4205343"/>
          <a:ext cx="3922501" cy="2344747"/>
        </p:xfrm>
        <a:graphic>
          <a:graphicData uri="http://schemas.openxmlformats.org/drawingml/2006/table">
            <a:tbl>
              <a:tblPr firstRow="1" firstCol="1" bandRow="1">
                <a:tableStyleId>{00A15C55-8517-42AA-B614-E9B94910E393}</a:tableStyleId>
              </a:tblPr>
              <a:tblGrid>
                <a:gridCol w="2183804"/>
                <a:gridCol w="834575"/>
                <a:gridCol w="904122"/>
              </a:tblGrid>
              <a:tr h="817199">
                <a:tc>
                  <a:txBody>
                    <a:bodyPr/>
                    <a:lstStyle/>
                    <a:p>
                      <a:endParaRPr lang="es-ES" sz="1100" dirty="0">
                        <a:solidFill>
                          <a:schemeClr val="tx1"/>
                        </a:solidFill>
                        <a:effectLst/>
                        <a:latin typeface="Calibri" panose="020F0502020204030204" pitchFamily="34" charset="0"/>
                      </a:endParaRPr>
                    </a:p>
                  </a:txBody>
                  <a:tcPr marL="68580" marR="68580" marT="0" marB="0"/>
                </a:tc>
                <a:tc>
                  <a:txBody>
                    <a:bodyPr/>
                    <a:lstStyle/>
                    <a:p>
                      <a:pPr algn="l">
                        <a:lnSpc>
                          <a:spcPct val="150000"/>
                        </a:lnSpc>
                        <a:spcAft>
                          <a:spcPts val="0"/>
                        </a:spcAft>
                      </a:pPr>
                      <a:r>
                        <a:rPr lang="es-ES" sz="1400" dirty="0">
                          <a:solidFill>
                            <a:schemeClr val="tx1"/>
                          </a:solidFill>
                          <a:effectLst/>
                        </a:rPr>
                        <a:t>FRECUENCIA</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S" sz="1400" dirty="0">
                          <a:solidFill>
                            <a:schemeClr val="tx1"/>
                          </a:solidFill>
                          <a:effectLst/>
                        </a:rPr>
                        <a:t>PORCENTAJE</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81887">
                <a:tc>
                  <a:txBody>
                    <a:bodyPr/>
                    <a:lstStyle/>
                    <a:p>
                      <a:pPr algn="l">
                        <a:lnSpc>
                          <a:spcPct val="150000"/>
                        </a:lnSpc>
                        <a:spcAft>
                          <a:spcPts val="0"/>
                        </a:spcAft>
                      </a:pPr>
                      <a:r>
                        <a:rPr lang="es-ES" sz="1400">
                          <a:solidFill>
                            <a:schemeClr val="tx1"/>
                          </a:solidFill>
                          <a:effectLst/>
                        </a:rPr>
                        <a:t>Comercial de Radio </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169</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55,96%</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81887">
                <a:tc>
                  <a:txBody>
                    <a:bodyPr/>
                    <a:lstStyle/>
                    <a:p>
                      <a:pPr algn="l">
                        <a:lnSpc>
                          <a:spcPct val="150000"/>
                        </a:lnSpc>
                        <a:spcAft>
                          <a:spcPts val="0"/>
                        </a:spcAft>
                      </a:pPr>
                      <a:r>
                        <a:rPr lang="es-ES" sz="1400">
                          <a:solidFill>
                            <a:schemeClr val="tx1"/>
                          </a:solidFill>
                          <a:effectLst/>
                        </a:rPr>
                        <a:t>Entrevistas </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81</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26,82%</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81887">
                <a:tc>
                  <a:txBody>
                    <a:bodyPr/>
                    <a:lstStyle/>
                    <a:p>
                      <a:pPr algn="l">
                        <a:lnSpc>
                          <a:spcPct val="150000"/>
                        </a:lnSpc>
                        <a:spcAft>
                          <a:spcPts val="0"/>
                        </a:spcAft>
                      </a:pPr>
                      <a:r>
                        <a:rPr lang="es-ES" sz="1400">
                          <a:solidFill>
                            <a:schemeClr val="tx1"/>
                          </a:solidFill>
                          <a:effectLst/>
                        </a:rPr>
                        <a:t>Debates </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52</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17,22%</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81887">
                <a:tc>
                  <a:txBody>
                    <a:bodyPr/>
                    <a:lstStyle/>
                    <a:p>
                      <a:pPr algn="l">
                        <a:lnSpc>
                          <a:spcPct val="150000"/>
                        </a:lnSpc>
                        <a:spcAft>
                          <a:spcPts val="0"/>
                        </a:spcAft>
                      </a:pPr>
                      <a:r>
                        <a:rPr lang="es-ES" sz="1400">
                          <a:solidFill>
                            <a:schemeClr val="tx1"/>
                          </a:solidFill>
                          <a:effectLst/>
                        </a:rPr>
                        <a:t>TOTAL</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302</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100,00%</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5362" name="Gráfic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3420" y="3984368"/>
            <a:ext cx="4553339" cy="2752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6413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9144000" cy="923330"/>
          </a:xfrm>
          <a:prstGeom prst="rect">
            <a:avLst/>
          </a:prstGeom>
        </p:spPr>
        <p:txBody>
          <a:bodyPr wrap="square">
            <a:spAutoFit/>
          </a:bodyPr>
          <a:lstStyle/>
          <a:p>
            <a:pPr lvl="0" algn="just">
              <a:lnSpc>
                <a:spcPct val="150000"/>
              </a:lnSpc>
              <a:spcAft>
                <a:spcPts val="0"/>
              </a:spcAft>
            </a:pPr>
            <a:r>
              <a:rPr lang="es-MX" b="1" dirty="0" smtClean="0">
                <a:effectLst/>
                <a:latin typeface="Arial" panose="020B0604020202020204" pitchFamily="34" charset="0"/>
                <a:ea typeface="Calibri" panose="020F0502020204030204" pitchFamily="34" charset="0"/>
                <a:cs typeface="Arial" panose="020B0604020202020204" pitchFamily="34" charset="0"/>
              </a:rPr>
              <a:t>15. ¿Cuáles fueron los principales medios de comunicación que utilizó Rafael Correa, en Televisión?</a:t>
            </a:r>
            <a:endParaRPr lang="es-ES"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757810204"/>
              </p:ext>
            </p:extLst>
          </p:nvPr>
        </p:nvGraphicFramePr>
        <p:xfrm>
          <a:off x="201628" y="1126241"/>
          <a:ext cx="3605262" cy="1971521"/>
        </p:xfrm>
        <a:graphic>
          <a:graphicData uri="http://schemas.openxmlformats.org/drawingml/2006/table">
            <a:tbl>
              <a:tblPr firstRow="1" firstCol="1" bandRow="1">
                <a:tableStyleId>{00A15C55-8517-42AA-B614-E9B94910E393}</a:tableStyleId>
              </a:tblPr>
              <a:tblGrid>
                <a:gridCol w="2007185"/>
                <a:gridCol w="767077"/>
                <a:gridCol w="831000"/>
              </a:tblGrid>
              <a:tr h="687121">
                <a:tc>
                  <a:txBody>
                    <a:bodyPr/>
                    <a:lstStyle/>
                    <a:p>
                      <a:endParaRPr lang="es-ES" sz="1100" dirty="0">
                        <a:solidFill>
                          <a:schemeClr val="tx1"/>
                        </a:solidFill>
                        <a:effectLst/>
                        <a:latin typeface="Calibri" panose="020F0502020204030204" pitchFamily="34" charset="0"/>
                      </a:endParaRPr>
                    </a:p>
                  </a:txBody>
                  <a:tcPr marL="68580" marR="68580" marT="0" marB="0"/>
                </a:tc>
                <a:tc>
                  <a:txBody>
                    <a:bodyPr/>
                    <a:lstStyle/>
                    <a:p>
                      <a:pPr algn="l">
                        <a:lnSpc>
                          <a:spcPct val="150000"/>
                        </a:lnSpc>
                        <a:spcAft>
                          <a:spcPts val="0"/>
                        </a:spcAft>
                      </a:pPr>
                      <a:r>
                        <a:rPr lang="es-ES" sz="1400" dirty="0">
                          <a:solidFill>
                            <a:schemeClr val="tx1"/>
                          </a:solidFill>
                          <a:effectLst/>
                        </a:rPr>
                        <a:t>FRECUENCIA</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S" sz="1400">
                          <a:solidFill>
                            <a:schemeClr val="tx1"/>
                          </a:solidFill>
                          <a:effectLst/>
                        </a:rPr>
                        <a:t>PORCENTAJE</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21100">
                <a:tc>
                  <a:txBody>
                    <a:bodyPr/>
                    <a:lstStyle/>
                    <a:p>
                      <a:pPr algn="l">
                        <a:lnSpc>
                          <a:spcPct val="150000"/>
                        </a:lnSpc>
                        <a:spcAft>
                          <a:spcPts val="0"/>
                        </a:spcAft>
                      </a:pPr>
                      <a:r>
                        <a:rPr lang="es-ES" sz="1400">
                          <a:solidFill>
                            <a:schemeClr val="tx1"/>
                          </a:solidFill>
                          <a:effectLst/>
                        </a:rPr>
                        <a:t>Comercial de TV</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201</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57,76%</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21100">
                <a:tc>
                  <a:txBody>
                    <a:bodyPr/>
                    <a:lstStyle/>
                    <a:p>
                      <a:pPr algn="l">
                        <a:lnSpc>
                          <a:spcPct val="150000"/>
                        </a:lnSpc>
                        <a:spcAft>
                          <a:spcPts val="0"/>
                        </a:spcAft>
                      </a:pPr>
                      <a:r>
                        <a:rPr lang="es-ES" sz="1400">
                          <a:solidFill>
                            <a:schemeClr val="tx1"/>
                          </a:solidFill>
                          <a:effectLst/>
                        </a:rPr>
                        <a:t>Entrevistas </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49</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14,08%</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21100">
                <a:tc>
                  <a:txBody>
                    <a:bodyPr/>
                    <a:lstStyle/>
                    <a:p>
                      <a:pPr algn="l">
                        <a:lnSpc>
                          <a:spcPct val="150000"/>
                        </a:lnSpc>
                        <a:spcAft>
                          <a:spcPts val="0"/>
                        </a:spcAft>
                      </a:pPr>
                      <a:r>
                        <a:rPr lang="es-ES" sz="1400">
                          <a:solidFill>
                            <a:schemeClr val="tx1"/>
                          </a:solidFill>
                          <a:effectLst/>
                        </a:rPr>
                        <a:t>Debates </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98</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28,16%</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21100">
                <a:tc>
                  <a:txBody>
                    <a:bodyPr/>
                    <a:lstStyle/>
                    <a:p>
                      <a:pPr algn="l">
                        <a:lnSpc>
                          <a:spcPct val="150000"/>
                        </a:lnSpc>
                        <a:spcAft>
                          <a:spcPts val="0"/>
                        </a:spcAft>
                      </a:pPr>
                      <a:r>
                        <a:rPr lang="es-ES" sz="1400">
                          <a:solidFill>
                            <a:schemeClr val="tx1"/>
                          </a:solidFill>
                          <a:effectLst/>
                        </a:rPr>
                        <a:t>TOTAL</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348</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100,00%</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6385"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1572" y="639245"/>
            <a:ext cx="45720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3382445"/>
            <a:ext cx="9144000" cy="923330"/>
          </a:xfrm>
          <a:prstGeom prst="rect">
            <a:avLst/>
          </a:prstGeom>
        </p:spPr>
        <p:txBody>
          <a:bodyPr wrap="square">
            <a:spAutoFit/>
          </a:bodyPr>
          <a:lstStyle/>
          <a:p>
            <a:pPr lvl="0" algn="just">
              <a:lnSpc>
                <a:spcPct val="150000"/>
              </a:lnSpc>
              <a:spcAft>
                <a:spcPts val="0"/>
              </a:spcAft>
            </a:pPr>
            <a:r>
              <a:rPr lang="es-MX" b="1" dirty="0" smtClean="0">
                <a:effectLst/>
                <a:latin typeface="Arial" panose="020B0604020202020204" pitchFamily="34" charset="0"/>
                <a:ea typeface="Calibri" panose="020F0502020204030204" pitchFamily="34" charset="0"/>
                <a:cs typeface="Arial" panose="020B0604020202020204" pitchFamily="34" charset="0"/>
              </a:rPr>
              <a:t>16. ¿Cuáles fueron los principales medios de comunicación que utilizó Rafael Correa, en Publicidad en Tránsito?</a:t>
            </a:r>
            <a:endParaRPr lang="es-ES"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859718903"/>
              </p:ext>
            </p:extLst>
          </p:nvPr>
        </p:nvGraphicFramePr>
        <p:xfrm>
          <a:off x="201627" y="4522583"/>
          <a:ext cx="3661245" cy="2008845"/>
        </p:xfrm>
        <a:graphic>
          <a:graphicData uri="http://schemas.openxmlformats.org/drawingml/2006/table">
            <a:tbl>
              <a:tblPr firstRow="1" firstCol="1" bandRow="1">
                <a:tableStyleId>{00A15C55-8517-42AA-B614-E9B94910E393}</a:tableStyleId>
              </a:tblPr>
              <a:tblGrid>
                <a:gridCol w="2038353"/>
                <a:gridCol w="778988"/>
                <a:gridCol w="843904"/>
              </a:tblGrid>
              <a:tr h="700129">
                <a:tc>
                  <a:txBody>
                    <a:bodyPr/>
                    <a:lstStyle/>
                    <a:p>
                      <a:endParaRPr lang="es-ES" sz="1100" dirty="0">
                        <a:solidFill>
                          <a:schemeClr val="tx1"/>
                        </a:solidFill>
                        <a:effectLst/>
                        <a:latin typeface="Calibri" panose="020F0502020204030204" pitchFamily="34" charset="0"/>
                      </a:endParaRPr>
                    </a:p>
                  </a:txBody>
                  <a:tcPr marL="68580" marR="68580" marT="0" marB="0"/>
                </a:tc>
                <a:tc>
                  <a:txBody>
                    <a:bodyPr/>
                    <a:lstStyle/>
                    <a:p>
                      <a:pPr algn="l">
                        <a:lnSpc>
                          <a:spcPct val="150000"/>
                        </a:lnSpc>
                        <a:spcAft>
                          <a:spcPts val="0"/>
                        </a:spcAft>
                      </a:pPr>
                      <a:r>
                        <a:rPr lang="es-ES" sz="1400" dirty="0">
                          <a:solidFill>
                            <a:schemeClr val="tx1"/>
                          </a:solidFill>
                          <a:effectLst/>
                        </a:rPr>
                        <a:t>FRECUENCIA</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S" sz="1400" dirty="0">
                          <a:solidFill>
                            <a:schemeClr val="tx1"/>
                          </a:solidFill>
                          <a:effectLst/>
                        </a:rPr>
                        <a:t>PORCENTAJE</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27179">
                <a:tc>
                  <a:txBody>
                    <a:bodyPr/>
                    <a:lstStyle/>
                    <a:p>
                      <a:pPr algn="l">
                        <a:lnSpc>
                          <a:spcPct val="150000"/>
                        </a:lnSpc>
                        <a:spcAft>
                          <a:spcPts val="0"/>
                        </a:spcAft>
                      </a:pPr>
                      <a:r>
                        <a:rPr lang="es-ES" sz="1400">
                          <a:solidFill>
                            <a:schemeClr val="tx1"/>
                          </a:solidFill>
                          <a:effectLst/>
                        </a:rPr>
                        <a:t>En Buses</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14,29%</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27179">
                <a:tc>
                  <a:txBody>
                    <a:bodyPr/>
                    <a:lstStyle/>
                    <a:p>
                      <a:pPr algn="l">
                        <a:lnSpc>
                          <a:spcPct val="150000"/>
                        </a:lnSpc>
                        <a:spcAft>
                          <a:spcPts val="0"/>
                        </a:spcAft>
                      </a:pPr>
                      <a:r>
                        <a:rPr lang="es-ES" sz="1400">
                          <a:solidFill>
                            <a:schemeClr val="tx1"/>
                          </a:solidFill>
                          <a:effectLst/>
                        </a:rPr>
                        <a:t>En Taxis</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6</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28,57%</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27179">
                <a:tc>
                  <a:txBody>
                    <a:bodyPr/>
                    <a:lstStyle/>
                    <a:p>
                      <a:pPr algn="l">
                        <a:lnSpc>
                          <a:spcPct val="150000"/>
                        </a:lnSpc>
                        <a:spcAft>
                          <a:spcPts val="0"/>
                        </a:spcAft>
                      </a:pPr>
                      <a:r>
                        <a:rPr lang="es-ES" sz="1400">
                          <a:solidFill>
                            <a:schemeClr val="tx1"/>
                          </a:solidFill>
                          <a:effectLst/>
                        </a:rPr>
                        <a:t>Particulares</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12</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57,14%</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27179">
                <a:tc>
                  <a:txBody>
                    <a:bodyPr/>
                    <a:lstStyle/>
                    <a:p>
                      <a:pPr algn="l">
                        <a:lnSpc>
                          <a:spcPct val="150000"/>
                        </a:lnSpc>
                        <a:spcAft>
                          <a:spcPts val="0"/>
                        </a:spcAft>
                      </a:pPr>
                      <a:r>
                        <a:rPr lang="es-ES" sz="1400">
                          <a:solidFill>
                            <a:schemeClr val="tx1"/>
                          </a:solidFill>
                          <a:effectLst/>
                        </a:rPr>
                        <a:t>TOTAL</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21</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100,00%</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6386" name="Gráfic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1572" y="4021690"/>
            <a:ext cx="45720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072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295233102"/>
              </p:ext>
            </p:extLst>
          </p:nvPr>
        </p:nvGraphicFramePr>
        <p:xfrm>
          <a:off x="0" y="923330"/>
          <a:ext cx="9144000" cy="5934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2481300" y="0"/>
            <a:ext cx="4144083" cy="830997"/>
          </a:xfrm>
          <a:prstGeom prst="rect">
            <a:avLst/>
          </a:prstGeom>
          <a:noFill/>
        </p:spPr>
        <p:txBody>
          <a:bodyPr wrap="none" lIns="91440" tIns="45720" rIns="91440" bIns="45720">
            <a:spAutoFit/>
          </a:bodyPr>
          <a:lstStyle/>
          <a:p>
            <a:pPr algn="ctr"/>
            <a:r>
              <a:rPr lang="es-ES" sz="4800" b="1" u="sng"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Antecedentes</a:t>
            </a:r>
            <a:endParaRPr lang="es-ES" sz="4800"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1747429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84337"/>
            <a:ext cx="9144000" cy="923330"/>
          </a:xfrm>
          <a:prstGeom prst="rect">
            <a:avLst/>
          </a:prstGeom>
        </p:spPr>
        <p:txBody>
          <a:bodyPr wrap="square">
            <a:spAutoFit/>
          </a:bodyPr>
          <a:lstStyle/>
          <a:p>
            <a:pPr lvl="0" algn="just">
              <a:lnSpc>
                <a:spcPct val="150000"/>
              </a:lnSpc>
              <a:spcAft>
                <a:spcPts val="0"/>
              </a:spcAft>
            </a:pPr>
            <a:r>
              <a:rPr lang="es-MX" b="1" dirty="0" smtClean="0">
                <a:effectLst/>
                <a:latin typeface="Arial" panose="020B0604020202020204" pitchFamily="34" charset="0"/>
                <a:ea typeface="Calibri" panose="020F0502020204030204" pitchFamily="34" charset="0"/>
                <a:cs typeface="Arial" panose="020B0604020202020204" pitchFamily="34" charset="0"/>
              </a:rPr>
              <a:t>17. ¿Cuáles fueron los principales medios de comunicación que utilizó Rafael Correa, en Promocionales?</a:t>
            </a:r>
            <a:endParaRPr lang="es-ES"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130026047"/>
              </p:ext>
            </p:extLst>
          </p:nvPr>
        </p:nvGraphicFramePr>
        <p:xfrm>
          <a:off x="201627" y="1107664"/>
          <a:ext cx="3959825" cy="2468880"/>
        </p:xfrm>
        <a:graphic>
          <a:graphicData uri="http://schemas.openxmlformats.org/drawingml/2006/table">
            <a:tbl>
              <a:tblPr firstRow="1" firstCol="1" bandRow="1">
                <a:tableStyleId>{00A15C55-8517-42AA-B614-E9B94910E393}</a:tableStyleId>
              </a:tblPr>
              <a:tblGrid>
                <a:gridCol w="2204583"/>
                <a:gridCol w="842516"/>
                <a:gridCol w="912726"/>
              </a:tblGrid>
              <a:tr h="540210">
                <a:tc>
                  <a:txBody>
                    <a:bodyPr/>
                    <a:lstStyle/>
                    <a:p>
                      <a:endParaRPr lang="es-ES" sz="1050" dirty="0">
                        <a:solidFill>
                          <a:schemeClr val="tx1"/>
                        </a:solidFill>
                        <a:effectLst/>
                        <a:latin typeface="Calibri" panose="020F0502020204030204" pitchFamily="34" charset="0"/>
                      </a:endParaRPr>
                    </a:p>
                  </a:txBody>
                  <a:tcPr marL="68580" marR="68580" marT="0" marB="0"/>
                </a:tc>
                <a:tc>
                  <a:txBody>
                    <a:bodyPr/>
                    <a:lstStyle/>
                    <a:p>
                      <a:pPr algn="l">
                        <a:lnSpc>
                          <a:spcPct val="150000"/>
                        </a:lnSpc>
                        <a:spcAft>
                          <a:spcPts val="0"/>
                        </a:spcAft>
                      </a:pPr>
                      <a:r>
                        <a:rPr lang="es-ES" sz="1200">
                          <a:solidFill>
                            <a:schemeClr val="tx1"/>
                          </a:solidFill>
                          <a:effectLst/>
                        </a:rPr>
                        <a:t>FRECUENCIA</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S" sz="1200">
                          <a:solidFill>
                            <a:schemeClr val="tx1"/>
                          </a:solidFill>
                          <a:effectLst/>
                        </a:rPr>
                        <a:t>PORCENTAJE</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2447">
                <a:tc>
                  <a:txBody>
                    <a:bodyPr/>
                    <a:lstStyle/>
                    <a:p>
                      <a:pPr algn="l">
                        <a:lnSpc>
                          <a:spcPct val="150000"/>
                        </a:lnSpc>
                        <a:spcAft>
                          <a:spcPts val="0"/>
                        </a:spcAft>
                      </a:pPr>
                      <a:r>
                        <a:rPr lang="es-ES" sz="1200">
                          <a:solidFill>
                            <a:schemeClr val="tx1"/>
                          </a:solidFill>
                          <a:effectLst/>
                        </a:rPr>
                        <a:t>Camisetas</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a:solidFill>
                            <a:schemeClr val="tx1"/>
                          </a:solidFill>
                          <a:effectLst/>
                        </a:rPr>
                        <a:t>58</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a:solidFill>
                            <a:schemeClr val="tx1"/>
                          </a:solidFill>
                          <a:effectLst/>
                        </a:rPr>
                        <a:t>22,39%</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2447">
                <a:tc>
                  <a:txBody>
                    <a:bodyPr/>
                    <a:lstStyle/>
                    <a:p>
                      <a:pPr algn="l">
                        <a:lnSpc>
                          <a:spcPct val="150000"/>
                        </a:lnSpc>
                        <a:spcAft>
                          <a:spcPts val="0"/>
                        </a:spcAft>
                      </a:pPr>
                      <a:r>
                        <a:rPr lang="es-ES" sz="1200">
                          <a:solidFill>
                            <a:schemeClr val="tx1"/>
                          </a:solidFill>
                          <a:effectLst/>
                        </a:rPr>
                        <a:t>Chompas </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a:solidFill>
                            <a:schemeClr val="tx1"/>
                          </a:solidFill>
                          <a:effectLst/>
                        </a:rPr>
                        <a:t>52</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a:solidFill>
                            <a:schemeClr val="tx1"/>
                          </a:solidFill>
                          <a:effectLst/>
                        </a:rPr>
                        <a:t>20,08%</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2447">
                <a:tc>
                  <a:txBody>
                    <a:bodyPr/>
                    <a:lstStyle/>
                    <a:p>
                      <a:pPr algn="l">
                        <a:lnSpc>
                          <a:spcPct val="150000"/>
                        </a:lnSpc>
                        <a:spcAft>
                          <a:spcPts val="0"/>
                        </a:spcAft>
                      </a:pPr>
                      <a:r>
                        <a:rPr lang="es-ES" sz="1200">
                          <a:solidFill>
                            <a:schemeClr val="tx1"/>
                          </a:solidFill>
                          <a:effectLst/>
                        </a:rPr>
                        <a:t>Bufandas</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a:solidFill>
                            <a:schemeClr val="tx1"/>
                          </a:solidFill>
                          <a:effectLst/>
                        </a:rPr>
                        <a:t>142</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a:solidFill>
                            <a:schemeClr val="tx1"/>
                          </a:solidFill>
                          <a:effectLst/>
                        </a:rPr>
                        <a:t>54,83%</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2447">
                <a:tc>
                  <a:txBody>
                    <a:bodyPr/>
                    <a:lstStyle/>
                    <a:p>
                      <a:pPr algn="l">
                        <a:lnSpc>
                          <a:spcPct val="150000"/>
                        </a:lnSpc>
                        <a:spcAft>
                          <a:spcPts val="0"/>
                        </a:spcAft>
                      </a:pPr>
                      <a:r>
                        <a:rPr lang="es-ES" sz="1200">
                          <a:solidFill>
                            <a:schemeClr val="tx1"/>
                          </a:solidFill>
                          <a:effectLst/>
                        </a:rPr>
                        <a:t>Fundas</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a:solidFill>
                            <a:schemeClr val="tx1"/>
                          </a:solidFill>
                          <a:effectLst/>
                        </a:rPr>
                        <a:t>4</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a:solidFill>
                            <a:schemeClr val="tx1"/>
                          </a:solidFill>
                          <a:effectLst/>
                        </a:rPr>
                        <a:t>1,54%</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2447">
                <a:tc>
                  <a:txBody>
                    <a:bodyPr/>
                    <a:lstStyle/>
                    <a:p>
                      <a:pPr algn="l">
                        <a:lnSpc>
                          <a:spcPct val="150000"/>
                        </a:lnSpc>
                        <a:spcAft>
                          <a:spcPts val="0"/>
                        </a:spcAft>
                      </a:pPr>
                      <a:r>
                        <a:rPr lang="es-ES" sz="1200">
                          <a:solidFill>
                            <a:schemeClr val="tx1"/>
                          </a:solidFill>
                          <a:effectLst/>
                        </a:rPr>
                        <a:t>Esferos</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a:solidFill>
                            <a:schemeClr val="tx1"/>
                          </a:solidFill>
                          <a:effectLst/>
                        </a:rPr>
                        <a:t>1</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a:solidFill>
                            <a:schemeClr val="tx1"/>
                          </a:solidFill>
                          <a:effectLst/>
                        </a:rPr>
                        <a:t>0,39%</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2447">
                <a:tc>
                  <a:txBody>
                    <a:bodyPr/>
                    <a:lstStyle/>
                    <a:p>
                      <a:pPr algn="l">
                        <a:lnSpc>
                          <a:spcPct val="150000"/>
                        </a:lnSpc>
                        <a:spcAft>
                          <a:spcPts val="0"/>
                        </a:spcAft>
                      </a:pPr>
                      <a:r>
                        <a:rPr lang="es-ES" sz="1200">
                          <a:solidFill>
                            <a:schemeClr val="tx1"/>
                          </a:solidFill>
                          <a:effectLst/>
                        </a:rPr>
                        <a:t>Llaveros</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a:solidFill>
                            <a:schemeClr val="tx1"/>
                          </a:solidFill>
                          <a:effectLst/>
                        </a:rPr>
                        <a:t>2</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a:solidFill>
                            <a:schemeClr val="tx1"/>
                          </a:solidFill>
                          <a:effectLst/>
                        </a:rPr>
                        <a:t>0,77%</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2447">
                <a:tc>
                  <a:txBody>
                    <a:bodyPr/>
                    <a:lstStyle/>
                    <a:p>
                      <a:pPr algn="l">
                        <a:lnSpc>
                          <a:spcPct val="150000"/>
                        </a:lnSpc>
                        <a:spcAft>
                          <a:spcPts val="0"/>
                        </a:spcAft>
                      </a:pPr>
                      <a:r>
                        <a:rPr lang="es-ES" sz="1200" dirty="0">
                          <a:solidFill>
                            <a:schemeClr val="tx1"/>
                          </a:solidFill>
                          <a:effectLst/>
                        </a:rPr>
                        <a:t>TOTAL</a:t>
                      </a:r>
                      <a:endParaRPr lang="es-E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a:solidFill>
                            <a:schemeClr val="tx1"/>
                          </a:solidFill>
                          <a:effectLst/>
                        </a:rPr>
                        <a:t>259</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dirty="0">
                          <a:solidFill>
                            <a:schemeClr val="tx1"/>
                          </a:solidFill>
                          <a:effectLst/>
                        </a:rPr>
                        <a:t>100,00%</a:t>
                      </a:r>
                      <a:endParaRPr lang="es-E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7409"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2829" y="807195"/>
            <a:ext cx="45720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3550395"/>
            <a:ext cx="9144000" cy="923330"/>
          </a:xfrm>
          <a:prstGeom prst="rect">
            <a:avLst/>
          </a:prstGeom>
        </p:spPr>
        <p:txBody>
          <a:bodyPr wrap="square">
            <a:spAutoFit/>
          </a:bodyPr>
          <a:lstStyle/>
          <a:p>
            <a:pPr lvl="0" algn="just">
              <a:lnSpc>
                <a:spcPct val="150000"/>
              </a:lnSpc>
              <a:spcAft>
                <a:spcPts val="0"/>
              </a:spcAft>
            </a:pPr>
            <a:r>
              <a:rPr lang="es-MX" b="1" dirty="0" smtClean="0">
                <a:effectLst/>
                <a:latin typeface="Arial" panose="020B0604020202020204" pitchFamily="34" charset="0"/>
                <a:ea typeface="Calibri" panose="020F0502020204030204" pitchFamily="34" charset="0"/>
                <a:cs typeface="Arial" panose="020B0604020202020204" pitchFamily="34" charset="0"/>
              </a:rPr>
              <a:t>18. ¿Cuáles fueron los principales medios de comunicación que utilizó Rafael Correa, en Medios Electrónicos?</a:t>
            </a:r>
            <a:endParaRPr lang="es-ES"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918061837"/>
              </p:ext>
            </p:extLst>
          </p:nvPr>
        </p:nvGraphicFramePr>
        <p:xfrm>
          <a:off x="238950" y="4418073"/>
          <a:ext cx="3847857" cy="2468880"/>
        </p:xfrm>
        <a:graphic>
          <a:graphicData uri="http://schemas.openxmlformats.org/drawingml/2006/table">
            <a:tbl>
              <a:tblPr firstRow="1" firstCol="1" bandRow="1">
                <a:tableStyleId>{00A15C55-8517-42AA-B614-E9B94910E393}</a:tableStyleId>
              </a:tblPr>
              <a:tblGrid>
                <a:gridCol w="2142247"/>
                <a:gridCol w="818693"/>
                <a:gridCol w="886917"/>
              </a:tblGrid>
              <a:tr h="521086">
                <a:tc>
                  <a:txBody>
                    <a:bodyPr/>
                    <a:lstStyle/>
                    <a:p>
                      <a:endParaRPr lang="es-ES" sz="1050">
                        <a:solidFill>
                          <a:schemeClr val="tx1"/>
                        </a:solidFill>
                        <a:effectLst/>
                        <a:latin typeface="Calibri" panose="020F0502020204030204" pitchFamily="34" charset="0"/>
                      </a:endParaRPr>
                    </a:p>
                  </a:txBody>
                  <a:tcPr marL="68580" marR="68580" marT="0" marB="0"/>
                </a:tc>
                <a:tc>
                  <a:txBody>
                    <a:bodyPr/>
                    <a:lstStyle/>
                    <a:p>
                      <a:pPr algn="l">
                        <a:lnSpc>
                          <a:spcPct val="150000"/>
                        </a:lnSpc>
                        <a:spcAft>
                          <a:spcPts val="0"/>
                        </a:spcAft>
                      </a:pPr>
                      <a:r>
                        <a:rPr lang="es-ES" sz="1200">
                          <a:solidFill>
                            <a:schemeClr val="tx1"/>
                          </a:solidFill>
                          <a:effectLst/>
                        </a:rPr>
                        <a:t>FRECUENCIA</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S" sz="1200">
                          <a:solidFill>
                            <a:schemeClr val="tx1"/>
                          </a:solidFill>
                          <a:effectLst/>
                        </a:rPr>
                        <a:t>PORCENTAJE</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3510">
                <a:tc>
                  <a:txBody>
                    <a:bodyPr/>
                    <a:lstStyle/>
                    <a:p>
                      <a:pPr algn="l">
                        <a:lnSpc>
                          <a:spcPct val="150000"/>
                        </a:lnSpc>
                        <a:spcAft>
                          <a:spcPts val="0"/>
                        </a:spcAft>
                      </a:pPr>
                      <a:r>
                        <a:rPr lang="es-ES" sz="1200">
                          <a:solidFill>
                            <a:schemeClr val="tx1"/>
                          </a:solidFill>
                          <a:effectLst/>
                        </a:rPr>
                        <a:t>Redes sociales</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a:solidFill>
                            <a:schemeClr val="tx1"/>
                          </a:solidFill>
                          <a:effectLst/>
                        </a:rPr>
                        <a:t>21</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a:solidFill>
                            <a:schemeClr val="tx1"/>
                          </a:solidFill>
                          <a:effectLst/>
                        </a:rPr>
                        <a:t>25,93%</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3510">
                <a:tc>
                  <a:txBody>
                    <a:bodyPr/>
                    <a:lstStyle/>
                    <a:p>
                      <a:pPr algn="l">
                        <a:lnSpc>
                          <a:spcPct val="150000"/>
                        </a:lnSpc>
                        <a:spcAft>
                          <a:spcPts val="0"/>
                        </a:spcAft>
                      </a:pPr>
                      <a:r>
                        <a:rPr lang="es-ES" sz="1200">
                          <a:solidFill>
                            <a:schemeClr val="tx1"/>
                          </a:solidFill>
                          <a:effectLst/>
                        </a:rPr>
                        <a:t>Correos Electrónicos</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a:solidFill>
                            <a:schemeClr val="tx1"/>
                          </a:solidFill>
                          <a:effectLst/>
                        </a:rPr>
                        <a:t>20</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a:solidFill>
                            <a:schemeClr val="tx1"/>
                          </a:solidFill>
                          <a:effectLst/>
                        </a:rPr>
                        <a:t>24,69%</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3510">
                <a:tc>
                  <a:txBody>
                    <a:bodyPr/>
                    <a:lstStyle/>
                    <a:p>
                      <a:pPr algn="l">
                        <a:lnSpc>
                          <a:spcPct val="150000"/>
                        </a:lnSpc>
                        <a:spcAft>
                          <a:spcPts val="0"/>
                        </a:spcAft>
                      </a:pPr>
                      <a:r>
                        <a:rPr lang="es-ES" sz="1200">
                          <a:solidFill>
                            <a:schemeClr val="tx1"/>
                          </a:solidFill>
                          <a:effectLst/>
                        </a:rPr>
                        <a:t>Cds de Biografía</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a:solidFill>
                            <a:schemeClr val="tx1"/>
                          </a:solidFill>
                          <a:effectLst/>
                        </a:rPr>
                        <a:t>18</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a:solidFill>
                            <a:schemeClr val="tx1"/>
                          </a:solidFill>
                          <a:effectLst/>
                        </a:rPr>
                        <a:t>22,22%</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3510">
                <a:tc>
                  <a:txBody>
                    <a:bodyPr/>
                    <a:lstStyle/>
                    <a:p>
                      <a:pPr algn="l">
                        <a:lnSpc>
                          <a:spcPct val="150000"/>
                        </a:lnSpc>
                        <a:spcAft>
                          <a:spcPts val="0"/>
                        </a:spcAft>
                      </a:pPr>
                      <a:r>
                        <a:rPr lang="es-ES" sz="1200">
                          <a:solidFill>
                            <a:schemeClr val="tx1"/>
                          </a:solidFill>
                          <a:effectLst/>
                        </a:rPr>
                        <a:t>Telefonía Celular</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a:solidFill>
                            <a:schemeClr val="tx1"/>
                          </a:solidFill>
                          <a:effectLst/>
                        </a:rPr>
                        <a:t>15</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a:solidFill>
                            <a:schemeClr val="tx1"/>
                          </a:solidFill>
                          <a:effectLst/>
                        </a:rPr>
                        <a:t>18,52%</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3510">
                <a:tc>
                  <a:txBody>
                    <a:bodyPr/>
                    <a:lstStyle/>
                    <a:p>
                      <a:pPr algn="l">
                        <a:lnSpc>
                          <a:spcPct val="150000"/>
                        </a:lnSpc>
                        <a:spcAft>
                          <a:spcPts val="0"/>
                        </a:spcAft>
                      </a:pPr>
                      <a:r>
                        <a:rPr lang="es-ES" sz="1200">
                          <a:solidFill>
                            <a:schemeClr val="tx1"/>
                          </a:solidFill>
                          <a:effectLst/>
                        </a:rPr>
                        <a:t>Telefonía Fija</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a:solidFill>
                            <a:schemeClr val="tx1"/>
                          </a:solidFill>
                          <a:effectLst/>
                        </a:rPr>
                        <a:t>6</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a:solidFill>
                            <a:schemeClr val="tx1"/>
                          </a:solidFill>
                          <a:effectLst/>
                        </a:rPr>
                        <a:t>7,41%</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3510">
                <a:tc>
                  <a:txBody>
                    <a:bodyPr/>
                    <a:lstStyle/>
                    <a:p>
                      <a:pPr algn="l">
                        <a:lnSpc>
                          <a:spcPct val="150000"/>
                        </a:lnSpc>
                        <a:spcAft>
                          <a:spcPts val="0"/>
                        </a:spcAft>
                      </a:pPr>
                      <a:r>
                        <a:rPr lang="es-ES" sz="1200">
                          <a:solidFill>
                            <a:schemeClr val="tx1"/>
                          </a:solidFill>
                          <a:effectLst/>
                        </a:rPr>
                        <a:t>Otros</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a:solidFill>
                            <a:schemeClr val="tx1"/>
                          </a:solidFill>
                          <a:effectLst/>
                        </a:rPr>
                        <a:t>1</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a:solidFill>
                            <a:schemeClr val="tx1"/>
                          </a:solidFill>
                          <a:effectLst/>
                        </a:rPr>
                        <a:t>1,23%</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3510">
                <a:tc>
                  <a:txBody>
                    <a:bodyPr/>
                    <a:lstStyle/>
                    <a:p>
                      <a:pPr algn="l">
                        <a:lnSpc>
                          <a:spcPct val="150000"/>
                        </a:lnSpc>
                        <a:spcAft>
                          <a:spcPts val="0"/>
                        </a:spcAft>
                      </a:pPr>
                      <a:r>
                        <a:rPr lang="es-ES" sz="1200">
                          <a:solidFill>
                            <a:schemeClr val="tx1"/>
                          </a:solidFill>
                          <a:effectLst/>
                        </a:rPr>
                        <a:t>TOTAL</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a:solidFill>
                            <a:schemeClr val="tx1"/>
                          </a:solidFill>
                          <a:effectLst/>
                        </a:rPr>
                        <a:t>81</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200" dirty="0">
                          <a:solidFill>
                            <a:schemeClr val="tx1"/>
                          </a:solidFill>
                          <a:effectLst/>
                        </a:rPr>
                        <a:t>100,00%</a:t>
                      </a:r>
                      <a:endParaRPr lang="es-E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7410" name="Gráfic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304" y="4012060"/>
            <a:ext cx="4581525" cy="2752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91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67951"/>
            <a:ext cx="9144000" cy="923330"/>
          </a:xfrm>
          <a:prstGeom prst="rect">
            <a:avLst/>
          </a:prstGeom>
        </p:spPr>
        <p:txBody>
          <a:bodyPr wrap="square">
            <a:spAutoFit/>
          </a:bodyPr>
          <a:lstStyle/>
          <a:p>
            <a:pPr lvl="0" algn="just">
              <a:lnSpc>
                <a:spcPct val="150000"/>
              </a:lnSpc>
              <a:spcAft>
                <a:spcPts val="0"/>
              </a:spcAft>
            </a:pPr>
            <a:r>
              <a:rPr lang="es-MX" b="1" dirty="0" smtClean="0">
                <a:effectLst/>
                <a:latin typeface="Arial" panose="020B0604020202020204" pitchFamily="34" charset="0"/>
                <a:ea typeface="Calibri" panose="020F0502020204030204" pitchFamily="34" charset="0"/>
                <a:cs typeface="Arial" panose="020B0604020202020204" pitchFamily="34" charset="0"/>
              </a:rPr>
              <a:t>19. ¿Cuáles fueron los principales medios de comunicación que utilizó Rafael Correa, en </a:t>
            </a:r>
            <a:r>
              <a:rPr lang="es-ES" b="1" dirty="0" smtClean="0">
                <a:effectLst/>
                <a:latin typeface="Arial" panose="020B0604020202020204" pitchFamily="34" charset="0"/>
                <a:ea typeface="Calibri" panose="020F0502020204030204" pitchFamily="34" charset="0"/>
                <a:cs typeface="Arial" panose="020B0604020202020204" pitchFamily="34" charset="0"/>
              </a:rPr>
              <a:t>Recomendaciones Personales</a:t>
            </a:r>
            <a:r>
              <a:rPr lang="es-MX" b="1" dirty="0" smtClean="0">
                <a:effectLst/>
                <a:latin typeface="Arial" panose="020B0604020202020204" pitchFamily="34" charset="0"/>
                <a:ea typeface="Calibri" panose="020F0502020204030204" pitchFamily="34" charset="0"/>
                <a:cs typeface="Arial" panose="020B0604020202020204" pitchFamily="34" charset="0"/>
              </a:rPr>
              <a:t>?</a:t>
            </a:r>
            <a:endParaRPr lang="es-ES"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552042464"/>
              </p:ext>
            </p:extLst>
          </p:nvPr>
        </p:nvGraphicFramePr>
        <p:xfrm>
          <a:off x="133431" y="1248005"/>
          <a:ext cx="4016375" cy="2377440"/>
        </p:xfrm>
        <a:graphic>
          <a:graphicData uri="http://schemas.openxmlformats.org/drawingml/2006/table">
            <a:tbl>
              <a:tblPr firstRow="1" firstCol="1" bandRow="1">
                <a:tableStyleId>{00A15C55-8517-42AA-B614-E9B94910E393}</a:tableStyleId>
              </a:tblPr>
              <a:tblGrid>
                <a:gridCol w="2428875"/>
                <a:gridCol w="762000"/>
                <a:gridCol w="825500"/>
              </a:tblGrid>
              <a:tr h="190500">
                <a:tc>
                  <a:txBody>
                    <a:bodyPr/>
                    <a:lstStyle/>
                    <a:p>
                      <a:endParaRPr lang="es-ES" sz="1050" dirty="0">
                        <a:solidFill>
                          <a:schemeClr val="tx1"/>
                        </a:solidFill>
                        <a:effectLst/>
                        <a:latin typeface="Calibri" panose="020F0502020204030204" pitchFamily="34" charset="0"/>
                      </a:endParaRPr>
                    </a:p>
                  </a:txBody>
                  <a:tcPr marL="68580" marR="68580" marT="0" marB="0"/>
                </a:tc>
                <a:tc>
                  <a:txBody>
                    <a:bodyPr/>
                    <a:lstStyle/>
                    <a:p>
                      <a:pPr algn="l">
                        <a:lnSpc>
                          <a:spcPct val="150000"/>
                        </a:lnSpc>
                        <a:spcAft>
                          <a:spcPts val="0"/>
                        </a:spcAft>
                      </a:pPr>
                      <a:r>
                        <a:rPr lang="es-ES" sz="1200">
                          <a:solidFill>
                            <a:schemeClr val="tx1"/>
                          </a:solidFill>
                          <a:effectLst/>
                        </a:rPr>
                        <a:t>FRECUENCIA</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S" sz="1200">
                          <a:solidFill>
                            <a:schemeClr val="tx1"/>
                          </a:solidFill>
                          <a:effectLst/>
                        </a:rPr>
                        <a:t>PORCENTAJE</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l">
                        <a:lnSpc>
                          <a:spcPct val="150000"/>
                        </a:lnSpc>
                        <a:spcAft>
                          <a:spcPts val="0"/>
                        </a:spcAft>
                      </a:pPr>
                      <a:r>
                        <a:rPr lang="es-ES" sz="1200">
                          <a:solidFill>
                            <a:schemeClr val="tx1"/>
                          </a:solidFill>
                          <a:effectLst/>
                        </a:rPr>
                        <a:t>Publicidad de Puerta a Puerta</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48</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51,06%</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l">
                        <a:lnSpc>
                          <a:spcPct val="150000"/>
                        </a:lnSpc>
                        <a:spcAft>
                          <a:spcPts val="0"/>
                        </a:spcAft>
                      </a:pPr>
                      <a:r>
                        <a:rPr lang="es-ES" sz="1200">
                          <a:solidFill>
                            <a:schemeClr val="tx1"/>
                          </a:solidFill>
                          <a:effectLst/>
                        </a:rPr>
                        <a:t>Diversas Sedes del Movimiento Político AP</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32</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34,04%</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l">
                        <a:lnSpc>
                          <a:spcPct val="150000"/>
                        </a:lnSpc>
                        <a:spcAft>
                          <a:spcPts val="0"/>
                        </a:spcAft>
                      </a:pPr>
                      <a:r>
                        <a:rPr lang="es-ES" sz="1200">
                          <a:solidFill>
                            <a:schemeClr val="tx1"/>
                          </a:solidFill>
                          <a:effectLst/>
                        </a:rPr>
                        <a:t>Meetings Políticos</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12</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12,77%</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l">
                        <a:lnSpc>
                          <a:spcPct val="150000"/>
                        </a:lnSpc>
                        <a:spcAft>
                          <a:spcPts val="0"/>
                        </a:spcAft>
                      </a:pPr>
                      <a:r>
                        <a:rPr lang="es-ES" sz="1200">
                          <a:solidFill>
                            <a:schemeClr val="tx1"/>
                          </a:solidFill>
                          <a:effectLst/>
                        </a:rPr>
                        <a:t>Otros</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2</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2,13%</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l">
                        <a:lnSpc>
                          <a:spcPct val="150000"/>
                        </a:lnSpc>
                        <a:spcAft>
                          <a:spcPts val="0"/>
                        </a:spcAft>
                      </a:pPr>
                      <a:r>
                        <a:rPr lang="es-ES" sz="1200">
                          <a:solidFill>
                            <a:schemeClr val="tx1"/>
                          </a:solidFill>
                          <a:effectLst/>
                        </a:rPr>
                        <a:t>TOTAL</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94</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100,00%</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8433"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6643" y="936323"/>
            <a:ext cx="4366727" cy="2473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3512374"/>
            <a:ext cx="9144000" cy="646331"/>
          </a:xfrm>
          <a:prstGeom prst="rect">
            <a:avLst/>
          </a:prstGeom>
        </p:spPr>
        <p:txBody>
          <a:bodyPr wrap="square">
            <a:spAutoFit/>
          </a:bodyPr>
          <a:lstStyle/>
          <a:p>
            <a:r>
              <a:rPr lang="es-MX" b="1" dirty="0" smtClean="0">
                <a:effectLst/>
                <a:latin typeface="Arial" panose="020B0604020202020204" pitchFamily="34" charset="0"/>
                <a:ea typeface="Calibri" panose="020F0502020204030204" pitchFamily="34" charset="0"/>
              </a:rPr>
              <a:t>20. ¿Cuáles son las principales Redes Sociales que utilizó Rafael Correa en la última campaña electoral?</a:t>
            </a:r>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2432575391"/>
              </p:ext>
            </p:extLst>
          </p:nvPr>
        </p:nvGraphicFramePr>
        <p:xfrm>
          <a:off x="201628" y="4429537"/>
          <a:ext cx="3866519" cy="2118064"/>
        </p:xfrm>
        <a:graphic>
          <a:graphicData uri="http://schemas.openxmlformats.org/drawingml/2006/table">
            <a:tbl>
              <a:tblPr firstRow="1" firstCol="1" bandRow="1">
                <a:tableStyleId>{00A15C55-8517-42AA-B614-E9B94910E393}</a:tableStyleId>
              </a:tblPr>
              <a:tblGrid>
                <a:gridCol w="2152636"/>
                <a:gridCol w="822664"/>
                <a:gridCol w="891219"/>
              </a:tblGrid>
              <a:tr h="655024">
                <a:tc>
                  <a:txBody>
                    <a:bodyPr/>
                    <a:lstStyle/>
                    <a:p>
                      <a:endParaRPr lang="es-ES" sz="1200" dirty="0">
                        <a:solidFill>
                          <a:schemeClr val="tx1"/>
                        </a:solidFill>
                        <a:effectLst/>
                        <a:latin typeface="Calibri" panose="020F0502020204030204" pitchFamily="34" charset="0"/>
                      </a:endParaRPr>
                    </a:p>
                  </a:txBody>
                  <a:tcPr marL="68580" marR="68580" marT="0" marB="0"/>
                </a:tc>
                <a:tc>
                  <a:txBody>
                    <a:bodyPr/>
                    <a:lstStyle/>
                    <a:p>
                      <a:pPr algn="l">
                        <a:lnSpc>
                          <a:spcPct val="150000"/>
                        </a:lnSpc>
                        <a:spcAft>
                          <a:spcPts val="0"/>
                        </a:spcAft>
                      </a:pPr>
                      <a:r>
                        <a:rPr lang="es-ES" sz="1200" dirty="0">
                          <a:solidFill>
                            <a:schemeClr val="tx1"/>
                          </a:solidFill>
                          <a:effectLst/>
                        </a:rPr>
                        <a:t>FRECUENCIA</a:t>
                      </a:r>
                      <a:endParaRPr lang="es-E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S" sz="1200" dirty="0">
                          <a:solidFill>
                            <a:schemeClr val="tx1"/>
                          </a:solidFill>
                          <a:effectLst/>
                        </a:rPr>
                        <a:t>PORCENTAJE</a:t>
                      </a:r>
                      <a:endParaRPr lang="es-E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06101">
                <a:tc>
                  <a:txBody>
                    <a:bodyPr/>
                    <a:lstStyle/>
                    <a:p>
                      <a:pPr algn="l">
                        <a:lnSpc>
                          <a:spcPct val="150000"/>
                        </a:lnSpc>
                        <a:spcAft>
                          <a:spcPts val="0"/>
                        </a:spcAft>
                      </a:pPr>
                      <a:r>
                        <a:rPr lang="es-ES" sz="1600">
                          <a:solidFill>
                            <a:schemeClr val="tx1"/>
                          </a:solidFill>
                          <a:effectLst/>
                        </a:rPr>
                        <a:t>Facebook  </a:t>
                      </a:r>
                      <a:endParaRPr lang="es-ES" sz="18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116</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30,69%</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06101">
                <a:tc>
                  <a:txBody>
                    <a:bodyPr/>
                    <a:lstStyle/>
                    <a:p>
                      <a:pPr algn="l">
                        <a:lnSpc>
                          <a:spcPct val="150000"/>
                        </a:lnSpc>
                        <a:spcAft>
                          <a:spcPts val="0"/>
                        </a:spcAft>
                      </a:pPr>
                      <a:r>
                        <a:rPr lang="es-ES" sz="1600">
                          <a:solidFill>
                            <a:schemeClr val="tx1"/>
                          </a:solidFill>
                          <a:effectLst/>
                        </a:rPr>
                        <a:t>Twitter</a:t>
                      </a:r>
                      <a:endParaRPr lang="es-ES" sz="18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163</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43,12%</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06101">
                <a:tc>
                  <a:txBody>
                    <a:bodyPr/>
                    <a:lstStyle/>
                    <a:p>
                      <a:pPr algn="l">
                        <a:lnSpc>
                          <a:spcPct val="150000"/>
                        </a:lnSpc>
                        <a:spcAft>
                          <a:spcPts val="0"/>
                        </a:spcAft>
                      </a:pPr>
                      <a:r>
                        <a:rPr lang="es-ES" sz="1600">
                          <a:solidFill>
                            <a:schemeClr val="tx1"/>
                          </a:solidFill>
                          <a:effectLst/>
                        </a:rPr>
                        <a:t>No Conoce</a:t>
                      </a:r>
                      <a:endParaRPr lang="es-ES" sz="18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99</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26,19%</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06101">
                <a:tc>
                  <a:txBody>
                    <a:bodyPr/>
                    <a:lstStyle/>
                    <a:p>
                      <a:pPr algn="l">
                        <a:lnSpc>
                          <a:spcPct val="150000"/>
                        </a:lnSpc>
                        <a:spcAft>
                          <a:spcPts val="0"/>
                        </a:spcAft>
                      </a:pPr>
                      <a:r>
                        <a:rPr lang="es-ES" sz="1600" dirty="0">
                          <a:solidFill>
                            <a:schemeClr val="tx1"/>
                          </a:solidFill>
                          <a:effectLst/>
                        </a:rPr>
                        <a:t>TOTAL</a:t>
                      </a:r>
                      <a:endParaRPr lang="es-E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378</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100,00%</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8434" name="Gráfic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6016" y="4158705"/>
            <a:ext cx="4497355" cy="242109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942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30629"/>
            <a:ext cx="9144000" cy="923330"/>
          </a:xfrm>
          <a:prstGeom prst="rect">
            <a:avLst/>
          </a:prstGeom>
        </p:spPr>
        <p:txBody>
          <a:bodyPr wrap="square">
            <a:spAutoFit/>
          </a:bodyPr>
          <a:lstStyle/>
          <a:p>
            <a:pPr lvl="0" algn="just">
              <a:lnSpc>
                <a:spcPct val="150000"/>
              </a:lnSpc>
              <a:spcAft>
                <a:spcPts val="0"/>
              </a:spcAft>
            </a:pPr>
            <a:r>
              <a:rPr lang="es-MX" b="1" dirty="0" smtClean="0">
                <a:effectLst/>
                <a:latin typeface="Arial" panose="020B0604020202020204" pitchFamily="34" charset="0"/>
                <a:ea typeface="Calibri" panose="020F0502020204030204" pitchFamily="34" charset="0"/>
                <a:cs typeface="Arial" panose="020B0604020202020204" pitchFamily="34" charset="0"/>
              </a:rPr>
              <a:t>21. ¿Cuál es la estrategia de comunicación más efectiva que utilizó Rafael Correa para la reelección?</a:t>
            </a:r>
            <a:endParaRPr lang="es-ES"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4032562103"/>
              </p:ext>
            </p:extLst>
          </p:nvPr>
        </p:nvGraphicFramePr>
        <p:xfrm>
          <a:off x="322368" y="1192174"/>
          <a:ext cx="3670770" cy="2560320"/>
        </p:xfrm>
        <a:graphic>
          <a:graphicData uri="http://schemas.openxmlformats.org/drawingml/2006/table">
            <a:tbl>
              <a:tblPr firstRow="1" firstCol="1" bandRow="1">
                <a:tableStyleId>{00A15C55-8517-42AA-B614-E9B94910E393}</a:tableStyleId>
              </a:tblPr>
              <a:tblGrid>
                <a:gridCol w="2043656"/>
                <a:gridCol w="781015"/>
                <a:gridCol w="846099"/>
              </a:tblGrid>
              <a:tr h="561123">
                <a:tc>
                  <a:txBody>
                    <a:bodyPr/>
                    <a:lstStyle/>
                    <a:p>
                      <a:endParaRPr lang="es-ES" sz="1100">
                        <a:solidFill>
                          <a:schemeClr val="tx1"/>
                        </a:solidFill>
                        <a:effectLst/>
                        <a:latin typeface="Calibri" panose="020F0502020204030204" pitchFamily="34" charset="0"/>
                      </a:endParaRPr>
                    </a:p>
                  </a:txBody>
                  <a:tcPr marL="68580" marR="68580" marT="0" marB="0"/>
                </a:tc>
                <a:tc>
                  <a:txBody>
                    <a:bodyPr/>
                    <a:lstStyle/>
                    <a:p>
                      <a:pPr algn="l">
                        <a:lnSpc>
                          <a:spcPct val="150000"/>
                        </a:lnSpc>
                        <a:spcAft>
                          <a:spcPts val="0"/>
                        </a:spcAft>
                      </a:pPr>
                      <a:r>
                        <a:rPr lang="es-ES" sz="1400">
                          <a:solidFill>
                            <a:schemeClr val="tx1"/>
                          </a:solidFill>
                          <a:effectLst/>
                        </a:rPr>
                        <a:t>FRECUENCIA</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S" sz="1400">
                          <a:solidFill>
                            <a:schemeClr val="tx1"/>
                          </a:solidFill>
                          <a:effectLst/>
                        </a:rPr>
                        <a:t>PORCENTAJE</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62220">
                <a:tc>
                  <a:txBody>
                    <a:bodyPr/>
                    <a:lstStyle/>
                    <a:p>
                      <a:pPr algn="l">
                        <a:lnSpc>
                          <a:spcPct val="150000"/>
                        </a:lnSpc>
                        <a:spcAft>
                          <a:spcPts val="0"/>
                        </a:spcAft>
                      </a:pPr>
                      <a:r>
                        <a:rPr lang="es-ES" sz="1400">
                          <a:solidFill>
                            <a:schemeClr val="tx1"/>
                          </a:solidFill>
                          <a:effectLst/>
                        </a:rPr>
                        <a:t>Sabatinas  </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201</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53,17%</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62220">
                <a:tc>
                  <a:txBody>
                    <a:bodyPr/>
                    <a:lstStyle/>
                    <a:p>
                      <a:pPr algn="l">
                        <a:lnSpc>
                          <a:spcPct val="150000"/>
                        </a:lnSpc>
                        <a:spcAft>
                          <a:spcPts val="0"/>
                        </a:spcAft>
                      </a:pPr>
                      <a:r>
                        <a:rPr lang="es-ES" sz="1400">
                          <a:solidFill>
                            <a:schemeClr val="tx1"/>
                          </a:solidFill>
                          <a:effectLst/>
                        </a:rPr>
                        <a:t>Publicidad en Medios</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114</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30,16%</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62220">
                <a:tc>
                  <a:txBody>
                    <a:bodyPr/>
                    <a:lstStyle/>
                    <a:p>
                      <a:pPr algn="l">
                        <a:lnSpc>
                          <a:spcPct val="150000"/>
                        </a:lnSpc>
                        <a:spcAft>
                          <a:spcPts val="0"/>
                        </a:spcAft>
                      </a:pPr>
                      <a:r>
                        <a:rPr lang="es-ES" sz="1400">
                          <a:solidFill>
                            <a:schemeClr val="tx1"/>
                          </a:solidFill>
                          <a:effectLst/>
                        </a:rPr>
                        <a:t>Imagen</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9</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2,38%</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62220">
                <a:tc>
                  <a:txBody>
                    <a:bodyPr/>
                    <a:lstStyle/>
                    <a:p>
                      <a:pPr algn="l">
                        <a:lnSpc>
                          <a:spcPct val="150000"/>
                        </a:lnSpc>
                        <a:spcAft>
                          <a:spcPts val="0"/>
                        </a:spcAft>
                      </a:pPr>
                      <a:r>
                        <a:rPr lang="es-ES" sz="1400">
                          <a:solidFill>
                            <a:schemeClr val="tx1"/>
                          </a:solidFill>
                          <a:effectLst/>
                        </a:rPr>
                        <a:t>Obras</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54</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14,29%</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62220">
                <a:tc>
                  <a:txBody>
                    <a:bodyPr/>
                    <a:lstStyle/>
                    <a:p>
                      <a:pPr algn="l">
                        <a:lnSpc>
                          <a:spcPct val="150000"/>
                        </a:lnSpc>
                        <a:spcAft>
                          <a:spcPts val="0"/>
                        </a:spcAft>
                      </a:pPr>
                      <a:r>
                        <a:rPr lang="es-ES" sz="1400">
                          <a:solidFill>
                            <a:schemeClr val="tx1"/>
                          </a:solidFill>
                          <a:effectLst/>
                        </a:rPr>
                        <a:t>Otras</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0</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0,00%</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62220">
                <a:tc>
                  <a:txBody>
                    <a:bodyPr/>
                    <a:lstStyle/>
                    <a:p>
                      <a:pPr algn="l">
                        <a:lnSpc>
                          <a:spcPct val="150000"/>
                        </a:lnSpc>
                        <a:spcAft>
                          <a:spcPts val="0"/>
                        </a:spcAft>
                      </a:pPr>
                      <a:r>
                        <a:rPr lang="es-ES" sz="1400">
                          <a:solidFill>
                            <a:schemeClr val="tx1"/>
                          </a:solidFill>
                          <a:effectLst/>
                        </a:rPr>
                        <a:t>TOTAL</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378</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100,00%</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9457"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505" y="732551"/>
            <a:ext cx="45720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ángulo 3"/>
          <p:cNvSpPr/>
          <p:nvPr/>
        </p:nvSpPr>
        <p:spPr>
          <a:xfrm>
            <a:off x="-83782" y="3616008"/>
            <a:ext cx="9227782" cy="507831"/>
          </a:xfrm>
          <a:prstGeom prst="rect">
            <a:avLst/>
          </a:prstGeom>
        </p:spPr>
        <p:txBody>
          <a:bodyPr wrap="square">
            <a:spAutoFit/>
          </a:bodyPr>
          <a:lstStyle/>
          <a:p>
            <a:pPr lvl="0" algn="just">
              <a:lnSpc>
                <a:spcPct val="150000"/>
              </a:lnSpc>
              <a:spcAft>
                <a:spcPts val="0"/>
              </a:spcAft>
            </a:pPr>
            <a:r>
              <a:rPr lang="es-MX" b="1" dirty="0" smtClean="0">
                <a:effectLst/>
                <a:latin typeface="Arial" panose="020B0604020202020204" pitchFamily="34" charset="0"/>
                <a:ea typeface="Calibri" panose="020F0502020204030204" pitchFamily="34" charset="0"/>
                <a:cs typeface="Arial" panose="020B0604020202020204" pitchFamily="34" charset="0"/>
              </a:rPr>
              <a:t>22. ¿Al decidir su voto, usted lo hace poniendo en primer lugar?</a:t>
            </a:r>
            <a:endParaRPr lang="es-ES"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414948001"/>
              </p:ext>
            </p:extLst>
          </p:nvPr>
        </p:nvGraphicFramePr>
        <p:xfrm>
          <a:off x="313595" y="4308445"/>
          <a:ext cx="3605261" cy="2560320"/>
        </p:xfrm>
        <a:graphic>
          <a:graphicData uri="http://schemas.openxmlformats.org/drawingml/2006/table">
            <a:tbl>
              <a:tblPr firstRow="1" firstCol="1" bandRow="1">
                <a:tableStyleId>{00A15C55-8517-42AA-B614-E9B94910E393}</a:tableStyleId>
              </a:tblPr>
              <a:tblGrid>
                <a:gridCol w="2007184"/>
                <a:gridCol w="767077"/>
                <a:gridCol w="831000"/>
              </a:tblGrid>
              <a:tr h="545153">
                <a:tc>
                  <a:txBody>
                    <a:bodyPr/>
                    <a:lstStyle/>
                    <a:p>
                      <a:endParaRPr lang="es-ES" sz="1100" dirty="0">
                        <a:solidFill>
                          <a:schemeClr val="tx1"/>
                        </a:solidFill>
                        <a:effectLst/>
                        <a:latin typeface="Calibri" panose="020F0502020204030204" pitchFamily="34" charset="0"/>
                      </a:endParaRPr>
                    </a:p>
                  </a:txBody>
                  <a:tcPr marL="68580" marR="68580" marT="0" marB="0"/>
                </a:tc>
                <a:tc>
                  <a:txBody>
                    <a:bodyPr/>
                    <a:lstStyle/>
                    <a:p>
                      <a:pPr algn="just">
                        <a:lnSpc>
                          <a:spcPct val="150000"/>
                        </a:lnSpc>
                        <a:spcAft>
                          <a:spcPts val="0"/>
                        </a:spcAft>
                      </a:pPr>
                      <a:r>
                        <a:rPr lang="es-MX" sz="1400">
                          <a:solidFill>
                            <a:schemeClr val="tx1"/>
                          </a:solidFill>
                          <a:effectLst/>
                        </a:rPr>
                        <a:t>FRECUENCIA</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1400">
                          <a:solidFill>
                            <a:schemeClr val="tx1"/>
                          </a:solidFill>
                          <a:effectLst/>
                        </a:rPr>
                        <a:t>PORCENTAJE</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4757">
                <a:tc>
                  <a:txBody>
                    <a:bodyPr/>
                    <a:lstStyle/>
                    <a:p>
                      <a:pPr algn="just">
                        <a:lnSpc>
                          <a:spcPct val="150000"/>
                        </a:lnSpc>
                        <a:spcAft>
                          <a:spcPts val="0"/>
                        </a:spcAft>
                      </a:pPr>
                      <a:r>
                        <a:rPr lang="es-MX" sz="1400">
                          <a:solidFill>
                            <a:schemeClr val="tx1"/>
                          </a:solidFill>
                          <a:effectLst/>
                        </a:rPr>
                        <a:t>Valor Funcional</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1400">
                          <a:solidFill>
                            <a:schemeClr val="tx1"/>
                          </a:solidFill>
                          <a:effectLst/>
                        </a:rPr>
                        <a:t>22</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1400">
                          <a:solidFill>
                            <a:schemeClr val="tx1"/>
                          </a:solidFill>
                          <a:effectLst/>
                        </a:rPr>
                        <a:t>5,82%</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4757">
                <a:tc>
                  <a:txBody>
                    <a:bodyPr/>
                    <a:lstStyle/>
                    <a:p>
                      <a:pPr algn="just">
                        <a:lnSpc>
                          <a:spcPct val="150000"/>
                        </a:lnSpc>
                        <a:spcAft>
                          <a:spcPts val="0"/>
                        </a:spcAft>
                      </a:pPr>
                      <a:r>
                        <a:rPr lang="es-MX" sz="1400">
                          <a:solidFill>
                            <a:schemeClr val="tx1"/>
                          </a:solidFill>
                          <a:effectLst/>
                        </a:rPr>
                        <a:t>Valor Social</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1400">
                          <a:solidFill>
                            <a:schemeClr val="tx1"/>
                          </a:solidFill>
                          <a:effectLst/>
                        </a:rPr>
                        <a:t>59</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1400">
                          <a:solidFill>
                            <a:schemeClr val="tx1"/>
                          </a:solidFill>
                          <a:effectLst/>
                        </a:rPr>
                        <a:t>15,61%</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4757">
                <a:tc>
                  <a:txBody>
                    <a:bodyPr/>
                    <a:lstStyle/>
                    <a:p>
                      <a:pPr algn="just">
                        <a:lnSpc>
                          <a:spcPct val="150000"/>
                        </a:lnSpc>
                        <a:spcAft>
                          <a:spcPts val="0"/>
                        </a:spcAft>
                      </a:pPr>
                      <a:r>
                        <a:rPr lang="es-MX" sz="1400">
                          <a:solidFill>
                            <a:schemeClr val="tx1"/>
                          </a:solidFill>
                          <a:effectLst/>
                        </a:rPr>
                        <a:t>Valor Emocional</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1400">
                          <a:solidFill>
                            <a:schemeClr val="tx1"/>
                          </a:solidFill>
                          <a:effectLst/>
                        </a:rPr>
                        <a:t>139</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1400">
                          <a:solidFill>
                            <a:schemeClr val="tx1"/>
                          </a:solidFill>
                          <a:effectLst/>
                        </a:rPr>
                        <a:t>36,77%</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4757">
                <a:tc>
                  <a:txBody>
                    <a:bodyPr/>
                    <a:lstStyle/>
                    <a:p>
                      <a:pPr algn="just">
                        <a:lnSpc>
                          <a:spcPct val="150000"/>
                        </a:lnSpc>
                        <a:spcAft>
                          <a:spcPts val="0"/>
                        </a:spcAft>
                      </a:pPr>
                      <a:r>
                        <a:rPr lang="es-MX" sz="1400">
                          <a:solidFill>
                            <a:schemeClr val="tx1"/>
                          </a:solidFill>
                          <a:effectLst/>
                        </a:rPr>
                        <a:t>Valor Condicional</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1400">
                          <a:solidFill>
                            <a:schemeClr val="tx1"/>
                          </a:solidFill>
                          <a:effectLst/>
                        </a:rPr>
                        <a:t>30</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1400">
                          <a:solidFill>
                            <a:schemeClr val="tx1"/>
                          </a:solidFill>
                          <a:effectLst/>
                        </a:rPr>
                        <a:t>7,94%</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4757">
                <a:tc>
                  <a:txBody>
                    <a:bodyPr/>
                    <a:lstStyle/>
                    <a:p>
                      <a:pPr algn="just">
                        <a:lnSpc>
                          <a:spcPct val="150000"/>
                        </a:lnSpc>
                        <a:spcAft>
                          <a:spcPts val="0"/>
                        </a:spcAft>
                      </a:pPr>
                      <a:r>
                        <a:rPr lang="es-MX" sz="1400">
                          <a:solidFill>
                            <a:schemeClr val="tx1"/>
                          </a:solidFill>
                          <a:effectLst/>
                        </a:rPr>
                        <a:t>Valor Epistemológico</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1400">
                          <a:solidFill>
                            <a:schemeClr val="tx1"/>
                          </a:solidFill>
                          <a:effectLst/>
                        </a:rPr>
                        <a:t>128</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1400">
                          <a:solidFill>
                            <a:schemeClr val="tx1"/>
                          </a:solidFill>
                          <a:effectLst/>
                        </a:rPr>
                        <a:t>33,86%</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4757">
                <a:tc>
                  <a:txBody>
                    <a:bodyPr/>
                    <a:lstStyle/>
                    <a:p>
                      <a:pPr algn="just">
                        <a:lnSpc>
                          <a:spcPct val="150000"/>
                        </a:lnSpc>
                        <a:spcAft>
                          <a:spcPts val="0"/>
                        </a:spcAft>
                      </a:pPr>
                      <a:r>
                        <a:rPr lang="es-MX" sz="1400">
                          <a:solidFill>
                            <a:schemeClr val="tx1"/>
                          </a:solidFill>
                          <a:effectLst/>
                        </a:rPr>
                        <a:t>TOTAL</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1400">
                          <a:solidFill>
                            <a:schemeClr val="tx1"/>
                          </a:solidFill>
                          <a:effectLst/>
                        </a:rPr>
                        <a:t>378</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1400" dirty="0">
                          <a:solidFill>
                            <a:schemeClr val="tx1"/>
                          </a:solidFill>
                          <a:effectLst/>
                        </a:rPr>
                        <a:t>100,00%</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9458" name="Gráfic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505" y="4245435"/>
            <a:ext cx="4572000" cy="2468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1436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9144000" cy="923330"/>
          </a:xfrm>
          <a:prstGeom prst="rect">
            <a:avLst/>
          </a:prstGeom>
        </p:spPr>
        <p:txBody>
          <a:bodyPr wrap="square">
            <a:spAutoFit/>
          </a:bodyPr>
          <a:lstStyle/>
          <a:p>
            <a:pPr lvl="0" algn="just">
              <a:lnSpc>
                <a:spcPct val="150000"/>
              </a:lnSpc>
              <a:spcAft>
                <a:spcPts val="0"/>
              </a:spcAft>
            </a:pPr>
            <a:r>
              <a:rPr lang="es-MX" b="1" dirty="0" smtClean="0">
                <a:effectLst/>
                <a:latin typeface="Arial" panose="020B0604020202020204" pitchFamily="34" charset="0"/>
                <a:ea typeface="Calibri" panose="020F0502020204030204" pitchFamily="34" charset="0"/>
                <a:cs typeface="Arial" panose="020B0604020202020204" pitchFamily="34" charset="0"/>
              </a:rPr>
              <a:t>23. ¿Considera usted que actualmente se aplican aún estrategias de comunicación con fines políticos?</a:t>
            </a:r>
            <a:endParaRPr lang="es-ES"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229455359"/>
              </p:ext>
            </p:extLst>
          </p:nvPr>
        </p:nvGraphicFramePr>
        <p:xfrm>
          <a:off x="216354" y="1184587"/>
          <a:ext cx="3581400" cy="1600200"/>
        </p:xfrm>
        <a:graphic>
          <a:graphicData uri="http://schemas.openxmlformats.org/drawingml/2006/table">
            <a:tbl>
              <a:tblPr firstRow="1" firstCol="1" bandRow="1">
                <a:tableStyleId>{00A15C55-8517-42AA-B614-E9B94910E393}</a:tableStyleId>
              </a:tblPr>
              <a:tblGrid>
                <a:gridCol w="1993900"/>
                <a:gridCol w="762000"/>
                <a:gridCol w="825500"/>
              </a:tblGrid>
              <a:tr h="190500">
                <a:tc>
                  <a:txBody>
                    <a:bodyPr/>
                    <a:lstStyle/>
                    <a:p>
                      <a:endParaRPr lang="es-ES" sz="1100">
                        <a:solidFill>
                          <a:schemeClr val="tx1"/>
                        </a:solidFill>
                        <a:effectLst/>
                        <a:latin typeface="Calibri" panose="020F0502020204030204" pitchFamily="34" charset="0"/>
                      </a:endParaRPr>
                    </a:p>
                  </a:txBody>
                  <a:tcPr marL="68580" marR="68580" marT="0" marB="0"/>
                </a:tc>
                <a:tc>
                  <a:txBody>
                    <a:bodyPr/>
                    <a:lstStyle/>
                    <a:p>
                      <a:pPr algn="just">
                        <a:lnSpc>
                          <a:spcPct val="150000"/>
                        </a:lnSpc>
                        <a:spcAft>
                          <a:spcPts val="0"/>
                        </a:spcAft>
                      </a:pPr>
                      <a:r>
                        <a:rPr lang="es-MX" sz="1400">
                          <a:solidFill>
                            <a:schemeClr val="tx1"/>
                          </a:solidFill>
                          <a:effectLst/>
                        </a:rPr>
                        <a:t>FRECUENCIA</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1400">
                          <a:solidFill>
                            <a:schemeClr val="tx1"/>
                          </a:solidFill>
                          <a:effectLst/>
                        </a:rPr>
                        <a:t>PORCENTAJE</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just">
                        <a:lnSpc>
                          <a:spcPct val="150000"/>
                        </a:lnSpc>
                        <a:spcAft>
                          <a:spcPts val="0"/>
                        </a:spcAft>
                      </a:pPr>
                      <a:r>
                        <a:rPr lang="es-MX" sz="1400">
                          <a:solidFill>
                            <a:schemeClr val="tx1"/>
                          </a:solidFill>
                          <a:effectLst/>
                        </a:rPr>
                        <a:t>SI</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1400">
                          <a:solidFill>
                            <a:schemeClr val="tx1"/>
                          </a:solidFill>
                          <a:effectLst/>
                        </a:rPr>
                        <a:t>351</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1400">
                          <a:solidFill>
                            <a:schemeClr val="tx1"/>
                          </a:solidFill>
                          <a:effectLst/>
                        </a:rPr>
                        <a:t>92,86%</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just">
                        <a:lnSpc>
                          <a:spcPct val="150000"/>
                        </a:lnSpc>
                        <a:spcAft>
                          <a:spcPts val="0"/>
                        </a:spcAft>
                      </a:pPr>
                      <a:r>
                        <a:rPr lang="es-MX" sz="1400">
                          <a:solidFill>
                            <a:schemeClr val="tx1"/>
                          </a:solidFill>
                          <a:effectLst/>
                        </a:rPr>
                        <a:t>NO</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1400">
                          <a:solidFill>
                            <a:schemeClr val="tx1"/>
                          </a:solidFill>
                          <a:effectLst/>
                        </a:rPr>
                        <a:t>27</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1400">
                          <a:solidFill>
                            <a:schemeClr val="tx1"/>
                          </a:solidFill>
                          <a:effectLst/>
                        </a:rPr>
                        <a:t>7,14%</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just">
                        <a:lnSpc>
                          <a:spcPct val="150000"/>
                        </a:lnSpc>
                        <a:spcAft>
                          <a:spcPts val="0"/>
                        </a:spcAft>
                      </a:pPr>
                      <a:r>
                        <a:rPr lang="es-MX" sz="1400">
                          <a:solidFill>
                            <a:schemeClr val="tx1"/>
                          </a:solidFill>
                          <a:effectLst/>
                        </a:rPr>
                        <a:t>TOTAL</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1400">
                          <a:solidFill>
                            <a:schemeClr val="tx1"/>
                          </a:solidFill>
                          <a:effectLst/>
                        </a:rPr>
                        <a:t>378</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MX" sz="1400" dirty="0">
                          <a:solidFill>
                            <a:schemeClr val="tx1"/>
                          </a:solidFill>
                          <a:effectLst/>
                        </a:rPr>
                        <a:t>100,00%</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20481"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877" y="657906"/>
            <a:ext cx="45720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3401106"/>
            <a:ext cx="9144000" cy="923330"/>
          </a:xfrm>
          <a:prstGeom prst="rect">
            <a:avLst/>
          </a:prstGeom>
        </p:spPr>
        <p:txBody>
          <a:bodyPr wrap="square">
            <a:spAutoFit/>
          </a:bodyPr>
          <a:lstStyle/>
          <a:p>
            <a:pPr lvl="0" algn="just">
              <a:lnSpc>
                <a:spcPct val="150000"/>
              </a:lnSpc>
              <a:spcAft>
                <a:spcPts val="0"/>
              </a:spcAft>
            </a:pPr>
            <a:r>
              <a:rPr lang="es-MX" b="1" dirty="0" smtClean="0">
                <a:effectLst/>
                <a:latin typeface="Arial" panose="020B0604020202020204" pitchFamily="34" charset="0"/>
                <a:ea typeface="Calibri" panose="020F0502020204030204" pitchFamily="34" charset="0"/>
                <a:cs typeface="Arial" panose="020B0604020202020204" pitchFamily="34" charset="0"/>
              </a:rPr>
              <a:t>24. ¿Señale que estrategias de comunicación se utilizan actualmente con fines políticos?</a:t>
            </a:r>
            <a:endParaRPr lang="es-ES"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0482" name="Gráfic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876" y="4077673"/>
            <a:ext cx="5602935" cy="27245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5734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67951"/>
            <a:ext cx="9144000" cy="923330"/>
          </a:xfrm>
          <a:prstGeom prst="rect">
            <a:avLst/>
          </a:prstGeom>
        </p:spPr>
        <p:txBody>
          <a:bodyPr wrap="square">
            <a:spAutoFit/>
          </a:bodyPr>
          <a:lstStyle/>
          <a:p>
            <a:pPr lvl="0" algn="just">
              <a:lnSpc>
                <a:spcPct val="150000"/>
              </a:lnSpc>
              <a:spcAft>
                <a:spcPts val="0"/>
              </a:spcAft>
            </a:pPr>
            <a:r>
              <a:rPr lang="es-MX" b="1" dirty="0" smtClean="0">
                <a:effectLst/>
                <a:latin typeface="Arial" panose="020B0604020202020204" pitchFamily="34" charset="0"/>
                <a:ea typeface="Calibri" panose="020F0502020204030204" pitchFamily="34" charset="0"/>
                <a:cs typeface="Arial" panose="020B0604020202020204" pitchFamily="34" charset="0"/>
              </a:rPr>
              <a:t>25. ¿Existe una brecha entre lo ofertado, promocionado y publicitado por el Presidente Rafael Correa, y la realidad de hechos logrados en su gestión?</a:t>
            </a:r>
            <a:endParaRPr lang="es-ES"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791676714"/>
              </p:ext>
            </p:extLst>
          </p:nvPr>
        </p:nvGraphicFramePr>
        <p:xfrm>
          <a:off x="276274" y="1270631"/>
          <a:ext cx="3581400" cy="1600200"/>
        </p:xfrm>
        <a:graphic>
          <a:graphicData uri="http://schemas.openxmlformats.org/drawingml/2006/table">
            <a:tbl>
              <a:tblPr firstRow="1" firstCol="1" bandRow="1">
                <a:tableStyleId>{00A15C55-8517-42AA-B614-E9B94910E393}</a:tableStyleId>
              </a:tblPr>
              <a:tblGrid>
                <a:gridCol w="1993900"/>
                <a:gridCol w="762000"/>
                <a:gridCol w="825500"/>
              </a:tblGrid>
              <a:tr h="190500">
                <a:tc>
                  <a:txBody>
                    <a:bodyPr/>
                    <a:lstStyle/>
                    <a:p>
                      <a:endParaRPr lang="es-ES" sz="1100">
                        <a:solidFill>
                          <a:schemeClr val="tx1"/>
                        </a:solidFill>
                        <a:effectLst/>
                        <a:latin typeface="Calibri" panose="020F0502020204030204" pitchFamily="34" charset="0"/>
                      </a:endParaRPr>
                    </a:p>
                  </a:txBody>
                  <a:tcPr marL="68580" marR="68580" marT="0" marB="0"/>
                </a:tc>
                <a:tc>
                  <a:txBody>
                    <a:bodyPr/>
                    <a:lstStyle/>
                    <a:p>
                      <a:pPr algn="l">
                        <a:lnSpc>
                          <a:spcPct val="150000"/>
                        </a:lnSpc>
                        <a:spcAft>
                          <a:spcPts val="0"/>
                        </a:spcAft>
                      </a:pPr>
                      <a:r>
                        <a:rPr lang="es-ES" sz="1400">
                          <a:solidFill>
                            <a:schemeClr val="tx1"/>
                          </a:solidFill>
                          <a:effectLst/>
                        </a:rPr>
                        <a:t>FRECUENCIA</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S" sz="1400">
                          <a:solidFill>
                            <a:schemeClr val="tx1"/>
                          </a:solidFill>
                          <a:effectLst/>
                        </a:rPr>
                        <a:t>PORCENTAJE</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l">
                        <a:lnSpc>
                          <a:spcPct val="150000"/>
                        </a:lnSpc>
                        <a:spcAft>
                          <a:spcPts val="0"/>
                        </a:spcAft>
                      </a:pPr>
                      <a:r>
                        <a:rPr lang="es-ES" sz="1400">
                          <a:solidFill>
                            <a:schemeClr val="tx1"/>
                          </a:solidFill>
                          <a:effectLst/>
                        </a:rPr>
                        <a:t>SI</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342</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90,48%</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l">
                        <a:lnSpc>
                          <a:spcPct val="150000"/>
                        </a:lnSpc>
                        <a:spcAft>
                          <a:spcPts val="0"/>
                        </a:spcAft>
                      </a:pPr>
                      <a:r>
                        <a:rPr lang="es-ES" sz="1400">
                          <a:solidFill>
                            <a:schemeClr val="tx1"/>
                          </a:solidFill>
                          <a:effectLst/>
                        </a:rPr>
                        <a:t>NO</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36</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9,52%</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l">
                        <a:lnSpc>
                          <a:spcPct val="150000"/>
                        </a:lnSpc>
                        <a:spcAft>
                          <a:spcPts val="0"/>
                        </a:spcAft>
                      </a:pPr>
                      <a:r>
                        <a:rPr lang="es-ES" sz="1400">
                          <a:solidFill>
                            <a:schemeClr val="tx1"/>
                          </a:solidFill>
                          <a:effectLst/>
                        </a:rPr>
                        <a:t>TOTAL</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378</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100,00%</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21505"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8894" y="1091281"/>
            <a:ext cx="4572000" cy="2468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ángulo 3"/>
          <p:cNvSpPr/>
          <p:nvPr/>
        </p:nvSpPr>
        <p:spPr>
          <a:xfrm>
            <a:off x="-1" y="3559844"/>
            <a:ext cx="8976049" cy="507831"/>
          </a:xfrm>
          <a:prstGeom prst="rect">
            <a:avLst/>
          </a:prstGeom>
        </p:spPr>
        <p:txBody>
          <a:bodyPr wrap="square">
            <a:spAutoFit/>
          </a:bodyPr>
          <a:lstStyle/>
          <a:p>
            <a:pPr lvl="0" algn="just">
              <a:lnSpc>
                <a:spcPct val="150000"/>
              </a:lnSpc>
              <a:spcAft>
                <a:spcPts val="0"/>
              </a:spcAft>
            </a:pPr>
            <a:r>
              <a:rPr lang="es-MX" b="1" dirty="0" smtClean="0">
                <a:effectLst/>
                <a:latin typeface="Arial" panose="020B0604020202020204" pitchFamily="34" charset="0"/>
                <a:ea typeface="Calibri" panose="020F0502020204030204" pitchFamily="34" charset="0"/>
                <a:cs typeface="Arial" panose="020B0604020202020204" pitchFamily="34" charset="0"/>
              </a:rPr>
              <a:t>26. ¿Señale la percepción que tiene usted sobre la brecha?</a:t>
            </a:r>
            <a:endParaRPr lang="es-ES"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384578351"/>
              </p:ext>
            </p:extLst>
          </p:nvPr>
        </p:nvGraphicFramePr>
        <p:xfrm>
          <a:off x="272340" y="4233801"/>
          <a:ext cx="3571872" cy="2560320"/>
        </p:xfrm>
        <a:graphic>
          <a:graphicData uri="http://schemas.openxmlformats.org/drawingml/2006/table">
            <a:tbl>
              <a:tblPr firstRow="1" firstCol="1" bandRow="1">
                <a:tableStyleId>{00A15C55-8517-42AA-B614-E9B94910E393}</a:tableStyleId>
              </a:tblPr>
              <a:tblGrid>
                <a:gridCol w="1988595"/>
                <a:gridCol w="759973"/>
                <a:gridCol w="823304"/>
              </a:tblGrid>
              <a:tr h="589306">
                <a:tc>
                  <a:txBody>
                    <a:bodyPr/>
                    <a:lstStyle/>
                    <a:p>
                      <a:endParaRPr lang="es-ES" sz="1100" dirty="0">
                        <a:solidFill>
                          <a:schemeClr val="tx1"/>
                        </a:solidFill>
                        <a:effectLst/>
                        <a:latin typeface="Calibri" panose="020F0502020204030204" pitchFamily="34" charset="0"/>
                      </a:endParaRPr>
                    </a:p>
                  </a:txBody>
                  <a:tcPr marL="68580" marR="68580" marT="0" marB="0"/>
                </a:tc>
                <a:tc>
                  <a:txBody>
                    <a:bodyPr/>
                    <a:lstStyle/>
                    <a:p>
                      <a:pPr algn="l">
                        <a:lnSpc>
                          <a:spcPct val="150000"/>
                        </a:lnSpc>
                        <a:spcAft>
                          <a:spcPts val="0"/>
                        </a:spcAft>
                      </a:pPr>
                      <a:r>
                        <a:rPr lang="es-ES" sz="1400">
                          <a:solidFill>
                            <a:schemeClr val="tx1"/>
                          </a:solidFill>
                          <a:effectLst/>
                        </a:rPr>
                        <a:t>FRECUENCIA</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S" sz="1400">
                          <a:solidFill>
                            <a:schemeClr val="tx1"/>
                          </a:solidFill>
                          <a:effectLst/>
                        </a:rPr>
                        <a:t>PORCENTAJE</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75390">
                <a:tc>
                  <a:txBody>
                    <a:bodyPr/>
                    <a:lstStyle/>
                    <a:p>
                      <a:pPr algn="l">
                        <a:lnSpc>
                          <a:spcPct val="150000"/>
                        </a:lnSpc>
                        <a:spcAft>
                          <a:spcPts val="0"/>
                        </a:spcAft>
                      </a:pPr>
                      <a:r>
                        <a:rPr lang="es-ES" sz="1400">
                          <a:solidFill>
                            <a:schemeClr val="tx1"/>
                          </a:solidFill>
                          <a:effectLst/>
                        </a:rPr>
                        <a:t>Muy Alta</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102</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29,82%</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75390">
                <a:tc>
                  <a:txBody>
                    <a:bodyPr/>
                    <a:lstStyle/>
                    <a:p>
                      <a:pPr algn="l">
                        <a:lnSpc>
                          <a:spcPct val="150000"/>
                        </a:lnSpc>
                        <a:spcAft>
                          <a:spcPts val="0"/>
                        </a:spcAft>
                      </a:pPr>
                      <a:r>
                        <a:rPr lang="es-ES" sz="1400">
                          <a:solidFill>
                            <a:schemeClr val="tx1"/>
                          </a:solidFill>
                          <a:effectLst/>
                        </a:rPr>
                        <a:t>Alta</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108</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31,58%</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75390">
                <a:tc>
                  <a:txBody>
                    <a:bodyPr/>
                    <a:lstStyle/>
                    <a:p>
                      <a:pPr algn="l">
                        <a:lnSpc>
                          <a:spcPct val="150000"/>
                        </a:lnSpc>
                        <a:spcAft>
                          <a:spcPts val="0"/>
                        </a:spcAft>
                      </a:pPr>
                      <a:r>
                        <a:rPr lang="es-ES" sz="1400">
                          <a:solidFill>
                            <a:schemeClr val="tx1"/>
                          </a:solidFill>
                          <a:effectLst/>
                        </a:rPr>
                        <a:t>Moderada </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69</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20,18%</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75390">
                <a:tc>
                  <a:txBody>
                    <a:bodyPr/>
                    <a:lstStyle/>
                    <a:p>
                      <a:pPr algn="l">
                        <a:lnSpc>
                          <a:spcPct val="150000"/>
                        </a:lnSpc>
                        <a:spcAft>
                          <a:spcPts val="0"/>
                        </a:spcAft>
                      </a:pPr>
                      <a:r>
                        <a:rPr lang="es-ES" sz="1400">
                          <a:solidFill>
                            <a:schemeClr val="tx1"/>
                          </a:solidFill>
                          <a:effectLst/>
                        </a:rPr>
                        <a:t>Baja</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45</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13,16%</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75390">
                <a:tc>
                  <a:txBody>
                    <a:bodyPr/>
                    <a:lstStyle/>
                    <a:p>
                      <a:pPr algn="l">
                        <a:lnSpc>
                          <a:spcPct val="150000"/>
                        </a:lnSpc>
                        <a:spcAft>
                          <a:spcPts val="0"/>
                        </a:spcAft>
                      </a:pPr>
                      <a:r>
                        <a:rPr lang="es-ES" sz="1400">
                          <a:solidFill>
                            <a:schemeClr val="tx1"/>
                          </a:solidFill>
                          <a:effectLst/>
                        </a:rPr>
                        <a:t>Muy Baja</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18</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5,26%</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75390">
                <a:tc>
                  <a:txBody>
                    <a:bodyPr/>
                    <a:lstStyle/>
                    <a:p>
                      <a:pPr algn="l">
                        <a:lnSpc>
                          <a:spcPct val="150000"/>
                        </a:lnSpc>
                        <a:spcAft>
                          <a:spcPts val="0"/>
                        </a:spcAft>
                      </a:pPr>
                      <a:r>
                        <a:rPr lang="es-ES" sz="1400" dirty="0">
                          <a:solidFill>
                            <a:schemeClr val="tx1"/>
                          </a:solidFill>
                          <a:effectLst/>
                        </a:rPr>
                        <a:t>TOTAL</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342</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100,00%</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21506" name="Gráfic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9604" y="4067675"/>
            <a:ext cx="4996444"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0067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258982"/>
            <a:ext cx="9144000" cy="923330"/>
          </a:xfrm>
          <a:prstGeom prst="rect">
            <a:avLst/>
          </a:prstGeom>
        </p:spPr>
        <p:txBody>
          <a:bodyPr wrap="square">
            <a:spAutoFit/>
          </a:bodyPr>
          <a:lstStyle/>
          <a:p>
            <a:pPr lvl="0" algn="just">
              <a:lnSpc>
                <a:spcPct val="150000"/>
              </a:lnSpc>
              <a:spcAft>
                <a:spcPts val="0"/>
              </a:spcAft>
            </a:pPr>
            <a:r>
              <a:rPr lang="es-MX" b="1" dirty="0" smtClean="0">
                <a:effectLst/>
                <a:latin typeface="Arial" panose="020B0604020202020204" pitchFamily="34" charset="0"/>
                <a:ea typeface="Calibri" panose="020F0502020204030204" pitchFamily="34" charset="0"/>
                <a:cs typeface="Arial" panose="020B0604020202020204" pitchFamily="34" charset="0"/>
              </a:rPr>
              <a:t>27. ¿Cuál fue la debilidad de los otros candidatos (Excepto Rafael Correa) en su campaña electoral?</a:t>
            </a:r>
            <a:endParaRPr lang="es-ES"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775986810"/>
              </p:ext>
            </p:extLst>
          </p:nvPr>
        </p:nvGraphicFramePr>
        <p:xfrm>
          <a:off x="220289" y="1182312"/>
          <a:ext cx="3581400" cy="2606040"/>
        </p:xfrm>
        <a:graphic>
          <a:graphicData uri="http://schemas.openxmlformats.org/drawingml/2006/table">
            <a:tbl>
              <a:tblPr firstRow="1" firstCol="1" bandRow="1">
                <a:tableStyleId>{00A15C55-8517-42AA-B614-E9B94910E393}</a:tableStyleId>
              </a:tblPr>
              <a:tblGrid>
                <a:gridCol w="1993900"/>
                <a:gridCol w="762000"/>
                <a:gridCol w="825500"/>
              </a:tblGrid>
              <a:tr h="190500">
                <a:tc>
                  <a:txBody>
                    <a:bodyPr/>
                    <a:lstStyle/>
                    <a:p>
                      <a:endParaRPr lang="es-ES" sz="1050" dirty="0">
                        <a:solidFill>
                          <a:schemeClr val="tx1"/>
                        </a:solidFill>
                        <a:effectLst/>
                        <a:latin typeface="Calibri" panose="020F0502020204030204" pitchFamily="34" charset="0"/>
                      </a:endParaRPr>
                    </a:p>
                  </a:txBody>
                  <a:tcPr marL="68580" marR="68580" marT="0" marB="0"/>
                </a:tc>
                <a:tc>
                  <a:txBody>
                    <a:bodyPr/>
                    <a:lstStyle/>
                    <a:p>
                      <a:pPr algn="l">
                        <a:lnSpc>
                          <a:spcPct val="150000"/>
                        </a:lnSpc>
                        <a:spcAft>
                          <a:spcPts val="0"/>
                        </a:spcAft>
                      </a:pPr>
                      <a:r>
                        <a:rPr lang="es-ES" sz="1200">
                          <a:solidFill>
                            <a:schemeClr val="tx1"/>
                          </a:solidFill>
                          <a:effectLst/>
                        </a:rPr>
                        <a:t>FRECUENCIA</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S" sz="1200">
                          <a:solidFill>
                            <a:schemeClr val="tx1"/>
                          </a:solidFill>
                          <a:effectLst/>
                        </a:rPr>
                        <a:t>PORCENTAJE</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l">
                        <a:lnSpc>
                          <a:spcPct val="150000"/>
                        </a:lnSpc>
                        <a:spcAft>
                          <a:spcPts val="0"/>
                        </a:spcAft>
                      </a:pPr>
                      <a:r>
                        <a:rPr lang="es-ES" sz="1200">
                          <a:solidFill>
                            <a:schemeClr val="tx1"/>
                          </a:solidFill>
                          <a:effectLst/>
                        </a:rPr>
                        <a:t>Imagen Desgastada</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132</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34,92%</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l">
                        <a:lnSpc>
                          <a:spcPct val="150000"/>
                        </a:lnSpc>
                        <a:spcAft>
                          <a:spcPts val="0"/>
                        </a:spcAft>
                      </a:pPr>
                      <a:r>
                        <a:rPr lang="es-ES" sz="1200">
                          <a:solidFill>
                            <a:schemeClr val="tx1"/>
                          </a:solidFill>
                          <a:effectLst/>
                        </a:rPr>
                        <a:t>Ofertas electorales no atractivas </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50</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13,23%</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l">
                        <a:lnSpc>
                          <a:spcPct val="150000"/>
                        </a:lnSpc>
                        <a:spcAft>
                          <a:spcPts val="0"/>
                        </a:spcAft>
                      </a:pPr>
                      <a:r>
                        <a:rPr lang="es-ES" sz="1200">
                          <a:solidFill>
                            <a:schemeClr val="tx1"/>
                          </a:solidFill>
                          <a:effectLst/>
                        </a:rPr>
                        <a:t>Partido Político </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101</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26,72%</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l">
                        <a:lnSpc>
                          <a:spcPct val="150000"/>
                        </a:lnSpc>
                        <a:spcAft>
                          <a:spcPts val="0"/>
                        </a:spcAft>
                      </a:pPr>
                      <a:r>
                        <a:rPr lang="es-ES" sz="1200">
                          <a:solidFill>
                            <a:schemeClr val="tx1"/>
                          </a:solidFill>
                          <a:effectLst/>
                        </a:rPr>
                        <a:t>Estrategias de Comunicación</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95</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25,13%</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l">
                        <a:lnSpc>
                          <a:spcPct val="150000"/>
                        </a:lnSpc>
                        <a:spcAft>
                          <a:spcPts val="0"/>
                        </a:spcAft>
                      </a:pPr>
                      <a:r>
                        <a:rPr lang="es-ES" sz="1200" dirty="0">
                          <a:solidFill>
                            <a:schemeClr val="tx1"/>
                          </a:solidFill>
                          <a:effectLst/>
                        </a:rPr>
                        <a:t>TOTAL</a:t>
                      </a:r>
                      <a:endParaRPr lang="es-E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378</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100,00%</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22529"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861" y="881841"/>
            <a:ext cx="4572000" cy="2560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3599341"/>
            <a:ext cx="9144000" cy="923330"/>
          </a:xfrm>
          <a:prstGeom prst="rect">
            <a:avLst/>
          </a:prstGeom>
        </p:spPr>
        <p:txBody>
          <a:bodyPr wrap="square">
            <a:spAutoFit/>
          </a:bodyPr>
          <a:lstStyle/>
          <a:p>
            <a:pPr lvl="0" algn="just">
              <a:lnSpc>
                <a:spcPct val="150000"/>
              </a:lnSpc>
              <a:spcAft>
                <a:spcPts val="0"/>
              </a:spcAft>
            </a:pPr>
            <a:r>
              <a:rPr lang="es-MX" b="1" dirty="0" smtClean="0">
                <a:effectLst/>
                <a:latin typeface="Arial" panose="020B0604020202020204" pitchFamily="34" charset="0"/>
                <a:ea typeface="Calibri" panose="020F0502020204030204" pitchFamily="34" charset="0"/>
                <a:cs typeface="Arial" panose="020B0604020202020204" pitchFamily="34" charset="0"/>
              </a:rPr>
              <a:t>28. ¿Considera que los otros candidatos aplicaron sus estrategias de comunicación de manera?</a:t>
            </a:r>
            <a:endParaRPr lang="es-ES"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450945612"/>
              </p:ext>
            </p:extLst>
          </p:nvPr>
        </p:nvGraphicFramePr>
        <p:xfrm>
          <a:off x="313596" y="4522671"/>
          <a:ext cx="3530616" cy="2046078"/>
        </p:xfrm>
        <a:graphic>
          <a:graphicData uri="http://schemas.openxmlformats.org/drawingml/2006/table">
            <a:tbl>
              <a:tblPr firstRow="1" firstCol="1" bandRow="1">
                <a:tableStyleId>{00A15C55-8517-42AA-B614-E9B94910E393}</a:tableStyleId>
              </a:tblPr>
              <a:tblGrid>
                <a:gridCol w="1965627"/>
                <a:gridCol w="751195"/>
                <a:gridCol w="813794"/>
              </a:tblGrid>
              <a:tr h="713106">
                <a:tc>
                  <a:txBody>
                    <a:bodyPr/>
                    <a:lstStyle/>
                    <a:p>
                      <a:endParaRPr lang="es-ES" sz="1100">
                        <a:solidFill>
                          <a:schemeClr val="tx1"/>
                        </a:solidFill>
                        <a:effectLst/>
                        <a:latin typeface="Calibri" panose="020F0502020204030204" pitchFamily="34" charset="0"/>
                      </a:endParaRPr>
                    </a:p>
                  </a:txBody>
                  <a:tcPr marL="68580" marR="68580" marT="0" marB="0"/>
                </a:tc>
                <a:tc>
                  <a:txBody>
                    <a:bodyPr/>
                    <a:lstStyle/>
                    <a:p>
                      <a:pPr algn="l">
                        <a:lnSpc>
                          <a:spcPct val="150000"/>
                        </a:lnSpc>
                        <a:spcAft>
                          <a:spcPts val="0"/>
                        </a:spcAft>
                      </a:pPr>
                      <a:r>
                        <a:rPr lang="es-ES" sz="1400">
                          <a:solidFill>
                            <a:schemeClr val="tx1"/>
                          </a:solidFill>
                          <a:effectLst/>
                        </a:rPr>
                        <a:t>FRECUENCIA</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S" sz="1400">
                          <a:solidFill>
                            <a:schemeClr val="tx1"/>
                          </a:solidFill>
                          <a:effectLst/>
                        </a:rPr>
                        <a:t>PORCENTAJE</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33243">
                <a:tc>
                  <a:txBody>
                    <a:bodyPr/>
                    <a:lstStyle/>
                    <a:p>
                      <a:pPr algn="l">
                        <a:lnSpc>
                          <a:spcPct val="150000"/>
                        </a:lnSpc>
                        <a:spcAft>
                          <a:spcPts val="0"/>
                        </a:spcAft>
                      </a:pPr>
                      <a:r>
                        <a:rPr lang="es-ES" sz="1400">
                          <a:solidFill>
                            <a:schemeClr val="tx1"/>
                          </a:solidFill>
                          <a:effectLst/>
                        </a:rPr>
                        <a:t>Fuerte</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61</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16,14%</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33243">
                <a:tc>
                  <a:txBody>
                    <a:bodyPr/>
                    <a:lstStyle/>
                    <a:p>
                      <a:pPr algn="l">
                        <a:lnSpc>
                          <a:spcPct val="150000"/>
                        </a:lnSpc>
                        <a:spcAft>
                          <a:spcPts val="0"/>
                        </a:spcAft>
                      </a:pPr>
                      <a:r>
                        <a:rPr lang="es-ES" sz="1400">
                          <a:solidFill>
                            <a:schemeClr val="tx1"/>
                          </a:solidFill>
                          <a:effectLst/>
                        </a:rPr>
                        <a:t>Moderada</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120</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31,75%</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33243">
                <a:tc>
                  <a:txBody>
                    <a:bodyPr/>
                    <a:lstStyle/>
                    <a:p>
                      <a:pPr algn="l">
                        <a:lnSpc>
                          <a:spcPct val="150000"/>
                        </a:lnSpc>
                        <a:spcAft>
                          <a:spcPts val="0"/>
                        </a:spcAft>
                      </a:pPr>
                      <a:r>
                        <a:rPr lang="es-ES" sz="1400">
                          <a:solidFill>
                            <a:schemeClr val="tx1"/>
                          </a:solidFill>
                          <a:effectLst/>
                        </a:rPr>
                        <a:t>Débil</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197</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52,12%</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33243">
                <a:tc>
                  <a:txBody>
                    <a:bodyPr/>
                    <a:lstStyle/>
                    <a:p>
                      <a:pPr algn="l">
                        <a:lnSpc>
                          <a:spcPct val="150000"/>
                        </a:lnSpc>
                        <a:spcAft>
                          <a:spcPts val="0"/>
                        </a:spcAft>
                      </a:pPr>
                      <a:r>
                        <a:rPr lang="es-ES" sz="1400">
                          <a:solidFill>
                            <a:schemeClr val="tx1"/>
                          </a:solidFill>
                          <a:effectLst/>
                        </a:rPr>
                        <a:t>TOTAL</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378</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100,00%</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22530" name="Gráfic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0861" y="4096139"/>
            <a:ext cx="45720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1111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42063"/>
            <a:ext cx="9144000" cy="1338828"/>
          </a:xfrm>
          <a:prstGeom prst="rect">
            <a:avLst/>
          </a:prstGeom>
        </p:spPr>
        <p:txBody>
          <a:bodyPr wrap="square">
            <a:spAutoFit/>
          </a:bodyPr>
          <a:lstStyle/>
          <a:p>
            <a:pPr lvl="0" algn="just">
              <a:lnSpc>
                <a:spcPct val="150000"/>
              </a:lnSpc>
              <a:spcAft>
                <a:spcPts val="0"/>
              </a:spcAft>
            </a:pPr>
            <a:r>
              <a:rPr lang="es-MX" b="1" dirty="0" smtClean="0">
                <a:effectLst/>
                <a:latin typeface="Arial" panose="020B0604020202020204" pitchFamily="34" charset="0"/>
                <a:ea typeface="Calibri" panose="020F0502020204030204" pitchFamily="34" charset="0"/>
                <a:cs typeface="Arial" panose="020B0604020202020204" pitchFamily="34" charset="0"/>
              </a:rPr>
              <a:t>29. ¿Considera que las estrategias de comunicación que utilizan los candidatos presidenciales tienen un impacto en la Percepción y Motivación al voto de la ciudadanía?</a:t>
            </a:r>
            <a:endParaRPr lang="es-ES"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203888634"/>
              </p:ext>
            </p:extLst>
          </p:nvPr>
        </p:nvGraphicFramePr>
        <p:xfrm>
          <a:off x="164305" y="1905112"/>
          <a:ext cx="3717229" cy="1600200"/>
        </p:xfrm>
        <a:graphic>
          <a:graphicData uri="http://schemas.openxmlformats.org/drawingml/2006/table">
            <a:tbl>
              <a:tblPr firstRow="1" firstCol="1" bandRow="1">
                <a:tableStyleId>{00A15C55-8517-42AA-B614-E9B94910E393}</a:tableStyleId>
              </a:tblPr>
              <a:tblGrid>
                <a:gridCol w="2069521"/>
                <a:gridCol w="790900"/>
                <a:gridCol w="856808"/>
              </a:tblGrid>
              <a:tr h="628614">
                <a:tc>
                  <a:txBody>
                    <a:bodyPr/>
                    <a:lstStyle/>
                    <a:p>
                      <a:endParaRPr lang="es-ES" sz="1100">
                        <a:solidFill>
                          <a:schemeClr val="tx1"/>
                        </a:solidFill>
                        <a:effectLst/>
                        <a:latin typeface="Calibri" panose="020F0502020204030204" pitchFamily="34" charset="0"/>
                      </a:endParaRPr>
                    </a:p>
                  </a:txBody>
                  <a:tcPr marL="68580" marR="68580" marT="0" marB="0"/>
                </a:tc>
                <a:tc>
                  <a:txBody>
                    <a:bodyPr/>
                    <a:lstStyle/>
                    <a:p>
                      <a:pPr algn="l">
                        <a:lnSpc>
                          <a:spcPct val="150000"/>
                        </a:lnSpc>
                        <a:spcAft>
                          <a:spcPts val="0"/>
                        </a:spcAft>
                      </a:pPr>
                      <a:r>
                        <a:rPr lang="es-ES" sz="1400">
                          <a:solidFill>
                            <a:schemeClr val="tx1"/>
                          </a:solidFill>
                          <a:effectLst/>
                        </a:rPr>
                        <a:t>FRECUENCIA</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S" sz="1400">
                          <a:solidFill>
                            <a:schemeClr val="tx1"/>
                          </a:solidFill>
                          <a:effectLst/>
                        </a:rPr>
                        <a:t>PORCENTAJE</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93759">
                <a:tc>
                  <a:txBody>
                    <a:bodyPr/>
                    <a:lstStyle/>
                    <a:p>
                      <a:pPr algn="l">
                        <a:lnSpc>
                          <a:spcPct val="150000"/>
                        </a:lnSpc>
                        <a:spcAft>
                          <a:spcPts val="0"/>
                        </a:spcAft>
                      </a:pPr>
                      <a:r>
                        <a:rPr lang="es-ES" sz="1400">
                          <a:solidFill>
                            <a:schemeClr val="tx1"/>
                          </a:solidFill>
                          <a:effectLst/>
                        </a:rPr>
                        <a:t>SI</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315</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83,33%</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93759">
                <a:tc>
                  <a:txBody>
                    <a:bodyPr/>
                    <a:lstStyle/>
                    <a:p>
                      <a:pPr algn="l">
                        <a:lnSpc>
                          <a:spcPct val="150000"/>
                        </a:lnSpc>
                        <a:spcAft>
                          <a:spcPts val="0"/>
                        </a:spcAft>
                      </a:pPr>
                      <a:r>
                        <a:rPr lang="es-ES" sz="1400">
                          <a:solidFill>
                            <a:schemeClr val="tx1"/>
                          </a:solidFill>
                          <a:effectLst/>
                        </a:rPr>
                        <a:t>NO</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63</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16,67%</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93759">
                <a:tc>
                  <a:txBody>
                    <a:bodyPr/>
                    <a:lstStyle/>
                    <a:p>
                      <a:pPr algn="l">
                        <a:lnSpc>
                          <a:spcPct val="150000"/>
                        </a:lnSpc>
                        <a:spcAft>
                          <a:spcPts val="0"/>
                        </a:spcAft>
                      </a:pPr>
                      <a:r>
                        <a:rPr lang="es-ES" sz="1400">
                          <a:solidFill>
                            <a:schemeClr val="tx1"/>
                          </a:solidFill>
                          <a:effectLst/>
                        </a:rPr>
                        <a:t>TOTAL</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378</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100,00%</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23553"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215" y="1105775"/>
            <a:ext cx="4791171"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3848975"/>
            <a:ext cx="3724096" cy="507831"/>
          </a:xfrm>
          <a:prstGeom prst="rect">
            <a:avLst/>
          </a:prstGeom>
        </p:spPr>
        <p:txBody>
          <a:bodyPr wrap="none">
            <a:spAutoFit/>
          </a:bodyPr>
          <a:lstStyle/>
          <a:p>
            <a:pPr lvl="0" algn="just">
              <a:lnSpc>
                <a:spcPct val="150000"/>
              </a:lnSpc>
              <a:spcAft>
                <a:spcPts val="0"/>
              </a:spcAft>
            </a:pPr>
            <a:r>
              <a:rPr lang="es-MX" b="1" dirty="0" smtClean="0">
                <a:effectLst/>
                <a:latin typeface="Arial" panose="020B0604020202020204" pitchFamily="34" charset="0"/>
                <a:ea typeface="Calibri" panose="020F0502020204030204" pitchFamily="34" charset="0"/>
                <a:cs typeface="Arial" panose="020B0604020202020204" pitchFamily="34" charset="0"/>
              </a:rPr>
              <a:t>30. ¿Señale el nivel de impacto?</a:t>
            </a:r>
            <a:endParaRPr lang="es-ES"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798687595"/>
              </p:ext>
            </p:extLst>
          </p:nvPr>
        </p:nvGraphicFramePr>
        <p:xfrm>
          <a:off x="233045" y="4439271"/>
          <a:ext cx="3648489" cy="2560320"/>
        </p:xfrm>
        <a:graphic>
          <a:graphicData uri="http://schemas.openxmlformats.org/drawingml/2006/table">
            <a:tbl>
              <a:tblPr firstRow="1" firstCol="1" bandRow="1">
                <a:tableStyleId>{00A15C55-8517-42AA-B614-E9B94910E393}</a:tableStyleId>
              </a:tblPr>
              <a:tblGrid>
                <a:gridCol w="2031251"/>
                <a:gridCol w="776274"/>
                <a:gridCol w="840964"/>
              </a:tblGrid>
              <a:tr h="528082">
                <a:tc>
                  <a:txBody>
                    <a:bodyPr/>
                    <a:lstStyle/>
                    <a:p>
                      <a:endParaRPr lang="es-ES" sz="1100" dirty="0">
                        <a:solidFill>
                          <a:schemeClr val="tx1"/>
                        </a:solidFill>
                        <a:effectLst/>
                        <a:latin typeface="Calibri" panose="020F0502020204030204" pitchFamily="34" charset="0"/>
                      </a:endParaRPr>
                    </a:p>
                  </a:txBody>
                  <a:tcPr marL="68580" marR="68580" marT="0" marB="0"/>
                </a:tc>
                <a:tc>
                  <a:txBody>
                    <a:bodyPr/>
                    <a:lstStyle/>
                    <a:p>
                      <a:pPr algn="l">
                        <a:lnSpc>
                          <a:spcPct val="150000"/>
                        </a:lnSpc>
                        <a:spcAft>
                          <a:spcPts val="0"/>
                        </a:spcAft>
                      </a:pPr>
                      <a:r>
                        <a:rPr lang="es-ES" sz="1400">
                          <a:solidFill>
                            <a:schemeClr val="tx1"/>
                          </a:solidFill>
                          <a:effectLst/>
                        </a:rPr>
                        <a:t>FRECUENCIA</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S" sz="1400">
                          <a:solidFill>
                            <a:schemeClr val="tx1"/>
                          </a:solidFill>
                          <a:effectLst/>
                        </a:rPr>
                        <a:t>PORCENTAJE</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6779">
                <a:tc>
                  <a:txBody>
                    <a:bodyPr/>
                    <a:lstStyle/>
                    <a:p>
                      <a:pPr algn="l">
                        <a:lnSpc>
                          <a:spcPct val="150000"/>
                        </a:lnSpc>
                        <a:spcAft>
                          <a:spcPts val="0"/>
                        </a:spcAft>
                      </a:pPr>
                      <a:r>
                        <a:rPr lang="es-ES" sz="1400">
                          <a:solidFill>
                            <a:schemeClr val="tx1"/>
                          </a:solidFill>
                          <a:effectLst/>
                        </a:rPr>
                        <a:t>Muy Alto</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157</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49,84%</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6779">
                <a:tc>
                  <a:txBody>
                    <a:bodyPr/>
                    <a:lstStyle/>
                    <a:p>
                      <a:pPr algn="l">
                        <a:lnSpc>
                          <a:spcPct val="150000"/>
                        </a:lnSpc>
                        <a:spcAft>
                          <a:spcPts val="0"/>
                        </a:spcAft>
                      </a:pPr>
                      <a:r>
                        <a:rPr lang="es-ES" sz="1400">
                          <a:solidFill>
                            <a:schemeClr val="tx1"/>
                          </a:solidFill>
                          <a:effectLst/>
                        </a:rPr>
                        <a:t>Alto</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98</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31,11%</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6779">
                <a:tc>
                  <a:txBody>
                    <a:bodyPr/>
                    <a:lstStyle/>
                    <a:p>
                      <a:pPr algn="l">
                        <a:lnSpc>
                          <a:spcPct val="150000"/>
                        </a:lnSpc>
                        <a:spcAft>
                          <a:spcPts val="0"/>
                        </a:spcAft>
                      </a:pPr>
                      <a:r>
                        <a:rPr lang="es-ES" sz="1400">
                          <a:solidFill>
                            <a:schemeClr val="tx1"/>
                          </a:solidFill>
                          <a:effectLst/>
                        </a:rPr>
                        <a:t>Moderado</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34</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10,79%</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6779">
                <a:tc>
                  <a:txBody>
                    <a:bodyPr/>
                    <a:lstStyle/>
                    <a:p>
                      <a:pPr algn="l">
                        <a:lnSpc>
                          <a:spcPct val="150000"/>
                        </a:lnSpc>
                        <a:spcAft>
                          <a:spcPts val="0"/>
                        </a:spcAft>
                      </a:pPr>
                      <a:r>
                        <a:rPr lang="es-ES" sz="1400">
                          <a:solidFill>
                            <a:schemeClr val="tx1"/>
                          </a:solidFill>
                          <a:effectLst/>
                        </a:rPr>
                        <a:t>Bajo</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16</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5,08%</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6779">
                <a:tc>
                  <a:txBody>
                    <a:bodyPr/>
                    <a:lstStyle/>
                    <a:p>
                      <a:pPr algn="l">
                        <a:lnSpc>
                          <a:spcPct val="150000"/>
                        </a:lnSpc>
                        <a:spcAft>
                          <a:spcPts val="0"/>
                        </a:spcAft>
                      </a:pPr>
                      <a:r>
                        <a:rPr lang="es-ES" sz="1400">
                          <a:solidFill>
                            <a:schemeClr val="tx1"/>
                          </a:solidFill>
                          <a:effectLst/>
                        </a:rPr>
                        <a:t>Muy Bajo</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10</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3,17%</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6779">
                <a:tc>
                  <a:txBody>
                    <a:bodyPr/>
                    <a:lstStyle/>
                    <a:p>
                      <a:pPr algn="l">
                        <a:lnSpc>
                          <a:spcPct val="150000"/>
                        </a:lnSpc>
                        <a:spcAft>
                          <a:spcPts val="0"/>
                        </a:spcAft>
                      </a:pPr>
                      <a:r>
                        <a:rPr lang="es-ES" sz="1400" dirty="0">
                          <a:solidFill>
                            <a:schemeClr val="tx1"/>
                          </a:solidFill>
                          <a:effectLst/>
                        </a:rPr>
                        <a:t>TOTAL</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315</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100,00%</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23554" name="Gráfic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6216" y="4126234"/>
            <a:ext cx="4791171"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6528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65675"/>
            <a:ext cx="9144000" cy="507831"/>
          </a:xfrm>
          <a:prstGeom prst="rect">
            <a:avLst/>
          </a:prstGeom>
        </p:spPr>
        <p:txBody>
          <a:bodyPr wrap="square">
            <a:spAutoFit/>
          </a:bodyPr>
          <a:lstStyle/>
          <a:p>
            <a:pPr lvl="0" algn="just">
              <a:lnSpc>
                <a:spcPct val="150000"/>
              </a:lnSpc>
              <a:spcAft>
                <a:spcPts val="0"/>
              </a:spcAft>
            </a:pPr>
            <a:r>
              <a:rPr lang="es-MX" b="1" dirty="0" smtClean="0">
                <a:effectLst/>
                <a:latin typeface="Arial" panose="020B0604020202020204" pitchFamily="34" charset="0"/>
                <a:ea typeface="Calibri" panose="020F0502020204030204" pitchFamily="34" charset="0"/>
                <a:cs typeface="Arial" panose="020B0604020202020204" pitchFamily="34" charset="0"/>
              </a:rPr>
              <a:t>31. ¿En qué medios de comunicación tiene usted un nivel más alto de confianza?</a:t>
            </a:r>
            <a:endParaRPr lang="es-ES"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335577372"/>
              </p:ext>
            </p:extLst>
          </p:nvPr>
        </p:nvGraphicFramePr>
        <p:xfrm>
          <a:off x="294935" y="837458"/>
          <a:ext cx="4407693" cy="2602757"/>
        </p:xfrm>
        <a:graphic>
          <a:graphicData uri="http://schemas.openxmlformats.org/drawingml/2006/table">
            <a:tbl>
              <a:tblPr firstRow="1" firstCol="1" bandRow="1">
                <a:tableStyleId>{00A15C55-8517-42AA-B614-E9B94910E393}</a:tableStyleId>
              </a:tblPr>
              <a:tblGrid>
                <a:gridCol w="2453928"/>
                <a:gridCol w="937807"/>
                <a:gridCol w="1015958"/>
              </a:tblGrid>
              <a:tr h="682517">
                <a:tc>
                  <a:txBody>
                    <a:bodyPr/>
                    <a:lstStyle/>
                    <a:p>
                      <a:endParaRPr lang="es-ES" sz="1100" dirty="0">
                        <a:solidFill>
                          <a:schemeClr val="tx1"/>
                        </a:solidFill>
                        <a:effectLst/>
                        <a:latin typeface="Calibri" panose="020F0502020204030204" pitchFamily="34" charset="0"/>
                      </a:endParaRPr>
                    </a:p>
                  </a:txBody>
                  <a:tcPr marL="68580" marR="68580" marT="0" marB="0"/>
                </a:tc>
                <a:tc>
                  <a:txBody>
                    <a:bodyPr/>
                    <a:lstStyle/>
                    <a:p>
                      <a:pPr algn="l">
                        <a:lnSpc>
                          <a:spcPct val="150000"/>
                        </a:lnSpc>
                        <a:spcAft>
                          <a:spcPts val="0"/>
                        </a:spcAft>
                      </a:pPr>
                      <a:r>
                        <a:rPr lang="es-ES" sz="1400">
                          <a:solidFill>
                            <a:schemeClr val="tx1"/>
                          </a:solidFill>
                          <a:effectLst/>
                        </a:rPr>
                        <a:t>FRECUENCIA</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S" sz="1400">
                          <a:solidFill>
                            <a:schemeClr val="tx1"/>
                          </a:solidFill>
                          <a:effectLst/>
                        </a:rPr>
                        <a:t>PORCENTAJE</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18948">
                <a:tc>
                  <a:txBody>
                    <a:bodyPr/>
                    <a:lstStyle/>
                    <a:p>
                      <a:pPr algn="l">
                        <a:lnSpc>
                          <a:spcPct val="150000"/>
                        </a:lnSpc>
                        <a:spcAft>
                          <a:spcPts val="0"/>
                        </a:spcAft>
                      </a:pPr>
                      <a:r>
                        <a:rPr lang="es-ES" sz="1400">
                          <a:solidFill>
                            <a:schemeClr val="tx1"/>
                          </a:solidFill>
                          <a:effectLst/>
                        </a:rPr>
                        <a:t>Redes sociales</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122</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32,28%</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18948">
                <a:tc>
                  <a:txBody>
                    <a:bodyPr/>
                    <a:lstStyle/>
                    <a:p>
                      <a:pPr algn="l">
                        <a:lnSpc>
                          <a:spcPct val="150000"/>
                        </a:lnSpc>
                        <a:spcAft>
                          <a:spcPts val="0"/>
                        </a:spcAft>
                      </a:pPr>
                      <a:r>
                        <a:rPr lang="es-ES" sz="1400">
                          <a:solidFill>
                            <a:schemeClr val="tx1"/>
                          </a:solidFill>
                          <a:effectLst/>
                        </a:rPr>
                        <a:t>Televisión</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59</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15,61%</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18948">
                <a:tc>
                  <a:txBody>
                    <a:bodyPr/>
                    <a:lstStyle/>
                    <a:p>
                      <a:pPr algn="l">
                        <a:lnSpc>
                          <a:spcPct val="150000"/>
                        </a:lnSpc>
                        <a:spcAft>
                          <a:spcPts val="0"/>
                        </a:spcAft>
                      </a:pPr>
                      <a:r>
                        <a:rPr lang="es-ES" sz="1400">
                          <a:solidFill>
                            <a:schemeClr val="tx1"/>
                          </a:solidFill>
                          <a:effectLst/>
                        </a:rPr>
                        <a:t>Radio </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50</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13,23%</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18948">
                <a:tc>
                  <a:txBody>
                    <a:bodyPr/>
                    <a:lstStyle/>
                    <a:p>
                      <a:pPr algn="l">
                        <a:lnSpc>
                          <a:spcPct val="150000"/>
                        </a:lnSpc>
                        <a:spcAft>
                          <a:spcPts val="0"/>
                        </a:spcAft>
                      </a:pPr>
                      <a:r>
                        <a:rPr lang="es-ES" sz="1400">
                          <a:solidFill>
                            <a:schemeClr val="tx1"/>
                          </a:solidFill>
                          <a:effectLst/>
                        </a:rPr>
                        <a:t>Prensa</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38</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10,05%</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18948">
                <a:tc>
                  <a:txBody>
                    <a:bodyPr/>
                    <a:lstStyle/>
                    <a:p>
                      <a:pPr algn="l">
                        <a:lnSpc>
                          <a:spcPct val="150000"/>
                        </a:lnSpc>
                        <a:spcAft>
                          <a:spcPts val="0"/>
                        </a:spcAft>
                      </a:pPr>
                      <a:r>
                        <a:rPr lang="es-ES" sz="1400">
                          <a:solidFill>
                            <a:schemeClr val="tx1"/>
                          </a:solidFill>
                          <a:effectLst/>
                        </a:rPr>
                        <a:t>Ninguno</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109</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28,84%</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18948">
                <a:tc>
                  <a:txBody>
                    <a:bodyPr/>
                    <a:lstStyle/>
                    <a:p>
                      <a:pPr algn="l">
                        <a:lnSpc>
                          <a:spcPct val="150000"/>
                        </a:lnSpc>
                        <a:spcAft>
                          <a:spcPts val="0"/>
                        </a:spcAft>
                      </a:pPr>
                      <a:r>
                        <a:rPr lang="es-ES" sz="1400">
                          <a:solidFill>
                            <a:schemeClr val="tx1"/>
                          </a:solidFill>
                          <a:effectLst/>
                        </a:rPr>
                        <a:t>TOTAL</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378</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100,00%</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24577"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8391" y="3638938"/>
            <a:ext cx="5635689" cy="30137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0113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854185" y="671805"/>
            <a:ext cx="2614818"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es-ES" sz="4000" b="1" u="sng" dirty="0" smtClean="0">
                <a:ln w="9525">
                  <a:solidFill>
                    <a:schemeClr val="bg1"/>
                  </a:solidFill>
                  <a:prstDash val="solid"/>
                </a:ln>
                <a:effectLst>
                  <a:outerShdw blurRad="12700" dist="38100" dir="2700000" algn="tl" rotWithShape="0">
                    <a:schemeClr val="bg1">
                      <a:lumMod val="50000"/>
                    </a:schemeClr>
                  </a:outerShdw>
                </a:effectLst>
              </a:rPr>
              <a:t>HIPÓTESIS</a:t>
            </a:r>
            <a:endParaRPr lang="es-ES" altLang="es-ES" sz="4000" b="1" u="sng" dirty="0">
              <a:ln w="9525">
                <a:solidFill>
                  <a:schemeClr val="bg1"/>
                </a:solidFill>
                <a:prstDash val="solid"/>
              </a:ln>
              <a:effectLst>
                <a:outerShdw blurRad="12700" dist="38100" dir="2700000" algn="tl" rotWithShape="0">
                  <a:schemeClr val="bg1">
                    <a:lumMod val="50000"/>
                  </a:scheme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3" name="Rectángulo 2"/>
          <p:cNvSpPr/>
          <p:nvPr/>
        </p:nvSpPr>
        <p:spPr>
          <a:xfrm>
            <a:off x="683538" y="2110070"/>
            <a:ext cx="6956112" cy="1200329"/>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S" dirty="0" smtClean="0">
                <a:effectLst/>
                <a:latin typeface="Arial" panose="020B0604020202020204" pitchFamily="34" charset="0"/>
                <a:ea typeface="Calibri" panose="020F0502020204030204" pitchFamily="34" charset="0"/>
              </a:rPr>
              <a:t>¿</a:t>
            </a:r>
            <a:r>
              <a:rPr lang="es-MX" dirty="0" smtClean="0">
                <a:effectLst/>
                <a:latin typeface="Arial" panose="020B0604020202020204" pitchFamily="34" charset="0"/>
                <a:ea typeface="Calibri" panose="020F0502020204030204" pitchFamily="34" charset="0"/>
              </a:rPr>
              <a:t>Existe impacto en la percepción de la población del Sector Sur en el Distrito Metropolitano de Quito de las estrategias de comunicación utilizadas en las campañas electorales presidenciales en el período 2006-2015?</a:t>
            </a:r>
            <a:endParaRPr lang="es-ES" dirty="0"/>
          </a:p>
        </p:txBody>
      </p:sp>
      <p:pic>
        <p:nvPicPr>
          <p:cNvPr id="4" name="Imagen 3"/>
          <p:cNvPicPr>
            <a:picLocks noChangeAspect="1"/>
          </p:cNvPicPr>
          <p:nvPr/>
        </p:nvPicPr>
        <p:blipFill rotWithShape="1">
          <a:blip r:embed="rId2"/>
          <a:srcRect l="22015" r="20653"/>
          <a:stretch/>
        </p:blipFill>
        <p:spPr>
          <a:xfrm rot="20772133">
            <a:off x="5169159" y="4030824"/>
            <a:ext cx="2071396" cy="239796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850450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67542" y="877078"/>
            <a:ext cx="5075854" cy="707886"/>
          </a:xfrm>
          <a:prstGeom prst="rect">
            <a:avLst/>
          </a:prstGeom>
          <a:noFill/>
        </p:spPr>
        <p:txBody>
          <a:bodyPr wrap="square" rtlCol="0">
            <a:spAutoFit/>
          </a:bodyPr>
          <a:lstStyle/>
          <a:p>
            <a:r>
              <a:rPr lang="es-ES" sz="4000" b="1" u="sng" dirty="0">
                <a:ln w="9525">
                  <a:solidFill>
                    <a:schemeClr val="bg1"/>
                  </a:solidFill>
                  <a:prstDash val="solid"/>
                </a:ln>
                <a:effectLst>
                  <a:outerShdw blurRad="12700" dist="38100" dir="2700000" algn="tl" rotWithShape="0">
                    <a:schemeClr val="bg1">
                      <a:lumMod val="50000"/>
                    </a:schemeClr>
                  </a:outerShdw>
                </a:effectLst>
              </a:rPr>
              <a:t>ANÁLISIS BIVARIADO</a:t>
            </a:r>
          </a:p>
        </p:txBody>
      </p:sp>
      <p:pic>
        <p:nvPicPr>
          <p:cNvPr id="3" name="Imagen 2"/>
          <p:cNvPicPr>
            <a:picLocks noChangeAspect="1"/>
          </p:cNvPicPr>
          <p:nvPr/>
        </p:nvPicPr>
        <p:blipFill>
          <a:blip r:embed="rId2"/>
          <a:stretch>
            <a:fillRect/>
          </a:stretch>
        </p:blipFill>
        <p:spPr>
          <a:xfrm rot="21092611">
            <a:off x="1442163" y="2887439"/>
            <a:ext cx="4577539" cy="329322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693700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54563" y="2855167"/>
            <a:ext cx="7893698" cy="214604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s-ES" dirty="0"/>
          </a:p>
        </p:txBody>
      </p:sp>
      <p:sp>
        <p:nvSpPr>
          <p:cNvPr id="2" name="CuadroTexto 1"/>
          <p:cNvSpPr txBox="1"/>
          <p:nvPr/>
        </p:nvSpPr>
        <p:spPr>
          <a:xfrm>
            <a:off x="391885" y="1772815"/>
            <a:ext cx="7800392" cy="3231654"/>
          </a:xfrm>
          <a:prstGeom prst="rect">
            <a:avLst/>
          </a:prstGeom>
          <a:noFill/>
        </p:spPr>
        <p:txBody>
          <a:bodyPr wrap="square" rtlCol="0">
            <a:spAutoFit/>
          </a:bodyPr>
          <a:lstStyle/>
          <a:p>
            <a:r>
              <a:rPr lang="es-ES" sz="3600" b="1" u="sng" dirty="0" smtClean="0">
                <a:latin typeface="Baskerville Old Face" panose="02020602080505020303" pitchFamily="18" charset="0"/>
              </a:rPr>
              <a:t>DESCRIPCION DEL PROBLEMA</a:t>
            </a:r>
          </a:p>
          <a:p>
            <a:endParaRPr lang="es-ES" sz="2400" dirty="0" smtClean="0"/>
          </a:p>
          <a:p>
            <a:endParaRPr lang="es-ES" sz="2400" dirty="0"/>
          </a:p>
          <a:p>
            <a:r>
              <a:rPr lang="es-MX" sz="2400" i="1" dirty="0"/>
              <a:t>“Cuantificar el impacto en la percepción de la población del Sector Sur en el Distrito Metropolitano de Quito de las estrategias de comunicación utilizadas en las campañas electorales presidenciales en el período 2006-2015”</a:t>
            </a:r>
            <a:endParaRPr lang="es-ES" sz="2400" dirty="0"/>
          </a:p>
        </p:txBody>
      </p:sp>
    </p:spTree>
    <p:extLst>
      <p:ext uri="{BB962C8B-B14F-4D97-AF65-F5344CB8AC3E}">
        <p14:creationId xmlns:p14="http://schemas.microsoft.com/office/powerpoint/2010/main" val="33636974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42063"/>
            <a:ext cx="9144000" cy="1338828"/>
          </a:xfrm>
          <a:prstGeom prst="rect">
            <a:avLst/>
          </a:prstGeom>
        </p:spPr>
        <p:txBody>
          <a:bodyPr wrap="square">
            <a:spAutoFit/>
          </a:bodyPr>
          <a:lstStyle/>
          <a:p>
            <a:pPr lvl="0" algn="just">
              <a:lnSpc>
                <a:spcPct val="150000"/>
              </a:lnSpc>
              <a:spcAft>
                <a:spcPts val="0"/>
              </a:spcAft>
            </a:pPr>
            <a:r>
              <a:rPr lang="es-MX" b="1" dirty="0" smtClean="0">
                <a:effectLst/>
                <a:latin typeface="Arial" panose="020B0604020202020204" pitchFamily="34" charset="0"/>
                <a:ea typeface="Calibri" panose="020F0502020204030204" pitchFamily="34" charset="0"/>
                <a:cs typeface="Arial" panose="020B0604020202020204" pitchFamily="34" charset="0"/>
              </a:rPr>
              <a:t>29. ¿Considera que las estrategias de comunicación que utilizan los candidatos presidenciales tienen un impacto en la Percepción y Motivación al voto de la ciudadanía?</a:t>
            </a:r>
            <a:endParaRPr lang="es-ES"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984555965"/>
              </p:ext>
            </p:extLst>
          </p:nvPr>
        </p:nvGraphicFramePr>
        <p:xfrm>
          <a:off x="164305" y="1905112"/>
          <a:ext cx="3717229" cy="1600200"/>
        </p:xfrm>
        <a:graphic>
          <a:graphicData uri="http://schemas.openxmlformats.org/drawingml/2006/table">
            <a:tbl>
              <a:tblPr firstRow="1" firstCol="1" bandRow="1">
                <a:tableStyleId>{00A15C55-8517-42AA-B614-E9B94910E393}</a:tableStyleId>
              </a:tblPr>
              <a:tblGrid>
                <a:gridCol w="2069521"/>
                <a:gridCol w="790900"/>
                <a:gridCol w="856808"/>
              </a:tblGrid>
              <a:tr h="628614">
                <a:tc>
                  <a:txBody>
                    <a:bodyPr/>
                    <a:lstStyle/>
                    <a:p>
                      <a:endParaRPr lang="es-ES" sz="1100">
                        <a:solidFill>
                          <a:schemeClr val="tx1"/>
                        </a:solidFill>
                        <a:effectLst/>
                        <a:latin typeface="Calibri" panose="020F0502020204030204" pitchFamily="34" charset="0"/>
                      </a:endParaRPr>
                    </a:p>
                  </a:txBody>
                  <a:tcPr marL="68580" marR="68580" marT="0" marB="0"/>
                </a:tc>
                <a:tc>
                  <a:txBody>
                    <a:bodyPr/>
                    <a:lstStyle/>
                    <a:p>
                      <a:pPr algn="l">
                        <a:lnSpc>
                          <a:spcPct val="150000"/>
                        </a:lnSpc>
                        <a:spcAft>
                          <a:spcPts val="0"/>
                        </a:spcAft>
                      </a:pPr>
                      <a:r>
                        <a:rPr lang="es-ES" sz="1400">
                          <a:solidFill>
                            <a:schemeClr val="tx1"/>
                          </a:solidFill>
                          <a:effectLst/>
                        </a:rPr>
                        <a:t>FRECUENCIA</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S" sz="1400">
                          <a:solidFill>
                            <a:schemeClr val="tx1"/>
                          </a:solidFill>
                          <a:effectLst/>
                        </a:rPr>
                        <a:t>PORCENTAJE</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93759">
                <a:tc>
                  <a:txBody>
                    <a:bodyPr/>
                    <a:lstStyle/>
                    <a:p>
                      <a:pPr algn="l">
                        <a:lnSpc>
                          <a:spcPct val="150000"/>
                        </a:lnSpc>
                        <a:spcAft>
                          <a:spcPts val="0"/>
                        </a:spcAft>
                      </a:pPr>
                      <a:r>
                        <a:rPr lang="es-ES" sz="1400">
                          <a:solidFill>
                            <a:schemeClr val="tx1"/>
                          </a:solidFill>
                          <a:effectLst/>
                        </a:rPr>
                        <a:t>SI</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315</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83,33%</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93759">
                <a:tc>
                  <a:txBody>
                    <a:bodyPr/>
                    <a:lstStyle/>
                    <a:p>
                      <a:pPr algn="l">
                        <a:lnSpc>
                          <a:spcPct val="150000"/>
                        </a:lnSpc>
                        <a:spcAft>
                          <a:spcPts val="0"/>
                        </a:spcAft>
                      </a:pPr>
                      <a:r>
                        <a:rPr lang="es-ES" sz="1400">
                          <a:solidFill>
                            <a:schemeClr val="tx1"/>
                          </a:solidFill>
                          <a:effectLst/>
                        </a:rPr>
                        <a:t>NO</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63</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16,67%</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93759">
                <a:tc>
                  <a:txBody>
                    <a:bodyPr/>
                    <a:lstStyle/>
                    <a:p>
                      <a:pPr algn="l">
                        <a:lnSpc>
                          <a:spcPct val="150000"/>
                        </a:lnSpc>
                        <a:spcAft>
                          <a:spcPts val="0"/>
                        </a:spcAft>
                      </a:pPr>
                      <a:r>
                        <a:rPr lang="es-ES" sz="1400">
                          <a:solidFill>
                            <a:schemeClr val="tx1"/>
                          </a:solidFill>
                          <a:effectLst/>
                        </a:rPr>
                        <a:t>TOTAL</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378</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100,00%</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23553"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215" y="1105775"/>
            <a:ext cx="4791171"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3848975"/>
            <a:ext cx="3724096" cy="507831"/>
          </a:xfrm>
          <a:prstGeom prst="rect">
            <a:avLst/>
          </a:prstGeom>
        </p:spPr>
        <p:txBody>
          <a:bodyPr wrap="none">
            <a:spAutoFit/>
          </a:bodyPr>
          <a:lstStyle/>
          <a:p>
            <a:pPr lvl="0" algn="just">
              <a:lnSpc>
                <a:spcPct val="150000"/>
              </a:lnSpc>
              <a:spcAft>
                <a:spcPts val="0"/>
              </a:spcAft>
            </a:pPr>
            <a:r>
              <a:rPr lang="es-MX" b="1" dirty="0" smtClean="0">
                <a:effectLst/>
                <a:latin typeface="Arial" panose="020B0604020202020204" pitchFamily="34" charset="0"/>
                <a:ea typeface="Calibri" panose="020F0502020204030204" pitchFamily="34" charset="0"/>
                <a:cs typeface="Arial" panose="020B0604020202020204" pitchFamily="34" charset="0"/>
              </a:rPr>
              <a:t>30. ¿Señale el nivel de impacto?</a:t>
            </a:r>
            <a:endParaRPr lang="es-ES"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715830851"/>
              </p:ext>
            </p:extLst>
          </p:nvPr>
        </p:nvGraphicFramePr>
        <p:xfrm>
          <a:off x="233045" y="4439271"/>
          <a:ext cx="3648489" cy="2560320"/>
        </p:xfrm>
        <a:graphic>
          <a:graphicData uri="http://schemas.openxmlformats.org/drawingml/2006/table">
            <a:tbl>
              <a:tblPr firstRow="1" firstCol="1" bandRow="1">
                <a:tableStyleId>{00A15C55-8517-42AA-B614-E9B94910E393}</a:tableStyleId>
              </a:tblPr>
              <a:tblGrid>
                <a:gridCol w="2031251"/>
                <a:gridCol w="776274"/>
                <a:gridCol w="840964"/>
              </a:tblGrid>
              <a:tr h="528082">
                <a:tc>
                  <a:txBody>
                    <a:bodyPr/>
                    <a:lstStyle/>
                    <a:p>
                      <a:endParaRPr lang="es-ES" sz="1100" dirty="0">
                        <a:solidFill>
                          <a:schemeClr val="tx1"/>
                        </a:solidFill>
                        <a:effectLst/>
                        <a:latin typeface="Calibri" panose="020F0502020204030204" pitchFamily="34" charset="0"/>
                      </a:endParaRPr>
                    </a:p>
                  </a:txBody>
                  <a:tcPr marL="68580" marR="68580" marT="0" marB="0"/>
                </a:tc>
                <a:tc>
                  <a:txBody>
                    <a:bodyPr/>
                    <a:lstStyle/>
                    <a:p>
                      <a:pPr algn="l">
                        <a:lnSpc>
                          <a:spcPct val="150000"/>
                        </a:lnSpc>
                        <a:spcAft>
                          <a:spcPts val="0"/>
                        </a:spcAft>
                      </a:pPr>
                      <a:r>
                        <a:rPr lang="es-ES" sz="1400">
                          <a:solidFill>
                            <a:schemeClr val="tx1"/>
                          </a:solidFill>
                          <a:effectLst/>
                        </a:rPr>
                        <a:t>FRECUENCIA</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S" sz="1400">
                          <a:solidFill>
                            <a:schemeClr val="tx1"/>
                          </a:solidFill>
                          <a:effectLst/>
                        </a:rPr>
                        <a:t>PORCENTAJE</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6779">
                <a:tc>
                  <a:txBody>
                    <a:bodyPr/>
                    <a:lstStyle/>
                    <a:p>
                      <a:pPr algn="l">
                        <a:lnSpc>
                          <a:spcPct val="150000"/>
                        </a:lnSpc>
                        <a:spcAft>
                          <a:spcPts val="0"/>
                        </a:spcAft>
                      </a:pPr>
                      <a:r>
                        <a:rPr lang="es-ES" sz="1400">
                          <a:solidFill>
                            <a:schemeClr val="tx1"/>
                          </a:solidFill>
                          <a:effectLst/>
                        </a:rPr>
                        <a:t>Muy Alto</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157</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49,84%</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6779">
                <a:tc>
                  <a:txBody>
                    <a:bodyPr/>
                    <a:lstStyle/>
                    <a:p>
                      <a:pPr algn="l">
                        <a:lnSpc>
                          <a:spcPct val="150000"/>
                        </a:lnSpc>
                        <a:spcAft>
                          <a:spcPts val="0"/>
                        </a:spcAft>
                      </a:pPr>
                      <a:r>
                        <a:rPr lang="es-ES" sz="1400">
                          <a:solidFill>
                            <a:schemeClr val="tx1"/>
                          </a:solidFill>
                          <a:effectLst/>
                        </a:rPr>
                        <a:t>Alto</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98</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31,11%</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6779">
                <a:tc>
                  <a:txBody>
                    <a:bodyPr/>
                    <a:lstStyle/>
                    <a:p>
                      <a:pPr algn="l">
                        <a:lnSpc>
                          <a:spcPct val="150000"/>
                        </a:lnSpc>
                        <a:spcAft>
                          <a:spcPts val="0"/>
                        </a:spcAft>
                      </a:pPr>
                      <a:r>
                        <a:rPr lang="es-ES" sz="1400">
                          <a:solidFill>
                            <a:schemeClr val="tx1"/>
                          </a:solidFill>
                          <a:effectLst/>
                        </a:rPr>
                        <a:t>Moderado</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34</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10,79%</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6779">
                <a:tc>
                  <a:txBody>
                    <a:bodyPr/>
                    <a:lstStyle/>
                    <a:p>
                      <a:pPr algn="l">
                        <a:lnSpc>
                          <a:spcPct val="150000"/>
                        </a:lnSpc>
                        <a:spcAft>
                          <a:spcPts val="0"/>
                        </a:spcAft>
                      </a:pPr>
                      <a:r>
                        <a:rPr lang="es-ES" sz="1400">
                          <a:solidFill>
                            <a:schemeClr val="tx1"/>
                          </a:solidFill>
                          <a:effectLst/>
                        </a:rPr>
                        <a:t>Bajo</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16</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5,08%</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6779">
                <a:tc>
                  <a:txBody>
                    <a:bodyPr/>
                    <a:lstStyle/>
                    <a:p>
                      <a:pPr algn="l">
                        <a:lnSpc>
                          <a:spcPct val="150000"/>
                        </a:lnSpc>
                        <a:spcAft>
                          <a:spcPts val="0"/>
                        </a:spcAft>
                      </a:pPr>
                      <a:r>
                        <a:rPr lang="es-ES" sz="1400">
                          <a:solidFill>
                            <a:schemeClr val="tx1"/>
                          </a:solidFill>
                          <a:effectLst/>
                        </a:rPr>
                        <a:t>Muy Bajo</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10</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3,17%</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6779">
                <a:tc>
                  <a:txBody>
                    <a:bodyPr/>
                    <a:lstStyle/>
                    <a:p>
                      <a:pPr algn="l">
                        <a:lnSpc>
                          <a:spcPct val="150000"/>
                        </a:lnSpc>
                        <a:spcAft>
                          <a:spcPts val="0"/>
                        </a:spcAft>
                      </a:pPr>
                      <a:r>
                        <a:rPr lang="es-ES" sz="1400" dirty="0">
                          <a:solidFill>
                            <a:schemeClr val="tx1"/>
                          </a:solidFill>
                          <a:effectLst/>
                        </a:rPr>
                        <a:t>TOTAL</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a:solidFill>
                            <a:schemeClr val="tx1"/>
                          </a:solidFill>
                          <a:effectLst/>
                        </a:rPr>
                        <a:t>315</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400" dirty="0">
                          <a:solidFill>
                            <a:schemeClr val="tx1"/>
                          </a:solidFill>
                          <a:effectLst/>
                        </a:rPr>
                        <a:t>100,00%</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23554" name="Gráfic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6216" y="4126234"/>
            <a:ext cx="4791171"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6059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1845" y="784860"/>
            <a:ext cx="7137919" cy="5309146"/>
          </a:xfrm>
          <a:prstGeom prst="rect">
            <a:avLst/>
          </a:prstGeom>
        </p:spPr>
        <p:txBody>
          <a:bodyPr wrap="square">
            <a:spAutoFit/>
          </a:bodyPr>
          <a:lstStyle/>
          <a:p>
            <a:pPr lvl="2" algn="just">
              <a:lnSpc>
                <a:spcPct val="150000"/>
              </a:lnSpc>
              <a:spcAft>
                <a:spcPts val="0"/>
              </a:spcAft>
            </a:pPr>
            <a:r>
              <a:rPr lang="es-MX" sz="2800" b="1" cap="all"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Modelo Lógico</a:t>
            </a:r>
            <a:endParaRPr lang="es-ES" sz="28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s-EC" sz="2000" b="0" dirty="0" smtClean="0">
                <a:effectLst/>
                <a:latin typeface="Arial" panose="020B0604020202020204" pitchFamily="34" charset="0"/>
                <a:ea typeface="Times New Roman" panose="02020603050405020304" pitchFamily="18" charset="0"/>
              </a:rPr>
              <a:t> </a:t>
            </a:r>
            <a:endParaRPr lang="es-ES" b="1" dirty="0" smtClean="0">
              <a:effectLst/>
              <a:latin typeface="Arial" panose="020B0604020202020204" pitchFamily="34" charset="0"/>
              <a:ea typeface="Times New Roman" panose="02020603050405020304" pitchFamily="18" charset="0"/>
            </a:endParaRPr>
          </a:p>
          <a:p>
            <a:pPr marL="447675" indent="-447675" algn="just">
              <a:lnSpc>
                <a:spcPct val="150000"/>
              </a:lnSpc>
              <a:spcAft>
                <a:spcPts val="0"/>
              </a:spcAft>
            </a:pPr>
            <a:r>
              <a:rPr lang="es-EC" sz="2000" b="1" dirty="0" smtClean="0">
                <a:effectLst/>
                <a:latin typeface="Arial" panose="020B0604020202020204" pitchFamily="34" charset="0"/>
                <a:ea typeface="Times New Roman" panose="02020603050405020304" pitchFamily="18" charset="0"/>
              </a:rPr>
              <a:t>Ho= </a:t>
            </a:r>
            <a:r>
              <a:rPr lang="es-EC" sz="2000" b="0" dirty="0" smtClean="0">
                <a:effectLst/>
                <a:latin typeface="Arial" panose="020B0604020202020204" pitchFamily="34" charset="0"/>
                <a:ea typeface="Times New Roman" panose="02020603050405020304" pitchFamily="18" charset="0"/>
              </a:rPr>
              <a:t>No existe impacto en la percepción de la población del Sector Sur en el Distrito Metropolitano de Quito de las estrategias de comunicación utilizadas en las campañas electorales presidenciales en el período 2006-2015</a:t>
            </a:r>
          </a:p>
          <a:p>
            <a:pPr marL="447675" indent="-447675" algn="just">
              <a:lnSpc>
                <a:spcPct val="150000"/>
              </a:lnSpc>
              <a:spcAft>
                <a:spcPts val="0"/>
              </a:spcAft>
            </a:pPr>
            <a:endParaRPr lang="es-ES" b="1" dirty="0" smtClean="0">
              <a:effectLst/>
              <a:latin typeface="Arial" panose="020B0604020202020204" pitchFamily="34" charset="0"/>
              <a:ea typeface="Times New Roman" panose="02020603050405020304" pitchFamily="18" charset="0"/>
            </a:endParaRPr>
          </a:p>
          <a:p>
            <a:pPr marL="447675" indent="-447675" algn="just">
              <a:lnSpc>
                <a:spcPct val="150000"/>
              </a:lnSpc>
              <a:spcAft>
                <a:spcPts val="0"/>
              </a:spcAft>
            </a:pPr>
            <a:r>
              <a:rPr lang="es-EC" sz="2000" b="1" dirty="0" smtClean="0">
                <a:effectLst/>
                <a:latin typeface="Arial" panose="020B0604020202020204" pitchFamily="34" charset="0"/>
                <a:ea typeface="Times New Roman" panose="02020603050405020304" pitchFamily="18" charset="0"/>
              </a:rPr>
              <a:t>H1= </a:t>
            </a:r>
            <a:r>
              <a:rPr lang="es-EC" sz="2000" b="0" dirty="0" smtClean="0">
                <a:effectLst/>
                <a:latin typeface="Arial" panose="020B0604020202020204" pitchFamily="34" charset="0"/>
                <a:ea typeface="Times New Roman" panose="02020603050405020304" pitchFamily="18" charset="0"/>
              </a:rPr>
              <a:t>Si existe impacto en la percepción de la población del Sector Sur en el Distrito Metropolitano de Quito de las estrategias de comunicación utilizadas en las campañas electorales presidenciales en el período 2006-2015</a:t>
            </a:r>
            <a:endParaRPr lang="es-ES" b="1"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8195155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280027711"/>
              </p:ext>
            </p:extLst>
          </p:nvPr>
        </p:nvGraphicFramePr>
        <p:xfrm>
          <a:off x="354563" y="1021502"/>
          <a:ext cx="7800392" cy="5062056"/>
        </p:xfrm>
        <a:graphic>
          <a:graphicData uri="http://schemas.openxmlformats.org/drawingml/2006/table">
            <a:tbl>
              <a:tblPr firstRow="1" firstCol="1" bandRow="1">
                <a:tableStyleId>{7DF18680-E054-41AD-8BC1-D1AEF772440D}</a:tableStyleId>
              </a:tblPr>
              <a:tblGrid>
                <a:gridCol w="2298711"/>
                <a:gridCol w="1514397"/>
                <a:gridCol w="3987284"/>
              </a:tblGrid>
              <a:tr h="381764">
                <a:tc>
                  <a:txBody>
                    <a:bodyPr/>
                    <a:lstStyle/>
                    <a:p>
                      <a:pPr algn="ctr">
                        <a:lnSpc>
                          <a:spcPct val="150000"/>
                        </a:lnSpc>
                        <a:spcAft>
                          <a:spcPts val="0"/>
                        </a:spcAft>
                      </a:pPr>
                      <a:r>
                        <a:rPr lang="es-ES" sz="1600" dirty="0" smtClean="0">
                          <a:solidFill>
                            <a:schemeClr val="tx1"/>
                          </a:solidFill>
                          <a:effectLst/>
                        </a:rPr>
                        <a:t>ESTADÍSTICO</a:t>
                      </a:r>
                      <a:endParaRPr lang="es-E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dirty="0">
                          <a:solidFill>
                            <a:schemeClr val="tx1"/>
                          </a:solidFill>
                          <a:effectLst/>
                        </a:rPr>
                        <a:t>VALOR</a:t>
                      </a:r>
                      <a:endParaRPr lang="es-E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a:solidFill>
                            <a:schemeClr val="tx1"/>
                          </a:solidFill>
                          <a:effectLst/>
                        </a:rPr>
                        <a:t>RELACIÓN</a:t>
                      </a:r>
                      <a:endParaRPr lang="es-ES" sz="2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557744">
                <a:tc>
                  <a:txBody>
                    <a:bodyPr/>
                    <a:lstStyle/>
                    <a:p>
                      <a:pPr algn="just">
                        <a:lnSpc>
                          <a:spcPct val="150000"/>
                        </a:lnSpc>
                        <a:spcAft>
                          <a:spcPts val="0"/>
                        </a:spcAft>
                      </a:pPr>
                      <a:r>
                        <a:rPr lang="es-ES" sz="1600" smtClean="0">
                          <a:solidFill>
                            <a:schemeClr val="tx1"/>
                          </a:solidFill>
                          <a:effectLst/>
                        </a:rPr>
                        <a:t>COEFICIENTE DE CORRELACION</a:t>
                      </a:r>
                      <a:endParaRPr lang="es-ES" sz="2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600" dirty="0">
                          <a:solidFill>
                            <a:schemeClr val="tx1"/>
                          </a:solidFill>
                          <a:effectLst/>
                        </a:rPr>
                        <a:t>0.4112</a:t>
                      </a:r>
                      <a:endParaRPr lang="es-E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solidFill>
                            <a:schemeClr val="tx1"/>
                          </a:solidFill>
                          <a:effectLst/>
                        </a:rPr>
                        <a:t>Si existe impacto en la percepción de la población del Sector Sur en el Distrito Metropolitano de Quito de las estrategias de comunicación utilizadas en las campañas electorales presidenciales en el período 2006-2015</a:t>
                      </a:r>
                      <a:endParaRPr lang="es-E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122548">
                <a:tc>
                  <a:txBody>
                    <a:bodyPr/>
                    <a:lstStyle/>
                    <a:p>
                      <a:pPr algn="just">
                        <a:lnSpc>
                          <a:spcPct val="150000"/>
                        </a:lnSpc>
                        <a:spcAft>
                          <a:spcPts val="0"/>
                        </a:spcAft>
                      </a:pPr>
                      <a:r>
                        <a:rPr lang="es-ES" sz="1600" dirty="0" smtClean="0">
                          <a:solidFill>
                            <a:schemeClr val="tx1"/>
                          </a:solidFill>
                          <a:effectLst/>
                        </a:rPr>
                        <a:t>COVARIANZA</a:t>
                      </a:r>
                      <a:endParaRPr lang="es-E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S" sz="1600">
                          <a:solidFill>
                            <a:schemeClr val="tx1"/>
                          </a:solidFill>
                          <a:effectLst/>
                        </a:rPr>
                        <a:t>0.04173</a:t>
                      </a:r>
                      <a:endParaRPr lang="es-ES" sz="2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solidFill>
                            <a:schemeClr val="tx1"/>
                          </a:solidFill>
                          <a:effectLst/>
                        </a:rPr>
                        <a:t>Las dos variables crecen o decrecen a la vez, si las estrategias de comunicación crecen, el impacto en la Percepción de la Población del Sur del DMQ también crece.</a:t>
                      </a:r>
                      <a:endParaRPr lang="es-E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CuadroTexto 2"/>
          <p:cNvSpPr txBox="1"/>
          <p:nvPr/>
        </p:nvSpPr>
        <p:spPr>
          <a:xfrm>
            <a:off x="541176" y="282838"/>
            <a:ext cx="5635689" cy="461665"/>
          </a:xfrm>
          <a:prstGeom prst="rect">
            <a:avLst/>
          </a:prstGeom>
          <a:noFill/>
        </p:spPr>
        <p:txBody>
          <a:bodyPr wrap="square" rtlCol="0">
            <a:spAutoFit/>
          </a:bodyPr>
          <a:lstStyle/>
          <a:p>
            <a:r>
              <a:rPr lang="es-ES" sz="2400" b="1" u="sng" dirty="0" smtClean="0"/>
              <a:t>DEMOSTRACIÓN DE HIPÓTESIS</a:t>
            </a:r>
            <a:endParaRPr lang="es-ES" sz="2400" b="1" u="sng" dirty="0"/>
          </a:p>
        </p:txBody>
      </p:sp>
      <p:sp>
        <p:nvSpPr>
          <p:cNvPr id="4" name="Rectángulo 3"/>
          <p:cNvSpPr/>
          <p:nvPr/>
        </p:nvSpPr>
        <p:spPr>
          <a:xfrm>
            <a:off x="354563" y="6175891"/>
            <a:ext cx="2108269" cy="369332"/>
          </a:xfrm>
          <a:prstGeom prst="rect">
            <a:avLst/>
          </a:prstGeom>
        </p:spPr>
        <p:txBody>
          <a:bodyPr wrap="none">
            <a:spAutoFit/>
          </a:bodyPr>
          <a:lstStyle/>
          <a:p>
            <a:r>
              <a:rPr lang="es-MX" dirty="0" smtClean="0">
                <a:effectLst/>
                <a:latin typeface="Arial" panose="020B0604020202020204" pitchFamily="34" charset="0"/>
                <a:ea typeface="Calibri" panose="020F0502020204030204" pitchFamily="34" charset="0"/>
              </a:rPr>
              <a:t>Fuente: Encuestas</a:t>
            </a:r>
            <a:endParaRPr lang="es-ES" dirty="0"/>
          </a:p>
        </p:txBody>
      </p:sp>
    </p:spTree>
    <p:extLst>
      <p:ext uri="{BB962C8B-B14F-4D97-AF65-F5344CB8AC3E}">
        <p14:creationId xmlns:p14="http://schemas.microsoft.com/office/powerpoint/2010/main" val="18248065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79298" y="1978289"/>
            <a:ext cx="4049505" cy="2585323"/>
          </a:xfrm>
          <a:prstGeom prst="rect">
            <a:avLst/>
          </a:prstGeom>
          <a:solidFill>
            <a:schemeClr val="accent1">
              <a:lumMod val="20000"/>
              <a:lumOff val="80000"/>
            </a:schemeClr>
          </a:solidFill>
          <a:ln w="57150">
            <a:solidFill>
              <a:schemeClr val="accent6">
                <a:lumMod val="75000"/>
              </a:schemeClr>
            </a:solidFill>
          </a:ln>
        </p:spPr>
        <p:txBody>
          <a:bodyPr wrap="none" lIns="91440" tIns="45720" rIns="91440" bIns="45720">
            <a:spAutoFit/>
          </a:bodyPr>
          <a:lstStyle/>
          <a:p>
            <a:pPr algn="ctr"/>
            <a:r>
              <a:rPr lang="es-E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CAPITULO V</a:t>
            </a:r>
          </a:p>
          <a:p>
            <a:pPr algn="ctr"/>
            <a:endPar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s-E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PROPUESTA</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0835548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rgamino horizontal 2"/>
          <p:cNvSpPr/>
          <p:nvPr/>
        </p:nvSpPr>
        <p:spPr>
          <a:xfrm>
            <a:off x="1250301" y="1698171"/>
            <a:ext cx="5803641" cy="3769567"/>
          </a:xfrm>
          <a:prstGeom prst="horizontalScroll">
            <a:avLst/>
          </a:prstGeom>
          <a:solidFill>
            <a:srgbClr val="66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rPr>
              <a:t>Estructura del </a:t>
            </a:r>
            <a:r>
              <a:rPr lang="es-MX" sz="2000" dirty="0" err="1">
                <a:solidFill>
                  <a:schemeClr val="tx1"/>
                </a:solidFill>
              </a:rPr>
              <a:t>Mix</a:t>
            </a:r>
            <a:r>
              <a:rPr lang="es-MX" sz="2000" dirty="0">
                <a:solidFill>
                  <a:schemeClr val="tx1"/>
                </a:solidFill>
              </a:rPr>
              <a:t> de Marketing Político y de las Estrategias de Comunicación utilizado en las campañas electorales presidenciales en el Ecuador a partir del año 2006.</a:t>
            </a:r>
            <a:endParaRPr lang="es-ES" sz="2000" dirty="0">
              <a:solidFill>
                <a:schemeClr val="tx1"/>
              </a:solidFill>
            </a:endParaRPr>
          </a:p>
        </p:txBody>
      </p:sp>
      <p:sp>
        <p:nvSpPr>
          <p:cNvPr id="4" name="CuadroTexto 3"/>
          <p:cNvSpPr txBox="1"/>
          <p:nvPr/>
        </p:nvSpPr>
        <p:spPr>
          <a:xfrm>
            <a:off x="970384" y="821094"/>
            <a:ext cx="3526971" cy="584775"/>
          </a:xfrm>
          <a:prstGeom prst="rect">
            <a:avLst/>
          </a:prstGeom>
          <a:noFill/>
        </p:spPr>
        <p:txBody>
          <a:bodyPr wrap="square" rtlCol="0">
            <a:spAutoFit/>
          </a:bodyPr>
          <a:lstStyle/>
          <a:p>
            <a:r>
              <a:rPr lang="es-ES" sz="3200" b="1" u="sng" dirty="0" smtClean="0">
                <a:effectLst>
                  <a:outerShdw blurRad="38100" dist="38100" dir="2700000" algn="tl">
                    <a:srgbClr val="000000">
                      <a:alpha val="43137"/>
                    </a:srgbClr>
                  </a:outerShdw>
                </a:effectLst>
              </a:rPr>
              <a:t>TÍTULO</a:t>
            </a:r>
            <a:endParaRPr lang="es-ES" sz="32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47539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71804" y="1740008"/>
            <a:ext cx="7483151"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S" altLang="es-ES" sz="4400" b="1" u="sng" dirty="0" smtClean="0">
                <a:ln w="9525">
                  <a:solidFill>
                    <a:schemeClr val="bg1"/>
                  </a:solidFill>
                  <a:prstDash val="solid"/>
                </a:ln>
                <a:effectLst>
                  <a:outerShdw blurRad="12700" dist="38100" dir="2700000" algn="tl" rotWithShape="0">
                    <a:schemeClr val="bg1">
                      <a:lumMod val="50000"/>
                    </a:schemeClr>
                  </a:outerShdw>
                </a:effectLst>
              </a:rPr>
              <a:t>RESULTADOS ELECTORALES PRESIDENCIALES 2006 AL 2015</a:t>
            </a:r>
            <a:endParaRPr lang="es-ES" altLang="es-ES" sz="4400" b="1" u="sng" dirty="0">
              <a:ln w="9525">
                <a:solidFill>
                  <a:schemeClr val="bg1"/>
                </a:solidFill>
                <a:prstDash val="solid"/>
              </a:ln>
              <a:effectLst>
                <a:outerShdw blurRad="12700" dist="38100" dir="2700000" algn="tl" rotWithShape="0">
                  <a:schemeClr val="bg1">
                    <a:lumMod val="50000"/>
                  </a:schemeClr>
                </a:outerShdw>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sz="2000" b="0" i="0" u="none" strike="noStrike" cap="none" normalizeH="0" baseline="0" dirty="0" smtClean="0">
              <a:ln>
                <a:noFill/>
              </a:ln>
              <a:solidFill>
                <a:schemeClr val="tx1"/>
              </a:solidFill>
              <a:effectLst/>
              <a:latin typeface="Arial" panose="020B0604020202020204" pitchFamily="34" charset="0"/>
            </a:endParaRPr>
          </a:p>
        </p:txBody>
      </p:sp>
      <p:pic>
        <p:nvPicPr>
          <p:cNvPr id="3" name="Imagen 2"/>
          <p:cNvPicPr>
            <a:picLocks noChangeAspect="1"/>
          </p:cNvPicPr>
          <p:nvPr/>
        </p:nvPicPr>
        <p:blipFill>
          <a:blip r:embed="rId2"/>
          <a:stretch>
            <a:fillRect/>
          </a:stretch>
        </p:blipFill>
        <p:spPr>
          <a:xfrm rot="20765936">
            <a:off x="5619946" y="4712619"/>
            <a:ext cx="2974482" cy="1652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971819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6795450" cy="707886"/>
          </a:xfrm>
          <a:prstGeom prst="rect">
            <a:avLst/>
          </a:prstGeom>
          <a:noFill/>
        </p:spPr>
        <p:txBody>
          <a:bodyPr wrap="none" lIns="91440" tIns="45720" rIns="91440" bIns="45720">
            <a:spAutoFit/>
          </a:bodyPr>
          <a:lstStyle/>
          <a:p>
            <a:pPr algn="ctr"/>
            <a:r>
              <a:rPr lang="es-ES"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Campaña Presidencial 2006</a:t>
            </a:r>
            <a:endParaRPr lang="es-E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aphicFrame>
        <p:nvGraphicFramePr>
          <p:cNvPr id="4" name="Diagrama 3"/>
          <p:cNvGraphicFramePr/>
          <p:nvPr>
            <p:extLst>
              <p:ext uri="{D42A27DB-BD31-4B8C-83A1-F6EECF244321}">
                <p14:modId xmlns:p14="http://schemas.microsoft.com/office/powerpoint/2010/main" val="947960151"/>
              </p:ext>
            </p:extLst>
          </p:nvPr>
        </p:nvGraphicFramePr>
        <p:xfrm>
          <a:off x="0" y="-207270"/>
          <a:ext cx="7414726" cy="4873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3514725"/>
            <a:ext cx="5076825" cy="3343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ángulo 4"/>
          <p:cNvSpPr/>
          <p:nvPr/>
        </p:nvSpPr>
        <p:spPr>
          <a:xfrm>
            <a:off x="1817841" y="6488668"/>
            <a:ext cx="2249334" cy="369332"/>
          </a:xfrm>
          <a:prstGeom prst="rect">
            <a:avLst/>
          </a:prstGeom>
        </p:spPr>
        <p:txBody>
          <a:bodyPr wrap="none">
            <a:spAutoFit/>
          </a:bodyPr>
          <a:lstStyle/>
          <a:p>
            <a:pPr algn="just">
              <a:spcAft>
                <a:spcPts val="600"/>
              </a:spcAft>
            </a:pPr>
            <a:r>
              <a:rPr lang="es-ES" dirty="0">
                <a:latin typeface="Arial" panose="020B0604020202020204" pitchFamily="34" charset="0"/>
                <a:ea typeface="Times New Roman" panose="02020603050405020304" pitchFamily="18" charset="0"/>
              </a:rPr>
              <a:t>Fuente:(CNE, 2014)</a:t>
            </a:r>
            <a:endParaRPr lang="es-E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055813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45753118"/>
              </p:ext>
            </p:extLst>
          </p:nvPr>
        </p:nvGraphicFramePr>
        <p:xfrm>
          <a:off x="58654" y="780906"/>
          <a:ext cx="8795657" cy="3464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8315" y="5076423"/>
            <a:ext cx="6119921" cy="109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2020755" y="4384002"/>
            <a:ext cx="5928927" cy="507831"/>
          </a:xfrm>
          <a:prstGeom prst="rect">
            <a:avLst/>
          </a:prstGeom>
        </p:spPr>
        <p:txBody>
          <a:bodyPr wrap="square">
            <a:spAutoFit/>
          </a:bodyPr>
          <a:lstStyle/>
          <a:p>
            <a:pPr>
              <a:lnSpc>
                <a:spcPct val="150000"/>
              </a:lnSpc>
              <a:spcAft>
                <a:spcPts val="0"/>
              </a:spcAft>
            </a:pPr>
            <a:r>
              <a:rPr lang="es-MX" dirty="0">
                <a:latin typeface="Arial" panose="020B0604020202020204" pitchFamily="34" charset="0"/>
                <a:ea typeface="Calibri" panose="020F0502020204030204" pitchFamily="34" charset="0"/>
                <a:cs typeface="Arial" panose="020B0604020202020204" pitchFamily="34" charset="0"/>
              </a:rPr>
              <a:t>Resultados Electorales Nacional 2006 – Segunda Vuelta</a:t>
            </a:r>
            <a:endParaRPr lang="es-ES"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2078315" y="6170487"/>
            <a:ext cx="2249334" cy="369332"/>
          </a:xfrm>
          <a:prstGeom prst="rect">
            <a:avLst/>
          </a:prstGeom>
        </p:spPr>
        <p:txBody>
          <a:bodyPr wrap="none">
            <a:spAutoFit/>
          </a:bodyPr>
          <a:lstStyle/>
          <a:p>
            <a:pPr algn="just">
              <a:spcAft>
                <a:spcPts val="600"/>
              </a:spcAft>
            </a:pPr>
            <a:r>
              <a:rPr lang="es-ES" dirty="0">
                <a:latin typeface="Arial" panose="020B0604020202020204" pitchFamily="34" charset="0"/>
                <a:ea typeface="Times New Roman" panose="02020603050405020304" pitchFamily="18" charset="0"/>
              </a:rPr>
              <a:t>Fuente:(CNE, 2014)</a:t>
            </a:r>
            <a:endParaRPr lang="es-E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216500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5236" y="242796"/>
            <a:ext cx="6795450" cy="707886"/>
          </a:xfrm>
          <a:prstGeom prst="rect">
            <a:avLst/>
          </a:prstGeom>
          <a:noFill/>
        </p:spPr>
        <p:txBody>
          <a:bodyPr wrap="none" lIns="91440" tIns="45720" rIns="91440" bIns="45720">
            <a:spAutoFit/>
          </a:bodyPr>
          <a:lstStyle/>
          <a:p>
            <a:pPr algn="ctr"/>
            <a:r>
              <a:rPr lang="es-ES" sz="4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Campaña Presidencial 2009</a:t>
            </a:r>
            <a:endParaRPr lang="es-E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CuadroTexto 3"/>
          <p:cNvSpPr txBox="1"/>
          <p:nvPr/>
        </p:nvSpPr>
        <p:spPr>
          <a:xfrm>
            <a:off x="185236" y="1492898"/>
            <a:ext cx="3435042" cy="1477328"/>
          </a:xfrm>
          <a:prstGeom prst="rect">
            <a:avLst/>
          </a:prstGeom>
          <a:noFill/>
          <a:ln w="76200">
            <a:solidFill>
              <a:schemeClr val="accent3">
                <a:lumMod val="60000"/>
                <a:lumOff val="40000"/>
              </a:schemeClr>
            </a:solidFill>
          </a:ln>
        </p:spPr>
        <p:txBody>
          <a:bodyPr wrap="square" rtlCol="0">
            <a:spAutoFit/>
          </a:bodyPr>
          <a:lstStyle/>
          <a:p>
            <a:pPr algn="just"/>
            <a:r>
              <a:rPr lang="es-ES" dirty="0" smtClean="0"/>
              <a:t>Se presentaron 8 candidatos presidenciales, Rafael Correa resultó vencedor con 51,99%.</a:t>
            </a:r>
          </a:p>
          <a:p>
            <a:pPr algn="just"/>
            <a:r>
              <a:rPr lang="es-ES" dirty="0" smtClean="0"/>
              <a:t>Se presentaron 10.532,234 votantes a nivel nacional.</a:t>
            </a:r>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62" y="4208080"/>
            <a:ext cx="5114925" cy="2257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ángulo 4"/>
          <p:cNvSpPr/>
          <p:nvPr/>
        </p:nvSpPr>
        <p:spPr>
          <a:xfrm>
            <a:off x="135162" y="3494053"/>
            <a:ext cx="4572000" cy="646331"/>
          </a:xfrm>
          <a:prstGeom prst="rect">
            <a:avLst/>
          </a:prstGeom>
        </p:spPr>
        <p:txBody>
          <a:bodyPr>
            <a:spAutoFit/>
          </a:bodyPr>
          <a:lstStyle/>
          <a:p>
            <a:r>
              <a:rPr lang="es-MX" b="1" dirty="0">
                <a:latin typeface="Arial" panose="020B0604020202020204" pitchFamily="34" charset="0"/>
                <a:ea typeface="Calibri" panose="020F0502020204030204" pitchFamily="34" charset="0"/>
              </a:rPr>
              <a:t>Resultados Electorales Nacional 2009 –Primera Vuelta</a:t>
            </a:r>
            <a:endParaRPr lang="es-ES" b="1"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087" y="1971437"/>
            <a:ext cx="3781425" cy="3219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ángulo 5"/>
          <p:cNvSpPr/>
          <p:nvPr/>
        </p:nvSpPr>
        <p:spPr>
          <a:xfrm>
            <a:off x="5250087" y="1602105"/>
            <a:ext cx="3159839" cy="369332"/>
          </a:xfrm>
          <a:prstGeom prst="rect">
            <a:avLst/>
          </a:prstGeom>
        </p:spPr>
        <p:txBody>
          <a:bodyPr wrap="none">
            <a:spAutoFit/>
          </a:bodyPr>
          <a:lstStyle/>
          <a:p>
            <a:r>
              <a:rPr lang="es-MX" b="1" dirty="0">
                <a:latin typeface="Arial" panose="020B0604020202020204" pitchFamily="34" charset="0"/>
                <a:ea typeface="Calibri" panose="020F0502020204030204" pitchFamily="34" charset="0"/>
              </a:rPr>
              <a:t>Resultados Pichincha 2009</a:t>
            </a:r>
            <a:endParaRPr lang="es-ES" dirty="0"/>
          </a:p>
        </p:txBody>
      </p:sp>
      <p:sp>
        <p:nvSpPr>
          <p:cNvPr id="7" name="Rectángulo 6"/>
          <p:cNvSpPr/>
          <p:nvPr/>
        </p:nvSpPr>
        <p:spPr>
          <a:xfrm>
            <a:off x="5705339" y="5190887"/>
            <a:ext cx="2249334" cy="369332"/>
          </a:xfrm>
          <a:prstGeom prst="rect">
            <a:avLst/>
          </a:prstGeom>
        </p:spPr>
        <p:txBody>
          <a:bodyPr wrap="none">
            <a:spAutoFit/>
          </a:bodyPr>
          <a:lstStyle/>
          <a:p>
            <a:r>
              <a:rPr lang="es-MX" dirty="0">
                <a:latin typeface="Arial" panose="020B0604020202020204" pitchFamily="34" charset="0"/>
                <a:ea typeface="Calibri" panose="020F0502020204030204" pitchFamily="34" charset="0"/>
              </a:rPr>
              <a:t>Fuente:(CNE, 2014)</a:t>
            </a:r>
            <a:endParaRPr lang="es-ES" dirty="0"/>
          </a:p>
        </p:txBody>
      </p:sp>
      <p:sp>
        <p:nvSpPr>
          <p:cNvPr id="8" name="Rectángulo 7"/>
          <p:cNvSpPr/>
          <p:nvPr/>
        </p:nvSpPr>
        <p:spPr>
          <a:xfrm>
            <a:off x="0" y="6438752"/>
            <a:ext cx="2249334" cy="369332"/>
          </a:xfrm>
          <a:prstGeom prst="rect">
            <a:avLst/>
          </a:prstGeom>
        </p:spPr>
        <p:txBody>
          <a:bodyPr wrap="none">
            <a:spAutoFit/>
          </a:bodyPr>
          <a:lstStyle/>
          <a:p>
            <a:r>
              <a:rPr lang="es-MX" dirty="0">
                <a:latin typeface="Arial" panose="020B0604020202020204" pitchFamily="34" charset="0"/>
                <a:ea typeface="Calibri" panose="020F0502020204030204" pitchFamily="34" charset="0"/>
              </a:rPr>
              <a:t>Fuente:(CNE, 2014)</a:t>
            </a:r>
            <a:endParaRPr lang="es-ES" dirty="0"/>
          </a:p>
        </p:txBody>
      </p:sp>
    </p:spTree>
    <p:extLst>
      <p:ext uri="{BB962C8B-B14F-4D97-AF65-F5344CB8AC3E}">
        <p14:creationId xmlns:p14="http://schemas.microsoft.com/office/powerpoint/2010/main" val="7717442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68151"/>
            <a:ext cx="6795450" cy="707886"/>
          </a:xfrm>
          <a:prstGeom prst="rect">
            <a:avLst/>
          </a:prstGeom>
          <a:noFill/>
        </p:spPr>
        <p:txBody>
          <a:bodyPr wrap="none" lIns="91440" tIns="45720" rIns="91440" bIns="45720">
            <a:spAutoFit/>
          </a:bodyPr>
          <a:lstStyle/>
          <a:p>
            <a:pPr algn="ctr"/>
            <a:r>
              <a:rPr lang="es-ES" sz="4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Campaña Presidencial 2013</a:t>
            </a:r>
            <a:endParaRPr lang="es-E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CuadroTexto 2"/>
          <p:cNvSpPr txBox="1"/>
          <p:nvPr/>
        </p:nvSpPr>
        <p:spPr>
          <a:xfrm>
            <a:off x="279917" y="1045028"/>
            <a:ext cx="4366727" cy="1754326"/>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dirty="0" smtClean="0"/>
              <a:t>- Se presentaron 8 candidatos presidenciales  de diferentes partidos y movimientos políticos.</a:t>
            </a:r>
          </a:p>
          <a:p>
            <a:r>
              <a:rPr lang="es-ES" dirty="0" smtClean="0"/>
              <a:t>- Rafael Correa nuevamente obtuvo el triunfo con 57,17%.</a:t>
            </a:r>
          </a:p>
          <a:p>
            <a:r>
              <a:rPr lang="es-ES" dirty="0" smtClean="0"/>
              <a:t>- Se presentaron 11.675.441 votantes</a:t>
            </a:r>
            <a:endParaRPr lang="es-E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8474" y="3059862"/>
            <a:ext cx="5617028" cy="37104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ángulo 6"/>
          <p:cNvSpPr/>
          <p:nvPr/>
        </p:nvSpPr>
        <p:spPr>
          <a:xfrm>
            <a:off x="5365100" y="2413531"/>
            <a:ext cx="3517641" cy="646331"/>
          </a:xfrm>
          <a:prstGeom prst="rect">
            <a:avLst/>
          </a:prstGeom>
        </p:spPr>
        <p:txBody>
          <a:bodyPr wrap="square">
            <a:spAutoFit/>
          </a:bodyPr>
          <a:lstStyle/>
          <a:p>
            <a:r>
              <a:rPr lang="es-MX" b="1" dirty="0">
                <a:latin typeface="Arial" panose="020B0604020202020204" pitchFamily="34" charset="0"/>
                <a:ea typeface="Calibri" panose="020F0502020204030204" pitchFamily="34" charset="0"/>
              </a:rPr>
              <a:t>Resultados Electorales Nacional 2013 –Primera Vuelta</a:t>
            </a:r>
            <a:endParaRPr lang="es-ES" dirty="0"/>
          </a:p>
        </p:txBody>
      </p:sp>
      <p:sp>
        <p:nvSpPr>
          <p:cNvPr id="8" name="Rectángulo 7"/>
          <p:cNvSpPr/>
          <p:nvPr/>
        </p:nvSpPr>
        <p:spPr>
          <a:xfrm>
            <a:off x="872084" y="6400973"/>
            <a:ext cx="2249334" cy="369332"/>
          </a:xfrm>
          <a:prstGeom prst="rect">
            <a:avLst/>
          </a:prstGeom>
        </p:spPr>
        <p:txBody>
          <a:bodyPr wrap="none">
            <a:spAutoFit/>
          </a:bodyPr>
          <a:lstStyle/>
          <a:p>
            <a:r>
              <a:rPr lang="es-MX" dirty="0">
                <a:latin typeface="Arial" panose="020B0604020202020204" pitchFamily="34" charset="0"/>
                <a:ea typeface="Calibri" panose="020F0502020204030204" pitchFamily="34" charset="0"/>
              </a:rPr>
              <a:t>Fuente:(CNE, 2014)</a:t>
            </a:r>
            <a:endParaRPr lang="es-ES" dirty="0"/>
          </a:p>
        </p:txBody>
      </p:sp>
    </p:spTree>
    <p:extLst>
      <p:ext uri="{BB962C8B-B14F-4D97-AF65-F5344CB8AC3E}">
        <p14:creationId xmlns:p14="http://schemas.microsoft.com/office/powerpoint/2010/main" val="2805952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34387" y="0"/>
            <a:ext cx="3837910" cy="830997"/>
          </a:xfrm>
          <a:prstGeom prst="rect">
            <a:avLst/>
          </a:prstGeom>
          <a:noFill/>
        </p:spPr>
        <p:txBody>
          <a:bodyPr wrap="none" lIns="91440" tIns="45720" rIns="91440" bIns="45720">
            <a:spAutoFit/>
          </a:bodyPr>
          <a:lstStyle/>
          <a:p>
            <a:pPr algn="ctr"/>
            <a:r>
              <a:rPr lang="es-ES" sz="4800" b="1" u="sng" dirty="0" smtClean="0">
                <a:ln w="9525">
                  <a:solidFill>
                    <a:schemeClr val="bg1"/>
                  </a:solidFill>
                  <a:prstDash val="solid"/>
                </a:ln>
                <a:effectLst>
                  <a:outerShdw blurRad="12700" dist="38100" dir="2700000" algn="tl" rotWithShape="0">
                    <a:schemeClr val="bg1">
                      <a:lumMod val="50000"/>
                    </a:schemeClr>
                  </a:outerShdw>
                </a:effectLst>
              </a:rPr>
              <a:t>Justificación</a:t>
            </a:r>
            <a:endParaRPr lang="es-ES" sz="4800"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aphicFrame>
        <p:nvGraphicFramePr>
          <p:cNvPr id="4" name="Diagrama 3"/>
          <p:cNvGraphicFramePr/>
          <p:nvPr>
            <p:extLst>
              <p:ext uri="{D42A27DB-BD31-4B8C-83A1-F6EECF244321}">
                <p14:modId xmlns:p14="http://schemas.microsoft.com/office/powerpoint/2010/main" val="1179343346"/>
              </p:ext>
            </p:extLst>
          </p:nvPr>
        </p:nvGraphicFramePr>
        <p:xfrm>
          <a:off x="466531" y="1082351"/>
          <a:ext cx="8434873" cy="5775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36050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06326"/>
            <a:ext cx="9013371" cy="523220"/>
          </a:xfrm>
          <a:prstGeom prst="rect">
            <a:avLst/>
          </a:prstGeom>
          <a:noFill/>
        </p:spPr>
        <p:txBody>
          <a:bodyPr wrap="square" lIns="91440" tIns="45720" rIns="91440" bIns="45720">
            <a:spAutoFit/>
          </a:bodyPr>
          <a:lstStyle/>
          <a:p>
            <a:pPr algn="ctr"/>
            <a:r>
              <a:rPr lang="es-ES"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Resumen de las campañas presidenciales 2006-2013</a:t>
            </a:r>
            <a:endParaRPr lang="es-ES"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aphicFrame>
        <p:nvGraphicFramePr>
          <p:cNvPr id="4" name="Tabla 3"/>
          <p:cNvGraphicFramePr>
            <a:graphicFrameLocks noGrp="1"/>
          </p:cNvGraphicFramePr>
          <p:nvPr>
            <p:extLst>
              <p:ext uri="{D42A27DB-BD31-4B8C-83A1-F6EECF244321}">
                <p14:modId xmlns:p14="http://schemas.microsoft.com/office/powerpoint/2010/main" val="3629301609"/>
              </p:ext>
            </p:extLst>
          </p:nvPr>
        </p:nvGraphicFramePr>
        <p:xfrm>
          <a:off x="178752" y="1359825"/>
          <a:ext cx="5486400" cy="2743200"/>
        </p:xfrm>
        <a:graphic>
          <a:graphicData uri="http://schemas.openxmlformats.org/drawingml/2006/table">
            <a:tbl>
              <a:tblPr firstRow="1" firstCol="1" bandRow="1">
                <a:tableStyleId>{7DF18680-E054-41AD-8BC1-D1AEF772440D}</a:tableStyleId>
              </a:tblPr>
              <a:tblGrid>
                <a:gridCol w="1411803"/>
                <a:gridCol w="1035233"/>
                <a:gridCol w="1044614"/>
                <a:gridCol w="1045284"/>
                <a:gridCol w="949466"/>
              </a:tblGrid>
              <a:tr h="752023">
                <a:tc>
                  <a:txBody>
                    <a:bodyPr/>
                    <a:lstStyle/>
                    <a:p>
                      <a:endParaRPr lang="es-ES" sz="1050" dirty="0">
                        <a:solidFill>
                          <a:schemeClr val="tx1"/>
                        </a:solidFill>
                        <a:effectLst/>
                        <a:latin typeface="Calibri" panose="020F0502020204030204" pitchFamily="34" charset="0"/>
                      </a:endParaRPr>
                    </a:p>
                  </a:txBody>
                  <a:tcPr marL="68580" marR="68580" marT="0" marB="0"/>
                </a:tc>
                <a:tc>
                  <a:txBody>
                    <a:bodyPr/>
                    <a:lstStyle/>
                    <a:p>
                      <a:pPr algn="ctr">
                        <a:lnSpc>
                          <a:spcPct val="150000"/>
                        </a:lnSpc>
                        <a:spcAft>
                          <a:spcPts val="0"/>
                        </a:spcAft>
                      </a:pPr>
                      <a:r>
                        <a:rPr lang="es-EC" sz="1200">
                          <a:solidFill>
                            <a:schemeClr val="tx1"/>
                          </a:solidFill>
                          <a:effectLst/>
                        </a:rPr>
                        <a:t>Primera Vuelta 2006</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solidFill>
                            <a:schemeClr val="tx1"/>
                          </a:solidFill>
                          <a:effectLst/>
                        </a:rPr>
                        <a:t>Segunda Vuelta 2006</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solidFill>
                            <a:schemeClr val="tx1"/>
                          </a:solidFill>
                          <a:effectLst/>
                        </a:rPr>
                        <a:t>Primera Vuelta 2009</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solidFill>
                            <a:schemeClr val="tx1"/>
                          </a:solidFill>
                          <a:effectLst/>
                        </a:rPr>
                        <a:t>Primera Vuelta 2013</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90922">
                <a:tc>
                  <a:txBody>
                    <a:bodyPr/>
                    <a:lstStyle/>
                    <a:p>
                      <a:pPr algn="l">
                        <a:lnSpc>
                          <a:spcPct val="150000"/>
                        </a:lnSpc>
                        <a:spcAft>
                          <a:spcPts val="0"/>
                        </a:spcAft>
                      </a:pPr>
                      <a:r>
                        <a:rPr lang="es-EC" sz="1200">
                          <a:solidFill>
                            <a:schemeClr val="tx1"/>
                          </a:solidFill>
                          <a:effectLst/>
                        </a:rPr>
                        <a:t>Ganador </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solidFill>
                            <a:schemeClr val="tx1"/>
                          </a:solidFill>
                          <a:effectLst/>
                        </a:rPr>
                        <a:t>Álvaro Noboa</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solidFill>
                            <a:schemeClr val="tx1"/>
                          </a:solidFill>
                          <a:effectLst/>
                        </a:rPr>
                        <a:t>Rafael Correa</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solidFill>
                            <a:schemeClr val="tx1"/>
                          </a:solidFill>
                          <a:effectLst/>
                        </a:rPr>
                        <a:t>Rafael Correa</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solidFill>
                            <a:schemeClr val="tx1"/>
                          </a:solidFill>
                          <a:effectLst/>
                        </a:rPr>
                        <a:t>Rafael Correa</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90922">
                <a:tc>
                  <a:txBody>
                    <a:bodyPr/>
                    <a:lstStyle/>
                    <a:p>
                      <a:pPr algn="l">
                        <a:lnSpc>
                          <a:spcPct val="150000"/>
                        </a:lnSpc>
                        <a:spcAft>
                          <a:spcPts val="0"/>
                        </a:spcAft>
                      </a:pPr>
                      <a:r>
                        <a:rPr lang="es-EC" sz="1200">
                          <a:solidFill>
                            <a:schemeClr val="tx1"/>
                          </a:solidFill>
                          <a:effectLst/>
                        </a:rPr>
                        <a:t>Partido/Movimiento</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solidFill>
                            <a:schemeClr val="tx1"/>
                          </a:solidFill>
                          <a:effectLst/>
                        </a:rPr>
                        <a:t>PRIAN</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solidFill>
                            <a:schemeClr val="tx1"/>
                          </a:solidFill>
                          <a:effectLst/>
                        </a:rPr>
                        <a:t>Alianza País</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solidFill>
                            <a:schemeClr val="tx1"/>
                          </a:solidFill>
                          <a:effectLst/>
                        </a:rPr>
                        <a:t>Alianza País</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solidFill>
                            <a:schemeClr val="tx1"/>
                          </a:solidFill>
                          <a:effectLst/>
                        </a:rPr>
                        <a:t>Alianza País</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5461">
                <a:tc>
                  <a:txBody>
                    <a:bodyPr/>
                    <a:lstStyle/>
                    <a:p>
                      <a:pPr algn="l">
                        <a:lnSpc>
                          <a:spcPct val="150000"/>
                        </a:lnSpc>
                        <a:spcAft>
                          <a:spcPts val="0"/>
                        </a:spcAft>
                      </a:pPr>
                      <a:r>
                        <a:rPr lang="es-EC" sz="1200">
                          <a:solidFill>
                            <a:schemeClr val="tx1"/>
                          </a:solidFill>
                          <a:effectLst/>
                        </a:rPr>
                        <a:t>Votos Nacional</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solidFill>
                            <a:schemeClr val="tx1"/>
                          </a:solidFill>
                          <a:effectLst/>
                        </a:rPr>
                        <a:t>1464251</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solidFill>
                            <a:schemeClr val="tx1"/>
                          </a:solidFill>
                          <a:effectLst/>
                        </a:rPr>
                        <a:t>3517635</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solidFill>
                            <a:schemeClr val="tx1"/>
                          </a:solidFill>
                          <a:effectLst/>
                        </a:rPr>
                        <a:t>3586439</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solidFill>
                            <a:schemeClr val="tx1"/>
                          </a:solidFill>
                          <a:effectLst/>
                        </a:rPr>
                        <a:t>4918482</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5461">
                <a:tc>
                  <a:txBody>
                    <a:bodyPr/>
                    <a:lstStyle/>
                    <a:p>
                      <a:pPr algn="l">
                        <a:lnSpc>
                          <a:spcPct val="150000"/>
                        </a:lnSpc>
                        <a:spcAft>
                          <a:spcPts val="0"/>
                        </a:spcAft>
                      </a:pPr>
                      <a:r>
                        <a:rPr lang="es-EC" sz="1200">
                          <a:solidFill>
                            <a:schemeClr val="tx1"/>
                          </a:solidFill>
                          <a:effectLst/>
                        </a:rPr>
                        <a:t>Votos Pichincha</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solidFill>
                            <a:schemeClr val="tx1"/>
                          </a:solidFill>
                          <a:effectLst/>
                        </a:rPr>
                        <a:t>203725</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solidFill>
                            <a:schemeClr val="tx1"/>
                          </a:solidFill>
                          <a:effectLst/>
                        </a:rPr>
                        <a:t>896337</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050">
                          <a:solidFill>
                            <a:schemeClr val="tx1"/>
                          </a:solidFill>
                          <a:effectLst/>
                        </a:rPr>
                        <a:t>818.777</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solidFill>
                            <a:schemeClr val="tx1"/>
                          </a:solidFill>
                          <a:effectLst/>
                        </a:rPr>
                        <a:t>929213</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45461">
                <a:tc>
                  <a:txBody>
                    <a:bodyPr/>
                    <a:lstStyle/>
                    <a:p>
                      <a:pPr algn="l">
                        <a:lnSpc>
                          <a:spcPct val="150000"/>
                        </a:lnSpc>
                        <a:spcAft>
                          <a:spcPts val="0"/>
                        </a:spcAft>
                      </a:pPr>
                      <a:r>
                        <a:rPr lang="es-EC" sz="1200">
                          <a:solidFill>
                            <a:schemeClr val="tx1"/>
                          </a:solidFill>
                          <a:effectLst/>
                        </a:rPr>
                        <a:t>Votos Quito</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S" sz="1050" dirty="0">
                        <a:solidFill>
                          <a:schemeClr val="tx1"/>
                        </a:solidFill>
                        <a:effectLst/>
                        <a:latin typeface="Calibri" panose="020F0502020204030204" pitchFamily="34" charset="0"/>
                      </a:endParaRPr>
                    </a:p>
                  </a:txBody>
                  <a:tcPr marL="68580" marR="68580" marT="0" marB="0"/>
                </a:tc>
                <a:tc>
                  <a:txBody>
                    <a:bodyPr/>
                    <a:lstStyle/>
                    <a:p>
                      <a:endParaRPr lang="es-ES" sz="1050" dirty="0">
                        <a:solidFill>
                          <a:schemeClr val="tx1"/>
                        </a:solidFill>
                        <a:effectLst/>
                        <a:latin typeface="Calibri" panose="020F0502020204030204" pitchFamily="34" charset="0"/>
                      </a:endParaRPr>
                    </a:p>
                  </a:txBody>
                  <a:tcPr marL="68580" marR="68580" marT="0" marB="0"/>
                </a:tc>
                <a:tc>
                  <a:txBody>
                    <a:bodyPr/>
                    <a:lstStyle/>
                    <a:p>
                      <a:endParaRPr lang="es-ES" sz="1050">
                        <a:solidFill>
                          <a:schemeClr val="tx1"/>
                        </a:solidFill>
                        <a:effectLst/>
                        <a:latin typeface="Calibri" panose="020F0502020204030204" pitchFamily="34" charset="0"/>
                      </a:endParaRPr>
                    </a:p>
                  </a:txBody>
                  <a:tcPr marL="68580" marR="68580" marT="0" marB="0"/>
                </a:tc>
                <a:tc>
                  <a:txBody>
                    <a:bodyPr/>
                    <a:lstStyle/>
                    <a:p>
                      <a:pPr algn="r">
                        <a:lnSpc>
                          <a:spcPct val="150000"/>
                        </a:lnSpc>
                        <a:spcAft>
                          <a:spcPts val="0"/>
                        </a:spcAft>
                      </a:pPr>
                      <a:r>
                        <a:rPr lang="es-EC" sz="1200" dirty="0">
                          <a:solidFill>
                            <a:schemeClr val="tx1"/>
                          </a:solidFill>
                          <a:effectLst/>
                        </a:rPr>
                        <a:t>811349</a:t>
                      </a:r>
                      <a:endParaRPr lang="es-E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834886400"/>
              </p:ext>
            </p:extLst>
          </p:nvPr>
        </p:nvGraphicFramePr>
        <p:xfrm>
          <a:off x="41252" y="5162335"/>
          <a:ext cx="4929505" cy="1371600"/>
        </p:xfrm>
        <a:graphic>
          <a:graphicData uri="http://schemas.openxmlformats.org/drawingml/2006/table">
            <a:tbl>
              <a:tblPr firstRow="1" firstCol="1" bandRow="1">
                <a:tableStyleId>{7DF18680-E054-41AD-8BC1-D1AEF772440D}</a:tableStyleId>
              </a:tblPr>
              <a:tblGrid>
                <a:gridCol w="1282700"/>
                <a:gridCol w="863600"/>
                <a:gridCol w="892810"/>
                <a:gridCol w="900430"/>
                <a:gridCol w="989965"/>
              </a:tblGrid>
              <a:tr h="190500">
                <a:tc>
                  <a:txBody>
                    <a:bodyPr/>
                    <a:lstStyle/>
                    <a:p>
                      <a:pPr algn="l">
                        <a:lnSpc>
                          <a:spcPct val="150000"/>
                        </a:lnSpc>
                        <a:spcAft>
                          <a:spcPts val="0"/>
                        </a:spcAft>
                      </a:pPr>
                      <a:r>
                        <a:rPr lang="es-EC" sz="1200">
                          <a:solidFill>
                            <a:schemeClr val="tx1"/>
                          </a:solidFill>
                          <a:effectLst/>
                        </a:rPr>
                        <a:t>Rafael Correa</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solidFill>
                            <a:schemeClr val="tx1"/>
                          </a:solidFill>
                          <a:effectLst/>
                        </a:rPr>
                        <a:t>Primera Vuelta 2006</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solidFill>
                            <a:schemeClr val="tx1"/>
                          </a:solidFill>
                          <a:effectLst/>
                        </a:rPr>
                        <a:t>Segunda Vuelta 2006</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solidFill>
                            <a:schemeClr val="tx1"/>
                          </a:solidFill>
                          <a:effectLst/>
                        </a:rPr>
                        <a:t>Primera Vuelta 2009</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solidFill>
                            <a:schemeClr val="tx1"/>
                          </a:solidFill>
                          <a:effectLst/>
                        </a:rPr>
                        <a:t>Primera Vuelta 2013</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l">
                        <a:lnSpc>
                          <a:spcPct val="150000"/>
                        </a:lnSpc>
                        <a:spcAft>
                          <a:spcPts val="0"/>
                        </a:spcAft>
                      </a:pPr>
                      <a:r>
                        <a:rPr lang="es-EC" sz="1200">
                          <a:solidFill>
                            <a:schemeClr val="tx1"/>
                          </a:solidFill>
                          <a:effectLst/>
                        </a:rPr>
                        <a:t>Votos Nacional</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solidFill>
                            <a:schemeClr val="tx1"/>
                          </a:solidFill>
                          <a:effectLst/>
                        </a:rPr>
                        <a:t>1246333</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solidFill>
                            <a:schemeClr val="tx1"/>
                          </a:solidFill>
                          <a:effectLst/>
                        </a:rPr>
                        <a:t>3517635</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solidFill>
                            <a:schemeClr val="tx1"/>
                          </a:solidFill>
                          <a:effectLst/>
                        </a:rPr>
                        <a:t>3586439</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solidFill>
                            <a:schemeClr val="tx1"/>
                          </a:solidFill>
                          <a:effectLst/>
                        </a:rPr>
                        <a:t>4918482</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l">
                        <a:lnSpc>
                          <a:spcPct val="150000"/>
                        </a:lnSpc>
                        <a:spcAft>
                          <a:spcPts val="0"/>
                        </a:spcAft>
                      </a:pPr>
                      <a:r>
                        <a:rPr lang="es-EC" sz="1200">
                          <a:solidFill>
                            <a:schemeClr val="tx1"/>
                          </a:solidFill>
                          <a:effectLst/>
                        </a:rPr>
                        <a:t>Votos Pichincha</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solidFill>
                            <a:schemeClr val="tx1"/>
                          </a:solidFill>
                          <a:effectLst/>
                        </a:rPr>
                        <a:t>348482</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solidFill>
                            <a:schemeClr val="tx1"/>
                          </a:solidFill>
                          <a:effectLst/>
                        </a:rPr>
                        <a:t>896337</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solidFill>
                            <a:schemeClr val="tx1"/>
                          </a:solidFill>
                          <a:effectLst/>
                        </a:rPr>
                        <a:t>818777,3</a:t>
                      </a:r>
                      <a:endParaRPr lang="es-ES"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dirty="0">
                          <a:solidFill>
                            <a:schemeClr val="tx1"/>
                          </a:solidFill>
                          <a:effectLst/>
                        </a:rPr>
                        <a:t>929213</a:t>
                      </a:r>
                      <a:endParaRPr lang="es-E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121"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0133" y="4109697"/>
            <a:ext cx="4083867" cy="2452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ángulo 5"/>
          <p:cNvSpPr/>
          <p:nvPr/>
        </p:nvSpPr>
        <p:spPr>
          <a:xfrm>
            <a:off x="0" y="860022"/>
            <a:ext cx="7277878" cy="456535"/>
          </a:xfrm>
          <a:prstGeom prst="rect">
            <a:avLst/>
          </a:prstGeom>
        </p:spPr>
        <p:txBody>
          <a:bodyPr wrap="square">
            <a:spAutoFit/>
          </a:bodyPr>
          <a:lstStyle/>
          <a:p>
            <a:pPr>
              <a:lnSpc>
                <a:spcPct val="150000"/>
              </a:lnSpc>
              <a:spcAft>
                <a:spcPts val="0"/>
              </a:spcAft>
            </a:pPr>
            <a:r>
              <a:rPr lang="es-MX" dirty="0">
                <a:latin typeface="Arial" panose="020B0604020202020204" pitchFamily="34" charset="0"/>
                <a:ea typeface="Calibri" panose="020F0502020204030204" pitchFamily="34" charset="0"/>
                <a:cs typeface="Arial" panose="020B0604020202020204" pitchFamily="34" charset="0"/>
              </a:rPr>
              <a:t>Resumen Resultados Electorales Presidenciales Ganador No. Votos</a:t>
            </a:r>
            <a:endParaRPr lang="es-ES"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0" y="4184098"/>
            <a:ext cx="4881381" cy="923330"/>
          </a:xfrm>
          <a:prstGeom prst="rect">
            <a:avLst/>
          </a:prstGeom>
        </p:spPr>
        <p:txBody>
          <a:bodyPr wrap="square">
            <a:spAutoFit/>
          </a:bodyPr>
          <a:lstStyle/>
          <a:p>
            <a:pPr>
              <a:lnSpc>
                <a:spcPct val="150000"/>
              </a:lnSpc>
              <a:spcAft>
                <a:spcPts val="0"/>
              </a:spcAft>
            </a:pPr>
            <a:r>
              <a:rPr lang="es-MX" dirty="0">
                <a:latin typeface="Arial" panose="020B0604020202020204" pitchFamily="34" charset="0"/>
                <a:ea typeface="Calibri" panose="020F0502020204030204" pitchFamily="34" charset="0"/>
                <a:cs typeface="Arial" panose="020B0604020202020204" pitchFamily="34" charset="0"/>
              </a:rPr>
              <a:t>Resultados Electorales Presidenciales  Rafael Correa No. Votos</a:t>
            </a:r>
            <a:endParaRPr lang="es-ES" b="1"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26155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74153" y="2668756"/>
            <a:ext cx="7723398" cy="1754326"/>
          </a:xfrm>
          <a:prstGeom prst="rect">
            <a:avLst/>
          </a:prstGeom>
          <a:noFill/>
        </p:spPr>
        <p:txBody>
          <a:bodyPr wrap="square" lIns="91440" tIns="45720" rIns="91440" bIns="45720">
            <a:spAutoFit/>
          </a:bodyPr>
          <a:lstStyle/>
          <a:p>
            <a:pPr algn="ctr"/>
            <a:r>
              <a:rPr lang="es-E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MIX DE MARKETING POLÍTICO</a:t>
            </a:r>
            <a:endParaRPr lang="es-E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8026654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78013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S" altLang="es-ES" sz="3200" b="1" u="sng" dirty="0" smtClean="0">
                <a:ln w="9525">
                  <a:solidFill>
                    <a:schemeClr val="bg1"/>
                  </a:solidFill>
                  <a:prstDash val="solid"/>
                </a:ln>
                <a:effectLst>
                  <a:outerShdw blurRad="12700" dist="38100" dir="2700000" algn="tl" rotWithShape="0">
                    <a:schemeClr val="bg1">
                      <a:lumMod val="50000"/>
                    </a:schemeClr>
                  </a:outerShdw>
                </a:effectLst>
              </a:rPr>
              <a:t>SEGMENTACIÓN DE MERCADO OBJETIVO</a:t>
            </a:r>
            <a:endParaRPr lang="es-ES" altLang="es-ES" sz="3200" b="1" u="sng" dirty="0">
              <a:ln w="9525">
                <a:solidFill>
                  <a:schemeClr val="bg1"/>
                </a:solidFill>
                <a:prstDash val="solid"/>
              </a:ln>
              <a:effectLst>
                <a:outerShdw blurRad="12700" dist="38100" dir="2700000" algn="tl" rotWithShape="0">
                  <a:schemeClr val="bg1">
                    <a:lumMod val="50000"/>
                  </a:schemeClr>
                </a:outerShdw>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sz="14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819314826"/>
              </p:ext>
            </p:extLst>
          </p:nvPr>
        </p:nvGraphicFramePr>
        <p:xfrm>
          <a:off x="1156664" y="830997"/>
          <a:ext cx="7464822" cy="6463002"/>
        </p:xfrm>
        <a:graphic>
          <a:graphicData uri="http://schemas.openxmlformats.org/drawingml/2006/table">
            <a:tbl>
              <a:tblPr firstRow="1" firstCol="1" bandRow="1">
                <a:tableStyleId>{7DF18680-E054-41AD-8BC1-D1AEF772440D}</a:tableStyleId>
              </a:tblPr>
              <a:tblGrid>
                <a:gridCol w="4545692"/>
                <a:gridCol w="2919130"/>
              </a:tblGrid>
              <a:tr h="172967">
                <a:tc>
                  <a:txBody>
                    <a:bodyPr/>
                    <a:lstStyle/>
                    <a:p>
                      <a:pPr marL="457200" algn="just">
                        <a:lnSpc>
                          <a:spcPct val="150000"/>
                        </a:lnSpc>
                        <a:spcAft>
                          <a:spcPts val="0"/>
                        </a:spcAft>
                      </a:pPr>
                      <a:r>
                        <a:rPr lang="es-ES" sz="1100" dirty="0">
                          <a:solidFill>
                            <a:schemeClr val="tx1"/>
                          </a:solidFill>
                          <a:effectLst/>
                        </a:rPr>
                        <a:t>Variable</a:t>
                      </a:r>
                      <a:endParaRPr lang="es-E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c>
                  <a:txBody>
                    <a:bodyPr/>
                    <a:lstStyle/>
                    <a:p>
                      <a:pPr marL="457200" algn="just">
                        <a:lnSpc>
                          <a:spcPct val="150000"/>
                        </a:lnSpc>
                        <a:spcAft>
                          <a:spcPts val="0"/>
                        </a:spcAft>
                      </a:pPr>
                      <a:r>
                        <a:rPr lang="es-ES" sz="1100" dirty="0">
                          <a:solidFill>
                            <a:schemeClr val="tx1"/>
                          </a:solidFill>
                          <a:effectLst/>
                        </a:rPr>
                        <a:t>Factor</a:t>
                      </a:r>
                      <a:endParaRPr lang="es-E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r>
              <a:tr h="172967">
                <a:tc>
                  <a:txBody>
                    <a:bodyPr/>
                    <a:lstStyle/>
                    <a:p>
                      <a:pPr marL="457200" algn="just">
                        <a:lnSpc>
                          <a:spcPct val="150000"/>
                        </a:lnSpc>
                        <a:spcAft>
                          <a:spcPts val="0"/>
                        </a:spcAft>
                      </a:pPr>
                      <a:r>
                        <a:rPr lang="es-ES" sz="1100" dirty="0">
                          <a:solidFill>
                            <a:schemeClr val="tx1"/>
                          </a:solidFill>
                          <a:effectLst/>
                        </a:rPr>
                        <a:t>Provincia:</a:t>
                      </a:r>
                      <a:endParaRPr lang="es-E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c>
                  <a:txBody>
                    <a:bodyPr/>
                    <a:lstStyle/>
                    <a:p>
                      <a:pPr marL="457200" algn="just">
                        <a:lnSpc>
                          <a:spcPct val="150000"/>
                        </a:lnSpc>
                        <a:spcAft>
                          <a:spcPts val="0"/>
                        </a:spcAft>
                      </a:pPr>
                      <a:r>
                        <a:rPr lang="es-ES" sz="1100" dirty="0">
                          <a:solidFill>
                            <a:schemeClr val="tx1"/>
                          </a:solidFill>
                          <a:effectLst/>
                        </a:rPr>
                        <a:t>Pichincha</a:t>
                      </a:r>
                      <a:endParaRPr lang="es-E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r>
              <a:tr h="172967">
                <a:tc>
                  <a:txBody>
                    <a:bodyPr/>
                    <a:lstStyle/>
                    <a:p>
                      <a:pPr marL="457200" algn="just">
                        <a:lnSpc>
                          <a:spcPct val="150000"/>
                        </a:lnSpc>
                        <a:spcAft>
                          <a:spcPts val="0"/>
                        </a:spcAft>
                      </a:pPr>
                      <a:r>
                        <a:rPr lang="es-ES" sz="1100" dirty="0">
                          <a:solidFill>
                            <a:schemeClr val="tx1"/>
                          </a:solidFill>
                          <a:effectLst/>
                        </a:rPr>
                        <a:t>Ciudad:</a:t>
                      </a:r>
                      <a:endParaRPr lang="es-E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c>
                  <a:txBody>
                    <a:bodyPr/>
                    <a:lstStyle/>
                    <a:p>
                      <a:pPr marL="457200" algn="just">
                        <a:lnSpc>
                          <a:spcPct val="150000"/>
                        </a:lnSpc>
                        <a:spcAft>
                          <a:spcPts val="0"/>
                        </a:spcAft>
                      </a:pPr>
                      <a:r>
                        <a:rPr lang="es-ES" sz="1100" dirty="0">
                          <a:solidFill>
                            <a:schemeClr val="tx1"/>
                          </a:solidFill>
                          <a:effectLst/>
                        </a:rPr>
                        <a:t>Quito</a:t>
                      </a:r>
                      <a:endParaRPr lang="es-E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r>
              <a:tr h="172967">
                <a:tc>
                  <a:txBody>
                    <a:bodyPr/>
                    <a:lstStyle/>
                    <a:p>
                      <a:pPr marL="457200" algn="just">
                        <a:lnSpc>
                          <a:spcPct val="150000"/>
                        </a:lnSpc>
                        <a:spcAft>
                          <a:spcPts val="0"/>
                        </a:spcAft>
                      </a:pPr>
                      <a:r>
                        <a:rPr lang="es-ES" sz="1100">
                          <a:solidFill>
                            <a:schemeClr val="tx1"/>
                          </a:solidFill>
                          <a:effectLst/>
                        </a:rPr>
                        <a:t>Sector:</a:t>
                      </a:r>
                      <a:endParaRPr lang="es-ES"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c>
                  <a:txBody>
                    <a:bodyPr/>
                    <a:lstStyle/>
                    <a:p>
                      <a:pPr marL="457200" algn="just">
                        <a:lnSpc>
                          <a:spcPct val="150000"/>
                        </a:lnSpc>
                        <a:spcAft>
                          <a:spcPts val="0"/>
                        </a:spcAft>
                      </a:pPr>
                      <a:r>
                        <a:rPr lang="es-ES" sz="1100" dirty="0">
                          <a:solidFill>
                            <a:schemeClr val="tx1"/>
                          </a:solidFill>
                          <a:effectLst/>
                        </a:rPr>
                        <a:t>Sur</a:t>
                      </a:r>
                      <a:endParaRPr lang="es-E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r>
              <a:tr h="315061">
                <a:tc>
                  <a:txBody>
                    <a:bodyPr/>
                    <a:lstStyle/>
                    <a:p>
                      <a:pPr marL="457200" algn="just">
                        <a:lnSpc>
                          <a:spcPct val="150000"/>
                        </a:lnSpc>
                        <a:spcAft>
                          <a:spcPts val="0"/>
                        </a:spcAft>
                      </a:pPr>
                      <a:r>
                        <a:rPr lang="es-ES" sz="1100">
                          <a:solidFill>
                            <a:schemeClr val="tx1"/>
                          </a:solidFill>
                          <a:effectLst/>
                        </a:rPr>
                        <a:t>Circunscripción:	 	</a:t>
                      </a:r>
                      <a:endParaRPr lang="es-ES"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c>
                  <a:txBody>
                    <a:bodyPr/>
                    <a:lstStyle/>
                    <a:p>
                      <a:pPr marL="457200" algn="just">
                        <a:lnSpc>
                          <a:spcPct val="150000"/>
                        </a:lnSpc>
                        <a:spcAft>
                          <a:spcPts val="0"/>
                        </a:spcAft>
                      </a:pPr>
                      <a:r>
                        <a:rPr lang="es-ES" sz="1100" dirty="0">
                          <a:solidFill>
                            <a:schemeClr val="tx1"/>
                          </a:solidFill>
                          <a:effectLst/>
                        </a:rPr>
                        <a:t>2</a:t>
                      </a:r>
                      <a:endParaRPr lang="es-E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r>
              <a:tr h="345933">
                <a:tc>
                  <a:txBody>
                    <a:bodyPr/>
                    <a:lstStyle/>
                    <a:p>
                      <a:pPr marL="457200" algn="just">
                        <a:lnSpc>
                          <a:spcPct val="150000"/>
                        </a:lnSpc>
                        <a:spcAft>
                          <a:spcPts val="0"/>
                        </a:spcAft>
                      </a:pPr>
                      <a:r>
                        <a:rPr lang="es-ES" sz="1100">
                          <a:solidFill>
                            <a:schemeClr val="tx1"/>
                          </a:solidFill>
                          <a:effectLst/>
                        </a:rPr>
                        <a:t>Población:</a:t>
                      </a:r>
                      <a:endParaRPr lang="es-ES"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c>
                  <a:txBody>
                    <a:bodyPr/>
                    <a:lstStyle/>
                    <a:p>
                      <a:pPr marL="457200" algn="just">
                        <a:lnSpc>
                          <a:spcPct val="150000"/>
                        </a:lnSpc>
                        <a:spcAft>
                          <a:spcPts val="0"/>
                        </a:spcAft>
                      </a:pPr>
                      <a:r>
                        <a:rPr lang="es-MX" sz="1100" dirty="0">
                          <a:solidFill>
                            <a:schemeClr val="tx1"/>
                          </a:solidFill>
                          <a:effectLst/>
                        </a:rPr>
                        <a:t>703.705 Electores</a:t>
                      </a:r>
                      <a:endParaRPr lang="es-E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r>
              <a:tr h="269888">
                <a:tc>
                  <a:txBody>
                    <a:bodyPr/>
                    <a:lstStyle/>
                    <a:p>
                      <a:pPr marL="457200" algn="just">
                        <a:lnSpc>
                          <a:spcPct val="150000"/>
                        </a:lnSpc>
                        <a:spcAft>
                          <a:spcPts val="0"/>
                        </a:spcAft>
                      </a:pPr>
                      <a:r>
                        <a:rPr lang="es-ES" sz="1100">
                          <a:solidFill>
                            <a:schemeClr val="tx1"/>
                          </a:solidFill>
                          <a:effectLst/>
                        </a:rPr>
                        <a:t>Edad:</a:t>
                      </a:r>
                      <a:endParaRPr lang="es-ES"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c>
                  <a:txBody>
                    <a:bodyPr/>
                    <a:lstStyle/>
                    <a:p>
                      <a:pPr marL="457200" algn="just">
                        <a:lnSpc>
                          <a:spcPct val="150000"/>
                        </a:lnSpc>
                        <a:spcAft>
                          <a:spcPts val="0"/>
                        </a:spcAft>
                      </a:pPr>
                      <a:r>
                        <a:rPr lang="es-MX" sz="1100" dirty="0">
                          <a:solidFill>
                            <a:schemeClr val="tx1"/>
                          </a:solidFill>
                          <a:effectLst/>
                        </a:rPr>
                        <a:t>16 años en adelante</a:t>
                      </a:r>
                      <a:endParaRPr lang="es-E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r>
              <a:tr h="223934">
                <a:tc>
                  <a:txBody>
                    <a:bodyPr/>
                    <a:lstStyle/>
                    <a:p>
                      <a:pPr marL="457200" algn="just">
                        <a:lnSpc>
                          <a:spcPct val="150000"/>
                        </a:lnSpc>
                        <a:spcAft>
                          <a:spcPts val="0"/>
                        </a:spcAft>
                      </a:pPr>
                      <a:r>
                        <a:rPr lang="es-ES" sz="1100">
                          <a:solidFill>
                            <a:schemeClr val="tx1"/>
                          </a:solidFill>
                          <a:effectLst/>
                        </a:rPr>
                        <a:t>Género</a:t>
                      </a:r>
                      <a:endParaRPr lang="es-ES"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c>
                  <a:txBody>
                    <a:bodyPr/>
                    <a:lstStyle/>
                    <a:p>
                      <a:pPr marL="457200" algn="just">
                        <a:lnSpc>
                          <a:spcPct val="150000"/>
                        </a:lnSpc>
                        <a:spcAft>
                          <a:spcPts val="0"/>
                        </a:spcAft>
                      </a:pPr>
                      <a:r>
                        <a:rPr lang="es-MX" sz="1100" dirty="0">
                          <a:solidFill>
                            <a:schemeClr val="tx1"/>
                          </a:solidFill>
                          <a:effectLst/>
                        </a:rPr>
                        <a:t>Masculino / Femenino</a:t>
                      </a:r>
                      <a:endParaRPr lang="es-E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r>
              <a:tr h="172967">
                <a:tc>
                  <a:txBody>
                    <a:bodyPr/>
                    <a:lstStyle/>
                    <a:p>
                      <a:pPr marL="457200" algn="just">
                        <a:lnSpc>
                          <a:spcPct val="150000"/>
                        </a:lnSpc>
                        <a:spcAft>
                          <a:spcPts val="0"/>
                        </a:spcAft>
                      </a:pPr>
                      <a:r>
                        <a:rPr lang="es-ES" sz="1100">
                          <a:solidFill>
                            <a:schemeClr val="tx1"/>
                          </a:solidFill>
                          <a:effectLst/>
                        </a:rPr>
                        <a:t>Estado Civil</a:t>
                      </a:r>
                      <a:endParaRPr lang="es-ES"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c>
                  <a:txBody>
                    <a:bodyPr/>
                    <a:lstStyle/>
                    <a:p>
                      <a:pPr marL="457200" algn="just">
                        <a:lnSpc>
                          <a:spcPct val="150000"/>
                        </a:lnSpc>
                        <a:spcAft>
                          <a:spcPts val="0"/>
                        </a:spcAft>
                      </a:pPr>
                      <a:r>
                        <a:rPr lang="es-MX" sz="1100" dirty="0">
                          <a:solidFill>
                            <a:schemeClr val="tx1"/>
                          </a:solidFill>
                          <a:effectLst/>
                        </a:rPr>
                        <a:t> </a:t>
                      </a:r>
                      <a:endParaRPr lang="es-E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r>
              <a:tr h="172967">
                <a:tc>
                  <a:txBody>
                    <a:bodyPr/>
                    <a:lstStyle/>
                    <a:p>
                      <a:pPr algn="r">
                        <a:lnSpc>
                          <a:spcPct val="150000"/>
                        </a:lnSpc>
                        <a:spcAft>
                          <a:spcPts val="0"/>
                        </a:spcAft>
                      </a:pPr>
                      <a:r>
                        <a:rPr lang="es-ES" sz="1100">
                          <a:solidFill>
                            <a:schemeClr val="tx1"/>
                          </a:solidFill>
                          <a:effectLst/>
                        </a:rPr>
                        <a:t>Soltero/a</a:t>
                      </a:r>
                      <a:endParaRPr lang="es-ES"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c>
                  <a:txBody>
                    <a:bodyPr/>
                    <a:lstStyle/>
                    <a:p>
                      <a:pPr algn="l">
                        <a:lnSpc>
                          <a:spcPct val="150000"/>
                        </a:lnSpc>
                        <a:spcAft>
                          <a:spcPts val="0"/>
                        </a:spcAft>
                      </a:pPr>
                      <a:r>
                        <a:rPr lang="es-ES" sz="1100" dirty="0" smtClean="0">
                          <a:solidFill>
                            <a:schemeClr val="tx1"/>
                          </a:solidFill>
                          <a:effectLst/>
                        </a:rPr>
                        <a:t>29,17</a:t>
                      </a:r>
                      <a:r>
                        <a:rPr lang="es-ES" sz="1100" dirty="0">
                          <a:solidFill>
                            <a:schemeClr val="tx1"/>
                          </a:solidFill>
                          <a:effectLst/>
                        </a:rPr>
                        <a:t>%</a:t>
                      </a:r>
                      <a:endParaRPr lang="es-E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r>
              <a:tr h="172967">
                <a:tc>
                  <a:txBody>
                    <a:bodyPr/>
                    <a:lstStyle/>
                    <a:p>
                      <a:pPr algn="r">
                        <a:lnSpc>
                          <a:spcPct val="150000"/>
                        </a:lnSpc>
                        <a:spcAft>
                          <a:spcPts val="0"/>
                        </a:spcAft>
                      </a:pPr>
                      <a:r>
                        <a:rPr lang="es-ES" sz="1100">
                          <a:solidFill>
                            <a:schemeClr val="tx1"/>
                          </a:solidFill>
                          <a:effectLst/>
                        </a:rPr>
                        <a:t>Casado/a</a:t>
                      </a:r>
                      <a:endParaRPr lang="es-ES"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c>
                  <a:txBody>
                    <a:bodyPr/>
                    <a:lstStyle/>
                    <a:p>
                      <a:pPr algn="l">
                        <a:lnSpc>
                          <a:spcPct val="150000"/>
                        </a:lnSpc>
                        <a:spcAft>
                          <a:spcPts val="0"/>
                        </a:spcAft>
                      </a:pPr>
                      <a:r>
                        <a:rPr lang="es-ES" sz="1100" dirty="0">
                          <a:solidFill>
                            <a:schemeClr val="tx1"/>
                          </a:solidFill>
                          <a:effectLst/>
                        </a:rPr>
                        <a:t>59,64%</a:t>
                      </a:r>
                      <a:endParaRPr lang="es-E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r>
              <a:tr h="172967">
                <a:tc>
                  <a:txBody>
                    <a:bodyPr/>
                    <a:lstStyle/>
                    <a:p>
                      <a:pPr algn="r">
                        <a:lnSpc>
                          <a:spcPct val="150000"/>
                        </a:lnSpc>
                        <a:spcAft>
                          <a:spcPts val="0"/>
                        </a:spcAft>
                      </a:pPr>
                      <a:r>
                        <a:rPr lang="es-ES" sz="1100">
                          <a:solidFill>
                            <a:schemeClr val="tx1"/>
                          </a:solidFill>
                          <a:effectLst/>
                        </a:rPr>
                        <a:t>Divorciado/a</a:t>
                      </a:r>
                      <a:endParaRPr lang="es-ES"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c>
                  <a:txBody>
                    <a:bodyPr/>
                    <a:lstStyle/>
                    <a:p>
                      <a:pPr algn="l">
                        <a:lnSpc>
                          <a:spcPct val="150000"/>
                        </a:lnSpc>
                        <a:spcAft>
                          <a:spcPts val="0"/>
                        </a:spcAft>
                      </a:pPr>
                      <a:r>
                        <a:rPr lang="es-ES" sz="1100" dirty="0">
                          <a:solidFill>
                            <a:schemeClr val="tx1"/>
                          </a:solidFill>
                          <a:effectLst/>
                        </a:rPr>
                        <a:t>8,33%</a:t>
                      </a:r>
                      <a:endParaRPr lang="es-E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r>
              <a:tr h="172967">
                <a:tc>
                  <a:txBody>
                    <a:bodyPr/>
                    <a:lstStyle/>
                    <a:p>
                      <a:pPr algn="r">
                        <a:lnSpc>
                          <a:spcPct val="150000"/>
                        </a:lnSpc>
                        <a:spcAft>
                          <a:spcPts val="0"/>
                        </a:spcAft>
                      </a:pPr>
                      <a:r>
                        <a:rPr lang="es-ES" sz="1100">
                          <a:solidFill>
                            <a:schemeClr val="tx1"/>
                          </a:solidFill>
                          <a:effectLst/>
                        </a:rPr>
                        <a:t>Viudo/a</a:t>
                      </a:r>
                      <a:endParaRPr lang="es-ES"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c>
                  <a:txBody>
                    <a:bodyPr/>
                    <a:lstStyle/>
                    <a:p>
                      <a:pPr algn="l">
                        <a:lnSpc>
                          <a:spcPct val="150000"/>
                        </a:lnSpc>
                        <a:spcAft>
                          <a:spcPts val="0"/>
                        </a:spcAft>
                      </a:pPr>
                      <a:r>
                        <a:rPr lang="es-ES" sz="1100">
                          <a:solidFill>
                            <a:schemeClr val="tx1"/>
                          </a:solidFill>
                          <a:effectLst/>
                        </a:rPr>
                        <a:t>2,86%</a:t>
                      </a:r>
                      <a:endParaRPr lang="es-ES"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r>
              <a:tr h="172967">
                <a:tc>
                  <a:txBody>
                    <a:bodyPr/>
                    <a:lstStyle/>
                    <a:p>
                      <a:pPr marL="457200" algn="just">
                        <a:lnSpc>
                          <a:spcPct val="150000"/>
                        </a:lnSpc>
                        <a:spcAft>
                          <a:spcPts val="0"/>
                        </a:spcAft>
                      </a:pPr>
                      <a:r>
                        <a:rPr lang="es-ES" sz="1100">
                          <a:solidFill>
                            <a:schemeClr val="tx1"/>
                          </a:solidFill>
                          <a:effectLst/>
                        </a:rPr>
                        <a:t>Ocupación</a:t>
                      </a:r>
                      <a:endParaRPr lang="es-ES"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c>
                  <a:txBody>
                    <a:bodyPr/>
                    <a:lstStyle/>
                    <a:p>
                      <a:pPr marL="457200" algn="just">
                        <a:lnSpc>
                          <a:spcPct val="150000"/>
                        </a:lnSpc>
                        <a:spcAft>
                          <a:spcPts val="0"/>
                        </a:spcAft>
                      </a:pPr>
                      <a:r>
                        <a:rPr lang="es-MX" sz="1100" dirty="0">
                          <a:solidFill>
                            <a:schemeClr val="tx1"/>
                          </a:solidFill>
                          <a:effectLst/>
                        </a:rPr>
                        <a:t> </a:t>
                      </a:r>
                      <a:endParaRPr lang="es-E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r>
              <a:tr h="172967">
                <a:tc>
                  <a:txBody>
                    <a:bodyPr/>
                    <a:lstStyle/>
                    <a:p>
                      <a:pPr algn="r">
                        <a:lnSpc>
                          <a:spcPct val="150000"/>
                        </a:lnSpc>
                        <a:spcAft>
                          <a:spcPts val="0"/>
                        </a:spcAft>
                      </a:pPr>
                      <a:r>
                        <a:rPr lang="es-ES" sz="1100">
                          <a:solidFill>
                            <a:schemeClr val="tx1"/>
                          </a:solidFill>
                          <a:effectLst/>
                        </a:rPr>
                        <a:t>Empleado/a Público</a:t>
                      </a:r>
                      <a:endParaRPr lang="es-ES"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c>
                  <a:txBody>
                    <a:bodyPr/>
                    <a:lstStyle/>
                    <a:p>
                      <a:pPr algn="l">
                        <a:lnSpc>
                          <a:spcPct val="150000"/>
                        </a:lnSpc>
                        <a:spcAft>
                          <a:spcPts val="0"/>
                        </a:spcAft>
                      </a:pPr>
                      <a:r>
                        <a:rPr lang="es-ES" sz="1100">
                          <a:solidFill>
                            <a:schemeClr val="tx1"/>
                          </a:solidFill>
                          <a:effectLst/>
                        </a:rPr>
                        <a:t>26,04%</a:t>
                      </a:r>
                      <a:endParaRPr lang="es-ES"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r>
              <a:tr h="172967">
                <a:tc>
                  <a:txBody>
                    <a:bodyPr/>
                    <a:lstStyle/>
                    <a:p>
                      <a:pPr algn="r">
                        <a:lnSpc>
                          <a:spcPct val="150000"/>
                        </a:lnSpc>
                        <a:spcAft>
                          <a:spcPts val="0"/>
                        </a:spcAft>
                      </a:pPr>
                      <a:r>
                        <a:rPr lang="es-ES" sz="1100">
                          <a:solidFill>
                            <a:schemeClr val="tx1"/>
                          </a:solidFill>
                          <a:effectLst/>
                        </a:rPr>
                        <a:t>Empleado/a Privado</a:t>
                      </a:r>
                      <a:endParaRPr lang="es-ES"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c>
                  <a:txBody>
                    <a:bodyPr/>
                    <a:lstStyle/>
                    <a:p>
                      <a:pPr algn="l">
                        <a:lnSpc>
                          <a:spcPct val="150000"/>
                        </a:lnSpc>
                        <a:spcAft>
                          <a:spcPts val="0"/>
                        </a:spcAft>
                      </a:pPr>
                      <a:r>
                        <a:rPr lang="es-ES" sz="1100" dirty="0">
                          <a:solidFill>
                            <a:schemeClr val="tx1"/>
                          </a:solidFill>
                          <a:effectLst/>
                        </a:rPr>
                        <a:t>47,92%</a:t>
                      </a:r>
                      <a:endParaRPr lang="es-E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r>
              <a:tr h="172967">
                <a:tc>
                  <a:txBody>
                    <a:bodyPr/>
                    <a:lstStyle/>
                    <a:p>
                      <a:pPr algn="r">
                        <a:lnSpc>
                          <a:spcPct val="150000"/>
                        </a:lnSpc>
                        <a:spcAft>
                          <a:spcPts val="0"/>
                        </a:spcAft>
                      </a:pPr>
                      <a:r>
                        <a:rPr lang="es-ES" sz="1100">
                          <a:solidFill>
                            <a:schemeClr val="tx1"/>
                          </a:solidFill>
                          <a:effectLst/>
                        </a:rPr>
                        <a:t>Empresario/a</a:t>
                      </a:r>
                      <a:endParaRPr lang="es-ES"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c>
                  <a:txBody>
                    <a:bodyPr/>
                    <a:lstStyle/>
                    <a:p>
                      <a:pPr algn="l">
                        <a:lnSpc>
                          <a:spcPct val="150000"/>
                        </a:lnSpc>
                        <a:spcAft>
                          <a:spcPts val="0"/>
                        </a:spcAft>
                      </a:pPr>
                      <a:r>
                        <a:rPr lang="es-ES" sz="1100" dirty="0">
                          <a:solidFill>
                            <a:schemeClr val="tx1"/>
                          </a:solidFill>
                          <a:effectLst/>
                        </a:rPr>
                        <a:t>10,16%</a:t>
                      </a:r>
                      <a:endParaRPr lang="es-E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r>
              <a:tr h="172967">
                <a:tc>
                  <a:txBody>
                    <a:bodyPr/>
                    <a:lstStyle/>
                    <a:p>
                      <a:pPr algn="r">
                        <a:lnSpc>
                          <a:spcPct val="150000"/>
                        </a:lnSpc>
                        <a:spcAft>
                          <a:spcPts val="0"/>
                        </a:spcAft>
                      </a:pPr>
                      <a:r>
                        <a:rPr lang="es-ES" sz="1100">
                          <a:solidFill>
                            <a:schemeClr val="tx1"/>
                          </a:solidFill>
                          <a:effectLst/>
                        </a:rPr>
                        <a:t>Estudiante</a:t>
                      </a:r>
                      <a:endParaRPr lang="es-ES"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c>
                  <a:txBody>
                    <a:bodyPr/>
                    <a:lstStyle/>
                    <a:p>
                      <a:pPr algn="l">
                        <a:lnSpc>
                          <a:spcPct val="150000"/>
                        </a:lnSpc>
                        <a:spcAft>
                          <a:spcPts val="0"/>
                        </a:spcAft>
                      </a:pPr>
                      <a:r>
                        <a:rPr lang="es-ES" sz="1100" dirty="0">
                          <a:solidFill>
                            <a:schemeClr val="tx1"/>
                          </a:solidFill>
                          <a:effectLst/>
                        </a:rPr>
                        <a:t>13,54%</a:t>
                      </a:r>
                      <a:endParaRPr lang="es-E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r>
              <a:tr h="172967">
                <a:tc>
                  <a:txBody>
                    <a:bodyPr/>
                    <a:lstStyle/>
                    <a:p>
                      <a:pPr algn="r">
                        <a:lnSpc>
                          <a:spcPct val="150000"/>
                        </a:lnSpc>
                        <a:spcAft>
                          <a:spcPts val="0"/>
                        </a:spcAft>
                      </a:pPr>
                      <a:r>
                        <a:rPr lang="es-ES" sz="1100">
                          <a:solidFill>
                            <a:schemeClr val="tx1"/>
                          </a:solidFill>
                          <a:effectLst/>
                        </a:rPr>
                        <a:t>Otro</a:t>
                      </a:r>
                      <a:endParaRPr lang="es-ES"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c>
                  <a:txBody>
                    <a:bodyPr/>
                    <a:lstStyle/>
                    <a:p>
                      <a:pPr algn="l">
                        <a:lnSpc>
                          <a:spcPct val="150000"/>
                        </a:lnSpc>
                        <a:spcAft>
                          <a:spcPts val="0"/>
                        </a:spcAft>
                      </a:pPr>
                      <a:r>
                        <a:rPr lang="es-ES" sz="1100" dirty="0">
                          <a:solidFill>
                            <a:schemeClr val="tx1"/>
                          </a:solidFill>
                          <a:effectLst/>
                        </a:rPr>
                        <a:t>2,34%</a:t>
                      </a:r>
                      <a:endParaRPr lang="es-E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r>
              <a:tr h="172967">
                <a:tc>
                  <a:txBody>
                    <a:bodyPr/>
                    <a:lstStyle/>
                    <a:p>
                      <a:pPr algn="l">
                        <a:lnSpc>
                          <a:spcPct val="150000"/>
                        </a:lnSpc>
                        <a:spcAft>
                          <a:spcPts val="0"/>
                        </a:spcAft>
                      </a:pPr>
                      <a:r>
                        <a:rPr lang="es-ES" sz="1100">
                          <a:solidFill>
                            <a:schemeClr val="tx1"/>
                          </a:solidFill>
                          <a:effectLst/>
                        </a:rPr>
                        <a:t>NECESIDAD</a:t>
                      </a:r>
                      <a:endParaRPr lang="es-ES"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c>
                  <a:txBody>
                    <a:bodyPr/>
                    <a:lstStyle/>
                    <a:p>
                      <a:pPr algn="l">
                        <a:lnSpc>
                          <a:spcPct val="150000"/>
                        </a:lnSpc>
                        <a:spcAft>
                          <a:spcPts val="0"/>
                        </a:spcAft>
                      </a:pPr>
                      <a:r>
                        <a:rPr lang="es-ES" sz="1100" dirty="0">
                          <a:solidFill>
                            <a:schemeClr val="tx1"/>
                          </a:solidFill>
                          <a:effectLst/>
                        </a:rPr>
                        <a:t> </a:t>
                      </a:r>
                      <a:endParaRPr lang="es-E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r>
              <a:tr h="172967">
                <a:tc>
                  <a:txBody>
                    <a:bodyPr/>
                    <a:lstStyle/>
                    <a:p>
                      <a:pPr algn="r">
                        <a:lnSpc>
                          <a:spcPct val="150000"/>
                        </a:lnSpc>
                        <a:spcAft>
                          <a:spcPts val="0"/>
                        </a:spcAft>
                      </a:pPr>
                      <a:r>
                        <a:rPr lang="es-MX" sz="1100">
                          <a:solidFill>
                            <a:schemeClr val="tx1"/>
                          </a:solidFill>
                          <a:effectLst/>
                        </a:rPr>
                        <a:t>Valor Funcional</a:t>
                      </a:r>
                      <a:endParaRPr lang="es-ES"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c>
                  <a:txBody>
                    <a:bodyPr/>
                    <a:lstStyle/>
                    <a:p>
                      <a:pPr algn="l">
                        <a:lnSpc>
                          <a:spcPct val="150000"/>
                        </a:lnSpc>
                        <a:spcAft>
                          <a:spcPts val="0"/>
                        </a:spcAft>
                      </a:pPr>
                      <a:r>
                        <a:rPr lang="es-MX" sz="1100" dirty="0">
                          <a:solidFill>
                            <a:schemeClr val="tx1"/>
                          </a:solidFill>
                          <a:effectLst/>
                        </a:rPr>
                        <a:t>5,82%</a:t>
                      </a:r>
                      <a:endParaRPr lang="es-E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r>
              <a:tr h="172967">
                <a:tc>
                  <a:txBody>
                    <a:bodyPr/>
                    <a:lstStyle/>
                    <a:p>
                      <a:pPr algn="r">
                        <a:lnSpc>
                          <a:spcPct val="150000"/>
                        </a:lnSpc>
                        <a:spcAft>
                          <a:spcPts val="0"/>
                        </a:spcAft>
                      </a:pPr>
                      <a:r>
                        <a:rPr lang="es-MX" sz="1100">
                          <a:solidFill>
                            <a:schemeClr val="tx1"/>
                          </a:solidFill>
                          <a:effectLst/>
                        </a:rPr>
                        <a:t>Valor Social</a:t>
                      </a:r>
                      <a:endParaRPr lang="es-ES"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c>
                  <a:txBody>
                    <a:bodyPr/>
                    <a:lstStyle/>
                    <a:p>
                      <a:pPr algn="l">
                        <a:lnSpc>
                          <a:spcPct val="150000"/>
                        </a:lnSpc>
                        <a:spcAft>
                          <a:spcPts val="0"/>
                        </a:spcAft>
                      </a:pPr>
                      <a:r>
                        <a:rPr lang="es-MX" sz="1100" dirty="0">
                          <a:solidFill>
                            <a:schemeClr val="tx1"/>
                          </a:solidFill>
                          <a:effectLst/>
                        </a:rPr>
                        <a:t>15,61%</a:t>
                      </a:r>
                      <a:endParaRPr lang="es-E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r>
              <a:tr h="172967">
                <a:tc>
                  <a:txBody>
                    <a:bodyPr/>
                    <a:lstStyle/>
                    <a:p>
                      <a:pPr algn="r">
                        <a:lnSpc>
                          <a:spcPct val="150000"/>
                        </a:lnSpc>
                        <a:spcAft>
                          <a:spcPts val="0"/>
                        </a:spcAft>
                      </a:pPr>
                      <a:r>
                        <a:rPr lang="es-MX" sz="1100">
                          <a:solidFill>
                            <a:schemeClr val="tx1"/>
                          </a:solidFill>
                          <a:effectLst/>
                        </a:rPr>
                        <a:t>Valor Emocional</a:t>
                      </a:r>
                      <a:endParaRPr lang="es-ES"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c>
                  <a:txBody>
                    <a:bodyPr/>
                    <a:lstStyle/>
                    <a:p>
                      <a:pPr algn="l">
                        <a:lnSpc>
                          <a:spcPct val="150000"/>
                        </a:lnSpc>
                        <a:spcAft>
                          <a:spcPts val="0"/>
                        </a:spcAft>
                      </a:pPr>
                      <a:r>
                        <a:rPr lang="es-MX" sz="1100" dirty="0">
                          <a:solidFill>
                            <a:schemeClr val="tx1"/>
                          </a:solidFill>
                          <a:effectLst/>
                        </a:rPr>
                        <a:t>36,77%</a:t>
                      </a:r>
                      <a:endParaRPr lang="es-E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r>
              <a:tr h="172967">
                <a:tc>
                  <a:txBody>
                    <a:bodyPr/>
                    <a:lstStyle/>
                    <a:p>
                      <a:pPr algn="r">
                        <a:lnSpc>
                          <a:spcPct val="150000"/>
                        </a:lnSpc>
                        <a:spcAft>
                          <a:spcPts val="0"/>
                        </a:spcAft>
                      </a:pPr>
                      <a:r>
                        <a:rPr lang="es-MX" sz="1100">
                          <a:solidFill>
                            <a:schemeClr val="tx1"/>
                          </a:solidFill>
                          <a:effectLst/>
                        </a:rPr>
                        <a:t>Valor Condicional</a:t>
                      </a:r>
                      <a:endParaRPr lang="es-ES"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c>
                  <a:txBody>
                    <a:bodyPr/>
                    <a:lstStyle/>
                    <a:p>
                      <a:pPr algn="l">
                        <a:lnSpc>
                          <a:spcPct val="150000"/>
                        </a:lnSpc>
                        <a:spcAft>
                          <a:spcPts val="0"/>
                        </a:spcAft>
                      </a:pPr>
                      <a:r>
                        <a:rPr lang="es-MX" sz="1100" dirty="0">
                          <a:solidFill>
                            <a:schemeClr val="tx1"/>
                          </a:solidFill>
                          <a:effectLst/>
                        </a:rPr>
                        <a:t>7,94%</a:t>
                      </a:r>
                      <a:endParaRPr lang="es-E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r>
              <a:tr h="172967">
                <a:tc>
                  <a:txBody>
                    <a:bodyPr/>
                    <a:lstStyle/>
                    <a:p>
                      <a:pPr algn="r">
                        <a:lnSpc>
                          <a:spcPct val="150000"/>
                        </a:lnSpc>
                        <a:spcAft>
                          <a:spcPts val="0"/>
                        </a:spcAft>
                      </a:pPr>
                      <a:r>
                        <a:rPr lang="es-MX" sz="1100" dirty="0">
                          <a:solidFill>
                            <a:schemeClr val="tx1"/>
                          </a:solidFill>
                          <a:effectLst/>
                        </a:rPr>
                        <a:t>Valor Epistemológico</a:t>
                      </a:r>
                      <a:endParaRPr lang="es-E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c>
                  <a:txBody>
                    <a:bodyPr/>
                    <a:lstStyle/>
                    <a:p>
                      <a:pPr algn="l">
                        <a:lnSpc>
                          <a:spcPct val="150000"/>
                        </a:lnSpc>
                        <a:spcAft>
                          <a:spcPts val="0"/>
                        </a:spcAft>
                      </a:pPr>
                      <a:r>
                        <a:rPr lang="es-MX" sz="1100" dirty="0">
                          <a:solidFill>
                            <a:schemeClr val="tx1"/>
                          </a:solidFill>
                          <a:effectLst/>
                        </a:rPr>
                        <a:t>33,86%</a:t>
                      </a:r>
                      <a:endParaRPr lang="es-E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806" marR="37806" marT="0" marB="0"/>
                </a:tc>
              </a:tr>
            </a:tbl>
          </a:graphicData>
        </a:graphic>
      </p:graphicFrame>
    </p:spTree>
    <p:extLst>
      <p:ext uri="{BB962C8B-B14F-4D97-AF65-F5344CB8AC3E}">
        <p14:creationId xmlns:p14="http://schemas.microsoft.com/office/powerpoint/2010/main" val="9775115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90906" y="226234"/>
            <a:ext cx="78013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S" altLang="es-ES" sz="3200" b="1" u="sng" dirty="0" smtClean="0">
                <a:ln w="9525">
                  <a:solidFill>
                    <a:schemeClr val="bg1"/>
                  </a:solidFill>
                  <a:prstDash val="solid"/>
                </a:ln>
                <a:effectLst>
                  <a:outerShdw blurRad="12700" dist="38100" dir="2700000" algn="tl" rotWithShape="0">
                    <a:schemeClr val="bg1">
                      <a:lumMod val="50000"/>
                    </a:schemeClr>
                  </a:outerShdw>
                </a:effectLst>
              </a:rPr>
              <a:t>OFERTA ELECTORAL</a:t>
            </a:r>
            <a:endParaRPr lang="es-ES" altLang="es-ES" sz="3200" b="1" u="sng" dirty="0">
              <a:ln w="9525">
                <a:solidFill>
                  <a:schemeClr val="bg1"/>
                </a:solidFill>
                <a:prstDash val="solid"/>
              </a:ln>
              <a:effectLst>
                <a:outerShdw blurRad="12700" dist="38100" dir="2700000" algn="tl" rotWithShape="0">
                  <a:schemeClr val="bg1">
                    <a:lumMod val="50000"/>
                  </a:schemeClr>
                </a:outerShdw>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sz="1400" b="0" i="0" u="none" strike="noStrike" cap="none" normalizeH="0" baseline="0" dirty="0" smtClean="0">
              <a:ln>
                <a:noFill/>
              </a:ln>
              <a:solidFill>
                <a:schemeClr val="tx1"/>
              </a:solidFill>
              <a:effectLst/>
              <a:latin typeface="Arial" panose="020B0604020202020204" pitchFamily="34" charset="0"/>
            </a:endParaRPr>
          </a:p>
        </p:txBody>
      </p:sp>
      <p:pic>
        <p:nvPicPr>
          <p:cNvPr id="7169"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2120" y="1057231"/>
            <a:ext cx="3918857" cy="31415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4" name="Tabla 3"/>
          <p:cNvGraphicFramePr>
            <a:graphicFrameLocks noGrp="1"/>
          </p:cNvGraphicFramePr>
          <p:nvPr>
            <p:extLst>
              <p:ext uri="{D42A27DB-BD31-4B8C-83A1-F6EECF244321}">
                <p14:modId xmlns:p14="http://schemas.microsoft.com/office/powerpoint/2010/main" val="1414415659"/>
              </p:ext>
            </p:extLst>
          </p:nvPr>
        </p:nvGraphicFramePr>
        <p:xfrm>
          <a:off x="254639" y="1021709"/>
          <a:ext cx="4821214" cy="5601532"/>
        </p:xfrm>
        <a:graphic>
          <a:graphicData uri="http://schemas.openxmlformats.org/drawingml/2006/table">
            <a:tbl>
              <a:tblPr firstRow="1" firstCol="1" bandRow="1">
                <a:tableStyleId>{7DF18680-E054-41AD-8BC1-D1AEF772440D}</a:tableStyleId>
              </a:tblPr>
              <a:tblGrid>
                <a:gridCol w="1210096"/>
                <a:gridCol w="911166"/>
                <a:gridCol w="868034"/>
                <a:gridCol w="877620"/>
                <a:gridCol w="954298"/>
              </a:tblGrid>
              <a:tr h="572332">
                <a:tc>
                  <a:txBody>
                    <a:bodyPr/>
                    <a:lstStyle/>
                    <a:p>
                      <a:pPr algn="l">
                        <a:lnSpc>
                          <a:spcPct val="150000"/>
                        </a:lnSpc>
                        <a:spcAft>
                          <a:spcPts val="0"/>
                        </a:spcAft>
                      </a:pPr>
                      <a:r>
                        <a:rPr lang="es-EC" sz="1000" dirty="0">
                          <a:solidFill>
                            <a:schemeClr val="tx1"/>
                          </a:solidFill>
                          <a:effectLst/>
                        </a:rPr>
                        <a:t>Rafael Correa</a:t>
                      </a:r>
                      <a:endParaRPr lang="es-ES"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107" marR="44107" marT="0" marB="0"/>
                </a:tc>
                <a:tc>
                  <a:txBody>
                    <a:bodyPr/>
                    <a:lstStyle/>
                    <a:p>
                      <a:pPr algn="l">
                        <a:lnSpc>
                          <a:spcPct val="150000"/>
                        </a:lnSpc>
                        <a:spcAft>
                          <a:spcPts val="0"/>
                        </a:spcAft>
                      </a:pPr>
                      <a:r>
                        <a:rPr lang="es-EC" sz="1000" dirty="0">
                          <a:solidFill>
                            <a:schemeClr val="tx1"/>
                          </a:solidFill>
                          <a:effectLst/>
                        </a:rPr>
                        <a:t>Primera Vuelta 2006</a:t>
                      </a:r>
                      <a:endParaRPr lang="es-ES"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107" marR="44107" marT="0" marB="0"/>
                </a:tc>
                <a:tc>
                  <a:txBody>
                    <a:bodyPr/>
                    <a:lstStyle/>
                    <a:p>
                      <a:pPr algn="l">
                        <a:lnSpc>
                          <a:spcPct val="150000"/>
                        </a:lnSpc>
                        <a:spcAft>
                          <a:spcPts val="0"/>
                        </a:spcAft>
                      </a:pPr>
                      <a:r>
                        <a:rPr lang="es-EC" sz="1000">
                          <a:solidFill>
                            <a:schemeClr val="tx1"/>
                          </a:solidFill>
                          <a:effectLst/>
                        </a:rPr>
                        <a:t>Segunda Vuelta 2006</a:t>
                      </a:r>
                      <a:endParaRPr lang="es-ES"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107" marR="44107" marT="0" marB="0"/>
                </a:tc>
                <a:tc>
                  <a:txBody>
                    <a:bodyPr/>
                    <a:lstStyle/>
                    <a:p>
                      <a:pPr algn="l">
                        <a:lnSpc>
                          <a:spcPct val="150000"/>
                        </a:lnSpc>
                        <a:spcAft>
                          <a:spcPts val="0"/>
                        </a:spcAft>
                      </a:pPr>
                      <a:r>
                        <a:rPr lang="es-EC" sz="1000">
                          <a:solidFill>
                            <a:schemeClr val="tx1"/>
                          </a:solidFill>
                          <a:effectLst/>
                        </a:rPr>
                        <a:t>Primera Vuelta 2009</a:t>
                      </a:r>
                      <a:endParaRPr lang="es-ES"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107" marR="44107" marT="0" marB="0"/>
                </a:tc>
                <a:tc>
                  <a:txBody>
                    <a:bodyPr/>
                    <a:lstStyle/>
                    <a:p>
                      <a:pPr algn="l">
                        <a:lnSpc>
                          <a:spcPct val="150000"/>
                        </a:lnSpc>
                        <a:spcAft>
                          <a:spcPts val="0"/>
                        </a:spcAft>
                      </a:pPr>
                      <a:r>
                        <a:rPr lang="es-EC" sz="1000">
                          <a:solidFill>
                            <a:schemeClr val="tx1"/>
                          </a:solidFill>
                          <a:effectLst/>
                        </a:rPr>
                        <a:t>Primera Vuelta 2013</a:t>
                      </a:r>
                      <a:endParaRPr lang="es-ES"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107" marR="44107" marT="0" marB="0"/>
                </a:tc>
              </a:tr>
              <a:tr h="2163589">
                <a:tc>
                  <a:txBody>
                    <a:bodyPr/>
                    <a:lstStyle/>
                    <a:p>
                      <a:pPr algn="l">
                        <a:lnSpc>
                          <a:spcPct val="150000"/>
                        </a:lnSpc>
                        <a:spcAft>
                          <a:spcPts val="0"/>
                        </a:spcAft>
                      </a:pPr>
                      <a:r>
                        <a:rPr lang="es-EC" sz="1000">
                          <a:solidFill>
                            <a:schemeClr val="tx1"/>
                          </a:solidFill>
                          <a:effectLst/>
                        </a:rPr>
                        <a:t>Oferta de la Estrategia de Campaña </a:t>
                      </a:r>
                      <a:endParaRPr lang="es-ES"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107" marR="44107" marT="0" marB="0"/>
                </a:tc>
                <a:tc>
                  <a:txBody>
                    <a:bodyPr/>
                    <a:lstStyle/>
                    <a:p>
                      <a:pPr algn="r">
                        <a:lnSpc>
                          <a:spcPct val="150000"/>
                        </a:lnSpc>
                        <a:spcAft>
                          <a:spcPts val="0"/>
                        </a:spcAft>
                      </a:pPr>
                      <a:r>
                        <a:rPr lang="es-EC" sz="1000">
                          <a:solidFill>
                            <a:schemeClr val="tx1"/>
                          </a:solidFill>
                          <a:effectLst/>
                        </a:rPr>
                        <a:t>Propuesta Nueva Constitución debido </a:t>
                      </a:r>
                      <a:r>
                        <a:rPr lang="es-ES" sz="1000">
                          <a:solidFill>
                            <a:schemeClr val="tx1"/>
                          </a:solidFill>
                          <a:effectLst/>
                        </a:rPr>
                        <a:t>a la acelerada de credibilidad y respaldo de los últimos gobiernos elegidos; </a:t>
                      </a:r>
                      <a:endParaRPr lang="es-ES"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107" marR="44107" marT="0" marB="0"/>
                </a:tc>
                <a:tc>
                  <a:txBody>
                    <a:bodyPr/>
                    <a:lstStyle/>
                    <a:p>
                      <a:pPr algn="r">
                        <a:lnSpc>
                          <a:spcPct val="150000"/>
                        </a:lnSpc>
                        <a:spcAft>
                          <a:spcPts val="0"/>
                        </a:spcAft>
                      </a:pPr>
                      <a:r>
                        <a:rPr lang="es-EC" sz="1000">
                          <a:solidFill>
                            <a:schemeClr val="tx1"/>
                          </a:solidFill>
                          <a:effectLst/>
                        </a:rPr>
                        <a:t>Nueva Constitución.</a:t>
                      </a:r>
                      <a:endParaRPr lang="es-ES"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107" marR="44107" marT="0" marB="0"/>
                </a:tc>
                <a:tc>
                  <a:txBody>
                    <a:bodyPr/>
                    <a:lstStyle/>
                    <a:p>
                      <a:pPr algn="r">
                        <a:lnSpc>
                          <a:spcPct val="150000"/>
                        </a:lnSpc>
                        <a:spcAft>
                          <a:spcPts val="0"/>
                        </a:spcAft>
                      </a:pPr>
                      <a:r>
                        <a:rPr lang="es-EC" sz="1000">
                          <a:solidFill>
                            <a:schemeClr val="tx1"/>
                          </a:solidFill>
                          <a:effectLst/>
                        </a:rPr>
                        <a:t>Impulso sectores vulnerables.</a:t>
                      </a:r>
                      <a:endParaRPr lang="es-ES" sz="1050">
                        <a:solidFill>
                          <a:schemeClr val="tx1"/>
                        </a:solidFill>
                        <a:effectLst/>
                      </a:endParaRPr>
                    </a:p>
                    <a:p>
                      <a:pPr algn="r">
                        <a:lnSpc>
                          <a:spcPct val="150000"/>
                        </a:lnSpc>
                        <a:spcAft>
                          <a:spcPts val="0"/>
                        </a:spcAft>
                      </a:pPr>
                      <a:r>
                        <a:rPr lang="es-EC" sz="1000">
                          <a:solidFill>
                            <a:schemeClr val="tx1"/>
                          </a:solidFill>
                          <a:effectLst/>
                        </a:rPr>
                        <a:t>Continuación de Obras.</a:t>
                      </a:r>
                      <a:endParaRPr lang="es-ES"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107" marR="44107" marT="0" marB="0"/>
                </a:tc>
                <a:tc>
                  <a:txBody>
                    <a:bodyPr/>
                    <a:lstStyle/>
                    <a:p>
                      <a:pPr algn="r">
                        <a:lnSpc>
                          <a:spcPct val="150000"/>
                        </a:lnSpc>
                        <a:spcAft>
                          <a:spcPts val="0"/>
                        </a:spcAft>
                      </a:pPr>
                      <a:r>
                        <a:rPr lang="es-EC" sz="1000">
                          <a:solidFill>
                            <a:schemeClr val="tx1"/>
                          </a:solidFill>
                          <a:effectLst/>
                        </a:rPr>
                        <a:t>Incremento de bono de desarrollo humano.</a:t>
                      </a:r>
                      <a:endParaRPr lang="es-ES" sz="1050">
                        <a:solidFill>
                          <a:schemeClr val="tx1"/>
                        </a:solidFill>
                        <a:effectLst/>
                      </a:endParaRPr>
                    </a:p>
                    <a:p>
                      <a:pPr algn="r">
                        <a:lnSpc>
                          <a:spcPct val="150000"/>
                        </a:lnSpc>
                        <a:spcAft>
                          <a:spcPts val="0"/>
                        </a:spcAft>
                      </a:pPr>
                      <a:r>
                        <a:rPr lang="es-EC" sz="1000">
                          <a:solidFill>
                            <a:schemeClr val="tx1"/>
                          </a:solidFill>
                          <a:effectLst/>
                        </a:rPr>
                        <a:t>Cambio a la matriz productiva. Continuación de Obras. </a:t>
                      </a:r>
                      <a:endParaRPr lang="es-ES"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107" marR="44107" marT="0" marB="0"/>
                </a:tc>
              </a:tr>
              <a:tr h="2412340">
                <a:tc>
                  <a:txBody>
                    <a:bodyPr/>
                    <a:lstStyle/>
                    <a:p>
                      <a:pPr algn="l">
                        <a:lnSpc>
                          <a:spcPct val="150000"/>
                        </a:lnSpc>
                        <a:spcAft>
                          <a:spcPts val="0"/>
                        </a:spcAft>
                      </a:pPr>
                      <a:r>
                        <a:rPr lang="es-EC" sz="1000">
                          <a:solidFill>
                            <a:schemeClr val="tx1"/>
                          </a:solidFill>
                          <a:effectLst/>
                        </a:rPr>
                        <a:t>Ventaja Competitiva</a:t>
                      </a:r>
                      <a:endParaRPr lang="es-ES"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107" marR="44107" marT="0" marB="0"/>
                </a:tc>
                <a:tc>
                  <a:txBody>
                    <a:bodyPr/>
                    <a:lstStyle/>
                    <a:p>
                      <a:pPr algn="r">
                        <a:lnSpc>
                          <a:spcPct val="150000"/>
                        </a:lnSpc>
                        <a:spcAft>
                          <a:spcPts val="0"/>
                        </a:spcAft>
                      </a:pPr>
                      <a:r>
                        <a:rPr lang="es-EC" sz="1000" dirty="0">
                          <a:solidFill>
                            <a:schemeClr val="tx1"/>
                          </a:solidFill>
                          <a:effectLst/>
                        </a:rPr>
                        <a:t>Personaje Político Nuevo</a:t>
                      </a:r>
                      <a:endParaRPr lang="es-ES" sz="1050" dirty="0">
                        <a:solidFill>
                          <a:schemeClr val="tx1"/>
                        </a:solidFill>
                        <a:effectLst/>
                      </a:endParaRPr>
                    </a:p>
                    <a:p>
                      <a:pPr algn="r">
                        <a:lnSpc>
                          <a:spcPct val="150000"/>
                        </a:lnSpc>
                        <a:spcAft>
                          <a:spcPts val="0"/>
                        </a:spcAft>
                      </a:pPr>
                      <a:r>
                        <a:rPr lang="es-EC" sz="1000" dirty="0">
                          <a:solidFill>
                            <a:schemeClr val="tx1"/>
                          </a:solidFill>
                          <a:effectLst/>
                        </a:rPr>
                        <a:t>Movimiento Político Joven</a:t>
                      </a:r>
                      <a:endParaRPr lang="es-ES" sz="1050" dirty="0">
                        <a:solidFill>
                          <a:schemeClr val="tx1"/>
                        </a:solidFill>
                        <a:effectLst/>
                      </a:endParaRPr>
                    </a:p>
                    <a:p>
                      <a:pPr algn="r">
                        <a:lnSpc>
                          <a:spcPct val="150000"/>
                        </a:lnSpc>
                        <a:spcAft>
                          <a:spcPts val="0"/>
                        </a:spcAft>
                      </a:pPr>
                      <a:r>
                        <a:rPr lang="es-EC" sz="1000" dirty="0">
                          <a:solidFill>
                            <a:schemeClr val="tx1"/>
                          </a:solidFill>
                          <a:effectLst/>
                        </a:rPr>
                        <a:t>Utilización de estrategias de comunicación modernas.</a:t>
                      </a:r>
                      <a:endParaRPr lang="es-ES"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107" marR="44107" marT="0" marB="0"/>
                </a:tc>
                <a:tc>
                  <a:txBody>
                    <a:bodyPr/>
                    <a:lstStyle/>
                    <a:p>
                      <a:pPr algn="r">
                        <a:lnSpc>
                          <a:spcPct val="150000"/>
                        </a:lnSpc>
                        <a:spcAft>
                          <a:spcPts val="0"/>
                        </a:spcAft>
                      </a:pPr>
                      <a:r>
                        <a:rPr lang="es-EC" sz="1000">
                          <a:solidFill>
                            <a:schemeClr val="tx1"/>
                          </a:solidFill>
                          <a:effectLst/>
                        </a:rPr>
                        <a:t>Personaje Político Nuevo</a:t>
                      </a:r>
                      <a:endParaRPr lang="es-ES" sz="1050">
                        <a:solidFill>
                          <a:schemeClr val="tx1"/>
                        </a:solidFill>
                        <a:effectLst/>
                      </a:endParaRPr>
                    </a:p>
                    <a:p>
                      <a:pPr algn="r">
                        <a:lnSpc>
                          <a:spcPct val="150000"/>
                        </a:lnSpc>
                        <a:spcAft>
                          <a:spcPts val="0"/>
                        </a:spcAft>
                      </a:pPr>
                      <a:r>
                        <a:rPr lang="es-EC" sz="1000">
                          <a:solidFill>
                            <a:schemeClr val="tx1"/>
                          </a:solidFill>
                          <a:effectLst/>
                        </a:rPr>
                        <a:t>Movimiento Político Joven</a:t>
                      </a:r>
                      <a:endParaRPr lang="es-ES" sz="1050">
                        <a:solidFill>
                          <a:schemeClr val="tx1"/>
                        </a:solidFill>
                        <a:effectLst/>
                      </a:endParaRPr>
                    </a:p>
                    <a:p>
                      <a:pPr algn="r">
                        <a:lnSpc>
                          <a:spcPct val="150000"/>
                        </a:lnSpc>
                        <a:spcAft>
                          <a:spcPts val="0"/>
                        </a:spcAft>
                      </a:pPr>
                      <a:r>
                        <a:rPr lang="es-EC" sz="1000">
                          <a:solidFill>
                            <a:schemeClr val="tx1"/>
                          </a:solidFill>
                          <a:effectLst/>
                        </a:rPr>
                        <a:t>Utilización de estrategias de comunicación modernas.</a:t>
                      </a:r>
                      <a:endParaRPr lang="es-ES"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107" marR="44107" marT="0" marB="0"/>
                </a:tc>
                <a:tc>
                  <a:txBody>
                    <a:bodyPr/>
                    <a:lstStyle/>
                    <a:p>
                      <a:pPr algn="r">
                        <a:lnSpc>
                          <a:spcPct val="150000"/>
                        </a:lnSpc>
                        <a:spcAft>
                          <a:spcPts val="0"/>
                        </a:spcAft>
                      </a:pPr>
                      <a:r>
                        <a:rPr lang="es-EC" sz="1000">
                          <a:solidFill>
                            <a:schemeClr val="tx1"/>
                          </a:solidFill>
                          <a:effectLst/>
                        </a:rPr>
                        <a:t>Credibilidad por Obras realizadas (Carreteras)</a:t>
                      </a:r>
                      <a:endParaRPr lang="es-ES" sz="1050">
                        <a:solidFill>
                          <a:schemeClr val="tx1"/>
                        </a:solidFill>
                        <a:effectLst/>
                      </a:endParaRPr>
                    </a:p>
                    <a:p>
                      <a:pPr algn="r">
                        <a:lnSpc>
                          <a:spcPct val="150000"/>
                        </a:lnSpc>
                        <a:spcAft>
                          <a:spcPts val="0"/>
                        </a:spcAft>
                      </a:pPr>
                      <a:r>
                        <a:rPr lang="es-EC" sz="1000">
                          <a:solidFill>
                            <a:schemeClr val="tx1"/>
                          </a:solidFill>
                          <a:effectLst/>
                        </a:rPr>
                        <a:t>Imagen Binomio (Lenin Moreno)</a:t>
                      </a:r>
                      <a:endParaRPr lang="es-ES" sz="105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107" marR="44107" marT="0" marB="0"/>
                </a:tc>
                <a:tc>
                  <a:txBody>
                    <a:bodyPr/>
                    <a:lstStyle/>
                    <a:p>
                      <a:pPr algn="r">
                        <a:lnSpc>
                          <a:spcPct val="150000"/>
                        </a:lnSpc>
                        <a:spcAft>
                          <a:spcPts val="0"/>
                        </a:spcAft>
                      </a:pPr>
                      <a:r>
                        <a:rPr lang="es-EC" sz="1000" dirty="0">
                          <a:solidFill>
                            <a:schemeClr val="tx1"/>
                          </a:solidFill>
                          <a:effectLst/>
                        </a:rPr>
                        <a:t>Control Masivo y frecuente de Medios de Comunicación.</a:t>
                      </a:r>
                      <a:endParaRPr lang="es-ES"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107" marR="44107" marT="0" marB="0"/>
                </a:tc>
              </a:tr>
            </a:tbl>
          </a:graphicData>
        </a:graphic>
      </p:graphicFrame>
      <p:sp>
        <p:nvSpPr>
          <p:cNvPr id="5" name="Rectángulo 4"/>
          <p:cNvSpPr/>
          <p:nvPr/>
        </p:nvSpPr>
        <p:spPr>
          <a:xfrm>
            <a:off x="0" y="6623241"/>
            <a:ext cx="3467616" cy="369332"/>
          </a:xfrm>
          <a:prstGeom prst="rect">
            <a:avLst/>
          </a:prstGeom>
        </p:spPr>
        <p:txBody>
          <a:bodyPr wrap="none">
            <a:spAutoFit/>
          </a:bodyPr>
          <a:lstStyle/>
          <a:p>
            <a:r>
              <a:rPr lang="es-MX" dirty="0">
                <a:latin typeface="Arial" panose="020B0604020202020204" pitchFamily="34" charset="0"/>
                <a:ea typeface="Calibri" panose="020F0502020204030204" pitchFamily="34" charset="0"/>
              </a:rPr>
              <a:t>Fuente: Información Secundaria</a:t>
            </a:r>
            <a:endParaRPr lang="es-ES" dirty="0"/>
          </a:p>
        </p:txBody>
      </p:sp>
      <p:sp>
        <p:nvSpPr>
          <p:cNvPr id="6" name="Rectángulo 5"/>
          <p:cNvSpPr/>
          <p:nvPr/>
        </p:nvSpPr>
        <p:spPr>
          <a:xfrm>
            <a:off x="5642093" y="4069264"/>
            <a:ext cx="3869492" cy="784830"/>
          </a:xfrm>
          <a:prstGeom prst="rect">
            <a:avLst/>
          </a:prstGeom>
        </p:spPr>
        <p:txBody>
          <a:bodyPr wrap="square">
            <a:spAutoFit/>
          </a:bodyPr>
          <a:lstStyle/>
          <a:p>
            <a:pPr algn="just">
              <a:lnSpc>
                <a:spcPct val="150000"/>
              </a:lnSpc>
              <a:spcAft>
                <a:spcPts val="0"/>
              </a:spcAft>
            </a:pPr>
            <a:r>
              <a:rPr lang="es-MX" dirty="0">
                <a:latin typeface="Arial" panose="020B0604020202020204" pitchFamily="34" charset="0"/>
                <a:ea typeface="Calibri" panose="020F0502020204030204" pitchFamily="34" charset="0"/>
                <a:cs typeface="Arial" panose="020B0604020202020204" pitchFamily="34" charset="0"/>
              </a:rPr>
              <a:t>Candidatos Presidenciales</a:t>
            </a:r>
            <a:endParaRPr lang="es-ES" b="1" dirty="0">
              <a:latin typeface="Arial" panose="020B0604020202020204" pitchFamily="34" charset="0"/>
              <a:ea typeface="Calibri" panose="020F0502020204030204" pitchFamily="34" charset="0"/>
              <a:cs typeface="Times New Roman" panose="02020603050405020304" pitchFamily="18" charset="0"/>
            </a:endParaRPr>
          </a:p>
          <a:p>
            <a:pPr algn="just">
              <a:spcAft>
                <a:spcPts val="600"/>
              </a:spcAft>
            </a:pPr>
            <a:r>
              <a:rPr lang="es-ES" dirty="0">
                <a:latin typeface="Arial" panose="020B0604020202020204" pitchFamily="34" charset="0"/>
                <a:ea typeface="Times New Roman" panose="02020603050405020304" pitchFamily="18" charset="0"/>
              </a:rPr>
              <a:t>Fuente:(CNE, 2014)</a:t>
            </a:r>
            <a:endParaRPr lang="es-E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95345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46889" y="104812"/>
            <a:ext cx="78013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S" altLang="es-ES" sz="3200" b="1" u="sng" dirty="0" smtClean="0">
                <a:ln w="9525">
                  <a:solidFill>
                    <a:schemeClr val="bg1"/>
                  </a:solidFill>
                  <a:prstDash val="solid"/>
                </a:ln>
                <a:effectLst>
                  <a:outerShdw blurRad="12700" dist="38100" dir="2700000" algn="tl" rotWithShape="0">
                    <a:schemeClr val="bg1">
                      <a:lumMod val="50000"/>
                    </a:schemeClr>
                  </a:outerShdw>
                </a:effectLst>
              </a:rPr>
              <a:t>DEMANDA ELECTORAL</a:t>
            </a:r>
            <a:endParaRPr lang="es-ES" altLang="es-ES" sz="3200" b="1" u="sng" dirty="0">
              <a:ln w="9525">
                <a:solidFill>
                  <a:schemeClr val="bg1"/>
                </a:solidFill>
                <a:prstDash val="solid"/>
              </a:ln>
              <a:effectLst>
                <a:outerShdw blurRad="12700" dist="38100" dir="2700000" algn="tl" rotWithShape="0">
                  <a:schemeClr val="bg1">
                    <a:lumMod val="50000"/>
                  </a:schemeClr>
                </a:outerShdw>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sz="1400" b="0" i="0" u="none" strike="noStrike" cap="none" normalizeH="0" baseline="0" dirty="0" smtClean="0">
              <a:ln>
                <a:noFill/>
              </a:ln>
              <a:solidFill>
                <a:schemeClr val="tx1"/>
              </a:solidFill>
              <a:effectLst/>
              <a:latin typeface="Arial" panose="020B0604020202020204" pitchFamily="34" charset="0"/>
            </a:endParaRPr>
          </a:p>
        </p:txBody>
      </p:sp>
      <p:sp>
        <p:nvSpPr>
          <p:cNvPr id="3" name="CuadroTexto 2"/>
          <p:cNvSpPr txBox="1"/>
          <p:nvPr/>
        </p:nvSpPr>
        <p:spPr>
          <a:xfrm>
            <a:off x="236681" y="935809"/>
            <a:ext cx="8607745" cy="1200329"/>
          </a:xfrm>
          <a:prstGeom prst="rect">
            <a:avLst/>
          </a:prstGeom>
          <a:noFill/>
        </p:spPr>
        <p:txBody>
          <a:bodyPr wrap="square" rtlCol="0">
            <a:spAutoFit/>
          </a:bodyPr>
          <a:lstStyle/>
          <a:p>
            <a:r>
              <a:rPr lang="es-ES" dirty="0"/>
              <a:t>S</a:t>
            </a:r>
            <a:r>
              <a:rPr lang="es-ES" dirty="0" smtClean="0"/>
              <a:t>on </a:t>
            </a:r>
            <a:r>
              <a:rPr lang="es-ES" dirty="0"/>
              <a:t>los electores a nivel nacional y en el sur del DMQ que está cuantificada al año 2014, así se tiene 11.666.478 electores en Ecuador, en Pichincha 2.074.703 electores, y en la Circunscripción 2 que corresponde al sur del DMQ 703.705 electores.</a:t>
            </a:r>
          </a:p>
        </p:txBody>
      </p:sp>
      <p:graphicFrame>
        <p:nvGraphicFramePr>
          <p:cNvPr id="6" name="Tabla 5"/>
          <p:cNvGraphicFramePr>
            <a:graphicFrameLocks noGrp="1"/>
          </p:cNvGraphicFramePr>
          <p:nvPr>
            <p:extLst>
              <p:ext uri="{D42A27DB-BD31-4B8C-83A1-F6EECF244321}">
                <p14:modId xmlns:p14="http://schemas.microsoft.com/office/powerpoint/2010/main" val="1969947326"/>
              </p:ext>
            </p:extLst>
          </p:nvPr>
        </p:nvGraphicFramePr>
        <p:xfrm>
          <a:off x="1709949" y="2136138"/>
          <a:ext cx="5275249" cy="4526280"/>
        </p:xfrm>
        <a:graphic>
          <a:graphicData uri="http://schemas.openxmlformats.org/drawingml/2006/table">
            <a:tbl>
              <a:tblPr firstRow="1" firstCol="1" bandRow="1">
                <a:tableStyleId>{7DF18680-E054-41AD-8BC1-D1AEF772440D}</a:tableStyleId>
              </a:tblPr>
              <a:tblGrid>
                <a:gridCol w="1301576"/>
                <a:gridCol w="1069612"/>
                <a:gridCol w="933655"/>
                <a:gridCol w="943965"/>
                <a:gridCol w="1026441"/>
              </a:tblGrid>
              <a:tr h="497669">
                <a:tc>
                  <a:txBody>
                    <a:bodyPr/>
                    <a:lstStyle/>
                    <a:p>
                      <a:pPr algn="l">
                        <a:lnSpc>
                          <a:spcPct val="150000"/>
                        </a:lnSpc>
                        <a:spcAft>
                          <a:spcPts val="0"/>
                        </a:spcAft>
                      </a:pPr>
                      <a:r>
                        <a:rPr lang="es-EC" sz="1100" dirty="0">
                          <a:solidFill>
                            <a:schemeClr val="tx1"/>
                          </a:solidFill>
                          <a:effectLst/>
                        </a:rPr>
                        <a:t> </a:t>
                      </a:r>
                      <a:endParaRPr lang="es-E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8810" marR="58810" marT="0" marB="0"/>
                </a:tc>
                <a:tc>
                  <a:txBody>
                    <a:bodyPr/>
                    <a:lstStyle/>
                    <a:p>
                      <a:pPr algn="l">
                        <a:lnSpc>
                          <a:spcPct val="150000"/>
                        </a:lnSpc>
                        <a:spcAft>
                          <a:spcPts val="0"/>
                        </a:spcAft>
                      </a:pPr>
                      <a:r>
                        <a:rPr lang="es-EC" sz="1100">
                          <a:solidFill>
                            <a:schemeClr val="tx1"/>
                          </a:solidFill>
                          <a:effectLst/>
                        </a:rPr>
                        <a:t>Primera Vuelta 2006</a:t>
                      </a:r>
                      <a:endParaRPr lang="es-ES" sz="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8810" marR="58810" marT="0" marB="0"/>
                </a:tc>
                <a:tc>
                  <a:txBody>
                    <a:bodyPr/>
                    <a:lstStyle/>
                    <a:p>
                      <a:pPr algn="l">
                        <a:lnSpc>
                          <a:spcPct val="150000"/>
                        </a:lnSpc>
                        <a:spcAft>
                          <a:spcPts val="0"/>
                        </a:spcAft>
                      </a:pPr>
                      <a:r>
                        <a:rPr lang="es-EC" sz="1100">
                          <a:solidFill>
                            <a:schemeClr val="tx1"/>
                          </a:solidFill>
                          <a:effectLst/>
                        </a:rPr>
                        <a:t>Segunda Vuelta 2006</a:t>
                      </a:r>
                      <a:endParaRPr lang="es-ES" sz="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8810" marR="58810" marT="0" marB="0"/>
                </a:tc>
                <a:tc>
                  <a:txBody>
                    <a:bodyPr/>
                    <a:lstStyle/>
                    <a:p>
                      <a:pPr algn="l">
                        <a:lnSpc>
                          <a:spcPct val="150000"/>
                        </a:lnSpc>
                        <a:spcAft>
                          <a:spcPts val="0"/>
                        </a:spcAft>
                      </a:pPr>
                      <a:r>
                        <a:rPr lang="es-EC" sz="1100">
                          <a:solidFill>
                            <a:schemeClr val="tx1"/>
                          </a:solidFill>
                          <a:effectLst/>
                        </a:rPr>
                        <a:t>Primera Vuelta 2009</a:t>
                      </a:r>
                      <a:endParaRPr lang="es-ES" sz="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8810" marR="58810" marT="0" marB="0"/>
                </a:tc>
                <a:tc>
                  <a:txBody>
                    <a:bodyPr/>
                    <a:lstStyle/>
                    <a:p>
                      <a:pPr algn="l">
                        <a:lnSpc>
                          <a:spcPct val="150000"/>
                        </a:lnSpc>
                        <a:spcAft>
                          <a:spcPts val="0"/>
                        </a:spcAft>
                      </a:pPr>
                      <a:r>
                        <a:rPr lang="es-EC" sz="1100">
                          <a:solidFill>
                            <a:schemeClr val="tx1"/>
                          </a:solidFill>
                          <a:effectLst/>
                        </a:rPr>
                        <a:t>Primera Vuelta 2013</a:t>
                      </a:r>
                      <a:endParaRPr lang="es-ES" sz="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8810" marR="58810" marT="0" marB="0"/>
                </a:tc>
              </a:tr>
              <a:tr h="3981349">
                <a:tc>
                  <a:txBody>
                    <a:bodyPr/>
                    <a:lstStyle/>
                    <a:p>
                      <a:pPr algn="l">
                        <a:lnSpc>
                          <a:spcPct val="150000"/>
                        </a:lnSpc>
                        <a:spcAft>
                          <a:spcPts val="0"/>
                        </a:spcAft>
                      </a:pPr>
                      <a:r>
                        <a:rPr lang="es-EC" sz="1100" dirty="0">
                          <a:solidFill>
                            <a:schemeClr val="tx1"/>
                          </a:solidFill>
                          <a:effectLst/>
                        </a:rPr>
                        <a:t>Rafael Correa</a:t>
                      </a:r>
                      <a:endParaRPr lang="es-E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8810" marR="58810" marT="0" marB="0"/>
                </a:tc>
                <a:tc>
                  <a:txBody>
                    <a:bodyPr/>
                    <a:lstStyle/>
                    <a:p>
                      <a:pPr algn="l">
                        <a:lnSpc>
                          <a:spcPct val="150000"/>
                        </a:lnSpc>
                        <a:spcAft>
                          <a:spcPts val="0"/>
                        </a:spcAft>
                      </a:pPr>
                      <a:r>
                        <a:rPr lang="es-EC" sz="1100" dirty="0">
                          <a:solidFill>
                            <a:schemeClr val="tx1"/>
                          </a:solidFill>
                          <a:effectLst/>
                        </a:rPr>
                        <a:t>Demanda electoral latente, muchos electores podrían compartir una necesidad intensa que ninguna oferta política existente, puede satisfacer.</a:t>
                      </a:r>
                      <a:endParaRPr lang="es-E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8810" marR="58810" marT="0" marB="0"/>
                </a:tc>
                <a:tc>
                  <a:txBody>
                    <a:bodyPr/>
                    <a:lstStyle/>
                    <a:p>
                      <a:pPr algn="l">
                        <a:lnSpc>
                          <a:spcPct val="150000"/>
                        </a:lnSpc>
                        <a:spcAft>
                          <a:spcPts val="0"/>
                        </a:spcAft>
                      </a:pPr>
                      <a:r>
                        <a:rPr lang="es-EC" sz="1100">
                          <a:solidFill>
                            <a:schemeClr val="tx1"/>
                          </a:solidFill>
                          <a:effectLst/>
                        </a:rPr>
                        <a:t>Demanda electoral latente, muchos electores podrían compartir una necesidad intensa que ninguna oferta política existente, puede satisfacer.</a:t>
                      </a:r>
                      <a:endParaRPr lang="es-ES" sz="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8810" marR="58810" marT="0" marB="0"/>
                </a:tc>
                <a:tc>
                  <a:txBody>
                    <a:bodyPr/>
                    <a:lstStyle/>
                    <a:p>
                      <a:pPr algn="l">
                        <a:lnSpc>
                          <a:spcPct val="150000"/>
                        </a:lnSpc>
                        <a:spcAft>
                          <a:spcPts val="0"/>
                        </a:spcAft>
                      </a:pPr>
                      <a:r>
                        <a:rPr lang="es-EC" sz="1100">
                          <a:solidFill>
                            <a:schemeClr val="tx1"/>
                          </a:solidFill>
                          <a:effectLst/>
                        </a:rPr>
                        <a:t>Demanda electoral plena, cuando se está satisfecho  con  el  número  de  electores  (votos su electorado).</a:t>
                      </a:r>
                      <a:endParaRPr lang="es-ES" sz="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8810" marR="58810" marT="0" marB="0"/>
                </a:tc>
                <a:tc>
                  <a:txBody>
                    <a:bodyPr/>
                    <a:lstStyle/>
                    <a:p>
                      <a:pPr algn="l">
                        <a:lnSpc>
                          <a:spcPct val="150000"/>
                        </a:lnSpc>
                        <a:spcAft>
                          <a:spcPts val="0"/>
                        </a:spcAft>
                      </a:pPr>
                      <a:r>
                        <a:rPr lang="es-EC" sz="1100" dirty="0">
                          <a:solidFill>
                            <a:schemeClr val="tx1"/>
                          </a:solidFill>
                          <a:effectLst/>
                        </a:rPr>
                        <a:t>Demanda electoral negativa, si a una parte importante  del  mercado  electoral  le  desagrada una oferta política concreta.</a:t>
                      </a:r>
                      <a:endParaRPr lang="es-E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8810" marR="58810" marT="0" marB="0"/>
                </a:tc>
              </a:tr>
            </a:tbl>
          </a:graphicData>
        </a:graphic>
      </p:graphicFrame>
      <p:sp>
        <p:nvSpPr>
          <p:cNvPr id="7" name="Rectángulo 6"/>
          <p:cNvSpPr/>
          <p:nvPr/>
        </p:nvSpPr>
        <p:spPr>
          <a:xfrm>
            <a:off x="0" y="6626306"/>
            <a:ext cx="2980303" cy="369332"/>
          </a:xfrm>
          <a:prstGeom prst="rect">
            <a:avLst/>
          </a:prstGeom>
        </p:spPr>
        <p:txBody>
          <a:bodyPr wrap="none">
            <a:spAutoFit/>
          </a:bodyPr>
          <a:lstStyle/>
          <a:p>
            <a:pPr algn="just">
              <a:spcAft>
                <a:spcPts val="600"/>
              </a:spcAft>
            </a:pPr>
            <a:r>
              <a:rPr lang="es-ES" dirty="0">
                <a:latin typeface="Arial" panose="020B0604020202020204" pitchFamily="34" charset="0"/>
                <a:ea typeface="Times New Roman" panose="02020603050405020304" pitchFamily="18" charset="0"/>
              </a:rPr>
              <a:t>Fuente: Elaboración Propia</a:t>
            </a:r>
            <a:endParaRPr lang="es-E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536644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90906" y="226234"/>
            <a:ext cx="78013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S" altLang="es-ES" sz="3200" b="1" u="sng" dirty="0" smtClean="0">
                <a:ln w="9525">
                  <a:solidFill>
                    <a:schemeClr val="bg1"/>
                  </a:solidFill>
                  <a:prstDash val="solid"/>
                </a:ln>
                <a:effectLst>
                  <a:outerShdw blurRad="12700" dist="38100" dir="2700000" algn="tl" rotWithShape="0">
                    <a:schemeClr val="bg1">
                      <a:lumMod val="50000"/>
                    </a:schemeClr>
                  </a:outerShdw>
                </a:effectLst>
              </a:rPr>
              <a:t>EL PRODUCTO</a:t>
            </a:r>
            <a:endParaRPr lang="es-ES" altLang="es-ES" sz="3200" b="1" u="sng" dirty="0">
              <a:ln w="9525">
                <a:solidFill>
                  <a:schemeClr val="bg1"/>
                </a:solidFill>
                <a:prstDash val="solid"/>
              </a:ln>
              <a:effectLst>
                <a:outerShdw blurRad="12700" dist="38100" dir="2700000" algn="tl" rotWithShape="0">
                  <a:schemeClr val="bg1">
                    <a:lumMod val="50000"/>
                  </a:schemeClr>
                </a:outerShdw>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sz="1400" b="0" i="0" u="none" strike="noStrike" cap="none" normalizeH="0" baseline="0" dirty="0" smtClean="0">
              <a:ln>
                <a:noFill/>
              </a:ln>
              <a:solidFill>
                <a:schemeClr val="tx1"/>
              </a:solidFill>
              <a:effectLst/>
              <a:latin typeface="Arial" panose="020B0604020202020204" pitchFamily="34" charset="0"/>
            </a:endParaRPr>
          </a:p>
        </p:txBody>
      </p:sp>
      <p:pic>
        <p:nvPicPr>
          <p:cNvPr id="4" name="Imagen 3"/>
          <p:cNvPicPr>
            <a:picLocks noChangeAspect="1"/>
          </p:cNvPicPr>
          <p:nvPr/>
        </p:nvPicPr>
        <p:blipFill>
          <a:blip r:embed="rId2"/>
          <a:stretch>
            <a:fillRect/>
          </a:stretch>
        </p:blipFill>
        <p:spPr>
          <a:xfrm>
            <a:off x="558857" y="1212981"/>
            <a:ext cx="2899600" cy="22789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CuadroTexto 4"/>
          <p:cNvSpPr txBox="1"/>
          <p:nvPr/>
        </p:nvSpPr>
        <p:spPr>
          <a:xfrm>
            <a:off x="4470584" y="2352433"/>
            <a:ext cx="3900686" cy="1323439"/>
          </a:xfrm>
          <a:prstGeom prst="rect">
            <a:avLst/>
          </a:prstGeom>
          <a:noFill/>
        </p:spPr>
        <p:txBody>
          <a:bodyPr wrap="square" rtlCol="0">
            <a:spAutoFit/>
          </a:bodyPr>
          <a:lstStyle/>
          <a:p>
            <a:r>
              <a:rPr lang="es-MX" sz="2000" dirty="0"/>
              <a:t>Los componentes del Producto son: La Imagen, La Marca, El Slogan, La Música. Los colores VERDE y AZUL.</a:t>
            </a:r>
            <a:endParaRPr lang="es-ES" sz="2000" dirty="0"/>
          </a:p>
        </p:txBody>
      </p:sp>
      <p:pic>
        <p:nvPicPr>
          <p:cNvPr id="9219" name="Picture 3" descr="http://blog.chavez.org.ve/wp-content/uploads/2010/09/A-rescatar-a-Correa1.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906327" y="3787718"/>
            <a:ext cx="50292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20" name="Picture 4" descr="http://2.bp.blogspot.com/-p8gaN10xcsc/UbTBbjY9tPI/AAAAAAAAAL8/p5_COpf3UFE/s1600/Logo+MPais.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970934" y="4497108"/>
            <a:ext cx="1976716" cy="1623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45283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947983" y="-74645"/>
            <a:ext cx="30776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S" altLang="es-ES" sz="3200" b="1" u="sng" dirty="0" smtClean="0">
                <a:ln w="9525">
                  <a:solidFill>
                    <a:schemeClr val="bg1"/>
                  </a:solidFill>
                  <a:prstDash val="solid"/>
                </a:ln>
                <a:effectLst>
                  <a:outerShdw blurRad="12700" dist="38100" dir="2700000" algn="tl" rotWithShape="0">
                    <a:schemeClr val="bg1">
                      <a:lumMod val="50000"/>
                    </a:schemeClr>
                  </a:outerShdw>
                </a:effectLst>
              </a:rPr>
              <a:t>EL PRECIO</a:t>
            </a:r>
            <a:endParaRPr lang="es-ES" altLang="es-ES" sz="3200" b="1" u="sng" dirty="0">
              <a:ln w="9525">
                <a:solidFill>
                  <a:schemeClr val="bg1"/>
                </a:solidFill>
                <a:prstDash val="solid"/>
              </a:ln>
              <a:effectLst>
                <a:outerShdw blurRad="12700" dist="38100" dir="2700000" algn="tl" rotWithShape="0">
                  <a:schemeClr val="bg1">
                    <a:lumMod val="50000"/>
                  </a:schemeClr>
                </a:outerShdw>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sz="1400" b="0" i="0" u="none" strike="noStrike" cap="none" normalizeH="0" baseline="0" dirty="0" smtClean="0">
              <a:ln>
                <a:noFill/>
              </a:ln>
              <a:solidFill>
                <a:schemeClr val="tx1"/>
              </a:solidFill>
              <a:effectLst/>
              <a:latin typeface="Arial" panose="020B0604020202020204" pitchFamily="34" charset="0"/>
            </a:endParaRPr>
          </a:p>
        </p:txBody>
      </p:sp>
      <p:sp>
        <p:nvSpPr>
          <p:cNvPr id="3" name="Rectángulo 2"/>
          <p:cNvSpPr/>
          <p:nvPr/>
        </p:nvSpPr>
        <p:spPr>
          <a:xfrm>
            <a:off x="0" y="496049"/>
            <a:ext cx="4009431" cy="584775"/>
          </a:xfrm>
          <a:prstGeom prst="rect">
            <a:avLst/>
          </a:prstGeom>
          <a:noFill/>
        </p:spPr>
        <p:txBody>
          <a:bodyPr wrap="none" lIns="91440" tIns="45720" rIns="91440" bIns="45720">
            <a:spAutoFit/>
          </a:bodyPr>
          <a:lstStyle/>
          <a:p>
            <a:pPr algn="ctr"/>
            <a:r>
              <a:rPr lang="es-ES" sz="3200" dirty="0" smtClean="0">
                <a:ln w="0"/>
                <a:effectLst>
                  <a:outerShdw blurRad="38100" dist="19050" dir="2700000" algn="tl" rotWithShape="0">
                    <a:schemeClr val="dk1">
                      <a:alpha val="40000"/>
                    </a:schemeClr>
                  </a:outerShdw>
                </a:effectLst>
              </a:rPr>
              <a:t>Costo de la campaña</a:t>
            </a:r>
            <a:endParaRPr lang="es-ES" sz="3200" b="0" cap="none" spc="0" dirty="0">
              <a:ln w="0"/>
              <a:solidFill>
                <a:schemeClr val="tx1"/>
              </a:solidFill>
              <a:effectLst>
                <a:outerShdw blurRad="38100" dist="19050" dir="2700000" algn="tl" rotWithShape="0">
                  <a:schemeClr val="dk1">
                    <a:alpha val="40000"/>
                  </a:schemeClr>
                </a:outerShdw>
              </a:effectLst>
            </a:endParaRPr>
          </a:p>
        </p:txBody>
      </p:sp>
      <p:sp>
        <p:nvSpPr>
          <p:cNvPr id="4" name="Rectángulo 3"/>
          <p:cNvSpPr/>
          <p:nvPr/>
        </p:nvSpPr>
        <p:spPr>
          <a:xfrm>
            <a:off x="314300" y="1204211"/>
            <a:ext cx="4425649" cy="2948473"/>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tx1"/>
                </a:solidFill>
              </a:rPr>
              <a:t>Número de votos recibidos por candidato.</a:t>
            </a:r>
            <a:br>
              <a:rPr lang="es-MX" dirty="0">
                <a:solidFill>
                  <a:schemeClr val="tx1"/>
                </a:solidFill>
              </a:rPr>
            </a:br>
            <a:r>
              <a:rPr lang="es-MX" dirty="0" smtClean="0">
                <a:solidFill>
                  <a:schemeClr val="tx1"/>
                </a:solidFill>
              </a:rPr>
              <a:t>- El </a:t>
            </a:r>
            <a:r>
              <a:rPr lang="es-MX" dirty="0">
                <a:solidFill>
                  <a:schemeClr val="tx1"/>
                </a:solidFill>
              </a:rPr>
              <a:t>estado en el año 2006 fijó USD $1.700.00 el total de presupuesto para asignación de las elecciones presidenciales.</a:t>
            </a:r>
            <a:br>
              <a:rPr lang="es-MX" dirty="0">
                <a:solidFill>
                  <a:schemeClr val="tx1"/>
                </a:solidFill>
              </a:rPr>
            </a:br>
            <a:r>
              <a:rPr lang="es-MX" dirty="0" smtClean="0">
                <a:solidFill>
                  <a:schemeClr val="tx1"/>
                </a:solidFill>
              </a:rPr>
              <a:t>- Cada </a:t>
            </a:r>
            <a:r>
              <a:rPr lang="es-MX" dirty="0">
                <a:solidFill>
                  <a:schemeClr val="tx1"/>
                </a:solidFill>
              </a:rPr>
              <a:t>candidato recibió $ 131.757</a:t>
            </a:r>
            <a:br>
              <a:rPr lang="es-MX" dirty="0">
                <a:solidFill>
                  <a:schemeClr val="tx1"/>
                </a:solidFill>
              </a:rPr>
            </a:br>
            <a:r>
              <a:rPr lang="es-MX" dirty="0" smtClean="0">
                <a:solidFill>
                  <a:schemeClr val="tx1"/>
                </a:solidFill>
              </a:rPr>
              <a:t>- Gasto </a:t>
            </a:r>
            <a:r>
              <a:rPr lang="es-MX" dirty="0">
                <a:solidFill>
                  <a:schemeClr val="tx1"/>
                </a:solidFill>
              </a:rPr>
              <a:t>electoral permitido hasta $ 263.514 por binomio.</a:t>
            </a:r>
            <a:br>
              <a:rPr lang="es-MX" dirty="0">
                <a:solidFill>
                  <a:schemeClr val="tx1"/>
                </a:solidFill>
              </a:rPr>
            </a:br>
            <a:r>
              <a:rPr lang="es-MX" dirty="0" smtClean="0">
                <a:solidFill>
                  <a:schemeClr val="tx1"/>
                </a:solidFill>
              </a:rPr>
              <a:t>- Costo </a:t>
            </a:r>
            <a:r>
              <a:rPr lang="es-MX" dirty="0">
                <a:solidFill>
                  <a:schemeClr val="tx1"/>
                </a:solidFill>
              </a:rPr>
              <a:t>por elector: 0.08 dólares por votante.</a:t>
            </a:r>
            <a:endParaRPr lang="es-ES" dirty="0">
              <a:solidFill>
                <a:schemeClr val="tx1"/>
              </a:solidFill>
            </a:endParaRPr>
          </a:p>
        </p:txBody>
      </p:sp>
      <p:sp>
        <p:nvSpPr>
          <p:cNvPr id="5" name="Rectángulo 4"/>
          <p:cNvSpPr/>
          <p:nvPr/>
        </p:nvSpPr>
        <p:spPr>
          <a:xfrm>
            <a:off x="5020358" y="1195442"/>
            <a:ext cx="3993013" cy="2948473"/>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solidFill>
                  <a:schemeClr val="tx1"/>
                </a:solidFill>
              </a:rPr>
              <a:t>- Para </a:t>
            </a:r>
            <a:r>
              <a:rPr lang="es-MX" dirty="0">
                <a:solidFill>
                  <a:schemeClr val="tx1"/>
                </a:solidFill>
              </a:rPr>
              <a:t>el año 2009 el estado distribuyó la cantidad de $3.633.750 para los partidos</a:t>
            </a:r>
            <a:r>
              <a:rPr lang="es-MX" dirty="0" smtClean="0">
                <a:solidFill>
                  <a:schemeClr val="tx1"/>
                </a:solidFill>
              </a:rPr>
              <a:t>.</a:t>
            </a:r>
            <a:r>
              <a:rPr lang="es-MX" dirty="0">
                <a:solidFill>
                  <a:schemeClr val="tx1"/>
                </a:solidFill>
              </a:rPr>
              <a:t/>
            </a:r>
            <a:br>
              <a:rPr lang="es-MX" dirty="0">
                <a:solidFill>
                  <a:schemeClr val="tx1"/>
                </a:solidFill>
              </a:rPr>
            </a:br>
            <a:r>
              <a:rPr lang="es-MX" dirty="0" smtClean="0">
                <a:solidFill>
                  <a:schemeClr val="tx1"/>
                </a:solidFill>
              </a:rPr>
              <a:t>- Alianza </a:t>
            </a:r>
            <a:r>
              <a:rPr lang="es-MX" dirty="0">
                <a:solidFill>
                  <a:schemeClr val="tx1"/>
                </a:solidFill>
              </a:rPr>
              <a:t>País fue de $ 2.757.289</a:t>
            </a:r>
            <a:br>
              <a:rPr lang="es-MX" dirty="0">
                <a:solidFill>
                  <a:schemeClr val="tx1"/>
                </a:solidFill>
              </a:rPr>
            </a:br>
            <a:r>
              <a:rPr lang="es-MX" dirty="0" smtClean="0">
                <a:solidFill>
                  <a:schemeClr val="tx1"/>
                </a:solidFill>
              </a:rPr>
              <a:t>- Gasto </a:t>
            </a:r>
            <a:r>
              <a:rPr lang="es-MX" dirty="0">
                <a:solidFill>
                  <a:schemeClr val="tx1"/>
                </a:solidFill>
              </a:rPr>
              <a:t>electoral permitido de $ 2.757.289</a:t>
            </a:r>
            <a:br>
              <a:rPr lang="es-MX" dirty="0">
                <a:solidFill>
                  <a:schemeClr val="tx1"/>
                </a:solidFill>
              </a:rPr>
            </a:br>
            <a:r>
              <a:rPr lang="es-MX" dirty="0" smtClean="0">
                <a:solidFill>
                  <a:schemeClr val="tx1"/>
                </a:solidFill>
              </a:rPr>
              <a:t>- Costo </a:t>
            </a:r>
            <a:r>
              <a:rPr lang="es-MX" dirty="0">
                <a:solidFill>
                  <a:schemeClr val="tx1"/>
                </a:solidFill>
              </a:rPr>
              <a:t>por elector: $ 1,54</a:t>
            </a:r>
            <a:br>
              <a:rPr lang="es-MX" dirty="0">
                <a:solidFill>
                  <a:schemeClr val="tx1"/>
                </a:solidFill>
              </a:rPr>
            </a:br>
            <a:endParaRPr lang="es-ES" dirty="0">
              <a:solidFill>
                <a:schemeClr val="tx1"/>
              </a:solidFill>
            </a:endParaRPr>
          </a:p>
        </p:txBody>
      </p:sp>
      <p:sp>
        <p:nvSpPr>
          <p:cNvPr id="6" name="Rectángulo 5"/>
          <p:cNvSpPr/>
          <p:nvPr/>
        </p:nvSpPr>
        <p:spPr>
          <a:xfrm>
            <a:off x="2527125" y="4353769"/>
            <a:ext cx="4330384" cy="2363698"/>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smtClean="0">
                <a:solidFill>
                  <a:schemeClr val="tx1"/>
                </a:solidFill>
              </a:rPr>
              <a:t>- El </a:t>
            </a:r>
            <a:r>
              <a:rPr lang="es-MX" dirty="0">
                <a:solidFill>
                  <a:schemeClr val="tx1"/>
                </a:solidFill>
              </a:rPr>
              <a:t>monto asignado para el 2013 por el CNE para cada binomio de $699.988.68</a:t>
            </a:r>
            <a:br>
              <a:rPr lang="es-MX" dirty="0">
                <a:solidFill>
                  <a:schemeClr val="tx1"/>
                </a:solidFill>
              </a:rPr>
            </a:br>
            <a:r>
              <a:rPr lang="es-MX" dirty="0" smtClean="0">
                <a:solidFill>
                  <a:schemeClr val="tx1"/>
                </a:solidFill>
              </a:rPr>
              <a:t>- Gasto </a:t>
            </a:r>
            <a:r>
              <a:rPr lang="es-MX" dirty="0">
                <a:solidFill>
                  <a:schemeClr val="tx1"/>
                </a:solidFill>
              </a:rPr>
              <a:t>electoral permitido de $ 699.988.68</a:t>
            </a:r>
            <a:br>
              <a:rPr lang="es-MX" dirty="0">
                <a:solidFill>
                  <a:schemeClr val="tx1"/>
                </a:solidFill>
              </a:rPr>
            </a:br>
            <a:r>
              <a:rPr lang="es-MX" dirty="0" smtClean="0">
                <a:solidFill>
                  <a:schemeClr val="tx1"/>
                </a:solidFill>
              </a:rPr>
              <a:t>- Costo </a:t>
            </a:r>
            <a:r>
              <a:rPr lang="es-MX" dirty="0">
                <a:solidFill>
                  <a:schemeClr val="tx1"/>
                </a:solidFill>
              </a:rPr>
              <a:t>por elector: $0,29.</a:t>
            </a:r>
            <a:endParaRPr lang="es-ES" dirty="0">
              <a:solidFill>
                <a:schemeClr val="tx1"/>
              </a:solidFill>
            </a:endParaRPr>
          </a:p>
        </p:txBody>
      </p:sp>
    </p:spTree>
    <p:extLst>
      <p:ext uri="{BB962C8B-B14F-4D97-AF65-F5344CB8AC3E}">
        <p14:creationId xmlns:p14="http://schemas.microsoft.com/office/powerpoint/2010/main" val="2817742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921610948"/>
              </p:ext>
            </p:extLst>
          </p:nvPr>
        </p:nvGraphicFramePr>
        <p:xfrm>
          <a:off x="741100" y="794304"/>
          <a:ext cx="4144645" cy="1280160"/>
        </p:xfrm>
        <a:graphic>
          <a:graphicData uri="http://schemas.openxmlformats.org/drawingml/2006/table">
            <a:tbl>
              <a:tblPr firstRow="1" firstCol="1" bandRow="1">
                <a:tableStyleId>{7DF18680-E054-41AD-8BC1-D1AEF772440D}</a:tableStyleId>
              </a:tblPr>
              <a:tblGrid>
                <a:gridCol w="1282700"/>
                <a:gridCol w="920115"/>
                <a:gridCol w="930275"/>
                <a:gridCol w="1011555"/>
              </a:tblGrid>
              <a:tr h="190500">
                <a:tc>
                  <a:txBody>
                    <a:bodyPr/>
                    <a:lstStyle/>
                    <a:p>
                      <a:pPr algn="l">
                        <a:lnSpc>
                          <a:spcPct val="150000"/>
                        </a:lnSpc>
                        <a:spcAft>
                          <a:spcPts val="0"/>
                        </a:spcAft>
                      </a:pPr>
                      <a:r>
                        <a:rPr lang="es-EC" sz="1400" dirty="0" smtClean="0">
                          <a:solidFill>
                            <a:schemeClr val="tx1"/>
                          </a:solidFill>
                          <a:effectLst/>
                        </a:rPr>
                        <a:t> </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a:solidFill>
                            <a:schemeClr val="tx1"/>
                          </a:solidFill>
                          <a:effectLst/>
                        </a:rPr>
                        <a:t>Segunda Vuelta 2006</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a:solidFill>
                            <a:schemeClr val="tx1"/>
                          </a:solidFill>
                          <a:effectLst/>
                        </a:rPr>
                        <a:t>Primera Vuelta 2009</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dirty="0">
                          <a:solidFill>
                            <a:schemeClr val="tx1"/>
                          </a:solidFill>
                          <a:effectLst/>
                        </a:rPr>
                        <a:t>Primera Vuelta 2013</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l">
                        <a:lnSpc>
                          <a:spcPct val="150000"/>
                        </a:lnSpc>
                        <a:spcAft>
                          <a:spcPts val="0"/>
                        </a:spcAft>
                      </a:pPr>
                      <a:r>
                        <a:rPr lang="es-EC" sz="1400" dirty="0" smtClean="0">
                          <a:solidFill>
                            <a:schemeClr val="tx1"/>
                          </a:solidFill>
                          <a:effectLst/>
                        </a:rPr>
                        <a:t>Rafael Correa</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a:solidFill>
                            <a:schemeClr val="tx1"/>
                          </a:solidFill>
                          <a:effectLst/>
                        </a:rPr>
                        <a:t>0.08 USD</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a:solidFill>
                            <a:schemeClr val="tx1"/>
                          </a:solidFill>
                          <a:effectLst/>
                        </a:rPr>
                        <a:t>1.54 USD</a:t>
                      </a:r>
                      <a:endParaRPr lang="es-ES" sz="16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dirty="0">
                          <a:solidFill>
                            <a:schemeClr val="tx1"/>
                          </a:solidFill>
                          <a:effectLst/>
                        </a:rPr>
                        <a:t>0.29 USD</a:t>
                      </a:r>
                      <a:endPar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Rectángulo 2"/>
          <p:cNvSpPr/>
          <p:nvPr/>
        </p:nvSpPr>
        <p:spPr>
          <a:xfrm>
            <a:off x="303480" y="224917"/>
            <a:ext cx="3417923" cy="400110"/>
          </a:xfrm>
          <a:prstGeom prst="rect">
            <a:avLst/>
          </a:prstGeom>
        </p:spPr>
        <p:txBody>
          <a:bodyPr wrap="none">
            <a:spAutoFit/>
          </a:bodyPr>
          <a:lstStyle/>
          <a:p>
            <a:r>
              <a:rPr lang="es-MX" sz="2000" b="1" dirty="0">
                <a:latin typeface="Arial" panose="020B0604020202020204" pitchFamily="34" charset="0"/>
                <a:ea typeface="Calibri" panose="020F0502020204030204" pitchFamily="34" charset="0"/>
              </a:rPr>
              <a:t>Costo Efectivo Por Elector</a:t>
            </a:r>
            <a:endParaRPr lang="es-ES" sz="2000" dirty="0"/>
          </a:p>
        </p:txBody>
      </p:sp>
      <p:sp>
        <p:nvSpPr>
          <p:cNvPr id="4" name="Rectángulo 3"/>
          <p:cNvSpPr/>
          <p:nvPr/>
        </p:nvSpPr>
        <p:spPr>
          <a:xfrm>
            <a:off x="741100" y="1995978"/>
            <a:ext cx="2980303" cy="369332"/>
          </a:xfrm>
          <a:prstGeom prst="rect">
            <a:avLst/>
          </a:prstGeom>
        </p:spPr>
        <p:txBody>
          <a:bodyPr wrap="none">
            <a:spAutoFit/>
          </a:bodyPr>
          <a:lstStyle/>
          <a:p>
            <a:pPr algn="just">
              <a:spcAft>
                <a:spcPts val="600"/>
              </a:spcAft>
            </a:pPr>
            <a:r>
              <a:rPr lang="es-ES" dirty="0">
                <a:latin typeface="Arial" panose="020B0604020202020204" pitchFamily="34" charset="0"/>
                <a:ea typeface="Times New Roman" panose="02020603050405020304" pitchFamily="18" charset="0"/>
              </a:rPr>
              <a:t>Fuente: Elaboración Propia</a:t>
            </a:r>
            <a:endParaRPr lang="es-ES" dirty="0">
              <a:effectLst/>
              <a:latin typeface="Times New Roman" panose="02020603050405020304" pitchFamily="18" charset="0"/>
              <a:ea typeface="Times New Roman" panose="02020603050405020304" pitchFamily="18" charset="0"/>
            </a:endParaRPr>
          </a:p>
        </p:txBody>
      </p:sp>
      <p:pic>
        <p:nvPicPr>
          <p:cNvPr id="10241"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105" y="2654656"/>
            <a:ext cx="5667095" cy="399807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2935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742709" y="279918"/>
            <a:ext cx="30776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S" altLang="es-ES" sz="3200" b="1" u="sng" dirty="0" smtClean="0">
                <a:ln w="9525">
                  <a:solidFill>
                    <a:schemeClr val="bg1"/>
                  </a:solidFill>
                  <a:prstDash val="solid"/>
                </a:ln>
                <a:effectLst>
                  <a:outerShdw blurRad="12700" dist="38100" dir="2700000" algn="tl" rotWithShape="0">
                    <a:schemeClr val="bg1">
                      <a:lumMod val="50000"/>
                    </a:schemeClr>
                  </a:outerShdw>
                </a:effectLst>
              </a:rPr>
              <a:t>PLAZA</a:t>
            </a:r>
            <a:endParaRPr lang="es-ES" altLang="es-ES" sz="3200" b="1" u="sng" dirty="0">
              <a:ln w="9525">
                <a:solidFill>
                  <a:schemeClr val="bg1"/>
                </a:solidFill>
                <a:prstDash val="solid"/>
              </a:ln>
              <a:effectLst>
                <a:outerShdw blurRad="12700" dist="38100" dir="2700000" algn="tl" rotWithShape="0">
                  <a:schemeClr val="bg1">
                    <a:lumMod val="50000"/>
                  </a:schemeClr>
                </a:outerShdw>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sz="1400" b="0" i="0" u="none" strike="noStrike" cap="none" normalizeH="0" baseline="0" dirty="0" smtClean="0">
              <a:ln>
                <a:noFill/>
              </a:ln>
              <a:solidFill>
                <a:schemeClr val="tx1"/>
              </a:solidFill>
              <a:effectLst/>
              <a:latin typeface="Arial" panose="020B0604020202020204" pitchFamily="34" charset="0"/>
            </a:endParaRPr>
          </a:p>
        </p:txBody>
      </p:sp>
      <p:sp>
        <p:nvSpPr>
          <p:cNvPr id="6" name="CuadroTexto 5"/>
          <p:cNvSpPr txBox="1"/>
          <p:nvPr/>
        </p:nvSpPr>
        <p:spPr>
          <a:xfrm>
            <a:off x="503853" y="1380930"/>
            <a:ext cx="5001209" cy="2308324"/>
          </a:xfrm>
          <a:prstGeom prst="rect">
            <a:avLst/>
          </a:prstGeom>
          <a:noFill/>
        </p:spPr>
        <p:txBody>
          <a:bodyPr wrap="square" rtlCol="0">
            <a:spAutoFit/>
          </a:bodyPr>
          <a:lstStyle/>
          <a:p>
            <a:r>
              <a:rPr lang="es-MX" dirty="0" smtClean="0"/>
              <a:t>- Sedes </a:t>
            </a:r>
            <a:r>
              <a:rPr lang="es-MX" dirty="0"/>
              <a:t>del Movimiento Alianza País.</a:t>
            </a:r>
            <a:br>
              <a:rPr lang="es-MX" dirty="0"/>
            </a:br>
            <a:r>
              <a:rPr lang="es-MX" dirty="0"/>
              <a:t/>
            </a:r>
            <a:br>
              <a:rPr lang="es-MX" dirty="0"/>
            </a:br>
            <a:r>
              <a:rPr lang="es-MX" dirty="0" smtClean="0"/>
              <a:t>- Meetings</a:t>
            </a:r>
            <a:r>
              <a:rPr lang="es-MX" dirty="0"/>
              <a:t/>
            </a:r>
            <a:br>
              <a:rPr lang="es-MX" dirty="0"/>
            </a:br>
            <a:r>
              <a:rPr lang="es-MX" dirty="0"/>
              <a:t/>
            </a:r>
            <a:br>
              <a:rPr lang="es-MX" dirty="0"/>
            </a:br>
            <a:r>
              <a:rPr lang="es-MX" dirty="0" smtClean="0"/>
              <a:t>- Gabinetes </a:t>
            </a:r>
            <a:r>
              <a:rPr lang="es-MX" dirty="0"/>
              <a:t>Itinerantes</a:t>
            </a:r>
            <a:endParaRPr lang="es-ES" dirty="0"/>
          </a:p>
          <a:p>
            <a:r>
              <a:rPr lang="es-MX" dirty="0"/>
              <a:t> </a:t>
            </a:r>
            <a:endParaRPr lang="es-ES" dirty="0"/>
          </a:p>
          <a:p>
            <a:r>
              <a:rPr lang="es-MX" dirty="0" smtClean="0"/>
              <a:t>- Redes </a:t>
            </a:r>
            <a:r>
              <a:rPr lang="es-MX" dirty="0"/>
              <a:t>Sociales</a:t>
            </a:r>
            <a:endParaRPr lang="es-ES" dirty="0"/>
          </a:p>
          <a:p>
            <a:endParaRPr lang="es-ES" dirty="0"/>
          </a:p>
        </p:txBody>
      </p:sp>
      <p:pic>
        <p:nvPicPr>
          <p:cNvPr id="7" name="Imagen 6"/>
          <p:cNvPicPr>
            <a:picLocks noChangeAspect="1"/>
          </p:cNvPicPr>
          <p:nvPr/>
        </p:nvPicPr>
        <p:blipFill rotWithShape="1">
          <a:blip r:embed="rId2"/>
          <a:srcRect l="29151" r="18060"/>
          <a:stretch/>
        </p:blipFill>
        <p:spPr>
          <a:xfrm>
            <a:off x="5505062" y="279918"/>
            <a:ext cx="2892490" cy="3044113"/>
          </a:xfrm>
          <a:prstGeom prst="rect">
            <a:avLst/>
          </a:prstGeom>
          <a:ln>
            <a:noFill/>
          </a:ln>
          <a:effectLst>
            <a:outerShdw blurRad="190500" algn="tl" rotWithShape="0">
              <a:srgbClr val="000000">
                <a:alpha val="70000"/>
              </a:srgbClr>
            </a:outerShdw>
          </a:effectLst>
        </p:spPr>
      </p:pic>
      <p:pic>
        <p:nvPicPr>
          <p:cNvPr id="12289" name="Picture 1" descr="http://www.elcomercio.com/files/article_main/uploads/2015/06/10/5578ed6fdcd7e.jpe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78268" y="4145882"/>
            <a:ext cx="3803257" cy="21055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290" name="Picture 2" descr="http://2.bp.blogspot.com/-xjiCXlOAu4E/UYQfJLQcGdI/AAAAAAAAF4Q/a7d9oCEPaTk/s1600/enlace-ciudadano-320-esmeraldas.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895591" y="3747711"/>
            <a:ext cx="3749675" cy="2835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30042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742709" y="279918"/>
            <a:ext cx="30776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S" altLang="es-ES" sz="3200" b="1" u="sng" dirty="0" smtClean="0">
                <a:ln w="9525">
                  <a:solidFill>
                    <a:schemeClr val="bg1"/>
                  </a:solidFill>
                  <a:prstDash val="solid"/>
                </a:ln>
                <a:effectLst>
                  <a:outerShdw blurRad="12700" dist="38100" dir="2700000" algn="tl" rotWithShape="0">
                    <a:schemeClr val="bg1">
                      <a:lumMod val="50000"/>
                    </a:schemeClr>
                  </a:outerShdw>
                </a:effectLst>
              </a:rPr>
              <a:t>PROMOCIÓN</a:t>
            </a:r>
            <a:endParaRPr lang="es-ES" altLang="es-ES" sz="3200" b="1" u="sng" dirty="0">
              <a:ln w="9525">
                <a:solidFill>
                  <a:schemeClr val="bg1"/>
                </a:solidFill>
                <a:prstDash val="solid"/>
              </a:ln>
              <a:effectLst>
                <a:outerShdw blurRad="12700" dist="38100" dir="2700000" algn="tl" rotWithShape="0">
                  <a:schemeClr val="bg1">
                    <a:lumMod val="50000"/>
                  </a:schemeClr>
                </a:outerShdw>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sz="1400" b="0" i="0" u="none" strike="noStrike" cap="none" normalizeH="0" baseline="0" dirty="0" smtClean="0">
              <a:ln>
                <a:noFill/>
              </a:ln>
              <a:solidFill>
                <a:schemeClr val="tx1"/>
              </a:solidFill>
              <a:effectLst/>
              <a:latin typeface="Arial" panose="020B0604020202020204" pitchFamily="34" charset="0"/>
            </a:endParaRPr>
          </a:p>
        </p:txBody>
      </p:sp>
      <p:sp>
        <p:nvSpPr>
          <p:cNvPr id="3" name="CuadroTexto 2"/>
          <p:cNvSpPr txBox="1"/>
          <p:nvPr/>
        </p:nvSpPr>
        <p:spPr>
          <a:xfrm>
            <a:off x="205273" y="1189366"/>
            <a:ext cx="6811347" cy="830997"/>
          </a:xfrm>
          <a:prstGeom prst="rect">
            <a:avLst/>
          </a:prstGeom>
          <a:noFill/>
        </p:spPr>
        <p:txBody>
          <a:bodyPr wrap="square" rtlCol="0">
            <a:spAutoFit/>
          </a:bodyPr>
          <a:lstStyle/>
          <a:p>
            <a:r>
              <a:rPr lang="es-MX" sz="2400" dirty="0"/>
              <a:t>Principales medios de comunicación que utilizó Rafael Correa.</a:t>
            </a:r>
            <a:endParaRPr lang="es-ES" sz="2400" dirty="0"/>
          </a:p>
        </p:txBody>
      </p:sp>
      <p:graphicFrame>
        <p:nvGraphicFramePr>
          <p:cNvPr id="5" name="Diagrama 4"/>
          <p:cNvGraphicFramePr/>
          <p:nvPr>
            <p:extLst>
              <p:ext uri="{D42A27DB-BD31-4B8C-83A1-F6EECF244321}">
                <p14:modId xmlns:p14="http://schemas.microsoft.com/office/powerpoint/2010/main" val="1532598997"/>
              </p:ext>
            </p:extLst>
          </p:nvPr>
        </p:nvGraphicFramePr>
        <p:xfrm>
          <a:off x="872741" y="1884783"/>
          <a:ext cx="6817567" cy="4750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6854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92847" y="-18661"/>
            <a:ext cx="2920992" cy="830997"/>
          </a:xfrm>
          <a:prstGeom prst="rect">
            <a:avLst/>
          </a:prstGeom>
          <a:noFill/>
        </p:spPr>
        <p:txBody>
          <a:bodyPr wrap="none" lIns="91440" tIns="45720" rIns="91440" bIns="45720">
            <a:spAutoFit/>
          </a:bodyPr>
          <a:lstStyle/>
          <a:p>
            <a:pPr algn="ctr"/>
            <a:r>
              <a:rPr lang="es-ES" sz="4800" b="1" u="sng" dirty="0" smtClean="0">
                <a:ln w="9525">
                  <a:solidFill>
                    <a:schemeClr val="bg1"/>
                  </a:solidFill>
                  <a:prstDash val="solid"/>
                </a:ln>
                <a:effectLst>
                  <a:outerShdw blurRad="12700" dist="38100" dir="2700000" algn="tl" rotWithShape="0">
                    <a:schemeClr val="bg1">
                      <a:lumMod val="50000"/>
                    </a:schemeClr>
                  </a:outerShdw>
                </a:effectLst>
              </a:rPr>
              <a:t>Objetivos</a:t>
            </a:r>
            <a:endParaRPr lang="es-ES" sz="4800"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CuadroTexto 2"/>
          <p:cNvSpPr txBox="1"/>
          <p:nvPr/>
        </p:nvSpPr>
        <p:spPr>
          <a:xfrm>
            <a:off x="391885" y="1772815"/>
            <a:ext cx="7800392" cy="3231654"/>
          </a:xfrm>
          <a:prstGeom prst="rect">
            <a:avLst/>
          </a:prstGeom>
          <a:noFill/>
        </p:spPr>
        <p:txBody>
          <a:bodyPr wrap="square" rtlCol="0">
            <a:spAutoFit/>
          </a:bodyPr>
          <a:lstStyle/>
          <a:p>
            <a:r>
              <a:rPr lang="es-ES" sz="3600" b="1" i="1" dirty="0" smtClean="0">
                <a:latin typeface="Baskerville Old Face" panose="02020602080505020303" pitchFamily="18" charset="0"/>
              </a:rPr>
              <a:t>Objetivo General:</a:t>
            </a:r>
          </a:p>
          <a:p>
            <a:endParaRPr lang="es-ES" sz="2400" dirty="0" smtClean="0"/>
          </a:p>
          <a:p>
            <a:endParaRPr lang="es-ES" sz="2400" dirty="0"/>
          </a:p>
          <a:p>
            <a:pPr algn="just"/>
            <a:r>
              <a:rPr lang="es-MX" sz="2400" dirty="0"/>
              <a:t>Evaluar las estrategias de comunicación utilizadas en las campañas electorales presidenciales en el Ecuador y su impacto en la percepción de la población del sector Sur en el Distrito Metropolitano de Quito.  Período 2006-2015.</a:t>
            </a:r>
            <a:endParaRPr lang="es-ES" sz="2400" dirty="0"/>
          </a:p>
        </p:txBody>
      </p:sp>
    </p:spTree>
    <p:extLst>
      <p:ext uri="{BB962C8B-B14F-4D97-AF65-F5344CB8AC3E}">
        <p14:creationId xmlns:p14="http://schemas.microsoft.com/office/powerpoint/2010/main" val="19600166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986500189"/>
              </p:ext>
            </p:extLst>
          </p:nvPr>
        </p:nvGraphicFramePr>
        <p:xfrm>
          <a:off x="410547" y="335902"/>
          <a:ext cx="8304245" cy="6102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40020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87624" y="242796"/>
            <a:ext cx="6531429" cy="1077218"/>
          </a:xfrm>
          <a:prstGeom prst="rect">
            <a:avLst/>
          </a:prstGeom>
          <a:noFill/>
        </p:spPr>
        <p:txBody>
          <a:bodyPr wrap="square" lIns="91440" tIns="45720" rIns="91440" bIns="45720">
            <a:spAutoFit/>
          </a:bodyPr>
          <a:lstStyle/>
          <a:p>
            <a:pPr algn="ctr"/>
            <a:r>
              <a:rPr lang="es-ES" sz="3200" b="1" dirty="0" smtClean="0">
                <a:ln w="12700">
                  <a:solidFill>
                    <a:schemeClr val="accent1"/>
                  </a:solidFill>
                  <a:prstDash val="solid"/>
                </a:ln>
                <a:effectLst>
                  <a:outerShdw dist="38100" dir="2640000" algn="bl" rotWithShape="0">
                    <a:schemeClr val="accent1"/>
                  </a:outerShdw>
                </a:effectLst>
              </a:rPr>
              <a:t>Marketing Comercial y Marketing Político</a:t>
            </a:r>
            <a:endParaRPr lang="es-ES" sz="3200" b="1" cap="none" spc="0" dirty="0">
              <a:ln w="12700">
                <a:solidFill>
                  <a:schemeClr val="accent1"/>
                </a:solidFill>
                <a:prstDash val="solid"/>
              </a:ln>
              <a:effectLst>
                <a:outerShdw dist="38100" dir="2640000" algn="bl" rotWithShape="0">
                  <a:schemeClr val="accent1"/>
                </a:outerShdw>
              </a:effectLst>
            </a:endParaRPr>
          </a:p>
        </p:txBody>
      </p:sp>
      <p:graphicFrame>
        <p:nvGraphicFramePr>
          <p:cNvPr id="4" name="Tabla 3"/>
          <p:cNvGraphicFramePr>
            <a:graphicFrameLocks noGrp="1"/>
          </p:cNvGraphicFramePr>
          <p:nvPr>
            <p:extLst>
              <p:ext uri="{D42A27DB-BD31-4B8C-83A1-F6EECF244321}">
                <p14:modId xmlns:p14="http://schemas.microsoft.com/office/powerpoint/2010/main" val="392800581"/>
              </p:ext>
            </p:extLst>
          </p:nvPr>
        </p:nvGraphicFramePr>
        <p:xfrm>
          <a:off x="709126" y="1533589"/>
          <a:ext cx="8085799" cy="5120640"/>
        </p:xfrm>
        <a:graphic>
          <a:graphicData uri="http://schemas.openxmlformats.org/drawingml/2006/table">
            <a:tbl>
              <a:tblPr firstRow="1" firstCol="1" bandRow="1">
                <a:tableStyleId>{00A15C55-8517-42AA-B614-E9B94910E393}</a:tableStyleId>
              </a:tblPr>
              <a:tblGrid>
                <a:gridCol w="1401695"/>
                <a:gridCol w="3059467"/>
                <a:gridCol w="3624637"/>
              </a:tblGrid>
              <a:tr h="213489">
                <a:tc gridSpan="2">
                  <a:txBody>
                    <a:bodyPr/>
                    <a:lstStyle/>
                    <a:p>
                      <a:pPr algn="ctr">
                        <a:lnSpc>
                          <a:spcPct val="150000"/>
                        </a:lnSpc>
                        <a:spcAft>
                          <a:spcPts val="0"/>
                        </a:spcAft>
                      </a:pPr>
                      <a:r>
                        <a:rPr lang="es-MX" sz="1600">
                          <a:solidFill>
                            <a:schemeClr val="tx1"/>
                          </a:solidFill>
                          <a:effectLst/>
                        </a:rPr>
                        <a:t>MARKETING COMERCIAL</a:t>
                      </a:r>
                      <a:endParaRPr lang="es-ES" sz="2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50000"/>
                        </a:lnSpc>
                        <a:spcAft>
                          <a:spcPts val="0"/>
                        </a:spcAft>
                      </a:pPr>
                      <a:r>
                        <a:rPr lang="es-MX" sz="1600">
                          <a:solidFill>
                            <a:schemeClr val="tx1"/>
                          </a:solidFill>
                          <a:effectLst/>
                        </a:rPr>
                        <a:t>MARKETING POLITICO</a:t>
                      </a:r>
                      <a:endParaRPr lang="es-ES" sz="2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56859">
                <a:tc>
                  <a:txBody>
                    <a:bodyPr/>
                    <a:lstStyle/>
                    <a:p>
                      <a:pPr algn="ctr">
                        <a:lnSpc>
                          <a:spcPct val="150000"/>
                        </a:lnSpc>
                        <a:spcAft>
                          <a:spcPts val="0"/>
                        </a:spcAft>
                      </a:pPr>
                      <a:r>
                        <a:rPr lang="es-MX" sz="1600" u="none" strike="noStrike">
                          <a:solidFill>
                            <a:schemeClr val="tx1"/>
                          </a:solidFill>
                          <a:effectLst/>
                        </a:rPr>
                        <a:t> </a:t>
                      </a:r>
                      <a:endParaRPr lang="es-ES" sz="2400">
                        <a:solidFill>
                          <a:schemeClr val="tx1"/>
                        </a:solidFill>
                        <a:effectLst/>
                      </a:endParaRPr>
                    </a:p>
                    <a:p>
                      <a:pPr algn="ctr">
                        <a:lnSpc>
                          <a:spcPct val="150000"/>
                        </a:lnSpc>
                        <a:spcAft>
                          <a:spcPts val="0"/>
                        </a:spcAft>
                      </a:pPr>
                      <a:r>
                        <a:rPr lang="es-MX" sz="1600" u="sng">
                          <a:solidFill>
                            <a:schemeClr val="tx1"/>
                          </a:solidFill>
                          <a:effectLst/>
                        </a:rPr>
                        <a:t>4PS</a:t>
                      </a:r>
                      <a:endParaRPr lang="es-ES" sz="2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MX" sz="1600" u="none" strike="noStrike">
                          <a:solidFill>
                            <a:schemeClr val="tx1"/>
                          </a:solidFill>
                          <a:effectLst/>
                        </a:rPr>
                        <a:t> </a:t>
                      </a:r>
                      <a:endParaRPr lang="es-ES" sz="2400">
                        <a:solidFill>
                          <a:schemeClr val="tx1"/>
                        </a:solidFill>
                        <a:effectLst/>
                      </a:endParaRPr>
                    </a:p>
                    <a:p>
                      <a:pPr algn="ctr">
                        <a:lnSpc>
                          <a:spcPct val="150000"/>
                        </a:lnSpc>
                        <a:spcAft>
                          <a:spcPts val="0"/>
                        </a:spcAft>
                      </a:pPr>
                      <a:r>
                        <a:rPr lang="es-MX" sz="1600" u="sng">
                          <a:solidFill>
                            <a:schemeClr val="tx1"/>
                          </a:solidFill>
                          <a:effectLst/>
                        </a:rPr>
                        <a:t>Características</a:t>
                      </a:r>
                      <a:endParaRPr lang="es-ES" sz="2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MX" sz="1600" u="none" strike="noStrike">
                          <a:solidFill>
                            <a:schemeClr val="tx1"/>
                          </a:solidFill>
                          <a:effectLst/>
                        </a:rPr>
                        <a:t> </a:t>
                      </a:r>
                      <a:endParaRPr lang="es-ES" sz="2400">
                        <a:solidFill>
                          <a:schemeClr val="tx1"/>
                        </a:solidFill>
                        <a:effectLst/>
                      </a:endParaRPr>
                    </a:p>
                    <a:p>
                      <a:pPr algn="ctr">
                        <a:lnSpc>
                          <a:spcPct val="150000"/>
                        </a:lnSpc>
                        <a:spcAft>
                          <a:spcPts val="0"/>
                        </a:spcAft>
                      </a:pPr>
                      <a:r>
                        <a:rPr lang="es-MX" sz="1600" u="sng">
                          <a:solidFill>
                            <a:schemeClr val="tx1"/>
                          </a:solidFill>
                          <a:effectLst/>
                        </a:rPr>
                        <a:t>Características</a:t>
                      </a:r>
                      <a:endParaRPr lang="es-ES" sz="2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700228">
                <a:tc>
                  <a:txBody>
                    <a:bodyPr/>
                    <a:lstStyle/>
                    <a:p>
                      <a:pPr algn="ctr">
                        <a:lnSpc>
                          <a:spcPct val="150000"/>
                        </a:lnSpc>
                        <a:spcAft>
                          <a:spcPts val="0"/>
                        </a:spcAft>
                      </a:pPr>
                      <a:r>
                        <a:rPr lang="es-MX" sz="1600">
                          <a:solidFill>
                            <a:schemeClr val="tx1"/>
                          </a:solidFill>
                          <a:effectLst/>
                        </a:rPr>
                        <a:t> </a:t>
                      </a:r>
                      <a:endParaRPr lang="es-ES" sz="2400">
                        <a:solidFill>
                          <a:schemeClr val="tx1"/>
                        </a:solidFill>
                        <a:effectLst/>
                      </a:endParaRPr>
                    </a:p>
                    <a:p>
                      <a:pPr algn="ctr">
                        <a:lnSpc>
                          <a:spcPct val="150000"/>
                        </a:lnSpc>
                        <a:spcAft>
                          <a:spcPts val="0"/>
                        </a:spcAft>
                      </a:pPr>
                      <a:r>
                        <a:rPr lang="es-MX" sz="1600">
                          <a:solidFill>
                            <a:schemeClr val="tx1"/>
                          </a:solidFill>
                          <a:effectLst/>
                        </a:rPr>
                        <a:t>PRODUCTO</a:t>
                      </a:r>
                      <a:endParaRPr lang="es-ES" sz="2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1600">
                          <a:solidFill>
                            <a:schemeClr val="tx1"/>
                          </a:solidFill>
                          <a:effectLst/>
                        </a:rPr>
                        <a:t> </a:t>
                      </a:r>
                      <a:endParaRPr lang="es-ES" sz="2400">
                        <a:solidFill>
                          <a:schemeClr val="tx1"/>
                        </a:solidFill>
                        <a:effectLst/>
                      </a:endParaRPr>
                    </a:p>
                    <a:p>
                      <a:pPr algn="just">
                        <a:lnSpc>
                          <a:spcPct val="150000"/>
                        </a:lnSpc>
                        <a:spcAft>
                          <a:spcPts val="0"/>
                        </a:spcAft>
                      </a:pPr>
                      <a:r>
                        <a:rPr lang="es-MX" sz="1600">
                          <a:solidFill>
                            <a:schemeClr val="tx1"/>
                          </a:solidFill>
                          <a:effectLst/>
                        </a:rPr>
                        <a:t>Bien o servicio que ofrece</a:t>
                      </a:r>
                      <a:endParaRPr lang="es-ES" sz="2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1600">
                          <a:solidFill>
                            <a:schemeClr val="tx1"/>
                          </a:solidFill>
                          <a:effectLst/>
                        </a:rPr>
                        <a:t> </a:t>
                      </a:r>
                      <a:endParaRPr lang="es-ES" sz="2400">
                        <a:solidFill>
                          <a:schemeClr val="tx1"/>
                        </a:solidFill>
                        <a:effectLst/>
                      </a:endParaRPr>
                    </a:p>
                    <a:p>
                      <a:pPr algn="just">
                        <a:lnSpc>
                          <a:spcPct val="150000"/>
                        </a:lnSpc>
                        <a:spcAft>
                          <a:spcPts val="0"/>
                        </a:spcAft>
                      </a:pPr>
                      <a:r>
                        <a:rPr lang="es-MX" sz="1600">
                          <a:solidFill>
                            <a:schemeClr val="tx1"/>
                          </a:solidFill>
                          <a:effectLst/>
                        </a:rPr>
                        <a:t>Candidato presidencial y propuestas electorales.</a:t>
                      </a:r>
                      <a:endParaRPr lang="es-ES" sz="2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56859">
                <a:tc>
                  <a:txBody>
                    <a:bodyPr/>
                    <a:lstStyle/>
                    <a:p>
                      <a:pPr algn="ctr">
                        <a:lnSpc>
                          <a:spcPct val="150000"/>
                        </a:lnSpc>
                        <a:spcAft>
                          <a:spcPts val="0"/>
                        </a:spcAft>
                      </a:pPr>
                      <a:r>
                        <a:rPr lang="es-MX" sz="1600">
                          <a:solidFill>
                            <a:schemeClr val="tx1"/>
                          </a:solidFill>
                          <a:effectLst/>
                        </a:rPr>
                        <a:t> </a:t>
                      </a:r>
                      <a:endParaRPr lang="es-ES" sz="2400">
                        <a:solidFill>
                          <a:schemeClr val="tx1"/>
                        </a:solidFill>
                        <a:effectLst/>
                      </a:endParaRPr>
                    </a:p>
                    <a:p>
                      <a:pPr algn="ctr">
                        <a:lnSpc>
                          <a:spcPct val="150000"/>
                        </a:lnSpc>
                        <a:spcAft>
                          <a:spcPts val="0"/>
                        </a:spcAft>
                      </a:pPr>
                      <a:r>
                        <a:rPr lang="es-MX" sz="1600">
                          <a:solidFill>
                            <a:schemeClr val="tx1"/>
                          </a:solidFill>
                          <a:effectLst/>
                        </a:rPr>
                        <a:t>PRECIO</a:t>
                      </a:r>
                      <a:endParaRPr lang="es-ES" sz="2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1600">
                          <a:solidFill>
                            <a:schemeClr val="tx1"/>
                          </a:solidFill>
                          <a:effectLst/>
                        </a:rPr>
                        <a:t>Valor o costo del bien o servicio</a:t>
                      </a:r>
                      <a:endParaRPr lang="es-ES" sz="2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1600">
                          <a:solidFill>
                            <a:schemeClr val="tx1"/>
                          </a:solidFill>
                          <a:effectLst/>
                        </a:rPr>
                        <a:t> </a:t>
                      </a:r>
                      <a:endParaRPr lang="es-ES" sz="2400">
                        <a:solidFill>
                          <a:schemeClr val="tx1"/>
                        </a:solidFill>
                        <a:effectLst/>
                      </a:endParaRPr>
                    </a:p>
                    <a:p>
                      <a:pPr algn="just">
                        <a:lnSpc>
                          <a:spcPct val="150000"/>
                        </a:lnSpc>
                        <a:spcAft>
                          <a:spcPts val="0"/>
                        </a:spcAft>
                      </a:pPr>
                      <a:r>
                        <a:rPr lang="es-MX" sz="1600">
                          <a:solidFill>
                            <a:schemeClr val="tx1"/>
                          </a:solidFill>
                          <a:effectLst/>
                        </a:rPr>
                        <a:t>Votos y popularidad</a:t>
                      </a:r>
                      <a:endParaRPr lang="es-ES" sz="2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700228">
                <a:tc>
                  <a:txBody>
                    <a:bodyPr/>
                    <a:lstStyle/>
                    <a:p>
                      <a:pPr algn="ctr">
                        <a:lnSpc>
                          <a:spcPct val="150000"/>
                        </a:lnSpc>
                        <a:spcAft>
                          <a:spcPts val="0"/>
                        </a:spcAft>
                      </a:pPr>
                      <a:r>
                        <a:rPr lang="es-MX" sz="1600">
                          <a:solidFill>
                            <a:schemeClr val="tx1"/>
                          </a:solidFill>
                          <a:effectLst/>
                        </a:rPr>
                        <a:t> </a:t>
                      </a:r>
                      <a:endParaRPr lang="es-ES" sz="2400">
                        <a:solidFill>
                          <a:schemeClr val="tx1"/>
                        </a:solidFill>
                        <a:effectLst/>
                      </a:endParaRPr>
                    </a:p>
                    <a:p>
                      <a:pPr algn="ctr">
                        <a:lnSpc>
                          <a:spcPct val="150000"/>
                        </a:lnSpc>
                        <a:spcAft>
                          <a:spcPts val="0"/>
                        </a:spcAft>
                      </a:pPr>
                      <a:r>
                        <a:rPr lang="es-MX" sz="1600">
                          <a:solidFill>
                            <a:schemeClr val="tx1"/>
                          </a:solidFill>
                          <a:effectLst/>
                        </a:rPr>
                        <a:t>PLAZA</a:t>
                      </a:r>
                      <a:endParaRPr lang="es-ES" sz="2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1600">
                          <a:solidFill>
                            <a:schemeClr val="tx1"/>
                          </a:solidFill>
                          <a:effectLst/>
                        </a:rPr>
                        <a:t> </a:t>
                      </a:r>
                      <a:endParaRPr lang="es-ES" sz="2400">
                        <a:solidFill>
                          <a:schemeClr val="tx1"/>
                        </a:solidFill>
                        <a:effectLst/>
                      </a:endParaRPr>
                    </a:p>
                    <a:p>
                      <a:pPr algn="just">
                        <a:lnSpc>
                          <a:spcPct val="150000"/>
                        </a:lnSpc>
                        <a:spcAft>
                          <a:spcPts val="0"/>
                        </a:spcAft>
                      </a:pPr>
                      <a:r>
                        <a:rPr lang="es-MX" sz="1600">
                          <a:solidFill>
                            <a:schemeClr val="tx1"/>
                          </a:solidFill>
                          <a:effectLst/>
                        </a:rPr>
                        <a:t>Punto de venta, canales de distribución</a:t>
                      </a:r>
                      <a:endParaRPr lang="es-ES" sz="2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1600">
                          <a:solidFill>
                            <a:schemeClr val="tx1"/>
                          </a:solidFill>
                          <a:effectLst/>
                        </a:rPr>
                        <a:t> </a:t>
                      </a:r>
                      <a:endParaRPr lang="es-ES" sz="2400">
                        <a:solidFill>
                          <a:schemeClr val="tx1"/>
                        </a:solidFill>
                        <a:effectLst/>
                      </a:endParaRPr>
                    </a:p>
                    <a:p>
                      <a:pPr algn="just">
                        <a:lnSpc>
                          <a:spcPct val="150000"/>
                        </a:lnSpc>
                        <a:spcAft>
                          <a:spcPts val="0"/>
                        </a:spcAft>
                      </a:pPr>
                      <a:r>
                        <a:rPr lang="es-MX" sz="1600">
                          <a:solidFill>
                            <a:schemeClr val="tx1"/>
                          </a:solidFill>
                          <a:effectLst/>
                        </a:rPr>
                        <a:t>Redes de apoyo, partidos políticos</a:t>
                      </a:r>
                      <a:endParaRPr lang="es-ES" sz="2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700228">
                <a:tc>
                  <a:txBody>
                    <a:bodyPr/>
                    <a:lstStyle/>
                    <a:p>
                      <a:pPr algn="ctr">
                        <a:lnSpc>
                          <a:spcPct val="150000"/>
                        </a:lnSpc>
                        <a:spcAft>
                          <a:spcPts val="0"/>
                        </a:spcAft>
                      </a:pPr>
                      <a:r>
                        <a:rPr lang="es-MX" sz="1600">
                          <a:solidFill>
                            <a:schemeClr val="tx1"/>
                          </a:solidFill>
                          <a:effectLst/>
                        </a:rPr>
                        <a:t> </a:t>
                      </a:r>
                      <a:endParaRPr lang="es-ES" sz="2400">
                        <a:solidFill>
                          <a:schemeClr val="tx1"/>
                        </a:solidFill>
                        <a:effectLst/>
                      </a:endParaRPr>
                    </a:p>
                    <a:p>
                      <a:pPr algn="ctr">
                        <a:lnSpc>
                          <a:spcPct val="150000"/>
                        </a:lnSpc>
                        <a:spcAft>
                          <a:spcPts val="0"/>
                        </a:spcAft>
                      </a:pPr>
                      <a:r>
                        <a:rPr lang="es-MX" sz="1600">
                          <a:solidFill>
                            <a:schemeClr val="tx1"/>
                          </a:solidFill>
                          <a:effectLst/>
                        </a:rPr>
                        <a:t>PROMOCIÓN</a:t>
                      </a:r>
                      <a:endParaRPr lang="es-ES" sz="2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1600">
                          <a:solidFill>
                            <a:schemeClr val="tx1"/>
                          </a:solidFill>
                          <a:effectLst/>
                        </a:rPr>
                        <a:t> </a:t>
                      </a:r>
                      <a:endParaRPr lang="es-ES" sz="2400">
                        <a:solidFill>
                          <a:schemeClr val="tx1"/>
                        </a:solidFill>
                        <a:effectLst/>
                      </a:endParaRPr>
                    </a:p>
                    <a:p>
                      <a:pPr algn="just">
                        <a:lnSpc>
                          <a:spcPct val="150000"/>
                        </a:lnSpc>
                        <a:spcAft>
                          <a:spcPts val="0"/>
                        </a:spcAft>
                      </a:pPr>
                      <a:r>
                        <a:rPr lang="es-MX" sz="1600">
                          <a:solidFill>
                            <a:schemeClr val="tx1"/>
                          </a:solidFill>
                          <a:effectLst/>
                        </a:rPr>
                        <a:t>Publicidad, venta personal</a:t>
                      </a:r>
                      <a:endParaRPr lang="es-ES" sz="2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1600" dirty="0">
                          <a:solidFill>
                            <a:schemeClr val="tx1"/>
                          </a:solidFill>
                          <a:effectLst/>
                        </a:rPr>
                        <a:t> </a:t>
                      </a:r>
                      <a:endParaRPr lang="es-ES" sz="2400" dirty="0">
                        <a:solidFill>
                          <a:schemeClr val="tx1"/>
                        </a:solidFill>
                        <a:effectLst/>
                      </a:endParaRPr>
                    </a:p>
                    <a:p>
                      <a:pPr algn="just">
                        <a:lnSpc>
                          <a:spcPct val="150000"/>
                        </a:lnSpc>
                        <a:spcAft>
                          <a:spcPts val="0"/>
                        </a:spcAft>
                      </a:pPr>
                      <a:r>
                        <a:rPr lang="es-MX" sz="1600" dirty="0">
                          <a:solidFill>
                            <a:schemeClr val="tx1"/>
                          </a:solidFill>
                          <a:effectLst/>
                        </a:rPr>
                        <a:t>Herramientas de comunicación y publicidad.</a:t>
                      </a:r>
                      <a:endParaRPr lang="es-E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4099074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716965722"/>
              </p:ext>
            </p:extLst>
          </p:nvPr>
        </p:nvGraphicFramePr>
        <p:xfrm>
          <a:off x="186611" y="1119673"/>
          <a:ext cx="8957389" cy="5598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a:spLocks noChangeArrowheads="1"/>
          </p:cNvSpPr>
          <p:nvPr/>
        </p:nvSpPr>
        <p:spPr bwMode="auto">
          <a:xfrm>
            <a:off x="2724048" y="333602"/>
            <a:ext cx="4124621"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S" altLang="es-ES" sz="4000" b="1" u="sng" dirty="0" smtClean="0">
                <a:ln w="9525">
                  <a:solidFill>
                    <a:schemeClr val="bg1"/>
                  </a:solidFill>
                  <a:prstDash val="solid"/>
                </a:ln>
                <a:effectLst>
                  <a:outerShdw blurRad="12700" dist="38100" dir="2700000" algn="tl" rotWithShape="0">
                    <a:schemeClr val="bg1">
                      <a:lumMod val="50000"/>
                    </a:schemeClr>
                  </a:outerShdw>
                </a:effectLst>
              </a:rPr>
              <a:t>CONCLUSIONES</a:t>
            </a:r>
            <a:endParaRPr lang="es-ES" altLang="es-ES" sz="4000" b="1" u="sng" dirty="0">
              <a:ln w="9525">
                <a:solidFill>
                  <a:schemeClr val="bg1"/>
                </a:solidFill>
                <a:prstDash val="solid"/>
              </a:ln>
              <a:effectLst>
                <a:outerShdw blurRad="12700" dist="38100" dir="2700000" algn="tl" rotWithShape="0">
                  <a:schemeClr val="bg1">
                    <a:lumMod val="50000"/>
                  </a:schemeClr>
                </a:outerShdw>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924440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11560" y="333602"/>
            <a:ext cx="5337110"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S" altLang="es-ES" sz="4000" b="1" u="sng" dirty="0" smtClean="0">
                <a:ln w="9525">
                  <a:solidFill>
                    <a:schemeClr val="bg1"/>
                  </a:solidFill>
                  <a:prstDash val="solid"/>
                </a:ln>
                <a:effectLst>
                  <a:outerShdw blurRad="12700" dist="38100" dir="2700000" algn="tl" rotWithShape="0">
                    <a:schemeClr val="bg1">
                      <a:lumMod val="50000"/>
                    </a:schemeClr>
                  </a:outerShdw>
                </a:effectLst>
              </a:rPr>
              <a:t>RECOMENDACIONES</a:t>
            </a:r>
            <a:endParaRPr lang="es-ES" altLang="es-ES" sz="4000" b="1" u="sng" dirty="0">
              <a:ln w="9525">
                <a:solidFill>
                  <a:schemeClr val="bg1"/>
                </a:solidFill>
                <a:prstDash val="solid"/>
              </a:ln>
              <a:effectLst>
                <a:outerShdw blurRad="12700" dist="38100" dir="2700000" algn="tl" rotWithShape="0">
                  <a:schemeClr val="bg1">
                    <a:lumMod val="50000"/>
                  </a:schemeClr>
                </a:outerShdw>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Diagrama 6"/>
          <p:cNvGraphicFramePr/>
          <p:nvPr>
            <p:extLst>
              <p:ext uri="{D42A27DB-BD31-4B8C-83A1-F6EECF244321}">
                <p14:modId xmlns:p14="http://schemas.microsoft.com/office/powerpoint/2010/main" val="1661751318"/>
              </p:ext>
            </p:extLst>
          </p:nvPr>
        </p:nvGraphicFramePr>
        <p:xfrm>
          <a:off x="528735" y="1312027"/>
          <a:ext cx="8111412" cy="5306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799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val="921994477"/>
              </p:ext>
            </p:extLst>
          </p:nvPr>
        </p:nvGraphicFramePr>
        <p:xfrm>
          <a:off x="280446" y="923530"/>
          <a:ext cx="8079783" cy="5719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ángulo 11"/>
          <p:cNvSpPr/>
          <p:nvPr/>
        </p:nvSpPr>
        <p:spPr>
          <a:xfrm>
            <a:off x="0" y="0"/>
            <a:ext cx="4200189" cy="646331"/>
          </a:xfrm>
          <a:prstGeom prst="rect">
            <a:avLst/>
          </a:prstGeom>
        </p:spPr>
        <p:txBody>
          <a:bodyPr wrap="none">
            <a:spAutoFit/>
          </a:bodyPr>
          <a:lstStyle/>
          <a:p>
            <a:r>
              <a:rPr lang="es-ES" sz="3600" b="1" i="1" dirty="0" smtClean="0">
                <a:latin typeface="Baskerville Old Face" panose="02020602080505020303" pitchFamily="18" charset="0"/>
              </a:rPr>
              <a:t>Objetivos Específicos:</a:t>
            </a:r>
            <a:endParaRPr lang="es-ES" sz="3600" b="1" i="1" dirty="0">
              <a:latin typeface="Baskerville Old Face" panose="02020602080505020303" pitchFamily="18" charset="0"/>
            </a:endParaRPr>
          </a:p>
        </p:txBody>
      </p:sp>
    </p:spTree>
    <p:extLst>
      <p:ext uri="{BB962C8B-B14F-4D97-AF65-F5344CB8AC3E}">
        <p14:creationId xmlns:p14="http://schemas.microsoft.com/office/powerpoint/2010/main" val="4243448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53780" y="1978289"/>
            <a:ext cx="5500545" cy="2585323"/>
          </a:xfrm>
          <a:prstGeom prst="rect">
            <a:avLst/>
          </a:prstGeom>
          <a:solidFill>
            <a:schemeClr val="accent1">
              <a:lumMod val="20000"/>
              <a:lumOff val="80000"/>
            </a:schemeClr>
          </a:solidFill>
          <a:ln w="57150">
            <a:solidFill>
              <a:schemeClr val="accent6">
                <a:lumMod val="75000"/>
              </a:schemeClr>
            </a:solidFill>
          </a:ln>
        </p:spPr>
        <p:txBody>
          <a:bodyPr wrap="none" lIns="91440" tIns="45720" rIns="91440" bIns="45720">
            <a:spAutoFit/>
          </a:bodyPr>
          <a:lstStyle/>
          <a:p>
            <a:pPr algn="ctr"/>
            <a:r>
              <a:rPr lang="es-E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CAPITULO II</a:t>
            </a:r>
          </a:p>
          <a:p>
            <a:pPr algn="ctr"/>
            <a:endPar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s-E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MARCO TEÓRICO</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085517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9290" y="186612"/>
            <a:ext cx="8416212" cy="984885"/>
          </a:xfrm>
          <a:prstGeom prst="rect">
            <a:avLst/>
          </a:prstGeom>
          <a:noFill/>
        </p:spPr>
        <p:txBody>
          <a:bodyPr wrap="square" rtlCol="0">
            <a:spAutoFit/>
          </a:bodyPr>
          <a:lstStyle/>
          <a:p>
            <a:r>
              <a:rPr lang="es-MX" sz="2000" dirty="0"/>
              <a:t>L</a:t>
            </a:r>
            <a:r>
              <a:rPr lang="es-MX" sz="2000" dirty="0" smtClean="0"/>
              <a:t>as </a:t>
            </a:r>
            <a:r>
              <a:rPr lang="es-MX" sz="2000" dirty="0"/>
              <a:t>campañas políticas entre Estados Unidos y otros países tienen diferencias arraigadas, que son fácilmente destacadas.</a:t>
            </a:r>
            <a:endParaRPr lang="es-ES" sz="2000" dirty="0"/>
          </a:p>
          <a:p>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990470601"/>
              </p:ext>
            </p:extLst>
          </p:nvPr>
        </p:nvGraphicFramePr>
        <p:xfrm>
          <a:off x="149290" y="997975"/>
          <a:ext cx="8789437" cy="5386108"/>
        </p:xfrm>
        <a:graphic>
          <a:graphicData uri="http://schemas.openxmlformats.org/drawingml/2006/table">
            <a:tbl>
              <a:tblPr firstRow="1" firstCol="1" bandRow="1">
                <a:tableStyleId>{7DF18680-E054-41AD-8BC1-D1AEF772440D}</a:tableStyleId>
              </a:tblPr>
              <a:tblGrid>
                <a:gridCol w="3000458"/>
                <a:gridCol w="2909208"/>
                <a:gridCol w="2879771"/>
              </a:tblGrid>
              <a:tr h="357281">
                <a:tc>
                  <a:txBody>
                    <a:bodyPr/>
                    <a:lstStyle/>
                    <a:p>
                      <a:pPr algn="l">
                        <a:lnSpc>
                          <a:spcPct val="150000"/>
                        </a:lnSpc>
                        <a:spcAft>
                          <a:spcPts val="0"/>
                        </a:spcAft>
                      </a:pPr>
                      <a:r>
                        <a:rPr lang="es-MX" sz="1600" dirty="0">
                          <a:effectLst/>
                        </a:rPr>
                        <a:t>CARACTERISTICAS</a:t>
                      </a:r>
                      <a:endParaRPr lang="es-ES"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MX" sz="1600" dirty="0">
                          <a:effectLst/>
                        </a:rPr>
                        <a:t>E.E.U.U.</a:t>
                      </a:r>
                      <a:endParaRPr lang="es-E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l" defTabSz="457200" rtl="0" eaLnBrk="1" latinLnBrk="0" hangingPunct="1">
                        <a:lnSpc>
                          <a:spcPct val="150000"/>
                        </a:lnSpc>
                        <a:spcAft>
                          <a:spcPts val="0"/>
                        </a:spcAft>
                      </a:pPr>
                      <a:r>
                        <a:rPr lang="es-MX" sz="1600" kern="1200" dirty="0">
                          <a:effectLst/>
                        </a:rPr>
                        <a:t>OESTE DE EUROPA</a:t>
                      </a:r>
                      <a:endParaRPr lang="es-ES" sz="1600" b="1" kern="1200" dirty="0">
                        <a:solidFill>
                          <a:schemeClr val="lt1"/>
                        </a:solidFill>
                        <a:effectLst/>
                        <a:latin typeface="+mn-lt"/>
                        <a:ea typeface="+mn-ea"/>
                        <a:cs typeface="+mn-cs"/>
                      </a:endParaRPr>
                    </a:p>
                  </a:txBody>
                  <a:tcPr marL="68580" marR="68580" marT="0" marB="0"/>
                </a:tc>
              </a:tr>
              <a:tr h="357281">
                <a:tc>
                  <a:txBody>
                    <a:bodyPr/>
                    <a:lstStyle/>
                    <a:p>
                      <a:pPr marL="0" algn="l" defTabSz="457200" rtl="0" eaLnBrk="1" latinLnBrk="0" hangingPunct="1">
                        <a:lnSpc>
                          <a:spcPct val="150000"/>
                        </a:lnSpc>
                        <a:spcAft>
                          <a:spcPts val="0"/>
                        </a:spcAft>
                      </a:pPr>
                      <a:r>
                        <a:rPr lang="es-MX" sz="1600" kern="1200" dirty="0">
                          <a:effectLst/>
                        </a:rPr>
                        <a:t>CAMPAÑA CENTRADA EN</a:t>
                      </a:r>
                      <a:endParaRPr lang="es-ES" sz="1600" b="1" kern="1200" dirty="0">
                        <a:solidFill>
                          <a:schemeClr val="lt1"/>
                        </a:solidFill>
                        <a:effectLst/>
                        <a:latin typeface="+mn-lt"/>
                        <a:ea typeface="+mn-ea"/>
                        <a:cs typeface="+mn-cs"/>
                      </a:endParaRPr>
                    </a:p>
                  </a:txBody>
                  <a:tcPr marL="68580" marR="68580" marT="0" marB="0"/>
                </a:tc>
                <a:tc>
                  <a:txBody>
                    <a:bodyPr/>
                    <a:lstStyle/>
                    <a:p>
                      <a:pPr marL="0" algn="l" defTabSz="457200" rtl="0" eaLnBrk="1" latinLnBrk="0" hangingPunct="1">
                        <a:lnSpc>
                          <a:spcPct val="150000"/>
                        </a:lnSpc>
                        <a:spcAft>
                          <a:spcPts val="0"/>
                        </a:spcAft>
                      </a:pPr>
                      <a:r>
                        <a:rPr lang="es-MX" sz="1400" kern="1200" dirty="0">
                          <a:effectLst/>
                        </a:rPr>
                        <a:t>EL CANDIDATO</a:t>
                      </a:r>
                      <a:endParaRPr lang="es-ES" sz="1400" b="1" kern="1200" dirty="0">
                        <a:solidFill>
                          <a:schemeClr val="lt1"/>
                        </a:solidFill>
                        <a:effectLst/>
                        <a:latin typeface="+mn-lt"/>
                        <a:ea typeface="+mn-ea"/>
                        <a:cs typeface="+mn-cs"/>
                      </a:endParaRPr>
                    </a:p>
                  </a:txBody>
                  <a:tcPr marL="68580" marR="68580" marT="0" marB="0"/>
                </a:tc>
                <a:tc>
                  <a:txBody>
                    <a:bodyPr/>
                    <a:lstStyle/>
                    <a:p>
                      <a:pPr marL="0" algn="l" defTabSz="457200" rtl="0" eaLnBrk="1" latinLnBrk="0" hangingPunct="1">
                        <a:lnSpc>
                          <a:spcPct val="150000"/>
                        </a:lnSpc>
                        <a:spcAft>
                          <a:spcPts val="0"/>
                        </a:spcAft>
                      </a:pPr>
                      <a:r>
                        <a:rPr lang="es-MX" sz="1400" kern="1200" dirty="0">
                          <a:effectLst/>
                        </a:rPr>
                        <a:t>EL PARTIDO </a:t>
                      </a:r>
                      <a:endParaRPr lang="es-ES" sz="1400" b="1" kern="1200" dirty="0">
                        <a:solidFill>
                          <a:schemeClr val="lt1"/>
                        </a:solidFill>
                        <a:effectLst/>
                        <a:latin typeface="+mn-lt"/>
                        <a:ea typeface="+mn-ea"/>
                        <a:cs typeface="+mn-cs"/>
                      </a:endParaRPr>
                    </a:p>
                  </a:txBody>
                  <a:tcPr marL="68580" marR="68580" marT="0" marB="0"/>
                </a:tc>
              </a:tr>
              <a:tr h="357281">
                <a:tc>
                  <a:txBody>
                    <a:bodyPr/>
                    <a:lstStyle/>
                    <a:p>
                      <a:pPr marL="0" algn="l" defTabSz="457200" rtl="0" eaLnBrk="1" latinLnBrk="0" hangingPunct="1">
                        <a:lnSpc>
                          <a:spcPct val="150000"/>
                        </a:lnSpc>
                        <a:spcAft>
                          <a:spcPts val="0"/>
                        </a:spcAft>
                      </a:pPr>
                      <a:r>
                        <a:rPr lang="es-MX" sz="1600" kern="1200">
                          <a:effectLst/>
                        </a:rPr>
                        <a:t>RECURSOS PRINCIPALES</a:t>
                      </a:r>
                      <a:endParaRPr lang="es-ES" sz="1600" b="1" kern="1200">
                        <a:solidFill>
                          <a:schemeClr val="lt1"/>
                        </a:solidFill>
                        <a:effectLst/>
                        <a:latin typeface="+mn-lt"/>
                        <a:ea typeface="+mn-ea"/>
                        <a:cs typeface="+mn-cs"/>
                      </a:endParaRPr>
                    </a:p>
                  </a:txBody>
                  <a:tcPr marL="68580" marR="68580" marT="0" marB="0"/>
                </a:tc>
                <a:tc>
                  <a:txBody>
                    <a:bodyPr/>
                    <a:lstStyle/>
                    <a:p>
                      <a:pPr marL="0" algn="l" defTabSz="457200" rtl="0" eaLnBrk="1" latinLnBrk="0" hangingPunct="1">
                        <a:lnSpc>
                          <a:spcPct val="150000"/>
                        </a:lnSpc>
                        <a:spcAft>
                          <a:spcPts val="0"/>
                        </a:spcAft>
                      </a:pPr>
                      <a:r>
                        <a:rPr lang="es-MX" sz="1400" kern="1200" dirty="0">
                          <a:effectLst/>
                        </a:rPr>
                        <a:t>DINERO</a:t>
                      </a:r>
                      <a:endParaRPr lang="es-ES" sz="1400" b="1" kern="1200" dirty="0">
                        <a:solidFill>
                          <a:schemeClr val="lt1"/>
                        </a:solidFill>
                        <a:effectLst/>
                        <a:latin typeface="+mn-lt"/>
                        <a:ea typeface="+mn-ea"/>
                        <a:cs typeface="+mn-cs"/>
                      </a:endParaRPr>
                    </a:p>
                  </a:txBody>
                  <a:tcPr marL="68580" marR="68580" marT="0" marB="0"/>
                </a:tc>
                <a:tc>
                  <a:txBody>
                    <a:bodyPr/>
                    <a:lstStyle/>
                    <a:p>
                      <a:pPr marL="0" algn="l" defTabSz="457200" rtl="0" eaLnBrk="1" latinLnBrk="0" hangingPunct="1">
                        <a:lnSpc>
                          <a:spcPct val="150000"/>
                        </a:lnSpc>
                        <a:spcAft>
                          <a:spcPts val="0"/>
                        </a:spcAft>
                      </a:pPr>
                      <a:r>
                        <a:rPr lang="es-MX" sz="1400" kern="1200" dirty="0">
                          <a:effectLst/>
                        </a:rPr>
                        <a:t>MANO DE OBRA (VOLUNTARIA )</a:t>
                      </a:r>
                      <a:endParaRPr lang="es-ES" sz="1400" b="1" kern="1200" dirty="0">
                        <a:solidFill>
                          <a:schemeClr val="lt1"/>
                        </a:solidFill>
                        <a:effectLst/>
                        <a:latin typeface="+mn-lt"/>
                        <a:ea typeface="+mn-ea"/>
                        <a:cs typeface="+mn-cs"/>
                      </a:endParaRPr>
                    </a:p>
                  </a:txBody>
                  <a:tcPr marL="68580" marR="68580" marT="0" marB="0"/>
                </a:tc>
              </a:tr>
              <a:tr h="1986550">
                <a:tc>
                  <a:txBody>
                    <a:bodyPr/>
                    <a:lstStyle/>
                    <a:p>
                      <a:pPr marL="0" algn="l" defTabSz="457200" rtl="0" eaLnBrk="1" latinLnBrk="0" hangingPunct="1">
                        <a:lnSpc>
                          <a:spcPct val="150000"/>
                        </a:lnSpc>
                        <a:spcAft>
                          <a:spcPts val="0"/>
                        </a:spcAft>
                      </a:pPr>
                      <a:r>
                        <a:rPr lang="es-MX" sz="1600" kern="1200">
                          <a:effectLst/>
                        </a:rPr>
                        <a:t>CARACTERISTICAS DE LA PUBLICIDAD</a:t>
                      </a:r>
                      <a:endParaRPr lang="es-ES" sz="1600" b="1" kern="1200">
                        <a:solidFill>
                          <a:schemeClr val="lt1"/>
                        </a:solidFill>
                        <a:effectLst/>
                        <a:latin typeface="+mn-lt"/>
                        <a:ea typeface="+mn-ea"/>
                        <a:cs typeface="+mn-cs"/>
                      </a:endParaRPr>
                    </a:p>
                  </a:txBody>
                  <a:tcPr marL="68580" marR="68580" marT="0" marB="0"/>
                </a:tc>
                <a:tc>
                  <a:txBody>
                    <a:bodyPr/>
                    <a:lstStyle/>
                    <a:p>
                      <a:pPr marL="0" algn="l" defTabSz="457200" rtl="0" eaLnBrk="1" latinLnBrk="0" hangingPunct="1">
                        <a:lnSpc>
                          <a:spcPct val="150000"/>
                        </a:lnSpc>
                        <a:spcAft>
                          <a:spcPts val="0"/>
                        </a:spcAft>
                      </a:pPr>
                      <a:r>
                        <a:rPr lang="es-MX" sz="1400" kern="1200">
                          <a:effectLst/>
                        </a:rPr>
                        <a:t>PRIVADA, CON POCAS RESTRICCIONES, DONDE LAS GESTIÓN DE LOS MEDIOS ES IMPRESCINDIBLE. LAS HORAS DE PUBLICIDAD SON ILIMITADAS</a:t>
                      </a:r>
                      <a:endParaRPr lang="es-ES" sz="1400" b="1" kern="1200">
                        <a:solidFill>
                          <a:schemeClr val="lt1"/>
                        </a:solidFill>
                        <a:effectLst/>
                        <a:latin typeface="+mn-lt"/>
                        <a:ea typeface="+mn-ea"/>
                        <a:cs typeface="+mn-cs"/>
                      </a:endParaRPr>
                    </a:p>
                  </a:txBody>
                  <a:tcPr marL="68580" marR="68580" marT="0" marB="0"/>
                </a:tc>
                <a:tc>
                  <a:txBody>
                    <a:bodyPr/>
                    <a:lstStyle/>
                    <a:p>
                      <a:pPr marL="0" algn="l" defTabSz="457200" rtl="0" eaLnBrk="1" latinLnBrk="0" hangingPunct="1">
                        <a:lnSpc>
                          <a:spcPct val="150000"/>
                        </a:lnSpc>
                        <a:spcAft>
                          <a:spcPts val="0"/>
                        </a:spcAft>
                      </a:pPr>
                      <a:r>
                        <a:rPr lang="es-MX" sz="1400" kern="1200" dirty="0">
                          <a:effectLst/>
                        </a:rPr>
                        <a:t>PÚBLICA, CON ESPACIOS GRATUITOS, CON BASTANTES RESTRICCIONES, LAS HORAS PUBLICIDAD ESTAN LIMITADAS </a:t>
                      </a:r>
                      <a:endParaRPr lang="es-ES" sz="1400" b="1" kern="1200" dirty="0">
                        <a:solidFill>
                          <a:schemeClr val="lt1"/>
                        </a:solidFill>
                        <a:effectLst/>
                        <a:latin typeface="+mn-lt"/>
                        <a:ea typeface="+mn-ea"/>
                        <a:cs typeface="+mn-cs"/>
                      </a:endParaRPr>
                    </a:p>
                  </a:txBody>
                  <a:tcPr marL="68580" marR="68580" marT="0" marB="0"/>
                </a:tc>
              </a:tr>
              <a:tr h="1171918">
                <a:tc>
                  <a:txBody>
                    <a:bodyPr/>
                    <a:lstStyle/>
                    <a:p>
                      <a:pPr marL="0" algn="l" defTabSz="457200" rtl="0" eaLnBrk="1" latinLnBrk="0" hangingPunct="1">
                        <a:lnSpc>
                          <a:spcPct val="150000"/>
                        </a:lnSpc>
                        <a:spcAft>
                          <a:spcPts val="0"/>
                        </a:spcAft>
                      </a:pPr>
                      <a:r>
                        <a:rPr lang="es-MX" sz="1600" kern="1200">
                          <a:effectLst/>
                        </a:rPr>
                        <a:t>PROFESIONALIZACIÓN DEL MARKETING</a:t>
                      </a:r>
                      <a:endParaRPr lang="es-ES" sz="1600" b="1" kern="1200">
                        <a:solidFill>
                          <a:schemeClr val="lt1"/>
                        </a:solidFill>
                        <a:effectLst/>
                        <a:latin typeface="+mn-lt"/>
                        <a:ea typeface="+mn-ea"/>
                        <a:cs typeface="+mn-cs"/>
                      </a:endParaRPr>
                    </a:p>
                  </a:txBody>
                  <a:tcPr marL="68580" marR="68580" marT="0" marB="0"/>
                </a:tc>
                <a:tc>
                  <a:txBody>
                    <a:bodyPr/>
                    <a:lstStyle/>
                    <a:p>
                      <a:pPr marL="0" algn="l" defTabSz="457200" rtl="0" eaLnBrk="1" latinLnBrk="0" hangingPunct="1">
                        <a:lnSpc>
                          <a:spcPct val="150000"/>
                        </a:lnSpc>
                        <a:spcAft>
                          <a:spcPts val="0"/>
                        </a:spcAft>
                      </a:pPr>
                      <a:r>
                        <a:rPr lang="es-MX" sz="1400" kern="1200">
                          <a:effectLst/>
                        </a:rPr>
                        <a:t>EMPLEAN PROFESIONALES PROCEDENTES DE FUERA DEL PARTIDO </a:t>
                      </a:r>
                      <a:endParaRPr lang="es-ES" sz="1400" b="1" kern="1200">
                        <a:solidFill>
                          <a:schemeClr val="lt1"/>
                        </a:solidFill>
                        <a:effectLst/>
                        <a:latin typeface="+mn-lt"/>
                        <a:ea typeface="+mn-ea"/>
                        <a:cs typeface="+mn-cs"/>
                      </a:endParaRPr>
                    </a:p>
                  </a:txBody>
                  <a:tcPr marL="68580" marR="68580" marT="0" marB="0"/>
                </a:tc>
                <a:tc>
                  <a:txBody>
                    <a:bodyPr/>
                    <a:lstStyle/>
                    <a:p>
                      <a:pPr marL="0" algn="l" defTabSz="457200" rtl="0" eaLnBrk="1" latinLnBrk="0" hangingPunct="1">
                        <a:lnSpc>
                          <a:spcPct val="150000"/>
                        </a:lnSpc>
                        <a:spcAft>
                          <a:spcPts val="0"/>
                        </a:spcAft>
                      </a:pPr>
                      <a:r>
                        <a:rPr lang="es-MX" sz="1400" kern="1200" dirty="0">
                          <a:effectLst/>
                        </a:rPr>
                        <a:t>LOS PROFESIONALES SON EMPLEADOS Y/O MILITANTES DEL PARTIDO</a:t>
                      </a:r>
                      <a:endParaRPr lang="es-ES" sz="1400" b="1" kern="1200" dirty="0">
                        <a:solidFill>
                          <a:schemeClr val="lt1"/>
                        </a:solidFill>
                        <a:effectLst/>
                        <a:latin typeface="+mn-lt"/>
                        <a:ea typeface="+mn-ea"/>
                        <a:cs typeface="+mn-cs"/>
                      </a:endParaRPr>
                    </a:p>
                  </a:txBody>
                  <a:tcPr marL="68580" marR="68580" marT="0" marB="0"/>
                </a:tc>
              </a:tr>
              <a:tr h="764600">
                <a:tc>
                  <a:txBody>
                    <a:bodyPr/>
                    <a:lstStyle/>
                    <a:p>
                      <a:pPr marL="0" algn="l" defTabSz="457200" rtl="0" eaLnBrk="1" latinLnBrk="0" hangingPunct="1">
                        <a:lnSpc>
                          <a:spcPct val="150000"/>
                        </a:lnSpc>
                        <a:spcAft>
                          <a:spcPts val="0"/>
                        </a:spcAft>
                      </a:pPr>
                      <a:r>
                        <a:rPr lang="es-MX" sz="1600" kern="1200">
                          <a:effectLst/>
                        </a:rPr>
                        <a:t>PERÍODO ELECTORAL</a:t>
                      </a:r>
                      <a:endParaRPr lang="es-ES" sz="1600" b="1" kern="1200">
                        <a:solidFill>
                          <a:schemeClr val="lt1"/>
                        </a:solidFill>
                        <a:effectLst/>
                        <a:latin typeface="+mn-lt"/>
                        <a:ea typeface="+mn-ea"/>
                        <a:cs typeface="+mn-cs"/>
                      </a:endParaRPr>
                    </a:p>
                  </a:txBody>
                  <a:tcPr marL="68580" marR="68580" marT="0" marB="0"/>
                </a:tc>
                <a:tc>
                  <a:txBody>
                    <a:bodyPr/>
                    <a:lstStyle/>
                    <a:p>
                      <a:pPr marL="0" algn="l" defTabSz="457200" rtl="0" eaLnBrk="1" latinLnBrk="0" hangingPunct="1">
                        <a:lnSpc>
                          <a:spcPct val="150000"/>
                        </a:lnSpc>
                        <a:spcAft>
                          <a:spcPts val="0"/>
                        </a:spcAft>
                      </a:pPr>
                      <a:r>
                        <a:rPr lang="es-MX" sz="1400" kern="1200">
                          <a:effectLst/>
                        </a:rPr>
                        <a:t>MUY LARGO</a:t>
                      </a:r>
                      <a:endParaRPr lang="es-ES" sz="1400" b="1" kern="1200">
                        <a:solidFill>
                          <a:schemeClr val="lt1"/>
                        </a:solidFill>
                        <a:effectLst/>
                        <a:latin typeface="+mn-lt"/>
                        <a:ea typeface="+mn-ea"/>
                        <a:cs typeface="+mn-cs"/>
                      </a:endParaRPr>
                    </a:p>
                  </a:txBody>
                  <a:tcPr marL="68580" marR="68580" marT="0" marB="0"/>
                </a:tc>
                <a:tc>
                  <a:txBody>
                    <a:bodyPr/>
                    <a:lstStyle/>
                    <a:p>
                      <a:pPr marL="0" algn="l" defTabSz="457200" rtl="0" eaLnBrk="1" latinLnBrk="0" hangingPunct="1">
                        <a:lnSpc>
                          <a:spcPct val="150000"/>
                        </a:lnSpc>
                        <a:spcAft>
                          <a:spcPts val="0"/>
                        </a:spcAft>
                      </a:pPr>
                      <a:r>
                        <a:rPr lang="es-MX" sz="1400" kern="1200" dirty="0">
                          <a:effectLst/>
                        </a:rPr>
                        <a:t>CORTO EN COMPARACIÓN CON E.E.U.U</a:t>
                      </a:r>
                      <a:endParaRPr lang="es-ES" sz="1400" b="1" kern="1200" dirty="0">
                        <a:solidFill>
                          <a:schemeClr val="lt1"/>
                        </a:solidFill>
                        <a:effectLst/>
                        <a:latin typeface="+mn-lt"/>
                        <a:ea typeface="+mn-ea"/>
                        <a:cs typeface="+mn-cs"/>
                      </a:endParaRPr>
                    </a:p>
                  </a:txBody>
                  <a:tcPr marL="68580" marR="68580" marT="0" marB="0"/>
                </a:tc>
              </a:tr>
              <a:tr h="357281">
                <a:tc>
                  <a:txBody>
                    <a:bodyPr/>
                    <a:lstStyle/>
                    <a:p>
                      <a:pPr marL="0" algn="l" defTabSz="457200" rtl="0" eaLnBrk="1" latinLnBrk="0" hangingPunct="1">
                        <a:lnSpc>
                          <a:spcPct val="150000"/>
                        </a:lnSpc>
                        <a:spcAft>
                          <a:spcPts val="0"/>
                        </a:spcAft>
                      </a:pPr>
                      <a:r>
                        <a:rPr lang="es-MX" sz="1600" kern="1200" dirty="0">
                          <a:effectLst/>
                        </a:rPr>
                        <a:t>PESO DE FINANCIACIÓN</a:t>
                      </a:r>
                      <a:endParaRPr lang="es-ES" sz="1600" b="1" kern="1200" dirty="0">
                        <a:solidFill>
                          <a:schemeClr val="lt1"/>
                        </a:solidFill>
                        <a:effectLst/>
                        <a:latin typeface="+mn-lt"/>
                        <a:ea typeface="+mn-ea"/>
                        <a:cs typeface="+mn-cs"/>
                      </a:endParaRPr>
                    </a:p>
                  </a:txBody>
                  <a:tcPr marL="68580" marR="68580" marT="0" marB="0"/>
                </a:tc>
                <a:tc>
                  <a:txBody>
                    <a:bodyPr/>
                    <a:lstStyle/>
                    <a:p>
                      <a:pPr marL="0" algn="l" defTabSz="457200" rtl="0" eaLnBrk="1" latinLnBrk="0" hangingPunct="1">
                        <a:lnSpc>
                          <a:spcPct val="150000"/>
                        </a:lnSpc>
                        <a:spcAft>
                          <a:spcPts val="0"/>
                        </a:spcAft>
                      </a:pPr>
                      <a:r>
                        <a:rPr lang="es-MX" sz="1400" kern="1200">
                          <a:effectLst/>
                        </a:rPr>
                        <a:t>PRIVADA, CON POCOS LIMITES </a:t>
                      </a:r>
                      <a:endParaRPr lang="es-ES" sz="1400" b="1" kern="1200">
                        <a:solidFill>
                          <a:schemeClr val="lt1"/>
                        </a:solidFill>
                        <a:effectLst/>
                        <a:latin typeface="+mn-lt"/>
                        <a:ea typeface="+mn-ea"/>
                        <a:cs typeface="+mn-cs"/>
                      </a:endParaRPr>
                    </a:p>
                  </a:txBody>
                  <a:tcPr marL="68580" marR="68580" marT="0" marB="0"/>
                </a:tc>
                <a:tc>
                  <a:txBody>
                    <a:bodyPr/>
                    <a:lstStyle/>
                    <a:p>
                      <a:pPr marL="0" algn="l" defTabSz="457200" rtl="0" eaLnBrk="1" latinLnBrk="0" hangingPunct="1">
                        <a:lnSpc>
                          <a:spcPct val="150000"/>
                        </a:lnSpc>
                        <a:spcAft>
                          <a:spcPts val="0"/>
                        </a:spcAft>
                      </a:pPr>
                      <a:r>
                        <a:rPr lang="es-MX" sz="1400" kern="1200" dirty="0">
                          <a:effectLst/>
                        </a:rPr>
                        <a:t>PÚBLICA, CON LÍMITES </a:t>
                      </a:r>
                      <a:endParaRPr lang="es-ES" sz="1400" b="1" kern="1200" dirty="0">
                        <a:solidFill>
                          <a:schemeClr val="lt1"/>
                        </a:solidFill>
                        <a:effectLst/>
                        <a:latin typeface="+mn-lt"/>
                        <a:ea typeface="+mn-ea"/>
                        <a:cs typeface="+mn-cs"/>
                      </a:endParaRPr>
                    </a:p>
                  </a:txBody>
                  <a:tcPr marL="68580" marR="68580" marT="0" marB="0"/>
                </a:tc>
              </a:tr>
            </a:tbl>
          </a:graphicData>
        </a:graphic>
      </p:graphicFrame>
      <p:sp>
        <p:nvSpPr>
          <p:cNvPr id="4" name="Rectángulo 3"/>
          <p:cNvSpPr/>
          <p:nvPr/>
        </p:nvSpPr>
        <p:spPr>
          <a:xfrm>
            <a:off x="0" y="6350169"/>
            <a:ext cx="9144000" cy="507831"/>
          </a:xfrm>
          <a:prstGeom prst="rect">
            <a:avLst/>
          </a:prstGeom>
        </p:spPr>
        <p:txBody>
          <a:bodyPr wrap="square">
            <a:spAutoFit/>
          </a:bodyPr>
          <a:lstStyle/>
          <a:p>
            <a:pPr algn="just">
              <a:lnSpc>
                <a:spcPct val="150000"/>
              </a:lnSpc>
              <a:spcAft>
                <a:spcPts val="0"/>
              </a:spcAft>
            </a:pPr>
            <a:r>
              <a:rPr lang="es-MX" dirty="0" smtClean="0">
                <a:effectLst/>
                <a:latin typeface="Arial" panose="020B0604020202020204" pitchFamily="34" charset="0"/>
                <a:ea typeface="Calibri" panose="020F0502020204030204" pitchFamily="34" charset="0"/>
                <a:cs typeface="Arial" panose="020B0604020202020204" pitchFamily="34" charset="0"/>
              </a:rPr>
              <a:t>Fuente: (</a:t>
            </a:r>
            <a:r>
              <a:rPr lang="es-MX" dirty="0" err="1" smtClean="0">
                <a:effectLst/>
                <a:latin typeface="Arial" panose="020B0604020202020204" pitchFamily="34" charset="0"/>
                <a:ea typeface="Calibri" panose="020F0502020204030204" pitchFamily="34" charset="0"/>
                <a:cs typeface="Arial" panose="020B0604020202020204" pitchFamily="34" charset="0"/>
              </a:rPr>
              <a:t>Politing</a:t>
            </a:r>
            <a:r>
              <a:rPr lang="es-MX" dirty="0" smtClean="0">
                <a:effectLst/>
                <a:latin typeface="Arial" panose="020B0604020202020204" pitchFamily="34" charset="0"/>
                <a:ea typeface="Calibri" panose="020F0502020204030204" pitchFamily="34" charset="0"/>
                <a:cs typeface="Arial" panose="020B0604020202020204" pitchFamily="34" charset="0"/>
              </a:rPr>
              <a:t>, marketing político integrado), 2000, </a:t>
            </a:r>
            <a:r>
              <a:rPr lang="es-MX" dirty="0" err="1" smtClean="0">
                <a:effectLst/>
                <a:latin typeface="Arial" panose="020B0604020202020204" pitchFamily="34" charset="0"/>
                <a:ea typeface="Calibri" panose="020F0502020204030204" pitchFamily="34" charset="0"/>
                <a:cs typeface="Arial" panose="020B0604020202020204" pitchFamily="34" charset="0"/>
              </a:rPr>
              <a:t>pag</a:t>
            </a:r>
            <a:r>
              <a:rPr lang="es-MX" dirty="0" smtClean="0">
                <a:effectLst/>
                <a:latin typeface="Arial" panose="020B0604020202020204" pitchFamily="34" charset="0"/>
                <a:ea typeface="Calibri" panose="020F0502020204030204" pitchFamily="34" charset="0"/>
                <a:cs typeface="Arial" panose="020B0604020202020204" pitchFamily="34" charset="0"/>
              </a:rPr>
              <a:t> 58</a:t>
            </a:r>
            <a:endParaRPr lang="es-ES"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266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484</TotalTime>
  <Words>3094</Words>
  <Application>Microsoft Office PowerPoint</Application>
  <PresentationFormat>Presentación en pantalla (4:3)</PresentationFormat>
  <Paragraphs>837</Paragraphs>
  <Slides>63</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63</vt:i4>
      </vt:variant>
    </vt:vector>
  </HeadingPairs>
  <TitlesOfParts>
    <vt:vector size="70" baseType="lpstr">
      <vt:lpstr>Arial</vt:lpstr>
      <vt:lpstr>Baskerville Old Face</vt:lpstr>
      <vt:lpstr>Calibri</vt:lpstr>
      <vt:lpstr>Times New Roman</vt:lpstr>
      <vt:lpstr>Trebuchet MS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Kerly</dc:creator>
  <cp:lastModifiedBy>Kerly</cp:lastModifiedBy>
  <cp:revision>44</cp:revision>
  <dcterms:created xsi:type="dcterms:W3CDTF">2015-08-26T19:41:38Z</dcterms:created>
  <dcterms:modified xsi:type="dcterms:W3CDTF">2015-08-28T22:43:56Z</dcterms:modified>
</cp:coreProperties>
</file>