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80" r:id="rId2"/>
    <p:sldId id="529" r:id="rId3"/>
    <p:sldId id="620" r:id="rId4"/>
    <p:sldId id="404" r:id="rId5"/>
    <p:sldId id="541" r:id="rId6"/>
    <p:sldId id="597" r:id="rId7"/>
    <p:sldId id="587" r:id="rId8"/>
    <p:sldId id="598" r:id="rId9"/>
    <p:sldId id="623" r:id="rId10"/>
    <p:sldId id="600" r:id="rId11"/>
    <p:sldId id="601" r:id="rId12"/>
    <p:sldId id="604" r:id="rId13"/>
    <p:sldId id="605" r:id="rId14"/>
    <p:sldId id="621" r:id="rId15"/>
    <p:sldId id="622" r:id="rId16"/>
    <p:sldId id="608" r:id="rId17"/>
    <p:sldId id="609" r:id="rId18"/>
    <p:sldId id="610" r:id="rId19"/>
    <p:sldId id="611" r:id="rId20"/>
    <p:sldId id="613" r:id="rId21"/>
    <p:sldId id="614" r:id="rId22"/>
    <p:sldId id="615" r:id="rId23"/>
    <p:sldId id="616" r:id="rId24"/>
    <p:sldId id="617" r:id="rId25"/>
    <p:sldId id="618" r:id="rId26"/>
    <p:sldId id="619" r:id="rId27"/>
    <p:sldId id="624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99FF"/>
    <a:srgbClr val="BAE3AF"/>
    <a:srgbClr val="84CE70"/>
    <a:srgbClr val="5FBF45"/>
    <a:srgbClr val="F56151"/>
    <a:srgbClr val="FF9966"/>
    <a:srgbClr val="4BD0FF"/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1" autoAdjust="0"/>
    <p:restoredTop sz="98387" autoAdjust="0"/>
  </p:normalViewPr>
  <p:slideViewPr>
    <p:cSldViewPr snapToObjects="1">
      <p:cViewPr varScale="1">
        <p:scale>
          <a:sx n="72" d="100"/>
          <a:sy n="72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614"/>
    </p:cViewPr>
  </p:outlineViewPr>
  <p:notesTextViewPr>
    <p:cViewPr>
      <p:scale>
        <a:sx n="75" d="100"/>
        <a:sy n="75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3FC4B-3C4C-454C-8EF7-93878CB41BCF}" type="doc">
      <dgm:prSet loTypeId="urn:microsoft.com/office/officeart/2005/8/layout/process5" loCatId="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BB14DDE-3D97-464D-AB03-F66933C4B93F}">
      <dgm:prSet phldrT="[Texto]"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400" dirty="0" smtClean="0"/>
            <a:t> Buscar una vida digna para toda la población </a:t>
          </a:r>
          <a:endParaRPr lang="es-ES" sz="1400" dirty="0"/>
        </a:p>
      </dgm:t>
    </dgm:pt>
    <dgm:pt modelId="{21365AA4-080B-E240-81B6-F110E1B11981}" type="parTrans" cxnId="{49EB5C72-21EE-A843-8F51-6CB9A05D929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54B733E-2DE4-054A-B347-4A28C234823B}" type="sibTrans" cxnId="{49EB5C72-21EE-A843-8F51-6CB9A05D929A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0777139-8051-6948-B68C-9AD4B6F45044}">
      <dgm:prSet phldrT="[Texto]"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400" b="0" dirty="0" smtClean="0"/>
            <a:t>Desarrollar una actividad económica dentro de la producción nacional</a:t>
          </a:r>
        </a:p>
        <a:p>
          <a:r>
            <a:rPr lang="es-EC" sz="1400" b="0" dirty="0" smtClean="0"/>
            <a:t>.</a:t>
          </a:r>
          <a:endParaRPr lang="es-ES" sz="1400" b="0" dirty="0"/>
        </a:p>
      </dgm:t>
    </dgm:pt>
    <dgm:pt modelId="{6B1B0BD9-ACE2-804B-A645-445EE376F24D}" type="parTrans" cxnId="{13AB3F69-EA6D-6F4C-B068-B784418BD4D4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F08E74E-BE48-574B-B55E-DAC624BAD0A0}" type="sibTrans" cxnId="{13AB3F69-EA6D-6F4C-B068-B784418BD4D4}">
      <dgm:prSet custT="1"/>
      <dgm:spPr>
        <a:solidFill>
          <a:srgbClr val="336600"/>
        </a:solidFill>
      </dgm:spPr>
      <dgm:t>
        <a:bodyPr/>
        <a:lstStyle/>
        <a:p>
          <a:endParaRPr lang="es-ES" sz="1050" dirty="0">
            <a:solidFill>
              <a:schemeClr val="tx1"/>
            </a:solidFill>
          </a:endParaRPr>
        </a:p>
      </dgm:t>
    </dgm:pt>
    <dgm:pt modelId="{C2DD7997-BDB4-3C4C-9E69-E5914B87B674}">
      <dgm:prSet phldrT="[Texto]"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2000" dirty="0" smtClean="0">
              <a:solidFill>
                <a:schemeClr val="tx2"/>
              </a:solidFill>
            </a:rPr>
            <a:t>ANTECEDENTES</a:t>
          </a:r>
          <a:endParaRPr lang="es-ES" sz="2000" dirty="0">
            <a:solidFill>
              <a:schemeClr val="tx2"/>
            </a:solidFill>
          </a:endParaRPr>
        </a:p>
      </dgm:t>
    </dgm:pt>
    <dgm:pt modelId="{FF66FA99-2A9D-C340-913D-5715182330F9}" type="parTrans" cxnId="{65BD8D65-D005-434D-8559-EA4E06721774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3710BA7-4660-4847-93B8-5A63A30AF481}" type="sibTrans" cxnId="{65BD8D65-D005-434D-8559-EA4E06721774}">
      <dgm:prSet custT="1"/>
      <dgm:spPr>
        <a:solidFill>
          <a:srgbClr val="336600"/>
        </a:solidFill>
      </dgm:spPr>
      <dgm:t>
        <a:bodyPr/>
        <a:lstStyle/>
        <a:p>
          <a:endParaRPr lang="es-ES" sz="1050" dirty="0">
            <a:solidFill>
              <a:schemeClr val="tx1"/>
            </a:solidFill>
          </a:endParaRPr>
        </a:p>
      </dgm:t>
    </dgm:pt>
    <dgm:pt modelId="{2C89423F-A296-4D5C-A9DE-57105E4C71AB}">
      <dgm:prSet phldrT="[Texto]"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s-ES" sz="1400" dirty="0" smtClean="0"/>
            <a:t>Las comunidades indígenas están desamparadas por el Estado.</a:t>
          </a:r>
          <a:endParaRPr lang="es-ES" sz="1400" dirty="0"/>
        </a:p>
      </dgm:t>
    </dgm:pt>
    <dgm:pt modelId="{AEE29550-722E-4ACF-8A3D-B8C2C1640FB8}" type="parTrans" cxnId="{C1428414-9614-4CD9-B28C-F0BF218BDBE4}">
      <dgm:prSet/>
      <dgm:spPr/>
      <dgm:t>
        <a:bodyPr/>
        <a:lstStyle/>
        <a:p>
          <a:endParaRPr lang="es-ES" sz="2000"/>
        </a:p>
      </dgm:t>
    </dgm:pt>
    <dgm:pt modelId="{62F79DF0-CCDF-48FC-BE02-C4FB05D94FC6}" type="sibTrans" cxnId="{C1428414-9614-4CD9-B28C-F0BF218BDBE4}">
      <dgm:prSet/>
      <dgm:spPr/>
      <dgm:t>
        <a:bodyPr/>
        <a:lstStyle/>
        <a:p>
          <a:endParaRPr lang="es-ES" sz="2000"/>
        </a:p>
      </dgm:t>
    </dgm:pt>
    <dgm:pt modelId="{A4F76453-B38C-4F1A-A310-39CB781C2941}">
      <dgm:prSet phldrT="[Texto]"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endParaRPr lang="es-ES" sz="1400" b="1" dirty="0">
            <a:solidFill>
              <a:schemeClr val="tx1"/>
            </a:solidFill>
          </a:endParaRPr>
        </a:p>
      </dgm:t>
    </dgm:pt>
    <dgm:pt modelId="{E2250F49-2896-4813-AB7D-642C66064795}" type="parTrans" cxnId="{C11A28F7-F2D6-4BC7-8FD4-086D6EB448E3}">
      <dgm:prSet/>
      <dgm:spPr/>
      <dgm:t>
        <a:bodyPr/>
        <a:lstStyle/>
        <a:p>
          <a:endParaRPr lang="es-ES" sz="2000"/>
        </a:p>
      </dgm:t>
    </dgm:pt>
    <dgm:pt modelId="{3926CA05-A617-4749-82B9-0C000AC6CF04}" type="sibTrans" cxnId="{C11A28F7-F2D6-4BC7-8FD4-086D6EB448E3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2400" dirty="0"/>
        </a:p>
      </dgm:t>
    </dgm:pt>
    <dgm:pt modelId="{610CB5F2-B319-4218-845F-DA2955063A37}">
      <dgm:prSet phldrT="[Texto]"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endParaRPr lang="es-ES" sz="1400" dirty="0"/>
        </a:p>
      </dgm:t>
    </dgm:pt>
    <dgm:pt modelId="{986CC55C-074C-49B2-BB6F-A92B4CC7A872}" type="parTrans" cxnId="{2EF3C0BE-9605-448D-B15F-5B8BFC5FF895}">
      <dgm:prSet/>
      <dgm:spPr/>
      <dgm:t>
        <a:bodyPr/>
        <a:lstStyle/>
        <a:p>
          <a:endParaRPr lang="es-CO"/>
        </a:p>
      </dgm:t>
    </dgm:pt>
    <dgm:pt modelId="{79EF4155-3FBC-47C1-AC23-17368E8C4A01}" type="sibTrans" cxnId="{2EF3C0BE-9605-448D-B15F-5B8BFC5FF895}">
      <dgm:prSet/>
      <dgm:spPr/>
      <dgm:t>
        <a:bodyPr/>
        <a:lstStyle/>
        <a:p>
          <a:endParaRPr lang="es-CO"/>
        </a:p>
      </dgm:t>
    </dgm:pt>
    <dgm:pt modelId="{3FFC382C-CFB0-4DD1-813F-4565ED7A24CC}">
      <dgm:prSet phldrT="[Texto]"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endParaRPr lang="es-ES" sz="1400" dirty="0"/>
        </a:p>
      </dgm:t>
    </dgm:pt>
    <dgm:pt modelId="{0C2C075A-2EBB-415E-AA99-53C64B3421E8}" type="parTrans" cxnId="{384F6C1C-28F2-493E-A4AE-AEFA5AFE60F6}">
      <dgm:prSet/>
      <dgm:spPr/>
      <dgm:t>
        <a:bodyPr/>
        <a:lstStyle/>
        <a:p>
          <a:endParaRPr lang="es-CO"/>
        </a:p>
      </dgm:t>
    </dgm:pt>
    <dgm:pt modelId="{33B9A5ED-24AC-44EA-8324-512834D3E63B}" type="sibTrans" cxnId="{384F6C1C-28F2-493E-A4AE-AEFA5AFE60F6}">
      <dgm:prSet/>
      <dgm:spPr/>
      <dgm:t>
        <a:bodyPr/>
        <a:lstStyle/>
        <a:p>
          <a:endParaRPr lang="es-CO"/>
        </a:p>
      </dgm:t>
    </dgm:pt>
    <dgm:pt modelId="{CFB074AF-2C9F-449F-9091-FBFBA6D34CB1}">
      <dgm:prSet phldrT="[Texto]"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s-ES" sz="1400" dirty="0" smtClean="0"/>
            <a:t>Genera problemática en el desarrollo  (educación, empleos, salud y turístico)</a:t>
          </a:r>
          <a:endParaRPr lang="es-ES" sz="1400" dirty="0"/>
        </a:p>
      </dgm:t>
    </dgm:pt>
    <dgm:pt modelId="{5091770F-1D52-4D00-9573-660400B79488}" type="parTrans" cxnId="{C72278A0-EDA7-42AD-A51C-FAFC7C79D420}">
      <dgm:prSet/>
      <dgm:spPr/>
      <dgm:t>
        <a:bodyPr/>
        <a:lstStyle/>
        <a:p>
          <a:endParaRPr lang="es-CO"/>
        </a:p>
      </dgm:t>
    </dgm:pt>
    <dgm:pt modelId="{0A52478B-B474-4980-BF02-A5774EFEFFE9}" type="sibTrans" cxnId="{C72278A0-EDA7-42AD-A51C-FAFC7C79D420}">
      <dgm:prSet/>
      <dgm:spPr/>
      <dgm:t>
        <a:bodyPr/>
        <a:lstStyle/>
        <a:p>
          <a:endParaRPr lang="es-CO"/>
        </a:p>
      </dgm:t>
    </dgm:pt>
    <dgm:pt modelId="{CB99897C-939C-4DB2-9E60-F48FEDB63F60}">
      <dgm:prSet phldrT="[Texto]"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400" dirty="0" smtClean="0"/>
            <a:t>Art. 74 (Constitución) .- Las personas, comunidades, pueblos y nacionalidades tendrán derecho a beneficiarse del ambiente y de las riquezas naturales que les </a:t>
          </a:r>
          <a:r>
            <a:rPr lang="es-CO" sz="1400" dirty="0" smtClean="0"/>
            <a:t>permitan el buen vivir.</a:t>
          </a:r>
          <a:endParaRPr lang="es-ES" sz="1400" dirty="0"/>
        </a:p>
      </dgm:t>
    </dgm:pt>
    <dgm:pt modelId="{2BDE4139-B87E-4F72-AA23-5FACFC9A9964}" type="parTrans" cxnId="{CD1DCB80-A90E-4587-A0D7-25E9F947ECB8}">
      <dgm:prSet/>
      <dgm:spPr/>
      <dgm:t>
        <a:bodyPr/>
        <a:lstStyle/>
        <a:p>
          <a:endParaRPr lang="es-CO"/>
        </a:p>
      </dgm:t>
    </dgm:pt>
    <dgm:pt modelId="{F3289660-4360-422B-B10C-886D9989CB60}" type="sibTrans" cxnId="{CD1DCB80-A90E-4587-A0D7-25E9F947ECB8}">
      <dgm:prSet/>
      <dgm:spPr/>
      <dgm:t>
        <a:bodyPr/>
        <a:lstStyle/>
        <a:p>
          <a:endParaRPr lang="es-CO"/>
        </a:p>
      </dgm:t>
    </dgm:pt>
    <dgm:pt modelId="{37E84F51-889A-45DD-B7F0-391A9E175A78}">
      <dgm:prSet phldrT="[Texto]"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s-ES" sz="1400" dirty="0" smtClean="0">
              <a:solidFill>
                <a:schemeClr val="tx1"/>
              </a:solidFill>
            </a:rPr>
            <a:t>Organizaciones publicas, privadas y comunitarias se encuentran en desorganización.</a:t>
          </a:r>
          <a:endParaRPr lang="es-ES" sz="1400" dirty="0">
            <a:solidFill>
              <a:schemeClr val="tx1"/>
            </a:solidFill>
          </a:endParaRPr>
        </a:p>
      </dgm:t>
    </dgm:pt>
    <dgm:pt modelId="{0A5EC21C-83FC-4C60-8DB7-323C9BB421F5}" type="sibTrans" cxnId="{7B024FCF-1B60-46D6-BD8D-9858575184E6}">
      <dgm:prSet/>
      <dgm:spPr/>
      <dgm:t>
        <a:bodyPr/>
        <a:lstStyle/>
        <a:p>
          <a:endParaRPr lang="es-ES" sz="2000"/>
        </a:p>
      </dgm:t>
    </dgm:pt>
    <dgm:pt modelId="{86FD3B9D-C180-4091-AEBE-34C42A932620}" type="parTrans" cxnId="{7B024FCF-1B60-46D6-BD8D-9858575184E6}">
      <dgm:prSet/>
      <dgm:spPr/>
      <dgm:t>
        <a:bodyPr/>
        <a:lstStyle/>
        <a:p>
          <a:endParaRPr lang="es-ES" sz="2000"/>
        </a:p>
      </dgm:t>
    </dgm:pt>
    <dgm:pt modelId="{B5520283-55D1-455B-B374-CA76B072CEB1}">
      <dgm:prSet phldrT="[Texto]"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CO" sz="1400" dirty="0" smtClean="0"/>
            <a:t>El Titulo II del Régimen Institucional de la Gestión ambiental Capitulo I del Desarrollo Ambiental </a:t>
          </a:r>
          <a:r>
            <a:rPr lang="es-EC" sz="1400" dirty="0" smtClean="0"/>
            <a:t>Art. 7.- Que entre otras cosas dice “La gestión ambiental se enmarca en las políticas generales de desarrollo sustentable para la conservación del patrimonio natural y el aprovechamiento sustentable de los recursos naturales”</a:t>
          </a:r>
          <a:endParaRPr lang="es-ES" sz="1400" dirty="0"/>
        </a:p>
      </dgm:t>
    </dgm:pt>
    <dgm:pt modelId="{1BB14F3C-674C-4E32-87C1-524D2883974C}" type="parTrans" cxnId="{060442CC-96D6-4660-BCE0-9B10AC3FC432}">
      <dgm:prSet/>
      <dgm:spPr/>
      <dgm:t>
        <a:bodyPr/>
        <a:lstStyle/>
        <a:p>
          <a:endParaRPr lang="es-CO"/>
        </a:p>
      </dgm:t>
    </dgm:pt>
    <dgm:pt modelId="{AEC7CFCD-05F9-4E1B-AF20-C418E12C6E16}" type="sibTrans" cxnId="{060442CC-96D6-4660-BCE0-9B10AC3FC432}">
      <dgm:prSet/>
      <dgm:spPr/>
      <dgm:t>
        <a:bodyPr/>
        <a:lstStyle/>
        <a:p>
          <a:endParaRPr lang="es-CO"/>
        </a:p>
      </dgm:t>
    </dgm:pt>
    <dgm:pt modelId="{2C14A79E-E068-8849-96BB-E661390C624C}">
      <dgm:prSet custT="1"/>
      <dgm:spPr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es-EC" sz="1400" dirty="0" smtClean="0"/>
            <a:t>Aprovechar los recursos del medio ambiente  de la población e impulsarlos de una manera positiva para buscar  el desarrollo de la sociedad.</a:t>
          </a:r>
          <a:endParaRPr lang="es-ES" sz="1400" dirty="0"/>
        </a:p>
      </dgm:t>
    </dgm:pt>
    <dgm:pt modelId="{E3B6AD94-107E-9E40-B328-281C6CD7AF57}" type="sibTrans" cxnId="{E3C3A08B-07B1-0943-934E-6C8ACFA3EDC4}">
      <dgm:prSet custT="1"/>
      <dgm:spPr>
        <a:solidFill>
          <a:srgbClr val="336600"/>
        </a:solidFill>
      </dgm:spPr>
      <dgm:t>
        <a:bodyPr/>
        <a:lstStyle/>
        <a:p>
          <a:endParaRPr lang="es-ES" sz="1050" dirty="0">
            <a:solidFill>
              <a:schemeClr val="tx1"/>
            </a:solidFill>
          </a:endParaRPr>
        </a:p>
      </dgm:t>
    </dgm:pt>
    <dgm:pt modelId="{207E0113-DC77-C949-A234-CBE63253AFD5}" type="parTrans" cxnId="{E3C3A08B-07B1-0943-934E-6C8ACFA3EDC4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140FF9E-AE7C-A74B-94D3-A099DD5AB52E}" type="pres">
      <dgm:prSet presAssocID="{CD13FC4B-3C4C-454C-8EF7-93878CB41BCF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735FC1-EDFE-F644-8CA4-DC706811A1EA}" type="pres">
      <dgm:prSet presAssocID="{C2DD7997-BDB4-3C4C-9E69-E5914B87B674}" presName="node" presStyleLbl="node1" presStyleIdx="0" presStyleCnt="5" custScaleX="89859" custScaleY="36816" custLinFactNeighborX="-6754" custLinFactNeighborY="131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B7199C-49DB-E348-AA2E-D55FA22F0420}" type="pres">
      <dgm:prSet presAssocID="{23710BA7-4660-4847-93B8-5A63A30AF481}" presName="sibTrans" presStyleLbl="sibTrans2D1" presStyleIdx="0" presStyleCnt="4" custAng="21554539" custScaleX="127706" custLinFactNeighborX="-14188" custLinFactNeighborY="6369"/>
      <dgm:spPr/>
      <dgm:t>
        <a:bodyPr/>
        <a:lstStyle/>
        <a:p>
          <a:endParaRPr lang="es-ES"/>
        </a:p>
      </dgm:t>
    </dgm:pt>
    <dgm:pt modelId="{A85249A3-D089-984B-9F82-50283C533BF7}" type="pres">
      <dgm:prSet presAssocID="{23710BA7-4660-4847-93B8-5A63A30AF481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4B33C111-C33E-4CEB-B65F-7653C26A69D2}" type="pres">
      <dgm:prSet presAssocID="{A4F76453-B38C-4F1A-A310-39CB781C2941}" presName="node" presStyleLbl="node1" presStyleIdx="1" presStyleCnt="5" custScaleX="253299" custScaleY="212614" custLinFactNeighborX="149" custLinFactNeighborY="77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E4557E-B699-45AB-B3D9-CEA8E6CB1B19}" type="pres">
      <dgm:prSet presAssocID="{3926CA05-A617-4749-82B9-0C000AC6CF04}" presName="sibTrans" presStyleLbl="sibTrans2D1" presStyleIdx="1" presStyleCnt="4" custAng="20273172" custLinFactX="-22523" custLinFactNeighborX="-100000" custLinFactNeighborY="3620"/>
      <dgm:spPr/>
      <dgm:t>
        <a:bodyPr/>
        <a:lstStyle/>
        <a:p>
          <a:endParaRPr lang="es-ES"/>
        </a:p>
      </dgm:t>
    </dgm:pt>
    <dgm:pt modelId="{EDD1CFEB-4CAF-4AFD-A79F-50710D3E394C}" type="pres">
      <dgm:prSet presAssocID="{3926CA05-A617-4749-82B9-0C000AC6CF04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D0E3B445-8A5A-6B42-90A2-F2E1655BCF18}" type="pres">
      <dgm:prSet presAssocID="{80777139-8051-6948-B68C-9AD4B6F45044}" presName="node" presStyleLbl="node1" presStyleIdx="2" presStyleCnt="5" custScaleX="114055" custScaleY="117838" custLinFactNeighborX="13382" custLinFactNeighborY="34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C117F2-F46D-3742-9D46-9B41D9E5FE0A}" type="pres">
      <dgm:prSet presAssocID="{EF08E74E-BE48-574B-B55E-DAC624BAD0A0}" presName="sibTrans" presStyleLbl="sibTrans2D1" presStyleIdx="2" presStyleCnt="4" custScaleX="98812" custLinFactNeighborX="16909" custLinFactNeighborY="4942"/>
      <dgm:spPr/>
      <dgm:t>
        <a:bodyPr/>
        <a:lstStyle/>
        <a:p>
          <a:endParaRPr lang="es-ES"/>
        </a:p>
      </dgm:t>
    </dgm:pt>
    <dgm:pt modelId="{CC4FCDCA-2964-8C49-B06D-3ADDF9965394}" type="pres">
      <dgm:prSet presAssocID="{EF08E74E-BE48-574B-B55E-DAC624BAD0A0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4B6E083D-67C1-CF4B-B60C-E50C1E65B1DD}" type="pres">
      <dgm:prSet presAssocID="{2C14A79E-E068-8849-96BB-E661390C624C}" presName="node" presStyleLbl="node1" presStyleIdx="3" presStyleCnt="5" custScaleX="107812" custScaleY="86319" custLinFactNeighborX="-3697" custLinFactNeighborY="18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0A6CF9-9A31-EB44-B6D7-A41C582F2726}" type="pres">
      <dgm:prSet presAssocID="{E3B6AD94-107E-9E40-B328-281C6CD7AF57}" presName="sibTrans" presStyleLbl="sibTrans2D1" presStyleIdx="3" presStyleCnt="4" custLinFactNeighborX="15394" custLinFactNeighborY="1508"/>
      <dgm:spPr/>
      <dgm:t>
        <a:bodyPr/>
        <a:lstStyle/>
        <a:p>
          <a:endParaRPr lang="es-ES"/>
        </a:p>
      </dgm:t>
    </dgm:pt>
    <dgm:pt modelId="{743FA555-72AB-404F-9DB4-7DD075C7092A}" type="pres">
      <dgm:prSet presAssocID="{E3B6AD94-107E-9E40-B328-281C6CD7AF57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68316AF6-A67D-3F49-98FB-17E155B20388}" type="pres">
      <dgm:prSet presAssocID="{2BB14DDE-3D97-464D-AB03-F66933C4B93F}" presName="node" presStyleLbl="node1" presStyleIdx="4" presStyleCnt="5" custScaleX="69639" custScaleY="77542" custLinFactNeighborX="-22575" custLinFactNeighborY="-28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EC9201-1E78-43D6-8151-FDA0295F5C61}" type="presOf" srcId="{80777139-8051-6948-B68C-9AD4B6F45044}" destId="{D0E3B445-8A5A-6B42-90A2-F2E1655BCF18}" srcOrd="0" destOrd="0" presId="urn:microsoft.com/office/officeart/2005/8/layout/process5"/>
    <dgm:cxn modelId="{C1428414-9614-4CD9-B28C-F0BF218BDBE4}" srcId="{A4F76453-B38C-4F1A-A310-39CB781C2941}" destId="{2C89423F-A296-4D5C-A9DE-57105E4C71AB}" srcOrd="1" destOrd="0" parTransId="{AEE29550-722E-4ACF-8A3D-B8C2C1640FB8}" sibTransId="{62F79DF0-CCDF-48FC-BE02-C4FB05D94FC6}"/>
    <dgm:cxn modelId="{D50EA658-2A1A-47F3-A80A-EE5967010CDF}" type="presOf" srcId="{CD13FC4B-3C4C-454C-8EF7-93878CB41BCF}" destId="{6140FF9E-AE7C-A74B-94D3-A099DD5AB52E}" srcOrd="0" destOrd="0" presId="urn:microsoft.com/office/officeart/2005/8/layout/process5"/>
    <dgm:cxn modelId="{2EF3C0BE-9605-448D-B15F-5B8BFC5FF895}" srcId="{A4F76453-B38C-4F1A-A310-39CB781C2941}" destId="{610CB5F2-B319-4218-845F-DA2955063A37}" srcOrd="6" destOrd="0" parTransId="{986CC55C-074C-49B2-BB6F-A92B4CC7A872}" sibTransId="{79EF4155-3FBC-47C1-AC23-17368E8C4A01}"/>
    <dgm:cxn modelId="{ABC8D909-771D-4B42-B12F-895898FD416F}" type="presOf" srcId="{2BB14DDE-3D97-464D-AB03-F66933C4B93F}" destId="{68316AF6-A67D-3F49-98FB-17E155B20388}" srcOrd="0" destOrd="0" presId="urn:microsoft.com/office/officeart/2005/8/layout/process5"/>
    <dgm:cxn modelId="{E05A9732-D669-469D-AD55-4C731E15489C}" type="presOf" srcId="{2C89423F-A296-4D5C-A9DE-57105E4C71AB}" destId="{4B33C111-C33E-4CEB-B65F-7653C26A69D2}" srcOrd="0" destOrd="2" presId="urn:microsoft.com/office/officeart/2005/8/layout/process5"/>
    <dgm:cxn modelId="{9E1E41AF-D29D-4884-B953-0637295A7150}" type="presOf" srcId="{A4F76453-B38C-4F1A-A310-39CB781C2941}" destId="{4B33C111-C33E-4CEB-B65F-7653C26A69D2}" srcOrd="0" destOrd="0" presId="urn:microsoft.com/office/officeart/2005/8/layout/process5"/>
    <dgm:cxn modelId="{9B9F2A3A-CC13-40C1-B4D4-1976B05C8A23}" type="presOf" srcId="{3FFC382C-CFB0-4DD1-813F-4565ED7A24CC}" destId="{4B33C111-C33E-4CEB-B65F-7653C26A69D2}" srcOrd="0" destOrd="6" presId="urn:microsoft.com/office/officeart/2005/8/layout/process5"/>
    <dgm:cxn modelId="{CD1DCB80-A90E-4587-A0D7-25E9F947ECB8}" srcId="{A4F76453-B38C-4F1A-A310-39CB781C2941}" destId="{CB99897C-939C-4DB2-9E60-F48FEDB63F60}" srcOrd="3" destOrd="0" parTransId="{2BDE4139-B87E-4F72-AA23-5FACFC9A9964}" sibTransId="{F3289660-4360-422B-B10C-886D9989CB60}"/>
    <dgm:cxn modelId="{E258BFA4-0929-4265-9273-5BE3CCB77439}" type="presOf" srcId="{37E84F51-889A-45DD-B7F0-391A9E175A78}" destId="{4B33C111-C33E-4CEB-B65F-7653C26A69D2}" srcOrd="0" destOrd="1" presId="urn:microsoft.com/office/officeart/2005/8/layout/process5"/>
    <dgm:cxn modelId="{15AEA8F6-C823-4D0A-B384-123EDA88C82B}" type="presOf" srcId="{E3B6AD94-107E-9E40-B328-281C6CD7AF57}" destId="{2E0A6CF9-9A31-EB44-B6D7-A41C582F2726}" srcOrd="0" destOrd="0" presId="urn:microsoft.com/office/officeart/2005/8/layout/process5"/>
    <dgm:cxn modelId="{E3C3A08B-07B1-0943-934E-6C8ACFA3EDC4}" srcId="{CD13FC4B-3C4C-454C-8EF7-93878CB41BCF}" destId="{2C14A79E-E068-8849-96BB-E661390C624C}" srcOrd="3" destOrd="0" parTransId="{207E0113-DC77-C949-A234-CBE63253AFD5}" sibTransId="{E3B6AD94-107E-9E40-B328-281C6CD7AF57}"/>
    <dgm:cxn modelId="{BAD7F49B-C3BE-4523-B5CB-A422CDC2BB95}" type="presOf" srcId="{23710BA7-4660-4847-93B8-5A63A30AF481}" destId="{A85249A3-D089-984B-9F82-50283C533BF7}" srcOrd="1" destOrd="0" presId="urn:microsoft.com/office/officeart/2005/8/layout/process5"/>
    <dgm:cxn modelId="{33337B67-AFF7-48A5-AD31-7754077586E4}" type="presOf" srcId="{23710BA7-4660-4847-93B8-5A63A30AF481}" destId="{B5B7199C-49DB-E348-AA2E-D55FA22F0420}" srcOrd="0" destOrd="0" presId="urn:microsoft.com/office/officeart/2005/8/layout/process5"/>
    <dgm:cxn modelId="{060442CC-96D6-4660-BCE0-9B10AC3FC432}" srcId="{A4F76453-B38C-4F1A-A310-39CB781C2941}" destId="{B5520283-55D1-455B-B374-CA76B072CEB1}" srcOrd="4" destOrd="0" parTransId="{1BB14F3C-674C-4E32-87C1-524D2883974C}" sibTransId="{AEC7CFCD-05F9-4E1B-AF20-C418E12C6E16}"/>
    <dgm:cxn modelId="{C11A28F7-F2D6-4BC7-8FD4-086D6EB448E3}" srcId="{CD13FC4B-3C4C-454C-8EF7-93878CB41BCF}" destId="{A4F76453-B38C-4F1A-A310-39CB781C2941}" srcOrd="1" destOrd="0" parTransId="{E2250F49-2896-4813-AB7D-642C66064795}" sibTransId="{3926CA05-A617-4749-82B9-0C000AC6CF04}"/>
    <dgm:cxn modelId="{E7C244F8-E848-4BB7-8A8E-DBA80618E3F5}" type="presOf" srcId="{3926CA05-A617-4749-82B9-0C000AC6CF04}" destId="{A3E4557E-B699-45AB-B3D9-CEA8E6CB1B19}" srcOrd="0" destOrd="0" presId="urn:microsoft.com/office/officeart/2005/8/layout/process5"/>
    <dgm:cxn modelId="{63AE58C5-4107-44EB-802A-1963D6510762}" type="presOf" srcId="{B5520283-55D1-455B-B374-CA76B072CEB1}" destId="{4B33C111-C33E-4CEB-B65F-7653C26A69D2}" srcOrd="0" destOrd="5" presId="urn:microsoft.com/office/officeart/2005/8/layout/process5"/>
    <dgm:cxn modelId="{DE7EE665-C063-4B4B-B082-9455A3514A12}" type="presOf" srcId="{3926CA05-A617-4749-82B9-0C000AC6CF04}" destId="{EDD1CFEB-4CAF-4AFD-A79F-50710D3E394C}" srcOrd="1" destOrd="0" presId="urn:microsoft.com/office/officeart/2005/8/layout/process5"/>
    <dgm:cxn modelId="{49EB5C72-21EE-A843-8F51-6CB9A05D929A}" srcId="{CD13FC4B-3C4C-454C-8EF7-93878CB41BCF}" destId="{2BB14DDE-3D97-464D-AB03-F66933C4B93F}" srcOrd="4" destOrd="0" parTransId="{21365AA4-080B-E240-81B6-F110E1B11981}" sibTransId="{054B733E-2DE4-054A-B347-4A28C234823B}"/>
    <dgm:cxn modelId="{463A9218-BBA4-45C0-A9FD-F87D5F141146}" type="presOf" srcId="{E3B6AD94-107E-9E40-B328-281C6CD7AF57}" destId="{743FA555-72AB-404F-9DB4-7DD075C7092A}" srcOrd="1" destOrd="0" presId="urn:microsoft.com/office/officeart/2005/8/layout/process5"/>
    <dgm:cxn modelId="{2678FDA6-A1FE-4AF7-A74F-132199470565}" type="presOf" srcId="{EF08E74E-BE48-574B-B55E-DAC624BAD0A0}" destId="{CC4FCDCA-2964-8C49-B06D-3ADDF9965394}" srcOrd="1" destOrd="0" presId="urn:microsoft.com/office/officeart/2005/8/layout/process5"/>
    <dgm:cxn modelId="{13AB3F69-EA6D-6F4C-B068-B784418BD4D4}" srcId="{CD13FC4B-3C4C-454C-8EF7-93878CB41BCF}" destId="{80777139-8051-6948-B68C-9AD4B6F45044}" srcOrd="2" destOrd="0" parTransId="{6B1B0BD9-ACE2-804B-A645-445EE376F24D}" sibTransId="{EF08E74E-BE48-574B-B55E-DAC624BAD0A0}"/>
    <dgm:cxn modelId="{A4487C88-821F-441B-BEA7-F3613DA66D93}" type="presOf" srcId="{2C14A79E-E068-8849-96BB-E661390C624C}" destId="{4B6E083D-67C1-CF4B-B60C-E50C1E65B1DD}" srcOrd="0" destOrd="0" presId="urn:microsoft.com/office/officeart/2005/8/layout/process5"/>
    <dgm:cxn modelId="{65BD8D65-D005-434D-8559-EA4E06721774}" srcId="{CD13FC4B-3C4C-454C-8EF7-93878CB41BCF}" destId="{C2DD7997-BDB4-3C4C-9E69-E5914B87B674}" srcOrd="0" destOrd="0" parTransId="{FF66FA99-2A9D-C340-913D-5715182330F9}" sibTransId="{23710BA7-4660-4847-93B8-5A63A30AF481}"/>
    <dgm:cxn modelId="{7B024FCF-1B60-46D6-BD8D-9858575184E6}" srcId="{A4F76453-B38C-4F1A-A310-39CB781C2941}" destId="{37E84F51-889A-45DD-B7F0-391A9E175A78}" srcOrd="0" destOrd="0" parTransId="{86FD3B9D-C180-4091-AEBE-34C42A932620}" sibTransId="{0A5EC21C-83FC-4C60-8DB7-323C9BB421F5}"/>
    <dgm:cxn modelId="{633112A6-2157-4AC5-9C6C-6B9545C032C1}" type="presOf" srcId="{CB99897C-939C-4DB2-9E60-F48FEDB63F60}" destId="{4B33C111-C33E-4CEB-B65F-7653C26A69D2}" srcOrd="0" destOrd="4" presId="urn:microsoft.com/office/officeart/2005/8/layout/process5"/>
    <dgm:cxn modelId="{384F6C1C-28F2-493E-A4AE-AEFA5AFE60F6}" srcId="{A4F76453-B38C-4F1A-A310-39CB781C2941}" destId="{3FFC382C-CFB0-4DD1-813F-4565ED7A24CC}" srcOrd="5" destOrd="0" parTransId="{0C2C075A-2EBB-415E-AA99-53C64B3421E8}" sibTransId="{33B9A5ED-24AC-44EA-8324-512834D3E63B}"/>
    <dgm:cxn modelId="{F62F1284-50A8-4297-B104-7DE91311E618}" type="presOf" srcId="{C2DD7997-BDB4-3C4C-9E69-E5914B87B674}" destId="{A3735FC1-EDFE-F644-8CA4-DC706811A1EA}" srcOrd="0" destOrd="0" presId="urn:microsoft.com/office/officeart/2005/8/layout/process5"/>
    <dgm:cxn modelId="{28D3D4E1-BBE4-401B-939F-47145FAD9EEB}" type="presOf" srcId="{610CB5F2-B319-4218-845F-DA2955063A37}" destId="{4B33C111-C33E-4CEB-B65F-7653C26A69D2}" srcOrd="0" destOrd="7" presId="urn:microsoft.com/office/officeart/2005/8/layout/process5"/>
    <dgm:cxn modelId="{C01D9A82-715D-4C8D-95EA-FD0237EAABF3}" type="presOf" srcId="{EF08E74E-BE48-574B-B55E-DAC624BAD0A0}" destId="{1EC117F2-F46D-3742-9D46-9B41D9E5FE0A}" srcOrd="0" destOrd="0" presId="urn:microsoft.com/office/officeart/2005/8/layout/process5"/>
    <dgm:cxn modelId="{AE69A623-73CF-458E-AEA3-6A0A1EA115E6}" type="presOf" srcId="{CFB074AF-2C9F-449F-9091-FBFBA6D34CB1}" destId="{4B33C111-C33E-4CEB-B65F-7653C26A69D2}" srcOrd="0" destOrd="3" presId="urn:microsoft.com/office/officeart/2005/8/layout/process5"/>
    <dgm:cxn modelId="{C72278A0-EDA7-42AD-A51C-FAFC7C79D420}" srcId="{A4F76453-B38C-4F1A-A310-39CB781C2941}" destId="{CFB074AF-2C9F-449F-9091-FBFBA6D34CB1}" srcOrd="2" destOrd="0" parTransId="{5091770F-1D52-4D00-9573-660400B79488}" sibTransId="{0A52478B-B474-4980-BF02-A5774EFEFFE9}"/>
    <dgm:cxn modelId="{47C12329-6BEC-4334-903A-80868072FEDB}" type="presParOf" srcId="{6140FF9E-AE7C-A74B-94D3-A099DD5AB52E}" destId="{A3735FC1-EDFE-F644-8CA4-DC706811A1EA}" srcOrd="0" destOrd="0" presId="urn:microsoft.com/office/officeart/2005/8/layout/process5"/>
    <dgm:cxn modelId="{874B8E94-D8A4-43A4-82B7-F51286F382B6}" type="presParOf" srcId="{6140FF9E-AE7C-A74B-94D3-A099DD5AB52E}" destId="{B5B7199C-49DB-E348-AA2E-D55FA22F0420}" srcOrd="1" destOrd="0" presId="urn:microsoft.com/office/officeart/2005/8/layout/process5"/>
    <dgm:cxn modelId="{150D38A2-0841-48C4-8EC1-B8DEE65DCE01}" type="presParOf" srcId="{B5B7199C-49DB-E348-AA2E-D55FA22F0420}" destId="{A85249A3-D089-984B-9F82-50283C533BF7}" srcOrd="0" destOrd="0" presId="urn:microsoft.com/office/officeart/2005/8/layout/process5"/>
    <dgm:cxn modelId="{03A3C72A-D21A-4285-9EEC-AB302D724EDE}" type="presParOf" srcId="{6140FF9E-AE7C-A74B-94D3-A099DD5AB52E}" destId="{4B33C111-C33E-4CEB-B65F-7653C26A69D2}" srcOrd="2" destOrd="0" presId="urn:microsoft.com/office/officeart/2005/8/layout/process5"/>
    <dgm:cxn modelId="{F47711F4-9B0A-40E7-BDE3-5C032D2A5EFA}" type="presParOf" srcId="{6140FF9E-AE7C-A74B-94D3-A099DD5AB52E}" destId="{A3E4557E-B699-45AB-B3D9-CEA8E6CB1B19}" srcOrd="3" destOrd="0" presId="urn:microsoft.com/office/officeart/2005/8/layout/process5"/>
    <dgm:cxn modelId="{C7A2EBD2-D11D-44C4-9571-EEDA7BA8AF3E}" type="presParOf" srcId="{A3E4557E-B699-45AB-B3D9-CEA8E6CB1B19}" destId="{EDD1CFEB-4CAF-4AFD-A79F-50710D3E394C}" srcOrd="0" destOrd="0" presId="urn:microsoft.com/office/officeart/2005/8/layout/process5"/>
    <dgm:cxn modelId="{F133F71F-FAFD-4C27-836C-F0F70A442267}" type="presParOf" srcId="{6140FF9E-AE7C-A74B-94D3-A099DD5AB52E}" destId="{D0E3B445-8A5A-6B42-90A2-F2E1655BCF18}" srcOrd="4" destOrd="0" presId="urn:microsoft.com/office/officeart/2005/8/layout/process5"/>
    <dgm:cxn modelId="{0A6DFBED-36FE-461B-A6BC-AC1E9F195DDA}" type="presParOf" srcId="{6140FF9E-AE7C-A74B-94D3-A099DD5AB52E}" destId="{1EC117F2-F46D-3742-9D46-9B41D9E5FE0A}" srcOrd="5" destOrd="0" presId="urn:microsoft.com/office/officeart/2005/8/layout/process5"/>
    <dgm:cxn modelId="{DB7F7C8B-41DB-4612-90DC-E42D81423E94}" type="presParOf" srcId="{1EC117F2-F46D-3742-9D46-9B41D9E5FE0A}" destId="{CC4FCDCA-2964-8C49-B06D-3ADDF9965394}" srcOrd="0" destOrd="0" presId="urn:microsoft.com/office/officeart/2005/8/layout/process5"/>
    <dgm:cxn modelId="{9A70E29C-4230-404B-AB2D-CC3EA71986CE}" type="presParOf" srcId="{6140FF9E-AE7C-A74B-94D3-A099DD5AB52E}" destId="{4B6E083D-67C1-CF4B-B60C-E50C1E65B1DD}" srcOrd="6" destOrd="0" presId="urn:microsoft.com/office/officeart/2005/8/layout/process5"/>
    <dgm:cxn modelId="{0EA897D3-7A3D-4B36-839E-74A41E797608}" type="presParOf" srcId="{6140FF9E-AE7C-A74B-94D3-A099DD5AB52E}" destId="{2E0A6CF9-9A31-EB44-B6D7-A41C582F2726}" srcOrd="7" destOrd="0" presId="urn:microsoft.com/office/officeart/2005/8/layout/process5"/>
    <dgm:cxn modelId="{335FB059-14FC-4D73-B7F8-AFCF1E0BC7D0}" type="presParOf" srcId="{2E0A6CF9-9A31-EB44-B6D7-A41C582F2726}" destId="{743FA555-72AB-404F-9DB4-7DD075C7092A}" srcOrd="0" destOrd="0" presId="urn:microsoft.com/office/officeart/2005/8/layout/process5"/>
    <dgm:cxn modelId="{DCADC75E-370F-4EC1-8851-B753BD1D76EE}" type="presParOf" srcId="{6140FF9E-AE7C-A74B-94D3-A099DD5AB52E}" destId="{68316AF6-A67D-3F49-98FB-17E155B20388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D7105-36E6-40E6-8A7A-7F42496A90E9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571CB64B-808D-418C-9D83-6C1E1EDEE9A7}">
      <dgm:prSet phldrT="[Texto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600" dirty="0" smtClean="0"/>
            <a:t>GENERAL</a:t>
          </a:r>
          <a:endParaRPr lang="es-ES" sz="1600" dirty="0"/>
        </a:p>
      </dgm:t>
    </dgm:pt>
    <dgm:pt modelId="{FB1F34FC-D907-478F-B88A-AE72BE0F3C5C}" type="parTrans" cxnId="{3E9C39A6-503A-4FCE-A871-A1329DDBDA5A}">
      <dgm:prSet/>
      <dgm:spPr/>
      <dgm:t>
        <a:bodyPr/>
        <a:lstStyle/>
        <a:p>
          <a:endParaRPr lang="es-ES" sz="3600"/>
        </a:p>
      </dgm:t>
    </dgm:pt>
    <dgm:pt modelId="{E8037FD8-35F2-4E23-A3E5-1F94CE23AEBE}" type="sibTrans" cxnId="{3E9C39A6-503A-4FCE-A871-A1329DDBDA5A}">
      <dgm:prSet/>
      <dgm:spPr/>
      <dgm:t>
        <a:bodyPr/>
        <a:lstStyle/>
        <a:p>
          <a:endParaRPr lang="es-ES" sz="3600"/>
        </a:p>
      </dgm:t>
    </dgm:pt>
    <dgm:pt modelId="{DE29A7B0-5DBA-4460-A03C-1D1E9DDF199C}">
      <dgm:prSet phldrT="[Texto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s-EC" sz="1450" b="1" dirty="0" smtClean="0">
              <a:latin typeface="Arial" pitchFamily="34" charset="0"/>
              <a:cs typeface="Arial" pitchFamily="34" charset="0"/>
            </a:rPr>
            <a:t>Elaborar un plan de desarrollo turístico para impulsar el turismo, en la parroquia Fátima, cantón Pastaza, 2015-2020</a:t>
          </a:r>
          <a:endParaRPr lang="es-ES" sz="1450" b="1" dirty="0">
            <a:latin typeface="Arial" pitchFamily="34" charset="0"/>
            <a:cs typeface="Arial" pitchFamily="34" charset="0"/>
          </a:endParaRPr>
        </a:p>
      </dgm:t>
    </dgm:pt>
    <dgm:pt modelId="{2BB34962-26EC-42FF-A99A-C6E12DB13FC0}" type="parTrans" cxnId="{26AA6E0E-6B91-459D-AA0F-BA4276CA872A}">
      <dgm:prSet/>
      <dgm:spPr/>
      <dgm:t>
        <a:bodyPr/>
        <a:lstStyle/>
        <a:p>
          <a:endParaRPr lang="es-ES" sz="3600"/>
        </a:p>
      </dgm:t>
    </dgm:pt>
    <dgm:pt modelId="{43AA6F94-288D-4FD6-95EE-13E136C99DAF}" type="sibTrans" cxnId="{26AA6E0E-6B91-459D-AA0F-BA4276CA872A}">
      <dgm:prSet/>
      <dgm:spPr/>
      <dgm:t>
        <a:bodyPr/>
        <a:lstStyle/>
        <a:p>
          <a:endParaRPr lang="es-ES" sz="3600"/>
        </a:p>
      </dgm:t>
    </dgm:pt>
    <dgm:pt modelId="{811F6AD9-8926-4CDA-9B50-F258B2E915F1}" type="pres">
      <dgm:prSet presAssocID="{97BD7105-36E6-40E6-8A7A-7F42496A90E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F0E0B2-5BAF-4F38-884C-EE6EE94DDB63}" type="pres">
      <dgm:prSet presAssocID="{571CB64B-808D-418C-9D83-6C1E1EDEE9A7}" presName="compNode" presStyleCnt="0"/>
      <dgm:spPr/>
    </dgm:pt>
    <dgm:pt modelId="{57197627-79C0-4C49-9874-19E9F6A06961}" type="pres">
      <dgm:prSet presAssocID="{571CB64B-808D-418C-9D83-6C1E1EDEE9A7}" presName="noGeometry" presStyleCnt="0"/>
      <dgm:spPr/>
    </dgm:pt>
    <dgm:pt modelId="{0173CC14-D721-4F65-8DA5-AD538649E277}" type="pres">
      <dgm:prSet presAssocID="{571CB64B-808D-418C-9D83-6C1E1EDEE9A7}" presName="childTextVisible" presStyleLbl="bgAccFollowNode1" presStyleIdx="0" presStyleCnt="1" custScaleX="128043" custScaleY="74972" custLinFactNeighborX="8933" custLinFactNeighborY="-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0470B4-C685-4B1E-A557-F7521B2BF0B4}" type="pres">
      <dgm:prSet presAssocID="{571CB64B-808D-418C-9D83-6C1E1EDEE9A7}" presName="childTextHidden" presStyleLbl="bgAccFollowNode1" presStyleIdx="0" presStyleCnt="1"/>
      <dgm:spPr/>
      <dgm:t>
        <a:bodyPr/>
        <a:lstStyle/>
        <a:p>
          <a:endParaRPr lang="es-ES"/>
        </a:p>
      </dgm:t>
    </dgm:pt>
    <dgm:pt modelId="{62984B10-9C63-4F56-9C8C-B14B19A074B9}" type="pres">
      <dgm:prSet presAssocID="{571CB64B-808D-418C-9D83-6C1E1EDEE9A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A6C2F1-3C92-4319-8B75-FCCBB300646D}" type="presOf" srcId="{DE29A7B0-5DBA-4460-A03C-1D1E9DDF199C}" destId="{0173CC14-D721-4F65-8DA5-AD538649E277}" srcOrd="0" destOrd="0" presId="urn:microsoft.com/office/officeart/2005/8/layout/hProcess6"/>
    <dgm:cxn modelId="{26AA6E0E-6B91-459D-AA0F-BA4276CA872A}" srcId="{571CB64B-808D-418C-9D83-6C1E1EDEE9A7}" destId="{DE29A7B0-5DBA-4460-A03C-1D1E9DDF199C}" srcOrd="0" destOrd="0" parTransId="{2BB34962-26EC-42FF-A99A-C6E12DB13FC0}" sibTransId="{43AA6F94-288D-4FD6-95EE-13E136C99DAF}"/>
    <dgm:cxn modelId="{C7A81BA8-5852-4925-A70C-4AA5F33829A3}" type="presOf" srcId="{DE29A7B0-5DBA-4460-A03C-1D1E9DDF199C}" destId="{210470B4-C685-4B1E-A557-F7521B2BF0B4}" srcOrd="1" destOrd="0" presId="urn:microsoft.com/office/officeart/2005/8/layout/hProcess6"/>
    <dgm:cxn modelId="{81A2A137-BA6E-470F-A59C-A83EE86AD521}" type="presOf" srcId="{571CB64B-808D-418C-9D83-6C1E1EDEE9A7}" destId="{62984B10-9C63-4F56-9C8C-B14B19A074B9}" srcOrd="0" destOrd="0" presId="urn:microsoft.com/office/officeart/2005/8/layout/hProcess6"/>
    <dgm:cxn modelId="{0AFA1B7C-587A-4E81-B0BB-BBD99615339C}" type="presOf" srcId="{97BD7105-36E6-40E6-8A7A-7F42496A90E9}" destId="{811F6AD9-8926-4CDA-9B50-F258B2E915F1}" srcOrd="0" destOrd="0" presId="urn:microsoft.com/office/officeart/2005/8/layout/hProcess6"/>
    <dgm:cxn modelId="{3E9C39A6-503A-4FCE-A871-A1329DDBDA5A}" srcId="{97BD7105-36E6-40E6-8A7A-7F42496A90E9}" destId="{571CB64B-808D-418C-9D83-6C1E1EDEE9A7}" srcOrd="0" destOrd="0" parTransId="{FB1F34FC-D907-478F-B88A-AE72BE0F3C5C}" sibTransId="{E8037FD8-35F2-4E23-A3E5-1F94CE23AEBE}"/>
    <dgm:cxn modelId="{9BEFC86D-AD0C-44EB-8444-C1371AF23DE1}" type="presParOf" srcId="{811F6AD9-8926-4CDA-9B50-F258B2E915F1}" destId="{18F0E0B2-5BAF-4F38-884C-EE6EE94DDB63}" srcOrd="0" destOrd="0" presId="urn:microsoft.com/office/officeart/2005/8/layout/hProcess6"/>
    <dgm:cxn modelId="{005617B5-EEAD-4910-B57A-43B6A298F4B1}" type="presParOf" srcId="{18F0E0B2-5BAF-4F38-884C-EE6EE94DDB63}" destId="{57197627-79C0-4C49-9874-19E9F6A06961}" srcOrd="0" destOrd="0" presId="urn:microsoft.com/office/officeart/2005/8/layout/hProcess6"/>
    <dgm:cxn modelId="{CD7833F5-04B0-43B5-82CF-230376E3CEAD}" type="presParOf" srcId="{18F0E0B2-5BAF-4F38-884C-EE6EE94DDB63}" destId="{0173CC14-D721-4F65-8DA5-AD538649E277}" srcOrd="1" destOrd="0" presId="urn:microsoft.com/office/officeart/2005/8/layout/hProcess6"/>
    <dgm:cxn modelId="{860167AE-871C-4B46-BB26-2D98DDEB6F91}" type="presParOf" srcId="{18F0E0B2-5BAF-4F38-884C-EE6EE94DDB63}" destId="{210470B4-C685-4B1E-A557-F7521B2BF0B4}" srcOrd="2" destOrd="0" presId="urn:microsoft.com/office/officeart/2005/8/layout/hProcess6"/>
    <dgm:cxn modelId="{42F5B880-5756-4F2A-8D23-59BA810989DF}" type="presParOf" srcId="{18F0E0B2-5BAF-4F38-884C-EE6EE94DDB63}" destId="{62984B10-9C63-4F56-9C8C-B14B19A074B9}" srcOrd="3" destOrd="0" presId="urn:microsoft.com/office/officeart/2005/8/layout/hProcess6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65EE58-7E37-4DC0-9C61-EF7DA1A280FB}" type="doc">
      <dgm:prSet loTypeId="urn:microsoft.com/office/officeart/2005/8/layout/matrix3" loCatId="matrix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D0C837AC-D84C-45E5-83A5-A422F052121B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200" b="1" dirty="0" smtClean="0">
              <a:effectLst/>
              <a:latin typeface="Times New Roman"/>
              <a:ea typeface="Times New Roman"/>
              <a:cs typeface="Times New Roman"/>
            </a:rPr>
            <a:t>FORTALEZAS</a:t>
          </a:r>
          <a:endParaRPr lang="es-EC" sz="1200" b="1" dirty="0">
            <a:effectLst/>
            <a:latin typeface="Times New Roman"/>
            <a:ea typeface="Times New Roman"/>
            <a:cs typeface="Times New Roman"/>
          </a:endParaRPr>
        </a:p>
      </dgm:t>
    </dgm:pt>
    <dgm:pt modelId="{0959C8ED-75A9-40DA-834D-B1080F4D4E65}" type="parTrans" cxnId="{88B01431-453F-4997-83F5-158F3407C58B}">
      <dgm:prSet/>
      <dgm:spPr/>
      <dgm:t>
        <a:bodyPr/>
        <a:lstStyle/>
        <a:p>
          <a:endParaRPr lang="es-EC"/>
        </a:p>
      </dgm:t>
    </dgm:pt>
    <dgm:pt modelId="{A89E4841-D79D-4661-9E29-31D2C731888D}" type="sibTrans" cxnId="{88B01431-453F-4997-83F5-158F3407C58B}">
      <dgm:prSet/>
      <dgm:spPr/>
      <dgm:t>
        <a:bodyPr/>
        <a:lstStyle/>
        <a:p>
          <a:endParaRPr lang="es-EC"/>
        </a:p>
      </dgm:t>
    </dgm:pt>
    <dgm:pt modelId="{35F7B485-0647-46D1-AA05-FA3CDA4551A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Variedad de atractivos Turísticos y Culturales.</a:t>
          </a:r>
          <a:endParaRPr lang="es-EC" sz="1200" dirty="0"/>
        </a:p>
      </dgm:t>
    </dgm:pt>
    <dgm:pt modelId="{23E927E9-0C12-4996-8887-05586482C461}" type="parTrans" cxnId="{B46DCD8A-8649-44DF-959A-4A9BF3F5E454}">
      <dgm:prSet/>
      <dgm:spPr/>
      <dgm:t>
        <a:bodyPr/>
        <a:lstStyle/>
        <a:p>
          <a:endParaRPr lang="es-EC"/>
        </a:p>
      </dgm:t>
    </dgm:pt>
    <dgm:pt modelId="{AFD75B61-4F37-4E0E-AD0F-0FBCAE68CE23}" type="sibTrans" cxnId="{B46DCD8A-8649-44DF-959A-4A9BF3F5E454}">
      <dgm:prSet/>
      <dgm:spPr/>
      <dgm:t>
        <a:bodyPr/>
        <a:lstStyle/>
        <a:p>
          <a:endParaRPr lang="es-EC"/>
        </a:p>
      </dgm:t>
    </dgm:pt>
    <dgm:pt modelId="{9CCF3D0D-DFFD-4564-8204-1C757322CD5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200" b="1" dirty="0" smtClean="0">
              <a:effectLst/>
              <a:latin typeface="Times New Roman"/>
              <a:ea typeface="Times New Roman"/>
              <a:cs typeface="Times New Roman"/>
            </a:rPr>
            <a:t>OPORTUNIDADES</a:t>
          </a:r>
        </a:p>
        <a:p>
          <a:endParaRPr lang="es-EC" sz="1200" b="1" dirty="0">
            <a:effectLst/>
            <a:latin typeface="Times New Roman"/>
            <a:ea typeface="Times New Roman"/>
            <a:cs typeface="Times New Roman"/>
          </a:endParaRPr>
        </a:p>
      </dgm:t>
    </dgm:pt>
    <dgm:pt modelId="{3657B3D3-4C05-4508-906C-E088D362A9EC}" type="parTrans" cxnId="{3C91AB11-E526-4952-BEF3-454614EC1FEE}">
      <dgm:prSet/>
      <dgm:spPr/>
      <dgm:t>
        <a:bodyPr/>
        <a:lstStyle/>
        <a:p>
          <a:endParaRPr lang="es-EC"/>
        </a:p>
      </dgm:t>
    </dgm:pt>
    <dgm:pt modelId="{FFE893A1-9A27-47C0-B63C-FA13445AF97F}" type="sibTrans" cxnId="{3C91AB11-E526-4952-BEF3-454614EC1FEE}">
      <dgm:prSet/>
      <dgm:spPr/>
      <dgm:t>
        <a:bodyPr/>
        <a:lstStyle/>
        <a:p>
          <a:endParaRPr lang="es-EC"/>
        </a:p>
      </dgm:t>
    </dgm:pt>
    <dgm:pt modelId="{D62144BB-9966-416F-9542-F0AC1E69D93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Buena ubicación geográfica </a:t>
          </a:r>
          <a:endParaRPr lang="es-EC" sz="1200" dirty="0"/>
        </a:p>
      </dgm:t>
    </dgm:pt>
    <dgm:pt modelId="{C6C7EC4E-F531-490F-8E19-D58DCA7E4E74}" type="parTrans" cxnId="{5CFDAA47-1D1F-4F27-AF84-4DF9DB447DC2}">
      <dgm:prSet/>
      <dgm:spPr/>
      <dgm:t>
        <a:bodyPr/>
        <a:lstStyle/>
        <a:p>
          <a:endParaRPr lang="es-EC"/>
        </a:p>
      </dgm:t>
    </dgm:pt>
    <dgm:pt modelId="{D4C59B2F-9C1D-4810-A5F8-BD39B7D67AD5}" type="sibTrans" cxnId="{5CFDAA47-1D1F-4F27-AF84-4DF9DB447DC2}">
      <dgm:prSet/>
      <dgm:spPr/>
      <dgm:t>
        <a:bodyPr/>
        <a:lstStyle/>
        <a:p>
          <a:endParaRPr lang="es-EC"/>
        </a:p>
      </dgm:t>
    </dgm:pt>
    <dgm:pt modelId="{3EBD0B56-4AEF-4FCF-B611-B11F6AF7891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s-EC" sz="1200" b="1" dirty="0" smtClean="0">
              <a:effectLst/>
              <a:latin typeface="Times New Roman"/>
              <a:ea typeface="Times New Roman"/>
              <a:cs typeface="Times New Roman"/>
            </a:rPr>
            <a:t>DEBILIDADES</a:t>
          </a:r>
        </a:p>
        <a:p>
          <a:pPr algn="l"/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.Carencia de transporte público en la parroquia.</a:t>
          </a:r>
          <a:endParaRPr lang="es-EC" sz="1200" b="1" dirty="0" smtClean="0">
            <a:effectLst/>
            <a:latin typeface="Times New Roman"/>
            <a:ea typeface="Times New Roman"/>
            <a:cs typeface="Times New Roman"/>
          </a:endParaRPr>
        </a:p>
        <a:p>
          <a:pPr algn="l"/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.Carencia de planta turística.</a:t>
          </a:r>
          <a:endParaRPr lang="es-EC" sz="1200" b="1" dirty="0" smtClean="0">
            <a:effectLst/>
            <a:latin typeface="Times New Roman"/>
            <a:ea typeface="Times New Roman"/>
            <a:cs typeface="Times New Roman"/>
          </a:endParaRPr>
        </a:p>
        <a:p>
          <a:pPr algn="l"/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.Mala calidad de los servicios básicos.</a:t>
          </a:r>
          <a:endParaRPr lang="es-EC" sz="1200" b="1" dirty="0" smtClean="0">
            <a:effectLst/>
            <a:latin typeface="Times New Roman"/>
            <a:ea typeface="Times New Roman"/>
            <a:cs typeface="Times New Roman"/>
          </a:endParaRPr>
        </a:p>
        <a:p>
          <a:pPr algn="l"/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.Carreteras internas de la parroquia en mal estado.</a:t>
          </a:r>
          <a:endParaRPr lang="es-EC" sz="1200" b="1" dirty="0" smtClean="0">
            <a:effectLst/>
            <a:latin typeface="Times New Roman"/>
            <a:ea typeface="Times New Roman"/>
            <a:cs typeface="Times New Roman"/>
          </a:endParaRPr>
        </a:p>
        <a:p>
          <a:pPr algn="l"/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.Inexistencia de alumbrado público  en la parroquia</a:t>
          </a:r>
          <a:endParaRPr lang="es-EC" sz="1200" b="1" dirty="0" smtClean="0">
            <a:effectLst/>
            <a:latin typeface="Times New Roman"/>
            <a:ea typeface="Times New Roman"/>
            <a:cs typeface="Times New Roman"/>
          </a:endParaRPr>
        </a:p>
        <a:p>
          <a:pPr algn="l"/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.Inexistencia de buena infraestructura</a:t>
          </a:r>
          <a:endParaRPr lang="es-EC" sz="1200" b="1" dirty="0" smtClean="0">
            <a:effectLst/>
            <a:latin typeface="Times New Roman"/>
            <a:ea typeface="Times New Roman"/>
            <a:cs typeface="Times New Roman"/>
          </a:endParaRPr>
        </a:p>
        <a:p>
          <a:pPr algn="l"/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.Falta de conciencia por parte de los pobladores para el cuidado de los atractivos.</a:t>
          </a:r>
          <a:endParaRPr lang="es-EC" sz="1200" b="1" dirty="0" smtClean="0">
            <a:effectLst/>
            <a:latin typeface="Times New Roman"/>
            <a:ea typeface="Times New Roman"/>
            <a:cs typeface="Times New Roman"/>
          </a:endParaRPr>
        </a:p>
      </dgm:t>
    </dgm:pt>
    <dgm:pt modelId="{6631AEF6-9802-4BAD-8E89-22E15C88965A}" type="parTrans" cxnId="{363B7383-61D1-4CC7-A4F4-94FAC51A614E}">
      <dgm:prSet/>
      <dgm:spPr/>
      <dgm:t>
        <a:bodyPr/>
        <a:lstStyle/>
        <a:p>
          <a:endParaRPr lang="es-EC"/>
        </a:p>
      </dgm:t>
    </dgm:pt>
    <dgm:pt modelId="{54602936-77FB-4181-AA49-22648847744D}" type="sibTrans" cxnId="{363B7383-61D1-4CC7-A4F4-94FAC51A614E}">
      <dgm:prSet/>
      <dgm:spPr/>
      <dgm:t>
        <a:bodyPr/>
        <a:lstStyle/>
        <a:p>
          <a:endParaRPr lang="es-EC"/>
        </a:p>
      </dgm:t>
    </dgm:pt>
    <dgm:pt modelId="{9A16E229-7CF6-4E7F-A9A4-3DC61AF62161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Las constantes y fuertes  lluvias</a:t>
          </a:r>
          <a:endParaRPr lang="es-EC" sz="1200" dirty="0" smtClean="0"/>
        </a:p>
      </dgm:t>
    </dgm:pt>
    <dgm:pt modelId="{16096373-5A03-4688-B097-CA5AF7965511}" type="parTrans" cxnId="{EA418895-2221-42BB-99A5-781BE184B5E4}">
      <dgm:prSet/>
      <dgm:spPr/>
      <dgm:t>
        <a:bodyPr/>
        <a:lstStyle/>
        <a:p>
          <a:endParaRPr lang="es-EC"/>
        </a:p>
      </dgm:t>
    </dgm:pt>
    <dgm:pt modelId="{C0221C84-2E1E-4C6F-92CC-838AB741123B}" type="sibTrans" cxnId="{EA418895-2221-42BB-99A5-781BE184B5E4}">
      <dgm:prSet/>
      <dgm:spPr/>
      <dgm:t>
        <a:bodyPr/>
        <a:lstStyle/>
        <a:p>
          <a:endParaRPr lang="es-EC"/>
        </a:p>
      </dgm:t>
    </dgm:pt>
    <dgm:pt modelId="{DE3BA949-9734-4B46-8DAD-60787F901C9A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200" b="1" dirty="0" smtClean="0">
              <a:effectLst/>
              <a:latin typeface="Times New Roman"/>
              <a:ea typeface="Times New Roman"/>
              <a:cs typeface="Times New Roman"/>
            </a:rPr>
            <a:t>AMENAZAS</a:t>
          </a:r>
        </a:p>
        <a:p>
          <a:endParaRPr lang="es-EC" sz="1200" b="1" dirty="0" smtClean="0">
            <a:effectLst/>
            <a:latin typeface="Times New Roman"/>
            <a:ea typeface="Times New Roman"/>
            <a:cs typeface="Times New Roman"/>
          </a:endParaRPr>
        </a:p>
      </dgm:t>
    </dgm:pt>
    <dgm:pt modelId="{F5D88C7B-BC16-4F4F-857E-5855F6767270}" type="sibTrans" cxnId="{7823AFDB-06CC-4012-98B0-8031528B8ACC}">
      <dgm:prSet/>
      <dgm:spPr/>
      <dgm:t>
        <a:bodyPr/>
        <a:lstStyle/>
        <a:p>
          <a:endParaRPr lang="es-EC"/>
        </a:p>
      </dgm:t>
    </dgm:pt>
    <dgm:pt modelId="{523B0C21-01C1-4686-887F-E592A0A8B8BE}" type="parTrans" cxnId="{7823AFDB-06CC-4012-98B0-8031528B8ACC}">
      <dgm:prSet/>
      <dgm:spPr/>
      <dgm:t>
        <a:bodyPr/>
        <a:lstStyle/>
        <a:p>
          <a:endParaRPr lang="es-EC"/>
        </a:p>
      </dgm:t>
    </dgm:pt>
    <dgm:pt modelId="{A6E67C33-8A8F-409E-89A3-C68D9F5E83DA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Variedad de Recursos Naturales.</a:t>
          </a:r>
          <a:endParaRPr lang="es-EC" sz="1200" dirty="0">
            <a:effectLst/>
            <a:latin typeface="Times New Roman"/>
            <a:ea typeface="Times New Roman"/>
            <a:cs typeface="Times New Roman"/>
          </a:endParaRPr>
        </a:p>
      </dgm:t>
    </dgm:pt>
    <dgm:pt modelId="{E091312C-B8E1-40B6-9EEF-C8E059F8551D}" type="parTrans" cxnId="{BB3542DC-179D-4B43-BC86-44EF5EF6A005}">
      <dgm:prSet/>
      <dgm:spPr/>
      <dgm:t>
        <a:bodyPr/>
        <a:lstStyle/>
        <a:p>
          <a:endParaRPr lang="es-CO"/>
        </a:p>
      </dgm:t>
    </dgm:pt>
    <dgm:pt modelId="{56ED947A-0693-442C-9434-E9FF0BF6554F}" type="sibTrans" cxnId="{BB3542DC-179D-4B43-BC86-44EF5EF6A005}">
      <dgm:prSet/>
      <dgm:spPr/>
      <dgm:t>
        <a:bodyPr/>
        <a:lstStyle/>
        <a:p>
          <a:endParaRPr lang="es-CO"/>
        </a:p>
      </dgm:t>
    </dgm:pt>
    <dgm:pt modelId="{8630F75C-4B84-4FD6-B43E-B2415AFD2173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Afluencia constante de personas en la parroquia durante las fiestas </a:t>
          </a:r>
          <a:endParaRPr lang="es-EC" sz="1200" dirty="0">
            <a:effectLst/>
            <a:latin typeface="Times New Roman"/>
            <a:ea typeface="Times New Roman"/>
            <a:cs typeface="Times New Roman"/>
          </a:endParaRPr>
        </a:p>
      </dgm:t>
    </dgm:pt>
    <dgm:pt modelId="{B963E50C-26F8-4481-A115-6EFD5AD51F86}" type="parTrans" cxnId="{6576CB65-C563-4B51-A530-186AEDA73940}">
      <dgm:prSet/>
      <dgm:spPr/>
      <dgm:t>
        <a:bodyPr/>
        <a:lstStyle/>
        <a:p>
          <a:endParaRPr lang="es-CO"/>
        </a:p>
      </dgm:t>
    </dgm:pt>
    <dgm:pt modelId="{032AB4F1-7AD2-436A-A62A-236E48696B17}" type="sibTrans" cxnId="{6576CB65-C563-4B51-A530-186AEDA73940}">
      <dgm:prSet/>
      <dgm:spPr/>
      <dgm:t>
        <a:bodyPr/>
        <a:lstStyle/>
        <a:p>
          <a:endParaRPr lang="es-CO"/>
        </a:p>
      </dgm:t>
    </dgm:pt>
    <dgm:pt modelId="{DCF3CD3F-7741-455C-8BF5-C9F016DBF13B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Diversidad de flora y fauna típica de la Amazonia ecuatoriana.</a:t>
          </a:r>
          <a:endParaRPr lang="es-EC" sz="1200" dirty="0">
            <a:effectLst/>
            <a:latin typeface="Times New Roman"/>
            <a:ea typeface="Times New Roman"/>
            <a:cs typeface="Times New Roman"/>
          </a:endParaRPr>
        </a:p>
      </dgm:t>
    </dgm:pt>
    <dgm:pt modelId="{39CE2C9B-4123-4A48-9A6B-90BB1D33E97B}" type="parTrans" cxnId="{A100F905-C47E-46A2-BD34-DFD473E3D628}">
      <dgm:prSet/>
      <dgm:spPr/>
      <dgm:t>
        <a:bodyPr/>
        <a:lstStyle/>
        <a:p>
          <a:endParaRPr lang="es-CO"/>
        </a:p>
      </dgm:t>
    </dgm:pt>
    <dgm:pt modelId="{636606B3-C000-464C-8EBB-DE97A066DA73}" type="sibTrans" cxnId="{A100F905-C47E-46A2-BD34-DFD473E3D628}">
      <dgm:prSet/>
      <dgm:spPr/>
      <dgm:t>
        <a:bodyPr/>
        <a:lstStyle/>
        <a:p>
          <a:endParaRPr lang="es-CO"/>
        </a:p>
      </dgm:t>
    </dgm:pt>
    <dgm:pt modelId="{DBFD312F-B63E-4B03-AFBC-E358861181BB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Carreteras externas en buen estado.</a:t>
          </a:r>
          <a:endParaRPr lang="es-EC" sz="1200" dirty="0">
            <a:effectLst/>
            <a:latin typeface="Times New Roman"/>
            <a:ea typeface="Times New Roman"/>
            <a:cs typeface="Times New Roman"/>
          </a:endParaRPr>
        </a:p>
      </dgm:t>
    </dgm:pt>
    <dgm:pt modelId="{0FFA0E7C-9E7D-4EE7-9916-5D17D131A9B3}" type="parTrans" cxnId="{86FA7A61-3D92-4293-9C76-4B10A096F871}">
      <dgm:prSet/>
      <dgm:spPr/>
      <dgm:t>
        <a:bodyPr/>
        <a:lstStyle/>
        <a:p>
          <a:endParaRPr lang="es-CO"/>
        </a:p>
      </dgm:t>
    </dgm:pt>
    <dgm:pt modelId="{A0EA884A-896F-4BE3-A834-965012DBA749}" type="sibTrans" cxnId="{86FA7A61-3D92-4293-9C76-4B10A096F871}">
      <dgm:prSet/>
      <dgm:spPr/>
      <dgm:t>
        <a:bodyPr/>
        <a:lstStyle/>
        <a:p>
          <a:endParaRPr lang="es-CO"/>
        </a:p>
      </dgm:t>
    </dgm:pt>
    <dgm:pt modelId="{6B9A53C2-D69C-4307-9851-E05044A03720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Población dispuesta a involucrarse en la prestación de los servicios turísticos.</a:t>
          </a:r>
          <a:endParaRPr lang="es-EC" sz="1200" dirty="0">
            <a:effectLst/>
            <a:latin typeface="Times New Roman"/>
            <a:ea typeface="Times New Roman"/>
            <a:cs typeface="Times New Roman"/>
          </a:endParaRPr>
        </a:p>
      </dgm:t>
    </dgm:pt>
    <dgm:pt modelId="{9D2A592D-F2D5-4E45-BAC8-2EEB4BC2A150}" type="parTrans" cxnId="{B83E3A53-360A-4EB8-97FD-F53CA9AC90D8}">
      <dgm:prSet/>
      <dgm:spPr/>
      <dgm:t>
        <a:bodyPr/>
        <a:lstStyle/>
        <a:p>
          <a:endParaRPr lang="es-CO"/>
        </a:p>
      </dgm:t>
    </dgm:pt>
    <dgm:pt modelId="{EB56BE40-54E5-4976-9CAD-EEE7CFB1EDF4}" type="sibTrans" cxnId="{B83E3A53-360A-4EB8-97FD-F53CA9AC90D8}">
      <dgm:prSet/>
      <dgm:spPr/>
      <dgm:t>
        <a:bodyPr/>
        <a:lstStyle/>
        <a:p>
          <a:endParaRPr lang="es-CO"/>
        </a:p>
      </dgm:t>
    </dgm:pt>
    <dgm:pt modelId="{14A91361-3F3A-4043-875F-A4E8255BA376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Sitio con gran potencial turístico</a:t>
          </a:r>
          <a:endParaRPr lang="es-EC" sz="1200" dirty="0">
            <a:effectLst/>
            <a:latin typeface="Times New Roman"/>
            <a:ea typeface="Times New Roman"/>
            <a:cs typeface="Times New Roman"/>
          </a:endParaRPr>
        </a:p>
      </dgm:t>
    </dgm:pt>
    <dgm:pt modelId="{0385CD49-2D45-4F60-890F-4D19A7F32550}" type="parTrans" cxnId="{012CA458-DF98-493E-BD27-B460772BBAE8}">
      <dgm:prSet/>
      <dgm:spPr/>
      <dgm:t>
        <a:bodyPr/>
        <a:lstStyle/>
        <a:p>
          <a:endParaRPr lang="es-CO"/>
        </a:p>
      </dgm:t>
    </dgm:pt>
    <dgm:pt modelId="{A2147B9D-5046-4729-A333-2586F13E4BEB}" type="sibTrans" cxnId="{012CA458-DF98-493E-BD27-B460772BBAE8}">
      <dgm:prSet/>
      <dgm:spPr/>
      <dgm:t>
        <a:bodyPr/>
        <a:lstStyle/>
        <a:p>
          <a:endParaRPr lang="es-CO"/>
        </a:p>
      </dgm:t>
    </dgm:pt>
    <dgm:pt modelId="{89711880-D74B-4BDB-B376-EE207A158CD3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Apoyo del Municipio de Pastaza en actividades deportivas y  culturales de la parroquia .</a:t>
          </a:r>
          <a:endParaRPr lang="es-EC" sz="1200" dirty="0">
            <a:effectLst/>
            <a:latin typeface="Times New Roman"/>
            <a:ea typeface="Times New Roman"/>
            <a:cs typeface="Times New Roman"/>
          </a:endParaRPr>
        </a:p>
      </dgm:t>
    </dgm:pt>
    <dgm:pt modelId="{F1D7D6C4-5866-4AA4-9C6C-F589DCC2AA52}" type="parTrans" cxnId="{DD952DE6-79D9-4675-A472-FC1702CA8B34}">
      <dgm:prSet/>
      <dgm:spPr/>
      <dgm:t>
        <a:bodyPr/>
        <a:lstStyle/>
        <a:p>
          <a:endParaRPr lang="es-CO"/>
        </a:p>
      </dgm:t>
    </dgm:pt>
    <dgm:pt modelId="{573BE31D-CA52-4DEE-930C-945C3919FCF2}" type="sibTrans" cxnId="{DD952DE6-79D9-4675-A472-FC1702CA8B34}">
      <dgm:prSet/>
      <dgm:spPr/>
      <dgm:t>
        <a:bodyPr/>
        <a:lstStyle/>
        <a:p>
          <a:endParaRPr lang="es-CO"/>
        </a:p>
      </dgm:t>
    </dgm:pt>
    <dgm:pt modelId="{79136C38-DA45-4837-963F-773164388A04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Disposición de capacitaciones en el área turística facilitadas por  la Cámara de Turismo de Pastaza</a:t>
          </a:r>
          <a:endParaRPr lang="es-EC" sz="1200" dirty="0">
            <a:effectLst/>
            <a:latin typeface="Times New Roman"/>
            <a:ea typeface="Times New Roman"/>
            <a:cs typeface="Times New Roman"/>
          </a:endParaRPr>
        </a:p>
      </dgm:t>
    </dgm:pt>
    <dgm:pt modelId="{90409666-8A4C-4ED2-8709-4EED0EBFC025}" type="parTrans" cxnId="{14363A16-A6AA-4500-AC80-CEC87C79F172}">
      <dgm:prSet/>
      <dgm:spPr/>
      <dgm:t>
        <a:bodyPr/>
        <a:lstStyle/>
        <a:p>
          <a:endParaRPr lang="es-CO"/>
        </a:p>
      </dgm:t>
    </dgm:pt>
    <dgm:pt modelId="{65940C88-8952-4A13-B7E9-93EE1C362EF7}" type="sibTrans" cxnId="{14363A16-A6AA-4500-AC80-CEC87C79F172}">
      <dgm:prSet/>
      <dgm:spPr/>
      <dgm:t>
        <a:bodyPr/>
        <a:lstStyle/>
        <a:p>
          <a:endParaRPr lang="es-CO"/>
        </a:p>
      </dgm:t>
    </dgm:pt>
    <dgm:pt modelId="{E508E6BA-7A2A-4677-91BF-E43FE44DCE53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Situación económica negativa del país.</a:t>
          </a:r>
          <a:endParaRPr lang="es-EC" sz="1200" b="1" dirty="0" smtClean="0">
            <a:effectLst/>
            <a:latin typeface="Times New Roman"/>
            <a:ea typeface="Times New Roman"/>
            <a:cs typeface="Times New Roman"/>
          </a:endParaRPr>
        </a:p>
      </dgm:t>
    </dgm:pt>
    <dgm:pt modelId="{30B8238F-82D1-49E2-ADCA-55E9C5F5D82A}" type="parTrans" cxnId="{1DAC21BF-D19E-4671-BA0F-81DE1E7D531F}">
      <dgm:prSet/>
      <dgm:spPr/>
      <dgm:t>
        <a:bodyPr/>
        <a:lstStyle/>
        <a:p>
          <a:endParaRPr lang="es-CO"/>
        </a:p>
      </dgm:t>
    </dgm:pt>
    <dgm:pt modelId="{BD0DFBFE-0B9A-4456-85B4-3E26C8C72EBD}" type="sibTrans" cxnId="{1DAC21BF-D19E-4671-BA0F-81DE1E7D531F}">
      <dgm:prSet/>
      <dgm:spPr/>
      <dgm:t>
        <a:bodyPr/>
        <a:lstStyle/>
        <a:p>
          <a:endParaRPr lang="es-CO"/>
        </a:p>
      </dgm:t>
    </dgm:pt>
    <dgm:pt modelId="{927E6B0A-90F3-4F5D-A036-F9F1E4EB6580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Pérdida de  tradiciones ancestrales.</a:t>
          </a:r>
          <a:endParaRPr lang="es-EC" sz="1200" b="1" dirty="0" smtClean="0">
            <a:effectLst/>
            <a:latin typeface="Times New Roman"/>
            <a:ea typeface="Times New Roman"/>
            <a:cs typeface="Times New Roman"/>
          </a:endParaRPr>
        </a:p>
      </dgm:t>
    </dgm:pt>
    <dgm:pt modelId="{40759681-0F04-424F-94E2-82FFD1383CA5}" type="parTrans" cxnId="{18E2F421-BE46-4E73-AF33-78DCA19C2825}">
      <dgm:prSet/>
      <dgm:spPr/>
      <dgm:t>
        <a:bodyPr/>
        <a:lstStyle/>
        <a:p>
          <a:endParaRPr lang="es-CO"/>
        </a:p>
      </dgm:t>
    </dgm:pt>
    <dgm:pt modelId="{1A9A4D56-832A-4B14-B4A6-3A4E5EC72595}" type="sibTrans" cxnId="{18E2F421-BE46-4E73-AF33-78DCA19C2825}">
      <dgm:prSet/>
      <dgm:spPr/>
      <dgm:t>
        <a:bodyPr/>
        <a:lstStyle/>
        <a:p>
          <a:endParaRPr lang="es-CO"/>
        </a:p>
      </dgm:t>
    </dgm:pt>
    <dgm:pt modelId="{BAD03895-21BE-447C-B45C-78E2C655A6D0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Procesos  de  aculturación.</a:t>
          </a:r>
          <a:endParaRPr lang="es-EC" sz="1200" b="1" dirty="0" smtClean="0">
            <a:effectLst/>
            <a:latin typeface="Times New Roman"/>
            <a:ea typeface="Times New Roman"/>
            <a:cs typeface="Times New Roman"/>
          </a:endParaRPr>
        </a:p>
      </dgm:t>
    </dgm:pt>
    <dgm:pt modelId="{943F1DBB-43E9-4159-A89A-2EF6D965966B}" type="parTrans" cxnId="{304CE57D-051A-464F-B5E0-B50B8C809D0B}">
      <dgm:prSet/>
      <dgm:spPr/>
      <dgm:t>
        <a:bodyPr/>
        <a:lstStyle/>
        <a:p>
          <a:endParaRPr lang="es-CO"/>
        </a:p>
      </dgm:t>
    </dgm:pt>
    <dgm:pt modelId="{B77778D6-AADC-4390-B9C3-A45FE1A2624B}" type="sibTrans" cxnId="{304CE57D-051A-464F-B5E0-B50B8C809D0B}">
      <dgm:prSet/>
      <dgm:spPr/>
      <dgm:t>
        <a:bodyPr/>
        <a:lstStyle/>
        <a:p>
          <a:endParaRPr lang="es-CO"/>
        </a:p>
      </dgm:t>
    </dgm:pt>
    <dgm:pt modelId="{DEA74752-EC28-443E-80E2-C2053582E684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S" sz="1200" b="1" dirty="0" smtClean="0">
              <a:effectLst/>
              <a:latin typeface="Times New Roman"/>
              <a:ea typeface="Times New Roman"/>
              <a:cs typeface="Times New Roman"/>
            </a:rPr>
            <a:t>Deficiencia en la dotación de servicios básicos</a:t>
          </a:r>
          <a:endParaRPr lang="es-CO" sz="1200" dirty="0"/>
        </a:p>
      </dgm:t>
    </dgm:pt>
    <dgm:pt modelId="{48573683-18FD-497C-8668-8C9790849A81}" type="parTrans" cxnId="{9C5973BC-4CB4-42CC-973F-9D50B90DE08E}">
      <dgm:prSet/>
      <dgm:spPr/>
      <dgm:t>
        <a:bodyPr/>
        <a:lstStyle/>
        <a:p>
          <a:endParaRPr lang="es-CO"/>
        </a:p>
      </dgm:t>
    </dgm:pt>
    <dgm:pt modelId="{544CC6E6-E6EA-4C3B-9EE7-BDE04736F3FA}" type="sibTrans" cxnId="{9C5973BC-4CB4-42CC-973F-9D50B90DE08E}">
      <dgm:prSet/>
      <dgm:spPr/>
      <dgm:t>
        <a:bodyPr/>
        <a:lstStyle/>
        <a:p>
          <a:endParaRPr lang="es-CO"/>
        </a:p>
      </dgm:t>
    </dgm:pt>
    <dgm:pt modelId="{71808453-8137-4772-94AF-4D78F1B7848E}" type="pres">
      <dgm:prSet presAssocID="{4965EE58-7E37-4DC0-9C61-EF7DA1A280F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8B4EB7-6412-40E0-BBEB-8AC76BE3EB18}" type="pres">
      <dgm:prSet presAssocID="{4965EE58-7E37-4DC0-9C61-EF7DA1A280FB}" presName="diamond" presStyleLbl="bgShp" presStyleIdx="0" presStyleCnt="1" custScaleX="1086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es-CO"/>
        </a:p>
      </dgm:t>
    </dgm:pt>
    <dgm:pt modelId="{4B2F148B-51CB-40C5-9EAB-DC9C1FF385C8}" type="pres">
      <dgm:prSet presAssocID="{4965EE58-7E37-4DC0-9C61-EF7DA1A280FB}" presName="quad1" presStyleLbl="node1" presStyleIdx="0" presStyleCnt="4" custScaleX="106909" custLinFactNeighborY="-6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CE1686-478B-4457-9104-A12F623BBAE4}" type="pres">
      <dgm:prSet presAssocID="{4965EE58-7E37-4DC0-9C61-EF7DA1A280FB}" presName="quad2" presStyleLbl="node1" presStyleIdx="1" presStyleCnt="4" custLinFactNeighborX="10176" custLinFactNeighborY="-58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B2A196-7E52-491A-9FE6-E0CD1A211E03}" type="pres">
      <dgm:prSet presAssocID="{4965EE58-7E37-4DC0-9C61-EF7DA1A280FB}" presName="quad3" presStyleLbl="node1" presStyleIdx="2" presStyleCnt="4" custScaleX="110897" custLinFactNeighborX="-2786" custLinFactNeighborY="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BC276A-9239-4FC9-8541-42A17DFD9BBB}" type="pres">
      <dgm:prSet presAssocID="{4965EE58-7E37-4DC0-9C61-EF7DA1A280FB}" presName="quad4" presStyleLbl="node1" presStyleIdx="3" presStyleCnt="4" custScaleX="112481" custLinFactNeighborX="12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363A16-A6AA-4500-AC80-CEC87C79F172}" srcId="{9CCF3D0D-DFFD-4564-8204-1C757322CD50}" destId="{79136C38-DA45-4837-963F-773164388A04}" srcOrd="2" destOrd="0" parTransId="{90409666-8A4C-4ED2-8709-4EED0EBFC025}" sibTransId="{65940C88-8952-4A13-B7E9-93EE1C362EF7}"/>
    <dgm:cxn modelId="{B01D374F-6E8D-406F-9E8E-5B9FB823AB57}" type="presOf" srcId="{6B9A53C2-D69C-4307-9851-E05044A03720}" destId="{4B2F148B-51CB-40C5-9EAB-DC9C1FF385C8}" srcOrd="0" destOrd="6" presId="urn:microsoft.com/office/officeart/2005/8/layout/matrix3"/>
    <dgm:cxn modelId="{A100F905-C47E-46A2-BD34-DFD473E3D628}" srcId="{D0C837AC-D84C-45E5-83A5-A422F052121B}" destId="{DCF3CD3F-7741-455C-8BF5-C9F016DBF13B}" srcOrd="3" destOrd="0" parTransId="{39CE2C9B-4123-4A48-9A6B-90BB1D33E97B}" sibTransId="{636606B3-C000-464C-8EBB-DE97A066DA73}"/>
    <dgm:cxn modelId="{3DA63169-6BB9-43E1-ADE0-280219DB163F}" type="presOf" srcId="{DEA74752-EC28-443E-80E2-C2053582E684}" destId="{A6BC276A-9239-4FC9-8541-42A17DFD9BBB}" srcOrd="0" destOrd="5" presId="urn:microsoft.com/office/officeart/2005/8/layout/matrix3"/>
    <dgm:cxn modelId="{8B34D180-05D5-4B10-8037-3D2F18A87949}" type="presOf" srcId="{9A16E229-7CF6-4E7F-A9A4-3DC61AF62161}" destId="{A6BC276A-9239-4FC9-8541-42A17DFD9BBB}" srcOrd="0" destOrd="1" presId="urn:microsoft.com/office/officeart/2005/8/layout/matrix3"/>
    <dgm:cxn modelId="{476D7798-5704-4E51-AD30-9F7740A11DC3}" type="presOf" srcId="{D0C837AC-D84C-45E5-83A5-A422F052121B}" destId="{4B2F148B-51CB-40C5-9EAB-DC9C1FF385C8}" srcOrd="0" destOrd="0" presId="urn:microsoft.com/office/officeart/2005/8/layout/matrix3"/>
    <dgm:cxn modelId="{EDFBBF02-762D-4F9E-AA55-05AA73055CDA}" type="presOf" srcId="{9CCF3D0D-DFFD-4564-8204-1C757322CD50}" destId="{54CE1686-478B-4457-9104-A12F623BBAE4}" srcOrd="0" destOrd="0" presId="urn:microsoft.com/office/officeart/2005/8/layout/matrix3"/>
    <dgm:cxn modelId="{3A6CD15F-9B43-48FB-923D-AFCE80A4FF9C}" type="presOf" srcId="{A6E67C33-8A8F-409E-89A3-C68D9F5E83DA}" destId="{4B2F148B-51CB-40C5-9EAB-DC9C1FF385C8}" srcOrd="0" destOrd="2" presId="urn:microsoft.com/office/officeart/2005/8/layout/matrix3"/>
    <dgm:cxn modelId="{1673A42F-FC8F-45DE-92E7-33DF6B80E276}" type="presOf" srcId="{BAD03895-21BE-447C-B45C-78E2C655A6D0}" destId="{A6BC276A-9239-4FC9-8541-42A17DFD9BBB}" srcOrd="0" destOrd="4" presId="urn:microsoft.com/office/officeart/2005/8/layout/matrix3"/>
    <dgm:cxn modelId="{9C5973BC-4CB4-42CC-973F-9D50B90DE08E}" srcId="{DE3BA949-9734-4B46-8DAD-60787F901C9A}" destId="{DEA74752-EC28-443E-80E2-C2053582E684}" srcOrd="4" destOrd="0" parTransId="{48573683-18FD-497C-8668-8C9790849A81}" sibTransId="{544CC6E6-E6EA-4C3B-9EE7-BDE04736F3FA}"/>
    <dgm:cxn modelId="{EA418895-2221-42BB-99A5-781BE184B5E4}" srcId="{DE3BA949-9734-4B46-8DAD-60787F901C9A}" destId="{9A16E229-7CF6-4E7F-A9A4-3DC61AF62161}" srcOrd="0" destOrd="0" parTransId="{16096373-5A03-4688-B097-CA5AF7965511}" sibTransId="{C0221C84-2E1E-4C6F-92CC-838AB741123B}"/>
    <dgm:cxn modelId="{F4A0A0C9-B7FD-408A-A5E0-C60DFD09C749}" type="presOf" srcId="{DE3BA949-9734-4B46-8DAD-60787F901C9A}" destId="{A6BC276A-9239-4FC9-8541-42A17DFD9BBB}" srcOrd="0" destOrd="0" presId="urn:microsoft.com/office/officeart/2005/8/layout/matrix3"/>
    <dgm:cxn modelId="{570383A5-F2F7-4D42-9E9B-CCD27677D033}" type="presOf" srcId="{D62144BB-9966-416F-9542-F0AC1E69D930}" destId="{54CE1686-478B-4457-9104-A12F623BBAE4}" srcOrd="0" destOrd="1" presId="urn:microsoft.com/office/officeart/2005/8/layout/matrix3"/>
    <dgm:cxn modelId="{363B7383-61D1-4CC7-A4F4-94FAC51A614E}" srcId="{4965EE58-7E37-4DC0-9C61-EF7DA1A280FB}" destId="{3EBD0B56-4AEF-4FCF-B611-B11F6AF78912}" srcOrd="2" destOrd="0" parTransId="{6631AEF6-9802-4BAD-8E89-22E15C88965A}" sibTransId="{54602936-77FB-4181-AA49-22648847744D}"/>
    <dgm:cxn modelId="{0AAFE584-A3D2-4EDC-9AD6-F3B1842BAD1A}" type="presOf" srcId="{89711880-D74B-4BDB-B376-EE207A158CD3}" destId="{54CE1686-478B-4457-9104-A12F623BBAE4}" srcOrd="0" destOrd="2" presId="urn:microsoft.com/office/officeart/2005/8/layout/matrix3"/>
    <dgm:cxn modelId="{7244DD64-3D39-4734-9772-39651726772C}" type="presOf" srcId="{DBFD312F-B63E-4B03-AFBC-E358861181BB}" destId="{4B2F148B-51CB-40C5-9EAB-DC9C1FF385C8}" srcOrd="0" destOrd="5" presId="urn:microsoft.com/office/officeart/2005/8/layout/matrix3"/>
    <dgm:cxn modelId="{BB3542DC-179D-4B43-BC86-44EF5EF6A005}" srcId="{D0C837AC-D84C-45E5-83A5-A422F052121B}" destId="{A6E67C33-8A8F-409E-89A3-C68D9F5E83DA}" srcOrd="1" destOrd="0" parTransId="{E091312C-B8E1-40B6-9EEF-C8E059F8551D}" sibTransId="{56ED947A-0693-442C-9434-E9FF0BF6554F}"/>
    <dgm:cxn modelId="{86FA7A61-3D92-4293-9C76-4B10A096F871}" srcId="{D0C837AC-D84C-45E5-83A5-A422F052121B}" destId="{DBFD312F-B63E-4B03-AFBC-E358861181BB}" srcOrd="4" destOrd="0" parTransId="{0FFA0E7C-9E7D-4EE7-9916-5D17D131A9B3}" sibTransId="{A0EA884A-896F-4BE3-A834-965012DBA749}"/>
    <dgm:cxn modelId="{DD952DE6-79D9-4675-A472-FC1702CA8B34}" srcId="{9CCF3D0D-DFFD-4564-8204-1C757322CD50}" destId="{89711880-D74B-4BDB-B376-EE207A158CD3}" srcOrd="1" destOrd="0" parTransId="{F1D7D6C4-5866-4AA4-9C6C-F589DCC2AA52}" sibTransId="{573BE31D-CA52-4DEE-930C-945C3919FCF2}"/>
    <dgm:cxn modelId="{5475926F-59B3-420D-94DF-CD5B4DA73099}" type="presOf" srcId="{927E6B0A-90F3-4F5D-A036-F9F1E4EB6580}" destId="{A6BC276A-9239-4FC9-8541-42A17DFD9BBB}" srcOrd="0" destOrd="3" presId="urn:microsoft.com/office/officeart/2005/8/layout/matrix3"/>
    <dgm:cxn modelId="{6576CB65-C563-4B51-A530-186AEDA73940}" srcId="{D0C837AC-D84C-45E5-83A5-A422F052121B}" destId="{8630F75C-4B84-4FD6-B43E-B2415AFD2173}" srcOrd="2" destOrd="0" parTransId="{B963E50C-26F8-4481-A115-6EFD5AD51F86}" sibTransId="{032AB4F1-7AD2-436A-A62A-236E48696B17}"/>
    <dgm:cxn modelId="{05E07F2E-D7FA-4EB1-995F-64749D75AC16}" type="presOf" srcId="{8630F75C-4B84-4FD6-B43E-B2415AFD2173}" destId="{4B2F148B-51CB-40C5-9EAB-DC9C1FF385C8}" srcOrd="0" destOrd="3" presId="urn:microsoft.com/office/officeart/2005/8/layout/matrix3"/>
    <dgm:cxn modelId="{304CE57D-051A-464F-B5E0-B50B8C809D0B}" srcId="{DE3BA949-9734-4B46-8DAD-60787F901C9A}" destId="{BAD03895-21BE-447C-B45C-78E2C655A6D0}" srcOrd="3" destOrd="0" parTransId="{943F1DBB-43E9-4159-A89A-2EF6D965966B}" sibTransId="{B77778D6-AADC-4390-B9C3-A45FE1A2624B}"/>
    <dgm:cxn modelId="{7823AFDB-06CC-4012-98B0-8031528B8ACC}" srcId="{4965EE58-7E37-4DC0-9C61-EF7DA1A280FB}" destId="{DE3BA949-9734-4B46-8DAD-60787F901C9A}" srcOrd="3" destOrd="0" parTransId="{523B0C21-01C1-4686-887F-E592A0A8B8BE}" sibTransId="{F5D88C7B-BC16-4F4F-857E-5855F6767270}"/>
    <dgm:cxn modelId="{88B01431-453F-4997-83F5-158F3407C58B}" srcId="{4965EE58-7E37-4DC0-9C61-EF7DA1A280FB}" destId="{D0C837AC-D84C-45E5-83A5-A422F052121B}" srcOrd="0" destOrd="0" parTransId="{0959C8ED-75A9-40DA-834D-B1080F4D4E65}" sibTransId="{A89E4841-D79D-4661-9E29-31D2C731888D}"/>
    <dgm:cxn modelId="{B83E3A53-360A-4EB8-97FD-F53CA9AC90D8}" srcId="{D0C837AC-D84C-45E5-83A5-A422F052121B}" destId="{6B9A53C2-D69C-4307-9851-E05044A03720}" srcOrd="5" destOrd="0" parTransId="{9D2A592D-F2D5-4E45-BAC8-2EEB4BC2A150}" sibTransId="{EB56BE40-54E5-4976-9CAD-EEE7CFB1EDF4}"/>
    <dgm:cxn modelId="{B46DCD8A-8649-44DF-959A-4A9BF3F5E454}" srcId="{D0C837AC-D84C-45E5-83A5-A422F052121B}" destId="{35F7B485-0647-46D1-AA05-FA3CDA4551A7}" srcOrd="0" destOrd="0" parTransId="{23E927E9-0C12-4996-8887-05586482C461}" sibTransId="{AFD75B61-4F37-4E0E-AD0F-0FBCAE68CE23}"/>
    <dgm:cxn modelId="{1DA20168-68AA-4D9D-A16D-A76D45D06C72}" type="presOf" srcId="{14A91361-3F3A-4043-875F-A4E8255BA376}" destId="{4B2F148B-51CB-40C5-9EAB-DC9C1FF385C8}" srcOrd="0" destOrd="7" presId="urn:microsoft.com/office/officeart/2005/8/layout/matrix3"/>
    <dgm:cxn modelId="{CA63DDD9-CE0B-48B6-A459-2CC1D70BE9DC}" type="presOf" srcId="{DCF3CD3F-7741-455C-8BF5-C9F016DBF13B}" destId="{4B2F148B-51CB-40C5-9EAB-DC9C1FF385C8}" srcOrd="0" destOrd="4" presId="urn:microsoft.com/office/officeart/2005/8/layout/matrix3"/>
    <dgm:cxn modelId="{3C8D20C0-B3B4-4165-ABC9-8CDAC5DA7A72}" type="presOf" srcId="{4965EE58-7E37-4DC0-9C61-EF7DA1A280FB}" destId="{71808453-8137-4772-94AF-4D78F1B7848E}" srcOrd="0" destOrd="0" presId="urn:microsoft.com/office/officeart/2005/8/layout/matrix3"/>
    <dgm:cxn modelId="{A6DB2620-B465-4D22-AA96-3B46A1ABDD05}" type="presOf" srcId="{3EBD0B56-4AEF-4FCF-B611-B11F6AF78912}" destId="{D9B2A196-7E52-491A-9FE6-E0CD1A211E03}" srcOrd="0" destOrd="0" presId="urn:microsoft.com/office/officeart/2005/8/layout/matrix3"/>
    <dgm:cxn modelId="{5CFDAA47-1D1F-4F27-AF84-4DF9DB447DC2}" srcId="{9CCF3D0D-DFFD-4564-8204-1C757322CD50}" destId="{D62144BB-9966-416F-9542-F0AC1E69D930}" srcOrd="0" destOrd="0" parTransId="{C6C7EC4E-F531-490F-8E19-D58DCA7E4E74}" sibTransId="{D4C59B2F-9C1D-4810-A5F8-BD39B7D67AD5}"/>
    <dgm:cxn modelId="{A850B812-7E2E-4503-A8A8-E6909230254E}" type="presOf" srcId="{35F7B485-0647-46D1-AA05-FA3CDA4551A7}" destId="{4B2F148B-51CB-40C5-9EAB-DC9C1FF385C8}" srcOrd="0" destOrd="1" presId="urn:microsoft.com/office/officeart/2005/8/layout/matrix3"/>
    <dgm:cxn modelId="{18E2F421-BE46-4E73-AF33-78DCA19C2825}" srcId="{DE3BA949-9734-4B46-8DAD-60787F901C9A}" destId="{927E6B0A-90F3-4F5D-A036-F9F1E4EB6580}" srcOrd="2" destOrd="0" parTransId="{40759681-0F04-424F-94E2-82FFD1383CA5}" sibTransId="{1A9A4D56-832A-4B14-B4A6-3A4E5EC72595}"/>
    <dgm:cxn modelId="{1DAC21BF-D19E-4671-BA0F-81DE1E7D531F}" srcId="{DE3BA949-9734-4B46-8DAD-60787F901C9A}" destId="{E508E6BA-7A2A-4677-91BF-E43FE44DCE53}" srcOrd="1" destOrd="0" parTransId="{30B8238F-82D1-49E2-ADCA-55E9C5F5D82A}" sibTransId="{BD0DFBFE-0B9A-4456-85B4-3E26C8C72EBD}"/>
    <dgm:cxn modelId="{975F9D39-06CB-4C0D-8840-55736DB8CECB}" type="presOf" srcId="{79136C38-DA45-4837-963F-773164388A04}" destId="{54CE1686-478B-4457-9104-A12F623BBAE4}" srcOrd="0" destOrd="3" presId="urn:microsoft.com/office/officeart/2005/8/layout/matrix3"/>
    <dgm:cxn modelId="{3C91AB11-E526-4952-BEF3-454614EC1FEE}" srcId="{4965EE58-7E37-4DC0-9C61-EF7DA1A280FB}" destId="{9CCF3D0D-DFFD-4564-8204-1C757322CD50}" srcOrd="1" destOrd="0" parTransId="{3657B3D3-4C05-4508-906C-E088D362A9EC}" sibTransId="{FFE893A1-9A27-47C0-B63C-FA13445AF97F}"/>
    <dgm:cxn modelId="{A184CA3F-5C47-4A82-8EB5-8EB1BE3E7F35}" type="presOf" srcId="{E508E6BA-7A2A-4677-91BF-E43FE44DCE53}" destId="{A6BC276A-9239-4FC9-8541-42A17DFD9BBB}" srcOrd="0" destOrd="2" presId="urn:microsoft.com/office/officeart/2005/8/layout/matrix3"/>
    <dgm:cxn modelId="{012CA458-DF98-493E-BD27-B460772BBAE8}" srcId="{D0C837AC-D84C-45E5-83A5-A422F052121B}" destId="{14A91361-3F3A-4043-875F-A4E8255BA376}" srcOrd="6" destOrd="0" parTransId="{0385CD49-2D45-4F60-890F-4D19A7F32550}" sibTransId="{A2147B9D-5046-4729-A333-2586F13E4BEB}"/>
    <dgm:cxn modelId="{AA9A2FBC-7032-4A72-B67E-629B5421795E}" type="presParOf" srcId="{71808453-8137-4772-94AF-4D78F1B7848E}" destId="{FF8B4EB7-6412-40E0-BBEB-8AC76BE3EB18}" srcOrd="0" destOrd="0" presId="urn:microsoft.com/office/officeart/2005/8/layout/matrix3"/>
    <dgm:cxn modelId="{13A4FEDA-1393-48B5-BBA8-70CDA841C319}" type="presParOf" srcId="{71808453-8137-4772-94AF-4D78F1B7848E}" destId="{4B2F148B-51CB-40C5-9EAB-DC9C1FF385C8}" srcOrd="1" destOrd="0" presId="urn:microsoft.com/office/officeart/2005/8/layout/matrix3"/>
    <dgm:cxn modelId="{48C8B346-EF14-4BF5-84A5-50254BCD0948}" type="presParOf" srcId="{71808453-8137-4772-94AF-4D78F1B7848E}" destId="{54CE1686-478B-4457-9104-A12F623BBAE4}" srcOrd="2" destOrd="0" presId="urn:microsoft.com/office/officeart/2005/8/layout/matrix3"/>
    <dgm:cxn modelId="{06B76AFD-E622-4B40-9469-28E158091174}" type="presParOf" srcId="{71808453-8137-4772-94AF-4D78F1B7848E}" destId="{D9B2A196-7E52-491A-9FE6-E0CD1A211E03}" srcOrd="3" destOrd="0" presId="urn:microsoft.com/office/officeart/2005/8/layout/matrix3"/>
    <dgm:cxn modelId="{6835188C-AE85-41F1-934E-EE011BBFE42A}" type="presParOf" srcId="{71808453-8137-4772-94AF-4D78F1B7848E}" destId="{A6BC276A-9239-4FC9-8541-42A17DFD9BB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735FC1-EDFE-F644-8CA4-DC706811A1EA}">
      <dsp:nvSpPr>
        <dsp:cNvPr id="0" name=""/>
        <dsp:cNvSpPr/>
      </dsp:nvSpPr>
      <dsp:spPr>
        <a:xfrm>
          <a:off x="6798596" y="1804155"/>
          <a:ext cx="2130655" cy="5237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2"/>
              </a:solidFill>
            </a:rPr>
            <a:t>ANTECEDENTES</a:t>
          </a:r>
          <a:endParaRPr lang="es-ES" sz="2000" kern="1200" dirty="0">
            <a:solidFill>
              <a:schemeClr val="tx2"/>
            </a:solidFill>
          </a:endParaRPr>
        </a:p>
      </dsp:txBody>
      <dsp:txXfrm>
        <a:off x="6798596" y="1804155"/>
        <a:ext cx="2130655" cy="523768"/>
      </dsp:txXfrm>
    </dsp:sp>
    <dsp:sp modelId="{B5B7199C-49DB-E348-AA2E-D55FA22F0420}">
      <dsp:nvSpPr>
        <dsp:cNvPr id="0" name=""/>
        <dsp:cNvSpPr/>
      </dsp:nvSpPr>
      <dsp:spPr>
        <a:xfrm rot="10809377">
          <a:off x="6093350" y="1786407"/>
          <a:ext cx="531230" cy="588035"/>
        </a:xfrm>
        <a:prstGeom prst="rightArrow">
          <a:avLst>
            <a:gd name="adj1" fmla="val 60000"/>
            <a:gd name="adj2" fmla="val 50000"/>
          </a:avLst>
        </a:prstGeom>
        <a:solidFill>
          <a:srgbClr val="33660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>
            <a:solidFill>
              <a:schemeClr val="tx1"/>
            </a:solidFill>
          </a:endParaRPr>
        </a:p>
      </dsp:txBody>
      <dsp:txXfrm rot="10809377">
        <a:off x="6093350" y="1786407"/>
        <a:ext cx="531230" cy="588035"/>
      </dsp:txXfrm>
    </dsp:sp>
    <dsp:sp modelId="{4B33C111-C33E-4CEB-B65F-7653C26A69D2}">
      <dsp:nvSpPr>
        <dsp:cNvPr id="0" name=""/>
        <dsp:cNvSpPr/>
      </dsp:nvSpPr>
      <dsp:spPr>
        <a:xfrm>
          <a:off x="7831" y="476224"/>
          <a:ext cx="6005998" cy="30247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solidFill>
                <a:schemeClr val="tx1"/>
              </a:solidFill>
            </a:rPr>
            <a:t>Organizaciones publicas, privadas y comunitarias se encuentran en desorganización.</a:t>
          </a:r>
          <a:endParaRPr lang="es-E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Las comunidades indígenas están desamparadas por el Estado.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Genera problemática en el desarrollo  (educación, empleos, salud y turístico)</a:t>
          </a:r>
          <a:endParaRPr lang="es-E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Art. 74 (Constitución) .- Las personas, comunidades, pueblos y nacionalidades tendrán derecho a beneficiarse del ambiente y de las riquezas naturales que les </a:t>
          </a:r>
          <a:r>
            <a:rPr lang="es-CO" sz="1400" kern="1200" dirty="0" smtClean="0"/>
            <a:t>permitan el buen vivir.</a:t>
          </a:r>
          <a:endParaRPr lang="es-E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El Titulo II del Régimen Institucional de la Gestión ambiental Capitulo I del Desarrollo Ambiental </a:t>
          </a:r>
          <a:r>
            <a:rPr lang="es-EC" sz="1400" kern="1200" dirty="0" smtClean="0"/>
            <a:t>Art. 7.- Que entre otras cosas dice “La gestión ambiental se enmarca en las políticas generales de desarrollo sustentable para la conservación del patrimonio natural y el aprovechamiento sustentable de los recursos naturales”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7831" y="476224"/>
        <a:ext cx="6005998" cy="3024787"/>
      </dsp:txXfrm>
    </dsp:sp>
    <dsp:sp modelId="{A3E4557E-B699-45AB-B3D9-CEA8E6CB1B19}">
      <dsp:nvSpPr>
        <dsp:cNvPr id="0" name=""/>
        <dsp:cNvSpPr/>
      </dsp:nvSpPr>
      <dsp:spPr>
        <a:xfrm rot="5419502">
          <a:off x="1331044" y="3658510"/>
          <a:ext cx="508659" cy="588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atMod val="110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 rot="5419502">
        <a:off x="1331044" y="3658510"/>
        <a:ext cx="508659" cy="588035"/>
      </dsp:txXfrm>
    </dsp:sp>
    <dsp:sp modelId="{D0E3B445-8A5A-6B42-90A2-F2E1655BCF18}">
      <dsp:nvSpPr>
        <dsp:cNvPr id="0" name=""/>
        <dsp:cNvSpPr/>
      </dsp:nvSpPr>
      <dsp:spPr>
        <a:xfrm>
          <a:off x="321600" y="4388082"/>
          <a:ext cx="2704369" cy="16764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Desarrollar una actividad económica dentro de la producción nacional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.</a:t>
          </a:r>
          <a:endParaRPr lang="es-ES" sz="1400" b="0" kern="1200" dirty="0"/>
        </a:p>
      </dsp:txBody>
      <dsp:txXfrm>
        <a:off x="321600" y="4388082"/>
        <a:ext cx="2704369" cy="1676441"/>
      </dsp:txXfrm>
    </dsp:sp>
    <dsp:sp modelId="{1EC117F2-F46D-3742-9D46-9B41D9E5FE0A}">
      <dsp:nvSpPr>
        <dsp:cNvPr id="0" name=""/>
        <dsp:cNvSpPr/>
      </dsp:nvSpPr>
      <dsp:spPr>
        <a:xfrm rot="21575437">
          <a:off x="3195950" y="4949801"/>
          <a:ext cx="284630" cy="588035"/>
        </a:xfrm>
        <a:prstGeom prst="rightArrow">
          <a:avLst>
            <a:gd name="adj1" fmla="val 60000"/>
            <a:gd name="adj2" fmla="val 50000"/>
          </a:avLst>
        </a:prstGeom>
        <a:solidFill>
          <a:srgbClr val="33660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>
            <a:solidFill>
              <a:schemeClr val="tx1"/>
            </a:solidFill>
          </a:endParaRPr>
        </a:p>
      </dsp:txBody>
      <dsp:txXfrm rot="21575437">
        <a:off x="3195950" y="4949801"/>
        <a:ext cx="284630" cy="588035"/>
      </dsp:txXfrm>
    </dsp:sp>
    <dsp:sp modelId="{4B6E083D-67C1-CF4B-B60C-E50C1E65B1DD}">
      <dsp:nvSpPr>
        <dsp:cNvPr id="0" name=""/>
        <dsp:cNvSpPr/>
      </dsp:nvSpPr>
      <dsp:spPr>
        <a:xfrm>
          <a:off x="3569452" y="4589610"/>
          <a:ext cx="2556341" cy="12280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Aprovechar los recursos del medio ambiente  de la población e impulsarlos de una manera positiva para buscar  el desarrollo de la sociedad.</a:t>
          </a:r>
          <a:endParaRPr lang="es-ES" sz="1400" kern="1200" dirty="0"/>
        </a:p>
      </dsp:txBody>
      <dsp:txXfrm>
        <a:off x="3569452" y="4589610"/>
        <a:ext cx="2556341" cy="1228031"/>
      </dsp:txXfrm>
    </dsp:sp>
    <dsp:sp modelId="{2E0A6CF9-9A31-EB44-B6D7-A41C582F2726}">
      <dsp:nvSpPr>
        <dsp:cNvPr id="0" name=""/>
        <dsp:cNvSpPr/>
      </dsp:nvSpPr>
      <dsp:spPr>
        <a:xfrm rot="21512347">
          <a:off x="6276807" y="4879684"/>
          <a:ext cx="265524" cy="588035"/>
        </a:xfrm>
        <a:prstGeom prst="rightArrow">
          <a:avLst>
            <a:gd name="adj1" fmla="val 60000"/>
            <a:gd name="adj2" fmla="val 50000"/>
          </a:avLst>
        </a:prstGeom>
        <a:solidFill>
          <a:srgbClr val="33660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kern="1200" dirty="0">
            <a:solidFill>
              <a:schemeClr val="tx1"/>
            </a:solidFill>
          </a:endParaRPr>
        </a:p>
      </dsp:txBody>
      <dsp:txXfrm rot="21512347">
        <a:off x="6276807" y="4879684"/>
        <a:ext cx="265524" cy="588035"/>
      </dsp:txXfrm>
    </dsp:sp>
    <dsp:sp modelId="{68316AF6-A67D-3F49-98FB-17E155B20388}">
      <dsp:nvSpPr>
        <dsp:cNvPr id="0" name=""/>
        <dsp:cNvSpPr/>
      </dsp:nvSpPr>
      <dsp:spPr>
        <a:xfrm>
          <a:off x="6626619" y="4585619"/>
          <a:ext cx="1651217" cy="11031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6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 Buscar una vida digna para toda la población </a:t>
          </a:r>
          <a:endParaRPr lang="es-ES" sz="1400" kern="1200" dirty="0"/>
        </a:p>
      </dsp:txBody>
      <dsp:txXfrm>
        <a:off x="6626619" y="4585619"/>
        <a:ext cx="1651217" cy="11031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73CC14-D721-4F65-8DA5-AD538649E277}">
      <dsp:nvSpPr>
        <dsp:cNvPr id="0" name=""/>
        <dsp:cNvSpPr/>
      </dsp:nvSpPr>
      <dsp:spPr>
        <a:xfrm>
          <a:off x="1503182" y="360039"/>
          <a:ext cx="4219125" cy="2159432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50" b="1" kern="1200" dirty="0" smtClean="0">
              <a:latin typeface="Arial" pitchFamily="34" charset="0"/>
              <a:cs typeface="Arial" pitchFamily="34" charset="0"/>
            </a:rPr>
            <a:t>Elaborar un plan de desarrollo turístico para impulsar el turismo, en la parroquia Fátima, cantón Pastaza, 2015-2020</a:t>
          </a:r>
          <a:endParaRPr lang="es-ES" sz="1450" b="1" kern="1200" dirty="0">
            <a:latin typeface="Arial" pitchFamily="34" charset="0"/>
            <a:cs typeface="Arial" pitchFamily="34" charset="0"/>
          </a:endParaRPr>
        </a:p>
      </dsp:txBody>
      <dsp:txXfrm>
        <a:off x="2557963" y="360039"/>
        <a:ext cx="3164344" cy="2159432"/>
      </dsp:txXfrm>
    </dsp:sp>
    <dsp:sp modelId="{62984B10-9C63-4F56-9C8C-B14B19A074B9}">
      <dsp:nvSpPr>
        <dsp:cNvPr id="0" name=""/>
        <dsp:cNvSpPr/>
      </dsp:nvSpPr>
      <dsp:spPr>
        <a:xfrm>
          <a:off x="847081" y="616388"/>
          <a:ext cx="1647542" cy="16475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GENERAL</a:t>
          </a:r>
          <a:endParaRPr lang="es-ES" sz="1600" kern="1200" dirty="0"/>
        </a:p>
      </dsp:txBody>
      <dsp:txXfrm>
        <a:off x="847081" y="616388"/>
        <a:ext cx="1647542" cy="16475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8B4EB7-6412-40E0-BBEB-8AC76BE3EB18}">
      <dsp:nvSpPr>
        <dsp:cNvPr id="0" name=""/>
        <dsp:cNvSpPr/>
      </dsp:nvSpPr>
      <dsp:spPr>
        <a:xfrm>
          <a:off x="845831" y="0"/>
          <a:ext cx="7360897" cy="6777990"/>
        </a:xfrm>
        <a:prstGeom prst="diamond">
          <a:avLst/>
        </a:prstGeom>
        <a:solidFill>
          <a:schemeClr val="accent1"/>
        </a:solidFill>
        <a:ln w="41275" cap="flat" cmpd="sng" algn="ctr">
          <a:solidFill>
            <a:schemeClr val="lt1"/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4B2F148B-51CB-40C5-9EAB-DC9C1FF385C8}">
      <dsp:nvSpPr>
        <dsp:cNvPr id="0" name=""/>
        <dsp:cNvSpPr/>
      </dsp:nvSpPr>
      <dsp:spPr>
        <a:xfrm>
          <a:off x="1689877" y="468597"/>
          <a:ext cx="2826049" cy="2643416"/>
        </a:xfrm>
        <a:prstGeom prst="roundRect">
          <a:avLst/>
        </a:prstGeom>
        <a:solidFill>
          <a:schemeClr val="accent2">
            <a:satMod val="110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effectLst/>
              <a:latin typeface="Times New Roman"/>
              <a:ea typeface="Times New Roman"/>
              <a:cs typeface="Times New Roman"/>
            </a:rPr>
            <a:t>FORTALEZAS</a:t>
          </a:r>
          <a:endParaRPr lang="es-EC" sz="1200" b="1" kern="1200" dirty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Variedad de atractivos Turísticos y Culturales.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Variedad de Recursos Naturales.</a:t>
          </a:r>
          <a:endParaRPr lang="es-EC" sz="1200" kern="1200" dirty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Afluencia constante de personas en la parroquia durante las fiestas </a:t>
          </a:r>
          <a:endParaRPr lang="es-EC" sz="1200" kern="1200" dirty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Diversidad de flora y fauna típica de la Amazonia ecuatoriana.</a:t>
          </a:r>
          <a:endParaRPr lang="es-EC" sz="1200" kern="1200" dirty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Carreteras externas en buen estado.</a:t>
          </a:r>
          <a:endParaRPr lang="es-EC" sz="1200" kern="1200" dirty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Población dispuesta a involucrarse en la prestación de los servicios turísticos.</a:t>
          </a:r>
          <a:endParaRPr lang="es-EC" sz="1200" kern="1200" dirty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Sitio con gran potencial turístico</a:t>
          </a:r>
          <a:endParaRPr lang="es-EC" sz="1200" kern="1200" dirty="0">
            <a:effectLst/>
            <a:latin typeface="Times New Roman"/>
            <a:ea typeface="Times New Roman"/>
            <a:cs typeface="Times New Roman"/>
          </a:endParaRPr>
        </a:p>
      </dsp:txBody>
      <dsp:txXfrm>
        <a:off x="1689877" y="468597"/>
        <a:ext cx="2826049" cy="2643416"/>
      </dsp:txXfrm>
    </dsp:sp>
    <dsp:sp modelId="{54CE1686-478B-4457-9104-A12F623BBAE4}">
      <dsp:nvSpPr>
        <dsp:cNvPr id="0" name=""/>
        <dsp:cNvSpPr/>
      </dsp:nvSpPr>
      <dsp:spPr>
        <a:xfrm>
          <a:off x="4896943" y="489533"/>
          <a:ext cx="2643416" cy="2643416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250000"/>
              </a:schemeClr>
            </a:gs>
            <a:gs pos="35000">
              <a:schemeClr val="accent2">
                <a:tint val="47000"/>
                <a:satMod val="275000"/>
              </a:schemeClr>
            </a:gs>
            <a:gs pos="100000">
              <a:schemeClr val="accent2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effectLst/>
              <a:latin typeface="Times New Roman"/>
              <a:ea typeface="Times New Roman"/>
              <a:cs typeface="Times New Roman"/>
            </a:rPr>
            <a:t>OPORTUNIDADES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Buena ubicación geográfica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Apoyo del Municipio de Pastaza en actividades deportivas y  culturales de la parroquia .</a:t>
          </a:r>
          <a:endParaRPr lang="es-EC" sz="1200" kern="1200" dirty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Disposición de capacitaciones en el área turística facilitadas por  la Cámara de Turismo de Pastaza</a:t>
          </a:r>
          <a:endParaRPr lang="es-EC" sz="1200" kern="1200" dirty="0">
            <a:effectLst/>
            <a:latin typeface="Times New Roman"/>
            <a:ea typeface="Times New Roman"/>
            <a:cs typeface="Times New Roman"/>
          </a:endParaRPr>
        </a:p>
      </dsp:txBody>
      <dsp:txXfrm>
        <a:off x="4896943" y="489533"/>
        <a:ext cx="2643416" cy="2643416"/>
      </dsp:txXfrm>
    </dsp:sp>
    <dsp:sp modelId="{D9B2A196-7E52-491A-9FE6-E0CD1A211E03}">
      <dsp:nvSpPr>
        <dsp:cNvPr id="0" name=""/>
        <dsp:cNvSpPr/>
      </dsp:nvSpPr>
      <dsp:spPr>
        <a:xfrm>
          <a:off x="1563521" y="3513953"/>
          <a:ext cx="2931469" cy="2643416"/>
        </a:xfrm>
        <a:prstGeom prst="roundRect">
          <a:avLst/>
        </a:prstGeom>
        <a:gradFill rotWithShape="1">
          <a:gsLst>
            <a:gs pos="0">
              <a:schemeClr val="accent2">
                <a:tint val="60000"/>
                <a:satMod val="250000"/>
              </a:schemeClr>
            </a:gs>
            <a:gs pos="35000">
              <a:schemeClr val="accent2">
                <a:tint val="47000"/>
                <a:satMod val="275000"/>
              </a:schemeClr>
            </a:gs>
            <a:gs pos="100000">
              <a:schemeClr val="accent2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effectLst/>
              <a:latin typeface="Times New Roman"/>
              <a:ea typeface="Times New Roman"/>
              <a:cs typeface="Times New Roman"/>
            </a:rPr>
            <a:t>DEBILIDADES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.Carencia de transporte público en la parroquia.</a:t>
          </a:r>
          <a:endParaRPr lang="es-EC" sz="1200" b="1" kern="1200" dirty="0" smtClean="0">
            <a:effectLst/>
            <a:latin typeface="Times New Roman"/>
            <a:ea typeface="Times New Roman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.Carencia de planta turística.</a:t>
          </a:r>
          <a:endParaRPr lang="es-EC" sz="1200" b="1" kern="1200" dirty="0" smtClean="0">
            <a:effectLst/>
            <a:latin typeface="Times New Roman"/>
            <a:ea typeface="Times New Roman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.Mala calidad de los servicios básicos.</a:t>
          </a:r>
          <a:endParaRPr lang="es-EC" sz="1200" b="1" kern="1200" dirty="0" smtClean="0">
            <a:effectLst/>
            <a:latin typeface="Times New Roman"/>
            <a:ea typeface="Times New Roman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.Carreteras internas de la parroquia en mal estado.</a:t>
          </a:r>
          <a:endParaRPr lang="es-EC" sz="1200" b="1" kern="1200" dirty="0" smtClean="0">
            <a:effectLst/>
            <a:latin typeface="Times New Roman"/>
            <a:ea typeface="Times New Roman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.Inexistencia de alumbrado público  en la parroquia</a:t>
          </a:r>
          <a:endParaRPr lang="es-EC" sz="1200" b="1" kern="1200" dirty="0" smtClean="0">
            <a:effectLst/>
            <a:latin typeface="Times New Roman"/>
            <a:ea typeface="Times New Roman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.Inexistencia de buena infraestructura</a:t>
          </a:r>
          <a:endParaRPr lang="es-EC" sz="1200" b="1" kern="1200" dirty="0" smtClean="0">
            <a:effectLst/>
            <a:latin typeface="Times New Roman"/>
            <a:ea typeface="Times New Roman"/>
            <a:cs typeface="Times New Roman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.Falta de conciencia por parte de los pobladores para el cuidado de los atractivos.</a:t>
          </a:r>
          <a:endParaRPr lang="es-EC" sz="1200" b="1" kern="1200" dirty="0" smtClean="0">
            <a:effectLst/>
            <a:latin typeface="Times New Roman"/>
            <a:ea typeface="Times New Roman"/>
            <a:cs typeface="Times New Roman"/>
          </a:endParaRPr>
        </a:p>
      </dsp:txBody>
      <dsp:txXfrm>
        <a:off x="1563521" y="3513953"/>
        <a:ext cx="2931469" cy="2643416"/>
      </dsp:txXfrm>
    </dsp:sp>
    <dsp:sp modelId="{A6BC276A-9239-4FC9-8541-42A17DFD9BBB}">
      <dsp:nvSpPr>
        <dsp:cNvPr id="0" name=""/>
        <dsp:cNvSpPr/>
      </dsp:nvSpPr>
      <dsp:spPr>
        <a:xfrm>
          <a:off x="4783052" y="3490664"/>
          <a:ext cx="2973340" cy="2643416"/>
        </a:xfrm>
        <a:prstGeom prst="roundRect">
          <a:avLst/>
        </a:prstGeom>
        <a:solidFill>
          <a:schemeClr val="accent2">
            <a:satMod val="110000"/>
          </a:schemeClr>
        </a:soli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effectLst/>
              <a:latin typeface="Times New Roman"/>
              <a:ea typeface="Times New Roman"/>
              <a:cs typeface="Times New Roman"/>
            </a:rPr>
            <a:t>AMENAZAS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Las constantes y fuertes  lluvias</a:t>
          </a:r>
          <a:endParaRPr lang="es-EC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Situación económica negativa del país.</a:t>
          </a:r>
          <a:endParaRPr lang="es-EC" sz="1200" b="1" kern="1200" dirty="0" smtClean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Pérdida de  tradiciones ancestrales.</a:t>
          </a:r>
          <a:endParaRPr lang="es-EC" sz="1200" b="1" kern="1200" dirty="0" smtClean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Procesos  de  aculturación.</a:t>
          </a:r>
          <a:endParaRPr lang="es-EC" sz="1200" b="1" kern="1200" dirty="0" smtClean="0">
            <a:effectLst/>
            <a:latin typeface="Times New Roman"/>
            <a:ea typeface="Times New Roman"/>
            <a:cs typeface="Times New Roman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effectLst/>
              <a:latin typeface="Times New Roman"/>
              <a:ea typeface="Times New Roman"/>
              <a:cs typeface="Times New Roman"/>
            </a:rPr>
            <a:t>Deficiencia en la dotación de servicios básicos</a:t>
          </a:r>
          <a:endParaRPr lang="es-CO" sz="1200" kern="1200" dirty="0"/>
        </a:p>
      </dsp:txBody>
      <dsp:txXfrm>
        <a:off x="4783052" y="3490664"/>
        <a:ext cx="2973340" cy="2643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57BC7D-7622-4855-B6E3-815488E27D69}" type="datetimeFigureOut">
              <a:rPr lang="es-EC"/>
              <a:pPr>
                <a:defRPr/>
              </a:pPr>
              <a:t>20/05/2015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2DCE0A7-E911-4350-B7BC-F73A929D4DB3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2927619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1800" smtClean="0">
                <a:solidFill>
                  <a:schemeClr val="tx2"/>
                </a:solidFill>
              </a:rPr>
              <a:t>ANTECEDENTES</a:t>
            </a:r>
          </a:p>
          <a:p>
            <a:r>
              <a:rPr lang="es-ES" altLang="es-ES" smtClean="0"/>
              <a:t>PNDBV: </a:t>
            </a:r>
            <a:r>
              <a:rPr lang="es-EC" altLang="es-ES" smtClean="0"/>
              <a:t>Mejorar la calidad de la educación en todos sus niveles y modalidades.</a:t>
            </a:r>
            <a:endParaRPr lang="es-ES" altLang="es-ES" smtClean="0"/>
          </a:p>
          <a:p>
            <a:r>
              <a:rPr lang="es-EC" altLang="es-ES" smtClean="0"/>
              <a:t>LOES: realizar y mantener un seguimiento continuo de los estudiantes graduados de las instituciones educativas de nivel superior</a:t>
            </a:r>
            <a:endParaRPr lang="es-ES" altLang="es-ES" smtClean="0"/>
          </a:p>
          <a:p>
            <a:r>
              <a:rPr lang="es-ES" altLang="es-ES" smtClean="0"/>
              <a:t>CEAACES:</a:t>
            </a:r>
            <a:r>
              <a:rPr lang="es-EC" altLang="es-ES" smtClean="0"/>
              <a:t>Determinar las condiciones generales de las instituciones, programas o carreras a través de la “recopilación sistemática de datos cuantitativos y cualitativos </a:t>
            </a:r>
          </a:p>
          <a:p>
            <a:r>
              <a:rPr lang="es-ES" altLang="es-ES" smtClean="0"/>
              <a:t>ESTATUTO DE LA UNIVERSIDAD DE LAS FUERZAS ARMADAS – ESPE</a:t>
            </a:r>
          </a:p>
          <a:p>
            <a:endParaRPr lang="es-ES" altLang="es-ES" smtClean="0"/>
          </a:p>
          <a:p>
            <a:r>
              <a:rPr lang="es-ES" altLang="es-ES" smtClean="0"/>
              <a:t>P</a:t>
            </a:r>
            <a:r>
              <a:rPr lang="es-EC" altLang="es-ES" smtClean="0"/>
              <a:t>LAN ESTRATÉGICO INSTITUCIONAL (2012 -2016): </a:t>
            </a:r>
          </a:p>
          <a:p>
            <a:r>
              <a:rPr lang="es-EC" altLang="es-ES" b="1" smtClean="0"/>
              <a:t>Objetivo 1.-</a:t>
            </a:r>
            <a:r>
              <a:rPr lang="es-EC" altLang="es-ES" smtClean="0"/>
              <a:t> “Posicionar nacional e internacionalmente a la “ESPE”, </a:t>
            </a:r>
            <a:endParaRPr lang="es-ES" altLang="es-ES" smtClean="0"/>
          </a:p>
          <a:p>
            <a:r>
              <a:rPr lang="es-EC" altLang="es-ES" b="1" smtClean="0"/>
              <a:t>Objetivos Específicos:1.2</a:t>
            </a:r>
            <a:r>
              <a:rPr lang="es-EC" altLang="es-ES" smtClean="0"/>
              <a:t>“Certificando y acreditando a la Institución”, </a:t>
            </a:r>
            <a:r>
              <a:rPr lang="es-EC" altLang="es-ES" b="1" smtClean="0"/>
              <a:t>1.4</a:t>
            </a:r>
            <a:r>
              <a:rPr lang="es-EC" altLang="es-ES" smtClean="0"/>
              <a:t>“Diseñando e implementando sistemas y herramientas tecnológicas que permitan la disponibilidad de la información en tiempo real”  y </a:t>
            </a:r>
            <a:r>
              <a:rPr lang="es-EC" altLang="es-ES" b="1" smtClean="0"/>
              <a:t>1.5</a:t>
            </a:r>
            <a:r>
              <a:rPr lang="es-EC" altLang="es-ES" smtClean="0"/>
              <a:t>“Diseñando e implantando sistemas de gestión institucional”.</a:t>
            </a:r>
            <a:endParaRPr lang="es-ES" altLang="es-ES" smtClean="0"/>
          </a:p>
          <a:p>
            <a:endParaRPr lang="es-EC" altLang="es-ES" smtClean="0"/>
          </a:p>
          <a:p>
            <a:r>
              <a:rPr lang="es-EC" altLang="es-ES" smtClean="0"/>
              <a:t>PLAN DE DESARROLLO ESTRATÉGICO INSTITUCIONAL </a:t>
            </a:r>
          </a:p>
          <a:p>
            <a:r>
              <a:rPr lang="es-EC" altLang="es-ES" b="1" smtClean="0"/>
              <a:t>Objetivo Estratégico 1:</a:t>
            </a:r>
            <a:r>
              <a:rPr lang="es-EC" altLang="es-ES" smtClean="0"/>
              <a:t>Incrementar el reconocimiento de la Universidad de las Fuerzas Armadas – ESPE, como una institución referente en educación superior”.</a:t>
            </a:r>
            <a:r>
              <a:rPr lang="es-ES" altLang="es-ES" smtClean="0"/>
              <a:t> </a:t>
            </a:r>
            <a:r>
              <a:rPr lang="es-EC" altLang="es-ES" b="1" smtClean="0"/>
              <a:t>Estrategia 1 .1.-</a:t>
            </a:r>
            <a:r>
              <a:rPr lang="es-EC" altLang="es-ES" smtClean="0"/>
              <a:t>Alcanzar estándares nacionales e internacionales de calidad</a:t>
            </a:r>
            <a:r>
              <a:rPr lang="es-ES" altLang="es-ES" b="1" smtClean="0"/>
              <a:t>Perspectiva usuario y clientes</a:t>
            </a:r>
            <a:endParaRPr lang="es-ES" altLang="es-ES" smtClean="0"/>
          </a:p>
          <a:p>
            <a:r>
              <a:rPr lang="es-ES" altLang="es-ES" b="1" smtClean="0"/>
              <a:t>Objetivo estratégico 1: </a:t>
            </a:r>
            <a:r>
              <a:rPr lang="es-ES" altLang="es-ES" smtClean="0"/>
              <a:t>Incrementar la calidad de los profesionales y postgraduados</a:t>
            </a:r>
            <a:r>
              <a:rPr lang="es-ES" altLang="es-ES" b="1" smtClean="0"/>
              <a:t>Indicadores 1.2: </a:t>
            </a:r>
            <a:r>
              <a:rPr lang="es-ES" altLang="es-ES" smtClean="0"/>
              <a:t>Indice de satisfaccion de los graduados y postgraduados con la formacion lograda en la universidad</a:t>
            </a:r>
          </a:p>
          <a:p>
            <a:endParaRPr lang="es-ES" altLang="es-ES" smtClean="0"/>
          </a:p>
          <a:p>
            <a:r>
              <a:rPr lang="es-ES" altLang="es-ES" smtClean="0"/>
              <a:t>REGLAMENTO DE SEGUIMIENTO A GRADUADOS: OBJETIVOS ESPECÍFICOS: Planes de mejora académica</a:t>
            </a:r>
          </a:p>
          <a:p>
            <a:r>
              <a:rPr lang="es-EC" altLang="es-ES" smtClean="0"/>
              <a:t>Fin:  ser evaluados, verificar la eficiencia de la educación impartida y obtener la acreditación respectiva.</a:t>
            </a:r>
          </a:p>
          <a:p>
            <a:r>
              <a:rPr lang="es-EC" altLang="es-ES" smtClean="0"/>
              <a:t>-Emitir un juicio o diagnóstico, analizando sus componentes, funciones, procesos,  a fin de que sus resultados sirvan para reformar y mejorar” el sistema de educación superior universitario</a:t>
            </a:r>
            <a:endParaRPr lang="es-ES" altLang="es-ES" smtClean="0"/>
          </a:p>
          <a:p>
            <a:r>
              <a:rPr lang="es-EC" altLang="es-ES" smtClean="0"/>
              <a:t>Necesidad: de realizar esta investigación para determinar el nivel de satisfacción de los estudiantes graduados del CEAC.</a:t>
            </a:r>
            <a:endParaRPr lang="es-ES" altLang="es-ES" smtClean="0"/>
          </a:p>
          <a:p>
            <a:r>
              <a:rPr lang="es-EC" altLang="es-ES" smtClean="0"/>
              <a:t>Contribuirá: plan de mejoras de la carrera y universidad. </a:t>
            </a:r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r>
              <a:rPr lang="es-ES" altLang="es-ES" smtClean="0"/>
              <a:t>Oportunidad del objetivo:</a:t>
            </a:r>
          </a:p>
          <a:p>
            <a:pPr lvl="1"/>
            <a:r>
              <a:rPr lang="es-ES" altLang="es-ES" smtClean="0"/>
              <a:t>La Universidad de las Fuerzas Armadas – ESPE, a fin de lograr el mejoramiento Institucional, requiere conocer el nivel de satisfacción de los estudiantes y graduados del CEAC, </a:t>
            </a:r>
            <a:r>
              <a:rPr lang="es-EC" altLang="es-ES" smtClean="0"/>
              <a:t>determinar las condiciones generales de las institución a través de la recopilación sistemática de datos cuantitativos y cualitativos que permitan emitir un juicio o diagnóstico, analizando componentes, funciones y procesos de los servicios brindados a los servicios brindados a la comunidad universitaria.</a:t>
            </a:r>
            <a:endParaRPr lang="es-ES" altLang="es-ES" smtClean="0"/>
          </a:p>
          <a:p>
            <a:r>
              <a:rPr lang="es-ES" altLang="es-ES" smtClean="0"/>
              <a:t>Viabilidad del objetivo: </a:t>
            </a:r>
          </a:p>
          <a:p>
            <a:pPr lvl="1"/>
            <a:r>
              <a:rPr lang="es-ES" altLang="es-ES" smtClean="0"/>
              <a:t>Para la consecución del objetivo planteado en esta investigación, se cuenta con información que el Departamento del CEAC posee, tanto en libros como en las diferentes Unidades, Servicios y  Departamentos que la Universidad, brinda a la comunidad politécnica. Igualmente conforme la demanda que  presente estudio requiera, se solicitará el apoyo de los estudiantes de los últimos niveles para la realización de encuestas personales, y  la base de datos de los graduados para las encuestas vía internet.</a:t>
            </a:r>
          </a:p>
          <a:p>
            <a:r>
              <a:rPr lang="es-ES" altLang="es-ES" smtClean="0"/>
              <a:t>Importancia del objetivo: </a:t>
            </a:r>
          </a:p>
          <a:p>
            <a:pPr lvl="1"/>
            <a:r>
              <a:rPr lang="es-ES" altLang="es-ES" smtClean="0"/>
              <a:t>El objetivo propuesto es importante en términos académicos y prácticos, a la vez que me posibilitará aplicar los conocimientos adquiridos a lo largo de mi carrera universitaria en Ingeniería en Mercadotecnia, además de ser fuentes de ayuda tanto para el CEAC, como para la Universidad de las Fuerzas Armadas – ESPE, </a:t>
            </a:r>
            <a:r>
              <a:rPr lang="es-EC" altLang="es-ES" smtClean="0"/>
              <a:t>a fin de que sus resultados sirvan para reformar y mejorar el sistema de educación del </a:t>
            </a:r>
            <a:r>
              <a:rPr lang="es-ES" altLang="es-ES" smtClean="0"/>
              <a:t>departamento del CEAC y </a:t>
            </a:r>
            <a:r>
              <a:rPr lang="es-EC" altLang="es-ES" smtClean="0"/>
              <a:t>de la comunidad universitaria</a:t>
            </a:r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C53A45-FB0A-4945-B675-F6F1F4154A7E}" type="slidenum">
              <a:rPr lang="es-EC" altLang="es-ES" smtClean="0"/>
              <a:pPr/>
              <a:t>2</a:t>
            </a:fld>
            <a:endParaRPr lang="es-EC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DCE0A7-E911-4350-B7BC-F73A929D4DB3}" type="slidenum">
              <a:rPr lang="es-EC" smtClean="0"/>
              <a:pPr>
                <a:defRPr/>
              </a:pPr>
              <a:t>4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58382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C" sz="1400">
              <a:cs typeface="+mn-cs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>
              <a:cs typeface="+mn-cs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300240-C255-4A90-A67F-E4C522857157}" type="datetimeFigureOut">
              <a:rPr lang="es-EC"/>
              <a:pPr>
                <a:defRPr/>
              </a:pPr>
              <a:t>20/05/2015</a:t>
            </a:fld>
            <a:endParaRPr lang="es-EC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B915D5-F85A-4E9F-951D-41A3516D7E0D}" type="slidenum">
              <a:rPr lang="es-EC"/>
              <a:pPr>
                <a:defRPr/>
              </a:pPr>
              <a:t>‹#›</a:t>
            </a:fld>
            <a:endParaRPr lang="es-EC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D3BD2A-74FC-4876-B458-A365D465FC9E}" type="datetimeFigureOut">
              <a:rPr lang="en-US"/>
              <a:pPr>
                <a:defRPr/>
              </a:pPr>
              <a:t>5/20/2015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0994A8-1E67-43D5-9D89-A8A348B7EA9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>
              <a:cs typeface="+mn-cs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>
              <a:cs typeface="+mn-cs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/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/>
          </a:p>
        </p:txBody>
      </p:sp>
      <p:pic>
        <p:nvPicPr>
          <p:cNvPr id="6150" name="Picture 26" descr="LOGO ESPE ORIGINAL copia"/>
          <p:cNvPicPr>
            <a:picLocks noChangeAspect="1" noChangeArrowheads="1"/>
          </p:cNvPicPr>
          <p:nvPr/>
        </p:nvPicPr>
        <p:blipFill>
          <a:blip r:embed="rId15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2" r:id="rId12"/>
    <p:sldLayoutId id="2147483893" r:id="rId13"/>
  </p:sldLayoutIdLst>
  <p:transition spd="slow">
    <p:pull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FATIMA.wmv" TargetMode="External"/><Relationship Id="rId2" Type="http://schemas.openxmlformats.org/officeDocument/2006/relationships/hyperlink" Target="http://akifrases.com/frase/167482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dgar\Desktop\FATIMA11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2.xml"/><Relationship Id="rId10" Type="http://schemas.openxmlformats.org/officeDocument/2006/relationships/slide" Target="slide4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3168650" cy="81915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6 CuadroTexto"/>
          <p:cNvSpPr txBox="1"/>
          <p:nvPr/>
        </p:nvSpPr>
        <p:spPr>
          <a:xfrm>
            <a:off x="519113" y="1268413"/>
            <a:ext cx="8137525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 DE CIENCIAS ECONÓMICAS, ADMINISTRATIVAS Y DE COMERCIO</a:t>
            </a:r>
          </a:p>
          <a:p>
            <a:pPr algn="ctr">
              <a:defRPr/>
            </a:pPr>
            <a:endParaRPr lang="es-EC" sz="1600" dirty="0"/>
          </a:p>
          <a:p>
            <a:pPr algn="ctr">
              <a:defRPr/>
            </a:pPr>
            <a:r>
              <a:rPr lang="es-EC" sz="1600" b="1" dirty="0" smtClean="0"/>
              <a:t>TECNOLOGIA EN ADMINISTRACIÓN TURISTICA</a:t>
            </a:r>
            <a:endParaRPr lang="es-EC" sz="1600" b="1" dirty="0"/>
          </a:p>
          <a:p>
            <a:pPr algn="ctr">
              <a:defRPr/>
            </a:pPr>
            <a:endParaRPr lang="es-EC" sz="1600" dirty="0"/>
          </a:p>
          <a:p>
            <a:pPr algn="ctr">
              <a:defRPr/>
            </a:pPr>
            <a:r>
              <a:rPr lang="es-EC" sz="1600" b="1" dirty="0"/>
              <a:t>TEMA:</a:t>
            </a:r>
            <a:r>
              <a:rPr lang="es-EC" sz="1600" dirty="0"/>
              <a:t> </a:t>
            </a:r>
            <a:r>
              <a:rPr lang="es-EC" sz="1600" b="1" dirty="0" smtClean="0">
                <a:latin typeface="Arial" pitchFamily="34" charset="0"/>
                <a:cs typeface="Arial" pitchFamily="34" charset="0"/>
              </a:rPr>
              <a:t>“PLAN DE DESARROLLO TURÍSTICO PARA IMPULSAR EL TURISMO, EN LA PARROQUIA FÁTIMA, CANTÓN PASTAZA, 2015-2020”</a:t>
            </a:r>
            <a:endParaRPr lang="es-EC" sz="16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C" sz="1600" b="1" dirty="0"/>
          </a:p>
          <a:p>
            <a:pPr algn="ctr">
              <a:defRPr/>
            </a:pPr>
            <a:r>
              <a:rPr lang="es-EC" sz="1400" b="1" dirty="0"/>
              <a:t>AUTOR:</a:t>
            </a:r>
            <a:r>
              <a:rPr lang="es-EC" sz="1400" dirty="0"/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Marily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Janeth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Vásquez Heras </a:t>
            </a:r>
          </a:p>
          <a:p>
            <a:pPr algn="ctr">
              <a:defRPr/>
            </a:pPr>
            <a:endParaRPr lang="es-EC" sz="1400" dirty="0"/>
          </a:p>
          <a:p>
            <a:pPr algn="ctr">
              <a:defRPr/>
            </a:pPr>
            <a:r>
              <a:rPr lang="es-EC" sz="1400" b="1" dirty="0" smtClean="0"/>
              <a:t>DIRECTOR: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Msc.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Julio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Yacelga</a:t>
            </a: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C" sz="1400" dirty="0"/>
          </a:p>
          <a:p>
            <a:pPr algn="ctr">
              <a:defRPr/>
            </a:pPr>
            <a:r>
              <a:rPr lang="es-EC" sz="1400" b="1" dirty="0"/>
              <a:t>CODIRECTOR: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Msc.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Mónica Aguirre</a:t>
            </a:r>
          </a:p>
          <a:p>
            <a:pPr algn="ctr">
              <a:defRPr/>
            </a:pPr>
            <a:endParaRPr lang="es-EC" sz="1400" dirty="0"/>
          </a:p>
          <a:p>
            <a:pPr algn="ctr">
              <a:defRPr/>
            </a:pPr>
            <a:r>
              <a:rPr lang="es-EC" sz="1400" dirty="0"/>
              <a:t>SANGOLQUÍ, MARZO 2015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81771" y="29310"/>
            <a:ext cx="83108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4400" b="1" dirty="0" smtClean="0">
                <a:latin typeface="Arial" pitchFamily="34" charset="0"/>
                <a:cs typeface="Arial" pitchFamily="34" charset="0"/>
              </a:rPr>
              <a:t>MATRIZ DE INVOLUCRADOS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4400" b="1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s-EC" sz="4400" b="1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2949812"/>
              </p:ext>
            </p:extLst>
          </p:nvPr>
        </p:nvGraphicFramePr>
        <p:xfrm>
          <a:off x="0" y="29311"/>
          <a:ext cx="9143999" cy="6828689"/>
        </p:xfrm>
        <a:graphic>
          <a:graphicData uri="http://schemas.openxmlformats.org/drawingml/2006/table">
            <a:tbl>
              <a:tblPr firstRow="1" firstCol="1" bandRow="1"/>
              <a:tblGrid>
                <a:gridCol w="1671492"/>
                <a:gridCol w="1925011"/>
                <a:gridCol w="1471512"/>
                <a:gridCol w="2264348"/>
                <a:gridCol w="1811636"/>
              </a:tblGrid>
              <a:tr h="440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GRUPOS INVOLUCRADOS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PROBLEMAS PERCIBIDOS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INTERESES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ESTRATEGIAS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ACUERDOS Y COMPROMISOS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419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GOBIERNO AUTÓNOMO DESCENTRALIZADO DEL CANTÓN PASTAZA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u="non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Poca atención a los problemas de la Parroquia Fátima</a:t>
                      </a:r>
                      <a:endParaRPr lang="es-EC" sz="1200" b="1" u="none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u="non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 u="none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u="non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Limitado   personal </a:t>
                      </a:r>
                      <a:endParaRPr lang="es-EC" sz="1200" b="1" u="none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u="non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Logístico.</a:t>
                      </a:r>
                      <a:endParaRPr lang="es-EC" sz="1200" b="1" u="none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u="non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 u="none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u="non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Necesidades en el mejoramiento vial, de infraestructura y social.</a:t>
                      </a:r>
                      <a:endParaRPr lang="es-EC" sz="1200" b="1" u="none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Implementación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 infraestructura básica.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Facilitador para el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desarrollo   de   proyectos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económicos,  ambientales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 sociales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Promover actividades  para el    desarrollo    solidario    e intercultural  para  mejorar el  nivel  de  vida  y  lograr el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Sumak kawsay (Buen Vivir).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2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MINISTERIO DE TURISMO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Desconocimiento de la realidad turística de la Parroquia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Limitado personal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Técnico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Limitado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presupuesto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Implantación                 de facilidades turísticas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Promoción </a:t>
                      </a: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 los atractivos.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u="non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Incentivos a los emprendedores turísticos comunitarios.</a:t>
                      </a:r>
                      <a:endParaRPr lang="es-EC" sz="1200" b="1" u="none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u="non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Formulación de proyectos </a:t>
                      </a: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 desarrollo turístico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Programas                 de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capacitación para     el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desarrollo    de    turismo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Comunitario.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Desarrollo    sostenible    del Sector desarrollando   roles de   planificador,   control   y  difusión.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9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MINISTERIO DEL AMBIENTE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Falta de conciencia por parte de la población y las empresas privadas en la conservación del medio ambiente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Limitado personal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Capacitación     para     la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protección     del     medio ambiente.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Posee    programas    de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conservación             del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patrimonio     natural     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través de  la conservación                y utilización     sustentable del ambiente.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Aportar       al       desarrollo sostenible    de  los  sectores económico,  social        y ambiental.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9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CÁMARA DE TURISMO DE PASTAZA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Insuficiente promoción de los atractivos turísticos de Pastaza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Publicidad permanente sobre los atractivos turísticos </a:t>
                      </a:r>
                      <a:r>
                        <a:rPr lang="es-EC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 nivel nacional e internacional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Inversión en campañas de publicidad masiva en diferentes medios de comunicación nacionales y extranjeros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Promocionar a través de la buena imagen del Cantón, su gente y cultura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697" marR="536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9577935"/>
              </p:ext>
            </p:extLst>
          </p:nvPr>
        </p:nvGraphicFramePr>
        <p:xfrm>
          <a:off x="144143" y="601488"/>
          <a:ext cx="8999856" cy="5275852"/>
        </p:xfrm>
        <a:graphic>
          <a:graphicData uri="http://schemas.openxmlformats.org/drawingml/2006/table">
            <a:tbl>
              <a:tblPr firstRow="1" firstCol="1" bandRow="1"/>
              <a:tblGrid>
                <a:gridCol w="1645144"/>
                <a:gridCol w="1894665"/>
                <a:gridCol w="1448314"/>
                <a:gridCol w="2228655"/>
                <a:gridCol w="1783078"/>
              </a:tblGrid>
              <a:tr h="20517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JUNTA PARROQUIAL DE LA PARROQUIA FÁTIMA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Recursos financieros limitados.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Administración limitada por procesos turísticos obsoletos.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Desarrollo de planes para apoyar el desarrollo turístico dentro de la Parroquia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Actualización de datos, renovación de proyectos y aplicación de los mismos por parte de la junta parroquial.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Contribuir  con  el  desarrollo de  planes  y  proyectos  para el aprovechamiento cultural, económico,      turístico  y alcanzar el Sumak Kawsay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6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INSTITUTO NACIONAL DE PATRIMONIO CULTURAL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Poca intervención del  Instituto     en proyectos           de conservación      de patrimonio.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Preservar     las     vivencias tradiciones    y  saberes  de los pueblos andinos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Capacitación     para     la protección  del  patrimonio cultural   y   natural   de   la comunidad.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Preservar     las     vivencias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tradiciones    y  saberes  de los pueblos andinos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5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POBLACIÓN EN GENERAL (BARRIOS)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Individualismo de cada Comunidad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Ayudar a la integración de la población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Promover la integración de las comunidades en pleno goce de sus derechos, deberes e identidad.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Mantener buenas y correctas normas de urbanidad y cortesía entre la población en respeto a la diferencia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186" marR="5718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484047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DETERMINACIÓN DE ESTRATEGIAS</a:t>
            </a:r>
            <a:br>
              <a:rPr lang="es-EC" sz="3600" b="1" dirty="0" smtClean="0">
                <a:latin typeface="Arial" pitchFamily="34" charset="0"/>
                <a:cs typeface="Arial" pitchFamily="34" charset="0"/>
              </a:rPr>
            </a:br>
            <a:r>
              <a:rPr lang="es-EC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C" sz="3600" dirty="0" smtClean="0">
                <a:latin typeface="Arial" pitchFamily="34" charset="0"/>
                <a:cs typeface="Arial" pitchFamily="34" charset="0"/>
              </a:rPr>
            </a:br>
            <a:r>
              <a:rPr lang="es-EC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C" sz="3600" b="1" dirty="0" smtClean="0">
                <a:latin typeface="Arial" pitchFamily="34" charset="0"/>
                <a:cs typeface="Arial" pitchFamily="34" charset="0"/>
              </a:rPr>
            </a:br>
            <a:r>
              <a:rPr lang="es-EC" sz="3600" dirty="0" smtClean="0">
                <a:latin typeface="Arial" pitchFamily="34" charset="0"/>
                <a:cs typeface="Arial" pitchFamily="34" charset="0"/>
              </a:rPr>
              <a:t>PRODUCTO DEL CRUCE FO DO Y FA DA</a:t>
            </a:r>
            <a:endParaRPr lang="es-EC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4595637"/>
              </p:ext>
            </p:extLst>
          </p:nvPr>
        </p:nvGraphicFramePr>
        <p:xfrm>
          <a:off x="107504" y="718950"/>
          <a:ext cx="9036496" cy="5797280"/>
        </p:xfrm>
        <a:graphic>
          <a:graphicData uri="http://schemas.openxmlformats.org/drawingml/2006/table">
            <a:tbl>
              <a:tblPr firstRow="1" firstCol="1" bandRow="1"/>
              <a:tblGrid>
                <a:gridCol w="2747983"/>
                <a:gridCol w="3540530"/>
                <a:gridCol w="2747983"/>
              </a:tblGrid>
              <a:tr h="315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ÁMBITO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OBJETIVOS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ESTRATEGIAS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1703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AMBIENTAL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Fomentar la unión y solidaridad, de la población con el espíritu de colaboración, valorando su riqueza natural y viendo en ella un potencial de desarrollo, llevando a cabo campañas de educación ambiental en búsqueda de alternativas para la prevención y mitigación de impactos.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Campañas de Educación Ambiental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ECONÓMICO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PRODUCTIVO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Desarrollarse como una parroquia turística por excelencia, con un patrimonio natural reconocido y valorado por sus habitantes y turistas nacionales e internacionales, contando con servicios turísticos de calidad y un talento humano capacitado.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Conformación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 Gremios organizados que represente los intereses de las comunidades indígenas y del sector turístico rescatando las tradiciones </a:t>
                      </a: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ancestrales.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 </a:t>
                      </a: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mejora la infraestructura y el servicio al cliente</a:t>
                      </a: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55935" marR="55935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9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TURISTICO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Capacitar e incentivar a los habitantes de la Parroquia para que se apropien de su mega diversidad a través de múltiples capacitaciones y reconocimiento de su entorno para una futura y correcta publicidad turística.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 fomentara el ecoturismo y turismo comunitario en la Parroquia</a:t>
                      </a:r>
                      <a:endParaRPr lang="es-EC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Feria </a:t>
                      </a: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turística "Conoce primero lo nuestro" organizada por el GAD Parroquial en pro del apoderamiento de los recursos turísticos.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Campañas turísticas a través de los medios de comunicación masivos a nivel nacional e internacional</a:t>
                      </a: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Actualización del inventario </a:t>
                      </a: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turístico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74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ORGANIZACIONAL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POLÍTICO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Enfocar y juntar  esfuerzos al desarrollo de la parroquia con un Gobierno Cantonal y Gobierno  Parroquial con capacidad de coordinación institucional y poder de convocatoria.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Plan de mejora en la red vial a la parroquia de </a:t>
                      </a: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Fátima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Plan </a:t>
                      </a: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 mejora en la infraestructura turística de la Parroquia</a:t>
                      </a:r>
                      <a:endParaRPr lang="es-EC" sz="12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35" marR="55935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21483" y="714591"/>
            <a:ext cx="8083077" cy="157729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es-ES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ROPUESTA DEL PLAN DE DESARROLLO TURÍSTICO DE LA PARROQUIA FÁTIMA</a:t>
            </a:r>
            <a:r>
              <a:rPr lang="es-ES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="1" dirty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b="1" dirty="0" smtClean="0" bmk="">
                <a:latin typeface="Arial" pitchFamily="34" charset="0"/>
                <a:ea typeface="Times New Roman" pitchFamily="18" charset="0"/>
                <a:cs typeface="Arial" pitchFamily="34" charset="0"/>
              </a:rPr>
              <a:t>En busca de un turismo sustentable y sostenible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1483" y="2420860"/>
            <a:ext cx="6282827" cy="1846659"/>
            <a:chOff x="331033" y="1340710"/>
            <a:chExt cx="5681167" cy="1846659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object 4"/>
            <p:cNvSpPr txBox="1"/>
            <p:nvPr/>
          </p:nvSpPr>
          <p:spPr>
            <a:xfrm>
              <a:off x="3200738" y="1340710"/>
              <a:ext cx="2811462" cy="184665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lang="es-EC" sz="2000" spc="-25" dirty="0" smtClean="0">
                  <a:latin typeface="Lucida Sans Unicode"/>
                  <a:cs typeface="Lucida Sans Unicode"/>
                </a:rPr>
                <a:t>Sostener el medio ambiente</a:t>
              </a:r>
            </a:p>
            <a:p>
              <a:pPr marL="12700">
                <a:defRPr/>
              </a:pPr>
              <a:r>
                <a:rPr lang="es-EC" sz="2000" spc="-25" dirty="0" smtClean="0">
                  <a:latin typeface="Lucida Sans Unicode"/>
                  <a:cs typeface="Lucida Sans Unicode"/>
                </a:rPr>
                <a:t>No empeorar y mantenerlo</a:t>
              </a:r>
            </a:p>
            <a:p>
              <a:pPr marL="12700">
                <a:defRPr/>
              </a:pPr>
              <a:r>
                <a:rPr lang="es-EC" sz="2000" spc="-25" dirty="0" smtClean="0">
                  <a:latin typeface="Lucida Sans Unicode"/>
                  <a:cs typeface="Lucida Sans Unicode"/>
                </a:rPr>
                <a:t>Turismo amigable</a:t>
              </a:r>
            </a:p>
            <a:p>
              <a:pPr marL="12700">
                <a:defRPr/>
              </a:pPr>
              <a:endParaRPr sz="2000" dirty="0">
                <a:latin typeface="Lucida Sans Unicode"/>
                <a:cs typeface="Lucida Sans Unicode"/>
              </a:endParaRPr>
            </a:p>
          </p:txBody>
        </p:sp>
        <p:grpSp>
          <p:nvGrpSpPr>
            <p:cNvPr id="5" name="Group 19"/>
            <p:cNvGrpSpPr/>
            <p:nvPr/>
          </p:nvGrpSpPr>
          <p:grpSpPr>
            <a:xfrm>
              <a:off x="331033" y="1628750"/>
              <a:ext cx="4745037" cy="561975"/>
              <a:chOff x="331033" y="1628750"/>
              <a:chExt cx="4745037" cy="561975"/>
            </a:xfrm>
          </p:grpSpPr>
          <p:sp>
            <p:nvSpPr>
              <p:cNvPr id="6" name="object 3"/>
              <p:cNvSpPr txBox="1"/>
              <p:nvPr/>
            </p:nvSpPr>
            <p:spPr>
              <a:xfrm>
                <a:off x="331033" y="1700760"/>
                <a:ext cx="4745037" cy="369332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marL="12700">
                  <a:defRPr/>
                </a:pPr>
                <a:r>
                  <a:rPr lang="es-EC" sz="2400" dirty="0" smtClean="0"/>
                  <a:t>Sostenibilidad</a:t>
                </a:r>
                <a:endParaRPr sz="2400" dirty="0">
                  <a:latin typeface="Lucida Sans Unicode"/>
                  <a:cs typeface="Lucida Sans Unicode"/>
                </a:endParaRPr>
              </a:p>
            </p:txBody>
          </p:sp>
          <p:grpSp>
            <p:nvGrpSpPr>
              <p:cNvPr id="7" name="Group 22"/>
              <p:cNvGrpSpPr/>
              <p:nvPr/>
            </p:nvGrpSpPr>
            <p:grpSpPr>
              <a:xfrm>
                <a:off x="2040485" y="1628750"/>
                <a:ext cx="803275" cy="561975"/>
                <a:chOff x="4976813" y="3227388"/>
                <a:chExt cx="803275" cy="561975"/>
              </a:xfrm>
            </p:grpSpPr>
            <p:sp>
              <p:nvSpPr>
                <p:cNvPr id="8" name="object 12"/>
                <p:cNvSpPr/>
                <p:nvPr/>
              </p:nvSpPr>
              <p:spPr>
                <a:xfrm>
                  <a:off x="5003800" y="3292475"/>
                  <a:ext cx="720725" cy="430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235" h="429260">
                      <a:moveTo>
                        <a:pt x="649742" y="0"/>
                      </a:moveTo>
                      <a:lnTo>
                        <a:pt x="649742" y="107198"/>
                      </a:lnTo>
                      <a:lnTo>
                        <a:pt x="0" y="107198"/>
                      </a:lnTo>
                      <a:lnTo>
                        <a:pt x="0" y="321442"/>
                      </a:lnTo>
                      <a:lnTo>
                        <a:pt x="649742" y="321442"/>
                      </a:lnTo>
                      <a:lnTo>
                        <a:pt x="649742" y="428640"/>
                      </a:lnTo>
                      <a:lnTo>
                        <a:pt x="864107" y="214396"/>
                      </a:lnTo>
                      <a:lnTo>
                        <a:pt x="649742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lumOff val="25000"/>
                  </a:schemeClr>
                </a:solidFill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dirty="0"/>
                </a:p>
              </p:txBody>
            </p:sp>
            <p:sp>
              <p:nvSpPr>
                <p:cNvPr id="9" name="object 13"/>
                <p:cNvSpPr>
                  <a:spLocks/>
                </p:cNvSpPr>
                <p:nvPr/>
              </p:nvSpPr>
              <p:spPr bwMode="auto">
                <a:xfrm>
                  <a:off x="4976813" y="3227388"/>
                  <a:ext cx="803275" cy="561975"/>
                </a:xfrm>
                <a:custGeom>
                  <a:avLst/>
                  <a:gdLst>
                    <a:gd name="T0" fmla="*/ 268265 w 930910"/>
                    <a:gd name="T1" fmla="*/ 0 h 561975"/>
                    <a:gd name="T2" fmla="*/ 268265 w 930910"/>
                    <a:gd name="T3" fmla="*/ 146060 h 561975"/>
                    <a:gd name="T4" fmla="*/ 0 w 930910"/>
                    <a:gd name="T5" fmla="*/ 146060 h 561975"/>
                    <a:gd name="T6" fmla="*/ 0 w 930910"/>
                    <a:gd name="T7" fmla="*/ 415411 h 561975"/>
                    <a:gd name="T8" fmla="*/ 268265 w 930910"/>
                    <a:gd name="T9" fmla="*/ 415411 h 561975"/>
                    <a:gd name="T10" fmla="*/ 268265 w 930910"/>
                    <a:gd name="T11" fmla="*/ 561472 h 561975"/>
                    <a:gd name="T12" fmla="*/ 301128 w 930910"/>
                    <a:gd name="T13" fmla="*/ 481858 h 561975"/>
                    <a:gd name="T14" fmla="*/ 281891 w 930910"/>
                    <a:gd name="T15" fmla="*/ 481858 h 561975"/>
                    <a:gd name="T16" fmla="*/ 281891 w 930910"/>
                    <a:gd name="T17" fmla="*/ 382402 h 561975"/>
                    <a:gd name="T18" fmla="*/ 13626 w 930910"/>
                    <a:gd name="T19" fmla="*/ 382402 h 561975"/>
                    <a:gd name="T20" fmla="*/ 13626 w 930910"/>
                    <a:gd name="T21" fmla="*/ 179069 h 561975"/>
                    <a:gd name="T22" fmla="*/ 281891 w 930910"/>
                    <a:gd name="T23" fmla="*/ 179069 h 561975"/>
                    <a:gd name="T24" fmla="*/ 281891 w 930910"/>
                    <a:gd name="T25" fmla="*/ 79766 h 561975"/>
                    <a:gd name="T26" fmla="*/ 301173 w 930910"/>
                    <a:gd name="T27" fmla="*/ 79766 h 561975"/>
                    <a:gd name="T28" fmla="*/ 268265 w 930910"/>
                    <a:gd name="T29" fmla="*/ 0 h 561975"/>
                    <a:gd name="T30" fmla="*/ 301173 w 930910"/>
                    <a:gd name="T31" fmla="*/ 79766 h 561975"/>
                    <a:gd name="T32" fmla="*/ 281891 w 930910"/>
                    <a:gd name="T33" fmla="*/ 79766 h 561975"/>
                    <a:gd name="T34" fmla="*/ 364882 w 930910"/>
                    <a:gd name="T35" fmla="*/ 280812 h 561975"/>
                    <a:gd name="T36" fmla="*/ 281891 w 930910"/>
                    <a:gd name="T37" fmla="*/ 481858 h 561975"/>
                    <a:gd name="T38" fmla="*/ 301128 w 930910"/>
                    <a:gd name="T39" fmla="*/ 481858 h 561975"/>
                    <a:gd name="T40" fmla="*/ 384120 w 930910"/>
                    <a:gd name="T41" fmla="*/ 280812 h 561975"/>
                    <a:gd name="T42" fmla="*/ 301173 w 930910"/>
                    <a:gd name="T43" fmla="*/ 79766 h 561975"/>
                    <a:gd name="T44" fmla="*/ 286395 w 930910"/>
                    <a:gd name="T45" fmla="*/ 106314 h 561975"/>
                    <a:gd name="T46" fmla="*/ 286395 w 930910"/>
                    <a:gd name="T47" fmla="*/ 190134 h 561975"/>
                    <a:gd name="T48" fmla="*/ 18194 w 930910"/>
                    <a:gd name="T49" fmla="*/ 190134 h 561975"/>
                    <a:gd name="T50" fmla="*/ 18194 w 930910"/>
                    <a:gd name="T51" fmla="*/ 371368 h 561975"/>
                    <a:gd name="T52" fmla="*/ 286395 w 930910"/>
                    <a:gd name="T53" fmla="*/ 371368 h 561975"/>
                    <a:gd name="T54" fmla="*/ 286395 w 930910"/>
                    <a:gd name="T55" fmla="*/ 455188 h 561975"/>
                    <a:gd name="T56" fmla="*/ 297361 w 930910"/>
                    <a:gd name="T57" fmla="*/ 428640 h 561975"/>
                    <a:gd name="T58" fmla="*/ 290961 w 930910"/>
                    <a:gd name="T59" fmla="*/ 428640 h 561975"/>
                    <a:gd name="T60" fmla="*/ 290961 w 930910"/>
                    <a:gd name="T61" fmla="*/ 360425 h 561975"/>
                    <a:gd name="T62" fmla="*/ 22698 w 930910"/>
                    <a:gd name="T63" fmla="*/ 360425 h 561975"/>
                    <a:gd name="T64" fmla="*/ 22698 w 930910"/>
                    <a:gd name="T65" fmla="*/ 201046 h 561975"/>
                    <a:gd name="T66" fmla="*/ 290961 w 930910"/>
                    <a:gd name="T67" fmla="*/ 201046 h 561975"/>
                    <a:gd name="T68" fmla="*/ 290961 w 930910"/>
                    <a:gd name="T69" fmla="*/ 132862 h 561975"/>
                    <a:gd name="T70" fmla="*/ 297354 w 930910"/>
                    <a:gd name="T71" fmla="*/ 132862 h 561975"/>
                    <a:gd name="T72" fmla="*/ 286395 w 930910"/>
                    <a:gd name="T73" fmla="*/ 106314 h 561975"/>
                    <a:gd name="T74" fmla="*/ 297354 w 930910"/>
                    <a:gd name="T75" fmla="*/ 132862 h 561975"/>
                    <a:gd name="T76" fmla="*/ 290961 w 930910"/>
                    <a:gd name="T77" fmla="*/ 132862 h 561975"/>
                    <a:gd name="T78" fmla="*/ 352035 w 930910"/>
                    <a:gd name="T79" fmla="*/ 280812 h 561975"/>
                    <a:gd name="T80" fmla="*/ 290961 w 930910"/>
                    <a:gd name="T81" fmla="*/ 428640 h 561975"/>
                    <a:gd name="T82" fmla="*/ 297361 w 930910"/>
                    <a:gd name="T83" fmla="*/ 428640 h 561975"/>
                    <a:gd name="T84" fmla="*/ 358427 w 930910"/>
                    <a:gd name="T85" fmla="*/ 280812 h 561975"/>
                    <a:gd name="T86" fmla="*/ 297354 w 930910"/>
                    <a:gd name="T87" fmla="*/ 132862 h 56197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0910"/>
                    <a:gd name="T133" fmla="*/ 0 h 561975"/>
                    <a:gd name="T134" fmla="*/ 930910 w 930910"/>
                    <a:gd name="T135" fmla="*/ 561975 h 56197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0910" h="561975">
                      <a:moveTo>
                        <a:pt x="649864" y="0"/>
                      </a:moveTo>
                      <a:lnTo>
                        <a:pt x="649864" y="146060"/>
                      </a:lnTo>
                      <a:lnTo>
                        <a:pt x="0" y="146060"/>
                      </a:lnTo>
                      <a:lnTo>
                        <a:pt x="0" y="415411"/>
                      </a:lnTo>
                      <a:lnTo>
                        <a:pt x="649864" y="415411"/>
                      </a:lnTo>
                      <a:lnTo>
                        <a:pt x="649864" y="561472"/>
                      </a:lnTo>
                      <a:lnTo>
                        <a:pt x="729477" y="481858"/>
                      </a:lnTo>
                      <a:lnTo>
                        <a:pt x="682873" y="481858"/>
                      </a:lnTo>
                      <a:lnTo>
                        <a:pt x="682873" y="382402"/>
                      </a:lnTo>
                      <a:lnTo>
                        <a:pt x="33009" y="382402"/>
                      </a:lnTo>
                      <a:lnTo>
                        <a:pt x="33009" y="179069"/>
                      </a:lnTo>
                      <a:lnTo>
                        <a:pt x="682873" y="179069"/>
                      </a:lnTo>
                      <a:lnTo>
                        <a:pt x="682873" y="79766"/>
                      </a:lnTo>
                      <a:lnTo>
                        <a:pt x="729586" y="79766"/>
                      </a:lnTo>
                      <a:lnTo>
                        <a:pt x="649864" y="0"/>
                      </a:lnTo>
                      <a:close/>
                    </a:path>
                    <a:path w="930910" h="561975">
                      <a:moveTo>
                        <a:pt x="729586" y="79766"/>
                      </a:moveTo>
                      <a:lnTo>
                        <a:pt x="682873" y="79766"/>
                      </a:lnTo>
                      <a:lnTo>
                        <a:pt x="883919" y="280812"/>
                      </a:lnTo>
                      <a:lnTo>
                        <a:pt x="682873" y="481858"/>
                      </a:lnTo>
                      <a:lnTo>
                        <a:pt x="729477" y="481858"/>
                      </a:lnTo>
                      <a:lnTo>
                        <a:pt x="930523" y="280812"/>
                      </a:lnTo>
                      <a:lnTo>
                        <a:pt x="729586" y="79766"/>
                      </a:lnTo>
                      <a:close/>
                    </a:path>
                    <a:path w="930910" h="561975">
                      <a:moveTo>
                        <a:pt x="693785" y="106314"/>
                      </a:moveTo>
                      <a:lnTo>
                        <a:pt x="693785" y="190134"/>
                      </a:lnTo>
                      <a:lnTo>
                        <a:pt x="44074" y="190134"/>
                      </a:lnTo>
                      <a:lnTo>
                        <a:pt x="44074" y="371368"/>
                      </a:lnTo>
                      <a:lnTo>
                        <a:pt x="693785" y="371368"/>
                      </a:lnTo>
                      <a:lnTo>
                        <a:pt x="693785" y="455188"/>
                      </a:lnTo>
                      <a:lnTo>
                        <a:pt x="720352" y="428640"/>
                      </a:lnTo>
                      <a:lnTo>
                        <a:pt x="704849" y="428640"/>
                      </a:lnTo>
                      <a:lnTo>
                        <a:pt x="704849" y="360425"/>
                      </a:lnTo>
                      <a:lnTo>
                        <a:pt x="54985" y="360425"/>
                      </a:lnTo>
                      <a:lnTo>
                        <a:pt x="54985" y="201046"/>
                      </a:lnTo>
                      <a:lnTo>
                        <a:pt x="704849" y="201046"/>
                      </a:lnTo>
                      <a:lnTo>
                        <a:pt x="704849" y="132862"/>
                      </a:lnTo>
                      <a:lnTo>
                        <a:pt x="720333" y="132862"/>
                      </a:lnTo>
                      <a:lnTo>
                        <a:pt x="693785" y="106314"/>
                      </a:lnTo>
                      <a:close/>
                    </a:path>
                    <a:path w="930910" h="561975">
                      <a:moveTo>
                        <a:pt x="720333" y="132862"/>
                      </a:moveTo>
                      <a:lnTo>
                        <a:pt x="704849" y="132862"/>
                      </a:lnTo>
                      <a:lnTo>
                        <a:pt x="852799" y="280812"/>
                      </a:lnTo>
                      <a:lnTo>
                        <a:pt x="704849" y="428640"/>
                      </a:lnTo>
                      <a:lnTo>
                        <a:pt x="720352" y="428640"/>
                      </a:lnTo>
                      <a:lnTo>
                        <a:pt x="868283" y="280812"/>
                      </a:lnTo>
                      <a:lnTo>
                        <a:pt x="720333" y="132862"/>
                      </a:lnTo>
                      <a:close/>
                    </a:path>
                  </a:pathLst>
                </a:custGeom>
                <a:solidFill>
                  <a:srgbClr val="1E76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C"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521483" y="4365130"/>
            <a:ext cx="6282827" cy="1231106"/>
            <a:chOff x="331033" y="1340710"/>
            <a:chExt cx="5681167" cy="123110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1" name="object 4"/>
            <p:cNvSpPr txBox="1"/>
            <p:nvPr/>
          </p:nvSpPr>
          <p:spPr>
            <a:xfrm>
              <a:off x="3200738" y="1340710"/>
              <a:ext cx="2811462" cy="12311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lang="es-EC" sz="2000" spc="-25" dirty="0" smtClean="0">
                  <a:latin typeface="Lucida Sans Unicode"/>
                  <a:cs typeface="Lucida Sans Unicode"/>
                </a:rPr>
                <a:t>Genera necesidades que el turista y el productor de turismo busca solventar</a:t>
              </a:r>
              <a:endParaRPr sz="2000" dirty="0">
                <a:latin typeface="Lucida Sans Unicode"/>
                <a:cs typeface="Lucida Sans Unicode"/>
              </a:endParaRPr>
            </a:p>
          </p:txBody>
        </p:sp>
        <p:grpSp>
          <p:nvGrpSpPr>
            <p:cNvPr id="12" name="Group 19"/>
            <p:cNvGrpSpPr/>
            <p:nvPr/>
          </p:nvGrpSpPr>
          <p:grpSpPr>
            <a:xfrm>
              <a:off x="331033" y="1628750"/>
              <a:ext cx="4745037" cy="561975"/>
              <a:chOff x="331033" y="1628750"/>
              <a:chExt cx="4745037" cy="561975"/>
            </a:xfrm>
          </p:grpSpPr>
          <p:sp>
            <p:nvSpPr>
              <p:cNvPr id="13" name="object 3"/>
              <p:cNvSpPr txBox="1"/>
              <p:nvPr/>
            </p:nvSpPr>
            <p:spPr>
              <a:xfrm>
                <a:off x="331033" y="1700760"/>
                <a:ext cx="4745037" cy="369332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marL="12700">
                  <a:defRPr/>
                </a:pPr>
                <a:r>
                  <a:rPr lang="es-EC" sz="2400" dirty="0" smtClean="0"/>
                  <a:t>Sustentable</a:t>
                </a:r>
                <a:endParaRPr sz="2400" dirty="0">
                  <a:latin typeface="Lucida Sans Unicode"/>
                  <a:cs typeface="Lucida Sans Unicode"/>
                </a:endParaRPr>
              </a:p>
            </p:txBody>
          </p:sp>
          <p:grpSp>
            <p:nvGrpSpPr>
              <p:cNvPr id="14" name="Group 22"/>
              <p:cNvGrpSpPr/>
              <p:nvPr/>
            </p:nvGrpSpPr>
            <p:grpSpPr>
              <a:xfrm>
                <a:off x="2040485" y="1628750"/>
                <a:ext cx="803275" cy="561975"/>
                <a:chOff x="4976813" y="3227388"/>
                <a:chExt cx="803275" cy="561975"/>
              </a:xfrm>
            </p:grpSpPr>
            <p:sp>
              <p:nvSpPr>
                <p:cNvPr id="15" name="object 12"/>
                <p:cNvSpPr/>
                <p:nvPr/>
              </p:nvSpPr>
              <p:spPr>
                <a:xfrm>
                  <a:off x="5003800" y="3292475"/>
                  <a:ext cx="720725" cy="430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235" h="429260">
                      <a:moveTo>
                        <a:pt x="649742" y="0"/>
                      </a:moveTo>
                      <a:lnTo>
                        <a:pt x="649742" y="107198"/>
                      </a:lnTo>
                      <a:lnTo>
                        <a:pt x="0" y="107198"/>
                      </a:lnTo>
                      <a:lnTo>
                        <a:pt x="0" y="321442"/>
                      </a:lnTo>
                      <a:lnTo>
                        <a:pt x="649742" y="321442"/>
                      </a:lnTo>
                      <a:lnTo>
                        <a:pt x="649742" y="428640"/>
                      </a:lnTo>
                      <a:lnTo>
                        <a:pt x="864107" y="214396"/>
                      </a:lnTo>
                      <a:lnTo>
                        <a:pt x="649742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lumOff val="25000"/>
                  </a:schemeClr>
                </a:solidFill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dirty="0"/>
                </a:p>
              </p:txBody>
            </p:sp>
            <p:sp>
              <p:nvSpPr>
                <p:cNvPr id="16" name="object 13"/>
                <p:cNvSpPr>
                  <a:spLocks/>
                </p:cNvSpPr>
                <p:nvPr/>
              </p:nvSpPr>
              <p:spPr bwMode="auto">
                <a:xfrm>
                  <a:off x="4976813" y="3227388"/>
                  <a:ext cx="803275" cy="561975"/>
                </a:xfrm>
                <a:custGeom>
                  <a:avLst/>
                  <a:gdLst>
                    <a:gd name="T0" fmla="*/ 268265 w 930910"/>
                    <a:gd name="T1" fmla="*/ 0 h 561975"/>
                    <a:gd name="T2" fmla="*/ 268265 w 930910"/>
                    <a:gd name="T3" fmla="*/ 146060 h 561975"/>
                    <a:gd name="T4" fmla="*/ 0 w 930910"/>
                    <a:gd name="T5" fmla="*/ 146060 h 561975"/>
                    <a:gd name="T6" fmla="*/ 0 w 930910"/>
                    <a:gd name="T7" fmla="*/ 415411 h 561975"/>
                    <a:gd name="T8" fmla="*/ 268265 w 930910"/>
                    <a:gd name="T9" fmla="*/ 415411 h 561975"/>
                    <a:gd name="T10" fmla="*/ 268265 w 930910"/>
                    <a:gd name="T11" fmla="*/ 561472 h 561975"/>
                    <a:gd name="T12" fmla="*/ 301128 w 930910"/>
                    <a:gd name="T13" fmla="*/ 481858 h 561975"/>
                    <a:gd name="T14" fmla="*/ 281891 w 930910"/>
                    <a:gd name="T15" fmla="*/ 481858 h 561975"/>
                    <a:gd name="T16" fmla="*/ 281891 w 930910"/>
                    <a:gd name="T17" fmla="*/ 382402 h 561975"/>
                    <a:gd name="T18" fmla="*/ 13626 w 930910"/>
                    <a:gd name="T19" fmla="*/ 382402 h 561975"/>
                    <a:gd name="T20" fmla="*/ 13626 w 930910"/>
                    <a:gd name="T21" fmla="*/ 179069 h 561975"/>
                    <a:gd name="T22" fmla="*/ 281891 w 930910"/>
                    <a:gd name="T23" fmla="*/ 179069 h 561975"/>
                    <a:gd name="T24" fmla="*/ 281891 w 930910"/>
                    <a:gd name="T25" fmla="*/ 79766 h 561975"/>
                    <a:gd name="T26" fmla="*/ 301173 w 930910"/>
                    <a:gd name="T27" fmla="*/ 79766 h 561975"/>
                    <a:gd name="T28" fmla="*/ 268265 w 930910"/>
                    <a:gd name="T29" fmla="*/ 0 h 561975"/>
                    <a:gd name="T30" fmla="*/ 301173 w 930910"/>
                    <a:gd name="T31" fmla="*/ 79766 h 561975"/>
                    <a:gd name="T32" fmla="*/ 281891 w 930910"/>
                    <a:gd name="T33" fmla="*/ 79766 h 561975"/>
                    <a:gd name="T34" fmla="*/ 364882 w 930910"/>
                    <a:gd name="T35" fmla="*/ 280812 h 561975"/>
                    <a:gd name="T36" fmla="*/ 281891 w 930910"/>
                    <a:gd name="T37" fmla="*/ 481858 h 561975"/>
                    <a:gd name="T38" fmla="*/ 301128 w 930910"/>
                    <a:gd name="T39" fmla="*/ 481858 h 561975"/>
                    <a:gd name="T40" fmla="*/ 384120 w 930910"/>
                    <a:gd name="T41" fmla="*/ 280812 h 561975"/>
                    <a:gd name="T42" fmla="*/ 301173 w 930910"/>
                    <a:gd name="T43" fmla="*/ 79766 h 561975"/>
                    <a:gd name="T44" fmla="*/ 286395 w 930910"/>
                    <a:gd name="T45" fmla="*/ 106314 h 561975"/>
                    <a:gd name="T46" fmla="*/ 286395 w 930910"/>
                    <a:gd name="T47" fmla="*/ 190134 h 561975"/>
                    <a:gd name="T48" fmla="*/ 18194 w 930910"/>
                    <a:gd name="T49" fmla="*/ 190134 h 561975"/>
                    <a:gd name="T50" fmla="*/ 18194 w 930910"/>
                    <a:gd name="T51" fmla="*/ 371368 h 561975"/>
                    <a:gd name="T52" fmla="*/ 286395 w 930910"/>
                    <a:gd name="T53" fmla="*/ 371368 h 561975"/>
                    <a:gd name="T54" fmla="*/ 286395 w 930910"/>
                    <a:gd name="T55" fmla="*/ 455188 h 561975"/>
                    <a:gd name="T56" fmla="*/ 297361 w 930910"/>
                    <a:gd name="T57" fmla="*/ 428640 h 561975"/>
                    <a:gd name="T58" fmla="*/ 290961 w 930910"/>
                    <a:gd name="T59" fmla="*/ 428640 h 561975"/>
                    <a:gd name="T60" fmla="*/ 290961 w 930910"/>
                    <a:gd name="T61" fmla="*/ 360425 h 561975"/>
                    <a:gd name="T62" fmla="*/ 22698 w 930910"/>
                    <a:gd name="T63" fmla="*/ 360425 h 561975"/>
                    <a:gd name="T64" fmla="*/ 22698 w 930910"/>
                    <a:gd name="T65" fmla="*/ 201046 h 561975"/>
                    <a:gd name="T66" fmla="*/ 290961 w 930910"/>
                    <a:gd name="T67" fmla="*/ 201046 h 561975"/>
                    <a:gd name="T68" fmla="*/ 290961 w 930910"/>
                    <a:gd name="T69" fmla="*/ 132862 h 561975"/>
                    <a:gd name="T70" fmla="*/ 297354 w 930910"/>
                    <a:gd name="T71" fmla="*/ 132862 h 561975"/>
                    <a:gd name="T72" fmla="*/ 286395 w 930910"/>
                    <a:gd name="T73" fmla="*/ 106314 h 561975"/>
                    <a:gd name="T74" fmla="*/ 297354 w 930910"/>
                    <a:gd name="T75" fmla="*/ 132862 h 561975"/>
                    <a:gd name="T76" fmla="*/ 290961 w 930910"/>
                    <a:gd name="T77" fmla="*/ 132862 h 561975"/>
                    <a:gd name="T78" fmla="*/ 352035 w 930910"/>
                    <a:gd name="T79" fmla="*/ 280812 h 561975"/>
                    <a:gd name="T80" fmla="*/ 290961 w 930910"/>
                    <a:gd name="T81" fmla="*/ 428640 h 561975"/>
                    <a:gd name="T82" fmla="*/ 297361 w 930910"/>
                    <a:gd name="T83" fmla="*/ 428640 h 561975"/>
                    <a:gd name="T84" fmla="*/ 358427 w 930910"/>
                    <a:gd name="T85" fmla="*/ 280812 h 561975"/>
                    <a:gd name="T86" fmla="*/ 297354 w 930910"/>
                    <a:gd name="T87" fmla="*/ 132862 h 56197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0910"/>
                    <a:gd name="T133" fmla="*/ 0 h 561975"/>
                    <a:gd name="T134" fmla="*/ 930910 w 930910"/>
                    <a:gd name="T135" fmla="*/ 561975 h 56197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0910" h="561975">
                      <a:moveTo>
                        <a:pt x="649864" y="0"/>
                      </a:moveTo>
                      <a:lnTo>
                        <a:pt x="649864" y="146060"/>
                      </a:lnTo>
                      <a:lnTo>
                        <a:pt x="0" y="146060"/>
                      </a:lnTo>
                      <a:lnTo>
                        <a:pt x="0" y="415411"/>
                      </a:lnTo>
                      <a:lnTo>
                        <a:pt x="649864" y="415411"/>
                      </a:lnTo>
                      <a:lnTo>
                        <a:pt x="649864" y="561472"/>
                      </a:lnTo>
                      <a:lnTo>
                        <a:pt x="729477" y="481858"/>
                      </a:lnTo>
                      <a:lnTo>
                        <a:pt x="682873" y="481858"/>
                      </a:lnTo>
                      <a:lnTo>
                        <a:pt x="682873" y="382402"/>
                      </a:lnTo>
                      <a:lnTo>
                        <a:pt x="33009" y="382402"/>
                      </a:lnTo>
                      <a:lnTo>
                        <a:pt x="33009" y="179069"/>
                      </a:lnTo>
                      <a:lnTo>
                        <a:pt x="682873" y="179069"/>
                      </a:lnTo>
                      <a:lnTo>
                        <a:pt x="682873" y="79766"/>
                      </a:lnTo>
                      <a:lnTo>
                        <a:pt x="729586" y="79766"/>
                      </a:lnTo>
                      <a:lnTo>
                        <a:pt x="649864" y="0"/>
                      </a:lnTo>
                      <a:close/>
                    </a:path>
                    <a:path w="930910" h="561975">
                      <a:moveTo>
                        <a:pt x="729586" y="79766"/>
                      </a:moveTo>
                      <a:lnTo>
                        <a:pt x="682873" y="79766"/>
                      </a:lnTo>
                      <a:lnTo>
                        <a:pt x="883919" y="280812"/>
                      </a:lnTo>
                      <a:lnTo>
                        <a:pt x="682873" y="481858"/>
                      </a:lnTo>
                      <a:lnTo>
                        <a:pt x="729477" y="481858"/>
                      </a:lnTo>
                      <a:lnTo>
                        <a:pt x="930523" y="280812"/>
                      </a:lnTo>
                      <a:lnTo>
                        <a:pt x="729586" y="79766"/>
                      </a:lnTo>
                      <a:close/>
                    </a:path>
                    <a:path w="930910" h="561975">
                      <a:moveTo>
                        <a:pt x="693785" y="106314"/>
                      </a:moveTo>
                      <a:lnTo>
                        <a:pt x="693785" y="190134"/>
                      </a:lnTo>
                      <a:lnTo>
                        <a:pt x="44074" y="190134"/>
                      </a:lnTo>
                      <a:lnTo>
                        <a:pt x="44074" y="371368"/>
                      </a:lnTo>
                      <a:lnTo>
                        <a:pt x="693785" y="371368"/>
                      </a:lnTo>
                      <a:lnTo>
                        <a:pt x="693785" y="455188"/>
                      </a:lnTo>
                      <a:lnTo>
                        <a:pt x="720352" y="428640"/>
                      </a:lnTo>
                      <a:lnTo>
                        <a:pt x="704849" y="428640"/>
                      </a:lnTo>
                      <a:lnTo>
                        <a:pt x="704849" y="360425"/>
                      </a:lnTo>
                      <a:lnTo>
                        <a:pt x="54985" y="360425"/>
                      </a:lnTo>
                      <a:lnTo>
                        <a:pt x="54985" y="201046"/>
                      </a:lnTo>
                      <a:lnTo>
                        <a:pt x="704849" y="201046"/>
                      </a:lnTo>
                      <a:lnTo>
                        <a:pt x="704849" y="132862"/>
                      </a:lnTo>
                      <a:lnTo>
                        <a:pt x="720333" y="132862"/>
                      </a:lnTo>
                      <a:lnTo>
                        <a:pt x="693785" y="106314"/>
                      </a:lnTo>
                      <a:close/>
                    </a:path>
                    <a:path w="930910" h="561975">
                      <a:moveTo>
                        <a:pt x="720333" y="132862"/>
                      </a:moveTo>
                      <a:lnTo>
                        <a:pt x="704849" y="132862"/>
                      </a:lnTo>
                      <a:lnTo>
                        <a:pt x="852799" y="280812"/>
                      </a:lnTo>
                      <a:lnTo>
                        <a:pt x="704849" y="428640"/>
                      </a:lnTo>
                      <a:lnTo>
                        <a:pt x="720352" y="428640"/>
                      </a:lnTo>
                      <a:lnTo>
                        <a:pt x="868283" y="280812"/>
                      </a:lnTo>
                      <a:lnTo>
                        <a:pt x="720333" y="132862"/>
                      </a:lnTo>
                      <a:close/>
                    </a:path>
                  </a:pathLst>
                </a:custGeom>
                <a:solidFill>
                  <a:srgbClr val="1E76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C"/>
                </a:p>
              </p:txBody>
            </p:sp>
          </p:grpSp>
        </p:grpSp>
      </p:grp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208" y="665140"/>
            <a:ext cx="8839412" cy="524742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15 Rectángulo"/>
          <p:cNvSpPr/>
          <p:nvPr/>
        </p:nvSpPr>
        <p:spPr>
          <a:xfrm>
            <a:off x="5940190" y="44530"/>
            <a:ext cx="1655763" cy="7201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9370" tIns="39370" rIns="39370" bIns="39370" spcCol="1270" anchor="ctr"/>
          <a:lstStyle/>
          <a:p>
            <a:pPr lvl="0" indent="252413" algn="ctr">
              <a:tabLst>
                <a:tab pos="152400" algn="l"/>
              </a:tabLst>
            </a:pPr>
            <a:r>
              <a:rPr lang="es-E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MISIÓN</a:t>
            </a:r>
          </a:p>
        </p:txBody>
      </p:sp>
      <p:sp>
        <p:nvSpPr>
          <p:cNvPr id="6" name="15 Rectángulo"/>
          <p:cNvSpPr/>
          <p:nvPr/>
        </p:nvSpPr>
        <p:spPr>
          <a:xfrm>
            <a:off x="1404027" y="44530"/>
            <a:ext cx="1655763" cy="6206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9370" tIns="39370" rIns="39370" bIns="39370" spcCol="1270" anchor="ctr"/>
          <a:lstStyle/>
          <a:p>
            <a:pPr lvl="0" indent="252413" algn="ctr">
              <a:tabLst>
                <a:tab pos="152400" algn="l"/>
              </a:tabLst>
            </a:pPr>
            <a:r>
              <a:rPr lang="es-E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VISIÓN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4860040" y="901127"/>
            <a:ext cx="4283960" cy="10156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</a:rPr>
              <a:t>Convertir al turismo en la fuente primaria del desarrollo social y cultural de la Parroquia Rural de Fátima. 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70" y="4390144"/>
            <a:ext cx="4572000" cy="16312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000" dirty="0" smtClean="0">
                <a:solidFill>
                  <a:schemeClr val="tx1"/>
                </a:solidFill>
              </a:rPr>
              <a:t>La Parroquia Rural de Fátima, Provincia de Pastaza, en el año 2020 se proyecta como un destino turístico orientada al aprovechamiento sustentable y sostenible de sus recursos. </a:t>
            </a:r>
            <a:endParaRPr lang="es-CO" sz="2000" dirty="0">
              <a:solidFill>
                <a:schemeClr val="tx1"/>
              </a:solidFill>
            </a:endParaRPr>
          </a:p>
        </p:txBody>
      </p:sp>
      <p:sp>
        <p:nvSpPr>
          <p:cNvPr id="72706" name="AutoShape 2" descr="Resultado de imagen para mision v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90" y="35835"/>
            <a:ext cx="2533066" cy="58477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OBJETIVOS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16423" y="1079674"/>
            <a:ext cx="2688137" cy="1197166"/>
            <a:chOff x="6048839" y="271250"/>
            <a:chExt cx="2688137" cy="149685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6048839" y="396058"/>
              <a:ext cx="2664675" cy="137204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6152673" y="271250"/>
              <a:ext cx="2584303" cy="129167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/>
                <a:t>GENERAL:</a:t>
              </a:r>
              <a:endParaRPr lang="es-ES" sz="280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2797" y="1079674"/>
            <a:ext cx="3611262" cy="1492129"/>
            <a:chOff x="2894763" y="48760"/>
            <a:chExt cx="2578672" cy="237311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3001275" y="435493"/>
              <a:ext cx="2472158" cy="1664840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894763" y="48760"/>
              <a:ext cx="2578672" cy="23731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defTabSz="622300">
                <a:lnSpc>
                  <a:spcPct val="90000"/>
                </a:lnSpc>
                <a:spcAft>
                  <a:spcPct val="35000"/>
                </a:spcAft>
              </a:pPr>
              <a:endParaRPr lang="es-ES" sz="1400" b="1" dirty="0" smtClean="0"/>
            </a:p>
            <a:p>
              <a:pPr lvl="0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1400" b="1" dirty="0" smtClean="0"/>
                <a:t>Instaurar  un PLAN DE DESARROLLO TURÍSTICO PARA IMPULSAR EL TURISMO EN LA PARROQUIA FATIMA, 2015-2020,  enfocado en el </a:t>
              </a:r>
              <a:r>
                <a:rPr lang="es-ES" sz="1400" b="1" kern="1200" dirty="0" smtClean="0"/>
                <a:t>manejo de los aspectos sociales, económicos y políticos,</a:t>
              </a:r>
              <a:r>
                <a:rPr lang="es-ES" sz="1400" dirty="0">
                  <a:solidFill>
                    <a:schemeClr val="tx1"/>
                  </a:solidFill>
                </a:rPr>
                <a:t> </a:t>
              </a:r>
              <a:r>
                <a:rPr lang="es-ES" sz="1400" b="1" dirty="0" smtClean="0"/>
                <a:t>e</a:t>
              </a:r>
              <a:r>
                <a:rPr lang="es-ES" sz="1400" b="1" kern="1200" dirty="0" smtClean="0"/>
                <a:t>ncaminados al desarrollo turístico sostenible y sustentable.</a:t>
              </a:r>
              <a:endParaRPr lang="es-ES" sz="1400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4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02554" y="4283242"/>
            <a:ext cx="2350165" cy="1456869"/>
            <a:chOff x="5844040" y="928782"/>
            <a:chExt cx="2350165" cy="145686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Rounded Rectangle 15"/>
            <p:cNvSpPr/>
            <p:nvPr/>
          </p:nvSpPr>
          <p:spPr>
            <a:xfrm>
              <a:off x="5844040" y="928782"/>
              <a:ext cx="2350165" cy="1456869"/>
            </a:xfrm>
            <a:prstGeom prst="roundRect">
              <a:avLst>
                <a:gd name="adj" fmla="val 10000"/>
              </a:avLst>
            </a:prstGeom>
            <a:ln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p3d prstMaterial="plastic">
              <a:bevelT w="127000" h="25400" prst="relaxedInse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5886710" y="971452"/>
              <a:ext cx="2264825" cy="13715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b="1" kern="1200" dirty="0" smtClean="0"/>
                <a:t>ESPECIFICOS:</a:t>
              </a:r>
              <a:endParaRPr lang="es-ES" sz="2800" b="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38093" y="4245036"/>
            <a:ext cx="1587645" cy="1304462"/>
            <a:chOff x="6338740" y="685772"/>
            <a:chExt cx="1855459" cy="17448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ounded Rectangle 18"/>
            <p:cNvSpPr/>
            <p:nvPr/>
          </p:nvSpPr>
          <p:spPr>
            <a:xfrm>
              <a:off x="6338740" y="685772"/>
              <a:ext cx="1855459" cy="1744804"/>
            </a:xfrm>
            <a:prstGeom prst="roundRect">
              <a:avLst>
                <a:gd name="adj" fmla="val 10000"/>
              </a:avLst>
            </a:prstGeom>
            <a:ln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p3d prstMaterial="plastic">
              <a:bevelT w="127000" h="25400" prst="relaxedInse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6389844" y="736876"/>
              <a:ext cx="1753251" cy="16425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Fomentar la unión y solidaridad</a:t>
              </a:r>
              <a:endParaRPr lang="es-ES" sz="14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28428" y="4245036"/>
            <a:ext cx="1682726" cy="1286302"/>
            <a:chOff x="4531278" y="256320"/>
            <a:chExt cx="2933393" cy="25726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Rounded Rectangle 21"/>
            <p:cNvSpPr/>
            <p:nvPr/>
          </p:nvSpPr>
          <p:spPr>
            <a:xfrm>
              <a:off x="4531278" y="256320"/>
              <a:ext cx="2933393" cy="2572605"/>
            </a:xfrm>
            <a:prstGeom prst="roundRect">
              <a:avLst>
                <a:gd name="adj" fmla="val 10000"/>
              </a:avLst>
            </a:prstGeom>
            <a:ln/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p3d prstMaterial="plastic">
              <a:bevelT w="127000" h="25400" prst="relaxedInse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4606627" y="331669"/>
              <a:ext cx="2782695" cy="24219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/>
                <a:t>Desarrollar  una parroquia turística por excelencia </a:t>
              </a:r>
              <a:endParaRPr lang="es-ES" sz="14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9215" y="4245036"/>
            <a:ext cx="1716630" cy="1360039"/>
            <a:chOff x="1255979" y="0"/>
            <a:chExt cx="3433260" cy="322850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ounded Rectangle 24"/>
            <p:cNvSpPr/>
            <p:nvPr/>
          </p:nvSpPr>
          <p:spPr>
            <a:xfrm>
              <a:off x="1255979" y="0"/>
              <a:ext cx="3433260" cy="3228509"/>
            </a:xfrm>
            <a:prstGeom prst="roundRect">
              <a:avLst>
                <a:gd name="adj" fmla="val 10000"/>
              </a:avLst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p3d prstMaterial="plastic">
              <a:bevelT w="127000" h="25400" prst="relaxedInse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1350539" y="94560"/>
              <a:ext cx="3244140" cy="3039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b="1" kern="1200" dirty="0" smtClean="0"/>
                <a:t>Capacitar e incentivar a los habitantes de la Parroquia</a:t>
              </a:r>
              <a:endParaRPr lang="es-CO" sz="1400" b="1" kern="1200" dirty="0" smtClean="0"/>
            </a:p>
          </p:txBody>
        </p:sp>
      </p:grp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20" y="2636890"/>
            <a:ext cx="4240002" cy="136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Resultado de imagen para objetiv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520" y="2924930"/>
            <a:ext cx="1785130" cy="1192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644" y="829218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PROGRAMAS  Y PROYECTOS</a:t>
            </a:r>
          </a:p>
          <a:p>
            <a:endParaRPr lang="es-ES" sz="2800" b="1" dirty="0" smtClean="0"/>
          </a:p>
          <a:p>
            <a:r>
              <a:rPr lang="es-ES" sz="2800" b="1" dirty="0" smtClean="0"/>
              <a:t>PROGRAMA # 01 DESARROLLO AMBIENTAL </a:t>
            </a:r>
          </a:p>
          <a:p>
            <a:r>
              <a:rPr lang="es-ES" sz="2800" b="1" dirty="0" smtClean="0"/>
              <a:t>PROYECTO:</a:t>
            </a:r>
          </a:p>
          <a:p>
            <a:r>
              <a:rPr lang="es-ES" sz="2800" b="1" dirty="0" smtClean="0"/>
              <a:t>"APRENDIENDO A  CUIDAR NUESTRA TIERRA“</a:t>
            </a:r>
          </a:p>
          <a:p>
            <a:pPr lvl="2">
              <a:buFont typeface="Arial" pitchFamily="34" charset="0"/>
              <a:buChar char="•"/>
            </a:pPr>
            <a:r>
              <a:rPr lang="es-ES" sz="2800" b="1" dirty="0" smtClean="0"/>
              <a:t>TIPO AMBIENTAL</a:t>
            </a:r>
          </a:p>
          <a:p>
            <a:pPr lvl="2">
              <a:buFont typeface="Arial" pitchFamily="34" charset="0"/>
              <a:buChar char="•"/>
            </a:pPr>
            <a:r>
              <a:rPr lang="es-ES" sz="2800" b="1" dirty="0" smtClean="0"/>
              <a:t>CONSERVACIÓN DEL MEDIO AMBIENTE</a:t>
            </a:r>
          </a:p>
          <a:p>
            <a:pPr lvl="2">
              <a:buFont typeface="Arial" pitchFamily="34" charset="0"/>
              <a:buChar char="•"/>
            </a:pPr>
            <a:r>
              <a:rPr lang="es-ES" sz="2800" b="1" dirty="0" smtClean="0"/>
              <a:t>AMIGABLES</a:t>
            </a:r>
          </a:p>
          <a:p>
            <a:pPr lvl="2">
              <a:buFont typeface="Arial" pitchFamily="34" charset="0"/>
              <a:buChar char="•"/>
            </a:pPr>
            <a:r>
              <a:rPr lang="es-ES" sz="2800" b="1" dirty="0" smtClean="0"/>
              <a:t>MITIGAR EL DAÑO AMBIENTAL</a:t>
            </a:r>
          </a:p>
          <a:p>
            <a:endParaRPr lang="es-CO" sz="2800" b="1" dirty="0" smtClean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8584197"/>
              </p:ext>
            </p:extLst>
          </p:nvPr>
        </p:nvGraphicFramePr>
        <p:xfrm>
          <a:off x="0" y="0"/>
          <a:ext cx="9144000" cy="6624593"/>
        </p:xfrm>
        <a:graphic>
          <a:graphicData uri="http://schemas.openxmlformats.org/drawingml/2006/table">
            <a:tbl>
              <a:tblPr firstRow="1" firstCol="1" bandRow="1"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25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ACTIVIDADES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RESPONSABLES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PRESUPUESTO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EVALUACION</a:t>
                      </a:r>
                      <a:endParaRPr lang="es-EC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442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Dialogo de trabajo con el equipo responsable del cuidado ambiental del GAD Cantonal de Pastaza y el GAD parroquial de Fátima.</a:t>
                      </a:r>
                      <a:endParaRPr lang="es-EC" sz="9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9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Funcionarios del GAD Cantonal de Pastaza.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Funcionarios del GAD Parroquial de Fátima.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Funcionarios delegados del Ministerio del Ambiente en Pastaza.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Agosto 2015 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Talento humano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100,o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Acuerdos y compromisos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Aplicación de los acuerdos y compromisos llegados en la reunión de trabajo.</a:t>
                      </a:r>
                      <a:endParaRPr lang="es-EC" sz="9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Socialización con la población en general, a partir de reuniones con dirigentes comunitarios.</a:t>
                      </a:r>
                      <a:endParaRPr lang="es-EC" sz="9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Cantonal de Pastaza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Parroquial de Fátima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Ministerio del Medio Ambiente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Representantes de la población, comuneros, representantes indígenas.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Septiembre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Octubre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Noviembre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Diciembre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Talento Humano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Vehículos para movilización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Gasolina 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1.000,oo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Hojas de movimiento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Capacitación sobre nuevas técnicas en la actividad agrícola y ganadera.</a:t>
                      </a:r>
                      <a:endParaRPr lang="es-EC" sz="9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Capacitadores del Ministerio del Medio Ambiente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Población en general. 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1er semestre del año 2016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Vehículos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 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10.000,oo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Hojas de movimiento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continúo a la aplicación de lo aprendido.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Capacitación sobre técnicas de reciclaje y manejo de desechos orgánicos e inorgánicos.</a:t>
                      </a:r>
                      <a:endParaRPr lang="es-EC" sz="9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Capacitadores del Ministerio del Medio Ambiente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Población en general</a:t>
                      </a:r>
                      <a:r>
                        <a:rPr lang="es-ES" sz="9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2do semestre del año 2016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Vehículos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 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8.000,oo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Hojas </a:t>
                      </a: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 movimiento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continúo a la aplicación de lo aprendido</a:t>
                      </a:r>
                      <a:r>
                        <a:rPr lang="es-ES" sz="9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Charlas sobre el correcto uso del agua</a:t>
                      </a:r>
                      <a:endParaRPr lang="es-EC" sz="9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Capacitadores del Ministerio del Medio Ambiente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Población en general. 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1er bimestre del año 2017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Vehículos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 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5.000,oo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Hojas </a:t>
                      </a: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 movimiento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 a la aplicación de lo aprendido.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Charlas reflexiva sobre la tala indiscriminada de arboles </a:t>
                      </a:r>
                      <a:endParaRPr lang="es-EC" sz="9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Capacitadores del Ministerio del Medio Ambiente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Población en general. 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2do bimestre del año 2017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Vehículos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 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5.000,oo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5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Hojas de movimiento</a:t>
                      </a:r>
                      <a:endParaRPr lang="es-EC" sz="95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95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95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95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9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 a la aplicación de lo aprendido.</a:t>
                      </a:r>
                      <a:endParaRPr lang="es-EC" sz="9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746" marR="2774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PROGRAMA # 02</a:t>
            </a:r>
          </a:p>
          <a:p>
            <a:r>
              <a:rPr lang="es-ES" sz="3200" b="1" dirty="0" smtClean="0"/>
              <a:t>DESARROLLO ECONÓMICO  PRODUCTIVO</a:t>
            </a:r>
          </a:p>
          <a:p>
            <a:endParaRPr lang="es-ES" sz="3200" b="1" dirty="0" smtClean="0"/>
          </a:p>
          <a:p>
            <a:r>
              <a:rPr lang="es-ES" sz="3200" b="1" dirty="0" smtClean="0"/>
              <a:t>PROYECTO:</a:t>
            </a:r>
          </a:p>
          <a:p>
            <a:r>
              <a:rPr lang="es-ES" sz="3200" b="1" dirty="0" smtClean="0"/>
              <a:t>"FÁTIMA: TURISMO, AVENTURA Y CULTURA“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8920439"/>
              </p:ext>
            </p:extLst>
          </p:nvPr>
        </p:nvGraphicFramePr>
        <p:xfrm>
          <a:off x="0" y="0"/>
          <a:ext cx="9144000" cy="5973109"/>
        </p:xfrm>
        <a:graphic>
          <a:graphicData uri="http://schemas.openxmlformats.org/drawingml/2006/table">
            <a:tbl>
              <a:tblPr firstRow="1" firstCol="1" bandRow="1"/>
              <a:tblGrid>
                <a:gridCol w="2933395"/>
                <a:gridCol w="2015339"/>
                <a:gridCol w="901598"/>
                <a:gridCol w="1115566"/>
                <a:gridCol w="1042417"/>
                <a:gridCol w="1135685"/>
              </a:tblGrid>
              <a:tr h="303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ACTIVIDADES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RESPONSABLES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PRESUPUESTO</a:t>
                      </a:r>
                      <a:endParaRPr lang="es-EC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EVALUACION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672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Reunión de trabajo con gremios  organizados de representantes comunitarios indígenas y empresarios del sector turístico para dar a conocer y recatar las tradiciones ancestrales y sus necesidades.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Reunión promovida por el GAD Cantonal de Pastaza.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Funcionarios del GAD Parroquial de Fátima.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Representantes de las comunidades Shuar, Achuar, Andoas y Kichwa presentes en la parroquia.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Delegados de la Cámara de Turismo de Pastaza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Dirigentes barriales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Septiembre Octubre 2015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Talento humano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500,oo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Acuerdos y compromisos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3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Visita de trabajo a las comunidades indígenas de la zona.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Constatación de problemas, déficits, demandas.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Cantonal de Pastaza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Parroquial de Fátima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Representantes de la población, comuneros, representantes indígenas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Noviembre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Diciembre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Talento Humano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Vehículos para movilización Gasolina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1.000,oo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4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Socialización de las tradiciones culturales típicas de cada comunidad indígena de la zona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Parroquial de Fátima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Representantes de la población, comuneros, representantes indígenas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Enero y Febrero 2016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1.000,oo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Empoderamiento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4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Declaratoria de las tradiciones como parte del Patrimonio Cultural Histórico de la Provincia de Pastaza.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Cantonal de Pastaza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Parroquial de Fátima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Ministerio de Turismo Pastaza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Cámara de Turismo de Pastaza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Mayo de 2016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Vehículos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5.000,oo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16" marR="48816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8468725"/>
              </p:ext>
            </p:extLst>
          </p:nvPr>
        </p:nvGraphicFramePr>
        <p:xfrm>
          <a:off x="36516" y="303760"/>
          <a:ext cx="9143996" cy="5852160"/>
        </p:xfrm>
        <a:graphic>
          <a:graphicData uri="http://schemas.openxmlformats.org/drawingml/2006/table">
            <a:tbl>
              <a:tblPr firstRow="1" firstCol="1" bandRow="1"/>
              <a:tblGrid>
                <a:gridCol w="3034585"/>
                <a:gridCol w="1832825"/>
                <a:gridCol w="1048110"/>
                <a:gridCol w="1134083"/>
                <a:gridCol w="960310"/>
                <a:gridCol w="1134083"/>
              </a:tblGrid>
              <a:tr h="3178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ACTIVIDADES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RESPONSABLES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PRESUPUESTO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EVALUACION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430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Socialización con toda la población de la Parroquia Fátima en cuanto a las fortalezas de la zona en pro de la promoción del ecoturismo y turismo comunitario de la parroquia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Reunión promovida por el GAD Cantonal de Pastaza.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Cantonal de Pastaza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Parroquial de Fátima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Ministerio del Medio Ambiente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Representantes de la población, comuneros, representantes indígenas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Dirigentes barriales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Mayo 2016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Talento humano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1.000,oo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Acuerdos y compromisos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3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Noche cultural gratuita.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Parroquial de Fátima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Población en general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Viernes 09 de mayo de 2016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Talento Humano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10.000,oo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Continuo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4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Promoción turística a través de los medios de comunicación masivos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Parroquial de Fátima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Medios de comunicación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Población en genera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2do semestre de  2016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60.000,oo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Publicidad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2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Feria turística – gastronómica de Fátima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Ministerio del Medio Ambiente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Cámara de Turismo de Pastaza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Ministerio de Turismo Pastaza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Comunidades indígenas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Población en general.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de mayo de 2016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Vehículos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 económicos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18.000,oo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 a la consecución del evento.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41" marR="5034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5761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1020677"/>
              </p:ext>
            </p:extLst>
          </p:nvPr>
        </p:nvGraphicFramePr>
        <p:xfrm>
          <a:off x="0" y="-1"/>
          <a:ext cx="9144002" cy="6583680"/>
        </p:xfrm>
        <a:graphic>
          <a:graphicData uri="http://schemas.openxmlformats.org/drawingml/2006/table">
            <a:tbl>
              <a:tblPr firstRow="1" firstCol="1" bandRow="1"/>
              <a:tblGrid>
                <a:gridCol w="3034587"/>
                <a:gridCol w="1832825"/>
                <a:gridCol w="1048112"/>
                <a:gridCol w="1104816"/>
                <a:gridCol w="989579"/>
                <a:gridCol w="1134083"/>
              </a:tblGrid>
              <a:tr h="247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ACTIVIDADES</a:t>
                      </a:r>
                      <a:endParaRPr lang="es-EC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RESPONSABLES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RECURSOS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PRESUPUESTO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EVALUACIÓN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41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Modernización y mejoramiento de la infraestructura de la parroquia de Fátima (iglesia, parques, espacio cubierto)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Funcionarios del GAD Parroquial de Fátima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Julio 2016 – abril 2017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Talento humano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Económicos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30.000,oo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7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Inversión en la mejora y adecuamiento vial de la Parroquia y hacia la Parroquia de Fátima.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Cantonal de Pastaza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Parroquial de Fátima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Ministerio del Obras Publicas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Julio 2017 – junio 2018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Talento Humano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Económicos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Maquinaria de trabajo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Gasolina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40.000,oo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Continuo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7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Inversión, adecuamiento y mejora de los diques de Fátima y Murialdo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Parroquial de Fátima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semestre del año 2017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Económicos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Talento humano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10.000,oo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2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Inversión para la implementación de alumbrado publico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Ministerio de Obras Publicas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Parroquial de Fátima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2do semestre del año 2017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Económicos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Talento humano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25.000,oo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continuo.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2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Inversión para la mejora en la calidad de los servicios de abastecimiento  de agua potable</a:t>
                      </a:r>
                      <a:endParaRPr lang="es-EC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Ministerio de Obras Publicas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GAD Parroquial de Fátima 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1er semestre de 2018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Insumos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TICs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Material concreto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Económicos 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Talento humano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  28.000.oo</a:t>
                      </a:r>
                      <a:endParaRPr lang="es-EC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Informes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Fotografías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Videos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Seguimiento continuo.</a:t>
                      </a:r>
                      <a:endParaRPr lang="es-EC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73" marR="40273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670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 dirty="0" smtClean="0">
                <a:solidFill>
                  <a:schemeClr val="accent6"/>
                </a:solidFill>
                <a:ea typeface="ＭＳ Ｐゴシック" pitchFamily="34" charset="-128"/>
              </a:rPr>
              <a:t>Problema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1663151"/>
              </p:ext>
            </p:extLst>
          </p:nvPr>
        </p:nvGraphicFramePr>
        <p:xfrm>
          <a:off x="302974" y="144020"/>
          <a:ext cx="9093696" cy="638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8" descr="http://www.b1sales.com/wp-content/uploads/2013/04/las-preferencias-de-los-consumidor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20" y="17388"/>
            <a:ext cx="2304320" cy="149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3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 l="11018" t="37073" r="8043" b="29042"/>
          <a:stretch>
            <a:fillRect/>
          </a:stretch>
        </p:blipFill>
        <p:spPr bwMode="auto">
          <a:xfrm>
            <a:off x="6804025" y="6010275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1700" y="-27480"/>
            <a:ext cx="4046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latin typeface="Arial" pitchFamily="34" charset="0"/>
                <a:cs typeface="Arial" pitchFamily="34" charset="0"/>
              </a:rPr>
              <a:t>PRESUPUESTO</a:t>
            </a:r>
            <a:endParaRPr lang="es-EC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PROGRAMA </a:t>
            </a:r>
            <a:r>
              <a:rPr lang="es-CO" b="1" dirty="0" smtClean="0"/>
              <a:t># 01 DESARROLLO AMBIENTAL  </a:t>
            </a:r>
          </a:p>
          <a:p>
            <a:r>
              <a:rPr lang="es-CO" b="1" dirty="0" smtClean="0"/>
              <a:t>PROYECTO:</a:t>
            </a:r>
            <a:r>
              <a:rPr lang="es-EC" b="1" dirty="0" smtClean="0"/>
              <a:t>"APRENDIENDO A CUIDAR NUESTRA TIERRA" </a:t>
            </a:r>
          </a:p>
          <a:p>
            <a:r>
              <a:rPr lang="es-EC" b="1" dirty="0" smtClean="0"/>
              <a:t>INICIA:</a:t>
            </a:r>
            <a:r>
              <a:rPr lang="es-ES" b="1" dirty="0" smtClean="0">
                <a:latin typeface="Times New Roman"/>
                <a:ea typeface="Times New Roman"/>
                <a:cs typeface="Times New Roman"/>
              </a:rPr>
              <a:t>Agosto 2015 </a:t>
            </a:r>
            <a:endParaRPr lang="es-EC" b="1" dirty="0" smtClean="0"/>
          </a:p>
          <a:p>
            <a:r>
              <a:rPr lang="es-EC" b="1" dirty="0" smtClean="0"/>
              <a:t>TERMINA:</a:t>
            </a:r>
            <a:r>
              <a:rPr lang="es-ES" b="1" dirty="0" smtClean="0">
                <a:latin typeface="Times New Roman"/>
                <a:ea typeface="Times New Roman"/>
                <a:cs typeface="Times New Roman"/>
              </a:rPr>
              <a:t>2do bimestre del año 2017</a:t>
            </a:r>
            <a:endParaRPr lang="es-EC" b="1" dirty="0"/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Reunión de trabajo  	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Socialización de acuerdos y compromisos  	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Capacitación técnicas agrícolas y ganaderas 	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Capacitación manejo de desechos orgánicos e inorgánicos 	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Charla sobre el uso del agua 	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Charla sobre la tala indiscriminada de arboles</a:t>
            </a:r>
          </a:p>
          <a:p>
            <a:endParaRPr lang="es-CO" dirty="0" smtClean="0"/>
          </a:p>
          <a:p>
            <a:r>
              <a:rPr lang="es-EC" dirty="0" smtClean="0"/>
              <a:t>TOTAL: $ 29.100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30" y="692620"/>
            <a:ext cx="52200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PROGRAMA# 02 DESARROLLO ECONOMICO PRODUCTIVO</a:t>
            </a:r>
          </a:p>
          <a:p>
            <a:r>
              <a:rPr lang="es-CO" b="1" dirty="0" smtClean="0"/>
              <a:t>PROYECTO:</a:t>
            </a:r>
            <a:r>
              <a:rPr lang="es-EC" b="1" dirty="0" smtClean="0"/>
              <a:t>"FÁTIMA: AVENTURA TURISMO Y CULTURA" </a:t>
            </a:r>
          </a:p>
          <a:p>
            <a:r>
              <a:rPr lang="es-EC" b="1" dirty="0" smtClean="0"/>
              <a:t>INICIA:</a:t>
            </a:r>
            <a:r>
              <a:rPr lang="es-ES" b="1" dirty="0" smtClean="0">
                <a:latin typeface="Times New Roman"/>
                <a:ea typeface="Times New Roman"/>
                <a:cs typeface="Times New Roman"/>
              </a:rPr>
              <a:t>Septiembre Octubre 2015 </a:t>
            </a:r>
            <a:endParaRPr lang="es-EC" b="1" dirty="0" smtClean="0"/>
          </a:p>
          <a:p>
            <a:r>
              <a:rPr lang="es-EC" b="1" dirty="0" smtClean="0"/>
              <a:t>TERMINA:</a:t>
            </a:r>
            <a:r>
              <a:rPr lang="es-ES" b="1" dirty="0" smtClean="0">
                <a:latin typeface="Times New Roman"/>
                <a:ea typeface="Times New Roman"/>
                <a:cs typeface="Times New Roman"/>
              </a:rPr>
              <a:t>1er semestre de 2018</a:t>
            </a:r>
            <a:endParaRPr lang="es-EC" b="1" dirty="0"/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Reunión de trabajo 	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Visita de trabajo. Trabajo de campo 	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Socialización de tradiciones culturales  	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Declaratoria de Patrimonio Cultural Histórico de Pastaza 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Socialización de las fortalezas turísticas   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Noche Cultural Gratuita  	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Capacitación para la calidad y calidez en el servicio al cliente 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Capacitación en idiomas extranjeros  	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Capacitación en Normas de Urbanidad y cortesía </a:t>
            </a:r>
          </a:p>
          <a:p>
            <a:endParaRPr lang="es-EC" dirty="0" smtClean="0"/>
          </a:p>
          <a:p>
            <a:r>
              <a:rPr lang="es-EC" dirty="0" smtClean="0"/>
              <a:t>TOTAL:$ 251.500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655" y="61705"/>
            <a:ext cx="990965" cy="99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056" y="1052670"/>
            <a:ext cx="51054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5496" y="4636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C" sz="3600" dirty="0" smtClean="0"/>
              <a:t> </a:t>
            </a:r>
            <a:r>
              <a:rPr lang="es-EC" sz="3600" b="1" dirty="0" smtClean="0"/>
              <a:t>INDICADORES DE GESTIÓN   </a:t>
            </a:r>
            <a:endParaRPr lang="es-EC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10" y="3199097"/>
            <a:ext cx="4572000" cy="246221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ACUERDOS Y COMPROMISOS EN GESTIÓN AMBIENTAL </a:t>
            </a:r>
          </a:p>
          <a:p>
            <a:r>
              <a:rPr lang="es-EC" sz="1400" dirty="0" smtClean="0"/>
              <a:t> Cuidar el medio ambiente y proyectarlo hacia un desarrollo sustentable. </a:t>
            </a:r>
          </a:p>
          <a:p>
            <a:r>
              <a:rPr lang="es-EC" sz="1400" dirty="0" smtClean="0"/>
              <a:t> Mejorar las técnicas de cuidado ambiental y uso de suelo. </a:t>
            </a:r>
          </a:p>
          <a:p>
            <a:r>
              <a:rPr lang="es-EC" sz="1400" dirty="0" smtClean="0"/>
              <a:t> Aceptar con predisposición las políticas que reglamenten el desarrollo sostenible del medio ambiente en las actividades productivas. </a:t>
            </a:r>
          </a:p>
          <a:p>
            <a:r>
              <a:rPr lang="es-EC" sz="1400" dirty="0" smtClean="0"/>
              <a:t> Disminuir el impacto ambiental en Fátima a través del trabajo conjunto de los actores políticos y sociales. </a:t>
            </a:r>
          </a:p>
          <a:p>
            <a:r>
              <a:rPr lang="es-EC" sz="1400" dirty="0" smtClean="0"/>
              <a:t> Cumplir con los requerimientos de ley para las actividades productivas legales y amigables con el medio ambiente. </a:t>
            </a:r>
          </a:p>
        </p:txBody>
      </p:sp>
      <p:sp>
        <p:nvSpPr>
          <p:cNvPr id="121858" name="AutoShape 2" descr="Resultado de imagen para indicad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1861" name="AutoShape 5" descr="Resultado de imagen para gestion ambi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30" y="4437140"/>
            <a:ext cx="2232310" cy="148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121864" name="AutoShape 8" descr="Resultado de imagen para gestion ambi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5" y="1052670"/>
            <a:ext cx="1807305" cy="155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690" y="692620"/>
            <a:ext cx="67818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370" y="2985413"/>
            <a:ext cx="4572000" cy="317996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sz="1400" b="1" dirty="0" smtClean="0"/>
              <a:t>ACUERDOS Y COMPROMISOS EN GESTIÓN ECONÓMICA</a:t>
            </a: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Destinar un presupuesto económico especialmente para obras turísticas del sector. </a:t>
            </a: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Modificar y establecer un presupuesto económico basado en las necesidades de la parroquia de Fátima. </a:t>
            </a: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 </a:t>
            </a:r>
            <a:r>
              <a:rPr lang="es-EC" sz="1400" dirty="0" err="1" smtClean="0"/>
              <a:t>Autogestionar</a:t>
            </a:r>
            <a:r>
              <a:rPr lang="es-EC" sz="1400" dirty="0" smtClean="0"/>
              <a:t> recursos económicos que ayuden a la consecución de las obras viales y de infraestructura </a:t>
            </a: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Incrementar las plazas turísticas ofreciendo servicios de calidad</a:t>
            </a: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 Cuidar de la infraestructura de Fátima haciendo conciencia en toda la población de la Provincia. </a:t>
            </a:r>
          </a:p>
          <a:p>
            <a:pPr algn="just">
              <a:buFont typeface="Arial" pitchFamily="34" charset="0"/>
              <a:buChar char="•"/>
            </a:pPr>
            <a:r>
              <a:rPr lang="es-EC" sz="1400" dirty="0" smtClean="0"/>
              <a:t>Comprometerse a cumplir honestamente con la asignación económica y ayudar a concretar obras a favor de la comunidad. </a:t>
            </a:r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40" y="400508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90" y="620610"/>
            <a:ext cx="2088290" cy="177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679629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510" y="548600"/>
            <a:ext cx="57531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010" y="2912817"/>
            <a:ext cx="5004060" cy="310854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400" b="1" dirty="0" smtClean="0"/>
              <a:t>ACUERDOS Y COMPROMISOS EN GESTIÓN SOCIAL </a:t>
            </a:r>
          </a:p>
          <a:p>
            <a:r>
              <a:rPr lang="es-EC" sz="1400" dirty="0" smtClean="0"/>
              <a:t> Conocer y dar a conocer a la ciudadanía de la Provincia, del país y del mundo la riqueza cultural de la gente de Fátima. </a:t>
            </a:r>
          </a:p>
          <a:p>
            <a:r>
              <a:rPr lang="es-EC" sz="1400" dirty="0" smtClean="0"/>
              <a:t> Empoderarse de las tradiciones y cultura de Fátima </a:t>
            </a:r>
          </a:p>
          <a:p>
            <a:r>
              <a:rPr lang="es-EC" sz="1400" dirty="0" smtClean="0"/>
              <a:t> Controlar las tasas de crecimiento demográfico a través de charlas </a:t>
            </a:r>
          </a:p>
          <a:p>
            <a:r>
              <a:rPr lang="es-EC" sz="1400" dirty="0" smtClean="0"/>
              <a:t> Motivar hacia el cambio de realidad social de la Parroquia de Fátima. </a:t>
            </a:r>
          </a:p>
          <a:p>
            <a:r>
              <a:rPr lang="es-EC" sz="1400" dirty="0" smtClean="0"/>
              <a:t> Capacitar permanentemente en métodos y técnicas de emprendimiento enfocados a la creación de y apertura de nuevos mercados turísticos en el sector. </a:t>
            </a:r>
          </a:p>
          <a:p>
            <a:r>
              <a:rPr lang="es-EC" sz="1400" dirty="0" smtClean="0"/>
              <a:t> Mejorar los servicios educativos y de salud en la parroquia. </a:t>
            </a:r>
          </a:p>
          <a:p>
            <a:r>
              <a:rPr lang="es-EC" sz="1400" dirty="0" smtClean="0"/>
              <a:t> Comprometerse a acceder a los servicios educativos, procurando desterrar el analfabetismo y el trabajo infantil en la zona </a:t>
            </a: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275" y="548600"/>
            <a:ext cx="18954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90" y="4293121"/>
            <a:ext cx="1630468" cy="163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807162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950" y="622950"/>
            <a:ext cx="61150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380" y="3343704"/>
            <a:ext cx="4572000" cy="26776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C" sz="1400" b="1" dirty="0" smtClean="0"/>
              <a:t>ACUERDOS Y COMPROMISOS EN GESTIÓN POLÍTICA E INSTITUCIONAL </a:t>
            </a:r>
          </a:p>
          <a:p>
            <a:r>
              <a:rPr lang="es-EC" sz="1400" dirty="0" smtClean="0"/>
              <a:t> </a:t>
            </a:r>
            <a:r>
              <a:rPr lang="es-EC" sz="1400" b="1" dirty="0" smtClean="0"/>
              <a:t>Gestionar con entidades públicas y privadas </a:t>
            </a:r>
            <a:r>
              <a:rPr lang="es-EC" sz="1400" dirty="0" smtClean="0"/>
              <a:t>planes de tipo social enfocados al desarrollo general de la comunidad. </a:t>
            </a:r>
          </a:p>
          <a:p>
            <a:r>
              <a:rPr lang="es-EC" sz="1400" dirty="0" smtClean="0"/>
              <a:t> </a:t>
            </a:r>
            <a:r>
              <a:rPr lang="es-EC" sz="1400" b="1" dirty="0" smtClean="0"/>
              <a:t>Incentivar</a:t>
            </a:r>
            <a:r>
              <a:rPr lang="es-EC" sz="1400" dirty="0" smtClean="0"/>
              <a:t> al empoderamiento y transmisión de la cultura ancestral y su importancia para la historia de la Provincia de Pastaza </a:t>
            </a:r>
          </a:p>
          <a:p>
            <a:r>
              <a:rPr lang="es-EC" sz="1400" dirty="0" smtClean="0"/>
              <a:t> Capacitaciones permanentes en </a:t>
            </a:r>
            <a:r>
              <a:rPr lang="es-EC" sz="1400" b="1" dirty="0" smtClean="0"/>
              <a:t>la calidad de los servicios </a:t>
            </a:r>
            <a:r>
              <a:rPr lang="es-EC" sz="1400" dirty="0" smtClean="0"/>
              <a:t>turísticos, logrando el desarrollo de esta actividad productiva. </a:t>
            </a:r>
          </a:p>
          <a:p>
            <a:r>
              <a:rPr lang="es-EC" sz="1400" dirty="0" smtClean="0"/>
              <a:t> Comprometerse a mejorar la calidad en el servicio turístico comunitario, de aventura o cultural que se proponga </a:t>
            </a:r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060" y="18855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8787" name="Picture 3" descr="Resultado de imagen para gestion polit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40" y="4509150"/>
            <a:ext cx="1872260" cy="1656563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124416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-36512" y="120887"/>
            <a:ext cx="9108504" cy="634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b="1" dirty="0"/>
              <a:t>C</a:t>
            </a:r>
            <a:r>
              <a:rPr lang="es-ES" b="1" dirty="0" bmk=""/>
              <a:t>ONCLUSIONES</a:t>
            </a:r>
          </a:p>
          <a:p>
            <a:r>
              <a:rPr lang="es-EC" sz="1400" dirty="0" smtClean="0"/>
              <a:t> La presente investigación ha sido de gran valía para hacer conciencia sobre los múltiples problemas que aquejan a la Parroquia Rural de Fátima.</a:t>
            </a:r>
          </a:p>
          <a:p>
            <a:endParaRPr lang="es-CO" sz="1400" dirty="0" smtClean="0"/>
          </a:p>
          <a:p>
            <a:r>
              <a:rPr lang="es-EC" sz="1400" dirty="0" smtClean="0"/>
              <a:t> Ecuador es un país mega diverso</a:t>
            </a:r>
          </a:p>
          <a:p>
            <a:endParaRPr lang="es-CO" sz="1400" dirty="0" smtClean="0"/>
          </a:p>
          <a:p>
            <a:r>
              <a:rPr lang="es-EC" sz="1400" dirty="0" smtClean="0"/>
              <a:t> La Parroquia Rural de Fátima es poseedora de gran belleza natural que requiere ser potencializada</a:t>
            </a:r>
          </a:p>
          <a:p>
            <a:endParaRPr lang="es-EC" sz="1400" dirty="0" smtClean="0"/>
          </a:p>
          <a:p>
            <a:r>
              <a:rPr lang="es-EC" sz="1400" dirty="0" smtClean="0"/>
              <a:t> Las anticuadas técnicas de agricultura y ganadería generan un perjuicio ambiental irrecuperable.</a:t>
            </a:r>
          </a:p>
          <a:p>
            <a:r>
              <a:rPr lang="es-EC" sz="1400" dirty="0" smtClean="0"/>
              <a:t> </a:t>
            </a:r>
          </a:p>
          <a:p>
            <a:r>
              <a:rPr lang="es-EC" sz="1400" dirty="0" smtClean="0"/>
              <a:t> El presente trabajo se enfoco en varios aspectos fundamentales</a:t>
            </a:r>
          </a:p>
          <a:p>
            <a:endParaRPr lang="es-CO" sz="1400" dirty="0" smtClean="0"/>
          </a:p>
          <a:p>
            <a:pPr algn="ctr"/>
            <a:r>
              <a:rPr lang="es-CO" b="1" dirty="0" smtClean="0"/>
              <a:t>RECOMENDACIONES</a:t>
            </a:r>
          </a:p>
          <a:p>
            <a:pPr algn="ctr"/>
            <a:r>
              <a:rPr lang="es-CO" sz="1400" b="1" dirty="0" smtClean="0"/>
              <a:t> </a:t>
            </a:r>
          </a:p>
          <a:p>
            <a:r>
              <a:rPr lang="es-EC" sz="1400" dirty="0" smtClean="0"/>
              <a:t>  Cumplir con las actividades planteadas dentro de este Plan</a:t>
            </a:r>
          </a:p>
          <a:p>
            <a:endParaRPr lang="es-CO" sz="1400" b="1" dirty="0" smtClean="0"/>
          </a:p>
          <a:p>
            <a:r>
              <a:rPr lang="es-EC" sz="1400" dirty="0" smtClean="0"/>
              <a:t>  Realizar un seguimiento minucioso a las técnicas</a:t>
            </a:r>
          </a:p>
          <a:p>
            <a:endParaRPr lang="es-EC" sz="1400" dirty="0" smtClean="0"/>
          </a:p>
          <a:p>
            <a:r>
              <a:rPr lang="es-EC" sz="1400" dirty="0" smtClean="0"/>
              <a:t>  Motivar a la población al respeto y amor hacia sus raíces ancestrales.</a:t>
            </a:r>
          </a:p>
          <a:p>
            <a:endParaRPr lang="es-EC" sz="1400" dirty="0" smtClean="0"/>
          </a:p>
          <a:p>
            <a:r>
              <a:rPr lang="es-EC" sz="1400" dirty="0" smtClean="0"/>
              <a:t>  Promocionar y difundir  los atractivos turísticos</a:t>
            </a:r>
          </a:p>
          <a:p>
            <a:endParaRPr lang="es-EC" sz="1400" dirty="0" smtClean="0"/>
          </a:p>
          <a:p>
            <a:r>
              <a:rPr lang="es-EC" sz="1400" dirty="0" smtClean="0"/>
              <a:t> Recomendar a las autoridades seccionales, a utilizar y aprovechar al máximo los recursos económicos que reciben por parte del Estado</a:t>
            </a:r>
          </a:p>
          <a:p>
            <a:endParaRPr lang="es-EC" sz="1400" dirty="0" smtClean="0"/>
          </a:p>
          <a:p>
            <a:r>
              <a:rPr lang="es-EC" sz="1400" dirty="0" smtClean="0"/>
              <a:t> Sugerir la capacitación  continua y permanente de la población</a:t>
            </a:r>
          </a:p>
          <a:p>
            <a:endParaRPr lang="es-EC" sz="1400" dirty="0" smtClean="0"/>
          </a:p>
          <a:p>
            <a:r>
              <a:rPr lang="es-EC" sz="1400" dirty="0" smtClean="0"/>
              <a:t>  Realizar  un seguimiento continuo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116790" y="1750202"/>
            <a:ext cx="8748464" cy="304698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4800" b="1" dirty="0" smtClean="0">
                <a:solidFill>
                  <a:schemeClr val="accent1">
                    <a:lumMod val="75000"/>
                  </a:schemeClr>
                </a:solidFill>
                <a:latin typeface="georgia"/>
                <a:hlinkClick r:id="rId2"/>
              </a:rPr>
              <a:t>“</a:t>
            </a:r>
            <a:r>
              <a:rPr lang="es-EC" sz="4800" b="1" dirty="0" smtClean="0">
                <a:solidFill>
                  <a:schemeClr val="accent1">
                    <a:lumMod val="75000"/>
                  </a:schemeClr>
                </a:solidFill>
                <a:latin typeface="Cantora One"/>
                <a:hlinkClick r:id="rId2"/>
              </a:rPr>
              <a:t>El </a:t>
            </a:r>
            <a:r>
              <a:rPr lang="es-EC" sz="4800" b="1" dirty="0">
                <a:solidFill>
                  <a:schemeClr val="accent1">
                    <a:lumMod val="75000"/>
                  </a:schemeClr>
                </a:solidFill>
                <a:latin typeface="Cantora One"/>
                <a:hlinkClick r:id="rId2"/>
              </a:rPr>
              <a:t>saber no es suficiente, debemos aplicarlo. El querer no es suficiente, debemos </a:t>
            </a:r>
            <a:r>
              <a:rPr lang="es-EC" sz="4800" b="1" dirty="0" smtClean="0">
                <a:solidFill>
                  <a:schemeClr val="accent1">
                    <a:lumMod val="75000"/>
                  </a:schemeClr>
                </a:solidFill>
                <a:latin typeface="Cantora One"/>
                <a:hlinkClick r:id="rId2"/>
              </a:rPr>
              <a:t>hacer .”……</a:t>
            </a:r>
            <a:r>
              <a:rPr lang="es-EC" sz="4800" b="1" dirty="0" smtClean="0">
                <a:solidFill>
                  <a:schemeClr val="accent1">
                    <a:lumMod val="75000"/>
                  </a:schemeClr>
                </a:solidFill>
                <a:latin typeface="Cantora One"/>
                <a:hlinkClick r:id="rId3" action="ppaction://hlinkfile"/>
              </a:rPr>
              <a:t> Gracias</a:t>
            </a:r>
            <a:r>
              <a:rPr lang="es-EC" sz="4800" b="1" dirty="0" smtClean="0">
                <a:solidFill>
                  <a:schemeClr val="accent1">
                    <a:lumMod val="75000"/>
                  </a:schemeClr>
                </a:solidFill>
                <a:latin typeface="Cantora One"/>
                <a:hlinkClick r:id="rId2"/>
              </a:rPr>
              <a:t>.</a:t>
            </a:r>
            <a:endParaRPr lang="es-EC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TIMA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470" y="548600"/>
            <a:ext cx="7849090" cy="540075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-1447243" y="1868663"/>
            <a:ext cx="6510528" cy="329184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JUSTIFICACIÓN E </a:t>
            </a:r>
          </a:p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IMPORTANCIA</a:t>
            </a:r>
          </a:p>
          <a:p>
            <a:pPr algn="ctr"/>
            <a:endParaRPr lang="es-EC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78620" y="908650"/>
            <a:ext cx="6858000" cy="3293209"/>
          </a:xfrm>
          <a:prstGeom prst="rect">
            <a:avLst/>
          </a:prstGeom>
          <a:effectLst>
            <a:outerShdw blurRad="39999" dist="23000" algn="b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600" dirty="0" smtClean="0"/>
              <a:t>Mejorar e impulsar el desarrollo turístico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600" dirty="0" smtClean="0"/>
              <a:t>Ubicación privilegiada de Fátima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600" dirty="0" smtClean="0"/>
              <a:t>Clima apropiado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600" dirty="0" smtClean="0"/>
              <a:t>Actividades turísticas, flora y fauna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600" dirty="0" smtClean="0"/>
              <a:t>He aquí la importancia de desarrollar este plan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600" dirty="0" smtClean="0"/>
              <a:t>Población nativa que puede contribuir al desarrollo de tipo cultural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600" dirty="0" smtClean="0"/>
              <a:t>Ayuda a un crecimiento social y económico</a:t>
            </a:r>
            <a:endParaRPr lang="es-EC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5" y="2852920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1040" y="-13375"/>
            <a:ext cx="8229600" cy="5619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 dirty="0">
                <a:solidFill>
                  <a:schemeClr val="accent6"/>
                </a:solidFill>
                <a:ea typeface="ＭＳ Ｐゴシック" pitchFamily="34" charset="-128"/>
              </a:rPr>
              <a:t>OBJETIVOS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121630" y="476671"/>
          <a:ext cx="6275040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 descr="http://www.posgradoenmarketing.com/wp-content/uploads/2013/04/maestria-a-distancia-en-espa%C3%B1a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444260" y="3789050"/>
            <a:ext cx="1750315" cy="175031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6" descr="http://www.peopletreespain.com/wp-content/uploads/2013/01/2-1-13-La-Metodolog%C3%ADa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2699739" y="3068950"/>
            <a:ext cx="2543660" cy="151221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5" name="3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 l="11018" t="37073" r="8043" b="29042"/>
          <a:stretch>
            <a:fillRect/>
          </a:stretch>
        </p:blipFill>
        <p:spPr bwMode="auto">
          <a:xfrm>
            <a:off x="6804025" y="6010275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83419" y="188550"/>
            <a:ext cx="2076764" cy="1913529"/>
            <a:chOff x="265495" y="191296"/>
            <a:chExt cx="2076764" cy="1913529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265495" y="191296"/>
              <a:ext cx="2076764" cy="1913529"/>
            </a:xfrm>
            <a:prstGeom prst="ellipse">
              <a:avLst/>
            </a:prstGeom>
            <a:solidFill>
              <a:srgbClr val="666633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569630" y="471526"/>
              <a:ext cx="1468494" cy="13530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l" defTabSz="6445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50" b="1" kern="1200" dirty="0" smtClean="0">
                  <a:solidFill>
                    <a:schemeClr val="bg1"/>
                  </a:solidFill>
                </a:rPr>
                <a:t>ESPECÍFICOS</a:t>
              </a:r>
              <a:endParaRPr lang="es-ES" sz="145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1448" y="2588898"/>
            <a:ext cx="1560202" cy="1560202"/>
            <a:chOff x="539688" y="0"/>
            <a:chExt cx="1560202" cy="1560202"/>
          </a:xfrm>
          <a:scene3d>
            <a:camera prst="orthographicFront"/>
            <a:lightRig rig="flat" dir="t"/>
          </a:scene3d>
        </p:grpSpPr>
        <p:sp>
          <p:nvSpPr>
            <p:cNvPr id="15" name="Oval 14"/>
            <p:cNvSpPr/>
            <p:nvPr/>
          </p:nvSpPr>
          <p:spPr>
            <a:xfrm>
              <a:off x="539688" y="0"/>
              <a:ext cx="1560202" cy="1560202"/>
            </a:xfrm>
            <a:prstGeom prst="ellips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768174" y="228486"/>
              <a:ext cx="1103230" cy="11032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l" defTabSz="6445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50" b="1" kern="1200" dirty="0" smtClean="0">
                  <a:latin typeface="Arial" pitchFamily="34" charset="0"/>
                  <a:cs typeface="Arial" pitchFamily="34" charset="0"/>
                </a:rPr>
                <a:t>Realizar el diagnóstico situacional</a:t>
              </a:r>
              <a:endParaRPr lang="es-ES" sz="145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8949" y="4533168"/>
            <a:ext cx="1944761" cy="1560202"/>
            <a:chOff x="2314400" y="615648"/>
            <a:chExt cx="1560202" cy="1560202"/>
          </a:xfrm>
          <a:scene3d>
            <a:camera prst="orthographicFront"/>
            <a:lightRig rig="flat" dir="t"/>
          </a:scene3d>
        </p:grpSpPr>
        <p:sp>
          <p:nvSpPr>
            <p:cNvPr id="18" name="Oval 17"/>
            <p:cNvSpPr/>
            <p:nvPr/>
          </p:nvSpPr>
          <p:spPr>
            <a:xfrm>
              <a:off x="2314400" y="615648"/>
              <a:ext cx="1560202" cy="1560202"/>
            </a:xfrm>
            <a:prstGeom prst="ellipse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2542886" y="844134"/>
              <a:ext cx="1103230" cy="11032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l" defTabSz="6445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50" b="1" kern="1200" dirty="0" smtClean="0">
                  <a:latin typeface="Arial" pitchFamily="34" charset="0"/>
                  <a:cs typeface="Arial" pitchFamily="34" charset="0"/>
                </a:rPr>
                <a:t>Establecer líneas estratégicas de acción</a:t>
              </a:r>
              <a:endParaRPr lang="es-ES" sz="145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1630" y="4761654"/>
            <a:ext cx="1315617" cy="1484730"/>
            <a:chOff x="4142793" y="2341851"/>
            <a:chExt cx="2175156" cy="2175156"/>
          </a:xfrm>
          <a:scene3d>
            <a:camera prst="orthographicFront"/>
            <a:lightRig rig="flat" dir="t"/>
          </a:scene3d>
        </p:grpSpPr>
        <p:sp>
          <p:nvSpPr>
            <p:cNvPr id="21" name="Oval 20"/>
            <p:cNvSpPr/>
            <p:nvPr/>
          </p:nvSpPr>
          <p:spPr>
            <a:xfrm>
              <a:off x="4142793" y="2341851"/>
              <a:ext cx="2175156" cy="2175156"/>
            </a:xfrm>
            <a:prstGeom prst="ellipse">
              <a:avLst/>
            </a:prstGeo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4450270" y="2570337"/>
              <a:ext cx="1538068" cy="1538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l" defTabSz="6445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50" b="1" kern="1200" dirty="0" smtClean="0">
                  <a:latin typeface="Arial" pitchFamily="34" charset="0"/>
                  <a:cs typeface="Arial" pitchFamily="34" charset="0"/>
                </a:rPr>
                <a:t>Formular el plan de desarrollo turístico</a:t>
              </a:r>
              <a:endParaRPr lang="es-ES" sz="1450" kern="1200" dirty="0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31033" y="1340710"/>
            <a:ext cx="5681167" cy="923330"/>
            <a:chOff x="331033" y="1340710"/>
            <a:chExt cx="5681167" cy="92333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object 4"/>
            <p:cNvSpPr txBox="1"/>
            <p:nvPr/>
          </p:nvSpPr>
          <p:spPr>
            <a:xfrm>
              <a:off x="3200738" y="1340710"/>
              <a:ext cx="2811462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lang="es-EC" sz="2000" spc="-25" dirty="0" smtClean="0">
                  <a:latin typeface="Lucida Sans Unicode"/>
                  <a:cs typeface="Lucida Sans Unicode"/>
                </a:rPr>
                <a:t>Insertarme en la realidad, describir cada detalle.</a:t>
              </a:r>
              <a:endParaRPr sz="2000" dirty="0">
                <a:latin typeface="Lucida Sans Unicode"/>
                <a:cs typeface="Lucida Sans Unicode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31033" y="1628750"/>
              <a:ext cx="4745037" cy="561975"/>
              <a:chOff x="331033" y="1628750"/>
              <a:chExt cx="4745037" cy="561975"/>
            </a:xfrm>
          </p:grpSpPr>
          <p:sp>
            <p:nvSpPr>
              <p:cNvPr id="3" name="object 3"/>
              <p:cNvSpPr txBox="1"/>
              <p:nvPr/>
            </p:nvSpPr>
            <p:spPr>
              <a:xfrm>
                <a:off x="331033" y="1700760"/>
                <a:ext cx="4745037" cy="369332"/>
              </a:xfrm>
              <a:prstGeom prst="rect">
                <a:avLst/>
              </a:prstGeom>
            </p:spPr>
            <p:txBody>
              <a:bodyPr lIns="0" tIns="0" rIns="0" bIns="0">
                <a:spAutoFit/>
              </a:bodyPr>
              <a:lstStyle/>
              <a:p>
                <a:pPr marL="12700">
                  <a:defRPr/>
                </a:pPr>
                <a:r>
                  <a:rPr lang="es-EC" sz="2400" dirty="0" smtClean="0"/>
                  <a:t>Descriptiva</a:t>
                </a:r>
                <a:endParaRPr sz="2400" dirty="0">
                  <a:latin typeface="Lucida Sans Unicode"/>
                  <a:cs typeface="Lucida Sans Unicode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040485" y="1628750"/>
                <a:ext cx="803275" cy="561975"/>
                <a:chOff x="4976813" y="3227388"/>
                <a:chExt cx="803275" cy="561975"/>
              </a:xfrm>
            </p:grpSpPr>
            <p:sp>
              <p:nvSpPr>
                <p:cNvPr id="12" name="object 12"/>
                <p:cNvSpPr/>
                <p:nvPr/>
              </p:nvSpPr>
              <p:spPr>
                <a:xfrm>
                  <a:off x="5003800" y="3292475"/>
                  <a:ext cx="720725" cy="430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235" h="429260">
                      <a:moveTo>
                        <a:pt x="649742" y="0"/>
                      </a:moveTo>
                      <a:lnTo>
                        <a:pt x="649742" y="107198"/>
                      </a:lnTo>
                      <a:lnTo>
                        <a:pt x="0" y="107198"/>
                      </a:lnTo>
                      <a:lnTo>
                        <a:pt x="0" y="321442"/>
                      </a:lnTo>
                      <a:lnTo>
                        <a:pt x="649742" y="321442"/>
                      </a:lnTo>
                      <a:lnTo>
                        <a:pt x="649742" y="428640"/>
                      </a:lnTo>
                      <a:lnTo>
                        <a:pt x="864107" y="214396"/>
                      </a:lnTo>
                      <a:lnTo>
                        <a:pt x="649742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lumOff val="25000"/>
                  </a:schemeClr>
                </a:solidFill>
              </p:spPr>
              <p:txBody>
                <a:bodyPr lIns="0" tIns="0" rIns="0" bIns="0"/>
                <a:lstStyle/>
                <a:p>
                  <a:pPr>
                    <a:defRPr/>
                  </a:pPr>
                  <a:endParaRPr dirty="0"/>
                </a:p>
              </p:txBody>
            </p:sp>
            <p:sp>
              <p:nvSpPr>
                <p:cNvPr id="14348" name="object 13"/>
                <p:cNvSpPr>
                  <a:spLocks/>
                </p:cNvSpPr>
                <p:nvPr/>
              </p:nvSpPr>
              <p:spPr bwMode="auto">
                <a:xfrm>
                  <a:off x="4976813" y="3227388"/>
                  <a:ext cx="803275" cy="561975"/>
                </a:xfrm>
                <a:custGeom>
                  <a:avLst/>
                  <a:gdLst>
                    <a:gd name="T0" fmla="*/ 268265 w 930910"/>
                    <a:gd name="T1" fmla="*/ 0 h 561975"/>
                    <a:gd name="T2" fmla="*/ 268265 w 930910"/>
                    <a:gd name="T3" fmla="*/ 146060 h 561975"/>
                    <a:gd name="T4" fmla="*/ 0 w 930910"/>
                    <a:gd name="T5" fmla="*/ 146060 h 561975"/>
                    <a:gd name="T6" fmla="*/ 0 w 930910"/>
                    <a:gd name="T7" fmla="*/ 415411 h 561975"/>
                    <a:gd name="T8" fmla="*/ 268265 w 930910"/>
                    <a:gd name="T9" fmla="*/ 415411 h 561975"/>
                    <a:gd name="T10" fmla="*/ 268265 w 930910"/>
                    <a:gd name="T11" fmla="*/ 561472 h 561975"/>
                    <a:gd name="T12" fmla="*/ 301128 w 930910"/>
                    <a:gd name="T13" fmla="*/ 481858 h 561975"/>
                    <a:gd name="T14" fmla="*/ 281891 w 930910"/>
                    <a:gd name="T15" fmla="*/ 481858 h 561975"/>
                    <a:gd name="T16" fmla="*/ 281891 w 930910"/>
                    <a:gd name="T17" fmla="*/ 382402 h 561975"/>
                    <a:gd name="T18" fmla="*/ 13626 w 930910"/>
                    <a:gd name="T19" fmla="*/ 382402 h 561975"/>
                    <a:gd name="T20" fmla="*/ 13626 w 930910"/>
                    <a:gd name="T21" fmla="*/ 179069 h 561975"/>
                    <a:gd name="T22" fmla="*/ 281891 w 930910"/>
                    <a:gd name="T23" fmla="*/ 179069 h 561975"/>
                    <a:gd name="T24" fmla="*/ 281891 w 930910"/>
                    <a:gd name="T25" fmla="*/ 79766 h 561975"/>
                    <a:gd name="T26" fmla="*/ 301173 w 930910"/>
                    <a:gd name="T27" fmla="*/ 79766 h 561975"/>
                    <a:gd name="T28" fmla="*/ 268265 w 930910"/>
                    <a:gd name="T29" fmla="*/ 0 h 561975"/>
                    <a:gd name="T30" fmla="*/ 301173 w 930910"/>
                    <a:gd name="T31" fmla="*/ 79766 h 561975"/>
                    <a:gd name="T32" fmla="*/ 281891 w 930910"/>
                    <a:gd name="T33" fmla="*/ 79766 h 561975"/>
                    <a:gd name="T34" fmla="*/ 364882 w 930910"/>
                    <a:gd name="T35" fmla="*/ 280812 h 561975"/>
                    <a:gd name="T36" fmla="*/ 281891 w 930910"/>
                    <a:gd name="T37" fmla="*/ 481858 h 561975"/>
                    <a:gd name="T38" fmla="*/ 301128 w 930910"/>
                    <a:gd name="T39" fmla="*/ 481858 h 561975"/>
                    <a:gd name="T40" fmla="*/ 384120 w 930910"/>
                    <a:gd name="T41" fmla="*/ 280812 h 561975"/>
                    <a:gd name="T42" fmla="*/ 301173 w 930910"/>
                    <a:gd name="T43" fmla="*/ 79766 h 561975"/>
                    <a:gd name="T44" fmla="*/ 286395 w 930910"/>
                    <a:gd name="T45" fmla="*/ 106314 h 561975"/>
                    <a:gd name="T46" fmla="*/ 286395 w 930910"/>
                    <a:gd name="T47" fmla="*/ 190134 h 561975"/>
                    <a:gd name="T48" fmla="*/ 18194 w 930910"/>
                    <a:gd name="T49" fmla="*/ 190134 h 561975"/>
                    <a:gd name="T50" fmla="*/ 18194 w 930910"/>
                    <a:gd name="T51" fmla="*/ 371368 h 561975"/>
                    <a:gd name="T52" fmla="*/ 286395 w 930910"/>
                    <a:gd name="T53" fmla="*/ 371368 h 561975"/>
                    <a:gd name="T54" fmla="*/ 286395 w 930910"/>
                    <a:gd name="T55" fmla="*/ 455188 h 561975"/>
                    <a:gd name="T56" fmla="*/ 297361 w 930910"/>
                    <a:gd name="T57" fmla="*/ 428640 h 561975"/>
                    <a:gd name="T58" fmla="*/ 290961 w 930910"/>
                    <a:gd name="T59" fmla="*/ 428640 h 561975"/>
                    <a:gd name="T60" fmla="*/ 290961 w 930910"/>
                    <a:gd name="T61" fmla="*/ 360425 h 561975"/>
                    <a:gd name="T62" fmla="*/ 22698 w 930910"/>
                    <a:gd name="T63" fmla="*/ 360425 h 561975"/>
                    <a:gd name="T64" fmla="*/ 22698 w 930910"/>
                    <a:gd name="T65" fmla="*/ 201046 h 561975"/>
                    <a:gd name="T66" fmla="*/ 290961 w 930910"/>
                    <a:gd name="T67" fmla="*/ 201046 h 561975"/>
                    <a:gd name="T68" fmla="*/ 290961 w 930910"/>
                    <a:gd name="T69" fmla="*/ 132862 h 561975"/>
                    <a:gd name="T70" fmla="*/ 297354 w 930910"/>
                    <a:gd name="T71" fmla="*/ 132862 h 561975"/>
                    <a:gd name="T72" fmla="*/ 286395 w 930910"/>
                    <a:gd name="T73" fmla="*/ 106314 h 561975"/>
                    <a:gd name="T74" fmla="*/ 297354 w 930910"/>
                    <a:gd name="T75" fmla="*/ 132862 h 561975"/>
                    <a:gd name="T76" fmla="*/ 290961 w 930910"/>
                    <a:gd name="T77" fmla="*/ 132862 h 561975"/>
                    <a:gd name="T78" fmla="*/ 352035 w 930910"/>
                    <a:gd name="T79" fmla="*/ 280812 h 561975"/>
                    <a:gd name="T80" fmla="*/ 290961 w 930910"/>
                    <a:gd name="T81" fmla="*/ 428640 h 561975"/>
                    <a:gd name="T82" fmla="*/ 297361 w 930910"/>
                    <a:gd name="T83" fmla="*/ 428640 h 561975"/>
                    <a:gd name="T84" fmla="*/ 358427 w 930910"/>
                    <a:gd name="T85" fmla="*/ 280812 h 561975"/>
                    <a:gd name="T86" fmla="*/ 297354 w 930910"/>
                    <a:gd name="T87" fmla="*/ 132862 h 561975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30910"/>
                    <a:gd name="T133" fmla="*/ 0 h 561975"/>
                    <a:gd name="T134" fmla="*/ 930910 w 930910"/>
                    <a:gd name="T135" fmla="*/ 561975 h 561975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30910" h="561975">
                      <a:moveTo>
                        <a:pt x="649864" y="0"/>
                      </a:moveTo>
                      <a:lnTo>
                        <a:pt x="649864" y="146060"/>
                      </a:lnTo>
                      <a:lnTo>
                        <a:pt x="0" y="146060"/>
                      </a:lnTo>
                      <a:lnTo>
                        <a:pt x="0" y="415411"/>
                      </a:lnTo>
                      <a:lnTo>
                        <a:pt x="649864" y="415411"/>
                      </a:lnTo>
                      <a:lnTo>
                        <a:pt x="649864" y="561472"/>
                      </a:lnTo>
                      <a:lnTo>
                        <a:pt x="729477" y="481858"/>
                      </a:lnTo>
                      <a:lnTo>
                        <a:pt x="682873" y="481858"/>
                      </a:lnTo>
                      <a:lnTo>
                        <a:pt x="682873" y="382402"/>
                      </a:lnTo>
                      <a:lnTo>
                        <a:pt x="33009" y="382402"/>
                      </a:lnTo>
                      <a:lnTo>
                        <a:pt x="33009" y="179069"/>
                      </a:lnTo>
                      <a:lnTo>
                        <a:pt x="682873" y="179069"/>
                      </a:lnTo>
                      <a:lnTo>
                        <a:pt x="682873" y="79766"/>
                      </a:lnTo>
                      <a:lnTo>
                        <a:pt x="729586" y="79766"/>
                      </a:lnTo>
                      <a:lnTo>
                        <a:pt x="649864" y="0"/>
                      </a:lnTo>
                      <a:close/>
                    </a:path>
                    <a:path w="930910" h="561975">
                      <a:moveTo>
                        <a:pt x="729586" y="79766"/>
                      </a:moveTo>
                      <a:lnTo>
                        <a:pt x="682873" y="79766"/>
                      </a:lnTo>
                      <a:lnTo>
                        <a:pt x="883919" y="280812"/>
                      </a:lnTo>
                      <a:lnTo>
                        <a:pt x="682873" y="481858"/>
                      </a:lnTo>
                      <a:lnTo>
                        <a:pt x="729477" y="481858"/>
                      </a:lnTo>
                      <a:lnTo>
                        <a:pt x="930523" y="280812"/>
                      </a:lnTo>
                      <a:lnTo>
                        <a:pt x="729586" y="79766"/>
                      </a:lnTo>
                      <a:close/>
                    </a:path>
                    <a:path w="930910" h="561975">
                      <a:moveTo>
                        <a:pt x="693785" y="106314"/>
                      </a:moveTo>
                      <a:lnTo>
                        <a:pt x="693785" y="190134"/>
                      </a:lnTo>
                      <a:lnTo>
                        <a:pt x="44074" y="190134"/>
                      </a:lnTo>
                      <a:lnTo>
                        <a:pt x="44074" y="371368"/>
                      </a:lnTo>
                      <a:lnTo>
                        <a:pt x="693785" y="371368"/>
                      </a:lnTo>
                      <a:lnTo>
                        <a:pt x="693785" y="455188"/>
                      </a:lnTo>
                      <a:lnTo>
                        <a:pt x="720352" y="428640"/>
                      </a:lnTo>
                      <a:lnTo>
                        <a:pt x="704849" y="428640"/>
                      </a:lnTo>
                      <a:lnTo>
                        <a:pt x="704849" y="360425"/>
                      </a:lnTo>
                      <a:lnTo>
                        <a:pt x="54985" y="360425"/>
                      </a:lnTo>
                      <a:lnTo>
                        <a:pt x="54985" y="201046"/>
                      </a:lnTo>
                      <a:lnTo>
                        <a:pt x="704849" y="201046"/>
                      </a:lnTo>
                      <a:lnTo>
                        <a:pt x="704849" y="132862"/>
                      </a:lnTo>
                      <a:lnTo>
                        <a:pt x="720333" y="132862"/>
                      </a:lnTo>
                      <a:lnTo>
                        <a:pt x="693785" y="106314"/>
                      </a:lnTo>
                      <a:close/>
                    </a:path>
                    <a:path w="930910" h="561975">
                      <a:moveTo>
                        <a:pt x="720333" y="132862"/>
                      </a:moveTo>
                      <a:lnTo>
                        <a:pt x="704849" y="132862"/>
                      </a:lnTo>
                      <a:lnTo>
                        <a:pt x="852799" y="280812"/>
                      </a:lnTo>
                      <a:lnTo>
                        <a:pt x="704849" y="428640"/>
                      </a:lnTo>
                      <a:lnTo>
                        <a:pt x="720352" y="428640"/>
                      </a:lnTo>
                      <a:lnTo>
                        <a:pt x="868283" y="280812"/>
                      </a:lnTo>
                      <a:lnTo>
                        <a:pt x="720333" y="132862"/>
                      </a:lnTo>
                      <a:close/>
                    </a:path>
                  </a:pathLst>
                </a:custGeom>
                <a:solidFill>
                  <a:srgbClr val="1E76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s-EC"/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231776" y="2492870"/>
            <a:ext cx="6068464" cy="1231106"/>
            <a:chOff x="231776" y="2492870"/>
            <a:chExt cx="6068464" cy="123110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5" name="object 5"/>
            <p:cNvSpPr txBox="1"/>
            <p:nvPr/>
          </p:nvSpPr>
          <p:spPr>
            <a:xfrm>
              <a:off x="260350" y="2780910"/>
              <a:ext cx="4743450" cy="36830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endParaRPr sz="2400" dirty="0">
                <a:latin typeface="Lucida Sans Unicode"/>
                <a:cs typeface="Lucida Sans Unicode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31776" y="2916680"/>
              <a:ext cx="4745037" cy="36830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lang="es-EC" sz="2400" spc="-15" dirty="0" smtClean="0">
                  <a:latin typeface="Lucida Sans Unicode"/>
                  <a:cs typeface="Lucida Sans Unicode"/>
                </a:rPr>
                <a:t>Documental</a:t>
              </a:r>
              <a:endParaRPr sz="2400" dirty="0">
                <a:latin typeface="Lucida Sans Unicode"/>
                <a:cs typeface="Lucida Sans Unicode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3617365" y="2492870"/>
              <a:ext cx="2682875" cy="123110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lang="es-EC" sz="2000" dirty="0" smtClean="0">
                  <a:latin typeface="Lucida Sans Unicode"/>
                  <a:cs typeface="Lucida Sans Unicode"/>
                </a:rPr>
                <a:t>Evidencias a través de visitas, esta documentado en el trabajo escrito. </a:t>
              </a:r>
              <a:endParaRPr sz="2000" dirty="0">
                <a:latin typeface="Lucida Sans Unicode"/>
                <a:cs typeface="Lucida Sans Unicode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562018" y="2780910"/>
              <a:ext cx="785812" cy="561975"/>
              <a:chOff x="4976813" y="5099050"/>
              <a:chExt cx="785812" cy="561975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5003800" y="5165725"/>
                <a:ext cx="720725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428625">
                    <a:moveTo>
                      <a:pt x="505724" y="0"/>
                    </a:moveTo>
                    <a:lnTo>
                      <a:pt x="505724" y="107192"/>
                    </a:lnTo>
                    <a:lnTo>
                      <a:pt x="0" y="107192"/>
                    </a:lnTo>
                    <a:lnTo>
                      <a:pt x="0" y="321432"/>
                    </a:lnTo>
                    <a:lnTo>
                      <a:pt x="505724" y="321432"/>
                    </a:lnTo>
                    <a:lnTo>
                      <a:pt x="505724" y="428624"/>
                    </a:lnTo>
                    <a:lnTo>
                      <a:pt x="720089" y="214253"/>
                    </a:lnTo>
                    <a:lnTo>
                      <a:pt x="50572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lumOff val="25000"/>
                </a:schemeClr>
              </a:solidFill>
            </p:spPr>
            <p:txBody>
              <a:bodyPr lIns="0" tIns="0" rIns="0" bIns="0"/>
              <a:lstStyle/>
              <a:p>
                <a:pPr>
                  <a:defRPr/>
                </a:pPr>
                <a:endParaRPr dirty="0"/>
              </a:p>
            </p:txBody>
          </p:sp>
          <p:sp>
            <p:nvSpPr>
              <p:cNvPr id="14350" name="object 17"/>
              <p:cNvSpPr>
                <a:spLocks/>
              </p:cNvSpPr>
              <p:nvPr/>
            </p:nvSpPr>
            <p:spPr bwMode="auto">
              <a:xfrm>
                <a:off x="4976813" y="5099050"/>
                <a:ext cx="785812" cy="561975"/>
              </a:xfrm>
              <a:custGeom>
                <a:avLst/>
                <a:gdLst>
                  <a:gd name="T0" fmla="*/ 502185 w 786764"/>
                  <a:gd name="T1" fmla="*/ 0 h 561975"/>
                  <a:gd name="T2" fmla="*/ 502185 w 786764"/>
                  <a:gd name="T3" fmla="*/ 146054 h 561975"/>
                  <a:gd name="T4" fmla="*/ 0 w 786764"/>
                  <a:gd name="T5" fmla="*/ 146054 h 561975"/>
                  <a:gd name="T6" fmla="*/ 0 w 786764"/>
                  <a:gd name="T7" fmla="*/ 415421 h 561975"/>
                  <a:gd name="T8" fmla="*/ 502185 w 786764"/>
                  <a:gd name="T9" fmla="*/ 415421 h 561975"/>
                  <a:gd name="T10" fmla="*/ 502185 w 786764"/>
                  <a:gd name="T11" fmla="*/ 561475 h 561975"/>
                  <a:gd name="T12" fmla="*/ 581328 w 786764"/>
                  <a:gd name="T13" fmla="*/ 481715 h 561975"/>
                  <a:gd name="T14" fmla="*/ 534955 w 786764"/>
                  <a:gd name="T15" fmla="*/ 481715 h 561975"/>
                  <a:gd name="T16" fmla="*/ 534955 w 786764"/>
                  <a:gd name="T17" fmla="*/ 382405 h 561975"/>
                  <a:gd name="T18" fmla="*/ 32769 w 786764"/>
                  <a:gd name="T19" fmla="*/ 382405 h 561975"/>
                  <a:gd name="T20" fmla="*/ 32769 w 786764"/>
                  <a:gd name="T21" fmla="*/ 179069 h 561975"/>
                  <a:gd name="T22" fmla="*/ 534955 w 786764"/>
                  <a:gd name="T23" fmla="*/ 179069 h 561975"/>
                  <a:gd name="T24" fmla="*/ 534955 w 786764"/>
                  <a:gd name="T25" fmla="*/ 79628 h 561975"/>
                  <a:gd name="T26" fmla="*/ 581231 w 786764"/>
                  <a:gd name="T27" fmla="*/ 79628 h 561975"/>
                  <a:gd name="T28" fmla="*/ 502185 w 786764"/>
                  <a:gd name="T29" fmla="*/ 0 h 561975"/>
                  <a:gd name="T30" fmla="*/ 581231 w 786764"/>
                  <a:gd name="T31" fmla="*/ 79628 h 561975"/>
                  <a:gd name="T32" fmla="*/ 534955 w 786764"/>
                  <a:gd name="T33" fmla="*/ 79628 h 561975"/>
                  <a:gd name="T34" fmla="*/ 734546 w 786764"/>
                  <a:gd name="T35" fmla="*/ 280678 h 561975"/>
                  <a:gd name="T36" fmla="*/ 534955 w 786764"/>
                  <a:gd name="T37" fmla="*/ 481715 h 561975"/>
                  <a:gd name="T38" fmla="*/ 581328 w 786764"/>
                  <a:gd name="T39" fmla="*/ 481715 h 561975"/>
                  <a:gd name="T40" fmla="*/ 780812 w 786764"/>
                  <a:gd name="T41" fmla="*/ 280678 h 561975"/>
                  <a:gd name="T42" fmla="*/ 581231 w 786764"/>
                  <a:gd name="T43" fmla="*/ 79628 h 561975"/>
                  <a:gd name="T44" fmla="*/ 545788 w 786764"/>
                  <a:gd name="T45" fmla="*/ 106180 h 561975"/>
                  <a:gd name="T46" fmla="*/ 545788 w 786764"/>
                  <a:gd name="T47" fmla="*/ 190118 h 561975"/>
                  <a:gd name="T48" fmla="*/ 43756 w 786764"/>
                  <a:gd name="T49" fmla="*/ 190118 h 561975"/>
                  <a:gd name="T50" fmla="*/ 43756 w 786764"/>
                  <a:gd name="T51" fmla="*/ 371356 h 561975"/>
                  <a:gd name="T52" fmla="*/ 545788 w 786764"/>
                  <a:gd name="T53" fmla="*/ 371356 h 561975"/>
                  <a:gd name="T54" fmla="*/ 545788 w 786764"/>
                  <a:gd name="T55" fmla="*/ 455176 h 561975"/>
                  <a:gd name="T56" fmla="*/ 572146 w 786764"/>
                  <a:gd name="T57" fmla="*/ 428624 h 561975"/>
                  <a:gd name="T58" fmla="*/ 556772 w 786764"/>
                  <a:gd name="T59" fmla="*/ 428624 h 561975"/>
                  <a:gd name="T60" fmla="*/ 556772 w 786764"/>
                  <a:gd name="T61" fmla="*/ 360425 h 561975"/>
                  <a:gd name="T62" fmla="*/ 54588 w 786764"/>
                  <a:gd name="T63" fmla="*/ 360425 h 561975"/>
                  <a:gd name="T64" fmla="*/ 54588 w 786764"/>
                  <a:gd name="T65" fmla="*/ 201049 h 561975"/>
                  <a:gd name="T66" fmla="*/ 556772 w 786764"/>
                  <a:gd name="T67" fmla="*/ 201049 h 561975"/>
                  <a:gd name="T68" fmla="*/ 556772 w 786764"/>
                  <a:gd name="T69" fmla="*/ 132850 h 561975"/>
                  <a:gd name="T70" fmla="*/ 572264 w 786764"/>
                  <a:gd name="T71" fmla="*/ 132850 h 561975"/>
                  <a:gd name="T72" fmla="*/ 545788 w 786764"/>
                  <a:gd name="T73" fmla="*/ 106180 h 561975"/>
                  <a:gd name="T74" fmla="*/ 572264 w 786764"/>
                  <a:gd name="T75" fmla="*/ 132850 h 561975"/>
                  <a:gd name="T76" fmla="*/ 556772 w 786764"/>
                  <a:gd name="T77" fmla="*/ 132850 h 561975"/>
                  <a:gd name="T78" fmla="*/ 703650 w 786764"/>
                  <a:gd name="T79" fmla="*/ 280678 h 561975"/>
                  <a:gd name="T80" fmla="*/ 556772 w 786764"/>
                  <a:gd name="T81" fmla="*/ 428624 h 561975"/>
                  <a:gd name="T82" fmla="*/ 572146 w 786764"/>
                  <a:gd name="T83" fmla="*/ 428624 h 561975"/>
                  <a:gd name="T84" fmla="*/ 719024 w 786764"/>
                  <a:gd name="T85" fmla="*/ 280678 h 561975"/>
                  <a:gd name="T86" fmla="*/ 572264 w 786764"/>
                  <a:gd name="T87" fmla="*/ 132850 h 5619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86764"/>
                  <a:gd name="T133" fmla="*/ 0 h 561975"/>
                  <a:gd name="T134" fmla="*/ 786764 w 786764"/>
                  <a:gd name="T135" fmla="*/ 561975 h 5619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86764" h="561975">
                    <a:moveTo>
                      <a:pt x="505846" y="0"/>
                    </a:moveTo>
                    <a:lnTo>
                      <a:pt x="505846" y="146054"/>
                    </a:lnTo>
                    <a:lnTo>
                      <a:pt x="0" y="146054"/>
                    </a:lnTo>
                    <a:lnTo>
                      <a:pt x="0" y="415421"/>
                    </a:lnTo>
                    <a:lnTo>
                      <a:pt x="505846" y="415421"/>
                    </a:lnTo>
                    <a:lnTo>
                      <a:pt x="505846" y="561475"/>
                    </a:lnTo>
                    <a:lnTo>
                      <a:pt x="585567" y="481715"/>
                    </a:lnTo>
                    <a:lnTo>
                      <a:pt x="538855" y="481715"/>
                    </a:lnTo>
                    <a:lnTo>
                      <a:pt x="538855" y="382405"/>
                    </a:lnTo>
                    <a:lnTo>
                      <a:pt x="33009" y="382405"/>
                    </a:lnTo>
                    <a:lnTo>
                      <a:pt x="33009" y="179069"/>
                    </a:lnTo>
                    <a:lnTo>
                      <a:pt x="538855" y="179069"/>
                    </a:lnTo>
                    <a:lnTo>
                      <a:pt x="538855" y="79628"/>
                    </a:lnTo>
                    <a:lnTo>
                      <a:pt x="585469" y="79628"/>
                    </a:lnTo>
                    <a:lnTo>
                      <a:pt x="505846" y="0"/>
                    </a:lnTo>
                    <a:close/>
                  </a:path>
                  <a:path w="786764" h="561975">
                    <a:moveTo>
                      <a:pt x="585469" y="79628"/>
                    </a:moveTo>
                    <a:lnTo>
                      <a:pt x="538855" y="79628"/>
                    </a:lnTo>
                    <a:lnTo>
                      <a:pt x="739901" y="280678"/>
                    </a:lnTo>
                    <a:lnTo>
                      <a:pt x="538855" y="481715"/>
                    </a:lnTo>
                    <a:lnTo>
                      <a:pt x="585567" y="481715"/>
                    </a:lnTo>
                    <a:lnTo>
                      <a:pt x="786505" y="280678"/>
                    </a:lnTo>
                    <a:lnTo>
                      <a:pt x="585469" y="79628"/>
                    </a:lnTo>
                    <a:close/>
                  </a:path>
                  <a:path w="786764" h="561975">
                    <a:moveTo>
                      <a:pt x="549767" y="106180"/>
                    </a:moveTo>
                    <a:lnTo>
                      <a:pt x="549767" y="190118"/>
                    </a:lnTo>
                    <a:lnTo>
                      <a:pt x="44074" y="190118"/>
                    </a:lnTo>
                    <a:lnTo>
                      <a:pt x="44074" y="371356"/>
                    </a:lnTo>
                    <a:lnTo>
                      <a:pt x="549767" y="371356"/>
                    </a:lnTo>
                    <a:lnTo>
                      <a:pt x="549767" y="455176"/>
                    </a:lnTo>
                    <a:lnTo>
                      <a:pt x="576318" y="428624"/>
                    </a:lnTo>
                    <a:lnTo>
                      <a:pt x="560831" y="428624"/>
                    </a:lnTo>
                    <a:lnTo>
                      <a:pt x="560831" y="360425"/>
                    </a:lnTo>
                    <a:lnTo>
                      <a:pt x="54985" y="360425"/>
                    </a:lnTo>
                    <a:lnTo>
                      <a:pt x="54985" y="201049"/>
                    </a:lnTo>
                    <a:lnTo>
                      <a:pt x="560831" y="201049"/>
                    </a:lnTo>
                    <a:lnTo>
                      <a:pt x="560831" y="132850"/>
                    </a:lnTo>
                    <a:lnTo>
                      <a:pt x="576437" y="132850"/>
                    </a:lnTo>
                    <a:lnTo>
                      <a:pt x="549767" y="106180"/>
                    </a:lnTo>
                    <a:close/>
                  </a:path>
                  <a:path w="786764" h="561975">
                    <a:moveTo>
                      <a:pt x="576437" y="132850"/>
                    </a:moveTo>
                    <a:lnTo>
                      <a:pt x="560831" y="132850"/>
                    </a:lnTo>
                    <a:lnTo>
                      <a:pt x="708781" y="280678"/>
                    </a:lnTo>
                    <a:lnTo>
                      <a:pt x="560831" y="428624"/>
                    </a:lnTo>
                    <a:lnTo>
                      <a:pt x="576318" y="428624"/>
                    </a:lnTo>
                    <a:lnTo>
                      <a:pt x="724265" y="280678"/>
                    </a:lnTo>
                    <a:lnTo>
                      <a:pt x="576437" y="132850"/>
                    </a:lnTo>
                    <a:close/>
                  </a:path>
                </a:pathLst>
              </a:custGeom>
              <a:solidFill>
                <a:srgbClr val="1E768B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C"/>
              </a:p>
            </p:txBody>
          </p:sp>
        </p:grpSp>
      </p:grpSp>
      <p:sp>
        <p:nvSpPr>
          <p:cNvPr id="22" name="21 Rectángulo"/>
          <p:cNvSpPr/>
          <p:nvPr/>
        </p:nvSpPr>
        <p:spPr>
          <a:xfrm>
            <a:off x="1091416" y="620610"/>
            <a:ext cx="7296934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METODOLOGÍA DE INVESTIGACIÓN</a:t>
            </a:r>
          </a:p>
        </p:txBody>
      </p:sp>
      <p:pic>
        <p:nvPicPr>
          <p:cNvPr id="14354" name="3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l="11018" t="37073" r="8043" b="29042"/>
          <a:stretch>
            <a:fillRect/>
          </a:stretch>
        </p:blipFill>
        <p:spPr bwMode="auto">
          <a:xfrm>
            <a:off x="6804025" y="6010275"/>
            <a:ext cx="2232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/>
          <p:cNvGrpSpPr/>
          <p:nvPr/>
        </p:nvGrpSpPr>
        <p:grpSpPr>
          <a:xfrm>
            <a:off x="115003" y="3947175"/>
            <a:ext cx="7985487" cy="1453354"/>
            <a:chOff x="115003" y="3947175"/>
            <a:chExt cx="7985487" cy="1453354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25" name="object 7"/>
            <p:cNvSpPr txBox="1"/>
            <p:nvPr/>
          </p:nvSpPr>
          <p:spPr>
            <a:xfrm>
              <a:off x="115003" y="4077090"/>
              <a:ext cx="4745037" cy="36830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lang="es-EC" sz="2400" spc="-15" dirty="0" smtClean="0">
                  <a:latin typeface="Lucida Sans Unicode"/>
                  <a:cs typeface="Lucida Sans Unicode"/>
                </a:rPr>
                <a:t>Tipos de investigación</a:t>
              </a:r>
              <a:endParaRPr sz="2400" dirty="0">
                <a:latin typeface="Lucida Sans Unicode"/>
                <a:cs typeface="Lucida Sans Unicode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311572" y="4077090"/>
              <a:ext cx="3788918" cy="13234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2">
                <a:buFont typeface="Arial" pitchFamily="34" charset="0"/>
                <a:buChar char="•"/>
              </a:pPr>
              <a:r>
                <a:rPr lang="es-EC" sz="2000" dirty="0" smtClean="0">
                  <a:latin typeface="Lucida Sans Unicode"/>
                  <a:cs typeface="Lucida Sans Unicode"/>
                </a:rPr>
                <a:t>Inductivo </a:t>
              </a:r>
            </a:p>
            <a:p>
              <a:pPr lvl="2">
                <a:buFont typeface="Arial" pitchFamily="34" charset="0"/>
                <a:buChar char="•"/>
              </a:pPr>
              <a:r>
                <a:rPr lang="es-EC" sz="2000" dirty="0" smtClean="0">
                  <a:latin typeface="Lucida Sans Unicode"/>
                  <a:cs typeface="Lucida Sans Unicode"/>
                </a:rPr>
                <a:t>Deductivo</a:t>
              </a:r>
            </a:p>
            <a:p>
              <a:pPr lvl="2">
                <a:buFont typeface="Arial" pitchFamily="34" charset="0"/>
                <a:buChar char="•"/>
              </a:pPr>
              <a:r>
                <a:rPr lang="es-EC" sz="2000" dirty="0" smtClean="0">
                  <a:latin typeface="Lucida Sans Unicode"/>
                  <a:cs typeface="Lucida Sans Unicode"/>
                </a:rPr>
                <a:t>Histórico</a:t>
              </a:r>
            </a:p>
            <a:p>
              <a:pPr lvl="2">
                <a:buFont typeface="Arial" pitchFamily="34" charset="0"/>
                <a:buChar char="•"/>
              </a:pPr>
              <a:r>
                <a:rPr lang="es-EC" sz="2000" dirty="0" smtClean="0">
                  <a:latin typeface="Lucida Sans Unicode"/>
                  <a:cs typeface="Lucida Sans Unicode"/>
                </a:rPr>
                <a:t>Analítico sintético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419840" y="3947175"/>
              <a:ext cx="785812" cy="561975"/>
              <a:chOff x="4976813" y="5099050"/>
              <a:chExt cx="785812" cy="561975"/>
            </a:xfrm>
          </p:grpSpPr>
          <p:sp>
            <p:nvSpPr>
              <p:cNvPr id="28" name="object 16"/>
              <p:cNvSpPr/>
              <p:nvPr/>
            </p:nvSpPr>
            <p:spPr>
              <a:xfrm>
                <a:off x="5003800" y="5165725"/>
                <a:ext cx="720725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428625">
                    <a:moveTo>
                      <a:pt x="505724" y="0"/>
                    </a:moveTo>
                    <a:lnTo>
                      <a:pt x="505724" y="107192"/>
                    </a:lnTo>
                    <a:lnTo>
                      <a:pt x="0" y="107192"/>
                    </a:lnTo>
                    <a:lnTo>
                      <a:pt x="0" y="321432"/>
                    </a:lnTo>
                    <a:lnTo>
                      <a:pt x="505724" y="321432"/>
                    </a:lnTo>
                    <a:lnTo>
                      <a:pt x="505724" y="428624"/>
                    </a:lnTo>
                    <a:lnTo>
                      <a:pt x="720089" y="214253"/>
                    </a:lnTo>
                    <a:lnTo>
                      <a:pt x="505724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lumOff val="25000"/>
                </a:schemeClr>
              </a:solidFill>
            </p:spPr>
            <p:txBody>
              <a:bodyPr lIns="0" tIns="0" rIns="0" bIns="0"/>
              <a:lstStyle/>
              <a:p>
                <a:pPr>
                  <a:defRPr/>
                </a:pPr>
                <a:endParaRPr dirty="0"/>
              </a:p>
            </p:txBody>
          </p:sp>
          <p:sp>
            <p:nvSpPr>
              <p:cNvPr id="29" name="object 17"/>
              <p:cNvSpPr>
                <a:spLocks/>
              </p:cNvSpPr>
              <p:nvPr/>
            </p:nvSpPr>
            <p:spPr bwMode="auto">
              <a:xfrm>
                <a:off x="4976813" y="5099050"/>
                <a:ext cx="785812" cy="561975"/>
              </a:xfrm>
              <a:custGeom>
                <a:avLst/>
                <a:gdLst>
                  <a:gd name="T0" fmla="*/ 502185 w 786764"/>
                  <a:gd name="T1" fmla="*/ 0 h 561975"/>
                  <a:gd name="T2" fmla="*/ 502185 w 786764"/>
                  <a:gd name="T3" fmla="*/ 146054 h 561975"/>
                  <a:gd name="T4" fmla="*/ 0 w 786764"/>
                  <a:gd name="T5" fmla="*/ 146054 h 561975"/>
                  <a:gd name="T6" fmla="*/ 0 w 786764"/>
                  <a:gd name="T7" fmla="*/ 415421 h 561975"/>
                  <a:gd name="T8" fmla="*/ 502185 w 786764"/>
                  <a:gd name="T9" fmla="*/ 415421 h 561975"/>
                  <a:gd name="T10" fmla="*/ 502185 w 786764"/>
                  <a:gd name="T11" fmla="*/ 561475 h 561975"/>
                  <a:gd name="T12" fmla="*/ 581328 w 786764"/>
                  <a:gd name="T13" fmla="*/ 481715 h 561975"/>
                  <a:gd name="T14" fmla="*/ 534955 w 786764"/>
                  <a:gd name="T15" fmla="*/ 481715 h 561975"/>
                  <a:gd name="T16" fmla="*/ 534955 w 786764"/>
                  <a:gd name="T17" fmla="*/ 382405 h 561975"/>
                  <a:gd name="T18" fmla="*/ 32769 w 786764"/>
                  <a:gd name="T19" fmla="*/ 382405 h 561975"/>
                  <a:gd name="T20" fmla="*/ 32769 w 786764"/>
                  <a:gd name="T21" fmla="*/ 179069 h 561975"/>
                  <a:gd name="T22" fmla="*/ 534955 w 786764"/>
                  <a:gd name="T23" fmla="*/ 179069 h 561975"/>
                  <a:gd name="T24" fmla="*/ 534955 w 786764"/>
                  <a:gd name="T25" fmla="*/ 79628 h 561975"/>
                  <a:gd name="T26" fmla="*/ 581231 w 786764"/>
                  <a:gd name="T27" fmla="*/ 79628 h 561975"/>
                  <a:gd name="T28" fmla="*/ 502185 w 786764"/>
                  <a:gd name="T29" fmla="*/ 0 h 561975"/>
                  <a:gd name="T30" fmla="*/ 581231 w 786764"/>
                  <a:gd name="T31" fmla="*/ 79628 h 561975"/>
                  <a:gd name="T32" fmla="*/ 534955 w 786764"/>
                  <a:gd name="T33" fmla="*/ 79628 h 561975"/>
                  <a:gd name="T34" fmla="*/ 734546 w 786764"/>
                  <a:gd name="T35" fmla="*/ 280678 h 561975"/>
                  <a:gd name="T36" fmla="*/ 534955 w 786764"/>
                  <a:gd name="T37" fmla="*/ 481715 h 561975"/>
                  <a:gd name="T38" fmla="*/ 581328 w 786764"/>
                  <a:gd name="T39" fmla="*/ 481715 h 561975"/>
                  <a:gd name="T40" fmla="*/ 780812 w 786764"/>
                  <a:gd name="T41" fmla="*/ 280678 h 561975"/>
                  <a:gd name="T42" fmla="*/ 581231 w 786764"/>
                  <a:gd name="T43" fmla="*/ 79628 h 561975"/>
                  <a:gd name="T44" fmla="*/ 545788 w 786764"/>
                  <a:gd name="T45" fmla="*/ 106180 h 561975"/>
                  <a:gd name="T46" fmla="*/ 545788 w 786764"/>
                  <a:gd name="T47" fmla="*/ 190118 h 561975"/>
                  <a:gd name="T48" fmla="*/ 43756 w 786764"/>
                  <a:gd name="T49" fmla="*/ 190118 h 561975"/>
                  <a:gd name="T50" fmla="*/ 43756 w 786764"/>
                  <a:gd name="T51" fmla="*/ 371356 h 561975"/>
                  <a:gd name="T52" fmla="*/ 545788 w 786764"/>
                  <a:gd name="T53" fmla="*/ 371356 h 561975"/>
                  <a:gd name="T54" fmla="*/ 545788 w 786764"/>
                  <a:gd name="T55" fmla="*/ 455176 h 561975"/>
                  <a:gd name="T56" fmla="*/ 572146 w 786764"/>
                  <a:gd name="T57" fmla="*/ 428624 h 561975"/>
                  <a:gd name="T58" fmla="*/ 556772 w 786764"/>
                  <a:gd name="T59" fmla="*/ 428624 h 561975"/>
                  <a:gd name="T60" fmla="*/ 556772 w 786764"/>
                  <a:gd name="T61" fmla="*/ 360425 h 561975"/>
                  <a:gd name="T62" fmla="*/ 54588 w 786764"/>
                  <a:gd name="T63" fmla="*/ 360425 h 561975"/>
                  <a:gd name="T64" fmla="*/ 54588 w 786764"/>
                  <a:gd name="T65" fmla="*/ 201049 h 561975"/>
                  <a:gd name="T66" fmla="*/ 556772 w 786764"/>
                  <a:gd name="T67" fmla="*/ 201049 h 561975"/>
                  <a:gd name="T68" fmla="*/ 556772 w 786764"/>
                  <a:gd name="T69" fmla="*/ 132850 h 561975"/>
                  <a:gd name="T70" fmla="*/ 572264 w 786764"/>
                  <a:gd name="T71" fmla="*/ 132850 h 561975"/>
                  <a:gd name="T72" fmla="*/ 545788 w 786764"/>
                  <a:gd name="T73" fmla="*/ 106180 h 561975"/>
                  <a:gd name="T74" fmla="*/ 572264 w 786764"/>
                  <a:gd name="T75" fmla="*/ 132850 h 561975"/>
                  <a:gd name="T76" fmla="*/ 556772 w 786764"/>
                  <a:gd name="T77" fmla="*/ 132850 h 561975"/>
                  <a:gd name="T78" fmla="*/ 703650 w 786764"/>
                  <a:gd name="T79" fmla="*/ 280678 h 561975"/>
                  <a:gd name="T80" fmla="*/ 556772 w 786764"/>
                  <a:gd name="T81" fmla="*/ 428624 h 561975"/>
                  <a:gd name="T82" fmla="*/ 572146 w 786764"/>
                  <a:gd name="T83" fmla="*/ 428624 h 561975"/>
                  <a:gd name="T84" fmla="*/ 719024 w 786764"/>
                  <a:gd name="T85" fmla="*/ 280678 h 561975"/>
                  <a:gd name="T86" fmla="*/ 572264 w 786764"/>
                  <a:gd name="T87" fmla="*/ 132850 h 5619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86764"/>
                  <a:gd name="T133" fmla="*/ 0 h 561975"/>
                  <a:gd name="T134" fmla="*/ 786764 w 786764"/>
                  <a:gd name="T135" fmla="*/ 561975 h 5619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86764" h="561975">
                    <a:moveTo>
                      <a:pt x="505846" y="0"/>
                    </a:moveTo>
                    <a:lnTo>
                      <a:pt x="505846" y="146054"/>
                    </a:lnTo>
                    <a:lnTo>
                      <a:pt x="0" y="146054"/>
                    </a:lnTo>
                    <a:lnTo>
                      <a:pt x="0" y="415421"/>
                    </a:lnTo>
                    <a:lnTo>
                      <a:pt x="505846" y="415421"/>
                    </a:lnTo>
                    <a:lnTo>
                      <a:pt x="505846" y="561475"/>
                    </a:lnTo>
                    <a:lnTo>
                      <a:pt x="585567" y="481715"/>
                    </a:lnTo>
                    <a:lnTo>
                      <a:pt x="538855" y="481715"/>
                    </a:lnTo>
                    <a:lnTo>
                      <a:pt x="538855" y="382405"/>
                    </a:lnTo>
                    <a:lnTo>
                      <a:pt x="33009" y="382405"/>
                    </a:lnTo>
                    <a:lnTo>
                      <a:pt x="33009" y="179069"/>
                    </a:lnTo>
                    <a:lnTo>
                      <a:pt x="538855" y="179069"/>
                    </a:lnTo>
                    <a:lnTo>
                      <a:pt x="538855" y="79628"/>
                    </a:lnTo>
                    <a:lnTo>
                      <a:pt x="585469" y="79628"/>
                    </a:lnTo>
                    <a:lnTo>
                      <a:pt x="505846" y="0"/>
                    </a:lnTo>
                    <a:close/>
                  </a:path>
                  <a:path w="786764" h="561975">
                    <a:moveTo>
                      <a:pt x="585469" y="79628"/>
                    </a:moveTo>
                    <a:lnTo>
                      <a:pt x="538855" y="79628"/>
                    </a:lnTo>
                    <a:lnTo>
                      <a:pt x="739901" y="280678"/>
                    </a:lnTo>
                    <a:lnTo>
                      <a:pt x="538855" y="481715"/>
                    </a:lnTo>
                    <a:lnTo>
                      <a:pt x="585567" y="481715"/>
                    </a:lnTo>
                    <a:lnTo>
                      <a:pt x="786505" y="280678"/>
                    </a:lnTo>
                    <a:lnTo>
                      <a:pt x="585469" y="79628"/>
                    </a:lnTo>
                    <a:close/>
                  </a:path>
                  <a:path w="786764" h="561975">
                    <a:moveTo>
                      <a:pt x="549767" y="106180"/>
                    </a:moveTo>
                    <a:lnTo>
                      <a:pt x="549767" y="190118"/>
                    </a:lnTo>
                    <a:lnTo>
                      <a:pt x="44074" y="190118"/>
                    </a:lnTo>
                    <a:lnTo>
                      <a:pt x="44074" y="371356"/>
                    </a:lnTo>
                    <a:lnTo>
                      <a:pt x="549767" y="371356"/>
                    </a:lnTo>
                    <a:lnTo>
                      <a:pt x="549767" y="455176"/>
                    </a:lnTo>
                    <a:lnTo>
                      <a:pt x="576318" y="428624"/>
                    </a:lnTo>
                    <a:lnTo>
                      <a:pt x="560831" y="428624"/>
                    </a:lnTo>
                    <a:lnTo>
                      <a:pt x="560831" y="360425"/>
                    </a:lnTo>
                    <a:lnTo>
                      <a:pt x="54985" y="360425"/>
                    </a:lnTo>
                    <a:lnTo>
                      <a:pt x="54985" y="201049"/>
                    </a:lnTo>
                    <a:lnTo>
                      <a:pt x="560831" y="201049"/>
                    </a:lnTo>
                    <a:lnTo>
                      <a:pt x="560831" y="132850"/>
                    </a:lnTo>
                    <a:lnTo>
                      <a:pt x="576437" y="132850"/>
                    </a:lnTo>
                    <a:lnTo>
                      <a:pt x="549767" y="106180"/>
                    </a:lnTo>
                    <a:close/>
                  </a:path>
                  <a:path w="786764" h="561975">
                    <a:moveTo>
                      <a:pt x="576437" y="132850"/>
                    </a:moveTo>
                    <a:lnTo>
                      <a:pt x="560831" y="132850"/>
                    </a:lnTo>
                    <a:lnTo>
                      <a:pt x="708781" y="280678"/>
                    </a:lnTo>
                    <a:lnTo>
                      <a:pt x="560831" y="428624"/>
                    </a:lnTo>
                    <a:lnTo>
                      <a:pt x="576318" y="428624"/>
                    </a:lnTo>
                    <a:lnTo>
                      <a:pt x="724265" y="280678"/>
                    </a:lnTo>
                    <a:lnTo>
                      <a:pt x="576437" y="132850"/>
                    </a:lnTo>
                    <a:close/>
                  </a:path>
                </a:pathLst>
              </a:custGeom>
              <a:solidFill>
                <a:srgbClr val="1E768B"/>
              </a:solidFill>
              <a:ln w="9525">
                <a:noFill/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s-EC"/>
              </a:p>
            </p:txBody>
          </p:sp>
        </p:grp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311" y="149663"/>
            <a:ext cx="799517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3600" b="1" dirty="0" smtClean="0">
                <a:latin typeface="Arial" pitchFamily="34" charset="0"/>
                <a:cs typeface="Arial" pitchFamily="34" charset="0"/>
              </a:rPr>
              <a:t>ASPECTOS GENERALES PASTAZA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46" y="1375233"/>
            <a:ext cx="7562934" cy="451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44408" y="4077072"/>
            <a:ext cx="4042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</a:rPr>
              <a:t>P</a:t>
            </a:r>
          </a:p>
          <a:p>
            <a:r>
              <a:rPr lang="es-EC" sz="2800" b="1" dirty="0" smtClean="0">
                <a:solidFill>
                  <a:srgbClr val="FF0000"/>
                </a:solidFill>
              </a:rPr>
              <a:t>E</a:t>
            </a:r>
          </a:p>
          <a:p>
            <a:r>
              <a:rPr lang="es-EC" sz="2800" b="1" dirty="0" smtClean="0">
                <a:solidFill>
                  <a:srgbClr val="FF0000"/>
                </a:solidFill>
              </a:rPr>
              <a:t>R</a:t>
            </a:r>
          </a:p>
          <a:p>
            <a:r>
              <a:rPr lang="es-EC" sz="2800" b="1" dirty="0">
                <a:solidFill>
                  <a:srgbClr val="FF0000"/>
                </a:solidFill>
              </a:rPr>
              <a:t>Ú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660232" y="1340768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800" b="1" dirty="0" smtClean="0">
                <a:solidFill>
                  <a:srgbClr val="FF0000"/>
                </a:solidFill>
              </a:rPr>
              <a:t>ORELLANA</a:t>
            </a:r>
            <a:endParaRPr lang="es-EC" sz="28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1455167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</a:rPr>
              <a:t>NAPO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25161" y="4797152"/>
            <a:ext cx="1174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MORONA</a:t>
            </a:r>
          </a:p>
          <a:p>
            <a:r>
              <a:rPr lang="es-EC" b="1" dirty="0" smtClean="0">
                <a:solidFill>
                  <a:srgbClr val="FF0000"/>
                </a:solidFill>
              </a:rPr>
              <a:t>SANTIAGO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96360" y="2852936"/>
            <a:ext cx="27283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b="1" dirty="0" smtClean="0">
                <a:solidFill>
                  <a:srgbClr val="FF0000"/>
                </a:solidFill>
              </a:rPr>
              <a:t>T</a:t>
            </a:r>
          </a:p>
          <a:p>
            <a:r>
              <a:rPr lang="es-EC" sz="1050" b="1" dirty="0" smtClean="0">
                <a:solidFill>
                  <a:srgbClr val="FF0000"/>
                </a:solidFill>
              </a:rPr>
              <a:t>U</a:t>
            </a:r>
          </a:p>
          <a:p>
            <a:r>
              <a:rPr lang="es-EC" sz="1050" b="1" dirty="0" smtClean="0">
                <a:solidFill>
                  <a:srgbClr val="FF0000"/>
                </a:solidFill>
              </a:rPr>
              <a:t>N</a:t>
            </a:r>
          </a:p>
          <a:p>
            <a:r>
              <a:rPr lang="es-EC" sz="1050" b="1" dirty="0" smtClean="0">
                <a:solidFill>
                  <a:srgbClr val="FF0000"/>
                </a:solidFill>
              </a:rPr>
              <a:t>G</a:t>
            </a:r>
          </a:p>
          <a:p>
            <a:r>
              <a:rPr lang="es-EC" sz="1050" b="1" dirty="0" smtClean="0">
                <a:solidFill>
                  <a:srgbClr val="FF0000"/>
                </a:solidFill>
              </a:rPr>
              <a:t>U</a:t>
            </a:r>
          </a:p>
          <a:p>
            <a:r>
              <a:rPr lang="es-EC" sz="1050" b="1" dirty="0" smtClean="0">
                <a:solidFill>
                  <a:srgbClr val="FF0000"/>
                </a:solidFill>
              </a:rPr>
              <a:t>R</a:t>
            </a:r>
          </a:p>
          <a:p>
            <a:r>
              <a:rPr lang="es-EC" sz="1050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s-EC" sz="1050" b="1" dirty="0" smtClean="0">
                <a:solidFill>
                  <a:srgbClr val="FF0000"/>
                </a:solidFill>
              </a:rPr>
              <a:t>H</a:t>
            </a:r>
          </a:p>
          <a:p>
            <a:r>
              <a:rPr lang="es-EC" sz="1050" b="1" dirty="0" smtClean="0">
                <a:solidFill>
                  <a:srgbClr val="FF0000"/>
                </a:solidFill>
              </a:rPr>
              <a:t>U</a:t>
            </a:r>
          </a:p>
          <a:p>
            <a:r>
              <a:rPr lang="es-EC" sz="105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7274" y="3673423"/>
            <a:ext cx="14285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29.800 KM2</a:t>
            </a:r>
            <a:endParaRPr lang="es-CO" dirty="0"/>
          </a:p>
        </p:txBody>
      </p:sp>
      <p:sp>
        <p:nvSpPr>
          <p:cNvPr id="10" name="Oval 9"/>
          <p:cNvSpPr/>
          <p:nvPr/>
        </p:nvSpPr>
        <p:spPr>
          <a:xfrm>
            <a:off x="1187624" y="2492870"/>
            <a:ext cx="45719" cy="2160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TextBox 10"/>
          <p:cNvSpPr txBox="1"/>
          <p:nvPr/>
        </p:nvSpPr>
        <p:spPr>
          <a:xfrm>
            <a:off x="1266172" y="2483588"/>
            <a:ext cx="83869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PUYO</a:t>
            </a:r>
            <a:endParaRPr lang="es-CO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408" y="4042755"/>
            <a:ext cx="1224000" cy="150879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298865" y="5585865"/>
            <a:ext cx="272273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C" b="1" dirty="0" smtClean="0">
                <a:latin typeface="Arial" pitchFamily="34" charset="0"/>
                <a:cs typeface="Arial" pitchFamily="34" charset="0"/>
              </a:rPr>
              <a:t>Temperatura 18 a 33 °C</a:t>
            </a:r>
          </a:p>
        </p:txBody>
      </p:sp>
      <p:sp>
        <p:nvSpPr>
          <p:cNvPr id="15" name="7 CuadroTexto"/>
          <p:cNvSpPr txBox="1"/>
          <p:nvPr/>
        </p:nvSpPr>
        <p:spPr>
          <a:xfrm>
            <a:off x="2035977" y="2780910"/>
            <a:ext cx="87979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FATIMA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40" y="4191764"/>
            <a:ext cx="277261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ALTITUD MEDIA 800 MSNM</a:t>
            </a:r>
            <a:endParaRPr lang="es-CO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1275" y="148490"/>
            <a:ext cx="715509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C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REALIDAD TURÍSTICA DE PASTAZA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925" y="764630"/>
            <a:ext cx="3531736" cy="369332"/>
          </a:xfrm>
          <a:prstGeom prst="rect">
            <a:avLst/>
          </a:prstGeom>
          <a:effectLst>
            <a:outerShdw blurRad="39999" dist="23000" algn="bl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Amazonia olvidada por el Estado</a:t>
            </a:r>
            <a:endParaRPr lang="es-CO" dirty="0"/>
          </a:p>
        </p:txBody>
      </p:sp>
      <p:sp>
        <p:nvSpPr>
          <p:cNvPr id="8" name="TextBox 7"/>
          <p:cNvSpPr txBox="1"/>
          <p:nvPr/>
        </p:nvSpPr>
        <p:spPr>
          <a:xfrm>
            <a:off x="4788030" y="1133962"/>
            <a:ext cx="194418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Vías en mal estado</a:t>
            </a:r>
          </a:p>
          <a:p>
            <a:r>
              <a:rPr lang="es-EC" dirty="0" smtClean="0"/>
              <a:t>Constantes lluvias</a:t>
            </a:r>
            <a:endParaRPr lang="es-CO" dirty="0"/>
          </a:p>
        </p:txBody>
      </p:sp>
      <p:sp>
        <p:nvSpPr>
          <p:cNvPr id="9" name="TextBox 8"/>
          <p:cNvSpPr txBox="1"/>
          <p:nvPr/>
        </p:nvSpPr>
        <p:spPr>
          <a:xfrm>
            <a:off x="318565" y="2123538"/>
            <a:ext cx="3724096" cy="369332"/>
          </a:xfrm>
          <a:prstGeom prst="rect">
            <a:avLst/>
          </a:prstGeom>
          <a:effectLst>
            <a:outerShdw blurRad="39999" dist="23000" algn="bl" rotWithShape="0">
              <a:srgbClr val="000000">
                <a:alpha val="4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Gobierno a puesto mayor atención</a:t>
            </a:r>
            <a:endParaRPr lang="es-CO" dirty="0"/>
          </a:p>
        </p:txBody>
      </p:sp>
      <p:sp>
        <p:nvSpPr>
          <p:cNvPr id="10" name="TextBox 9"/>
          <p:cNvSpPr txBox="1"/>
          <p:nvPr/>
        </p:nvSpPr>
        <p:spPr>
          <a:xfrm>
            <a:off x="4349680" y="2056806"/>
            <a:ext cx="3937488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Carreteras de primer orden</a:t>
            </a:r>
          </a:p>
          <a:p>
            <a:r>
              <a:rPr lang="es-EC" dirty="0" smtClean="0"/>
              <a:t>Increíble variedad de recursos naturales</a:t>
            </a:r>
          </a:p>
          <a:p>
            <a:r>
              <a:rPr lang="es-EC" dirty="0" smtClean="0"/>
              <a:t>Puerta de ingreso a la región Amazónica</a:t>
            </a:r>
            <a:endParaRPr lang="es-CO" dirty="0" smtClean="0"/>
          </a:p>
          <a:p>
            <a:r>
              <a:rPr lang="es-EC" dirty="0" smtClean="0"/>
              <a:t>Siete nacionalidades</a:t>
            </a:r>
          </a:p>
          <a:p>
            <a:r>
              <a:rPr lang="es-EC" dirty="0" smtClean="0"/>
              <a:t>Turismo de aventura</a:t>
            </a:r>
          </a:p>
          <a:p>
            <a:r>
              <a:rPr lang="es-EC" dirty="0" smtClean="0"/>
              <a:t>Ecoturismo</a:t>
            </a:r>
          </a:p>
          <a:p>
            <a:r>
              <a:rPr lang="es-EC" dirty="0" smtClean="0"/>
              <a:t>Turismo comunitario</a:t>
            </a:r>
          </a:p>
          <a:p>
            <a:endParaRPr lang="es-CO" dirty="0"/>
          </a:p>
        </p:txBody>
      </p:sp>
      <p:sp>
        <p:nvSpPr>
          <p:cNvPr id="108546" name="AutoShape 2" descr="Resultado de imagen para carretera puy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8548" name="AutoShape 4" descr="Resultado de imagen para carretera puy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39448">
            <a:off x="315145" y="3581382"/>
            <a:ext cx="2924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8553" name="AutoShape 9" descr="Resultado de imagen para pasta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8385">
            <a:off x="6286489" y="394094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60" y="4598956"/>
            <a:ext cx="2592360" cy="1422404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9999" dist="23000" algn="bl" rotWithShape="0">
              <a:srgbClr val="000000">
                <a:alpha val="4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4578"/>
            <a:ext cx="8027665" cy="573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692620"/>
            <a:ext cx="5650992" cy="4536504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FUNDADA 14 DE JUNIO 1961</a:t>
            </a:r>
            <a:b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Temperatura:	18-14 °C</a:t>
            </a:r>
            <a:b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extensión: 93 KM2</a:t>
            </a:r>
            <a:b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VIA: PUYO-TENA</a:t>
            </a:r>
            <a:b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/>
            </a:r>
            <a:b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A 7,42 KM DE PARROQUIA </a:t>
            </a:r>
            <a:b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s-EC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/>
            </a:r>
            <a:br>
              <a:rPr lang="es-EC" dirty="0">
                <a:solidFill>
                  <a:schemeClr val="accent4">
                    <a:lumMod val="75000"/>
                    <a:lumOff val="25000"/>
                  </a:schemeClr>
                </a:solidFill>
              </a:rPr>
            </a:br>
            <a:r>
              <a:rPr lang="es-EC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URBANA PUYO</a:t>
            </a:r>
            <a:endParaRPr lang="es-CO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436096" y="1844824"/>
            <a:ext cx="201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TNTE. HUGO ORTIZ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987824" y="5157192"/>
            <a:ext cx="70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PUYO</a:t>
            </a:r>
            <a:endParaRPr lang="es-EC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386104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MERA</a:t>
            </a:r>
            <a:endParaRPr lang="es-EC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740352" y="3068960"/>
            <a:ext cx="97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10 DE</a:t>
            </a:r>
          </a:p>
          <a:p>
            <a:r>
              <a:rPr lang="es-EC" b="1" dirty="0" smtClean="0"/>
              <a:t>AGOSTO</a:t>
            </a:r>
            <a:endParaRPr lang="es-EC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3 Rectángulo"/>
          <p:cNvSpPr/>
          <p:nvPr/>
        </p:nvSpPr>
        <p:spPr>
          <a:xfrm>
            <a:off x="81275" y="148490"/>
            <a:ext cx="715509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EC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REALIDAD TURÍSTICA DE FATIMA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213165024"/>
              </p:ext>
            </p:extLst>
          </p:nvPr>
        </p:nvGraphicFramePr>
        <p:xfrm>
          <a:off x="272100" y="80010"/>
          <a:ext cx="9052560" cy="677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076228">
            <a:off x="-236998" y="667641"/>
            <a:ext cx="2861221" cy="1325563"/>
          </a:xfrm>
        </p:spPr>
        <p:txBody>
          <a:bodyPr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Análisis </a:t>
            </a:r>
            <a:r>
              <a:rPr lang="es-EC" dirty="0" smtClean="0">
                <a:solidFill>
                  <a:schemeClr val="tx1"/>
                </a:solidFill>
              </a:rPr>
              <a:t>FODA</a:t>
            </a:r>
            <a:br>
              <a:rPr lang="es-EC" dirty="0" smtClean="0">
                <a:solidFill>
                  <a:schemeClr val="tx1"/>
                </a:solidFill>
              </a:rPr>
            </a:br>
            <a:r>
              <a:rPr lang="es-EC" dirty="0" smtClean="0">
                <a:solidFill>
                  <a:schemeClr val="tx1"/>
                </a:solidFill>
              </a:rPr>
              <a:t>DE FATIMA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8B4EB7-6412-40E0-BBEB-8AC76BE3E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F8B4EB7-6412-40E0-BBEB-8AC76BE3E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F8B4EB7-6412-40E0-BBEB-8AC76BE3E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F8B4EB7-6412-40E0-BBEB-8AC76BE3E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2F148B-51CB-40C5-9EAB-DC9C1FF38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B2F148B-51CB-40C5-9EAB-DC9C1FF38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B2F148B-51CB-40C5-9EAB-DC9C1FF38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B2F148B-51CB-40C5-9EAB-DC9C1FF38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CE1686-478B-4457-9104-A12F623BB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4CE1686-478B-4457-9104-A12F623BB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4CE1686-478B-4457-9104-A12F623BB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4CE1686-478B-4457-9104-A12F623BB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B2A196-7E52-491A-9FE6-E0CD1A211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9B2A196-7E52-491A-9FE6-E0CD1A211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9B2A196-7E52-491A-9FE6-E0CD1A211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D9B2A196-7E52-491A-9FE6-E0CD1A211E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BC276A-9239-4FC9-8541-42A17DFD9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A6BC276A-9239-4FC9-8541-42A17DFD9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6BC276A-9239-4FC9-8541-42A17DFD9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A6BC276A-9239-4FC9-8541-42A17DFD9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iseño predeterminado">
  <a:themeElements>
    <a:clrScheme name="Personalizado 23">
      <a:dk1>
        <a:srgbClr val="000000"/>
      </a:dk1>
      <a:lt1>
        <a:srgbClr val="FFFFFF"/>
      </a:lt1>
      <a:dk2>
        <a:srgbClr val="006000"/>
      </a:dk2>
      <a:lt2>
        <a:srgbClr val="FFFFFF"/>
      </a:lt2>
      <a:accent1>
        <a:srgbClr val="003300"/>
      </a:accent1>
      <a:accent2>
        <a:srgbClr val="0066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6600"/>
      </a:accent6>
      <a:hlink>
        <a:srgbClr val="729900"/>
      </a:hlink>
      <a:folHlink>
        <a:srgbClr val="00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19530</TotalTime>
  <Words>3082</Words>
  <Application>Microsoft Office PowerPoint</Application>
  <PresentationFormat>On-screen Show (4:3)</PresentationFormat>
  <Paragraphs>754</Paragraphs>
  <Slides>27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Diseño predeterminado</vt:lpstr>
      <vt:lpstr>CorelDRAW</vt:lpstr>
      <vt:lpstr>Slide 1</vt:lpstr>
      <vt:lpstr>Problema</vt:lpstr>
      <vt:lpstr>Slide 3</vt:lpstr>
      <vt:lpstr>OBJETIVOS</vt:lpstr>
      <vt:lpstr>Slide 5</vt:lpstr>
      <vt:lpstr>Slide 6</vt:lpstr>
      <vt:lpstr>Slide 7</vt:lpstr>
      <vt:lpstr>FUNDADA 14 DE JUNIO 1961  Temperatura: 18-14 °C  extensión: 93 KM2  VIA: PUYO-TENA  A 7,42 KM DE PARROQUIA   URBANA PUYO</vt:lpstr>
      <vt:lpstr>Análisis FODA DE FATIMA</vt:lpstr>
      <vt:lpstr>Slide 10</vt:lpstr>
      <vt:lpstr>Slide 11</vt:lpstr>
      <vt:lpstr>DETERMINACIÓN DE ESTRATEGIAS   PRODUCTO DEL CRUCE FO DO Y FA DA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Windows User</cp:lastModifiedBy>
  <cp:revision>523</cp:revision>
  <dcterms:created xsi:type="dcterms:W3CDTF">2008-02-13T16:07:44Z</dcterms:created>
  <dcterms:modified xsi:type="dcterms:W3CDTF">2015-05-20T23:25:32Z</dcterms:modified>
</cp:coreProperties>
</file>