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  <Override PartName="/ppt/charts/colors3.xml" ContentType="application/vnd.ms-office.chartcolorstyle+xml"/>
  <Override PartName="/ppt/charts/style3.xml" ContentType="application/vnd.ms-office.chartstyle+xml"/>
  <Override PartName="/ppt/charts/colors4.xml" ContentType="application/vnd.ms-office.chartcolorstyle+xml"/>
  <Override PartName="/ppt/charts/style4.xml" ContentType="application/vnd.ms-office.chartstyle+xml"/>
  <Override PartName="/ppt/charts/colors5.xml" ContentType="application/vnd.ms-office.chartcolorstyle+xml"/>
  <Override PartName="/ppt/charts/style5.xml" ContentType="application/vnd.ms-office.chartstyle+xml"/>
  <Override PartName="/ppt/charts/colors6.xml" ContentType="application/vnd.ms-office.chartcolorstyle+xml"/>
  <Override PartName="/ppt/charts/style6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7" r:id="rId1"/>
  </p:sldMasterIdLst>
  <p:sldIdLst>
    <p:sldId id="256" r:id="rId2"/>
    <p:sldId id="257" r:id="rId3"/>
    <p:sldId id="258" r:id="rId4"/>
    <p:sldId id="267" r:id="rId5"/>
    <p:sldId id="259" r:id="rId6"/>
    <p:sldId id="260" r:id="rId7"/>
    <p:sldId id="290" r:id="rId8"/>
    <p:sldId id="295" r:id="rId9"/>
    <p:sldId id="261" r:id="rId10"/>
    <p:sldId id="263" r:id="rId11"/>
    <p:sldId id="265" r:id="rId12"/>
    <p:sldId id="266" r:id="rId13"/>
    <p:sldId id="271" r:id="rId14"/>
    <p:sldId id="270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96" r:id="rId25"/>
    <p:sldId id="281" r:id="rId26"/>
    <p:sldId id="297" r:id="rId27"/>
    <p:sldId id="298" r:id="rId28"/>
    <p:sldId id="282" r:id="rId29"/>
    <p:sldId id="283" r:id="rId30"/>
    <p:sldId id="284" r:id="rId31"/>
    <p:sldId id="285" r:id="rId32"/>
    <p:sldId id="286" r:id="rId33"/>
    <p:sldId id="292" r:id="rId34"/>
    <p:sldId id="287" r:id="rId35"/>
    <p:sldId id="293" r:id="rId36"/>
    <p:sldId id="288" r:id="rId37"/>
    <p:sldId id="294" r:id="rId38"/>
    <p:sldId id="289" r:id="rId39"/>
    <p:sldId id="291" r:id="rId40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OCENTE" initials="D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91" d="100"/>
          <a:sy n="91" d="100"/>
        </p:scale>
        <p:origin x="-126" y="-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file:///C:\Users\Evelyn\Documents\SR%20PILICITA\RESULTADOS%20ENCUESTAS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oleObject" Target="file:///C:\Users\Evelyn\Documents\SR%20PILICITA\RESULTADOS%20ENCUESTAS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oleObject" Target="file:///C:\Users\Evelyn\Documents\SR%20PILICITA\RESULTADOS%20ENCUESTAS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oleObject" Target="file:///C:\Users\Evelyn\Documents\SR%20PILICITA\RESULTADOS%20ENCUESTAS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5.xml"/><Relationship Id="rId2" Type="http://schemas.microsoft.com/office/2011/relationships/chartColorStyle" Target="colors5.xml"/><Relationship Id="rId1" Type="http://schemas.openxmlformats.org/officeDocument/2006/relationships/oleObject" Target="Libro1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Style" Target="style6.xml"/><Relationship Id="rId2" Type="http://schemas.microsoft.com/office/2011/relationships/chartColorStyle" Target="colors6.xml"/><Relationship Id="rId1" Type="http://schemas.openxmlformats.org/officeDocument/2006/relationships/oleObject" Target="file:///C:\Users\Evelyn\Documents\SR%20PILICITA\RESULTADOS%20ENCUESTA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dirty="0">
                <a:latin typeface="Arial Black" panose="020B0A04020102020204" pitchFamily="34" charset="0"/>
              </a:rPr>
              <a:t>¿CONSIDERA QUE EL TAEKWONDO ES UN DEPORTE DE VITAL IMPORTANCIA TAL COMO LO ES EL FÚTBOL?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49242577664253578"/>
          <c:w val="1"/>
          <c:h val="0.50732824259183729"/>
        </c:manualLayout>
      </c:layout>
      <c:pie3DChart>
        <c:varyColors val="1"/>
        <c:ser>
          <c:idx val="0"/>
          <c:order val="0"/>
          <c:tx>
            <c:strRef>
              <c:f>'pregunta 1'!$C$3</c:f>
              <c:strCache>
                <c:ptCount val="1"/>
                <c:pt idx="0">
                  <c:v>CANTIDAD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layout>
                <c:manualLayout>
                  <c:x val="-0.15660115513232098"/>
                  <c:y val="-7.23054318915164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8FA5836-FA48-4D7F-BB70-B7E135F019B1}" type="PERCENTAGE">
                      <a:rPr lang="en-US" sz="1600" b="1"/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[PORCENTAJE]</a:t>
                    </a:fld>
                    <a:endParaRPr lang="es-EC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894391935663874"/>
                      <c:h val="0.16811761723062194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0601368-739D-4E93-8A1E-34522086558E}" type="PERCENTAGE">
                      <a:rPr lang="en-US" sz="1600" b="1"/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[PORCENTAJE]</a:t>
                    </a:fld>
                    <a:endParaRPr lang="es-EC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4669759384552549E-2"/>
                      <c:h val="0.14099800160312689"/>
                    </c:manualLayout>
                  </c15:layout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'pregunta 1'!$B$4:$B$5</c:f>
              <c:strCache>
                <c:ptCount val="2"/>
                <c:pt idx="0">
                  <c:v>SI</c:v>
                </c:pt>
                <c:pt idx="1">
                  <c:v>NO</c:v>
                </c:pt>
              </c:strCache>
            </c:strRef>
          </c:cat>
          <c:val>
            <c:numRef>
              <c:f>'pregunta 1'!$C$4:$C$5</c:f>
              <c:numCache>
                <c:formatCode>0</c:formatCode>
                <c:ptCount val="2"/>
                <c:pt idx="0">
                  <c:v>218.66</c:v>
                </c:pt>
                <c:pt idx="1">
                  <c:v>158.34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none" spc="0" baseline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sz="2800" b="0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¿</a:t>
            </a:r>
            <a:r>
              <a:rPr lang="en-US" sz="2800" b="0" cap="none" spc="0" baseline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CONOCE </a:t>
            </a:r>
            <a:r>
              <a:rPr lang="en-US" sz="2800" b="0" cap="none" spc="0" baseline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USTED LOS HORARIOS </a:t>
            </a:r>
            <a:r>
              <a:rPr lang="en-US" sz="2800" b="0" cap="none" spc="0" baseline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DEL CLUB </a:t>
            </a:r>
            <a:r>
              <a:rPr lang="en-US" sz="2800" b="0" cap="none" spc="0" baseline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DE TAEKWONDO DE LA ESPE?</a:t>
            </a:r>
            <a:endParaRPr lang="en-US" sz="2800" b="0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/>
              <a:latin typeface="Arial Black" panose="020B0A04020102020204" pitchFamily="34" charset="0"/>
            </a:endParaRPr>
          </a:p>
        </c:rich>
      </c:tx>
      <c:layout>
        <c:manualLayout>
          <c:xMode val="edge"/>
          <c:yMode val="edge"/>
          <c:x val="0.11916527953801549"/>
          <c:y val="3.8465329714233165E-2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6238388657820686E-2"/>
          <c:y val="0.49127467549524462"/>
          <c:w val="0.81033401819049766"/>
          <c:h val="0.50556439404577613"/>
        </c:manualLayout>
      </c:layout>
      <c:pie3DChart>
        <c:varyColors val="1"/>
        <c:ser>
          <c:idx val="0"/>
          <c:order val="0"/>
          <c:tx>
            <c:strRef>
              <c:f>'pregunta 2'!$C$4</c:f>
              <c:strCache>
                <c:ptCount val="1"/>
                <c:pt idx="0">
                  <c:v>CANTIDAD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layout>
                <c:manualLayout>
                  <c:x val="-2.8719598468867156E-2"/>
                  <c:y val="8.007534468735148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'pregunta 2'!$B$5:$B$6</c:f>
              <c:strCache>
                <c:ptCount val="2"/>
                <c:pt idx="0">
                  <c:v>SI</c:v>
                </c:pt>
                <c:pt idx="1">
                  <c:v>NO</c:v>
                </c:pt>
              </c:strCache>
            </c:strRef>
          </c:cat>
          <c:val>
            <c:numRef>
              <c:f>'pregunta 2'!$C$5:$C$6</c:f>
              <c:numCache>
                <c:formatCode>0</c:formatCode>
                <c:ptCount val="2"/>
                <c:pt idx="0">
                  <c:v>18.850000000000001</c:v>
                </c:pt>
                <c:pt idx="1">
                  <c:v>358.15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  <a:ea typeface="+mn-ea"/>
                <a:cs typeface="+mn-cs"/>
              </a:defRPr>
            </a:pPr>
            <a:r>
              <a:rPr lang="en-US" sz="2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¿CONOCE</a:t>
            </a:r>
            <a:r>
              <a:rPr lang="en-US" sz="2800" b="1" cap="none" spc="0" baseline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sz="2800" b="1" cap="none" spc="0" baseline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USTED LAS PRINCIPALES ACTIVIDADES DEL CLUB DE TAEKWONDO DE LA ESPE?</a:t>
            </a:r>
            <a:endParaRPr lang="en-US" sz="2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/>
              <a:latin typeface="Arial Black" panose="020B0A04020102020204" pitchFamily="34" charset="0"/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0570300037889971"/>
          <c:y val="0.42374826650147102"/>
          <c:w val="0.81388888888888888"/>
          <c:h val="0.57479476523767858"/>
        </c:manualLayout>
      </c:layout>
      <c:pie3DChart>
        <c:varyColors val="1"/>
        <c:ser>
          <c:idx val="0"/>
          <c:order val="0"/>
          <c:tx>
            <c:strRef>
              <c:f>'pregunta 3'!$C$4</c:f>
              <c:strCache>
                <c:ptCount val="1"/>
                <c:pt idx="0">
                  <c:v>CANTIDAD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'pregunta 3'!$B$5:$B$6</c:f>
              <c:strCache>
                <c:ptCount val="2"/>
                <c:pt idx="0">
                  <c:v>SI</c:v>
                </c:pt>
                <c:pt idx="1">
                  <c:v>NO</c:v>
                </c:pt>
              </c:strCache>
            </c:strRef>
          </c:cat>
          <c:val>
            <c:numRef>
              <c:f>'pregunta 3'!$C$5:$C$6</c:f>
              <c:numCache>
                <c:formatCode>0</c:formatCode>
                <c:ptCount val="2"/>
                <c:pt idx="0">
                  <c:v>30.16</c:v>
                </c:pt>
                <c:pt idx="1">
                  <c:v>346.84000000000003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¿LE 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GUSTARÍA FORMAR PARTE DEL CLUB DE TAEKWONDO?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1143933437609942E-2"/>
          <c:y val="0.38921232882839202"/>
          <c:w val="0.95894388999505387"/>
          <c:h val="0.59278949385336899"/>
        </c:manualLayout>
      </c:layout>
      <c:pie3DChart>
        <c:varyColors val="1"/>
        <c:ser>
          <c:idx val="0"/>
          <c:order val="0"/>
          <c:tx>
            <c:strRef>
              <c:f>'pregunta 4'!$C$4</c:f>
              <c:strCache>
                <c:ptCount val="1"/>
                <c:pt idx="0">
                  <c:v>CANTIDAD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'pregunta 4'!$B$5:$B$6</c:f>
              <c:strCache>
                <c:ptCount val="2"/>
                <c:pt idx="0">
                  <c:v>SI</c:v>
                </c:pt>
                <c:pt idx="1">
                  <c:v>NO</c:v>
                </c:pt>
              </c:strCache>
            </c:strRef>
          </c:cat>
          <c:val>
            <c:numRef>
              <c:f>'pregunta 4'!$C$5:$C$6</c:f>
              <c:numCache>
                <c:formatCode>0</c:formatCode>
                <c:ptCount val="2"/>
                <c:pt idx="0">
                  <c:v>218.66</c:v>
                </c:pt>
                <c:pt idx="1">
                  <c:v>158.34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C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ASPECTOS QUE CONSIDERA QUE LE HACE FALTA AL CLUB</a:t>
            </a:r>
            <a:r>
              <a:rPr lang="es-EC" sz="2800" b="0" cap="none" spc="0" baseline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DE TAEKWONDO DE LA ESPE</a:t>
            </a:r>
            <a:endParaRPr lang="es-EC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'[RESULTADOS ENCUESTAS.xlsx]pregunta 5'!$B$15</c:f>
              <c:strCache>
                <c:ptCount val="1"/>
                <c:pt idx="0">
                  <c:v>PUBLICIDAD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'[RESULTADOS ENCUESTAS.xlsx]pregunta 5'!$C$14:$G$14</c:f>
              <c:strCach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SIN RESPUESTA</c:v>
                </c:pt>
              </c:strCache>
            </c:strRef>
          </c:cat>
          <c:val>
            <c:numRef>
              <c:f>'[RESULTADOS ENCUESTAS.xlsx]pregunta 5'!$C$15:$G$15</c:f>
              <c:numCache>
                <c:formatCode>0</c:formatCode>
                <c:ptCount val="5"/>
                <c:pt idx="0">
                  <c:v>257.61666666666667</c:v>
                </c:pt>
                <c:pt idx="1">
                  <c:v>31.416666666666664</c:v>
                </c:pt>
                <c:pt idx="2">
                  <c:v>50.266666666666666</c:v>
                </c:pt>
                <c:pt idx="3">
                  <c:v>37.700000000000003</c:v>
                </c:pt>
                <c:pt idx="4" formatCode="General">
                  <c:v>0</c:v>
                </c:pt>
              </c:numCache>
            </c:numRef>
          </c:val>
        </c:ser>
        <c:ser>
          <c:idx val="1"/>
          <c:order val="1"/>
          <c:tx>
            <c:strRef>
              <c:f>'[RESULTADOS ENCUESTAS.xlsx]pregunta 5'!$B$17</c:f>
              <c:strCache>
                <c:ptCount val="1"/>
                <c:pt idx="0">
                  <c:v>IMAGEN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'[RESULTADOS ENCUESTAS.xlsx]pregunta 5'!$C$14:$G$14</c:f>
              <c:strCach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SIN RESPUESTA</c:v>
                </c:pt>
              </c:strCache>
            </c:strRef>
          </c:cat>
          <c:val>
            <c:numRef>
              <c:f>'[RESULTADOS ENCUESTAS.xlsx]pregunta 5'!$C$17:$G$17</c:f>
              <c:numCache>
                <c:formatCode>0</c:formatCode>
                <c:ptCount val="5"/>
                <c:pt idx="0">
                  <c:v>62.833333333333329</c:v>
                </c:pt>
                <c:pt idx="1">
                  <c:v>106.81666666666666</c:v>
                </c:pt>
                <c:pt idx="2">
                  <c:v>81.683333333333337</c:v>
                </c:pt>
                <c:pt idx="3">
                  <c:v>62.833333333333329</c:v>
                </c:pt>
                <c:pt idx="4">
                  <c:v>62.833333333333329</c:v>
                </c:pt>
              </c:numCache>
            </c:numRef>
          </c:val>
        </c:ser>
        <c:ser>
          <c:idx val="2"/>
          <c:order val="2"/>
          <c:tx>
            <c:strRef>
              <c:f>'[RESULTADOS ENCUESTAS.xlsx]pregunta 5'!$B$19</c:f>
              <c:strCache>
                <c:ptCount val="1"/>
                <c:pt idx="0">
                  <c:v>RECURSOS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'[RESULTADOS ENCUESTAS.xlsx]pregunta 5'!$C$14:$G$14</c:f>
              <c:strCach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SIN RESPUESTA</c:v>
                </c:pt>
              </c:strCache>
            </c:strRef>
          </c:cat>
          <c:val>
            <c:numRef>
              <c:f>'[RESULTADOS ENCUESTAS.xlsx]pregunta 5'!$C$19:$G$19</c:f>
              <c:numCache>
                <c:formatCode>0</c:formatCode>
                <c:ptCount val="5"/>
                <c:pt idx="0">
                  <c:v>69.11666666666666</c:v>
                </c:pt>
                <c:pt idx="1">
                  <c:v>125.66666666666666</c:v>
                </c:pt>
                <c:pt idx="2">
                  <c:v>106.81666666666666</c:v>
                </c:pt>
                <c:pt idx="3">
                  <c:v>25.133333333333333</c:v>
                </c:pt>
                <c:pt idx="4">
                  <c:v>50.266666666666666</c:v>
                </c:pt>
              </c:numCache>
            </c:numRef>
          </c:val>
        </c:ser>
        <c:ser>
          <c:idx val="3"/>
          <c:order val="3"/>
          <c:tx>
            <c:strRef>
              <c:f>'[RESULTADOS ENCUESTAS.xlsx]pregunta 5'!$B$21</c:f>
              <c:strCache>
                <c:ptCount val="1"/>
                <c:pt idx="0">
                  <c:v>INSTRUCTOR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'[RESULTADOS ENCUESTAS.xlsx]pregunta 5'!$C$14:$G$14</c:f>
              <c:strCach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SIN RESPUESTA</c:v>
                </c:pt>
              </c:strCache>
            </c:strRef>
          </c:cat>
          <c:val>
            <c:numRef>
              <c:f>'[RESULTADOS ENCUESTAS.xlsx]pregunta 5'!$C$21:$G$21</c:f>
              <c:numCache>
                <c:formatCode>0</c:formatCode>
                <c:ptCount val="5"/>
                <c:pt idx="0">
                  <c:v>56.55</c:v>
                </c:pt>
                <c:pt idx="1">
                  <c:v>87.966666666666669</c:v>
                </c:pt>
                <c:pt idx="2">
                  <c:v>75.400000000000006</c:v>
                </c:pt>
                <c:pt idx="3">
                  <c:v>106.81666666666666</c:v>
                </c:pt>
                <c:pt idx="4">
                  <c:v>50.266666666666666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6376704"/>
        <c:axId val="77762944"/>
      </c:barChart>
      <c:catAx>
        <c:axId val="76376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77762944"/>
        <c:crosses val="autoZero"/>
        <c:auto val="1"/>
        <c:lblAlgn val="ctr"/>
        <c:lblOffset val="100"/>
        <c:noMultiLvlLbl val="0"/>
      </c:catAx>
      <c:valAx>
        <c:axId val="777629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763767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¿RECOMENDARÍA</a:t>
            </a:r>
            <a:r>
              <a:rPr lang="en-US" sz="2400" b="0" cap="none" spc="0" baseline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b="0" cap="none" spc="0" baseline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A ALGÚN AMIGO O PARIENTE PARA QUE PUEDA HACER USO DE LOS SERVICIOS DEL CLUB DEPORTIVO DE TAEKWONDO?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c:rich>
      </c:tx>
      <c:layout>
        <c:manualLayout>
          <c:xMode val="edge"/>
          <c:yMode val="edge"/>
          <c:x val="8.0098464787788648E-2"/>
          <c:y val="0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1348541853795677"/>
          <c:y val="0.48138822217349331"/>
          <c:w val="0.77361825787141447"/>
          <c:h val="0.51861177782650669"/>
        </c:manualLayout>
      </c:layout>
      <c:pie3DChart>
        <c:varyColors val="1"/>
        <c:ser>
          <c:idx val="0"/>
          <c:order val="0"/>
          <c:tx>
            <c:strRef>
              <c:f>'pregunta 6'!$C$4</c:f>
              <c:strCache>
                <c:ptCount val="1"/>
                <c:pt idx="0">
                  <c:v>CANTIDAD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'pregunta 6'!$B$5:$B$6</c:f>
              <c:strCache>
                <c:ptCount val="2"/>
                <c:pt idx="0">
                  <c:v>SI</c:v>
                </c:pt>
                <c:pt idx="1">
                  <c:v>NO</c:v>
                </c:pt>
              </c:strCache>
            </c:strRef>
          </c:cat>
          <c:val>
            <c:numRef>
              <c:f>'pregunta 6'!$C$5:$C$6</c:f>
              <c:numCache>
                <c:formatCode>_(* #,##0_);_(* \(#,##0\);_(* "-"??_);_(@_)</c:formatCode>
                <c:ptCount val="2"/>
                <c:pt idx="0">
                  <c:v>346.84000000000003</c:v>
                </c:pt>
                <c:pt idx="1">
                  <c:v>30.16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9CA78D0-360E-4A0C-BE2D-F84A6F5241E8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269740F9-E7AA-47FD-81CB-6EFA48BBFC3F}">
      <dgm:prSet phldrT="[Texto]" custT="1"/>
      <dgm:spPr/>
      <dgm:t>
        <a:bodyPr/>
        <a:lstStyle/>
        <a:p>
          <a:pPr algn="just"/>
          <a:r>
            <a:rPr lang="es-EC" sz="2400" dirty="0" smtClean="0">
              <a:latin typeface="Arial" panose="020B0604020202020204" pitchFamily="34" charset="0"/>
              <a:cs typeface="Arial" panose="020B0604020202020204" pitchFamily="34" charset="0"/>
            </a:rPr>
            <a:t>El Club de Tae kwon Do, forma parte de las disciplinas deportivas que se encuentran en actividad dentro de la Universidad de las Fuerzas Armadas, “ESPE”.</a:t>
          </a:r>
          <a:endParaRPr lang="es-EC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DCB8EE7-127D-4652-A268-F3A7B24B159D}" type="parTrans" cxnId="{5CB6388A-4C6D-4E38-B58A-FD42CAE77D07}">
      <dgm:prSet/>
      <dgm:spPr/>
      <dgm:t>
        <a:bodyPr/>
        <a:lstStyle/>
        <a:p>
          <a:endParaRPr lang="es-EC"/>
        </a:p>
      </dgm:t>
    </dgm:pt>
    <dgm:pt modelId="{DF2305F9-241F-4267-8678-311332E4AD1F}" type="sibTrans" cxnId="{5CB6388A-4C6D-4E38-B58A-FD42CAE77D07}">
      <dgm:prSet/>
      <dgm:spPr/>
      <dgm:t>
        <a:bodyPr/>
        <a:lstStyle/>
        <a:p>
          <a:endParaRPr lang="es-EC"/>
        </a:p>
      </dgm:t>
    </dgm:pt>
    <dgm:pt modelId="{8E48E4CB-59FC-450E-A157-CA811B20E87A}">
      <dgm:prSet phldrT="[Texto]" custT="1"/>
      <dgm:spPr/>
      <dgm:t>
        <a:bodyPr/>
        <a:lstStyle/>
        <a:p>
          <a:pPr algn="just"/>
          <a:r>
            <a:rPr lang="es-EC" sz="2400" dirty="0" smtClean="0">
              <a:latin typeface="Arial" panose="020B0604020202020204" pitchFamily="34" charset="0"/>
              <a:cs typeface="Arial" panose="020B0604020202020204" pitchFamily="34" charset="0"/>
            </a:rPr>
            <a:t>El presente proyecto pretende implementar un nuevo modelo de gestión de manejo a nivel institucional, para llevarlo de la mano con el club de Tae Kwon Do de la ESPE, a través de la implementación de una Plan de Marketing.</a:t>
          </a:r>
          <a:endParaRPr lang="es-EC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D78A8D9-D841-4F69-AB83-85F0B82E2CD1}" type="parTrans" cxnId="{3CCF724B-0279-41D0-8012-620E92B6ECB5}">
      <dgm:prSet/>
      <dgm:spPr/>
      <dgm:t>
        <a:bodyPr/>
        <a:lstStyle/>
        <a:p>
          <a:endParaRPr lang="es-EC"/>
        </a:p>
      </dgm:t>
    </dgm:pt>
    <dgm:pt modelId="{47DD0612-B962-44DB-A939-35FD1E169F59}" type="sibTrans" cxnId="{3CCF724B-0279-41D0-8012-620E92B6ECB5}">
      <dgm:prSet/>
      <dgm:spPr/>
      <dgm:t>
        <a:bodyPr/>
        <a:lstStyle/>
        <a:p>
          <a:endParaRPr lang="es-EC"/>
        </a:p>
      </dgm:t>
    </dgm:pt>
    <dgm:pt modelId="{A590D338-E292-4C25-A074-1E510BEAB349}">
      <dgm:prSet phldrT="[Texto]"/>
      <dgm:spPr/>
      <dgm:t>
        <a:bodyPr/>
        <a:lstStyle/>
        <a:p>
          <a:endParaRPr lang="es-EC" dirty="0"/>
        </a:p>
      </dgm:t>
    </dgm:pt>
    <dgm:pt modelId="{FCA1CA8F-52B3-4FA1-A0E6-F04A35CF24AA}" type="parTrans" cxnId="{93932FA5-8380-4ECA-86BF-82EEC42500B2}">
      <dgm:prSet/>
      <dgm:spPr/>
      <dgm:t>
        <a:bodyPr/>
        <a:lstStyle/>
        <a:p>
          <a:endParaRPr lang="es-EC"/>
        </a:p>
      </dgm:t>
    </dgm:pt>
    <dgm:pt modelId="{317ED132-2FED-4037-B1A6-0A4F0FFA4677}" type="sibTrans" cxnId="{93932FA5-8380-4ECA-86BF-82EEC42500B2}">
      <dgm:prSet/>
      <dgm:spPr/>
      <dgm:t>
        <a:bodyPr/>
        <a:lstStyle/>
        <a:p>
          <a:endParaRPr lang="es-EC"/>
        </a:p>
      </dgm:t>
    </dgm:pt>
    <dgm:pt modelId="{543856A8-CA38-4718-ABA7-C0ECC49D7E76}">
      <dgm:prSet custT="1"/>
      <dgm:spPr/>
      <dgm:t>
        <a:bodyPr/>
        <a:lstStyle/>
        <a:p>
          <a:pPr algn="just"/>
          <a:r>
            <a:rPr lang="es-EC" sz="2400" dirty="0" smtClean="0">
              <a:latin typeface="Arial" panose="020B0604020202020204" pitchFamily="34" charset="0"/>
              <a:cs typeface="Arial" panose="020B0604020202020204" pitchFamily="34" charset="0"/>
            </a:rPr>
            <a:t>Este deporte originario de Corea se ha convertido en una de las disciplinas del siglo actual; contando cada vez con un mayor número de aficionados y practicantes.</a:t>
          </a:r>
          <a:endParaRPr lang="es-EC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8D90A20-C853-44FE-9BAC-C36CEE306612}" type="parTrans" cxnId="{F1304FAA-7D13-41FE-81FD-E30DBA406A56}">
      <dgm:prSet/>
      <dgm:spPr/>
      <dgm:t>
        <a:bodyPr/>
        <a:lstStyle/>
        <a:p>
          <a:endParaRPr lang="es-EC"/>
        </a:p>
      </dgm:t>
    </dgm:pt>
    <dgm:pt modelId="{439E5AED-1770-45CA-B012-7724D0B03468}" type="sibTrans" cxnId="{F1304FAA-7D13-41FE-81FD-E30DBA406A56}">
      <dgm:prSet/>
      <dgm:spPr/>
      <dgm:t>
        <a:bodyPr/>
        <a:lstStyle/>
        <a:p>
          <a:endParaRPr lang="es-EC"/>
        </a:p>
      </dgm:t>
    </dgm:pt>
    <dgm:pt modelId="{FA82BE8C-A97A-412D-9942-32733359224F}" type="pres">
      <dgm:prSet presAssocID="{39CA78D0-360E-4A0C-BE2D-F84A6F5241E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EE781350-C44A-4F5F-9228-38E142D44B94}" type="pres">
      <dgm:prSet presAssocID="{269740F9-E7AA-47FD-81CB-6EFA48BBFC3F}" presName="parentText" presStyleLbl="node1" presStyleIdx="0" presStyleCnt="3" custScaleY="77522" custLinFactY="3556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D1871FA-4965-4E0E-AA88-5D45ED58521B}" type="pres">
      <dgm:prSet presAssocID="{DF2305F9-241F-4267-8678-311332E4AD1F}" presName="spacer" presStyleCnt="0"/>
      <dgm:spPr/>
    </dgm:pt>
    <dgm:pt modelId="{68C2F26A-5ED8-4083-87FB-EBD8076A0F2C}" type="pres">
      <dgm:prSet presAssocID="{543856A8-CA38-4718-ABA7-C0ECC49D7E76}" presName="parentText" presStyleLbl="node1" presStyleIdx="1" presStyleCnt="3" custScaleY="83278" custLinFactY="8994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7F97C38-8198-4974-9356-3FE802118D87}" type="pres">
      <dgm:prSet presAssocID="{439E5AED-1770-45CA-B012-7724D0B03468}" presName="spacer" presStyleCnt="0"/>
      <dgm:spPr/>
    </dgm:pt>
    <dgm:pt modelId="{DB1892B7-7A45-4F82-BA0C-A630C66F163E}" type="pres">
      <dgm:prSet presAssocID="{8E48E4CB-59FC-450E-A157-CA811B20E87A}" presName="parentText" presStyleLbl="node1" presStyleIdx="2" presStyleCnt="3" custLinFactNeighborY="4707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4413229-DA52-4393-94B2-D697290404DA}" type="pres">
      <dgm:prSet presAssocID="{8E48E4CB-59FC-450E-A157-CA811B20E87A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AEFCE8E7-7421-490E-AC3B-BFBC8575790D}" type="presOf" srcId="{269740F9-E7AA-47FD-81CB-6EFA48BBFC3F}" destId="{EE781350-C44A-4F5F-9228-38E142D44B94}" srcOrd="0" destOrd="0" presId="urn:microsoft.com/office/officeart/2005/8/layout/vList2"/>
    <dgm:cxn modelId="{4D99B9D1-0AEE-4280-B65F-76E92F87D032}" type="presOf" srcId="{543856A8-CA38-4718-ABA7-C0ECC49D7E76}" destId="{68C2F26A-5ED8-4083-87FB-EBD8076A0F2C}" srcOrd="0" destOrd="0" presId="urn:microsoft.com/office/officeart/2005/8/layout/vList2"/>
    <dgm:cxn modelId="{55AAE5A3-426C-4D3E-A945-6939BC2E8997}" type="presOf" srcId="{8E48E4CB-59FC-450E-A157-CA811B20E87A}" destId="{DB1892B7-7A45-4F82-BA0C-A630C66F163E}" srcOrd="0" destOrd="0" presId="urn:microsoft.com/office/officeart/2005/8/layout/vList2"/>
    <dgm:cxn modelId="{5CB6388A-4C6D-4E38-B58A-FD42CAE77D07}" srcId="{39CA78D0-360E-4A0C-BE2D-F84A6F5241E8}" destId="{269740F9-E7AA-47FD-81CB-6EFA48BBFC3F}" srcOrd="0" destOrd="0" parTransId="{FDCB8EE7-127D-4652-A268-F3A7B24B159D}" sibTransId="{DF2305F9-241F-4267-8678-311332E4AD1F}"/>
    <dgm:cxn modelId="{6359AE65-9E03-4F5F-A695-21095E637557}" type="presOf" srcId="{39CA78D0-360E-4A0C-BE2D-F84A6F5241E8}" destId="{FA82BE8C-A97A-412D-9942-32733359224F}" srcOrd="0" destOrd="0" presId="urn:microsoft.com/office/officeart/2005/8/layout/vList2"/>
    <dgm:cxn modelId="{93932FA5-8380-4ECA-86BF-82EEC42500B2}" srcId="{8E48E4CB-59FC-450E-A157-CA811B20E87A}" destId="{A590D338-E292-4C25-A074-1E510BEAB349}" srcOrd="0" destOrd="0" parTransId="{FCA1CA8F-52B3-4FA1-A0E6-F04A35CF24AA}" sibTransId="{317ED132-2FED-4037-B1A6-0A4F0FFA4677}"/>
    <dgm:cxn modelId="{3CCF724B-0279-41D0-8012-620E92B6ECB5}" srcId="{39CA78D0-360E-4A0C-BE2D-F84A6F5241E8}" destId="{8E48E4CB-59FC-450E-A157-CA811B20E87A}" srcOrd="2" destOrd="0" parTransId="{CD78A8D9-D841-4F69-AB83-85F0B82E2CD1}" sibTransId="{47DD0612-B962-44DB-A939-35FD1E169F59}"/>
    <dgm:cxn modelId="{F1304FAA-7D13-41FE-81FD-E30DBA406A56}" srcId="{39CA78D0-360E-4A0C-BE2D-F84A6F5241E8}" destId="{543856A8-CA38-4718-ABA7-C0ECC49D7E76}" srcOrd="1" destOrd="0" parTransId="{C8D90A20-C853-44FE-9BAC-C36CEE306612}" sibTransId="{439E5AED-1770-45CA-B012-7724D0B03468}"/>
    <dgm:cxn modelId="{289D89BE-66E5-4FBD-A94D-35DDA98DAC6C}" type="presOf" srcId="{A590D338-E292-4C25-A074-1E510BEAB349}" destId="{34413229-DA52-4393-94B2-D697290404DA}" srcOrd="0" destOrd="0" presId="urn:microsoft.com/office/officeart/2005/8/layout/vList2"/>
    <dgm:cxn modelId="{C47AD501-B112-4E6E-BFBD-D7298DC89339}" type="presParOf" srcId="{FA82BE8C-A97A-412D-9942-32733359224F}" destId="{EE781350-C44A-4F5F-9228-38E142D44B94}" srcOrd="0" destOrd="0" presId="urn:microsoft.com/office/officeart/2005/8/layout/vList2"/>
    <dgm:cxn modelId="{D8035F0D-5E9D-430E-B954-993C84FF97D9}" type="presParOf" srcId="{FA82BE8C-A97A-412D-9942-32733359224F}" destId="{9D1871FA-4965-4E0E-AA88-5D45ED58521B}" srcOrd="1" destOrd="0" presId="urn:microsoft.com/office/officeart/2005/8/layout/vList2"/>
    <dgm:cxn modelId="{02F59C03-92DE-41DB-88A4-4D4E2FE25E5C}" type="presParOf" srcId="{FA82BE8C-A97A-412D-9942-32733359224F}" destId="{68C2F26A-5ED8-4083-87FB-EBD8076A0F2C}" srcOrd="2" destOrd="0" presId="urn:microsoft.com/office/officeart/2005/8/layout/vList2"/>
    <dgm:cxn modelId="{E74B1EDC-AAF5-4AE0-AD6F-9B09A4EA5CD9}" type="presParOf" srcId="{FA82BE8C-A97A-412D-9942-32733359224F}" destId="{97F97C38-8198-4974-9356-3FE802118D87}" srcOrd="3" destOrd="0" presId="urn:microsoft.com/office/officeart/2005/8/layout/vList2"/>
    <dgm:cxn modelId="{BAD0AEAE-5551-4843-9A3A-AD6328C50AC2}" type="presParOf" srcId="{FA82BE8C-A97A-412D-9942-32733359224F}" destId="{DB1892B7-7A45-4F82-BA0C-A630C66F163E}" srcOrd="4" destOrd="0" presId="urn:microsoft.com/office/officeart/2005/8/layout/vList2"/>
    <dgm:cxn modelId="{408645E7-5A1B-4983-97A0-E84D05FDB31E}" type="presParOf" srcId="{FA82BE8C-A97A-412D-9942-32733359224F}" destId="{34413229-DA52-4393-94B2-D697290404DA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781350-C44A-4F5F-9228-38E142D44B94}">
      <dsp:nvSpPr>
        <dsp:cNvPr id="0" name=""/>
        <dsp:cNvSpPr/>
      </dsp:nvSpPr>
      <dsp:spPr>
        <a:xfrm>
          <a:off x="0" y="250578"/>
          <a:ext cx="9353174" cy="1244612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El Club de Tae kwon Do, forma parte de las disciplinas deportivas que se encuentran en actividad dentro de la Universidad de las Fuerzas Armadas, “ESPE”.</a:t>
          </a:r>
          <a:endParaRPr lang="es-EC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0757" y="311335"/>
        <a:ext cx="9231660" cy="1123098"/>
      </dsp:txXfrm>
    </dsp:sp>
    <dsp:sp modelId="{68C2F26A-5ED8-4083-87FB-EBD8076A0F2C}">
      <dsp:nvSpPr>
        <dsp:cNvPr id="0" name=""/>
        <dsp:cNvSpPr/>
      </dsp:nvSpPr>
      <dsp:spPr>
        <a:xfrm>
          <a:off x="0" y="1729377"/>
          <a:ext cx="9353174" cy="1337024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Este deporte originario de Corea se ha convertido en una de las disciplinas del siglo actual; contando cada vez con un mayor número de aficionados y practicantes.</a:t>
          </a:r>
          <a:endParaRPr lang="es-EC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5268" y="1794645"/>
        <a:ext cx="9222638" cy="1206488"/>
      </dsp:txXfrm>
    </dsp:sp>
    <dsp:sp modelId="{DB1892B7-7A45-4F82-BA0C-A630C66F163E}">
      <dsp:nvSpPr>
        <dsp:cNvPr id="0" name=""/>
        <dsp:cNvSpPr/>
      </dsp:nvSpPr>
      <dsp:spPr>
        <a:xfrm>
          <a:off x="0" y="3319563"/>
          <a:ext cx="9353174" cy="160549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El presente proyecto pretende implementar un nuevo modelo de gestión de manejo a nivel institucional, para llevarlo de la mano con el club de Tae Kwon Do de la ESPE, a través de la implementación de una Plan de Marketing.</a:t>
          </a:r>
          <a:endParaRPr lang="es-EC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8374" y="3397937"/>
        <a:ext cx="9196426" cy="1448747"/>
      </dsp:txXfrm>
    </dsp:sp>
    <dsp:sp modelId="{34413229-DA52-4393-94B2-D697290404DA}">
      <dsp:nvSpPr>
        <dsp:cNvPr id="0" name=""/>
        <dsp:cNvSpPr/>
      </dsp:nvSpPr>
      <dsp:spPr>
        <a:xfrm>
          <a:off x="0" y="4527500"/>
          <a:ext cx="9353174" cy="844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6963" tIns="64770" rIns="362712" bIns="64770" numCol="1" spcCol="1270" anchor="t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es-EC" sz="4000" kern="1200" dirty="0"/>
        </a:p>
      </dsp:txBody>
      <dsp:txXfrm>
        <a:off x="0" y="4527500"/>
        <a:ext cx="9353174" cy="8445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3BADE-CB25-4B48-9F46-90E0FEC94CB2}" type="datetimeFigureOut">
              <a:rPr lang="es-EC" smtClean="0"/>
              <a:t>14/09/2015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E37B1FFC-0096-462A-B73D-CDBEDD6B33E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98208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3BADE-CB25-4B48-9F46-90E0FEC94CB2}" type="datetimeFigureOut">
              <a:rPr lang="es-EC" smtClean="0"/>
              <a:t>14/09/2015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37B1FFC-0096-462A-B73D-CDBEDD6B33E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72266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3BADE-CB25-4B48-9F46-90E0FEC94CB2}" type="datetimeFigureOut">
              <a:rPr lang="es-EC" smtClean="0"/>
              <a:t>14/09/2015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37B1FFC-0096-462A-B73D-CDBEDD6B33E1}" type="slidenum">
              <a:rPr lang="es-EC" smtClean="0"/>
              <a:t>‹Nº›</a:t>
            </a:fld>
            <a:endParaRPr lang="es-EC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695427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3BADE-CB25-4B48-9F46-90E0FEC94CB2}" type="datetimeFigureOut">
              <a:rPr lang="es-EC" smtClean="0"/>
              <a:t>14/09/2015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37B1FFC-0096-462A-B73D-CDBEDD6B33E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732017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3BADE-CB25-4B48-9F46-90E0FEC94CB2}" type="datetimeFigureOut">
              <a:rPr lang="es-EC" smtClean="0"/>
              <a:t>14/09/2015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37B1FFC-0096-462A-B73D-CDBEDD6B33E1}" type="slidenum">
              <a:rPr lang="es-EC" smtClean="0"/>
              <a:t>‹Nº›</a:t>
            </a:fld>
            <a:endParaRPr lang="es-EC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355440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3BADE-CB25-4B48-9F46-90E0FEC94CB2}" type="datetimeFigureOut">
              <a:rPr lang="es-EC" smtClean="0"/>
              <a:t>14/09/2015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37B1FFC-0096-462A-B73D-CDBEDD6B33E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103338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3BADE-CB25-4B48-9F46-90E0FEC94CB2}" type="datetimeFigureOut">
              <a:rPr lang="es-EC" smtClean="0"/>
              <a:t>14/09/2015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B1FFC-0096-462A-B73D-CDBEDD6B33E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53192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3BADE-CB25-4B48-9F46-90E0FEC94CB2}" type="datetimeFigureOut">
              <a:rPr lang="es-EC" smtClean="0"/>
              <a:t>14/09/2015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B1FFC-0096-462A-B73D-CDBEDD6B33E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67831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3BADE-CB25-4B48-9F46-90E0FEC94CB2}" type="datetimeFigureOut">
              <a:rPr lang="es-EC" smtClean="0"/>
              <a:t>14/09/2015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B1FFC-0096-462A-B73D-CDBEDD6B33E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81856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3BADE-CB25-4B48-9F46-90E0FEC94CB2}" type="datetimeFigureOut">
              <a:rPr lang="es-EC" smtClean="0"/>
              <a:t>14/09/2015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37B1FFC-0096-462A-B73D-CDBEDD6B33E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64060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3BADE-CB25-4B48-9F46-90E0FEC94CB2}" type="datetimeFigureOut">
              <a:rPr lang="es-EC" smtClean="0"/>
              <a:t>14/09/2015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E37B1FFC-0096-462A-B73D-CDBEDD6B33E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52207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3BADE-CB25-4B48-9F46-90E0FEC94CB2}" type="datetimeFigureOut">
              <a:rPr lang="es-EC" smtClean="0"/>
              <a:t>14/09/2015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E37B1FFC-0096-462A-B73D-CDBEDD6B33E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6919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3BADE-CB25-4B48-9F46-90E0FEC94CB2}" type="datetimeFigureOut">
              <a:rPr lang="es-EC" smtClean="0"/>
              <a:t>14/09/2015</a:t>
            </a:fld>
            <a:endParaRPr lang="es-EC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B1FFC-0096-462A-B73D-CDBEDD6B33E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231801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3BADE-CB25-4B48-9F46-90E0FEC94CB2}" type="datetimeFigureOut">
              <a:rPr lang="es-EC" smtClean="0"/>
              <a:t>14/09/2015</a:t>
            </a:fld>
            <a:endParaRPr lang="es-EC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B1FFC-0096-462A-B73D-CDBEDD6B33E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11271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3BADE-CB25-4B48-9F46-90E0FEC94CB2}" type="datetimeFigureOut">
              <a:rPr lang="es-EC" smtClean="0"/>
              <a:t>14/09/2015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B1FFC-0096-462A-B73D-CDBEDD6B33E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02788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3BADE-CB25-4B48-9F46-90E0FEC94CB2}" type="datetimeFigureOut">
              <a:rPr lang="es-EC" smtClean="0"/>
              <a:t>14/09/2015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37B1FFC-0096-462A-B73D-CDBEDD6B33E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02752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  <a:solidFill>
            <a:schemeClr val="accent1">
              <a:lumMod val="75000"/>
              <a:alpha val="40000"/>
            </a:schemeClr>
          </a:solidFill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0"/>
            <a:ext cx="2356674" cy="6853283"/>
            <a:chOff x="6627813" y="195452"/>
            <a:chExt cx="1952625" cy="5678299"/>
          </a:xfrm>
          <a:solidFill>
            <a:schemeClr val="accent1"/>
          </a:solidFill>
        </p:grpSpPr>
        <p:sp>
          <p:nvSpPr>
            <p:cNvPr id="11" name="Freeform 27"/>
            <p:cNvSpPr/>
            <p:nvPr/>
          </p:nvSpPr>
          <p:spPr bwMode="auto">
            <a:xfrm>
              <a:off x="6627813" y="19545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43BADE-CB25-4B48-9F46-90E0FEC94CB2}" type="datetimeFigureOut">
              <a:rPr lang="es-EC" smtClean="0"/>
              <a:t>14/09/2015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E37B1FFC-0096-462A-B73D-CDBEDD6B33E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676186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09" r:id="rId12"/>
    <p:sldLayoutId id="2147483810" r:id="rId13"/>
    <p:sldLayoutId id="2147483811" r:id="rId14"/>
    <p:sldLayoutId id="2147483812" r:id="rId15"/>
    <p:sldLayoutId id="214748381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/>
          <p:cNvSpPr>
            <a:spLocks noGrp="1"/>
          </p:cNvSpPr>
          <p:nvPr>
            <p:ph type="ctrTitle"/>
          </p:nvPr>
        </p:nvSpPr>
        <p:spPr>
          <a:xfrm>
            <a:off x="1828801" y="2090200"/>
            <a:ext cx="9148292" cy="2034538"/>
          </a:xfrm>
        </p:spPr>
        <p:txBody>
          <a:bodyPr>
            <a:noAutofit/>
          </a:bodyPr>
          <a:lstStyle/>
          <a:p>
            <a:pPr algn="ctr"/>
            <a:r>
              <a:rPr lang="es-ES" sz="2400" b="1" cap="none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DEPARTAMENTO </a:t>
            </a:r>
            <a:r>
              <a:rPr lang="es-ES" sz="24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DE CIENCIAS HUMANAS Y SOCIALES </a:t>
            </a:r>
            <a:r>
              <a:rPr lang="es-EC" sz="24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es-EC" sz="24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s-EC" sz="24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CARRERA EN LICENCIATURA EN CIENCIAS DE LA ACTIVIDAD FÍSICA, DEPORTES Y </a:t>
            </a:r>
            <a:r>
              <a:rPr lang="es-EC" sz="2400" b="1" cap="none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RECREACIÓN</a:t>
            </a:r>
            <a:r>
              <a:rPr lang="es-EC" sz="24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 </a:t>
            </a:r>
            <a:br>
              <a:rPr lang="es-EC" sz="24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s-EC" sz="24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TESIS PREVIO AL TITULO DE LICENCIADO EN CIENCIAS DE LA ACTIVIDAD FÍSICA, DEPORTES Y </a:t>
            </a:r>
            <a:r>
              <a:rPr lang="es-EC" sz="2400" b="1" cap="none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RECREACIÓN</a:t>
            </a:r>
            <a:endParaRPr lang="es-EC" sz="5400" b="1" cap="none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Marcador de contenido 4"/>
          <p:cNvSpPr>
            <a:spLocks noGrp="1"/>
          </p:cNvSpPr>
          <p:nvPr>
            <p:ph type="subTitle" idx="1"/>
          </p:nvPr>
        </p:nvSpPr>
        <p:spPr>
          <a:xfrm>
            <a:off x="2803703" y="4240648"/>
            <a:ext cx="8791575" cy="2192628"/>
          </a:xfrm>
        </p:spPr>
        <p:txBody>
          <a:bodyPr>
            <a:normAutofit/>
          </a:bodyPr>
          <a:lstStyle/>
          <a:p>
            <a:pPr algn="ctr"/>
            <a:r>
              <a:rPr lang="es-EC" sz="22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DISEÑO DE UN PLAN DE MARKETING PARA EL CLUB DEPORTIVO DE TAE KWON DO, DE LA UNIVERSIDAD DE LAS FUERZAS ARMADAS “ESPE”.</a:t>
            </a:r>
            <a:br>
              <a:rPr lang="es-EC" sz="22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s-EC" sz="22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RENÉ ALEXANDER PILICITA GORDÓN</a:t>
            </a:r>
            <a:br>
              <a:rPr lang="es-EC" sz="22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s-EC" sz="22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DIRECTOR: MSC. EDUARDO LOACHAMIN ALDÁZ</a:t>
            </a:r>
            <a:endParaRPr lang="es-EC" sz="2200" b="1" cap="none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081" y="273337"/>
            <a:ext cx="6031755" cy="14621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41" y="4443211"/>
            <a:ext cx="2331076" cy="220872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938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/>
          <p:cNvSpPr/>
          <p:nvPr/>
        </p:nvSpPr>
        <p:spPr>
          <a:xfrm>
            <a:off x="1378040" y="1372392"/>
            <a:ext cx="10097036" cy="483522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58344" y="618186"/>
            <a:ext cx="9719881" cy="986026"/>
          </a:xfrm>
        </p:spPr>
        <p:txBody>
          <a:bodyPr>
            <a:normAutofit/>
          </a:bodyPr>
          <a:lstStyle/>
          <a:p>
            <a:pPr algn="ctr"/>
            <a:r>
              <a:rPr lang="es-EC" sz="44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ESTILO WTF</a:t>
            </a:r>
            <a:endParaRPr lang="es-EC" sz="44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558344" y="1812420"/>
            <a:ext cx="9569002" cy="4186988"/>
          </a:xfrm>
        </p:spPr>
        <p:txBody>
          <a:bodyPr>
            <a:normAutofit/>
          </a:bodyPr>
          <a:lstStyle/>
          <a:p>
            <a:pPr algn="just"/>
            <a:r>
              <a:rPr lang="es-EC" sz="3200" b="1" cap="none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es-EC" sz="32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estilo WTF </a:t>
            </a:r>
            <a:r>
              <a:rPr lang="es-EC" sz="3200" b="1" cap="none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 caracteriza por </a:t>
            </a:r>
            <a:r>
              <a:rPr lang="es-EC" sz="32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usar movimientos mucho más elásticos y </a:t>
            </a:r>
            <a:r>
              <a:rPr lang="es-EC" sz="3200" b="1" cap="none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circulares. El </a:t>
            </a:r>
            <a:r>
              <a:rPr lang="es-EC" sz="32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combate de este estilo es de contacto total y se realiza con casco y peto protector para el torso, </a:t>
            </a:r>
            <a:r>
              <a:rPr lang="es-EC" sz="3200" b="1" cap="none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 hallan prohibidos </a:t>
            </a:r>
            <a:r>
              <a:rPr lang="es-EC" sz="32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los ataques de puño por encima del cuello y las patadas bajas. </a:t>
            </a:r>
            <a:endParaRPr lang="es-EC" sz="2800" b="1" cap="none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184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redondeado 4"/>
          <p:cNvSpPr/>
          <p:nvPr/>
        </p:nvSpPr>
        <p:spPr>
          <a:xfrm>
            <a:off x="502276" y="2069505"/>
            <a:ext cx="5674346" cy="4047960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ln>
                <a:solidFill>
                  <a:srgbClr val="0070C0"/>
                </a:solidFill>
              </a:ln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74500" y="765778"/>
            <a:ext cx="8911687" cy="908476"/>
          </a:xfrm>
        </p:spPr>
        <p:txBody>
          <a:bodyPr>
            <a:normAutofit/>
          </a:bodyPr>
          <a:lstStyle/>
          <a:p>
            <a:pPr algn="ctr"/>
            <a:r>
              <a:rPr lang="es-EC" sz="40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Club de </a:t>
            </a:r>
            <a:r>
              <a:rPr lang="es-EC" sz="40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s-EC" sz="40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aekwondo de la ESPE</a:t>
            </a:r>
            <a:endParaRPr lang="es-EC" sz="40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50796" y="2389342"/>
            <a:ext cx="5177306" cy="325406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s-EC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El club de taekwondo de la ESPE se crea por la iniciativa de directivos y docentes de la </a:t>
            </a:r>
            <a:r>
              <a:rPr lang="es-EC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institución en </a:t>
            </a:r>
            <a:r>
              <a:rPr lang="es-EC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el año 1992, siendo una de las primeras disciplinas deportivas creadas </a:t>
            </a:r>
            <a:r>
              <a:rPr lang="es-EC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dentro de la institución.</a:t>
            </a:r>
            <a:endParaRPr lang="es-EC" sz="2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 descr="C:\Users\Evelyn\AppData\Local\Microsoft\Windows\Temporary Internet Files\Content.Word\64118_842748872404279_6839144843928125679_n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690" y="2249487"/>
            <a:ext cx="4981719" cy="3533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7174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 descr="C:\Users\Evelyn\AppData\Local\Microsoft\Windows\Temporary Internet Files\Content.Word\10385403_844912865521213_3216302578797155041_n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369" y="1275008"/>
            <a:ext cx="5203065" cy="4748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 descr="C:\Users\Evelyn\AppData\Local\Microsoft\Windows\Temporary Internet Files\Content.Word\10420280_813814571964376_3980521788420303071_n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756" y="1275008"/>
            <a:ext cx="5328836" cy="47480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0127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/>
          <p:cNvSpPr/>
          <p:nvPr/>
        </p:nvSpPr>
        <p:spPr>
          <a:xfrm>
            <a:off x="1088264" y="1558344"/>
            <a:ext cx="7939826" cy="4043785"/>
          </a:xfrm>
          <a:prstGeom prst="roundRect">
            <a:avLst/>
          </a:prstGeom>
          <a:solidFill>
            <a:schemeClr val="tx2">
              <a:lumMod val="25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26328" y="636989"/>
            <a:ext cx="8911687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es-ES" sz="49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Hipótesis Alternativa </a:t>
            </a:r>
            <a:r>
              <a:rPr lang="es-EC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/>
            </a:r>
            <a:br>
              <a:rPr lang="es-EC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endParaRPr lang="es-EC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468192" y="1824507"/>
            <a:ext cx="7044743" cy="3777622"/>
          </a:xfrm>
        </p:spPr>
        <p:txBody>
          <a:bodyPr>
            <a:normAutofit fontScale="92500"/>
          </a:bodyPr>
          <a:lstStyle/>
          <a:p>
            <a:pPr algn="just"/>
            <a:r>
              <a:rPr lang="es-EC" sz="3200" b="1" cap="none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es-EC" sz="32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Marketing Deportivo representa un medio fundamental en el desarrollo y el fomento del servicio deportivo que presta el Club de Tae Kwon Do de la Universidad de Las Fuerzas Armadas, a través de la aplicación de un plan de marketing.</a:t>
            </a:r>
          </a:p>
          <a:p>
            <a:endParaRPr lang="es-EC" dirty="0"/>
          </a:p>
        </p:txBody>
      </p:sp>
      <p:sp>
        <p:nvSpPr>
          <p:cNvPr id="5" name="AutoShape 2" descr="Resultado de imagen para taekwond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2054" name="Picture 6" descr="Resultado de imagen para taekwond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5"/>
          <a:stretch/>
        </p:blipFill>
        <p:spPr bwMode="auto">
          <a:xfrm>
            <a:off x="9131120" y="2356206"/>
            <a:ext cx="2730322" cy="2448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2105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/>
          <p:cNvSpPr/>
          <p:nvPr/>
        </p:nvSpPr>
        <p:spPr>
          <a:xfrm>
            <a:off x="1636175" y="1477314"/>
            <a:ext cx="9349504" cy="224092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55798" y="675626"/>
            <a:ext cx="8911687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es-ES" sz="49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Hipótesis </a:t>
            </a:r>
            <a:r>
              <a:rPr lang="es-ES" sz="49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Nula</a:t>
            </a:r>
            <a:r>
              <a:rPr lang="es-EC" b="1" dirty="0"/>
              <a:t/>
            </a:r>
            <a:br>
              <a:rPr lang="es-EC" b="1" dirty="0"/>
            </a:br>
            <a:endParaRPr lang="es-EC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752085" y="1702338"/>
            <a:ext cx="8915400" cy="3777622"/>
          </a:xfrm>
        </p:spPr>
        <p:txBody>
          <a:bodyPr/>
          <a:lstStyle/>
          <a:p>
            <a:pPr algn="just"/>
            <a:r>
              <a:rPr lang="es-EC" sz="3000" b="1" cap="none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es-EC" sz="30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diseño de un Plan de Marketing, no incide de manera directa en el desarrollo del marketing deportivo del servicio prestado por el club de Tae Kwon Do de la ESPE.</a:t>
            </a:r>
          </a:p>
          <a:p>
            <a:endParaRPr lang="es-EC" dirty="0"/>
          </a:p>
        </p:txBody>
      </p:sp>
      <p:pic>
        <p:nvPicPr>
          <p:cNvPr id="3074" name="Picture 2" descr="Resultado de imagen para taekwondo uniforme adid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036" y="3943262"/>
            <a:ext cx="3045497" cy="248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5294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redondeado 4"/>
          <p:cNvSpPr/>
          <p:nvPr/>
        </p:nvSpPr>
        <p:spPr>
          <a:xfrm>
            <a:off x="678866" y="3813851"/>
            <a:ext cx="9217495" cy="216194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Rectángulo redondeado 3"/>
          <p:cNvSpPr/>
          <p:nvPr/>
        </p:nvSpPr>
        <p:spPr>
          <a:xfrm>
            <a:off x="691745" y="1384994"/>
            <a:ext cx="9204616" cy="190903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55798" y="424299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es-EC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Tipos de Investigación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29913" y="1519169"/>
            <a:ext cx="8915400" cy="406954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s-EC" sz="28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s-EC" sz="2800" b="1" cap="none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 realizó el tipo </a:t>
            </a:r>
            <a:r>
              <a:rPr lang="es-EC" sz="28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s-EC" sz="2800" b="1" cap="none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investigación descriptiva, </a:t>
            </a:r>
            <a:r>
              <a:rPr lang="es-EC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por </a:t>
            </a:r>
            <a:r>
              <a:rPr lang="es-EC" sz="2800" b="1" cap="none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señalar </a:t>
            </a:r>
            <a:r>
              <a:rPr lang="es-EC" sz="28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una situación basada en procesos </a:t>
            </a:r>
            <a:r>
              <a:rPr lang="es-EC" sz="2800" b="1" cap="none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específicos basados en el planteamiento del plan de Marketing.</a:t>
            </a:r>
          </a:p>
          <a:p>
            <a:pPr marL="0" indent="0" algn="just">
              <a:buNone/>
            </a:pPr>
            <a:endParaRPr lang="es-EC" sz="2800" b="1" cap="none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s-EC" sz="2800" b="1" cap="none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Investigación </a:t>
            </a:r>
            <a:r>
              <a:rPr lang="es-EC" sz="28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experimental, porque se analiza la incidencia del desarrollo de un plan de Marketing para el club de Tae Kwon Do, </a:t>
            </a:r>
            <a:r>
              <a:rPr lang="es-EC" sz="2800" b="1" cap="none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situación </a:t>
            </a:r>
            <a:r>
              <a:rPr lang="es-EC" sz="28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basada en procesos </a:t>
            </a:r>
            <a:r>
              <a:rPr lang="es-EC" sz="2800" b="1" cap="none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específicos.</a:t>
            </a:r>
            <a:endParaRPr lang="es-EC" sz="2800" b="1" cap="none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00" name="Picture 4" descr="Resultado de imagen para investigacion cientifi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7408" y="2627290"/>
            <a:ext cx="1917065" cy="2060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58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redondeado 6"/>
          <p:cNvSpPr/>
          <p:nvPr/>
        </p:nvSpPr>
        <p:spPr>
          <a:xfrm>
            <a:off x="1083936" y="1570665"/>
            <a:ext cx="10365381" cy="28118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52013" y="611231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es-EC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Técnicas de Investigación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339961" y="1570665"/>
            <a:ext cx="9890415" cy="390267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EC" sz="2800" b="1" cap="none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 investigación desarrollada fue de </a:t>
            </a:r>
            <a:r>
              <a:rPr lang="es-EC" sz="28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campo, debido a que los datos </a:t>
            </a:r>
            <a:r>
              <a:rPr lang="es-EC" sz="2800" b="1" cap="none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fueron recogidos </a:t>
            </a:r>
            <a:r>
              <a:rPr lang="es-EC" sz="28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directamente desde el Club de Tae kwon do de la Universidad de las Fuerzas Armadas, donde se </a:t>
            </a:r>
            <a:r>
              <a:rPr lang="es-EC" sz="2800" b="1" cap="none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recolectó </a:t>
            </a:r>
            <a:r>
              <a:rPr lang="es-EC" sz="28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datos basados en  encuestas a través de la aplicación de muestreo aleatorio </a:t>
            </a:r>
            <a:r>
              <a:rPr lang="es-EC" sz="2800" b="1" cap="none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simple.</a:t>
            </a:r>
            <a:endParaRPr lang="es-EC" sz="2800" b="1" cap="none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8" name="Picture 8" descr="Resultado de imagen para investigacion de campo ejempl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025" y="4620852"/>
            <a:ext cx="2614412" cy="175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Resultado de imagen para investigacion de campo ejempl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558" y="4633552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6239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61375" y="618518"/>
            <a:ext cx="9616851" cy="1194240"/>
          </a:xfrm>
        </p:spPr>
        <p:txBody>
          <a:bodyPr>
            <a:normAutofit/>
          </a:bodyPr>
          <a:lstStyle/>
          <a:p>
            <a:pPr algn="ctr"/>
            <a:r>
              <a:rPr lang="es-EC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Población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780674" y="1584101"/>
            <a:ext cx="9497552" cy="4014593"/>
          </a:xfrm>
        </p:spPr>
        <p:txBody>
          <a:bodyPr>
            <a:normAutofit/>
          </a:bodyPr>
          <a:lstStyle/>
          <a:p>
            <a:pPr algn="just"/>
            <a:r>
              <a:rPr lang="es-EC" sz="40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21.325 </a:t>
            </a:r>
            <a:r>
              <a:rPr lang="es-EC" sz="4000" b="1" cap="none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Estudiantes de la ESPE</a:t>
            </a:r>
            <a:endParaRPr lang="es-EC" sz="4000" b="1" cap="none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/>
          <p:cNvPicPr/>
          <p:nvPr/>
        </p:nvPicPr>
        <p:blipFill rotWithShape="1">
          <a:blip r:embed="rId2"/>
          <a:srcRect l="16757" t="36424" r="19744" b="20228"/>
          <a:stretch/>
        </p:blipFill>
        <p:spPr bwMode="auto">
          <a:xfrm>
            <a:off x="1896539" y="2331076"/>
            <a:ext cx="8380801" cy="39795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05445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00011" y="555232"/>
            <a:ext cx="10011352" cy="1596177"/>
          </a:xfrm>
        </p:spPr>
        <p:txBody>
          <a:bodyPr>
            <a:normAutofit/>
          </a:bodyPr>
          <a:lstStyle/>
          <a:p>
            <a:pPr algn="ctr"/>
            <a:r>
              <a:rPr lang="es-EC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Muestra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540042" y="1648496"/>
            <a:ext cx="9737558" cy="4142703"/>
          </a:xfrm>
        </p:spPr>
        <p:txBody>
          <a:bodyPr>
            <a:normAutofit/>
          </a:bodyPr>
          <a:lstStyle/>
          <a:p>
            <a:r>
              <a:rPr lang="es-EC" sz="4400" b="1" cap="none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377 Estudiantes de la ESPE </a:t>
            </a:r>
            <a:endParaRPr lang="es-EC" sz="4400" b="1" cap="none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Resultado de imagen para esp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314" y="2683926"/>
            <a:ext cx="4111625" cy="3107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n para espe estudiant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211" y="2683926"/>
            <a:ext cx="4074694" cy="3107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0524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04806905"/>
              </p:ext>
            </p:extLst>
          </p:nvPr>
        </p:nvGraphicFramePr>
        <p:xfrm>
          <a:off x="2393577" y="3671048"/>
          <a:ext cx="7395882" cy="28971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65294"/>
                <a:gridCol w="2465294"/>
                <a:gridCol w="2465294"/>
              </a:tblGrid>
              <a:tr h="115947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</a:rPr>
                        <a:t>DETALLE</a:t>
                      </a:r>
                      <a:endParaRPr lang="es-EC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</a:rPr>
                        <a:t>CANTIDAD</a:t>
                      </a:r>
                      <a:endParaRPr lang="es-EC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</a:rPr>
                        <a:t>FRECUENCIA</a:t>
                      </a:r>
                      <a:endParaRPr lang="es-EC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57923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</a:rPr>
                        <a:t>SI</a:t>
                      </a:r>
                      <a:endParaRPr lang="es-EC" sz="24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</a:rPr>
                        <a:t>219</a:t>
                      </a:r>
                      <a:endParaRPr lang="es-EC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</a:rPr>
                        <a:t>58%</a:t>
                      </a:r>
                      <a:endParaRPr lang="es-EC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57923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</a:rPr>
                        <a:t>NO</a:t>
                      </a:r>
                      <a:endParaRPr lang="es-EC" sz="24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</a:rPr>
                        <a:t>158</a:t>
                      </a:r>
                      <a:endParaRPr lang="es-EC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</a:rPr>
                        <a:t>42%</a:t>
                      </a:r>
                      <a:endParaRPr lang="es-EC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57923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</a:rPr>
                        <a:t> </a:t>
                      </a:r>
                      <a:endParaRPr lang="es-EC" sz="24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</a:rPr>
                        <a:t>377</a:t>
                      </a:r>
                      <a:endParaRPr lang="es-EC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</a:rPr>
                        <a:t>100%</a:t>
                      </a:r>
                      <a:endParaRPr lang="es-EC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graphicFrame>
        <p:nvGraphicFramePr>
          <p:cNvPr id="5" name="Gráfico 4"/>
          <p:cNvGraphicFramePr/>
          <p:nvPr>
            <p:extLst>
              <p:ext uri="{D42A27DB-BD31-4B8C-83A1-F6EECF244321}">
                <p14:modId xmlns:p14="http://schemas.microsoft.com/office/powerpoint/2010/main" val="1995412966"/>
              </p:ext>
            </p:extLst>
          </p:nvPr>
        </p:nvGraphicFramePr>
        <p:xfrm>
          <a:off x="1893193" y="366644"/>
          <a:ext cx="8216721" cy="31750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55889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56568" y="475300"/>
            <a:ext cx="8633652" cy="849674"/>
          </a:xfrm>
        </p:spPr>
        <p:txBody>
          <a:bodyPr/>
          <a:lstStyle/>
          <a:p>
            <a:r>
              <a:rPr lang="es-EC" b="1" dirty="0">
                <a:solidFill>
                  <a:schemeClr val="tx1"/>
                </a:solidFill>
              </a:rPr>
              <a:t>PROBLEMA DE INVESTIGACIÓN</a:t>
            </a:r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4" name="Marcador de contenido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4337" y="200455"/>
            <a:ext cx="1944899" cy="1758686"/>
          </a:xfrm>
          <a:prstGeom prst="rect">
            <a:avLst/>
          </a:prstGeom>
        </p:spPr>
      </p:pic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347514928"/>
              </p:ext>
            </p:extLst>
          </p:nvPr>
        </p:nvGraphicFramePr>
        <p:xfrm>
          <a:off x="937046" y="1324974"/>
          <a:ext cx="9353174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54674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/>
          <p:cNvGraphicFramePr/>
          <p:nvPr>
            <p:extLst>
              <p:ext uri="{D42A27DB-BD31-4B8C-83A1-F6EECF244321}">
                <p14:modId xmlns:p14="http://schemas.microsoft.com/office/powerpoint/2010/main" val="201812607"/>
              </p:ext>
            </p:extLst>
          </p:nvPr>
        </p:nvGraphicFramePr>
        <p:xfrm>
          <a:off x="1949824" y="326896"/>
          <a:ext cx="8243047" cy="36318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6788851"/>
              </p:ext>
            </p:extLst>
          </p:nvPr>
        </p:nvGraphicFramePr>
        <p:xfrm>
          <a:off x="1734672" y="4200785"/>
          <a:ext cx="8458199" cy="21945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09737"/>
                <a:gridCol w="2374231"/>
                <a:gridCol w="2374231"/>
              </a:tblGrid>
              <a:tr h="41742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</a:rPr>
                        <a:t>DETALLE</a:t>
                      </a:r>
                      <a:endParaRPr lang="es-EC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</a:rPr>
                        <a:t>CANTIDAD</a:t>
                      </a:r>
                      <a:endParaRPr lang="es-EC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</a:rPr>
                        <a:t>FRECUENCIA</a:t>
                      </a:r>
                      <a:endParaRPr lang="es-EC" sz="24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41742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</a:rPr>
                        <a:t>SI</a:t>
                      </a:r>
                      <a:endParaRPr lang="es-EC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</a:rPr>
                        <a:t>19</a:t>
                      </a:r>
                      <a:endParaRPr lang="es-EC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</a:rPr>
                        <a:t>5%</a:t>
                      </a:r>
                      <a:endParaRPr lang="es-EC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41742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</a:rPr>
                        <a:t>NO</a:t>
                      </a:r>
                      <a:endParaRPr lang="es-EC" sz="24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</a:rPr>
                        <a:t>358</a:t>
                      </a:r>
                      <a:endParaRPr lang="es-EC" sz="24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</a:rPr>
                        <a:t>95%</a:t>
                      </a:r>
                      <a:endParaRPr lang="es-EC" sz="24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41742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</a:rPr>
                        <a:t> </a:t>
                      </a:r>
                      <a:endParaRPr lang="es-EC" sz="24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</a:rPr>
                        <a:t>377</a:t>
                      </a:r>
                      <a:endParaRPr lang="es-EC" sz="24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</a:rPr>
                        <a:t>100%</a:t>
                      </a:r>
                      <a:endParaRPr lang="es-EC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707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/>
          <p:cNvGraphicFramePr/>
          <p:nvPr>
            <p:extLst>
              <p:ext uri="{D42A27DB-BD31-4B8C-83A1-F6EECF244321}">
                <p14:modId xmlns:p14="http://schemas.microsoft.com/office/powerpoint/2010/main" val="2165115346"/>
              </p:ext>
            </p:extLst>
          </p:nvPr>
        </p:nvGraphicFramePr>
        <p:xfrm>
          <a:off x="1290918" y="246589"/>
          <a:ext cx="9184341" cy="39354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8257613"/>
              </p:ext>
            </p:extLst>
          </p:nvPr>
        </p:nvGraphicFramePr>
        <p:xfrm>
          <a:off x="2353235" y="4344726"/>
          <a:ext cx="7557247" cy="21945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67036"/>
                <a:gridCol w="2854706"/>
                <a:gridCol w="3035505"/>
              </a:tblGrid>
              <a:tr h="44451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</a:rPr>
                        <a:t>DETALLE</a:t>
                      </a:r>
                      <a:endParaRPr lang="es-EC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</a:rPr>
                        <a:t>CANTIDAD</a:t>
                      </a:r>
                      <a:endParaRPr lang="es-EC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</a:rPr>
                        <a:t>FRECUENCIA</a:t>
                      </a:r>
                      <a:endParaRPr lang="es-EC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43996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</a:rPr>
                        <a:t>SI</a:t>
                      </a:r>
                      <a:endParaRPr lang="es-EC" sz="24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</a:rPr>
                        <a:t>30</a:t>
                      </a:r>
                      <a:endParaRPr lang="es-EC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</a:rPr>
                        <a:t>8%</a:t>
                      </a:r>
                      <a:endParaRPr lang="es-EC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43996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</a:rPr>
                        <a:t>NO</a:t>
                      </a:r>
                      <a:endParaRPr lang="es-EC" sz="24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</a:rPr>
                        <a:t>347</a:t>
                      </a:r>
                      <a:endParaRPr lang="es-EC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</a:rPr>
                        <a:t>92%</a:t>
                      </a:r>
                      <a:endParaRPr lang="es-EC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43996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</a:rPr>
                        <a:t> </a:t>
                      </a:r>
                      <a:endParaRPr lang="es-EC" sz="24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</a:rPr>
                        <a:t>377</a:t>
                      </a:r>
                      <a:endParaRPr lang="es-EC" sz="24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</a:rPr>
                        <a:t>100%</a:t>
                      </a:r>
                      <a:endParaRPr lang="es-EC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4617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/>
          <p:cNvGraphicFramePr/>
          <p:nvPr>
            <p:extLst>
              <p:ext uri="{D42A27DB-BD31-4B8C-83A1-F6EECF244321}">
                <p14:modId xmlns:p14="http://schemas.microsoft.com/office/powerpoint/2010/main" val="1904783967"/>
              </p:ext>
            </p:extLst>
          </p:nvPr>
        </p:nvGraphicFramePr>
        <p:xfrm>
          <a:off x="2264530" y="596718"/>
          <a:ext cx="8291409" cy="27947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7031410"/>
              </p:ext>
            </p:extLst>
          </p:nvPr>
        </p:nvGraphicFramePr>
        <p:xfrm>
          <a:off x="2931339" y="3821048"/>
          <a:ext cx="6957792" cy="21945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19264"/>
                <a:gridCol w="2319264"/>
                <a:gridCol w="2319264"/>
              </a:tblGrid>
              <a:tr h="35758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</a:rPr>
                        <a:t>DETALLE</a:t>
                      </a:r>
                      <a:endParaRPr lang="es-EC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</a:rPr>
                        <a:t>CANTIDAD</a:t>
                      </a:r>
                      <a:endParaRPr lang="es-EC" sz="24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</a:rPr>
                        <a:t>FRECUENCIA</a:t>
                      </a:r>
                      <a:endParaRPr lang="es-EC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44318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</a:rPr>
                        <a:t>SI</a:t>
                      </a:r>
                      <a:endParaRPr lang="es-EC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</a:rPr>
                        <a:t>219</a:t>
                      </a:r>
                      <a:endParaRPr lang="es-EC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</a:rPr>
                        <a:t>58%</a:t>
                      </a:r>
                      <a:endParaRPr lang="es-EC" sz="24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44318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</a:rPr>
                        <a:t>NO</a:t>
                      </a:r>
                      <a:endParaRPr lang="es-EC" sz="24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</a:rPr>
                        <a:t>158</a:t>
                      </a:r>
                      <a:endParaRPr lang="es-EC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</a:rPr>
                        <a:t>42%</a:t>
                      </a:r>
                      <a:endParaRPr lang="es-EC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44318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</a:rPr>
                        <a:t> </a:t>
                      </a:r>
                      <a:endParaRPr lang="es-EC" sz="24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</a:rPr>
                        <a:t>377</a:t>
                      </a:r>
                      <a:endParaRPr lang="es-EC" sz="24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</a:rPr>
                        <a:t>100%</a:t>
                      </a:r>
                      <a:endParaRPr lang="es-EC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8110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/>
          <p:cNvGraphicFramePr/>
          <p:nvPr>
            <p:extLst>
              <p:ext uri="{D42A27DB-BD31-4B8C-83A1-F6EECF244321}">
                <p14:modId xmlns:p14="http://schemas.microsoft.com/office/powerpoint/2010/main" val="1106391714"/>
              </p:ext>
            </p:extLst>
          </p:nvPr>
        </p:nvGraphicFramePr>
        <p:xfrm>
          <a:off x="1653988" y="349624"/>
          <a:ext cx="9816353" cy="61856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97889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4462260"/>
              </p:ext>
            </p:extLst>
          </p:nvPr>
        </p:nvGraphicFramePr>
        <p:xfrm>
          <a:off x="1842247" y="1358155"/>
          <a:ext cx="8955741" cy="52813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68563"/>
                <a:gridCol w="972129"/>
                <a:gridCol w="880994"/>
                <a:gridCol w="941750"/>
                <a:gridCol w="941750"/>
                <a:gridCol w="2096151"/>
                <a:gridCol w="1154404"/>
              </a:tblGrid>
              <a:tr h="101190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DETALLE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1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2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3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4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SIN RESPUESTA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TOTAL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50595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PUBLICIDAD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258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31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50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38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0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377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5059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es-EC" sz="18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68%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8%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13%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10%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0%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100%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50595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IMAGEN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63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107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82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63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63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377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50595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 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17%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28%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22%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17%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17%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100%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50595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RECURSOS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69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126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107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25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50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377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50595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 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18%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33%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28%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7%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13%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100%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72783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INSTRUCTOR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57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88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75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107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50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377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50595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 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15%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23%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20%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28%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13%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100%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sp>
        <p:nvSpPr>
          <p:cNvPr id="4" name="Rectángulo 3"/>
          <p:cNvSpPr/>
          <p:nvPr/>
        </p:nvSpPr>
        <p:spPr>
          <a:xfrm>
            <a:off x="2595282" y="363072"/>
            <a:ext cx="734209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400" b="0" i="0" u="none" strike="noStrike" kern="1200" spc="0" baseline="0">
                <a:solidFill>
                  <a:prstClr val="white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s-EC" sz="2600" b="1" dirty="0" smtClean="0">
                <a:ln w="22225">
                  <a:solidFill>
                    <a:sysClr val="windowText" lastClr="000000"/>
                  </a:solidFill>
                  <a:prstDash val="solid"/>
                </a:ln>
                <a:latin typeface="Arial Black" panose="020B0A04020102020204" pitchFamily="34" charset="0"/>
              </a:rPr>
              <a:t>ASPECTOS QUE CONSIDERA QUE LE HACE FALTA AL CLUB DE TAEKWONDO</a:t>
            </a:r>
          </a:p>
          <a:p>
            <a:pPr algn="ctr">
              <a:defRPr sz="1400" b="0" i="0" u="none" strike="noStrike" kern="1200" spc="0" baseline="0">
                <a:solidFill>
                  <a:prstClr val="white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s-EC" sz="1600" b="1" dirty="0" smtClean="0">
                <a:ln w="22225">
                  <a:solidFill>
                    <a:sysClr val="windowText" lastClr="000000"/>
                  </a:solidFill>
                  <a:prstDash val="solid"/>
                </a:ln>
                <a:latin typeface="Arial Black" panose="020B0A04020102020204" pitchFamily="34" charset="0"/>
              </a:rPr>
              <a:t> </a:t>
            </a:r>
          </a:p>
          <a:p>
            <a:pPr algn="ctr">
              <a:defRPr sz="1400" b="0" i="0" u="none" strike="noStrike" kern="1200" spc="0" baseline="0">
                <a:solidFill>
                  <a:prstClr val="white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endParaRPr lang="es-EC" sz="1600" b="1" dirty="0">
              <a:ln w="22225">
                <a:solidFill>
                  <a:sysClr val="windowText" lastClr="000000"/>
                </a:solidFill>
                <a:prstDash val="solid"/>
              </a:ln>
              <a:latin typeface="Arial Black" panose="020B0A04020102020204" pitchFamily="34" charset="0"/>
            </a:endParaRPr>
          </a:p>
          <a:p>
            <a:pPr algn="ctr">
              <a:defRPr sz="1400" b="0" i="0" u="none" strike="noStrike" kern="1200" spc="0" baseline="0">
                <a:solidFill>
                  <a:prstClr val="white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endParaRPr lang="es-EC" sz="1600" b="1" dirty="0">
              <a:ln w="22225">
                <a:solidFill>
                  <a:sysClr val="windowText" lastClr="000000"/>
                </a:solidFill>
                <a:prstDash val="solid"/>
              </a:ln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5855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/>
          <p:cNvGraphicFramePr/>
          <p:nvPr>
            <p:extLst>
              <p:ext uri="{D42A27DB-BD31-4B8C-83A1-F6EECF244321}">
                <p14:modId xmlns:p14="http://schemas.microsoft.com/office/powerpoint/2010/main" val="1431418162"/>
              </p:ext>
            </p:extLst>
          </p:nvPr>
        </p:nvGraphicFramePr>
        <p:xfrm>
          <a:off x="1102660" y="0"/>
          <a:ext cx="10269386" cy="39538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8318837"/>
              </p:ext>
            </p:extLst>
          </p:nvPr>
        </p:nvGraphicFramePr>
        <p:xfrm>
          <a:off x="2380130" y="4159877"/>
          <a:ext cx="7624482" cy="25393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66942"/>
                <a:gridCol w="2389733"/>
                <a:gridCol w="2967807"/>
              </a:tblGrid>
              <a:tr h="61984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400" b="1" dirty="0">
                          <a:effectLst/>
                          <a:latin typeface="Arial Black" panose="020B0A04020102020204" pitchFamily="34" charset="0"/>
                        </a:rPr>
                        <a:t>DETALLE</a:t>
                      </a:r>
                      <a:endParaRPr lang="es-EC" sz="2400" b="1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400" b="1" dirty="0">
                          <a:effectLst/>
                          <a:latin typeface="Arial Black" panose="020B0A04020102020204" pitchFamily="34" charset="0"/>
                        </a:rPr>
                        <a:t>CANTIDAD</a:t>
                      </a:r>
                      <a:endParaRPr lang="es-EC" sz="2400" b="1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400" b="1" dirty="0">
                          <a:effectLst/>
                          <a:latin typeface="Arial Black" panose="020B0A04020102020204" pitchFamily="34" charset="0"/>
                        </a:rPr>
                        <a:t>FRECUENCIA</a:t>
                      </a:r>
                      <a:endParaRPr lang="es-EC" sz="2400" b="1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67978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400" b="1">
                          <a:effectLst/>
                          <a:latin typeface="Arial Black" panose="020B0A04020102020204" pitchFamily="34" charset="0"/>
                        </a:rPr>
                        <a:t>SI</a:t>
                      </a:r>
                      <a:endParaRPr lang="es-EC" sz="2400" b="1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400" b="1" dirty="0">
                          <a:effectLst/>
                          <a:latin typeface="Arial Black" panose="020B0A04020102020204" pitchFamily="34" charset="0"/>
                        </a:rPr>
                        <a:t>347</a:t>
                      </a:r>
                      <a:endParaRPr lang="es-EC" sz="2400" b="1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400" b="1" dirty="0">
                          <a:effectLst/>
                          <a:latin typeface="Arial Black" panose="020B0A04020102020204" pitchFamily="34" charset="0"/>
                        </a:rPr>
                        <a:t>92%</a:t>
                      </a:r>
                      <a:endParaRPr lang="es-EC" sz="2400" b="1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61984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400" b="1">
                          <a:effectLst/>
                          <a:latin typeface="Arial Black" panose="020B0A04020102020204" pitchFamily="34" charset="0"/>
                        </a:rPr>
                        <a:t>NO</a:t>
                      </a:r>
                      <a:endParaRPr lang="es-EC" sz="2400" b="1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400" b="1">
                          <a:effectLst/>
                          <a:latin typeface="Arial Black" panose="020B0A04020102020204" pitchFamily="34" charset="0"/>
                        </a:rPr>
                        <a:t>30</a:t>
                      </a:r>
                      <a:endParaRPr lang="es-EC" sz="2400" b="1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400" b="1" dirty="0">
                          <a:effectLst/>
                          <a:latin typeface="Arial Black" panose="020B0A04020102020204" pitchFamily="34" charset="0"/>
                        </a:rPr>
                        <a:t>8%</a:t>
                      </a:r>
                      <a:endParaRPr lang="es-EC" sz="2400" b="1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61984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400" b="1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es-EC" sz="2400" b="1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400" b="1" dirty="0">
                          <a:effectLst/>
                          <a:latin typeface="Arial Black" panose="020B0A04020102020204" pitchFamily="34" charset="0"/>
                        </a:rPr>
                        <a:t>377</a:t>
                      </a:r>
                      <a:endParaRPr lang="es-EC" sz="2400" b="1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400" b="1" dirty="0" smtClean="0">
                          <a:effectLst/>
                          <a:latin typeface="Arial Black" panose="020B0A04020102020204" pitchFamily="34" charset="0"/>
                        </a:rPr>
                        <a:t>100%</a:t>
                      </a:r>
                      <a:r>
                        <a:rPr lang="es-EC" sz="2400" b="1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es-EC" sz="2400" b="1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3470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30040" y="662747"/>
            <a:ext cx="8911687" cy="856960"/>
          </a:xfrm>
        </p:spPr>
        <p:txBody>
          <a:bodyPr>
            <a:normAutofit/>
          </a:bodyPr>
          <a:lstStyle/>
          <a:p>
            <a:pPr algn="ctr"/>
            <a:r>
              <a:rPr lang="es-EC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PLAN DE MARKETING</a:t>
            </a:r>
            <a:endParaRPr lang="es-EC" sz="40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468191" y="1390919"/>
            <a:ext cx="10109915" cy="4546062"/>
          </a:xfrm>
        </p:spPr>
        <p:txBody>
          <a:bodyPr>
            <a:normAutofit/>
          </a:bodyPr>
          <a:lstStyle/>
          <a:p>
            <a:pPr algn="just"/>
            <a:r>
              <a:rPr lang="es-EC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s-EC" sz="2800" dirty="0">
                <a:latin typeface="Arial" panose="020B0604020202020204" pitchFamily="34" charset="0"/>
                <a:cs typeface="Arial" panose="020B0604020202020204" pitchFamily="34" charset="0"/>
              </a:rPr>
              <a:t>una estrategia de marketing integral que combine </a:t>
            </a:r>
            <a:r>
              <a:rPr lang="es-EC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los </a:t>
            </a:r>
            <a:r>
              <a:rPr lang="es-EC" sz="2800" dirty="0">
                <a:latin typeface="Arial" panose="020B0604020202020204" pitchFamily="34" charset="0"/>
                <a:cs typeface="Arial" panose="020B0604020202020204" pitchFamily="34" charset="0"/>
              </a:rPr>
              <a:t>cuatro aspectos </a:t>
            </a:r>
            <a:r>
              <a:rPr lang="es-EC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centrales para generar negocios</a:t>
            </a:r>
            <a:r>
              <a:rPr lang="es-EC" sz="2800" dirty="0">
                <a:latin typeface="Arial" panose="020B0604020202020204" pitchFamily="34" charset="0"/>
                <a:cs typeface="Arial" panose="020B0604020202020204" pitchFamily="34" charset="0"/>
              </a:rPr>
              <a:t> de forma coherente, alineada y orientada </a:t>
            </a:r>
            <a:r>
              <a:rPr lang="es-EC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al </a:t>
            </a:r>
            <a:r>
              <a:rPr lang="es-EC" sz="2800" dirty="0">
                <a:latin typeface="Arial" panose="020B0604020202020204" pitchFamily="34" charset="0"/>
                <a:cs typeface="Arial" panose="020B0604020202020204" pitchFamily="34" charset="0"/>
              </a:rPr>
              <a:t>público </a:t>
            </a:r>
            <a:r>
              <a:rPr lang="es-EC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como objetivo</a:t>
            </a:r>
            <a:r>
              <a:rPr lang="es-EC" sz="2800" dirty="0">
                <a:latin typeface="Arial" panose="020B0604020202020204" pitchFamily="34" charset="0"/>
                <a:cs typeface="Arial" panose="020B0604020202020204" pitchFamily="34" charset="0"/>
              </a:rPr>
              <a:t>, dependerá en gran parte el éxito comercial de </a:t>
            </a:r>
            <a:r>
              <a:rPr lang="es-EC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los </a:t>
            </a:r>
            <a:r>
              <a:rPr lang="es-EC" sz="2800" dirty="0">
                <a:latin typeface="Arial" panose="020B0604020202020204" pitchFamily="34" charset="0"/>
                <a:cs typeface="Arial" panose="020B0604020202020204" pitchFamily="34" charset="0"/>
              </a:rPr>
              <a:t>productos o </a:t>
            </a:r>
            <a:r>
              <a:rPr lang="es-EC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servicios</a:t>
            </a:r>
            <a:r>
              <a:rPr lang="es-EC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C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deportivos a desarrollar.</a:t>
            </a:r>
          </a:p>
          <a:p>
            <a:pPr algn="just"/>
            <a:r>
              <a:rPr lang="es-EC" sz="2400" dirty="0" smtClean="0"/>
              <a:t> </a:t>
            </a:r>
            <a:endParaRPr lang="es-EC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Resultado de imagen para plan de market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264" y="3663950"/>
            <a:ext cx="4121238" cy="2796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5127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36103" y="546837"/>
            <a:ext cx="8911687" cy="1280890"/>
          </a:xfrm>
        </p:spPr>
        <p:txBody>
          <a:bodyPr/>
          <a:lstStyle/>
          <a:p>
            <a:pPr algn="ctr"/>
            <a:r>
              <a:rPr lang="es-EC" b="1" dirty="0" smtClean="0">
                <a:latin typeface="Arial" panose="020B0604020202020204" pitchFamily="34" charset="0"/>
                <a:cs typeface="Arial" panose="020B0604020202020204" pitchFamily="34" charset="0"/>
              </a:rPr>
              <a:t>Las 4 P (s) del Marketing</a:t>
            </a:r>
            <a:endParaRPr lang="es-EC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420980" y="1390919"/>
            <a:ext cx="9963944" cy="4507424"/>
          </a:xfrm>
        </p:spPr>
        <p:txBody>
          <a:bodyPr/>
          <a:lstStyle/>
          <a:p>
            <a:pPr algn="just"/>
            <a:r>
              <a:rPr lang="es-EC" sz="2800" b="1" dirty="0">
                <a:latin typeface="Arial" panose="020B0604020202020204" pitchFamily="34" charset="0"/>
                <a:cs typeface="Arial" panose="020B0604020202020204" pitchFamily="34" charset="0"/>
              </a:rPr>
              <a:t>Las cuatro “pes” del marketing son una forma sencilla y </a:t>
            </a:r>
            <a:r>
              <a:rPr lang="es-EC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práctica </a:t>
            </a:r>
            <a:r>
              <a:rPr lang="es-EC" sz="2800" b="1" dirty="0">
                <a:latin typeface="Arial" panose="020B0604020202020204" pitchFamily="34" charset="0"/>
                <a:cs typeface="Arial" panose="020B0604020202020204" pitchFamily="34" charset="0"/>
              </a:rPr>
              <a:t>de tener presente los “factores clave” para el éxito comercial de un </a:t>
            </a:r>
            <a:r>
              <a:rPr lang="es-EC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proyecto. </a:t>
            </a:r>
            <a:r>
              <a:rPr lang="es-EC" sz="2800" b="1" dirty="0">
                <a:latin typeface="Arial" panose="020B0604020202020204" pitchFamily="34" charset="0"/>
                <a:cs typeface="Arial" panose="020B0604020202020204" pitchFamily="34" charset="0"/>
              </a:rPr>
              <a:t>Según Jerome </a:t>
            </a:r>
            <a:r>
              <a:rPr lang="es-EC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McCarthy.</a:t>
            </a:r>
            <a:endParaRPr lang="es-EC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C" dirty="0"/>
          </a:p>
        </p:txBody>
      </p:sp>
      <p:pic>
        <p:nvPicPr>
          <p:cNvPr id="2052" name="Picture 4" descr="Resultado de imagen para las 4 ps del market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308" y="3400023"/>
            <a:ext cx="4368354" cy="2975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6725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redondeado 4"/>
          <p:cNvSpPr/>
          <p:nvPr/>
        </p:nvSpPr>
        <p:spPr>
          <a:xfrm>
            <a:off x="850003" y="2641533"/>
            <a:ext cx="10869769" cy="187697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Rectángulo redondeado 3"/>
          <p:cNvSpPr/>
          <p:nvPr/>
        </p:nvSpPr>
        <p:spPr>
          <a:xfrm>
            <a:off x="785609" y="929515"/>
            <a:ext cx="10869769" cy="1537636"/>
          </a:xfrm>
          <a:prstGeom prst="roundRect">
            <a:avLst/>
          </a:prstGeom>
          <a:solidFill>
            <a:schemeClr val="tx2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93678" y="220689"/>
            <a:ext cx="8911687" cy="1005010"/>
          </a:xfrm>
        </p:spPr>
        <p:txBody>
          <a:bodyPr>
            <a:normAutofit/>
          </a:bodyPr>
          <a:lstStyle/>
          <a:p>
            <a:pPr algn="ctr"/>
            <a:r>
              <a:rPr lang="es-EC" sz="4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PRODUCTO</a:t>
            </a:r>
            <a:endParaRPr lang="es-EC" sz="4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85609" y="980188"/>
            <a:ext cx="10869769" cy="4677062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v"/>
            </a:pPr>
            <a:r>
              <a:rPr lang="es-EC" sz="2800" b="1" cap="none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Motivar </a:t>
            </a:r>
            <a:r>
              <a:rPr lang="es-EC" sz="28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los estudiantes a la participación en el club de taekwondo dándoles charlas frecuentes acerca del deporte, su importancia y los beneficios de asistir al mismo</a:t>
            </a:r>
            <a:r>
              <a:rPr lang="es-EC" sz="2800" b="1" cap="none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buFont typeface="Wingdings" panose="05000000000000000000" pitchFamily="2" charset="2"/>
              <a:buChar char="v"/>
            </a:pPr>
            <a:endParaRPr lang="es-EC" sz="1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es-EC" sz="2800" b="1" cap="none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Difundir periódicamente </a:t>
            </a:r>
            <a:r>
              <a:rPr lang="es-EC" sz="28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el itinerario de los deportistas de </a:t>
            </a:r>
            <a:r>
              <a:rPr lang="es-EC" sz="2800" b="1" cap="none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Taekwondo a la comunidad politécnica de la ESPE, para </a:t>
            </a:r>
            <a:r>
              <a:rPr lang="es-EC" sz="28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que </a:t>
            </a:r>
            <a:r>
              <a:rPr lang="es-EC" sz="2800" b="1" cap="none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asistan a </a:t>
            </a:r>
            <a:r>
              <a:rPr lang="es-EC" sz="28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las competencias y </a:t>
            </a:r>
            <a:r>
              <a:rPr lang="es-EC" sz="2800" b="1" cap="none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brinden su apoyo, </a:t>
            </a:r>
            <a:r>
              <a:rPr lang="es-EC" sz="28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su vez que es una gran oportunidad para obtener más adeptos</a:t>
            </a:r>
          </a:p>
          <a:p>
            <a:endParaRPr lang="es-EC" dirty="0"/>
          </a:p>
        </p:txBody>
      </p:sp>
      <p:pic>
        <p:nvPicPr>
          <p:cNvPr id="9218" name="Picture 2" descr="Resultado de imagen para espe taekwon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742" y="4971245"/>
            <a:ext cx="3695208" cy="1378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Resultado de imagen para taekwond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26"/>
          <a:stretch/>
        </p:blipFill>
        <p:spPr bwMode="auto">
          <a:xfrm>
            <a:off x="6220493" y="4677640"/>
            <a:ext cx="2768721" cy="1959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0795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/>
          <p:cNvSpPr/>
          <p:nvPr/>
        </p:nvSpPr>
        <p:spPr>
          <a:xfrm>
            <a:off x="1919510" y="1394676"/>
            <a:ext cx="9028090" cy="236792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14130" y="430705"/>
            <a:ext cx="8911687" cy="818546"/>
          </a:xfrm>
        </p:spPr>
        <p:txBody>
          <a:bodyPr>
            <a:normAutofit/>
          </a:bodyPr>
          <a:lstStyle/>
          <a:p>
            <a:pPr algn="ctr"/>
            <a:r>
              <a:rPr lang="es-EC" sz="4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PRECIO</a:t>
            </a:r>
            <a:endParaRPr lang="es-EC" sz="4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827748" y="1394676"/>
            <a:ext cx="8915400" cy="3777622"/>
          </a:xfrm>
        </p:spPr>
        <p:txBody>
          <a:bodyPr/>
          <a:lstStyle/>
          <a:p>
            <a:pPr algn="just"/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</a:t>
            </a:r>
            <a:r>
              <a:rPr lang="es-EC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C" sz="2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s-EC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empresa privada será la encargada de entregar uniformes, artículos publicitarios, como bolsos, muñequeras  y demás a los deportistas, así como la venta de sus artículos  a la hinchada, con lo cual obtendrán su utilidad propia.</a:t>
            </a:r>
          </a:p>
        </p:txBody>
      </p:sp>
      <p:pic>
        <p:nvPicPr>
          <p:cNvPr id="3074" name="Picture 2" descr="Resultado de imagen para taekwondo unifor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109" y="3908023"/>
            <a:ext cx="4105612" cy="2737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665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4337" y="200455"/>
            <a:ext cx="1944899" cy="1758686"/>
          </a:xfrm>
          <a:prstGeom prst="rect">
            <a:avLst/>
          </a:prstGeom>
        </p:spPr>
      </p:pic>
      <p:pic>
        <p:nvPicPr>
          <p:cNvPr id="1026" name="Picture 2" descr="http://videos.starmedia.com/imagenes/2011/12/64954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098" y="891909"/>
            <a:ext cx="4467225" cy="334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s3.amazonaws.com/scschoolfiles/698/img_pd_180309_yimd6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9534" y="891909"/>
            <a:ext cx="4164803" cy="3314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redondeado 4"/>
          <p:cNvSpPr/>
          <p:nvPr/>
        </p:nvSpPr>
        <p:spPr>
          <a:xfrm>
            <a:off x="1087909" y="4536206"/>
            <a:ext cx="9356857" cy="183883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C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El Marketing Deportivo debe satisfacer las necesidades de los aficionados, como un mercado potencial para impulsar nuevos deportes y a su vez explotar la marca de cada uno de ellos.</a:t>
            </a:r>
            <a:endParaRPr lang="es-EC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7050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redondeado 4"/>
          <p:cNvSpPr/>
          <p:nvPr/>
        </p:nvSpPr>
        <p:spPr>
          <a:xfrm>
            <a:off x="940158" y="2718380"/>
            <a:ext cx="10869769" cy="1467254"/>
          </a:xfrm>
          <a:prstGeom prst="roundRect">
            <a:avLst/>
          </a:prstGeom>
          <a:solidFill>
            <a:schemeClr val="tx2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Rectángulo redondeado 3"/>
          <p:cNvSpPr/>
          <p:nvPr/>
        </p:nvSpPr>
        <p:spPr>
          <a:xfrm>
            <a:off x="940158" y="998729"/>
            <a:ext cx="10869770" cy="144312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34419" y="97539"/>
            <a:ext cx="9681246" cy="901190"/>
          </a:xfrm>
        </p:spPr>
        <p:txBody>
          <a:bodyPr>
            <a:normAutofit/>
          </a:bodyPr>
          <a:lstStyle/>
          <a:p>
            <a:pPr algn="ctr"/>
            <a:r>
              <a:rPr lang="es-EC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PLAZA</a:t>
            </a:r>
            <a:endParaRPr lang="es-EC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940158" y="998729"/>
            <a:ext cx="10869769" cy="4619914"/>
          </a:xfrm>
        </p:spPr>
        <p:txBody>
          <a:bodyPr>
            <a:noAutofit/>
          </a:bodyPr>
          <a:lstStyle/>
          <a:p>
            <a:pPr algn="just"/>
            <a:r>
              <a:rPr lang="es-EC" sz="28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	</a:t>
            </a:r>
            <a:r>
              <a:rPr lang="es-EC" sz="28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Permitir que la hinchada se interese por el taekwondo, dando información a nivel institucional y en general, acerca del mismo y de las competencias a llevarse a cabo</a:t>
            </a:r>
            <a:r>
              <a:rPr lang="es-EC" sz="2800" b="1" cap="none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s-EC" sz="1600" b="1" cap="none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EC" sz="28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s-EC" sz="28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Fidelizar a la hinchada a través de pases continuos a eventos o tarjetas de club de socios, </a:t>
            </a:r>
            <a:r>
              <a:rPr lang="es-EC" sz="2800" b="1" cap="none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permitiendo </a:t>
            </a:r>
            <a:r>
              <a:rPr lang="es-EC" sz="28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que </a:t>
            </a:r>
            <a:r>
              <a:rPr lang="es-EC" sz="2800" b="1" cap="none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 sientan </a:t>
            </a:r>
            <a:r>
              <a:rPr lang="es-EC" sz="28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atraídos por los eventos de manera periódica</a:t>
            </a:r>
            <a:r>
              <a:rPr lang="es-EC" sz="2800" b="1" cap="none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C" sz="2800" b="1" cap="none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Resultado de imagen para taekwondo motivacion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376" y="4353996"/>
            <a:ext cx="2902844" cy="2165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Resultado de imagen para taekwondo motivacion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186" y="4353997"/>
            <a:ext cx="2964600" cy="2165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7114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redondeado 5"/>
          <p:cNvSpPr/>
          <p:nvPr/>
        </p:nvSpPr>
        <p:spPr>
          <a:xfrm>
            <a:off x="743243" y="3252795"/>
            <a:ext cx="10834864" cy="99897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" name="Rectángulo redondeado 4"/>
          <p:cNvSpPr/>
          <p:nvPr/>
        </p:nvSpPr>
        <p:spPr>
          <a:xfrm>
            <a:off x="743243" y="2173994"/>
            <a:ext cx="10834864" cy="95902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Rectángulo redondeado 3"/>
          <p:cNvSpPr/>
          <p:nvPr/>
        </p:nvSpPr>
        <p:spPr>
          <a:xfrm>
            <a:off x="759854" y="1062163"/>
            <a:ext cx="10818253" cy="975302"/>
          </a:xfrm>
          <a:prstGeom prst="roundRect">
            <a:avLst/>
          </a:prstGeom>
          <a:solidFill>
            <a:schemeClr val="tx2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30038" y="278953"/>
            <a:ext cx="8911687" cy="789993"/>
          </a:xfrm>
        </p:spPr>
        <p:txBody>
          <a:bodyPr>
            <a:normAutofit/>
          </a:bodyPr>
          <a:lstStyle/>
          <a:p>
            <a:pPr algn="ctr"/>
            <a:r>
              <a:rPr lang="es-EC" sz="4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PROMOCIÓN</a:t>
            </a:r>
            <a:endParaRPr lang="es-EC" sz="4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59854" y="1205475"/>
            <a:ext cx="10645997" cy="3328862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s-EC" sz="2800" b="1" cap="none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Realización </a:t>
            </a:r>
            <a:r>
              <a:rPr lang="es-EC" sz="28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 alianzas estratégicas con las empresas privadas de venta de uniformes y artículos publicitarios</a:t>
            </a:r>
            <a:r>
              <a:rPr lang="es-EC" sz="2800" b="1" cap="none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just">
              <a:buNone/>
            </a:pPr>
            <a:endParaRPr lang="es-EC" sz="1100" b="1" cap="none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EC" sz="2800" b="1" cap="none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Entregar </a:t>
            </a:r>
            <a:r>
              <a:rPr lang="es-EC" sz="28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artículos publicitarios a los aficionados cuando </a:t>
            </a:r>
            <a:r>
              <a:rPr lang="es-EC" sz="2800" b="1" cap="none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asistan </a:t>
            </a:r>
            <a:r>
              <a:rPr lang="es-EC" sz="28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una competencia, con valores mínimos</a:t>
            </a:r>
            <a:r>
              <a:rPr lang="es-EC" sz="2800" b="1" cap="none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s-EC" sz="1200" b="1" cap="none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EC" sz="2800" b="1" cap="none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Potencializar </a:t>
            </a:r>
            <a:r>
              <a:rPr lang="es-EC" sz="28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 imagen del Club a través del logo representativo del mismo, lo cual permitirá posicionar al mismo.</a:t>
            </a:r>
          </a:p>
          <a:p>
            <a:endParaRPr lang="es-EC" dirty="0"/>
          </a:p>
        </p:txBody>
      </p:sp>
      <p:pic>
        <p:nvPicPr>
          <p:cNvPr id="5122" name="Picture 2" descr="Resultado de imagen para taekwondo promoció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491" y="4371545"/>
            <a:ext cx="2543175" cy="221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Resultado de imagen para taekwondo promoció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740" y="4371544"/>
            <a:ext cx="2143125" cy="2219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Resultado de imagen para taekwondo promoció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4939" y="4371544"/>
            <a:ext cx="2428610" cy="2219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2125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12890" y="201544"/>
            <a:ext cx="9565336" cy="1228012"/>
          </a:xfrm>
        </p:spPr>
        <p:txBody>
          <a:bodyPr>
            <a:normAutofit/>
          </a:bodyPr>
          <a:lstStyle/>
          <a:p>
            <a:pPr algn="ctr"/>
            <a:r>
              <a:rPr lang="es-EC" b="1" cap="none" dirty="0" smtClean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Ingresos </a:t>
            </a:r>
            <a:r>
              <a:rPr lang="es-EC" b="1" cap="none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Propuestos en Plan Marketing CTKD </a:t>
            </a:r>
            <a:r>
              <a:rPr lang="es-EC" b="1" cap="none" dirty="0" smtClean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ESPE</a:t>
            </a:r>
            <a:endParaRPr lang="es-EC" b="1" cap="none" dirty="0">
              <a:ln w="222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2576020384"/>
              </p:ext>
            </p:extLst>
          </p:nvPr>
        </p:nvGraphicFramePr>
        <p:xfrm>
          <a:off x="2240924" y="1429556"/>
          <a:ext cx="8281115" cy="512136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285666"/>
                <a:gridCol w="1995449"/>
              </a:tblGrid>
              <a:tr h="6059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</a:rPr>
                        <a:t>DETALLE </a:t>
                      </a:r>
                      <a:endParaRPr lang="es-EC" sz="3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</a:rPr>
                        <a:t>VALOR</a:t>
                      </a:r>
                      <a:endParaRPr lang="es-EC" sz="3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6059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</a:rPr>
                        <a:t>Derechos de transmisión por cada partido</a:t>
                      </a:r>
                      <a:endParaRPr lang="es-EC" sz="3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</a:rPr>
                        <a:t>120,000</a:t>
                      </a:r>
                      <a:endParaRPr lang="es-EC" sz="3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6059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</a:rPr>
                        <a:t>Sponsor Uniforme</a:t>
                      </a:r>
                      <a:endParaRPr lang="es-EC" sz="3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</a:rPr>
                        <a:t>20,000</a:t>
                      </a:r>
                      <a:endParaRPr lang="es-EC" sz="3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6059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</a:rPr>
                        <a:t>Espacios Comerciales</a:t>
                      </a:r>
                      <a:endParaRPr lang="es-EC" sz="3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</a:rPr>
                        <a:t>10,000</a:t>
                      </a:r>
                      <a:endParaRPr lang="es-EC" sz="3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6059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</a:rPr>
                        <a:t>Sponsor Oficial de Eventos</a:t>
                      </a:r>
                      <a:endParaRPr lang="es-EC" sz="3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</a:rPr>
                        <a:t>4,000</a:t>
                      </a:r>
                      <a:endParaRPr lang="es-EC" sz="3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504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</a:rPr>
                        <a:t>Entrada a competencias*2000 hinchas* partido</a:t>
                      </a:r>
                      <a:endParaRPr lang="es-EC" sz="3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</a:rPr>
                        <a:t>60,000</a:t>
                      </a:r>
                      <a:endParaRPr lang="es-EC" sz="3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6059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</a:rPr>
                        <a:t>TOTAL INGRESOS EXTRAS</a:t>
                      </a:r>
                      <a:endParaRPr lang="es-EC" sz="3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</a:rPr>
                        <a:t>$</a:t>
                      </a:r>
                      <a:r>
                        <a:rPr lang="es-EC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</a:rPr>
                        <a:t>214,000</a:t>
                      </a:r>
                      <a:endParaRPr lang="es-EC" sz="3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9712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44840" y="90484"/>
            <a:ext cx="10364451" cy="1418830"/>
          </a:xfrm>
        </p:spPr>
        <p:txBody>
          <a:bodyPr>
            <a:noAutofit/>
          </a:bodyPr>
          <a:lstStyle/>
          <a:p>
            <a:pPr algn="ctr"/>
            <a:r>
              <a:rPr lang="es-EC" sz="4400" b="1" cap="none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Egresos Propuestos en Plan Marketing CTKD ESPE</a:t>
            </a: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2529722"/>
              </p:ext>
            </p:extLst>
          </p:nvPr>
        </p:nvGraphicFramePr>
        <p:xfrm>
          <a:off x="1660750" y="1612347"/>
          <a:ext cx="9157504" cy="49429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926413"/>
                <a:gridCol w="2231091"/>
              </a:tblGrid>
              <a:tr h="5109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</a:rPr>
                        <a:t>DETALLE</a:t>
                      </a:r>
                      <a:endParaRPr lang="es-EC" sz="3200" b="1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</a:rPr>
                        <a:t>VALOR</a:t>
                      </a:r>
                      <a:endParaRPr lang="es-EC" sz="3200" b="1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109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</a:rPr>
                        <a:t>Material publicitario (trípticos*1000)</a:t>
                      </a:r>
                      <a:endParaRPr lang="es-EC" sz="3200" b="1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</a:rPr>
                        <a:t>600,00</a:t>
                      </a:r>
                      <a:endParaRPr lang="es-EC" sz="3200" b="1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8551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</a:rPr>
                        <a:t>Material publicitario (rótulos 1m* 1m *5)</a:t>
                      </a:r>
                      <a:endParaRPr lang="es-EC" sz="3200" b="1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</a:rPr>
                        <a:t>150,00</a:t>
                      </a:r>
                      <a:endParaRPr lang="es-EC" sz="3200" b="1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109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400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</a:rPr>
                        <a:t>Kid</a:t>
                      </a:r>
                      <a:r>
                        <a:rPr lang="es-EC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</a:rPr>
                        <a:t> Publicitario</a:t>
                      </a:r>
                      <a:endParaRPr lang="es-EC" sz="3200" b="1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</a:rPr>
                        <a:t>1600,00</a:t>
                      </a:r>
                      <a:endParaRPr lang="es-EC" sz="3200" b="1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109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</a:rPr>
                        <a:t>Patente del Logo Publicitario</a:t>
                      </a:r>
                      <a:endParaRPr lang="es-EC" sz="3200" b="1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</a:rPr>
                        <a:t>500,00</a:t>
                      </a:r>
                      <a:endParaRPr lang="es-EC" sz="3200" b="1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109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</a:rPr>
                        <a:t>Materiales y Herramientas TKD</a:t>
                      </a:r>
                      <a:endParaRPr lang="es-EC" sz="3200" b="1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</a:rPr>
                        <a:t>1000,00</a:t>
                      </a:r>
                      <a:endParaRPr lang="es-EC" sz="3200" b="1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109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</a:rPr>
                        <a:t>Arreglos Infraestructura</a:t>
                      </a:r>
                      <a:endParaRPr lang="es-EC" sz="3200" b="1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</a:rPr>
                        <a:t>5000,00</a:t>
                      </a:r>
                      <a:endParaRPr lang="es-EC" sz="3200" b="1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109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</a:rPr>
                        <a:t>Bono incentivo deportistas</a:t>
                      </a:r>
                      <a:endParaRPr lang="es-EC" sz="3200" b="1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</a:rPr>
                        <a:t>10,000</a:t>
                      </a:r>
                      <a:endParaRPr lang="es-EC" sz="3200" b="1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109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</a:rPr>
                        <a:t>TOTAL EGRESOS EXTRAS</a:t>
                      </a:r>
                      <a:endParaRPr lang="es-EC" sz="3200" b="1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</a:rPr>
                        <a:t>$18.850,00</a:t>
                      </a:r>
                      <a:endParaRPr lang="es-EC" sz="3200" b="1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90454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/>
          <p:cNvSpPr/>
          <p:nvPr/>
        </p:nvSpPr>
        <p:spPr>
          <a:xfrm>
            <a:off x="759855" y="1056068"/>
            <a:ext cx="11178860" cy="2717442"/>
          </a:xfrm>
          <a:prstGeom prst="roundRect">
            <a:avLst/>
          </a:prstGeom>
          <a:solidFill>
            <a:schemeClr val="tx2">
              <a:lumMod val="25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5595" y="232151"/>
            <a:ext cx="10364451" cy="823917"/>
          </a:xfrm>
        </p:spPr>
        <p:txBody>
          <a:bodyPr>
            <a:normAutofit/>
          </a:bodyPr>
          <a:lstStyle/>
          <a:p>
            <a:pPr algn="ctr"/>
            <a:r>
              <a:rPr lang="es-EC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CONCLUSIONES</a:t>
            </a:r>
            <a:endParaRPr lang="es-EC" sz="4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59854" y="1056068"/>
            <a:ext cx="10968507" cy="4680047"/>
          </a:xfrm>
        </p:spPr>
        <p:txBody>
          <a:bodyPr>
            <a:normAutofit/>
          </a:bodyPr>
          <a:lstStyle/>
          <a:p>
            <a:pPr lvl="0" algn="just"/>
            <a:r>
              <a:rPr lang="es-EC" sz="3200" b="1" cap="none" dirty="0">
                <a:ln w="9525">
                  <a:solidFill>
                    <a:schemeClr val="bg1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es-EC" sz="3200" b="1" cap="none" dirty="0" smtClean="0">
                <a:ln w="9525">
                  <a:solidFill>
                    <a:schemeClr val="bg1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Club </a:t>
            </a:r>
            <a:r>
              <a:rPr lang="es-EC" sz="3200" b="1" cap="none" dirty="0">
                <a:ln w="9525">
                  <a:solidFill>
                    <a:schemeClr val="bg1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de Taekwondo de la ESPE, requiere de manera urgente y efectiva la implementación de un plan de marketing que permita aprovechar sus recursos actuales, incentivar al equipo de deportistas y generar hinchada del deporte y del </a:t>
            </a:r>
            <a:r>
              <a:rPr lang="es-EC" sz="3200" b="1" cap="none" dirty="0" smtClean="0">
                <a:ln w="9525">
                  <a:solidFill>
                    <a:schemeClr val="bg1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Club.</a:t>
            </a:r>
            <a:endParaRPr lang="es-EC" sz="3200" b="1" cap="none" dirty="0">
              <a:ln w="9525">
                <a:solidFill>
                  <a:schemeClr val="bg1"/>
                </a:solidFill>
                <a:prstDash val="solid"/>
              </a:ln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C" dirty="0"/>
          </a:p>
        </p:txBody>
      </p:sp>
      <p:pic>
        <p:nvPicPr>
          <p:cNvPr id="6146" name="Picture 2" descr="Resultado de imagen para taekwondo promoció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438" y="3870840"/>
            <a:ext cx="4902044" cy="268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6244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1"/>
          <p:cNvSpPr/>
          <p:nvPr/>
        </p:nvSpPr>
        <p:spPr>
          <a:xfrm>
            <a:off x="1133341" y="413480"/>
            <a:ext cx="10612191" cy="236971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210612" y="413480"/>
            <a:ext cx="10354614" cy="5263165"/>
          </a:xfrm>
        </p:spPr>
        <p:txBody>
          <a:bodyPr/>
          <a:lstStyle/>
          <a:p>
            <a:pPr lvl="0" algn="just"/>
            <a:r>
              <a:rPr lang="es-EC" sz="30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El Club requiere también innovar su imagen, ampliar las perspectivas de su mercado a través de aplicación de campañas publicitarias, artículos y material que permitan la difusión del mismo y de los campeonatos a disputarse</a:t>
            </a:r>
            <a:r>
              <a:rPr lang="es-EC" sz="28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s-EC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7" t="1664" r="20791" b="6444"/>
          <a:stretch/>
        </p:blipFill>
        <p:spPr>
          <a:xfrm>
            <a:off x="4198510" y="2630001"/>
            <a:ext cx="4378817" cy="3886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714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/>
          <p:cNvSpPr/>
          <p:nvPr/>
        </p:nvSpPr>
        <p:spPr>
          <a:xfrm>
            <a:off x="737937" y="1295343"/>
            <a:ext cx="10774872" cy="277438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05752" y="511890"/>
            <a:ext cx="10364451" cy="1028152"/>
          </a:xfrm>
        </p:spPr>
        <p:txBody>
          <a:bodyPr>
            <a:normAutofit/>
          </a:bodyPr>
          <a:lstStyle/>
          <a:p>
            <a:pPr algn="ctr"/>
            <a:r>
              <a:rPr lang="es-EC" sz="4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RECOMENDACIONES</a:t>
            </a:r>
            <a:endParaRPr lang="es-EC" sz="4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37937" y="1295342"/>
            <a:ext cx="10716126" cy="4716378"/>
          </a:xfrm>
        </p:spPr>
        <p:txBody>
          <a:bodyPr>
            <a:noAutofit/>
          </a:bodyPr>
          <a:lstStyle/>
          <a:p>
            <a:pPr lvl="0" algn="just"/>
            <a:r>
              <a:rPr lang="es-EC" sz="28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 de vital importancia el incentivo no solo económico sino motivacional y de posicionamiento que genere la ESPE hacia el Club de Taekwondo, pues son los principales llamados a la realización de las alianzas estratégicas </a:t>
            </a:r>
            <a:r>
              <a:rPr lang="es-EC" sz="2800" b="1" cap="none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 la prensa </a:t>
            </a:r>
            <a:r>
              <a:rPr lang="es-EC" sz="28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deportiva, entidades privadas para beneficio de la Institución y de los diferentes clubes en general</a:t>
            </a:r>
            <a:r>
              <a:rPr lang="es-EC" sz="2800" b="1" cap="none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170" name="Picture 2" descr="Resultado de imagen para taekwondo promoció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344" y="4159426"/>
            <a:ext cx="3785360" cy="2511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6" descr="Resultado de imagen para taekwondo esp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7176" name="Picture 8" descr="Resultado de imagen para taekwondo esp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159" y="4159426"/>
            <a:ext cx="3875513" cy="2511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5362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1"/>
          <p:cNvSpPr/>
          <p:nvPr/>
        </p:nvSpPr>
        <p:spPr>
          <a:xfrm>
            <a:off x="761687" y="309092"/>
            <a:ext cx="10981386" cy="340002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913774" y="400826"/>
            <a:ext cx="10677212" cy="4411579"/>
          </a:xfrm>
        </p:spPr>
        <p:txBody>
          <a:bodyPr/>
          <a:lstStyle/>
          <a:p>
            <a:pPr algn="just"/>
            <a:r>
              <a:rPr lang="es-EC" sz="28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Los estudiantes de la ESPE deben prestar el interés suficiente hacia el apoyo a los diferentes clubes que tiene la universidad, considerando que la juventud es un factor de cambio competitivo en la actualidad, e incentivarse por el ingreso a uno de ellos o al apoyo en las competencias disputadas para dar renombre a su institución y para beneficio de ellos mismos.</a:t>
            </a:r>
          </a:p>
          <a:p>
            <a:endParaRPr lang="es-EC" dirty="0"/>
          </a:p>
        </p:txBody>
      </p:sp>
      <p:pic>
        <p:nvPicPr>
          <p:cNvPr id="8194" name="Picture 2" descr="Resultado de imagen para taekwondo esp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219" y="3912759"/>
            <a:ext cx="4278871" cy="2655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Resultado de imagen para taekwondo espe estudiant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178" y="3912759"/>
            <a:ext cx="4532335" cy="265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8285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511381" y="2101740"/>
            <a:ext cx="7547020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15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GRACIAS</a:t>
            </a:r>
            <a:endParaRPr lang="es-ES" sz="11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37830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12890" y="484759"/>
            <a:ext cx="10202050" cy="782568"/>
          </a:xfrm>
        </p:spPr>
        <p:txBody>
          <a:bodyPr/>
          <a:lstStyle/>
          <a:p>
            <a:r>
              <a:rPr lang="es-EC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BIBLIOGRAFÍA</a:t>
            </a: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63639" y="1267327"/>
            <a:ext cx="11567939" cy="537410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s-EC" sz="1800" b="1" cap="none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Aspatore</a:t>
            </a:r>
            <a:r>
              <a:rPr lang="es-EC" sz="18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, J. R. (2001). </a:t>
            </a:r>
            <a:r>
              <a:rPr lang="es-EC" sz="1800" b="1" i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Al </a:t>
            </a:r>
            <a:r>
              <a:rPr lang="es-EC" sz="1800" b="1" i="1" cap="none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Dia</a:t>
            </a:r>
            <a:r>
              <a:rPr lang="es-EC" sz="1800" b="1" i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En Comercio Electrónico.</a:t>
            </a:r>
            <a:r>
              <a:rPr lang="es-EC" sz="18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México: Mc Graw Hill.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s-EC" sz="18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E-</a:t>
            </a:r>
            <a:r>
              <a:rPr lang="es-EC" sz="1800" b="1" cap="none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ducativa</a:t>
            </a:r>
            <a:r>
              <a:rPr lang="es-EC" sz="18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. (20 de 08 de 2015). </a:t>
            </a:r>
            <a:r>
              <a:rPr lang="es-EC" sz="1800" b="1" i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e-</a:t>
            </a:r>
            <a:r>
              <a:rPr lang="es-EC" sz="1800" b="1" i="1" cap="none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ducativa</a:t>
            </a:r>
            <a:r>
              <a:rPr lang="es-EC" sz="18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. Obtenido de e-</a:t>
            </a:r>
            <a:r>
              <a:rPr lang="es-EC" sz="1800" b="1" cap="none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ducativa</a:t>
            </a:r>
            <a:r>
              <a:rPr lang="es-EC" sz="18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: http://e-ducativa.catedu.es/44700165/aula/archivos/repositorio/1000/1125/html/11_concepto_y_clasificacin_de_deporte.ht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s-EC" sz="18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Española, R. A. (2010). </a:t>
            </a:r>
            <a:r>
              <a:rPr lang="es-EC" sz="1800" b="1" i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Diccionario </a:t>
            </a:r>
            <a:r>
              <a:rPr lang="es-EC" sz="1800" b="1" i="1" cap="none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pahhispánico</a:t>
            </a:r>
            <a:r>
              <a:rPr lang="es-EC" sz="1800" b="1" i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de dudas.</a:t>
            </a:r>
            <a:r>
              <a:rPr lang="es-EC" sz="18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Madrid: Santillana.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s-EC" sz="18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ESPE. (2014). </a:t>
            </a:r>
            <a:r>
              <a:rPr lang="es-EC" sz="1800" b="1" i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Informe de Rendición de Cuentas ESPE .</a:t>
            </a:r>
            <a:r>
              <a:rPr lang="es-EC" sz="18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Quito.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s-EC" sz="18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Espinosa, R. (06 de 05 de 2014). </a:t>
            </a:r>
            <a:r>
              <a:rPr lang="es-EC" sz="1800" b="1" i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Marketing </a:t>
            </a:r>
            <a:r>
              <a:rPr lang="es-EC" sz="1800" b="1" i="1" cap="none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Mix</a:t>
            </a:r>
            <a:r>
              <a:rPr lang="es-EC" sz="18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. Obtenido de Marketing </a:t>
            </a:r>
            <a:r>
              <a:rPr lang="es-EC" sz="1800" b="1" cap="none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Mix</a:t>
            </a:r>
            <a:r>
              <a:rPr lang="es-EC" sz="18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: http://robertoespinosa.es/2014/05/06/marketing-mix-las-4ps-2/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s-EC" sz="18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Jordi, C. (2013). </a:t>
            </a:r>
            <a:r>
              <a:rPr lang="es-EC" sz="1800" b="1" i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Diferencias entre el marketing tradicional y el marketing relacional.</a:t>
            </a:r>
            <a:r>
              <a:rPr lang="es-EC" sz="18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s-EC" sz="1800" b="1" cap="none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Kukkiwon</a:t>
            </a:r>
            <a:r>
              <a:rPr lang="es-EC" sz="18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. (2009). </a:t>
            </a:r>
            <a:r>
              <a:rPr lang="es-EC" sz="1800" b="1" i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Grados y Cinturones </a:t>
            </a:r>
            <a:r>
              <a:rPr lang="es-EC" sz="18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. Obtenido de Grados y Cinturones : http://kukiwon.or.kr/english/examination/examination08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s-EC" sz="1800" b="1" cap="none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Mercadotécnia</a:t>
            </a:r>
            <a:r>
              <a:rPr lang="es-EC" sz="18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, W. (2013). </a:t>
            </a:r>
            <a:r>
              <a:rPr lang="es-EC" sz="1800" b="1" i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Mercadotecnia Interna</a:t>
            </a:r>
            <a:r>
              <a:rPr lang="es-EC" sz="18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. Obtenido de https://es.wikipedia.org/wiki/Mercadotecnia_interna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s-EC" sz="1800" b="1" cap="none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WTF</a:t>
            </a:r>
            <a:r>
              <a:rPr lang="es-EC" sz="18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. (2010). </a:t>
            </a:r>
            <a:r>
              <a:rPr lang="es-EC" sz="1800" b="1" i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Sobre el Taekwondo</a:t>
            </a:r>
            <a:r>
              <a:rPr lang="es-EC" sz="18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. Obtenido de </a:t>
            </a:r>
            <a:r>
              <a:rPr lang="es-EC" sz="1800" b="1" cap="none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wtf</a:t>
            </a:r>
            <a:r>
              <a:rPr lang="es-EC" sz="18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: http://</a:t>
            </a:r>
            <a:r>
              <a:rPr lang="es-EC" sz="1800" b="1" cap="none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www.wtf.org</a:t>
            </a:r>
            <a:endParaRPr lang="es-EC" sz="1800" b="1" cap="none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57568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74254" y="618518"/>
            <a:ext cx="7662930" cy="706691"/>
          </a:xfrm>
        </p:spPr>
        <p:txBody>
          <a:bodyPr>
            <a:normAutofit/>
          </a:bodyPr>
          <a:lstStyle/>
          <a:p>
            <a:r>
              <a:rPr lang="es-EC" sz="32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Diagrama de Causa Efecto</a:t>
            </a:r>
          </a:p>
        </p:txBody>
      </p: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1674254" y="1474609"/>
            <a:ext cx="9774330" cy="4424494"/>
            <a:chOff x="1710" y="1528"/>
            <a:chExt cx="9780" cy="4643"/>
          </a:xfrm>
        </p:grpSpPr>
        <p:sp>
          <p:nvSpPr>
            <p:cNvPr id="5" name="Oval 2"/>
            <p:cNvSpPr>
              <a:spLocks noChangeArrowheads="1"/>
            </p:cNvSpPr>
            <p:nvPr/>
          </p:nvSpPr>
          <p:spPr bwMode="auto">
            <a:xfrm>
              <a:off x="1710" y="2781"/>
              <a:ext cx="3090" cy="2587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es-EC" sz="1600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Falta de promoción para el Club de Tae Kwon Do en la </a:t>
              </a:r>
              <a:r>
                <a:rPr lang="es-EC" sz="1600" b="1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Universidad </a:t>
              </a:r>
              <a:r>
                <a:rPr lang="es-EC" sz="1600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 las Fuerzas Armadas</a:t>
              </a:r>
            </a:p>
          </p:txBody>
        </p:sp>
        <p:cxnSp>
          <p:nvCxnSpPr>
            <p:cNvPr id="6" name="AutoShape 3"/>
            <p:cNvCxnSpPr>
              <a:cxnSpLocks noChangeShapeType="1"/>
            </p:cNvCxnSpPr>
            <p:nvPr/>
          </p:nvCxnSpPr>
          <p:spPr bwMode="auto">
            <a:xfrm>
              <a:off x="4815" y="4184"/>
              <a:ext cx="5280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" name="AutoShape 4"/>
            <p:cNvCxnSpPr>
              <a:cxnSpLocks noChangeShapeType="1"/>
            </p:cNvCxnSpPr>
            <p:nvPr/>
          </p:nvCxnSpPr>
          <p:spPr bwMode="auto">
            <a:xfrm flipH="1">
              <a:off x="5115" y="3419"/>
              <a:ext cx="465" cy="79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" name="AutoShape 5"/>
            <p:cNvCxnSpPr>
              <a:cxnSpLocks noChangeShapeType="1"/>
            </p:cNvCxnSpPr>
            <p:nvPr/>
          </p:nvCxnSpPr>
          <p:spPr bwMode="auto">
            <a:xfrm>
              <a:off x="5115" y="4199"/>
              <a:ext cx="420" cy="69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" name="AutoShape 6"/>
            <p:cNvCxnSpPr>
              <a:cxnSpLocks noChangeShapeType="1"/>
            </p:cNvCxnSpPr>
            <p:nvPr/>
          </p:nvCxnSpPr>
          <p:spPr bwMode="auto">
            <a:xfrm>
              <a:off x="7215" y="4154"/>
              <a:ext cx="420" cy="69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" name="AutoShape 7"/>
            <p:cNvCxnSpPr>
              <a:cxnSpLocks noChangeShapeType="1"/>
            </p:cNvCxnSpPr>
            <p:nvPr/>
          </p:nvCxnSpPr>
          <p:spPr bwMode="auto">
            <a:xfrm flipH="1">
              <a:off x="7185" y="3404"/>
              <a:ext cx="465" cy="79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" name="Rectangle 8"/>
            <p:cNvSpPr>
              <a:spLocks noChangeArrowheads="1"/>
            </p:cNvSpPr>
            <p:nvPr/>
          </p:nvSpPr>
          <p:spPr bwMode="auto">
            <a:xfrm>
              <a:off x="4785" y="4904"/>
              <a:ext cx="1590" cy="1111"/>
            </a:xfrm>
            <a:prstGeom prst="rect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just">
                <a:lnSpc>
                  <a:spcPct val="115000"/>
                </a:lnSpc>
                <a:spcAft>
                  <a:spcPts val="1000"/>
                </a:spcAft>
              </a:pPr>
              <a:r>
                <a:rPr lang="es-EC" sz="1400" b="1" u="sng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Falta de presupuesto económico</a:t>
              </a:r>
              <a:endParaRPr lang="es-EC" b="1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 9"/>
            <p:cNvSpPr>
              <a:spLocks noChangeArrowheads="1"/>
            </p:cNvSpPr>
            <p:nvPr/>
          </p:nvSpPr>
          <p:spPr bwMode="auto">
            <a:xfrm>
              <a:off x="7110" y="1603"/>
              <a:ext cx="1965" cy="1801"/>
            </a:xfrm>
            <a:prstGeom prst="rect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just">
                <a:lnSpc>
                  <a:spcPct val="115000"/>
                </a:lnSpc>
                <a:spcAft>
                  <a:spcPts val="1000"/>
                </a:spcAft>
              </a:pPr>
              <a:r>
                <a:rPr lang="es-EC" sz="1400" b="1" u="sng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Ausencia de participación en programas interculturales y competencias</a:t>
              </a:r>
              <a:endParaRPr lang="es-EC" b="1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s-EC" sz="1000" u="sng" dirty="0">
                  <a:solidFill>
                    <a:schemeClr val="bg2">
                      <a:lumMod val="50000"/>
                    </a:schemeClr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es-EC" sz="1100" u="sng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Rectangle 10"/>
            <p:cNvSpPr>
              <a:spLocks noChangeArrowheads="1"/>
            </p:cNvSpPr>
            <p:nvPr/>
          </p:nvSpPr>
          <p:spPr bwMode="auto">
            <a:xfrm>
              <a:off x="4890" y="2293"/>
              <a:ext cx="1590" cy="1111"/>
            </a:xfrm>
            <a:prstGeom prst="rect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just">
                <a:lnSpc>
                  <a:spcPct val="115000"/>
                </a:lnSpc>
                <a:spcAft>
                  <a:spcPts val="1000"/>
                </a:spcAft>
              </a:pPr>
              <a:r>
                <a:rPr lang="es-EC" sz="1400" b="1" u="sng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No hay </a:t>
              </a:r>
              <a:r>
                <a:rPr lang="es-EC" sz="1400" b="1" u="sng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alianzas comerciales</a:t>
              </a:r>
            </a:p>
            <a:p>
              <a:pPr>
                <a:lnSpc>
                  <a:spcPct val="115000"/>
                </a:lnSpc>
                <a:spcAft>
                  <a:spcPts val="1000"/>
                </a:spcAft>
              </a:pPr>
              <a:endParaRPr lang="es-EC" sz="1000" u="sng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14" name="Rectangle 11"/>
            <p:cNvSpPr>
              <a:spLocks noChangeArrowheads="1"/>
            </p:cNvSpPr>
            <p:nvPr/>
          </p:nvSpPr>
          <p:spPr bwMode="auto">
            <a:xfrm>
              <a:off x="6855" y="4829"/>
              <a:ext cx="1965" cy="1342"/>
            </a:xfrm>
            <a:prstGeom prst="rect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just">
                <a:lnSpc>
                  <a:spcPct val="115000"/>
                </a:lnSpc>
                <a:spcAft>
                  <a:spcPts val="1000"/>
                </a:spcAft>
              </a:pPr>
              <a:r>
                <a:rPr lang="es-EC" sz="1400" b="1" u="sng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Desmotivación de integrantes del Club de Tae Kwon Do</a:t>
              </a:r>
              <a:endParaRPr lang="es-EC" sz="1200" b="1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5" name="AutoShape 12"/>
            <p:cNvCxnSpPr>
              <a:cxnSpLocks noChangeShapeType="1"/>
            </p:cNvCxnSpPr>
            <p:nvPr/>
          </p:nvCxnSpPr>
          <p:spPr bwMode="auto">
            <a:xfrm flipH="1">
              <a:off x="9735" y="3389"/>
              <a:ext cx="465" cy="79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" name="AutoShape 13"/>
            <p:cNvCxnSpPr>
              <a:cxnSpLocks noChangeShapeType="1"/>
            </p:cNvCxnSpPr>
            <p:nvPr/>
          </p:nvCxnSpPr>
          <p:spPr bwMode="auto">
            <a:xfrm>
              <a:off x="9705" y="4199"/>
              <a:ext cx="420" cy="69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7" name="Rectangle 14"/>
            <p:cNvSpPr>
              <a:spLocks noChangeArrowheads="1"/>
            </p:cNvSpPr>
            <p:nvPr/>
          </p:nvSpPr>
          <p:spPr bwMode="auto">
            <a:xfrm>
              <a:off x="9525" y="1528"/>
              <a:ext cx="1965" cy="1861"/>
            </a:xfrm>
            <a:prstGeom prst="rect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just">
                <a:lnSpc>
                  <a:spcPct val="115000"/>
                </a:lnSpc>
                <a:spcAft>
                  <a:spcPts val="1000"/>
                </a:spcAft>
              </a:pPr>
              <a:r>
                <a:rPr lang="es-EC" sz="1400" b="1" u="sng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No hay símbolos  o logos representativos patrocinados  de esta disciplina</a:t>
              </a:r>
              <a:endParaRPr lang="es-EC" b="1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Rectangle 15"/>
            <p:cNvSpPr>
              <a:spLocks noChangeArrowheads="1"/>
            </p:cNvSpPr>
            <p:nvPr/>
          </p:nvSpPr>
          <p:spPr bwMode="auto">
            <a:xfrm>
              <a:off x="9180" y="4844"/>
              <a:ext cx="2142" cy="1327"/>
            </a:xfrm>
            <a:prstGeom prst="rect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just">
                <a:lnSpc>
                  <a:spcPct val="115000"/>
                </a:lnSpc>
                <a:spcAft>
                  <a:spcPts val="1000"/>
                </a:spcAft>
              </a:pPr>
              <a:r>
                <a:rPr lang="es-EC" sz="1400" b="1" u="sng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No hay una adecuada identidad cultural con esta disciplina</a:t>
              </a:r>
              <a:endParaRPr lang="es-EC" b="1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Rectángulo redondeado 18"/>
          <p:cNvSpPr/>
          <p:nvPr/>
        </p:nvSpPr>
        <p:spPr>
          <a:xfrm>
            <a:off x="3721736" y="1351672"/>
            <a:ext cx="2261347" cy="631065"/>
          </a:xfrm>
          <a:prstGeom prst="round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CAUSA</a:t>
            </a:r>
            <a:endParaRPr lang="es-EC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Rectángulo redondeado 19"/>
          <p:cNvSpPr/>
          <p:nvPr/>
        </p:nvSpPr>
        <p:spPr>
          <a:xfrm>
            <a:off x="3843721" y="5931027"/>
            <a:ext cx="2261347" cy="631065"/>
          </a:xfrm>
          <a:prstGeom prst="round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EFECTO</a:t>
            </a:r>
            <a:endParaRPr lang="es-EC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49507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/>
          <p:cNvSpPr/>
          <p:nvPr/>
        </p:nvSpPr>
        <p:spPr>
          <a:xfrm>
            <a:off x="1945268" y="2884868"/>
            <a:ext cx="9117684" cy="262729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88373" y="572594"/>
            <a:ext cx="8911687" cy="959991"/>
          </a:xfrm>
        </p:spPr>
        <p:txBody>
          <a:bodyPr>
            <a:normAutofit/>
          </a:bodyPr>
          <a:lstStyle/>
          <a:p>
            <a:pPr algn="ctr"/>
            <a:r>
              <a:rPr lang="es-EC" sz="4000" b="1" i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OBJETIVOS</a:t>
            </a:r>
            <a:endParaRPr lang="es-EC" sz="4000" b="1" i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945268" y="2120721"/>
            <a:ext cx="8915400" cy="3777622"/>
          </a:xfrm>
        </p:spPr>
        <p:txBody>
          <a:bodyPr/>
          <a:lstStyle/>
          <a:p>
            <a:pPr marL="0" indent="0">
              <a:buNone/>
            </a:pPr>
            <a:r>
              <a:rPr lang="es-EC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OBJETIVO GENERAL</a:t>
            </a:r>
          </a:p>
          <a:p>
            <a:pPr marL="0" indent="0">
              <a:buNone/>
            </a:pPr>
            <a:endParaRPr lang="es-EC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es-EC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Diseñar un Plan de Marketing para el Club Deportivo de Tae Kwon Do, que permita comercializar la imagen deportiva del club, generando ingresos económicos sostenibles.</a:t>
            </a:r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639721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redondeado 4"/>
          <p:cNvSpPr/>
          <p:nvPr/>
        </p:nvSpPr>
        <p:spPr>
          <a:xfrm>
            <a:off x="838481" y="4280590"/>
            <a:ext cx="10663707" cy="209445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Rectángulo redondeado 3"/>
          <p:cNvSpPr/>
          <p:nvPr/>
        </p:nvSpPr>
        <p:spPr>
          <a:xfrm>
            <a:off x="838481" y="2266682"/>
            <a:ext cx="10663707" cy="144243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07168" y="644276"/>
            <a:ext cx="9905998" cy="1326192"/>
          </a:xfrm>
        </p:spPr>
        <p:txBody>
          <a:bodyPr/>
          <a:lstStyle/>
          <a:p>
            <a:pPr algn="ctr"/>
            <a:r>
              <a:rPr lang="es-EC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OBJETIVOS ESPECIFICOS</a:t>
            </a:r>
            <a:r>
              <a:rPr lang="es-EC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C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EC" b="1" i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18147" y="1970468"/>
            <a:ext cx="10684041" cy="451054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EC" sz="2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buFont typeface="Wingdings" panose="05000000000000000000" pitchFamily="2" charset="2"/>
              <a:buChar char="Ø"/>
            </a:pPr>
            <a:r>
              <a:rPr lang="es-EC" sz="30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Establecer los principales métodos de promoción para el Club Deportivo de Tae Kwon Do de la ESPE</a:t>
            </a:r>
            <a:r>
              <a:rPr lang="es-EC" sz="3000" b="1" cap="none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s-EC" sz="30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s-EC" sz="3000" b="1" cap="none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just">
              <a:buNone/>
            </a:pPr>
            <a:endParaRPr lang="es-EC" sz="2400" b="1" cap="none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just">
              <a:buNone/>
            </a:pPr>
            <a:endParaRPr lang="es-EC" sz="2400" b="1" cap="none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es-EC" sz="3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Determinar cuáles son las Instituciones Públicas o Privadas con las que se </a:t>
            </a:r>
            <a:r>
              <a:rPr lang="es-EC" sz="3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pueda crear </a:t>
            </a:r>
            <a:r>
              <a:rPr lang="es-EC" sz="3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una alianza estratégica para promocionar al Club Deportivo de Tae Kwon Do de la ESPE.</a:t>
            </a:r>
          </a:p>
          <a:p>
            <a:pPr lvl="0" algn="just">
              <a:buFont typeface="Wingdings" panose="05000000000000000000" pitchFamily="2" charset="2"/>
              <a:buChar char="Ø"/>
            </a:pPr>
            <a:endParaRPr lang="es-EC" sz="2800" b="1" cap="none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108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/>
          <p:cNvSpPr/>
          <p:nvPr/>
        </p:nvSpPr>
        <p:spPr>
          <a:xfrm>
            <a:off x="913774" y="4050405"/>
            <a:ext cx="10419008" cy="195973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" name="Rectángulo redondeado 1"/>
          <p:cNvSpPr/>
          <p:nvPr/>
        </p:nvSpPr>
        <p:spPr>
          <a:xfrm>
            <a:off x="913774" y="1429555"/>
            <a:ext cx="10419008" cy="220872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913774" y="1648496"/>
            <a:ext cx="10363826" cy="4142704"/>
          </a:xfrm>
        </p:spPr>
        <p:txBody>
          <a:bodyPr/>
          <a:lstStyle/>
          <a:p>
            <a:pPr lvl="0" algn="just">
              <a:buFont typeface="Wingdings" panose="05000000000000000000" pitchFamily="2" charset="2"/>
              <a:buChar char="Ø"/>
            </a:pPr>
            <a:r>
              <a:rPr lang="es-EC" sz="28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Realizar un análisis actual Club </a:t>
            </a:r>
            <a:r>
              <a:rPr lang="es-EC" sz="2800" b="1" cap="none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s-EC" sz="28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Tae Kwon Do de la ESPE, y diseñar estrategias de marketing para lograr cambios significativos en sus  problemas económicos y de imagen</a:t>
            </a:r>
            <a:r>
              <a:rPr lang="es-EC" sz="2800" b="1" cap="none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lvl="0" indent="0" algn="just">
              <a:buNone/>
            </a:pPr>
            <a:endParaRPr lang="es-EC" sz="1400" b="1" cap="none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buFont typeface="Wingdings" panose="05000000000000000000" pitchFamily="2" charset="2"/>
              <a:buChar char="Ø"/>
            </a:pPr>
            <a:endParaRPr lang="es-EC" sz="2800" b="1" cap="none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buFont typeface="Wingdings" panose="05000000000000000000" pitchFamily="2" charset="2"/>
              <a:buChar char="Ø"/>
            </a:pPr>
            <a:r>
              <a:rPr lang="es-EC" sz="2800" b="1" cap="none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Revisar </a:t>
            </a:r>
            <a:r>
              <a:rPr lang="es-EC" sz="28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 es factible la aplicación de otros </a:t>
            </a:r>
            <a:r>
              <a:rPr lang="es-EC" sz="2800" b="1" cap="none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modelos gerenciales que creen recursos, para </a:t>
            </a:r>
            <a:r>
              <a:rPr lang="es-EC" sz="28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subsidiar al Club </a:t>
            </a:r>
            <a:r>
              <a:rPr lang="es-EC" sz="2800" b="1" cap="none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s-EC" sz="28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Tae Kwon Do de la ESPE.</a:t>
            </a:r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739480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/>
          <p:cNvSpPr/>
          <p:nvPr/>
        </p:nvSpPr>
        <p:spPr>
          <a:xfrm>
            <a:off x="455032" y="1485273"/>
            <a:ext cx="7929113" cy="4748102"/>
          </a:xfrm>
          <a:prstGeom prst="roundRect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82312" y="486645"/>
            <a:ext cx="8911687" cy="998628"/>
          </a:xfrm>
        </p:spPr>
        <p:txBody>
          <a:bodyPr>
            <a:normAutofit/>
          </a:bodyPr>
          <a:lstStyle/>
          <a:p>
            <a:pPr algn="ctr"/>
            <a:r>
              <a:rPr lang="es-EC" sz="4400" b="1" i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TAE KWON DO</a:t>
            </a:r>
            <a:endParaRPr lang="es-EC" sz="4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5033" y="1918951"/>
            <a:ext cx="7710173" cy="4314424"/>
          </a:xfrm>
        </p:spPr>
        <p:txBody>
          <a:bodyPr/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es-EC" sz="30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 una disciplina olímpica basada en la autodefensa, se destaca por la variedad y espectacularidad de sus técnicas de patadas, </a:t>
            </a:r>
            <a:r>
              <a:rPr lang="es-EC" sz="3000" b="1" cap="none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además de ser un arte </a:t>
            </a:r>
            <a:r>
              <a:rPr lang="es-EC" sz="30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marcial tradicional de Corea que muestra formas de realzar el espíritu y la vida a través del entrenamiento del cuerpo y de la mente. </a:t>
            </a:r>
          </a:p>
          <a:p>
            <a:endParaRPr lang="es-EC" dirty="0"/>
          </a:p>
        </p:txBody>
      </p:sp>
      <p:pic>
        <p:nvPicPr>
          <p:cNvPr id="1028" name="Picture 4" descr="http://thumbs.dreamstime.com/z/arte-marcial-del-taekwondo-4029322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9" t="2715" r="2934" b="10423"/>
          <a:stretch/>
        </p:blipFill>
        <p:spPr bwMode="auto">
          <a:xfrm>
            <a:off x="8600427" y="1373700"/>
            <a:ext cx="3145106" cy="2485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sultado de imagen para taekwond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71"/>
          <a:stretch/>
        </p:blipFill>
        <p:spPr bwMode="auto">
          <a:xfrm>
            <a:off x="8600427" y="3962355"/>
            <a:ext cx="3145106" cy="2477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9345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C" sz="4000" b="1" i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Tae kwon do</a:t>
            </a:r>
            <a:endParaRPr lang="es-EC" sz="4000" b="1" i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Marcador de contenido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es-EC" sz="24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 una disciplina olímpica basada en la </a:t>
            </a:r>
            <a:r>
              <a:rPr lang="es-EC" sz="2400" b="1" cap="none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autodefensa, </a:t>
            </a:r>
            <a:r>
              <a:rPr lang="es-EC" sz="24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 destaca por la variedad y espectacularidad de sus técnicas de </a:t>
            </a:r>
            <a:r>
              <a:rPr lang="es-EC" sz="2400" b="1" cap="none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patadas, arte marcial tradicional </a:t>
            </a:r>
            <a:r>
              <a:rPr lang="es-EC" sz="24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s-EC" sz="2400" b="1" cap="none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Corea que </a:t>
            </a:r>
            <a:r>
              <a:rPr lang="es-EC" sz="24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muestra formas de realzar </a:t>
            </a:r>
            <a:r>
              <a:rPr lang="es-EC" sz="2400" b="1" cap="none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es-EC" sz="24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espíritu y </a:t>
            </a:r>
            <a:r>
              <a:rPr lang="es-EC" sz="2400" b="1" cap="none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s-EC" sz="24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vida a través del entrenamiento </a:t>
            </a:r>
            <a:r>
              <a:rPr lang="es-EC" sz="2400" b="1" cap="none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del cuerpo </a:t>
            </a:r>
            <a:r>
              <a:rPr lang="es-EC" sz="24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lang="es-EC" sz="2400" b="1" cap="none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 la mente</a:t>
            </a:r>
            <a:r>
              <a:rPr lang="es-EC" sz="24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3" name="TAEKWONDO 1. Introducció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901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Espiral">
  <a:themeElements>
    <a:clrScheme name="Espiral">
      <a:dk1>
        <a:sysClr val="windowText" lastClr="000000"/>
      </a:dk1>
      <a:lt1>
        <a:sysClr val="window" lastClr="FFFFFF"/>
      </a:lt1>
      <a:dk2>
        <a:srgbClr val="2C333A"/>
      </a:dk2>
      <a:lt2>
        <a:srgbClr val="D6ECED"/>
      </a:lt2>
      <a:accent1>
        <a:srgbClr val="DE32DE"/>
      </a:accent1>
      <a:accent2>
        <a:srgbClr val="F42B8A"/>
      </a:accent2>
      <a:accent3>
        <a:srgbClr val="349FE7"/>
      </a:accent3>
      <a:accent4>
        <a:srgbClr val="565FF8"/>
      </a:accent4>
      <a:accent5>
        <a:srgbClr val="876BE7"/>
      </a:accent5>
      <a:accent6>
        <a:srgbClr val="F268C2"/>
      </a:accent6>
      <a:hlink>
        <a:srgbClr val="F55CF9"/>
      </a:hlink>
      <a:folHlink>
        <a:srgbClr val="E8A0EE"/>
      </a:folHlink>
    </a:clrScheme>
    <a:fontScheme name="Espiral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spiral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F20B7C8E-B819-43F3-AAF9-EE50B1A8363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5493</TotalTime>
  <Words>1671</Words>
  <Application>Microsoft Office PowerPoint</Application>
  <PresentationFormat>Personalizado</PresentationFormat>
  <Paragraphs>258</Paragraphs>
  <Slides>39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39</vt:i4>
      </vt:variant>
    </vt:vector>
  </HeadingPairs>
  <TitlesOfParts>
    <vt:vector size="40" baseType="lpstr">
      <vt:lpstr>Espiral</vt:lpstr>
      <vt:lpstr>DEPARTAMENTO DE CIENCIAS HUMANAS Y SOCIALES  CARRERA EN LICENCIATURA EN CIENCIAS DE LA ACTIVIDAD FÍSICA, DEPORTES Y RECREACIÓN  TESIS PREVIO AL TITULO DE LICENCIADO EN CIENCIAS DE LA ACTIVIDAD FÍSICA, DEPORTES Y RECREACIÓN</vt:lpstr>
      <vt:lpstr>PROBLEMA DE INVESTIGACIÓN</vt:lpstr>
      <vt:lpstr>Presentación de PowerPoint</vt:lpstr>
      <vt:lpstr>Diagrama de Causa Efecto</vt:lpstr>
      <vt:lpstr>OBJETIVOS</vt:lpstr>
      <vt:lpstr>OBJETIVOS ESPECIFICOS </vt:lpstr>
      <vt:lpstr>Presentación de PowerPoint</vt:lpstr>
      <vt:lpstr>TAE KWON DO</vt:lpstr>
      <vt:lpstr>Tae kwon do</vt:lpstr>
      <vt:lpstr>ESTILO WTF</vt:lpstr>
      <vt:lpstr>Club de Taekwondo de la ESPE</vt:lpstr>
      <vt:lpstr>Presentación de PowerPoint</vt:lpstr>
      <vt:lpstr>Hipótesis Alternativa  </vt:lpstr>
      <vt:lpstr>Hipótesis Nula </vt:lpstr>
      <vt:lpstr>Tipos de Investigación</vt:lpstr>
      <vt:lpstr>Técnicas de Investigación</vt:lpstr>
      <vt:lpstr>Población</vt:lpstr>
      <vt:lpstr>Muestra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PLAN DE MARKETING</vt:lpstr>
      <vt:lpstr>Las 4 P (s) del Marketing</vt:lpstr>
      <vt:lpstr>PRODUCTO</vt:lpstr>
      <vt:lpstr>PRECIO</vt:lpstr>
      <vt:lpstr>PLAZA</vt:lpstr>
      <vt:lpstr>PROMOCIÓN</vt:lpstr>
      <vt:lpstr>Ingresos Propuestos en Plan Marketing CTKD ESPE</vt:lpstr>
      <vt:lpstr>Egresos Propuestos en Plan Marketing CTKD ESPE</vt:lpstr>
      <vt:lpstr>CONCLUSIONES</vt:lpstr>
      <vt:lpstr>Presentación de PowerPoint</vt:lpstr>
      <vt:lpstr>RECOMENDACIONES</vt:lpstr>
      <vt:lpstr>Presentación de PowerPoint</vt:lpstr>
      <vt:lpstr>Presentación de PowerPoint</vt:lpstr>
      <vt:lpstr>BIBLIOGRAFÍA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DOCENTE</dc:creator>
  <cp:lastModifiedBy>Carrasco Coca Orlando Rodrigo</cp:lastModifiedBy>
  <cp:revision>114</cp:revision>
  <dcterms:created xsi:type="dcterms:W3CDTF">2015-08-24T02:16:27Z</dcterms:created>
  <dcterms:modified xsi:type="dcterms:W3CDTF">2015-09-14T16:22:07Z</dcterms:modified>
</cp:coreProperties>
</file>