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59" r:id="rId4"/>
    <p:sldId id="256" r:id="rId5"/>
    <p:sldId id="258" r:id="rId6"/>
    <p:sldId id="260" r:id="rId7"/>
    <p:sldId id="261" r:id="rId8"/>
    <p:sldId id="262" r:id="rId9"/>
    <p:sldId id="263" r:id="rId10"/>
    <p:sldId id="264" r:id="rId11"/>
    <p:sldId id="280" r:id="rId12"/>
    <p:sldId id="265" r:id="rId13"/>
    <p:sldId id="266" r:id="rId14"/>
    <p:sldId id="267" r:id="rId15"/>
    <p:sldId id="268" r:id="rId16"/>
    <p:sldId id="281" r:id="rId17"/>
    <p:sldId id="269" r:id="rId18"/>
    <p:sldId id="270" r:id="rId19"/>
    <p:sldId id="284" r:id="rId20"/>
    <p:sldId id="271" r:id="rId21"/>
    <p:sldId id="272" r:id="rId22"/>
    <p:sldId id="273" r:id="rId23"/>
    <p:sldId id="274" r:id="rId24"/>
    <p:sldId id="275" r:id="rId25"/>
    <p:sldId id="276" r:id="rId26"/>
    <p:sldId id="282" r:id="rId27"/>
    <p:sldId id="279"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p:scale>
          <a:sx n="60" d="100"/>
          <a:sy n="60" d="100"/>
        </p:scale>
        <p:origin x="-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327650"/>
        </p:xfrm>
        <a:graphic>
          <a:graphicData uri="http://schemas.openxmlformats.org/presentationml/2006/ole">
            <p:oleObj spid="_x0000_s1029"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eaLnBrk="1" hangingPunct="1"/>
            <a:endParaRPr lang="en-U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eaLnBrk="1" hangingPunct="1"/>
            <a:endParaRPr lang="en-US" sz="1400"/>
          </a:p>
        </p:txBody>
      </p:sp>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eaLnBrk="1" hangingPunct="1"/>
            <a:endParaRPr lang="en-US"/>
          </a:p>
        </p:txBody>
      </p:sp>
      <p:pic>
        <p:nvPicPr>
          <p:cNvPr id="8" name="Imagen 13"/>
          <p:cNvPicPr>
            <a:picLocks noChangeAspect="1"/>
          </p:cNvPicPr>
          <p:nvPr userDrawn="1"/>
        </p:nvPicPr>
        <p:blipFill>
          <a:blip r:embed="rId4" cstate="print"/>
          <a:srcRect/>
          <a:stretch>
            <a:fillRect/>
          </a:stretch>
        </p:blipFill>
        <p:spPr bwMode="auto">
          <a:xfrm>
            <a:off x="263525" y="247650"/>
            <a:ext cx="2943225" cy="760413"/>
          </a:xfrm>
          <a:prstGeom prst="rect">
            <a:avLst/>
          </a:prstGeom>
          <a:noFill/>
          <a:ln w="9525">
            <a:noFill/>
            <a:miter lim="800000"/>
            <a:headEnd/>
            <a:tailEnd/>
          </a:ln>
        </p:spPr>
      </p:pic>
      <p:pic>
        <p:nvPicPr>
          <p:cNvPr id="9" name="13 Imagen"/>
          <p:cNvPicPr>
            <a:picLocks noChangeAspect="1"/>
          </p:cNvPicPr>
          <p:nvPr userDrawn="1"/>
        </p:nvPicPr>
        <p:blipFill>
          <a:blip r:embed="rId5" cstate="print"/>
          <a:srcRect/>
          <a:stretch>
            <a:fillRect/>
          </a:stretch>
        </p:blipFill>
        <p:spPr bwMode="auto">
          <a:xfrm>
            <a:off x="0" y="5553075"/>
            <a:ext cx="9144000" cy="13049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563692-CC98-4DDD-9869-6777927E0B69}" type="datetimeFigureOut">
              <a:rPr lang="es-EC" smtClean="0"/>
              <a:pPr/>
              <a:t>27/09/2015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3BD27D-E9E0-43AE-8F2E-61EB152C2995}"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63692-CC98-4DDD-9869-6777927E0B69}" type="datetimeFigureOut">
              <a:rPr lang="es-EC" smtClean="0"/>
              <a:pPr/>
              <a:t>27/09/2015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BD27D-E9E0-43AE-8F2E-61EB152C299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1403648" y="1259175"/>
            <a:ext cx="7488832" cy="1338828"/>
          </a:xfrm>
          <a:prstGeom prst="rect">
            <a:avLst/>
          </a:prstGeom>
        </p:spPr>
        <p:txBody>
          <a:bodyPr wrap="square">
            <a:spAutoFit/>
          </a:bodyPr>
          <a:lstStyle/>
          <a:p>
            <a:pPr algn="ctr">
              <a:lnSpc>
                <a:spcPct val="150000"/>
              </a:lnSpc>
              <a:defRPr/>
            </a:pPr>
            <a:r>
              <a:rPr lang="es-ES" b="1" i="1" kern="0" dirty="0" smtClean="0">
                <a:ln w="50800"/>
                <a:solidFill>
                  <a:schemeClr val="accent1">
                    <a:lumMod val="25000"/>
                  </a:schemeClr>
                </a:solidFill>
                <a:latin typeface="Times New Roman" panose="02020603050405020304" pitchFamily="18" charset="0"/>
                <a:cs typeface="Times New Roman" panose="02020603050405020304" pitchFamily="18" charset="0"/>
              </a:rPr>
              <a:t>“</a:t>
            </a:r>
            <a:r>
              <a:rPr lang="es-ES_tradnl" b="1" kern="0" dirty="0" smtClean="0">
                <a:ln w="50800"/>
                <a:solidFill>
                  <a:schemeClr val="accent1">
                    <a:lumMod val="25000"/>
                  </a:schemeClr>
                </a:solidFill>
                <a:latin typeface="Times New Roman" panose="02020603050405020304" pitchFamily="18" charset="0"/>
                <a:cs typeface="Times New Roman" panose="02020603050405020304" pitchFamily="18" charset="0"/>
              </a:rPr>
              <a:t>ESTUDIO DE FACTIBILIDAD DE UNA EMPRESA PARA LA PRODUCCIÓN Y COMERCIALIZACIÓN DEL CAMOTE EN LA CIUDAD DE BAÑOS</a:t>
            </a:r>
            <a:r>
              <a:rPr lang="es-ES" b="1" kern="0" dirty="0" smtClean="0">
                <a:ln w="50800"/>
                <a:solidFill>
                  <a:schemeClr val="accent1">
                    <a:lumMod val="25000"/>
                  </a:schemeClr>
                </a:solidFill>
                <a:latin typeface="Times New Roman" panose="02020603050405020304" pitchFamily="18" charset="0"/>
                <a:cs typeface="Times New Roman" panose="02020603050405020304" pitchFamily="18" charset="0"/>
              </a:rPr>
              <a:t>”</a:t>
            </a:r>
            <a:endParaRPr lang="es-ES" kern="0" dirty="0">
              <a:ln w="50800"/>
              <a:solidFill>
                <a:schemeClr val="accent1">
                  <a:lumMod val="25000"/>
                </a:schemeClr>
              </a:solidFill>
              <a:latin typeface="Times New Roman" panose="02020603050405020304" pitchFamily="18" charset="0"/>
              <a:cs typeface="Times New Roman" panose="02020603050405020304" pitchFamily="18" charset="0"/>
            </a:endParaRPr>
          </a:p>
        </p:txBody>
      </p:sp>
      <p:sp>
        <p:nvSpPr>
          <p:cNvPr id="3" name="2 Rectángulo"/>
          <p:cNvSpPr/>
          <p:nvPr/>
        </p:nvSpPr>
        <p:spPr>
          <a:xfrm>
            <a:off x="1907704" y="2743220"/>
            <a:ext cx="5976664" cy="646331"/>
          </a:xfrm>
          <a:prstGeom prst="rect">
            <a:avLst/>
          </a:prstGeom>
        </p:spPr>
        <p:txBody>
          <a:bodyPr wrap="square">
            <a:spAutoFit/>
          </a:bodyPr>
          <a:lstStyle/>
          <a:p>
            <a:pPr algn="ctr">
              <a:defRPr/>
            </a:pPr>
            <a:r>
              <a:rPr lang="es-ES" b="1" kern="0" dirty="0">
                <a:ln w="50800"/>
                <a:latin typeface="Times New Roman" panose="02020603050405020304" pitchFamily="18" charset="0"/>
                <a:cs typeface="Times New Roman" panose="02020603050405020304" pitchFamily="18" charset="0"/>
              </a:rPr>
              <a:t>P</a:t>
            </a:r>
            <a:r>
              <a:rPr lang="es-ES" b="1" kern="0" dirty="0" smtClean="0">
                <a:ln w="50800"/>
                <a:latin typeface="Times New Roman" panose="02020603050405020304" pitchFamily="18" charset="0"/>
                <a:cs typeface="Times New Roman" panose="02020603050405020304" pitchFamily="18" charset="0"/>
              </a:rPr>
              <a:t>revia </a:t>
            </a:r>
            <a:r>
              <a:rPr lang="es-ES" b="1" kern="0" dirty="0">
                <a:ln w="50800"/>
                <a:latin typeface="Times New Roman" panose="02020603050405020304" pitchFamily="18" charset="0"/>
                <a:cs typeface="Times New Roman" panose="02020603050405020304" pitchFamily="18" charset="0"/>
              </a:rPr>
              <a:t>a la </a:t>
            </a:r>
            <a:r>
              <a:rPr lang="es-ES" b="1" kern="0" dirty="0" smtClean="0">
                <a:ln w="50800"/>
                <a:latin typeface="Times New Roman" panose="02020603050405020304" pitchFamily="18" charset="0"/>
                <a:cs typeface="Times New Roman" panose="02020603050405020304" pitchFamily="18" charset="0"/>
              </a:rPr>
              <a:t>Obtención </a:t>
            </a:r>
            <a:r>
              <a:rPr lang="es-ES" b="1" kern="0" dirty="0">
                <a:ln w="50800"/>
                <a:latin typeface="Times New Roman" panose="02020603050405020304" pitchFamily="18" charset="0"/>
                <a:cs typeface="Times New Roman" panose="02020603050405020304" pitchFamily="18" charset="0"/>
              </a:rPr>
              <a:t>del </a:t>
            </a:r>
            <a:r>
              <a:rPr lang="es-ES" b="1" kern="0" dirty="0" smtClean="0">
                <a:ln w="50800"/>
                <a:latin typeface="Times New Roman" panose="02020603050405020304" pitchFamily="18" charset="0"/>
                <a:cs typeface="Times New Roman" panose="02020603050405020304" pitchFamily="18" charset="0"/>
              </a:rPr>
              <a:t>Título </a:t>
            </a:r>
            <a:r>
              <a:rPr lang="es-ES" b="1" kern="0" dirty="0">
                <a:ln w="50800"/>
                <a:latin typeface="Times New Roman" panose="02020603050405020304" pitchFamily="18" charset="0"/>
                <a:cs typeface="Times New Roman" panose="02020603050405020304" pitchFamily="18" charset="0"/>
              </a:rPr>
              <a:t>de</a:t>
            </a:r>
            <a:br>
              <a:rPr lang="es-ES" b="1" kern="0" dirty="0">
                <a:ln w="50800"/>
                <a:latin typeface="Times New Roman" panose="02020603050405020304" pitchFamily="18" charset="0"/>
                <a:cs typeface="Times New Roman" panose="02020603050405020304" pitchFamily="18" charset="0"/>
              </a:rPr>
            </a:br>
            <a:r>
              <a:rPr lang="es-ES" b="1" kern="0" dirty="0" smtClean="0">
                <a:ln w="50800"/>
                <a:latin typeface="Times New Roman" panose="02020603050405020304" pitchFamily="18" charset="0"/>
                <a:cs typeface="Times New Roman" panose="02020603050405020304" pitchFamily="18" charset="0"/>
              </a:rPr>
              <a:t>Tecnólogo en Microempresas</a:t>
            </a:r>
            <a:endParaRPr lang="es-ES" b="1" kern="0" dirty="0">
              <a:ln w="50800"/>
              <a:latin typeface="Times New Roman" panose="02020603050405020304" pitchFamily="18" charset="0"/>
              <a:cs typeface="Times New Roman" panose="02020603050405020304" pitchFamily="18" charset="0"/>
            </a:endParaRPr>
          </a:p>
        </p:txBody>
      </p:sp>
      <p:sp>
        <p:nvSpPr>
          <p:cNvPr id="4" name="3 Rectángulo"/>
          <p:cNvSpPr/>
          <p:nvPr/>
        </p:nvSpPr>
        <p:spPr>
          <a:xfrm>
            <a:off x="3203848" y="3645024"/>
            <a:ext cx="3528391" cy="369332"/>
          </a:xfrm>
          <a:prstGeom prst="rect">
            <a:avLst/>
          </a:prstGeom>
        </p:spPr>
        <p:txBody>
          <a:bodyPr wrap="square">
            <a:spAutoFit/>
          </a:bodyPr>
          <a:lstStyle/>
          <a:p>
            <a:pPr marL="342900" indent="-342900" algn="ctr">
              <a:spcBef>
                <a:spcPct val="20000"/>
              </a:spcBef>
              <a:defRPr/>
            </a:pPr>
            <a:r>
              <a:rPr lang="es-ES" b="1" kern="0" dirty="0" smtClean="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rPr>
              <a:t>Iván Gonzalo  Cepeda Castillo</a:t>
            </a:r>
            <a:endParaRPr lang="es-ES" b="1" kern="0" dirty="0">
              <a:ln w="900" cmpd="sng">
                <a:solidFill>
                  <a:schemeClr val="accent1">
                    <a:satMod val="190000"/>
                    <a:alpha val="55000"/>
                  </a:schemeClr>
                </a:solidFill>
                <a:prstDash val="solid"/>
              </a:ln>
              <a:latin typeface="Times New Roman" panose="02020603050405020304" pitchFamily="18" charset="0"/>
              <a:cs typeface="Times New Roman" panose="02020603050405020304" pitchFamily="18" charset="0"/>
            </a:endParaRPr>
          </a:p>
        </p:txBody>
      </p:sp>
      <p:sp>
        <p:nvSpPr>
          <p:cNvPr id="5" name="4 Rectángulo"/>
          <p:cNvSpPr/>
          <p:nvPr/>
        </p:nvSpPr>
        <p:spPr>
          <a:xfrm>
            <a:off x="2771800" y="4365104"/>
            <a:ext cx="4513704" cy="369332"/>
          </a:xfrm>
          <a:prstGeom prst="rect">
            <a:avLst/>
          </a:prstGeom>
        </p:spPr>
        <p:txBody>
          <a:bodyPr wrap="square">
            <a:spAutoFit/>
          </a:bodyPr>
          <a:lstStyle/>
          <a:p>
            <a:pPr marR="45720" algn="ctr" fontAlgn="auto">
              <a:spcBef>
                <a:spcPct val="20000"/>
              </a:spcBef>
              <a:spcAft>
                <a:spcPts val="0"/>
              </a:spcAft>
              <a:buClr>
                <a:schemeClr val="accent3"/>
              </a:buClr>
              <a:buSzPct val="95000"/>
              <a:buFont typeface="Wingdings 2"/>
              <a:buNone/>
              <a:defRPr/>
            </a:pPr>
            <a:r>
              <a:rPr lang="es-ES" b="1" spc="50" dirty="0" smtClean="0">
                <a:ln w="11430"/>
                <a:latin typeface="Times New Roman" panose="02020603050405020304" pitchFamily="18" charset="0"/>
                <a:cs typeface="Times New Roman" panose="02020603050405020304" pitchFamily="18" charset="0"/>
              </a:rPr>
              <a:t>Director: Ing. Eduardo Sandoval</a:t>
            </a:r>
            <a:endParaRPr lang="es-ES" b="1" spc="50" dirty="0">
              <a:ln w="11430"/>
              <a:latin typeface="Times New Roman" panose="02020603050405020304" pitchFamily="18" charset="0"/>
              <a:cs typeface="Times New Roman" panose="02020603050405020304" pitchFamily="18" charset="0"/>
            </a:endParaRPr>
          </a:p>
        </p:txBody>
      </p:sp>
      <p:sp>
        <p:nvSpPr>
          <p:cNvPr id="6" name="5 Rectángulo"/>
          <p:cNvSpPr/>
          <p:nvPr/>
        </p:nvSpPr>
        <p:spPr>
          <a:xfrm>
            <a:off x="2771800" y="4797152"/>
            <a:ext cx="4513704" cy="369332"/>
          </a:xfrm>
          <a:prstGeom prst="rect">
            <a:avLst/>
          </a:prstGeom>
        </p:spPr>
        <p:txBody>
          <a:bodyPr wrap="square">
            <a:spAutoFit/>
          </a:bodyPr>
          <a:lstStyle/>
          <a:p>
            <a:pPr marR="45720" algn="ctr" fontAlgn="auto">
              <a:spcBef>
                <a:spcPct val="20000"/>
              </a:spcBef>
              <a:spcAft>
                <a:spcPts val="0"/>
              </a:spcAft>
              <a:buClr>
                <a:schemeClr val="accent3"/>
              </a:buClr>
              <a:buSzPct val="95000"/>
              <a:buFont typeface="Wingdings 2"/>
              <a:buNone/>
              <a:defRPr/>
            </a:pPr>
            <a:r>
              <a:rPr lang="es-ES" b="1" spc="50" dirty="0" smtClean="0">
                <a:ln w="11430"/>
                <a:latin typeface="Times New Roman" panose="02020603050405020304" pitchFamily="18" charset="0"/>
                <a:cs typeface="Times New Roman" panose="02020603050405020304" pitchFamily="18" charset="0"/>
              </a:rPr>
              <a:t>Codirector: Dr. Marco </a:t>
            </a:r>
            <a:r>
              <a:rPr lang="es-ES" b="1" spc="50" dirty="0" err="1" smtClean="0">
                <a:ln w="11430"/>
                <a:latin typeface="Times New Roman" panose="02020603050405020304" pitchFamily="18" charset="0"/>
                <a:cs typeface="Times New Roman" panose="02020603050405020304" pitchFamily="18" charset="0"/>
              </a:rPr>
              <a:t>Soasti</a:t>
            </a:r>
            <a:endParaRPr lang="es-ES" b="1" spc="50" dirty="0">
              <a:ln w="1143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9741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5" name="1 Título"/>
          <p:cNvSpPr txBox="1">
            <a:spLocks/>
          </p:cNvSpPr>
          <p:nvPr/>
        </p:nvSpPr>
        <p:spPr>
          <a:xfrm>
            <a:off x="428596" y="-2744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LA MUESTRA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5362" name="AutoShape 2" descr="https://lh5.googleusercontent.com/-4k8jvg3XZyI/TXZgelm4iaI/AAAAAAAAABg/l-MaLEmr7k4/s1600/Dibuj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xQTEhUQExMVFhUWGCAYGRgYFhwVGRUZFRwYHB4YHBYZHCgiHB4lHBoZIT0jJSkrLi8uFx80ODMvNygtMSsBCgoKDg0OGxAQGy4kICYsLC8tLyw0NC8sLC0tLC0uLi0sNCwtLCwuLSwsLywsLS4sLCwsLC8sLC0tLCwsLCwsLP/AABEIAM8A8wMBEQACEQEDEQH/xAAcAAEAAQUBAQAAAAAAAAAAAAAABQIDBAYHAQj/xABKEAACAQIDAwQNBwsEAwEBAAABAgMAEQQSIQUTMQYiMlEUFUFSU2FxcpGSsdHSFhcjM2KBkwc0QlShorKzwuHic8HT8CRDgvGD/8QAGwEBAAIDAQEAAAAAAAAAAAAAAAIDAQUGBAf/xAA9EQABAwEEBAoJAwUBAQAAAAABAAIRAwQSITETQVGhBRQVUmFxgZGx0QYWIjIzNMHh8FNickJjouLxI4L/2gAMAwEAAhEDEQA/AOvpthSARHJqL/o93/6rRu9IrE0kEnuUrpXvbYeDk/d+Ko+slh2nuS6U7bDwcn7vxU9ZLDtPcl0p22Hg5P3fip6yWHae5LpTtsPByfu/FT1ksO09yXSnbYeDk/d+KnrJYdp7kulO2w8HJ+78VPWSw7T3JdKdth4OT934qeslh2nuS6U7bDwcn7vxU9ZLDtPcl0quHaYZlTI4zGwJy20BPcY9VemycM2W1VBSpkz1LBaQs6tqsKM24gIjBAPP7ov+i1c96SuLbICDHtDwKkzNRvY6d4voFcFpqnOPerE7HTvF9AppqnOPeidjp3i+gU01TnHvROx07xfQKaapzj3onY6d4voFNNU5x70TsdO8X0Cmmqc496J2OneL6BTTVOce9E7HTvF9AppqnOPeinsD9Wnmj2CvroyVKqxfQfzT7KyEWvDDp3i+gV8i01TnHvVy97HTvF9ArGmqc496J2OneL6BTTVOce9E7HTvF9AppqnOPeidjp3i+gU01TnHvROx07xfQKaapzj3onY6d4voFNNU5x70TsdO8X0Cmmqc496KD2lAu8bmr3O4OoVtrNVeaYxPf0qJzU5hugvmj2Vqq3xHdZ8VJXKqRKIlESiJREoiURKIrmF+tj84/wAD1vfRz55vUfBRdkp2voqrUdtrhH5/9LVznpP8mP5DwKmzNR9cAppREoiURKIlESiJRFNYH6tPNHsFfYRkqVViug3mn2VkItVx+2MPBlE88URYXGd1S4FrkZj4x6a+TUbJXrgmkwujYJV0ql9uYYS7g4iES3A3ZkUOSwBAy3vcgggd29ZFhtJp6QMN3bGGCSFci2rA0pgWaJpV4xh1Li3G63vpcemousldtMVCw3TrjBFYwvKHCyB2jxMLhFLuVkU5EHFjY6KOvhU38H2qmQH0yJMDDM7EkLKl2hEuctKihFDvmYDIrXszXOgOU6nqNVts1V0XWkyYGGZGY7EWJLyjwiosjYqAI9wrGVcrFbBgDfUgkX6r1a3g61OcWim6RmI25JIVxtu4YGNTiYQ0oBjBkUGQP0SoJ1BPC3Goiw2khxFMw2ZwOEZz1JIXrbbw4l7HM8Qlvl3ZdQ9yLgZb3uRranErRo9LcN3bGCSFhbS+sb7vYK9lm+EO3xUTmpjDdBfNHsrW1viO6z4qSuVWiURKIlESiJREoiURXML9bH5x/get76OfPN6j4KLslO19FVajttcI/P8A6WrnPSj5MfyHgVNma54/LkrvCYYyEGIIVMRnk/8AD3lzJHuhu1fJo121deutAOBGm7Djjczbh7ce6ZxInJZvK/g+WedXO7jcjdBDBiBPG74l92sRkKIEcNYkWNlYHxVCrwOGkAOI96bzYIDRJMSZGzLFZDlfxfKWSPNG+HTfiSFMgmJjIxTmNHEu6zWDK1xkuMvduKrpcG0qpDmvNwhxmMfYEkRMdWKSsjBcoS0y4Z4gsm8eJ7SZ1QpEkoKnKC4ZXXiFI100qupwc1tI1mulsAjCJlxbjsII6UBWPg+U0syqYMMHcRLNIpmCZRI0iqiMUOdzu20OReF2F6sq8G0qLiKtSBeLQYmYAJJxwGOqT0JMq/idtypiDE0MYjERmMhnbMI0IDfRiEjML8M9tONVssNF9C+15vXg2IwvHLGcumOxJxVhuU0iJvJcOEDwvNEBLnLbpN5u5BkG7Yrrzc40bXQXm3gym992m+YcGuwiJMSMcRO2Ckq9ya5R9lMy5YrKivngn7IQZyfo2fdplkFr5ddDVfCHB4szQ4E4kiHC6cNYxMjpQGVvOB+rTzR7BX00ZKpVYroN5p9lZCLQts7CknxKSCV4o+x5InKZMzbx4jktIjWBCtqADcDWvmdktzLPZy0tDnXwQDMYA44Ea1bCj35MSiWRkYmHsiFxh8y5JI4Y4FBLZc4dXjDDnWbdgEc69etvCdE02tcPauuF6DILiT1EEGMpEzqWIV/AbFnUYeBkjCYecy74PdpB9JayZbh3z84k21axN6qq22gTUqhxJe0C7GAy1zkIw+iyAo7DcmcRJhIcJIqRGHCywZ8+fO00e7AAUaJ+kbm91XTq9NThGz07Q+sxxdee0xEQAZ169XasRhCzJdi4iR2xDRxqwOGyxGTMH7FaVmu4XS5luunGNSbdykW2z02ikHEg35dERfiMJ1Rj1rMLOx+Ammw7qYo45GxEUmVWvdYpoWLO1gC+VDwvwUXNeejaKNKuDfLmhrhJGstIwGyShlY219jTt2bEiRuuNA+kZrGG8SxG65TmC5c62OpYjTibLNbKDRRe5xBp6gPexJznCcjO9CM1al5Oz76SXOWjOLjm3JZQsiRxwKJMwXMJFdM1i2VhHYjW9WDhGho2siDcIvQZBJOGyCDExImdSxCk9pfWN93sFeazfCHb4oc1LYaQZVFxfKNL68B3K8FZjr7jGs+Kkrm8F7XF+q+voqrRuiYKL0msBpOQReNIBxIHlNqyGOOICL0nud2sXTEomYdY04+K1LpmIReNIBqSBfx1kMccIRBILXuLdd9KXHTEIjOBxIHlNqwGOOQRXcIbyxH7R/get76Ogi3tB2HwUXZKer6Iq1Hba4R+f/S1c56UfJj+Q8CpszWuLsKIYeXC87JNvc5uM3/kM7NZrdbm3VpXHm31DWZV1tuwNXs5a+jFThUTcnoWz3zDeKgYBst2hIKS6aiRbDnDuKt72FsjhGqIywJidjs2/wATsSFam5MxsrZpJi7PHIZSwMmaA5owOblCqbmwW1yTxJqbeE6jXAhrYAIuxh7WeuZO2UhVHk5HYEPKJBIZd8GG8Lsm7JN1ykFAFtlsAosBao8ovkyG3Yi7GEAyNc545pC8PJiEKqI0sYEYhO7kKmSNbkKzG54sxzCzc4661kcJ1S4ucA4k3sRkdo3YYjDJIWc2zUMm9IJO6MNibqUJBNweJ06684tbxT0Y516dcosBOTEOUoWlZd00KBnzbqOQBWCacbADM2Y6WvavRynVvXgGgyHGB7xGInyEBIWdhNlpHIZEzAsiowvzX3eiuRbpgaX7osDwFqK1rfVZcdtJG0TmB0a4SFs+B+rTzR7BX1YZKlVYroN5p9lZCKCFfHSrl7REoiURKIlESiJRFB7S+sb7vYK21m+EO3xUTmtPm2A+LxOPRIsLqYV38oJmhJw0POiAXiOI5661unW1llo0XOc7+r2REO9o5yfoViJWNyi2WzvtNxBh5Qrxo8ske8xESHDxBpYuFyou9rjUHyVOyWlgZZ2lzmkhxABhpN4wD15JGalZ3wRxMrbQaKSEwRHCvNZkeLJz2jJ0MhfU5edYpavI0WrQt4oCHXnXw3MGcJ6I24ZrOGtRuz9zvsH2z3VuwZLdlZf1hN3fef8As3XHu9Lx16a2l0dXiUzpB7v8cctUphhKy9j4pYHwM8zbvD2xccTyXULG0qGBWZujeNdM3cUVVaabqzK9KmJf/wCZIG2PaiM8c4QYQrOHKERy4jKcBLjcVIzP9U2dzuHe+hjJzkFtL5PFU33wXNpfGFOmBGYj3gOneiksdhMFLszGth4QYo1naMsl4xIIzeTD5rhVzcCthcMR115aVW10rdRFV3tG7MZxOAf09eMIYjBWcTgcJDJgxiIoY8G0DNYoFgOKO5s0gtkzGMMAX8dtasFa0VGVtE4mqHx+65JwGuJzhMMFHvhd6MPHEkb4dsfJ2MsyloTEMOx0Xju94JCv3W0tXqbU0d91QkPFNt8t96b3jET5rC2j8mcYR5Y2CRyjEtvII1yRwXisuRbm6uoD5tL5joLGrbM6/wAIUXCS24YccS7OZ6RlCHJdKrqlBR22uEfn/wBLVznpP8mP5DwKmzNR9cAppREoiURKIlESiJRFNYH6tPNHsFfYRkqVcmS6lesEemsoosbOk+x6x+GuN9U/73+P+ynfTtdJ9j1j8NPVP+9/j/sl9O10n2PWPw09U/73+P8Asl9O10n2PWPw09U/73+P+yX07XSfY9Y/DT1T/vf4/wCyX07XSfY9Y/DT1T/vf4/7JfTtdJ9j1j8NPVP+9/j/ALJfTtdJ9j1j8NPVP+9/j/sl9YGJ5PSOxbMgv3NTwFuqvVT9HSxobpf8f9lguTCjmL5o9griq5JqOHSfFWK5aoXjgspal90zKwhUdQoHuAgFF6RWA4jJZSl4olqXjMrC8tS8ZlF6RQOIRV4QfSx+cf4Hre+jpJtzR0O8FF2Snq+iKtR22VJCWBNm7gLfot1Vo+H7NVtFlDKTZN4HcVJpgqPynvH9RvdXGci279I7vNTvBMp7x/w291ORbd+kd3ml4JlPeP8Aht7qci279I7vNLwTKe8f1G91ORbd+kd3ml4JlPeP+G3upyLbv0ju80vBMp7x/wANvdTkW3fpHd5peCZT3j/ht7qci279I7vNLwTKe8f8NvdWeRbd+kd3ml4KbwYtGgPEKPYK+mjJVK9WUSiJREoiGiKBSRt50m+tItmNrby1rXta2lcjS4QtJ4X0Bebl44dhU4F2VPV1yglESiJRFrWG6C+aPZXyGt8R3WfFXK5VaJREoiURKIlESiJRFcwv1sfnH+B63vo5883qPgouyU7X0VVpREoiURKIrGMmKIWHHTj4yB/vVFpraGi+rE3QTHUJQKxs/Fs7MrW5oB0BHSzdZPVWu4J4V4+Hm5duxrnOegKRELOrcKKURKIlESiJREoiURUStYEgFiBwFrnxC5A9JrBRa8JNc1jfeZsv6XTzZbd9buVwVN7m8M3yx3vHCMcQfyZiMVZ/Stiia4BIKkjgbXHiNiR6DXfKtVURKIlEWtYboL5o9lfIa3xHdZ8VcrlVolESiJREoiURKIlEVzC/Wx+cf4Hre+jnzzeo+Ci7JTtfRVWlESiJREoixNqfVnyr/EK8XCXydX+DvArIzWJsfpyeantkrnfRP3avW36qT1LV16glESiJRF47WBJ4DWiLXBy7wHhz+FL8FeXjlDnLx8oWbnp8usD4c/hS/BTjlDnJyhZueE+XWB8Ofwpfgpxyhzk5Qs3PCfLrA+HP4UvwU45Q5ycoWbnhUfLXZ982951rX3Ml7dV8nCscas83pEpyhZueq/l1gfDn8KX4Kzxyhzk5Qs3PCfLrA+HP4UvwU45Q5ycoWbnhPl1gfDn8KX4Kccoc5OULNzwqG/KBs8aHEH8KX4KkLVSOIcpi2UCJDlJR7JYADeDQW6HV/wDVaJ3ovZnOJL3Y9XkvZfK97Vt349T/ACqPqrZee7d5JfKdq278ep/lT1VsvPdu8kvlO1bd+PU/yp6q2Xnu3eSXynatu/Hqf5U9VrLz3bvJL5TtW3fj1P8AKnqtZee7d5JfKdq278ep/lT1VsvPdu8kvlO1bd+PU/yp6q2Xnu3eSXynatu/Hqf5U9VbLz3bvJL5VcGzSrq5cHKSbZbXuCOOY9deyw8BULJWFVjnE45xr7FgulSNbtRSiJREoiURYO1pVCZSwBJFgTYmzLew7teDhR7W2SrJiWu8CsjNYmy5VEjAkAsFCgm2YgvcDrrnfRRzQKgJxJb9VJ6ma7FQSiJREoit4noN5p9lEXz2K5ErhSlESiJREoiURKIlEWHiOkf+9yvVT91e2j7gX0pXSLrUoiURKIoTaiAzG4B5i/xSVxfpLaa1K0MFN5Au6iRrOxWMGCydiCyyAd//AEJW39Hqr6ljvPJJvHMzsUXZqSreqKURKIlESiJREoiURKIrGMw4dbcDxB6j/wB9teW12SnaqRpVMjuO1ZBhY2z8GRz3HO4Acco6/KfZ99a7gfggWJpc/F517B0deZ+yy50qQrdqKURKIlEVvE9BvNPsoi+ctoOwiJQ2bQA2vYkgXsfLXL2drXVAHDD7LjbK1rqwDxIx8Co/tm4EjngIxlW3/s0U8Bc885bfZr18WYbrenHqz8Me1e3ijPZaB/ViejPwxXq46QR575yjmNgRkzFiAj8Ljilx1MeqsGhTL7sRIka4jMeKw6zUzUuERIDhriPeHiqp8RIolvKAYUB1UWkOXNmI4hSeaAtuB1NYbTY4thvvHux8deKwylTcWQyQ8nsxjv1mVbfGyb0gFgN4igEJuxmVGIZukDq1vGQKkKNPR4xkTrnAnLV1qYs9LRCQJhx1zgSMBlsnoXj7QkyB83AOzWCkgK7AEqbXWw/RN6kLPTvRGceHj14LIs1K8WxnAGesA4Z4ztwWTNiGSR2MjbtY97lsvWwy3y3toO7eqWsa6mAGiSY19GKpbTY6k0BgvF12cejHP7KrY+KZ1ZXN3Ui5ylbhlB6JA4HMv/zUbXSawgtGB7cvye1V22i1jgWCAe3I/wDD2q5iOkf+9ysU/dSj7gX0pXSLrUoiURKIoXaX1x8xf4pK4T0q+ZZ/H6lWMyWTsXhJ5/8AQlbv0a+S/wDo/RRdmpGugUUoiURKIlEWtcvdsy4WCOSErmaUIcwzCxR24eVRXltdZ1GnebtXit9odQpX27da0f5wcZ1x+p/etZynV2D87VqOWK+wb/NPnBxnXH6n96cp1dg/O1OWK+wb/NPnBxnXH6n96cp1dg/O1OWK+wb/ADT5wcZ1x+p/enKdXYPztTlivsG/zT5wcZ1x+p/enKdXYPztTlivsG/zT5wcZ1x+p/enKdXYPztTlivsG/zT5wcZ1x+p/enKdXYPztTlivsG/wA14fyg4zrj9T+9OU6uwfnascsV9g3+a6xg5C0aMeJUE+UgGt6ukGSqxPQbzT7KLK+eioIsQD5da5IEg4Lhg4gyFSYV71eN+A43zX8t9fLrUtI/afz7KelftP5h4YL1o1N7qDcgnQaleBPksPRWA9wyKwKjhEHL65968khViGZVJHAkAkeQnhWRUc0QDCNqvaCGkgFDEpvdRqbnQakWsT1kWHoFYD3CMckFRwiCcMlS2GQ2BRDY3F1BsTrcaaG9SFV41lZFaoJN4454qpolN7qDcWNwDcDW3kvUQ9wyKwKjxkSqsovmsLkWvbUgXsL/AHn01i8YhRvGI1LExHSP/e5Xpp+6vZR9wL6UrpF1qURKIvGYAXOgFEUJjpA0xIIPMXgb92SuE9KfmWfx+pVjMlkbHlUZwWAJfhfU8xO5W79Gvkv/AKP0UXZqUroFFKIlESiJRFpP5WPzWL/XH8uWvBwl8Ht81q+F/l+0fVctrQLmUoiURKIlESiJREoi+gNnfVR+YvsFdcu5GSuzLdSB3QRRZXJx+TvF9cPrn4a0fJlXaN/kuc5Grc4b/Je/N3i+uH1z8NOS6u0b/JY5Grc4b/JPm7xfXD65+GnJdXaN/knI1bnDf5J83eL64fXPw05Lq7Rv8k5Grc4b/JPm7xfXD65+GnJdXaN/knI1bnDf5J83eL64fXPw05Lq7Rv8k5Grc4b/ACT5u8X1w+ufhpyXV2jf5JyNW5w3+SfN3i+uH1z8NOS6u0b/ACTkatzhv8ljS/k1xpJIMH4jfBVzLBUAiQvRT4NqtbBI/OxdjrbLeJREoi8Zbix4GiKHxmEKai5X0lfF4xXF8McAlp0tmEg5tGrq6OjV1ZWNdtWTgMFbntx7g73+9bfgfgcWRukqYvPc3oHTtPdhnFxlSFb1RSiJREoiURaT+Vj81i/1x/LlrwcJfB7fNavhf5ftH1XIsVjskiIV5rBiWv0ctu53bkgVqKVC+wuBxEdq0dGzaSm504gjDbKxhtc7tHMdiS2Zc3QWJirNe2ttNPHV3FAXloOGEdJIwV/EhpHNDsBEGMyRICv9nnPuynOBJbXQRgXD3trfhbrv1VWLOLt6cN97YquLNuX5w1bb2zsznYqE2i1lZowA6lks+Y6KXswy6EqDwJrJs7ZIBxBxw6YwUjZWSQ10kEA4dMYY44qzBtksM2VD0NUfMBvGVcrHKLMM17a8KsfYw0xJ15jYJw6Fa+wNaYk68xsE4Y5alfw+PZ3ZMihgDYF7Hmm3OXLcA8brmFVvs7WtDiTGE4eGPjCqqWVjGh5cYwnDDHZjq2GFZO1nEYkMQJLMAquSbRZ851Ud7p13HCrOKML7occhq2xHirOJMNS4HHIatsRr6cVKA31HCvARBha4iDBX0Ds76qPzF9grrl3AyWRRZSiJREoi8NEXOMNyoxR2icMZPouyGTLkTohmAF8t+A43rWNtVQ2nRap+i1DbbVNs0OqT4LpFbNbdKIlESiLVk5ZKQDum1F+kPdWwHB1QiZH52LnneklmaSC127zXvywXwTesPdWeTau0fnYo+stl5rt3mnywXwTesPdTk2rtH52J6y2Xmu3eafLBfBN6w91OTau0fnYnrLZea7d5p8sF8E3rD3U5Nq7R+diestl5rt3mnywXwTesPdTkyrtH52J6y2Xmu3eafLBfBN6w91OTau0fnYnrLZea7d5p8sF8E3rD3U5Nq7R+diestl5rt3mnywXwTesPdTk2rtH52J6y2Xmu3eaydm8plllSIRkZr65r2spbhbxVVWsT6TbxI/Oxeux8NULVVFJjXA45xq7Sp+vGtwtJ/Kx+axf64/ly14OEvg9vmtXwv8v2j6rk2Jwivqwvpb7iVb2qK0tOs6mIb+YR9VoKVofTEN2zuI+qtPsyI9JA3S0YBrZ2LEi40Nzx8QqYtNQZGMsugQpi2VR7pjLLXAAx7leiwyqc2pOQJrrdVuRfx6moOrOcI6Z71W+u5wjpJ7Srcez0GnOIAKqCxIQMLEAHxaVI2hx2bThnG1TdannZmCcM42o2z0NuOgUceO7IZb+MEftNBaXjfvzQWuoN5781VDglVgwzaXygsSFzamwrDq7nNunt6YUX2l723TGMT0xlKo7WRaZlDBc1gwDD6RsxNiON+7UuNVMYMZZdAhT45VxgxMZYZCAsiGIIoQXsosL6mw8dUveXuLjrVFR5e4uOZX0Hs76qPzF9grrF2wyWRRZSiJREoiomkyqWN7AX0BY6dSjUnxCiLjOGx6DaRxBJ3fZLNfI17M7W5ls19eFr+KtC14FsvapPguaZUaLfe1SfDvXZopMwDC9iL6gqdesHUHxGt8ulVdESiJRFyaHor5B7K6lnuhfKavxHdZ8VXU1WlESiJREoiURKIlEUnyZ/O4fK38t68XCHwT2Ld+j/AM6Oo+C6HWgXfrSfysfmsX+uP5cteDhL4Pb5rV8L/L9o+q5bWgXMpREoiURKIlESiJRF9AbO+qj8xfYK65dyMlfJtqaLKwe3WH/WIfxF99WaKpzT3JKdusP+sQ/iL76aGpzT3FJTt1h/1iH8RffTQ1Oae4pKdusP+sQ/iL76aGpzT3FFhZ8Bvuyc+G3trZ8636r8eNtL8baXtUOLG9euGdsKvRsvX4E7Vm9ucN+sQ/iL76noanNPcVYnbrD/AKxD+IvvpoanNPcUlO3WH/WIfxF99NDU5p7ikqltvYUaHEwD/wDqnvrGjfsPci5l2QiKmd1XMABmYLc24C/GukD2tAkr5a6lUe91xpMEzA6VXJiEVgjOoZuClgC3kB1NTL2gwSq20qjmlwaSBmYwXu/Xnc5ebo3OHNJ4A9V7jj10vtxxyTRVMPZOOXT1LxcQhcxh1LjUrmGYDrK8aX2zE4rJo1Ay/dMbYwQYlCAwdbMLqcwswAvcG+otrcVjSNgGUNCoCRdMjA4ZFeDFJzTnTn6rzhz7C/N11010ppG4Y5rOgqyRdOGeGXWqDj4rqu9jzMAVGdbsG4EC+oPirGlZMSFLiteC64YGeBwVyTEIrBGdQzdFSwBbyA6mpF7QYJVbaVRzS5rSQMzGCobHRB92ZYw/DIXUNrw5t71HSsm7IlTFlrFmkDDd2wYU3yZ/O4fK38t683CHwT2Laej/AM6Oo+C6HWgXfqB5Y7BbGRJErhMsme5BN7K620879lee00NMy7MLy2yzcYp3JjGVqPzZy/rCeoffXg5K/fu+61nIv7933T5s5f1hPUb305K/fu+6ci/v3fdPmzl/WE9RvfTkr9+77pyL+/d90+bOXw6eoffTkr9+77pyL+/d90+bOX9Yj9Q++nJX7933TkX9+77p82cvh09Q++nJX7933TkX9+77p82cvh09Q++nJX7933TkX9+77p82cv6wnqH305K/fu+6ci/v3fddHwseVFTvVA9AtW3W9TFdBvNPsoUXM14V1CpXtZRKIlYRKIl6yiURKIorHdM/d7BXnf7ykMlgYiFleRzAZ1kgRFAykXXPeNsx5obMDfUaG/AXgWkEktvSAuDa9rmhoqXC17ic9cYiM4g4KxjcC+XFR7ks09t24y5U+jRFBYkFd2yluHduNdKi+m72hdxOR2YfRW0rRTvUn6SAz3hjJxJJjXeBA8VTi9nShppFQsZJVVrWBdAkOWTx5XVxbqduoVF1J4LnAZn6DHvlTp2qi5tNjnRdaSOgy6W9ojuCuYfByLiAVjcLvndg4jZFD57yxyizgtfom/SIsBrUhTcKmA1nOO8HPsUH2im6zm88E3QBEgmI9lzcRhtEZKzhcDLuoITEwMEMiMTlysxTIuUg634+TjY1EMeWtbGQPhqUn16IqVKgeCHuYRnIAMmcMIVCbIkDQjd82FiE4aLLFMz+QB2jS32KxoXSMMsu0H64KzjtEteb2LxJ62uaB3gF3arcOAkETxNAzGTBwxLoLB0SRSGYnm2LLr6Kw2k4NLS3NoHbBUqlppuqNe2oAG1HuOOYJBEbZgrLxeBkC4qMxGV5gAkgy2+rVAGJIK5XDP8A/VxrpVj6bvaBEk5Hsjsg4rz0rRTLqTw+6GEy3HnE4CMZEDsxwVvGbLmJxB1ZGljLKFGaVFjhDMjngbqdPsm1iQRF1F5vbJHbgMlOlbKAFMZENdBkw0kmARrH4cFvnJr87h8rfy3qy3/APYqeAPnR1HwXQ60K75KIlESiJRFEcrJWXBzsrFWCGxUlSPGCNRVVckUnEbCqbS4tovIzg+C1b8luOllbE7yWSTKI7Z5Ge197e2Ym17Dh1CvFwdVfUDrxnJa7gqtUqh18zkugVslt0oiURKIrWJ6DeafZQouQ8oMXJFBnhCmQsiqG4EyOq628tdFaHuYyW5yFUM1GYjlBJmdowu6+iyEi5beSRK548LSEDxqaoNd0mMsI7xKzCunbcgd0YLrOqRm3Sj36QuDr0lzA3+2Oo1nTukg7cOqYKQqo9qS5UxB3e6eYRbvKc4DSboNvM1i2bUjLw07lzkVXxewiYjthIWDgeUEzZecrMVkZk3Dx5EQPZ1kZsrjMEXm3vn7lqrZaHmO3Vs8UgK/idtTqI5CFWMxRuXMTuhZhdwzo14gBaxKka3vUnVniDqgavLLuSAsw4qVcS6NLGIkj3x+iIIUs4y5s9tAvG33VO+8VCCRETl91jUvOTu12mzq5TNZZVC9yOUGytqeepVgfurNnrF8g9fYUIhXsd0z93sFSf7yyMlmQ9FfIPZXoZ7oXy2r8R3WfFV1NVrA25jjBh5Z1AJRSwB4G3Xaqa7yymXDUvXYaDa9oZSdkTqUcm23yBxJhpQZYo/osxC7xwpvzjrY3FecV3RMg4gYdJWwdYKV+6WPb7Lj7UYwMIw25q3FyjfLPmRQyOd3xtJGsxiJ49IEa275eusC0uh0jEZdImFN3BVO/TukkOHtbQbt4dh1dRWXjdssmIEQUGJSiSvrdHnzBAO5xC3/1Fqx9cipd1YT25Ly0bA19nLyfbMlo2hsT9Y6isvAY0ySToQAIpAgtxIKI1z47satpPLnOB1H6Lz2ig2nTpOH9QJPeRgs6rl40oik+TP53D5W/lvXi4Q+Cexbv0f8AnR1HwXQ60C79KIlESiJRFDcsvzLEeYf9qptHwndR8F57V8B/8T4LUfyRdLFeSL2zVr+Cvdd2LWcC+6/sXR62y3aURKIlEVrE9BvNPsoUXLpsOrhQwuAyuNSOchDKdOogGuncwOzVKxu00OULu7AagAkf+wS9w+EF/wBnCq9AyIj8mfFZlVTbJibLmS+SXfLzm0kvmzaHXXW3DhppQ0GHMa57UkrxNkQh94FN8xcDO2QOeLiK+QNqecBfU00DJlJQ7JiyomTSO+XnNcZwQwve5BDHQ+LqFNAyAIySVbk2FA1robZVQgO6q6oLKrqGtIANOdescXYklX8Vs2OQuXW+dN23OIugJOWwPWT6bVN1JrpnZCxKrXAxhxKEAcKVBGnNYqSCBodVHHhagpNBvAJKwsd0z93sFVv95SGSzIeivkHsr0M90L5bV+I7rPiq6mq1ibWwInhkgJKh1y3AuRfxVXVp6RhbtXostoNnrNqgTBTaWCEqqpJGWRJNNbmNg1vvtUalK+AOkHuU6FqNJxdEyCO8Qo/FcnUdFTOwKyvIGAF7SuXaMjuqSR6qnuVU+yhzYnWT3mYXrpcKvp1C66CC0CP4iAevzXmI5MRSCXOWMkrM2e5BUno2UG3MAW3m0Nja4Gczr/NiM4Xq0ywMADWgCMMduMTjjKvR7KkWSSRMQV3jBmG7U3Kqq6E8Lhf21kUHgkh0T0KDrdRexrH0puyB7RGBJOpS1epa1KLCk+TP53D5W/lvXi4Q+Cexbv0f+dHUfBdDrQLv0oiURKIlEURyl2KMVC0WYq3FWBOh6iB0lPdH+4FVVqWlYWzCptFHS0yyYnZ+YqC5D8kWw5M0x+kOgRW5oAuMzW0Y6m3Vfr4eax2Q0QS447l47BYjZwS44nu+63SvctklESiJRFbnW6sBxIPsoi0JdiYjwLesnxVvePUNu4qu6U7SYjwLesnxVnj1DbuPksXSnaTEeBb1k+KnHqG3cfJLpTtJiPAt6yfFTj1DbuPkl0p2kxHgW9ZPipx6ht3HyS6U7SYjwLesnxU49Q27j5JdKdpMR4FvWT4qceobdx8kulO0mI8C3rJ8VOPUNu4+SXSo/Fcm8WWJEDW86PqH26pda6ROakAVjw9FfIPZWxZ7oXyyr8R3WfFV1NVpREoiURKIlESiJRFJ8mfzuHyt/LevFwh8E9i3fo/86Oo+C6HWgXfqG5T7TeCNGjy3Z8pzAkWyseAYa3Ar02WiKz7p2LWcK219joaRgBMgY9q175W4nqh9R/8AkrY8mU9pXOes1o5jd/mnytxPVD6j/wDJTkyntKes1o5jd/mnytxPVD6j/wDJTkyntKes1o5jd/mnytxPVD6j/wDJTkyntKes1o5jd/mnytxPVD6j/wDJTkyntKes1o5jd/mnytxPVD6j/wDJTkyntKes1o5jd/mnytxPVD6j/wDJTkyntKes1o5jd/mnytxPVD6j/wDJTkyntKes1o5jd/mt1wshZFY8SoJ+8XrSrtQrtFlKIlESiJRFqsXKCY4jc2jyb0p0WzZQ5Xjntew6q9xsjRQ0k4wo3sYW1V4VJKIlESiLnkfJrEgAbrgO/T4q3beEKQEYrhn+j1sc4kXc9v2VXybxPg/3k+Kpco0elQ9XLZ+3v+yfJvE+D/eT4qco0elPVy2ft7/snybxPg/3k+KnKNHpT1ctn7e/7J8m8T4P95PipyjR6U9XLZ+3v+yfJvE+D/eT4qco0elPVy2ft7/snybxPg/3k+KnKNHpT1ctn7e/7J8m8T4P95PipyjR6U9XLZ+3v+yfJvE+D/eT4qco0elPVy2ft7/ss/YWw548RHI6WVSbnMp4ow4A9ZFea1WynVp3WytlwVwPaLLaRUqREHI/ZblWrXVLWuXf1UX+r/RJXv4O+N2eS5/0k+TH8h4Fc97brzmKSCNQx3pUFDu75rAEsOBsSoBtpe4vteMDEwYxx6lynEHYNDheMezOInLVHXBwVrEbdWNWaSKZCMtlIUswd1QFcrkaMwuCbi/DhUXWkNEuBH/YVjODXVHAU3tIM44wCATBkDZnkqsRt1FNgrOS5QBSgzWRXuC7qDowsL3OthpR1pAwAnH7rFPg17hJIAicZwxI1A6xjqG1XztJedo3NlSE6DpSiMg8eA3i+PQ6VPTjHrA7481SLG4xiMWl3Y295LEh5RRssbBZPpGYAWF1yC9253AgrbzxVYtbSAYOM7l6X8E1Wue0keyAeudn5qVce3FJP0UuQFFaTmZVMqo4BGfPwkUEhSB5Besi0gnIxhj1/wDVF3BrgPfbeMwMZN0kGMI1HCUbbiBc5SQIVZkey5Zcis5C2a+qqxGYLcCs8ZAEkGNXSsDg15dcDhekAjGWyQMcIzImJhXtmbUWbMArKVAJBKNo97HNG7D9E6Xvw01FSo1xU1fnYqrXYnWcAkggztGXQQO/JdewH1UfmL7BXNFfTBkr9FlKIlESiKiWQKCx4AXPd4eIURc/hxCjE70nmb8tf7JkJv5La1u3NdxW7GMBV/1LoMcgYBhwIuO5x8RrSKxVURKIlESiJREoiURKIlESiJREoiURKIta5d/VRf6v9Ele/g743Z5Ln/ST5MfyHgVzztMpzKzyNEwYbosAg3t81iAGPE2BYgX0tYW2nFxiCTGOGrFcryg8Q4NAcI9rWbuXR1wBOvWg2QDq8skjAoQzZLqInWQKMqAWLKLki5txpxecyTluMpx8jBjA0YyBOsETiTkCY1dCj5dn4ZA2F7KCFmLGMvETZwoybuRSMoVRbS4A41S6lTb7F6McsPqvYy1WqoRX0V6ABIDswTjIIMknHGCdSyo8DCHus5yh4y0edCpkCosZYkF8xCx2AYXsDY31no6c4Owww6cI+nWqHWmvdg08SHQYMhskuAxiBjqwVEeyoEzfS/VBQ93XmZFYZm05pZSL3toi9VBRY3+rKJ/OnyU3W60PI9j3pjA4yRgNsEYdZV6PYYBP0smQlC0fMysYljUXOTNwjW4DAHXuG1SFmg5mMMOr/iqdwk4j3BeF6DjIvEkxjGsxgvG2ChUxmSQoFZUTmWizqyXUhLkhWIGYmwNDZgRdkxqGxBwk4OvhovSCTjLoIOOMYkAmAJWbhsEsbMyaB7XUWC5lFs9gOkRYHzRVtOkGEka15a1pdWaA/GJx1wcY6gcutdYwH1UfmL7BXMFfUBkr9FlUb5e+HpFETfL3w9IokJvl74ekUSE3q98PSKIo7tVh97vrLfja4y377L1//vHWrNO+5cnBIxlSO9Xvh6RVaJvl74ekUSE3y98PSKJCb5e+HpFEVdEUTym2m2HhEiZS29hSzXIyzTxRMbAg3yubeMDjwoih4OUs5EeJZYuxpcR2OqDNvlvK0KyF75TdgCUyjKCecbWJFgLyyxAhxTyJEkkWFkxEcZSVbGIXAzk5MQmqkyRMLZgLC4NEUxyYx8zwyySOXIuy5sLiMLYkFiLYhyWXgBlsABaiKH2Ny0xEkmASSOFd8H7Jtm+jYxzSRGO7aKywOxzXNmWiLzZfLeWfC4qWPsczIEkhALFN1idIhNZrhwQwYAjgNBe1EWaOV7sFdEUAz4eIq1y0ZnfJKjWa2dGDL1XU8aIsbafK3EK4jQIt8TNDm7GmxRywqrA7qFwxJJ1PAdVEU3sHa8ks8sEmW0eHw8uYRvExbEb/ADXjkYlB9GtlOouQSe4RT9EWtcuvqov9X+iSvfwd8bs8loPST5QfyHgVp1b1cIlEUW+zWLzPmIz9FQ3NP0YXnC3X/tXldRJc4zn5LZstjW06TIGGZjEe1OHYsBdhSB94pXWWJnF+lHEkFtbdJXjew4WkNVcXeDPSO4AfUL1nhGi5hYZ910dBcXbiCJ6QFQdhz5JbvEWmidWAUrZnLMt5CxzhSzKOauh4dyo8XqQcRiD59uxSHCFmvswIDHCDngBBwgRIAJxOK2DDSOQTIiob6BXz3HlyravbTLj7whaau2k0/wDm4nrEfUq9VioSiLp+A+qj8xfYK5Mr6yMlViug3mn2UWVyWfERR5d48aZtFzMq5j1C/E11DntZmYXyynSq1ZuAmM4kr1sTEHERePeEXCZlzkdeW96aRl67IlBRrGnpA03duMImIiIuHjI11DKRzNG1+yePVQVGbfwZrJoVgYLTq268u/VtXkGJicKyPGwYkKVZWDEAkgEcSACfuo2oxwkFH0KzCQ5pEYmZwnBBiYicoeO+UvbMt8oNi1u9BBF+FxWNIzKQhs9YCS0xMa88461bfaWHC5zNCFuBmLoBcgMBe9rlSD5CDWDWpgTIUxY7SXXQx09R2x44KuXGQrkzSRLn6F2UZ726NzzuI4ddZNRgiSMVBtnrum60mM8Dh17E7Nh3m53kW87zMufhfoXvw1ppWXrsiVni9fR6S6bu3GFh42MZzoO53PEKqqAXl67Of/MfmtdsrnV9GUdj9iQTSxzyR5njtlOZh0WDDMoIDgMAwDA2IBFjRFq+C2rssucYqyrZJMUpeLEJEQgJkmijdRGZLMSWQZjmPG5oiyJMFsyIyQFCN7GkJS8pVY8ezRrHGL2iV2Q3EeUDKCbaURZXJ3EYQSSYOIYsOUzMuI7LPMBKXVsSSACSRzTrbu20IsMx7LaTsbdvq+6zqmIEZkWBsNk7JAyZhEWjtm0P2hRFl7zZ7vidOdhYgk1g6gRqS4AAsHs0Tai5BVh3SKIsJcXsyRMSzJIgl3c8oeLEQu5JVIpIwVDFsyqAYudmt3SLkXkcOAl7GgRZV+mkQXkxWGnSUxNK+Y82RmZRmvIbEG9ybAkWbsjA4HEyNPC05eBlgZt/iY824uVDguBMOeec2YNmOp1oi2miLXOXCExR2BP0vcF/0JK9tgc1tWXGMFo/SCk+pZQ1jSTeGQnUVp+5bvW9Brdaelzh3hcZxC1fpO7j5JuW71vQaaelzh3hOIWr9J3cfJNy3et6DTT0ucO8JxC1fpO7j5JuW71vQaaelzh3hOIWr9J3cfJNy3et6DTT0ucO8JxC1fpO7j5JuW71vQaaelzh3hOIWr9J3cfJNy3et6DTT0ucO8JxC1fpO7j5JuW71vQaxp6XOHenELV+m7uPkumYD6qPzB7BXMlfThkqsV0G80+yiyFxnHYSQuXjWJ88QiIlJCqAWObKFOYHNqul8q610dSm4ulsGRGK+bWe0UhTDHlzYde9nM5YZiMsDjE5K3Js2TM0YEW7aZZjJchxkKNbJlsTzAobNoLaaawNJ0xhEgzr/O1WttdK6Hy68Glt3UZBEzPTJEYnrWKmwHFxaMo0cgZCWAMklgdQLhWUC9tQRfW9QFmcMMIgz1leg8JUzjjIc2CIyb9QSY2jDBXocBiAFc5GdJS6q0hPMaIx2MwiBJub3Kk2Fr9WW0qog6wcuyM4+irqWqzOLmYgObBIGsOnBt49RAOeMK0uwHzBiU1jWN9SbqzztKoNuFpFse6V1tWBZnT2AbzPirDwnTgiDmSOsBoadxnrVOz9kzwhCqxsVYHLvCgsIEi45D+kp7nCsMoVGRgPwRsUrRb7PXLgXOEjOJ/rLto1KtNkTIrgLC++Qq+ZmAjzPK+VeYc6De2ynL0fHpnQPaCBBndnl0Y9Crdb6D3NJLhcMiB70BoxxwPs545q9HsZ1kEmcsBKHyFjlZRGiZ7AaOCpPdB8tiJNs7g6en6eKjU4Qpvp3Ij2YmMQZJj+JGG0eORjemfu9gqdT3lTZ/hjt8V2mudX0ZKItD2f+TzdwiEy3z4STDSli8mQzC28gDsRF1FBZSAvDLqRZUnJSeRt9LLFvM+F0RWC5MDI8ndJOZy7eIWHGiKS5M7MxEJdpzC7yEvJKubO76ZRYiyxqvNCjgAOJJJIo8clcQrRJHickUOIMylTKjsjy71oJFSQJICbrnYGyk829ySLGwXIiaNW/wDKLtLh5opQ6qEEmJYyZ0yIGsJWkNnLGzmxHdIq4+QpTSOX9GBlMheZkmwrhwAztmMLd5cZTcjjoRZ2O2Li5WimaaESQySSIAjBEz4eSFVve7Wd85JtpoBRF7yU5Ktgn0xDyxmBIiJAgKmC+Uru0UWyswJa7Gy3JtRFs9ESiJREoiURKIlESiJREoiURWsT0G80+yhQLlq8K6xfJivaLCidvRSOYEjLC8hzZXeMZRFKec8ZBAzBfvtXmtIcbobt6dh2LZcHPpMFR9QAw0RgDjeGQdgsLEpOHVUMl0kUgZmKuEw5JQs17qzi1z3TfjVDhUDoByP0+q91M2d1MueBi06gCJqROGsDHq6FYkxmIZImjjnbIDK3BS15DlRxI6lvo1cZRcgshtoKjfqloIBwx35HsVhoWZtR4eWi8Q0dENxIgGPajExkVL7MxwLPGxfMZHtdHtluSOcRa2Xx+KvRRqiS0zMla62WVwa17QIDWzBGeRwzz6FJ16lrEoijMb0z93sFeWp7y2dn+GPzWu01zq+jpREoiURKIlESiJREoiURKIlESiJREoiURKIlESiJREoitYroN5p9lEXJlxaWGv7D7q6jSNXyzi9TYveyk6/2H3VnSNTi1XZ4J2WnX+w+6mkanFquzwXvZad9+w+6l9qcXq7PBOy0779h91YvtTi9XZ4J2WnffsPurN9qcXq7PBedlJ1/sPuppGpxars8E7KTr/YfdTSNTi1XZ4KNxmJXOderuHqFeWpUbezWxs9F+jGH5K//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2" name="11 Tabla"/>
          <p:cNvGraphicFramePr>
            <a:graphicFrameLocks noGrp="1"/>
          </p:cNvGraphicFramePr>
          <p:nvPr/>
        </p:nvGraphicFramePr>
        <p:xfrm>
          <a:off x="899592" y="2420890"/>
          <a:ext cx="3153869" cy="3240362"/>
        </p:xfrm>
        <a:graphic>
          <a:graphicData uri="http://schemas.openxmlformats.org/drawingml/2006/table">
            <a:tbl>
              <a:tblPr/>
              <a:tblGrid>
                <a:gridCol w="338995"/>
                <a:gridCol w="751354"/>
                <a:gridCol w="1123869"/>
                <a:gridCol w="825351"/>
                <a:gridCol w="114300"/>
              </a:tblGrid>
              <a:tr h="283019">
                <a:tc gridSpan="5">
                  <a:txBody>
                    <a:bodyPr/>
                    <a:lstStyle/>
                    <a:p>
                      <a:pPr algn="ctr">
                        <a:lnSpc>
                          <a:spcPct val="115000"/>
                        </a:lnSpc>
                        <a:spcAft>
                          <a:spcPts val="0"/>
                        </a:spcAft>
                      </a:pPr>
                      <a:r>
                        <a:rPr lang="es-EC" sz="1200">
                          <a:latin typeface="Times New Roman"/>
                          <a:ea typeface="Times New Roman"/>
                          <a:cs typeface="Times New Roman"/>
                        </a:rPr>
                        <a:t>           	</a:t>
                      </a:r>
                      <a:r>
                        <a:rPr lang="es-ES" sz="1200">
                          <a:latin typeface="Times New Roman"/>
                          <a:ea typeface="Times New Roman"/>
                          <a:cs typeface="Times New Roman"/>
                        </a:rPr>
                        <a:t>    </a:t>
                      </a:r>
                      <a:endParaRPr lang="es-ES" sz="1000">
                        <a:latin typeface="Calibri"/>
                        <a:ea typeface="Times New Roman"/>
                        <a:cs typeface="Times New Roman"/>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83019">
                <a:tc>
                  <a:txBody>
                    <a:bodyPr/>
                    <a:lstStyle/>
                    <a:p>
                      <a:pPr algn="r">
                        <a:lnSpc>
                          <a:spcPct val="115000"/>
                        </a:lnSpc>
                        <a:spcAft>
                          <a:spcPts val="0"/>
                        </a:spcAft>
                      </a:pPr>
                      <a:r>
                        <a:rPr lang="es-ES" sz="1200">
                          <a:solidFill>
                            <a:srgbClr val="000000"/>
                          </a:solidFill>
                          <a:latin typeface="Calibri"/>
                          <a:ea typeface="Times New Roman"/>
                          <a:cs typeface="Times New Roman"/>
                        </a:rPr>
                        <a:t>K=</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1,96</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Times New Roman"/>
                        </a:rPr>
                        <a:t>K^2=</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3,8416</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pPr algn="r">
                        <a:lnSpc>
                          <a:spcPct val="115000"/>
                        </a:lnSpc>
                        <a:spcAft>
                          <a:spcPts val="0"/>
                        </a:spcAft>
                      </a:pPr>
                      <a:r>
                        <a:rPr lang="es-ES" sz="1200">
                          <a:solidFill>
                            <a:srgbClr val="000000"/>
                          </a:solidFill>
                          <a:latin typeface="Calibri"/>
                          <a:ea typeface="Times New Roman"/>
                          <a:cs typeface="Times New Roman"/>
                        </a:rPr>
                        <a:t>p=</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0,5</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pPr algn="r">
                        <a:lnSpc>
                          <a:spcPct val="115000"/>
                        </a:lnSpc>
                        <a:spcAft>
                          <a:spcPts val="0"/>
                        </a:spcAft>
                      </a:pPr>
                      <a:r>
                        <a:rPr lang="es-ES" sz="1200">
                          <a:solidFill>
                            <a:srgbClr val="000000"/>
                          </a:solidFill>
                          <a:latin typeface="Calibri"/>
                          <a:ea typeface="Times New Roman"/>
                          <a:cs typeface="Times New Roman"/>
                        </a:rPr>
                        <a:t>q=</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0,5</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pPr algn="r">
                        <a:lnSpc>
                          <a:spcPct val="115000"/>
                        </a:lnSpc>
                        <a:spcAft>
                          <a:spcPts val="0"/>
                        </a:spcAft>
                      </a:pPr>
                      <a:r>
                        <a:rPr lang="es-ES" sz="1200">
                          <a:solidFill>
                            <a:srgbClr val="000000"/>
                          </a:solidFill>
                          <a:latin typeface="Calibri"/>
                          <a:ea typeface="Times New Roman"/>
                          <a:cs typeface="Times New Roman"/>
                        </a:rPr>
                        <a:t>N=</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15216</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pPr algn="r">
                        <a:lnSpc>
                          <a:spcPct val="115000"/>
                        </a:lnSpc>
                        <a:spcAft>
                          <a:spcPts val="0"/>
                        </a:spcAft>
                      </a:pPr>
                      <a:r>
                        <a:rPr lang="es-ES" sz="1200">
                          <a:solidFill>
                            <a:srgbClr val="000000"/>
                          </a:solidFill>
                          <a:latin typeface="Calibri"/>
                          <a:ea typeface="Times New Roman"/>
                          <a:cs typeface="Times New Roman"/>
                        </a:rPr>
                        <a:t>e=</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0,04</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Times New Roman"/>
                        </a:rPr>
                        <a:t>e^2=</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0,0016</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05086">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endParaRPr lang="es-ES" sz="1000">
                        <a:latin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Times New Roman"/>
                        </a:rPr>
                        <a:t>n=</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14613,45</a:t>
                      </a:r>
                      <a:endParaRPr lang="es-ES" sz="10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25,3044</a:t>
                      </a:r>
                      <a:endParaRPr lang="es-ES" sz="10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05086">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endParaRPr lang="es-ES" sz="1000">
                        <a:latin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200">
                          <a:solidFill>
                            <a:srgbClr val="000000"/>
                          </a:solidFill>
                          <a:latin typeface="Calibri"/>
                          <a:ea typeface="Times New Roman"/>
                          <a:cs typeface="Times New Roman"/>
                        </a:rPr>
                        <a:t>n=</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a:solidFill>
                            <a:srgbClr val="000000"/>
                          </a:solidFill>
                          <a:latin typeface="Calibri"/>
                          <a:ea typeface="Times New Roman"/>
                          <a:cs typeface="Times New Roman"/>
                        </a:rPr>
                        <a:t>577,51</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r>
              <a:tr h="283019">
                <a:tc>
                  <a:txBody>
                    <a:bodyPr/>
                    <a:lstStyle/>
                    <a:p>
                      <a:endParaRPr lang="es-ES" sz="1000">
                        <a:latin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S" sz="1200" b="1">
                          <a:solidFill>
                            <a:srgbClr val="000000"/>
                          </a:solidFill>
                          <a:latin typeface="Calibri"/>
                          <a:ea typeface="Times New Roman"/>
                          <a:cs typeface="Times New Roman"/>
                        </a:rPr>
                        <a:t>n=</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578</a:t>
                      </a:r>
                      <a:endParaRPr lang="es-ES" sz="1000">
                        <a:latin typeface="Calibri"/>
                        <a:ea typeface="Times New Roman"/>
                        <a:cs typeface="Times New Roman"/>
                      </a:endParaRPr>
                    </a:p>
                  </a:txBody>
                  <a:tcPr marL="44450" marR="44450" marT="0" marB="0" anchor="b">
                    <a:lnL>
                      <a:noFill/>
                    </a:lnL>
                    <a:lnR>
                      <a:noFill/>
                    </a:lnR>
                    <a:lnT>
                      <a:noFill/>
                    </a:lnT>
                    <a:lnB>
                      <a:noFill/>
                    </a:lnB>
                  </a:tcPr>
                </a:tc>
                <a:tc>
                  <a:txBody>
                    <a:bodyPr/>
                    <a:lstStyle/>
                    <a:p>
                      <a:endParaRPr lang="es-ES" sz="1000">
                        <a:latin typeface="Calibri"/>
                      </a:endParaRPr>
                    </a:p>
                  </a:txBody>
                  <a:tcPr marL="44450" marR="44450" marT="0" marB="0" anchor="b">
                    <a:lnL>
                      <a:noFill/>
                    </a:lnL>
                    <a:lnR>
                      <a:noFill/>
                    </a:lnR>
                    <a:lnT>
                      <a:noFill/>
                    </a:lnT>
                    <a:lnB>
                      <a:noFill/>
                    </a:lnB>
                  </a:tcPr>
                </a:tc>
                <a:tc>
                  <a:txBody>
                    <a:bodyPr/>
                    <a:lstStyle/>
                    <a:p>
                      <a:endParaRPr lang="es-ES" sz="1000" dirty="0">
                        <a:latin typeface="Calibri"/>
                      </a:endParaRPr>
                    </a:p>
                  </a:txBody>
                  <a:tcPr marL="44450" marR="44450" marT="0" marB="0" anchor="b">
                    <a:lnL>
                      <a:noFill/>
                    </a:lnL>
                    <a:lnR>
                      <a:noFill/>
                    </a:lnR>
                    <a:lnT>
                      <a:noFill/>
                    </a:lnT>
                    <a:lnB>
                      <a:noFill/>
                    </a:lnB>
                  </a:tcPr>
                </a:tc>
              </a:tr>
            </a:tbl>
          </a:graphicData>
        </a:graphic>
      </p:graphicFrame>
      <p:pic>
        <p:nvPicPr>
          <p:cNvPr id="30721" name="Imagen 1"/>
          <p:cNvPicPr>
            <a:picLocks noChangeAspect="1" noChangeArrowheads="1"/>
          </p:cNvPicPr>
          <p:nvPr/>
        </p:nvPicPr>
        <p:blipFill>
          <a:blip r:embed="rId4" cstate="print">
            <a:lum contrast="30000"/>
          </a:blip>
          <a:srcRect/>
          <a:stretch>
            <a:fillRect/>
          </a:stretch>
        </p:blipFill>
        <p:spPr bwMode="auto">
          <a:xfrm>
            <a:off x="971600" y="620688"/>
            <a:ext cx="2952328" cy="1728192"/>
          </a:xfrm>
          <a:prstGeom prst="rect">
            <a:avLst/>
          </a:prstGeom>
          <a:noFill/>
          <a:ln w="79375">
            <a:miter lim="800000"/>
            <a:headEnd/>
            <a:tailEnd/>
          </a:ln>
        </p:spPr>
      </p:pic>
      <p:graphicFrame>
        <p:nvGraphicFramePr>
          <p:cNvPr id="13" name="12 Tabla"/>
          <p:cNvGraphicFramePr>
            <a:graphicFrameLocks noGrp="1"/>
          </p:cNvGraphicFramePr>
          <p:nvPr/>
        </p:nvGraphicFramePr>
        <p:xfrm>
          <a:off x="4355976" y="2348880"/>
          <a:ext cx="4320480" cy="1944216"/>
        </p:xfrm>
        <a:graphic>
          <a:graphicData uri="http://schemas.openxmlformats.org/drawingml/2006/table">
            <a:tbl>
              <a:tblPr/>
              <a:tblGrid>
                <a:gridCol w="763053"/>
                <a:gridCol w="1181162"/>
                <a:gridCol w="885003"/>
                <a:gridCol w="745631"/>
                <a:gridCol w="745631"/>
              </a:tblGrid>
              <a:tr h="486054">
                <a:tc>
                  <a:txBody>
                    <a:bodyPr/>
                    <a:lstStyle/>
                    <a:p>
                      <a:pPr algn="ctr">
                        <a:lnSpc>
                          <a:spcPct val="115000"/>
                        </a:lnSpc>
                        <a:spcAft>
                          <a:spcPts val="0"/>
                        </a:spcAft>
                      </a:pPr>
                      <a:r>
                        <a:rPr lang="es-ES" sz="1200" b="1">
                          <a:solidFill>
                            <a:srgbClr val="000000"/>
                          </a:solidFill>
                          <a:latin typeface="Calibri"/>
                          <a:ea typeface="Times New Roman"/>
                          <a:cs typeface="Times New Roman"/>
                        </a:rPr>
                        <a:t>Estratos</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cantidad</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Calibri"/>
                          <a:ea typeface="Times New Roman"/>
                          <a:cs typeface="Times New Roman"/>
                        </a:rPr>
                        <a:t>%</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Calibri"/>
                          <a:ea typeface="Times New Roman"/>
                          <a:cs typeface="Times New Roman"/>
                        </a:rPr>
                        <a:t>n</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muestra</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ctr">
                        <a:lnSpc>
                          <a:spcPct val="115000"/>
                        </a:lnSpc>
                        <a:spcAft>
                          <a:spcPts val="0"/>
                        </a:spcAft>
                      </a:pPr>
                      <a:r>
                        <a:rPr lang="es-ES" sz="1200" b="1">
                          <a:solidFill>
                            <a:srgbClr val="000000"/>
                          </a:solidFill>
                          <a:latin typeface="Calibri"/>
                          <a:ea typeface="Times New Roman"/>
                          <a:cs typeface="Times New Roman"/>
                        </a:rPr>
                        <a:t>P. Local</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11.246</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0,7391</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578</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427</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ctr">
                        <a:lnSpc>
                          <a:spcPct val="115000"/>
                        </a:lnSpc>
                        <a:spcAft>
                          <a:spcPts val="0"/>
                        </a:spcAft>
                      </a:pPr>
                      <a:r>
                        <a:rPr lang="es-ES" sz="1200" b="1">
                          <a:solidFill>
                            <a:srgbClr val="000000"/>
                          </a:solidFill>
                          <a:latin typeface="Calibri"/>
                          <a:ea typeface="Times New Roman"/>
                          <a:cs typeface="Times New Roman"/>
                        </a:rPr>
                        <a:t>Turistas</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3.970</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0,2609</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578</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151</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ctr">
                        <a:lnSpc>
                          <a:spcPct val="115000"/>
                        </a:lnSpc>
                        <a:spcAft>
                          <a:spcPts val="0"/>
                        </a:spcAft>
                      </a:pPr>
                      <a:r>
                        <a:rPr lang="es-ES" sz="1200" b="1">
                          <a:solidFill>
                            <a:srgbClr val="000000"/>
                          </a:solidFill>
                          <a:latin typeface="Calibri"/>
                          <a:ea typeface="Times New Roman"/>
                          <a:cs typeface="Times New Roman"/>
                        </a:rPr>
                        <a:t>total</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15.216</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1,0000</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Calibri"/>
                          <a:ea typeface="Times New Roman"/>
                          <a:cs typeface="Times New Roman"/>
                        </a:rPr>
                        <a:t>578</a:t>
                      </a:r>
                      <a:endParaRPr lang="es-E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000000"/>
                          </a:solidFill>
                          <a:latin typeface="Calibri"/>
                          <a:ea typeface="Times New Roman"/>
                          <a:cs typeface="Times New Roman"/>
                        </a:rPr>
                        <a:t>578</a:t>
                      </a:r>
                      <a:endParaRPr lang="es-E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15362" name="AutoShape 2" descr="https://lh5.googleusercontent.com/-4k8jvg3XZyI/TXZgelm4iaI/AAAAAAAAABg/l-MaLEmr7k4/s1600/Dibuj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364" name="AutoShape 4" descr="data:image/jpeg;base64,/9j/4AAQSkZJRgABAQAAAQABAAD/2wCEAAkGBxQTEhUQExMVFhUWGCAYGRgYFhwVGRUZFRwYHB4YHBYZHCgiHB4lHBoZIT0jJSkrLi8uFx80ODMvNygtMSsBCgoKDg0OGxAQGy4kICYsLC8tLyw0NC8sLC0tLC0uLi0sNCwtLCwuLSwsLywsLS4sLCwsLC8sLC0tLCwsLCwsLP/AABEIAM8A8wMBEQACEQEDEQH/xAAcAAEAAQUBAQAAAAAAAAAAAAAABQIDBAYHAQj/xABKEAACAQIDAwQNBwsEAwEBAAABAgMAEQQSIQUTMQYiMlEUFUFSU2FxcpGSsdHSFhcjM2KBkwc0QlShorKzwuHic8HT8CRDgvGD/8QAGwEBAAIDAQEAAAAAAAAAAAAAAAIDAQUGBAf/xAA9EQABAwEEBAoJAwUBAQAAAAABAAIRAwQSITETQVGhBRQVUmFxgZGx0QYWIjIzNMHh8FNickJjouLxI4L/2gAMAwEAAhEDEQA/AOvpthSARHJqL/o93/6rRu9IrE0kEnuUrpXvbYeDk/d+Ko+slh2nuS6U7bDwcn7vxU9ZLDtPcl0p22Hg5P3fip6yWHae5LpTtsPByfu/FT1ksO09yXSnbYeDk/d+KnrJYdp7kulO2w8HJ+78VPWSw7T3JdKdth4OT934qeslh2nuS6U7bDwcn7vxU9ZLDtPcl0quHaYZlTI4zGwJy20BPcY9VemycM2W1VBSpkz1LBaQs6tqsKM24gIjBAPP7ov+i1c96SuLbICDHtDwKkzNRvY6d4voFcFpqnOPerE7HTvF9AppqnOPeidjp3i+gU01TnHvROx07xfQKaapzj3onY6d4voFNNU5x70TsdO8X0Cmmqc496J2OneL6BTTVOce9E7HTvF9AppqnOPeinsD9Wnmj2CvroyVKqxfQfzT7KyEWvDDp3i+gV8i01TnHvVy97HTvF9ArGmqc496J2OneL6BTTVOce9E7HTvF9AppqnOPeidjp3i+gU01TnHvROx07xfQKaapzj3onY6d4voFNNU5x70TsdO8X0Cmmqc496KD2lAu8bmr3O4OoVtrNVeaYxPf0qJzU5hugvmj2Vqq3xHdZ8VJXKqRKIlESiJREoiURKIrmF+tj84/wAD1vfRz55vUfBRdkp2voqrUdtrhH5/9LVznpP8mP5DwKmzNR9cAppREoiURKIlESiJRFNYH6tPNHsFfYRkqVViug3mn2VkItVx+2MPBlE88URYXGd1S4FrkZj4x6a+TUbJXrgmkwujYJV0ql9uYYS7g4iES3A3ZkUOSwBAy3vcgggd29ZFhtJp6QMN3bGGCSFci2rA0pgWaJpV4xh1Li3G63vpcemousldtMVCw3TrjBFYwvKHCyB2jxMLhFLuVkU5EHFjY6KOvhU38H2qmQH0yJMDDM7EkLKl2hEuctKihFDvmYDIrXszXOgOU6nqNVts1V0XWkyYGGZGY7EWJLyjwiosjYqAI9wrGVcrFbBgDfUgkX6r1a3g61OcWim6RmI25JIVxtu4YGNTiYQ0oBjBkUGQP0SoJ1BPC3Goiw2khxFMw2ZwOEZz1JIXrbbw4l7HM8Qlvl3ZdQ9yLgZb3uRranErRo9LcN3bGCSFhbS+sb7vYK9lm+EO3xUTmpjDdBfNHsrW1viO6z4qSuVWiURKIlESiJREoiURXML9bH5x/get76OfPN6j4KLslO19FVajttcI/P8A6WrnPSj5MfyHgVNma54/LkrvCYYyEGIIVMRnk/8AD3lzJHuhu1fJo121deutAOBGm7Djjczbh7ce6ZxInJZvK/g+WedXO7jcjdBDBiBPG74l92sRkKIEcNYkWNlYHxVCrwOGkAOI96bzYIDRJMSZGzLFZDlfxfKWSPNG+HTfiSFMgmJjIxTmNHEu6zWDK1xkuMvduKrpcG0qpDmvNwhxmMfYEkRMdWKSsjBcoS0y4Z4gsm8eJ7SZ1QpEkoKnKC4ZXXiFI100qupwc1tI1mulsAjCJlxbjsII6UBWPg+U0syqYMMHcRLNIpmCZRI0iqiMUOdzu20OReF2F6sq8G0qLiKtSBeLQYmYAJJxwGOqT0JMq/idtypiDE0MYjERmMhnbMI0IDfRiEjML8M9tONVssNF9C+15vXg2IwvHLGcumOxJxVhuU0iJvJcOEDwvNEBLnLbpN5u5BkG7Yrrzc40bXQXm3gym992m+YcGuwiJMSMcRO2Ckq9ya5R9lMy5YrKivngn7IQZyfo2fdplkFr5ddDVfCHB4szQ4E4kiHC6cNYxMjpQGVvOB+rTzR7BX00ZKpVYroN5p9lZCLQts7CknxKSCV4o+x5InKZMzbx4jktIjWBCtqADcDWvmdktzLPZy0tDnXwQDMYA44Ea1bCj35MSiWRkYmHsiFxh8y5JI4Y4FBLZc4dXjDDnWbdgEc69etvCdE02tcPauuF6DILiT1EEGMpEzqWIV/AbFnUYeBkjCYecy74PdpB9JayZbh3z84k21axN6qq22gTUqhxJe0C7GAy1zkIw+iyAo7DcmcRJhIcJIqRGHCywZ8+fO00e7AAUaJ+kbm91XTq9NThGz07Q+sxxdee0xEQAZ169XasRhCzJdi4iR2xDRxqwOGyxGTMH7FaVmu4XS5luunGNSbdykW2z02ikHEg35dERfiMJ1Rj1rMLOx+Ammw7qYo45GxEUmVWvdYpoWLO1gC+VDwvwUXNeejaKNKuDfLmhrhJGstIwGyShlY219jTt2bEiRuuNA+kZrGG8SxG65TmC5c62OpYjTibLNbKDRRe5xBp6gPexJznCcjO9CM1al5Oz76SXOWjOLjm3JZQsiRxwKJMwXMJFdM1i2VhHYjW9WDhGho2siDcIvQZBJOGyCDExImdSxCk9pfWN93sFeazfCHb4oc1LYaQZVFxfKNL68B3K8FZjr7jGs+Kkrm8F7XF+q+voqrRuiYKL0msBpOQReNIBxIHlNqyGOOICL0nud2sXTEomYdY04+K1LpmIReNIBqSBfx1kMccIRBILXuLdd9KXHTEIjOBxIHlNqwGOOQRXcIbyxH7R/get76Ogi3tB2HwUXZKer6Iq1Hba4R+f/S1c56UfJj+Q8CpszWuLsKIYeXC87JNvc5uM3/kM7NZrdbm3VpXHm31DWZV1tuwNXs5a+jFThUTcnoWz3zDeKgYBst2hIKS6aiRbDnDuKt72FsjhGqIywJidjs2/wATsSFam5MxsrZpJi7PHIZSwMmaA5owOblCqbmwW1yTxJqbeE6jXAhrYAIuxh7WeuZO2UhVHk5HYEPKJBIZd8GG8Lsm7JN1ykFAFtlsAosBao8ovkyG3Yi7GEAyNc545pC8PJiEKqI0sYEYhO7kKmSNbkKzG54sxzCzc4661kcJ1S4ucA4k3sRkdo3YYjDJIWc2zUMm9IJO6MNibqUJBNweJ06684tbxT0Y516dcosBOTEOUoWlZd00KBnzbqOQBWCacbADM2Y6WvavRynVvXgGgyHGB7xGInyEBIWdhNlpHIZEzAsiowvzX3eiuRbpgaX7osDwFqK1rfVZcdtJG0TmB0a4SFs+B+rTzR7BX1YZKlVYroN5p9lZCKCFfHSrl7REoiURKIlESiJRFB7S+sb7vYK21m+EO3xUTmtPm2A+LxOPRIsLqYV38oJmhJw0POiAXiOI5661unW1llo0XOc7+r2REO9o5yfoViJWNyi2WzvtNxBh5Qrxo8ske8xESHDxBpYuFyou9rjUHyVOyWlgZZ2lzmkhxABhpN4wD15JGalZ3wRxMrbQaKSEwRHCvNZkeLJz2jJ0MhfU5edYpavI0WrQt4oCHXnXw3MGcJ6I24ZrOGtRuz9zvsH2z3VuwZLdlZf1hN3fef8As3XHu9Lx16a2l0dXiUzpB7v8cctUphhKy9j4pYHwM8zbvD2xccTyXULG0qGBWZujeNdM3cUVVaabqzK9KmJf/wCZIG2PaiM8c4QYQrOHKERy4jKcBLjcVIzP9U2dzuHe+hjJzkFtL5PFU33wXNpfGFOmBGYj3gOneiksdhMFLszGth4QYo1naMsl4xIIzeTD5rhVzcCthcMR115aVW10rdRFV3tG7MZxOAf09eMIYjBWcTgcJDJgxiIoY8G0DNYoFgOKO5s0gtkzGMMAX8dtasFa0VGVtE4mqHx+65JwGuJzhMMFHvhd6MPHEkb4dsfJ2MsyloTEMOx0Xju94JCv3W0tXqbU0d91QkPFNt8t96b3jET5rC2j8mcYR5Y2CRyjEtvII1yRwXisuRbm6uoD5tL5joLGrbM6/wAIUXCS24YccS7OZ6RlCHJdKrqlBR22uEfn/wBLVznpP8mP5DwKmzNR9cAppREoiURKIlESiJRFNYH6tPNHsFfYRkqVcmS6lesEemsoosbOk+x6x+GuN9U/73+P+ynfTtdJ9j1j8NPVP+9/j/sl9O10n2PWPw09U/73+P8Asl9O10n2PWPw09U/73+P+yX07XSfY9Y/DT1T/vf4/wCyX07XSfY9Y/DT1T/vf4/7JfTtdJ9j1j8NPVP+9/j/ALJfTtdJ9j1j8NPVP+9/j/sl9YGJ5PSOxbMgv3NTwFuqvVT9HSxobpf8f9lguTCjmL5o9griq5JqOHSfFWK5aoXjgspal90zKwhUdQoHuAgFF6RWA4jJZSl4olqXjMrC8tS8ZlF6RQOIRV4QfSx+cf4Hre+jpJtzR0O8FF2Snq+iKtR22VJCWBNm7gLfot1Vo+H7NVtFlDKTZN4HcVJpgqPynvH9RvdXGci279I7vNTvBMp7x/w291ORbd+kd3ml4JlPeP8Aht7qci279I7vNLwTKe8f1G91ORbd+kd3ml4JlPeP+G3upyLbv0ju80vBMp7x/wANvdTkW3fpHd5peCZT3j/ht7qci279I7vNLwTKe8f8NvdWeRbd+kd3ml4KbwYtGgPEKPYK+mjJVK9WUSiJREoiGiKBSRt50m+tItmNrby1rXta2lcjS4QtJ4X0Bebl44dhU4F2VPV1yglESiJRFrWG6C+aPZXyGt8R3WfFXK5VaJREoiURKIlESiJRFcwv1sfnH+B63vo5883qPgouyU7X0VVpREoiURKIrGMmKIWHHTj4yB/vVFpraGi+rE3QTHUJQKxs/Fs7MrW5oB0BHSzdZPVWu4J4V4+Hm5duxrnOegKRELOrcKKURKIlESiJREoiURUStYEgFiBwFrnxC5A9JrBRa8JNc1jfeZsv6XTzZbd9buVwVN7m8M3yx3vHCMcQfyZiMVZ/Stiia4BIKkjgbXHiNiR6DXfKtVURKIlEWtYboL5o9lfIa3xHdZ8VcrlVolESiJREoiURKIlEVzC/Wx+cf4Hre+jnzzeo+Ci7JTtfRVWlESiJREoixNqfVnyr/EK8XCXydX+DvArIzWJsfpyeantkrnfRP3avW36qT1LV16glESiJRF47WBJ4DWiLXBy7wHhz+FL8FeXjlDnLx8oWbnp8usD4c/hS/BTjlDnJyhZueE+XWB8Ofwpfgpxyhzk5Qs3PCfLrA+HP4UvwU45Q5ycoWbnhUfLXZ982951rX3Ml7dV8nCscas83pEpyhZueq/l1gfDn8KX4Kzxyhzk5Qs3PCfLrA+HP4UvwU45Q5ycoWbnhPl1gfDn8KX4Kccoc5OULNzwqG/KBs8aHEH8KX4KkLVSOIcpi2UCJDlJR7JYADeDQW6HV/wDVaJ3ovZnOJL3Y9XkvZfK97Vt349T/ACqPqrZee7d5JfKdq278ep/lT1VsvPdu8kvlO1bd+PU/yp6q2Xnu3eSXynatu/Hqf5U9VrLz3bvJL5TtW3fj1P8AKnqtZee7d5JfKdq278ep/lT1VsvPdu8kvlO1bd+PU/yp6q2Xnu3eSXynatu/Hqf5U9VbLz3bvJL5VcGzSrq5cHKSbZbXuCOOY9deyw8BULJWFVjnE45xr7FgulSNbtRSiJREoiURYO1pVCZSwBJFgTYmzLew7teDhR7W2SrJiWu8CsjNYmy5VEjAkAsFCgm2YgvcDrrnfRRzQKgJxJb9VJ6ma7FQSiJREoit4noN5p9lEXz2K5ErhSlESiJREoiURKIlEWHiOkf+9yvVT91e2j7gX0pXSLrUoiURKIoTaiAzG4B5i/xSVxfpLaa1K0MFN5Au6iRrOxWMGCydiCyyAd//AEJW39Hqr6ljvPJJvHMzsUXZqSreqKURKIlESiJREoiURKIrGMw4dbcDxB6j/wB9teW12SnaqRpVMjuO1ZBhY2z8GRz3HO4Acco6/KfZ99a7gfggWJpc/F517B0deZ+yy50qQrdqKURKIlEVvE9BvNPsoi+ctoOwiJQ2bQA2vYkgXsfLXL2drXVAHDD7LjbK1rqwDxIx8Co/tm4EjngIxlW3/s0U8Bc885bfZr18WYbrenHqz8Me1e3ijPZaB/ViejPwxXq46QR575yjmNgRkzFiAj8Ljilx1MeqsGhTL7sRIka4jMeKw6zUzUuERIDhriPeHiqp8RIolvKAYUB1UWkOXNmI4hSeaAtuB1NYbTY4thvvHux8deKwylTcWQyQ8nsxjv1mVbfGyb0gFgN4igEJuxmVGIZukDq1vGQKkKNPR4xkTrnAnLV1qYs9LRCQJhx1zgSMBlsnoXj7QkyB83AOzWCkgK7AEqbXWw/RN6kLPTvRGceHj14LIs1K8WxnAGesA4Z4ztwWTNiGSR2MjbtY97lsvWwy3y3toO7eqWsa6mAGiSY19GKpbTY6k0BgvF12cejHP7KrY+KZ1ZXN3Ui5ylbhlB6JA4HMv/zUbXSawgtGB7cvye1V22i1jgWCAe3I/wDD2q5iOkf+9ysU/dSj7gX0pXSLrUoiURKIoXaX1x8xf4pK4T0q+ZZ/H6lWMyWTsXhJ5/8AQlbv0a+S/wDo/RRdmpGugUUoiURKIlEWtcvdsy4WCOSErmaUIcwzCxR24eVRXltdZ1GnebtXit9odQpX27da0f5wcZ1x+p/etZynV2D87VqOWK+wb/NPnBxnXH6n96cp1dg/O1OWK+wb/NPnBxnXH6n96cp1dg/O1OWK+wb/ADT5wcZ1x+p/enKdXYPztTlivsG/zT5wcZ1x+p/enKdXYPztTlivsG/zT5wcZ1x+p/enKdXYPztTlivsG/zT5wcZ1x+p/enKdXYPztTlivsG/wA14fyg4zrj9T+9OU6uwfnascsV9g3+a6xg5C0aMeJUE+UgGt6ukGSqxPQbzT7KLK+eioIsQD5da5IEg4Lhg4gyFSYV71eN+A43zX8t9fLrUtI/afz7KelftP5h4YL1o1N7qDcgnQaleBPksPRWA9wyKwKjhEHL65968khViGZVJHAkAkeQnhWRUc0QDCNqvaCGkgFDEpvdRqbnQakWsT1kWHoFYD3CMckFRwiCcMlS2GQ2BRDY3F1BsTrcaaG9SFV41lZFaoJN4454qpolN7qDcWNwDcDW3kvUQ9wyKwKjxkSqsovmsLkWvbUgXsL/AHn01i8YhRvGI1LExHSP/e5Xpp+6vZR9wL6UrpF1qURKIvGYAXOgFEUJjpA0xIIPMXgb92SuE9KfmWfx+pVjMlkbHlUZwWAJfhfU8xO5W79Gvkv/AKP0UXZqUroFFKIlESiJRFpP5WPzWL/XH8uWvBwl8Ht81q+F/l+0fVctrQLmUoiURKIlESiJREoi+gNnfVR+YvsFdcu5GSuzLdSB3QRRZXJx+TvF9cPrn4a0fJlXaN/kuc5Grc4b/Je/N3i+uH1z8NOS6u0b/JY5Grc4b/JPm7xfXD65+GnJdXaN/knI1bnDf5J83eL64fXPw05Lq7Rv8k5Grc4b/JPm7xfXD65+GnJdXaN/knI1bnDf5J83eL64fXPw05Lq7Rv8k5Grc4b/ACT5u8X1w+ufhpyXV2jf5JyNW5w3+SfN3i+uH1z8NOS6u0b/ACTkatzhv8ljS/k1xpJIMH4jfBVzLBUAiQvRT4NqtbBI/OxdjrbLeJREoi8Zbix4GiKHxmEKai5X0lfF4xXF8McAlp0tmEg5tGrq6OjV1ZWNdtWTgMFbntx7g73+9bfgfgcWRukqYvPc3oHTtPdhnFxlSFb1RSiJREoiURaT+Vj81i/1x/LlrwcJfB7fNavhf5ftH1XIsVjskiIV5rBiWv0ctu53bkgVqKVC+wuBxEdq0dGzaSm504gjDbKxhtc7tHMdiS2Zc3QWJirNe2ttNPHV3FAXloOGEdJIwV/EhpHNDsBEGMyRICv9nnPuynOBJbXQRgXD3trfhbrv1VWLOLt6cN97YquLNuX5w1bb2zsznYqE2i1lZowA6lks+Y6KXswy6EqDwJrJs7ZIBxBxw6YwUjZWSQ10kEA4dMYY44qzBtksM2VD0NUfMBvGVcrHKLMM17a8KsfYw0xJ15jYJw6Fa+wNaYk68xsE4Y5alfw+PZ3ZMihgDYF7Hmm3OXLcA8brmFVvs7WtDiTGE4eGPjCqqWVjGh5cYwnDDHZjq2GFZO1nEYkMQJLMAquSbRZ851Ud7p13HCrOKML7occhq2xHirOJMNS4HHIatsRr6cVKA31HCvARBha4iDBX0Ds76qPzF9grrl3AyWRRZSiJREoi8NEXOMNyoxR2icMZPouyGTLkTohmAF8t+A43rWNtVQ2nRap+i1DbbVNs0OqT4LpFbNbdKIlESiLVk5ZKQDum1F+kPdWwHB1QiZH52LnneklmaSC127zXvywXwTesPdWeTau0fnYo+stl5rt3mnywXwTesPdTk2rtH52J6y2Xmu3eafLBfBN6w91OTau0fnYnrLZea7d5p8sF8E3rD3U5Nq7R+diestl5rt3mnywXwTesPdTkyrtH52J6y2Xmu3eafLBfBN6w91OTau0fnYnrLZea7d5p8sF8E3rD3U5Nq7R+diestl5rt3mnywXwTesPdTk2rtH52J6y2Xmu3eaydm8plllSIRkZr65r2spbhbxVVWsT6TbxI/Oxeux8NULVVFJjXA45xq7Sp+vGtwtJ/Kx+axf64/ly14OEvg9vmtXwv8v2j6rk2Jwivqwvpb7iVb2qK0tOs6mIb+YR9VoKVofTEN2zuI+qtPsyI9JA3S0YBrZ2LEi40Nzx8QqYtNQZGMsugQpi2VR7pjLLXAAx7leiwyqc2pOQJrrdVuRfx6moOrOcI6Z71W+u5wjpJ7Srcez0GnOIAKqCxIQMLEAHxaVI2hx2bThnG1TdannZmCcM42o2z0NuOgUceO7IZb+MEftNBaXjfvzQWuoN5781VDglVgwzaXygsSFzamwrDq7nNunt6YUX2l723TGMT0xlKo7WRaZlDBc1gwDD6RsxNiON+7UuNVMYMZZdAhT45VxgxMZYZCAsiGIIoQXsosL6mw8dUveXuLjrVFR5e4uOZX0Hs76qPzF9grrF2wyWRRZSiJREoiomkyqWN7AX0BY6dSjUnxCiLjOGx6DaRxBJ3fZLNfI17M7W5ls19eFr+KtC14FsvapPguaZUaLfe1SfDvXZopMwDC9iL6gqdesHUHxGt8ulVdESiJRFyaHor5B7K6lnuhfKavxHdZ8VXU1WlESiJREoiURKIlEUnyZ/O4fK38t68XCHwT2Ld+j/AM6Oo+C6HWgXfrSfysfmsX+uP5cteDhL4Pb5rV8L/L9o+q5bWgXMpREoiURKIlESiJRF9AbO+qj8xfYK65dyMlfJtqaLKwe3WH/WIfxF99WaKpzT3JKdusP+sQ/iL76aGpzT3FJTt1h/1iH8RffTQ1Oae4pKdusP+sQ/iL76aGpzT3FFhZ8Bvuyc+G3trZ8636r8eNtL8baXtUOLG9euGdsKvRsvX4E7Vm9ucN+sQ/iL76noanNPcVYnbrD/AKxD+IvvpoanNPcUlO3WH/WIfxF99NDU5p7ikqltvYUaHEwD/wDqnvrGjfsPci5l2QiKmd1XMABmYLc24C/GukD2tAkr5a6lUe91xpMEzA6VXJiEVgjOoZuClgC3kB1NTL2gwSq20qjmlwaSBmYwXu/Xnc5ebo3OHNJ4A9V7jj10vtxxyTRVMPZOOXT1LxcQhcxh1LjUrmGYDrK8aX2zE4rJo1Ay/dMbYwQYlCAwdbMLqcwswAvcG+otrcVjSNgGUNCoCRdMjA4ZFeDFJzTnTn6rzhz7C/N11010ppG4Y5rOgqyRdOGeGXWqDj4rqu9jzMAVGdbsG4EC+oPirGlZMSFLiteC64YGeBwVyTEIrBGdQzdFSwBbyA6mpF7QYJVbaVRzS5rSQMzGCobHRB92ZYw/DIXUNrw5t71HSsm7IlTFlrFmkDDd2wYU3yZ/O4fK38t683CHwT2Laej/AM6Oo+C6HWgXfqB5Y7BbGRJErhMsme5BN7K620879lee00NMy7MLy2yzcYp3JjGVqPzZy/rCeoffXg5K/fu+61nIv7933T5s5f1hPUb305K/fu+6ci/v3fdPmzl/WE9RvfTkr9+77pyL+/d90+bOXw6eoffTkr9+77pyL+/d90+bOX9Yj9Q++nJX7933TkX9+77p82cvh09Q++nJX7933TkX9+77p82cvh09Q++nJX7933TkX9+77p82cv6wnqH305K/fu+6ci/v3fddHwseVFTvVA9AtW3W9TFdBvNPsoUXM14V1CpXtZRKIlYRKIl6yiURKIorHdM/d7BXnf7ykMlgYiFleRzAZ1kgRFAykXXPeNsx5obMDfUaG/AXgWkEktvSAuDa9rmhoqXC17ic9cYiM4g4KxjcC+XFR7ks09t24y5U+jRFBYkFd2yluHduNdKi+m72hdxOR2YfRW0rRTvUn6SAz3hjJxJJjXeBA8VTi9nShppFQsZJVVrWBdAkOWTx5XVxbqduoVF1J4LnAZn6DHvlTp2qi5tNjnRdaSOgy6W9ojuCuYfByLiAVjcLvndg4jZFD57yxyizgtfom/SIsBrUhTcKmA1nOO8HPsUH2im6zm88E3QBEgmI9lzcRhtEZKzhcDLuoITEwMEMiMTlysxTIuUg634+TjY1EMeWtbGQPhqUn16IqVKgeCHuYRnIAMmcMIVCbIkDQjd82FiE4aLLFMz+QB2jS32KxoXSMMsu0H64KzjtEteb2LxJ62uaB3gF3arcOAkETxNAzGTBwxLoLB0SRSGYnm2LLr6Kw2k4NLS3NoHbBUqlppuqNe2oAG1HuOOYJBEbZgrLxeBkC4qMxGV5gAkgy2+rVAGJIK5XDP8A/VxrpVj6bvaBEk5Hsjsg4rz0rRTLqTw+6GEy3HnE4CMZEDsxwVvGbLmJxB1ZGljLKFGaVFjhDMjngbqdPsm1iQRF1F5vbJHbgMlOlbKAFMZENdBkw0kmARrH4cFvnJr87h8rfy3qy3/APYqeAPnR1HwXQ60K75KIlESiJRFEcrJWXBzsrFWCGxUlSPGCNRVVckUnEbCqbS4tovIzg+C1b8luOllbE7yWSTKI7Z5Ge197e2Ym17Dh1CvFwdVfUDrxnJa7gqtUqh18zkugVslt0oiURKIrWJ6DeafZQouQ8oMXJFBnhCmQsiqG4EyOq628tdFaHuYyW5yFUM1GYjlBJmdowu6+iyEi5beSRK548LSEDxqaoNd0mMsI7xKzCunbcgd0YLrOqRm3Sj36QuDr0lzA3+2Oo1nTukg7cOqYKQqo9qS5UxB3e6eYRbvKc4DSboNvM1i2bUjLw07lzkVXxewiYjthIWDgeUEzZecrMVkZk3Dx5EQPZ1kZsrjMEXm3vn7lqrZaHmO3Vs8UgK/idtTqI5CFWMxRuXMTuhZhdwzo14gBaxKka3vUnVniDqgavLLuSAsw4qVcS6NLGIkj3x+iIIUs4y5s9tAvG33VO+8VCCRETl91jUvOTu12mzq5TNZZVC9yOUGytqeepVgfurNnrF8g9fYUIhXsd0z93sFSf7yyMlmQ9FfIPZXoZ7oXy2r8R3WfFV1NVrA25jjBh5Z1AJRSwB4G3Xaqa7yymXDUvXYaDa9oZSdkTqUcm23yBxJhpQZYo/osxC7xwpvzjrY3FecV3RMg4gYdJWwdYKV+6WPb7Lj7UYwMIw25q3FyjfLPmRQyOd3xtJGsxiJ49IEa275eusC0uh0jEZdImFN3BVO/TukkOHtbQbt4dh1dRWXjdssmIEQUGJSiSvrdHnzBAO5xC3/1Fqx9cipd1YT25Ly0bA19nLyfbMlo2hsT9Y6isvAY0ySToQAIpAgtxIKI1z47satpPLnOB1H6Lz2ig2nTpOH9QJPeRgs6rl40oik+TP53D5W/lvXi4Q+Cexbv0f8AnR1HwXQ60C79KIlESiJRFDcsvzLEeYf9qptHwndR8F57V8B/8T4LUfyRdLFeSL2zVr+Cvdd2LWcC+6/sXR62y3aURKIlEVrE9BvNPsoUXLpsOrhQwuAyuNSOchDKdOogGuncwOzVKxu00OULu7AagAkf+wS9w+EF/wBnCq9AyIj8mfFZlVTbJibLmS+SXfLzm0kvmzaHXXW3DhppQ0GHMa57UkrxNkQh94FN8xcDO2QOeLiK+QNqecBfU00DJlJQ7JiyomTSO+XnNcZwQwve5BDHQ+LqFNAyAIySVbk2FA1robZVQgO6q6oLKrqGtIANOdescXYklX8Vs2OQuXW+dN23OIugJOWwPWT6bVN1JrpnZCxKrXAxhxKEAcKVBGnNYqSCBodVHHhagpNBvAJKwsd0z93sFVv95SGSzIeivkHsr0M90L5bV+I7rPiq6mq1ibWwInhkgJKh1y3AuRfxVXVp6RhbtXostoNnrNqgTBTaWCEqqpJGWRJNNbmNg1vvtUalK+AOkHuU6FqNJxdEyCO8Qo/FcnUdFTOwKyvIGAF7SuXaMjuqSR6qnuVU+yhzYnWT3mYXrpcKvp1C66CC0CP4iAevzXmI5MRSCXOWMkrM2e5BUno2UG3MAW3m0Nja4Gczr/NiM4Xq0ywMADWgCMMduMTjjKvR7KkWSSRMQV3jBmG7U3Kqq6E8Lhf21kUHgkh0T0KDrdRexrH0puyB7RGBJOpS1epa1KLCk+TP53D5W/lvXi4Q+Cexbv0f+dHUfBdDrQLv0oiURKIlEURyl2KMVC0WYq3FWBOh6iB0lPdH+4FVVqWlYWzCptFHS0yyYnZ+YqC5D8kWw5M0x+kOgRW5oAuMzW0Y6m3Vfr4eax2Q0QS447l47BYjZwS44nu+63SvctklESiJRFbnW6sBxIPsoi0JdiYjwLesnxVvePUNu4qu6U7SYjwLesnxVnj1DbuPksXSnaTEeBb1k+KnHqG3cfJLpTtJiPAt6yfFTj1DbuPkl0p2kxHgW9ZPipx6ht3HyS6U7SYjwLesnxU49Q27j5JdKdpMR4FvWT4qceobdx8kulO0mI8C3rJ8VOPUNu4+SXSo/Fcm8WWJEDW86PqH26pda6ROakAVjw9FfIPZWxZ7oXyyr8R3WfFV1NVpREoiURKIlESiJRFJ8mfzuHyt/LevFwh8E9i3fo/86Oo+C6HWgXfqG5T7TeCNGjy3Z8pzAkWyseAYa3Ar02WiKz7p2LWcK219joaRgBMgY9q175W4nqh9R/8AkrY8mU9pXOes1o5jd/mnytxPVD6j/wDJTkyntKes1o5jd/mnytxPVD6j/wDJTkyntKes1o5jd/mnytxPVD6j/wDJTkyntKes1o5jd/mnytxPVD6j/wDJTkyntKes1o5jd/mnytxPVD6j/wDJTkyntKes1o5jd/mnytxPVD6j/wDJTkyntKes1o5jd/mnytxPVD6j/wDJTkyntKes1o5jd/mt1wshZFY8SoJ+8XrSrtQrtFlKIlESiJRFqsXKCY4jc2jyb0p0WzZQ5Xjntew6q9xsjRQ0k4wo3sYW1V4VJKIlESiLnkfJrEgAbrgO/T4q3beEKQEYrhn+j1sc4kXc9v2VXybxPg/3k+Kpco0elQ9XLZ+3v+yfJvE+D/eT4qco0elPVy2ft7/snybxPg/3k+KnKNHpT1ctn7e/7J8m8T4P95PipyjR6U9XLZ+3v+yfJvE+D/eT4qco0elPVy2ft7/snybxPg/3k+KnKNHpT1ctn7e/7J8m8T4P95PipyjR6U9XLZ+3v+yfJvE+D/eT4qco0elPVy2ft7/ss/YWw548RHI6WVSbnMp4ow4A9ZFea1WynVp3WytlwVwPaLLaRUqREHI/ZblWrXVLWuXf1UX+r/RJXv4O+N2eS5/0k+TH8h4Fc97brzmKSCNQx3pUFDu75rAEsOBsSoBtpe4vteMDEwYxx6lynEHYNDheMezOInLVHXBwVrEbdWNWaSKZCMtlIUswd1QFcrkaMwuCbi/DhUXWkNEuBH/YVjODXVHAU3tIM44wCATBkDZnkqsRt1FNgrOS5QBSgzWRXuC7qDowsL3OthpR1pAwAnH7rFPg17hJIAicZwxI1A6xjqG1XztJedo3NlSE6DpSiMg8eA3i+PQ6VPTjHrA7481SLG4xiMWl3Y295LEh5RRssbBZPpGYAWF1yC9253AgrbzxVYtbSAYOM7l6X8E1Wue0keyAeudn5qVce3FJP0UuQFFaTmZVMqo4BGfPwkUEhSB5Besi0gnIxhj1/wDVF3BrgPfbeMwMZN0kGMI1HCUbbiBc5SQIVZkey5Zcis5C2a+qqxGYLcCs8ZAEkGNXSsDg15dcDhekAjGWyQMcIzImJhXtmbUWbMArKVAJBKNo97HNG7D9E6Xvw01FSo1xU1fnYqrXYnWcAkggztGXQQO/JdewH1UfmL7BXNFfTBkr9FlKIlESiKiWQKCx4AXPd4eIURc/hxCjE70nmb8tf7JkJv5La1u3NdxW7GMBV/1LoMcgYBhwIuO5x8RrSKxVURKIlESiJREoiURKIlESiJREoiURKIta5d/VRf6v9Ele/g743Z5Ln/ST5MfyHgVzztMpzKzyNEwYbosAg3t81iAGPE2BYgX0tYW2nFxiCTGOGrFcryg8Q4NAcI9rWbuXR1wBOvWg2QDq8skjAoQzZLqInWQKMqAWLKLki5txpxecyTluMpx8jBjA0YyBOsETiTkCY1dCj5dn4ZA2F7KCFmLGMvETZwoybuRSMoVRbS4A41S6lTb7F6McsPqvYy1WqoRX0V6ABIDswTjIIMknHGCdSyo8DCHus5yh4y0edCpkCosZYkF8xCx2AYXsDY31no6c4Owww6cI+nWqHWmvdg08SHQYMhskuAxiBjqwVEeyoEzfS/VBQ93XmZFYZm05pZSL3toi9VBRY3+rKJ/OnyU3W60PI9j3pjA4yRgNsEYdZV6PYYBP0smQlC0fMysYljUXOTNwjW4DAHXuG1SFmg5mMMOr/iqdwk4j3BeF6DjIvEkxjGsxgvG2ChUxmSQoFZUTmWizqyXUhLkhWIGYmwNDZgRdkxqGxBwk4OvhovSCTjLoIOOMYkAmAJWbhsEsbMyaB7XUWC5lFs9gOkRYHzRVtOkGEka15a1pdWaA/GJx1wcY6gcutdYwH1UfmL7BXMFfUBkr9FlUb5e+HpFETfL3w9IokJvl74ekUSE3q98PSKIo7tVh97vrLfja4y377L1//vHWrNO+5cnBIxlSO9Xvh6RVaJvl74ekUSE3y98PSKJCb5e+HpFEVdEUTym2m2HhEiZS29hSzXIyzTxRMbAg3yubeMDjwoih4OUs5EeJZYuxpcR2OqDNvlvK0KyF75TdgCUyjKCecbWJFgLyyxAhxTyJEkkWFkxEcZSVbGIXAzk5MQmqkyRMLZgLC4NEUxyYx8zwyySOXIuy5sLiMLYkFiLYhyWXgBlsABaiKH2Ny0xEkmASSOFd8H7Jtm+jYxzSRGO7aKywOxzXNmWiLzZfLeWfC4qWPsczIEkhALFN1idIhNZrhwQwYAjgNBe1EWaOV7sFdEUAz4eIq1y0ZnfJKjWa2dGDL1XU8aIsbafK3EK4jQIt8TNDm7GmxRywqrA7qFwxJJ1PAdVEU3sHa8ks8sEmW0eHw8uYRvExbEb/ADXjkYlB9GtlOouQSe4RT9EWtcuvqov9X+iSvfwd8bs8loPST5QfyHgVp1b1cIlEUW+zWLzPmIz9FQ3NP0YXnC3X/tXldRJc4zn5LZstjW06TIGGZjEe1OHYsBdhSB94pXWWJnF+lHEkFtbdJXjew4WkNVcXeDPSO4AfUL1nhGi5hYZ910dBcXbiCJ6QFQdhz5JbvEWmidWAUrZnLMt5CxzhSzKOauh4dyo8XqQcRiD59uxSHCFmvswIDHCDngBBwgRIAJxOK2DDSOQTIiob6BXz3HlyravbTLj7whaau2k0/wDm4nrEfUq9VioSiLp+A+qj8xfYK5Mr6yMlViug3mn2UWVyWfERR5d48aZtFzMq5j1C/E11DntZmYXyynSq1ZuAmM4kr1sTEHERePeEXCZlzkdeW96aRl67IlBRrGnpA03duMImIiIuHjI11DKRzNG1+yePVQVGbfwZrJoVgYLTq268u/VtXkGJicKyPGwYkKVZWDEAkgEcSACfuo2oxwkFH0KzCQ5pEYmZwnBBiYicoeO+UvbMt8oNi1u9BBF+FxWNIzKQhs9YCS0xMa88461bfaWHC5zNCFuBmLoBcgMBe9rlSD5CDWDWpgTIUxY7SXXQx09R2x44KuXGQrkzSRLn6F2UZ726NzzuI4ddZNRgiSMVBtnrum60mM8Dh17E7Nh3m53kW87zMufhfoXvw1ppWXrsiVni9fR6S6bu3GFh42MZzoO53PEKqqAXl67Of/MfmtdsrnV9GUdj9iQTSxzyR5njtlOZh0WDDMoIDgMAwDA2IBFjRFq+C2rssucYqyrZJMUpeLEJEQgJkmijdRGZLMSWQZjmPG5oiyJMFsyIyQFCN7GkJS8pVY8ezRrHGL2iV2Q3EeUDKCbaURZXJ3EYQSSYOIYsOUzMuI7LPMBKXVsSSACSRzTrbu20IsMx7LaTsbdvq+6zqmIEZkWBsNk7JAyZhEWjtm0P2hRFl7zZ7vidOdhYgk1g6gRqS4AAsHs0Tai5BVh3SKIsJcXsyRMSzJIgl3c8oeLEQu5JVIpIwVDFsyqAYudmt3SLkXkcOAl7GgRZV+mkQXkxWGnSUxNK+Y82RmZRmvIbEG9ybAkWbsjA4HEyNPC05eBlgZt/iY824uVDguBMOeec2YNmOp1oi2miLXOXCExR2BP0vcF/0JK9tgc1tWXGMFo/SCk+pZQ1jSTeGQnUVp+5bvW9Brdaelzh3hcZxC1fpO7j5JuW71vQaaelzh3hOIWr9J3cfJNy3et6DTT0ucO8JxC1fpO7j5JuW71vQaaelzh3hOIWr9J3cfJNy3et6DTT0ucO8JxC1fpO7j5JuW71vQaaelzh3hOIWr9J3cfJNy3et6DTT0ucO8JxC1fpO7j5JuW71vQaxp6XOHenELV+m7uPkumYD6qPzB7BXMlfThkqsV0G80+yiyFxnHYSQuXjWJ88QiIlJCqAWObKFOYHNqul8q610dSm4ulsGRGK+bWe0UhTDHlzYde9nM5YZiMsDjE5K3Js2TM0YEW7aZZjJchxkKNbJlsTzAobNoLaaawNJ0xhEgzr/O1WttdK6Hy68Glt3UZBEzPTJEYnrWKmwHFxaMo0cgZCWAMklgdQLhWUC9tQRfW9QFmcMMIgz1leg8JUzjjIc2CIyb9QSY2jDBXocBiAFc5GdJS6q0hPMaIx2MwiBJub3Kk2Fr9WW0qog6wcuyM4+irqWqzOLmYgObBIGsOnBt49RAOeMK0uwHzBiU1jWN9SbqzztKoNuFpFse6V1tWBZnT2AbzPirDwnTgiDmSOsBoadxnrVOz9kzwhCqxsVYHLvCgsIEi45D+kp7nCsMoVGRgPwRsUrRb7PXLgXOEjOJ/rLto1KtNkTIrgLC++Qq+ZmAjzPK+VeYc6De2ynL0fHpnQPaCBBndnl0Y9Crdb6D3NJLhcMiB70BoxxwPs545q9HsZ1kEmcsBKHyFjlZRGiZ7AaOCpPdB8tiJNs7g6en6eKjU4Qpvp3Ij2YmMQZJj+JGG0eORjemfu9gqdT3lTZ/hjt8V2mudX0ZKItD2f+TzdwiEy3z4STDSli8mQzC28gDsRF1FBZSAvDLqRZUnJSeRt9LLFvM+F0RWC5MDI8ndJOZy7eIWHGiKS5M7MxEJdpzC7yEvJKubO76ZRYiyxqvNCjgAOJJJIo8clcQrRJHickUOIMylTKjsjy71oJFSQJICbrnYGyk829ySLGwXIiaNW/wDKLtLh5opQ6qEEmJYyZ0yIGsJWkNnLGzmxHdIq4+QpTSOX9GBlMheZkmwrhwAztmMLd5cZTcjjoRZ2O2Li5WimaaESQySSIAjBEz4eSFVve7Wd85JtpoBRF7yU5Ktgn0xDyxmBIiJAgKmC+Uru0UWyswJa7Gy3JtRFs9ESiJREoiURKIlESiJREoiURWsT0G80+yhQLlq8K6xfJivaLCidvRSOYEjLC8hzZXeMZRFKec8ZBAzBfvtXmtIcbobt6dh2LZcHPpMFR9QAw0RgDjeGQdgsLEpOHVUMl0kUgZmKuEw5JQs17qzi1z3TfjVDhUDoByP0+q91M2d1MueBi06gCJqROGsDHq6FYkxmIZImjjnbIDK3BS15DlRxI6lvo1cZRcgshtoKjfqloIBwx35HsVhoWZtR4eWi8Q0dENxIgGPajExkVL7MxwLPGxfMZHtdHtluSOcRa2Xx+KvRRqiS0zMla62WVwa17QIDWzBGeRwzz6FJ16lrEoijMb0z93sFeWp7y2dn+GPzWu01zq+jpREoiURKIlESiJREoiURKIlESiJREoiURKIlESiJREoitYroN5p9lEXJlxaWGv7D7q6jSNXyzi9TYveyk6/2H3VnSNTi1XZ4J2WnX+w+6mkanFquzwXvZad9+w+6l9qcXq7PBOy0779h91YvtTi9XZ4J2WnffsPurN9qcXq7PBedlJ1/sPuppGpxars8E7KTr/YfdTSNTi1XZ4KNxmJXOderuHqFeWpUbezWxs9F+jGH5K//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1"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12" name="11 Rectángulo"/>
          <p:cNvSpPr/>
          <p:nvPr/>
        </p:nvSpPr>
        <p:spPr>
          <a:xfrm>
            <a:off x="2987824" y="0"/>
            <a:ext cx="3608360" cy="369332"/>
          </a:xfrm>
          <a:prstGeom prst="rect">
            <a:avLst/>
          </a:prstGeom>
        </p:spPr>
        <p:txBody>
          <a:bodyPr wrap="none">
            <a:spAutoFit/>
          </a:bodyPr>
          <a:lstStyle/>
          <a:p>
            <a:r>
              <a:rPr lang="es-EC"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 DE LA ENCUESTA</a:t>
            </a:r>
            <a:endParaRPr lang="es-EC" dirty="0"/>
          </a:p>
        </p:txBody>
      </p:sp>
      <p:sp>
        <p:nvSpPr>
          <p:cNvPr id="10" name="9 CuadroTexto"/>
          <p:cNvSpPr txBox="1"/>
          <p:nvPr/>
        </p:nvSpPr>
        <p:spPr>
          <a:xfrm>
            <a:off x="683568" y="620688"/>
            <a:ext cx="7920880" cy="923330"/>
          </a:xfrm>
          <a:prstGeom prst="rect">
            <a:avLst/>
          </a:prstGeom>
          <a:noFill/>
        </p:spPr>
        <p:txBody>
          <a:bodyPr wrap="square" rtlCol="0">
            <a:spAutoFit/>
          </a:bodyPr>
          <a:lstStyle/>
          <a:p>
            <a:pPr algn="just"/>
            <a:r>
              <a:rPr lang="es-EC" dirty="0" smtClean="0">
                <a:latin typeface="Arial" pitchFamily="34" charset="0"/>
                <a:cs typeface="Arial" pitchFamily="34" charset="0"/>
              </a:rPr>
              <a:t>La encuesta fue aplicada del primero al cuatro de Junio de 2015 en la ciudad (calles, parques, restaurantes, espacios públicos y hoteles), así como en el sector rural (las parroquias de </a:t>
            </a:r>
            <a:r>
              <a:rPr lang="es-EC" dirty="0" err="1" smtClean="0">
                <a:latin typeface="Arial" pitchFamily="34" charset="0"/>
                <a:cs typeface="Arial" pitchFamily="34" charset="0"/>
              </a:rPr>
              <a:t>Lligua</a:t>
            </a:r>
            <a:r>
              <a:rPr lang="es-EC" dirty="0" smtClean="0">
                <a:latin typeface="Arial" pitchFamily="34" charset="0"/>
                <a:cs typeface="Arial" pitchFamily="34" charset="0"/>
              </a:rPr>
              <a:t> y Río Verde</a:t>
            </a:r>
            <a:r>
              <a:rPr lang="es-EC" dirty="0" smtClean="0">
                <a:latin typeface="Arial" pitchFamily="34" charset="0"/>
                <a:cs typeface="Arial" pitchFamily="34" charset="0"/>
              </a:rPr>
              <a:t>).</a:t>
            </a:r>
            <a:endParaRPr lang="es-EC" dirty="0" smtClean="0">
              <a:latin typeface="Arial" pitchFamily="34" charset="0"/>
              <a:cs typeface="Arial" pitchFamily="34" charset="0"/>
            </a:endParaRPr>
          </a:p>
        </p:txBody>
      </p:sp>
      <p:pic>
        <p:nvPicPr>
          <p:cNvPr id="14340" name="Picture 4"/>
          <p:cNvPicPr>
            <a:picLocks noChangeAspect="1" noChangeArrowheads="1"/>
          </p:cNvPicPr>
          <p:nvPr/>
        </p:nvPicPr>
        <p:blipFill>
          <a:blip r:embed="rId4" cstate="print"/>
          <a:srcRect/>
          <a:stretch>
            <a:fillRect/>
          </a:stretch>
        </p:blipFill>
        <p:spPr bwMode="auto">
          <a:xfrm>
            <a:off x="755576" y="1628800"/>
            <a:ext cx="3744416" cy="2142034"/>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4572000" y="1628800"/>
            <a:ext cx="3888432" cy="2142034"/>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cstate="print"/>
          <a:srcRect/>
          <a:stretch>
            <a:fillRect/>
          </a:stretch>
        </p:blipFill>
        <p:spPr bwMode="auto">
          <a:xfrm>
            <a:off x="755577" y="3861049"/>
            <a:ext cx="3744416" cy="1872208"/>
          </a:xfrm>
          <a:prstGeom prst="rect">
            <a:avLst/>
          </a:prstGeom>
          <a:noFill/>
          <a:ln w="9525">
            <a:noFill/>
            <a:miter lim="800000"/>
            <a:headEnd/>
            <a:tailEnd/>
          </a:ln>
          <a:effectLst/>
        </p:spPr>
      </p:pic>
      <p:pic>
        <p:nvPicPr>
          <p:cNvPr id="14343" name="Picture 7"/>
          <p:cNvPicPr>
            <a:picLocks noChangeAspect="1" noChangeArrowheads="1"/>
          </p:cNvPicPr>
          <p:nvPr/>
        </p:nvPicPr>
        <p:blipFill>
          <a:blip r:embed="rId7" cstate="print"/>
          <a:srcRect/>
          <a:stretch>
            <a:fillRect/>
          </a:stretch>
        </p:blipFill>
        <p:spPr bwMode="auto">
          <a:xfrm>
            <a:off x="4552950" y="3861048"/>
            <a:ext cx="3907482" cy="1872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1575853"/>
            <a:ext cx="5472608" cy="144655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III</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ESTUDIO TÉCNICO</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50003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LOCALIZACIÓN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27652" name="AutoShape 4" descr="Resultado de imagen para mapa del ecuad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4" name="AutoShape 6" descr="Resultado de imagen para mapa del ecuad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mapa del ecuad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data:image/jpeg;base64,/9j/4AAQSkZJRgABAQAAAQABAAD/2wCEAAkGBxQTERUUExQVFhQWGRgZFxgYGBkcGhsZGxcYGhgYHxgYISggGBslHB8cIjEhJykrLi4uFx8zODMsNygtLisBCgoKDg0OGxAQGy8lICUyLCw0NC80Mi8vLSwtLC0sLiwsLS0sNywsLCwsLDIsLDQsLC81LCwsLDAsLCwsLCwsLP/AABEIAOsA1gMBIgACEQEDEQH/xAAcAAACAgMBAQAAAAAAAAAAAAADBAAFAQIHBgj/xABMEAACAQIEAgYDDAgEBQMFAAABAhEDIQAEEjFBUQUTImFxkQYygQgUNUJSVHShsbPB0RUXIzNikrLwcoLS4QdDU6LxFjRjJIPCw+L/xAAaAQACAwEBAAAAAAAAAAAAAAAAAwECBAUG/8QAMBEAAgECBQEGBQUBAQAAAAAAAAECAxEEEiExQVETYXGR0fAiMoGxwRQjoeHxBUL/2gAMAwEAAhEDEQA/APdf8PfTx+kjmlbK+96mW0Aq1Qklm6wFW/ZgpBSDY792J6Jf8Q1zr5dRQan74p1aikvsKTlCJZVDkkbUy5HxgMeS/wDQ/TVDN52rk62VSnm6ruweG1LrqFAQ9JgLOZA542X0f9IQQozPRwKnUFFOlZvlAdRY237sAHus36WMmcrZYUQTSppU1l2ClXLDtEUyKcQZLGO/G/pH6VHLZnLUFo9acytUoQzb0k1kaURiQQRBE98C+PB1fRj0iYktW6PYncmlSJPiTQvglT0f9JGYM2YyJZY0sadMkQZEE0JEHAB7XpX0qqUMvlar5ZkbM1qdA06jgGk1QkKzFQwK2vxuLTYWvR+bqlqtNxTZ6QXtqSoZmUmCkN1Y2+MxgzjnFfoX0ndSr5rJMp3DJTIPiDRvgNPob0jUdUubyCgj92EpAEHfsijtgA9V6If8Qlzr0FNA0vfFOo9MlwZNOoyMgBVdZ7Ors6oG8YuOivSPrcxm6TotNcq6IzmpIYuoZTBUaRBHHe3fjn2X9HfSSmZTMZBDzWnTB+qhjQ+jHpFOrruj5mZ6qlMzMz1G84AOij0hP6T94dWP/b++Os1/F6zq9OjTvq74jywrS9Les9+NTpDRk3enUNWqKRLIupiAw0hNodmUHfa+PE/oD0l19Z75yOv5fV09W0et1E7WwLMdA+kTVAXzPRxqEQC1OkWI7iaExgA6J6Wek6ZGkKjI1S4LKkStIEdZVvuFBmBc+EkXOVzC1EWpTYMjgMrAyCpEgg8QRjk9ToD0lYktmciSRpJNOmSV+ST1Fx3Y3odC+kyLpTNZJVGwVKYHkKOADp/SubNGhVqhQ3Voz6SYnSCSJgxtyx53o302FSpkUeiV9/02qUSj69IVA7CoNKlbEAEahM7b48nV6H9J2BVs3kmU7gohB9ho4XpdCekdIgLmuj6ZawhKSk91qN8AHuK/pcVzeYy3UiaC03Ll2ClagYySKZFOApksQO/DvSXT5pZ7K5UUw3vlarB9caeqALdnSZsRF+e2Oc1fRj0iYktW6PJO5NKkSfEmhfG+Y9HfSRzL5jIMYiWp0iY5SaG2ADrlKqrCVIYXuCCLGDccjb2YT6e6R975atX06+ppvUKzpkIpYiYMGAYtjmtHob0nVQq5vJKo2ARAB4AUbYHmui/SUjTUzmRKtaGWnB9ho3vgA9/6MekJzaI5p9WHppUUFm1EMiOYVkXUoDqNa6lkkTbC3Q3pb75oLmUpKtB6opL1lUJUnrhSkowgHVMJqLGwFzGPEZf0d9JKZlMxkEMRK06YMcrUNsY/9N+kesv1+Q1m5bqqWonnq6icAHQT6Qn9JHI9WJ97++A5eJXXo06dO+rv2v3YzmPSLRkhmWpgu6zTpI862IJVQ7AbgSTFhO8Y59mvR70kqR1mYyD6bjVTptHhNC2JX6I9JAVZ83kAVshZKdibQCaNp7sAHu6/pbTPRrdIUV6xFpmoULaSNProTBh1MiOYxMh6VB83Tyr0tNSrQ98IUfWuiQIeyshnaxB5zbHgl9GvSMKUFfo/STJXqqUE8yOognBMv0D6S050ZnIpO+mnTH2UMAHrq3psNGdqpRJp5F2SrrfQ7FBLFE0mRHqkkasH6d9LxQoZOstJnXN1KVNQxKuprLqQlArE2mQL8gceHrejnpG7B3r5BnGzNSpEj2mhOMZ3oX0jbT1ua6PPBdaUjc8Bqo/3GADo3on6QDO0GqhCmmpUpkEyZRoJggMs/JdVbmBbExxD0s9KOm+jK4p1sxQ6yqgqFqVGiZGoqNRNMEmQcTAB1PL+lgdtP7QMoqlwSvY6srY97qysv8LAmJAwJPSoFgypVYNSSqXULZXWqyhuRmmUj5ToOcWn6PpSD1VOV27C29Xa1vVX+UcsYp9HUVJK0qYJiYRROli67DgxLDkSTucbMngc/tO9i1X0ktQZOtqLXXWui50/s7xHJwe6DjTLelGvqtPWRWWk9Myt6dUnSx5GwJX+Ib3h+nk6a6dNNBokLCgaQ12AgWnjG+ND0dRIg0qcEgnsLuJg7b3N+888GQO0fVig9IamsJpc6qr0lIZYJWm9Tj/Cp9pHeQuPSlerfMFXC06Yao3Y1BTTNUDm3ZA24sN4JFomQpCIpUxpJZYRRDFdJYWsdNp5WxhOj6QiKVMaRAhFsL2FrC5t3nngyB2j6s2y3SrMaisWRqRAaSpHaUMCCO4xwuDwgko6R/8AmH8y41oZdEEIqqOSgActh3R5Y3Md2JUI8oo6k+GBOef/AK6/V+eMNmmnV1qkrfYTHHjbf68b1KyDdlHtGEekF1EKXVbajcAqo3nxlRMcTis50oaSsV/davFt+fqYXpqrLCoatMFiqMQsRG88Lg74ZHSVWN31cgOyT/iiI+uOHDA6WWTt02TTTqARJuWMgn+FiIi89ngcCbKVaU6AayWOmwcXggbAjjeOOOHOtnk3FtHWhRkkle78efH7/wAMaOerL6zEjmu49nEeHljf3wxIbWTF1NjEjcGOIwtTrHWyOulwAYmZU7GfGR4jAczXFEAluyTAUxPE9mBwAJvwEyIwpzqJ2uykk72ejLL33U+W31flie+6ny2+r8sVg6Woy69YoampZwTdQsFp8JE+I5jG7dI0gwXrF1HYTPhJFhPCd+GI7Sp1ZS0hwZ6rrI6xo0g8N5M8PDG5zL76zbbb8sUlHpqg7M61FKoACRcnXUKCyybuhUczOHH6SpBS5qKFCo5abaXJCNPIkGPDE56nVkyuWBzlT5bfV+WGadYkwatQEQCYWASAfGIIwgcI9N+kFHK11SqWBqaDIAKgaFWWMyBbv8sLq1MUqTlh4uck1pq7rW9rFqbh/wC3ZHp6dEt6tdjHLTjL9HkxNVjBBEhTcbHbfHnsr05QqVTSp1NVRd9GoiIn11t9fdi8yFdtQUkkGd/AnffGbCf9xVKsaNanKEpeNtdt7PU0SoaZou6K3NdIvTpmoz1iAYinRaof+2w9uPN9E+n61qjIajJ8gTT1GJkaWZb+E49N79NNIGoamEMBYaYZgTECUDeRx57pvp+nmaJp9Ump76tQUpHGeLSPCN94x2acoy+C+tr7vbXv7jM2oxzMH0X6eddWNP8AbRfSUp9Y0cyiX8px63LuxrIrMWEz2lj4uodkiQQY8sUvRHTlPqKWXp6hVFJQzdnVCaQe0oglgCbd+xjFxlMx1ldHgqGuARBjqzEjgYv7cEpxz5IvVNX1639CeE0cY90X8IUPo4+9qYmJ7ov4Qy/0cfe1MTGosdmxMTExvOUTEYWxMTAAHqD8t/8At/LGteFEtUKj2eQtfwwzhFlQMsUx1gZNTaVmTaSd2kTtMb8MZ8ViHRjmSuNoUI1JZW7CvSdSstNnpa5W5DqPUF2gGLxw3scFy+TquA1RqVQGCA6H2wNWkHvgnFxio6HXqmemD+zD6aYvIAVbX3GqV8VxyJYmpWi03/nQ3RhCmk4r19+H4HcrlIuy0tXAokW9s43OTp2OhbbWHOftwuclVtFciInszMFp3NpBj/KPDGfedSR+2PCezMwxbibSOz4YyfUbmYyaAiABGxB2Ivb6zhOo2kaahKQw6uoQGX1ezqN4g8TG3ffd8pUM/tiJHBeOgrN25nVaLgd8ndCAsmbAHlPOO/8ALE3s7lqW+XgrM9QYsrMQtUHSH1AK6EwFJIguYLWEDzGAVFFTSldWp1ASVAZlJsVJVlIkQSN+M2w9VprSGoD9nvUQbR8tQPVcG8jeDuYixzZpEKjhSGI0qVniACBFgJF+EjDFUUkNqUE36e/fU8v0rkctqJqwNcq4LkWqKFMLPZ1FUBI5d5wap0dTq1EYjWKZHaZiQxWSojZ9LHVJ2Pthzpjoui9Pq6aqNLEtCyo7BB1RHdxn2ThTK6VdQabKxkAhiy7EmJO3iOIwcaMVUp5YrK7vUwvo9lwtRQkCoys/aa7KQyne1wD3+3G7dC0GQIUlAqJpJYgrS1BAZN4LHfu5DFjgSnTY89+F/sxCbfJicrGyJpUATAECTJsI3O+PO/8AED0XzObro1BAypQWZYCWluyAeMDHpDi/ywhh300/7SZ/qGNODctbNp6baGjDzUJZnFS7pK68j5+QVaKB2p1qZBKrU0le0NVg8AgiTIn4o2vj0n/Dr0ir+/aNF6rPTdnkN2jPVuRDG4vFsdizeVSqhSoqujbqwBB9hxTD0Oyi1qVanSFJ6RkdXCg/4hsfHfvxs+J3zxjO7vdrVPqnxbdGqUcDNXjGVNrbK7x+qeuuz1A16WrLOeKkkeJpsv44510B0wRQCFKbKQSSwMzJkkzvvfHUcjT1UmAHHjtYDfHOek/RhcoGq1Sy0S1gpDQCYH8XIW4C+MNCr2NZymnZqO2ut5K3jdrxuzJKl2tHLG2bi/2+qfmkD6Pqg9IZUKALVS2kkj1DB+3HRhQArql4EDe9qXMY8x6K+iLUq/XsS2pYTURI+V6tpjbuJ3vj1k//AFQ8f/14qqjrV3WV8ryJN86yf2kvrexLpxpwjCPH9fnbuttscS90V8IZf6OPvamJie6L+EMv9HH3tTEx0gOzYmJiY3nKJjWosgjacbYmABRckflnfv8AzxMqR15W8hezyIm9ze0/W2+wbxUZukKtbSpuvrH5MhSON9p7iBjH/wBB/su7H4Kmu1Vl/XeXfWCYm+Egg1uhEyS6eBC6oI465P8AmGGGERA48MBz4kI4JlWERMkMdJXwMjyB4Y4FOXKOo6f/AJfI31g5jzxHaBOK52Sf2kM17lZsDE7QoP44Up5inqlARcoNosTLAaogxvucaf02m5dUHZNli3SdMHSWGqQIF7zEeeBDpCm1+sBspsbQRK+NrzivZqcgkOSSblALqNVzbTuSCe/B6BpkhdF736sbqPlGZsTB49rA8M+C8IJO9hit0hTFNn1AgLO/NdQ35j7cIdF50PSpg1qbF1pgwQHGgrZYJm+ocCC0zg2Yim6OyqFA0tA2LEANMcLC+wJO04eq1SBMDfnt44V2co3sh7do3ZtXqCNCeqLnvJJJmeM/biozdcpWBClhoOyz8a4sbcL4sBhfNiCrxIQkmBJggiRzF5IHLjthKn8dzm505NvvBfpUAgMrAngAZ8iBPsnDlGsrrKmRceRggg7GcDOZSAdawRI7QuOYwo1CkSWWqVJMnTUtJ3tMYv2kXxYqqSa5+/4LDq+RI8vxmMFfPVlWRUJCjYhNh3x/cYoKNcVL++KjCTGheyRNiGRbjvmMMU6dRlKiuSBaTTEwe+wLcJFu7DY1XF7/AHIdFLTNbz9Bqp6S1QZGs07drQNyOA0zG14jDmW6bZ/VqmeRCg+RGEDKBVUk6QB6s22BMX4cO+2K+qVnUFFKrOqWBCsY+NMSO+8WxeNZyW/8/dP8BJJvS6/lf170PRU67KCFaAdxCn7QcK9MZYZqn1dcl0kEDsggjYggAg8LcCRxxpkM6tVdS8LEHcHiP98M4X2k46XZX4oS6NBKWYdVVVaFUAKAqQANgBptGDZJy1ZSxkkm9vkHlhQMMM9HfvU8T/S2LwqSlNXfKKp6nG/dF/CGX+jj72piYnui/hCh9HH3tTEx1Bx2bExMTG85RMTEwLMVgLXk8t/Z32OKznGEXKWyLQg5yUY7muYrkdlBLnbko+U3d3bnhxjKZQBVALSs9qe0SbsTwMm5tHkMZytDSCT6zQTGwtZR3D7STxwSrUCiTYf3Ajie7HmcXjJYiXRI7mHw6oqy1YIMwEFWb+JStxzgkEHwGNGzKOmkztBgGxHduIPC22Fek828BFpSW3Dui24GzTvG3/inrZZoZitJWgBlDAxBAB1Gp614k76htAlVFLnkdOKb10LDKVdJIjS8bcCByJ4cxMifDDzOresDPMCCDzBFx548fVSrI6uFKkNq61DwmBq4SYJ4iPlQLnKZqvcOiMw+S4BK8WKyQv8ANGOnfQZd30fv6lq9NbF6h0j1ZOmD/iEEkAHvu0zgGZz603pjrGbXqgSkGIWA0DtamWJPPBMpSLCSePqsJAImbcD/AHxxV5rJB8yzganTSjKpZRpjrNUj1TJjvjFrDY67jpyr1mbrGhVIGlCY2krJ7iJIEyTBG2LUXMD292K/LhqQVWUlCSTpBfTLao+Uy8JjeOG1plswjSF3XdSCpHipAInnxwirVcNEIxE5R2Fq1HTJ+KBJJI5mTewG2ElSq6lx+zT4ttTsJjVyURcWPAnlh7T1ryfUptb+JxuSOSnbvE8BL2MbSvd7mKyj4nnhkNPqUkYbnV67G8GTwmfwxtl6GoAimkcySTY3FxIP5YsKucGv1X5Hsn2fj5jCLZ8I9kqkPfSKZ3ESfaCPLDU9Levu5Kw6m1Jt67++gt0fkKZp3QBrqxiCGU6TB3WCLRHPB0rsgHWGRHrgX4bqOPePIYLQyti5WS5ZjIBME9jyWLfbgdfLpUp6CZAAEjgREYS99f8ACMReMmntf3YyjSzQSJAF1IgjUdjub/Vg5cccAFATIidRbcm53tx4YEej1IHZUwrKDqawYENbjufM4jKjK53d0GrZVHYNJDWEq5UkbgGDfFSM/wBWzQ7OnAOTHqgn9pcbEEB+644WJysBIAZV0kRIMqAF432GFWy1MKWpLD7xxZZl1vYyJ9sYbTut3de/IfRrQu4T52v6+gHo+hTVtIetrbZSWQWiTKGI/K2PQdGUhrRJdbm+ok+qZhiScKZBUiVCSRIZQBqXgbeR8MWnR371PE/0th6f7iXehLacvhuvE437or4Qy/0cfe1MTE90X8IUPo4+9qYmOkNOz4FUdgbKCP8AFH4YyHOoiLRvP1RjFSuAYMz3An6wMdA5DfeYLv8AIG/yuHPb6sJZ7OdW1NnXSJIJmeyRHAc9J8wN8Oe+l/i/lb8sJPVVqraz2V0wCp7Rg2v61zEAXKn5OMePqKFB5lvoa8DTdSssr21HMrnUqXRtQ5gGJ5TsD3YDUrKrMzXIaFuJjSshdRA4mThHM5ZlaUQjVZBrIg7hW0kdgCSApMX7hhrIVXWEYA2sRaTEkkkmSd/bjzeS+sVoduTUFZy1fvqa1atF2l7MokBmAOxIjS3fv/FxxVLp61kVQQBEyxJIvp3vLgtfa554tc7nNQYAQVBniLAWtvc4Q6AoMpXUCGZSzTvJMLaeU9++Onh8Plhmn9F+UZ6VWM6jsrpc+/IzR6Io6QvVgzBMk3Mese/e+Lbo/IJTllWGYdoyTPn9uICBPBeMA9wiBck7ADGtDrGAOtSsCYg9oP2vi27MiNwfCcZsXK3wJ+I/vNquXUGSN7Agme4QOMWnuGFuh1ApTeWZmMzYlvVJPEABf8uMZrM1URj1tMuFAC2PaDMzWEE9geqBNj7dMhXVKempVpEwzNcSS0NJ9pM+IxEMTJJcjHJ5dS4oC8+wfj+GJmcqtQdoXGxkgjwZSGHsOBdXTqw6vIAdQUa3aEHa0jfuxqOjlgiWvpvMnsCBvb2xMmdwCKzlmlcwyqPNmCdHIFpqoBGkBSDvI38ZN544zLSbweW49k4w+XDOTqcQBsxAm824mIwHMLpM9awAHHSd+8iZt374pqxsMrlr/IPMUgx0hFYqD2mHq6gJ4dokXIt374Wo9FJqDiQRqCwdMzaSEgeFpvPgxSaV7GokntE3PAGYsLcLdww1SQAADYCPZizzQ33HqcZ6R2FKZpACSAQBuTOw4+WCGkhErbvUefjg2WHYXwGFT11u1T+PPl2PYD9XPA6jel35kOkru6XkbrRWO0dZibx/SMBCyf2YtuVYFb8wY/vnzLS1yCQs9mTx46uHt88alaxG9OYfnvJ0ewCJ5xgzJe/wL7FNaW995l8wknWpW4uREnxGMtQO6wwMESdu8GDIwcU7CY2uNx9eNF7B27PjMbeQ+yMT8L+UJU2/n1XXn35FDni1FlZOzqcAodiWYaip23MmN98ek6MaalMxFzY/4WxX9ML+6eJCVAT3BlKzbx8icWPR371PE/0thtOV3Dx/Jmr08kl79++hxv3RfwhQ+jj72piYnui/hCh9HH3tTEx1Cp2BCOsPOP4e724xnqxSmWAvb2SQC1+A39mNal2YaiIUEwbjbhFrDv8AZxEoUxNRze4vB7iI2xvmm1ZHJhKKevUHV6NOlW1OzrcjrG7W8CWtIniIMXAmytalU1UqlJUAj95UPa1NpC9lBdSsiJWCVthunmmRWRAXKgFTB9UkgBhuCIIsNgDivOarNRUCmsAJILOpI0rpgwPjztyG0mPJ1VUU3Gb1XVnqKM04qUVo+i4Y31lWmZZKRc7t1hna+6DSogeXPBhVIJYaGPJWO/ydu0e+0zMCMDyFMgsHGllJ9UwzDUSGa/aMFbnjq7xg2aOiG7RJYCJJ3BC2mLtA7tXLERtsVcHJ9emn9gC9RGZytMu8BUBJNgbaosBuSbX8MYcFqighl31SRJ1A6QCptGju+s4FVrEEFtRdonSPVVDqi2ysbauPkAHLaQV0mpqOj1iL/tWBvJ7UE+ye+OjRpZVm5GXS0sXFHLIBPIzckixsbncfhjNXLqzTqYc9LEBtt442Fxf2YNl6QIki/fe+0jhgVXML1hpgGYmRGkGQIN7NcHbvxgnTzVHbqZu2alYHmsnRdNDqjKJs0HcEGZ3kEzO84F0XULUKe4sombiO/mNp9uE810pVFNilEwq3bUIB0ktpHx9JEHbCGQWoiItRaoYBdR60qpU+vU02AMiSsW18Jxrp4WK3dzQ4u2p6ulUkbgnlbny8Mb3mY+z2fjily+fZtI6kj1fjqYudRkchfvnDBzLQIYzFrA38vtwutBQ16mGtTyPxMrSYtVOt1GuQdQUDsIpWwIIBXcyZJHDGX0sQWEweBJ1SIMgxH1Y0SkAoXcKABPd+ONtOEqvbbczz1fcb1KxnsswHKBbu24fjgZc6W3kgxY8u7vxnTjQ9/naPaP7/AAxXtGwhUdOWYY99rJAvHLbaRjZKsmI798JvRU8I8PzGNkkRpNxxN57jBv8A7Yh5eB0cXNy+LYZrrI2bhsQD/vgdBgSbse5gJH1X8ZOImZbkp3uD+EH7cZFc/GURzF/qj++WLqWljRng5JqQde7bljStWhSdoBJNrACZxouZUmJIPI28N8C6VH7PQPjsq+wmW/7QcQlqrjk09mV9Do7VT7T1F1gM6giNRvIJEi/K1hi26OBFWmpJuTDDeysYPIxxxpEbYa6O/ep4n+lsaac7zV+pyp1JVJK7ON+6K+EMv9HH3tTExPdF/CGX+jj72piY6Yw7HrBJXjFxjKoFBgd5jAgYdjeNPO1u4X/u3HGRml5nyP5Y6Fjj3XJp0eJBqHepBHcsdlbe0+LHG1KmNWkgEqSyEjgTNuUG3hp54VoU11OBsTrWZtqmRfkwJ/zY3zVYBVmQxbSCu6zN78DGxnwMY8tiqE41G27u56WhKLgsu1hp2lgI2vfbbcd8/jhDNn9oAe8iASYUW2Fu0VPswKn0oik6lYwPXCmDYtF9jC8zNuJAxMr0lSaqxDAACJkb2J/DvscUinFMco6rkcy1fVwiykbbHVG22xtiJ2nJ4LKrym2o+N9P+U9+F1fRqe8ueypsYG1htJJPPtAb2wtSzdQPUUUwwVtyxG4QkhVVjGrV7R346sJZoqRW/wATit9C2OZ0L3EwhFySZnu9pj8cJ9UwcqUdgVVmIKCSxcaDeYETEkdqJIGNcqlRqnWGmBA9UOZPa3IYKAYuJ5XjhZUxHWO0i0kbmBq0qOH+7Yw1VabSM0otS0EMy4Z6NN6TUqbbmUgkRoUwx7JMeJgbE4fp5VXctuqjSpkHtTLEcOQ8QeWE86Ep1VbMaWR6ZB1LKIUZWAAvaCSWPyJ8BrlQ66pdaYiP2tQGAbzeGU7yLREE3hkc0rK9hkpuKH/eCMO0AZ7gPIi488VWayrK8CqwgEKDEMGKm7ROoFdIPImQSZxeCVWN4FpPlJ39uF8w4gFkBMQTcxyg6b42VcOqsbGapUb3Yhl2hblm7zEjgRA5HBHJ0nTEwY8eHswLJMYIIhgzT5z9hHng3HHEkrNp7iJaPTYWZqvDQfU5gm/7Qwdu7wxl2qjbSbPvIMz+z4REb+Pdhg+zGC8cCfDfBvwVuDogydUAW0xIOwmfbPniMjDaG7m/A8Mbddw0t/ftxuTx4Ym7RXRgKsC86D9RwUV15if78sb6xMSJ5YwqACItywOSa1BRaegOo6GxIJHDjPd34VoszuCEJSmW0kmJYgCw2gdoTbe2CVSKhNJDAWOsKxYG+juYjyB7xh5FAAAEAbDDYPKh15Qi7vV/wgNWqQJK7cr/AFROHujTNVCOZ/pbAMbdHdnMJezEwORCNPsP974dStKaEK6ZyH3Rfwhl/o4+9qYmJ7ov4Qy/0cfe1MTHUNJ19VHWNYbfJHdaeP8A55Y3XLqDIUA84xpVosWkNA5X/DCHSOQrMp0VXVtJWEYSZ2ILyFYG8jhblG+TsrnJpxzSyvTvew1vWaOCgHuJJJHjEH2jBSt52PP+98eUymVrrqBpUgWGoKKjA6oAYFQQok3JHPY4epdahMKqseDuxBEkwIYg25CeYxxqrzybZ6GnDJFRjrbkunzqrZyQfAn22m2KT0i6YWjTaqnamFcGUjgHkjcTEd/diyyVSo4k6VO0iSpHDSD63ibDvxVdNqDUResJBsdTSCxMTHPwHMYzUaCqVcsS9XERoRUp9UP08ySWLKSYlVjUIbZrKIW0XvYxvg1IIwXS40rBDiBqYklu1tBiSBzwmvRoWkxpsykKSbKVJ0z8YEi3IiLRthitQSnLNRRoEyiKDbuJ+sH2DiqrfPboOo5OzTT39+9SwyeYBYgEExeI4d4+zGmerqGltZWnDELN3EMi23O7RsAoJtij0e+KgRaXU6ZJcQGA5ACIkx7MWi06ikBQvWElUPaYaS2ovpJ4C8kySFFzGLy1l8W4mcEpZogszlWzNTt700qMqiey50rTJNoldXZYTe+wAu+t1qh4mZHI3B9oII88C6OoLQpimstEy0ASTck8z3mTzJOAUqUuT2lO3ZO44HSZWe/fzw2g1KaSewuVkOsO8xgJr6oCHe5aPVF+B+NbbhueAKlfN1VklOwpux03HPsvPf6s93DBOj16uialUBGYGpVAJYKbsRMCdI7MxfSLY6HAvZ3JUyYk6TB7ye1zOree/u8IA4K+sCBz3HjO4HeYw23SNIKSX7IXXMGNMxO3M4lXOIsy0RpBsbatuEYRUw1Oo7vQTOF9RJWBEqZGIWsY7UcomfzxvVyyvLUiAwLKYsCQSCOQIIPcfrwAIZnZgYYcOEyOfEHv5YwVsN2bvwZ2pLRolKvEXkHjyM+qeWD6eWBmkJJ4HcfjggP988ZptPVBG+zBvSU+so/DAKjkdinBc3EkkKOLHw4Dj5nGz5hnOmlpN4ZzsvOAPWbhFgOPIlp5YLdfWO5O7eJ/uIwyCb+YZkVN5mtenqEoUgqwPaTuTxOCYFTrgkrswEkHBcWaaepTNm1JguVQmokHSZMGAY7JnfAsMdHfvU8T/S2LUvnXiStzjfuivhDL/Rx97UxMT3Rfwhl/o4+9qYmOuOOzYzjGJjecow6g74r88QOzU2YgAkCDLqI7mj/bkLHGlZlA7REG14gzwvvhGIoKtGzNGGxEqM8yEs/mb6RFj25kdmOHLx4wQJxSZjKBm06WEC0LBt8eTaNyB5XnFq6opaoahNNQIgzB2Fx2ifruL4YeqCupBO283J2ENedr9+EYa1FqnFNvlra/thik616kmkuFzbw+n3K6khDsptTIYuQItpiTsR2TyifA4MzVCyg9kbgAGYuAWPxCeC794OM5+rpCD/qMFJG2kDa3P7CcMokA73MmTcn2f3bHPxMs1Rv6eNuTbTl2NBLl6+CZMplAJCsyqYEQJEAALqMmI7/CMKdIZhaLhyzsQQhBv697fJNhcAAkAbyQQZg6ouDG/wBnDflhJayshHvgspJWFRS+tWOygTqDDeOE9+MsqLi7sbRxiqaeZaJ0kjaQpKyJ9W0aA9/YeHEEcMZyGaNTtamWbCVWfbyv/e2E6Wuqml2PqgOSpUkmZAEAAd8ceEYtaGSplQSgkjfiPAi48Rh+EhaV+SZNSlY2zinqypOotCgQOO/1SfZglcuCoVQy9rVO/qnTueJtx3wLL0jqlm1abJaOF2PNrxPLbc4aYcfxx0tweisJIlXilIHSgkCRMjWIt2dyPZ7c1usGqKdP1SQTFyGhQRa2i+4va2D0XJpqZuVFyOJHIfZOF8xmCn7x6aqeEHVtwv44tbqUUm7WVwmWL31KAvYIjfYap8PAe3EzuWJ7S7xBHPl7RfzwB+kyY6umzTxfsDyPanuj7Mb5LJVa0k1tK27KLHDfUb/ZhE5wn8O5LjHaTFM1W6sTUhfaD4WBnfkMBp6qoG6044iHb2fFHjc93GzrdFUsumtmCrIBbSzG5CiTcne5PeThGn0hlo/9wDyim889o5GfDGOWF5jH+RT0fwrz9AOazlPLmmkEdYdKhQN5A29o24SdgcOlrE8sYatl4D9aDGoA9W5I7RUjaRJU246Z4YEOkMsdq4MyLU6h2BJsB3N/KeRxH6eo+BbjIXy+Z66mtamGHEBrEjwBPAmPHEqdL0xXSj2i7iQRECzmDeQYU8MGy2YydOmOrqotMyV0UmCwLEjSIjhOMtUyrMXFdGZNMkIWMEgJtf1qggj5R78W7Cb0a8CvZtO6N89mRSpPUaStNGcxvCqWMTxgYP0DmRUdGAiHqIePaQujQeIlTBtaLDbDWTya1k1I4ZTIupGxIIIa++C5bo4UXpAaQskAKIA7LcBiIUJxkm1yiyizifui/hCh9HH3tTExPdF/CFD6OPvamJjojTs+MYmJjeco0qMRss+0D7cL5nMAAa1ETaSu8cO/DJqDaRPiMK5zNU/VYFgRNto24G/hiSvO4Clm1Y6V6sau8GREEALhlECkKo7KAQBxY2A5d/tGA0MzRWSJUgXBDzBPLx5YVqZqs7FqbIqLoIVp1lmIi0i21jxJvbCJZaMZVLbjY3qyjTvfyC5rJanUNIFMAzaC5ix9gFv48NaR3YmSr1lDF0Z2YsSFQAAiFW+ogiBwve+AlnAGuk6j2Nt3ISR5Y4LUmdSvTcmsquYqg6WKwG0mJkKLWJjhzxVLlGdqjdWgcxclgdBEKNSw0SGMHaeZnFjUYmCwgTAQesx3AJMcpI2tckYPl6Zkk7sZPEKIgD6t+ZOITd7ClDKmuTXJ5fSNPEtwLG0wPWJvpue+cW1UwpI4Ax5YxSpAbefE4BmZ1ryAJN44rH1j7cdGjSyJ3GxjlRqCQdTQq2UKPK543McNsYzud0CCslpCgGZ+z8hzwOtnU6sOCHVWk6TuRcAcyTEYVy9NjFSrBq6Y4QoN9IPlJ4xi1asoRT5Jksl3L/f6EKVKuYZ2grOoIYkwRBY9qNzIiLQBgFMV0clKIKljJlZIJteJNgLzyxe0Vgd5ufE4HlD6w5Hu/vecYJTcr34ETxM52vz0AZXM1mPaoqgkb1DMRcgBI9k49H0F6reI+zFVi26DFm8RicM/3CI7k6RzpVwmlGBj1us5i8LTYHzG3kuc7sOqpyxuCKoEkwpJ6rfxHHuxnpYkVJ7cQPV98+39zIJ8jiZHO9X2WV9PcmZczaLup+3ceOOiNLChQJH7SnTG8aTqFzJ3UReDg5oqd1HkOG2Mo0gEbG9wR9RuMbYABHLp8ld52G+0+OBZwIq6mVSBHxZ3IHAE8eWGsVmeWo8rI0yNlqg2II7Snu4YCUrliiACAAB3fXhPpAEvS0kAy1yJ+IeGCZSo5J16Y7ldf6sYzX7yl/ib+g4rLby+5DVjgvuivhDL/Rx97UxMT3RfwhQ+jj72piYsB2bExMZxvOULe81/iPiTiqzFcipFJDUsTIIKgqQNJ1MACZtY+o3dLK/tu0xlCTpQeqV2Bb5U7wbQRab4ZVYECwGwxzMR/wBBp5afmOjhobyRQ5WmTmgHoletVhBaBqW+oFXILEE7gTfbjc1cqBUkL1KhHFoJDEoQ5VJAAAftT8c7TjWsxWrReJAYg92pSAfP7cWdbNKZhJkQZta9jEkeXHGPtKlRWu39fU6lONNRjJRV9tFrz07jNTLO21Qr68wPlA6eO64E9NlgM5a0zG0CCd7A+VhxkmJ0kFVVbVrst1cAnbVqiL2PtwapmZWIIO3CO/jisFK97GhQcXexU9J0gdKz2iysB3IQzHwtE82HPFlk7pbiTfCTmKrcygjv0lpE8BJWfHAK+SqtqIBBMRDhd0UGwnTBVYu3E4K6VxeISTVvdy4DQAIPLuxX9J1SZGkEKhZxxPyU8CwnwU88IVcqSYANi4JD6TEaLFfWJE3kMIjgIBXqVRTKOoZqrIsgkyFALg8dNo2+OTwxb9RPbQijdyuA/RtTekV20PwllCxUBFpDBhteRyxbmrU/6an/AD//AM4HUzK0aZJDMFiYFySRJ7UDczvzxrl+lkabOsc1J/pmPAwcJcpSWpmq1JTevATLVnHZdIuAIbVYzvYcowaNJJixiTy8e788CzHMTsD46TI/HDWJl16mRau3QgxbdCbN4jFLRtK8tvA7fiPZi66E2bxGGYdWqjqbuB6TA6wzp9UTK1Z80MH8MaLlBUkp1R2mRUB256hI39mC9KH9oPZ/zKy8OVMaT7cJipeR3xNXMxx+KREd35Y6I49CggAd2NsVfR6VVUQqFSQZatVcwY/6iztw5+OLTABMJViessp0wZMG7TtPAAd15HI4dxVNVpGe1UtOzV/w3xKDK3sP0CORB9v44Fmv3lL/ABN/Qca5OsjGVLHxNSLCNmt+eNs1+8pf4m/oOKy9PuDTW5wX3RfwhQ+jj72piYnui/hCh9HH3tTExIHZsVlZxWYiZpAXjZm5Ej1gOW3OcZ6TqksE2pkEuRvA027lM3IvbvscCLDCsbirftw+pjpU7JTf0IBhWtVc1BTQqp06tTCeMQFkT3mbW54bwj0kplSpYVO0qaQJ7UTuCABAM/bIGObStmVzXh0nUSkrhEyDOQaxFohUJ0kjidib8NrDFiBiuq5w0+rQzVqEXjSDYXc7ADu77DEbOCopUEq7E0yLAqYJJM79kEiN7c8b7KOiOqkvlib1Mx1gIRdUH5YUyGkG02tN+HDG60ahF6htxVQJMXmZm/hgDZmnptSeABpAW/qFwBHG0eJGH6IECCY4TvHtv54myIUpbcFTGYNZSdAUgrdeYmAFfmq3J42w9Xr1KbkMR1bAFanZCoQe0sTquLjcdlpIsDu6nrAT6sMAO8kGZ8B9Xfh2hsJ3gSfZjLiNGmZ8S3ZLqhfK1KTJpQhgsE8e+TzJ3nvxTUqbtXq1OwSrOg9YKFkaYAkaogMw4iIti+z1bRTZt4BtzPAeeEcrTKqJgsZLRYaiZaBwEk4zp6XMzlkg7c6eotWSq1itEg7gliDfiCNsN0aKqIVVXnpAF/ZjLbjG2Bsyg/j+y3nf8P7GCY0c9oe3z/8AE43wS4IXIOraD3gewmPq3xddCbN4jFNUF18f/wAWxa9GVdNN2iYi0gfWbY0Yf519S1P5idJVIqHtxZba6gsZGyggXIv5xjOTCVLGqxa8hKjxEjw7vM88DzOaBadNeY2WrTAt3dYL3+rGvvhYJjMD/wC6nySR/wAyL7ePdjojy0o5UKZ1Oe4sSPI4YxSdcsr2cwSp1fvV7jcdZ2h3X2OGv0p/8b8fjU7wJt2+P4YALHCHTjRQYioaXq9sXjtC2x322441/Sw1RobeJ1Uo3ifXnvwDO53WukpUWRqkPSBBAPZgsbzA5SRcb4CY76luMJ5/VrpaYmWiZj1TwGNP0lFjTcQYnVTiL3nXta/j44y1XU1FoKyWsYkdg76SR5HFZbeX3IZwn3RXwhl/o4+9qYmJ7ov4QofRx97UxMWA6y/RFc1WYrKk2GpRYaYvvG8j+AczhxshUFyv1r+eLeizBQCGYgRJ0Sbb2gfVjcsZ2aIPyYO3fPPzwieHjOTk+SMqsl0PNK4Pxl4/GUbRO54SPMYW6SonUoFRabyVuUO9iCCd5FhI24jHozmqGmxpi0gg0++DvHPGEzlONLaSyiGJanPCSb2J/HBHDwi7oIrK7oo+iejxBNP9ofjuWUsT3n8BbDGZ6ENQdqnPIyoI7wQZBxc5VwWLLOmANI0aQd5lbzBHHaMGryykDUpOxGmR5yPqwPDxbvd3BXTunqeXrZGuukVKhAi2kAFo4kyeYsIxjJZly5p1FGoKDqUyCJImCOybbXxbdK0yumXLTqIkC3q2sBbxvfFLnBpenUvCkq8T6jRJtyIX2ThEp5aji9jRSxEnO0iwemSsyI348DO/sw0v9/hjSoRoMbRbywj0vXdaYFM6WMDVAMAkLIkETe0ztjK5SqOzKyk5NX97G/TFZerZJ7TjQBN+1aedhJnuxoiwAN4HHA6WXVNhfiTdjO5LG5ODYjiyM9SonogL/vB3A/WR/ftwRnA3/wB/LGsTFrY2RI/M4s7ciFfg00lt7DlF97X4c+eNczTJU3Jtt4Xi18HxMCqNNNA4JqwtRbWsNEiDbzVh/fDF30IoZGDAG4kESJH++KYUIYkGOUd9zOLvoBSFaY34Y1UcvaaE0b31JnOilmVETbSlOidxf1ln68LU8nzSrJif2eXtYqZIHH1rc+FxhPOVWWq+nWB2jE1SJ6wrsAV24d/tOtJm6otNSR1RF63FiDYi9gLQe+JxtNJa5bogQTqZSeBp0ARB3sl/bONm6EW3bYEbkJRvvc9i1jFoxV9EsesQ9qZAuamxF/WAB4/2MP5zPutRlBsCAOyfkk76TxwAaV8nBjRUbSQZFPL9o85Yezgb8MD/AEeSbrVBJFzTyvMdo9k7fjjbL9J1CYM7KZ0sNygIgpvc8cZzHSNQF4Js7gdk7BAR8Tn44AHqPRSg9o6xGzJSiZJB7KAyJP8AMcEzCAPRAAABaw/wHFdlekajMQSbOq+q2xZh8jkBefbecWWb/eUv8Tf0HFZbeRDOC+6L+EMv9HH3tTExPdF/CFD6OPvamJixJ3vVW+TT/nb/AE4TZq9VSAOrhiNQZlNiRbXTMj2QcfLn6x+lPntbzH5Yn6x+lPntbzH5YGQfTZ6Iqn4wMzJ1JOwE2o90/wC1sZXoqrxfV4snfyog/wDjHzH+sfpT57W8x+WJ+sfpT57W8x+WIsSfUOVyFZGBDEgfFNTs7QBApjbB0zdYuydWvZi5LhTYGzaIO/Dvx8r/AKx+lPntbzH5Yn6x+lPntbzH5YLAfUucytWpEimInZm4x/D3YWPRNT+D+Y/6cfMf6x+lPntbzH5Yn6x+lPntbzH5YVKhCTuyuVH0pT6DzCArTemFJJCsCwE7gWHZ7u/CuX6Hr1KjCsEIQBVu4BuTN1vaMfOv6x+lPntbzH5Yn6x+lPntbzH5YnsIDHNvf+z6bPRNWfifzN/pxluiqvDR/Mf9OPmP9Y/Snz2t5j8sT9Y/Snz2t5j8sV/TU+grIj6cHRNT+D+Zv9OBpkahdlgDTFyWCmeR03/Dyx8z/rH6U+e1vMflifrH6U+e1vMflg/TU+hORH07+iqn8H8x/wBOJ+iqn8H8x/04+Yv1j9KfPa3mPyxP1j9KfPa3mPyxH6an0DIj6d/RVT+D+Y/6cEoUq1M6VCHVee0QPbAx8vfrH6U+e1vMflifrH6U+e1vMfli0aEIu6DKkfUbZByZNLLEmZJU8TJ4c7+OMe8HAgUsrBiRpMdmSto4HblOPl39Y/Snz2t5j8sT9Y/Snz2t5j8sMyk2PqGjkKi+rTyqn+FSNtth3DyxpXp1dS6qNBmc+sFYiQLFmi1uJ5Rj5h/WP0p89reY/LE/WP0p89reY/LE2Cx9Rpkag/5eWBiLKdgQQNtpAMdwxk5OqSZTLGZJ7LSSRBPlbHy3+sfpT57W8x+WJ+sfpT57W8x+WIy94WPqQZOoNqeW3B9U7jY7bjGKhrmogKoSssCNQXYrBYje+2Plz9Y/Snz2t5j8sT9Y/Snz2t5j8sGULHtPdFfCGX+jj72piY5v0r05mM24fM1Wquo0gtuFkmPMnExYk//Z"/>
          <p:cNvSpPr>
            <a:spLocks noChangeAspect="1" noChangeArrowheads="1"/>
          </p:cNvSpPr>
          <p:nvPr/>
        </p:nvSpPr>
        <p:spPr bwMode="auto">
          <a:xfrm>
            <a:off x="155575" y="-1790700"/>
            <a:ext cx="3409950"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60" name="AutoShape 12" descr="data:image/jpeg;base64,/9j/4AAQSkZJRgABAQAAAQABAAD/2wCEAAkGBxQTERUUExQVFhQWGRgZFxgYGBkcGhsZGxcYGhgYHxgYISggGBslHB8cIjEhJykrLi4uFx8zODMsNygtLisBCgoKDg0OGxAQGy8lICUyLCw0NC80Mi8vLSwtLC0sLiwsLS0sNywsLCwsLDIsLDQsLC81LCwsLDAsLCwsLCwsLP/AABEIAOsA1gMBIgACEQEDEQH/xAAcAAACAgMBAQAAAAAAAAAAAAADBAAFAQIHBgj/xABMEAACAQIEAgYDDAgEBQMFAAABAhEDIQAEEjFBUQUTImFxkQYygQgUNUJSVHShsbPB0RUXIzNikrLwcoLS4QdDU6LxFjRjJIPCw+L/xAAaAQACAwEBAAAAAAAAAAAAAAAAAwECBAUG/8QAMBEAAgECBQEGBQUBAQAAAAAAAAECAxEEEiExQVETYXGR0fAiMoGxwRQjoeHxBUL/2gAMAwEAAhEDEQA/APdf8PfTx+kjmlbK+96mW0Aq1Qklm6wFW/ZgpBSDY792J6Jf8Q1zr5dRQan74p1aikvsKTlCJZVDkkbUy5HxgMeS/wDQ/TVDN52rk62VSnm6ruweG1LrqFAQ9JgLOZA542X0f9IQQozPRwKnUFFOlZvlAdRY237sAHus36WMmcrZYUQTSppU1l2ClXLDtEUyKcQZLGO/G/pH6VHLZnLUFo9acytUoQzb0k1kaURiQQRBE98C+PB1fRj0iYktW6PYncmlSJPiTQvglT0f9JGYM2YyJZY0sadMkQZEE0JEHAB7XpX0qqUMvlar5ZkbM1qdA06jgGk1QkKzFQwK2vxuLTYWvR+bqlqtNxTZ6QXtqSoZmUmCkN1Y2+MxgzjnFfoX0ndSr5rJMp3DJTIPiDRvgNPob0jUdUubyCgj92EpAEHfsijtgA9V6If8Qlzr0FNA0vfFOo9MlwZNOoyMgBVdZ7Ors6oG8YuOivSPrcxm6TotNcq6IzmpIYuoZTBUaRBHHe3fjn2X9HfSSmZTMZBDzWnTB+qhjQ+jHpFOrruj5mZ6qlMzMz1G84AOij0hP6T94dWP/b++Os1/F6zq9OjTvq74jywrS9Les9+NTpDRk3enUNWqKRLIupiAw0hNodmUHfa+PE/oD0l19Z75yOv5fV09W0et1E7WwLMdA+kTVAXzPRxqEQC1OkWI7iaExgA6J6Wek6ZGkKjI1S4LKkStIEdZVvuFBmBc+EkXOVzC1EWpTYMjgMrAyCpEgg8QRjk9ToD0lYktmciSRpJNOmSV+ST1Fx3Y3odC+kyLpTNZJVGwVKYHkKOADp/SubNGhVqhQ3Voz6SYnSCSJgxtyx53o302FSpkUeiV9/02qUSj69IVA7CoNKlbEAEahM7b48nV6H9J2BVs3kmU7gohB9ho4XpdCekdIgLmuj6ZawhKSk91qN8AHuK/pcVzeYy3UiaC03Ll2ClagYySKZFOApksQO/DvSXT5pZ7K5UUw3vlarB9caeqALdnSZsRF+e2Oc1fRj0iYktW6PJO5NKkSfEmhfG+Y9HfSRzL5jIMYiWp0iY5SaG2ADrlKqrCVIYXuCCLGDccjb2YT6e6R975atX06+ppvUKzpkIpYiYMGAYtjmtHob0nVQq5vJKo2ARAB4AUbYHmui/SUjTUzmRKtaGWnB9ho3vgA9/6MekJzaI5p9WHppUUFm1EMiOYVkXUoDqNa6lkkTbC3Q3pb75oLmUpKtB6opL1lUJUnrhSkowgHVMJqLGwFzGPEZf0d9JKZlMxkEMRK06YMcrUNsY/9N+kesv1+Q1m5bqqWonnq6icAHQT6Qn9JHI9WJ97++A5eJXXo06dO+rv2v3YzmPSLRkhmWpgu6zTpI862IJVQ7AbgSTFhO8Y59mvR70kqR1mYyD6bjVTptHhNC2JX6I9JAVZ83kAVshZKdibQCaNp7sAHu6/pbTPRrdIUV6xFpmoULaSNProTBh1MiOYxMh6VB83Tyr0tNSrQ98IUfWuiQIeyshnaxB5zbHgl9GvSMKUFfo/STJXqqUE8yOognBMv0D6S050ZnIpO+mnTH2UMAHrq3psNGdqpRJp5F2SrrfQ7FBLFE0mRHqkkasH6d9LxQoZOstJnXN1KVNQxKuprLqQlArE2mQL8gceHrejnpG7B3r5BnGzNSpEj2mhOMZ3oX0jbT1ua6PPBdaUjc8Bqo/3GADo3on6QDO0GqhCmmpUpkEyZRoJggMs/JdVbmBbExxD0s9KOm+jK4p1sxQ6yqgqFqVGiZGoqNRNMEmQcTAB1PL+lgdtP7QMoqlwSvY6srY97qysv8LAmJAwJPSoFgypVYNSSqXULZXWqyhuRmmUj5ToOcWn6PpSD1VOV27C29Xa1vVX+UcsYp9HUVJK0qYJiYRROli67DgxLDkSTucbMngc/tO9i1X0ktQZOtqLXXWui50/s7xHJwe6DjTLelGvqtPWRWWk9Myt6dUnSx5GwJX+Ib3h+nk6a6dNNBokLCgaQ12AgWnjG+ND0dRIg0qcEgnsLuJg7b3N+888GQO0fVig9IamsJpc6qr0lIZYJWm9Tj/Cp9pHeQuPSlerfMFXC06Yao3Y1BTTNUDm3ZA24sN4JFomQpCIpUxpJZYRRDFdJYWsdNp5WxhOj6QiKVMaRAhFsL2FrC5t3nngyB2j6s2y3SrMaisWRqRAaSpHaUMCCO4xwuDwgko6R/8AmH8y41oZdEEIqqOSgActh3R5Y3Md2JUI8oo6k+GBOef/AK6/V+eMNmmnV1qkrfYTHHjbf68b1KyDdlHtGEekF1EKXVbajcAqo3nxlRMcTis50oaSsV/davFt+fqYXpqrLCoatMFiqMQsRG88Lg74ZHSVWN31cgOyT/iiI+uOHDA6WWTt02TTTqARJuWMgn+FiIi89ngcCbKVaU6AayWOmwcXggbAjjeOOOHOtnk3FtHWhRkkle78efH7/wAMaOerL6zEjmu49nEeHljf3wxIbWTF1NjEjcGOIwtTrHWyOulwAYmZU7GfGR4jAczXFEAluyTAUxPE9mBwAJvwEyIwpzqJ2uykk72ejLL33U+W31flie+6ny2+r8sVg6Woy69YoampZwTdQsFp8JE+I5jG7dI0gwXrF1HYTPhJFhPCd+GI7Sp1ZS0hwZ6rrI6xo0g8N5M8PDG5zL76zbbb8sUlHpqg7M61FKoACRcnXUKCyybuhUczOHH6SpBS5qKFCo5abaXJCNPIkGPDE56nVkyuWBzlT5bfV+WGadYkwatQEQCYWASAfGIIwgcI9N+kFHK11SqWBqaDIAKgaFWWMyBbv8sLq1MUqTlh4uck1pq7rW9rFqbh/wC3ZHp6dEt6tdjHLTjL9HkxNVjBBEhTcbHbfHnsr05QqVTSp1NVRd9GoiIn11t9fdi8yFdtQUkkGd/AnffGbCf9xVKsaNanKEpeNtdt7PU0SoaZou6K3NdIvTpmoz1iAYinRaof+2w9uPN9E+n61qjIajJ8gTT1GJkaWZb+E49N79NNIGoamEMBYaYZgTECUDeRx57pvp+nmaJp9Ump76tQUpHGeLSPCN94x2acoy+C+tr7vbXv7jM2oxzMH0X6eddWNP8AbRfSUp9Y0cyiX8px63LuxrIrMWEz2lj4uodkiQQY8sUvRHTlPqKWXp6hVFJQzdnVCaQe0oglgCbd+xjFxlMx1ldHgqGuARBjqzEjgYv7cEpxz5IvVNX1639CeE0cY90X8IUPo4+9qYmJ7ov4Qy/0cfe1MTGosdmxMTExvOUTEYWxMTAAHqD8t/8At/LGteFEtUKj2eQtfwwzhFlQMsUx1gZNTaVmTaSd2kTtMb8MZ8ViHRjmSuNoUI1JZW7CvSdSstNnpa5W5DqPUF2gGLxw3scFy+TquA1RqVQGCA6H2wNWkHvgnFxio6HXqmemD+zD6aYvIAVbX3GqV8VxyJYmpWi03/nQ3RhCmk4r19+H4HcrlIuy0tXAokW9s43OTp2OhbbWHOftwuclVtFciInszMFp3NpBj/KPDGfedSR+2PCezMwxbibSOz4YyfUbmYyaAiABGxB2Ivb6zhOo2kaahKQw6uoQGX1ezqN4g8TG3ffd8pUM/tiJHBeOgrN25nVaLgd8ndCAsmbAHlPOO/8ALE3s7lqW+XgrM9QYsrMQtUHSH1AK6EwFJIguYLWEDzGAVFFTSldWp1ASVAZlJsVJVlIkQSN+M2w9VprSGoD9nvUQbR8tQPVcG8jeDuYixzZpEKjhSGI0qVniACBFgJF+EjDFUUkNqUE36e/fU8v0rkctqJqwNcq4LkWqKFMLPZ1FUBI5d5wap0dTq1EYjWKZHaZiQxWSojZ9LHVJ2Pthzpjoui9Pq6aqNLEtCyo7BB1RHdxn2ThTK6VdQabKxkAhiy7EmJO3iOIwcaMVUp5YrK7vUwvo9lwtRQkCoys/aa7KQyne1wD3+3G7dC0GQIUlAqJpJYgrS1BAZN4LHfu5DFjgSnTY89+F/sxCbfJicrGyJpUATAECTJsI3O+PO/8AED0XzObro1BAypQWZYCWluyAeMDHpDi/ywhh300/7SZ/qGNODctbNp6baGjDzUJZnFS7pK68j5+QVaKB2p1qZBKrU0le0NVg8AgiTIn4o2vj0n/Dr0ir+/aNF6rPTdnkN2jPVuRDG4vFsdizeVSqhSoqujbqwBB9hxTD0Oyi1qVanSFJ6RkdXCg/4hsfHfvxs+J3zxjO7vdrVPqnxbdGqUcDNXjGVNrbK7x+qeuuz1A16WrLOeKkkeJpsv44510B0wRQCFKbKQSSwMzJkkzvvfHUcjT1UmAHHjtYDfHOek/RhcoGq1Sy0S1gpDQCYH8XIW4C+MNCr2NZymnZqO2ut5K3jdrxuzJKl2tHLG2bi/2+qfmkD6Pqg9IZUKALVS2kkj1DB+3HRhQArql4EDe9qXMY8x6K+iLUq/XsS2pYTURI+V6tpjbuJ3vj1k//AFQ8f/14qqjrV3WV8ryJN86yf2kvrexLpxpwjCPH9fnbuttscS90V8IZf6OPvamJie6L+EMv9HH3tTEx0gOzYmJiY3nKJjWosgjacbYmABRckflnfv8AzxMqR15W8hezyIm9ze0/W2+wbxUZukKtbSpuvrH5MhSON9p7iBjH/wBB/su7H4Kmu1Vl/XeXfWCYm+Egg1uhEyS6eBC6oI465P8AmGGGERA48MBz4kI4JlWERMkMdJXwMjyB4Y4FOXKOo6f/AJfI31g5jzxHaBOK52Sf2kM17lZsDE7QoP44Up5inqlARcoNosTLAaogxvucaf02m5dUHZNli3SdMHSWGqQIF7zEeeBDpCm1+sBspsbQRK+NrzivZqcgkOSSblALqNVzbTuSCe/B6BpkhdF736sbqPlGZsTB49rA8M+C8IJO9hit0hTFNn1AgLO/NdQ35j7cIdF50PSpg1qbF1pgwQHGgrZYJm+ocCC0zg2Yim6OyqFA0tA2LEANMcLC+wJO04eq1SBMDfnt44V2co3sh7do3ZtXqCNCeqLnvJJJmeM/biozdcpWBClhoOyz8a4sbcL4sBhfNiCrxIQkmBJggiRzF5IHLjthKn8dzm505NvvBfpUAgMrAngAZ8iBPsnDlGsrrKmRceRggg7GcDOZSAdawRI7QuOYwo1CkSWWqVJMnTUtJ3tMYv2kXxYqqSa5+/4LDq+RI8vxmMFfPVlWRUJCjYhNh3x/cYoKNcVL++KjCTGheyRNiGRbjvmMMU6dRlKiuSBaTTEwe+wLcJFu7DY1XF7/AHIdFLTNbz9Bqp6S1QZGs07drQNyOA0zG14jDmW6bZ/VqmeRCg+RGEDKBVUk6QB6s22BMX4cO+2K+qVnUFFKrOqWBCsY+NMSO+8WxeNZyW/8/dP8BJJvS6/lf170PRU67KCFaAdxCn7QcK9MZYZqn1dcl0kEDsggjYggAg8LcCRxxpkM6tVdS8LEHcHiP98M4X2k46XZX4oS6NBKWYdVVVaFUAKAqQANgBptGDZJy1ZSxkkm9vkHlhQMMM9HfvU8T/S2LwqSlNXfKKp6nG/dF/CGX+jj72piYnui/hCh9HH3tTEx1Bx2bExMTG85RMTEwLMVgLXk8t/Z32OKznGEXKWyLQg5yUY7muYrkdlBLnbko+U3d3bnhxjKZQBVALSs9qe0SbsTwMm5tHkMZytDSCT6zQTGwtZR3D7STxwSrUCiTYf3Ajie7HmcXjJYiXRI7mHw6oqy1YIMwEFWb+JStxzgkEHwGNGzKOmkztBgGxHduIPC22Fek828BFpSW3Dui24GzTvG3/inrZZoZitJWgBlDAxBAB1Gp614k76htAlVFLnkdOKb10LDKVdJIjS8bcCByJ4cxMifDDzOresDPMCCDzBFx548fVSrI6uFKkNq61DwmBq4SYJ4iPlQLnKZqvcOiMw+S4BK8WKyQv8ANGOnfQZd30fv6lq9NbF6h0j1ZOmD/iEEkAHvu0zgGZz603pjrGbXqgSkGIWA0DtamWJPPBMpSLCSePqsJAImbcD/AHxxV5rJB8yzganTSjKpZRpjrNUj1TJjvjFrDY67jpyr1mbrGhVIGlCY2krJ7iJIEyTBG2LUXMD292K/LhqQVWUlCSTpBfTLao+Uy8JjeOG1plswjSF3XdSCpHipAInnxwirVcNEIxE5R2Fq1HTJ+KBJJI5mTewG2ElSq6lx+zT4ttTsJjVyURcWPAnlh7T1ryfUptb+JxuSOSnbvE8BL2MbSvd7mKyj4nnhkNPqUkYbnV67G8GTwmfwxtl6GoAimkcySTY3FxIP5YsKucGv1X5Hsn2fj5jCLZ8I9kqkPfSKZ3ESfaCPLDU9Levu5Kw6m1Jt67++gt0fkKZp3QBrqxiCGU6TB3WCLRHPB0rsgHWGRHrgX4bqOPePIYLQyti5WS5ZjIBME9jyWLfbgdfLpUp6CZAAEjgREYS99f8ACMReMmntf3YyjSzQSJAF1IgjUdjub/Vg5cccAFATIidRbcm53tx4YEej1IHZUwrKDqawYENbjufM4jKjK53d0GrZVHYNJDWEq5UkbgGDfFSM/wBWzQ7OnAOTHqgn9pcbEEB+644WJysBIAZV0kRIMqAF432GFWy1MKWpLD7xxZZl1vYyJ9sYbTut3de/IfRrQu4T52v6+gHo+hTVtIetrbZSWQWiTKGI/K2PQdGUhrRJdbm+ok+qZhiScKZBUiVCSRIZQBqXgbeR8MWnR371PE/0th6f7iXehLacvhuvE437or4Qy/0cfe1MTE90X8IUPo4+9qYmOkNOz4FUdgbKCP8AFH4YyHOoiLRvP1RjFSuAYMz3An6wMdA5DfeYLv8AIG/yuHPb6sJZ7OdW1NnXSJIJmeyRHAc9J8wN8Oe+l/i/lb8sJPVVqraz2V0wCp7Rg2v61zEAXKn5OMePqKFB5lvoa8DTdSssr21HMrnUqXRtQ5gGJ5TsD3YDUrKrMzXIaFuJjSshdRA4mThHM5ZlaUQjVZBrIg7hW0kdgCSApMX7hhrIVXWEYA2sRaTEkkkmSd/bjzeS+sVoduTUFZy1fvqa1atF2l7MokBmAOxIjS3fv/FxxVLp61kVQQBEyxJIvp3vLgtfa554tc7nNQYAQVBniLAWtvc4Q6AoMpXUCGZSzTvJMLaeU9++Onh8Plhmn9F+UZ6VWM6jsrpc+/IzR6Io6QvVgzBMk3Mese/e+Lbo/IJTllWGYdoyTPn9uICBPBeMA9wiBck7ADGtDrGAOtSsCYg9oP2vi27MiNwfCcZsXK3wJ+I/vNquXUGSN7Agme4QOMWnuGFuh1ApTeWZmMzYlvVJPEABf8uMZrM1URj1tMuFAC2PaDMzWEE9geqBNj7dMhXVKempVpEwzNcSS0NJ9pM+IxEMTJJcjHJ5dS4oC8+wfj+GJmcqtQdoXGxkgjwZSGHsOBdXTqw6vIAdQUa3aEHa0jfuxqOjlgiWvpvMnsCBvb2xMmdwCKzlmlcwyqPNmCdHIFpqoBGkBSDvI38ZN544zLSbweW49k4w+XDOTqcQBsxAm824mIwHMLpM9awAHHSd+8iZt374pqxsMrlr/IPMUgx0hFYqD2mHq6gJ4dokXIt374Wo9FJqDiQRqCwdMzaSEgeFpvPgxSaV7GokntE3PAGYsLcLdww1SQAADYCPZizzQ33HqcZ6R2FKZpACSAQBuTOw4+WCGkhErbvUefjg2WHYXwGFT11u1T+PPl2PYD9XPA6jel35kOkru6XkbrRWO0dZibx/SMBCyf2YtuVYFb8wY/vnzLS1yCQs9mTx46uHt88alaxG9OYfnvJ0ewCJ5xgzJe/wL7FNaW995l8wknWpW4uREnxGMtQO6wwMESdu8GDIwcU7CY2uNx9eNF7B27PjMbeQ+yMT8L+UJU2/n1XXn35FDni1FlZOzqcAodiWYaip23MmN98ek6MaalMxFzY/4WxX9ML+6eJCVAT3BlKzbx8icWPR371PE/0thtOV3Dx/Jmr08kl79++hxv3RfwhQ+jj72piYnui/hCh9HH3tTEx1Cp2BCOsPOP4e724xnqxSmWAvb2SQC1+A39mNal2YaiIUEwbjbhFrDv8AZxEoUxNRze4vB7iI2xvmm1ZHJhKKevUHV6NOlW1OzrcjrG7W8CWtIniIMXAmytalU1UqlJUAj95UPa1NpC9lBdSsiJWCVthunmmRWRAXKgFTB9UkgBhuCIIsNgDivOarNRUCmsAJILOpI0rpgwPjztyG0mPJ1VUU3Gb1XVnqKM04qUVo+i4Y31lWmZZKRc7t1hna+6DSogeXPBhVIJYaGPJWO/ydu0e+0zMCMDyFMgsHGllJ9UwzDUSGa/aMFbnjq7xg2aOiG7RJYCJJ3BC2mLtA7tXLERtsVcHJ9emn9gC9RGZytMu8BUBJNgbaosBuSbX8MYcFqighl31SRJ1A6QCptGju+s4FVrEEFtRdonSPVVDqi2ysbauPkAHLaQV0mpqOj1iL/tWBvJ7UE+ye+OjRpZVm5GXS0sXFHLIBPIzckixsbncfhjNXLqzTqYc9LEBtt442Fxf2YNl6QIki/fe+0jhgVXML1hpgGYmRGkGQIN7NcHbvxgnTzVHbqZu2alYHmsnRdNDqjKJs0HcEGZ3kEzO84F0XULUKe4sombiO/mNp9uE810pVFNilEwq3bUIB0ktpHx9JEHbCGQWoiItRaoYBdR60qpU+vU02AMiSsW18Jxrp4WK3dzQ4u2p6ulUkbgnlbny8Mb3mY+z2fjily+fZtI6kj1fjqYudRkchfvnDBzLQIYzFrA38vtwutBQ16mGtTyPxMrSYtVOt1GuQdQUDsIpWwIIBXcyZJHDGX0sQWEweBJ1SIMgxH1Y0SkAoXcKABPd+ONtOEqvbbczz1fcb1KxnsswHKBbu24fjgZc6W3kgxY8u7vxnTjQ9/naPaP7/AAxXtGwhUdOWYY99rJAvHLbaRjZKsmI798JvRU8I8PzGNkkRpNxxN57jBv8A7Yh5eB0cXNy+LYZrrI2bhsQD/vgdBgSbse5gJH1X8ZOImZbkp3uD+EH7cZFc/GURzF/qj++WLqWljRng5JqQde7bljStWhSdoBJNrACZxouZUmJIPI28N8C6VH7PQPjsq+wmW/7QcQlqrjk09mV9Do7VT7T1F1gM6giNRvIJEi/K1hi26OBFWmpJuTDDeysYPIxxxpEbYa6O/ep4n+lsaac7zV+pyp1JVJK7ON+6K+EMv9HH3tTExPdF/CGX+jj72piY6Yw7HrBJXjFxjKoFBgd5jAgYdjeNPO1u4X/u3HGRml5nyP5Y6Fjj3XJp0eJBqHepBHcsdlbe0+LHG1KmNWkgEqSyEjgTNuUG3hp54VoU11OBsTrWZtqmRfkwJ/zY3zVYBVmQxbSCu6zN78DGxnwMY8tiqE41G27u56WhKLgsu1hp2lgI2vfbbcd8/jhDNn9oAe8iASYUW2Fu0VPswKn0oik6lYwPXCmDYtF9jC8zNuJAxMr0lSaqxDAACJkb2J/DvscUinFMco6rkcy1fVwiykbbHVG22xtiJ2nJ4LKrym2o+N9P+U9+F1fRqe8ueypsYG1htJJPPtAb2wtSzdQPUUUwwVtyxG4QkhVVjGrV7R346sJZoqRW/wATit9C2OZ0L3EwhFySZnu9pj8cJ9UwcqUdgVVmIKCSxcaDeYETEkdqJIGNcqlRqnWGmBA9UOZPa3IYKAYuJ5XjhZUxHWO0i0kbmBq0qOH+7Yw1VabSM0otS0EMy4Z6NN6TUqbbmUgkRoUwx7JMeJgbE4fp5VXctuqjSpkHtTLEcOQ8QeWE86Ep1VbMaWR6ZB1LKIUZWAAvaCSWPyJ8BrlQ66pdaYiP2tQGAbzeGU7yLREE3hkc0rK9hkpuKH/eCMO0AZ7gPIi488VWayrK8CqwgEKDEMGKm7ROoFdIPImQSZxeCVWN4FpPlJ39uF8w4gFkBMQTcxyg6b42VcOqsbGapUb3Yhl2hblm7zEjgRA5HBHJ0nTEwY8eHswLJMYIIhgzT5z9hHng3HHEkrNp7iJaPTYWZqvDQfU5gm/7Qwdu7wxl2qjbSbPvIMz+z4REb+Pdhg+zGC8cCfDfBvwVuDogydUAW0xIOwmfbPniMjDaG7m/A8Mbddw0t/ftxuTx4Ym7RXRgKsC86D9RwUV15if78sb6xMSJ5YwqACItywOSa1BRaegOo6GxIJHDjPd34VoszuCEJSmW0kmJYgCw2gdoTbe2CVSKhNJDAWOsKxYG+juYjyB7xh5FAAAEAbDDYPKh15Qi7vV/wgNWqQJK7cr/AFROHujTNVCOZ/pbAMbdHdnMJezEwORCNPsP974dStKaEK6ZyH3Rfwhl/o4+9qYmJ7ov4Qy/0cfe1MTHUNJ19VHWNYbfJHdaeP8A55Y3XLqDIUA84xpVosWkNA5X/DCHSOQrMp0VXVtJWEYSZ2ILyFYG8jhblG+TsrnJpxzSyvTvew1vWaOCgHuJJJHjEH2jBSt52PP+98eUymVrrqBpUgWGoKKjA6oAYFQQok3JHPY4epdahMKqseDuxBEkwIYg25CeYxxqrzybZ6GnDJFRjrbkunzqrZyQfAn22m2KT0i6YWjTaqnamFcGUjgHkjcTEd/diyyVSo4k6VO0iSpHDSD63ibDvxVdNqDUResJBsdTSCxMTHPwHMYzUaCqVcsS9XERoRUp9UP08ySWLKSYlVjUIbZrKIW0XvYxvg1IIwXS40rBDiBqYklu1tBiSBzwmvRoWkxpsykKSbKVJ0z8YEi3IiLRthitQSnLNRRoEyiKDbuJ+sH2DiqrfPboOo5OzTT39+9SwyeYBYgEExeI4d4+zGmerqGltZWnDELN3EMi23O7RsAoJtij0e+KgRaXU6ZJcQGA5ACIkx7MWi06ikBQvWElUPaYaS2ovpJ4C8kySFFzGLy1l8W4mcEpZogszlWzNTt700qMqiey50rTJNoldXZYTe+wAu+t1qh4mZHI3B9oII88C6OoLQpimstEy0ASTck8z3mTzJOAUqUuT2lO3ZO44HSZWe/fzw2g1KaSewuVkOsO8xgJr6oCHe5aPVF+B+NbbhueAKlfN1VklOwpux03HPsvPf6s93DBOj16uialUBGYGpVAJYKbsRMCdI7MxfSLY6HAvZ3JUyYk6TB7ye1zOree/u8IA4K+sCBz3HjO4HeYw23SNIKSX7IXXMGNMxO3M4lXOIsy0RpBsbatuEYRUw1Oo7vQTOF9RJWBEqZGIWsY7UcomfzxvVyyvLUiAwLKYsCQSCOQIIPcfrwAIZnZgYYcOEyOfEHv5YwVsN2bvwZ2pLRolKvEXkHjyM+qeWD6eWBmkJJ4HcfjggP988ZptPVBG+zBvSU+so/DAKjkdinBc3EkkKOLHw4Dj5nGz5hnOmlpN4ZzsvOAPWbhFgOPIlp5YLdfWO5O7eJ/uIwyCb+YZkVN5mtenqEoUgqwPaTuTxOCYFTrgkrswEkHBcWaaepTNm1JguVQmokHSZMGAY7JnfAsMdHfvU8T/S2LUvnXiStzjfuivhDL/Rx97UxMT3Rfwhl/o4+9qYmOuOOzYzjGJjecow6g74r88QOzU2YgAkCDLqI7mj/bkLHGlZlA7REG14gzwvvhGIoKtGzNGGxEqM8yEs/mb6RFj25kdmOHLx4wQJxSZjKBm06WEC0LBt8eTaNyB5XnFq6opaoahNNQIgzB2Fx2ifruL4YeqCupBO283J2ENedr9+EYa1FqnFNvlra/thik616kmkuFzbw+n3K6khDsptTIYuQItpiTsR2TyifA4MzVCyg9kbgAGYuAWPxCeC794OM5+rpCD/qMFJG2kDa3P7CcMokA73MmTcn2f3bHPxMs1Rv6eNuTbTl2NBLl6+CZMplAJCsyqYEQJEAALqMmI7/CMKdIZhaLhyzsQQhBv697fJNhcAAkAbyQQZg6ouDG/wBnDflhJayshHvgspJWFRS+tWOygTqDDeOE9+MsqLi7sbRxiqaeZaJ0kjaQpKyJ9W0aA9/YeHEEcMZyGaNTtamWbCVWfbyv/e2E6Wuqml2PqgOSpUkmZAEAAd8ceEYtaGSplQSgkjfiPAi48Rh+EhaV+SZNSlY2zinqypOotCgQOO/1SfZglcuCoVQy9rVO/qnTueJtx3wLL0jqlm1abJaOF2PNrxPLbc4aYcfxx0tweisJIlXilIHSgkCRMjWIt2dyPZ7c1usGqKdP1SQTFyGhQRa2i+4va2D0XJpqZuVFyOJHIfZOF8xmCn7x6aqeEHVtwv44tbqUUm7WVwmWL31KAvYIjfYap8PAe3EzuWJ7S7xBHPl7RfzwB+kyY6umzTxfsDyPanuj7Mb5LJVa0k1tK27KLHDfUb/ZhE5wn8O5LjHaTFM1W6sTUhfaD4WBnfkMBp6qoG6044iHb2fFHjc93GzrdFUsumtmCrIBbSzG5CiTcne5PeThGn0hlo/9wDyim889o5GfDGOWF5jH+RT0fwrz9AOazlPLmmkEdYdKhQN5A29o24SdgcOlrE8sYatl4D9aDGoA9W5I7RUjaRJU246Z4YEOkMsdq4MyLU6h2BJsB3N/KeRxH6eo+BbjIXy+Z66mtamGHEBrEjwBPAmPHEqdL0xXSj2i7iQRECzmDeQYU8MGy2YydOmOrqotMyV0UmCwLEjSIjhOMtUyrMXFdGZNMkIWMEgJtf1qggj5R78W7Cb0a8CvZtO6N89mRSpPUaStNGcxvCqWMTxgYP0DmRUdGAiHqIePaQujQeIlTBtaLDbDWTya1k1I4ZTIupGxIIIa++C5bo4UXpAaQskAKIA7LcBiIUJxkm1yiyizifui/hCh9HH3tTExPdF/CFD6OPvamJjojTs+MYmJjeco0qMRss+0D7cL5nMAAa1ETaSu8cO/DJqDaRPiMK5zNU/VYFgRNto24G/hiSvO4Clm1Y6V6sau8GREEALhlECkKo7KAQBxY2A5d/tGA0MzRWSJUgXBDzBPLx5YVqZqs7FqbIqLoIVp1lmIi0i21jxJvbCJZaMZVLbjY3qyjTvfyC5rJanUNIFMAzaC5ix9gFv48NaR3YmSr1lDF0Z2YsSFQAAiFW+ogiBwve+AlnAGuk6j2Nt3ISR5Y4LUmdSvTcmsquYqg6WKwG0mJkKLWJjhzxVLlGdqjdWgcxclgdBEKNSw0SGMHaeZnFjUYmCwgTAQesx3AJMcpI2tckYPl6Zkk7sZPEKIgD6t+ZOITd7ClDKmuTXJ5fSNPEtwLG0wPWJvpue+cW1UwpI4Ax5YxSpAbefE4BmZ1ryAJN44rH1j7cdGjSyJ3GxjlRqCQdTQq2UKPK543McNsYzud0CCslpCgGZ+z8hzwOtnU6sOCHVWk6TuRcAcyTEYVy9NjFSrBq6Y4QoN9IPlJ4xi1asoRT5Jksl3L/f6EKVKuYZ2grOoIYkwRBY9qNzIiLQBgFMV0clKIKljJlZIJteJNgLzyxe0Vgd5ufE4HlD6w5Hu/vecYJTcr34ETxM52vz0AZXM1mPaoqgkb1DMRcgBI9k49H0F6reI+zFVi26DFm8RicM/3CI7k6RzpVwmlGBj1us5i8LTYHzG3kuc7sOqpyxuCKoEkwpJ6rfxHHuxnpYkVJ7cQPV98+39zIJ8jiZHO9X2WV9PcmZczaLup+3ceOOiNLChQJH7SnTG8aTqFzJ3UReDg5oqd1HkOG2Mo0gEbG9wR9RuMbYABHLp8ld52G+0+OBZwIq6mVSBHxZ3IHAE8eWGsVmeWo8rI0yNlqg2II7Snu4YCUrliiACAAB3fXhPpAEvS0kAy1yJ+IeGCZSo5J16Y7ldf6sYzX7yl/ib+g4rLby+5DVjgvuivhDL/Rx97UxMT3RfwhQ+jj72piYsB2bExMZxvOULe81/iPiTiqzFcipFJDUsTIIKgqQNJ1MACZtY+o3dLK/tu0xlCTpQeqV2Bb5U7wbQRab4ZVYECwGwxzMR/wBBp5afmOjhobyRQ5WmTmgHoletVhBaBqW+oFXILEE7gTfbjc1cqBUkL1KhHFoJDEoQ5VJAAAftT8c7TjWsxWrReJAYg92pSAfP7cWdbNKZhJkQZta9jEkeXHGPtKlRWu39fU6lONNRjJRV9tFrz07jNTLO21Qr68wPlA6eO64E9NlgM5a0zG0CCd7A+VhxkmJ0kFVVbVrst1cAnbVqiL2PtwapmZWIIO3CO/jisFK97GhQcXexU9J0gdKz2iysB3IQzHwtE82HPFlk7pbiTfCTmKrcygjv0lpE8BJWfHAK+SqtqIBBMRDhd0UGwnTBVYu3E4K6VxeISTVvdy4DQAIPLuxX9J1SZGkEKhZxxPyU8CwnwU88IVcqSYANi4JD6TEaLFfWJE3kMIjgIBXqVRTKOoZqrIsgkyFALg8dNo2+OTwxb9RPbQijdyuA/RtTekV20PwllCxUBFpDBhteRyxbmrU/6an/AD//AM4HUzK0aZJDMFiYFySRJ7UDczvzxrl+lkabOsc1J/pmPAwcJcpSWpmq1JTevATLVnHZdIuAIbVYzvYcowaNJJixiTy8e788CzHMTsD46TI/HDWJl16mRau3QgxbdCbN4jFLRtK8tvA7fiPZi66E2bxGGYdWqjqbuB6TA6wzp9UTK1Z80MH8MaLlBUkp1R2mRUB256hI39mC9KH9oPZ/zKy8OVMaT7cJipeR3xNXMxx+KREd35Y6I49CggAd2NsVfR6VVUQqFSQZatVcwY/6iztw5+OLTABMJViessp0wZMG7TtPAAd15HI4dxVNVpGe1UtOzV/w3xKDK3sP0CORB9v44Fmv3lL/ABN/Qca5OsjGVLHxNSLCNmt+eNs1+8pf4m/oOKy9PuDTW5wX3RfwhQ+jj72piYnui/hCh9HH3tTExIHZsVlZxWYiZpAXjZm5Ej1gOW3OcZ6TqksE2pkEuRvA027lM3IvbvscCLDCsbirftw+pjpU7JTf0IBhWtVc1BTQqp06tTCeMQFkT3mbW54bwj0kplSpYVO0qaQJ7UTuCABAM/bIGObStmVzXh0nUSkrhEyDOQaxFohUJ0kjidib8NrDFiBiuq5w0+rQzVqEXjSDYXc7ADu77DEbOCopUEq7E0yLAqYJJM79kEiN7c8b7KOiOqkvlib1Mx1gIRdUH5YUyGkG02tN+HDG60ahF6htxVQJMXmZm/hgDZmnptSeABpAW/qFwBHG0eJGH6IECCY4TvHtv54myIUpbcFTGYNZSdAUgrdeYmAFfmq3J42w9Xr1KbkMR1bAFanZCoQe0sTquLjcdlpIsDu6nrAT6sMAO8kGZ8B9Xfh2hsJ3gSfZjLiNGmZ8S3ZLqhfK1KTJpQhgsE8e+TzJ3nvxTUqbtXq1OwSrOg9YKFkaYAkaogMw4iIti+z1bRTZt4BtzPAeeEcrTKqJgsZLRYaiZaBwEk4zp6XMzlkg7c6eotWSq1itEg7gliDfiCNsN0aKqIVVXnpAF/ZjLbjG2Bsyg/j+y3nf8P7GCY0c9oe3z/8AE43wS4IXIOraD3gewmPq3xddCbN4jFNUF18f/wAWxa9GVdNN2iYi0gfWbY0Yf519S1P5idJVIqHtxZba6gsZGyggXIv5xjOTCVLGqxa8hKjxEjw7vM88DzOaBadNeY2WrTAt3dYL3+rGvvhYJjMD/wC6nySR/wAyL7ePdjojy0o5UKZ1Oe4sSPI4YxSdcsr2cwSp1fvV7jcdZ2h3X2OGv0p/8b8fjU7wJt2+P4YALHCHTjRQYioaXq9sXjtC2x322441/Sw1RobeJ1Uo3ifXnvwDO53WukpUWRqkPSBBAPZgsbzA5SRcb4CY76luMJ5/VrpaYmWiZj1TwGNP0lFjTcQYnVTiL3nXta/j44y1XU1FoKyWsYkdg76SR5HFZbeX3IZwn3RXwhl/o4+9qYmJ7ov4QofRx97UxMWA6y/RFc1WYrKk2GpRYaYvvG8j+AczhxshUFyv1r+eLeizBQCGYgRJ0Sbb2gfVjcsZ2aIPyYO3fPPzwieHjOTk+SMqsl0PNK4Pxl4/GUbRO54SPMYW6SonUoFRabyVuUO9iCCd5FhI24jHozmqGmxpi0gg0++DvHPGEzlONLaSyiGJanPCSb2J/HBHDwi7oIrK7oo+iejxBNP9ofjuWUsT3n8BbDGZ6ENQdqnPIyoI7wQZBxc5VwWLLOmANI0aQd5lbzBHHaMGryykDUpOxGmR5yPqwPDxbvd3BXTunqeXrZGuukVKhAi2kAFo4kyeYsIxjJZly5p1FGoKDqUyCJImCOybbXxbdK0yumXLTqIkC3q2sBbxvfFLnBpenUvCkq8T6jRJtyIX2ThEp5aji9jRSxEnO0iwemSsyI348DO/sw0v9/hjSoRoMbRbywj0vXdaYFM6WMDVAMAkLIkETe0ztjK5SqOzKyk5NX97G/TFZerZJ7TjQBN+1aedhJnuxoiwAN4HHA6WXVNhfiTdjO5LG5ODYjiyM9SonogL/vB3A/WR/ftwRnA3/wB/LGsTFrY2RI/M4s7ciFfg00lt7DlF97X4c+eNczTJU3Jtt4Xi18HxMCqNNNA4JqwtRbWsNEiDbzVh/fDF30IoZGDAG4kESJH++KYUIYkGOUd9zOLvoBSFaY34Y1UcvaaE0b31JnOilmVETbSlOidxf1ln68LU8nzSrJif2eXtYqZIHH1rc+FxhPOVWWq+nWB2jE1SJ6wrsAV24d/tOtJm6otNSR1RF63FiDYi9gLQe+JxtNJa5bogQTqZSeBp0ARB3sl/bONm6EW3bYEbkJRvvc9i1jFoxV9EsesQ9qZAuamxF/WAB4/2MP5zPutRlBsCAOyfkk76TxwAaV8nBjRUbSQZFPL9o85Yezgb8MD/AEeSbrVBJFzTyvMdo9k7fjjbL9J1CYM7KZ0sNygIgpvc8cZzHSNQF4Js7gdk7BAR8Tn44AHqPRSg9o6xGzJSiZJB7KAyJP8AMcEzCAPRAAABaw/wHFdlekajMQSbOq+q2xZh8jkBefbecWWb/eUv8Tf0HFZbeRDOC+6L+EMv9HH3tTExPdF/CFD6OPvamJixJ3vVW+TT/nb/AE4TZq9VSAOrhiNQZlNiRbXTMj2QcfLn6x+lPntbzH5Yn6x+lPntbzH5YGQfTZ6Iqn4wMzJ1JOwE2o90/wC1sZXoqrxfV4snfyog/wDjHzH+sfpT57W8x+WJ+sfpT57W8x+WIsSfUOVyFZGBDEgfFNTs7QBApjbB0zdYuydWvZi5LhTYGzaIO/Dvx8r/AKx+lPntbzH5Yn6x+lPntbzH5YLAfUucytWpEimInZm4x/D3YWPRNT+D+Y/6cfMf6x+lPntbzH5Yn6x+lPntbzH5YVKhCTuyuVH0pT6DzCArTemFJJCsCwE7gWHZ7u/CuX6Hr1KjCsEIQBVu4BuTN1vaMfOv6x+lPntbzH5Yn6x+lPntbzH5YnsIDHNvf+z6bPRNWfifzN/pxluiqvDR/Mf9OPmP9Y/Snz2t5j8sT9Y/Snz2t5j8sV/TU+grIj6cHRNT+D+Zv9OBpkahdlgDTFyWCmeR03/Dyx8z/rH6U+e1vMflifrH6U+e1vMflg/TU+hORH07+iqn8H8x/wBOJ+iqn8H8x/04+Yv1j9KfPa3mPyxP1j9KfPa3mPyxH6an0DIj6d/RVT+D+Y/6cEoUq1M6VCHVee0QPbAx8vfrH6U+e1vMflifrH6U+e1vMfli0aEIu6DKkfUbZByZNLLEmZJU8TJ4c7+OMe8HAgUsrBiRpMdmSto4HblOPl39Y/Snz2t5j8sT9Y/Snz2t5j8sMyk2PqGjkKi+rTyqn+FSNtth3DyxpXp1dS6qNBmc+sFYiQLFmi1uJ5Rj5h/WP0p89reY/LE/WP0p89reY/LE2Cx9Rpkag/5eWBiLKdgQQNtpAMdwxk5OqSZTLGZJ7LSSRBPlbHy3+sfpT57W8x+WJ+sfpT57W8x+WIy94WPqQZOoNqeW3B9U7jY7bjGKhrmogKoSssCNQXYrBYje+2Plz9Y/Snz2t5j8sT9Y/Snz2t5j8sGULHtPdFfCGX+jj72piY5v0r05mM24fM1Wquo0gtuFkmPMnExYk//Z"/>
          <p:cNvSpPr>
            <a:spLocks noChangeAspect="1" noChangeArrowheads="1"/>
          </p:cNvSpPr>
          <p:nvPr/>
        </p:nvSpPr>
        <p:spPr bwMode="auto">
          <a:xfrm>
            <a:off x="155575" y="-1790700"/>
            <a:ext cx="3409950"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1" name="Picture 13" descr="mapa-politico-ecuador"/>
          <p:cNvPicPr>
            <a:picLocks noChangeAspect="1" noChangeArrowheads="1"/>
          </p:cNvPicPr>
          <p:nvPr/>
        </p:nvPicPr>
        <p:blipFill>
          <a:blip r:embed="rId4" cstate="print"/>
          <a:srcRect/>
          <a:stretch>
            <a:fillRect/>
          </a:stretch>
        </p:blipFill>
        <p:spPr bwMode="auto">
          <a:xfrm>
            <a:off x="467544" y="548680"/>
            <a:ext cx="8208912" cy="5472608"/>
          </a:xfrm>
          <a:prstGeom prst="rect">
            <a:avLst/>
          </a:prstGeom>
          <a:noFill/>
          <a:ln w="9525">
            <a:noFill/>
            <a:miter lim="800000"/>
            <a:headEnd/>
            <a:tailEnd/>
          </a:ln>
        </p:spPr>
      </p:pic>
      <p:sp>
        <p:nvSpPr>
          <p:cNvPr id="12" name="11 Elipse"/>
          <p:cNvSpPr/>
          <p:nvPr/>
        </p:nvSpPr>
        <p:spPr>
          <a:xfrm>
            <a:off x="3995936" y="30689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rriba"/>
          <p:cNvSpPr/>
          <p:nvPr/>
        </p:nvSpPr>
        <p:spPr>
          <a:xfrm>
            <a:off x="3923928" y="2276872"/>
            <a:ext cx="288032"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283968" y="2420888"/>
            <a:ext cx="1008112" cy="369332"/>
          </a:xfrm>
          <a:prstGeom prst="rect">
            <a:avLst/>
          </a:prstGeom>
          <a:solidFill>
            <a:schemeClr val="bg1"/>
          </a:solidFill>
          <a:ln>
            <a:solidFill>
              <a:srgbClr val="FF0000"/>
            </a:solidFill>
          </a:ln>
        </p:spPr>
        <p:txBody>
          <a:bodyPr wrap="square" rtlCol="0">
            <a:spAutoFit/>
          </a:bodyPr>
          <a:lstStyle/>
          <a:p>
            <a:pPr algn="ctr"/>
            <a:r>
              <a:rPr lang="es-ES" b="1" dirty="0" smtClean="0">
                <a:solidFill>
                  <a:srgbClr val="FF0000"/>
                </a:solidFill>
              </a:rPr>
              <a:t>150 Km</a:t>
            </a:r>
            <a:endParaRPr lang="es-E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26625" name="Picture 1"/>
          <p:cNvPicPr>
            <a:picLocks noChangeAspect="1" noChangeArrowheads="1"/>
          </p:cNvPicPr>
          <p:nvPr/>
        </p:nvPicPr>
        <p:blipFill>
          <a:blip r:embed="rId3" cstate="print"/>
          <a:srcRect/>
          <a:stretch>
            <a:fillRect/>
          </a:stretch>
        </p:blipFill>
        <p:spPr bwMode="auto">
          <a:xfrm>
            <a:off x="251520" y="836712"/>
            <a:ext cx="3672408" cy="489654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0" y="0"/>
            <a:ext cx="9144000" cy="590550"/>
          </a:xfrm>
          <a:prstGeom prst="rect">
            <a:avLst/>
          </a:prstGeom>
          <a:noFill/>
          <a:ln w="9525">
            <a:noFill/>
            <a:miter lim="800000"/>
            <a:headEnd/>
            <a:tailEnd/>
          </a:ln>
          <a:effectLst/>
        </p:spPr>
      </p:pic>
      <p:sp>
        <p:nvSpPr>
          <p:cNvPr id="17" name="1 Título"/>
          <p:cNvSpPr txBox="1">
            <a:spLocks/>
          </p:cNvSpPr>
          <p:nvPr/>
        </p:nvSpPr>
        <p:spPr>
          <a:xfrm>
            <a:off x="539552"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DISEÑO Y ORGANIZACIÓN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6 CuadroTexto"/>
          <p:cNvSpPr txBox="1"/>
          <p:nvPr/>
        </p:nvSpPr>
        <p:spPr>
          <a:xfrm>
            <a:off x="4355976" y="836712"/>
            <a:ext cx="4176464" cy="1815882"/>
          </a:xfrm>
          <a:prstGeom prst="rect">
            <a:avLst/>
          </a:prstGeom>
          <a:noFill/>
        </p:spPr>
        <p:txBody>
          <a:bodyPr wrap="square" rtlCol="0">
            <a:spAutoFit/>
          </a:bodyPr>
          <a:lstStyle/>
          <a:p>
            <a:pPr algn="just">
              <a:buFontTx/>
              <a:buChar char="-"/>
            </a:pPr>
            <a:r>
              <a:rPr lang="es-AR" sz="1600" dirty="0" smtClean="0">
                <a:latin typeface="Arial" pitchFamily="34" charset="0"/>
                <a:cs typeface="Arial" pitchFamily="34" charset="0"/>
              </a:rPr>
              <a:t> La quinta tiene una extensión de 5000 m2.</a:t>
            </a:r>
          </a:p>
          <a:p>
            <a:pPr algn="just">
              <a:buFontTx/>
              <a:buChar char="-"/>
            </a:pPr>
            <a:r>
              <a:rPr lang="es-AR" sz="1600" dirty="0" smtClean="0">
                <a:latin typeface="Arial" pitchFamily="34" charset="0"/>
                <a:cs typeface="Arial" pitchFamily="34" charset="0"/>
              </a:rPr>
              <a:t> El área de cultivo del camote tiene una superficie de 3.000 m2.</a:t>
            </a:r>
          </a:p>
          <a:p>
            <a:pPr algn="just">
              <a:buFontTx/>
              <a:buChar char="-"/>
            </a:pPr>
            <a:r>
              <a:rPr lang="es-AR" sz="1600" dirty="0" smtClean="0">
                <a:latin typeface="Arial" pitchFamily="34" charset="0"/>
                <a:cs typeface="Arial" pitchFamily="34" charset="0"/>
              </a:rPr>
              <a:t> El área de producción (productos elaborados) es de 100 m2.</a:t>
            </a:r>
          </a:p>
          <a:p>
            <a:pPr algn="just">
              <a:buFontTx/>
              <a:buChar char="-"/>
            </a:pPr>
            <a:r>
              <a:rPr lang="es-AR" sz="1600" dirty="0" smtClean="0">
                <a:latin typeface="Arial" pitchFamily="34" charset="0"/>
                <a:cs typeface="Arial" pitchFamily="34" charset="0"/>
              </a:rPr>
              <a:t> El espacio restante está constituido por parqueaderos, jardines y una cancha.</a:t>
            </a:r>
          </a:p>
        </p:txBody>
      </p:sp>
      <p:pic>
        <p:nvPicPr>
          <p:cNvPr id="26626" name="Picture 2"/>
          <p:cNvPicPr>
            <a:picLocks noChangeAspect="1" noChangeArrowheads="1"/>
          </p:cNvPicPr>
          <p:nvPr/>
        </p:nvPicPr>
        <p:blipFill>
          <a:blip r:embed="rId5" cstate="print"/>
          <a:srcRect/>
          <a:stretch>
            <a:fillRect/>
          </a:stretch>
        </p:blipFill>
        <p:spPr bwMode="auto">
          <a:xfrm>
            <a:off x="3779912" y="2780928"/>
            <a:ext cx="504056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428596" y="-71462"/>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FUNCIONES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4 CuadroTexto"/>
          <p:cNvSpPr txBox="1"/>
          <p:nvPr/>
        </p:nvSpPr>
        <p:spPr>
          <a:xfrm>
            <a:off x="539552" y="836712"/>
            <a:ext cx="8352928" cy="2031325"/>
          </a:xfrm>
          <a:prstGeom prst="rect">
            <a:avLst/>
          </a:prstGeom>
          <a:noFill/>
        </p:spPr>
        <p:txBody>
          <a:bodyPr wrap="square" rtlCol="0">
            <a:spAutoFit/>
          </a:bodyPr>
          <a:lstStyle/>
          <a:p>
            <a:pPr lvl="3"/>
            <a:r>
              <a:rPr lang="es-ES_tradnl" b="1" dirty="0" smtClean="0"/>
              <a:t>                                  Administrador </a:t>
            </a:r>
            <a:endParaRPr lang="es-ES" sz="1200" dirty="0" smtClean="0"/>
          </a:p>
          <a:p>
            <a:pPr lvl="0">
              <a:buFont typeface="Arial" pitchFamily="34" charset="0"/>
              <a:buChar char="•"/>
            </a:pPr>
            <a:r>
              <a:rPr lang="es-ES_tradnl" dirty="0" smtClean="0"/>
              <a:t>Es la persona encargada a planificar, ejecutar, controlar y mejorar la producción de la quinta </a:t>
            </a:r>
            <a:r>
              <a:rPr lang="es-EC" dirty="0" smtClean="0"/>
              <a:t>agrícola. </a:t>
            </a:r>
            <a:endParaRPr lang="es-ES" sz="1200" dirty="0" smtClean="0"/>
          </a:p>
          <a:p>
            <a:pPr lvl="0">
              <a:buFont typeface="Arial" pitchFamily="34" charset="0"/>
              <a:buChar char="•"/>
            </a:pPr>
            <a:r>
              <a:rPr lang="es-EC" dirty="0" smtClean="0"/>
              <a:t>Realiza l</a:t>
            </a:r>
            <a:r>
              <a:rPr lang="es-ES_tradnl" dirty="0" smtClean="0"/>
              <a:t>a adquisición de todos los insumos necesarios para la producción del camote.</a:t>
            </a:r>
            <a:endParaRPr lang="es-ES" sz="1200" dirty="0" smtClean="0"/>
          </a:p>
          <a:p>
            <a:pPr lvl="0">
              <a:buFont typeface="Arial" pitchFamily="34" charset="0"/>
              <a:buChar char="•"/>
            </a:pPr>
            <a:r>
              <a:rPr lang="es-ES_tradnl" dirty="0" smtClean="0"/>
              <a:t>Establece las políticas de seguridad en cumplimiento a la ley.</a:t>
            </a:r>
            <a:endParaRPr lang="es-ES" sz="1200" dirty="0" smtClean="0"/>
          </a:p>
          <a:p>
            <a:pPr lvl="0">
              <a:buFont typeface="Arial" pitchFamily="34" charset="0"/>
              <a:buChar char="•"/>
            </a:pPr>
            <a:r>
              <a:rPr lang="es-ES_tradnl" dirty="0" smtClean="0"/>
              <a:t>Exige que los trabajadores cumplan sus obligaciones.</a:t>
            </a:r>
            <a:endParaRPr lang="es-ES" sz="1200" dirty="0" smtClean="0"/>
          </a:p>
          <a:p>
            <a:pPr lvl="0">
              <a:buFont typeface="Arial" pitchFamily="34" charset="0"/>
              <a:buChar char="•"/>
            </a:pPr>
            <a:r>
              <a:rPr lang="es-ES_tradnl" dirty="0" smtClean="0"/>
              <a:t>Coordina todo tipo de actividades extra con las autoridades.</a:t>
            </a:r>
            <a:endParaRPr lang="es-ES" dirty="0"/>
          </a:p>
        </p:txBody>
      </p:sp>
      <p:sp>
        <p:nvSpPr>
          <p:cNvPr id="8" name="7 CuadroTexto"/>
          <p:cNvSpPr txBox="1"/>
          <p:nvPr/>
        </p:nvSpPr>
        <p:spPr>
          <a:xfrm>
            <a:off x="611560" y="3356992"/>
            <a:ext cx="8064896" cy="2031325"/>
          </a:xfrm>
          <a:prstGeom prst="rect">
            <a:avLst/>
          </a:prstGeom>
          <a:noFill/>
        </p:spPr>
        <p:txBody>
          <a:bodyPr wrap="square" rtlCol="0">
            <a:spAutoFit/>
          </a:bodyPr>
          <a:lstStyle/>
          <a:p>
            <a:pPr lvl="3"/>
            <a:r>
              <a:rPr lang="es-ES_tradnl" b="1" dirty="0" smtClean="0"/>
              <a:t>                                 Jornalero (a)</a:t>
            </a:r>
            <a:endParaRPr lang="es-ES" sz="1200" dirty="0" smtClean="0"/>
          </a:p>
          <a:p>
            <a:pPr lvl="0">
              <a:buFont typeface="Arial" pitchFamily="34" charset="0"/>
              <a:buChar char="•"/>
            </a:pPr>
            <a:r>
              <a:rPr lang="es-ES_tradnl" dirty="0" smtClean="0"/>
              <a:t>Cumple  las normas de seguridad establecidas.</a:t>
            </a:r>
            <a:endParaRPr lang="es-ES" sz="1200" dirty="0" smtClean="0"/>
          </a:p>
          <a:p>
            <a:pPr lvl="0">
              <a:buFont typeface="Arial" pitchFamily="34" charset="0"/>
              <a:buChar char="•"/>
            </a:pPr>
            <a:r>
              <a:rPr lang="es-ES_tradnl" dirty="0" smtClean="0"/>
              <a:t>Mantiene actualizado su certificado  de salud ocupacional.</a:t>
            </a:r>
            <a:endParaRPr lang="es-ES" sz="1200" dirty="0" smtClean="0"/>
          </a:p>
          <a:p>
            <a:pPr lvl="0">
              <a:buFont typeface="Arial" pitchFamily="34" charset="0"/>
              <a:buChar char="•"/>
            </a:pPr>
            <a:r>
              <a:rPr lang="es-ES_tradnl" dirty="0" smtClean="0"/>
              <a:t>Usa el equipo y la herramienta adecuada para la siembra y cosecha del camote.</a:t>
            </a:r>
            <a:endParaRPr lang="es-ES" sz="1200" dirty="0" smtClean="0"/>
          </a:p>
          <a:p>
            <a:pPr lvl="0">
              <a:buFont typeface="Arial" pitchFamily="34" charset="0"/>
              <a:buChar char="•"/>
            </a:pPr>
            <a:r>
              <a:rPr lang="es-ES_tradnl" dirty="0" smtClean="0"/>
              <a:t>Realiza la limpieza de las herramientas y el equipo utilizado.</a:t>
            </a:r>
            <a:endParaRPr lang="es-ES" sz="1200" dirty="0" smtClean="0"/>
          </a:p>
          <a:p>
            <a:pPr lvl="0">
              <a:buFont typeface="Arial" pitchFamily="34" charset="0"/>
              <a:buChar char="•"/>
            </a:pPr>
            <a:r>
              <a:rPr lang="es-ES_tradnl" dirty="0" smtClean="0"/>
              <a:t>Asegura la herramienta y el equipo utilizado.</a:t>
            </a:r>
            <a:endParaRPr lang="es-ES" sz="1200" dirty="0" smtClean="0"/>
          </a:p>
          <a:p>
            <a:pPr lvl="0">
              <a:buFont typeface="Arial" pitchFamily="34" charset="0"/>
              <a:buChar char="•"/>
            </a:pPr>
            <a:r>
              <a:rPr lang="es-ES_tradnl" dirty="0" smtClean="0"/>
              <a:t>Cumple su régimen de trabajo conforme a su contrato.</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428596" y="-71462"/>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FUNCIONES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4 CuadroTexto"/>
          <p:cNvSpPr txBox="1"/>
          <p:nvPr/>
        </p:nvSpPr>
        <p:spPr>
          <a:xfrm>
            <a:off x="539552" y="836712"/>
            <a:ext cx="8352928" cy="2308324"/>
          </a:xfrm>
          <a:prstGeom prst="rect">
            <a:avLst/>
          </a:prstGeom>
          <a:noFill/>
        </p:spPr>
        <p:txBody>
          <a:bodyPr wrap="square" rtlCol="0">
            <a:spAutoFit/>
          </a:bodyPr>
          <a:lstStyle/>
          <a:p>
            <a:pPr lvl="3"/>
            <a:r>
              <a:rPr lang="es-ES_tradnl" b="1" dirty="0" smtClean="0"/>
              <a:t>           Pastelero (productos elaborados)</a:t>
            </a:r>
            <a:endParaRPr lang="es-ES" sz="1200" dirty="0" smtClean="0"/>
          </a:p>
          <a:p>
            <a:pPr lvl="0">
              <a:buFont typeface="Arial" pitchFamily="34" charset="0"/>
              <a:buChar char="•"/>
            </a:pPr>
            <a:r>
              <a:rPr lang="es-ES_tradnl" dirty="0" smtClean="0"/>
              <a:t>Cumple las normas de seguridad establecidas.</a:t>
            </a:r>
            <a:endParaRPr lang="es-ES" sz="1200" dirty="0" smtClean="0"/>
          </a:p>
          <a:p>
            <a:pPr lvl="0">
              <a:buFont typeface="Arial" pitchFamily="34" charset="0"/>
              <a:buChar char="•"/>
            </a:pPr>
            <a:r>
              <a:rPr lang="es-ES_tradnl" dirty="0" smtClean="0"/>
              <a:t>Usa guantes, overol, gorro, mascarilla y zapatos de caucho durante la preparación de los productos elaborados.</a:t>
            </a:r>
            <a:endParaRPr lang="es-ES" sz="1200" dirty="0" smtClean="0"/>
          </a:p>
          <a:p>
            <a:pPr lvl="0">
              <a:buFont typeface="Arial" pitchFamily="34" charset="0"/>
              <a:buChar char="•"/>
            </a:pPr>
            <a:r>
              <a:rPr lang="es-ES_tradnl" dirty="0" smtClean="0"/>
              <a:t>Utiliza los utencillos adecuados para la elaboración de pasteles.</a:t>
            </a:r>
            <a:endParaRPr lang="es-ES" sz="1200" dirty="0" smtClean="0"/>
          </a:p>
          <a:p>
            <a:pPr lvl="0">
              <a:buFont typeface="Arial" pitchFamily="34" charset="0"/>
              <a:buChar char="•"/>
            </a:pPr>
            <a:r>
              <a:rPr lang="es-ES_tradnl" dirty="0" smtClean="0"/>
              <a:t>Organiza los recursos entregados por el administrador para la preparación de los pasteles.</a:t>
            </a:r>
            <a:endParaRPr lang="es-ES" sz="1200" dirty="0" smtClean="0"/>
          </a:p>
          <a:p>
            <a:pPr lvl="0">
              <a:buFont typeface="Arial" pitchFamily="34" charset="0"/>
              <a:buChar char="•"/>
            </a:pPr>
            <a:r>
              <a:rPr lang="es-ES_tradnl" dirty="0" smtClean="0"/>
              <a:t>Mantiene aseado su sector de trabajo.</a:t>
            </a:r>
            <a:endParaRPr lang="es-ES" sz="1200" dirty="0" smtClean="0"/>
          </a:p>
        </p:txBody>
      </p:sp>
      <p:sp>
        <p:nvSpPr>
          <p:cNvPr id="8" name="7 CuadroTexto"/>
          <p:cNvSpPr txBox="1"/>
          <p:nvPr/>
        </p:nvSpPr>
        <p:spPr>
          <a:xfrm>
            <a:off x="611560" y="3356992"/>
            <a:ext cx="8064896" cy="2308324"/>
          </a:xfrm>
          <a:prstGeom prst="rect">
            <a:avLst/>
          </a:prstGeom>
          <a:noFill/>
        </p:spPr>
        <p:txBody>
          <a:bodyPr wrap="square" rtlCol="0">
            <a:spAutoFit/>
          </a:bodyPr>
          <a:lstStyle/>
          <a:p>
            <a:pPr lvl="3"/>
            <a:r>
              <a:rPr lang="es-ES_tradnl" b="1" dirty="0" smtClean="0"/>
              <a:t>Vendedor (a) de productos elaborados y no elaborados</a:t>
            </a:r>
            <a:endParaRPr lang="es-ES" sz="1200" dirty="0" smtClean="0"/>
          </a:p>
          <a:p>
            <a:pPr lvl="0">
              <a:buFont typeface="Arial" pitchFamily="34" charset="0"/>
              <a:buChar char="•"/>
            </a:pPr>
            <a:r>
              <a:rPr lang="es-ES_tradnl" dirty="0" smtClean="0"/>
              <a:t>Atiende con cordialidad y rapidez al momento de vender.</a:t>
            </a:r>
            <a:endParaRPr lang="es-ES" sz="1200" dirty="0" smtClean="0"/>
          </a:p>
          <a:p>
            <a:pPr lvl="0">
              <a:buFont typeface="Arial" pitchFamily="34" charset="0"/>
              <a:buChar char="•"/>
            </a:pPr>
            <a:r>
              <a:rPr lang="es-ES_tradnl" dirty="0" smtClean="0"/>
              <a:t>Usa guantes durante la venta de alimentos elaborados y en el cobro del dinero.</a:t>
            </a:r>
            <a:endParaRPr lang="es-ES" sz="1200" dirty="0" smtClean="0"/>
          </a:p>
          <a:p>
            <a:pPr lvl="0">
              <a:buFont typeface="Arial" pitchFamily="34" charset="0"/>
              <a:buChar char="•"/>
            </a:pPr>
            <a:r>
              <a:rPr lang="es-ES_tradnl" dirty="0" smtClean="0"/>
              <a:t>Proporciona factura por la venta realizada.</a:t>
            </a:r>
            <a:endParaRPr lang="es-ES" sz="1200" dirty="0" smtClean="0"/>
          </a:p>
          <a:p>
            <a:pPr lvl="0">
              <a:buFont typeface="Arial" pitchFamily="34" charset="0"/>
              <a:buChar char="•"/>
            </a:pPr>
            <a:r>
              <a:rPr lang="es-ES_tradnl" dirty="0" smtClean="0"/>
              <a:t>Mantiene limpio el vehículo de transporte de productos elaborados.</a:t>
            </a:r>
            <a:endParaRPr lang="es-ES" sz="1200" dirty="0" smtClean="0"/>
          </a:p>
          <a:p>
            <a:pPr lvl="0">
              <a:buFont typeface="Arial" pitchFamily="34" charset="0"/>
              <a:buChar char="•"/>
            </a:pPr>
            <a:r>
              <a:rPr lang="es-ES_tradnl" dirty="0" smtClean="0"/>
              <a:t>Ejecuta las normas de seguridad industrial en su campo.</a:t>
            </a:r>
            <a:endParaRPr lang="es-ES" sz="1200" dirty="0" smtClean="0"/>
          </a:p>
          <a:p>
            <a:pPr lvl="0">
              <a:buFont typeface="Arial" pitchFamily="34" charset="0"/>
              <a:buChar char="•"/>
            </a:pPr>
            <a:r>
              <a:rPr lang="es-ES_tradnl" dirty="0" smtClean="0"/>
              <a:t>Informa sobre los precios de venta al público autorizados por el administrador.</a:t>
            </a:r>
            <a:endParaRPr lang="es-ES" sz="1200" dirty="0" smtClean="0"/>
          </a:p>
          <a:p>
            <a:pPr lvl="0">
              <a:buFont typeface="Arial" pitchFamily="34" charset="0"/>
              <a:buChar char="•"/>
            </a:pPr>
            <a:r>
              <a:rPr lang="es-ES_tradnl" dirty="0" smtClean="0"/>
              <a:t>Informa a los clientes sobre las promociones existentes.</a:t>
            </a:r>
            <a:endParaRPr lang="es-E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1575853"/>
            <a:ext cx="6408712" cy="144655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IV</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ESTUDIO ECONÓMICO FINANCIERO</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467544"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INVERSIONES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323528" y="548680"/>
            <a:ext cx="8568952"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395536"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FINANCIAMIENTO</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pic>
        <p:nvPicPr>
          <p:cNvPr id="17410" name="Picture 2"/>
          <p:cNvPicPr>
            <a:picLocks noChangeAspect="1" noChangeArrowheads="1"/>
          </p:cNvPicPr>
          <p:nvPr/>
        </p:nvPicPr>
        <p:blipFill>
          <a:blip r:embed="rId4" cstate="print"/>
          <a:srcRect/>
          <a:stretch>
            <a:fillRect/>
          </a:stretch>
        </p:blipFill>
        <p:spPr bwMode="auto">
          <a:xfrm>
            <a:off x="395536" y="1124744"/>
            <a:ext cx="8136903" cy="4493865"/>
          </a:xfrm>
          <a:prstGeom prst="rect">
            <a:avLst/>
          </a:prstGeom>
          <a:noFill/>
          <a:ln w="9525">
            <a:noFill/>
            <a:miter lim="800000"/>
            <a:headEnd/>
            <a:tailEnd/>
          </a:ln>
          <a:effectLst/>
        </p:spPr>
      </p:pic>
      <p:cxnSp>
        <p:nvCxnSpPr>
          <p:cNvPr id="9" name="8 Conector recto"/>
          <p:cNvCxnSpPr/>
          <p:nvPr/>
        </p:nvCxnSpPr>
        <p:spPr>
          <a:xfrm>
            <a:off x="8532440" y="1124744"/>
            <a:ext cx="0" cy="4104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3511" y="836712"/>
            <a:ext cx="8291512" cy="4392488"/>
          </a:xfrm>
        </p:spPr>
        <p:txBody>
          <a:bodyPr/>
          <a:lstStyle/>
          <a:p>
            <a:pPr marL="0" indent="0" algn="just" eaLnBrk="1" hangingPunct="1">
              <a:spcBef>
                <a:spcPts val="0"/>
              </a:spcBef>
              <a:defRPr/>
            </a:pPr>
            <a:endParaRPr lang="es-EC" sz="1900" dirty="0">
              <a:latin typeface="Times New Roman" panose="02020603050405020304" pitchFamily="18" charset="0"/>
              <a:cs typeface="Times New Roman" panose="02020603050405020304" pitchFamily="18" charset="0"/>
            </a:endParaRPr>
          </a:p>
          <a:p>
            <a:pPr marL="0" indent="0" eaLnBrk="1" hangingPunct="1">
              <a:spcBef>
                <a:spcPts val="0"/>
              </a:spcBef>
              <a:buNone/>
              <a:defRPr/>
            </a:pPr>
            <a:endParaRPr lang="es-EC" sz="1900" dirty="0"/>
          </a:p>
        </p:txBody>
      </p:sp>
      <p:sp>
        <p:nvSpPr>
          <p:cNvPr id="4" name="3 Rectángulo"/>
          <p:cNvSpPr/>
          <p:nvPr/>
        </p:nvSpPr>
        <p:spPr>
          <a:xfrm>
            <a:off x="1907704" y="1052736"/>
            <a:ext cx="5472608" cy="3847207"/>
          </a:xfrm>
          <a:prstGeom prst="rect">
            <a:avLst/>
          </a:prstGeom>
        </p:spPr>
        <p:txBody>
          <a:bodyPr wrap="square">
            <a:spAutoFit/>
          </a:bodyPr>
          <a:lstStyle/>
          <a:p>
            <a:pPr algn="ctr"/>
            <a:r>
              <a:rPr lang="es-ES" sz="4400" b="1" dirty="0" smtClean="0">
                <a:solidFill>
                  <a:srgbClr val="002060"/>
                </a:solidFill>
                <a:latin typeface="Times New Roman" panose="02020603050405020304" pitchFamily="18" charset="0"/>
                <a:cs typeface="Times New Roman" panose="02020603050405020304" pitchFamily="18" charset="0"/>
              </a:rPr>
              <a:t>SUMARIO</a:t>
            </a:r>
            <a:endParaRPr lang="es-EC" sz="4400" b="1" dirty="0" smtClean="0">
              <a:solidFill>
                <a:srgbClr val="002060"/>
              </a:solidFill>
              <a:latin typeface="Times New Roman" panose="02020603050405020304" pitchFamily="18" charset="0"/>
              <a:cs typeface="Times New Roman" panose="02020603050405020304" pitchFamily="18" charset="0"/>
            </a:endParaRP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INTRODUCCIÓN</a:t>
            </a: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ESTUDIO DE MERCADO</a:t>
            </a: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ESTIDIO TÉCNICO</a:t>
            </a: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ESTUDIO FINANCIERO</a:t>
            </a: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EVALUACIÓN</a:t>
            </a:r>
          </a:p>
          <a:p>
            <a:pPr>
              <a:buFont typeface="Times New Roman" pitchFamily="18" charset="0"/>
              <a:buChar char="۞"/>
            </a:pPr>
            <a:r>
              <a:rPr lang="es-EC" sz="2400" b="1" dirty="0" smtClean="0">
                <a:solidFill>
                  <a:srgbClr val="002060"/>
                </a:solidFill>
                <a:latin typeface="Times New Roman" panose="02020603050405020304" pitchFamily="18" charset="0"/>
                <a:cs typeface="Times New Roman" panose="02020603050405020304" pitchFamily="18" charset="0"/>
              </a:rPr>
              <a:t>   RECOMENDACIÓN</a:t>
            </a:r>
          </a:p>
          <a:p>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6388" name="Picture 4"/>
          <p:cNvPicPr>
            <a:picLocks noChangeAspect="1" noChangeArrowheads="1"/>
          </p:cNvPicPr>
          <p:nvPr/>
        </p:nvPicPr>
        <p:blipFill>
          <a:blip r:embed="rId2" cstate="print"/>
          <a:srcRect/>
          <a:stretch>
            <a:fillRect/>
          </a:stretch>
        </p:blipFill>
        <p:spPr bwMode="auto">
          <a:xfrm>
            <a:off x="1" y="5910212"/>
            <a:ext cx="9144000" cy="94778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extLst>
      <p:ext uri="{BB962C8B-B14F-4D97-AF65-F5344CB8AC3E}">
        <p14:creationId xmlns="" xmlns:p14="http://schemas.microsoft.com/office/powerpoint/2010/main" val="205508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5" name="1 Título"/>
          <p:cNvSpPr txBox="1">
            <a:spLocks/>
          </p:cNvSpPr>
          <p:nvPr/>
        </p:nvSpPr>
        <p:spPr>
          <a:xfrm>
            <a:off x="428596" y="-24"/>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INGRESOS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5362" name="Picture 2"/>
          <p:cNvPicPr>
            <a:picLocks noChangeAspect="1" noChangeArrowheads="1"/>
          </p:cNvPicPr>
          <p:nvPr/>
        </p:nvPicPr>
        <p:blipFill>
          <a:blip r:embed="rId4" cstate="print"/>
          <a:srcRect/>
          <a:stretch>
            <a:fillRect/>
          </a:stretch>
        </p:blipFill>
        <p:spPr bwMode="auto">
          <a:xfrm>
            <a:off x="0" y="1196752"/>
            <a:ext cx="9144000" cy="2486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4" name="1 Título"/>
          <p:cNvSpPr txBox="1">
            <a:spLocks/>
          </p:cNvSpPr>
          <p:nvPr/>
        </p:nvSpPr>
        <p:spPr>
          <a:xfrm>
            <a:off x="467544"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EGRESOS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6387" name="Picture 3"/>
          <p:cNvPicPr>
            <a:picLocks noChangeAspect="1" noChangeArrowheads="1"/>
          </p:cNvPicPr>
          <p:nvPr/>
        </p:nvPicPr>
        <p:blipFill>
          <a:blip r:embed="rId4" cstate="print"/>
          <a:srcRect/>
          <a:stretch>
            <a:fillRect/>
          </a:stretch>
        </p:blipFill>
        <p:spPr bwMode="auto">
          <a:xfrm>
            <a:off x="251520" y="1268760"/>
            <a:ext cx="8640960" cy="2522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395536"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PUNTO DE EQUILIBRIO</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pic>
        <p:nvPicPr>
          <p:cNvPr id="18434" name="Picture 2"/>
          <p:cNvPicPr>
            <a:picLocks noChangeAspect="1" noChangeArrowheads="1"/>
          </p:cNvPicPr>
          <p:nvPr/>
        </p:nvPicPr>
        <p:blipFill>
          <a:blip r:embed="rId4" cstate="print"/>
          <a:srcRect/>
          <a:stretch>
            <a:fillRect/>
          </a:stretch>
        </p:blipFill>
        <p:spPr bwMode="auto">
          <a:xfrm>
            <a:off x="0" y="548680"/>
            <a:ext cx="9144000" cy="2304256"/>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cstate="print"/>
          <a:srcRect/>
          <a:stretch>
            <a:fillRect/>
          </a:stretch>
        </p:blipFill>
        <p:spPr bwMode="auto">
          <a:xfrm>
            <a:off x="2051720" y="2996952"/>
            <a:ext cx="520065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1575853"/>
            <a:ext cx="5472608" cy="144655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V</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EVALUACIÓN</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4" name="1 Título"/>
          <p:cNvSpPr txBox="1">
            <a:spLocks/>
          </p:cNvSpPr>
          <p:nvPr/>
        </p:nvSpPr>
        <p:spPr>
          <a:xfrm>
            <a:off x="467544" y="0"/>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RESULTADOS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pic>
        <p:nvPicPr>
          <p:cNvPr id="18433" name="Imagen 1"/>
          <p:cNvPicPr>
            <a:picLocks noChangeAspect="1" noChangeArrowheads="1"/>
          </p:cNvPicPr>
          <p:nvPr/>
        </p:nvPicPr>
        <p:blipFill>
          <a:blip r:embed="rId4" cstate="print"/>
          <a:srcRect/>
          <a:stretch>
            <a:fillRect/>
          </a:stretch>
        </p:blipFill>
        <p:spPr bwMode="auto">
          <a:xfrm>
            <a:off x="827584" y="980728"/>
            <a:ext cx="756084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6" name="1 Título"/>
          <p:cNvSpPr txBox="1">
            <a:spLocks/>
          </p:cNvSpPr>
          <p:nvPr/>
        </p:nvSpPr>
        <p:spPr>
          <a:xfrm>
            <a:off x="428596" y="71414"/>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CONCLUSIONES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0" name="9 CuadroTexto"/>
          <p:cNvSpPr txBox="1"/>
          <p:nvPr/>
        </p:nvSpPr>
        <p:spPr>
          <a:xfrm>
            <a:off x="539552" y="764704"/>
            <a:ext cx="8208912" cy="1477328"/>
          </a:xfrm>
          <a:prstGeom prst="rect">
            <a:avLst/>
          </a:prstGeom>
          <a:noFill/>
        </p:spPr>
        <p:txBody>
          <a:bodyPr wrap="square" rtlCol="0">
            <a:spAutoFit/>
          </a:bodyPr>
          <a:lstStyle/>
          <a:p>
            <a:pPr lvl="1"/>
            <a:r>
              <a:rPr lang="es-EC" b="1" dirty="0" smtClean="0"/>
              <a:t>                                          Tasa Interna de Retorno </a:t>
            </a:r>
            <a:endParaRPr lang="es-ES" sz="1100" dirty="0" smtClean="0"/>
          </a:p>
          <a:p>
            <a:pPr algn="just"/>
            <a:r>
              <a:rPr lang="en-US" dirty="0" smtClean="0"/>
              <a:t>L</a:t>
            </a:r>
            <a:r>
              <a:rPr lang="es-EC" dirty="0" smtClean="0"/>
              <a:t>a tasa interna de retorno es la confirmación de los resultados y se ubica en el 14.79%, lo que nos dice, que sobre la inversión realizada se obtiene un rendimiento anual del mencionado porcentaje, con lo cual la recuperación del capital invertido se realizaría en 4,68 años.</a:t>
            </a:r>
            <a:endParaRPr lang="es-ES" dirty="0"/>
          </a:p>
        </p:txBody>
      </p:sp>
      <p:sp>
        <p:nvSpPr>
          <p:cNvPr id="11" name="10 CuadroTexto"/>
          <p:cNvSpPr txBox="1"/>
          <p:nvPr/>
        </p:nvSpPr>
        <p:spPr>
          <a:xfrm>
            <a:off x="539552" y="2636912"/>
            <a:ext cx="8208912" cy="1200329"/>
          </a:xfrm>
          <a:prstGeom prst="rect">
            <a:avLst/>
          </a:prstGeom>
          <a:noFill/>
        </p:spPr>
        <p:txBody>
          <a:bodyPr wrap="square" rtlCol="0">
            <a:spAutoFit/>
          </a:bodyPr>
          <a:lstStyle/>
          <a:p>
            <a:pPr lvl="1"/>
            <a:r>
              <a:rPr lang="en-US" b="1" dirty="0" smtClean="0"/>
              <a:t>                                             </a:t>
            </a:r>
            <a:r>
              <a:rPr lang="es-EC" b="1" dirty="0" smtClean="0"/>
              <a:t>Período de recuperación</a:t>
            </a:r>
            <a:endParaRPr lang="es-ES" sz="1100" dirty="0" smtClean="0"/>
          </a:p>
          <a:p>
            <a:pPr algn="just"/>
            <a:r>
              <a:rPr lang="es-EC" dirty="0" smtClean="0"/>
              <a:t>El periodo de recuperación  en el estudio arroja un tiempo de cuatro años, tiempo muy bueno si consideramos que a periodos menores la liberación de efectivo es mayor y por consiguiente la relación deuda capital es mejor.</a:t>
            </a:r>
            <a:endParaRPr lang="es-ES" sz="1200" dirty="0"/>
          </a:p>
        </p:txBody>
      </p:sp>
      <p:sp>
        <p:nvSpPr>
          <p:cNvPr id="12" name="11 CuadroTexto"/>
          <p:cNvSpPr txBox="1"/>
          <p:nvPr/>
        </p:nvSpPr>
        <p:spPr>
          <a:xfrm>
            <a:off x="395536" y="4365104"/>
            <a:ext cx="8280920" cy="1200329"/>
          </a:xfrm>
          <a:prstGeom prst="rect">
            <a:avLst/>
          </a:prstGeom>
          <a:noFill/>
        </p:spPr>
        <p:txBody>
          <a:bodyPr wrap="square" rtlCol="0">
            <a:spAutoFit/>
          </a:bodyPr>
          <a:lstStyle/>
          <a:p>
            <a:pPr lvl="1"/>
            <a:r>
              <a:rPr lang="es-EC" b="1" dirty="0" smtClean="0"/>
              <a:t>                                                 Relación Beneficio/ Costo</a:t>
            </a:r>
            <a:endParaRPr lang="es-ES" sz="1100" dirty="0" smtClean="0"/>
          </a:p>
          <a:p>
            <a:pPr algn="just"/>
            <a:r>
              <a:rPr lang="es-EC" dirty="0" smtClean="0"/>
              <a:t>El análisis beneficio costos, habla positivamente del proyecto, indica que hay un beneficio mayor (utilidad) de alrededor de 3.90 dólares de beneficio por cada dólar invertido, un resultado muy bueno en términos de rendimiento.</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esultado de imagen para señal positiva"/>
          <p:cNvPicPr>
            <a:picLocks noChangeAspect="1" noChangeArrowheads="1"/>
          </p:cNvPicPr>
          <p:nvPr/>
        </p:nvPicPr>
        <p:blipFill>
          <a:blip r:embed="rId2" cstate="print">
            <a:lum bright="10000" contrast="4000"/>
          </a:blip>
          <a:srcRect/>
          <a:stretch>
            <a:fillRect/>
          </a:stretch>
        </p:blipFill>
        <p:spPr bwMode="auto">
          <a:xfrm>
            <a:off x="1187624" y="3284984"/>
            <a:ext cx="7200800" cy="2088232"/>
          </a:xfrm>
          <a:prstGeom prst="rect">
            <a:avLst/>
          </a:prstGeom>
          <a:noFill/>
        </p:spPr>
      </p:pic>
      <p:pic>
        <p:nvPicPr>
          <p:cNvPr id="8"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0" y="5910212"/>
            <a:ext cx="9144000" cy="947788"/>
          </a:xfrm>
          <a:prstGeom prst="rect">
            <a:avLst/>
          </a:prstGeom>
          <a:noFill/>
          <a:ln w="9525">
            <a:noFill/>
            <a:miter lim="800000"/>
            <a:headEnd/>
            <a:tailEnd/>
          </a:ln>
          <a:effectLst/>
        </p:spPr>
      </p:pic>
      <p:sp>
        <p:nvSpPr>
          <p:cNvPr id="6" name="1 Título"/>
          <p:cNvSpPr txBox="1">
            <a:spLocks/>
          </p:cNvSpPr>
          <p:nvPr/>
        </p:nvSpPr>
        <p:spPr>
          <a:xfrm>
            <a:off x="428596" y="71414"/>
            <a:ext cx="8286808" cy="5274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RECOMENDACIÓN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4 CuadroTexto"/>
          <p:cNvSpPr txBox="1"/>
          <p:nvPr/>
        </p:nvSpPr>
        <p:spPr>
          <a:xfrm>
            <a:off x="1043608" y="1340768"/>
            <a:ext cx="7344816" cy="1323439"/>
          </a:xfrm>
          <a:prstGeom prst="rect">
            <a:avLst/>
          </a:prstGeom>
          <a:solidFill>
            <a:srgbClr val="FFFF00"/>
          </a:solidFill>
          <a:ln w="25400">
            <a:solidFill>
              <a:schemeClr val="tx1"/>
            </a:solidFill>
          </a:ln>
        </p:spPr>
        <p:txBody>
          <a:bodyPr wrap="square" rtlCol="0">
            <a:spAutoFit/>
          </a:bodyPr>
          <a:lstStyle/>
          <a:p>
            <a:pPr algn="just"/>
            <a:r>
              <a:rPr lang="es-EC" sz="2000" b="1" dirty="0" smtClean="0">
                <a:latin typeface="Arial" pitchFamily="34" charset="0"/>
                <a:cs typeface="Arial" pitchFamily="34" charset="0"/>
              </a:rPr>
              <a:t>Por los resultados obtenidos se recomienda INVERTIR y CREAR la empresa para la producción y comercialización del camote en la ciudad de Baños, Provincia de Tungurahua.</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6" name="5 Rectángulo"/>
          <p:cNvSpPr/>
          <p:nvPr/>
        </p:nvSpPr>
        <p:spPr>
          <a:xfrm>
            <a:off x="755576" y="2492896"/>
            <a:ext cx="765183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 !!</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3511" y="836712"/>
            <a:ext cx="8291512" cy="4392488"/>
          </a:xfrm>
        </p:spPr>
        <p:txBody>
          <a:bodyPr/>
          <a:lstStyle/>
          <a:p>
            <a:pPr marL="0" indent="0" algn="just" eaLnBrk="1" hangingPunct="1">
              <a:spcBef>
                <a:spcPts val="0"/>
              </a:spcBef>
              <a:defRPr/>
            </a:pPr>
            <a:endParaRPr lang="es-EC" sz="1900" dirty="0">
              <a:latin typeface="Times New Roman" panose="02020603050405020304" pitchFamily="18" charset="0"/>
              <a:cs typeface="Times New Roman" panose="02020603050405020304" pitchFamily="18" charset="0"/>
            </a:endParaRPr>
          </a:p>
          <a:p>
            <a:pPr marL="0" indent="0" eaLnBrk="1" hangingPunct="1">
              <a:spcBef>
                <a:spcPts val="0"/>
              </a:spcBef>
              <a:buNone/>
              <a:defRPr/>
            </a:pPr>
            <a:endParaRPr lang="es-EC" sz="1900" dirty="0"/>
          </a:p>
        </p:txBody>
      </p:sp>
      <p:sp>
        <p:nvSpPr>
          <p:cNvPr id="4" name="3 Rectángulo"/>
          <p:cNvSpPr/>
          <p:nvPr/>
        </p:nvSpPr>
        <p:spPr>
          <a:xfrm>
            <a:off x="1907704" y="1575853"/>
            <a:ext cx="5472608" cy="1754326"/>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4400" b="1" dirty="0" smtClean="0">
                <a:solidFill>
                  <a:srgbClr val="002060"/>
                </a:solidFill>
                <a:latin typeface="Times New Roman" panose="02020603050405020304" pitchFamily="18" charset="0"/>
                <a:cs typeface="Times New Roman" panose="02020603050405020304" pitchFamily="18" charset="0"/>
              </a:rPr>
              <a:t>INTRODUCCIÓN</a:t>
            </a:r>
            <a:endParaRPr lang="en-US" sz="4400" b="1" dirty="0">
              <a:solidFill>
                <a:srgbClr val="002060"/>
              </a:solidFill>
              <a:latin typeface="Times New Roman" panose="02020603050405020304" pitchFamily="18" charset="0"/>
              <a:cs typeface="Times New Roman" panose="02020603050405020304" pitchFamily="18" charset="0"/>
            </a:endParaRPr>
          </a:p>
        </p:txBody>
      </p:sp>
      <p:pic>
        <p:nvPicPr>
          <p:cNvPr id="16388" name="Picture 4"/>
          <p:cNvPicPr>
            <a:picLocks noChangeAspect="1" noChangeArrowheads="1"/>
          </p:cNvPicPr>
          <p:nvPr/>
        </p:nvPicPr>
        <p:blipFill>
          <a:blip r:embed="rId2" cstate="print"/>
          <a:srcRect/>
          <a:stretch>
            <a:fillRect/>
          </a:stretch>
        </p:blipFill>
        <p:spPr bwMode="auto">
          <a:xfrm>
            <a:off x="1" y="5910212"/>
            <a:ext cx="9144000" cy="94778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extLst>
      <p:ext uri="{BB962C8B-B14F-4D97-AF65-F5344CB8AC3E}">
        <p14:creationId xmlns="" xmlns:p14="http://schemas.microsoft.com/office/powerpoint/2010/main" val="205508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3" name="2 Subtítulo"/>
          <p:cNvSpPr>
            <a:spLocks noGrp="1"/>
          </p:cNvSpPr>
          <p:nvPr>
            <p:ph type="subTitle" idx="1"/>
          </p:nvPr>
        </p:nvSpPr>
        <p:spPr>
          <a:xfrm>
            <a:off x="683568" y="980728"/>
            <a:ext cx="4608512" cy="2736304"/>
          </a:xfrm>
        </p:spPr>
        <p:txBody>
          <a:bodyPr>
            <a:normAutofit fontScale="92500" lnSpcReduction="20000"/>
          </a:bodyPr>
          <a:lstStyle/>
          <a:p>
            <a:pPr algn="just"/>
            <a:r>
              <a:rPr lang="es-ES_tradnl" sz="1800" dirty="0" smtClean="0">
                <a:solidFill>
                  <a:schemeClr val="tx1"/>
                </a:solidFill>
                <a:latin typeface="Arial" pitchFamily="34" charset="0"/>
                <a:cs typeface="Arial" pitchFamily="34" charset="0"/>
              </a:rPr>
              <a:t>Baños es una ciudad turística que convoca a gente de todo el Ecuador y del mundo entero que busca, en su estadía en este pequeño rincón andino, varias alternativas de entretenimiento; sin embargo busca también conjugar un buen paseo con el buen descanso y con el consumo de una buena comida. Se sabe que el plato típico de la ciudad es el camote preparado de varias formas y en variados platos, cuyo atractivo muchas veces no puede ser disfrutado por la carencia del producto.</a:t>
            </a:r>
          </a:p>
          <a:p>
            <a:pPr algn="just"/>
            <a:endParaRPr lang="es-EC" sz="1600" dirty="0">
              <a:solidFill>
                <a:schemeClr val="tx1"/>
              </a:solidFill>
              <a:latin typeface="Times New Roman" pitchFamily="18" charset="0"/>
              <a:cs typeface="Times New Roman" pitchFamily="18" charset="0"/>
            </a:endParaRPr>
          </a:p>
          <a:p>
            <a:pPr algn="just"/>
            <a:endParaRPr lang="es-EC" sz="1600" dirty="0" smtClean="0">
              <a:solidFill>
                <a:schemeClr val="tx1"/>
              </a:solidFill>
              <a:latin typeface="Times New Roman" pitchFamily="18" charset="0"/>
              <a:cs typeface="Times New Roman" pitchFamily="18" charset="0"/>
            </a:endParaRPr>
          </a:p>
          <a:p>
            <a:pPr algn="just"/>
            <a:endParaRPr lang="es-EC" sz="1600" dirty="0">
              <a:solidFill>
                <a:schemeClr val="tx1"/>
              </a:solidFill>
              <a:latin typeface="Times New Roman" pitchFamily="18" charset="0"/>
              <a:cs typeface="Times New Roman" pitchFamily="18" charset="0"/>
            </a:endParaRPr>
          </a:p>
          <a:p>
            <a:pPr algn="just"/>
            <a:endParaRPr lang="es-EC" sz="1600" dirty="0" smtClean="0">
              <a:solidFill>
                <a:schemeClr val="tx1"/>
              </a:solidFill>
              <a:latin typeface="Times New Roman" pitchFamily="18" charset="0"/>
              <a:cs typeface="Times New Roman" pitchFamily="18" charset="0"/>
            </a:endParaRPr>
          </a:p>
        </p:txBody>
      </p:sp>
      <p:sp>
        <p:nvSpPr>
          <p:cNvPr id="4" name="1 Título"/>
          <p:cNvSpPr txBox="1">
            <a:spLocks/>
          </p:cNvSpPr>
          <p:nvPr/>
        </p:nvSpPr>
        <p:spPr>
          <a:xfrm>
            <a:off x="459924" y="-24"/>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INTRODUCCIÓN</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7410"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pic>
        <p:nvPicPr>
          <p:cNvPr id="14338" name="Picture 2" descr="G:\Tecno\Monografía\fotos de granja\Foto0141.jpg"/>
          <p:cNvPicPr>
            <a:picLocks noChangeAspect="1" noChangeArrowheads="1"/>
          </p:cNvPicPr>
          <p:nvPr/>
        </p:nvPicPr>
        <p:blipFill>
          <a:blip r:embed="rId4" cstate="print"/>
          <a:srcRect/>
          <a:stretch>
            <a:fillRect/>
          </a:stretch>
        </p:blipFill>
        <p:spPr bwMode="auto">
          <a:xfrm>
            <a:off x="755576" y="3717032"/>
            <a:ext cx="4392488" cy="2044824"/>
          </a:xfrm>
          <a:prstGeom prst="rect">
            <a:avLst/>
          </a:prstGeom>
          <a:noFill/>
        </p:spPr>
      </p:pic>
      <p:pic>
        <p:nvPicPr>
          <p:cNvPr id="14339" name="Picture 3" descr="G:\Tecno\Monografía\fotos de granja\Foto0122.jpg"/>
          <p:cNvPicPr>
            <a:picLocks noChangeAspect="1" noChangeArrowheads="1"/>
          </p:cNvPicPr>
          <p:nvPr/>
        </p:nvPicPr>
        <p:blipFill>
          <a:blip r:embed="rId5" cstate="print"/>
          <a:srcRect/>
          <a:stretch>
            <a:fillRect/>
          </a:stretch>
        </p:blipFill>
        <p:spPr bwMode="auto">
          <a:xfrm>
            <a:off x="5580112" y="1124744"/>
            <a:ext cx="2942456" cy="46657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7" name="1 Título"/>
          <p:cNvSpPr txBox="1">
            <a:spLocks/>
          </p:cNvSpPr>
          <p:nvPr/>
        </p:nvSpPr>
        <p:spPr>
          <a:xfrm>
            <a:off x="323528" y="0"/>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PLANTEAMIENTO DEL PROBLEMA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10" name="9 CuadroTexto"/>
          <p:cNvSpPr txBox="1"/>
          <p:nvPr/>
        </p:nvSpPr>
        <p:spPr>
          <a:xfrm>
            <a:off x="683568" y="908720"/>
            <a:ext cx="7704856" cy="2585323"/>
          </a:xfrm>
          <a:prstGeom prst="rect">
            <a:avLst/>
          </a:prstGeom>
          <a:noFill/>
        </p:spPr>
        <p:txBody>
          <a:bodyPr wrap="square" rtlCol="0">
            <a:spAutoFit/>
          </a:bodyPr>
          <a:lstStyle/>
          <a:p>
            <a:pPr algn="just"/>
            <a:r>
              <a:rPr lang="es-ES_tradnl" dirty="0" smtClean="0">
                <a:latin typeface="Arial" pitchFamily="34" charset="0"/>
                <a:cs typeface="Arial" pitchFamily="34" charset="0"/>
              </a:rPr>
              <a:t>La quinta agrícola ubicada en la ciudad de Baños, provincia del Tungurahua, no produce lo suficiente como para sustentar su mantenimiento y conservación o para generar una rentabilidad económica, por lo que es necesario buscar una solución práctica que responsa a la siguiente interrogante que constituye, en esencia, el planteamiento del problema: </a:t>
            </a:r>
            <a:endParaRPr lang="es-ES" dirty="0" smtClean="0">
              <a:latin typeface="Arial" pitchFamily="34" charset="0"/>
              <a:cs typeface="Arial" pitchFamily="34" charset="0"/>
            </a:endParaRPr>
          </a:p>
          <a:p>
            <a:pPr algn="just"/>
            <a:r>
              <a:rPr lang="es-ES_tradnl" dirty="0" smtClean="0">
                <a:latin typeface="Arial" pitchFamily="34" charset="0"/>
                <a:cs typeface="Arial" pitchFamily="34" charset="0"/>
              </a:rPr>
              <a:t>¿En qué medida debe producirse y comercializarse el camote en la ciudad de Baños?  </a:t>
            </a:r>
            <a:endParaRPr lang="es-ES" dirty="0" smtClean="0">
              <a:latin typeface="Arial" pitchFamily="34" charset="0"/>
              <a:cs typeface="Arial" pitchFamily="34" charset="0"/>
            </a:endParaRPr>
          </a:p>
          <a:p>
            <a:endParaRPr lang="es-ES" dirty="0"/>
          </a:p>
        </p:txBody>
      </p:sp>
      <p:sp>
        <p:nvSpPr>
          <p:cNvPr id="12" name="1 Título"/>
          <p:cNvSpPr txBox="1">
            <a:spLocks/>
          </p:cNvSpPr>
          <p:nvPr/>
        </p:nvSpPr>
        <p:spPr>
          <a:xfrm>
            <a:off x="467544" y="3356992"/>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IMPORTANCIA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13" name="12 CuadroTexto"/>
          <p:cNvSpPr txBox="1"/>
          <p:nvPr/>
        </p:nvSpPr>
        <p:spPr>
          <a:xfrm>
            <a:off x="755576" y="4077072"/>
            <a:ext cx="7704856" cy="1477328"/>
          </a:xfrm>
          <a:prstGeom prst="rect">
            <a:avLst/>
          </a:prstGeom>
          <a:noFill/>
        </p:spPr>
        <p:txBody>
          <a:bodyPr wrap="square" rtlCol="0">
            <a:spAutoFit/>
          </a:bodyPr>
          <a:lstStyle/>
          <a:p>
            <a:pPr algn="just"/>
            <a:r>
              <a:rPr lang="es-ES_tradnl" dirty="0" smtClean="0">
                <a:latin typeface="Arial" pitchFamily="34" charset="0"/>
                <a:cs typeface="Arial" pitchFamily="34" charset="0"/>
              </a:rPr>
              <a:t>El estudio es conveniente porque permitirá determinar si la creación de una empresa de producción y comercialización de camotes en la ciudad de Baños, mejorará o no, las condiciones económicas del inversionista o proporcionará o no, una rentabilidad económica al mismo, dado que su actual propiedad (quinta agrícola) es completamente improductiva.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5" name="2 Marcador de contenido"/>
          <p:cNvSpPr txBox="1">
            <a:spLocks/>
          </p:cNvSpPr>
          <p:nvPr/>
        </p:nvSpPr>
        <p:spPr>
          <a:xfrm>
            <a:off x="285720" y="357166"/>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8" name="7 CuadroTexto"/>
          <p:cNvSpPr txBox="1"/>
          <p:nvPr/>
        </p:nvSpPr>
        <p:spPr>
          <a:xfrm>
            <a:off x="539552" y="764704"/>
            <a:ext cx="8136904" cy="4493538"/>
          </a:xfrm>
          <a:prstGeom prst="rect">
            <a:avLst/>
          </a:prstGeom>
          <a:noFill/>
        </p:spPr>
        <p:txBody>
          <a:bodyPr wrap="square" rtlCol="0">
            <a:spAutoFit/>
          </a:bodyPr>
          <a:lstStyle/>
          <a:p>
            <a:pPr lvl="2"/>
            <a:r>
              <a:rPr lang="en-US" sz="3200" b="1" dirty="0" smtClean="0">
                <a:latin typeface="Arial" pitchFamily="34" charset="0"/>
                <a:cs typeface="Arial" pitchFamily="34" charset="0"/>
              </a:rPr>
              <a:t>                    </a:t>
            </a:r>
            <a:r>
              <a:rPr lang="en-US" sz="2400" b="1" dirty="0" smtClean="0">
                <a:latin typeface="Arial" pitchFamily="34" charset="0"/>
                <a:cs typeface="Arial" pitchFamily="34" charset="0"/>
              </a:rPr>
              <a:t>General:</a:t>
            </a:r>
          </a:p>
          <a:p>
            <a:pPr lvl="2"/>
            <a:endParaRPr lang="es-ES" sz="1400" dirty="0" smtClean="0">
              <a:latin typeface="Arial" pitchFamily="34" charset="0"/>
              <a:cs typeface="Arial" pitchFamily="34" charset="0"/>
            </a:endParaRPr>
          </a:p>
          <a:p>
            <a:pPr algn="just"/>
            <a:r>
              <a:rPr lang="es-ES" sz="2000" dirty="0" smtClean="0">
                <a:latin typeface="Arial" pitchFamily="34" charset="0"/>
                <a:cs typeface="Arial" pitchFamily="34" charset="0"/>
              </a:rPr>
              <a:t>Realizar el estudio de factibilidad de una empresa que produzca y comercialice el camote </a:t>
            </a:r>
            <a:r>
              <a:rPr lang="es-EC" sz="2000" dirty="0" smtClean="0">
                <a:latin typeface="Arial" pitchFamily="34" charset="0"/>
                <a:cs typeface="Arial" pitchFamily="34" charset="0"/>
              </a:rPr>
              <a:t>en la ciudad de Baños, provincia del Tungurahua, para lograr una rentabilidad económica que sustente a la quinta agrícola.</a:t>
            </a:r>
          </a:p>
          <a:p>
            <a:pPr algn="just"/>
            <a:endParaRPr lang="es-EC" dirty="0" smtClean="0">
              <a:latin typeface="Arial" pitchFamily="34" charset="0"/>
              <a:cs typeface="Arial" pitchFamily="34" charset="0"/>
            </a:endParaRPr>
          </a:p>
          <a:p>
            <a:pPr marL="0" lvl="2" algn="ctr"/>
            <a:r>
              <a:rPr lang="en-US" sz="2400" b="1" dirty="0" smtClean="0">
                <a:latin typeface="Arial" pitchFamily="34" charset="0"/>
                <a:cs typeface="Arial" pitchFamily="34" charset="0"/>
              </a:rPr>
              <a:t>Específicos:</a:t>
            </a:r>
            <a:endParaRPr lang="es-ES" sz="24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marL="342900" indent="-342900" algn="just">
              <a:buFont typeface="+mj-lt"/>
              <a:buAutoNum type="arabicPeriod"/>
            </a:pPr>
            <a:r>
              <a:rPr lang="es-ES_tradnl" sz="2000" dirty="0" smtClean="0">
                <a:latin typeface="Arial" pitchFamily="34" charset="0"/>
                <a:cs typeface="Arial" pitchFamily="34" charset="0"/>
              </a:rPr>
              <a:t>Realizar el estudio de mercado. </a:t>
            </a:r>
            <a:endParaRPr lang="es-ES" sz="2000" dirty="0" smtClean="0">
              <a:latin typeface="Arial" pitchFamily="34" charset="0"/>
              <a:cs typeface="Arial" pitchFamily="34" charset="0"/>
            </a:endParaRPr>
          </a:p>
          <a:p>
            <a:pPr marL="342900" indent="-342900" algn="just">
              <a:buFont typeface="+mj-lt"/>
              <a:buAutoNum type="arabicPeriod"/>
            </a:pPr>
            <a:r>
              <a:rPr lang="es-ES_tradnl" sz="2000" dirty="0" smtClean="0">
                <a:latin typeface="Arial" pitchFamily="34" charset="0"/>
                <a:cs typeface="Arial" pitchFamily="34" charset="0"/>
              </a:rPr>
              <a:t>Realizar el estudio técnico.</a:t>
            </a:r>
            <a:endParaRPr lang="es-ES" sz="2000" dirty="0" smtClean="0">
              <a:latin typeface="Arial" pitchFamily="34" charset="0"/>
              <a:cs typeface="Arial" pitchFamily="34" charset="0"/>
            </a:endParaRPr>
          </a:p>
          <a:p>
            <a:pPr marL="342900" indent="-342900" algn="just">
              <a:buFont typeface="+mj-lt"/>
              <a:buAutoNum type="arabicPeriod"/>
            </a:pPr>
            <a:r>
              <a:rPr lang="es-ES_tradnl" sz="2000" dirty="0" smtClean="0">
                <a:latin typeface="Arial" pitchFamily="34" charset="0"/>
                <a:cs typeface="Arial" pitchFamily="34" charset="0"/>
              </a:rPr>
              <a:t>Realizar el estudio económico financiero</a:t>
            </a:r>
            <a:r>
              <a:rPr lang="es-EC" sz="2000" dirty="0" smtClean="0">
                <a:latin typeface="Arial" pitchFamily="34" charset="0"/>
                <a:cs typeface="Arial" pitchFamily="34" charset="0"/>
              </a:rPr>
              <a:t>.</a:t>
            </a:r>
            <a:endParaRPr lang="es-ES" sz="2000" dirty="0" smtClean="0">
              <a:latin typeface="Arial" pitchFamily="34" charset="0"/>
              <a:cs typeface="Arial" pitchFamily="34" charset="0"/>
            </a:endParaRPr>
          </a:p>
          <a:p>
            <a:pPr marL="342900" indent="-342900" algn="just">
              <a:buFont typeface="+mj-lt"/>
              <a:buAutoNum type="arabicPeriod"/>
            </a:pPr>
            <a:r>
              <a:rPr lang="es-EC" sz="2000" dirty="0" smtClean="0">
                <a:latin typeface="Arial" pitchFamily="34" charset="0"/>
                <a:cs typeface="Arial" pitchFamily="34" charset="0"/>
              </a:rPr>
              <a:t>Realizar la evaluación del proyecto</a:t>
            </a:r>
            <a:endParaRPr lang="es-ES" sz="2000" dirty="0" smtClean="0"/>
          </a:p>
          <a:p>
            <a:endParaRPr lang="es-ES" dirty="0"/>
          </a:p>
        </p:txBody>
      </p:sp>
      <p:sp>
        <p:nvSpPr>
          <p:cNvPr id="9" name="1 Título"/>
          <p:cNvSpPr txBox="1">
            <a:spLocks/>
          </p:cNvSpPr>
          <p:nvPr/>
        </p:nvSpPr>
        <p:spPr>
          <a:xfrm>
            <a:off x="0" y="0"/>
            <a:ext cx="91440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OBJETIVOS</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12" name="11 Rectángulo"/>
          <p:cNvSpPr/>
          <p:nvPr/>
        </p:nvSpPr>
        <p:spPr>
          <a:xfrm>
            <a:off x="1907704" y="1575853"/>
            <a:ext cx="5472608" cy="1446550"/>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CAP</a:t>
            </a:r>
            <a:r>
              <a:rPr lang="es-EC" sz="3200" b="1" dirty="0">
                <a:solidFill>
                  <a:srgbClr val="002060"/>
                </a:solidFill>
                <a:latin typeface="Times New Roman" panose="02020603050405020304" pitchFamily="18" charset="0"/>
                <a:cs typeface="Times New Roman" panose="02020603050405020304" pitchFamily="18" charset="0"/>
              </a:rPr>
              <a:t>ÍTULO  </a:t>
            </a:r>
            <a:r>
              <a:rPr lang="es-EC" sz="3200" b="1" dirty="0" smtClean="0">
                <a:solidFill>
                  <a:srgbClr val="002060"/>
                </a:solidFill>
                <a:latin typeface="Times New Roman" panose="02020603050405020304" pitchFamily="18" charset="0"/>
                <a:cs typeface="Times New Roman" panose="02020603050405020304" pitchFamily="18" charset="0"/>
              </a:rPr>
              <a:t>II</a:t>
            </a:r>
          </a:p>
          <a:p>
            <a:endParaRPr lang="es-EC" sz="3200" b="1" dirty="0" smtClean="0">
              <a:solidFill>
                <a:srgbClr val="002060"/>
              </a:solidFill>
              <a:latin typeface="Times New Roman" panose="02020603050405020304" pitchFamily="18" charset="0"/>
              <a:cs typeface="Times New Roman" panose="02020603050405020304" pitchFamily="18" charset="0"/>
            </a:endParaRPr>
          </a:p>
          <a:p>
            <a:pPr algn="ctr"/>
            <a:r>
              <a:rPr lang="es-EC" sz="2400" b="1" dirty="0" smtClean="0">
                <a:solidFill>
                  <a:srgbClr val="002060"/>
                </a:solidFill>
                <a:latin typeface="Times New Roman" panose="02020603050405020304" pitchFamily="18" charset="0"/>
                <a:cs typeface="Times New Roman" panose="02020603050405020304" pitchFamily="18" charset="0"/>
              </a:rPr>
              <a:t>ESTUDIO DE MERCADO</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8"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print"/>
          <a:srcRect/>
          <a:stretch>
            <a:fillRect/>
          </a:stretch>
        </p:blipFill>
        <p:spPr bwMode="auto">
          <a:xfrm>
            <a:off x="0" y="0"/>
            <a:ext cx="9144000" cy="590550"/>
          </a:xfrm>
          <a:prstGeom prst="rect">
            <a:avLst/>
          </a:prstGeom>
          <a:noFill/>
          <a:ln w="9525">
            <a:noFill/>
            <a:miter lim="800000"/>
            <a:headEnd/>
            <a:tailEnd/>
          </a:ln>
          <a:effectLst/>
        </p:spPr>
      </p:pic>
      <p:sp>
        <p:nvSpPr>
          <p:cNvPr id="5" name="2 Marcador de contenido"/>
          <p:cNvSpPr txBox="1">
            <a:spLocks/>
          </p:cNvSpPr>
          <p:nvPr/>
        </p:nvSpPr>
        <p:spPr>
          <a:xfrm>
            <a:off x="285720" y="428604"/>
            <a:ext cx="8572560" cy="6215106"/>
          </a:xfrm>
          <a:prstGeom prst="rect">
            <a:avLst/>
          </a:prstGeom>
        </p:spPr>
        <p:txBody>
          <a:bodyPr vert="horz" lIns="91440" tIns="45720" rIns="91440" bIns="45720" rtlCol="0" anchor="b">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2 Marcador de contenido"/>
          <p:cNvSpPr txBox="1">
            <a:spLocks/>
          </p:cNvSpPr>
          <p:nvPr/>
        </p:nvSpPr>
        <p:spPr>
          <a:xfrm>
            <a:off x="438120" y="581004"/>
            <a:ext cx="8572560" cy="62151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16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3" cstate="print"/>
          <a:srcRect/>
          <a:stretch>
            <a:fillRect/>
          </a:stretch>
        </p:blipFill>
        <p:spPr bwMode="auto">
          <a:xfrm>
            <a:off x="0" y="5910212"/>
            <a:ext cx="9144000" cy="947788"/>
          </a:xfrm>
          <a:prstGeom prst="rect">
            <a:avLst/>
          </a:prstGeom>
          <a:noFill/>
          <a:ln w="9525">
            <a:noFill/>
            <a:miter lim="800000"/>
            <a:headEnd/>
            <a:tailEnd/>
          </a:ln>
          <a:effectLst/>
        </p:spPr>
      </p:pic>
      <p:sp>
        <p:nvSpPr>
          <p:cNvPr id="17" name="1 Título"/>
          <p:cNvSpPr txBox="1">
            <a:spLocks/>
          </p:cNvSpPr>
          <p:nvPr/>
        </p:nvSpPr>
        <p:spPr>
          <a:xfrm>
            <a:off x="428596" y="-71462"/>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PERFIL DEL CONSUMIDOR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7" name="6 CuadroTexto"/>
          <p:cNvSpPr txBox="1"/>
          <p:nvPr/>
        </p:nvSpPr>
        <p:spPr>
          <a:xfrm>
            <a:off x="827584" y="764704"/>
            <a:ext cx="7632848" cy="923330"/>
          </a:xfrm>
          <a:prstGeom prst="rect">
            <a:avLst/>
          </a:prstGeom>
          <a:noFill/>
        </p:spPr>
        <p:txBody>
          <a:bodyPr wrap="square" rtlCol="0">
            <a:spAutoFit/>
          </a:bodyPr>
          <a:lstStyle/>
          <a:p>
            <a:pPr algn="just"/>
            <a:r>
              <a:rPr lang="es-AR" dirty="0" smtClean="0">
                <a:latin typeface="Arial" pitchFamily="34" charset="0"/>
                <a:cs typeface="Arial" pitchFamily="34" charset="0"/>
              </a:rPr>
              <a:t>Los consumidores del camote se ubican en todos los estratos de edad y sus gustos son variados; sin embargo también están quienes requieren el alimento para sus animales (cuyes, conejos, cerdos, </a:t>
            </a:r>
            <a:r>
              <a:rPr lang="es-ES_tradnl" dirty="0" smtClean="0">
                <a:latin typeface="Arial" pitchFamily="34" charset="0"/>
                <a:cs typeface="Arial" pitchFamily="34" charset="0"/>
              </a:rPr>
              <a:t>entre otros).</a:t>
            </a:r>
            <a:endParaRPr lang="es-ES" dirty="0">
              <a:latin typeface="Arial" pitchFamily="34" charset="0"/>
              <a:cs typeface="Arial" pitchFamily="34" charset="0"/>
            </a:endParaRPr>
          </a:p>
        </p:txBody>
      </p:sp>
      <p:sp>
        <p:nvSpPr>
          <p:cNvPr id="8" name="1 Título"/>
          <p:cNvSpPr txBox="1">
            <a:spLocks/>
          </p:cNvSpPr>
          <p:nvPr/>
        </p:nvSpPr>
        <p:spPr>
          <a:xfrm>
            <a:off x="611560" y="1916832"/>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DEMANDA HISTÓRICA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11" name="10 Tabla"/>
          <p:cNvGraphicFramePr>
            <a:graphicFrameLocks noGrp="1"/>
          </p:cNvGraphicFramePr>
          <p:nvPr/>
        </p:nvGraphicFramePr>
        <p:xfrm>
          <a:off x="1043608" y="2708920"/>
          <a:ext cx="7272807" cy="2880321"/>
        </p:xfrm>
        <a:graphic>
          <a:graphicData uri="http://schemas.openxmlformats.org/drawingml/2006/table">
            <a:tbl>
              <a:tblPr/>
              <a:tblGrid>
                <a:gridCol w="1407866"/>
                <a:gridCol w="1223419"/>
                <a:gridCol w="1591145"/>
                <a:gridCol w="1642511"/>
                <a:gridCol w="1407866"/>
              </a:tblGrid>
              <a:tr h="495110">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AÑO</a:t>
                      </a:r>
                      <a:endParaRPr lang="es-ES" sz="20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P. LOCAL</a:t>
                      </a:r>
                      <a:endParaRPr lang="es-ES" sz="20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pitchFamily="34" charset="0"/>
                          <a:ea typeface="Times New Roman"/>
                          <a:cs typeface="Arial" pitchFamily="34" charset="0"/>
                        </a:rPr>
                        <a:t>TURISTAS</a:t>
                      </a:r>
                      <a:endParaRPr lang="es-ES" sz="20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pitchFamily="34" charset="0"/>
                          <a:ea typeface="Times New Roman"/>
                          <a:cs typeface="Arial" pitchFamily="34" charset="0"/>
                        </a:rPr>
                        <a:t>TOTAL</a:t>
                      </a:r>
                      <a:endParaRPr lang="es-ES" sz="20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err="1">
                          <a:solidFill>
                            <a:srgbClr val="000000"/>
                          </a:solidFill>
                          <a:latin typeface="Arial" pitchFamily="34" charset="0"/>
                          <a:ea typeface="Times New Roman"/>
                          <a:cs typeface="Arial" pitchFamily="34" charset="0"/>
                        </a:rPr>
                        <a:t>Req</a:t>
                      </a:r>
                      <a:r>
                        <a:rPr lang="es-ES" sz="1800" b="1" dirty="0">
                          <a:solidFill>
                            <a:srgbClr val="000000"/>
                          </a:solidFill>
                          <a:latin typeface="Arial" pitchFamily="34" charset="0"/>
                          <a:ea typeface="Times New Roman"/>
                          <a:cs typeface="Arial" pitchFamily="34" charset="0"/>
                        </a:rPr>
                        <a:t> QQ</a:t>
                      </a:r>
                      <a:endParaRPr lang="es-ES" sz="20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38">
                <a:tc>
                  <a:txBody>
                    <a:bodyPr/>
                    <a:lstStyle/>
                    <a:p>
                      <a:pPr algn="ctr">
                        <a:lnSpc>
                          <a:spcPct val="115000"/>
                        </a:lnSpc>
                        <a:spcAft>
                          <a:spcPts val="0"/>
                        </a:spcAft>
                      </a:pPr>
                      <a:r>
                        <a:rPr lang="en-US" sz="1800" b="1">
                          <a:solidFill>
                            <a:srgbClr val="000000"/>
                          </a:solidFill>
                          <a:latin typeface="Times New Roman"/>
                          <a:ea typeface="Times New Roman"/>
                          <a:cs typeface="Times New Roman"/>
                        </a:rPr>
                        <a:t>2010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latin typeface="Times New Roman"/>
                          <a:ea typeface="Times New Roman"/>
                          <a:cs typeface="Times New Roman"/>
                        </a:rPr>
                        <a:t>10.018</a:t>
                      </a:r>
                      <a:endParaRPr lang="es-E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3.500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13.518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dirty="0">
                          <a:solidFill>
                            <a:srgbClr val="000000"/>
                          </a:solidFill>
                          <a:latin typeface="Times New Roman"/>
                          <a:ea typeface="Times New Roman"/>
                          <a:cs typeface="Times New Roman"/>
                        </a:rPr>
                        <a:t>         135   </a:t>
                      </a:r>
                      <a:endParaRPr lang="es-E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86">
                <a:tc>
                  <a:txBody>
                    <a:bodyPr/>
                    <a:lstStyle/>
                    <a:p>
                      <a:pPr algn="ctr">
                        <a:lnSpc>
                          <a:spcPct val="115000"/>
                        </a:lnSpc>
                        <a:spcAft>
                          <a:spcPts val="0"/>
                        </a:spcAft>
                      </a:pPr>
                      <a:r>
                        <a:rPr lang="en-US" sz="1800" b="1">
                          <a:solidFill>
                            <a:srgbClr val="000000"/>
                          </a:solidFill>
                          <a:latin typeface="Times New Roman"/>
                          <a:ea typeface="Times New Roman"/>
                          <a:cs typeface="Times New Roman"/>
                        </a:rPr>
                        <a:t>2011</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latin typeface="Times New Roman"/>
                          <a:ea typeface="Times New Roman"/>
                          <a:cs typeface="Times New Roman"/>
                        </a:rPr>
                        <a:t>10.318</a:t>
                      </a:r>
                      <a:endParaRPr lang="es-E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4.900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15.218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152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314">
                <a:tc>
                  <a:txBody>
                    <a:bodyPr/>
                    <a:lstStyle/>
                    <a:p>
                      <a:pPr algn="ctr">
                        <a:lnSpc>
                          <a:spcPct val="115000"/>
                        </a:lnSpc>
                        <a:spcAft>
                          <a:spcPts val="0"/>
                        </a:spcAft>
                      </a:pPr>
                      <a:r>
                        <a:rPr lang="en-US" sz="1800" b="1">
                          <a:solidFill>
                            <a:srgbClr val="000000"/>
                          </a:solidFill>
                          <a:latin typeface="Times New Roman"/>
                          <a:ea typeface="Times New Roman"/>
                          <a:cs typeface="Times New Roman"/>
                        </a:rPr>
                        <a:t>2012</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10.623</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3.360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13.983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140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262">
                <a:tc>
                  <a:txBody>
                    <a:bodyPr/>
                    <a:lstStyle/>
                    <a:p>
                      <a:pPr algn="ctr">
                        <a:lnSpc>
                          <a:spcPct val="115000"/>
                        </a:lnSpc>
                        <a:spcAft>
                          <a:spcPts val="0"/>
                        </a:spcAft>
                      </a:pPr>
                      <a:r>
                        <a:rPr lang="en-US" sz="1800" b="1">
                          <a:solidFill>
                            <a:srgbClr val="000000"/>
                          </a:solidFill>
                          <a:latin typeface="Times New Roman"/>
                          <a:ea typeface="Times New Roman"/>
                          <a:cs typeface="Times New Roman"/>
                        </a:rPr>
                        <a:t>2013</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10.932</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3.750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14.682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147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11">
                <a:tc>
                  <a:txBody>
                    <a:bodyPr/>
                    <a:lstStyle/>
                    <a:p>
                      <a:pPr algn="ctr">
                        <a:lnSpc>
                          <a:spcPct val="115000"/>
                        </a:lnSpc>
                        <a:spcAft>
                          <a:spcPts val="0"/>
                        </a:spcAft>
                      </a:pPr>
                      <a:r>
                        <a:rPr lang="en-US" sz="1800" b="1">
                          <a:solidFill>
                            <a:srgbClr val="000000"/>
                          </a:solidFill>
                          <a:latin typeface="Times New Roman"/>
                          <a:ea typeface="Times New Roman"/>
                          <a:cs typeface="Times New Roman"/>
                        </a:rPr>
                        <a:t>2014</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11.246</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3.970</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800">
                          <a:solidFill>
                            <a:srgbClr val="000000"/>
                          </a:solidFill>
                          <a:latin typeface="Times New Roman"/>
                          <a:ea typeface="Times New Roman"/>
                          <a:cs typeface="Times New Roman"/>
                        </a:rPr>
                        <a:t>        15.216   </a:t>
                      </a:r>
                      <a:endParaRPr lang="es-E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ES" sz="2000" dirty="0" smtClean="0">
                          <a:latin typeface="Calibri"/>
                        </a:rPr>
                        <a:t>         152</a:t>
                      </a:r>
                      <a:endParaRPr lang="es-E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642910" y="5214950"/>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a:off x="0" y="5910212"/>
            <a:ext cx="9144000" cy="947788"/>
          </a:xfrm>
          <a:prstGeom prst="rect">
            <a:avLst/>
          </a:prstGeom>
          <a:noFill/>
          <a:ln w="9525">
            <a:noFill/>
            <a:miter lim="800000"/>
            <a:headEnd/>
            <a:tailEnd/>
          </a:ln>
          <a:effectLst/>
        </p:spPr>
      </p:pic>
      <p:pic>
        <p:nvPicPr>
          <p:cNvPr id="11" name="Picture 5"/>
          <p:cNvPicPr>
            <a:picLocks noChangeAspect="1" noChangeArrowheads="1"/>
          </p:cNvPicPr>
          <p:nvPr/>
        </p:nvPicPr>
        <p:blipFill>
          <a:blip r:embed="rId3" cstate="print"/>
          <a:srcRect/>
          <a:stretch>
            <a:fillRect/>
          </a:stretch>
        </p:blipFill>
        <p:spPr bwMode="auto">
          <a:xfrm>
            <a:off x="0" y="0"/>
            <a:ext cx="9144000" cy="590550"/>
          </a:xfrm>
          <a:prstGeom prst="rect">
            <a:avLst/>
          </a:prstGeom>
          <a:noFill/>
          <a:ln w="9525">
            <a:noFill/>
            <a:miter lim="800000"/>
            <a:headEnd/>
            <a:tailEnd/>
          </a:ln>
          <a:effectLst/>
        </p:spPr>
      </p:pic>
      <p:sp>
        <p:nvSpPr>
          <p:cNvPr id="5" name="1 Título"/>
          <p:cNvSpPr txBox="1">
            <a:spLocks/>
          </p:cNvSpPr>
          <p:nvPr/>
        </p:nvSpPr>
        <p:spPr>
          <a:xfrm>
            <a:off x="467544" y="0"/>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DEMANDA FUTURA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6" name="5 Tabla"/>
          <p:cNvGraphicFramePr>
            <a:graphicFrameLocks noGrp="1"/>
          </p:cNvGraphicFramePr>
          <p:nvPr/>
        </p:nvGraphicFramePr>
        <p:xfrm>
          <a:off x="971599" y="836712"/>
          <a:ext cx="7128792" cy="1641783"/>
        </p:xfrm>
        <a:graphic>
          <a:graphicData uri="http://schemas.openxmlformats.org/drawingml/2006/table">
            <a:tbl>
              <a:tblPr/>
              <a:tblGrid>
                <a:gridCol w="1379766"/>
                <a:gridCol w="1192348"/>
                <a:gridCol w="1567185"/>
                <a:gridCol w="1609727"/>
                <a:gridCol w="1379766"/>
              </a:tblGrid>
              <a:tr h="432048">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AÑO</a:t>
                      </a:r>
                      <a:endParaRPr lang="es-ES" sz="12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P. LOCAL</a:t>
                      </a:r>
                      <a:endParaRPr lang="es-ES" sz="12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TURISTAS</a:t>
                      </a:r>
                      <a:endParaRPr lang="es-ES" sz="12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TOTAL</a:t>
                      </a:r>
                      <a:endParaRPr lang="es-ES" sz="12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err="1">
                          <a:solidFill>
                            <a:srgbClr val="000000"/>
                          </a:solidFill>
                          <a:latin typeface="Arial" pitchFamily="34" charset="0"/>
                          <a:ea typeface="Times New Roman"/>
                          <a:cs typeface="Arial" pitchFamily="34" charset="0"/>
                        </a:rPr>
                        <a:t>Req</a:t>
                      </a:r>
                      <a:r>
                        <a:rPr lang="es-ES" sz="1800" b="1" dirty="0">
                          <a:solidFill>
                            <a:srgbClr val="000000"/>
                          </a:solidFill>
                          <a:latin typeface="Arial" pitchFamily="34" charset="0"/>
                          <a:ea typeface="Times New Roman"/>
                          <a:cs typeface="Arial" pitchFamily="34" charset="0"/>
                        </a:rPr>
                        <a:t> QQ</a:t>
                      </a:r>
                      <a:endParaRPr lang="es-ES" sz="12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45">
                <a:tc>
                  <a:txBody>
                    <a:bodyPr/>
                    <a:lstStyle/>
                    <a:p>
                      <a:pPr algn="ctr">
                        <a:lnSpc>
                          <a:spcPct val="115000"/>
                        </a:lnSpc>
                        <a:spcAft>
                          <a:spcPts val="0"/>
                        </a:spcAft>
                      </a:pPr>
                      <a:r>
                        <a:rPr lang="en-US" sz="1800" b="1">
                          <a:solidFill>
                            <a:srgbClr val="000000"/>
                          </a:solidFill>
                          <a:latin typeface="Times New Roman"/>
                          <a:ea typeface="Times New Roman"/>
                          <a:cs typeface="Times New Roman"/>
                        </a:rPr>
                        <a:t>2015</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11.583</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4.000</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15.583</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156</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45">
                <a:tc>
                  <a:txBody>
                    <a:bodyPr/>
                    <a:lstStyle/>
                    <a:p>
                      <a:pPr algn="ctr">
                        <a:lnSpc>
                          <a:spcPct val="115000"/>
                        </a:lnSpc>
                        <a:spcAft>
                          <a:spcPts val="0"/>
                        </a:spcAft>
                      </a:pPr>
                      <a:r>
                        <a:rPr lang="en-US" sz="1800" b="1">
                          <a:solidFill>
                            <a:srgbClr val="000000"/>
                          </a:solidFill>
                          <a:latin typeface="Times New Roman"/>
                          <a:ea typeface="Times New Roman"/>
                          <a:cs typeface="Times New Roman"/>
                        </a:rPr>
                        <a:t>2016</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11.930</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4.000</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15.930</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159</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245">
                <a:tc>
                  <a:txBody>
                    <a:bodyPr/>
                    <a:lstStyle/>
                    <a:p>
                      <a:pPr algn="ctr">
                        <a:lnSpc>
                          <a:spcPct val="115000"/>
                        </a:lnSpc>
                        <a:spcAft>
                          <a:spcPts val="0"/>
                        </a:spcAft>
                      </a:pPr>
                      <a:r>
                        <a:rPr lang="en-US" sz="1800" b="1">
                          <a:solidFill>
                            <a:srgbClr val="000000"/>
                          </a:solidFill>
                          <a:latin typeface="Times New Roman"/>
                          <a:ea typeface="Times New Roman"/>
                          <a:cs typeface="Times New Roman"/>
                        </a:rPr>
                        <a:t>2017</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12.288</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solidFill>
                            <a:srgbClr val="000000"/>
                          </a:solidFill>
                          <a:latin typeface="Times New Roman"/>
                          <a:ea typeface="Times New Roman"/>
                          <a:cs typeface="Times New Roman"/>
                        </a:rPr>
                        <a:t>5.000</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17.288</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Times New Roman"/>
                          <a:ea typeface="Times New Roman"/>
                          <a:cs typeface="Times New Roman"/>
                        </a:rPr>
                        <a:t>173</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1 Título"/>
          <p:cNvSpPr txBox="1">
            <a:spLocks/>
          </p:cNvSpPr>
          <p:nvPr/>
        </p:nvSpPr>
        <p:spPr>
          <a:xfrm>
            <a:off x="539552" y="2780928"/>
            <a:ext cx="8229600" cy="5989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DEMANDA INSATISFECHA</a:t>
            </a:r>
            <a:endParaRPr kumimoji="0" lang="es-EC" sz="24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graphicFrame>
        <p:nvGraphicFramePr>
          <p:cNvPr id="9" name="8 Tabla"/>
          <p:cNvGraphicFramePr>
            <a:graphicFrameLocks noGrp="1"/>
          </p:cNvGraphicFramePr>
          <p:nvPr/>
        </p:nvGraphicFramePr>
        <p:xfrm>
          <a:off x="1043606" y="3789040"/>
          <a:ext cx="7128793" cy="1396454"/>
        </p:xfrm>
        <a:graphic>
          <a:graphicData uri="http://schemas.openxmlformats.org/drawingml/2006/table">
            <a:tbl>
              <a:tblPr/>
              <a:tblGrid>
                <a:gridCol w="1429844"/>
                <a:gridCol w="1572829"/>
                <a:gridCol w="1112920"/>
                <a:gridCol w="1543347"/>
                <a:gridCol w="1469853"/>
              </a:tblGrid>
              <a:tr h="792088">
                <a:tc>
                  <a:txBody>
                    <a:bodyPr/>
                    <a:lstStyle/>
                    <a:p>
                      <a:pPr algn="ctr">
                        <a:lnSpc>
                          <a:spcPct val="115000"/>
                        </a:lnSpc>
                        <a:spcAft>
                          <a:spcPts val="0"/>
                        </a:spcAft>
                      </a:pPr>
                      <a:endParaRPr lang="es-ES" sz="1800" b="1" dirty="0">
                        <a:latin typeface="Arial" pitchFamily="34" charset="0"/>
                        <a:ea typeface="Times New Roman"/>
                        <a:cs typeface="Arial" pitchFamily="34" charset="0"/>
                      </a:endParaRPr>
                    </a:p>
                    <a:p>
                      <a:pPr algn="ctr">
                        <a:lnSpc>
                          <a:spcPct val="115000"/>
                        </a:lnSpc>
                        <a:spcAft>
                          <a:spcPts val="0"/>
                        </a:spcAft>
                      </a:pPr>
                      <a:r>
                        <a:rPr lang="es-ES" sz="1800" b="1" dirty="0">
                          <a:solidFill>
                            <a:srgbClr val="000000"/>
                          </a:solidFill>
                          <a:latin typeface="Arial" pitchFamily="34" charset="0"/>
                          <a:ea typeface="Times New Roman"/>
                          <a:cs typeface="Arial" pitchFamily="34" charset="0"/>
                        </a:rPr>
                        <a:t>AÑO</a:t>
                      </a:r>
                      <a:endParaRPr lang="es-ES" sz="18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pitchFamily="34" charset="0"/>
                          <a:ea typeface="Times New Roman"/>
                          <a:cs typeface="Arial" pitchFamily="34" charset="0"/>
                        </a:rPr>
                        <a:t> Requerimiento QQ </a:t>
                      </a:r>
                      <a:endParaRPr lang="es-ES" sz="18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pitchFamily="34" charset="0"/>
                          <a:ea typeface="Times New Roman"/>
                          <a:cs typeface="Arial" pitchFamily="34" charset="0"/>
                        </a:rPr>
                        <a:t>Oferta QQ</a:t>
                      </a:r>
                      <a:endParaRPr lang="es-ES" sz="18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Necesidad insatisfecha</a:t>
                      </a:r>
                      <a:endParaRPr lang="es-ES" sz="1800" b="1" dirty="0">
                        <a:latin typeface="Arial" pitchFamily="34" charset="0"/>
                        <a:ea typeface="Times New Roman"/>
                        <a:cs typeface="Arial" pitchFamily="34" charset="0"/>
                      </a:endParaRPr>
                    </a:p>
                    <a:p>
                      <a:pPr algn="ctr">
                        <a:lnSpc>
                          <a:spcPct val="115000"/>
                        </a:lnSpc>
                        <a:spcAft>
                          <a:spcPts val="0"/>
                        </a:spcAft>
                      </a:pPr>
                      <a:r>
                        <a:rPr lang="es-ES" sz="1800" b="1" dirty="0">
                          <a:solidFill>
                            <a:srgbClr val="000000"/>
                          </a:solidFill>
                          <a:latin typeface="Arial" pitchFamily="34" charset="0"/>
                          <a:ea typeface="Times New Roman"/>
                          <a:cs typeface="Arial" pitchFamily="34" charset="0"/>
                        </a:rPr>
                        <a:t>QQ</a:t>
                      </a:r>
                      <a:endParaRPr lang="es-ES" sz="18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pitchFamily="34" charset="0"/>
                          <a:ea typeface="Times New Roman"/>
                          <a:cs typeface="Arial" pitchFamily="34" charset="0"/>
                        </a:rPr>
                        <a:t>Necesidad Insatisfecha</a:t>
                      </a:r>
                      <a:endParaRPr lang="es-ES" sz="1800" b="1" dirty="0">
                        <a:latin typeface="Arial" pitchFamily="34" charset="0"/>
                        <a:ea typeface="Times New Roman"/>
                        <a:cs typeface="Arial" pitchFamily="34" charset="0"/>
                      </a:endParaRPr>
                    </a:p>
                    <a:p>
                      <a:pPr algn="ctr">
                        <a:lnSpc>
                          <a:spcPct val="115000"/>
                        </a:lnSpc>
                        <a:spcAft>
                          <a:spcPts val="0"/>
                        </a:spcAft>
                      </a:pPr>
                      <a:r>
                        <a:rPr lang="es-ES" sz="1800" b="1" dirty="0">
                          <a:solidFill>
                            <a:srgbClr val="000000"/>
                          </a:solidFill>
                          <a:latin typeface="Arial" pitchFamily="34" charset="0"/>
                          <a:ea typeface="Times New Roman"/>
                          <a:cs typeface="Arial" pitchFamily="34" charset="0"/>
                        </a:rPr>
                        <a:t>%</a:t>
                      </a:r>
                      <a:endParaRPr lang="es-ES" sz="18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50">
                <a:tc>
                  <a:txBody>
                    <a:bodyPr/>
                    <a:lstStyle/>
                    <a:p>
                      <a:pPr algn="ctr">
                        <a:lnSpc>
                          <a:spcPct val="115000"/>
                        </a:lnSpc>
                        <a:spcAft>
                          <a:spcPts val="0"/>
                        </a:spcAft>
                      </a:pPr>
                      <a:r>
                        <a:rPr lang="en-US" sz="1800">
                          <a:solidFill>
                            <a:srgbClr val="000000"/>
                          </a:solidFill>
                          <a:latin typeface="Times New Roman"/>
                          <a:ea typeface="Times New Roman"/>
                          <a:cs typeface="Times New Roman"/>
                        </a:rPr>
                        <a:t>2015</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smtClean="0">
                          <a:solidFill>
                            <a:srgbClr val="000000"/>
                          </a:solidFill>
                          <a:latin typeface="Times New Roman"/>
                          <a:ea typeface="Times New Roman"/>
                          <a:cs typeface="Times New Roman"/>
                        </a:rPr>
                        <a:t>156</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solidFill>
                            <a:srgbClr val="000000"/>
                          </a:solidFill>
                          <a:latin typeface="Times New Roman"/>
                          <a:ea typeface="Times New Roman"/>
                          <a:cs typeface="Times New Roman"/>
                        </a:rPr>
                        <a:t>100</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smtClean="0">
                          <a:solidFill>
                            <a:srgbClr val="000000"/>
                          </a:solidFill>
                          <a:latin typeface="Times New Roman"/>
                          <a:ea typeface="Times New Roman"/>
                          <a:cs typeface="Times New Roman"/>
                        </a:rPr>
                        <a:t>56</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smtClean="0">
                          <a:solidFill>
                            <a:srgbClr val="000000"/>
                          </a:solidFill>
                          <a:latin typeface="Times New Roman"/>
                          <a:ea typeface="Times New Roman"/>
                          <a:cs typeface="Times New Roman"/>
                        </a:rPr>
                        <a:t>35,89</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12239005</TotalTime>
  <Words>1135</Words>
  <Application>Microsoft Office PowerPoint</Application>
  <PresentationFormat>Presentación en pantalla (4:3)</PresentationFormat>
  <Paragraphs>238</Paragraphs>
  <Slides>27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Tema de Office</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Empresa productora y comercializadora del camote en Baños</dc:title>
  <dc:subject>Monografía</dc:subject>
  <dc:creator>Iván Cepeda Castillo</dc:creator>
  <cp:lastModifiedBy>Valued Acer Customer</cp:lastModifiedBy>
  <cp:revision>291</cp:revision>
  <dcterms:created xsi:type="dcterms:W3CDTF">2013-11-29T22:55:59Z</dcterms:created>
  <dcterms:modified xsi:type="dcterms:W3CDTF">2015-09-27T17:44:50Z</dcterms:modified>
</cp:coreProperties>
</file>