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71" r:id="rId11"/>
    <p:sldId id="319" r:id="rId12"/>
    <p:sldId id="317" r:id="rId13"/>
    <p:sldId id="316" r:id="rId14"/>
    <p:sldId id="272" r:id="rId15"/>
    <p:sldId id="273" r:id="rId16"/>
    <p:sldId id="274" r:id="rId17"/>
    <p:sldId id="275" r:id="rId18"/>
    <p:sldId id="270" r:id="rId19"/>
    <p:sldId id="276" r:id="rId20"/>
    <p:sldId id="277" r:id="rId21"/>
    <p:sldId id="279" r:id="rId22"/>
    <p:sldId id="280" r:id="rId23"/>
    <p:sldId id="360" r:id="rId24"/>
    <p:sldId id="281" r:id="rId25"/>
    <p:sldId id="282" r:id="rId26"/>
    <p:sldId id="321" r:id="rId27"/>
    <p:sldId id="323" r:id="rId28"/>
    <p:sldId id="325" r:id="rId29"/>
    <p:sldId id="327" r:id="rId30"/>
    <p:sldId id="329" r:id="rId31"/>
    <p:sldId id="331" r:id="rId32"/>
    <p:sldId id="285" r:id="rId33"/>
    <p:sldId id="367" r:id="rId34"/>
    <p:sldId id="334" r:id="rId35"/>
    <p:sldId id="368" r:id="rId36"/>
    <p:sldId id="336" r:id="rId37"/>
    <p:sldId id="369" r:id="rId38"/>
    <p:sldId id="364" r:id="rId39"/>
    <p:sldId id="370" r:id="rId40"/>
    <p:sldId id="342" r:id="rId41"/>
    <p:sldId id="297" r:id="rId42"/>
    <p:sldId id="305" r:id="rId43"/>
    <p:sldId id="371" r:id="rId44"/>
    <p:sldId id="346" r:id="rId45"/>
    <p:sldId id="347" r:id="rId46"/>
    <p:sldId id="352" r:id="rId47"/>
    <p:sldId id="353" r:id="rId48"/>
    <p:sldId id="310" r:id="rId49"/>
    <p:sldId id="311" r:id="rId50"/>
    <p:sldId id="312" r:id="rId51"/>
    <p:sldId id="361" r:id="rId52"/>
    <p:sldId id="313" r:id="rId53"/>
    <p:sldId id="362" r:id="rId5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17" autoAdjust="0"/>
  </p:normalViewPr>
  <p:slideViewPr>
    <p:cSldViewPr>
      <p:cViewPr>
        <p:scale>
          <a:sx n="40" d="100"/>
          <a:sy n="40" d="100"/>
        </p:scale>
        <p:origin x="-2442" y="-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veras%20Gagliardo\Desktop\TESIS%20FINAL%20ENT%20MARINA\NUEVA%20TESIS\DATOS\COMPENDIO%20DE%20DATOS%20TEST%20FISICOS%20-%20copi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ary\Desktop\TESIS%20FINAL\COMPENDIO%20DE%20DATOS%20TEST%20FISICO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ary\Desktop\TESIS%20FINAL\COMPENDIO%20DE%20DATOS%20TEST%20FISICO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ary\Desktop\TESIS%20FINAL\COMPENDIO%20DE%20DATOS%20TEST%20FISICO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veras%20Gagliardo\Desktop\TESIS%20FINAL%20ENT%20MARINA\NUEVA%20TESIS\DATOS\COMPENDIO%20DE%20DATOS%20TEST%20FISICOS%20-%20copi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ary\Desktop\TESIS%20FINAL\COMPENDIO%20DE%20DATOS%20TEST%20FISICO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veras%20Gagliardo\Desktop\TESIS%20FINAL%20ENT%20MARINA\NUEVA%20TESIS\DATOS\COMPENDIO%20DE%20DATOS%20TEST%20FISICOS%20-%20copi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ary\Desktop\TESIS%20FINAL\COMPENDIO%20DE%20DATOS%20TEST%20FISIC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PRE TEST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a) Muy de acuerdo</c:v>
                </c:pt>
                <c:pt idx="1">
                  <c:v>b) De acuerdo</c:v>
                </c:pt>
                <c:pt idx="2">
                  <c:v>c) Neutral</c:v>
                </c:pt>
                <c:pt idx="3">
                  <c:v>d) En desacuerdo</c:v>
                </c:pt>
                <c:pt idx="4">
                  <c:v>e) Muy en desacuerdo</c:v>
                </c:pt>
              </c:strCache>
            </c:strRef>
          </c:cat>
          <c:val>
            <c:numRef>
              <c:f>Hoja1!$B$2:$B$6</c:f>
              <c:numCache>
                <c:formatCode>#,#00%</c:formatCode>
                <c:ptCount val="5"/>
                <c:pt idx="0">
                  <c:v>0.183</c:v>
                </c:pt>
                <c:pt idx="1">
                  <c:v>0.1167</c:v>
                </c:pt>
                <c:pt idx="2">
                  <c:v>0.41670000000000001</c:v>
                </c:pt>
                <c:pt idx="3">
                  <c:v>0.15</c:v>
                </c:pt>
                <c:pt idx="4">
                  <c:v>0.1333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POST TEST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a) Muy de acuerdo</c:v>
                </c:pt>
                <c:pt idx="1">
                  <c:v>b) De acuerdo</c:v>
                </c:pt>
                <c:pt idx="2">
                  <c:v>c) Neutral</c:v>
                </c:pt>
                <c:pt idx="3">
                  <c:v>d) En desacuerdo</c:v>
                </c:pt>
                <c:pt idx="4">
                  <c:v>e) Muy en desacuerdo</c:v>
                </c:pt>
              </c:strCache>
            </c:strRef>
          </c:cat>
          <c:val>
            <c:numRef>
              <c:f>Hoja1!$C$2:$C$6</c:f>
              <c:numCache>
                <c:formatCode>#,#00%</c:formatCode>
                <c:ptCount val="5"/>
                <c:pt idx="0">
                  <c:v>0.2</c:v>
                </c:pt>
                <c:pt idx="1">
                  <c:v>0.4</c:v>
                </c:pt>
                <c:pt idx="2">
                  <c:v>0.2167</c:v>
                </c:pt>
                <c:pt idx="3">
                  <c:v>0.1167</c:v>
                </c:pt>
                <c:pt idx="4">
                  <c:v>6.6699999999999995E-2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1740160"/>
        <c:axId val="41741696"/>
      </c:barChart>
      <c:catAx>
        <c:axId val="41740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1741696"/>
        <c:crosses val="autoZero"/>
        <c:auto val="1"/>
        <c:lblAlgn val="ctr"/>
        <c:lblOffset val="100"/>
        <c:noMultiLvlLbl val="0"/>
      </c:catAx>
      <c:valAx>
        <c:axId val="41741696"/>
        <c:scaling>
          <c:orientation val="minMax"/>
        </c:scaling>
        <c:delete val="1"/>
        <c:axPos val="l"/>
        <c:numFmt formatCode="#,#00%" sourceLinked="1"/>
        <c:majorTickMark val="out"/>
        <c:minorTickMark val="none"/>
        <c:tickLblPos val="nextTo"/>
        <c:crossAx val="4174016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2400"/>
      </a:pPr>
      <a:endParaRPr lang="es-EC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>
                <a:solidFill>
                  <a:srgbClr val="FFFF00"/>
                </a:solidFill>
              </a:defRPr>
            </a:pPr>
            <a:r>
              <a:rPr lang="es-EC" dirty="0" smtClean="0">
                <a:solidFill>
                  <a:srgbClr val="FFFF00"/>
                </a:solidFill>
              </a:rPr>
              <a:t>BAREMOS</a:t>
            </a:r>
            <a:r>
              <a:rPr lang="es-EC" baseline="0" dirty="0" smtClean="0">
                <a:solidFill>
                  <a:srgbClr val="FFFF00"/>
                </a:solidFill>
              </a:rPr>
              <a:t> </a:t>
            </a:r>
            <a:r>
              <a:rPr lang="es-EC" dirty="0" smtClean="0">
                <a:solidFill>
                  <a:srgbClr val="FFFF00"/>
                </a:solidFill>
              </a:rPr>
              <a:t>TEST </a:t>
            </a:r>
            <a:r>
              <a:rPr lang="es-EC" dirty="0">
                <a:solidFill>
                  <a:srgbClr val="FFFF00"/>
                </a:solidFill>
              </a:rPr>
              <a:t>DE FLEXIÓN DE CODOS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Hoja1!$C$27:$C$29</c:f>
              <c:strCache>
                <c:ptCount val="1"/>
                <c:pt idx="0">
                  <c:v>GRUPO  EXPERIMENTAL % PRE TEST</c:v>
                </c:pt>
              </c:strCache>
            </c:strRef>
          </c:tx>
          <c:invertIfNegative val="0"/>
          <c:cat>
            <c:strRef>
              <c:f>Hoja1!$B$30:$B$34</c:f>
              <c:strCache>
                <c:ptCount val="5"/>
                <c:pt idx="0">
                  <c:v>EXCELENTE</c:v>
                </c:pt>
                <c:pt idx="1">
                  <c:v>MUY BUENO</c:v>
                </c:pt>
                <c:pt idx="2">
                  <c:v>BUENO</c:v>
                </c:pt>
                <c:pt idx="3">
                  <c:v>REGULAR</c:v>
                </c:pt>
                <c:pt idx="4">
                  <c:v>MALO</c:v>
                </c:pt>
              </c:strCache>
            </c:strRef>
          </c:cat>
          <c:val>
            <c:numRef>
              <c:f>Hoja1!$C$30:$C$34</c:f>
              <c:numCache>
                <c:formatCode>General</c:formatCode>
                <c:ptCount val="5"/>
                <c:pt idx="0">
                  <c:v>20</c:v>
                </c:pt>
                <c:pt idx="1">
                  <c:v>23.332999999999998</c:v>
                </c:pt>
                <c:pt idx="2">
                  <c:v>20</c:v>
                </c:pt>
                <c:pt idx="3">
                  <c:v>36.667000000000002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Hoja1!$D$27:$D$29</c:f>
              <c:strCache>
                <c:ptCount val="1"/>
                <c:pt idx="0">
                  <c:v>GRUPO  EXPERIMENTAL % POS TEST</c:v>
                </c:pt>
              </c:strCache>
            </c:strRef>
          </c:tx>
          <c:invertIfNegative val="0"/>
          <c:cat>
            <c:strRef>
              <c:f>Hoja1!$B$30:$B$34</c:f>
              <c:strCache>
                <c:ptCount val="5"/>
                <c:pt idx="0">
                  <c:v>EXCELENTE</c:v>
                </c:pt>
                <c:pt idx="1">
                  <c:v>MUY BUENO</c:v>
                </c:pt>
                <c:pt idx="2">
                  <c:v>BUENO</c:v>
                </c:pt>
                <c:pt idx="3">
                  <c:v>REGULAR</c:v>
                </c:pt>
                <c:pt idx="4">
                  <c:v>MALO</c:v>
                </c:pt>
              </c:strCache>
            </c:strRef>
          </c:cat>
          <c:val>
            <c:numRef>
              <c:f>Hoja1!$D$30:$D$34</c:f>
              <c:numCache>
                <c:formatCode>General</c:formatCode>
                <c:ptCount val="5"/>
                <c:pt idx="0">
                  <c:v>20</c:v>
                </c:pt>
                <c:pt idx="1">
                  <c:v>45</c:v>
                </c:pt>
                <c:pt idx="2">
                  <c:v>18.329999999999998</c:v>
                </c:pt>
                <c:pt idx="3">
                  <c:v>16.670000000000002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Hoja1!$E$27:$E$29</c:f>
              <c:strCache>
                <c:ptCount val="1"/>
                <c:pt idx="0">
                  <c:v>GRUPO  CONTROL % PRE TEST</c:v>
                </c:pt>
              </c:strCache>
            </c:strRef>
          </c:tx>
          <c:invertIfNegative val="0"/>
          <c:cat>
            <c:strRef>
              <c:f>Hoja1!$B$30:$B$34</c:f>
              <c:strCache>
                <c:ptCount val="5"/>
                <c:pt idx="0">
                  <c:v>EXCELENTE</c:v>
                </c:pt>
                <c:pt idx="1">
                  <c:v>MUY BUENO</c:v>
                </c:pt>
                <c:pt idx="2">
                  <c:v>BUENO</c:v>
                </c:pt>
                <c:pt idx="3">
                  <c:v>REGULAR</c:v>
                </c:pt>
                <c:pt idx="4">
                  <c:v>MALO</c:v>
                </c:pt>
              </c:strCache>
            </c:strRef>
          </c:cat>
          <c:val>
            <c:numRef>
              <c:f>Hoja1!$E$30:$E$34</c:f>
              <c:numCache>
                <c:formatCode>General</c:formatCode>
                <c:ptCount val="5"/>
                <c:pt idx="0">
                  <c:v>16.667000000000002</c:v>
                </c:pt>
                <c:pt idx="1">
                  <c:v>40</c:v>
                </c:pt>
                <c:pt idx="2">
                  <c:v>25</c:v>
                </c:pt>
                <c:pt idx="3">
                  <c:v>18.332999999999998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Hoja1!$F$27:$F$29</c:f>
              <c:strCache>
                <c:ptCount val="1"/>
                <c:pt idx="0">
                  <c:v>GRUPO  CONTROL % POS TEST</c:v>
                </c:pt>
              </c:strCache>
            </c:strRef>
          </c:tx>
          <c:invertIfNegative val="0"/>
          <c:cat>
            <c:strRef>
              <c:f>Hoja1!$B$30:$B$34</c:f>
              <c:strCache>
                <c:ptCount val="5"/>
                <c:pt idx="0">
                  <c:v>EXCELENTE</c:v>
                </c:pt>
                <c:pt idx="1">
                  <c:v>MUY BUENO</c:v>
                </c:pt>
                <c:pt idx="2">
                  <c:v>BUENO</c:v>
                </c:pt>
                <c:pt idx="3">
                  <c:v>REGULAR</c:v>
                </c:pt>
                <c:pt idx="4">
                  <c:v>MALO</c:v>
                </c:pt>
              </c:strCache>
            </c:strRef>
          </c:cat>
          <c:val>
            <c:numRef>
              <c:f>Hoja1!$F$30:$F$34</c:f>
              <c:numCache>
                <c:formatCode>General</c:formatCode>
                <c:ptCount val="5"/>
                <c:pt idx="0">
                  <c:v>15</c:v>
                </c:pt>
                <c:pt idx="1">
                  <c:v>40</c:v>
                </c:pt>
                <c:pt idx="2">
                  <c:v>20</c:v>
                </c:pt>
                <c:pt idx="3">
                  <c:v>25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2366848"/>
        <c:axId val="82368384"/>
      </c:barChart>
      <c:catAx>
        <c:axId val="82366848"/>
        <c:scaling>
          <c:orientation val="minMax"/>
        </c:scaling>
        <c:delete val="0"/>
        <c:axPos val="b"/>
        <c:majorTickMark val="none"/>
        <c:minorTickMark val="none"/>
        <c:tickLblPos val="nextTo"/>
        <c:crossAx val="82368384"/>
        <c:crosses val="autoZero"/>
        <c:auto val="1"/>
        <c:lblAlgn val="ctr"/>
        <c:lblOffset val="100"/>
        <c:noMultiLvlLbl val="0"/>
      </c:catAx>
      <c:valAx>
        <c:axId val="82368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236684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C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 GENERAL DE EVALUACIÓN </a:t>
            </a:r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 DE  VELOCIDAD</a:t>
            </a:r>
            <a:endParaRPr lang="es-EC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124828424288288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140096618357488E-2"/>
          <c:y val="0.38259660250801986"/>
          <c:w val="0.9468599033816425"/>
          <c:h val="0.50142351997666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Hoja1!$C$9:$C$11</c:f>
              <c:strCache>
                <c:ptCount val="1"/>
                <c:pt idx="0">
                  <c:v>GRUPO EXPERIMENTAL PRE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65700483091787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492753623188406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4927536231884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Hoja1!$B$12:$B$15</c:f>
              <c:strCache>
                <c:ptCount val="4"/>
                <c:pt idx="0">
                  <c:v>PROMEDIO</c:v>
                </c:pt>
                <c:pt idx="1">
                  <c:v>N. MÁX</c:v>
                </c:pt>
                <c:pt idx="2">
                  <c:v>N. MIN.</c:v>
                </c:pt>
                <c:pt idx="3">
                  <c:v>RANGO </c:v>
                </c:pt>
              </c:strCache>
            </c:strRef>
          </c:cat>
          <c:val>
            <c:numRef>
              <c:f>Hoja1!$C$12:$C$15</c:f>
              <c:numCache>
                <c:formatCode>General</c:formatCode>
                <c:ptCount val="4"/>
                <c:pt idx="0">
                  <c:v>10.81</c:v>
                </c:pt>
                <c:pt idx="1">
                  <c:v>12.55</c:v>
                </c:pt>
                <c:pt idx="2">
                  <c:v>10.48</c:v>
                </c:pt>
                <c:pt idx="3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Hoja1!$D$9:$D$11</c:f>
              <c:strCache>
                <c:ptCount val="1"/>
                <c:pt idx="0">
                  <c:v>GRUPO EXPERIMENTAL POST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077294685990328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548500806014995E-17"/>
                  <c:y val="-2.5889976434005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Hoja1!$B$12:$B$15</c:f>
              <c:strCache>
                <c:ptCount val="4"/>
                <c:pt idx="0">
                  <c:v>PROMEDIO</c:v>
                </c:pt>
                <c:pt idx="1">
                  <c:v>N. MÁX</c:v>
                </c:pt>
                <c:pt idx="2">
                  <c:v>N. MIN.</c:v>
                </c:pt>
                <c:pt idx="3">
                  <c:v>RANGO </c:v>
                </c:pt>
              </c:strCache>
            </c:strRef>
          </c:cat>
          <c:val>
            <c:numRef>
              <c:f>Hoja1!$D$12:$D$15</c:f>
              <c:numCache>
                <c:formatCode>General</c:formatCode>
                <c:ptCount val="4"/>
                <c:pt idx="0">
                  <c:v>11.08</c:v>
                </c:pt>
                <c:pt idx="1">
                  <c:v>12.56</c:v>
                </c:pt>
                <c:pt idx="2">
                  <c:v>10.210000000000001</c:v>
                </c:pt>
                <c:pt idx="3">
                  <c:v>0.03</c:v>
                </c:pt>
              </c:numCache>
            </c:numRef>
          </c:val>
        </c:ser>
        <c:ser>
          <c:idx val="2"/>
          <c:order val="2"/>
          <c:tx>
            <c:strRef>
              <c:f>Hoja1!$E$9:$E$11</c:f>
              <c:strCache>
                <c:ptCount val="1"/>
                <c:pt idx="0">
                  <c:v>GRUPO CONTROL PRE</c:v>
                </c:pt>
              </c:strCache>
            </c:strRef>
          </c:tx>
          <c:invertIfNegative val="0"/>
          <c:cat>
            <c:strRef>
              <c:f>Hoja1!$B$12:$B$15</c:f>
              <c:strCache>
                <c:ptCount val="4"/>
                <c:pt idx="0">
                  <c:v>PROMEDIO</c:v>
                </c:pt>
                <c:pt idx="1">
                  <c:v>N. MÁX</c:v>
                </c:pt>
                <c:pt idx="2">
                  <c:v>N. MIN.</c:v>
                </c:pt>
                <c:pt idx="3">
                  <c:v>RANGO </c:v>
                </c:pt>
              </c:strCache>
            </c:strRef>
          </c:cat>
          <c:val>
            <c:numRef>
              <c:f>Hoja1!$E$12:$E$15</c:f>
              <c:numCache>
                <c:formatCode>General</c:formatCode>
                <c:ptCount val="4"/>
                <c:pt idx="0">
                  <c:v>10.79</c:v>
                </c:pt>
                <c:pt idx="1">
                  <c:v>13.73</c:v>
                </c:pt>
                <c:pt idx="2">
                  <c:v>8.66</c:v>
                </c:pt>
                <c:pt idx="3">
                  <c:v>0.08</c:v>
                </c:pt>
              </c:numCache>
            </c:numRef>
          </c:val>
        </c:ser>
        <c:ser>
          <c:idx val="3"/>
          <c:order val="3"/>
          <c:tx>
            <c:strRef>
              <c:f>Hoja1!$F$9:$F$11</c:f>
              <c:strCache>
                <c:ptCount val="1"/>
                <c:pt idx="0">
                  <c:v>GRUPO CONTROL POST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7391304347826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570048309178744E-2"/>
                  <c:y val="-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1574980361671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Hoja1!$B$12:$B$15</c:f>
              <c:strCache>
                <c:ptCount val="4"/>
                <c:pt idx="0">
                  <c:v>PROMEDIO</c:v>
                </c:pt>
                <c:pt idx="1">
                  <c:v>N. MÁX</c:v>
                </c:pt>
                <c:pt idx="2">
                  <c:v>N. MIN.</c:v>
                </c:pt>
                <c:pt idx="3">
                  <c:v>RANGO </c:v>
                </c:pt>
              </c:strCache>
            </c:strRef>
          </c:cat>
          <c:val>
            <c:numRef>
              <c:f>Hoja1!$F$12:$F$15</c:f>
              <c:numCache>
                <c:formatCode>General</c:formatCode>
                <c:ptCount val="4"/>
                <c:pt idx="0">
                  <c:v>10.79</c:v>
                </c:pt>
                <c:pt idx="1">
                  <c:v>13.72</c:v>
                </c:pt>
                <c:pt idx="2">
                  <c:v>8.65</c:v>
                </c:pt>
                <c:pt idx="3">
                  <c:v>0.08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1473152"/>
        <c:axId val="41549824"/>
      </c:barChart>
      <c:catAx>
        <c:axId val="41473152"/>
        <c:scaling>
          <c:orientation val="minMax"/>
        </c:scaling>
        <c:delete val="0"/>
        <c:axPos val="b"/>
        <c:majorTickMark val="none"/>
        <c:minorTickMark val="none"/>
        <c:tickLblPos val="nextTo"/>
        <c:crossAx val="41549824"/>
        <c:crosses val="autoZero"/>
        <c:auto val="1"/>
        <c:lblAlgn val="ctr"/>
        <c:lblOffset val="100"/>
        <c:noMultiLvlLbl val="0"/>
      </c:catAx>
      <c:valAx>
        <c:axId val="41549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14731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6129341644794401"/>
          <c:y val="0.15445888013998249"/>
          <c:w val="0.67463541666666671"/>
          <c:h val="0.197713035870516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C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 sz="2800">
                <a:solidFill>
                  <a:srgbClr val="FFFF00"/>
                </a:solidFill>
              </a:defRPr>
            </a:pPr>
            <a:r>
              <a:rPr lang="es-EC" sz="2800" dirty="0" smtClean="0">
                <a:solidFill>
                  <a:srgbClr val="FFFF00"/>
                </a:solidFill>
              </a:rPr>
              <a:t>BAREMOS</a:t>
            </a:r>
            <a:r>
              <a:rPr lang="es-EC" sz="2800" baseline="0" dirty="0" smtClean="0">
                <a:solidFill>
                  <a:srgbClr val="FFFF00"/>
                </a:solidFill>
              </a:rPr>
              <a:t> </a:t>
            </a:r>
            <a:r>
              <a:rPr lang="es-EC" sz="2800" dirty="0" smtClean="0">
                <a:solidFill>
                  <a:srgbClr val="FFFF00"/>
                </a:solidFill>
              </a:rPr>
              <a:t>TEST </a:t>
            </a:r>
            <a:r>
              <a:rPr lang="es-EC" sz="2800" dirty="0">
                <a:solidFill>
                  <a:srgbClr val="FFFF00"/>
                </a:solidFill>
              </a:rPr>
              <a:t>DE VELOCIDAD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Hoja1!$C$20:$C$22</c:f>
              <c:strCache>
                <c:ptCount val="1"/>
                <c:pt idx="0">
                  <c:v>GRUPO EXPERIMENTAL PRE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6814265334304786E-2"/>
                  <c:y val="8.9635838525624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Hoja1!$B$23:$B$27</c:f>
              <c:strCache>
                <c:ptCount val="5"/>
                <c:pt idx="0">
                  <c:v>EXCELENTE</c:v>
                </c:pt>
                <c:pt idx="1">
                  <c:v>MUY BUENO</c:v>
                </c:pt>
                <c:pt idx="2">
                  <c:v>BUENO</c:v>
                </c:pt>
                <c:pt idx="3">
                  <c:v>REGULAR</c:v>
                </c:pt>
                <c:pt idx="4">
                  <c:v>MALO</c:v>
                </c:pt>
              </c:strCache>
            </c:strRef>
          </c:cat>
          <c:val>
            <c:numRef>
              <c:f>Hoja1!$C$23:$C$27</c:f>
              <c:numCache>
                <c:formatCode>General</c:formatCode>
                <c:ptCount val="5"/>
                <c:pt idx="0">
                  <c:v>23.32</c:v>
                </c:pt>
                <c:pt idx="1">
                  <c:v>30</c:v>
                </c:pt>
                <c:pt idx="2">
                  <c:v>16.670000000000002</c:v>
                </c:pt>
                <c:pt idx="3">
                  <c:v>30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Hoja1!$D$20:$D$22</c:f>
              <c:strCache>
                <c:ptCount val="1"/>
                <c:pt idx="0">
                  <c:v>GRUPO EXPERIMENTAL POST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6890751557687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Hoja1!$B$23:$B$27</c:f>
              <c:strCache>
                <c:ptCount val="5"/>
                <c:pt idx="0">
                  <c:v>EXCELENTE</c:v>
                </c:pt>
                <c:pt idx="1">
                  <c:v>MUY BUENO</c:v>
                </c:pt>
                <c:pt idx="2">
                  <c:v>BUENO</c:v>
                </c:pt>
                <c:pt idx="3">
                  <c:v>REGULAR</c:v>
                </c:pt>
                <c:pt idx="4">
                  <c:v>MALO</c:v>
                </c:pt>
              </c:strCache>
            </c:strRef>
          </c:cat>
          <c:val>
            <c:numRef>
              <c:f>Hoja1!$D$23:$D$27</c:f>
              <c:numCache>
                <c:formatCode>General</c:formatCode>
                <c:ptCount val="5"/>
                <c:pt idx="0">
                  <c:v>23.33</c:v>
                </c:pt>
                <c:pt idx="1">
                  <c:v>45.67</c:v>
                </c:pt>
                <c:pt idx="2">
                  <c:v>13.33</c:v>
                </c:pt>
                <c:pt idx="3">
                  <c:v>16.670000000000002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Hoja1!$E$20:$E$22</c:f>
              <c:strCache>
                <c:ptCount val="1"/>
                <c:pt idx="0">
                  <c:v>GRUPO CONTROL PRE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8.96358385256253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Hoja1!$B$23:$B$27</c:f>
              <c:strCache>
                <c:ptCount val="5"/>
                <c:pt idx="0">
                  <c:v>EXCELENTE</c:v>
                </c:pt>
                <c:pt idx="1">
                  <c:v>MUY BUENO</c:v>
                </c:pt>
                <c:pt idx="2">
                  <c:v>BUENO</c:v>
                </c:pt>
                <c:pt idx="3">
                  <c:v>REGULAR</c:v>
                </c:pt>
                <c:pt idx="4">
                  <c:v>MALO</c:v>
                </c:pt>
              </c:strCache>
            </c:strRef>
          </c:cat>
          <c:val>
            <c:numRef>
              <c:f>Hoja1!$E$23:$E$27</c:f>
              <c:numCache>
                <c:formatCode>General</c:formatCode>
                <c:ptCount val="5"/>
                <c:pt idx="0">
                  <c:v>23.33</c:v>
                </c:pt>
                <c:pt idx="1">
                  <c:v>30</c:v>
                </c:pt>
                <c:pt idx="2">
                  <c:v>16.670000000000002</c:v>
                </c:pt>
                <c:pt idx="3">
                  <c:v>30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Hoja1!$F$20:$F$22</c:f>
              <c:strCache>
                <c:ptCount val="1"/>
                <c:pt idx="0">
                  <c:v>GRUPO CONTROL POST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300975623876997E-2"/>
                  <c:y val="4.48179192628122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Hoja1!$B$23:$B$27</c:f>
              <c:strCache>
                <c:ptCount val="5"/>
                <c:pt idx="0">
                  <c:v>EXCELENTE</c:v>
                </c:pt>
                <c:pt idx="1">
                  <c:v>MUY BUENO</c:v>
                </c:pt>
                <c:pt idx="2">
                  <c:v>BUENO</c:v>
                </c:pt>
                <c:pt idx="3">
                  <c:v>REGULAR</c:v>
                </c:pt>
                <c:pt idx="4">
                  <c:v>MALO</c:v>
                </c:pt>
              </c:strCache>
            </c:strRef>
          </c:cat>
          <c:val>
            <c:numRef>
              <c:f>Hoja1!$F$23:$F$27</c:f>
              <c:numCache>
                <c:formatCode>General</c:formatCode>
                <c:ptCount val="5"/>
                <c:pt idx="0">
                  <c:v>21.67</c:v>
                </c:pt>
                <c:pt idx="1">
                  <c:v>20</c:v>
                </c:pt>
                <c:pt idx="2">
                  <c:v>23.33</c:v>
                </c:pt>
                <c:pt idx="3">
                  <c:v>35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753024"/>
        <c:axId val="80754560"/>
      </c:barChart>
      <c:catAx>
        <c:axId val="80753024"/>
        <c:scaling>
          <c:orientation val="minMax"/>
        </c:scaling>
        <c:delete val="0"/>
        <c:axPos val="b"/>
        <c:majorTickMark val="none"/>
        <c:minorTickMark val="none"/>
        <c:tickLblPos val="nextTo"/>
        <c:crossAx val="80754560"/>
        <c:crosses val="autoZero"/>
        <c:auto val="1"/>
        <c:lblAlgn val="ctr"/>
        <c:lblOffset val="100"/>
        <c:noMultiLvlLbl val="0"/>
      </c:catAx>
      <c:valAx>
        <c:axId val="80754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075302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C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 GENERAL DE EVALUACIÓN </a:t>
            </a:r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 DE RESISTENCIA (COOPER) </a:t>
            </a:r>
            <a:endParaRPr lang="es-EC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Hoja1!$D$44:$D$46</c:f>
              <c:strCache>
                <c:ptCount val="1"/>
                <c:pt idx="0">
                  <c:v>GRUPO EXPERIMENTAL PRE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666666666666666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1111111111111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000000000000001E-2"/>
                  <c:y val="-4.6296296296295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222222222222223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Hoja1!$C$47:$C$50</c:f>
              <c:strCache>
                <c:ptCount val="4"/>
                <c:pt idx="0">
                  <c:v>PROMEDIO</c:v>
                </c:pt>
                <c:pt idx="1">
                  <c:v>N. MÁX</c:v>
                </c:pt>
                <c:pt idx="2">
                  <c:v>N. MIN.</c:v>
                </c:pt>
                <c:pt idx="3">
                  <c:v>RANGO </c:v>
                </c:pt>
              </c:strCache>
            </c:strRef>
          </c:cat>
          <c:val>
            <c:numRef>
              <c:f>Hoja1!$D$47:$D$50</c:f>
              <c:numCache>
                <c:formatCode>General</c:formatCode>
                <c:ptCount val="4"/>
                <c:pt idx="0">
                  <c:v>2053.11</c:v>
                </c:pt>
                <c:pt idx="1">
                  <c:v>2785</c:v>
                </c:pt>
                <c:pt idx="2">
                  <c:v>1084</c:v>
                </c:pt>
                <c:pt idx="3">
                  <c:v>28.35</c:v>
                </c:pt>
              </c:numCache>
            </c:numRef>
          </c:val>
        </c:ser>
        <c:ser>
          <c:idx val="1"/>
          <c:order val="1"/>
          <c:tx>
            <c:strRef>
              <c:f>Hoja1!$E$44:$E$46</c:f>
              <c:strCache>
                <c:ptCount val="1"/>
                <c:pt idx="0">
                  <c:v>GRUPO EXPERIMENTAL POST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3333333333333332E-3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5555555555554534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Hoja1!$C$47:$C$50</c:f>
              <c:strCache>
                <c:ptCount val="4"/>
                <c:pt idx="0">
                  <c:v>PROMEDIO</c:v>
                </c:pt>
                <c:pt idx="1">
                  <c:v>N. MÁX</c:v>
                </c:pt>
                <c:pt idx="2">
                  <c:v>N. MIN.</c:v>
                </c:pt>
                <c:pt idx="3">
                  <c:v>RANGO </c:v>
                </c:pt>
              </c:strCache>
            </c:strRef>
          </c:cat>
          <c:val>
            <c:numRef>
              <c:f>Hoja1!$E$47:$E$50</c:f>
              <c:numCache>
                <c:formatCode>General</c:formatCode>
                <c:ptCount val="4"/>
                <c:pt idx="0">
                  <c:v>2289</c:v>
                </c:pt>
                <c:pt idx="1">
                  <c:v>2879</c:v>
                </c:pt>
                <c:pt idx="2">
                  <c:v>1117</c:v>
                </c:pt>
                <c:pt idx="3">
                  <c:v>29.36</c:v>
                </c:pt>
              </c:numCache>
            </c:numRef>
          </c:val>
        </c:ser>
        <c:ser>
          <c:idx val="2"/>
          <c:order val="2"/>
          <c:tx>
            <c:strRef>
              <c:f>Hoja1!$F$44:$F$46</c:f>
              <c:strCache>
                <c:ptCount val="1"/>
                <c:pt idx="0">
                  <c:v>GRUPO CONTROL PRE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333333333333332E-3"/>
                  <c:y val="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331146106736653E-3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Hoja1!$C$47:$C$50</c:f>
              <c:strCache>
                <c:ptCount val="4"/>
                <c:pt idx="0">
                  <c:v>PROMEDIO</c:v>
                </c:pt>
                <c:pt idx="1">
                  <c:v>N. MÁX</c:v>
                </c:pt>
                <c:pt idx="2">
                  <c:v>N. MIN.</c:v>
                </c:pt>
                <c:pt idx="3">
                  <c:v>RANGO </c:v>
                </c:pt>
              </c:strCache>
            </c:strRef>
          </c:cat>
          <c:val>
            <c:numRef>
              <c:f>Hoja1!$F$47:$F$50</c:f>
              <c:numCache>
                <c:formatCode>General</c:formatCode>
                <c:ptCount val="4"/>
                <c:pt idx="0">
                  <c:v>2009</c:v>
                </c:pt>
                <c:pt idx="1">
                  <c:v>2783</c:v>
                </c:pt>
                <c:pt idx="2">
                  <c:v>1088</c:v>
                </c:pt>
                <c:pt idx="3">
                  <c:v>28.25</c:v>
                </c:pt>
              </c:numCache>
            </c:numRef>
          </c:val>
        </c:ser>
        <c:ser>
          <c:idx val="3"/>
          <c:order val="3"/>
          <c:tx>
            <c:strRef>
              <c:f>Hoja1!$G$44:$G$46</c:f>
              <c:strCache>
                <c:ptCount val="1"/>
                <c:pt idx="0">
                  <c:v>GRUPO CONTROL POST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000000000000001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222003499562555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Hoja1!$C$47:$C$50</c:f>
              <c:strCache>
                <c:ptCount val="4"/>
                <c:pt idx="0">
                  <c:v>PROMEDIO</c:v>
                </c:pt>
                <c:pt idx="1">
                  <c:v>N. MÁX</c:v>
                </c:pt>
                <c:pt idx="2">
                  <c:v>N. MIN.</c:v>
                </c:pt>
                <c:pt idx="3">
                  <c:v>RANGO </c:v>
                </c:pt>
              </c:strCache>
            </c:strRef>
          </c:cat>
          <c:val>
            <c:numRef>
              <c:f>Hoja1!$G$47:$G$50</c:f>
              <c:numCache>
                <c:formatCode>General</c:formatCode>
                <c:ptCount val="4"/>
                <c:pt idx="0">
                  <c:v>2031.2</c:v>
                </c:pt>
                <c:pt idx="1">
                  <c:v>2795</c:v>
                </c:pt>
                <c:pt idx="2">
                  <c:v>1089</c:v>
                </c:pt>
                <c:pt idx="3">
                  <c:v>28.43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2422016"/>
        <c:axId val="83501056"/>
      </c:barChart>
      <c:catAx>
        <c:axId val="82422016"/>
        <c:scaling>
          <c:orientation val="minMax"/>
        </c:scaling>
        <c:delete val="0"/>
        <c:axPos val="b"/>
        <c:majorTickMark val="none"/>
        <c:minorTickMark val="none"/>
        <c:tickLblPos val="nextTo"/>
        <c:crossAx val="83501056"/>
        <c:crosses val="autoZero"/>
        <c:auto val="1"/>
        <c:lblAlgn val="ctr"/>
        <c:lblOffset val="100"/>
        <c:noMultiLvlLbl val="0"/>
      </c:catAx>
      <c:valAx>
        <c:axId val="83501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242201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C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s-EC" sz="3200" dirty="0" smtClean="0">
                <a:solidFill>
                  <a:srgbClr val="FFFF00"/>
                </a:solidFill>
              </a:rPr>
              <a:t>BAREMOS DEL TEST DE COOPER</a:t>
            </a:r>
            <a:endParaRPr lang="es-EC" sz="3200" dirty="0">
              <a:solidFill>
                <a:srgbClr val="FFFF00"/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Hoja1!$D$82:$D$84</c:f>
              <c:strCache>
                <c:ptCount val="1"/>
                <c:pt idx="0">
                  <c:v>GRUPO EXPERIMENTAL PRE TEST</c:v>
                </c:pt>
              </c:strCache>
            </c:strRef>
          </c:tx>
          <c:invertIfNegative val="0"/>
          <c:cat>
            <c:strRef>
              <c:f>Hoja1!$C$85:$C$89</c:f>
              <c:strCache>
                <c:ptCount val="5"/>
                <c:pt idx="0">
                  <c:v>EXCELENTE</c:v>
                </c:pt>
                <c:pt idx="1">
                  <c:v>MUY BUENO</c:v>
                </c:pt>
                <c:pt idx="2">
                  <c:v>BUENO</c:v>
                </c:pt>
                <c:pt idx="3">
                  <c:v>REGULAR</c:v>
                </c:pt>
                <c:pt idx="4">
                  <c:v>MALO</c:v>
                </c:pt>
              </c:strCache>
            </c:strRef>
          </c:cat>
          <c:val>
            <c:numRef>
              <c:f>Hoja1!$D$85:$D$89</c:f>
              <c:numCache>
                <c:formatCode>General</c:formatCode>
                <c:ptCount val="5"/>
                <c:pt idx="0">
                  <c:v>15</c:v>
                </c:pt>
                <c:pt idx="1">
                  <c:v>31.67</c:v>
                </c:pt>
                <c:pt idx="2">
                  <c:v>23.33</c:v>
                </c:pt>
                <c:pt idx="3">
                  <c:v>30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Hoja1!$E$82:$E$84</c:f>
              <c:strCache>
                <c:ptCount val="1"/>
                <c:pt idx="0">
                  <c:v>GRUPO EXPERIMENTAL POS TEST</c:v>
                </c:pt>
              </c:strCache>
            </c:strRef>
          </c:tx>
          <c:invertIfNegative val="0"/>
          <c:cat>
            <c:strRef>
              <c:f>Hoja1!$C$85:$C$89</c:f>
              <c:strCache>
                <c:ptCount val="5"/>
                <c:pt idx="0">
                  <c:v>EXCELENTE</c:v>
                </c:pt>
                <c:pt idx="1">
                  <c:v>MUY BUENO</c:v>
                </c:pt>
                <c:pt idx="2">
                  <c:v>BUENO</c:v>
                </c:pt>
                <c:pt idx="3">
                  <c:v>REGULAR</c:v>
                </c:pt>
                <c:pt idx="4">
                  <c:v>MALO</c:v>
                </c:pt>
              </c:strCache>
            </c:strRef>
          </c:cat>
          <c:val>
            <c:numRef>
              <c:f>Hoja1!$E$85:$E$89</c:f>
              <c:numCache>
                <c:formatCode>General</c:formatCode>
                <c:ptCount val="5"/>
                <c:pt idx="0">
                  <c:v>15</c:v>
                </c:pt>
                <c:pt idx="1">
                  <c:v>48.33</c:v>
                </c:pt>
                <c:pt idx="2">
                  <c:v>18.329999999999998</c:v>
                </c:pt>
                <c:pt idx="3">
                  <c:v>18.329999999999998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Hoja1!$F$82:$F$84</c:f>
              <c:strCache>
                <c:ptCount val="1"/>
                <c:pt idx="0">
                  <c:v>GRUPO CONTROL PRE TEST</c:v>
                </c:pt>
              </c:strCache>
            </c:strRef>
          </c:tx>
          <c:invertIfNegative val="0"/>
          <c:cat>
            <c:strRef>
              <c:f>Hoja1!$C$85:$C$89</c:f>
              <c:strCache>
                <c:ptCount val="5"/>
                <c:pt idx="0">
                  <c:v>EXCELENTE</c:v>
                </c:pt>
                <c:pt idx="1">
                  <c:v>MUY BUENO</c:v>
                </c:pt>
                <c:pt idx="2">
                  <c:v>BUENO</c:v>
                </c:pt>
                <c:pt idx="3">
                  <c:v>REGULAR</c:v>
                </c:pt>
                <c:pt idx="4">
                  <c:v>MALO</c:v>
                </c:pt>
              </c:strCache>
            </c:strRef>
          </c:cat>
          <c:val>
            <c:numRef>
              <c:f>Hoja1!$F$85:$F$89</c:f>
              <c:numCache>
                <c:formatCode>General</c:formatCode>
                <c:ptCount val="5"/>
                <c:pt idx="0">
                  <c:v>18.329999999999998</c:v>
                </c:pt>
                <c:pt idx="1">
                  <c:v>35</c:v>
                </c:pt>
                <c:pt idx="2">
                  <c:v>31.67</c:v>
                </c:pt>
                <c:pt idx="3">
                  <c:v>15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Hoja1!$G$82:$G$84</c:f>
              <c:strCache>
                <c:ptCount val="1"/>
                <c:pt idx="0">
                  <c:v>GRUPO CONTROL POS TEST</c:v>
                </c:pt>
              </c:strCache>
            </c:strRef>
          </c:tx>
          <c:invertIfNegative val="0"/>
          <c:cat>
            <c:strRef>
              <c:f>Hoja1!$C$85:$C$89</c:f>
              <c:strCache>
                <c:ptCount val="5"/>
                <c:pt idx="0">
                  <c:v>EXCELENTE</c:v>
                </c:pt>
                <c:pt idx="1">
                  <c:v>MUY BUENO</c:v>
                </c:pt>
                <c:pt idx="2">
                  <c:v>BUENO</c:v>
                </c:pt>
                <c:pt idx="3">
                  <c:v>REGULAR</c:v>
                </c:pt>
                <c:pt idx="4">
                  <c:v>MALO</c:v>
                </c:pt>
              </c:strCache>
            </c:strRef>
          </c:cat>
          <c:val>
            <c:numRef>
              <c:f>Hoja1!$G$85:$G$89</c:f>
              <c:numCache>
                <c:formatCode>General</c:formatCode>
                <c:ptCount val="5"/>
                <c:pt idx="0">
                  <c:v>16.670000000000002</c:v>
                </c:pt>
                <c:pt idx="1">
                  <c:v>31.67</c:v>
                </c:pt>
                <c:pt idx="2">
                  <c:v>33.33</c:v>
                </c:pt>
                <c:pt idx="3">
                  <c:v>18.329999999999998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3546880"/>
        <c:axId val="83548416"/>
      </c:barChart>
      <c:catAx>
        <c:axId val="83546880"/>
        <c:scaling>
          <c:orientation val="minMax"/>
        </c:scaling>
        <c:delete val="0"/>
        <c:axPos val="b"/>
        <c:majorTickMark val="none"/>
        <c:minorTickMark val="none"/>
        <c:tickLblPos val="nextTo"/>
        <c:crossAx val="83548416"/>
        <c:crosses val="autoZero"/>
        <c:auto val="1"/>
        <c:lblAlgn val="ctr"/>
        <c:lblOffset val="100"/>
        <c:noMultiLvlLbl val="0"/>
      </c:catAx>
      <c:valAx>
        <c:axId val="83548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354688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PRE TEST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a) Muy de acuerdo</c:v>
                </c:pt>
                <c:pt idx="1">
                  <c:v>b) De acuerdo</c:v>
                </c:pt>
                <c:pt idx="2">
                  <c:v>c) Neutral</c:v>
                </c:pt>
                <c:pt idx="3">
                  <c:v>d) En desacuerdo</c:v>
                </c:pt>
                <c:pt idx="4">
                  <c:v>e) Muy en desacuerdo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0.2</c:v>
                </c:pt>
                <c:pt idx="1">
                  <c:v>0.16669999999999999</c:v>
                </c:pt>
                <c:pt idx="2">
                  <c:v>0.38329999999999997</c:v>
                </c:pt>
                <c:pt idx="3">
                  <c:v>0.18329999999999999</c:v>
                </c:pt>
                <c:pt idx="4">
                  <c:v>6.6699999999999995E-2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POST TEST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a) Muy de acuerdo</c:v>
                </c:pt>
                <c:pt idx="1">
                  <c:v>b) De acuerdo</c:v>
                </c:pt>
                <c:pt idx="2">
                  <c:v>c) Neutral</c:v>
                </c:pt>
                <c:pt idx="3">
                  <c:v>d) En desacuerdo</c:v>
                </c:pt>
                <c:pt idx="4">
                  <c:v>e) Muy en desacuerdo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0">
                  <c:v>0.2</c:v>
                </c:pt>
                <c:pt idx="1">
                  <c:v>0.45</c:v>
                </c:pt>
                <c:pt idx="2">
                  <c:v>0.15</c:v>
                </c:pt>
                <c:pt idx="3">
                  <c:v>0.1333</c:v>
                </c:pt>
                <c:pt idx="4">
                  <c:v>6.6699999999999995E-2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1798272"/>
        <c:axId val="41808256"/>
      </c:barChart>
      <c:catAx>
        <c:axId val="41798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1808256"/>
        <c:crosses val="autoZero"/>
        <c:auto val="1"/>
        <c:lblAlgn val="ctr"/>
        <c:lblOffset val="100"/>
        <c:noMultiLvlLbl val="0"/>
      </c:catAx>
      <c:valAx>
        <c:axId val="418082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179827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2400"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PRE TEST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a) Muy de acuerdo</c:v>
                </c:pt>
                <c:pt idx="1">
                  <c:v>b) De acuerdo</c:v>
                </c:pt>
                <c:pt idx="2">
                  <c:v>c) Neutral</c:v>
                </c:pt>
                <c:pt idx="3">
                  <c:v>d) En desacuerdo</c:v>
                </c:pt>
                <c:pt idx="4">
                  <c:v>e) Muy en desacuerdo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0.15</c:v>
                </c:pt>
                <c:pt idx="1">
                  <c:v>0.18329999999999999</c:v>
                </c:pt>
                <c:pt idx="2">
                  <c:v>0.41670000000000001</c:v>
                </c:pt>
                <c:pt idx="3">
                  <c:v>0.18329999999999999</c:v>
                </c:pt>
                <c:pt idx="4">
                  <c:v>6.6699999999999995E-2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POST TEST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a) Muy de acuerdo</c:v>
                </c:pt>
                <c:pt idx="1">
                  <c:v>b) De acuerdo</c:v>
                </c:pt>
                <c:pt idx="2">
                  <c:v>c) Neutral</c:v>
                </c:pt>
                <c:pt idx="3">
                  <c:v>d) En desacuerdo</c:v>
                </c:pt>
                <c:pt idx="4">
                  <c:v>e) Muy en desacuerdo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0">
                  <c:v>0.16669999999999999</c:v>
                </c:pt>
                <c:pt idx="1">
                  <c:v>0.51670000000000005</c:v>
                </c:pt>
                <c:pt idx="2">
                  <c:v>0.15</c:v>
                </c:pt>
                <c:pt idx="3">
                  <c:v>0.1167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4368000"/>
        <c:axId val="64377984"/>
      </c:barChart>
      <c:catAx>
        <c:axId val="64368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4377984"/>
        <c:crosses val="autoZero"/>
        <c:auto val="1"/>
        <c:lblAlgn val="ctr"/>
        <c:lblOffset val="100"/>
        <c:noMultiLvlLbl val="0"/>
      </c:catAx>
      <c:valAx>
        <c:axId val="6437798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436800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2400"/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PRE TEST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a) Muy de acuerdo</c:v>
                </c:pt>
                <c:pt idx="1">
                  <c:v>b) De acuerdo</c:v>
                </c:pt>
                <c:pt idx="2">
                  <c:v>c) Neutral</c:v>
                </c:pt>
                <c:pt idx="3">
                  <c:v>d) En desacuerdo</c:v>
                </c:pt>
                <c:pt idx="4">
                  <c:v>e) Muy en desacuerdo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 formatCode="#,000%">
                  <c:v>0.1333</c:v>
                </c:pt>
                <c:pt idx="1">
                  <c:v>0.15</c:v>
                </c:pt>
                <c:pt idx="2" formatCode="#,000%">
                  <c:v>0.41670000000000001</c:v>
                </c:pt>
                <c:pt idx="3">
                  <c:v>0.2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POST TEST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a) Muy de acuerdo</c:v>
                </c:pt>
                <c:pt idx="1">
                  <c:v>b) De acuerdo</c:v>
                </c:pt>
                <c:pt idx="2">
                  <c:v>c) Neutral</c:v>
                </c:pt>
                <c:pt idx="3">
                  <c:v>d) En desacuerdo</c:v>
                </c:pt>
                <c:pt idx="4">
                  <c:v>e) Muy en desacuerdo</c:v>
                </c:pt>
              </c:strCache>
            </c:strRef>
          </c:cat>
          <c:val>
            <c:numRef>
              <c:f>Hoja1!$C$2:$C$6</c:f>
              <c:numCache>
                <c:formatCode>#,000%</c:formatCode>
                <c:ptCount val="5"/>
                <c:pt idx="0" formatCode="0%">
                  <c:v>0.15</c:v>
                </c:pt>
                <c:pt idx="1">
                  <c:v>0.48330000000000001</c:v>
                </c:pt>
                <c:pt idx="2" formatCode="0%">
                  <c:v>0.2</c:v>
                </c:pt>
                <c:pt idx="3">
                  <c:v>0.1167</c:v>
                </c:pt>
                <c:pt idx="4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8131584"/>
        <c:axId val="78133120"/>
      </c:barChart>
      <c:catAx>
        <c:axId val="78131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8133120"/>
        <c:crosses val="autoZero"/>
        <c:auto val="1"/>
        <c:lblAlgn val="ctr"/>
        <c:lblOffset val="100"/>
        <c:noMultiLvlLbl val="0"/>
      </c:catAx>
      <c:valAx>
        <c:axId val="78133120"/>
        <c:scaling>
          <c:orientation val="minMax"/>
        </c:scaling>
        <c:delete val="1"/>
        <c:axPos val="l"/>
        <c:numFmt formatCode="#,000%" sourceLinked="1"/>
        <c:majorTickMark val="out"/>
        <c:minorTickMark val="none"/>
        <c:tickLblPos val="nextTo"/>
        <c:crossAx val="7813158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2400"/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PRE TEST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a) Si</c:v>
                </c:pt>
                <c:pt idx="1">
                  <c:v>b) No</c:v>
                </c:pt>
                <c:pt idx="2">
                  <c:v>c) Neutral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0.2</c:v>
                </c:pt>
                <c:pt idx="1">
                  <c:v>0.23</c:v>
                </c:pt>
                <c:pt idx="2">
                  <c:v>0.56999999999999995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POST TEST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a) Si</c:v>
                </c:pt>
                <c:pt idx="1">
                  <c:v>b) No</c:v>
                </c:pt>
                <c:pt idx="2">
                  <c:v>c) Neutral</c:v>
                </c:pt>
              </c:strCache>
            </c:strRef>
          </c:cat>
          <c:val>
            <c:numRef>
              <c:f>Hoja1!$C$2:$C$4</c:f>
              <c:numCache>
                <c:formatCode>0%</c:formatCode>
                <c:ptCount val="3"/>
                <c:pt idx="0">
                  <c:v>0.5333</c:v>
                </c:pt>
                <c:pt idx="1">
                  <c:v>0.18329999999999999</c:v>
                </c:pt>
                <c:pt idx="2">
                  <c:v>0.2833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8165120"/>
        <c:axId val="78166656"/>
      </c:barChart>
      <c:catAx>
        <c:axId val="78165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8166656"/>
        <c:crosses val="autoZero"/>
        <c:auto val="1"/>
        <c:lblAlgn val="ctr"/>
        <c:lblOffset val="100"/>
        <c:noMultiLvlLbl val="0"/>
      </c:catAx>
      <c:valAx>
        <c:axId val="781666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7816512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2400"/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PRE TEST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a) Muy de acuerdo</c:v>
                </c:pt>
                <c:pt idx="1">
                  <c:v>b) De acuerdo</c:v>
                </c:pt>
                <c:pt idx="2">
                  <c:v>c) Neutral</c:v>
                </c:pt>
                <c:pt idx="3">
                  <c:v>d) En desacuerdo</c:v>
                </c:pt>
                <c:pt idx="4">
                  <c:v>e) Muy en desacuerdo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0.2167</c:v>
                </c:pt>
                <c:pt idx="1">
                  <c:v>0.18329999999999999</c:v>
                </c:pt>
                <c:pt idx="2">
                  <c:v>0.31669999999999998</c:v>
                </c:pt>
                <c:pt idx="3">
                  <c:v>0.1333</c:v>
                </c:pt>
                <c:pt idx="4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POST TEST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a) Muy de acuerdo</c:v>
                </c:pt>
                <c:pt idx="1">
                  <c:v>b) De acuerdo</c:v>
                </c:pt>
                <c:pt idx="2">
                  <c:v>c) Neutral</c:v>
                </c:pt>
                <c:pt idx="3">
                  <c:v>d) En desacuerdo</c:v>
                </c:pt>
                <c:pt idx="4">
                  <c:v>e) Muy en desacuerdo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0">
                  <c:v>0.23330000000000001</c:v>
                </c:pt>
                <c:pt idx="1">
                  <c:v>0.48330000000000001</c:v>
                </c:pt>
                <c:pt idx="2">
                  <c:v>0.1167</c:v>
                </c:pt>
                <c:pt idx="3">
                  <c:v>0.1167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9460224"/>
        <c:axId val="79461760"/>
      </c:barChart>
      <c:catAx>
        <c:axId val="79460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9461760"/>
        <c:crosses val="autoZero"/>
        <c:auto val="1"/>
        <c:lblAlgn val="ctr"/>
        <c:lblOffset val="100"/>
        <c:noMultiLvlLbl val="0"/>
      </c:catAx>
      <c:valAx>
        <c:axId val="794617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7946022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 GENERAL DE EVALUACIÓN FUERZA ABDOMINAL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Hoja1!$C$33:$C$35</c:f>
              <c:strCache>
                <c:ptCount val="1"/>
                <c:pt idx="0">
                  <c:v>GRUPO EXPERIMENTAL PRE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4444444444444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Hoja1!$B$36:$B$39</c:f>
              <c:strCache>
                <c:ptCount val="4"/>
                <c:pt idx="0">
                  <c:v>PROMEDIO</c:v>
                </c:pt>
                <c:pt idx="1">
                  <c:v>N. MÁX</c:v>
                </c:pt>
                <c:pt idx="2">
                  <c:v>N. MIN.</c:v>
                </c:pt>
                <c:pt idx="3">
                  <c:v>RANGO </c:v>
                </c:pt>
              </c:strCache>
            </c:strRef>
          </c:cat>
          <c:val>
            <c:numRef>
              <c:f>Hoja1!$C$36:$C$39</c:f>
              <c:numCache>
                <c:formatCode>General</c:formatCode>
                <c:ptCount val="4"/>
                <c:pt idx="0">
                  <c:v>32.67</c:v>
                </c:pt>
                <c:pt idx="1">
                  <c:v>49</c:v>
                </c:pt>
                <c:pt idx="2">
                  <c:v>21</c:v>
                </c:pt>
                <c:pt idx="3">
                  <c:v>0.46</c:v>
                </c:pt>
              </c:numCache>
            </c:numRef>
          </c:val>
        </c:ser>
        <c:ser>
          <c:idx val="1"/>
          <c:order val="1"/>
          <c:tx>
            <c:strRef>
              <c:f>Hoja1!$D$33:$D$35</c:f>
              <c:strCache>
                <c:ptCount val="1"/>
                <c:pt idx="0">
                  <c:v>GRUPO EXPERIMENTAL POST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777777777777779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3333333333333332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Hoja1!$B$36:$B$39</c:f>
              <c:strCache>
                <c:ptCount val="4"/>
                <c:pt idx="0">
                  <c:v>PROMEDIO</c:v>
                </c:pt>
                <c:pt idx="1">
                  <c:v>N. MÁX</c:v>
                </c:pt>
                <c:pt idx="2">
                  <c:v>N. MIN.</c:v>
                </c:pt>
                <c:pt idx="3">
                  <c:v>RANGO </c:v>
                </c:pt>
              </c:strCache>
            </c:strRef>
          </c:cat>
          <c:val>
            <c:numRef>
              <c:f>Hoja1!$D$36:$D$39</c:f>
              <c:numCache>
                <c:formatCode>General</c:formatCode>
                <c:ptCount val="4"/>
                <c:pt idx="0">
                  <c:v>36.83</c:v>
                </c:pt>
                <c:pt idx="1">
                  <c:v>52</c:v>
                </c:pt>
                <c:pt idx="2">
                  <c:v>26</c:v>
                </c:pt>
                <c:pt idx="3">
                  <c:v>0.43</c:v>
                </c:pt>
              </c:numCache>
            </c:numRef>
          </c:val>
        </c:ser>
        <c:ser>
          <c:idx val="2"/>
          <c:order val="2"/>
          <c:tx>
            <c:strRef>
              <c:f>Hoja1!$E$33:$E$35</c:f>
              <c:strCache>
                <c:ptCount val="1"/>
                <c:pt idx="0">
                  <c:v>GRUPO CONTROL PRE</c:v>
                </c:pt>
              </c:strCache>
            </c:strRef>
          </c:tx>
          <c:invertIfNegative val="0"/>
          <c:cat>
            <c:strRef>
              <c:f>Hoja1!$B$36:$B$39</c:f>
              <c:strCache>
                <c:ptCount val="4"/>
                <c:pt idx="0">
                  <c:v>PROMEDIO</c:v>
                </c:pt>
                <c:pt idx="1">
                  <c:v>N. MÁX</c:v>
                </c:pt>
                <c:pt idx="2">
                  <c:v>N. MIN.</c:v>
                </c:pt>
                <c:pt idx="3">
                  <c:v>RANGO </c:v>
                </c:pt>
              </c:strCache>
            </c:strRef>
          </c:cat>
          <c:val>
            <c:numRef>
              <c:f>Hoja1!$E$36:$E$39</c:f>
              <c:numCache>
                <c:formatCode>General</c:formatCode>
                <c:ptCount val="4"/>
                <c:pt idx="0">
                  <c:v>33.82</c:v>
                </c:pt>
                <c:pt idx="1">
                  <c:v>49</c:v>
                </c:pt>
                <c:pt idx="2">
                  <c:v>22</c:v>
                </c:pt>
                <c:pt idx="3">
                  <c:v>0.45</c:v>
                </c:pt>
              </c:numCache>
            </c:numRef>
          </c:val>
        </c:ser>
        <c:ser>
          <c:idx val="3"/>
          <c:order val="3"/>
          <c:tx>
            <c:strRef>
              <c:f>Hoja1!$F$33:$F$35</c:f>
              <c:strCache>
                <c:ptCount val="1"/>
                <c:pt idx="0">
                  <c:v>GRUPO CONTROL POST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555555555555555E-2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88888888888888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Hoja1!$B$36:$B$39</c:f>
              <c:strCache>
                <c:ptCount val="4"/>
                <c:pt idx="0">
                  <c:v>PROMEDIO</c:v>
                </c:pt>
                <c:pt idx="1">
                  <c:v>N. MÁX</c:v>
                </c:pt>
                <c:pt idx="2">
                  <c:v>N. MIN.</c:v>
                </c:pt>
                <c:pt idx="3">
                  <c:v>RANGO </c:v>
                </c:pt>
              </c:strCache>
            </c:strRef>
          </c:cat>
          <c:val>
            <c:numRef>
              <c:f>Hoja1!$F$36:$F$39</c:f>
              <c:numCache>
                <c:formatCode>General</c:formatCode>
                <c:ptCount val="4"/>
                <c:pt idx="0">
                  <c:v>33.82</c:v>
                </c:pt>
                <c:pt idx="1">
                  <c:v>50</c:v>
                </c:pt>
                <c:pt idx="2">
                  <c:v>22</c:v>
                </c:pt>
                <c:pt idx="3">
                  <c:v>0.46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822272"/>
        <c:axId val="80824960"/>
      </c:barChart>
      <c:catAx>
        <c:axId val="80822272"/>
        <c:scaling>
          <c:orientation val="minMax"/>
        </c:scaling>
        <c:delete val="0"/>
        <c:axPos val="b"/>
        <c:majorTickMark val="none"/>
        <c:minorTickMark val="none"/>
        <c:tickLblPos val="nextTo"/>
        <c:crossAx val="80824960"/>
        <c:crosses val="autoZero"/>
        <c:auto val="1"/>
        <c:lblAlgn val="ctr"/>
        <c:lblOffset val="100"/>
        <c:noMultiLvlLbl val="0"/>
      </c:catAx>
      <c:valAx>
        <c:axId val="80824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082227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C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>
                <a:solidFill>
                  <a:srgbClr val="FFFF00"/>
                </a:solidFill>
              </a:defRPr>
            </a:pPr>
            <a:r>
              <a:rPr lang="es-EC" dirty="0" smtClean="0">
                <a:solidFill>
                  <a:srgbClr val="FFFF00"/>
                </a:solidFill>
              </a:rPr>
              <a:t>BAREMOS DE</a:t>
            </a:r>
            <a:r>
              <a:rPr lang="es-EC" baseline="0" dirty="0" smtClean="0">
                <a:solidFill>
                  <a:srgbClr val="FFFF00"/>
                </a:solidFill>
              </a:rPr>
              <a:t> </a:t>
            </a:r>
            <a:r>
              <a:rPr lang="es-EC" dirty="0" smtClean="0">
                <a:solidFill>
                  <a:srgbClr val="FFFF00"/>
                </a:solidFill>
              </a:rPr>
              <a:t>TEST </a:t>
            </a:r>
            <a:r>
              <a:rPr lang="es-EC" dirty="0">
                <a:solidFill>
                  <a:srgbClr val="FFFF00"/>
                </a:solidFill>
              </a:rPr>
              <a:t>DE FUERZA ABDOMINAL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Hoja1!$D$14:$D$16</c:f>
              <c:strCache>
                <c:ptCount val="1"/>
                <c:pt idx="0">
                  <c:v>GRUPO  EXPERIMENTAL % PRE TEST</c:v>
                </c:pt>
              </c:strCache>
            </c:strRef>
          </c:tx>
          <c:invertIfNegative val="0"/>
          <c:cat>
            <c:strRef>
              <c:f>Hoja1!$C$17:$C$21</c:f>
              <c:strCache>
                <c:ptCount val="5"/>
                <c:pt idx="0">
                  <c:v>EXCELENTE</c:v>
                </c:pt>
                <c:pt idx="1">
                  <c:v>MUY BUENO</c:v>
                </c:pt>
                <c:pt idx="2">
                  <c:v>BUENO</c:v>
                </c:pt>
                <c:pt idx="3">
                  <c:v>REGULAR</c:v>
                </c:pt>
                <c:pt idx="4">
                  <c:v>MALO</c:v>
                </c:pt>
              </c:strCache>
            </c:strRef>
          </c:cat>
          <c:val>
            <c:numRef>
              <c:f>Hoja1!$D$17:$D$21</c:f>
              <c:numCache>
                <c:formatCode>#,000</c:formatCode>
                <c:ptCount val="5"/>
                <c:pt idx="0">
                  <c:v>23.333333333333332</c:v>
                </c:pt>
                <c:pt idx="1">
                  <c:v>30</c:v>
                </c:pt>
                <c:pt idx="2">
                  <c:v>16.666666666666668</c:v>
                </c:pt>
                <c:pt idx="3">
                  <c:v>30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Hoja1!$E$14:$E$16</c:f>
              <c:strCache>
                <c:ptCount val="1"/>
                <c:pt idx="0">
                  <c:v>GRUPO  EXPERIMENTAL % POS TEST</c:v>
                </c:pt>
              </c:strCache>
            </c:strRef>
          </c:tx>
          <c:invertIfNegative val="0"/>
          <c:cat>
            <c:strRef>
              <c:f>Hoja1!$C$17:$C$21</c:f>
              <c:strCache>
                <c:ptCount val="5"/>
                <c:pt idx="0">
                  <c:v>EXCELENTE</c:v>
                </c:pt>
                <c:pt idx="1">
                  <c:v>MUY BUENO</c:v>
                </c:pt>
                <c:pt idx="2">
                  <c:v>BUENO</c:v>
                </c:pt>
                <c:pt idx="3">
                  <c:v>REGULAR</c:v>
                </c:pt>
                <c:pt idx="4">
                  <c:v>MALO</c:v>
                </c:pt>
              </c:strCache>
            </c:strRef>
          </c:cat>
          <c:val>
            <c:numRef>
              <c:f>Hoja1!$E$17:$E$21</c:f>
              <c:numCache>
                <c:formatCode>#,000</c:formatCode>
                <c:ptCount val="5"/>
                <c:pt idx="0">
                  <c:v>23.333333333333332</c:v>
                </c:pt>
                <c:pt idx="1">
                  <c:v>46.666666666666664</c:v>
                </c:pt>
                <c:pt idx="2">
                  <c:v>18.333333333333332</c:v>
                </c:pt>
                <c:pt idx="3">
                  <c:v>11.666666666666666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Hoja1!$F$14:$F$16</c:f>
              <c:strCache>
                <c:ptCount val="1"/>
                <c:pt idx="0">
                  <c:v>GRUPO  CONTROL % PRE TEST</c:v>
                </c:pt>
              </c:strCache>
            </c:strRef>
          </c:tx>
          <c:invertIfNegative val="0"/>
          <c:cat>
            <c:strRef>
              <c:f>Hoja1!$C$17:$C$21</c:f>
              <c:strCache>
                <c:ptCount val="5"/>
                <c:pt idx="0">
                  <c:v>EXCELENTE</c:v>
                </c:pt>
                <c:pt idx="1">
                  <c:v>MUY BUENO</c:v>
                </c:pt>
                <c:pt idx="2">
                  <c:v>BUENO</c:v>
                </c:pt>
                <c:pt idx="3">
                  <c:v>REGULAR</c:v>
                </c:pt>
                <c:pt idx="4">
                  <c:v>MALO</c:v>
                </c:pt>
              </c:strCache>
            </c:strRef>
          </c:cat>
          <c:val>
            <c:numRef>
              <c:f>Hoja1!$F$17:$F$21</c:f>
              <c:numCache>
                <c:formatCode>#,000</c:formatCode>
                <c:ptCount val="5"/>
                <c:pt idx="0">
                  <c:v>31.666666666666668</c:v>
                </c:pt>
                <c:pt idx="1">
                  <c:v>15</c:v>
                </c:pt>
                <c:pt idx="2">
                  <c:v>35</c:v>
                </c:pt>
                <c:pt idx="3">
                  <c:v>18.333333333333332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Hoja1!$G$14:$G$16</c:f>
              <c:strCache>
                <c:ptCount val="1"/>
                <c:pt idx="0">
                  <c:v>GRUPO  CONTROL % POS TEST</c:v>
                </c:pt>
              </c:strCache>
            </c:strRef>
          </c:tx>
          <c:invertIfNegative val="0"/>
          <c:cat>
            <c:strRef>
              <c:f>Hoja1!$C$17:$C$21</c:f>
              <c:strCache>
                <c:ptCount val="5"/>
                <c:pt idx="0">
                  <c:v>EXCELENTE</c:v>
                </c:pt>
                <c:pt idx="1">
                  <c:v>MUY BUENO</c:v>
                </c:pt>
                <c:pt idx="2">
                  <c:v>BUENO</c:v>
                </c:pt>
                <c:pt idx="3">
                  <c:v>REGULAR</c:v>
                </c:pt>
                <c:pt idx="4">
                  <c:v>MALO</c:v>
                </c:pt>
              </c:strCache>
            </c:strRef>
          </c:cat>
          <c:val>
            <c:numRef>
              <c:f>Hoja1!$G$17:$G$21</c:f>
              <c:numCache>
                <c:formatCode>#,000</c:formatCode>
                <c:ptCount val="5"/>
                <c:pt idx="0">
                  <c:v>30</c:v>
                </c:pt>
                <c:pt idx="1">
                  <c:v>13.333333333333334</c:v>
                </c:pt>
                <c:pt idx="2">
                  <c:v>36.666666666666664</c:v>
                </c:pt>
                <c:pt idx="3">
                  <c:v>20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866688"/>
        <c:axId val="82252928"/>
      </c:barChart>
      <c:catAx>
        <c:axId val="80866688"/>
        <c:scaling>
          <c:orientation val="minMax"/>
        </c:scaling>
        <c:delete val="0"/>
        <c:axPos val="b"/>
        <c:majorTickMark val="none"/>
        <c:minorTickMark val="none"/>
        <c:tickLblPos val="nextTo"/>
        <c:crossAx val="82252928"/>
        <c:crosses val="autoZero"/>
        <c:auto val="1"/>
        <c:lblAlgn val="ctr"/>
        <c:lblOffset val="100"/>
        <c:noMultiLvlLbl val="0"/>
      </c:catAx>
      <c:valAx>
        <c:axId val="82252928"/>
        <c:scaling>
          <c:orientation val="minMax"/>
        </c:scaling>
        <c:delete val="1"/>
        <c:axPos val="l"/>
        <c:numFmt formatCode="#,000" sourceLinked="1"/>
        <c:majorTickMark val="out"/>
        <c:minorTickMark val="none"/>
        <c:tickLblPos val="nextTo"/>
        <c:crossAx val="8086668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C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s-EC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 GENERAL DE EVALUACIÓN </a:t>
            </a:r>
            <a:r>
              <a:rPr lang="es-E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FUERZA EN BRAZOS - FLEXIONES DE CODO</a:t>
            </a:r>
            <a:endParaRPr lang="es-EC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10245822397200349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Hoja1!$E$63:$E$65</c:f>
              <c:strCache>
                <c:ptCount val="1"/>
                <c:pt idx="0">
                  <c:v>GRUPO EXPERIMENTAL PRE</c:v>
                </c:pt>
              </c:strCache>
            </c:strRef>
          </c:tx>
          <c:invertIfNegative val="0"/>
          <c:cat>
            <c:strRef>
              <c:f>Hoja1!$D$66:$D$69</c:f>
              <c:strCache>
                <c:ptCount val="4"/>
                <c:pt idx="0">
                  <c:v>PROMEDIO</c:v>
                </c:pt>
                <c:pt idx="1">
                  <c:v>N. MÁX</c:v>
                </c:pt>
                <c:pt idx="2">
                  <c:v>N. MIN.</c:v>
                </c:pt>
                <c:pt idx="3">
                  <c:v>RANGO </c:v>
                </c:pt>
              </c:strCache>
            </c:strRef>
          </c:cat>
          <c:val>
            <c:numRef>
              <c:f>Hoja1!$E$66:$E$69</c:f>
              <c:numCache>
                <c:formatCode>General</c:formatCode>
                <c:ptCount val="4"/>
                <c:pt idx="0">
                  <c:v>27</c:v>
                </c:pt>
                <c:pt idx="1">
                  <c:v>40</c:v>
                </c:pt>
                <c:pt idx="2">
                  <c:v>19</c:v>
                </c:pt>
                <c:pt idx="3">
                  <c:v>0.35</c:v>
                </c:pt>
              </c:numCache>
            </c:numRef>
          </c:val>
        </c:ser>
        <c:ser>
          <c:idx val="1"/>
          <c:order val="1"/>
          <c:tx>
            <c:strRef>
              <c:f>Hoja1!$F$63:$F$65</c:f>
              <c:strCache>
                <c:ptCount val="1"/>
                <c:pt idx="0">
                  <c:v>GRUPO EXPERIMENTAL POST</c:v>
                </c:pt>
              </c:strCache>
            </c:strRef>
          </c:tx>
          <c:invertIfNegative val="0"/>
          <c:cat>
            <c:strRef>
              <c:f>Hoja1!$D$66:$D$69</c:f>
              <c:strCache>
                <c:ptCount val="4"/>
                <c:pt idx="0">
                  <c:v>PROMEDIO</c:v>
                </c:pt>
                <c:pt idx="1">
                  <c:v>N. MÁX</c:v>
                </c:pt>
                <c:pt idx="2">
                  <c:v>N. MIN.</c:v>
                </c:pt>
                <c:pt idx="3">
                  <c:v>RANGO </c:v>
                </c:pt>
              </c:strCache>
            </c:strRef>
          </c:cat>
          <c:val>
            <c:numRef>
              <c:f>Hoja1!$F$66:$F$69</c:f>
              <c:numCache>
                <c:formatCode>General</c:formatCode>
                <c:ptCount val="4"/>
                <c:pt idx="0">
                  <c:v>32</c:v>
                </c:pt>
                <c:pt idx="1">
                  <c:v>42</c:v>
                </c:pt>
                <c:pt idx="2">
                  <c:v>20</c:v>
                </c:pt>
                <c:pt idx="3">
                  <c:v>0.36</c:v>
                </c:pt>
              </c:numCache>
            </c:numRef>
          </c:val>
        </c:ser>
        <c:ser>
          <c:idx val="2"/>
          <c:order val="2"/>
          <c:tx>
            <c:strRef>
              <c:f>Hoja1!$G$63:$G$65</c:f>
              <c:strCache>
                <c:ptCount val="1"/>
                <c:pt idx="0">
                  <c:v>GRUPO CONTROL PRE</c:v>
                </c:pt>
              </c:strCache>
            </c:strRef>
          </c:tx>
          <c:invertIfNegative val="0"/>
          <c:cat>
            <c:strRef>
              <c:f>Hoja1!$D$66:$D$69</c:f>
              <c:strCache>
                <c:ptCount val="4"/>
                <c:pt idx="0">
                  <c:v>PROMEDIO</c:v>
                </c:pt>
                <c:pt idx="1">
                  <c:v>N. MÁX</c:v>
                </c:pt>
                <c:pt idx="2">
                  <c:v>N. MIN.</c:v>
                </c:pt>
                <c:pt idx="3">
                  <c:v>RANGO </c:v>
                </c:pt>
              </c:strCache>
            </c:strRef>
          </c:cat>
          <c:val>
            <c:numRef>
              <c:f>Hoja1!$G$66:$G$69</c:f>
              <c:numCache>
                <c:formatCode>General</c:formatCode>
                <c:ptCount val="4"/>
                <c:pt idx="0">
                  <c:v>27</c:v>
                </c:pt>
                <c:pt idx="1">
                  <c:v>40</c:v>
                </c:pt>
                <c:pt idx="2">
                  <c:v>19</c:v>
                </c:pt>
                <c:pt idx="3">
                  <c:v>0.35</c:v>
                </c:pt>
              </c:numCache>
            </c:numRef>
          </c:val>
        </c:ser>
        <c:ser>
          <c:idx val="3"/>
          <c:order val="3"/>
          <c:tx>
            <c:strRef>
              <c:f>Hoja1!$H$63:$H$65</c:f>
              <c:strCache>
                <c:ptCount val="1"/>
                <c:pt idx="0">
                  <c:v>GRUPO CONTROL POST</c:v>
                </c:pt>
              </c:strCache>
            </c:strRef>
          </c:tx>
          <c:invertIfNegative val="0"/>
          <c:cat>
            <c:strRef>
              <c:f>Hoja1!$D$66:$D$69</c:f>
              <c:strCache>
                <c:ptCount val="4"/>
                <c:pt idx="0">
                  <c:v>PROMEDIO</c:v>
                </c:pt>
                <c:pt idx="1">
                  <c:v>N. MÁX</c:v>
                </c:pt>
                <c:pt idx="2">
                  <c:v>N. MIN.</c:v>
                </c:pt>
                <c:pt idx="3">
                  <c:v>RANGO </c:v>
                </c:pt>
              </c:strCache>
            </c:strRef>
          </c:cat>
          <c:val>
            <c:numRef>
              <c:f>Hoja1!$H$66:$H$69</c:f>
              <c:numCache>
                <c:formatCode>General</c:formatCode>
                <c:ptCount val="4"/>
                <c:pt idx="0">
                  <c:v>26</c:v>
                </c:pt>
                <c:pt idx="1">
                  <c:v>40</c:v>
                </c:pt>
                <c:pt idx="2">
                  <c:v>19</c:v>
                </c:pt>
                <c:pt idx="3">
                  <c:v>0.35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2319232"/>
        <c:axId val="82320768"/>
      </c:barChart>
      <c:catAx>
        <c:axId val="82319232"/>
        <c:scaling>
          <c:orientation val="minMax"/>
        </c:scaling>
        <c:delete val="0"/>
        <c:axPos val="b"/>
        <c:majorTickMark val="none"/>
        <c:minorTickMark val="none"/>
        <c:tickLblPos val="nextTo"/>
        <c:crossAx val="82320768"/>
        <c:crosses val="autoZero"/>
        <c:auto val="1"/>
        <c:lblAlgn val="ctr"/>
        <c:lblOffset val="100"/>
        <c:noMultiLvlLbl val="0"/>
      </c:catAx>
      <c:valAx>
        <c:axId val="82320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231923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C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F5817E-4B26-412D-93F7-7CB3894F823C}" type="doc">
      <dgm:prSet loTypeId="urn:microsoft.com/office/officeart/2005/8/layout/cycle7" loCatId="cycle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s-EC"/>
        </a:p>
      </dgm:t>
    </dgm:pt>
    <dgm:pt modelId="{CDDDCEE9-69AE-4BB6-9586-506DF178646D}">
      <dgm:prSet phldrT="[Texto]"/>
      <dgm:spPr/>
      <dgm:t>
        <a:bodyPr/>
        <a:lstStyle/>
        <a:p>
          <a:r>
            <a:rPr lang="es-EC" dirty="0" smtClean="0"/>
            <a:t>Psíquico</a:t>
          </a:r>
          <a:endParaRPr lang="es-EC" dirty="0"/>
        </a:p>
      </dgm:t>
    </dgm:pt>
    <dgm:pt modelId="{3A315E99-5D97-46A7-8790-697E9899A8A2}" type="parTrans" cxnId="{0A2248C9-FE4F-4833-8C5B-3D56B6CB19BE}">
      <dgm:prSet/>
      <dgm:spPr/>
      <dgm:t>
        <a:bodyPr/>
        <a:lstStyle/>
        <a:p>
          <a:endParaRPr lang="es-EC"/>
        </a:p>
      </dgm:t>
    </dgm:pt>
    <dgm:pt modelId="{39CC6C47-FDA9-47D5-B1F5-90A84BC010EC}" type="sibTrans" cxnId="{0A2248C9-FE4F-4833-8C5B-3D56B6CB19BE}">
      <dgm:prSet/>
      <dgm:spPr/>
      <dgm:t>
        <a:bodyPr/>
        <a:lstStyle/>
        <a:p>
          <a:endParaRPr lang="es-EC"/>
        </a:p>
      </dgm:t>
    </dgm:pt>
    <dgm:pt modelId="{CD8CA2B4-28A7-4BC7-B73F-848DCF5E7750}">
      <dgm:prSet phldrT="[Texto]"/>
      <dgm:spPr/>
      <dgm:t>
        <a:bodyPr/>
        <a:lstStyle/>
        <a:p>
          <a:r>
            <a:rPr lang="es-EC" dirty="0" smtClean="0"/>
            <a:t>Social</a:t>
          </a:r>
          <a:endParaRPr lang="es-EC" dirty="0"/>
        </a:p>
      </dgm:t>
    </dgm:pt>
    <dgm:pt modelId="{9587812A-1B8C-4CEC-A157-BDC5D8052DF2}" type="parTrans" cxnId="{A858456D-9B5A-4028-9BD4-B2F46213743C}">
      <dgm:prSet/>
      <dgm:spPr/>
      <dgm:t>
        <a:bodyPr/>
        <a:lstStyle/>
        <a:p>
          <a:endParaRPr lang="es-EC"/>
        </a:p>
      </dgm:t>
    </dgm:pt>
    <dgm:pt modelId="{242722E5-87E8-4D8C-961F-E182D93D598F}" type="sibTrans" cxnId="{A858456D-9B5A-4028-9BD4-B2F46213743C}">
      <dgm:prSet/>
      <dgm:spPr/>
      <dgm:t>
        <a:bodyPr/>
        <a:lstStyle/>
        <a:p>
          <a:endParaRPr lang="es-EC"/>
        </a:p>
      </dgm:t>
    </dgm:pt>
    <dgm:pt modelId="{F2114E64-0D25-483F-B2D2-6CBFB462C6C7}">
      <dgm:prSet phldrT="[Texto]"/>
      <dgm:spPr/>
      <dgm:t>
        <a:bodyPr/>
        <a:lstStyle/>
        <a:p>
          <a:r>
            <a:rPr lang="es-EC" dirty="0" smtClean="0"/>
            <a:t>Físico</a:t>
          </a:r>
          <a:endParaRPr lang="es-EC" dirty="0"/>
        </a:p>
      </dgm:t>
    </dgm:pt>
    <dgm:pt modelId="{B7FE493F-86BE-4582-98FA-F8EDE806787C}" type="parTrans" cxnId="{29319FBF-962B-4DC8-8590-7A735F15AD33}">
      <dgm:prSet/>
      <dgm:spPr/>
      <dgm:t>
        <a:bodyPr/>
        <a:lstStyle/>
        <a:p>
          <a:endParaRPr lang="es-EC"/>
        </a:p>
      </dgm:t>
    </dgm:pt>
    <dgm:pt modelId="{0259C4D1-1CA9-4CE3-9884-18990F09E60F}" type="sibTrans" cxnId="{29319FBF-962B-4DC8-8590-7A735F15AD33}">
      <dgm:prSet/>
      <dgm:spPr/>
      <dgm:t>
        <a:bodyPr/>
        <a:lstStyle/>
        <a:p>
          <a:endParaRPr lang="es-EC"/>
        </a:p>
      </dgm:t>
    </dgm:pt>
    <dgm:pt modelId="{64077998-605D-477E-BE0A-B438B455C6ED}" type="pres">
      <dgm:prSet presAssocID="{8BF5817E-4B26-412D-93F7-7CB3894F82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B8673DA-C3E6-4690-994C-AD59FD2CB84A}" type="pres">
      <dgm:prSet presAssocID="{CDDDCEE9-69AE-4BB6-9586-506DF178646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53F369-3A60-43D2-9DF4-E620BDFC98B8}" type="pres">
      <dgm:prSet presAssocID="{39CC6C47-FDA9-47D5-B1F5-90A84BC010EC}" presName="sibTrans" presStyleLbl="sibTrans2D1" presStyleIdx="0" presStyleCnt="3"/>
      <dgm:spPr/>
      <dgm:t>
        <a:bodyPr/>
        <a:lstStyle/>
        <a:p>
          <a:endParaRPr lang="es-EC"/>
        </a:p>
      </dgm:t>
    </dgm:pt>
    <dgm:pt modelId="{332FE44C-E670-4F27-800D-C49F69414C98}" type="pres">
      <dgm:prSet presAssocID="{39CC6C47-FDA9-47D5-B1F5-90A84BC010EC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D871BDE4-E8A7-45B9-B30A-81D257B1C8BE}" type="pres">
      <dgm:prSet presAssocID="{CD8CA2B4-28A7-4BC7-B73F-848DCF5E775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E516F6-0993-46BA-9F76-4FC788926151}" type="pres">
      <dgm:prSet presAssocID="{242722E5-87E8-4D8C-961F-E182D93D598F}" presName="sibTrans" presStyleLbl="sibTrans2D1" presStyleIdx="1" presStyleCnt="3"/>
      <dgm:spPr/>
      <dgm:t>
        <a:bodyPr/>
        <a:lstStyle/>
        <a:p>
          <a:endParaRPr lang="es-EC"/>
        </a:p>
      </dgm:t>
    </dgm:pt>
    <dgm:pt modelId="{C93DEF39-B843-4181-9BCB-5667DAD89652}" type="pres">
      <dgm:prSet presAssocID="{242722E5-87E8-4D8C-961F-E182D93D598F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4D050F62-F9F9-4063-8091-D8344187C999}" type="pres">
      <dgm:prSet presAssocID="{F2114E64-0D25-483F-B2D2-6CBFB462C6C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A91F98-3576-45F8-AB01-46047338F3A6}" type="pres">
      <dgm:prSet presAssocID="{0259C4D1-1CA9-4CE3-9884-18990F09E60F}" presName="sibTrans" presStyleLbl="sibTrans2D1" presStyleIdx="2" presStyleCnt="3"/>
      <dgm:spPr/>
      <dgm:t>
        <a:bodyPr/>
        <a:lstStyle/>
        <a:p>
          <a:endParaRPr lang="es-EC"/>
        </a:p>
      </dgm:t>
    </dgm:pt>
    <dgm:pt modelId="{176BCFD8-45C0-4935-A025-3D2D4BB7CDB4}" type="pres">
      <dgm:prSet presAssocID="{0259C4D1-1CA9-4CE3-9884-18990F09E60F}" presName="connectorText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14BF9B61-D72E-4E94-B300-02F3F58CFA11}" type="presOf" srcId="{39CC6C47-FDA9-47D5-B1F5-90A84BC010EC}" destId="{2653F369-3A60-43D2-9DF4-E620BDFC98B8}" srcOrd="0" destOrd="0" presId="urn:microsoft.com/office/officeart/2005/8/layout/cycle7"/>
    <dgm:cxn modelId="{4F08A6CE-D4F4-4DD3-B495-E976C1A0C463}" type="presOf" srcId="{242722E5-87E8-4D8C-961F-E182D93D598F}" destId="{C93DEF39-B843-4181-9BCB-5667DAD89652}" srcOrd="1" destOrd="0" presId="urn:microsoft.com/office/officeart/2005/8/layout/cycle7"/>
    <dgm:cxn modelId="{3A31BA03-B172-41FC-AFCA-D3D33DFBEF71}" type="presOf" srcId="{CDDDCEE9-69AE-4BB6-9586-506DF178646D}" destId="{AB8673DA-C3E6-4690-994C-AD59FD2CB84A}" srcOrd="0" destOrd="0" presId="urn:microsoft.com/office/officeart/2005/8/layout/cycle7"/>
    <dgm:cxn modelId="{A858456D-9B5A-4028-9BD4-B2F46213743C}" srcId="{8BF5817E-4B26-412D-93F7-7CB3894F823C}" destId="{CD8CA2B4-28A7-4BC7-B73F-848DCF5E7750}" srcOrd="1" destOrd="0" parTransId="{9587812A-1B8C-4CEC-A157-BDC5D8052DF2}" sibTransId="{242722E5-87E8-4D8C-961F-E182D93D598F}"/>
    <dgm:cxn modelId="{1A681572-EBE0-476F-89D7-EC43B8AAB4C3}" type="presOf" srcId="{CD8CA2B4-28A7-4BC7-B73F-848DCF5E7750}" destId="{D871BDE4-E8A7-45B9-B30A-81D257B1C8BE}" srcOrd="0" destOrd="0" presId="urn:microsoft.com/office/officeart/2005/8/layout/cycle7"/>
    <dgm:cxn modelId="{AD7F0736-D70C-4D45-BCA9-649287B4D82D}" type="presOf" srcId="{39CC6C47-FDA9-47D5-B1F5-90A84BC010EC}" destId="{332FE44C-E670-4F27-800D-C49F69414C98}" srcOrd="1" destOrd="0" presId="urn:microsoft.com/office/officeart/2005/8/layout/cycle7"/>
    <dgm:cxn modelId="{0A2248C9-FE4F-4833-8C5B-3D56B6CB19BE}" srcId="{8BF5817E-4B26-412D-93F7-7CB3894F823C}" destId="{CDDDCEE9-69AE-4BB6-9586-506DF178646D}" srcOrd="0" destOrd="0" parTransId="{3A315E99-5D97-46A7-8790-697E9899A8A2}" sibTransId="{39CC6C47-FDA9-47D5-B1F5-90A84BC010EC}"/>
    <dgm:cxn modelId="{4FDE0CB7-FCE0-4812-BA4A-0D2B2338E668}" type="presOf" srcId="{8BF5817E-4B26-412D-93F7-7CB3894F823C}" destId="{64077998-605D-477E-BE0A-B438B455C6ED}" srcOrd="0" destOrd="0" presId="urn:microsoft.com/office/officeart/2005/8/layout/cycle7"/>
    <dgm:cxn modelId="{84C12685-8100-48A6-ACC1-04F530C6FB40}" type="presOf" srcId="{F2114E64-0D25-483F-B2D2-6CBFB462C6C7}" destId="{4D050F62-F9F9-4063-8091-D8344187C999}" srcOrd="0" destOrd="0" presId="urn:microsoft.com/office/officeart/2005/8/layout/cycle7"/>
    <dgm:cxn modelId="{89B7A801-423D-4C39-810C-9406BF2C20BB}" type="presOf" srcId="{242722E5-87E8-4D8C-961F-E182D93D598F}" destId="{D9E516F6-0993-46BA-9F76-4FC788926151}" srcOrd="0" destOrd="0" presId="urn:microsoft.com/office/officeart/2005/8/layout/cycle7"/>
    <dgm:cxn modelId="{8A73FB13-568F-4D49-A337-BF843AECBF07}" type="presOf" srcId="{0259C4D1-1CA9-4CE3-9884-18990F09E60F}" destId="{176BCFD8-45C0-4935-A025-3D2D4BB7CDB4}" srcOrd="1" destOrd="0" presId="urn:microsoft.com/office/officeart/2005/8/layout/cycle7"/>
    <dgm:cxn modelId="{C8F915D5-68A9-4527-8BBE-1E6387708E01}" type="presOf" srcId="{0259C4D1-1CA9-4CE3-9884-18990F09E60F}" destId="{CAA91F98-3576-45F8-AB01-46047338F3A6}" srcOrd="0" destOrd="0" presId="urn:microsoft.com/office/officeart/2005/8/layout/cycle7"/>
    <dgm:cxn modelId="{29319FBF-962B-4DC8-8590-7A735F15AD33}" srcId="{8BF5817E-4B26-412D-93F7-7CB3894F823C}" destId="{F2114E64-0D25-483F-B2D2-6CBFB462C6C7}" srcOrd="2" destOrd="0" parTransId="{B7FE493F-86BE-4582-98FA-F8EDE806787C}" sibTransId="{0259C4D1-1CA9-4CE3-9884-18990F09E60F}"/>
    <dgm:cxn modelId="{1E502E32-75E6-4410-9760-A729D75664E8}" type="presParOf" srcId="{64077998-605D-477E-BE0A-B438B455C6ED}" destId="{AB8673DA-C3E6-4690-994C-AD59FD2CB84A}" srcOrd="0" destOrd="0" presId="urn:microsoft.com/office/officeart/2005/8/layout/cycle7"/>
    <dgm:cxn modelId="{58C6D055-38D3-4EEE-AD34-D3E065FB1F93}" type="presParOf" srcId="{64077998-605D-477E-BE0A-B438B455C6ED}" destId="{2653F369-3A60-43D2-9DF4-E620BDFC98B8}" srcOrd="1" destOrd="0" presId="urn:microsoft.com/office/officeart/2005/8/layout/cycle7"/>
    <dgm:cxn modelId="{DEC4AEB5-8D51-42D4-97C6-05815A67534C}" type="presParOf" srcId="{2653F369-3A60-43D2-9DF4-E620BDFC98B8}" destId="{332FE44C-E670-4F27-800D-C49F69414C98}" srcOrd="0" destOrd="0" presId="urn:microsoft.com/office/officeart/2005/8/layout/cycle7"/>
    <dgm:cxn modelId="{45854FDC-0D86-485C-98D9-4151A4D94C53}" type="presParOf" srcId="{64077998-605D-477E-BE0A-B438B455C6ED}" destId="{D871BDE4-E8A7-45B9-B30A-81D257B1C8BE}" srcOrd="2" destOrd="0" presId="urn:microsoft.com/office/officeart/2005/8/layout/cycle7"/>
    <dgm:cxn modelId="{8C2B13E2-81DF-46AA-88D4-3F17A9FAC0B1}" type="presParOf" srcId="{64077998-605D-477E-BE0A-B438B455C6ED}" destId="{D9E516F6-0993-46BA-9F76-4FC788926151}" srcOrd="3" destOrd="0" presId="urn:microsoft.com/office/officeart/2005/8/layout/cycle7"/>
    <dgm:cxn modelId="{54561AD2-30A9-4002-89E3-D41C94BE035E}" type="presParOf" srcId="{D9E516F6-0993-46BA-9F76-4FC788926151}" destId="{C93DEF39-B843-4181-9BCB-5667DAD89652}" srcOrd="0" destOrd="0" presId="urn:microsoft.com/office/officeart/2005/8/layout/cycle7"/>
    <dgm:cxn modelId="{9073BBED-4752-4553-9F3A-3ED25E740982}" type="presParOf" srcId="{64077998-605D-477E-BE0A-B438B455C6ED}" destId="{4D050F62-F9F9-4063-8091-D8344187C999}" srcOrd="4" destOrd="0" presId="urn:microsoft.com/office/officeart/2005/8/layout/cycle7"/>
    <dgm:cxn modelId="{9E1F6C12-8B18-4996-A804-767323C893D4}" type="presParOf" srcId="{64077998-605D-477E-BE0A-B438B455C6ED}" destId="{CAA91F98-3576-45F8-AB01-46047338F3A6}" srcOrd="5" destOrd="0" presId="urn:microsoft.com/office/officeart/2005/8/layout/cycle7"/>
    <dgm:cxn modelId="{12FFBCBC-14A4-4C0F-B19D-A15DC32A00A9}" type="presParOf" srcId="{CAA91F98-3576-45F8-AB01-46047338F3A6}" destId="{176BCFD8-45C0-4935-A025-3D2D4BB7CDB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3C0512-4C83-4C5C-8E2D-759373C88A0C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F23C407-1001-4584-A5D2-FF6978888EEC}">
      <dgm:prSet phldrT="[Texto]" custT="1"/>
      <dgm:spPr/>
      <dgm:t>
        <a:bodyPr/>
        <a:lstStyle/>
        <a:p>
          <a:r>
            <a: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Experimental</a:t>
          </a:r>
          <a:endParaRPr lang="es-EC" sz="2000" dirty="0"/>
        </a:p>
      </dgm:t>
    </dgm:pt>
    <dgm:pt modelId="{DD7536F4-4715-40BD-9D8F-AD0BBF5B3A78}" type="parTrans" cxnId="{B519EB3D-1232-4663-BB14-CB648AC29C86}">
      <dgm:prSet/>
      <dgm:spPr/>
      <dgm:t>
        <a:bodyPr/>
        <a:lstStyle/>
        <a:p>
          <a:endParaRPr lang="es-EC" sz="2000"/>
        </a:p>
      </dgm:t>
    </dgm:pt>
    <dgm:pt modelId="{8A654035-7BB5-4899-A3A4-AAD633EF2938}" type="sibTrans" cxnId="{B519EB3D-1232-4663-BB14-CB648AC29C86}">
      <dgm:prSet/>
      <dgm:spPr/>
      <dgm:t>
        <a:bodyPr/>
        <a:lstStyle/>
        <a:p>
          <a:endParaRPr lang="es-EC" sz="2000"/>
        </a:p>
      </dgm:t>
    </dgm:pt>
    <dgm:pt modelId="{3436038A-4BAF-4EFB-8AC5-325CB9FBA78E}">
      <dgm:prSet phldrT="[Texto]" phldr="1" custT="1"/>
      <dgm:spPr/>
      <dgm:t>
        <a:bodyPr/>
        <a:lstStyle/>
        <a:p>
          <a:endParaRPr lang="es-EC" sz="2000" dirty="0"/>
        </a:p>
      </dgm:t>
    </dgm:pt>
    <dgm:pt modelId="{B6A15324-23BC-4454-A158-C8DCD7FE0729}" type="parTrans" cxnId="{6B9450A6-04B4-4C4A-A57E-4C7E6B6CD482}">
      <dgm:prSet/>
      <dgm:spPr/>
      <dgm:t>
        <a:bodyPr/>
        <a:lstStyle/>
        <a:p>
          <a:endParaRPr lang="es-EC" sz="2000"/>
        </a:p>
      </dgm:t>
    </dgm:pt>
    <dgm:pt modelId="{BBD22840-D774-43BB-8275-49AE4B8A8F9E}" type="sibTrans" cxnId="{6B9450A6-04B4-4C4A-A57E-4C7E6B6CD482}">
      <dgm:prSet/>
      <dgm:spPr/>
      <dgm:t>
        <a:bodyPr/>
        <a:lstStyle/>
        <a:p>
          <a:endParaRPr lang="es-EC" sz="2000"/>
        </a:p>
      </dgm:t>
    </dgm:pt>
    <dgm:pt modelId="{9AA95BC7-BDEB-4690-A007-55DB00EE07C4}">
      <dgm:prSet phldrT="[Texto]" custT="1"/>
      <dgm:spPr/>
      <dgm:t>
        <a:bodyPr/>
        <a:lstStyle/>
        <a:p>
          <a:r>
            <a:rPr lang="es-ES_tradnl" sz="2000" dirty="0" smtClean="0"/>
            <a:t>60 personas de COGMAR – ADT Y 60 personas de COGMAR ESNAQI</a:t>
          </a:r>
          <a:endParaRPr lang="es-EC" sz="2000" dirty="0"/>
        </a:p>
      </dgm:t>
    </dgm:pt>
    <dgm:pt modelId="{72BE0F3E-784C-4736-8A56-7339793B93DD}" type="parTrans" cxnId="{AA4A8160-F3B3-4E99-8A0C-20ECC0A66BC9}">
      <dgm:prSet/>
      <dgm:spPr/>
      <dgm:t>
        <a:bodyPr/>
        <a:lstStyle/>
        <a:p>
          <a:endParaRPr lang="es-EC" sz="2000"/>
        </a:p>
      </dgm:t>
    </dgm:pt>
    <dgm:pt modelId="{79D4488C-0FA0-443F-A7CC-98F6203DB851}" type="sibTrans" cxnId="{AA4A8160-F3B3-4E99-8A0C-20ECC0A66BC9}">
      <dgm:prSet/>
      <dgm:spPr/>
      <dgm:t>
        <a:bodyPr/>
        <a:lstStyle/>
        <a:p>
          <a:endParaRPr lang="es-EC" sz="2000"/>
        </a:p>
      </dgm:t>
    </dgm:pt>
    <dgm:pt modelId="{FD0A1025-E5F4-473F-8DFF-8D96E82F9CA5}">
      <dgm:prSet phldrT="[Texto]" phldr="1" custT="1"/>
      <dgm:spPr/>
      <dgm:t>
        <a:bodyPr/>
        <a:lstStyle/>
        <a:p>
          <a:endParaRPr lang="es-EC" sz="2000" dirty="0"/>
        </a:p>
      </dgm:t>
    </dgm:pt>
    <dgm:pt modelId="{F3201296-1995-4EE5-B728-F70947D73BAF}" type="parTrans" cxnId="{7AD97273-86D8-4680-B6F6-4958EB317ABF}">
      <dgm:prSet/>
      <dgm:spPr/>
      <dgm:t>
        <a:bodyPr/>
        <a:lstStyle/>
        <a:p>
          <a:endParaRPr lang="es-EC" sz="2000"/>
        </a:p>
      </dgm:t>
    </dgm:pt>
    <dgm:pt modelId="{475C5A78-CA1F-4EE6-A2B8-8F8E0D47537C}" type="sibTrans" cxnId="{7AD97273-86D8-4680-B6F6-4958EB317ABF}">
      <dgm:prSet/>
      <dgm:spPr/>
      <dgm:t>
        <a:bodyPr/>
        <a:lstStyle/>
        <a:p>
          <a:endParaRPr lang="es-EC" sz="2000"/>
        </a:p>
      </dgm:t>
    </dgm:pt>
    <dgm:pt modelId="{E7229A72-8AE0-4589-8904-87E90C9D5380}">
      <dgm:prSet phldrT="[Texto]" custT="1"/>
      <dgm:spPr/>
      <dgm:t>
        <a:bodyPr/>
        <a:lstStyle/>
        <a:p>
          <a:r>
            <a:rPr lang="en-US" sz="20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Planificación</a:t>
          </a:r>
          <a:r>
            <a: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y </a:t>
          </a:r>
          <a:r>
            <a:rPr lang="en-US" sz="20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aplicación</a:t>
          </a:r>
          <a:r>
            <a: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de </a:t>
          </a:r>
          <a:r>
            <a:rPr lang="en-US" sz="20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actividades</a:t>
          </a:r>
          <a:r>
            <a: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en-US" sz="20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fisico</a:t>
          </a:r>
          <a:r>
            <a: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en-US" sz="20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recreativas</a:t>
          </a:r>
          <a:r>
            <a: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.</a:t>
          </a:r>
          <a:endParaRPr lang="es-EC" sz="2000" dirty="0"/>
        </a:p>
      </dgm:t>
    </dgm:pt>
    <dgm:pt modelId="{2F7831DA-5837-42C4-AD43-FC54DC2AF6F3}" type="parTrans" cxnId="{157D6D01-3BBC-4097-96E4-3C952F33A366}">
      <dgm:prSet/>
      <dgm:spPr/>
      <dgm:t>
        <a:bodyPr/>
        <a:lstStyle/>
        <a:p>
          <a:endParaRPr lang="es-EC" sz="2000"/>
        </a:p>
      </dgm:t>
    </dgm:pt>
    <dgm:pt modelId="{9A4FD239-473C-436D-A5BE-526DCD6D9AC3}" type="sibTrans" cxnId="{157D6D01-3BBC-4097-96E4-3C952F33A366}">
      <dgm:prSet/>
      <dgm:spPr/>
      <dgm:t>
        <a:bodyPr/>
        <a:lstStyle/>
        <a:p>
          <a:endParaRPr lang="es-EC" sz="2000"/>
        </a:p>
      </dgm:t>
    </dgm:pt>
    <dgm:pt modelId="{7803F618-E537-47E7-AEE9-B181326A1F15}">
      <dgm:prSet phldrT="[Texto]" custT="1"/>
      <dgm:spPr/>
      <dgm:t>
        <a:bodyPr/>
        <a:lstStyle/>
        <a:p>
          <a:r>
            <a: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Pre post test </a:t>
          </a:r>
          <a:r>
            <a:rPr lang="en-US" sz="20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físicos</a:t>
          </a:r>
          <a:r>
            <a: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endParaRPr lang="es-EC" sz="2000" dirty="0"/>
        </a:p>
      </dgm:t>
    </dgm:pt>
    <dgm:pt modelId="{D011F449-E96C-4861-A463-FFCEE3FA820A}" type="parTrans" cxnId="{A0F5C582-59B4-4E30-A623-5E5B00560213}">
      <dgm:prSet/>
      <dgm:spPr/>
      <dgm:t>
        <a:bodyPr/>
        <a:lstStyle/>
        <a:p>
          <a:endParaRPr lang="es-EC" sz="2000"/>
        </a:p>
      </dgm:t>
    </dgm:pt>
    <dgm:pt modelId="{A98C314C-A039-4F8B-9DA1-877EF4677A2C}" type="sibTrans" cxnId="{A0F5C582-59B4-4E30-A623-5E5B00560213}">
      <dgm:prSet/>
      <dgm:spPr/>
      <dgm:t>
        <a:bodyPr/>
        <a:lstStyle/>
        <a:p>
          <a:endParaRPr lang="es-EC" sz="2000"/>
        </a:p>
      </dgm:t>
    </dgm:pt>
    <dgm:pt modelId="{B556B5EF-3A87-4F99-AC2C-2D574C84CC1B}">
      <dgm:prSet phldrT="[Texto]" phldr="1" custT="1"/>
      <dgm:spPr/>
      <dgm:t>
        <a:bodyPr/>
        <a:lstStyle/>
        <a:p>
          <a:endParaRPr lang="es-EC" sz="2000" dirty="0"/>
        </a:p>
      </dgm:t>
    </dgm:pt>
    <dgm:pt modelId="{0B22A157-7DB5-47BA-B036-EB0489F0613E}" type="sibTrans" cxnId="{44241CDB-B3FD-4700-AE67-157354DC0C7D}">
      <dgm:prSet/>
      <dgm:spPr/>
      <dgm:t>
        <a:bodyPr/>
        <a:lstStyle/>
        <a:p>
          <a:endParaRPr lang="es-EC" sz="2000"/>
        </a:p>
      </dgm:t>
    </dgm:pt>
    <dgm:pt modelId="{41F049CE-49FF-4C42-AAB2-8AC4AC086891}" type="parTrans" cxnId="{44241CDB-B3FD-4700-AE67-157354DC0C7D}">
      <dgm:prSet/>
      <dgm:spPr/>
      <dgm:t>
        <a:bodyPr/>
        <a:lstStyle/>
        <a:p>
          <a:endParaRPr lang="es-EC" sz="2000"/>
        </a:p>
      </dgm:t>
    </dgm:pt>
    <dgm:pt modelId="{24724D31-536E-4021-9445-08F217CEB406}">
      <dgm:prSet phldrT="[Texto]" custT="1"/>
      <dgm:spPr/>
      <dgm:t>
        <a:bodyPr/>
        <a:lstStyle/>
        <a:p>
          <a:r>
            <a:rPr lang="es-ES_tradnl" sz="2000" dirty="0" smtClean="0"/>
            <a:t>20 y 30 años (control y experimental)</a:t>
          </a:r>
          <a:r>
            <a: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.</a:t>
          </a:r>
          <a:endParaRPr lang="es-EC" sz="2000" dirty="0"/>
        </a:p>
      </dgm:t>
    </dgm:pt>
    <dgm:pt modelId="{6D02B60C-5424-4B50-9F9A-6D958C39DAAC}" type="parTrans" cxnId="{AB555329-8DB0-48F0-AF2C-A76718D37B51}">
      <dgm:prSet/>
      <dgm:spPr/>
      <dgm:t>
        <a:bodyPr/>
        <a:lstStyle/>
        <a:p>
          <a:endParaRPr lang="es-EC"/>
        </a:p>
      </dgm:t>
    </dgm:pt>
    <dgm:pt modelId="{65B1F053-55D8-40FE-A58C-3AA05A2A63AC}" type="sibTrans" cxnId="{AB555329-8DB0-48F0-AF2C-A76718D37B51}">
      <dgm:prSet/>
      <dgm:spPr/>
      <dgm:t>
        <a:bodyPr/>
        <a:lstStyle/>
        <a:p>
          <a:endParaRPr lang="es-EC"/>
        </a:p>
      </dgm:t>
    </dgm:pt>
    <dgm:pt modelId="{71C926BC-8BDE-4560-B4DB-F8F6A45E3904}" type="pres">
      <dgm:prSet presAssocID="{B53C0512-4C83-4C5C-8E2D-759373C88A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C25B093-CF0A-441C-AACA-0CDAA1AB6114}" type="pres">
      <dgm:prSet presAssocID="{B556B5EF-3A87-4F99-AC2C-2D574C84CC1B}" presName="composite" presStyleCnt="0"/>
      <dgm:spPr/>
    </dgm:pt>
    <dgm:pt modelId="{F0998124-BC26-4A08-9A7E-4769CD75C235}" type="pres">
      <dgm:prSet presAssocID="{B556B5EF-3A87-4F99-AC2C-2D574C84CC1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87F666-F959-449B-B82D-28AED027FB6F}" type="pres">
      <dgm:prSet presAssocID="{B556B5EF-3A87-4F99-AC2C-2D574C84CC1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54DF38-CC39-4737-9394-185A85EBAD26}" type="pres">
      <dgm:prSet presAssocID="{0B22A157-7DB5-47BA-B036-EB0489F0613E}" presName="sp" presStyleCnt="0"/>
      <dgm:spPr/>
    </dgm:pt>
    <dgm:pt modelId="{71CDEB47-681D-489F-9B5C-A485163461E3}" type="pres">
      <dgm:prSet presAssocID="{3436038A-4BAF-4EFB-8AC5-325CB9FBA78E}" presName="composite" presStyleCnt="0"/>
      <dgm:spPr/>
    </dgm:pt>
    <dgm:pt modelId="{5F583227-CD6F-48F5-987F-21EE9375FD33}" type="pres">
      <dgm:prSet presAssocID="{3436038A-4BAF-4EFB-8AC5-325CB9FBA78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0DF157-252B-4F07-9FBC-5FAEA203C32F}" type="pres">
      <dgm:prSet presAssocID="{3436038A-4BAF-4EFB-8AC5-325CB9FBA78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454148-D4FA-49B9-9F84-B59F2AFFD9D5}" type="pres">
      <dgm:prSet presAssocID="{BBD22840-D774-43BB-8275-49AE4B8A8F9E}" presName="sp" presStyleCnt="0"/>
      <dgm:spPr/>
    </dgm:pt>
    <dgm:pt modelId="{F933D909-A754-4355-B95E-17628F2BDDB8}" type="pres">
      <dgm:prSet presAssocID="{FD0A1025-E5F4-473F-8DFF-8D96E82F9CA5}" presName="composite" presStyleCnt="0"/>
      <dgm:spPr/>
    </dgm:pt>
    <dgm:pt modelId="{90D3DEDC-C746-49B6-B0FC-28642D91ED69}" type="pres">
      <dgm:prSet presAssocID="{FD0A1025-E5F4-473F-8DFF-8D96E82F9CA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DC1DC4-C786-4E2E-82DB-2EE209B0C08F}" type="pres">
      <dgm:prSet presAssocID="{FD0A1025-E5F4-473F-8DFF-8D96E82F9CA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B9450A6-04B4-4C4A-A57E-4C7E6B6CD482}" srcId="{B53C0512-4C83-4C5C-8E2D-759373C88A0C}" destId="{3436038A-4BAF-4EFB-8AC5-325CB9FBA78E}" srcOrd="1" destOrd="0" parTransId="{B6A15324-23BC-4454-A158-C8DCD7FE0729}" sibTransId="{BBD22840-D774-43BB-8275-49AE4B8A8F9E}"/>
    <dgm:cxn modelId="{7D343379-80B1-443B-8DA1-D49BF034294C}" type="presOf" srcId="{FD0A1025-E5F4-473F-8DFF-8D96E82F9CA5}" destId="{90D3DEDC-C746-49B6-B0FC-28642D91ED69}" srcOrd="0" destOrd="0" presId="urn:microsoft.com/office/officeart/2005/8/layout/chevron2"/>
    <dgm:cxn modelId="{855EC967-A890-4E3D-B6D1-084F55DEC0A9}" type="presOf" srcId="{E7229A72-8AE0-4589-8904-87E90C9D5380}" destId="{18DC1DC4-C786-4E2E-82DB-2EE209B0C08F}" srcOrd="0" destOrd="0" presId="urn:microsoft.com/office/officeart/2005/8/layout/chevron2"/>
    <dgm:cxn modelId="{B519EB3D-1232-4663-BB14-CB648AC29C86}" srcId="{B556B5EF-3A87-4F99-AC2C-2D574C84CC1B}" destId="{FF23C407-1001-4584-A5D2-FF6978888EEC}" srcOrd="0" destOrd="0" parTransId="{DD7536F4-4715-40BD-9D8F-AD0BBF5B3A78}" sibTransId="{8A654035-7BB5-4899-A3A4-AAD633EF2938}"/>
    <dgm:cxn modelId="{D65DBF60-EE9C-4AD7-9EDB-75C26F7D8997}" type="presOf" srcId="{7803F618-E537-47E7-AEE9-B181326A1F15}" destId="{18DC1DC4-C786-4E2E-82DB-2EE209B0C08F}" srcOrd="0" destOrd="1" presId="urn:microsoft.com/office/officeart/2005/8/layout/chevron2"/>
    <dgm:cxn modelId="{AB555329-8DB0-48F0-AF2C-A76718D37B51}" srcId="{B556B5EF-3A87-4F99-AC2C-2D574C84CC1B}" destId="{24724D31-536E-4021-9445-08F217CEB406}" srcOrd="1" destOrd="0" parTransId="{6D02B60C-5424-4B50-9F9A-6D958C39DAAC}" sibTransId="{65B1F053-55D8-40FE-A58C-3AA05A2A63AC}"/>
    <dgm:cxn modelId="{9F0A157E-2E07-4858-AF28-C0D6A47517B7}" type="presOf" srcId="{B556B5EF-3A87-4F99-AC2C-2D574C84CC1B}" destId="{F0998124-BC26-4A08-9A7E-4769CD75C235}" srcOrd="0" destOrd="0" presId="urn:microsoft.com/office/officeart/2005/8/layout/chevron2"/>
    <dgm:cxn modelId="{AA4A8160-F3B3-4E99-8A0C-20ECC0A66BC9}" srcId="{3436038A-4BAF-4EFB-8AC5-325CB9FBA78E}" destId="{9AA95BC7-BDEB-4690-A007-55DB00EE07C4}" srcOrd="0" destOrd="0" parTransId="{72BE0F3E-784C-4736-8A56-7339793B93DD}" sibTransId="{79D4488C-0FA0-443F-A7CC-98F6203DB851}"/>
    <dgm:cxn modelId="{EABEB8D3-8CD2-423F-86FE-277D39B2E93B}" type="presOf" srcId="{24724D31-536E-4021-9445-08F217CEB406}" destId="{1B87F666-F959-449B-B82D-28AED027FB6F}" srcOrd="0" destOrd="1" presId="urn:microsoft.com/office/officeart/2005/8/layout/chevron2"/>
    <dgm:cxn modelId="{44241CDB-B3FD-4700-AE67-157354DC0C7D}" srcId="{B53C0512-4C83-4C5C-8E2D-759373C88A0C}" destId="{B556B5EF-3A87-4F99-AC2C-2D574C84CC1B}" srcOrd="0" destOrd="0" parTransId="{41F049CE-49FF-4C42-AAB2-8AC4AC086891}" sibTransId="{0B22A157-7DB5-47BA-B036-EB0489F0613E}"/>
    <dgm:cxn modelId="{8A7249AE-D50F-4596-B949-5A5523B0C7AC}" type="presOf" srcId="{9AA95BC7-BDEB-4690-A007-55DB00EE07C4}" destId="{000DF157-252B-4F07-9FBC-5FAEA203C32F}" srcOrd="0" destOrd="0" presId="urn:microsoft.com/office/officeart/2005/8/layout/chevron2"/>
    <dgm:cxn modelId="{BAD89789-B2D6-492E-8967-D40870BFB19F}" type="presOf" srcId="{3436038A-4BAF-4EFB-8AC5-325CB9FBA78E}" destId="{5F583227-CD6F-48F5-987F-21EE9375FD33}" srcOrd="0" destOrd="0" presId="urn:microsoft.com/office/officeart/2005/8/layout/chevron2"/>
    <dgm:cxn modelId="{157D6D01-3BBC-4097-96E4-3C952F33A366}" srcId="{FD0A1025-E5F4-473F-8DFF-8D96E82F9CA5}" destId="{E7229A72-8AE0-4589-8904-87E90C9D5380}" srcOrd="0" destOrd="0" parTransId="{2F7831DA-5837-42C4-AD43-FC54DC2AF6F3}" sibTransId="{9A4FD239-473C-436D-A5BE-526DCD6D9AC3}"/>
    <dgm:cxn modelId="{86A0D2F3-C989-4B93-BFC2-AF889522975F}" type="presOf" srcId="{FF23C407-1001-4584-A5D2-FF6978888EEC}" destId="{1B87F666-F959-449B-B82D-28AED027FB6F}" srcOrd="0" destOrd="0" presId="urn:microsoft.com/office/officeart/2005/8/layout/chevron2"/>
    <dgm:cxn modelId="{7AD97273-86D8-4680-B6F6-4958EB317ABF}" srcId="{B53C0512-4C83-4C5C-8E2D-759373C88A0C}" destId="{FD0A1025-E5F4-473F-8DFF-8D96E82F9CA5}" srcOrd="2" destOrd="0" parTransId="{F3201296-1995-4EE5-B728-F70947D73BAF}" sibTransId="{475C5A78-CA1F-4EE6-A2B8-8F8E0D47537C}"/>
    <dgm:cxn modelId="{A0F5C582-59B4-4E30-A623-5E5B00560213}" srcId="{FD0A1025-E5F4-473F-8DFF-8D96E82F9CA5}" destId="{7803F618-E537-47E7-AEE9-B181326A1F15}" srcOrd="1" destOrd="0" parTransId="{D011F449-E96C-4861-A463-FFCEE3FA820A}" sibTransId="{A98C314C-A039-4F8B-9DA1-877EF4677A2C}"/>
    <dgm:cxn modelId="{EC1D90F9-41DD-44E0-B55D-780B0EEA84C2}" type="presOf" srcId="{B53C0512-4C83-4C5C-8E2D-759373C88A0C}" destId="{71C926BC-8BDE-4560-B4DB-F8F6A45E3904}" srcOrd="0" destOrd="0" presId="urn:microsoft.com/office/officeart/2005/8/layout/chevron2"/>
    <dgm:cxn modelId="{ADFB9EF6-691C-4742-805B-B728E5D361BA}" type="presParOf" srcId="{71C926BC-8BDE-4560-B4DB-F8F6A45E3904}" destId="{0C25B093-CF0A-441C-AACA-0CDAA1AB6114}" srcOrd="0" destOrd="0" presId="urn:microsoft.com/office/officeart/2005/8/layout/chevron2"/>
    <dgm:cxn modelId="{7053FA18-7FC6-4B45-B655-92B67A99A0A1}" type="presParOf" srcId="{0C25B093-CF0A-441C-AACA-0CDAA1AB6114}" destId="{F0998124-BC26-4A08-9A7E-4769CD75C235}" srcOrd="0" destOrd="0" presId="urn:microsoft.com/office/officeart/2005/8/layout/chevron2"/>
    <dgm:cxn modelId="{FF0E1568-E478-48F3-92DD-F6640425AFFC}" type="presParOf" srcId="{0C25B093-CF0A-441C-AACA-0CDAA1AB6114}" destId="{1B87F666-F959-449B-B82D-28AED027FB6F}" srcOrd="1" destOrd="0" presId="urn:microsoft.com/office/officeart/2005/8/layout/chevron2"/>
    <dgm:cxn modelId="{4E519E6E-98A6-49A3-B414-E8FF1269E5E1}" type="presParOf" srcId="{71C926BC-8BDE-4560-B4DB-F8F6A45E3904}" destId="{FE54DF38-CC39-4737-9394-185A85EBAD26}" srcOrd="1" destOrd="0" presId="urn:microsoft.com/office/officeart/2005/8/layout/chevron2"/>
    <dgm:cxn modelId="{27AA0FC8-3376-47C4-B2ED-7681C847A349}" type="presParOf" srcId="{71C926BC-8BDE-4560-B4DB-F8F6A45E3904}" destId="{71CDEB47-681D-489F-9B5C-A485163461E3}" srcOrd="2" destOrd="0" presId="urn:microsoft.com/office/officeart/2005/8/layout/chevron2"/>
    <dgm:cxn modelId="{02AC504E-E9E6-4779-B02A-1C9ED4044FF6}" type="presParOf" srcId="{71CDEB47-681D-489F-9B5C-A485163461E3}" destId="{5F583227-CD6F-48F5-987F-21EE9375FD33}" srcOrd="0" destOrd="0" presId="urn:microsoft.com/office/officeart/2005/8/layout/chevron2"/>
    <dgm:cxn modelId="{9CD4B44F-CFDC-4E31-B168-65CFF0F22CAF}" type="presParOf" srcId="{71CDEB47-681D-489F-9B5C-A485163461E3}" destId="{000DF157-252B-4F07-9FBC-5FAEA203C32F}" srcOrd="1" destOrd="0" presId="urn:microsoft.com/office/officeart/2005/8/layout/chevron2"/>
    <dgm:cxn modelId="{4701B0E8-7EB6-4E5D-AC17-EBDB464B4E39}" type="presParOf" srcId="{71C926BC-8BDE-4560-B4DB-F8F6A45E3904}" destId="{4E454148-D4FA-49B9-9F84-B59F2AFFD9D5}" srcOrd="3" destOrd="0" presId="urn:microsoft.com/office/officeart/2005/8/layout/chevron2"/>
    <dgm:cxn modelId="{0E390C16-64E4-4C96-947A-90DB868282CB}" type="presParOf" srcId="{71C926BC-8BDE-4560-B4DB-F8F6A45E3904}" destId="{F933D909-A754-4355-B95E-17628F2BDDB8}" srcOrd="4" destOrd="0" presId="urn:microsoft.com/office/officeart/2005/8/layout/chevron2"/>
    <dgm:cxn modelId="{0C3B395F-B565-4434-876F-D35CE7A44986}" type="presParOf" srcId="{F933D909-A754-4355-B95E-17628F2BDDB8}" destId="{90D3DEDC-C746-49B6-B0FC-28642D91ED69}" srcOrd="0" destOrd="0" presId="urn:microsoft.com/office/officeart/2005/8/layout/chevron2"/>
    <dgm:cxn modelId="{BBCD464E-2C45-4D50-A120-4076BEA1B4C4}" type="presParOf" srcId="{F933D909-A754-4355-B95E-17628F2BDDB8}" destId="{18DC1DC4-C786-4E2E-82DB-2EE209B0C0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109183-4BE7-4571-B13A-2B9FA090FF6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2FF1AC5-7A97-499A-AC60-E47DE9AA5A06}">
      <dgm:prSet phldrT="[Texto]" custT="1"/>
      <dgm:spPr/>
      <dgm:t>
        <a:bodyPr/>
        <a:lstStyle/>
        <a:p>
          <a:r>
            <a:rPr lang="es-EC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 determina que el personal militar </a:t>
          </a:r>
          <a:r>
            <a: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perteneciente a la Comandancia General de Marina (COGMAR ADT - ESNAQI),</a:t>
          </a:r>
          <a:r>
            <a:rPr lang="es-EC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mantienen su preparación de la condición física mediante el programa institucional, la cual es desarrollado de </a:t>
          </a:r>
          <a:r>
            <a:rPr lang="es-EC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</a:t>
          </a:r>
          <a:r>
            <a:rPr lang="es-EC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C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rutinaria, sin mayor interés y motivación</a:t>
          </a:r>
          <a:endParaRPr lang="es-EC" sz="2400" dirty="0"/>
        </a:p>
      </dgm:t>
    </dgm:pt>
    <dgm:pt modelId="{D45AA3E3-8EE3-4DD6-B641-305BC41E0D96}" type="sibTrans" cxnId="{13EBAD6C-DB35-4E73-8179-F75882EC5541}">
      <dgm:prSet/>
      <dgm:spPr/>
      <dgm:t>
        <a:bodyPr/>
        <a:lstStyle/>
        <a:p>
          <a:endParaRPr lang="es-EC"/>
        </a:p>
      </dgm:t>
    </dgm:pt>
    <dgm:pt modelId="{94C9A98F-512B-402C-83AE-0DFA5EFB386B}" type="parTrans" cxnId="{13EBAD6C-DB35-4E73-8179-F75882EC5541}">
      <dgm:prSet/>
      <dgm:spPr/>
      <dgm:t>
        <a:bodyPr/>
        <a:lstStyle/>
        <a:p>
          <a:endParaRPr lang="es-EC"/>
        </a:p>
      </dgm:t>
    </dgm:pt>
    <dgm:pt modelId="{3C2A9A25-4448-4734-9D35-95FA4416F4CF}" type="pres">
      <dgm:prSet presAssocID="{61109183-4BE7-4571-B13A-2B9FA090FF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E7B48C9-8DFC-40B8-9139-D60F4F9A84B0}" type="pres">
      <dgm:prSet presAssocID="{E2FF1AC5-7A97-499A-AC60-E47DE9AA5A06}" presName="compNode" presStyleCnt="0"/>
      <dgm:spPr/>
    </dgm:pt>
    <dgm:pt modelId="{E8F873F4-FE19-48D3-A806-674A1B731A33}" type="pres">
      <dgm:prSet presAssocID="{E2FF1AC5-7A97-499A-AC60-E47DE9AA5A06}" presName="pictRect" presStyleLbl="node1" presStyleIdx="0" presStyleCnt="1" custScaleX="135911" custLinFactNeighborX="67" custLinFactNeighborY="-2575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  <dgm:t>
        <a:bodyPr/>
        <a:lstStyle/>
        <a:p>
          <a:endParaRPr lang="es-EC"/>
        </a:p>
      </dgm:t>
    </dgm:pt>
    <dgm:pt modelId="{6674EB95-B5A6-47E6-BFEF-3BA0E55459E5}" type="pres">
      <dgm:prSet presAssocID="{E2FF1AC5-7A97-499A-AC60-E47DE9AA5A06}" presName="textRect" presStyleLbl="revTx" presStyleIdx="0" presStyleCnt="1" custScaleX="124874" custLinFactNeighborY="12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BE307D8-C4C9-4182-93FA-4B326A4F4CB0}" type="presOf" srcId="{E2FF1AC5-7A97-499A-AC60-E47DE9AA5A06}" destId="{6674EB95-B5A6-47E6-BFEF-3BA0E55459E5}" srcOrd="0" destOrd="0" presId="urn:microsoft.com/office/officeart/2005/8/layout/pList1"/>
    <dgm:cxn modelId="{13EBAD6C-DB35-4E73-8179-F75882EC5541}" srcId="{61109183-4BE7-4571-B13A-2B9FA090FF61}" destId="{E2FF1AC5-7A97-499A-AC60-E47DE9AA5A06}" srcOrd="0" destOrd="0" parTransId="{94C9A98F-512B-402C-83AE-0DFA5EFB386B}" sibTransId="{D45AA3E3-8EE3-4DD6-B641-305BC41E0D96}"/>
    <dgm:cxn modelId="{2BF52BAB-9B17-44CE-B8F9-EDFE63C37E1B}" type="presOf" srcId="{61109183-4BE7-4571-B13A-2B9FA090FF61}" destId="{3C2A9A25-4448-4734-9D35-95FA4416F4CF}" srcOrd="0" destOrd="0" presId="urn:microsoft.com/office/officeart/2005/8/layout/pList1"/>
    <dgm:cxn modelId="{1CA36FB3-277B-4725-93BD-D6CDC49D7237}" type="presParOf" srcId="{3C2A9A25-4448-4734-9D35-95FA4416F4CF}" destId="{8E7B48C9-8DFC-40B8-9139-D60F4F9A84B0}" srcOrd="0" destOrd="0" presId="urn:microsoft.com/office/officeart/2005/8/layout/pList1"/>
    <dgm:cxn modelId="{38B4D63D-0305-4528-8698-4B52E2C93958}" type="presParOf" srcId="{8E7B48C9-8DFC-40B8-9139-D60F4F9A84B0}" destId="{E8F873F4-FE19-48D3-A806-674A1B731A33}" srcOrd="0" destOrd="0" presId="urn:microsoft.com/office/officeart/2005/8/layout/pList1"/>
    <dgm:cxn modelId="{A82273AD-720B-4413-A3EC-9C5799FBDFA8}" type="presParOf" srcId="{8E7B48C9-8DFC-40B8-9139-D60F4F9A84B0}" destId="{6674EB95-B5A6-47E6-BFEF-3BA0E55459E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504CFB-899E-476F-8C7B-75BDE462B9D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7F0A17F-C8CC-4A8A-ACEA-2306C6FE31AB}">
      <dgm:prSet phldrT="[Texto]"/>
      <dgm:spPr/>
      <dgm:t>
        <a:bodyPr/>
        <a:lstStyle/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 observa diferencias en la condición física entre el personal de  ADT Y ESNAQI</a:t>
          </a:r>
          <a:endParaRPr lang="es-EC" dirty="0"/>
        </a:p>
      </dgm:t>
    </dgm:pt>
    <dgm:pt modelId="{435AC4B8-B80D-4D63-B909-E3246B96F33E}" type="parTrans" cxnId="{E759CA21-489B-4F78-8D0C-62B2104FD6D5}">
      <dgm:prSet/>
      <dgm:spPr/>
      <dgm:t>
        <a:bodyPr/>
        <a:lstStyle/>
        <a:p>
          <a:endParaRPr lang="es-EC"/>
        </a:p>
      </dgm:t>
    </dgm:pt>
    <dgm:pt modelId="{01CE7606-668B-46D0-B8E4-C62616E188D8}" type="sibTrans" cxnId="{E759CA21-489B-4F78-8D0C-62B2104FD6D5}">
      <dgm:prSet/>
      <dgm:spPr/>
      <dgm:t>
        <a:bodyPr/>
        <a:lstStyle/>
        <a:p>
          <a:endParaRPr lang="es-EC"/>
        </a:p>
      </dgm:t>
    </dgm:pt>
    <dgm:pt modelId="{8439B1FD-EDE0-4930-B03D-BAA9A6D41FBB}" type="pres">
      <dgm:prSet presAssocID="{9F504CFB-899E-476F-8C7B-75BDE462B9D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88EB94D-58AA-4A1D-8B68-71D008CA0C73}" type="pres">
      <dgm:prSet presAssocID="{97F0A17F-C8CC-4A8A-ACEA-2306C6FE31AB}" presName="comp" presStyleCnt="0"/>
      <dgm:spPr/>
    </dgm:pt>
    <dgm:pt modelId="{F40B974B-A5D9-4CA9-97CB-4D31DA4BCEEC}" type="pres">
      <dgm:prSet presAssocID="{97F0A17F-C8CC-4A8A-ACEA-2306C6FE31AB}" presName="box" presStyleLbl="node1" presStyleIdx="0" presStyleCnt="1"/>
      <dgm:spPr/>
      <dgm:t>
        <a:bodyPr/>
        <a:lstStyle/>
        <a:p>
          <a:endParaRPr lang="es-EC"/>
        </a:p>
      </dgm:t>
    </dgm:pt>
    <dgm:pt modelId="{E9411D51-509B-47EB-A23A-7ACA0EB3A4CD}" type="pres">
      <dgm:prSet presAssocID="{97F0A17F-C8CC-4A8A-ACEA-2306C6FE31AB}" presName="img" presStyleLbl="fgImgPlace1" presStyleIdx="0" presStyleCnt="1" custScaleX="105479" custScaleY="54687" custLinFactNeighborX="-12644" custLinFactNeighborY="-195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</dgm:spPr>
    </dgm:pt>
    <dgm:pt modelId="{5850A975-F525-4A4B-8265-A4B54326EC85}" type="pres">
      <dgm:prSet presAssocID="{97F0A17F-C8CC-4A8A-ACEA-2306C6FE31AB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6995852-9F83-40B6-889B-209895D544F4}" type="presOf" srcId="{97F0A17F-C8CC-4A8A-ACEA-2306C6FE31AB}" destId="{5850A975-F525-4A4B-8265-A4B54326EC85}" srcOrd="1" destOrd="0" presId="urn:microsoft.com/office/officeart/2005/8/layout/vList4"/>
    <dgm:cxn modelId="{686152A0-10CE-4CBA-8E1C-945AB1809B74}" type="presOf" srcId="{97F0A17F-C8CC-4A8A-ACEA-2306C6FE31AB}" destId="{F40B974B-A5D9-4CA9-97CB-4D31DA4BCEEC}" srcOrd="0" destOrd="0" presId="urn:microsoft.com/office/officeart/2005/8/layout/vList4"/>
    <dgm:cxn modelId="{E759CA21-489B-4F78-8D0C-62B2104FD6D5}" srcId="{9F504CFB-899E-476F-8C7B-75BDE462B9D1}" destId="{97F0A17F-C8CC-4A8A-ACEA-2306C6FE31AB}" srcOrd="0" destOrd="0" parTransId="{435AC4B8-B80D-4D63-B909-E3246B96F33E}" sibTransId="{01CE7606-668B-46D0-B8E4-C62616E188D8}"/>
    <dgm:cxn modelId="{9AAF0D0A-CC45-407F-A507-2B27EA7CD874}" type="presOf" srcId="{9F504CFB-899E-476F-8C7B-75BDE462B9D1}" destId="{8439B1FD-EDE0-4930-B03D-BAA9A6D41FBB}" srcOrd="0" destOrd="0" presId="urn:microsoft.com/office/officeart/2005/8/layout/vList4"/>
    <dgm:cxn modelId="{C1286B66-A629-4689-BD21-2C889F6877B0}" type="presParOf" srcId="{8439B1FD-EDE0-4930-B03D-BAA9A6D41FBB}" destId="{288EB94D-58AA-4A1D-8B68-71D008CA0C73}" srcOrd="0" destOrd="0" presId="urn:microsoft.com/office/officeart/2005/8/layout/vList4"/>
    <dgm:cxn modelId="{CF21A5E7-73EB-42F4-99AB-3363D8E0FBAE}" type="presParOf" srcId="{288EB94D-58AA-4A1D-8B68-71D008CA0C73}" destId="{F40B974B-A5D9-4CA9-97CB-4D31DA4BCEEC}" srcOrd="0" destOrd="0" presId="urn:microsoft.com/office/officeart/2005/8/layout/vList4"/>
    <dgm:cxn modelId="{DC8ADD08-86D4-41DC-8E5D-045A8E266075}" type="presParOf" srcId="{288EB94D-58AA-4A1D-8B68-71D008CA0C73}" destId="{E9411D51-509B-47EB-A23A-7ACA0EB3A4CD}" srcOrd="1" destOrd="0" presId="urn:microsoft.com/office/officeart/2005/8/layout/vList4"/>
    <dgm:cxn modelId="{3C8B9E8C-214F-4DF4-806F-C62A411A32A3}" type="presParOf" srcId="{288EB94D-58AA-4A1D-8B68-71D008CA0C73}" destId="{5850A975-F525-4A4B-8265-A4B54326EC8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B2A828-7061-47F0-B0C0-7DBC28AB3E60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AC5CE68E-632D-452D-8935-9B2D61E77C36}">
      <dgm:prSet custT="1"/>
      <dgm:spPr/>
      <dgm:t>
        <a:bodyPr/>
        <a:lstStyle/>
        <a:p>
          <a:r>
            <a:rPr lang="es-EC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Proponer un plan de actividades físico recreativo que sean insertadas en la planificación física institucional </a:t>
          </a:r>
          <a:endParaRPr lang="es-EC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762879-307F-4119-A15A-33E2393C8694}" type="parTrans" cxnId="{3A327316-F6BC-4229-95A9-A22D7056B02C}">
      <dgm:prSet/>
      <dgm:spPr/>
      <dgm:t>
        <a:bodyPr/>
        <a:lstStyle/>
        <a:p>
          <a:endParaRPr lang="es-EC" sz="1800"/>
        </a:p>
      </dgm:t>
    </dgm:pt>
    <dgm:pt modelId="{9D6BCFB9-61D3-400A-852C-5C9101339957}" type="sibTrans" cxnId="{3A327316-F6BC-4229-95A9-A22D7056B02C}">
      <dgm:prSet/>
      <dgm:spPr/>
      <dgm:t>
        <a:bodyPr/>
        <a:lstStyle/>
        <a:p>
          <a:endParaRPr lang="es-EC" sz="1800"/>
        </a:p>
      </dgm:t>
    </dgm:pt>
    <dgm:pt modelId="{1A26AC74-0496-41F2-A1EA-7CB3656CFAFE}" type="pres">
      <dgm:prSet presAssocID="{63B2A828-7061-47F0-B0C0-7DBC28AB3E60}" presName="Name0" presStyleCnt="0">
        <dgm:presLayoutVars>
          <dgm:dir/>
          <dgm:resizeHandles val="exact"/>
        </dgm:presLayoutVars>
      </dgm:prSet>
      <dgm:spPr/>
    </dgm:pt>
    <dgm:pt modelId="{2390480D-E4E3-49F7-B5E6-1CA729B7086E}" type="pres">
      <dgm:prSet presAssocID="{63B2A828-7061-47F0-B0C0-7DBC28AB3E60}" presName="bkgdShp" presStyleLbl="alignAccFollowNode1" presStyleIdx="0" presStyleCnt="1"/>
      <dgm:spPr/>
    </dgm:pt>
    <dgm:pt modelId="{48ACD4D7-530A-4102-8847-69217647336B}" type="pres">
      <dgm:prSet presAssocID="{63B2A828-7061-47F0-B0C0-7DBC28AB3E60}" presName="linComp" presStyleCnt="0"/>
      <dgm:spPr/>
    </dgm:pt>
    <dgm:pt modelId="{874AE832-DD9C-4543-8F82-785F7132E5F6}" type="pres">
      <dgm:prSet presAssocID="{AC5CE68E-632D-452D-8935-9B2D61E77C36}" presName="compNode" presStyleCnt="0"/>
      <dgm:spPr/>
    </dgm:pt>
    <dgm:pt modelId="{44AAC930-8BCF-491E-81FF-E0D5F0113E22}" type="pres">
      <dgm:prSet presAssocID="{AC5CE68E-632D-452D-8935-9B2D61E77C3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2A6738-5402-45C4-B80C-E89F91E7FC3F}" type="pres">
      <dgm:prSet presAssocID="{AC5CE68E-632D-452D-8935-9B2D61E77C36}" presName="invisiNode" presStyleLbl="node1" presStyleIdx="0" presStyleCnt="1"/>
      <dgm:spPr/>
    </dgm:pt>
    <dgm:pt modelId="{56D784A2-260B-42D5-9F10-A2A2E4D22B39}" type="pres">
      <dgm:prSet presAssocID="{AC5CE68E-632D-452D-8935-9B2D61E77C36}" presName="imagNode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</dgm:ptLst>
  <dgm:cxnLst>
    <dgm:cxn modelId="{0EF9D304-2E21-4EC8-8997-396230872381}" type="presOf" srcId="{63B2A828-7061-47F0-B0C0-7DBC28AB3E60}" destId="{1A26AC74-0496-41F2-A1EA-7CB3656CFAFE}" srcOrd="0" destOrd="0" presId="urn:microsoft.com/office/officeart/2005/8/layout/pList2"/>
    <dgm:cxn modelId="{3A327316-F6BC-4229-95A9-A22D7056B02C}" srcId="{63B2A828-7061-47F0-B0C0-7DBC28AB3E60}" destId="{AC5CE68E-632D-452D-8935-9B2D61E77C36}" srcOrd="0" destOrd="0" parTransId="{53762879-307F-4119-A15A-33E2393C8694}" sibTransId="{9D6BCFB9-61D3-400A-852C-5C9101339957}"/>
    <dgm:cxn modelId="{BA7D9D36-1B5F-4747-9DA0-9BBD74315609}" type="presOf" srcId="{AC5CE68E-632D-452D-8935-9B2D61E77C36}" destId="{44AAC930-8BCF-491E-81FF-E0D5F0113E22}" srcOrd="0" destOrd="0" presId="urn:microsoft.com/office/officeart/2005/8/layout/pList2"/>
    <dgm:cxn modelId="{96902B9A-C963-4616-ABC0-5B9686E28F35}" type="presParOf" srcId="{1A26AC74-0496-41F2-A1EA-7CB3656CFAFE}" destId="{2390480D-E4E3-49F7-B5E6-1CA729B7086E}" srcOrd="0" destOrd="0" presId="urn:microsoft.com/office/officeart/2005/8/layout/pList2"/>
    <dgm:cxn modelId="{A8F8DA11-0A68-4BB7-8DA4-73C46142A7BF}" type="presParOf" srcId="{1A26AC74-0496-41F2-A1EA-7CB3656CFAFE}" destId="{48ACD4D7-530A-4102-8847-69217647336B}" srcOrd="1" destOrd="0" presId="urn:microsoft.com/office/officeart/2005/8/layout/pList2"/>
    <dgm:cxn modelId="{7A4BDABF-7FE9-486E-818F-41DA29464150}" type="presParOf" srcId="{48ACD4D7-530A-4102-8847-69217647336B}" destId="{874AE832-DD9C-4543-8F82-785F7132E5F6}" srcOrd="0" destOrd="0" presId="urn:microsoft.com/office/officeart/2005/8/layout/pList2"/>
    <dgm:cxn modelId="{2C951AFD-3508-47FC-8258-BAAC4C23B0F8}" type="presParOf" srcId="{874AE832-DD9C-4543-8F82-785F7132E5F6}" destId="{44AAC930-8BCF-491E-81FF-E0D5F0113E22}" srcOrd="0" destOrd="0" presId="urn:microsoft.com/office/officeart/2005/8/layout/pList2"/>
    <dgm:cxn modelId="{A47BDAC7-370C-484D-BB77-0D6E985AD90E}" type="presParOf" srcId="{874AE832-DD9C-4543-8F82-785F7132E5F6}" destId="{6D2A6738-5402-45C4-B80C-E89F91E7FC3F}" srcOrd="1" destOrd="0" presId="urn:microsoft.com/office/officeart/2005/8/layout/pList2"/>
    <dgm:cxn modelId="{3A16EC46-09CD-4353-9C9C-A3CBDE184855}" type="presParOf" srcId="{874AE832-DD9C-4543-8F82-785F7132E5F6}" destId="{56D784A2-260B-42D5-9F10-A2A2E4D22B3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8E8604-6050-4B5E-AF76-D1070863767D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235E200-D381-4344-A3F7-78167DBA1A81}">
      <dgm:prSet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Que sean utilizadas en todas las unidades o repartos de la Armada para realizar un desarrollo integral</a:t>
          </a:r>
          <a:endParaRPr lang="es-EC" dirty="0"/>
        </a:p>
      </dgm:t>
    </dgm:pt>
    <dgm:pt modelId="{3E409E3B-A4D7-4FFD-9316-1D4C1FDC7980}" type="parTrans" cxnId="{18FE6567-CF52-4A1A-B665-5B17C6EA3279}">
      <dgm:prSet/>
      <dgm:spPr/>
      <dgm:t>
        <a:bodyPr/>
        <a:lstStyle/>
        <a:p>
          <a:endParaRPr lang="es-EC"/>
        </a:p>
      </dgm:t>
    </dgm:pt>
    <dgm:pt modelId="{3D42FC81-5BAB-4D87-92A7-03CDFFCECDDE}" type="sibTrans" cxnId="{18FE6567-CF52-4A1A-B665-5B17C6EA3279}">
      <dgm:prSet/>
      <dgm:spPr/>
      <dgm:t>
        <a:bodyPr/>
        <a:lstStyle/>
        <a:p>
          <a:endParaRPr lang="es-EC"/>
        </a:p>
      </dgm:t>
    </dgm:pt>
    <dgm:pt modelId="{00A7762D-58DB-41CF-8B31-5BBA04A16BE5}" type="pres">
      <dgm:prSet presAssocID="{088E8604-6050-4B5E-AF76-D107086376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E166579-DC3B-4DCD-8E5A-43707CE5D4D6}" type="pres">
      <dgm:prSet presAssocID="{A235E200-D381-4344-A3F7-78167DBA1A8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4F935CF-AC4E-41C2-8928-5EE1246CE9C2}" type="presOf" srcId="{088E8604-6050-4B5E-AF76-D1070863767D}" destId="{00A7762D-58DB-41CF-8B31-5BBA04A16BE5}" srcOrd="0" destOrd="0" presId="urn:microsoft.com/office/officeart/2005/8/layout/vList2"/>
    <dgm:cxn modelId="{64AE1AD6-888C-446B-884F-084F4A4F8600}" type="presOf" srcId="{A235E200-D381-4344-A3F7-78167DBA1A81}" destId="{6E166579-DC3B-4DCD-8E5A-43707CE5D4D6}" srcOrd="0" destOrd="0" presId="urn:microsoft.com/office/officeart/2005/8/layout/vList2"/>
    <dgm:cxn modelId="{18FE6567-CF52-4A1A-B665-5B17C6EA3279}" srcId="{088E8604-6050-4B5E-AF76-D1070863767D}" destId="{A235E200-D381-4344-A3F7-78167DBA1A81}" srcOrd="0" destOrd="0" parTransId="{3E409E3B-A4D7-4FFD-9316-1D4C1FDC7980}" sibTransId="{3D42FC81-5BAB-4D87-92A7-03CDFFCECDDE}"/>
    <dgm:cxn modelId="{8A721EAE-24A1-4585-B29B-A7EACEDEFB5E}" type="presParOf" srcId="{00A7762D-58DB-41CF-8B31-5BBA04A16BE5}" destId="{6E166579-DC3B-4DCD-8E5A-43707CE5D4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0B5F-8FD0-4182-A5E0-6F0B75338AB0}" type="datetimeFigureOut">
              <a:rPr lang="es-EC" smtClean="0"/>
              <a:t>18/09/2015</a:t>
            </a:fld>
            <a:endParaRPr lang="es-EC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DFFF4-01B1-4F10-806A-79F41A035ABF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0B5F-8FD0-4182-A5E0-6F0B75338AB0}" type="datetimeFigureOut">
              <a:rPr lang="es-EC" smtClean="0"/>
              <a:t>18/09/2015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FFF4-01B1-4F10-806A-79F41A035AB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0B5F-8FD0-4182-A5E0-6F0B75338AB0}" type="datetimeFigureOut">
              <a:rPr lang="es-EC" smtClean="0"/>
              <a:t>18/09/2015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FFF4-01B1-4F10-806A-79F41A035AB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0B5F-8FD0-4182-A5E0-6F0B75338AB0}" type="datetimeFigureOut">
              <a:rPr lang="es-EC" smtClean="0"/>
              <a:t>18/09/2015</a:t>
            </a:fld>
            <a:endParaRPr lang="es-EC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DFFF4-01B1-4F10-806A-79F41A035ABF}" type="slidenum">
              <a:rPr lang="es-EC" smtClean="0"/>
              <a:t>‹Nº›</a:t>
            </a:fld>
            <a:endParaRPr lang="es-EC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0B5F-8FD0-4182-A5E0-6F0B75338AB0}" type="datetimeFigureOut">
              <a:rPr lang="es-EC" smtClean="0"/>
              <a:t>18/09/2015</a:t>
            </a:fld>
            <a:endParaRPr lang="es-EC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DFFF4-01B1-4F10-806A-79F41A035ABF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0B5F-8FD0-4182-A5E0-6F0B75338AB0}" type="datetimeFigureOut">
              <a:rPr lang="es-EC" smtClean="0"/>
              <a:t>18/09/2015</a:t>
            </a:fld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DFFF4-01B1-4F10-806A-79F41A035ABF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0B5F-8FD0-4182-A5E0-6F0B75338AB0}" type="datetimeFigureOut">
              <a:rPr lang="es-EC" smtClean="0"/>
              <a:t>18/09/2015</a:t>
            </a:fld>
            <a:endParaRPr lang="es-EC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DFFF4-01B1-4F10-806A-79F41A035ABF}" type="slidenum">
              <a:rPr lang="es-EC" smtClean="0"/>
              <a:t>‹Nº›</a:t>
            </a:fld>
            <a:endParaRPr lang="es-EC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0B5F-8FD0-4182-A5E0-6F0B75338AB0}" type="datetimeFigureOut">
              <a:rPr lang="es-EC" smtClean="0"/>
              <a:t>18/09/2015</a:t>
            </a:fld>
            <a:endParaRPr lang="es-EC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DFFF4-01B1-4F10-806A-79F41A035ABF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0B5F-8FD0-4182-A5E0-6F0B75338AB0}" type="datetimeFigureOut">
              <a:rPr lang="es-EC" smtClean="0"/>
              <a:t>18/09/2015</a:t>
            </a:fld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DFFF4-01B1-4F10-806A-79F41A035ABF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0B5F-8FD0-4182-A5E0-6F0B75338AB0}" type="datetimeFigureOut">
              <a:rPr lang="es-EC" smtClean="0"/>
              <a:t>18/09/2015</a:t>
            </a:fld>
            <a:endParaRPr lang="es-EC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DFFF4-01B1-4F10-806A-79F41A035ABF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0B5F-8FD0-4182-A5E0-6F0B75338AB0}" type="datetimeFigureOut">
              <a:rPr lang="es-EC" smtClean="0"/>
              <a:t>18/09/2015</a:t>
            </a:fld>
            <a:endParaRPr lang="es-EC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DFFF4-01B1-4F10-806A-79F41A035ABF}" type="slidenum">
              <a:rPr lang="es-EC" smtClean="0"/>
              <a:t>‹Nº›</a:t>
            </a:fld>
            <a:endParaRPr lang="es-EC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DEC0B5F-8FD0-4182-A5E0-6F0B75338AB0}" type="datetimeFigureOut">
              <a:rPr lang="es-EC" smtClean="0"/>
              <a:t>18/09/2015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B8DFFF4-01B1-4F10-806A-79F41A035ABF}" type="slidenum">
              <a:rPr lang="es-EC" smtClean="0"/>
              <a:t>‹Nº›</a:t>
            </a:fld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889073"/>
            <a:ext cx="8964488" cy="1827959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 smtClean="0"/>
              <a:t>DEPARTAMENTO </a:t>
            </a:r>
            <a:r>
              <a:rPr lang="es-ES" sz="2400" b="1" dirty="0"/>
              <a:t>DE CIENCIAS HUMANAS Y SOCIALES </a:t>
            </a:r>
            <a:r>
              <a:rPr lang="es-EC" sz="2400" b="1" dirty="0"/>
              <a:t/>
            </a:r>
            <a:br>
              <a:rPr lang="es-EC" sz="2400" b="1" dirty="0"/>
            </a:br>
            <a:r>
              <a:rPr lang="es-EC" sz="2400" b="1" dirty="0"/>
              <a:t>CARRERA EN LICENCIATURA EN CIENCIAS DE LA ACTIVIDAD FÍSICA, DEPORTES Y RECREACIÓN</a:t>
            </a:r>
            <a:br>
              <a:rPr lang="es-EC" sz="2400" b="1" dirty="0"/>
            </a:br>
            <a:r>
              <a:rPr lang="es-EC" sz="2400" b="1" dirty="0"/>
              <a:t> </a:t>
            </a:r>
            <a:br>
              <a:rPr lang="es-EC" sz="2400" b="1" dirty="0"/>
            </a:br>
            <a:r>
              <a:rPr lang="es-EC" sz="2400" b="1" dirty="0"/>
              <a:t>TESIS PREVIO AL TITULO DE LICENCIADO EN CIENCIAS DE LA ACTIVIDAD FÍSICA, DEPORTES Y </a:t>
            </a:r>
            <a:r>
              <a:rPr lang="es-EC" sz="2400" b="1" dirty="0" smtClean="0"/>
              <a:t>RECREACIÓN</a:t>
            </a:r>
            <a:endParaRPr lang="es-EC" sz="2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16224" y="4178577"/>
            <a:ext cx="7524328" cy="2634799"/>
          </a:xfrm>
        </p:spPr>
        <p:txBody>
          <a:bodyPr>
            <a:noAutofit/>
          </a:bodyPr>
          <a:lstStyle/>
          <a:p>
            <a:r>
              <a:rPr lang="es-ES" sz="1800" b="1" dirty="0"/>
              <a:t>INCIDENCIA DE ACTIVIDADES FÍSICO RECREATIVAS EN LA CONDICIÓN FÍSICA DEL PERSONAL MILITAR DE LA COMANDANCIA GENERAL DE MARINA</a:t>
            </a:r>
            <a:r>
              <a:rPr lang="es-ES" sz="1800" b="1" dirty="0" smtClean="0"/>
              <a:t>.</a:t>
            </a:r>
          </a:p>
          <a:p>
            <a:endParaRPr lang="es-EC" sz="1800" b="1" dirty="0"/>
          </a:p>
          <a:p>
            <a:r>
              <a:rPr lang="es-ES" sz="1800" b="1" dirty="0"/>
              <a:t>POSLIGUA </a:t>
            </a:r>
            <a:r>
              <a:rPr lang="es-ES" sz="1800" b="1" dirty="0" smtClean="0"/>
              <a:t>MANCHENO </a:t>
            </a:r>
            <a:r>
              <a:rPr lang="es-ES" sz="1800" b="1" dirty="0"/>
              <a:t>GARY ALÁ</a:t>
            </a:r>
            <a:endParaRPr lang="es-EC" sz="1800" dirty="0"/>
          </a:p>
          <a:p>
            <a:r>
              <a:rPr lang="es-ES" sz="1800" b="1" dirty="0"/>
              <a:t>CHACÓN </a:t>
            </a:r>
            <a:r>
              <a:rPr lang="es-ES" sz="1800" b="1" dirty="0" smtClean="0"/>
              <a:t>QUINGA  </a:t>
            </a:r>
            <a:r>
              <a:rPr lang="es-ES" sz="1800" b="1" dirty="0"/>
              <a:t>JONATHAN RODRIGO</a:t>
            </a:r>
            <a:endParaRPr lang="es-EC" sz="1800" dirty="0"/>
          </a:p>
          <a:p>
            <a:pPr algn="ctr"/>
            <a:r>
              <a:rPr lang="es-EC" sz="1800" b="1" dirty="0" smtClean="0"/>
              <a:t>DIRECTOR</a:t>
            </a:r>
            <a:r>
              <a:rPr lang="es-EC" sz="1800" b="1" dirty="0"/>
              <a:t>: </a:t>
            </a:r>
            <a:r>
              <a:rPr lang="es-EC" sz="1800" b="1" dirty="0" smtClean="0"/>
              <a:t>LIC. ALBERT GILBERT</a:t>
            </a:r>
            <a:endParaRPr lang="es-EC" sz="1800" dirty="0" smtClean="0"/>
          </a:p>
          <a:p>
            <a:pPr algn="ctr"/>
            <a:endParaRPr lang="es-EC" sz="1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4624"/>
            <a:ext cx="5616624" cy="12446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" y="4941168"/>
            <a:ext cx="1958329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0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roceso alternativo"/>
          <p:cNvSpPr/>
          <p:nvPr/>
        </p:nvSpPr>
        <p:spPr>
          <a:xfrm>
            <a:off x="467544" y="2780928"/>
            <a:ext cx="8064896" cy="28083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Courier New" panose="02070309020205020404" pitchFamily="49" charset="0"/>
              <a:buChar char="o"/>
            </a:pPr>
            <a:r>
              <a:rPr lang="es-ES" sz="2800" b="1" dirty="0">
                <a:solidFill>
                  <a:schemeClr val="bg1"/>
                </a:solidFill>
              </a:rPr>
              <a:t>Test de Fuerza Abdominal máximo en 60 </a:t>
            </a:r>
            <a:r>
              <a:rPr lang="es-ES" sz="2800" b="1" dirty="0" err="1">
                <a:solidFill>
                  <a:schemeClr val="bg1"/>
                </a:solidFill>
              </a:rPr>
              <a:t>seg</a:t>
            </a:r>
            <a:r>
              <a:rPr lang="es-ES" sz="2800" b="1" dirty="0">
                <a:solidFill>
                  <a:schemeClr val="bg1"/>
                </a:solidFill>
              </a:rPr>
              <a:t>. </a:t>
            </a:r>
            <a:endParaRPr lang="es-EC" sz="2800" dirty="0">
              <a:solidFill>
                <a:schemeClr val="bg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s-EC" sz="2800" b="1" dirty="0">
                <a:solidFill>
                  <a:schemeClr val="bg1"/>
                </a:solidFill>
              </a:rPr>
              <a:t>Test de flexión de codo en 60 </a:t>
            </a:r>
            <a:r>
              <a:rPr lang="es-EC" sz="2800" b="1" dirty="0" err="1">
                <a:solidFill>
                  <a:schemeClr val="bg1"/>
                </a:solidFill>
              </a:rPr>
              <a:t>seg</a:t>
            </a:r>
            <a:r>
              <a:rPr lang="es-EC" sz="2800" b="1" dirty="0">
                <a:solidFill>
                  <a:schemeClr val="bg1"/>
                </a:solidFill>
              </a:rPr>
              <a:t>.</a:t>
            </a:r>
            <a:endParaRPr lang="es-EC" sz="2800" dirty="0">
              <a:solidFill>
                <a:schemeClr val="bg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s-ES" sz="2800" b="1" dirty="0">
                <a:solidFill>
                  <a:schemeClr val="bg1"/>
                </a:solidFill>
              </a:rPr>
              <a:t>Test de Velocidad 60 </a:t>
            </a:r>
            <a:r>
              <a:rPr lang="es-ES" sz="2800" b="1" dirty="0" err="1">
                <a:solidFill>
                  <a:schemeClr val="bg1"/>
                </a:solidFill>
              </a:rPr>
              <a:t>mts</a:t>
            </a:r>
            <a:r>
              <a:rPr lang="es-ES" sz="2800" b="1" dirty="0">
                <a:solidFill>
                  <a:schemeClr val="bg1"/>
                </a:solidFill>
              </a:rPr>
              <a:t>.</a:t>
            </a:r>
            <a:endParaRPr lang="es-EC" sz="2800" dirty="0">
              <a:solidFill>
                <a:schemeClr val="bg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s-ES" sz="2800" b="1" dirty="0">
                <a:solidFill>
                  <a:schemeClr val="bg1"/>
                </a:solidFill>
              </a:rPr>
              <a:t>Test de Cooper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5" name="4 Proceso alternativo"/>
          <p:cNvSpPr/>
          <p:nvPr/>
        </p:nvSpPr>
        <p:spPr>
          <a:xfrm>
            <a:off x="1403648" y="476672"/>
            <a:ext cx="6336704" cy="158417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DE LOS INSTRUMENTOS DE EVALUACIÓN</a:t>
            </a:r>
            <a:endParaRPr lang="es-EC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910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 txBox="1">
            <a:spLocks/>
          </p:cNvSpPr>
          <p:nvPr/>
        </p:nvSpPr>
        <p:spPr>
          <a:xfrm>
            <a:off x="2267744" y="2420888"/>
            <a:ext cx="4041775" cy="63976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err="1" smtClean="0"/>
              <a:t>SIGNIFICATIVO</a:t>
            </a:r>
            <a:endParaRPr lang="en-US" sz="2800" b="1" dirty="0"/>
          </a:p>
        </p:txBody>
      </p:sp>
      <p:sp>
        <p:nvSpPr>
          <p:cNvPr id="3" name="2 Redondear rectángulo de esquina diagonal"/>
          <p:cNvSpPr/>
          <p:nvPr/>
        </p:nvSpPr>
        <p:spPr>
          <a:xfrm>
            <a:off x="1763688" y="3212976"/>
            <a:ext cx="5184576" cy="302433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err="1"/>
              <a:t>Participativo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Flexible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/>
              <a:t>Contextualizado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/>
              <a:t>Participación</a:t>
            </a:r>
            <a:r>
              <a:rPr lang="en-US" sz="2800" dirty="0"/>
              <a:t> </a:t>
            </a:r>
            <a:r>
              <a:rPr lang="en-US" sz="2800" dirty="0" err="1"/>
              <a:t>colectiva</a:t>
            </a:r>
            <a:endParaRPr lang="en-US" sz="28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1115616" y="548680"/>
            <a:ext cx="6984776" cy="15121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MÉTODOS DE APLICACIÓN DE LAS ACTIVIDADES FISICO RECREATIVAS</a:t>
            </a:r>
            <a:endParaRPr lang="es-EC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305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963760871"/>
              </p:ext>
            </p:extLst>
          </p:nvPr>
        </p:nvGraphicFramePr>
        <p:xfrm>
          <a:off x="1907704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 redondeado"/>
          <p:cNvSpPr/>
          <p:nvPr/>
        </p:nvSpPr>
        <p:spPr>
          <a:xfrm>
            <a:off x="1619672" y="116632"/>
            <a:ext cx="6480720" cy="1584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solidFill>
                  <a:srgbClr val="FFFF00"/>
                </a:solidFill>
              </a:rPr>
              <a:t>ACTIVIDADES FISICO RECREATIVAS DESARROLLO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377878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35632" y="44624"/>
            <a:ext cx="9207996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rgbClr val="FFFF00"/>
                </a:solidFill>
              </a:rPr>
              <a:t> </a:t>
            </a:r>
            <a:r>
              <a:rPr lang="es-EC" b="1" dirty="0">
                <a:solidFill>
                  <a:srgbClr val="FFFF00"/>
                </a:solidFill>
              </a:rPr>
              <a:t/>
            </a:r>
            <a:br>
              <a:rPr lang="es-EC" b="1" dirty="0">
                <a:solidFill>
                  <a:srgbClr val="FFFF00"/>
                </a:solidFill>
              </a:rPr>
            </a:br>
            <a:r>
              <a:rPr lang="es-ES" b="1" dirty="0">
                <a:solidFill>
                  <a:srgbClr val="FFFF00"/>
                </a:solidFill>
              </a:rPr>
              <a:t>ACTIVIDADES</a:t>
            </a:r>
            <a:r>
              <a:rPr lang="es-EC" b="1" dirty="0">
                <a:solidFill>
                  <a:srgbClr val="FFFF00"/>
                </a:solidFill>
              </a:rPr>
              <a:t/>
            </a:r>
            <a:br>
              <a:rPr lang="es-EC" b="1" dirty="0">
                <a:solidFill>
                  <a:srgbClr val="FFFF00"/>
                </a:solidFill>
              </a:rPr>
            </a:br>
            <a:r>
              <a:rPr lang="es-ES" b="1" dirty="0">
                <a:solidFill>
                  <a:srgbClr val="FFFF00"/>
                </a:solidFill>
              </a:rPr>
              <a:t>FISICO-RECREATIVAS 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4" name="3 Flecha abajo"/>
          <p:cNvSpPr/>
          <p:nvPr/>
        </p:nvSpPr>
        <p:spPr>
          <a:xfrm>
            <a:off x="4225584" y="3196022"/>
            <a:ext cx="476926" cy="64807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Rectángulo"/>
          <p:cNvSpPr/>
          <p:nvPr/>
        </p:nvSpPr>
        <p:spPr>
          <a:xfrm>
            <a:off x="3429000" y="3717032"/>
            <a:ext cx="2223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Caracteristicas</a:t>
            </a:r>
            <a:endParaRPr lang="en-US" dirty="0"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4193958" y="4164496"/>
            <a:ext cx="468052" cy="79208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 redondeado"/>
          <p:cNvSpPr/>
          <p:nvPr/>
        </p:nvSpPr>
        <p:spPr>
          <a:xfrm>
            <a:off x="2123728" y="5085184"/>
            <a:ext cx="4464496" cy="16561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ea typeface="Arial Unicode MS" pitchFamily="34" charset="-128"/>
                <a:cs typeface="Arial Unicode MS" pitchFamily="34" charset="-128"/>
              </a:rPr>
              <a:t>Fuente</a:t>
            </a:r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 de placer - Libertad. </a:t>
            </a:r>
          </a:p>
          <a:p>
            <a:r>
              <a:rPr lang="en-US" sz="2400" dirty="0" err="1">
                <a:ea typeface="Arial Unicode MS" pitchFamily="34" charset="-128"/>
                <a:cs typeface="Arial Unicode MS" pitchFamily="34" charset="-128"/>
              </a:rPr>
              <a:t>Preparación</a:t>
            </a:r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a typeface="Arial Unicode MS" pitchFamily="34" charset="-128"/>
                <a:cs typeface="Arial Unicode MS" pitchFamily="34" charset="-128"/>
              </a:rPr>
              <a:t>física</a:t>
            </a:r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a typeface="Arial Unicode MS" pitchFamily="34" charset="-128"/>
                <a:cs typeface="Arial Unicode MS" pitchFamily="34" charset="-128"/>
              </a:rPr>
              <a:t>recreacional</a:t>
            </a:r>
            <a:endParaRPr lang="en-US" sz="24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400" dirty="0" err="1">
                <a:ea typeface="Arial Unicode MS" pitchFamily="34" charset="-128"/>
                <a:cs typeface="Arial Unicode MS" pitchFamily="34" charset="-128"/>
              </a:rPr>
              <a:t>Participación</a:t>
            </a:r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sz="2400" dirty="0" err="1">
                <a:ea typeface="Arial Unicode MS" pitchFamily="34" charset="-128"/>
                <a:cs typeface="Arial Unicode MS" pitchFamily="34" charset="-128"/>
              </a:rPr>
              <a:t>Colectiva</a:t>
            </a:r>
            <a:endParaRPr lang="en-US" sz="24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400" dirty="0" err="1">
                <a:ea typeface="Arial Unicode MS" pitchFamily="34" charset="-128"/>
                <a:cs typeface="Arial Unicode MS" pitchFamily="34" charset="-128"/>
              </a:rPr>
              <a:t>Interacción</a:t>
            </a:r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sz="2400" dirty="0" err="1">
                <a:ea typeface="Arial Unicode MS" pitchFamily="34" charset="-128"/>
                <a:cs typeface="Arial Unicode MS" pitchFamily="34" charset="-128"/>
              </a:rPr>
              <a:t>Entretenida</a:t>
            </a:r>
            <a:endParaRPr lang="en-US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1475656" y="1196751"/>
            <a:ext cx="6480720" cy="194421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8288" indent="0">
              <a:buNone/>
            </a:pPr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Se </a:t>
            </a:r>
            <a:r>
              <a:rPr lang="en-US" sz="2400" dirty="0" err="1">
                <a:ea typeface="Arial Unicode MS" pitchFamily="34" charset="-128"/>
                <a:cs typeface="Arial Unicode MS" pitchFamily="34" charset="-128"/>
              </a:rPr>
              <a:t>convierte</a:t>
            </a:r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 en un </a:t>
            </a:r>
            <a:r>
              <a:rPr lang="en-US" sz="2400" dirty="0" err="1">
                <a:ea typeface="Arial Unicode MS" pitchFamily="34" charset="-128"/>
                <a:cs typeface="Arial Unicode MS" pitchFamily="34" charset="-128"/>
              </a:rPr>
              <a:t>proceso</a:t>
            </a:r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sz="2400" dirty="0" err="1">
                <a:ea typeface="Arial Unicode MS" pitchFamily="34" charset="-128"/>
                <a:cs typeface="Arial Unicode MS" pitchFamily="34" charset="-128"/>
              </a:rPr>
              <a:t>preparación</a:t>
            </a:r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a typeface="Arial Unicode MS" pitchFamily="34" charset="-128"/>
                <a:cs typeface="Arial Unicode MS" pitchFamily="34" charset="-128"/>
              </a:rPr>
              <a:t>fisica</a:t>
            </a:r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400" dirty="0" err="1">
                <a:ea typeface="Arial Unicode MS" pitchFamily="34" charset="-128"/>
                <a:cs typeface="Arial Unicode MS" pitchFamily="34" charset="-128"/>
              </a:rPr>
              <a:t>cuya</a:t>
            </a:r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a typeface="Arial Unicode MS" pitchFamily="34" charset="-128"/>
                <a:cs typeface="Arial Unicode MS" pitchFamily="34" charset="-128"/>
              </a:rPr>
              <a:t>herramienta</a:t>
            </a:r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 son </a:t>
            </a:r>
            <a:r>
              <a:rPr lang="en-US" sz="2400" dirty="0" err="1">
                <a:ea typeface="Arial Unicode MS" pitchFamily="34" charset="-128"/>
                <a:cs typeface="Arial Unicode MS" pitchFamily="34" charset="-128"/>
              </a:rPr>
              <a:t>actividades</a:t>
            </a:r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a typeface="Arial Unicode MS" pitchFamily="34" charset="-128"/>
                <a:cs typeface="Arial Unicode MS" pitchFamily="34" charset="-128"/>
              </a:rPr>
              <a:t>recreativas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63754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C" dirty="0" smtClean="0"/>
              <a:t>IMAGEN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8194" name="Picture 2" descr="C:\Users\Taveras Gagliardo\Desktop\TESIS FINAL ENT MARINA\NUEVA TESIS\DATOS\FOTOS TESIS MARINA\DSC019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9"/>
          <a:stretch/>
        </p:blipFill>
        <p:spPr bwMode="auto">
          <a:xfrm>
            <a:off x="6352674" y="0"/>
            <a:ext cx="27913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Users\Gary\Desktop\FOTOS TESIS MARINA\DSC018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38" b="22299"/>
          <a:stretch/>
        </p:blipFill>
        <p:spPr bwMode="auto">
          <a:xfrm>
            <a:off x="-1" y="0"/>
            <a:ext cx="6352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09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-27384"/>
            <a:ext cx="9037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VARIABLES DE INVESTIGACIÓN</a:t>
            </a:r>
            <a:endParaRPr lang="es-EC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2 Marcador de texto"/>
          <p:cNvSpPr txBox="1">
            <a:spLocks/>
          </p:cNvSpPr>
          <p:nvPr/>
        </p:nvSpPr>
        <p:spPr>
          <a:xfrm>
            <a:off x="179512" y="773014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INDEPENDIENTE</a:t>
            </a:r>
          </a:p>
          <a:p>
            <a:pPr marL="0" indent="0" algn="ctr">
              <a:buNone/>
            </a:pPr>
            <a:endParaRPr lang="es-EC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4 Marcador de texto"/>
          <p:cNvSpPr txBox="1">
            <a:spLocks/>
          </p:cNvSpPr>
          <p:nvPr/>
        </p:nvSpPr>
        <p:spPr>
          <a:xfrm>
            <a:off x="4995615" y="476672"/>
            <a:ext cx="4041775" cy="63976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DEPENDIENTE</a:t>
            </a:r>
            <a:endParaRPr lang="es-EC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3 Marcador de contenido"/>
          <p:cNvSpPr txBox="1">
            <a:spLocks/>
          </p:cNvSpPr>
          <p:nvPr/>
        </p:nvSpPr>
        <p:spPr>
          <a:xfrm>
            <a:off x="2540" y="1124744"/>
            <a:ext cx="4217159" cy="54452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600" b="1" dirty="0" smtClean="0"/>
              <a:t>Actividades físico recreativas</a:t>
            </a:r>
          </a:p>
          <a:p>
            <a:pPr marL="0" indent="0" algn="just">
              <a:buNone/>
            </a:pPr>
            <a:r>
              <a:rPr lang="es-EC" sz="2600" dirty="0" smtClean="0"/>
              <a:t>Son  </a:t>
            </a:r>
            <a:r>
              <a:rPr lang="es-EC" sz="2600" dirty="0"/>
              <a:t>todos los </a:t>
            </a:r>
            <a:r>
              <a:rPr lang="es-EC" sz="2600" dirty="0" smtClean="0"/>
              <a:t>movimientos corporales producidos </a:t>
            </a:r>
            <a:r>
              <a:rPr lang="es-EC" sz="2600" dirty="0"/>
              <a:t>por la musculatura esquelética que resulta en gasto energético en comparación al </a:t>
            </a:r>
            <a:r>
              <a:rPr lang="es-EC" sz="2600" dirty="0" smtClean="0"/>
              <a:t>reposo, </a:t>
            </a:r>
            <a:r>
              <a:rPr lang="es-EC" sz="2600" dirty="0"/>
              <a:t>contribuyendo a la utilización del tiempo libre mediante la recreación de forma sana y constructiva (</a:t>
            </a:r>
            <a:r>
              <a:rPr lang="es-EC" sz="2600" dirty="0" err="1"/>
              <a:t>Bouchard</a:t>
            </a:r>
            <a:r>
              <a:rPr lang="es-EC" sz="2600" dirty="0"/>
              <a:t>, 1994)</a:t>
            </a:r>
          </a:p>
        </p:txBody>
      </p:sp>
      <p:sp>
        <p:nvSpPr>
          <p:cNvPr id="10" name="5 Marcador de contenido"/>
          <p:cNvSpPr txBox="1">
            <a:spLocks/>
          </p:cNvSpPr>
          <p:nvPr/>
        </p:nvSpPr>
        <p:spPr>
          <a:xfrm>
            <a:off x="4518695" y="1124744"/>
            <a:ext cx="4518695" cy="5733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600" b="1" dirty="0" smtClean="0"/>
              <a:t>Condición física</a:t>
            </a:r>
          </a:p>
          <a:p>
            <a:pPr marL="0" indent="0" algn="just">
              <a:buNone/>
            </a:pPr>
            <a:r>
              <a:rPr lang="es-ES" sz="2600" dirty="0" smtClean="0"/>
              <a:t>Es </a:t>
            </a:r>
            <a:r>
              <a:rPr lang="es-ES" sz="2600" dirty="0"/>
              <a:t>la situación que permite estar a punto, bien dispuesto o apto para lograr un fin relacionado con la constitución y naturaleza corporal. La propia Organización Mundial de la Salud (OMS) define la Condición Física como bienestar integral corporal, mental y social (Diccionario de las Ciencias del Deporte-1992).</a:t>
            </a:r>
            <a:endParaRPr lang="es-EC" sz="2600" dirty="0"/>
          </a:p>
        </p:txBody>
      </p:sp>
    </p:spTree>
    <p:extLst>
      <p:ext uri="{BB962C8B-B14F-4D97-AF65-F5344CB8AC3E}">
        <p14:creationId xmlns:p14="http://schemas.microsoft.com/office/powerpoint/2010/main" val="237384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-18020"/>
            <a:ext cx="8964488" cy="17908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METODOLOGÍA DE LA INVESTIGACIÓN</a:t>
            </a:r>
            <a:endParaRPr lang="es-EC" dirty="0">
              <a:solidFill>
                <a:srgbClr val="FFFF00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08372661"/>
              </p:ext>
            </p:extLst>
          </p:nvPr>
        </p:nvGraphicFramePr>
        <p:xfrm>
          <a:off x="539552" y="1988840"/>
          <a:ext cx="792088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633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-675456"/>
            <a:ext cx="8229600" cy="1143000"/>
          </a:xfrm>
        </p:spPr>
        <p:txBody>
          <a:bodyPr/>
          <a:lstStyle/>
          <a:p>
            <a:pPr algn="ctr"/>
            <a:r>
              <a:rPr lang="es-EC" sz="3200" dirty="0">
                <a:solidFill>
                  <a:srgbClr val="FFFF00"/>
                </a:solidFill>
              </a:rPr>
              <a:t>INSTRUMENTOS</a:t>
            </a: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22458" t="16956" r="22246" b="5939"/>
          <a:stretch/>
        </p:blipFill>
        <p:spPr bwMode="auto">
          <a:xfrm>
            <a:off x="996571" y="404664"/>
            <a:ext cx="7344816" cy="6453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404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-306288"/>
            <a:ext cx="8229600" cy="1143000"/>
          </a:xfrm>
        </p:spPr>
        <p:txBody>
          <a:bodyPr/>
          <a:lstStyle/>
          <a:p>
            <a:pPr algn="ctr"/>
            <a:r>
              <a:rPr lang="es-EC" dirty="0">
                <a:solidFill>
                  <a:srgbClr val="FFFF00"/>
                </a:solidFill>
              </a:rPr>
              <a:t>INSTRUMENTOS</a:t>
            </a: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21822" r="24295" b="75887"/>
          <a:stretch/>
        </p:blipFill>
        <p:spPr bwMode="auto">
          <a:xfrm>
            <a:off x="0" y="906438"/>
            <a:ext cx="9144000" cy="26665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2"/>
          <a:srcRect l="21822" t="47865" r="24295" b="22906"/>
          <a:stretch/>
        </p:blipFill>
        <p:spPr bwMode="auto">
          <a:xfrm>
            <a:off x="0" y="3573016"/>
            <a:ext cx="9144000" cy="32849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610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realidadefectiva.com/images/gimna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64904"/>
            <a:ext cx="9194525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907704" y="476672"/>
            <a:ext cx="5400600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8288" indent="0" algn="ctr">
              <a:buNone/>
            </a:pPr>
            <a:r>
              <a:rPr lang="es-EC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 FISICO RECREATIVAS</a:t>
            </a:r>
          </a:p>
        </p:txBody>
      </p:sp>
    </p:spTree>
    <p:extLst>
      <p:ext uri="{BB962C8B-B14F-4D97-AF65-F5344CB8AC3E}">
        <p14:creationId xmlns:p14="http://schemas.microsoft.com/office/powerpoint/2010/main" val="168931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02488" y="80574"/>
            <a:ext cx="7762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600" b="1" dirty="0" smtClean="0">
                <a:solidFill>
                  <a:srgbClr val="FFFF00"/>
                </a:solidFill>
              </a:rPr>
              <a:t>PROBLEMA DE INVESTIGACIÓN</a:t>
            </a:r>
            <a:endParaRPr lang="es-EC" sz="3600" dirty="0">
              <a:solidFill>
                <a:srgbClr val="FFFF00"/>
              </a:solidFill>
            </a:endParaRPr>
          </a:p>
        </p:txBody>
      </p:sp>
      <p:pic>
        <p:nvPicPr>
          <p:cNvPr id="11266" name="Picture 2" descr="http://321tuweb.com/fotos/9995-Armada%20del%20Ecua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7050"/>
            <a:ext cx="2811925" cy="279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3275856" y="3581152"/>
            <a:ext cx="5113924" cy="2202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800" dirty="0"/>
              <a:t>El problema radica en la falta de actividad física planificada que </a:t>
            </a:r>
            <a:r>
              <a:rPr lang="es-ES" sz="2800" dirty="0" smtClean="0"/>
              <a:t>sea realizada </a:t>
            </a:r>
            <a:r>
              <a:rPr lang="es-ES" sz="2800" dirty="0"/>
              <a:t>de forma </a:t>
            </a:r>
            <a:r>
              <a:rPr lang="es-ES" sz="2800" dirty="0" smtClean="0"/>
              <a:t>no rutinaria </a:t>
            </a:r>
            <a:r>
              <a:rPr lang="es-ES" sz="2800" dirty="0"/>
              <a:t>y monótona</a:t>
            </a:r>
          </a:p>
        </p:txBody>
      </p:sp>
      <p:sp>
        <p:nvSpPr>
          <p:cNvPr id="3" name="2 Proceso alternativo"/>
          <p:cNvSpPr/>
          <p:nvPr/>
        </p:nvSpPr>
        <p:spPr>
          <a:xfrm>
            <a:off x="739102" y="980728"/>
            <a:ext cx="7488832" cy="172819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COGMAR, </a:t>
            </a:r>
            <a:r>
              <a:rPr lang="es-ES" sz="2800" dirty="0"/>
              <a:t>es una unidad militar administrativa, lo que conlleva a tener personal tras un </a:t>
            </a:r>
            <a:r>
              <a:rPr lang="es-ES" sz="2800" dirty="0" smtClean="0"/>
              <a:t>escritorio</a:t>
            </a:r>
            <a:r>
              <a:rPr lang="es-ES" sz="2800" dirty="0"/>
              <a:t>.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186427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741722"/>
              </p:ext>
            </p:extLst>
          </p:nvPr>
        </p:nvGraphicFramePr>
        <p:xfrm>
          <a:off x="1115616" y="1748809"/>
          <a:ext cx="6912769" cy="4416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1956"/>
                <a:gridCol w="3441754"/>
                <a:gridCol w="2699059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400" kern="50">
                          <a:effectLst/>
                        </a:rPr>
                        <a:t>No</a:t>
                      </a:r>
                      <a:endParaRPr lang="es-EC" sz="2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400" kern="50">
                          <a:effectLst/>
                        </a:rPr>
                        <a:t>ÁREAS</a:t>
                      </a:r>
                      <a:endParaRPr lang="es-EC" sz="2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400" kern="50">
                          <a:effectLst/>
                        </a:rPr>
                        <a:t>SESIONES </a:t>
                      </a:r>
                      <a:endParaRPr lang="es-EC" sz="2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400" kern="50">
                          <a:effectLst/>
                        </a:rPr>
                        <a:t>1</a:t>
                      </a:r>
                      <a:endParaRPr lang="es-EC" sz="2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400" kern="50">
                          <a:effectLst/>
                        </a:rPr>
                        <a:t>Área física-deportiva</a:t>
                      </a:r>
                      <a:endParaRPr lang="es-EC" sz="2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400" kern="50">
                          <a:effectLst/>
                        </a:rPr>
                        <a:t>26</a:t>
                      </a:r>
                      <a:endParaRPr lang="es-EC" sz="2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09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400" kern="50">
                          <a:effectLst/>
                        </a:rPr>
                        <a:t>2</a:t>
                      </a:r>
                      <a:endParaRPr lang="es-EC" sz="2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400" kern="50">
                          <a:effectLst/>
                        </a:rPr>
                        <a:t>Área lúdica</a:t>
                      </a:r>
                      <a:endParaRPr lang="es-EC" sz="2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400" kern="50">
                          <a:effectLst/>
                        </a:rPr>
                        <a:t>18</a:t>
                      </a:r>
                      <a:endParaRPr lang="es-EC" sz="2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8243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400" kern="50">
                          <a:effectLst/>
                        </a:rPr>
                        <a:t>3</a:t>
                      </a:r>
                      <a:endParaRPr lang="es-EC" sz="2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400" kern="50">
                          <a:effectLst/>
                        </a:rPr>
                        <a:t>Área al aire libre</a:t>
                      </a:r>
                      <a:endParaRPr lang="es-EC" sz="2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400" kern="50">
                          <a:effectLst/>
                        </a:rPr>
                        <a:t>4</a:t>
                      </a:r>
                      <a:endParaRPr lang="es-EC" sz="2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0925"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400" kern="50">
                          <a:effectLst/>
                        </a:rPr>
                        <a:t>TOTAL </a:t>
                      </a:r>
                      <a:endParaRPr lang="es-EC" sz="2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400" kern="50" dirty="0">
                          <a:effectLst/>
                        </a:rPr>
                        <a:t>48</a:t>
                      </a:r>
                      <a:endParaRPr lang="es-EC" sz="24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1 Rectángulo redondeado"/>
          <p:cNvSpPr/>
          <p:nvPr/>
        </p:nvSpPr>
        <p:spPr>
          <a:xfrm>
            <a:off x="1547664" y="188640"/>
            <a:ext cx="6336704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ASIGNACIÓN DE LAS ÁREAS</a:t>
            </a:r>
            <a:endParaRPr lang="es-EC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038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6" t="27473" r="12106" b="13158"/>
          <a:stretch/>
        </p:blipFill>
        <p:spPr bwMode="auto">
          <a:xfrm>
            <a:off x="0" y="476672"/>
            <a:ext cx="904338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83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1" t="28000" r="14749" b="15334"/>
          <a:stretch/>
        </p:blipFill>
        <p:spPr bwMode="auto">
          <a:xfrm>
            <a:off x="-1" y="548680"/>
            <a:ext cx="9132309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88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2" t="26210" r="12421" b="11474"/>
          <a:stretch/>
        </p:blipFill>
        <p:spPr bwMode="auto">
          <a:xfrm>
            <a:off x="0" y="564656"/>
            <a:ext cx="9078726" cy="581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6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C" b="1" dirty="0">
                <a:solidFill>
                  <a:srgbClr val="FF0000"/>
                </a:solidFill>
              </a:rPr>
              <a:t>RESULTADOS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242" name="Picture 2" descr="http://image.slidesharecdn.com/diapositivasdefensatesisdesineri-090929215930-phpapp02/95/diapositivas-defensa-tesis-desi-neri-25-728.jpg?cb=125426167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5"/>
          <a:stretch/>
        </p:blipFill>
        <p:spPr bwMode="auto">
          <a:xfrm>
            <a:off x="-1" y="116632"/>
            <a:ext cx="8946703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9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318" y="188640"/>
            <a:ext cx="9144000" cy="1656184"/>
          </a:xfrm>
        </p:spPr>
        <p:txBody>
          <a:bodyPr>
            <a:noAutofit/>
          </a:bodyPr>
          <a:lstStyle/>
          <a:p>
            <a:pPr marL="18288" indent="0" algn="ctr">
              <a:buNone/>
            </a:pPr>
            <a:r>
              <a:rPr lang="es-EC" sz="3200" dirty="0" smtClean="0">
                <a:solidFill>
                  <a:srgbClr val="FFFF00"/>
                </a:solidFill>
              </a:rPr>
              <a:t>ENCUESTA DEL RECONOCIMIENTO DE LA RECREACIÓN EN COGMAR</a:t>
            </a:r>
          </a:p>
          <a:p>
            <a:pPr marL="18288" indent="0" algn="ctr">
              <a:buNone/>
            </a:pPr>
            <a:endParaRPr lang="es-EC" sz="20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http://www.generacionempresarial.cl/wp-content/uploads/2014/03/encues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252" y="2647038"/>
            <a:ext cx="6425108" cy="409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15616" y="1700808"/>
            <a:ext cx="7272808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8288" indent="0" algn="ctr">
              <a:buNone/>
            </a:pPr>
            <a:r>
              <a:rPr lang="es-ES" sz="2800" b="1" dirty="0">
                <a:solidFill>
                  <a:srgbClr val="FF0000"/>
                </a:solidFill>
              </a:rPr>
              <a:t>Análisis de resultados pre y pos test del reconocimiento de la recreación </a:t>
            </a:r>
          </a:p>
        </p:txBody>
      </p:sp>
    </p:spTree>
    <p:extLst>
      <p:ext uri="{BB962C8B-B14F-4D97-AF65-F5344CB8AC3E}">
        <p14:creationId xmlns:p14="http://schemas.microsoft.com/office/powerpoint/2010/main" val="31677147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443090600"/>
              </p:ext>
            </p:extLst>
          </p:nvPr>
        </p:nvGraphicFramePr>
        <p:xfrm>
          <a:off x="0" y="1412776"/>
          <a:ext cx="91440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300325"/>
              </p:ext>
            </p:extLst>
          </p:nvPr>
        </p:nvGraphicFramePr>
        <p:xfrm>
          <a:off x="25152" y="0"/>
          <a:ext cx="9118848" cy="1124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18848"/>
              </a:tblGrid>
              <a:tr h="11247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kern="0" dirty="0" smtClean="0">
                          <a:effectLst/>
                        </a:rPr>
                        <a:t>1.- ¿Considera </a:t>
                      </a:r>
                      <a:r>
                        <a:rPr lang="es-EC" sz="2400" kern="0" dirty="0">
                          <a:effectLst/>
                        </a:rPr>
                        <a:t>que el plan de trabajo diario </a:t>
                      </a:r>
                      <a:r>
                        <a:rPr lang="es-EC" sz="2400" kern="0" dirty="0" smtClean="0">
                          <a:effectLst/>
                        </a:rPr>
                        <a:t>institucional</a:t>
                      </a:r>
                      <a:r>
                        <a:rPr lang="es-EC" sz="2400" kern="0" baseline="0" dirty="0" smtClean="0">
                          <a:effectLst/>
                        </a:rPr>
                        <a:t> se </a:t>
                      </a:r>
                      <a:r>
                        <a:rPr lang="es-EC" sz="2400" kern="0" dirty="0" smtClean="0">
                          <a:effectLst/>
                        </a:rPr>
                        <a:t>debe </a:t>
                      </a:r>
                      <a:r>
                        <a:rPr lang="es-EC" sz="2400" kern="0" dirty="0">
                          <a:effectLst/>
                        </a:rPr>
                        <a:t>considerar </a:t>
                      </a:r>
                      <a:r>
                        <a:rPr lang="es-EC" sz="2400" kern="0" dirty="0" smtClean="0">
                          <a:effectLst/>
                        </a:rPr>
                        <a:t>a la </a:t>
                      </a:r>
                      <a:r>
                        <a:rPr lang="es-EC" sz="2400" kern="0" dirty="0">
                          <a:effectLst/>
                        </a:rPr>
                        <a:t>recreación?</a:t>
                      </a:r>
                      <a:endParaRPr lang="es-EC" sz="2800" kern="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0" y="591037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El personal está de acuerdo que se considere a la recreación en el plan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23590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6512" y="44624"/>
            <a:ext cx="9144000" cy="1080120"/>
          </a:xfrm>
        </p:spPr>
        <p:txBody>
          <a:bodyPr/>
          <a:lstStyle/>
          <a:p>
            <a:pPr marL="18288" indent="0">
              <a:buNone/>
            </a:pPr>
            <a:r>
              <a:rPr lang="es-EC" b="1" dirty="0" smtClean="0">
                <a:effectLst/>
              </a:rPr>
              <a:t>2.- ¿Considera </a:t>
            </a:r>
            <a:r>
              <a:rPr lang="es-EC" b="1" dirty="0">
                <a:effectLst/>
              </a:rPr>
              <a:t>a la recreación como medio para el desarrollo de capacidades físicas?</a:t>
            </a:r>
            <a:endParaRPr lang="es-EC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4193500802"/>
              </p:ext>
            </p:extLst>
          </p:nvPr>
        </p:nvGraphicFramePr>
        <p:xfrm>
          <a:off x="-19346" y="1052736"/>
          <a:ext cx="916334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-19050" y="5934670"/>
            <a:ext cx="9163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El personal está de acuerdo que </a:t>
            </a:r>
            <a:r>
              <a:rPr lang="es-ES" sz="2400" b="1" dirty="0" smtClean="0"/>
              <a:t>la recreación es un medio para el desarrollo de cualidades físicas de una manera motivante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3510771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9144000" cy="908719"/>
          </a:xfrm>
        </p:spPr>
        <p:txBody>
          <a:bodyPr/>
          <a:lstStyle/>
          <a:p>
            <a:pPr marL="18288" indent="0">
              <a:buNone/>
            </a:pPr>
            <a:r>
              <a:rPr lang="es-EC" b="1" dirty="0" smtClean="0">
                <a:effectLst/>
              </a:rPr>
              <a:t>3.- ¿Cree </a:t>
            </a:r>
            <a:r>
              <a:rPr lang="es-EC" b="1" dirty="0">
                <a:effectLst/>
              </a:rPr>
              <a:t>que la recreación  aportaría condiciones para el mejoramiento de la autoestima y motivación?</a:t>
            </a:r>
            <a:endParaRPr lang="es-EC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85237947"/>
              </p:ext>
            </p:extLst>
          </p:nvPr>
        </p:nvGraphicFramePr>
        <p:xfrm>
          <a:off x="0" y="980728"/>
          <a:ext cx="91440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-19050" y="5934670"/>
            <a:ext cx="9163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ES" sz="2400" b="1" dirty="0"/>
              <a:t>El personal </a:t>
            </a:r>
            <a:r>
              <a:rPr lang="es-ES" sz="2400" b="1" dirty="0" smtClean="0"/>
              <a:t> considera </a:t>
            </a:r>
            <a:r>
              <a:rPr lang="es-EC" sz="2400" b="1" dirty="0" smtClean="0"/>
              <a:t>que </a:t>
            </a:r>
            <a:r>
              <a:rPr lang="es-EC" sz="2400" b="1" dirty="0"/>
              <a:t>la recreación  aportaría condiciones para el mejoramiento de la autoestima y motivación</a:t>
            </a:r>
            <a:r>
              <a:rPr lang="es-ES" sz="2400" b="1" dirty="0" smtClean="0"/>
              <a:t> 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79055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9144000" cy="764703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es-EC" sz="2400" b="1" dirty="0" smtClean="0">
                <a:effectLst/>
              </a:rPr>
              <a:t>4.- ¿Considera </a:t>
            </a:r>
            <a:r>
              <a:rPr lang="es-EC" sz="2400" b="1" dirty="0">
                <a:effectLst/>
              </a:rPr>
              <a:t>a la recreación como medio para el desarrollo del trabajo en equipo?</a:t>
            </a:r>
            <a:endParaRPr lang="es-EC" sz="2400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642043732"/>
              </p:ext>
            </p:extLst>
          </p:nvPr>
        </p:nvGraphicFramePr>
        <p:xfrm>
          <a:off x="0" y="1052736"/>
          <a:ext cx="91440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22498" y="5838363"/>
            <a:ext cx="9121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personal  considera la </a:t>
            </a:r>
            <a:r>
              <a:rPr lang="es-EC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recreación como medio para el desarrollo del trabajo en equipo</a:t>
            </a:r>
          </a:p>
        </p:txBody>
      </p:sp>
    </p:spTree>
    <p:extLst>
      <p:ext uri="{BB962C8B-B14F-4D97-AF65-F5344CB8AC3E}">
        <p14:creationId xmlns:p14="http://schemas.microsoft.com/office/powerpoint/2010/main" val="280431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ESIS - POSLIGUA - CHACON 18 - 08 - 2015\FOTOS TESIS MARINA\DSC019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35"/>
          <a:stretch/>
        </p:blipFill>
        <p:spPr bwMode="auto">
          <a:xfrm>
            <a:off x="-7591" y="9550"/>
            <a:ext cx="9151591" cy="68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45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9144000" cy="836711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s-EC" sz="2800" b="1" dirty="0" smtClean="0">
                <a:effectLst/>
              </a:rPr>
              <a:t>5.- </a:t>
            </a:r>
            <a:r>
              <a:rPr lang="es-EC" sz="2800" b="1" dirty="0">
                <a:effectLst/>
              </a:rPr>
              <a:t>¿ </a:t>
            </a:r>
            <a:r>
              <a:rPr lang="es-EC" sz="2800" b="1" dirty="0" smtClean="0">
                <a:effectLst/>
              </a:rPr>
              <a:t>Reconoce </a:t>
            </a:r>
            <a:r>
              <a:rPr lang="es-EC" sz="2800" b="1" dirty="0">
                <a:effectLst/>
              </a:rPr>
              <a:t>cualidades y aportes de la recreación a la formación profesional?</a:t>
            </a:r>
            <a:endParaRPr lang="es-EC" sz="2800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721109109"/>
              </p:ext>
            </p:extLst>
          </p:nvPr>
        </p:nvGraphicFramePr>
        <p:xfrm>
          <a:off x="25332" y="1412776"/>
          <a:ext cx="9118667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0" y="566124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 smtClean="0"/>
              <a:t>E l personal  reconoce cualidades </a:t>
            </a:r>
            <a:r>
              <a:rPr lang="es-EC" sz="2400" b="1" dirty="0"/>
              <a:t>y aportes de la recreación a la formación profesional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672965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44625"/>
            <a:ext cx="9144000" cy="129614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s-EC" sz="2800" b="1" dirty="0" smtClean="0">
                <a:effectLst/>
              </a:rPr>
              <a:t>6 ¿Considera </a:t>
            </a:r>
            <a:r>
              <a:rPr lang="es-EC" sz="2800" b="1" dirty="0">
                <a:effectLst/>
              </a:rPr>
              <a:t>a la recreación como fuente de desarrollo ético en su desarrollo profesional?</a:t>
            </a:r>
            <a:endParaRPr lang="es-EC" sz="2800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940125258"/>
              </p:ext>
            </p:extLst>
          </p:nvPr>
        </p:nvGraphicFramePr>
        <p:xfrm>
          <a:off x="0" y="1340768"/>
          <a:ext cx="91440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9922" y="5859269"/>
            <a:ext cx="9134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dirty="0" smtClean="0"/>
              <a:t>El personal  considera </a:t>
            </a:r>
            <a:r>
              <a:rPr lang="es-EC" sz="2800" b="1" dirty="0"/>
              <a:t>a la recreación como fuente de desarrollo ético en su desarrollo profesional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1184490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3.bp.blogspot.com/-H8xspFpMV2k/UnGEt7XcjKI/AAAAAAAAAD4/grXIRzDkdUM/s1600/Tests%2Bde%2BCondici%25C3%25B3n%2BF%25C3%25ADs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3" y="1077219"/>
            <a:ext cx="9145451" cy="580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24064" y="0"/>
            <a:ext cx="91680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RESULTADOS PRE Y POS TEST DE LA CONDICIÓN FÍSICA </a:t>
            </a:r>
            <a:endParaRPr lang="es-EC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142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80920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968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80772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936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06691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853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4366"/>
              </p:ext>
            </p:extLst>
          </p:nvPr>
        </p:nvGraphicFramePr>
        <p:xfrm>
          <a:off x="3448" y="15480"/>
          <a:ext cx="9140552" cy="684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801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0441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78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516652"/>
              </p:ext>
            </p:extLst>
          </p:nvPr>
        </p:nvGraphicFramePr>
        <p:xfrm>
          <a:off x="0" y="-22448"/>
          <a:ext cx="9144000" cy="6880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632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611878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823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2088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3200" b="1" dirty="0" smtClean="0">
                <a:solidFill>
                  <a:srgbClr val="FFFF00"/>
                </a:solidFill>
              </a:rPr>
              <a:t>OBJETIVO GENERAL</a:t>
            </a:r>
          </a:p>
          <a:p>
            <a:endParaRPr lang="es-EC" sz="32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5081" y="18202"/>
            <a:ext cx="9149081" cy="914400"/>
          </a:xfrm>
        </p:spPr>
        <p:txBody>
          <a:bodyPr/>
          <a:lstStyle/>
          <a:p>
            <a:pPr algn="ctr"/>
            <a:r>
              <a:rPr lang="es-EC" b="1" dirty="0" smtClean="0">
                <a:solidFill>
                  <a:srgbClr val="FFFF00"/>
                </a:solidFill>
              </a:rPr>
              <a:t>OBJETIVOS</a:t>
            </a:r>
            <a:endParaRPr lang="es-EC" dirty="0">
              <a:solidFill>
                <a:srgbClr val="FFFF00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899592" y="2348880"/>
            <a:ext cx="7416824" cy="40324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2800" b="1" dirty="0"/>
          </a:p>
          <a:p>
            <a:pPr marL="18288" indent="0">
              <a:buNone/>
            </a:pPr>
            <a:r>
              <a:rPr lang="es-EC" sz="2800" dirty="0"/>
              <a:t>Determinar la incidencia de las actividades físico recreativo en la condición física del personal militar que labora en la Comandancia General de Marina (COGMAR) de la provincia de pichincha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349264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76484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819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" y="138336"/>
            <a:ext cx="9143999" cy="914400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FFFF00"/>
                </a:solidFill>
              </a:rPr>
              <a:t>CONCLUSIONES</a:t>
            </a:r>
            <a:endParaRPr lang="es-EC" dirty="0">
              <a:solidFill>
                <a:srgbClr val="FFFF00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67544" y="1268760"/>
            <a:ext cx="8208912" cy="5184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>
              <a:buFont typeface="Courier New" panose="02070309020205020404" pitchFamily="49" charset="0"/>
              <a:buChar char="o"/>
            </a:pPr>
            <a:r>
              <a:rPr lang="es-ES" sz="3600" dirty="0"/>
              <a:t>Se comprueba la hipótesis de trabajo donde la aplicación de actividades físico recreativas </a:t>
            </a:r>
            <a:r>
              <a:rPr lang="es-ES" sz="3600" dirty="0" smtClean="0"/>
              <a:t>inciden </a:t>
            </a:r>
            <a:r>
              <a:rPr lang="es-ES" sz="3600" dirty="0"/>
              <a:t>en la condición física del personal militar perteneciente a la Comandancia General de Marina de la </a:t>
            </a:r>
            <a:r>
              <a:rPr lang="es-ES" sz="3600" dirty="0" smtClean="0"/>
              <a:t>Provincia </a:t>
            </a:r>
            <a:r>
              <a:rPr lang="es-ES" sz="3600" dirty="0"/>
              <a:t>de Pichincha.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29027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119941365"/>
              </p:ext>
            </p:extLst>
          </p:nvPr>
        </p:nvGraphicFramePr>
        <p:xfrm>
          <a:off x="15400" y="16464"/>
          <a:ext cx="9128599" cy="6841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612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971600" y="548680"/>
            <a:ext cx="7344816" cy="2304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s-EC" sz="2800" b="1" dirty="0"/>
              <a:t> No se cumplen a cabalidad los objetivos planteados  en el programa institucional.</a:t>
            </a:r>
          </a:p>
        </p:txBody>
      </p:sp>
      <p:sp>
        <p:nvSpPr>
          <p:cNvPr id="5" name="4 Elipse"/>
          <p:cNvSpPr/>
          <p:nvPr/>
        </p:nvSpPr>
        <p:spPr>
          <a:xfrm>
            <a:off x="1547664" y="3356992"/>
            <a:ext cx="6480720" cy="28083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s-EC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 resultados del personal militar de 60 encuestados del grupo experimental el 60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 están de acuerdo que se incremente un programa físico recreativo.</a:t>
            </a:r>
            <a:endParaRPr lang="es-EC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618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dondear rectángulo de esquina diagonal"/>
          <p:cNvSpPr/>
          <p:nvPr/>
        </p:nvSpPr>
        <p:spPr>
          <a:xfrm>
            <a:off x="899592" y="1412776"/>
            <a:ext cx="7200800" cy="3744416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Courier New" panose="02070309020205020404" pitchFamily="49" charset="0"/>
              <a:buChar char="o"/>
            </a:pPr>
            <a:r>
              <a:rPr lang="es-EC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determina en la encuesta final que los participantes consideran a la recreación como medio para el desarrollo de capacidades físicas</a:t>
            </a:r>
          </a:p>
        </p:txBody>
      </p:sp>
    </p:spTree>
    <p:extLst>
      <p:ext uri="{BB962C8B-B14F-4D97-AF65-F5344CB8AC3E}">
        <p14:creationId xmlns:p14="http://schemas.microsoft.com/office/powerpoint/2010/main" val="40497647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21361100"/>
              </p:ext>
            </p:extLst>
          </p:nvPr>
        </p:nvGraphicFramePr>
        <p:xfrm>
          <a:off x="0" y="332656"/>
          <a:ext cx="91440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88781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914400"/>
          </a:xfrm>
        </p:spPr>
        <p:txBody>
          <a:bodyPr/>
          <a:lstStyle/>
          <a:p>
            <a:pPr algn="ctr"/>
            <a:r>
              <a:rPr lang="es-EC" b="1" dirty="0">
                <a:solidFill>
                  <a:srgbClr val="FFFF00"/>
                </a:solidFill>
                <a:effectLst/>
              </a:rPr>
              <a:t>RECOMENDACIONES</a:t>
            </a:r>
            <a:endParaRPr lang="es-EC" dirty="0">
              <a:solidFill>
                <a:srgbClr val="FFFF00"/>
              </a:solidFill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477015263"/>
              </p:ext>
            </p:extLst>
          </p:nvPr>
        </p:nvGraphicFramePr>
        <p:xfrm>
          <a:off x="179512" y="1279941"/>
          <a:ext cx="8967564" cy="5965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346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814995247"/>
              </p:ext>
            </p:extLst>
          </p:nvPr>
        </p:nvGraphicFramePr>
        <p:xfrm>
          <a:off x="251520" y="476672"/>
          <a:ext cx="842493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680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5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es-EC" sz="4000" dirty="0">
                <a:solidFill>
                  <a:srgbClr val="FFFF00"/>
                </a:solidFill>
              </a:rPr>
              <a:t>"¡Hay que tener valor para estar sano! Siempre estamos dispuestos a pagar a alguien para recobrar nuestra salud. En vez de eso, debemos aprender a hacerlo por nosotros mismos". </a:t>
            </a:r>
            <a:endParaRPr lang="es-EC" sz="4000" dirty="0" smtClean="0">
              <a:solidFill>
                <a:srgbClr val="FFFF00"/>
              </a:solidFill>
            </a:endParaRPr>
          </a:p>
          <a:p>
            <a:pPr marL="18288" indent="0">
              <a:buNone/>
            </a:pPr>
            <a:endParaRPr lang="es-EC" sz="3200" dirty="0" smtClean="0"/>
          </a:p>
          <a:p>
            <a:pPr marL="18288" indent="0" algn="ctr">
              <a:buNone/>
            </a:pPr>
            <a:r>
              <a:rPr lang="es-EC" sz="3200" dirty="0" smtClean="0"/>
              <a:t>Dr</a:t>
            </a:r>
            <a:r>
              <a:rPr lang="es-EC" sz="3200" dirty="0"/>
              <a:t>. Herbert M. </a:t>
            </a:r>
            <a:r>
              <a:rPr lang="es-EC" sz="3200" dirty="0" err="1"/>
              <a:t>Shelton</a:t>
            </a:r>
            <a:r>
              <a:rPr lang="es-EC" sz="3200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87819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996952"/>
            <a:ext cx="7543800" cy="914400"/>
          </a:xfrm>
        </p:spPr>
        <p:txBody>
          <a:bodyPr/>
          <a:lstStyle/>
          <a:p>
            <a:pPr algn="ctr"/>
            <a:r>
              <a:rPr lang="es-EC" sz="11500" b="1" dirty="0" smtClean="0">
                <a:solidFill>
                  <a:srgbClr val="FF0000"/>
                </a:solidFill>
              </a:rPr>
              <a:t>GRACIAS</a:t>
            </a:r>
            <a:endParaRPr lang="es-EC" sz="1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8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93610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s-EC" sz="2400" b="1" dirty="0" smtClean="0">
                <a:solidFill>
                  <a:srgbClr val="FFFF00"/>
                </a:solidFill>
              </a:rPr>
              <a:t>OBJETIVOS ESPECÍFICOS</a:t>
            </a:r>
          </a:p>
          <a:p>
            <a:endParaRPr lang="es-EC" sz="2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8221"/>
            <a:ext cx="9144000" cy="914400"/>
          </a:xfrm>
        </p:spPr>
        <p:txBody>
          <a:bodyPr/>
          <a:lstStyle/>
          <a:p>
            <a:pPr algn="ctr"/>
            <a:r>
              <a:rPr lang="es-EC" b="1" dirty="0" smtClean="0">
                <a:solidFill>
                  <a:srgbClr val="FFC000"/>
                </a:solidFill>
              </a:rPr>
              <a:t>OBJETIVOS</a:t>
            </a:r>
            <a:endParaRPr lang="es-EC" dirty="0">
              <a:solidFill>
                <a:srgbClr val="FFC00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88032" y="1628800"/>
            <a:ext cx="8676456" cy="48245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Courier New" panose="02070309020205020404" pitchFamily="49" charset="0"/>
              <a:buChar char="o"/>
            </a:pPr>
            <a:r>
              <a:rPr lang="es-ES" sz="2400" dirty="0"/>
              <a:t>Evaluar por medio del pre test la condición física del personal militar de la Comandancia General de Marina. </a:t>
            </a:r>
            <a:endParaRPr lang="es-EC" sz="24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dirty="0"/>
              <a:t>Diseñar  la propuesta de actividades físico recreativo acorde a los resultados obtenidos al personal militar de la Comandancia General de Marina. </a:t>
            </a:r>
            <a:endParaRPr lang="es-EC" sz="24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dirty="0"/>
              <a:t>Aplicar las actividades físico recreativo al personal militar de  la Comandancia General de Marina.</a:t>
            </a:r>
            <a:endParaRPr lang="es-EC" sz="24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dirty="0"/>
              <a:t>Evaluar por medio de post test la incidencia de las actividades físico recreativo en el personal militar de la Comandancia General de Marina.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342667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236" y="1124744"/>
            <a:ext cx="9115763" cy="573325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ES" sz="2400" dirty="0"/>
              <a:t>PASCUAL, Inmaculada s.a. (2002). Cómo ser un buen animador, La animación sociocultural y turística, dos salidas profesionales muy jóvenes, pero con mucho futuro. . Buenos Aires : elmundo.es.</a:t>
            </a:r>
            <a:endParaRPr lang="es-EC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dirty="0"/>
              <a:t>PEREZ, A. (1997). Recreación y fundamentos teóricos metodológicos. . </a:t>
            </a:r>
            <a:r>
              <a:rPr lang="es-ES" sz="2400" dirty="0" err="1"/>
              <a:t>Mexico</a:t>
            </a:r>
            <a:r>
              <a:rPr lang="es-ES" sz="2400" dirty="0"/>
              <a:t> DF: </a:t>
            </a:r>
            <a:r>
              <a:rPr lang="es-ES" sz="2400" dirty="0" err="1"/>
              <a:t>Mexico</a:t>
            </a:r>
            <a:r>
              <a:rPr lang="es-ES" sz="2400" dirty="0"/>
              <a:t> ED.</a:t>
            </a:r>
            <a:endParaRPr lang="es-EC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dirty="0"/>
              <a:t>Control, D. d., Transmisibles, P. N., &amp; Ministerio de Salud de la Nación. (2012). Manual director de actividad </a:t>
            </a:r>
            <a:r>
              <a:rPr lang="es-ES" sz="2400" dirty="0" err="1"/>
              <a:t>fisica</a:t>
            </a:r>
            <a:r>
              <a:rPr lang="es-ES" sz="2400" dirty="0"/>
              <a:t> y salud de la republica argentina. Buenos Aires: Argentina Saludable.</a:t>
            </a:r>
            <a:endParaRPr lang="es-EC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dirty="0" err="1"/>
              <a:t>Airasca</a:t>
            </a:r>
            <a:r>
              <a:rPr lang="es-ES" sz="2400" dirty="0"/>
              <a:t>, D. (14 de Agosto de 2002). Actividad Física y Salud. Recuperado el 2 de Abril de 2014, de http://www.actividadfisica.net/actividad-fisica-actividad-fisica-salud.html</a:t>
            </a:r>
            <a:endParaRPr lang="es-EC" sz="2400" dirty="0"/>
          </a:p>
          <a:p>
            <a:pPr>
              <a:buFont typeface="Courier New" panose="02070309020205020404" pitchFamily="49" charset="0"/>
              <a:buChar char="o"/>
            </a:pPr>
            <a:endParaRPr lang="es-EC" sz="2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4624"/>
            <a:ext cx="7543800" cy="914400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FFFF00"/>
                </a:solidFill>
              </a:rPr>
              <a:t>BIBLIOGRAFÍA</a:t>
            </a:r>
            <a:endParaRPr lang="es-EC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4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ES" sz="2800" dirty="0"/>
              <a:t>Fuentes, R. (2007). Actividad física + salud. Hacia un estilo de vida activo. . Murcia: Consejería de Sanidad de la Región de Murcia.</a:t>
            </a:r>
            <a:endParaRPr lang="es-EC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s-ES" sz="2800" dirty="0" err="1"/>
              <a:t>Giannuzzi</a:t>
            </a:r>
            <a:r>
              <a:rPr lang="es-ES" sz="2800" dirty="0"/>
              <a:t> P, M. A. (2003). </a:t>
            </a:r>
            <a:r>
              <a:rPr lang="en-US" sz="2800" dirty="0"/>
              <a:t>Physical activity for primary and secondary prevention. . EUR: Group on Cardiac Rehabilitation and Exercise Physiology of the European.</a:t>
            </a:r>
            <a:endParaRPr lang="es-EC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CJ, K. A. (1997). Introduction to a collection of physical activity questionnaires. EU: Med </a:t>
            </a:r>
            <a:r>
              <a:rPr lang="en-US" sz="2800" dirty="0" err="1"/>
              <a:t>Sci</a:t>
            </a:r>
            <a:r>
              <a:rPr lang="en-US" sz="2800" dirty="0"/>
              <a:t> Sports </a:t>
            </a:r>
            <a:r>
              <a:rPr lang="en-US" sz="2800" dirty="0" err="1"/>
              <a:t>Exerc</a:t>
            </a:r>
            <a:r>
              <a:rPr lang="en-US" sz="2800" dirty="0"/>
              <a:t>.</a:t>
            </a:r>
            <a:endParaRPr lang="es-EC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Clarke, H. (1967). </a:t>
            </a:r>
            <a:r>
              <a:rPr lang="en-US" sz="2800" dirty="0" err="1"/>
              <a:t>Aplication</a:t>
            </a:r>
            <a:r>
              <a:rPr lang="en-US" sz="2800" dirty="0"/>
              <a:t> of </a:t>
            </a:r>
            <a:r>
              <a:rPr lang="en-US" sz="2800" dirty="0" err="1"/>
              <a:t>measuremmmment</a:t>
            </a:r>
            <a:r>
              <a:rPr lang="en-US" sz="2800" dirty="0"/>
              <a:t> to health and physical </a:t>
            </a:r>
            <a:r>
              <a:rPr lang="en-US" sz="2800" dirty="0" err="1"/>
              <a:t>educatión</a:t>
            </a:r>
            <a:r>
              <a:rPr lang="en-US" sz="2800" dirty="0"/>
              <a:t>. . </a:t>
            </a:r>
            <a:r>
              <a:rPr lang="es-ES" sz="2800" dirty="0"/>
              <a:t>London: </a:t>
            </a:r>
            <a:r>
              <a:rPr lang="es-ES" sz="2800" dirty="0" err="1"/>
              <a:t>Pretince</a:t>
            </a:r>
            <a:r>
              <a:rPr lang="es-ES" sz="2800" dirty="0"/>
              <a:t> Hall</a:t>
            </a:r>
            <a:endParaRPr lang="es-EC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s-ES" sz="2800" dirty="0"/>
              <a:t>Deporte, M. d. (2011). Plan Nacional de Actividad Física y Salud 2011-2021. San José, Costa Rica.</a:t>
            </a:r>
            <a:endParaRPr lang="es-EC" sz="2800" dirty="0"/>
          </a:p>
          <a:p>
            <a:pPr>
              <a:buFont typeface="Courier New" panose="02070309020205020404" pitchFamily="49" charset="0"/>
              <a:buChar char="o"/>
            </a:pP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2379090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71400"/>
            <a:ext cx="8964488" cy="6858000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ES" sz="2800" dirty="0" err="1"/>
              <a:t>Helmert</a:t>
            </a:r>
            <a:r>
              <a:rPr lang="es-ES" sz="2800" dirty="0"/>
              <a:t>, U., Herman, B., &amp; y </a:t>
            </a:r>
            <a:r>
              <a:rPr lang="es-ES" sz="2800" dirty="0" err="1"/>
              <a:t>Shea</a:t>
            </a:r>
            <a:r>
              <a:rPr lang="es-ES" sz="2800" dirty="0"/>
              <a:t>, S. (1994). </a:t>
            </a:r>
            <a:r>
              <a:rPr lang="en-US" sz="2800" dirty="0"/>
              <a:t>Moderate and vigorous leisure-time physical activity and cardiovascular disease risk factors in West Germany. International Journal of Epidemiology.</a:t>
            </a:r>
            <a:endParaRPr lang="es-EC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Manson, J., Nathan, D., </a:t>
            </a:r>
            <a:r>
              <a:rPr lang="en-US" sz="2800" dirty="0" err="1"/>
              <a:t>Krolewski</a:t>
            </a:r>
            <a:r>
              <a:rPr lang="en-US" sz="2800" dirty="0"/>
              <a:t>, A., </a:t>
            </a:r>
            <a:r>
              <a:rPr lang="en-US" sz="2800" dirty="0" err="1"/>
              <a:t>Stampfer</a:t>
            </a:r>
            <a:r>
              <a:rPr lang="en-US" sz="2800" dirty="0"/>
              <a:t>, M., Willet, W., &amp; </a:t>
            </a:r>
            <a:r>
              <a:rPr lang="en-US" sz="2800" dirty="0" err="1"/>
              <a:t>Hennekens</a:t>
            </a:r>
            <a:r>
              <a:rPr lang="en-US" sz="2800" dirty="0"/>
              <a:t>, C. (1992). A prospective study of exercise and incidence of diabetes among US male physicians. </a:t>
            </a:r>
            <a:r>
              <a:rPr lang="es-ES" sz="2800" dirty="0"/>
              <a:t>JAMA.</a:t>
            </a:r>
            <a:endParaRPr lang="es-EC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s-ES" sz="2800" dirty="0"/>
              <a:t>Viñas, J., Mateos, D., Carballo, S., Casimiro, A., </a:t>
            </a:r>
            <a:r>
              <a:rPr lang="es-ES" sz="2800" dirty="0" err="1"/>
              <a:t>Fabra</a:t>
            </a:r>
            <a:r>
              <a:rPr lang="es-ES" sz="2800" dirty="0"/>
              <a:t>, F., </a:t>
            </a:r>
            <a:r>
              <a:rPr lang="es-ES" sz="2800" dirty="0" err="1"/>
              <a:t>Isern</a:t>
            </a:r>
            <a:r>
              <a:rPr lang="es-ES" sz="2800" dirty="0"/>
              <a:t>, X., Venero, J. (2010). Plan Integral para la Actividad Física y el Deporte.</a:t>
            </a:r>
            <a:endParaRPr lang="es-EC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s-MX" sz="2800" dirty="0" err="1"/>
              <a:t>Wannamethee</a:t>
            </a:r>
            <a:r>
              <a:rPr lang="es-MX" sz="2800" dirty="0"/>
              <a:t>, S., </a:t>
            </a:r>
            <a:r>
              <a:rPr lang="es-MX" sz="2800" dirty="0" err="1"/>
              <a:t>Shaper</a:t>
            </a:r>
            <a:r>
              <a:rPr lang="es-MX" sz="2800" dirty="0"/>
              <a:t>, A., Walker, M., &amp; </a:t>
            </a:r>
            <a:r>
              <a:rPr lang="es-MX" sz="2800" dirty="0" err="1"/>
              <a:t>Ebrahim</a:t>
            </a:r>
            <a:r>
              <a:rPr lang="es-MX" sz="2800" dirty="0"/>
              <a:t>, S. (1998). </a:t>
            </a:r>
            <a:r>
              <a:rPr lang="en-US" sz="2800" dirty="0"/>
              <a:t>Lifestyle and 15-year survival free of heart attack, stroke, and diabetes in middle-aged British men. </a:t>
            </a:r>
            <a:r>
              <a:rPr lang="es-ES" sz="2800" dirty="0"/>
              <a:t>JAMA </a:t>
            </a:r>
            <a:r>
              <a:rPr lang="es-ES" sz="2800" dirty="0" err="1"/>
              <a:t>Internal</a:t>
            </a:r>
            <a:r>
              <a:rPr lang="es-ES" sz="2800" dirty="0"/>
              <a:t> Medicine.</a:t>
            </a:r>
            <a:endParaRPr lang="es-EC" sz="2800" dirty="0"/>
          </a:p>
          <a:p>
            <a:pPr>
              <a:buFont typeface="Courier New" panose="02070309020205020404" pitchFamily="49" charset="0"/>
              <a:buChar char="o"/>
            </a:pP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292757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5767535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EC" sz="2800" dirty="0" err="1"/>
              <a:t>Alekseev.R</a:t>
            </a:r>
            <a:r>
              <a:rPr lang="es-EC" sz="2800" dirty="0"/>
              <a:t>. (1997). Medicina Deportiva.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C" sz="2800" dirty="0"/>
              <a:t>CADIERNO, O. (2003). Clasificación y características de las capacidades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C" sz="2800" dirty="0"/>
              <a:t>Motrices.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C" sz="2800" dirty="0"/>
              <a:t>JAMES, G. (1987). Test y pruebas Físicas. Barcelona: PAIDOTRIBO.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C" sz="2800" dirty="0"/>
              <a:t>Montero, L. d. (2003). MANUAL DE TEORÍA Y PRÁCTICA DEL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C" sz="2800" dirty="0"/>
              <a:t>ACONDICIONAMIENTO FISICO. Madrid: CV Ciencias del Deporte.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err="1"/>
              <a:t>Giannuzzi</a:t>
            </a:r>
            <a:r>
              <a:rPr lang="en-US" sz="2800" dirty="0"/>
              <a:t> P, M. A. (2003). Physical activity for primary and secondary prevention. . EUR: Group on Cardiac Rehabilitation and Exercise Physiology of the European.</a:t>
            </a:r>
            <a:endParaRPr lang="es-EC" sz="2800" dirty="0"/>
          </a:p>
          <a:p>
            <a:pPr>
              <a:buFont typeface="Courier New" panose="02070309020205020404" pitchFamily="49" charset="0"/>
              <a:buChar char="o"/>
            </a:pP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4264188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11438"/>
          </a:xfrm>
        </p:spPr>
        <p:txBody>
          <a:bodyPr>
            <a:normAutofit/>
          </a:bodyPr>
          <a:lstStyle/>
          <a:p>
            <a:pPr algn="ctr"/>
            <a:r>
              <a:rPr lang="es-EC" sz="6600" b="1" dirty="0" smtClean="0"/>
              <a:t>MARCO TEÓRICO</a:t>
            </a:r>
            <a:br>
              <a:rPr lang="es-EC" sz="6600" b="1" dirty="0" smtClean="0"/>
            </a:br>
            <a:endParaRPr lang="es-EC" sz="6600" b="1" dirty="0"/>
          </a:p>
        </p:txBody>
      </p:sp>
      <p:pic>
        <p:nvPicPr>
          <p:cNvPr id="12290" name="Picture 2" descr="http://cuidatusaludcondiane.com/wordpress/wp-content/uploads/2011/11/ejercicio-en-la-ofic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41" y="1484784"/>
            <a:ext cx="8303405" cy="475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88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3400345" y="2636912"/>
            <a:ext cx="3620061" cy="15469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ACTIVIDADES FÍSICO RECREATIVAS</a:t>
            </a:r>
            <a:endParaRPr lang="es-EC" sz="2400" dirty="0"/>
          </a:p>
        </p:txBody>
      </p:sp>
      <p:sp>
        <p:nvSpPr>
          <p:cNvPr id="8" name="7 Rectángulo"/>
          <p:cNvSpPr/>
          <p:nvPr/>
        </p:nvSpPr>
        <p:spPr>
          <a:xfrm>
            <a:off x="3328062" y="4653136"/>
            <a:ext cx="3440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/>
              <a:t>Actividades recreativas</a:t>
            </a:r>
            <a:endParaRPr lang="es-EC" sz="2400" dirty="0"/>
          </a:p>
        </p:txBody>
      </p:sp>
      <p:sp>
        <p:nvSpPr>
          <p:cNvPr id="14" name="13 Rectángulo"/>
          <p:cNvSpPr/>
          <p:nvPr/>
        </p:nvSpPr>
        <p:spPr>
          <a:xfrm>
            <a:off x="3825337" y="1772816"/>
            <a:ext cx="2380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Condición física</a:t>
            </a:r>
            <a:endParaRPr lang="es-EC" sz="2400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118723" y="138368"/>
            <a:ext cx="1804564" cy="12744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sz="2400" dirty="0"/>
          </a:p>
          <a:p>
            <a:r>
              <a:rPr lang="es-EC" sz="2400" dirty="0"/>
              <a:t>Resistencia aeróbica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6588224" y="68771"/>
            <a:ext cx="2448283" cy="12744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dirty="0" smtClean="0"/>
              <a:t>Velocidad de reacción, de desplazamiento </a:t>
            </a:r>
            <a:endParaRPr lang="es-EC" sz="2400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2373586" y="63940"/>
            <a:ext cx="1804564" cy="12744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/>
              <a:t>Resistencia Anaeróbica Aláctica</a:t>
            </a:r>
            <a:endParaRPr lang="es-EC" sz="2400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4510696" y="112088"/>
            <a:ext cx="1804564" cy="12744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/>
              <a:t>Resistencia a la fuerza </a:t>
            </a:r>
            <a:endParaRPr lang="es-EC" sz="2400" dirty="0"/>
          </a:p>
        </p:txBody>
      </p:sp>
      <p:sp>
        <p:nvSpPr>
          <p:cNvPr id="24" name="23 Redondear rectángulo de esquina diagonal"/>
          <p:cNvSpPr/>
          <p:nvPr/>
        </p:nvSpPr>
        <p:spPr>
          <a:xfrm>
            <a:off x="135712" y="5566104"/>
            <a:ext cx="2664308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2400" dirty="0"/>
              <a:t>Área al aire libre</a:t>
            </a:r>
          </a:p>
        </p:txBody>
      </p:sp>
      <p:sp>
        <p:nvSpPr>
          <p:cNvPr id="25" name="24 Redondear rectángulo de esquina diagonal"/>
          <p:cNvSpPr/>
          <p:nvPr/>
        </p:nvSpPr>
        <p:spPr>
          <a:xfrm>
            <a:off x="3347864" y="5644499"/>
            <a:ext cx="2664308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2400" dirty="0"/>
              <a:t>Área lúdica</a:t>
            </a:r>
          </a:p>
        </p:txBody>
      </p:sp>
      <p:sp>
        <p:nvSpPr>
          <p:cNvPr id="26" name="25 Redondear rectángulo de esquina diagonal"/>
          <p:cNvSpPr/>
          <p:nvPr/>
        </p:nvSpPr>
        <p:spPr>
          <a:xfrm>
            <a:off x="6372200" y="5566104"/>
            <a:ext cx="2664308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2400" dirty="0"/>
              <a:t>Área físico deportiva</a:t>
            </a:r>
          </a:p>
        </p:txBody>
      </p:sp>
      <p:sp>
        <p:nvSpPr>
          <p:cNvPr id="28" name="27 Flecha abajo"/>
          <p:cNvSpPr/>
          <p:nvPr/>
        </p:nvSpPr>
        <p:spPr>
          <a:xfrm>
            <a:off x="5015727" y="4183836"/>
            <a:ext cx="194648" cy="32528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28 Flecha arriba"/>
          <p:cNvSpPr/>
          <p:nvPr/>
        </p:nvSpPr>
        <p:spPr>
          <a:xfrm>
            <a:off x="5015727" y="2234481"/>
            <a:ext cx="194648" cy="402431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31" name="30 Conector recto"/>
          <p:cNvCxnSpPr/>
          <p:nvPr/>
        </p:nvCxnSpPr>
        <p:spPr>
          <a:xfrm>
            <a:off x="1115616" y="1700808"/>
            <a:ext cx="7079387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1021005" y="5301208"/>
            <a:ext cx="7079387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V="1">
            <a:off x="1115617" y="1386496"/>
            <a:ext cx="0" cy="3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38" name="37 Conector recto de flecha"/>
          <p:cNvCxnSpPr>
            <a:endCxn id="22" idx="2"/>
          </p:cNvCxnSpPr>
          <p:nvPr/>
        </p:nvCxnSpPr>
        <p:spPr>
          <a:xfrm flipV="1">
            <a:off x="3275868" y="1338348"/>
            <a:ext cx="0" cy="362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0" name="39 Conector recto de flecha"/>
          <p:cNvCxnSpPr>
            <a:endCxn id="23" idx="2"/>
          </p:cNvCxnSpPr>
          <p:nvPr/>
        </p:nvCxnSpPr>
        <p:spPr>
          <a:xfrm flipV="1">
            <a:off x="5412978" y="1386496"/>
            <a:ext cx="0" cy="3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2" name="41 Conector recto de flecha"/>
          <p:cNvCxnSpPr/>
          <p:nvPr/>
        </p:nvCxnSpPr>
        <p:spPr>
          <a:xfrm flipH="1" flipV="1">
            <a:off x="8195003" y="1338348"/>
            <a:ext cx="1" cy="3624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7" name="46 Conector recto de flecha"/>
          <p:cNvCxnSpPr/>
          <p:nvPr/>
        </p:nvCxnSpPr>
        <p:spPr>
          <a:xfrm>
            <a:off x="1021005" y="5301208"/>
            <a:ext cx="0" cy="2648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9" name="48 Conector recto de flecha"/>
          <p:cNvCxnSpPr>
            <a:endCxn id="25" idx="3"/>
          </p:cNvCxnSpPr>
          <p:nvPr/>
        </p:nvCxnSpPr>
        <p:spPr>
          <a:xfrm>
            <a:off x="4655309" y="5301208"/>
            <a:ext cx="24709" cy="3432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52" name="51 Conector recto de flecha"/>
          <p:cNvCxnSpPr/>
          <p:nvPr/>
        </p:nvCxnSpPr>
        <p:spPr>
          <a:xfrm>
            <a:off x="8100392" y="5301208"/>
            <a:ext cx="0" cy="171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10890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C" dirty="0" smtClean="0"/>
              <a:t>FOTOS</a:t>
            </a:r>
            <a:endParaRPr lang="es-EC" dirty="0"/>
          </a:p>
        </p:txBody>
      </p:sp>
      <p:pic>
        <p:nvPicPr>
          <p:cNvPr id="6146" name="Picture 2" descr="http://www.armada.mil.ec/wp-content/uploads/2013/07/wallpaper20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9"/>
          <a:stretch/>
        </p:blipFill>
        <p:spPr bwMode="auto">
          <a:xfrm>
            <a:off x="76146" y="0"/>
            <a:ext cx="90678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52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FOTO</a:t>
            </a:r>
            <a:endParaRPr lang="es-EC" dirty="0"/>
          </a:p>
        </p:txBody>
      </p:sp>
      <p:pic>
        <p:nvPicPr>
          <p:cNvPr id="7170" name="Picture 2" descr="http://www.armada.mil.ec/wp-content/uploads/2015/01/TROTAND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7" t="9938" r="34044" b="4245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16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1614</TotalTime>
  <Words>1513</Words>
  <Application>Microsoft Office PowerPoint</Application>
  <PresentationFormat>Presentación en pantalla (4:3)</PresentationFormat>
  <Paragraphs>146</Paragraphs>
  <Slides>53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4" baseType="lpstr">
      <vt:lpstr>Elemental</vt:lpstr>
      <vt:lpstr>          DEPARTAMENTO DE CIENCIAS HUMANAS Y SOCIALES  CARRERA EN LICENCIATURA EN CIENCIAS DE LA ACTIVIDAD FÍSICA, DEPORTES Y RECREACIÓN   TESIS PREVIO AL TITULO DE LICENCIADO EN CIENCIAS DE LA ACTIVIDAD FÍSICA, DEPORTES Y RECREACIÓN</vt:lpstr>
      <vt:lpstr>Presentación de PowerPoint</vt:lpstr>
      <vt:lpstr>Presentación de PowerPoint</vt:lpstr>
      <vt:lpstr>OBJETIVOS</vt:lpstr>
      <vt:lpstr>OBJETIVOS</vt:lpstr>
      <vt:lpstr>MARCO TEÓRICO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  ACTIVIDADES FISICO-RECREATIVAS  </vt:lpstr>
      <vt:lpstr>Presentación de PowerPoint</vt:lpstr>
      <vt:lpstr>Presentación de PowerPoint</vt:lpstr>
      <vt:lpstr>METODOLOGÍA DE LA INVESTIGACIÓN</vt:lpstr>
      <vt:lpstr>INSTRUMENTOS</vt:lpstr>
      <vt:lpstr>INSTRUMENTOS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Presentación de PowerPoint</vt:lpstr>
      <vt:lpstr>Presentación de PowerPoint</vt:lpstr>
      <vt:lpstr>Presentación de PowerPoint</vt:lpstr>
      <vt:lpstr>Presentación de PowerPoint</vt:lpstr>
      <vt:lpstr>RECOMENDACIONES</vt:lpstr>
      <vt:lpstr>Presentación de PowerPoint</vt:lpstr>
      <vt:lpstr>Presentación de PowerPoint</vt:lpstr>
      <vt:lpstr>GRACIAS</vt:lpstr>
      <vt:lpstr>BIBLIOGRAFÍA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HUMANAS Y SOCIALES  CARRERA EN LICENCIATURA EN CIENCIAS DE LA ACTIVIDAD FÍSICA, DEPORTES Y RECREACIÓN   TESIS PREVIO AL TITULO DE LICENCIADO EN CIENCIAS DE LA ACTIVIDAD FÍSICA, DEPORTES Y RECREACIÓN</dc:title>
  <dc:creator>Taveras Gagliardo</dc:creator>
  <cp:lastModifiedBy>Carrasco Coca Orlando Rodrigo</cp:lastModifiedBy>
  <cp:revision>92</cp:revision>
  <dcterms:created xsi:type="dcterms:W3CDTF">2015-09-03T00:10:08Z</dcterms:created>
  <dcterms:modified xsi:type="dcterms:W3CDTF">2015-09-18T18:02:18Z</dcterms:modified>
</cp:coreProperties>
</file>