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5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9" r:id="rId14"/>
    <p:sldId id="316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31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18" r:id="rId51"/>
    <p:sldId id="308" r:id="rId52"/>
    <p:sldId id="310" r:id="rId53"/>
    <p:sldId id="311" r:id="rId54"/>
    <p:sldId id="312" r:id="rId55"/>
    <p:sldId id="319" r:id="rId56"/>
    <p:sldId id="313" r:id="rId57"/>
    <p:sldId id="314" r:id="rId58"/>
    <p:sldId id="321" r:id="rId59"/>
    <p:sldId id="320" r:id="rId60"/>
    <p:sldId id="322" r:id="rId61"/>
    <p:sldId id="323" r:id="rId62"/>
    <p:sldId id="324" r:id="rId63"/>
    <p:sldId id="325" r:id="rId64"/>
    <p:sldId id="326" r:id="rId65"/>
    <p:sldId id="327" r:id="rId6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00" autoAdjust="0"/>
  </p:normalViewPr>
  <p:slideViewPr>
    <p:cSldViewPr snapToGrid="0" snapToObjects="1">
      <p:cViewPr varScale="1">
        <p:scale>
          <a:sx n="96" d="100"/>
          <a:sy n="96" d="100"/>
        </p:scale>
        <p:origin x="-1192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ny:Desktop:Tesis%20:Danny%20Pozo%20(Encuesta%20y%20Matriz%20de%20Encuesta)%20Tesis%20de%20grado: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ny:Library:Containers:com.apple.mail:Data:Library:Mail%20Downloads:D580BBFD-1074-4D87-8CA4-440D3A44C1B6:p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1200"/>
              <a:t>¿Cuál es el motivo por el cual usualmente usted usa el Internet?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¿Cuál es el motivo por el cual usualmente usted usa el Internet?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Sheet1!$B$85:$B$89</c:f>
              <c:strCache>
                <c:ptCount val="5"/>
                <c:pt idx="0">
                  <c:v>Negocio</c:v>
                </c:pt>
                <c:pt idx="1">
                  <c:v>Información</c:v>
                </c:pt>
                <c:pt idx="2">
                  <c:v>Diversión</c:v>
                </c:pt>
                <c:pt idx="3">
                  <c:v>Compras</c:v>
                </c:pt>
                <c:pt idx="4">
                  <c:v>Otros</c:v>
                </c:pt>
              </c:strCache>
            </c:strRef>
          </c:cat>
          <c:val>
            <c:numRef>
              <c:f>Sheet1!$E$85:$E$89</c:f>
              <c:numCache>
                <c:formatCode>###0.0</c:formatCode>
                <c:ptCount val="5"/>
                <c:pt idx="0">
                  <c:v>15.40540540540541</c:v>
                </c:pt>
                <c:pt idx="1">
                  <c:v>21.08108108108108</c:v>
                </c:pt>
                <c:pt idx="2">
                  <c:v>17.56756756756756</c:v>
                </c:pt>
                <c:pt idx="3">
                  <c:v>24.5945945945946</c:v>
                </c:pt>
                <c:pt idx="4">
                  <c:v>21.35135135135135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853848"/>
        <c:axId val="2037836888"/>
      </c:barChart>
      <c:catAx>
        <c:axId val="2037853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037836888"/>
        <c:crosses val="autoZero"/>
        <c:auto val="1"/>
        <c:lblAlgn val="ctr"/>
        <c:lblOffset val="100"/>
        <c:noMultiLvlLbl val="0"/>
      </c:catAx>
      <c:valAx>
        <c:axId val="2037836888"/>
        <c:scaling>
          <c:orientation val="minMax"/>
        </c:scaling>
        <c:delete val="0"/>
        <c:axPos val="l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037853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1200"/>
              <a:t>¿Cuanto dinero estaría dispuesto a gastar para comprar productos orgánicos?</a:t>
            </a:r>
          </a:p>
        </c:rich>
      </c:tx>
      <c:layout>
        <c:manualLayout>
          <c:xMode val="edge"/>
          <c:yMode val="edge"/>
          <c:x val="0.161428825921647"/>
          <c:y val="0.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¿Cuanto dinero estaría dispuesto a gastar para comprar productos orgánicos?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3366FF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Sheet1!$B$44:$B$49</c:f>
              <c:strCache>
                <c:ptCount val="6"/>
                <c:pt idx="0">
                  <c:v>menos de 10 usd</c:v>
                </c:pt>
                <c:pt idx="1">
                  <c:v>de 10.1 a 20 usd</c:v>
                </c:pt>
                <c:pt idx="2">
                  <c:v>de 20.1 a 40 usd</c:v>
                </c:pt>
                <c:pt idx="3">
                  <c:v>de 40.1 a 60 usd</c:v>
                </c:pt>
                <c:pt idx="4">
                  <c:v>de 60.1 a 80 usd</c:v>
                </c:pt>
                <c:pt idx="5">
                  <c:v>más de 80 usd</c:v>
                </c:pt>
              </c:strCache>
            </c:strRef>
          </c:cat>
          <c:val>
            <c:numRef>
              <c:f>Sheet1!$E$44:$E$49</c:f>
              <c:numCache>
                <c:formatCode>###0.0</c:formatCode>
                <c:ptCount val="6"/>
                <c:pt idx="0">
                  <c:v>17.02702702702703</c:v>
                </c:pt>
                <c:pt idx="1">
                  <c:v>15.94594594594595</c:v>
                </c:pt>
                <c:pt idx="2">
                  <c:v>10.0</c:v>
                </c:pt>
                <c:pt idx="3">
                  <c:v>9.189189189189194</c:v>
                </c:pt>
                <c:pt idx="4">
                  <c:v>9.729729729729728</c:v>
                </c:pt>
                <c:pt idx="5">
                  <c:v>38.10810810810811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190344"/>
        <c:axId val="2118193464"/>
      </c:barChart>
      <c:catAx>
        <c:axId val="2118190344"/>
        <c:scaling>
          <c:orientation val="minMax"/>
        </c:scaling>
        <c:delete val="0"/>
        <c:axPos val="b"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118193464"/>
        <c:crosses val="autoZero"/>
        <c:auto val="1"/>
        <c:lblAlgn val="ctr"/>
        <c:lblOffset val="100"/>
        <c:noMultiLvlLbl val="0"/>
      </c:catAx>
      <c:valAx>
        <c:axId val="2118193464"/>
        <c:scaling>
          <c:orientation val="minMax"/>
        </c:scaling>
        <c:delete val="0"/>
        <c:axPos val="l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118190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986118"/>
            <a:ext cx="8787384" cy="439727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5" y="1806948"/>
            <a:ext cx="8307387" cy="134937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5" y="3175001"/>
            <a:ext cx="8307387" cy="62753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8" y="444500"/>
            <a:ext cx="752475" cy="29368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016000"/>
            <a:ext cx="533400" cy="304271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222374"/>
            <a:ext cx="8308039" cy="94036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186081"/>
            <a:ext cx="4717676" cy="31927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5" y="2308489"/>
            <a:ext cx="3429093" cy="29806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2" y="982980"/>
            <a:ext cx="5133975" cy="439584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400734"/>
            <a:ext cx="4313891" cy="968376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2364441"/>
            <a:ext cx="4313891" cy="284652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2" y="974912"/>
            <a:ext cx="3671047" cy="439674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974911"/>
            <a:ext cx="8787384" cy="175558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2734235"/>
            <a:ext cx="8787384" cy="2645486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2774391"/>
            <a:ext cx="8346141" cy="845110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3619500"/>
            <a:ext cx="8346141" cy="159146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4" y="982980"/>
            <a:ext cx="5133975" cy="439584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2" y="1400734"/>
            <a:ext cx="4313891" cy="968376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2" y="2364441"/>
            <a:ext cx="4313891" cy="284652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2" y="982980"/>
            <a:ext cx="3671047" cy="183776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2819400"/>
            <a:ext cx="1837944" cy="25603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2819400"/>
            <a:ext cx="1837944" cy="25603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016000"/>
            <a:ext cx="533400" cy="304271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981774"/>
            <a:ext cx="1524000" cy="43961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165411"/>
            <a:ext cx="1447800" cy="404158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5" y="1165411"/>
            <a:ext cx="6669087" cy="4041589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982980"/>
            <a:ext cx="8787384" cy="439674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90" y="448470"/>
            <a:ext cx="752475" cy="293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2297206"/>
            <a:ext cx="8308975" cy="29097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1" y="982980"/>
            <a:ext cx="8788373" cy="439674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2" y="982980"/>
            <a:ext cx="8785105" cy="439674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57500"/>
            <a:ext cx="6591300" cy="11430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000501"/>
            <a:ext cx="6591300" cy="8890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308490"/>
            <a:ext cx="3840480" cy="2887304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308490"/>
            <a:ext cx="3840480" cy="2887304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229971"/>
            <a:ext cx="3840480" cy="53788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2756646"/>
            <a:ext cx="3840480" cy="243813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229971"/>
            <a:ext cx="3840480" cy="53788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2756646"/>
            <a:ext cx="3840480" cy="243813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982980"/>
            <a:ext cx="8787384" cy="12005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982980"/>
            <a:ext cx="4228522" cy="439503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400734"/>
            <a:ext cx="3697941" cy="968376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3" y="1333501"/>
            <a:ext cx="4101353" cy="38774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2364441"/>
            <a:ext cx="3697941" cy="284652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952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7" y="2308491"/>
            <a:ext cx="8308975" cy="289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7" y="5378823"/>
            <a:ext cx="2398059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5378823"/>
            <a:ext cx="36576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016000"/>
            <a:ext cx="533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438430"/>
            <a:ext cx="457200" cy="293688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438430"/>
            <a:ext cx="752475" cy="29368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2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" TargetMode="External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2" TargetMode="External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3" TargetMode="External"/><Relationship Id="rId4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Documento1!OLE_LINK2" TargetMode="External"/><Relationship Id="rId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4" TargetMode="External"/><Relationship Id="rId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5" TargetMode="External"/><Relationship Id="rId4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6" TargetMode="External"/><Relationship Id="rId4" Type="http://schemas.openxmlformats.org/officeDocument/2006/relationships/image" Target="../media/image28.emf"/><Relationship Id="rId5" Type="http://schemas.openxmlformats.org/officeDocument/2006/relationships/oleObject" Target="file:///\\localhost\Users\danny\Desktop\Tesis%20\Macintosh%20HD:Users:danny:Desktop:Tesis%20:Tesis%20Danny%20Pozo%20Marti&#769;nez.docx!OLE_LINK7" TargetMode="External"/><Relationship Id="rId6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8" TargetMode="External"/><Relationship Id="rId4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0" TargetMode="External"/><Relationship Id="rId4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7" TargetMode="External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2" TargetMode="External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file:///\\localhost\Users\danny\Desktop\Tesis%20\Macintosh%20HD:Users:danny:Desktop:Tesis%20:Tesis%20Danny%20Pozo%20Marti&#769;nez.docx!OLE_LINK13" TargetMode="External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4" TargetMode="External"/><Relationship Id="rId4" Type="http://schemas.openxmlformats.org/officeDocument/2006/relationships/image" Target="../media/image43.emf"/><Relationship Id="rId5" Type="http://schemas.openxmlformats.org/officeDocument/2006/relationships/image" Target="../media/image44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5" TargetMode="External"/><Relationship Id="rId4" Type="http://schemas.openxmlformats.org/officeDocument/2006/relationships/image" Target="../media/image46.emf"/><Relationship Id="rId5" Type="http://schemas.openxmlformats.org/officeDocument/2006/relationships/image" Target="../media/image4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6" TargetMode="External"/><Relationship Id="rId4" Type="http://schemas.openxmlformats.org/officeDocument/2006/relationships/image" Target="../media/image47.emf"/><Relationship Id="rId5" Type="http://schemas.openxmlformats.org/officeDocument/2006/relationships/image" Target="../media/image44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18" TargetMode="External"/><Relationship Id="rId4" Type="http://schemas.openxmlformats.org/officeDocument/2006/relationships/image" Target="../media/image48.emf"/><Relationship Id="rId5" Type="http://schemas.openxmlformats.org/officeDocument/2006/relationships/oleObject" Target="file:///\\localhost\Users\danny\Desktop\Tesis%20\Macintosh%20HD:Users:danny:Desktop:Tesis%20:Tesis%20Danny%20Pozo%20Marti&#769;nez.docx!OLE_LINK21" TargetMode="External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Macintosh%20HD:Users:danny:Desktop:Tesis%20:Tesis%20Danny%20Pozo%20Marti&#769;nez.docx!OLE_LINK22" TargetMode="External"/><Relationship Id="rId4" Type="http://schemas.openxmlformats.org/officeDocument/2006/relationships/image" Target="../media/image6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Documento1!OLE_LINK25" TargetMode="External"/><Relationship Id="rId4" Type="http://schemas.openxmlformats.org/officeDocument/2006/relationships/image" Target="../media/image64.emf"/><Relationship Id="rId5" Type="http://schemas.openxmlformats.org/officeDocument/2006/relationships/image" Target="../media/image65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anny\Desktop\Tesis%20\Documento2!OLE_LINK23" TargetMode="External"/><Relationship Id="rId4" Type="http://schemas.openxmlformats.org/officeDocument/2006/relationships/image" Target="../media/image66.emf"/><Relationship Id="rId5" Type="http://schemas.openxmlformats.org/officeDocument/2006/relationships/oleObject" Target="file:///\\localhost\Users\danny\Desktop\Tesis%20\Macintosh%20HD:Users:danny:Desktop:Tesis%20:Tesis%20Danny%20Pozo%20Marti&#769;nez.docx!OLE_LINK24" TargetMode="External"/><Relationship Id="rId6" Type="http://schemas.openxmlformats.org/officeDocument/2006/relationships/image" Target="../media/image6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hyperlink" Target="http://www.delhuert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515" y="1045967"/>
            <a:ext cx="8307387" cy="565080"/>
          </a:xfrm>
        </p:spPr>
        <p:txBody>
          <a:bodyPr/>
          <a:lstStyle/>
          <a:p>
            <a:r>
              <a:rPr lang="es-ES" sz="4000" dirty="0" smtClean="0">
                <a:latin typeface="Times New Roman"/>
                <a:cs typeface="Times New Roman"/>
              </a:rPr>
              <a:t>Escuela Politécnica del Ejército</a:t>
            </a:r>
            <a:endParaRPr lang="es-ES" sz="4000" dirty="0"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515" y="3232086"/>
            <a:ext cx="8307387" cy="2149696"/>
          </a:xfrm>
        </p:spPr>
        <p:txBody>
          <a:bodyPr>
            <a:normAutofit fontScale="77500" lnSpcReduction="20000"/>
          </a:bodyPr>
          <a:lstStyle/>
          <a:p>
            <a:r>
              <a:rPr lang="es-ES_tradnl" sz="2300" b="1" dirty="0">
                <a:latin typeface="Times New Roman"/>
                <a:cs typeface="Times New Roman"/>
              </a:rPr>
              <a:t>Tesis presentada como requisito previo a la obtención del </a:t>
            </a:r>
            <a:r>
              <a:rPr lang="es-ES_tradnl" sz="2300" b="1" dirty="0" smtClean="0">
                <a:latin typeface="Times New Roman"/>
                <a:cs typeface="Times New Roman"/>
              </a:rPr>
              <a:t>Título </a:t>
            </a:r>
            <a:r>
              <a:rPr lang="es-ES_tradnl" sz="2300" b="1" dirty="0">
                <a:latin typeface="Times New Roman"/>
                <a:cs typeface="Times New Roman"/>
              </a:rPr>
              <a:t>de</a:t>
            </a:r>
            <a:r>
              <a:rPr lang="es-ES_tradnl" sz="2300" b="1" dirty="0" smtClean="0">
                <a:latin typeface="Times New Roman"/>
                <a:cs typeface="Times New Roman"/>
              </a:rPr>
              <a:t>:</a:t>
            </a:r>
          </a:p>
          <a:p>
            <a:endParaRPr lang="es-ES_tradnl" sz="2300" dirty="0">
              <a:latin typeface="Times New Roman"/>
              <a:cs typeface="Times New Roman"/>
            </a:endParaRPr>
          </a:p>
          <a:p>
            <a:r>
              <a:rPr lang="es-ES_tradnl" sz="2300" b="1" dirty="0" smtClean="0">
                <a:latin typeface="Times New Roman"/>
                <a:cs typeface="Times New Roman"/>
              </a:rPr>
              <a:t>INGENIERO </a:t>
            </a:r>
            <a:r>
              <a:rPr lang="es-ES_tradnl" sz="2300" b="1" dirty="0">
                <a:latin typeface="Times New Roman"/>
                <a:cs typeface="Times New Roman"/>
              </a:rPr>
              <a:t>EN </a:t>
            </a:r>
            <a:r>
              <a:rPr lang="es-ES_tradnl" sz="2300" b="1" dirty="0" smtClean="0">
                <a:latin typeface="Times New Roman"/>
                <a:cs typeface="Times New Roman"/>
              </a:rPr>
              <a:t>MARKETING</a:t>
            </a:r>
          </a:p>
          <a:p>
            <a:endParaRPr lang="es-ES_tradnl" sz="2300" dirty="0">
              <a:latin typeface="Times New Roman"/>
              <a:cs typeface="Times New Roman"/>
            </a:endParaRPr>
          </a:p>
          <a:p>
            <a:r>
              <a:rPr lang="es-ES_tradnl" sz="2300" b="1" dirty="0" smtClean="0">
                <a:latin typeface="Times New Roman"/>
                <a:cs typeface="Times New Roman"/>
              </a:rPr>
              <a:t>“PROYECTO </a:t>
            </a:r>
            <a:r>
              <a:rPr lang="es-ES_tradnl" sz="2300" b="1" dirty="0">
                <a:latin typeface="Times New Roman"/>
                <a:cs typeface="Times New Roman"/>
              </a:rPr>
              <a:t>DE FACTIBILIDAD PARA LA CREACIÓN DE UNA TIENDA VIRTUAL QUE COMERCIALIZA </a:t>
            </a:r>
            <a:r>
              <a:rPr lang="es-ES_tradnl" sz="2300" b="1" dirty="0" smtClean="0">
                <a:latin typeface="Times New Roman"/>
                <a:cs typeface="Times New Roman"/>
              </a:rPr>
              <a:t>ALIMENTOS ORGÁNICOS”</a:t>
            </a:r>
          </a:p>
          <a:p>
            <a:r>
              <a:rPr lang="es-ES_tradnl" sz="2300" dirty="0">
                <a:latin typeface="Times New Roman"/>
                <a:cs typeface="Times New Roman"/>
              </a:rPr>
              <a:t>AUTOR: DANNY R. POZO MARTÍNEZ</a:t>
            </a:r>
          </a:p>
          <a:p>
            <a:r>
              <a:rPr lang="es-ES_tradnl" sz="2300" dirty="0">
                <a:latin typeface="Times New Roman"/>
                <a:cs typeface="Times New Roman"/>
              </a:rPr>
              <a:t>AÑO 2015</a:t>
            </a:r>
          </a:p>
          <a:p>
            <a:endParaRPr lang="es-ES_tradnl" dirty="0">
              <a:latin typeface="Times New Roman"/>
              <a:cs typeface="Times New Roman"/>
            </a:endParaRPr>
          </a:p>
          <a:p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4" name="Imagen 3" descr="LOGO-espe"/>
          <p:cNvPicPr/>
          <p:nvPr/>
        </p:nvPicPr>
        <p:blipFill>
          <a:blip r:embed="rId2">
            <a:alphaModFix/>
          </a:blip>
          <a:srcRect r="76275"/>
          <a:stretch>
            <a:fillRect/>
          </a:stretch>
        </p:blipFill>
        <p:spPr bwMode="auto">
          <a:xfrm>
            <a:off x="3858676" y="1568693"/>
            <a:ext cx="1530445" cy="119860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60598" y="2865238"/>
            <a:ext cx="7196348" cy="3668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>
                <a:latin typeface="Times New Roman"/>
                <a:cs typeface="Times New Roman"/>
              </a:rPr>
              <a:t>FACULTAD DE CIENCIAS ADMINISTRATIVAS</a:t>
            </a:r>
          </a:p>
        </p:txBody>
      </p:sp>
      <p:sp>
        <p:nvSpPr>
          <p:cNvPr id="7" name="Botón de acción: Inicio 6">
            <a:hlinkClick r:id="" action="ppaction://hlinkshowjump?jump=firstslide" highlightClick="1"/>
          </p:cNvPr>
          <p:cNvSpPr/>
          <p:nvPr/>
        </p:nvSpPr>
        <p:spPr>
          <a:xfrm>
            <a:off x="574573" y="466146"/>
            <a:ext cx="386027" cy="251970"/>
          </a:xfrm>
          <a:prstGeom prst="actionButtonHom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/>
              <a:cs typeface="Times New Roman"/>
            </a:endParaRPr>
          </a:p>
        </p:txBody>
      </p:sp>
      <p:sp>
        <p:nvSpPr>
          <p:cNvPr id="6" name="Botón de acción: Personalizar 5">
            <a:hlinkClick r:id="" action="ppaction://hlinkshowjump?jump=nextslide" highlightClick="1"/>
          </p:cNvPr>
          <p:cNvSpPr/>
          <p:nvPr/>
        </p:nvSpPr>
        <p:spPr>
          <a:xfrm>
            <a:off x="8156946" y="466146"/>
            <a:ext cx="335973" cy="251970"/>
          </a:xfrm>
          <a:prstGeom prst="actionButtonBlank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156946" y="466146"/>
            <a:ext cx="464265" cy="251970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748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408">
        <p14:vortex dir="r"/>
      </p:transition>
    </mc:Choice>
    <mc:Fallback xmlns="">
      <p:transition xmlns:p14="http://schemas.microsoft.com/office/powerpoint/2010/main" spd="slow" advClick="0" advTm="340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61" y="1215461"/>
            <a:ext cx="3697941" cy="800301"/>
          </a:xfrm>
        </p:spPr>
        <p:txBody>
          <a:bodyPr/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Direccionamiento Estratégico</a:t>
            </a:r>
          </a:p>
        </p:txBody>
      </p: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4505851" y="1650405"/>
            <a:ext cx="4383565" cy="2708679"/>
            <a:chOff x="2425" y="3929"/>
            <a:chExt cx="7948" cy="2557"/>
          </a:xfrm>
        </p:grpSpPr>
        <p:sp>
          <p:nvSpPr>
            <p:cNvPr id="6" name="Pentágono 7"/>
            <p:cNvSpPr>
              <a:spLocks noChangeArrowheads="1"/>
            </p:cNvSpPr>
            <p:nvPr/>
          </p:nvSpPr>
          <p:spPr bwMode="auto">
            <a:xfrm>
              <a:off x="5523" y="3959"/>
              <a:ext cx="4850" cy="2527"/>
            </a:xfrm>
            <a:prstGeom prst="homePlate">
              <a:avLst>
                <a:gd name="adj" fmla="val 48928"/>
              </a:avLst>
            </a:prstGeom>
            <a:gradFill rotWithShape="1">
              <a:gsLst>
                <a:gs pos="0">
                  <a:srgbClr val="A7BFDE"/>
                </a:gs>
                <a:gs pos="100000">
                  <a:srgbClr val="4F81BD"/>
                </a:gs>
              </a:gsLst>
              <a:lin ang="5400000"/>
            </a:gradFill>
            <a:ln w="9525">
              <a:solidFill>
                <a:srgbClr val="4579B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Ofertar a nuestros clientes alimentos de origen orgánicos de excelente calidad, por medio de una Tienda Virtual amigable y sencilla, donde puedan seleccionar de una variedad de productos, y luego ser entregados en la comodidad de su hogar.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  <p:pic>
          <p:nvPicPr>
            <p:cNvPr id="229" name="Imagen 5" descr="Descripción: Macintosh HD:Users:danny:Desktop:Tesis :mis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"/>
            <a:stretch>
              <a:fillRect/>
            </a:stretch>
          </p:blipFill>
          <p:spPr bwMode="auto">
            <a:xfrm>
              <a:off x="2425" y="3929"/>
              <a:ext cx="3083" cy="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Elipse 2"/>
          <p:cNvSpPr/>
          <p:nvPr/>
        </p:nvSpPr>
        <p:spPr>
          <a:xfrm>
            <a:off x="980721" y="2665743"/>
            <a:ext cx="2954747" cy="12951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  <a:latin typeface="Times New Roman"/>
                <a:cs typeface="Times New Roman"/>
              </a:rPr>
              <a:t>Misión</a:t>
            </a:r>
          </a:p>
          <a:p>
            <a:pPr algn="ctr"/>
            <a:r>
              <a:rPr lang="es-ES_tradnl" dirty="0">
                <a:solidFill>
                  <a:srgbClr val="FFFFFF"/>
                </a:solidFill>
                <a:latin typeface="Times New Roman"/>
                <a:cs typeface="Times New Roman"/>
              </a:rPr>
              <a:t>El Origen, la razón de ser de la organización. </a:t>
            </a: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365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61" y="1272456"/>
            <a:ext cx="3697941" cy="791406"/>
          </a:xfrm>
        </p:spPr>
        <p:txBody>
          <a:bodyPr/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Direccionamiento Estratégico</a:t>
            </a:r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4475610" y="1725988"/>
            <a:ext cx="4308135" cy="2897658"/>
            <a:chOff x="1701" y="13183"/>
            <a:chExt cx="8869" cy="2419"/>
          </a:xfrm>
        </p:grpSpPr>
        <p:pic>
          <p:nvPicPr>
            <p:cNvPr id="231" name="Imagen 7" descr="Descripción: Macintosh HD:Users:danny:Desktop:Tesis :vision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3183"/>
              <a:ext cx="3629" cy="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heurón 8"/>
            <p:cNvSpPr>
              <a:spLocks noChangeArrowheads="1"/>
            </p:cNvSpPr>
            <p:nvPr/>
          </p:nvSpPr>
          <p:spPr bwMode="auto">
            <a:xfrm>
              <a:off x="5321" y="13183"/>
              <a:ext cx="5249" cy="2410"/>
            </a:xfrm>
            <a:prstGeom prst="chevron">
              <a:avLst>
                <a:gd name="adj" fmla="val 52575"/>
              </a:avLst>
            </a:prstGeom>
            <a:gradFill rotWithShape="1">
              <a:gsLst>
                <a:gs pos="0">
                  <a:srgbClr val="A7BFDE"/>
                </a:gs>
                <a:gs pos="100000">
                  <a:srgbClr val="4F81BD"/>
                </a:gs>
              </a:gsLst>
              <a:lin ang="5400000"/>
            </a:gradFill>
            <a:ln w="9525">
              <a:solidFill>
                <a:srgbClr val="4579B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200" dirty="0" smtClean="0">
                  <a:latin typeface="Times New Roman"/>
                  <a:ea typeface="ÇlÇr ñæí©" charset="0"/>
                  <a:cs typeface="Times New Roman"/>
                </a:rPr>
                <a:t>Al 2020 s</a:t>
              </a:r>
              <a:r>
                <a:rPr kumimoji="0" lang="es-ES_tradnl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er </a:t>
              </a:r>
              <a:r>
                <a:rPr kumimoji="0" lang="es-ES_tradnl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la Tienda Virtual líder en ofertar la mejor calidad de productos orgánicos a nuestros clientes que puedan adquirir por medio del Internet. 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567743" y="2992672"/>
            <a:ext cx="3547060" cy="1483763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  <a:latin typeface="Times New Roman"/>
                <a:cs typeface="Times New Roman"/>
              </a:rPr>
              <a:t>Visión </a:t>
            </a:r>
            <a:endParaRPr lang="es-ES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Vista </a:t>
            </a:r>
            <a:r>
              <a:rPr lang="es-ES" dirty="0">
                <a:solidFill>
                  <a:srgbClr val="FFFFFF"/>
                </a:solidFill>
                <a:latin typeface="Times New Roman"/>
                <a:cs typeface="Times New Roman"/>
              </a:rPr>
              <a:t>al futuro, ambiciosa en la  que puedan creer todos en la organización. </a:t>
            </a:r>
          </a:p>
        </p:txBody>
      </p:sp>
      <p:sp>
        <p:nvSpPr>
          <p:cNvPr id="8" name="Botón de acción: Hacia atrás o Anterior 7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841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512026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Objetivos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5927" y="2433618"/>
            <a:ext cx="830897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Objetivo a corto </a:t>
            </a:r>
            <a:r>
              <a:rPr lang="es-ES_tradnl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plazo:</a:t>
            </a:r>
          </a:p>
          <a:p>
            <a:endParaRPr lang="es-ES_tradnl" sz="16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SzPct val="77000"/>
              <a:buFont typeface="Wingdings" charset="2"/>
              <a:buChar char="q"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Ofrecer una excelente experiencia de compra interactiva por la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web.</a:t>
            </a:r>
          </a:p>
          <a:p>
            <a:pPr marL="342900" indent="-342900">
              <a:buSzPct val="77000"/>
              <a:buFont typeface="Wingdings" charset="2"/>
              <a:buChar char="q"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Promocionar el consumo de productos orgánicos en Guayaquil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buSzPct val="77000"/>
              <a:buFont typeface="Wingdings" charset="2"/>
              <a:buChar char="q"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Incrementar la confianza al realizar compras en una tienda virtual de productos alimenticios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s-ES_tradnl" sz="1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SzPct val="77000"/>
              <a:buFont typeface="Wingdings" charset="2"/>
              <a:buChar char="q"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Dar a conocer los beneficios que poseen la agricultura orgánica tanto para el e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cosistema, el consumidor y el pequeño agricultor.</a:t>
            </a:r>
          </a:p>
          <a:p>
            <a:pPr marL="342900" indent="-342900">
              <a:buSzPct val="77000"/>
              <a:buFont typeface="Wingdings" charset="2"/>
              <a:buChar char="q"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Ser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primero en el Mercado electrónico en 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ofrecer productos orgánicos en un estilo de Tienda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virtual para Guayaquil.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632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411033"/>
            <a:ext cx="8308975" cy="516540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Estructura Organizacional </a:t>
            </a:r>
            <a:endParaRPr lang="es-ES" dirty="0">
              <a:latin typeface="Times New Roman"/>
              <a:cs typeface="Times New Roman"/>
            </a:endParaRPr>
          </a:p>
        </p:txBody>
      </p:sp>
      <p:grpSp>
        <p:nvGrpSpPr>
          <p:cNvPr id="3" name="Agrupar 16"/>
          <p:cNvGrpSpPr>
            <a:grpSpLocks/>
          </p:cNvGrpSpPr>
          <p:nvPr/>
        </p:nvGrpSpPr>
        <p:grpSpPr bwMode="auto">
          <a:xfrm>
            <a:off x="320730" y="2326972"/>
            <a:ext cx="8313310" cy="2945452"/>
            <a:chOff x="0" y="-133985"/>
            <a:chExt cx="6436360" cy="275844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" name="Agrupar 1121"/>
            <p:cNvGrpSpPr>
              <a:grpSpLocks/>
            </p:cNvGrpSpPr>
            <p:nvPr/>
          </p:nvGrpSpPr>
          <p:grpSpPr bwMode="auto">
            <a:xfrm>
              <a:off x="0" y="-133985"/>
              <a:ext cx="6436360" cy="2758440"/>
              <a:chOff x="0" y="-375581"/>
              <a:chExt cx="6875780" cy="2847340"/>
            </a:xfrm>
          </p:grpSpPr>
          <p:grpSp>
            <p:nvGrpSpPr>
              <p:cNvPr id="7" name="Agrupar 1122"/>
              <p:cNvGrpSpPr>
                <a:grpSpLocks/>
              </p:cNvGrpSpPr>
              <p:nvPr/>
            </p:nvGrpSpPr>
            <p:grpSpPr bwMode="auto">
              <a:xfrm>
                <a:off x="0" y="-375581"/>
                <a:ext cx="6875780" cy="2847340"/>
                <a:chOff x="0" y="-375581"/>
                <a:chExt cx="6875780" cy="2847340"/>
              </a:xfrm>
            </p:grpSpPr>
            <p:pic>
              <p:nvPicPr>
                <p:cNvPr id="1128" name="Diagrama 112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24" y="-95916"/>
                  <a:ext cx="4968796" cy="2287660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" name="Agrupar 1129"/>
                <p:cNvGrpSpPr>
                  <a:grpSpLocks/>
                </p:cNvGrpSpPr>
                <p:nvPr/>
              </p:nvGrpSpPr>
              <p:grpSpPr bwMode="auto">
                <a:xfrm>
                  <a:off x="3218180" y="461645"/>
                  <a:ext cx="3657600" cy="1772835"/>
                  <a:chOff x="0" y="0"/>
                  <a:chExt cx="3657600" cy="1772835"/>
                </a:xfrm>
              </p:grpSpPr>
              <p:sp>
                <p:nvSpPr>
                  <p:cNvPr id="9" name="Text Box 2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4219" y="0"/>
                    <a:ext cx="1444806" cy="431800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ÇlÇr ñæí©" charset="0"/>
                        <a:cs typeface="Times New Roman"/>
                      </a:rPr>
                      <a:t>Nivel Directivo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E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0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3764" y="1332781"/>
                    <a:ext cx="1473835" cy="440054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ÇlÇr ñæí©" charset="0"/>
                        <a:cs typeface="Times New Roman"/>
                      </a:rPr>
                      <a:t>Nivel Operativo</a:t>
                    </a:r>
                    <a:endParaRPr kumimoji="0" lang="es-E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1" name="Text Box 2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4219" y="661670"/>
                    <a:ext cx="1473381" cy="440054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ÇlÇr ñæí©" charset="0"/>
                        <a:cs typeface="Times New Roman"/>
                      </a:rPr>
                      <a:t>Nivel Ejecutivo</a:t>
                    </a:r>
                    <a:endParaRPr kumimoji="0" lang="es-E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1136" name="Conector recto de flecha 11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24025" y="891540"/>
                    <a:ext cx="57467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37" name="Conector recto de flecha 11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4170" y="1562650"/>
                    <a:ext cx="195389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38" name="Conector recto de flecha 11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201930"/>
                    <a:ext cx="2298700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pic>
            <p:nvPicPr>
              <p:cNvPr id="1139" name="Imagen 11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27" y="-59210"/>
                <a:ext cx="689610" cy="568325"/>
              </a:xfrm>
              <a:prstGeom prst="rect">
                <a:avLst/>
              </a:prstGeom>
              <a:noFill/>
              <a:ln w="12700" cap="rnd">
                <a:solidFill>
                  <a:srgbClr val="008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Cuadro de texto 1140"/>
            <p:cNvSpPr txBox="1">
              <a:spLocks noChangeArrowheads="1"/>
            </p:cNvSpPr>
            <p:nvPr/>
          </p:nvSpPr>
          <p:spPr bwMode="auto">
            <a:xfrm>
              <a:off x="2068195" y="-114935"/>
              <a:ext cx="2413635" cy="3448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endParaRPr>
            </a:p>
          </p:txBody>
        </p:sp>
      </p:grpSp>
      <p:sp>
        <p:nvSpPr>
          <p:cNvPr id="16" name="Botón de acción: Hacia atrás o Anterior 1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7" name="Botón de acción: Hacia delante o Siguiente 1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2364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>
                <a:latin typeface="Times New Roman"/>
                <a:cs typeface="Times New Roman"/>
              </a:rPr>
              <a:t>Capítulo </a:t>
            </a:r>
            <a:r>
              <a:rPr lang="es-ES_tradnl" b="1" dirty="0" smtClean="0">
                <a:latin typeface="Times New Roman"/>
                <a:cs typeface="Times New Roman"/>
              </a:rPr>
              <a:t>II</a:t>
            </a:r>
            <a:br>
              <a:rPr lang="es-ES_tradnl" b="1" dirty="0" smtClean="0">
                <a:latin typeface="Times New Roman"/>
                <a:cs typeface="Times New Roman"/>
              </a:rPr>
            </a:br>
            <a:r>
              <a:rPr lang="es-ES" dirty="0">
                <a:latin typeface="Times New Roman"/>
                <a:cs typeface="Times New Roman"/>
              </a:rPr>
              <a:t>Análisis Situacional</a:t>
            </a:r>
            <a:endParaRPr lang="es-ES" dirty="0"/>
          </a:p>
        </p:txBody>
      </p:sp>
      <p:sp>
        <p:nvSpPr>
          <p:cNvPr id="3" name="Botón de acción: Hacia atrás o Anterior 2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Imagen 5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cs typeface="Times New Roman"/>
              </a:rPr>
            </a:br>
            <a:r>
              <a:rPr lang="es-ES_tradnl" dirty="0">
                <a:latin typeface="Times New Roman"/>
                <a:cs typeface="Times New Roman"/>
              </a:rPr>
              <a:t>Análisis Situacional 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Marcador de texto vertical 2"/>
          <p:cNvSpPr txBox="1">
            <a:spLocks/>
          </p:cNvSpPr>
          <p:nvPr/>
        </p:nvSpPr>
        <p:spPr>
          <a:xfrm>
            <a:off x="4710578" y="2261060"/>
            <a:ext cx="4014322" cy="19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s-ES_tradnl" sz="1600" dirty="0">
              <a:latin typeface="Times New Roman"/>
              <a:cs typeface="Times New Roman"/>
            </a:endParaRPr>
          </a:p>
        </p:txBody>
      </p:sp>
      <p:sp>
        <p:nvSpPr>
          <p:cNvPr id="5" name="Pergamino vertical 4"/>
          <p:cNvSpPr/>
          <p:nvPr/>
        </p:nvSpPr>
        <p:spPr>
          <a:xfrm>
            <a:off x="578375" y="2206463"/>
            <a:ext cx="3646285" cy="3127814"/>
          </a:xfrm>
          <a:prstGeom prst="verticalScroll">
            <a:avLst>
              <a:gd name="adj" fmla="val 6684"/>
            </a:avLst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2000"/>
              </a:spcBef>
              <a:buClr>
                <a:schemeClr val="bg1"/>
              </a:buClr>
              <a:buNone/>
            </a:pPr>
            <a:endParaRPr lang="es-ES" sz="16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lvl="1" indent="0">
              <a:spcBef>
                <a:spcPts val="2000"/>
              </a:spcBef>
              <a:buClr>
                <a:schemeClr val="bg1"/>
              </a:buClr>
              <a:buNone/>
            </a:pPr>
            <a:r>
              <a:rPr lang="es-ES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Macroambiente</a:t>
            </a:r>
          </a:p>
          <a:p>
            <a:pPr marL="0" lvl="1" indent="0">
              <a:spcBef>
                <a:spcPts val="2000"/>
              </a:spcBef>
              <a:buClr>
                <a:schemeClr val="bg1"/>
              </a:buClr>
              <a:buNone/>
            </a:pPr>
            <a:endParaRPr lang="es-ES" sz="16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Producto Interno Bruto.</a:t>
            </a: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Inflación.</a:t>
            </a: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Tasas de Interés.</a:t>
            </a: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Comercio Electrónico en el Ecuador.</a:t>
            </a: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70000"/>
              </a:lnSpc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Factores Ecológicos.</a:t>
            </a:r>
          </a:p>
          <a:p>
            <a:pPr indent="-457200">
              <a:spcBef>
                <a:spcPts val="2000"/>
              </a:spcBef>
              <a:buClr>
                <a:schemeClr val="bg1"/>
              </a:buClr>
            </a:pPr>
            <a:endParaRPr lang="es-ES_tradnl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Pergamino vertical 5"/>
          <p:cNvSpPr/>
          <p:nvPr/>
        </p:nvSpPr>
        <p:spPr>
          <a:xfrm>
            <a:off x="4710578" y="2213077"/>
            <a:ext cx="3646285" cy="2684886"/>
          </a:xfrm>
          <a:prstGeom prst="verticalScroll">
            <a:avLst>
              <a:gd name="adj" fmla="val 6684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s-ES_tradnl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Microambiente </a:t>
            </a:r>
            <a:endParaRPr lang="es-ES_tradnl" sz="16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buClr>
                <a:schemeClr val="bg1"/>
              </a:buClr>
            </a:pPr>
            <a:endParaRPr lang="es-ES_tradnl" sz="16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Negociación con los clientes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Negociación con los 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Proveedores.</a:t>
            </a: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Amenaza de Competidores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s-ES_tradnl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65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952973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b="1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Macroambiente</a:t>
            </a:r>
            <a: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</a:br>
            <a: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Producto Interno Bruto 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01571"/>
              </p:ext>
            </p:extLst>
          </p:nvPr>
        </p:nvGraphicFramePr>
        <p:xfrm>
          <a:off x="4547875" y="2478979"/>
          <a:ext cx="4215227" cy="258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Documento" r:id="rId3" imgW="5727700" imgH="2692400" progId="Word.Document.12">
                  <p:link updateAutomatic="1"/>
                </p:oleObj>
              </mc:Choice>
              <mc:Fallback>
                <p:oleObj name="Documento" r:id="rId3" imgW="5727700" imgH="2692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7875" y="2478979"/>
                        <a:ext cx="4215227" cy="2585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lamada con línea 2 (borde y barra de énfasis) 4"/>
          <p:cNvSpPr/>
          <p:nvPr/>
        </p:nvSpPr>
        <p:spPr>
          <a:xfrm>
            <a:off x="538825" y="2359364"/>
            <a:ext cx="3630659" cy="2245985"/>
          </a:xfrm>
          <a:prstGeom prst="accentBorderCallout2">
            <a:avLst>
              <a:gd name="adj1" fmla="val 14933"/>
              <a:gd name="adj2" fmla="val 102110"/>
              <a:gd name="adj3" fmla="val 9606"/>
              <a:gd name="adj4" fmla="val 117913"/>
              <a:gd name="adj5" fmla="val 23247"/>
              <a:gd name="adj6" fmla="val 133096"/>
            </a:avLst>
          </a:prstGeom>
          <a:ln>
            <a:solidFill>
              <a:srgbClr val="2F2B2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Año 2014 presenta un crecimiento de 3.8%, posicionándolo en comparación a otros países en el número 63 de 196 países que publican el PIB</a:t>
            </a:r>
            <a:r>
              <a:rPr lang="es-ES" sz="16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En relación con este proyecto posee un impacto medio.</a:t>
            </a:r>
            <a:r>
              <a:rPr lang="es-ES_tradnl" sz="1600" dirty="0">
                <a:latin typeface="Times New Roman"/>
                <a:cs typeface="Times New Roman"/>
              </a:rPr>
              <a:t> 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658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61" y="1222376"/>
            <a:ext cx="8308039" cy="591811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Inflación 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59187"/>
              </p:ext>
            </p:extLst>
          </p:nvPr>
        </p:nvGraphicFramePr>
        <p:xfrm>
          <a:off x="4948160" y="2285135"/>
          <a:ext cx="3776738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Documento" r:id="rId3" imgW="5727700" imgH="3467100" progId="Word.Document.12">
                  <p:link updateAutomatic="1"/>
                </p:oleObj>
              </mc:Choice>
              <mc:Fallback>
                <p:oleObj name="Documento" r:id="rId3" imgW="5727700" imgH="3467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8160" y="2285135"/>
                        <a:ext cx="3776738" cy="288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lamada con línea 2 (borde y barra de énfasis) 2"/>
          <p:cNvSpPr/>
          <p:nvPr/>
        </p:nvSpPr>
        <p:spPr>
          <a:xfrm>
            <a:off x="449027" y="2219297"/>
            <a:ext cx="3864825" cy="2257779"/>
          </a:xfrm>
          <a:prstGeom prst="accentBorderCallout2">
            <a:avLst>
              <a:gd name="adj1" fmla="val 9301"/>
              <a:gd name="adj2" fmla="val 102870"/>
              <a:gd name="adj3" fmla="val 6040"/>
              <a:gd name="adj4" fmla="val 110469"/>
              <a:gd name="adj5" fmla="val 15215"/>
              <a:gd name="adj6" fmla="val 125614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La inflación anual presenta una variación de 4,36% para el mes de julio del 2015. </a:t>
            </a:r>
            <a:endParaRPr lang="es-ES" sz="1600" dirty="0" smtClean="0">
              <a:latin typeface="Times New Roman"/>
              <a:cs typeface="Times New Roman"/>
            </a:endParaRPr>
          </a:p>
          <a:p>
            <a:pPr marL="285750" indent="-285750">
              <a:buSzPct val="77000"/>
              <a:buFont typeface="Wingdings" charset="2"/>
              <a:buChar char="q"/>
            </a:pPr>
            <a:endParaRPr lang="es-ES" sz="1600" dirty="0">
              <a:latin typeface="Times New Roman"/>
              <a:cs typeface="Times New Roman"/>
            </a:endParaRPr>
          </a:p>
          <a:p>
            <a:pPr marL="285750" indent="-285750"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En relación al proyecto su impacto es alto ya que merma la capacidad de compra en el mercado y afecta las inversiones productivas.</a:t>
            </a:r>
            <a:r>
              <a:rPr lang="es-ES_tradnl" sz="1600" dirty="0">
                <a:latin typeface="Times New Roman"/>
                <a:cs typeface="Times New Roman"/>
              </a:rPr>
              <a:t>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846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352554"/>
            <a:ext cx="8308975" cy="663208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Tasas de Interés</a:t>
            </a:r>
            <a:r>
              <a:rPr lang="es-ES_tradnl" b="1" dirty="0"/>
              <a:t/>
            </a:r>
            <a:br>
              <a:rPr lang="es-ES_tradnl" b="1" dirty="0"/>
            </a:b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26808"/>
              </p:ext>
            </p:extLst>
          </p:nvPr>
        </p:nvGraphicFramePr>
        <p:xfrm>
          <a:off x="4312081" y="2264833"/>
          <a:ext cx="4595654" cy="294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Documento" r:id="rId3" imgW="5702300" imgH="3530600" progId="Word.Document.12">
                  <p:link updateAutomatic="1"/>
                </p:oleObj>
              </mc:Choice>
              <mc:Fallback>
                <p:oleObj name="Documento" r:id="rId3" imgW="5702300" imgH="3530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2081" y="2264833"/>
                        <a:ext cx="4595654" cy="294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lamada con línea 2 (borde y barra de énfasis) 4"/>
          <p:cNvSpPr/>
          <p:nvPr/>
        </p:nvSpPr>
        <p:spPr>
          <a:xfrm>
            <a:off x="415927" y="2321916"/>
            <a:ext cx="3463879" cy="2078182"/>
          </a:xfrm>
          <a:prstGeom prst="accentBorderCallout2">
            <a:avLst>
              <a:gd name="adj1" fmla="val 17371"/>
              <a:gd name="adj2" fmla="val 103148"/>
              <a:gd name="adj3" fmla="val 25647"/>
              <a:gd name="adj4" fmla="val 111852"/>
              <a:gd name="adj5" fmla="val 82806"/>
              <a:gd name="adj6" fmla="val 125555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Referencia de los costos que tiene un crédito o la utilidad que percibe los ahorros.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_tradnl" sz="1600" dirty="0" smtClean="0">
              <a:latin typeface="Times New Roman"/>
              <a:cs typeface="Times New Roman"/>
            </a:endParaRPr>
          </a:p>
          <a:p>
            <a:pPr>
              <a:buClr>
                <a:schemeClr val="bg1"/>
              </a:buClr>
              <a:buSzPct val="77000"/>
            </a:pPr>
            <a:endParaRPr lang="es-ES_tradnl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En comparación al año anterior la tasa de interés se ha mantenido y para este proyecto estas condiciones tiene un impacto medio.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171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50609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Comercio Electrónico en el Ecuador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23701" y="2307343"/>
            <a:ext cx="7017563" cy="25930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just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2014 movió cerca de 540 millones con un crecimiento promedio de 35%.</a:t>
            </a:r>
          </a:p>
          <a:p>
            <a:pPr algn="just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Compra que provenían de los EEUU por medio de la tienda virtual Amazon (INEC).</a:t>
            </a:r>
          </a:p>
          <a:p>
            <a:pPr algn="just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El comercio electrónico está creciendo pero con tiendas virtuales y productos extranjeros.</a:t>
            </a:r>
          </a:p>
          <a:p>
            <a:pPr algn="just">
              <a:buClr>
                <a:schemeClr val="bg1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Comercio Electrónico para este proyecto posee un impacto alto al mostrar que el Ecuador brinda una disposición favorable para el emprendimiento.</a:t>
            </a:r>
            <a:r>
              <a:rPr lang="es-ES_tradnl" sz="1600" dirty="0">
                <a:latin typeface="Times New Roman"/>
                <a:cs typeface="Times New Roman"/>
              </a:rPr>
              <a:t>   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313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026422"/>
            <a:ext cx="8308975" cy="768036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Introducción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0092" y="2544972"/>
            <a:ext cx="2690706" cy="760245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 smtClean="0">
                <a:latin typeface="Times New Roman"/>
                <a:cs typeface="Times New Roman"/>
              </a:rPr>
              <a:t>Necesidad del </a:t>
            </a:r>
            <a:r>
              <a:rPr lang="es-ES" b="1" dirty="0">
                <a:latin typeface="Times New Roman"/>
                <a:cs typeface="Times New Roman"/>
              </a:rPr>
              <a:t>P</a:t>
            </a:r>
            <a:r>
              <a:rPr lang="es-ES" b="1" dirty="0" smtClean="0">
                <a:latin typeface="Times New Roman"/>
                <a:cs typeface="Times New Roman"/>
              </a:rPr>
              <a:t>royecto de Factibilidad:</a:t>
            </a:r>
          </a:p>
        </p:txBody>
      </p:sp>
      <p:sp>
        <p:nvSpPr>
          <p:cNvPr id="4" name="Elipse 3"/>
          <p:cNvSpPr/>
          <p:nvPr/>
        </p:nvSpPr>
        <p:spPr>
          <a:xfrm>
            <a:off x="2719784" y="4057118"/>
            <a:ext cx="3758951" cy="1316420"/>
          </a:xfrm>
          <a:prstGeom prst="ellipse">
            <a:avLst/>
          </a:prstGeom>
          <a:solidFill>
            <a:srgbClr val="7F7F7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Times New Roman"/>
                <a:cs typeface="Times New Roman"/>
              </a:rPr>
              <a:t>Consumo de productos alimenticios de origen orgánico en la ciudad de Guayaquil (</a:t>
            </a:r>
            <a:r>
              <a:rPr lang="es-ES_tradnl" sz="1400" dirty="0">
                <a:solidFill>
                  <a:schemeClr val="tx1"/>
                </a:solidFill>
                <a:latin typeface="Times New Roman"/>
                <a:cs typeface="Times New Roman"/>
              </a:rPr>
              <a:t>Parroquia Urbana Satélite del Cantón </a:t>
            </a:r>
            <a:r>
              <a:rPr lang="es-ES" sz="14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s-ES_tradnl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amborondón</a:t>
            </a:r>
            <a:r>
              <a:rPr lang="es-ES_tradnl" sz="14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s-ES" sz="1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Elipse 4"/>
          <p:cNvSpPr/>
          <p:nvPr/>
        </p:nvSpPr>
        <p:spPr>
          <a:xfrm>
            <a:off x="102637" y="2873534"/>
            <a:ext cx="2386228" cy="1119444"/>
          </a:xfrm>
          <a:prstGeom prst="ellipse">
            <a:avLst/>
          </a:prstGeom>
          <a:solidFill>
            <a:srgbClr val="7F7F7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Times New Roman"/>
                <a:cs typeface="Times New Roman"/>
              </a:rPr>
              <a:t>Incremento en el uso del Internet para adquisiciones.</a:t>
            </a:r>
          </a:p>
        </p:txBody>
      </p:sp>
      <p:sp>
        <p:nvSpPr>
          <p:cNvPr id="6" name="Elipse 5"/>
          <p:cNvSpPr/>
          <p:nvPr/>
        </p:nvSpPr>
        <p:spPr>
          <a:xfrm>
            <a:off x="6735316" y="2847878"/>
            <a:ext cx="2322083" cy="1228481"/>
          </a:xfrm>
          <a:prstGeom prst="ellipse">
            <a:avLst/>
          </a:prstGeom>
          <a:solidFill>
            <a:srgbClr val="7F7F7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Necesidad del País por cambiar la Matriz productiva.</a:t>
            </a:r>
          </a:p>
        </p:txBody>
      </p: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1" name="Botón de acción: Hacia delante o Siguiente 10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Flecha derecha 6"/>
          <p:cNvSpPr/>
          <p:nvPr/>
        </p:nvSpPr>
        <p:spPr>
          <a:xfrm rot="20743895">
            <a:off x="2488865" y="2873534"/>
            <a:ext cx="397701" cy="20525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Flecha izquierda 7"/>
          <p:cNvSpPr/>
          <p:nvPr/>
        </p:nvSpPr>
        <p:spPr>
          <a:xfrm rot="1440938">
            <a:off x="6216049" y="2927932"/>
            <a:ext cx="418319" cy="20680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Flecha arriba 8"/>
          <p:cNvSpPr/>
          <p:nvPr/>
        </p:nvSpPr>
        <p:spPr>
          <a:xfrm>
            <a:off x="4490214" y="3502121"/>
            <a:ext cx="218096" cy="384849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83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0"/>
            <a:ext cx="8308975" cy="713602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Factores </a:t>
            </a: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Ecológicos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15927" y="2513738"/>
            <a:ext cx="8308975" cy="216398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>
              <a:buClr>
                <a:schemeClr val="bg1"/>
              </a:buClr>
              <a:buSzPct val="74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En la sociedad Ecuatoriana hoy en día se identifica con mayor porcentaje una conciencia </a:t>
            </a:r>
            <a:r>
              <a:rPr lang="es-ES" sz="1600" dirty="0" smtClean="0">
                <a:latin typeface="Times New Roman"/>
                <a:cs typeface="Times New Roman"/>
              </a:rPr>
              <a:t>ecológica.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</a:p>
          <a:p>
            <a:pPr>
              <a:buClr>
                <a:schemeClr val="bg1"/>
              </a:buClr>
              <a:buSzPct val="74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El Factor Ecológico para este proyecto tiene un impacto </a:t>
            </a:r>
            <a:r>
              <a:rPr lang="es-ES" sz="1600" dirty="0" smtClean="0">
                <a:latin typeface="Times New Roman"/>
                <a:cs typeface="Times New Roman"/>
              </a:rPr>
              <a:t>alto, por </a:t>
            </a:r>
            <a:r>
              <a:rPr lang="es-ES" sz="1600" dirty="0">
                <a:latin typeface="Times New Roman"/>
                <a:cs typeface="Times New Roman"/>
              </a:rPr>
              <a:t>la comercialización de productos orgánicos, amigables con el </a:t>
            </a:r>
            <a:r>
              <a:rPr lang="es-ES" sz="1600" dirty="0" smtClean="0">
                <a:latin typeface="Times New Roman"/>
                <a:cs typeface="Times New Roman"/>
              </a:rPr>
              <a:t>Ecosistema.</a:t>
            </a:r>
          </a:p>
          <a:p>
            <a:pPr>
              <a:buClr>
                <a:schemeClr val="bg1"/>
              </a:buClr>
              <a:buSzPct val="74000"/>
              <a:buFont typeface="Wingdings" charset="2"/>
              <a:buChar char="q"/>
            </a:pPr>
            <a:r>
              <a:rPr lang="es-ES_tradnl" sz="1600" dirty="0" smtClean="0">
                <a:latin typeface="Times New Roman"/>
                <a:cs typeface="Times New Roman"/>
              </a:rPr>
              <a:t>Para </a:t>
            </a:r>
            <a:r>
              <a:rPr lang="es-ES_tradnl" sz="1600" dirty="0">
                <a:latin typeface="Times New Roman"/>
                <a:cs typeface="Times New Roman"/>
              </a:rPr>
              <a:t>los productores </a:t>
            </a:r>
            <a:r>
              <a:rPr lang="es-ES_tradnl" sz="1600" dirty="0" smtClean="0">
                <a:latin typeface="Times New Roman"/>
                <a:cs typeface="Times New Roman"/>
              </a:rPr>
              <a:t>el beneficio </a:t>
            </a:r>
            <a:r>
              <a:rPr lang="es-ES_tradnl" sz="1600" dirty="0">
                <a:latin typeface="Times New Roman"/>
                <a:cs typeface="Times New Roman"/>
              </a:rPr>
              <a:t>proviene de la reducción de la contaminación en sus tierras</a:t>
            </a:r>
            <a:r>
              <a:rPr lang="es-ES" sz="1600" dirty="0" smtClean="0">
                <a:latin typeface="Times New Roman"/>
                <a:cs typeface="Times New Roman"/>
              </a:rPr>
              <a:t> </a:t>
            </a:r>
            <a:r>
              <a:rPr lang="es-ES_tradnl" sz="1600" dirty="0" smtClean="0">
                <a:latin typeface="Times New Roman"/>
                <a:cs typeface="Times New Roman"/>
              </a:rPr>
              <a:t>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668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_tradnl" sz="3600" b="1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Microambiente</a:t>
            </a:r>
            <a: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</a:br>
            <a:r>
              <a:rPr lang="es-ES_tradnl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Negociación con los Clientes 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3332" y="2645232"/>
            <a:ext cx="5325116" cy="2309691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algn="just">
              <a:buClrTx/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C</a:t>
            </a:r>
            <a:r>
              <a:rPr lang="es-ES" sz="1600" dirty="0" smtClean="0">
                <a:latin typeface="Times New Roman"/>
                <a:cs typeface="Times New Roman"/>
              </a:rPr>
              <a:t>ambio </a:t>
            </a:r>
            <a:r>
              <a:rPr lang="es-ES" sz="1600" dirty="0">
                <a:latin typeface="Times New Roman"/>
                <a:cs typeface="Times New Roman"/>
              </a:rPr>
              <a:t>en la alimentación, en personas de zonas residencial que no pueden tener acceso a una tienda que comercialice productos orgánicos.</a:t>
            </a:r>
          </a:p>
          <a:p>
            <a:pPr algn="just">
              <a:buClrTx/>
              <a:buSzPct val="77000"/>
              <a:buFont typeface="Wingdings" charset="2"/>
              <a:buChar char="q"/>
            </a:pPr>
            <a:r>
              <a:rPr lang="es-ES" sz="1600" dirty="0" smtClean="0">
                <a:latin typeface="Times New Roman"/>
                <a:cs typeface="Times New Roman"/>
              </a:rPr>
              <a:t>Influir al consumidor a buscar productos con menor niveles de toxicidad, que puedan ser amigables con el ambiente y que usen la tecnología de la comunicación para poder llevar estos productos a sus hogares.</a:t>
            </a:r>
            <a:endParaRPr lang="es-ES" sz="1600" dirty="0">
              <a:latin typeface="Times New Roman"/>
              <a:cs typeface="Times New Roman"/>
            </a:endParaRPr>
          </a:p>
          <a:p>
            <a:pPr algn="just">
              <a:buClrTx/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F</a:t>
            </a:r>
            <a:r>
              <a:rPr lang="es-ES" sz="1600" dirty="0" smtClean="0">
                <a:latin typeface="Times New Roman"/>
                <a:cs typeface="Times New Roman"/>
              </a:rPr>
              <a:t>idelizar </a:t>
            </a:r>
            <a:r>
              <a:rPr lang="es-ES" sz="1600" dirty="0">
                <a:latin typeface="Times New Roman"/>
                <a:cs typeface="Times New Roman"/>
              </a:rPr>
              <a:t>al </a:t>
            </a:r>
            <a:r>
              <a:rPr lang="es-ES" sz="1600" dirty="0" smtClean="0">
                <a:latin typeface="Times New Roman"/>
                <a:cs typeface="Times New Roman"/>
              </a:rPr>
              <a:t>cliente por medio de confiabilidad, </a:t>
            </a:r>
            <a:r>
              <a:rPr lang="es-ES" sz="1600" dirty="0">
                <a:latin typeface="Times New Roman"/>
                <a:cs typeface="Times New Roman"/>
              </a:rPr>
              <a:t>seguridad y afinidad que expresa el sitio web a su consumidor.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 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06017"/>
              </p:ext>
            </p:extLst>
          </p:nvPr>
        </p:nvGraphicFramePr>
        <p:xfrm>
          <a:off x="4781332" y="2715417"/>
          <a:ext cx="482234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Documento" r:id="rId3" imgW="5613400" imgH="2146300" progId="Word.Document.12">
                  <p:link updateAutomatic="1"/>
                </p:oleObj>
              </mc:Choice>
              <mc:Fallback>
                <p:oleObj name="Documento" r:id="rId3" imgW="5613400" imgH="2146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1332" y="2715417"/>
                        <a:ext cx="4822348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451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0"/>
            <a:ext cx="8308975" cy="512026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Negociación con los Proveedores 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94820"/>
              </p:ext>
            </p:extLst>
          </p:nvPr>
        </p:nvGraphicFramePr>
        <p:xfrm>
          <a:off x="4687290" y="1629193"/>
          <a:ext cx="4143450" cy="369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Documento" r:id="rId3" imgW="6223000" imgH="4724400" progId="Word.Document.12">
                  <p:link updateAutomatic="1"/>
                </p:oleObj>
              </mc:Choice>
              <mc:Fallback>
                <p:oleObj name="Documento" r:id="rId3" imgW="6223000" imgH="4724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290" y="1629193"/>
                        <a:ext cx="4143450" cy="369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lamada con línea 2 (borde y barra de énfasis) 4"/>
          <p:cNvSpPr/>
          <p:nvPr/>
        </p:nvSpPr>
        <p:spPr>
          <a:xfrm>
            <a:off x="295071" y="2296263"/>
            <a:ext cx="3605001" cy="2822222"/>
          </a:xfrm>
          <a:prstGeom prst="accentBorderCallout2">
            <a:avLst>
              <a:gd name="adj1" fmla="val 21976"/>
              <a:gd name="adj2" fmla="val 101925"/>
              <a:gd name="adj3" fmla="val 28427"/>
              <a:gd name="adj4" fmla="val 118055"/>
              <a:gd name="adj5" fmla="val 46885"/>
              <a:gd name="adj6" fmla="val 123357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Productos orgánicos más conocidos en las ciudades grandes como Guayaquil.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_tradnl" sz="1600" dirty="0" smtClean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_tradnl" sz="1600" dirty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“Del Huerto” ofrece a sus proveedores una vitrina que permita comercializar productos nacionales en mercados más grandes</a:t>
            </a:r>
            <a:r>
              <a:rPr lang="es-ES" sz="1600" dirty="0" smtClean="0">
                <a:latin typeface="Times New Roman"/>
                <a:cs typeface="Times New Roman"/>
              </a:rPr>
              <a:t>.</a:t>
            </a: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Comunicación clara de los plazos de pago es un factores importante al momento de establecer una </a:t>
            </a:r>
            <a:r>
              <a:rPr lang="es-ES" sz="1600" dirty="0" smtClean="0">
                <a:latin typeface="Times New Roman"/>
                <a:cs typeface="Times New Roman"/>
              </a:rPr>
              <a:t>estrategia.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543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2"/>
            <a:ext cx="8308975" cy="756501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Amenaza de Competidores</a:t>
            </a:r>
            <a:r>
              <a:rPr lang="es-ES_tradnl" b="1" dirty="0"/>
              <a:t/>
            </a:r>
            <a:br>
              <a:rPr lang="es-ES_tradnl" b="1" dirty="0"/>
            </a:b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02749"/>
              </p:ext>
            </p:extLst>
          </p:nvPr>
        </p:nvGraphicFramePr>
        <p:xfrm>
          <a:off x="4182315" y="1642020"/>
          <a:ext cx="4663062" cy="371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Documento" r:id="rId3" imgW="5892800" imgH="7886700" progId="Word.Document.12">
                  <p:link updateAutomatic="1"/>
                </p:oleObj>
              </mc:Choice>
              <mc:Fallback>
                <p:oleObj name="Documento" r:id="rId3" imgW="5892800" imgH="788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2315" y="1642020"/>
                        <a:ext cx="4663062" cy="371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lamada con línea 2 (borde y barra de énfasis) 4"/>
          <p:cNvSpPr/>
          <p:nvPr/>
        </p:nvSpPr>
        <p:spPr>
          <a:xfrm>
            <a:off x="415927" y="2219293"/>
            <a:ext cx="2727223" cy="2180808"/>
          </a:xfrm>
          <a:prstGeom prst="accentBorderCallout2">
            <a:avLst>
              <a:gd name="adj1" fmla="val 29739"/>
              <a:gd name="adj2" fmla="val 102635"/>
              <a:gd name="adj3" fmla="val 21349"/>
              <a:gd name="adj4" fmla="val 121540"/>
              <a:gd name="adj5" fmla="val 51646"/>
              <a:gd name="adj6" fmla="val 136436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 </a:t>
            </a:r>
            <a:r>
              <a:rPr lang="es-ES" sz="1600" dirty="0" smtClean="0">
                <a:latin typeface="Times New Roman"/>
                <a:cs typeface="Times New Roman"/>
              </a:rPr>
              <a:t>Presiona </a:t>
            </a:r>
            <a:r>
              <a:rPr lang="es-ES" sz="1600" dirty="0">
                <a:latin typeface="Times New Roman"/>
                <a:cs typeface="Times New Roman"/>
              </a:rPr>
              <a:t>a la innovación </a:t>
            </a:r>
            <a:r>
              <a:rPr lang="es-ES" sz="1600" dirty="0" smtClean="0">
                <a:latin typeface="Times New Roman"/>
                <a:cs typeface="Times New Roman"/>
              </a:rPr>
              <a:t>          y </a:t>
            </a:r>
            <a:r>
              <a:rPr lang="es-ES" sz="1600" dirty="0">
                <a:latin typeface="Times New Roman"/>
                <a:cs typeface="Times New Roman"/>
              </a:rPr>
              <a:t>diversificación de los </a:t>
            </a:r>
            <a:r>
              <a:rPr lang="es-ES" sz="1600" dirty="0" smtClean="0">
                <a:latin typeface="Times New Roman"/>
                <a:cs typeface="Times New Roman"/>
              </a:rPr>
              <a:t> servicios</a:t>
            </a:r>
            <a:r>
              <a:rPr lang="es-ES_tradnl" sz="1600" dirty="0" smtClean="0">
                <a:latin typeface="Times New Roman"/>
                <a:cs typeface="Times New Roman"/>
              </a:rPr>
              <a:t>.</a:t>
            </a:r>
          </a:p>
          <a:p>
            <a:pPr>
              <a:buClr>
                <a:schemeClr val="bg2"/>
              </a:buClr>
              <a:buSzPct val="77000"/>
            </a:pPr>
            <a:endParaRPr lang="es-ES_tradnl" sz="1600" dirty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_tradnl" sz="1600" dirty="0" smtClean="0">
                <a:latin typeface="Times New Roman"/>
                <a:cs typeface="Times New Roman"/>
              </a:rPr>
              <a:t> La </a:t>
            </a:r>
            <a:r>
              <a:rPr lang="es-ES_tradnl" sz="1600" dirty="0">
                <a:latin typeface="Times New Roman"/>
                <a:cs typeface="Times New Roman"/>
              </a:rPr>
              <a:t>competencia en relación con este proyecto posee un impacto medio.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283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090404"/>
            <a:ext cx="8308975" cy="1128889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_tradnl" dirty="0" smtClean="0">
                <a:latin typeface="Times New Roman"/>
                <a:cs typeface="Times New Roman"/>
              </a:rPr>
              <a:t/>
            </a:r>
            <a:br>
              <a:rPr lang="es-ES_tradnl" dirty="0" smtClean="0">
                <a:latin typeface="Times New Roman"/>
                <a:cs typeface="Times New Roman"/>
              </a:rPr>
            </a:br>
            <a:r>
              <a:rPr lang="es-ES" sz="3600" b="1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Análisis Interno</a:t>
            </a:r>
            <a:r>
              <a:rPr lang="es-ES_tradnl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s-ES_tradnl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</a:br>
            <a:r>
              <a:rPr lang="es-ES_tradnl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Matrices de Resumen FODA 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24376" y="2947584"/>
            <a:ext cx="5208649" cy="81605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0" indent="0" algn="ctr">
              <a:buNone/>
            </a:pPr>
            <a:r>
              <a:rPr lang="es-ES" sz="1600" dirty="0">
                <a:latin typeface="Times New Roman"/>
                <a:cs typeface="Times New Roman"/>
              </a:rPr>
              <a:t>Analizar situación actual interna de la Tienda Virtual “Del Huerto</a:t>
            </a:r>
            <a:r>
              <a:rPr lang="es-ES" sz="1600" dirty="0" smtClean="0">
                <a:latin typeface="Times New Roman"/>
                <a:cs typeface="Times New Roman"/>
              </a:rPr>
              <a:t>”, </a:t>
            </a:r>
            <a:r>
              <a:rPr lang="es-ES" sz="1600" dirty="0">
                <a:latin typeface="Times New Roman"/>
                <a:cs typeface="Times New Roman"/>
              </a:rPr>
              <a:t>con el fin de obtener un diagnostico para tomar decisiones y elaborar estrategias. </a:t>
            </a: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761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31" y="1565051"/>
            <a:ext cx="3706657" cy="36743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Llamada con línea 1 (borde y barra de énfasis) 2"/>
          <p:cNvSpPr/>
          <p:nvPr/>
        </p:nvSpPr>
        <p:spPr>
          <a:xfrm>
            <a:off x="410535" y="795351"/>
            <a:ext cx="4220800" cy="1982774"/>
          </a:xfrm>
          <a:prstGeom prst="accentBorderCallout1">
            <a:avLst>
              <a:gd name="adj1" fmla="val 24848"/>
              <a:gd name="adj2" fmla="val 102546"/>
              <a:gd name="adj3" fmla="val 49524"/>
              <a:gd name="adj4" fmla="val 155238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/>
              <a:t>O</a:t>
            </a:r>
            <a:r>
              <a:rPr lang="es-ES" sz="1400" b="1" dirty="0">
                <a:latin typeface="Times New Roman"/>
                <a:cs typeface="Times New Roman"/>
              </a:rPr>
              <a:t>portunidad de mayor Impacto</a:t>
            </a:r>
            <a:r>
              <a:rPr lang="es-ES" sz="1400" b="1" dirty="0" smtClean="0">
                <a:latin typeface="Times New Roman"/>
                <a:cs typeface="Times New Roman"/>
              </a:rPr>
              <a:t>:</a:t>
            </a:r>
          </a:p>
          <a:p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Incremento del Comercio Electrónico en Ecuador, en el 2014 se movieron $540 </a:t>
            </a:r>
            <a:r>
              <a:rPr lang="es-ES" sz="1400" dirty="0" smtClean="0">
                <a:latin typeface="Times New Roman"/>
                <a:cs typeface="Times New Roman"/>
              </a:rPr>
              <a:t>millones.</a:t>
            </a:r>
          </a:p>
          <a:p>
            <a:pPr lvl="0">
              <a:buClr>
                <a:schemeClr val="bg2"/>
              </a:buClr>
              <a:buSzPct val="77000"/>
            </a:pPr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Mayor acceso al Internet en los hogares ecuatorianos por medio de dispositivos móviles o fijos con un porcentaje del 65% en el 2013.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sp>
        <p:nvSpPr>
          <p:cNvPr id="7" name="Llamada con línea 1 (borde y barra de énfasis) 6"/>
          <p:cNvSpPr/>
          <p:nvPr/>
        </p:nvSpPr>
        <p:spPr>
          <a:xfrm>
            <a:off x="410535" y="3055938"/>
            <a:ext cx="4220800" cy="2356053"/>
          </a:xfrm>
          <a:prstGeom prst="accentBorderCallout1">
            <a:avLst>
              <a:gd name="adj1" fmla="val 24848"/>
              <a:gd name="adj2" fmla="val 102546"/>
              <a:gd name="adj3" fmla="val 12186"/>
              <a:gd name="adj4" fmla="val 124524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/>
              <a:t>Fortaleza de mayor Impacto</a:t>
            </a:r>
            <a:r>
              <a:rPr lang="es-ES" sz="1400" b="1" dirty="0" smtClean="0"/>
              <a:t>:</a:t>
            </a:r>
          </a:p>
          <a:p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 smtClean="0"/>
              <a:t>Estructura de </a:t>
            </a:r>
            <a:r>
              <a:rPr lang="es-ES" sz="1400" dirty="0"/>
              <a:t>tienda virtual diferente a las empresas que ofertan productos orgánicos por medio del Internet en el Ecuador, brindando la opción de realizar los pedidos de una variedad de productos y formas de pagos on line</a:t>
            </a:r>
            <a:r>
              <a:rPr lang="es-ES" sz="1400" dirty="0" smtClean="0"/>
              <a:t>.</a:t>
            </a: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/>
              <a:t>Comercializar uno de los pocos productos alimenticios en el mercado que cuiden la salud del consumidor y no afectan el Ecosistema.</a:t>
            </a:r>
            <a:endParaRPr lang="es-ES_tradnl" sz="1400" dirty="0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509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88404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Ratio balance de Fuerza FO 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35550"/>
              </p:ext>
            </p:extLst>
          </p:nvPr>
        </p:nvGraphicFramePr>
        <p:xfrm>
          <a:off x="4361415" y="2620491"/>
          <a:ext cx="4117867" cy="52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Documento" r:id="rId3" imgW="5613400" imgH="381000" progId="Word.Document.12">
                  <p:link updateAutomatic="1"/>
                </p:oleObj>
              </mc:Choice>
              <mc:Fallback>
                <p:oleObj name="Documento" r:id="rId3" imgW="5613400" imgH="38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1415" y="2620491"/>
                        <a:ext cx="4117867" cy="52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30836"/>
              </p:ext>
            </p:extLst>
          </p:nvPr>
        </p:nvGraphicFramePr>
        <p:xfrm>
          <a:off x="4573063" y="3677708"/>
          <a:ext cx="3808423" cy="34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Documento" r:id="rId5" imgW="5613400" imgH="177800" progId="Word.Document.12">
                  <p:link updateAutomatic="1"/>
                </p:oleObj>
              </mc:Choice>
              <mc:Fallback>
                <p:oleObj name="Documento" r:id="rId5" imgW="5613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3063" y="3677708"/>
                        <a:ext cx="3808423" cy="34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680316" y="2573875"/>
            <a:ext cx="368109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Existe un 64% de probabilidad que las oportunidades de mayor peso, en base a las fortalezas se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concreten.  </a:t>
            </a:r>
            <a:endParaRPr lang="es-E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Flecha derecha 2"/>
          <p:cNvSpPr/>
          <p:nvPr/>
        </p:nvSpPr>
        <p:spPr>
          <a:xfrm>
            <a:off x="4573063" y="2809399"/>
            <a:ext cx="597098" cy="251378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644840" y="3430528"/>
            <a:ext cx="1667794" cy="830997"/>
          </a:xfrm>
          <a:prstGeom prst="ellipse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502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6" y="1415517"/>
            <a:ext cx="3564440" cy="36082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Llamada con línea 1 (borde y barra de énfasis) 2"/>
          <p:cNvSpPr/>
          <p:nvPr/>
        </p:nvSpPr>
        <p:spPr>
          <a:xfrm>
            <a:off x="542815" y="742435"/>
            <a:ext cx="4220800" cy="1982774"/>
          </a:xfrm>
          <a:prstGeom prst="accentBorderCallout1">
            <a:avLst>
              <a:gd name="adj1" fmla="val 24848"/>
              <a:gd name="adj2" fmla="val 102546"/>
              <a:gd name="adj3" fmla="val 64202"/>
              <a:gd name="adj4" fmla="val 151163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latin typeface="Times New Roman"/>
                <a:cs typeface="Times New Roman"/>
              </a:rPr>
              <a:t>Amenazas de mayor </a:t>
            </a:r>
            <a:r>
              <a:rPr lang="es-ES" sz="1400" b="1" dirty="0" smtClean="0">
                <a:latin typeface="Times New Roman"/>
                <a:cs typeface="Times New Roman"/>
              </a:rPr>
              <a:t>Impacto:</a:t>
            </a:r>
          </a:p>
          <a:p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Conflictos Políticos y paralizaciones en vías de transito que impidan la llegada de productos a la bodega de despacho de “Del Huerto” Tienda Virtual.</a:t>
            </a:r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Ataques de Hacker que perjudiquen el correcto funcionamiento del sitio Web o la seguridad de las transacciones con nuestros clientes.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sp>
        <p:nvSpPr>
          <p:cNvPr id="4" name="Llamada con línea 1 (borde y barra de énfasis) 3"/>
          <p:cNvSpPr/>
          <p:nvPr/>
        </p:nvSpPr>
        <p:spPr>
          <a:xfrm>
            <a:off x="463447" y="3095628"/>
            <a:ext cx="4220800" cy="2104699"/>
          </a:xfrm>
          <a:prstGeom prst="accentBorderCallout1">
            <a:avLst>
              <a:gd name="adj1" fmla="val 24848"/>
              <a:gd name="adj2" fmla="val 102546"/>
              <a:gd name="adj3" fmla="val 20609"/>
              <a:gd name="adj4" fmla="val 129852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latin typeface="Times New Roman"/>
                <a:cs typeface="Times New Roman"/>
              </a:rPr>
              <a:t>Debilidades de Mayor Impacto:</a:t>
            </a:r>
          </a:p>
          <a:p>
            <a:r>
              <a:rPr lang="es-ES" sz="1400" dirty="0"/>
              <a:t>	</a:t>
            </a:r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Falta de claridad en la comunicación de los precios, promociones y costos de envío que desanimen la decisión de compra del consumidor.</a:t>
            </a:r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Altos porcentajes de fallos en los envíos, productos equivocados, golpeado o en mal estado que generen clientes insatisfechos</a:t>
            </a:r>
            <a:r>
              <a:rPr lang="es-ES" sz="1400" dirty="0" smtClean="0">
                <a:latin typeface="Times New Roman"/>
                <a:cs typeface="Times New Roman"/>
              </a:rPr>
              <a:t>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0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395743"/>
            <a:ext cx="8308975" cy="770728"/>
          </a:xfrm>
        </p:spPr>
        <p:txBody>
          <a:bodyPr vert="horz"/>
          <a:lstStyle/>
          <a:p>
            <a:pPr lvl="3" algn="ctr" rtl="0">
              <a:spcBef>
                <a:spcPct val="0"/>
              </a:spcBef>
            </a:pP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Ratio balance de Fuerza DA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35170"/>
              </p:ext>
            </p:extLst>
          </p:nvPr>
        </p:nvGraphicFramePr>
        <p:xfrm>
          <a:off x="509448" y="3207072"/>
          <a:ext cx="4134713" cy="3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Documento" r:id="rId3" imgW="5613400" imgH="177800" progId="Word.Document.12">
                  <p:link updateAutomatic="1"/>
                </p:oleObj>
              </mc:Choice>
              <mc:Fallback>
                <p:oleObj name="Documento" r:id="rId3" imgW="5613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448" y="3207072"/>
                        <a:ext cx="4134713" cy="36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4405850" y="2938063"/>
            <a:ext cx="384332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El 47% representa la probabilidad de que las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debilidades, </a:t>
            </a: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incremente los efectos de las 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amenazas. 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s-E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Flecha izquierda 2"/>
          <p:cNvSpPr/>
          <p:nvPr/>
        </p:nvSpPr>
        <p:spPr>
          <a:xfrm>
            <a:off x="3643487" y="3207077"/>
            <a:ext cx="487508" cy="266896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19110" y="2989374"/>
            <a:ext cx="1667794" cy="830997"/>
          </a:xfrm>
          <a:prstGeom prst="ellipse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810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con línea 1 (borde y barra de énfasis) 2"/>
          <p:cNvSpPr/>
          <p:nvPr/>
        </p:nvSpPr>
        <p:spPr>
          <a:xfrm>
            <a:off x="238569" y="793747"/>
            <a:ext cx="5489246" cy="1982774"/>
          </a:xfrm>
          <a:prstGeom prst="accentBorderCallout1">
            <a:avLst>
              <a:gd name="adj1" fmla="val 24848"/>
              <a:gd name="adj2" fmla="val 102546"/>
              <a:gd name="adj3" fmla="val 95561"/>
              <a:gd name="adj4" fmla="val 119343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latin typeface="Times New Roman"/>
                <a:cs typeface="Times New Roman"/>
              </a:rPr>
              <a:t>Fortaleza de Mayor </a:t>
            </a:r>
            <a:r>
              <a:rPr lang="es-ES" sz="1400" b="1" dirty="0" smtClean="0">
                <a:latin typeface="Times New Roman"/>
                <a:cs typeface="Times New Roman"/>
              </a:rPr>
              <a:t>Impacto</a:t>
            </a:r>
          </a:p>
          <a:p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Comercializar uno de los pocos productos alimenticios en el mercado que cuiden la salud del consumidor y no afectan el Ecosistema</a:t>
            </a:r>
            <a:r>
              <a:rPr lang="es-ES" sz="1400" dirty="0" smtClean="0">
                <a:latin typeface="Times New Roman"/>
                <a:cs typeface="Times New Roman"/>
              </a:rPr>
              <a:t>.</a:t>
            </a: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_tradnl" sz="14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Fácil comunicación entre “Del Huerto” tienda virtual y el consumidor por el acceso directo a toda la información de la empresa en el sitio web y por medio Telemarketing un contacto personal para atender solicitudes, conflictos, cambios y devoluciones de productos.</a:t>
            </a:r>
            <a:r>
              <a:rPr lang="es-ES_tradnl" sz="14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Llamada con línea 1 (borde y barra de énfasis) 3"/>
          <p:cNvSpPr/>
          <p:nvPr/>
        </p:nvSpPr>
        <p:spPr>
          <a:xfrm>
            <a:off x="238571" y="2909012"/>
            <a:ext cx="4220800" cy="2104699"/>
          </a:xfrm>
          <a:prstGeom prst="accentBorderCallout1">
            <a:avLst>
              <a:gd name="adj1" fmla="val 24848"/>
              <a:gd name="adj2" fmla="val 102546"/>
              <a:gd name="adj3" fmla="val 28780"/>
              <a:gd name="adj4" fmla="val 130166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/>
              <a:t>Amenazas de Mayor </a:t>
            </a:r>
            <a:r>
              <a:rPr lang="es-ES" sz="1400" b="1" dirty="0" smtClean="0"/>
              <a:t>Impacto</a:t>
            </a:r>
          </a:p>
          <a:p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/>
              <a:t>La Inflación que afecte considerablemente los precios de los alimentos en el mercado interno.</a:t>
            </a:r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/>
              <a:t>Ataques de Hacker que perjudiquen el correcto funcionamiento del sitio Web o la seguridad de las transacciones con nuestros clientes.</a:t>
            </a:r>
            <a:endParaRPr lang="es-ES_tradnl" sz="1400" dirty="0"/>
          </a:p>
        </p:txBody>
      </p:sp>
      <p:sp>
        <p:nvSpPr>
          <p:cNvPr id="5" name="Rectángulo 4"/>
          <p:cNvSpPr/>
          <p:nvPr/>
        </p:nvSpPr>
        <p:spPr>
          <a:xfrm>
            <a:off x="5863406" y="2909012"/>
            <a:ext cx="2668001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Times New Roman"/>
                <a:cs typeface="Times New Roman"/>
              </a:rPr>
              <a:t>56% indica que existe una alta probabilidad de que las fortalezas minimicen los efectos de las </a:t>
            </a:r>
            <a:r>
              <a:rPr lang="es-ES" sz="1600" dirty="0" smtClean="0">
                <a:latin typeface="Times New Roman"/>
                <a:cs typeface="Times New Roman"/>
              </a:rPr>
              <a:t>Amenazas.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605287"/>
              </p:ext>
            </p:extLst>
          </p:nvPr>
        </p:nvGraphicFramePr>
        <p:xfrm>
          <a:off x="5375157" y="4439164"/>
          <a:ext cx="3768843" cy="37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Documento" r:id="rId3" imgW="5613400" imgH="177800" progId="Word.Document.12">
                  <p:link updateAutomatic="1"/>
                </p:oleObj>
              </mc:Choice>
              <mc:Fallback>
                <p:oleObj name="Documento" r:id="rId3" imgW="5613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5157" y="4439164"/>
                        <a:ext cx="3768843" cy="379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Elipse 8"/>
          <p:cNvSpPr/>
          <p:nvPr/>
        </p:nvSpPr>
        <p:spPr>
          <a:xfrm>
            <a:off x="6414590" y="4221198"/>
            <a:ext cx="1667794" cy="830997"/>
          </a:xfrm>
          <a:prstGeom prst="ellipse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912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33302"/>
          </a:xfrm>
        </p:spPr>
        <p:txBody>
          <a:bodyPr/>
          <a:lstStyle/>
          <a:p>
            <a:pPr algn="ctr"/>
            <a:r>
              <a:rPr lang="es-ES" dirty="0" smtClean="0">
                <a:latin typeface="Times New Roman"/>
                <a:cs typeface="Times New Roman"/>
              </a:rPr>
              <a:t>Guión del Proyecto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1" name="Botón de acción: Hacia delante o Siguiente 10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Trapecio 2"/>
          <p:cNvSpPr/>
          <p:nvPr/>
        </p:nvSpPr>
        <p:spPr>
          <a:xfrm>
            <a:off x="1744772" y="2354373"/>
            <a:ext cx="5657671" cy="3001053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I</a:t>
            </a:r>
            <a:r>
              <a:rPr lang="es-ES" dirty="0">
                <a:latin typeface="Times New Roman"/>
                <a:cs typeface="Times New Roman"/>
              </a:rPr>
              <a:t>: </a:t>
            </a:r>
            <a:r>
              <a:rPr lang="es-ES" dirty="0" smtClean="0">
                <a:latin typeface="Times New Roman"/>
                <a:cs typeface="Times New Roman"/>
              </a:rPr>
              <a:t>Antecedentes</a:t>
            </a:r>
          </a:p>
          <a:p>
            <a:pPr algn="ctr">
              <a:lnSpc>
                <a:spcPct val="80000"/>
              </a:lnSpc>
            </a:pPr>
            <a:endParaRPr lang="es-ES_tradnl" dirty="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II: </a:t>
            </a:r>
            <a:r>
              <a:rPr lang="es-ES" dirty="0">
                <a:latin typeface="Times New Roman"/>
                <a:cs typeface="Times New Roman"/>
              </a:rPr>
              <a:t>Análisis </a:t>
            </a:r>
            <a:r>
              <a:rPr lang="es-ES" dirty="0" smtClean="0">
                <a:latin typeface="Times New Roman"/>
                <a:cs typeface="Times New Roman"/>
              </a:rPr>
              <a:t>Situacional</a:t>
            </a:r>
          </a:p>
          <a:p>
            <a:pPr algn="ctr">
              <a:lnSpc>
                <a:spcPct val="80000"/>
              </a:lnSpc>
            </a:pPr>
            <a:endParaRPr lang="es-ES_tradnl" dirty="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III: </a:t>
            </a:r>
            <a:r>
              <a:rPr lang="es-ES" dirty="0">
                <a:latin typeface="Times New Roman"/>
                <a:cs typeface="Times New Roman"/>
              </a:rPr>
              <a:t>Investigación de </a:t>
            </a:r>
            <a:r>
              <a:rPr lang="es-ES" dirty="0" smtClean="0">
                <a:latin typeface="Times New Roman"/>
                <a:cs typeface="Times New Roman"/>
              </a:rPr>
              <a:t>Mercados</a:t>
            </a:r>
          </a:p>
          <a:p>
            <a:pPr algn="ctr">
              <a:lnSpc>
                <a:spcPct val="80000"/>
              </a:lnSpc>
            </a:pPr>
            <a:endParaRPr lang="es-ES_tradnl" dirty="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IV: </a:t>
            </a:r>
            <a:r>
              <a:rPr lang="es-ES" dirty="0">
                <a:latin typeface="Times New Roman"/>
                <a:cs typeface="Times New Roman"/>
              </a:rPr>
              <a:t>Estudio </a:t>
            </a:r>
            <a:r>
              <a:rPr lang="es-ES" dirty="0" smtClean="0">
                <a:latin typeface="Times New Roman"/>
                <a:cs typeface="Times New Roman"/>
              </a:rPr>
              <a:t>Técnico</a:t>
            </a:r>
          </a:p>
          <a:p>
            <a:pPr algn="ctr">
              <a:lnSpc>
                <a:spcPct val="80000"/>
              </a:lnSpc>
            </a:pPr>
            <a:endParaRPr lang="es-ES_tradnl" dirty="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V: </a:t>
            </a:r>
            <a:r>
              <a:rPr lang="es-ES" dirty="0">
                <a:latin typeface="Times New Roman"/>
                <a:cs typeface="Times New Roman"/>
              </a:rPr>
              <a:t>Estudio </a:t>
            </a:r>
            <a:r>
              <a:rPr lang="es-ES" dirty="0" smtClean="0">
                <a:latin typeface="Times New Roman"/>
                <a:cs typeface="Times New Roman"/>
              </a:rPr>
              <a:t>financiero</a:t>
            </a:r>
          </a:p>
          <a:p>
            <a:pPr algn="ctr">
              <a:lnSpc>
                <a:spcPct val="80000"/>
              </a:lnSpc>
            </a:pPr>
            <a:endParaRPr lang="es-ES_tradnl" dirty="0"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s-ES" b="1" dirty="0">
                <a:latin typeface="Times New Roman"/>
                <a:cs typeface="Times New Roman"/>
              </a:rPr>
              <a:t>Capítulo VI: </a:t>
            </a:r>
            <a:r>
              <a:rPr lang="es-ES" dirty="0">
                <a:latin typeface="Times New Roman"/>
                <a:cs typeface="Times New Roman"/>
              </a:rPr>
              <a:t>Conclusiones y Recomendaciones</a:t>
            </a:r>
            <a:endParaRPr lang="es-ES_tradn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4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con línea 1 (borde y barra de énfasis) 2"/>
          <p:cNvSpPr/>
          <p:nvPr/>
        </p:nvSpPr>
        <p:spPr>
          <a:xfrm>
            <a:off x="238569" y="742435"/>
            <a:ext cx="5489246" cy="1982774"/>
          </a:xfrm>
          <a:prstGeom prst="accentBorderCallout1">
            <a:avLst>
              <a:gd name="adj1" fmla="val 24848"/>
              <a:gd name="adj2" fmla="val 102546"/>
              <a:gd name="adj3" fmla="val 95561"/>
              <a:gd name="adj4" fmla="val 119343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latin typeface="Times New Roman"/>
                <a:cs typeface="Times New Roman"/>
              </a:rPr>
              <a:t>Oportunidades de Mayor </a:t>
            </a:r>
            <a:r>
              <a:rPr lang="es-ES" sz="1400" b="1" dirty="0" smtClean="0">
                <a:latin typeface="Times New Roman"/>
                <a:cs typeface="Times New Roman"/>
              </a:rPr>
              <a:t>Impacto:</a:t>
            </a:r>
          </a:p>
          <a:p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Incremento del Comercio Electrónico en Ecuador, en el 2014 se movieron $540 millones en transacciones por medio del Internet</a:t>
            </a:r>
            <a:r>
              <a:rPr lang="es-ES" sz="1400" dirty="0" smtClean="0">
                <a:latin typeface="Times New Roman"/>
                <a:cs typeface="Times New Roman"/>
              </a:rPr>
              <a:t>.</a:t>
            </a:r>
          </a:p>
          <a:p>
            <a:pPr lvl="0">
              <a:buClr>
                <a:schemeClr val="bg2"/>
              </a:buClr>
              <a:buSzPct val="77000"/>
            </a:pPr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Mayor acceso al Internet en los hogares ecuatorianos por medio de dispositivos móviles o fijos con un porcentaje del 65% en el 2013.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sp>
        <p:nvSpPr>
          <p:cNvPr id="4" name="Llamada con línea 1 (borde y barra de énfasis) 3"/>
          <p:cNvSpPr/>
          <p:nvPr/>
        </p:nvSpPr>
        <p:spPr>
          <a:xfrm>
            <a:off x="238571" y="2948401"/>
            <a:ext cx="4220800" cy="2104699"/>
          </a:xfrm>
          <a:prstGeom prst="accentBorderCallout1">
            <a:avLst>
              <a:gd name="adj1" fmla="val 24848"/>
              <a:gd name="adj2" fmla="val 102546"/>
              <a:gd name="adj3" fmla="val 28780"/>
              <a:gd name="adj4" fmla="val 130166"/>
            </a:avLst>
          </a:prstGeom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/>
              <a:t>Debilidades de Mayor </a:t>
            </a:r>
            <a:r>
              <a:rPr lang="es-ES" sz="1400" b="1" dirty="0" smtClean="0"/>
              <a:t>Impacto:</a:t>
            </a:r>
          </a:p>
          <a:p>
            <a:endParaRPr lang="es-ES_tradnl" sz="1400" dirty="0"/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Falta de claridad en la comunicación de los precios, promociones y costos de envío que desanimen la decisión de compra del consumidor</a:t>
            </a:r>
            <a:r>
              <a:rPr lang="es-ES" sz="1400" dirty="0" smtClean="0">
                <a:latin typeface="Times New Roman"/>
                <a:cs typeface="Times New Roman"/>
              </a:rPr>
              <a:t>.</a:t>
            </a: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_tradnl" sz="1400" dirty="0">
              <a:latin typeface="Times New Roman"/>
              <a:cs typeface="Times New Roman"/>
            </a:endParaRPr>
          </a:p>
          <a:p>
            <a:pPr marL="285750" lvl="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dirty="0">
                <a:latin typeface="Times New Roman"/>
                <a:cs typeface="Times New Roman"/>
              </a:rPr>
              <a:t>Altos porcentajes de fallos en los envíos, productos equivocados, golpeado o en mal estado que generen clientes insatisfechos.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63406" y="2909012"/>
            <a:ext cx="298626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Times New Roman"/>
                <a:cs typeface="Times New Roman"/>
              </a:rPr>
              <a:t>51% muestra que las debilidades poseen una mediana probabilidad  de impedir que se puedan tomar las </a:t>
            </a:r>
            <a:r>
              <a:rPr lang="es-ES" sz="1600" dirty="0" smtClean="0">
                <a:latin typeface="Times New Roman"/>
                <a:cs typeface="Times New Roman"/>
              </a:rPr>
              <a:t>oportunidades. 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85881"/>
              </p:ext>
            </p:extLst>
          </p:nvPr>
        </p:nvGraphicFramePr>
        <p:xfrm>
          <a:off x="5253255" y="4577293"/>
          <a:ext cx="3994914" cy="39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Documento" r:id="rId3" imgW="5613400" imgH="177800" progId="Word.Document.12">
                  <p:link updateAutomatic="1"/>
                </p:oleObj>
              </mc:Choice>
              <mc:Fallback>
                <p:oleObj name="Documento" r:id="rId3" imgW="5613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3255" y="4577293"/>
                        <a:ext cx="3994914" cy="39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Elipse 8"/>
          <p:cNvSpPr/>
          <p:nvPr/>
        </p:nvSpPr>
        <p:spPr>
          <a:xfrm>
            <a:off x="6414590" y="4336650"/>
            <a:ext cx="1667794" cy="830997"/>
          </a:xfrm>
          <a:prstGeom prst="ellipse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444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722465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Ratio balance de Fuerza </a:t>
            </a: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DO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09125"/>
              </p:ext>
            </p:extLst>
          </p:nvPr>
        </p:nvGraphicFramePr>
        <p:xfrm>
          <a:off x="1815478" y="2263474"/>
          <a:ext cx="5715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Documento" r:id="rId3" imgW="5715000" imgH="1435100" progId="Word.Document.12">
                  <p:link updateAutomatic="1"/>
                </p:oleObj>
              </mc:Choice>
              <mc:Fallback>
                <p:oleObj name="Documento" r:id="rId3" imgW="5715000" imgH="1435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5478" y="2263474"/>
                        <a:ext cx="5715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07900" y="3604747"/>
            <a:ext cx="8108044" cy="19242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/>
              <a:t>S</a:t>
            </a:r>
            <a:r>
              <a:rPr lang="es-ES" sz="1600" dirty="0" smtClean="0"/>
              <a:t>e </a:t>
            </a:r>
            <a:r>
              <a:rPr lang="es-ES" sz="1600" dirty="0"/>
              <a:t>necesita lograr que las </a:t>
            </a:r>
            <a:r>
              <a:rPr lang="es-ES" sz="1600" dirty="0" smtClean="0"/>
              <a:t>oportunidades se transformen </a:t>
            </a:r>
            <a:r>
              <a:rPr lang="es-ES" sz="1600" dirty="0"/>
              <a:t>en fortalezas  y establecerlas </a:t>
            </a:r>
            <a:r>
              <a:rPr lang="es-ES" sz="1600" dirty="0" smtClean="0"/>
              <a:t>como </a:t>
            </a:r>
            <a:r>
              <a:rPr lang="es-ES" sz="1600" dirty="0"/>
              <a:t>ventajas </a:t>
            </a:r>
            <a:r>
              <a:rPr lang="es-ES" sz="1600" dirty="0" smtClean="0"/>
              <a:t>tangibles</a:t>
            </a:r>
            <a:r>
              <a:rPr lang="es-ES" sz="1600" dirty="0" smtClean="0"/>
              <a:t>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 smtClean="0"/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 smtClean="0"/>
              <a:t>Fortalecer </a:t>
            </a:r>
            <a:r>
              <a:rPr lang="es-ES" sz="1600" dirty="0"/>
              <a:t>el interior de la organización para tener una efectiva y eficiente satisfacción del </a:t>
            </a:r>
            <a:r>
              <a:rPr lang="es-ES" sz="1600" dirty="0" smtClean="0"/>
              <a:t>cliente</a:t>
            </a:r>
            <a:r>
              <a:rPr lang="es-ES" sz="1600" dirty="0" smtClean="0"/>
              <a:t>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 smtClean="0"/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/>
              <a:t>Minimizar</a:t>
            </a:r>
            <a:r>
              <a:rPr lang="es-ES" sz="1600" dirty="0" smtClean="0"/>
              <a:t> </a:t>
            </a:r>
            <a:r>
              <a:rPr lang="es-ES" sz="1600" dirty="0"/>
              <a:t>el efecto de las amenazas, por medio del aprovechamiento de las oportunidades del </a:t>
            </a:r>
            <a:r>
              <a:rPr lang="es-ES" sz="1600" dirty="0" smtClean="0"/>
              <a:t>medio</a:t>
            </a:r>
            <a:r>
              <a:rPr lang="es-ES" sz="1600" dirty="0"/>
              <a:t>.</a:t>
            </a:r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668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atin typeface="Times New Roman"/>
                <a:cs typeface="Times New Roman"/>
              </a:rPr>
              <a:t/>
            </a:r>
            <a:br>
              <a:rPr lang="es-ES" b="1" dirty="0" smtClean="0">
                <a:latin typeface="Times New Roman"/>
                <a:cs typeface="Times New Roman"/>
              </a:rPr>
            </a:br>
            <a:r>
              <a:rPr lang="es-ES" b="1" dirty="0" smtClean="0">
                <a:latin typeface="Times New Roman"/>
                <a:cs typeface="Times New Roman"/>
              </a:rPr>
              <a:t>Capítulo III</a:t>
            </a:r>
            <a:br>
              <a:rPr lang="es-ES" b="1" dirty="0" smtClean="0">
                <a:latin typeface="Times New Roman"/>
                <a:cs typeface="Times New Roman"/>
              </a:rPr>
            </a:br>
            <a:r>
              <a:rPr lang="es-ES" dirty="0">
                <a:latin typeface="Times New Roman"/>
                <a:cs typeface="Times New Roman"/>
              </a:rPr>
              <a:t>Investigación de Mercados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Imagen 3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464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081386"/>
            <a:ext cx="8308975" cy="1085085"/>
          </a:xfrm>
        </p:spPr>
        <p:txBody>
          <a:bodyPr/>
          <a:lstStyle/>
          <a:p>
            <a:pPr lvl="0" algn="ctr"/>
            <a:r>
              <a:rPr lang="es-ES" b="1" dirty="0" smtClean="0">
                <a:latin typeface="Times New Roman"/>
                <a:cs typeface="Times New Roman"/>
              </a:rPr>
              <a:t>Investigación </a:t>
            </a:r>
            <a:r>
              <a:rPr lang="es-ES" b="1" dirty="0">
                <a:latin typeface="Times New Roman"/>
                <a:cs typeface="Times New Roman"/>
              </a:rPr>
              <a:t>de </a:t>
            </a:r>
            <a:r>
              <a:rPr lang="es-ES" b="1" dirty="0" smtClean="0">
                <a:latin typeface="Times New Roman"/>
                <a:cs typeface="Times New Roman"/>
              </a:rPr>
              <a:t>Mercados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98719" y="2711979"/>
            <a:ext cx="5529378" cy="137465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/>
          <a:lstStyle/>
          <a:p>
            <a:pPr marL="0" lvl="1" indent="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s-ES" b="1" dirty="0">
                <a:latin typeface="Times New Roman"/>
                <a:cs typeface="Times New Roman"/>
              </a:rPr>
              <a:t>Definición del Problema</a:t>
            </a:r>
            <a:endParaRPr lang="es-ES_tradnl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s-ES" dirty="0">
                <a:latin typeface="Times New Roman"/>
                <a:cs typeface="Times New Roman"/>
              </a:rPr>
              <a:t>La carencia de comercialización de productos Orgánicos por medio de sitios web </a:t>
            </a:r>
            <a:r>
              <a:rPr lang="es-ES" dirty="0" smtClean="0">
                <a:latin typeface="Times New Roman"/>
                <a:cs typeface="Times New Roman"/>
              </a:rPr>
              <a:t>ecuatorianos.</a:t>
            </a:r>
            <a:r>
              <a:rPr lang="es-ES_tradnl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567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/>
        </p:nvSpPr>
        <p:spPr>
          <a:xfrm>
            <a:off x="603523" y="874447"/>
            <a:ext cx="257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Diagrama de </a:t>
            </a:r>
            <a:r>
              <a:rPr lang="es-ES" b="1" dirty="0" smtClean="0">
                <a:latin typeface="Times New Roman"/>
                <a:cs typeface="Times New Roman"/>
              </a:rPr>
              <a:t>Ishikawa</a:t>
            </a:r>
            <a:endParaRPr lang="es-ES_tradnl" b="1" dirty="0">
              <a:latin typeface="Times New Roman"/>
              <a:cs typeface="Times New Roman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79" y="1243779"/>
            <a:ext cx="6877646" cy="4131272"/>
          </a:xfrm>
          <a:prstGeom prst="rect">
            <a:avLst/>
          </a:prstGeom>
        </p:spPr>
      </p:pic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1819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Propósito de la implementación del Proyecto de Factibilidad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359892" y="2969950"/>
            <a:ext cx="6542885" cy="1124281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/>
          <a:lstStyle/>
          <a:p>
            <a:pPr marL="0" indent="0" algn="ctr">
              <a:buNone/>
            </a:pPr>
            <a:r>
              <a:rPr lang="es-ES" dirty="0" smtClean="0">
                <a:latin typeface="Times New Roman"/>
                <a:cs typeface="Times New Roman"/>
              </a:rPr>
              <a:t>Conocer </a:t>
            </a:r>
            <a:r>
              <a:rPr lang="es-ES" dirty="0">
                <a:latin typeface="Times New Roman"/>
                <a:cs typeface="Times New Roman"/>
              </a:rPr>
              <a:t>la aceptación que los alimentos orgánicos tienen en el mercado Guayaquileño con la </a:t>
            </a:r>
            <a:r>
              <a:rPr lang="es-ES" dirty="0" smtClean="0">
                <a:latin typeface="Times New Roman"/>
                <a:cs typeface="Times New Roman"/>
              </a:rPr>
              <a:t>posibilidad </a:t>
            </a:r>
            <a:r>
              <a:rPr lang="es-ES" dirty="0">
                <a:latin typeface="Times New Roman"/>
                <a:cs typeface="Times New Roman"/>
              </a:rPr>
              <a:t>que ofrece el Internet en la venta por medio de tiendas </a:t>
            </a:r>
            <a:r>
              <a:rPr lang="es-ES" dirty="0" smtClean="0">
                <a:latin typeface="Times New Roman"/>
                <a:cs typeface="Times New Roman"/>
              </a:rPr>
              <a:t>virtuales.</a:t>
            </a:r>
            <a:r>
              <a:rPr lang="es-ES_tradnl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56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21871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Objetivo de Investigación de </a:t>
            </a: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Mercados</a:t>
            </a:r>
            <a:endParaRPr lang="es-ES" sz="3600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43480" y="2341562"/>
            <a:ext cx="6833132" cy="282575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endParaRPr lang="es-ES_tradnl" dirty="0"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s-ES" sz="5600" b="1" dirty="0" smtClean="0">
                <a:latin typeface="Times New Roman"/>
                <a:cs typeface="Times New Roman"/>
              </a:rPr>
              <a:t>Objetivos </a:t>
            </a:r>
            <a:r>
              <a:rPr lang="es-ES" sz="5600" b="1" dirty="0">
                <a:latin typeface="Times New Roman"/>
                <a:cs typeface="Times New Roman"/>
              </a:rPr>
              <a:t>Específicos </a:t>
            </a:r>
            <a:endParaRPr lang="es-ES_tradnl" sz="5600" b="1" dirty="0">
              <a:latin typeface="Times New Roman"/>
              <a:cs typeface="Times New Roman"/>
            </a:endParaRPr>
          </a:p>
          <a:p>
            <a:pPr lvl="0">
              <a:buClr>
                <a:schemeClr val="bg2"/>
              </a:buClr>
              <a:buFont typeface="Wingdings" charset="2"/>
              <a:buChar char="q"/>
            </a:pPr>
            <a:r>
              <a:rPr lang="es-ES_tradnl" sz="5600" dirty="0">
                <a:latin typeface="Times New Roman"/>
                <a:cs typeface="Times New Roman"/>
              </a:rPr>
              <a:t>Especificar el mercado objetivo y características de los potenciales consumidores </a:t>
            </a:r>
            <a:r>
              <a:rPr lang="es-ES_tradnl" sz="5600" dirty="0" smtClean="0">
                <a:latin typeface="Times New Roman"/>
                <a:cs typeface="Times New Roman"/>
              </a:rPr>
              <a:t>de la </a:t>
            </a:r>
            <a:r>
              <a:rPr lang="es-ES_tradnl" sz="5600" dirty="0">
                <a:latin typeface="Times New Roman"/>
                <a:cs typeface="Times New Roman"/>
              </a:rPr>
              <a:t>tienda virtual</a:t>
            </a:r>
            <a:r>
              <a:rPr lang="es-ES" sz="5600" dirty="0">
                <a:latin typeface="Times New Roman"/>
                <a:cs typeface="Times New Roman"/>
              </a:rPr>
              <a:t>.</a:t>
            </a:r>
            <a:endParaRPr lang="es-ES_tradnl" sz="5600" dirty="0">
              <a:latin typeface="Times New Roman"/>
              <a:cs typeface="Times New Roman"/>
            </a:endParaRPr>
          </a:p>
          <a:p>
            <a:pPr lvl="0">
              <a:buClr>
                <a:schemeClr val="bg2"/>
              </a:buClr>
              <a:buFont typeface="Wingdings" charset="2"/>
              <a:buChar char="q"/>
            </a:pPr>
            <a:r>
              <a:rPr lang="es-ES_tradnl" sz="5600" dirty="0">
                <a:latin typeface="Times New Roman"/>
                <a:cs typeface="Times New Roman"/>
              </a:rPr>
              <a:t>Establecer las características de la demanda en el consumo de productos orgánicos.</a:t>
            </a:r>
          </a:p>
          <a:p>
            <a:pPr lvl="0">
              <a:buClr>
                <a:schemeClr val="bg2"/>
              </a:buClr>
              <a:buFont typeface="Wingdings" charset="2"/>
              <a:buChar char="q"/>
            </a:pPr>
            <a:r>
              <a:rPr lang="es-ES_tradnl" sz="5600" dirty="0">
                <a:latin typeface="Times New Roman"/>
                <a:cs typeface="Times New Roman"/>
              </a:rPr>
              <a:t>Conocer el precio que el consumidor puede pagar por los productos Orgánicos.</a:t>
            </a:r>
          </a:p>
          <a:p>
            <a:pPr lvl="0">
              <a:buClr>
                <a:schemeClr val="bg2"/>
              </a:buClr>
              <a:buFont typeface="Wingdings" charset="2"/>
              <a:buChar char="q"/>
            </a:pPr>
            <a:r>
              <a:rPr lang="es-ES_tradnl" sz="5600" dirty="0">
                <a:latin typeface="Times New Roman"/>
                <a:cs typeface="Times New Roman"/>
              </a:rPr>
              <a:t>Conocer la aceptación </a:t>
            </a:r>
            <a:r>
              <a:rPr lang="es-ES_tradnl" sz="5600" dirty="0" smtClean="0">
                <a:latin typeface="Times New Roman"/>
                <a:cs typeface="Times New Roman"/>
              </a:rPr>
              <a:t>de la </a:t>
            </a:r>
            <a:r>
              <a:rPr lang="es-ES_tradnl" sz="5600" dirty="0">
                <a:latin typeface="Times New Roman"/>
                <a:cs typeface="Times New Roman"/>
              </a:rPr>
              <a:t> tienda virtual</a:t>
            </a:r>
            <a:r>
              <a:rPr lang="es-ES_tradnl" sz="5600" dirty="0" smtClean="0">
                <a:latin typeface="Times New Roman"/>
                <a:cs typeface="Times New Roman"/>
              </a:rPr>
              <a:t> </a:t>
            </a:r>
            <a:r>
              <a:rPr lang="es-ES_tradnl" sz="5600" dirty="0">
                <a:latin typeface="Times New Roman"/>
                <a:cs typeface="Times New Roman"/>
              </a:rPr>
              <a:t>"</a:t>
            </a:r>
            <a:r>
              <a:rPr lang="es-ES" sz="5600" dirty="0">
                <a:latin typeface="Times New Roman"/>
                <a:cs typeface="Times New Roman"/>
              </a:rPr>
              <a:t>Del </a:t>
            </a:r>
            <a:r>
              <a:rPr lang="es-ES" sz="5600" dirty="0" smtClean="0">
                <a:latin typeface="Times New Roman"/>
                <a:cs typeface="Times New Roman"/>
              </a:rPr>
              <a:t>Huerto</a:t>
            </a:r>
            <a:r>
              <a:rPr lang="es-ES_tradnl" sz="5600" dirty="0" smtClean="0">
                <a:latin typeface="Times New Roman"/>
                <a:cs typeface="Times New Roman"/>
              </a:rPr>
              <a:t>” en </a:t>
            </a:r>
            <a:r>
              <a:rPr lang="es-ES_tradnl" sz="5600" dirty="0">
                <a:latin typeface="Times New Roman"/>
                <a:cs typeface="Times New Roman"/>
              </a:rPr>
              <a:t>la venta productos orgánicos.</a:t>
            </a:r>
          </a:p>
          <a:p>
            <a:pPr lvl="0">
              <a:buClr>
                <a:schemeClr val="bg2"/>
              </a:buClr>
              <a:buFont typeface="Wingdings" charset="2"/>
              <a:buChar char="q"/>
            </a:pPr>
            <a:r>
              <a:rPr lang="es-ES_tradnl" sz="5600" dirty="0">
                <a:latin typeface="Times New Roman"/>
                <a:cs typeface="Times New Roman"/>
              </a:rPr>
              <a:t>Identificar los medios de publicidad que prefiere los consumidores.</a:t>
            </a:r>
          </a:p>
          <a:p>
            <a:pPr marL="0" indent="0">
              <a:buNone/>
            </a:pPr>
            <a:endParaRPr lang="es-ES" sz="24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891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6861" y="1222374"/>
            <a:ext cx="8308039" cy="77334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Población de estudio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5337806" y="2366067"/>
            <a:ext cx="2859087" cy="2757488"/>
            <a:chOff x="3681" y="9072"/>
            <a:chExt cx="4502" cy="4406"/>
          </a:xfrm>
        </p:grpSpPr>
        <p:pic>
          <p:nvPicPr>
            <p:cNvPr id="26" name="Imagen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" y="9072"/>
              <a:ext cx="4502" cy="440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ipse 5"/>
            <p:cNvSpPr>
              <a:spLocks noChangeArrowheads="1"/>
            </p:cNvSpPr>
            <p:nvPr/>
          </p:nvSpPr>
          <p:spPr bwMode="auto">
            <a:xfrm>
              <a:off x="4803" y="9164"/>
              <a:ext cx="2152" cy="420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30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Times New Roman"/>
                <a:cs typeface="Times New Roman"/>
              </a:endParaRPr>
            </a:p>
          </p:txBody>
        </p:sp>
      </p:grpSp>
      <p:sp>
        <p:nvSpPr>
          <p:cNvPr id="2" name="Pentágono 1"/>
          <p:cNvSpPr/>
          <p:nvPr/>
        </p:nvSpPr>
        <p:spPr>
          <a:xfrm>
            <a:off x="416861" y="2235729"/>
            <a:ext cx="4728913" cy="302699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2"/>
              </a:buClr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Parroquia Urbana Satélite del Cantón S</a:t>
            </a:r>
            <a:r>
              <a:rPr lang="es-ES" sz="1600" dirty="0" smtClean="0">
                <a:latin typeface="Times New Roman"/>
                <a:cs typeface="Times New Roman"/>
              </a:rPr>
              <a:t>amborondón</a:t>
            </a:r>
            <a:r>
              <a:rPr lang="es-ES_tradnl" sz="16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q"/>
            </a:pPr>
            <a:endParaRPr lang="es-ES_tradnl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Este sector posee 10.000 habitantes, distribuidas en 54 urbanizaciones</a:t>
            </a:r>
            <a:r>
              <a:rPr lang="es-ES" sz="16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bg2"/>
              </a:buClr>
              <a:buFont typeface="Wingdings" charset="2"/>
              <a:buChar char="q"/>
            </a:pPr>
            <a:endParaRPr lang="es-E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Homogeneidad, es decir que todo los habitantes de este sector son de clase media alta y realizan comúnmente compras por medio del internet.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7768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735039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Determinación del Tamaño de la Muestra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09" y="2308491"/>
            <a:ext cx="3909293" cy="2641600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766478"/>
              </p:ext>
            </p:extLst>
          </p:nvPr>
        </p:nvGraphicFramePr>
        <p:xfrm>
          <a:off x="301734" y="2804168"/>
          <a:ext cx="4276346" cy="62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Documento" r:id="rId4" imgW="5613400" imgH="533400" progId="Word.Document.12">
                  <p:link updateAutomatic="1"/>
                </p:oleObj>
              </mc:Choice>
              <mc:Fallback>
                <p:oleObj name="Documento" r:id="rId4" imgW="5613400" imgH="533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734" y="2804168"/>
                        <a:ext cx="4276346" cy="628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1659025" y="3744360"/>
            <a:ext cx="1714500" cy="455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ÇlÇr ñæí©" charset="0"/>
                <a:cs typeface="Times New Roman"/>
              </a:rPr>
              <a:t>n=370 Personas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9417" y="4467590"/>
            <a:ext cx="40486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Urbanizaciones seleccionadas</a:t>
            </a: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: Parque Magno, La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Puntilla y </a:t>
            </a:r>
            <a:r>
              <a:rPr lang="es-ES_tradn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Betania   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Botón de acción: Hacia atrás o Anterior 7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824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49" y="1018511"/>
            <a:ext cx="3696577" cy="43381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2" y="1018511"/>
            <a:ext cx="4337688" cy="43255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4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515" y="1806948"/>
            <a:ext cx="8307387" cy="1349376"/>
          </a:xfrm>
        </p:spPr>
        <p:txBody>
          <a:bodyPr/>
          <a:lstStyle/>
          <a:p>
            <a:r>
              <a:rPr lang="es-ES" b="1" dirty="0">
                <a:latin typeface="Times New Roman"/>
                <a:cs typeface="Times New Roman"/>
              </a:rPr>
              <a:t>Capítulo I</a:t>
            </a:r>
            <a:r>
              <a:rPr lang="es-ES" dirty="0">
                <a:latin typeface="Times New Roman"/>
                <a:cs typeface="Times New Roman"/>
              </a:rPr>
              <a:t/>
            </a:r>
            <a:br>
              <a:rPr lang="es-ES" dirty="0">
                <a:latin typeface="Times New Roman"/>
                <a:cs typeface="Times New Roman"/>
              </a:rPr>
            </a:br>
            <a:r>
              <a:rPr lang="es-ES" dirty="0" smtClean="0">
                <a:latin typeface="Times New Roman"/>
                <a:cs typeface="Times New Roman"/>
              </a:rPr>
              <a:t>Antecedentes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Imagen 4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otón de acción: Hacia atrás o Anterior 7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657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056239"/>
            <a:ext cx="8308975" cy="79217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</a:b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</a:br>
            <a:r>
              <a:rPr lang="es-ES" sz="3600" b="1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Análisis </a:t>
            </a:r>
            <a:r>
              <a:rPr lang="es-ES" sz="3600" b="1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de </a:t>
            </a:r>
            <a:r>
              <a:rPr lang="es-ES" sz="3600" b="1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Datos</a:t>
            </a:r>
            <a:endParaRPr lang="es-ES" sz="3600" b="1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93114" y="2937077"/>
            <a:ext cx="6837954" cy="168110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1600" dirty="0">
                <a:latin typeface="Times New Roman"/>
                <a:cs typeface="Times New Roman"/>
              </a:rPr>
              <a:t>P</a:t>
            </a:r>
            <a:r>
              <a:rPr lang="es-ES_tradnl" sz="1600" dirty="0" smtClean="0">
                <a:latin typeface="Times New Roman"/>
                <a:cs typeface="Times New Roman"/>
              </a:rPr>
              <a:t>rocesamiento </a:t>
            </a:r>
            <a:r>
              <a:rPr lang="es-ES_tradnl" sz="1600" dirty="0">
                <a:latin typeface="Times New Roman"/>
                <a:cs typeface="Times New Roman"/>
              </a:rPr>
              <a:t>de los datos recolectados se utiliza un programa </a:t>
            </a:r>
            <a:r>
              <a:rPr lang="es-ES_tradnl" sz="1600" dirty="0" smtClean="0">
                <a:latin typeface="Times New Roman"/>
                <a:cs typeface="Times New Roman"/>
              </a:rPr>
              <a:t>estadístico SPSS </a:t>
            </a:r>
            <a:r>
              <a:rPr lang="es-ES_tradnl" sz="1600" dirty="0">
                <a:latin typeface="Times New Roman"/>
                <a:cs typeface="Times New Roman"/>
              </a:rPr>
              <a:t>(</a:t>
            </a:r>
            <a:r>
              <a:rPr lang="es-ES_tradnl" sz="1600" dirty="0" err="1">
                <a:latin typeface="Times New Roman"/>
                <a:cs typeface="Times New Roman"/>
              </a:rPr>
              <a:t>Statiscal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err="1">
                <a:latin typeface="Times New Roman"/>
                <a:cs typeface="Times New Roman"/>
              </a:rPr>
              <a:t>Package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err="1">
                <a:latin typeface="Times New Roman"/>
                <a:cs typeface="Times New Roman"/>
              </a:rPr>
              <a:t>for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err="1">
                <a:latin typeface="Times New Roman"/>
                <a:cs typeface="Times New Roman"/>
              </a:rPr>
              <a:t>the</a:t>
            </a:r>
            <a:r>
              <a:rPr lang="es-ES_tradnl" sz="1600" dirty="0">
                <a:latin typeface="Times New Roman"/>
                <a:cs typeface="Times New Roman"/>
              </a:rPr>
              <a:t> Social </a:t>
            </a:r>
            <a:r>
              <a:rPr lang="es-ES_tradnl" sz="1600" dirty="0" err="1">
                <a:latin typeface="Times New Roman"/>
                <a:cs typeface="Times New Roman"/>
              </a:rPr>
              <a:t>Sciences</a:t>
            </a:r>
            <a:r>
              <a:rPr lang="es-ES_tradnl" sz="1600" dirty="0" smtClean="0">
                <a:latin typeface="Times New Roman"/>
                <a:cs typeface="Times New Roman"/>
              </a:rPr>
              <a:t>). </a:t>
            </a:r>
          </a:p>
          <a:p>
            <a:pPr marL="342900" lvl="2" indent="-342900">
              <a:spcBef>
                <a:spcPts val="2000"/>
              </a:spcBef>
              <a:buClr>
                <a:schemeClr val="bg2"/>
              </a:buClr>
              <a:buFont typeface="Wingdings" charset="2"/>
              <a:buChar char="q"/>
            </a:pPr>
            <a:r>
              <a:rPr lang="es-ES" sz="1600" b="1" dirty="0">
                <a:latin typeface="Times New Roman"/>
                <a:cs typeface="Times New Roman"/>
              </a:rPr>
              <a:t>Análisis </a:t>
            </a:r>
            <a:r>
              <a:rPr lang="es-ES" sz="1600" b="1" dirty="0" err="1" smtClean="0">
                <a:latin typeface="Times New Roman"/>
                <a:cs typeface="Times New Roman"/>
              </a:rPr>
              <a:t>Univariado</a:t>
            </a:r>
            <a:r>
              <a:rPr lang="es-ES" sz="1600" b="1" dirty="0" smtClean="0">
                <a:latin typeface="Times New Roman"/>
                <a:cs typeface="Times New Roman"/>
              </a:rPr>
              <a:t>: </a:t>
            </a:r>
            <a:r>
              <a:rPr lang="es-ES_tradnl" sz="1600" dirty="0">
                <a:latin typeface="Times New Roman"/>
                <a:cs typeface="Times New Roman"/>
              </a:rPr>
              <a:t>estudia las variables </a:t>
            </a:r>
            <a:r>
              <a:rPr lang="es-ES_tradnl" sz="1600" dirty="0" smtClean="0">
                <a:latin typeface="Times New Roman"/>
                <a:cs typeface="Times New Roman"/>
              </a:rPr>
              <a:t>individualmente. </a:t>
            </a:r>
            <a:endParaRPr lang="es-ES_tradnl" sz="1600" b="1" dirty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Font typeface="Wingdings" charset="2"/>
              <a:buChar char="q"/>
            </a:pPr>
            <a:r>
              <a:rPr lang="es-ES_tradnl" sz="1600" b="1" dirty="0" smtClean="0">
                <a:latin typeface="Times New Roman"/>
                <a:cs typeface="Times New Roman"/>
              </a:rPr>
              <a:t>Análisis </a:t>
            </a:r>
            <a:r>
              <a:rPr lang="es-ES_tradnl" sz="1600" b="1" dirty="0" err="1" smtClean="0">
                <a:latin typeface="Times New Roman"/>
                <a:cs typeface="Times New Roman"/>
              </a:rPr>
              <a:t>Bivariado</a:t>
            </a:r>
            <a:r>
              <a:rPr lang="es-ES_tradnl" sz="1600" b="1" dirty="0" smtClean="0">
                <a:latin typeface="Times New Roman"/>
                <a:cs typeface="Times New Roman"/>
              </a:rPr>
              <a:t>: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comparar dos variables y poder conocer la medida en la que una modifica a la otra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smtClean="0">
                <a:latin typeface="Times New Roman"/>
                <a:cs typeface="Times New Roman"/>
              </a:rPr>
              <a:t>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1875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Times New Roman"/>
                <a:cs typeface="Times New Roman"/>
              </a:rPr>
              <a:t>Análisis </a:t>
            </a:r>
            <a:r>
              <a:rPr lang="es-ES" b="1" dirty="0" err="1">
                <a:latin typeface="Times New Roman"/>
                <a:cs typeface="Times New Roman"/>
              </a:rPr>
              <a:t>Univariado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96873" y="2834216"/>
            <a:ext cx="4173361" cy="203411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0" indent="0">
              <a:buNone/>
            </a:pPr>
            <a:r>
              <a:rPr lang="es-ES" sz="1600" b="1" dirty="0" smtClean="0">
                <a:latin typeface="Times New Roman"/>
                <a:cs typeface="Times New Roman"/>
              </a:rPr>
              <a:t>Pregunta 1</a:t>
            </a:r>
          </a:p>
          <a:p>
            <a:pPr>
              <a:buClr>
                <a:schemeClr val="bg2"/>
              </a:buClr>
              <a:buFont typeface="Wingdings" charset="2"/>
              <a:buChar char="q"/>
            </a:pPr>
            <a:r>
              <a:rPr lang="es-ES" sz="1600" dirty="0" smtClean="0">
                <a:latin typeface="Times New Roman"/>
                <a:cs typeface="Times New Roman"/>
              </a:rPr>
              <a:t>La </a:t>
            </a:r>
            <a:r>
              <a:rPr lang="es-ES" sz="1600" dirty="0">
                <a:latin typeface="Times New Roman"/>
                <a:cs typeface="Times New Roman"/>
              </a:rPr>
              <a:t>preferencia de las personas encuestadas que realiza compras por el Internet con un 24,59</a:t>
            </a:r>
            <a:r>
              <a:rPr lang="es-ES" sz="1600" dirty="0" smtClean="0">
                <a:latin typeface="Times New Roman"/>
                <a:cs typeface="Times New Roman"/>
              </a:rPr>
              <a:t>%.</a:t>
            </a:r>
          </a:p>
          <a:p>
            <a:pPr>
              <a:buClr>
                <a:schemeClr val="bg2"/>
              </a:buClr>
              <a:buFont typeface="Wingdings" charset="2"/>
              <a:buChar char="q"/>
            </a:pPr>
            <a:r>
              <a:rPr lang="es-ES_tradnl" sz="1600" dirty="0" smtClean="0">
                <a:latin typeface="Times New Roman"/>
                <a:cs typeface="Times New Roman"/>
              </a:rPr>
              <a:t>En </a:t>
            </a:r>
            <a:r>
              <a:rPr lang="es-ES_tradnl" sz="1600" dirty="0">
                <a:latin typeface="Times New Roman"/>
                <a:cs typeface="Times New Roman"/>
              </a:rPr>
              <a:t>2014 en Ecuador se movieron $540 millones de dólares a través de </a:t>
            </a:r>
            <a:r>
              <a:rPr lang="es-ES_tradnl" sz="1600" dirty="0" smtClean="0">
                <a:latin typeface="Times New Roman"/>
                <a:cs typeface="Times New Roman"/>
              </a:rPr>
              <a:t>Internet (INEC).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21161745"/>
              </p:ext>
            </p:extLst>
          </p:nvPr>
        </p:nvGraphicFramePr>
        <p:xfrm>
          <a:off x="4689875" y="2463800"/>
          <a:ext cx="41421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883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04" y="1455209"/>
            <a:ext cx="3827915" cy="304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3124" y="1916231"/>
            <a:ext cx="4300608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/>
                <a:cs typeface="Times New Roman"/>
              </a:rPr>
              <a:t>Pregunta 3</a:t>
            </a:r>
          </a:p>
          <a:p>
            <a:endParaRPr lang="es-ES" sz="1600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 smtClean="0">
                <a:latin typeface="Times New Roman"/>
                <a:cs typeface="Times New Roman"/>
              </a:rPr>
              <a:t>El </a:t>
            </a:r>
            <a:r>
              <a:rPr lang="es-ES" sz="1600" dirty="0">
                <a:latin typeface="Times New Roman"/>
                <a:cs typeface="Times New Roman"/>
              </a:rPr>
              <a:t>conocimiento en este sector de productos orgánicos es alto, comprendiendo el 63,78</a:t>
            </a:r>
            <a:r>
              <a:rPr lang="es-ES" sz="1600" dirty="0" smtClean="0">
                <a:latin typeface="Times New Roman"/>
                <a:cs typeface="Times New Roman"/>
              </a:rPr>
              <a:t>%.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 smtClean="0">
                <a:latin typeface="Times New Roman"/>
                <a:cs typeface="Times New Roman"/>
              </a:rPr>
              <a:t>El </a:t>
            </a:r>
            <a:r>
              <a:rPr lang="es-ES" sz="1600" dirty="0">
                <a:latin typeface="Times New Roman"/>
                <a:cs typeface="Times New Roman"/>
              </a:rPr>
              <a:t>diario “El Universo”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smtClean="0">
                <a:latin typeface="Times New Roman"/>
                <a:cs typeface="Times New Roman"/>
              </a:rPr>
              <a:t>en </a:t>
            </a:r>
            <a:r>
              <a:rPr lang="es-ES" sz="1600" dirty="0" smtClean="0">
                <a:latin typeface="Times New Roman"/>
                <a:cs typeface="Times New Roman"/>
              </a:rPr>
              <a:t>septiembre </a:t>
            </a:r>
            <a:r>
              <a:rPr lang="es-ES" sz="1600" dirty="0">
                <a:latin typeface="Times New Roman"/>
                <a:cs typeface="Times New Roman"/>
              </a:rPr>
              <a:t>del </a:t>
            </a:r>
            <a:r>
              <a:rPr lang="es-ES" sz="1600" dirty="0" smtClean="0">
                <a:latin typeface="Times New Roman"/>
                <a:cs typeface="Times New Roman"/>
              </a:rPr>
              <a:t>2012</a:t>
            </a:r>
            <a:r>
              <a:rPr lang="es-ES_tradnl" sz="1600" dirty="0" smtClean="0">
                <a:latin typeface="Times New Roman"/>
                <a:cs typeface="Times New Roman"/>
              </a:rPr>
              <a:t>, </a:t>
            </a:r>
            <a:r>
              <a:rPr lang="es-ES" sz="1600" dirty="0">
                <a:latin typeface="Times New Roman"/>
                <a:cs typeface="Times New Roman"/>
              </a:rPr>
              <a:t>manifestó que desde los años 80 y 90 surgió en Ecuador la agricultura </a:t>
            </a:r>
            <a:r>
              <a:rPr lang="es-ES" sz="1600" dirty="0" smtClean="0">
                <a:latin typeface="Times New Roman"/>
                <a:cs typeface="Times New Roman"/>
              </a:rPr>
              <a:t>orgánica.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421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810599926"/>
              </p:ext>
            </p:extLst>
          </p:nvPr>
        </p:nvGraphicFramePr>
        <p:xfrm>
          <a:off x="4765316" y="1659801"/>
          <a:ext cx="3871940" cy="286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333197" y="1659801"/>
            <a:ext cx="4352751" cy="2800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/>
                <a:cs typeface="Times New Roman"/>
              </a:rPr>
              <a:t>Pregunta 8</a:t>
            </a:r>
          </a:p>
          <a:p>
            <a:endParaRPr lang="es-ES" sz="1600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La cantidad de dinero que la mayor parte de encuestados invierte en </a:t>
            </a:r>
            <a:r>
              <a:rPr lang="es-ES" sz="1600" dirty="0" smtClean="0">
                <a:latin typeface="Times New Roman"/>
                <a:cs typeface="Times New Roman"/>
              </a:rPr>
              <a:t>víveres $</a:t>
            </a:r>
            <a:r>
              <a:rPr lang="es-ES" sz="1600" dirty="0">
                <a:latin typeface="Times New Roman"/>
                <a:cs typeface="Times New Roman"/>
              </a:rPr>
              <a:t>80 o más, con un 38,11</a:t>
            </a:r>
            <a:r>
              <a:rPr lang="es-ES" sz="1600" dirty="0" smtClean="0">
                <a:latin typeface="Times New Roman"/>
                <a:cs typeface="Times New Roman"/>
              </a:rPr>
              <a:t>%.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</a:t>
            </a:r>
            <a:r>
              <a:rPr lang="es-ES" sz="1600" dirty="0" smtClean="0">
                <a:latin typeface="Times New Roman"/>
                <a:cs typeface="Times New Roman"/>
              </a:rPr>
              <a:t>studio </a:t>
            </a:r>
            <a:r>
              <a:rPr lang="es-ES" sz="1600" dirty="0">
                <a:latin typeface="Times New Roman"/>
                <a:cs typeface="Times New Roman"/>
              </a:rPr>
              <a:t>realizado por VECO</a:t>
            </a:r>
            <a:r>
              <a:rPr lang="es-ES" sz="1600">
                <a:latin typeface="Times New Roman"/>
                <a:cs typeface="Times New Roman"/>
              </a:rPr>
              <a:t>-</a:t>
            </a:r>
            <a:r>
              <a:rPr lang="es-ES" sz="1600" smtClean="0">
                <a:latin typeface="Times New Roman"/>
                <a:cs typeface="Times New Roman"/>
              </a:rPr>
              <a:t>Ecuador (</a:t>
            </a:r>
            <a:r>
              <a:rPr lang="es-ES_tradnl" sz="1600" dirty="0" smtClean="0"/>
              <a:t>Desarrollo </a:t>
            </a:r>
            <a:r>
              <a:rPr lang="es-ES_tradnl" sz="1600" dirty="0"/>
              <a:t>de Cadenas </a:t>
            </a:r>
            <a:r>
              <a:rPr lang="es-ES_tradnl" sz="1600" dirty="0" err="1"/>
              <a:t>Agrícolas</a:t>
            </a:r>
            <a:r>
              <a:rPr lang="es-ES_tradnl" sz="1600" dirty="0"/>
              <a:t> </a:t>
            </a:r>
            <a:r>
              <a:rPr lang="es-ES_tradnl" sz="1600" dirty="0" smtClean="0"/>
              <a:t>Sustentables)</a:t>
            </a:r>
            <a:r>
              <a:rPr lang="es-ES" sz="1600" dirty="0" smtClean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en septiembre del 2008 muestra que el hogar consumidor de productos orgánicos gasta en promedio mensual $</a:t>
            </a:r>
            <a:r>
              <a:rPr lang="es-ES" sz="1600" dirty="0" smtClean="0">
                <a:latin typeface="Times New Roman"/>
                <a:cs typeface="Times New Roman"/>
              </a:rPr>
              <a:t>101,23.</a:t>
            </a:r>
            <a:r>
              <a:rPr lang="es-ES_tradnl" sz="1600" dirty="0" smtClean="0">
                <a:latin typeface="Times New Roman"/>
                <a:cs typeface="Times New Roman"/>
              </a:rPr>
              <a:t> 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9523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11" y="1244851"/>
            <a:ext cx="3677920" cy="309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0656" y="1244851"/>
            <a:ext cx="4111499" cy="2800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latin typeface="Times New Roman"/>
                <a:cs typeface="Times New Roman"/>
              </a:rPr>
              <a:t>Pregunta </a:t>
            </a:r>
            <a:r>
              <a:rPr lang="es-ES" sz="1600" b="1" dirty="0" smtClean="0">
                <a:latin typeface="Times New Roman"/>
                <a:cs typeface="Times New Roman"/>
              </a:rPr>
              <a:t>10</a:t>
            </a:r>
          </a:p>
          <a:p>
            <a:endParaRPr lang="es-ES" sz="1600" b="1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</a:t>
            </a:r>
            <a:r>
              <a:rPr lang="es-ES" sz="1600" dirty="0" smtClean="0">
                <a:latin typeface="Times New Roman"/>
                <a:cs typeface="Times New Roman"/>
              </a:rPr>
              <a:t>l </a:t>
            </a:r>
            <a:r>
              <a:rPr lang="es-ES" sz="1600" dirty="0">
                <a:latin typeface="Times New Roman"/>
                <a:cs typeface="Times New Roman"/>
              </a:rPr>
              <a:t>grado de </a:t>
            </a:r>
            <a:r>
              <a:rPr lang="es-ES" sz="1600" dirty="0" smtClean="0">
                <a:latin typeface="Times New Roman"/>
                <a:cs typeface="Times New Roman"/>
              </a:rPr>
              <a:t>aceptación de la </a:t>
            </a:r>
            <a:r>
              <a:rPr lang="es-ES" sz="1600" dirty="0">
                <a:latin typeface="Times New Roman"/>
                <a:cs typeface="Times New Roman"/>
              </a:rPr>
              <a:t>tienda virtual </a:t>
            </a:r>
            <a:r>
              <a:rPr lang="es-ES" sz="1600" dirty="0" smtClean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“Del Huerto” </a:t>
            </a:r>
            <a:r>
              <a:rPr lang="es-ES" sz="1600" dirty="0" smtClean="0">
                <a:latin typeface="Times New Roman"/>
                <a:cs typeface="Times New Roman"/>
              </a:rPr>
              <a:t>para </a:t>
            </a:r>
            <a:r>
              <a:rPr lang="es-ES" sz="1600" dirty="0">
                <a:latin typeface="Times New Roman"/>
                <a:cs typeface="Times New Roman"/>
              </a:rPr>
              <a:t>las personas que fueron encuestadas en </a:t>
            </a:r>
            <a:r>
              <a:rPr lang="es-ES" sz="1600" dirty="0" smtClean="0">
                <a:latin typeface="Times New Roman"/>
                <a:cs typeface="Times New Roman"/>
              </a:rPr>
              <a:t>Guayaquil, es de </a:t>
            </a:r>
            <a:r>
              <a:rPr lang="es-ES" sz="1600" dirty="0">
                <a:latin typeface="Times New Roman"/>
                <a:cs typeface="Times New Roman"/>
              </a:rPr>
              <a:t>58,92</a:t>
            </a:r>
            <a:r>
              <a:rPr lang="es-ES" sz="1600" dirty="0" smtClean="0">
                <a:latin typeface="Times New Roman"/>
                <a:cs typeface="Times New Roman"/>
              </a:rPr>
              <a:t>%.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" sz="16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dirty="0">
                <a:latin typeface="Times New Roman"/>
                <a:cs typeface="Times New Roman"/>
              </a:rPr>
              <a:t>En un estudio realizado por el </a:t>
            </a:r>
            <a:r>
              <a:rPr lang="es-ES" sz="1600" dirty="0" smtClean="0">
                <a:latin typeface="Times New Roman"/>
                <a:cs typeface="Times New Roman"/>
              </a:rPr>
              <a:t>Gobierno Español en </a:t>
            </a:r>
            <a:r>
              <a:rPr lang="es-ES" sz="1600" dirty="0">
                <a:latin typeface="Times New Roman"/>
                <a:cs typeface="Times New Roman"/>
              </a:rPr>
              <a:t>septiembre del 2013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l</a:t>
            </a:r>
            <a:r>
              <a:rPr lang="es-ES" sz="1600" dirty="0" smtClean="0">
                <a:latin typeface="Times New Roman"/>
                <a:cs typeface="Times New Roman"/>
              </a:rPr>
              <a:t>a </a:t>
            </a:r>
            <a:r>
              <a:rPr lang="es-ES" sz="1600" dirty="0">
                <a:latin typeface="Times New Roman"/>
                <a:cs typeface="Times New Roman"/>
              </a:rPr>
              <a:t>utilización de soportes informáticos para la venta de productos orgánicos crece y establece que el 6</a:t>
            </a:r>
            <a:r>
              <a:rPr lang="es-ES" sz="1600" dirty="0" smtClean="0">
                <a:latin typeface="Times New Roman"/>
                <a:cs typeface="Times New Roman"/>
              </a:rPr>
              <a:t>%.</a:t>
            </a:r>
            <a:r>
              <a:rPr lang="es-ES_tradnl" sz="1600" dirty="0" smtClean="0">
                <a:latin typeface="Times New Roman"/>
                <a:cs typeface="Times New Roman"/>
              </a:rPr>
              <a:t>   </a:t>
            </a:r>
            <a:endParaRPr lang="es-ES_tradnl" sz="1600" dirty="0">
              <a:latin typeface="Times New Roman"/>
              <a:cs typeface="Times New Roman"/>
            </a:endParaRPr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78683"/>
              </p:ext>
            </p:extLst>
          </p:nvPr>
        </p:nvGraphicFramePr>
        <p:xfrm>
          <a:off x="5109410" y="1146908"/>
          <a:ext cx="3677921" cy="375478"/>
        </p:xfrm>
        <a:graphic>
          <a:graphicData uri="http://schemas.openxmlformats.org/drawingml/2006/table">
            <a:tbl>
              <a:tblPr/>
              <a:tblGrid>
                <a:gridCol w="3677921"/>
              </a:tblGrid>
              <a:tr h="37547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¿Estaría dispuesto probar todos estos servicios de calidad por medio de "Del Huerto" tienda virtual?</a:t>
                      </a:r>
                    </a:p>
                  </a:txBody>
                  <a:tcPr marL="12112" marR="12112" marT="12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58958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b="1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Análisis </a:t>
            </a:r>
            <a:r>
              <a:rPr lang="es-ES" sz="3600" b="1" kern="1200" dirty="0" err="1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Bivariado</a:t>
            </a:r>
            <a:endParaRPr lang="es-ES" sz="3600" b="1" kern="120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108" y="2629790"/>
            <a:ext cx="4527547" cy="296245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indent="0">
              <a:buNone/>
            </a:pPr>
            <a:r>
              <a:rPr lang="es-ES" sz="1400" b="1" dirty="0">
                <a:latin typeface="Times New Roman"/>
                <a:cs typeface="Times New Roman"/>
              </a:rPr>
              <a:t>Anova: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dirty="0" smtClean="0">
                <a:latin typeface="Times New Roman"/>
                <a:cs typeface="Times New Roman"/>
              </a:rPr>
              <a:t>M</a:t>
            </a:r>
            <a:r>
              <a:rPr lang="es-ES" sz="1400" dirty="0" smtClean="0">
                <a:latin typeface="Times New Roman"/>
                <a:cs typeface="Times New Roman"/>
              </a:rPr>
              <a:t>étodo de Comparación de Medidas</a:t>
            </a:r>
            <a:endParaRPr lang="es-ES" sz="1400" dirty="0" smtClean="0">
              <a:latin typeface="Times New Roman"/>
              <a:cs typeface="Times New Roman"/>
            </a:endParaRPr>
          </a:p>
          <a:p>
            <a:pPr lvl="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b="1" dirty="0">
                <a:latin typeface="Times New Roman"/>
                <a:cs typeface="Times New Roman"/>
              </a:rPr>
              <a:t>H0:</a:t>
            </a:r>
            <a:r>
              <a:rPr lang="es-ES" sz="1400" dirty="0">
                <a:latin typeface="Times New Roman"/>
                <a:cs typeface="Times New Roman"/>
              </a:rPr>
              <a:t> si la </a:t>
            </a:r>
            <a:r>
              <a:rPr lang="es-ES" sz="1400" b="1" dirty="0">
                <a:latin typeface="Times New Roman"/>
                <a:cs typeface="Times New Roman"/>
              </a:rPr>
              <a:t>pregunta 9</a:t>
            </a:r>
            <a:r>
              <a:rPr lang="es-ES" sz="1400" dirty="0">
                <a:latin typeface="Times New Roman"/>
                <a:cs typeface="Times New Roman"/>
              </a:rPr>
              <a:t> (¿Estaría dispuesto a realizar esta compra mediante un portal Web que garantice la calidad y la entrega a domicilio?) y la </a:t>
            </a:r>
            <a:r>
              <a:rPr lang="es-ES" sz="1400" b="1" dirty="0">
                <a:latin typeface="Times New Roman"/>
                <a:cs typeface="Times New Roman"/>
              </a:rPr>
              <a:t>pregunta 3</a:t>
            </a:r>
            <a:r>
              <a:rPr lang="es-ES" sz="1400" dirty="0">
                <a:latin typeface="Times New Roman"/>
                <a:cs typeface="Times New Roman"/>
              </a:rPr>
              <a:t> (¿Tiene conocimiento acerca de los alimentos orgánicos?) es &gt; 0,05 se </a:t>
            </a:r>
            <a:r>
              <a:rPr lang="es-ES" sz="1400" dirty="0" smtClean="0">
                <a:latin typeface="Times New Roman"/>
                <a:cs typeface="Times New Roman"/>
              </a:rPr>
              <a:t>rechaza.</a:t>
            </a:r>
            <a:endParaRPr lang="es-ES_tradnl" sz="1400" dirty="0">
              <a:latin typeface="Times New Roman"/>
              <a:cs typeface="Times New Roman"/>
            </a:endParaRPr>
          </a:p>
          <a:p>
            <a:pPr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400" b="1" dirty="0">
                <a:latin typeface="Times New Roman"/>
                <a:cs typeface="Times New Roman"/>
              </a:rPr>
              <a:t>H1: </a:t>
            </a:r>
            <a:r>
              <a:rPr lang="es-ES" sz="1400" dirty="0">
                <a:latin typeface="Times New Roman"/>
                <a:cs typeface="Times New Roman"/>
              </a:rPr>
              <a:t>si la </a:t>
            </a:r>
            <a:r>
              <a:rPr lang="es-ES" sz="1400" b="1" dirty="0">
                <a:latin typeface="Times New Roman"/>
                <a:cs typeface="Times New Roman"/>
              </a:rPr>
              <a:t>pregunta 9</a:t>
            </a:r>
            <a:r>
              <a:rPr lang="es-ES" sz="1400" dirty="0">
                <a:latin typeface="Times New Roman"/>
                <a:cs typeface="Times New Roman"/>
              </a:rPr>
              <a:t> (¿Estaría dispuesto a realizar esta compra mediante un portal Web que garantice la calidad y la entrega a domicilio?) y la </a:t>
            </a:r>
            <a:r>
              <a:rPr lang="es-ES" sz="1400" b="1" dirty="0">
                <a:latin typeface="Times New Roman"/>
                <a:cs typeface="Times New Roman"/>
              </a:rPr>
              <a:t>pregunta 3</a:t>
            </a:r>
            <a:r>
              <a:rPr lang="es-ES" sz="1400" dirty="0">
                <a:latin typeface="Times New Roman"/>
                <a:cs typeface="Times New Roman"/>
              </a:rPr>
              <a:t> (¿Tiene conocimiento acerca de los alimentos orgánicos?) es &lt; 0,05 se </a:t>
            </a:r>
            <a:r>
              <a:rPr lang="es-ES" sz="1400" dirty="0" smtClean="0">
                <a:latin typeface="Times New Roman"/>
                <a:cs typeface="Times New Roman"/>
              </a:rPr>
              <a:t>acepta</a:t>
            </a:r>
            <a:r>
              <a:rPr lang="es-ES_tradnl" sz="1400" dirty="0">
                <a:latin typeface="Times New Roman"/>
                <a:cs typeface="Times New Roman"/>
              </a:rPr>
              <a:t>.</a:t>
            </a:r>
            <a:endParaRPr lang="es-ES_tradnl" sz="1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82500"/>
              </p:ext>
            </p:extLst>
          </p:nvPr>
        </p:nvGraphicFramePr>
        <p:xfrm>
          <a:off x="5131672" y="2487171"/>
          <a:ext cx="3744361" cy="182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Documento" r:id="rId3" imgW="5715000" imgH="1562100" progId="Word.Document.12">
                  <p:link updateAutomatic="1"/>
                </p:oleObj>
              </mc:Choice>
              <mc:Fallback>
                <p:oleObj name="Documento" r:id="rId3" imgW="5715000" imgH="1562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1672" y="2487171"/>
                        <a:ext cx="3744361" cy="1823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Agrupar 114"/>
          <p:cNvGrpSpPr>
            <a:grpSpLocks/>
          </p:cNvGrpSpPr>
          <p:nvPr/>
        </p:nvGrpSpPr>
        <p:grpSpPr bwMode="auto">
          <a:xfrm>
            <a:off x="5170159" y="4267075"/>
            <a:ext cx="2788002" cy="1158404"/>
            <a:chOff x="0" y="0"/>
            <a:chExt cx="4600575" cy="2268220"/>
          </a:xfrm>
        </p:grpSpPr>
        <p:pic>
          <p:nvPicPr>
            <p:cNvPr id="127" name="Imagen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00575" cy="2268220"/>
            </a:xfrm>
            <a:prstGeom prst="rect">
              <a:avLst/>
            </a:prstGeom>
            <a:solidFill>
              <a:srgbClr val="000000"/>
            </a:solidFill>
          </p:spPr>
        </p:pic>
        <p:sp>
          <p:nvSpPr>
            <p:cNvPr id="6" name="Multiplicación 1024"/>
            <p:cNvSpPr>
              <a:spLocks/>
            </p:cNvSpPr>
            <p:nvPr/>
          </p:nvSpPr>
          <p:spPr bwMode="auto">
            <a:xfrm>
              <a:off x="2187575" y="1953895"/>
              <a:ext cx="229870" cy="114935"/>
            </a:xfrm>
            <a:custGeom>
              <a:avLst/>
              <a:gdLst>
                <a:gd name="T0" fmla="*/ 49164 w 229870"/>
                <a:gd name="T1" fmla="*/ 39694 h 114935"/>
                <a:gd name="T2" fmla="*/ 61254 w 229870"/>
                <a:gd name="T3" fmla="*/ 15515 h 114935"/>
                <a:gd name="T4" fmla="*/ 114935 w 229870"/>
                <a:gd name="T5" fmla="*/ 42356 h 114935"/>
                <a:gd name="T6" fmla="*/ 168616 w 229870"/>
                <a:gd name="T7" fmla="*/ 15515 h 114935"/>
                <a:gd name="T8" fmla="*/ 180706 w 229870"/>
                <a:gd name="T9" fmla="*/ 39694 h 114935"/>
                <a:gd name="T10" fmla="*/ 145158 w 229870"/>
                <a:gd name="T11" fmla="*/ 57468 h 114935"/>
                <a:gd name="T12" fmla="*/ 180706 w 229870"/>
                <a:gd name="T13" fmla="*/ 75241 h 114935"/>
                <a:gd name="T14" fmla="*/ 168616 w 229870"/>
                <a:gd name="T15" fmla="*/ 99420 h 114935"/>
                <a:gd name="T16" fmla="*/ 114935 w 229870"/>
                <a:gd name="T17" fmla="*/ 72579 h 114935"/>
                <a:gd name="T18" fmla="*/ 61254 w 229870"/>
                <a:gd name="T19" fmla="*/ 99420 h 114935"/>
                <a:gd name="T20" fmla="*/ 49164 w 229870"/>
                <a:gd name="T21" fmla="*/ 75241 h 114935"/>
                <a:gd name="T22" fmla="*/ 84712 w 229870"/>
                <a:gd name="T23" fmla="*/ 57468 h 114935"/>
                <a:gd name="T24" fmla="*/ 49164 w 229870"/>
                <a:gd name="T25" fmla="*/ 39694 h 1149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9870" h="114935">
                  <a:moveTo>
                    <a:pt x="49164" y="39694"/>
                  </a:moveTo>
                  <a:lnTo>
                    <a:pt x="61254" y="15515"/>
                  </a:lnTo>
                  <a:lnTo>
                    <a:pt x="114935" y="42356"/>
                  </a:lnTo>
                  <a:lnTo>
                    <a:pt x="168616" y="15515"/>
                  </a:lnTo>
                  <a:lnTo>
                    <a:pt x="180706" y="39694"/>
                  </a:lnTo>
                  <a:lnTo>
                    <a:pt x="145158" y="57468"/>
                  </a:lnTo>
                  <a:lnTo>
                    <a:pt x="180706" y="75241"/>
                  </a:lnTo>
                  <a:lnTo>
                    <a:pt x="168616" y="99420"/>
                  </a:lnTo>
                  <a:lnTo>
                    <a:pt x="114935" y="72579"/>
                  </a:lnTo>
                  <a:lnTo>
                    <a:pt x="61254" y="99420"/>
                  </a:lnTo>
                  <a:lnTo>
                    <a:pt x="49164" y="75241"/>
                  </a:lnTo>
                  <a:lnTo>
                    <a:pt x="84712" y="57468"/>
                  </a:lnTo>
                  <a:lnTo>
                    <a:pt x="49164" y="396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Times New Roman"/>
                <a:cs typeface="Times New Roman"/>
              </a:endParaRPr>
            </a:p>
          </p:txBody>
        </p:sp>
      </p:grpSp>
      <p:sp>
        <p:nvSpPr>
          <p:cNvPr id="8" name="Botón de acción: Hacia atrás o Anterior 7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56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8762" y="1772970"/>
            <a:ext cx="3697591" cy="2339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latin typeface="Times New Roman"/>
                <a:cs typeface="Times New Roman"/>
              </a:rPr>
              <a:t>Cruce de Variables (CROSSTABS</a:t>
            </a:r>
            <a:r>
              <a:rPr lang="es-ES" sz="1600" b="1" dirty="0" smtClean="0">
                <a:latin typeface="Times New Roman"/>
                <a:cs typeface="Times New Roman"/>
              </a:rPr>
              <a:t>)</a:t>
            </a:r>
          </a:p>
          <a:p>
            <a:endParaRPr lang="es-ES" sz="1600" b="1" dirty="0" smtClean="0">
              <a:latin typeface="Times New Roman"/>
              <a:cs typeface="Times New Roman"/>
            </a:endParaRPr>
          </a:p>
          <a:p>
            <a:r>
              <a:rPr lang="es-ES" sz="1600" dirty="0" smtClean="0">
                <a:latin typeface="Times New Roman"/>
                <a:cs typeface="Times New Roman"/>
              </a:rPr>
              <a:t>La disposición </a:t>
            </a:r>
            <a:r>
              <a:rPr lang="es-ES" sz="1600" dirty="0">
                <a:latin typeface="Times New Roman"/>
                <a:cs typeface="Times New Roman"/>
              </a:rPr>
              <a:t>de los consumidores potenciales de comprar productos orgánicos por Internet y el </a:t>
            </a:r>
            <a:r>
              <a:rPr lang="es-ES" sz="1600" dirty="0" smtClean="0">
                <a:latin typeface="Times New Roman"/>
                <a:cs typeface="Times New Roman"/>
              </a:rPr>
              <a:t>género refleja </a:t>
            </a:r>
            <a:r>
              <a:rPr lang="es-ES" sz="1600" dirty="0" smtClean="0">
                <a:latin typeface="Times New Roman"/>
                <a:cs typeface="Times New Roman"/>
              </a:rPr>
              <a:t>que el mayor n</a:t>
            </a:r>
            <a:r>
              <a:rPr lang="es-ES" sz="1600" dirty="0" smtClean="0">
                <a:latin typeface="Times New Roman"/>
                <a:cs typeface="Times New Roman"/>
              </a:rPr>
              <a:t>ú</a:t>
            </a:r>
            <a:r>
              <a:rPr lang="es-ES" sz="1600" dirty="0" smtClean="0">
                <a:latin typeface="Times New Roman"/>
                <a:cs typeface="Times New Roman"/>
              </a:rPr>
              <a:t>mero de contingente es</a:t>
            </a:r>
            <a:r>
              <a:rPr lang="es-ES" sz="1600" dirty="0" smtClean="0">
                <a:latin typeface="Times New Roman"/>
                <a:cs typeface="Times New Roman"/>
              </a:rPr>
              <a:t> </a:t>
            </a:r>
            <a:r>
              <a:rPr lang="es-ES" sz="1600" dirty="0" smtClean="0">
                <a:latin typeface="Times New Roman"/>
                <a:cs typeface="Times New Roman"/>
              </a:rPr>
              <a:t>130 </a:t>
            </a:r>
            <a:r>
              <a:rPr lang="es-ES" sz="1600" dirty="0">
                <a:latin typeface="Times New Roman"/>
                <a:cs typeface="Times New Roman"/>
              </a:rPr>
              <a:t>mujeres encuestadas prefieren realizar estas compras por </a:t>
            </a:r>
            <a:r>
              <a:rPr lang="es-ES" sz="1600" dirty="0" smtClean="0">
                <a:latin typeface="Times New Roman"/>
                <a:cs typeface="Times New Roman"/>
              </a:rPr>
              <a:t>internet.</a:t>
            </a:r>
            <a:r>
              <a:rPr lang="es-ES_tradnl" sz="1600" dirty="0" smtClean="0">
                <a:latin typeface="Times New Roman"/>
                <a:cs typeface="Times New Roman"/>
              </a:rPr>
              <a:t>  </a:t>
            </a:r>
            <a:endParaRPr lang="es-ES" sz="1600" b="1" dirty="0" smtClean="0">
              <a:latin typeface="Times New Roman"/>
              <a:cs typeface="Times New Roman"/>
            </a:endParaRPr>
          </a:p>
          <a:p>
            <a:r>
              <a:rPr lang="es-ES_tradnl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1" y="1918489"/>
            <a:ext cx="4666377" cy="19490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000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7595" y="1039262"/>
            <a:ext cx="4325005" cy="135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/>
                <a:cs typeface="Times New Roman"/>
              </a:rPr>
              <a:t>Correlación: </a:t>
            </a:r>
            <a:r>
              <a:rPr lang="pt-BR" sz="1600" dirty="0">
                <a:latin typeface="Times New Roman"/>
                <a:cs typeface="Times New Roman"/>
              </a:rPr>
              <a:t>métodos para medir </a:t>
            </a:r>
            <a:r>
              <a:rPr lang="pt-BR" sz="1600" dirty="0" err="1" smtClean="0">
                <a:latin typeface="Times New Roman"/>
                <a:cs typeface="Times New Roman"/>
              </a:rPr>
              <a:t>el</a:t>
            </a:r>
            <a:r>
              <a:rPr lang="pt-BR" sz="1600" dirty="0" smtClean="0">
                <a:latin typeface="Times New Roman"/>
                <a:cs typeface="Times New Roman"/>
              </a:rPr>
              <a:t> grado </a:t>
            </a:r>
            <a:r>
              <a:rPr lang="es-ES_tradnl" sz="1600" dirty="0" smtClean="0"/>
              <a:t>asociación </a:t>
            </a:r>
            <a:r>
              <a:rPr lang="es-ES_tradnl" sz="1600" dirty="0"/>
              <a:t>entre dos o más variables.</a:t>
            </a:r>
            <a:endParaRPr lang="es-ES" sz="1600" b="1" dirty="0" smtClean="0">
              <a:latin typeface="Times New Roman"/>
              <a:cs typeface="Times New Roman"/>
            </a:endParaRPr>
          </a:p>
          <a:p>
            <a:endParaRPr lang="es-ES" sz="1600" b="1" dirty="0">
              <a:latin typeface="Times New Roman"/>
              <a:cs typeface="Times New Roman"/>
            </a:endParaRPr>
          </a:p>
          <a:p>
            <a:r>
              <a:rPr lang="es-ES" sz="1600" dirty="0">
                <a:latin typeface="Times New Roman"/>
                <a:cs typeface="Times New Roman"/>
              </a:rPr>
              <a:t>E</a:t>
            </a:r>
            <a:r>
              <a:rPr lang="es-ES" sz="1600" dirty="0" smtClean="0">
                <a:latin typeface="Times New Roman"/>
                <a:cs typeface="Times New Roman"/>
              </a:rPr>
              <a:t>xiste </a:t>
            </a:r>
            <a:r>
              <a:rPr lang="es-ES" sz="1600" dirty="0">
                <a:latin typeface="Times New Roman"/>
                <a:cs typeface="Times New Roman"/>
              </a:rPr>
              <a:t>una </a:t>
            </a:r>
            <a:r>
              <a:rPr lang="es-ES" sz="1600" dirty="0" smtClean="0">
                <a:latin typeface="Times New Roman"/>
                <a:cs typeface="Times New Roman"/>
              </a:rPr>
              <a:t>baja</a:t>
            </a:r>
            <a:r>
              <a:rPr lang="es-ES" sz="1600" dirty="0" smtClean="0">
                <a:latin typeface="Times New Roman"/>
                <a:cs typeface="Times New Roman"/>
              </a:rPr>
              <a:t> correlaci</a:t>
            </a:r>
            <a:r>
              <a:rPr lang="es-ES" sz="1600" dirty="0" smtClean="0">
                <a:latin typeface="Times New Roman"/>
                <a:cs typeface="Times New Roman"/>
              </a:rPr>
              <a:t>ón</a:t>
            </a:r>
            <a:r>
              <a:rPr lang="es-ES" sz="1600" dirty="0" smtClean="0">
                <a:latin typeface="Times New Roman"/>
                <a:cs typeface="Times New Roman"/>
              </a:rPr>
              <a:t> </a:t>
            </a:r>
            <a:r>
              <a:rPr lang="es-ES" sz="1600" dirty="0">
                <a:latin typeface="Times New Roman"/>
                <a:cs typeface="Times New Roman"/>
              </a:rPr>
              <a:t>de 31,9% entre el cruce de la variable (Pregunta 3</a:t>
            </a:r>
            <a:r>
              <a:rPr lang="es-ES" sz="1600" dirty="0" smtClean="0">
                <a:latin typeface="Times New Roman"/>
                <a:cs typeface="Times New Roman"/>
              </a:rPr>
              <a:t>) y </a:t>
            </a:r>
            <a:r>
              <a:rPr lang="es-ES" sz="1600" dirty="0">
                <a:latin typeface="Times New Roman"/>
                <a:cs typeface="Times New Roman"/>
              </a:rPr>
              <a:t>(Pregunta 4)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r>
              <a:rPr lang="es-ES_tradnl" sz="1600" dirty="0" smtClean="0">
                <a:latin typeface="Times New Roman"/>
                <a:cs typeface="Times New Roman"/>
              </a:rPr>
              <a:t>  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50105"/>
              </p:ext>
            </p:extLst>
          </p:nvPr>
        </p:nvGraphicFramePr>
        <p:xfrm>
          <a:off x="4900890" y="1039262"/>
          <a:ext cx="3898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Documento" r:id="rId3" imgW="5715000" imgH="5956300" progId="Word.Document.12">
                  <p:link updateAutomatic="1"/>
                </p:oleObj>
              </mc:Choice>
              <mc:Fallback>
                <p:oleObj name="Documento" r:id="rId3" imgW="5715000" imgH="5956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0890" y="1039262"/>
                        <a:ext cx="38989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Agrupar 1141"/>
          <p:cNvGrpSpPr>
            <a:grpSpLocks/>
          </p:cNvGrpSpPr>
          <p:nvPr/>
        </p:nvGrpSpPr>
        <p:grpSpPr bwMode="auto">
          <a:xfrm>
            <a:off x="789863" y="2724478"/>
            <a:ext cx="3346784" cy="2016486"/>
            <a:chOff x="0" y="-19050"/>
            <a:chExt cx="3104515" cy="1628140"/>
          </a:xfrm>
        </p:grpSpPr>
        <p:pic>
          <p:nvPicPr>
            <p:cNvPr id="1142" name="Imagen 11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3104515" cy="151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ector recto 1143"/>
            <p:cNvSpPr>
              <a:spLocks noChangeShapeType="1"/>
            </p:cNvSpPr>
            <p:nvPr/>
          </p:nvSpPr>
          <p:spPr bwMode="auto">
            <a:xfrm>
              <a:off x="2299970" y="1264285"/>
              <a:ext cx="0" cy="114935"/>
            </a:xfrm>
            <a:prstGeom prst="line">
              <a:avLst/>
            </a:prstGeom>
            <a:noFill/>
            <a:ln w="3175">
              <a:solidFill>
                <a:srgbClr val="BFBFBF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Times New Roman"/>
                <a:cs typeface="Times New Roman"/>
              </a:endParaRPr>
            </a:p>
          </p:txBody>
        </p:sp>
        <p:sp>
          <p:nvSpPr>
            <p:cNvPr id="6" name="Cuadro de texto 1144"/>
            <p:cNvSpPr txBox="1">
              <a:spLocks noChangeArrowheads="1"/>
            </p:cNvSpPr>
            <p:nvPr/>
          </p:nvSpPr>
          <p:spPr bwMode="auto">
            <a:xfrm>
              <a:off x="2184400" y="1379220"/>
              <a:ext cx="230505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s-ES" sz="800" b="0" i="0" u="none" strike="noStrike" cap="none" normalizeH="0" baseline="0">
                  <a:ln>
                    <a:noFill/>
                  </a:ln>
                  <a:solidFill>
                    <a:srgbClr val="A6A6A6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 1</a:t>
              </a: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" name="Conector recto 1145"/>
            <p:cNvSpPr>
              <a:spLocks noChangeShapeType="1"/>
            </p:cNvSpPr>
            <p:nvPr/>
          </p:nvSpPr>
          <p:spPr bwMode="auto">
            <a:xfrm>
              <a:off x="1955165" y="1264285"/>
              <a:ext cx="0" cy="114935"/>
            </a:xfrm>
            <a:prstGeom prst="line">
              <a:avLst/>
            </a:prstGeom>
            <a:noFill/>
            <a:ln w="3175">
              <a:solidFill>
                <a:srgbClr val="C0504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Times New Roman"/>
                <a:cs typeface="Times New Roman"/>
              </a:endParaRPr>
            </a:p>
          </p:txBody>
        </p:sp>
        <p:sp>
          <p:nvSpPr>
            <p:cNvPr id="8" name="Cuadro de texto 1146"/>
            <p:cNvSpPr txBox="1">
              <a:spLocks noChangeArrowheads="1"/>
            </p:cNvSpPr>
            <p:nvPr/>
          </p:nvSpPr>
          <p:spPr bwMode="auto">
            <a:xfrm>
              <a:off x="1840230" y="1379220"/>
              <a:ext cx="344805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s-E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 0,31</a:t>
              </a: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sp>
        <p:nvSpPr>
          <p:cNvPr id="10" name="Botón de acción: Hacia atrás o Anterior 9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1" name="Botón de acción: Hacia delante o Siguiente 10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96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869" y="1214220"/>
            <a:ext cx="3539838" cy="3077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latin typeface="Times New Roman"/>
                <a:cs typeface="Times New Roman"/>
              </a:rPr>
              <a:t>Análisis de Chi </a:t>
            </a:r>
            <a:r>
              <a:rPr lang="es-ES" sz="1600" b="1" dirty="0" smtClean="0">
                <a:latin typeface="Times New Roman"/>
                <a:cs typeface="Times New Roman"/>
              </a:rPr>
              <a:t>Cuadrado</a:t>
            </a:r>
          </a:p>
          <a:p>
            <a:endParaRPr lang="es-ES" sz="1600" b="1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b="1" dirty="0">
                <a:latin typeface="Times New Roman"/>
                <a:cs typeface="Times New Roman"/>
              </a:rPr>
              <a:t>Ho:</a:t>
            </a:r>
            <a:r>
              <a:rPr lang="es-ES" sz="1600" dirty="0">
                <a:latin typeface="Times New Roman"/>
                <a:cs typeface="Times New Roman"/>
              </a:rPr>
              <a:t> Las variables </a:t>
            </a:r>
            <a:r>
              <a:rPr lang="es-ES" sz="1600" b="1" dirty="0">
                <a:latin typeface="Times New Roman"/>
                <a:cs typeface="Times New Roman"/>
              </a:rPr>
              <a:t>a</a:t>
            </a:r>
            <a:r>
              <a:rPr lang="es-ES" sz="1600" dirty="0">
                <a:latin typeface="Times New Roman"/>
                <a:cs typeface="Times New Roman"/>
              </a:rPr>
              <a:t>,</a:t>
            </a:r>
            <a:r>
              <a:rPr lang="es-ES" sz="1600" b="1" dirty="0">
                <a:latin typeface="Times New Roman"/>
                <a:cs typeface="Times New Roman"/>
              </a:rPr>
              <a:t> b</a:t>
            </a:r>
            <a:r>
              <a:rPr lang="es-ES" sz="1600" dirty="0">
                <a:latin typeface="Times New Roman"/>
                <a:cs typeface="Times New Roman"/>
              </a:rPr>
              <a:t> y </a:t>
            </a:r>
            <a:r>
              <a:rPr lang="es-ES" sz="1600" b="1" dirty="0">
                <a:latin typeface="Times New Roman"/>
                <a:cs typeface="Times New Roman"/>
              </a:rPr>
              <a:t>c </a:t>
            </a:r>
            <a:r>
              <a:rPr lang="es-ES" sz="1600" dirty="0">
                <a:latin typeface="Times New Roman"/>
                <a:cs typeface="Times New Roman"/>
              </a:rPr>
              <a:t>no son dependientes, son independientes la una de la otra si  el valor es &gt; al 5% se rechaza</a:t>
            </a:r>
            <a:r>
              <a:rPr lang="es-ES" sz="16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endParaRPr lang="es-ES_tradnl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bg2"/>
              </a:buClr>
              <a:buSzPct val="77000"/>
              <a:buFont typeface="Wingdings" charset="2"/>
              <a:buChar char="q"/>
            </a:pPr>
            <a:r>
              <a:rPr lang="es-ES" sz="1600" b="1" dirty="0">
                <a:latin typeface="Times New Roman"/>
                <a:cs typeface="Times New Roman"/>
              </a:rPr>
              <a:t>H1:</a:t>
            </a:r>
            <a:r>
              <a:rPr lang="es-ES" sz="1600" dirty="0">
                <a:latin typeface="Times New Roman"/>
                <a:cs typeface="Times New Roman"/>
              </a:rPr>
              <a:t> Las variables </a:t>
            </a:r>
            <a:r>
              <a:rPr lang="es-ES" sz="1600" b="1" dirty="0">
                <a:latin typeface="Times New Roman"/>
                <a:cs typeface="Times New Roman"/>
              </a:rPr>
              <a:t>a</a:t>
            </a:r>
            <a:r>
              <a:rPr lang="es-ES" sz="1600" dirty="0">
                <a:latin typeface="Times New Roman"/>
                <a:cs typeface="Times New Roman"/>
              </a:rPr>
              <a:t>, </a:t>
            </a:r>
            <a:r>
              <a:rPr lang="es-ES" sz="1600" b="1" dirty="0">
                <a:latin typeface="Times New Roman"/>
                <a:cs typeface="Times New Roman"/>
              </a:rPr>
              <a:t>b</a:t>
            </a:r>
            <a:r>
              <a:rPr lang="es-ES" sz="1600" dirty="0">
                <a:latin typeface="Times New Roman"/>
                <a:cs typeface="Times New Roman"/>
              </a:rPr>
              <a:t> y </a:t>
            </a:r>
            <a:r>
              <a:rPr lang="es-ES" sz="1600" b="1" dirty="0">
                <a:latin typeface="Times New Roman"/>
                <a:cs typeface="Times New Roman"/>
              </a:rPr>
              <a:t>c </a:t>
            </a:r>
            <a:r>
              <a:rPr lang="es-ES" sz="1600" dirty="0">
                <a:latin typeface="Times New Roman"/>
                <a:cs typeface="Times New Roman"/>
              </a:rPr>
              <a:t>están asociadas, es decir son dependientes una de la otra si  el valor es &lt;5% se acepta.</a:t>
            </a:r>
            <a:endParaRPr lang="es-ES_tradnl" sz="1600" dirty="0">
              <a:latin typeface="Times New Roman"/>
              <a:cs typeface="Times New Roman"/>
            </a:endParaRPr>
          </a:p>
          <a:p>
            <a:r>
              <a:rPr lang="es-ES_tradnl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6782"/>
              </p:ext>
            </p:extLst>
          </p:nvPr>
        </p:nvGraphicFramePr>
        <p:xfrm>
          <a:off x="3960619" y="1214220"/>
          <a:ext cx="4790462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Documento" r:id="rId3" imgW="5943600" imgH="2044700" progId="Word.Document.12">
                  <p:link updateAutomatic="1"/>
                </p:oleObj>
              </mc:Choice>
              <mc:Fallback>
                <p:oleObj name="Documento" r:id="rId3" imgW="5943600" imgH="2044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0619" y="1214220"/>
                        <a:ext cx="4790462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Agrupar 1069"/>
          <p:cNvGrpSpPr>
            <a:grpSpLocks/>
          </p:cNvGrpSpPr>
          <p:nvPr/>
        </p:nvGrpSpPr>
        <p:grpSpPr bwMode="auto">
          <a:xfrm>
            <a:off x="5055476" y="3229189"/>
            <a:ext cx="3397250" cy="1733550"/>
            <a:chOff x="0" y="0"/>
            <a:chExt cx="4600575" cy="2311611"/>
          </a:xfrm>
        </p:grpSpPr>
        <p:grpSp>
          <p:nvGrpSpPr>
            <p:cNvPr id="6" name="Agrupar 1070"/>
            <p:cNvGrpSpPr>
              <a:grpSpLocks/>
            </p:cNvGrpSpPr>
            <p:nvPr/>
          </p:nvGrpSpPr>
          <p:grpSpPr bwMode="auto">
            <a:xfrm>
              <a:off x="0" y="0"/>
              <a:ext cx="4600575" cy="2268220"/>
              <a:chOff x="0" y="0"/>
              <a:chExt cx="4600575" cy="2268220"/>
            </a:xfrm>
          </p:grpSpPr>
          <p:pic>
            <p:nvPicPr>
              <p:cNvPr id="1071" name="Imagen 10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00575" cy="2268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Multiplicación 1072"/>
              <p:cNvSpPr>
                <a:spLocks/>
              </p:cNvSpPr>
              <p:nvPr/>
            </p:nvSpPr>
            <p:spPr bwMode="auto">
              <a:xfrm>
                <a:off x="2183765" y="1953895"/>
                <a:ext cx="229870" cy="114935"/>
              </a:xfrm>
              <a:custGeom>
                <a:avLst/>
                <a:gdLst>
                  <a:gd name="T0" fmla="*/ 49164 w 229870"/>
                  <a:gd name="T1" fmla="*/ 39694 h 114935"/>
                  <a:gd name="T2" fmla="*/ 61254 w 229870"/>
                  <a:gd name="T3" fmla="*/ 15515 h 114935"/>
                  <a:gd name="T4" fmla="*/ 114935 w 229870"/>
                  <a:gd name="T5" fmla="*/ 42356 h 114935"/>
                  <a:gd name="T6" fmla="*/ 168616 w 229870"/>
                  <a:gd name="T7" fmla="*/ 15515 h 114935"/>
                  <a:gd name="T8" fmla="*/ 180706 w 229870"/>
                  <a:gd name="T9" fmla="*/ 39694 h 114935"/>
                  <a:gd name="T10" fmla="*/ 145158 w 229870"/>
                  <a:gd name="T11" fmla="*/ 57468 h 114935"/>
                  <a:gd name="T12" fmla="*/ 180706 w 229870"/>
                  <a:gd name="T13" fmla="*/ 75241 h 114935"/>
                  <a:gd name="T14" fmla="*/ 168616 w 229870"/>
                  <a:gd name="T15" fmla="*/ 99420 h 114935"/>
                  <a:gd name="T16" fmla="*/ 114935 w 229870"/>
                  <a:gd name="T17" fmla="*/ 72579 h 114935"/>
                  <a:gd name="T18" fmla="*/ 61254 w 229870"/>
                  <a:gd name="T19" fmla="*/ 99420 h 114935"/>
                  <a:gd name="T20" fmla="*/ 49164 w 229870"/>
                  <a:gd name="T21" fmla="*/ 75241 h 114935"/>
                  <a:gd name="T22" fmla="*/ 84712 w 229870"/>
                  <a:gd name="T23" fmla="*/ 57468 h 114935"/>
                  <a:gd name="T24" fmla="*/ 49164 w 229870"/>
                  <a:gd name="T25" fmla="*/ 39694 h 1149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9870" h="114935">
                    <a:moveTo>
                      <a:pt x="49164" y="39694"/>
                    </a:moveTo>
                    <a:lnTo>
                      <a:pt x="61254" y="15515"/>
                    </a:lnTo>
                    <a:lnTo>
                      <a:pt x="114935" y="42356"/>
                    </a:lnTo>
                    <a:lnTo>
                      <a:pt x="168616" y="15515"/>
                    </a:lnTo>
                    <a:lnTo>
                      <a:pt x="180706" y="39694"/>
                    </a:lnTo>
                    <a:lnTo>
                      <a:pt x="145158" y="57468"/>
                    </a:lnTo>
                    <a:lnTo>
                      <a:pt x="180706" y="75241"/>
                    </a:lnTo>
                    <a:lnTo>
                      <a:pt x="168616" y="99420"/>
                    </a:lnTo>
                    <a:lnTo>
                      <a:pt x="114935" y="72579"/>
                    </a:lnTo>
                    <a:lnTo>
                      <a:pt x="61254" y="99420"/>
                    </a:lnTo>
                    <a:lnTo>
                      <a:pt x="49164" y="75241"/>
                    </a:lnTo>
                    <a:lnTo>
                      <a:pt x="84712" y="57468"/>
                    </a:lnTo>
                    <a:lnTo>
                      <a:pt x="49164" y="3969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540000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" name="Cuadro de texto 1073"/>
            <p:cNvSpPr txBox="1">
              <a:spLocks noChangeArrowheads="1"/>
            </p:cNvSpPr>
            <p:nvPr/>
          </p:nvSpPr>
          <p:spPr bwMode="auto">
            <a:xfrm>
              <a:off x="2313454" y="1966806"/>
              <a:ext cx="851646" cy="34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(a, b, c)</a:t>
              </a: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sp>
        <p:nvSpPr>
          <p:cNvPr id="9" name="Botón de acción: Hacia atrás o Anterior 8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100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00742"/>
            <a:ext cx="8308975" cy="760187"/>
          </a:xfrm>
        </p:spPr>
        <p:txBody>
          <a:bodyPr/>
          <a:lstStyle/>
          <a:p>
            <a:pPr algn="ctr"/>
            <a:r>
              <a:rPr lang="es-ES" b="1" dirty="0">
                <a:latin typeface="Times New Roman"/>
                <a:cs typeface="Times New Roman"/>
              </a:rPr>
              <a:t>Demanda Insatisfecha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76865"/>
              </p:ext>
            </p:extLst>
          </p:nvPr>
        </p:nvGraphicFramePr>
        <p:xfrm>
          <a:off x="3890198" y="2313659"/>
          <a:ext cx="4411392" cy="6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Documento" r:id="rId3" imgW="5613400" imgH="685800" progId="Word.Document.12">
                  <p:link updateAutomatic="1"/>
                </p:oleObj>
              </mc:Choice>
              <mc:Fallback>
                <p:oleObj name="Documento" r:id="rId3" imgW="5613400" imgH="685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0198" y="2313659"/>
                        <a:ext cx="4411392" cy="6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286830" y="2721189"/>
            <a:ext cx="319496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latin typeface="Times New Roman"/>
                <a:cs typeface="Times New Roman"/>
              </a:rPr>
              <a:t>E</a:t>
            </a:r>
            <a:r>
              <a:rPr lang="es-ES" sz="1600" dirty="0" smtClean="0">
                <a:latin typeface="Times New Roman"/>
                <a:cs typeface="Times New Roman"/>
              </a:rPr>
              <a:t>xiste </a:t>
            </a:r>
            <a:r>
              <a:rPr lang="es-ES" sz="1600" dirty="0">
                <a:latin typeface="Times New Roman"/>
                <a:cs typeface="Times New Roman"/>
              </a:rPr>
              <a:t>una alta demanda insatisfechas ya que en el Guayaquil no existen suficientes ofertantes que comercialicen este producto por medio del </a:t>
            </a:r>
            <a:r>
              <a:rPr lang="es-ES" sz="1600" dirty="0" smtClean="0">
                <a:latin typeface="Times New Roman"/>
                <a:cs typeface="Times New Roman"/>
              </a:rPr>
              <a:t>Internet.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01203"/>
              </p:ext>
            </p:extLst>
          </p:nvPr>
        </p:nvGraphicFramePr>
        <p:xfrm>
          <a:off x="3115726" y="2670379"/>
          <a:ext cx="5715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Documento" r:id="rId5" imgW="5715000" imgH="1549400" progId="Word.Document.12">
                  <p:link updateAutomatic="1"/>
                </p:oleObj>
              </mc:Choice>
              <mc:Fallback>
                <p:oleObj name="Documento" r:id="rId5" imgW="5715000" imgH="1549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5726" y="2670379"/>
                        <a:ext cx="57150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1768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2"/>
            <a:ext cx="8308975" cy="613274"/>
          </a:xfrm>
        </p:spPr>
        <p:txBody>
          <a:bodyPr/>
          <a:lstStyle/>
          <a:p>
            <a:pPr algn="ctr"/>
            <a:r>
              <a:rPr lang="es-ES" dirty="0" smtClean="0">
                <a:latin typeface="Times New Roman"/>
                <a:cs typeface="Times New Roman"/>
              </a:rPr>
              <a:t>Antecedentes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415927" y="2187633"/>
            <a:ext cx="2681300" cy="1293971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ClrTx/>
            </a:pPr>
            <a:r>
              <a:rPr lang="es-ES" sz="1400" dirty="0">
                <a:latin typeface="Times New Roman"/>
                <a:cs typeface="Times New Roman"/>
              </a:rPr>
              <a:t>El 2014 el 34% de la población ha comprado en algún momento por Internet Instituto Nacional de Estadísticas y Cencos (INEC).</a:t>
            </a: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3280581" y="2834422"/>
            <a:ext cx="2681300" cy="153233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ClrTx/>
            </a:pPr>
            <a:r>
              <a:rPr lang="es-ES_tradnl" sz="1400" dirty="0">
                <a:latin typeface="Times New Roman"/>
                <a:cs typeface="Times New Roman"/>
              </a:rPr>
              <a:t>Ministerio de Salud Pública - Instituto Nacional de Estadística y Censos en la Encuesta período de 2011-2013 revelo la prevalencia de sobre-peso y obesidad  en Ecuador es 62.8%.</a:t>
            </a:r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6128661" y="3958133"/>
            <a:ext cx="2681300" cy="817245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sz="1400" dirty="0">
                <a:latin typeface="Times New Roman"/>
                <a:cs typeface="Times New Roman"/>
              </a:rPr>
              <a:t>Adultos del quintil más rico 66.4% vs. adultos del quintil más pobre 54.1%.   </a:t>
            </a:r>
            <a:endParaRPr lang="es-E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8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latin typeface="Times New Roman"/>
                <a:cs typeface="Times New Roman"/>
              </a:rPr>
              <a:t>Capítulo IV</a:t>
            </a:r>
            <a:br>
              <a:rPr lang="es-ES" b="1" dirty="0">
                <a:latin typeface="Times New Roman"/>
                <a:cs typeface="Times New Roman"/>
              </a:rPr>
            </a:br>
            <a:r>
              <a:rPr lang="es-ES" dirty="0">
                <a:latin typeface="Times New Roman"/>
                <a:cs typeface="Times New Roman"/>
              </a:rPr>
              <a:t>Estudio</a:t>
            </a:r>
            <a:r>
              <a:rPr lang="es-ES" b="1" dirty="0">
                <a:latin typeface="Times New Roman"/>
                <a:cs typeface="Times New Roman"/>
              </a:rPr>
              <a:t> Técnico</a:t>
            </a:r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Imagen 3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790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000607"/>
            <a:ext cx="8308975" cy="654242"/>
          </a:xfrm>
        </p:spPr>
        <p:txBody>
          <a:bodyPr/>
          <a:lstStyle/>
          <a:p>
            <a:pPr algn="ctr"/>
            <a:r>
              <a:rPr lang="es-ES_tradnl" b="1" dirty="0">
                <a:latin typeface="Times New Roman"/>
                <a:cs typeface="Times New Roman"/>
              </a:rPr>
              <a:t/>
            </a:r>
            <a:br>
              <a:rPr lang="es-ES_tradnl" b="1" dirty="0">
                <a:latin typeface="Times New Roman"/>
                <a:cs typeface="Times New Roman"/>
              </a:rPr>
            </a:br>
            <a:r>
              <a:rPr lang="es-ES" b="1" dirty="0">
                <a:latin typeface="Times New Roman"/>
                <a:cs typeface="Times New Roman"/>
              </a:rPr>
              <a:t>Estudio Técnico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49360" y="2193639"/>
            <a:ext cx="7419302" cy="106933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lvl="2" indent="0" algn="ctr">
              <a:spcBef>
                <a:spcPts val="2000"/>
              </a:spcBef>
              <a:buNone/>
            </a:pPr>
            <a:r>
              <a:rPr lang="es-ES" sz="1600" b="1" dirty="0" smtClean="0">
                <a:latin typeface="Times New Roman"/>
                <a:cs typeface="Times New Roman"/>
              </a:rPr>
              <a:t>Distribución de las instalaciones </a:t>
            </a:r>
            <a:endParaRPr lang="es-ES_tradnl" sz="1600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s-EC" sz="1600" dirty="0" smtClean="0">
                <a:latin typeface="Times New Roman"/>
                <a:cs typeface="Times New Roman"/>
              </a:rPr>
              <a:t>Oficina y bodega, son necesarias para el adecuado diseño y distribución de las instalaciones que se requiere para la atención del cliente y almacenamiento de productos. orgánicos.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grpSp>
        <p:nvGrpSpPr>
          <p:cNvPr id="10" name="Agrupar 9"/>
          <p:cNvGrpSpPr/>
          <p:nvPr/>
        </p:nvGrpSpPr>
        <p:grpSpPr>
          <a:xfrm>
            <a:off x="399818" y="3324893"/>
            <a:ext cx="4081601" cy="2264722"/>
            <a:chOff x="4333104" y="2307472"/>
            <a:chExt cx="4482465" cy="3053464"/>
          </a:xfrm>
        </p:grpSpPr>
        <p:pic>
          <p:nvPicPr>
            <p:cNvPr id="4" name="Imagen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04" y="2308491"/>
              <a:ext cx="4482465" cy="3052445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8590" y="2359803"/>
              <a:ext cx="294701" cy="22669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3115" y="3141005"/>
              <a:ext cx="292100" cy="254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187474" y="2277577"/>
              <a:ext cx="279023" cy="338814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4577093" y="3324893"/>
            <a:ext cx="4336264" cy="2264723"/>
            <a:chOff x="1667794" y="1955969"/>
            <a:chExt cx="5824449" cy="2816152"/>
          </a:xfrm>
        </p:grpSpPr>
        <p:grpSp>
          <p:nvGrpSpPr>
            <p:cNvPr id="16" name="Agrupar 15"/>
            <p:cNvGrpSpPr/>
            <p:nvPr/>
          </p:nvGrpSpPr>
          <p:grpSpPr>
            <a:xfrm>
              <a:off x="1667794" y="1955969"/>
              <a:ext cx="5824449" cy="2816152"/>
              <a:chOff x="1667794" y="1955969"/>
              <a:chExt cx="5824449" cy="2816152"/>
            </a:xfrm>
          </p:grpSpPr>
          <p:pic>
            <p:nvPicPr>
              <p:cNvPr id="18" name="Imagen 17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7794" y="1955969"/>
                <a:ext cx="5824449" cy="2816152"/>
              </a:xfrm>
              <a:prstGeom prst="rect">
                <a:avLst/>
              </a:prstGeom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5496475" y="2102169"/>
                <a:ext cx="228600" cy="292100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8513" y="2370282"/>
                <a:ext cx="317113" cy="342900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8515" y="2687526"/>
              <a:ext cx="394086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1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021" y="1630502"/>
            <a:ext cx="3578318" cy="1754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Macro </a:t>
            </a:r>
            <a:r>
              <a:rPr lang="es-ES" b="1" dirty="0" smtClean="0">
                <a:latin typeface="Times New Roman"/>
                <a:cs typeface="Times New Roman"/>
              </a:rPr>
              <a:t>localización</a:t>
            </a:r>
          </a:p>
          <a:p>
            <a:endParaRPr lang="es-ES" b="1" dirty="0">
              <a:latin typeface="Times New Roman"/>
              <a:cs typeface="Times New Roman"/>
            </a:endParaRPr>
          </a:p>
          <a:p>
            <a:r>
              <a:rPr lang="es-ES" dirty="0">
                <a:latin typeface="Times New Roman"/>
                <a:cs typeface="Times New Roman"/>
              </a:rPr>
              <a:t>La localización de la bodega y de la oficia de la tienda virtual, será en la ciudad de Guayaquil, provincia del </a:t>
            </a:r>
            <a:r>
              <a:rPr lang="es-ES" dirty="0" smtClean="0">
                <a:latin typeface="Times New Roman"/>
                <a:cs typeface="Times New Roman"/>
              </a:rPr>
              <a:t>Guayas</a:t>
            </a:r>
            <a:r>
              <a:rPr lang="es-ES_tradnl" b="1" dirty="0" smtClean="0">
                <a:latin typeface="Times New Roman"/>
                <a:cs typeface="Times New Roman"/>
              </a:rPr>
              <a:t>. </a:t>
            </a:r>
            <a:endParaRPr lang="es-ES_tradnl" dirty="0" smtClean="0">
              <a:latin typeface="Times New Roman"/>
              <a:cs typeface="Times New Roman"/>
            </a:endParaRPr>
          </a:p>
        </p:txBody>
      </p:sp>
      <p:pic>
        <p:nvPicPr>
          <p:cNvPr id="3" name="Imagen 2" descr="Macintosh HD:Users:danny:Downloads:guayaquilm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33" y="1630502"/>
            <a:ext cx="4813909" cy="2946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0691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70" y="1025059"/>
            <a:ext cx="3837896" cy="25234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6770" y="1743619"/>
            <a:ext cx="435825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es-ES" sz="1600" b="1" dirty="0">
                <a:latin typeface="Times New Roman"/>
                <a:cs typeface="Times New Roman"/>
              </a:rPr>
              <a:t>Micro localización</a:t>
            </a:r>
            <a:endParaRPr lang="es-ES_tradnl" sz="1600" b="1" dirty="0">
              <a:latin typeface="Times New Roman"/>
              <a:cs typeface="Times New Roman"/>
            </a:endParaRPr>
          </a:p>
          <a:p>
            <a:endParaRPr lang="es-ES" sz="1600" dirty="0" smtClean="0">
              <a:latin typeface="Times New Roman"/>
              <a:cs typeface="Times New Roman"/>
            </a:endParaRPr>
          </a:p>
          <a:p>
            <a:r>
              <a:rPr lang="es-ES" sz="1600" dirty="0" smtClean="0">
                <a:latin typeface="Times New Roman"/>
                <a:cs typeface="Times New Roman"/>
              </a:rPr>
              <a:t>Se </a:t>
            </a:r>
            <a:r>
              <a:rPr lang="es-ES" sz="1600" dirty="0">
                <a:latin typeface="Times New Roman"/>
                <a:cs typeface="Times New Roman"/>
              </a:rPr>
              <a:t>analizo aspectos importantes como transporte personal, carreteras y vías de acceso, costo de locales, disponibilidad de servicios básicos</a:t>
            </a:r>
            <a:r>
              <a:rPr lang="es-ES_tradnl" sz="1600" dirty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grpSp>
        <p:nvGrpSpPr>
          <p:cNvPr id="4" name="Agrupar 1048"/>
          <p:cNvGrpSpPr>
            <a:grpSpLocks/>
          </p:cNvGrpSpPr>
          <p:nvPr/>
        </p:nvGrpSpPr>
        <p:grpSpPr bwMode="auto">
          <a:xfrm>
            <a:off x="1722262" y="3601457"/>
            <a:ext cx="5397500" cy="1554788"/>
            <a:chOff x="0" y="0"/>
            <a:chExt cx="5396865" cy="2630805"/>
          </a:xfrm>
        </p:grpSpPr>
        <p:pic>
          <p:nvPicPr>
            <p:cNvPr id="1046" name="Imagen 10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96865" cy="263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echa abajo 1047"/>
            <p:cNvSpPr>
              <a:spLocks noChangeArrowheads="1"/>
            </p:cNvSpPr>
            <p:nvPr/>
          </p:nvSpPr>
          <p:spPr bwMode="auto">
            <a:xfrm>
              <a:off x="2528570" y="1553210"/>
              <a:ext cx="229870" cy="2298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4579B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>
                <a:latin typeface="Times New Roman"/>
                <a:cs typeface="Times New Roman"/>
              </a:endParaRPr>
            </a:p>
          </p:txBody>
        </p:sp>
      </p:grp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665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547879" y="184293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Diagrama de flujo</a:t>
            </a:r>
            <a:endParaRPr lang="es-ES_tradnl" b="1" dirty="0">
              <a:latin typeface="Times New Roman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66768"/>
            <a:ext cx="4128298" cy="53750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030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latin typeface="Times New Roman"/>
                <a:cs typeface="Times New Roman"/>
              </a:rPr>
              <a:t>Capítulo V</a:t>
            </a:r>
            <a:br>
              <a:rPr lang="es-ES" b="1" dirty="0">
                <a:latin typeface="Times New Roman"/>
                <a:cs typeface="Times New Roman"/>
              </a:rPr>
            </a:br>
            <a:r>
              <a:rPr lang="es-ES" dirty="0">
                <a:latin typeface="Times New Roman"/>
                <a:cs typeface="Times New Roman"/>
              </a:rPr>
              <a:t>Análisis Financiero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Imagen 3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2975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_tradnl" b="1" dirty="0">
                <a:latin typeface="Times New Roman"/>
                <a:cs typeface="Times New Roman"/>
              </a:rPr>
              <a:t/>
            </a:r>
            <a:br>
              <a:rPr lang="es-ES_tradnl" b="1" dirty="0">
                <a:latin typeface="Times New Roman"/>
                <a:cs typeface="Times New Roman"/>
              </a:rPr>
            </a:br>
            <a:r>
              <a:rPr lang="es-ES" b="1" dirty="0">
                <a:latin typeface="Times New Roman"/>
                <a:cs typeface="Times New Roman"/>
              </a:rPr>
              <a:t>Análisis </a:t>
            </a:r>
            <a:r>
              <a:rPr lang="es-ES" b="1" dirty="0" smtClean="0">
                <a:latin typeface="Times New Roman"/>
                <a:cs typeface="Times New Roman"/>
              </a:rPr>
              <a:t>Financiero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90192" y="2376535"/>
            <a:ext cx="2507557" cy="196263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Times New Roman"/>
                <a:cs typeface="Times New Roman"/>
              </a:rPr>
              <a:t>Activos </a:t>
            </a:r>
            <a:r>
              <a:rPr lang="es-ES_tradnl" sz="1600" b="1" dirty="0" smtClean="0">
                <a:latin typeface="Times New Roman"/>
                <a:cs typeface="Times New Roman"/>
              </a:rPr>
              <a:t>Fijos</a:t>
            </a:r>
          </a:p>
          <a:p>
            <a:pPr marL="0" indent="0">
              <a:buNone/>
            </a:pPr>
            <a:r>
              <a:rPr lang="es-ES_tradnl" sz="1600" dirty="0">
                <a:latin typeface="Times New Roman"/>
                <a:cs typeface="Times New Roman"/>
              </a:rPr>
              <a:t>T</a:t>
            </a:r>
            <a:r>
              <a:rPr lang="es-ES_tradnl" sz="1600" dirty="0" smtClean="0">
                <a:latin typeface="Times New Roman"/>
                <a:cs typeface="Times New Roman"/>
              </a:rPr>
              <a:t>odos </a:t>
            </a:r>
            <a:r>
              <a:rPr lang="es-ES_tradnl" sz="1600" dirty="0">
                <a:latin typeface="Times New Roman"/>
                <a:cs typeface="Times New Roman"/>
              </a:rPr>
              <a:t>los activos que son necesarios para poder iniciar el negocio de ventas a través de la página web, es decir la tienda virtual.	 </a:t>
            </a:r>
            <a:r>
              <a:rPr lang="es-ES_tradnl" sz="1600" dirty="0" smtClean="0">
                <a:latin typeface="Times New Roman"/>
                <a:cs typeface="Times New Roman"/>
              </a:rPr>
              <a:t> </a:t>
            </a:r>
            <a:endParaRPr lang="es-ES" sz="1600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50" y="2166471"/>
            <a:ext cx="6116785" cy="3390503"/>
          </a:xfrm>
          <a:prstGeom prst="rect">
            <a:avLst/>
          </a:prstGeom>
        </p:spPr>
      </p:pic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51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Capital de Trabajo </a:t>
            </a:r>
            <a:endParaRPr lang="es-E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08289"/>
              </p:ext>
            </p:extLst>
          </p:nvPr>
        </p:nvGraphicFramePr>
        <p:xfrm>
          <a:off x="3009902" y="2819361"/>
          <a:ext cx="57150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Documento" r:id="rId3" imgW="5715000" imgH="1816100" progId="Word.Document.12">
                  <p:link updateAutomatic="1"/>
                </p:oleObj>
              </mc:Choice>
              <mc:Fallback>
                <p:oleObj name="Documento" r:id="rId3" imgW="5715000" imgH="181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902" y="2819361"/>
                        <a:ext cx="57150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Llamada con línea 2 (borde y barra de énfasis) 2"/>
          <p:cNvSpPr/>
          <p:nvPr/>
        </p:nvSpPr>
        <p:spPr>
          <a:xfrm>
            <a:off x="1116139" y="3069966"/>
            <a:ext cx="2001352" cy="954107"/>
          </a:xfrm>
          <a:prstGeom prst="accentBorderCallout2">
            <a:avLst>
              <a:gd name="adj1" fmla="val 21347"/>
              <a:gd name="adj2" fmla="val 104488"/>
              <a:gd name="adj3" fmla="val 36932"/>
              <a:gd name="adj4" fmla="val 125641"/>
              <a:gd name="adj5" fmla="val 128084"/>
              <a:gd name="adj6" fmla="val 157179"/>
            </a:avLst>
          </a:prstGeom>
          <a:ln>
            <a:solidFill>
              <a:srgbClr val="2F2B2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sz="1400" dirty="0"/>
              <a:t>R</a:t>
            </a:r>
            <a:r>
              <a:rPr lang="es-ES_tradnl" sz="1400" dirty="0" smtClean="0"/>
              <a:t>ecursos </a:t>
            </a:r>
            <a:r>
              <a:rPr lang="es-ES_tradnl" sz="1400" dirty="0"/>
              <a:t>que requiere la empresa para poder </a:t>
            </a:r>
            <a:r>
              <a:rPr lang="es-ES_tradnl" sz="1400" dirty="0" smtClean="0"/>
              <a:t>operar adecuadamente  en un </a:t>
            </a:r>
            <a:r>
              <a:rPr lang="es-ES_tradnl" sz="1400" dirty="0"/>
              <a:t>corto plazo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076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33302"/>
          </a:xfrm>
        </p:spPr>
        <p:txBody>
          <a:bodyPr/>
          <a:lstStyle/>
          <a:p>
            <a:pPr algn="ctr"/>
            <a:r>
              <a:rPr lang="es-ES_tradnl" dirty="0">
                <a:latin typeface="Times New Roman"/>
                <a:cs typeface="Times New Roman"/>
              </a:rPr>
              <a:t>Financiamiento</a:t>
            </a:r>
            <a:r>
              <a:rPr lang="es-ES_tradnl" dirty="0"/>
              <a:t> </a:t>
            </a:r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88708"/>
              </p:ext>
            </p:extLst>
          </p:nvPr>
        </p:nvGraphicFramePr>
        <p:xfrm>
          <a:off x="634023" y="3055569"/>
          <a:ext cx="3353027" cy="12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Documento" r:id="rId3" imgW="5715000" imgH="1117600" progId="Word.Document.12">
                  <p:link updateAutomatic="1"/>
                </p:oleObj>
              </mc:Choice>
              <mc:Fallback>
                <p:oleObj name="Documento" r:id="rId3" imgW="5715000" imgH="1117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023" y="3055569"/>
                        <a:ext cx="3353027" cy="12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01" y="1937070"/>
            <a:ext cx="3144208" cy="329686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/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Flecha derecha 7"/>
          <p:cNvSpPr/>
          <p:nvPr/>
        </p:nvSpPr>
        <p:spPr>
          <a:xfrm>
            <a:off x="3784609" y="3437980"/>
            <a:ext cx="487509" cy="25656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433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2720"/>
              </p:ext>
            </p:extLst>
          </p:nvPr>
        </p:nvGraphicFramePr>
        <p:xfrm>
          <a:off x="4563731" y="1926167"/>
          <a:ext cx="419334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Documento" r:id="rId3" imgW="5994400" imgH="3238500" progId="Word.Document.12">
                  <p:link updateAutomatic="1"/>
                </p:oleObj>
              </mc:Choice>
              <mc:Fallback>
                <p:oleObj name="Documento" r:id="rId3" imgW="5994400" imgH="3238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3731" y="1926167"/>
                        <a:ext cx="4193343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60351"/>
              </p:ext>
            </p:extLst>
          </p:nvPr>
        </p:nvGraphicFramePr>
        <p:xfrm>
          <a:off x="283982" y="2105759"/>
          <a:ext cx="4228433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Documento" r:id="rId5" imgW="5702300" imgH="3060700" progId="Word.Document.12">
                  <p:link updateAutomatic="1"/>
                </p:oleObj>
              </mc:Choice>
              <mc:Fallback>
                <p:oleObj name="Documento" r:id="rId5" imgW="5702300" imgH="3060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982" y="2105759"/>
                        <a:ext cx="4228433" cy="306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4597658" y="1535730"/>
            <a:ext cx="403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Estado de Resultado con financiamiento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437186" y="1720396"/>
            <a:ext cx="395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Estado de Resultado sin financiamiento</a:t>
            </a:r>
            <a:endParaRPr lang="es-ES_tradnl" dirty="0"/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313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26930"/>
            <a:ext cx="8308975" cy="524624"/>
          </a:xfrm>
        </p:spPr>
        <p:txBody>
          <a:bodyPr/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Antecedentes</a:t>
            </a:r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Terminador 6"/>
          <p:cNvSpPr/>
          <p:nvPr/>
        </p:nvSpPr>
        <p:spPr>
          <a:xfrm>
            <a:off x="839290" y="2559139"/>
            <a:ext cx="3181638" cy="2207240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dirty="0">
                <a:latin typeface="Times New Roman"/>
                <a:cs typeface="Times New Roman"/>
              </a:rPr>
              <a:t>Principales causas de muerte en Ecuador es </a:t>
            </a:r>
            <a:r>
              <a:rPr lang="es-ES_tradnl" sz="1600" dirty="0">
                <a:latin typeface="Times New Roman"/>
                <a:cs typeface="Times New Roman"/>
              </a:rPr>
              <a:t>l</a:t>
            </a:r>
            <a:r>
              <a:rPr lang="es-ES_tradnl" sz="1600" dirty="0" smtClean="0">
                <a:latin typeface="Times New Roman"/>
                <a:cs typeface="Times New Roman"/>
              </a:rPr>
              <a:t>a </a:t>
            </a:r>
            <a:r>
              <a:rPr lang="es-ES_tradnl" sz="1600" dirty="0">
                <a:latin typeface="Times New Roman"/>
                <a:cs typeface="Times New Roman"/>
              </a:rPr>
              <a:t>diabetes e hipertensión, </a:t>
            </a:r>
            <a:r>
              <a:rPr lang="es-ES" sz="1600" dirty="0">
                <a:latin typeface="Times New Roman"/>
                <a:cs typeface="Times New Roman"/>
              </a:rPr>
              <a:t>según datos del </a:t>
            </a:r>
            <a:r>
              <a:rPr lang="es-ES_tradnl" sz="1600" dirty="0">
                <a:latin typeface="Times New Roman"/>
                <a:cs typeface="Times New Roman"/>
              </a:rPr>
              <a:t>Instituto Nacional de Estadísticas y Censos (INEC) 2013.</a:t>
            </a:r>
          </a:p>
        </p:txBody>
      </p:sp>
      <p:sp>
        <p:nvSpPr>
          <p:cNvPr id="8" name="Terminador 7"/>
          <p:cNvSpPr/>
          <p:nvPr/>
        </p:nvSpPr>
        <p:spPr>
          <a:xfrm>
            <a:off x="4981560" y="2865348"/>
            <a:ext cx="3181638" cy="1514773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ClrTx/>
            </a:pPr>
            <a:r>
              <a:rPr lang="es-ES_tradnl" sz="1600" dirty="0">
                <a:latin typeface="Times New Roman"/>
                <a:cs typeface="Times New Roman"/>
              </a:rPr>
              <a:t>El costo de estas enfermedades varía entre $554 y $23.248 por paciente en total 700 millones de dólares anuales.</a:t>
            </a:r>
          </a:p>
        </p:txBody>
      </p:sp>
    </p:spTree>
    <p:extLst>
      <p:ext uri="{BB962C8B-B14F-4D97-AF65-F5344CB8AC3E}">
        <p14:creationId xmlns:p14="http://schemas.microsoft.com/office/powerpoint/2010/main" val="32225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/>
        </p:blipFill>
        <p:spPr bwMode="auto">
          <a:xfrm>
            <a:off x="204608" y="1103230"/>
            <a:ext cx="4401069" cy="43744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 bwMode="auto">
          <a:xfrm>
            <a:off x="4823775" y="1103231"/>
            <a:ext cx="4106718" cy="43744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30506" y="776935"/>
            <a:ext cx="2787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latin typeface="Times New Roman"/>
                <a:cs typeface="Times New Roman"/>
              </a:rPr>
              <a:t>Flujo de Caja con Financiamiento</a:t>
            </a:r>
            <a:r>
              <a:rPr lang="es-ES_tradnl" sz="1400" dirty="0">
                <a:latin typeface="Times New Roman"/>
                <a:cs typeface="Times New Roman"/>
              </a:rPr>
              <a:t> 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88251" y="737881"/>
            <a:ext cx="2738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latin typeface="Times New Roman"/>
                <a:cs typeface="Times New Roman"/>
              </a:rPr>
              <a:t>Flujo de Caja sin Financiamiento</a:t>
            </a:r>
            <a:r>
              <a:rPr lang="es-ES_tradnl" sz="1400" dirty="0">
                <a:latin typeface="Times New Roman"/>
                <a:cs typeface="Times New Roman"/>
              </a:rPr>
              <a:t> 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628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97443"/>
          </a:xfrm>
        </p:spPr>
        <p:txBody>
          <a:bodyPr/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Evaluación</a:t>
            </a:r>
            <a:r>
              <a:rPr lang="es-ES" dirty="0"/>
              <a:t> </a:t>
            </a:r>
            <a:r>
              <a:rPr lang="es-ES" dirty="0">
                <a:latin typeface="Times New Roman"/>
                <a:cs typeface="Times New Roman"/>
              </a:rPr>
              <a:t>Financiera</a:t>
            </a:r>
            <a:r>
              <a:rPr lang="es-ES_tradnl" dirty="0"/>
              <a:t> 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33671"/>
              </p:ext>
            </p:extLst>
          </p:nvPr>
        </p:nvGraphicFramePr>
        <p:xfrm>
          <a:off x="1509712" y="2987992"/>
          <a:ext cx="6121400" cy="1539240"/>
        </p:xfrm>
        <a:graphic>
          <a:graphicData uri="http://schemas.openxmlformats.org/drawingml/2006/table">
            <a:tbl>
              <a:tblPr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2362200"/>
                <a:gridCol w="1943100"/>
                <a:gridCol w="18161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 Financiamiento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 Financiamiento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30.006,13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21.581,99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TMAR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Costo/Beneficio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Periodo de Recuperación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2º año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3º año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Botón de acción: Hacia atrás o Anterior 3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7276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515" y="1794120"/>
            <a:ext cx="8307387" cy="1349376"/>
          </a:xfrm>
        </p:spPr>
        <p:txBody>
          <a:bodyPr/>
          <a:lstStyle/>
          <a:p>
            <a:pPr lvl="0"/>
            <a:r>
              <a:rPr lang="es-ES" b="1" dirty="0">
                <a:latin typeface="Times New Roman"/>
                <a:cs typeface="Times New Roman"/>
              </a:rPr>
              <a:t>Capítulo </a:t>
            </a:r>
            <a:r>
              <a:rPr lang="es-ES" b="1" dirty="0" smtClean="0">
                <a:latin typeface="Times New Roman"/>
                <a:cs typeface="Times New Roman"/>
              </a:rPr>
              <a:t>VI</a:t>
            </a:r>
            <a:r>
              <a:rPr lang="es-ES" b="1" dirty="0">
                <a:latin typeface="Times New Roman"/>
                <a:cs typeface="Times New Roman"/>
              </a:rPr>
              <a:t/>
            </a:r>
            <a:br>
              <a:rPr lang="es-ES" b="1" dirty="0">
                <a:latin typeface="Times New Roman"/>
                <a:cs typeface="Times New Roman"/>
              </a:rPr>
            </a:br>
            <a:r>
              <a:rPr lang="es-ES_tradnl" sz="4400" dirty="0" smtClean="0">
                <a:latin typeface="Times New Roman"/>
                <a:cs typeface="Times New Roman"/>
              </a:rPr>
              <a:t>Conclusiones y </a:t>
            </a:r>
            <a:r>
              <a:rPr lang="es-ES" sz="4400" dirty="0" smtClean="0">
                <a:latin typeface="Times New Roman"/>
                <a:cs typeface="Times New Roman"/>
              </a:rPr>
              <a:t>Recomendaciones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66246" y="49260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5" y="3305052"/>
            <a:ext cx="1388685" cy="133700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Imagen 5" descr="C:\Users\Tania\Desktop\Caratulas\LOGOESPE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" y="195537"/>
            <a:ext cx="3454645" cy="7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533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4953" y="1731560"/>
            <a:ext cx="219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>
                <a:latin typeface="Times New Roman"/>
                <a:cs typeface="Times New Roman"/>
              </a:rPr>
              <a:t>Conclusiones</a:t>
            </a:r>
            <a:endParaRPr lang="es-ES_tradnl" b="1" dirty="0">
              <a:latin typeface="Times New Roman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7065" y="1527511"/>
            <a:ext cx="2676369" cy="16312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/>
              <a:t>E</a:t>
            </a:r>
            <a:r>
              <a:rPr lang="es-ES_tradnl" sz="1400" dirty="0" smtClean="0"/>
              <a:t>n </a:t>
            </a:r>
            <a:r>
              <a:rPr lang="es-ES_tradnl" sz="1400" dirty="0"/>
              <a:t>el Análisis FODA </a:t>
            </a:r>
            <a:r>
              <a:rPr lang="es-ES_tradnl" sz="1400" dirty="0" smtClean="0"/>
              <a:t>se demostró </a:t>
            </a:r>
            <a:r>
              <a:rPr lang="es-ES_tradnl" sz="1400" dirty="0"/>
              <a:t>la situación </a:t>
            </a:r>
            <a:r>
              <a:rPr lang="es-ES_tradnl" sz="1400" dirty="0" smtClean="0"/>
              <a:t>actual, el ambiente favorable para la Tienta Virtual </a:t>
            </a:r>
            <a:r>
              <a:rPr lang="es-ES_tradnl" sz="1400" dirty="0"/>
              <a:t>“Del Huerto</a:t>
            </a:r>
            <a:r>
              <a:rPr lang="es-ES_tradnl" sz="1400" dirty="0" smtClean="0"/>
              <a:t>” en donde el 64% de probabilidad que las FO pueden afrontar </a:t>
            </a:r>
            <a:r>
              <a:rPr lang="es-ES_tradnl" sz="1400" dirty="0"/>
              <a:t>los </a:t>
            </a:r>
            <a:r>
              <a:rPr lang="es-ES_tradnl" sz="1400" dirty="0" smtClean="0"/>
              <a:t>cambios </a:t>
            </a:r>
            <a:r>
              <a:rPr lang="es-ES_tradnl" sz="1400" dirty="0"/>
              <a:t>y las turbulencias</a:t>
            </a:r>
            <a:r>
              <a:rPr lang="es-ES_tradnl" sz="1400" dirty="0" smtClean="0"/>
              <a:t> de un 47% de DA</a:t>
            </a:r>
            <a:r>
              <a:rPr lang="es-ES_tradnl" sz="1600" dirty="0" smtClean="0"/>
              <a:t>.  </a:t>
            </a:r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454035" y="3513924"/>
            <a:ext cx="2938797" cy="160043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/>
              <a:t>En el Estudio de Mercado reflejó la viabilidad comercial de la Tienta Virtual “Del Huerto” con una preferencia de compra del 58% de encuestados, y una demanda insatisfechas de 50 hogares en solo Tres urbanizaciones de muestra. </a:t>
            </a:r>
            <a:endParaRPr lang="es-ES" sz="1400" dirty="0"/>
          </a:p>
        </p:txBody>
      </p:sp>
      <p:sp>
        <p:nvSpPr>
          <p:cNvPr id="5" name="Rectángulo 4"/>
          <p:cNvSpPr/>
          <p:nvPr/>
        </p:nvSpPr>
        <p:spPr>
          <a:xfrm>
            <a:off x="4742303" y="3526752"/>
            <a:ext cx="2486903" cy="160043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/>
              <a:t>El Análisis Financiero y su evaluación económica </a:t>
            </a:r>
            <a:r>
              <a:rPr lang="es-ES_tradnl" sz="1400" dirty="0" smtClean="0"/>
              <a:t>proyectaron para el 2016 un ingreso </a:t>
            </a:r>
            <a:r>
              <a:rPr lang="es-ES_tradnl" sz="1400" dirty="0"/>
              <a:t>$24.508,65 </a:t>
            </a:r>
            <a:r>
              <a:rPr lang="es-ES_tradnl" sz="1400" dirty="0" smtClean="0"/>
              <a:t>y una Tasa Interna de retorno del 42%, en un periodo de recuperación de 2 años. </a:t>
            </a: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6093863" y="1570859"/>
            <a:ext cx="2780728" cy="1815882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lt1"/>
                </a:solidFill>
              </a:rPr>
              <a:t>El impacto social del proyecto, Fomentando el consumo de productos saludables, responsables con el Ecosistema al tener procesos amigables con el ambiente y apoyo al pequeño y mediano agricultor orgánico mediante negociaciones </a:t>
            </a:r>
            <a:r>
              <a:rPr lang="es-ES_tradnl" sz="1400" dirty="0" smtClean="0">
                <a:solidFill>
                  <a:schemeClr val="lt1"/>
                </a:solidFill>
              </a:rPr>
              <a:t>equitativas. </a:t>
            </a:r>
            <a:endParaRPr lang="es-ES" sz="1400" dirty="0">
              <a:solidFill>
                <a:schemeClr val="lt1"/>
              </a:solidFill>
            </a:endParaRP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344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16932" y="2037095"/>
            <a:ext cx="2917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Times New Roman"/>
                <a:cs typeface="Times New Roman"/>
              </a:rPr>
              <a:t>Recomendaciones</a:t>
            </a:r>
            <a:endParaRPr lang="es-ES_tradnl" sz="2800" b="1" dirty="0">
              <a:latin typeface="Times New Roman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7479" y="2062751"/>
            <a:ext cx="2473624" cy="138499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>
                <a:latin typeface="Times New Roman"/>
                <a:cs typeface="Times New Roman"/>
              </a:rPr>
              <a:t>Concretar el apoyo </a:t>
            </a:r>
            <a:r>
              <a:rPr lang="es-ES_tradnl" sz="1400" dirty="0" smtClean="0">
                <a:latin typeface="Times New Roman"/>
                <a:cs typeface="Times New Roman"/>
              </a:rPr>
              <a:t>del </a:t>
            </a:r>
            <a:r>
              <a:rPr lang="es-ES_tradnl" sz="1400" dirty="0">
                <a:latin typeface="Times New Roman"/>
                <a:cs typeface="Times New Roman"/>
              </a:rPr>
              <a:t>Ministerio de Agricultura (MAGAP) </a:t>
            </a:r>
            <a:r>
              <a:rPr lang="es-ES_tradnl" sz="1400" dirty="0" smtClean="0">
                <a:latin typeface="Times New Roman"/>
                <a:cs typeface="Times New Roman"/>
              </a:rPr>
              <a:t>y del </a:t>
            </a:r>
            <a:r>
              <a:rPr lang="es-ES_tradnl" sz="1400" dirty="0">
                <a:latin typeface="Times New Roman"/>
                <a:cs typeface="Times New Roman"/>
              </a:rPr>
              <a:t>Banco Nacional De Fomento que permitan a la organización desarrollarse 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01761" y="2037095"/>
            <a:ext cx="2477635" cy="138499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>
                <a:latin typeface="Times New Roman"/>
                <a:cs typeface="Times New Roman"/>
              </a:rPr>
              <a:t>Mantener una continua renovación en la cara de la organización, es decir </a:t>
            </a:r>
            <a:r>
              <a:rPr lang="es-ES_tradnl" sz="1400" dirty="0" smtClean="0">
                <a:latin typeface="Times New Roman"/>
                <a:cs typeface="Times New Roman"/>
              </a:rPr>
              <a:t>del </a:t>
            </a:r>
            <a:r>
              <a:rPr lang="es-ES_tradnl" sz="1400" dirty="0">
                <a:latin typeface="Times New Roman"/>
                <a:cs typeface="Times New Roman"/>
              </a:rPr>
              <a:t>sitio Web </a:t>
            </a:r>
            <a:r>
              <a:rPr lang="es-ES_tradnl" sz="1400" dirty="0" smtClean="0">
                <a:latin typeface="Times New Roman"/>
                <a:cs typeface="Times New Roman"/>
              </a:rPr>
              <a:t>que sea </a:t>
            </a:r>
            <a:r>
              <a:rPr lang="es-ES_tradnl" sz="1400" dirty="0">
                <a:latin typeface="Times New Roman"/>
                <a:cs typeface="Times New Roman"/>
              </a:rPr>
              <a:t>atractivo para sus clientes pero sobretodo que sea </a:t>
            </a:r>
            <a:r>
              <a:rPr lang="es-ES_tradnl" sz="1400" dirty="0" smtClean="0">
                <a:latin typeface="Times New Roman"/>
                <a:cs typeface="Times New Roman"/>
              </a:rPr>
              <a:t>útil.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19110" y="3983489"/>
            <a:ext cx="2694129" cy="954107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>
                <a:latin typeface="Times New Roman"/>
                <a:cs typeface="Times New Roman"/>
              </a:rPr>
              <a:t>Capacitación en las </a:t>
            </a:r>
            <a:r>
              <a:rPr lang="es-ES_tradnl" sz="1400" dirty="0" smtClean="0">
                <a:latin typeface="Times New Roman"/>
                <a:cs typeface="Times New Roman"/>
              </a:rPr>
              <a:t>distintas certificaciones </a:t>
            </a:r>
            <a:r>
              <a:rPr lang="es-ES_tradnl" sz="1400" dirty="0">
                <a:latin typeface="Times New Roman"/>
                <a:cs typeface="Times New Roman"/>
              </a:rPr>
              <a:t>en productos orgánicos para ofrecer productos de calidad y asistencia 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95489" y="3995338"/>
            <a:ext cx="2501683" cy="954107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400" dirty="0">
                <a:latin typeface="Times New Roman"/>
                <a:cs typeface="Times New Roman"/>
              </a:rPr>
              <a:t>Poner en marcha el Proyecto ya que se ha podido demostrar su viabilidad técnica, comercial, administrativa y financiera 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7" name="Botón de acción: Hacia atrás o Anterior 6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9073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Times New Roman"/>
                <a:cs typeface="Times New Roman"/>
              </a:rPr>
              <a:t>Gracias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17515" y="3488766"/>
            <a:ext cx="8307387" cy="627530"/>
          </a:xfrm>
        </p:spPr>
        <p:txBody>
          <a:bodyPr>
            <a:normAutofit/>
          </a:bodyPr>
          <a:lstStyle/>
          <a:p>
            <a:r>
              <a:rPr lang="es-ES_tradnl" sz="1400" b="1" dirty="0">
                <a:latin typeface="Times New Roman"/>
                <a:cs typeface="Times New Roman"/>
              </a:rPr>
              <a:t>“Y todo lo que hacéis, sea de palabra o de hecho, hacedlo todo en el nombre del Señor Jesús, dando gracias a Dios Padre por medio de él” (Colosenses 3:17).</a:t>
            </a:r>
            <a:endParaRPr lang="es-E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6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7" y="2179543"/>
            <a:ext cx="8679051" cy="31874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1213971"/>
            <a:ext cx="8308975" cy="688404"/>
          </a:xfrm>
        </p:spPr>
        <p:txBody>
          <a:bodyPr/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Produ</a:t>
            </a:r>
            <a:r>
              <a:rPr lang="es-ES" dirty="0" smtClean="0">
                <a:latin typeface="Times New Roman"/>
                <a:cs typeface="Times New Roman"/>
              </a:rPr>
              <a:t>ctos </a:t>
            </a:r>
            <a:r>
              <a:rPr lang="es-ES" dirty="0">
                <a:latin typeface="Times New Roman"/>
                <a:cs typeface="Times New Roman"/>
              </a:rPr>
              <a:t>Orgánicos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27151" y="2713920"/>
            <a:ext cx="6153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Alimento vegetales o animales producidos bajo un conjunto de procedimiento y certificaciones denominadas orgánicas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endParaRPr lang="es-ES_tradnl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lang="es-ES_tradnl" sz="16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étodos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_tradnl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que evitan el uso 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de </a:t>
            </a:r>
            <a:r>
              <a:rPr lang="es-ES_tradnl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transgénicos, sintéticos</a:t>
            </a:r>
            <a:r>
              <a:rPr lang="es-ES_tradnl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_tradnl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pesticidas, herbicidas y fertilizantes artificiales</a:t>
            </a:r>
            <a:r>
              <a:rPr lang="es-E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Reducir </a:t>
            </a:r>
            <a:r>
              <a:rPr lang="es-ES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los índices de toxicidad de los </a:t>
            </a:r>
            <a:r>
              <a:rPr lang="es-E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alimentos.</a:t>
            </a:r>
            <a:endParaRPr lang="es-E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Botón de acción: Hacia atrás o Anterior 5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6638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7" y="885151"/>
            <a:ext cx="8308975" cy="627091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kern="1200" dirty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Reseña</a:t>
            </a:r>
            <a:r>
              <a:rPr lang="es-ES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3600" kern="12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Histórica</a:t>
            </a:r>
            <a:endParaRPr lang="es-E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643783" y="1665125"/>
            <a:ext cx="2861965" cy="7423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Venta por catálogo que nació en los Estados Unidos en el año de 1920.</a:t>
            </a: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633069" y="2988994"/>
            <a:ext cx="3104663" cy="7568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  <a:buClrTx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Año de 1980 se modernizó la venta de catálogos con el ingreso a la televisión.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325170" y="4425758"/>
            <a:ext cx="3412562" cy="9108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  <a:buClrTx/>
            </a:pP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1989 la 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parición 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de la WWW, </a:t>
            </a:r>
            <a:r>
              <a:rPr lang="es-ES" sz="1600" dirty="0" err="1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 Wide Web por sus siglas en Ingles, creada por el ingles Tim </a:t>
            </a:r>
            <a:r>
              <a:rPr lang="es-ES" sz="1600" dirty="0" err="1">
                <a:solidFill>
                  <a:srgbClr val="FFFFFF"/>
                </a:solidFill>
                <a:latin typeface="Times New Roman"/>
                <a:cs typeface="Times New Roman"/>
              </a:rPr>
              <a:t>Berners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-Lee.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052000" y="4425758"/>
            <a:ext cx="2963542" cy="6927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  <a:buClrTx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Año de 1990 con el Internet en crecimiento inicio el Comercio Electrónico.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28757" y="2501518"/>
            <a:ext cx="4759627" cy="9749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600"/>
              </a:spcBef>
              <a:buClrTx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Hoy en día el comercio electrónico se ha modificado por factores como las redes sociales, comunicaciones móviles, teléfonos inteligentes y </a:t>
            </a:r>
            <a:r>
              <a:rPr lang="es-ES" sz="1600" dirty="0" err="1">
                <a:solidFill>
                  <a:srgbClr val="FFFFFF"/>
                </a:solidFill>
                <a:latin typeface="Times New Roman"/>
                <a:cs typeface="Times New Roman"/>
              </a:rPr>
              <a:t>tablets</a:t>
            </a: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 que están prácticamente al alcance de toda la población.</a:t>
            </a: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endParaRPr lang="es-E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7120755" y="3938806"/>
            <a:ext cx="436154" cy="255521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izquierda 14"/>
          <p:cNvSpPr/>
          <p:nvPr/>
        </p:nvSpPr>
        <p:spPr>
          <a:xfrm>
            <a:off x="4528702" y="4541212"/>
            <a:ext cx="525996" cy="295051"/>
          </a:xfrm>
          <a:prstGeom prst="lef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rriba 16"/>
          <p:cNvSpPr/>
          <p:nvPr/>
        </p:nvSpPr>
        <p:spPr>
          <a:xfrm>
            <a:off x="2399057" y="3656061"/>
            <a:ext cx="269413" cy="436161"/>
          </a:xfrm>
          <a:prstGeom prst="up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5400000">
            <a:off x="7044838" y="2591835"/>
            <a:ext cx="436154" cy="255521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Botón de acción: Hacia atrás o Anterior 11">
            <a:hlinkClick r:id="" action="ppaction://hlinkshowjump?jump=previousslide" highlightClick="1"/>
          </p:cNvPr>
          <p:cNvSpPr/>
          <p:nvPr/>
        </p:nvSpPr>
        <p:spPr>
          <a:xfrm>
            <a:off x="7902777" y="461818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4" name="Botón de acción: Hacia delante o Siguiente 13">
            <a:hlinkClick r:id="" action="ppaction://hlinkshowjump?jump=nextslide" highlightClick="1"/>
          </p:cNvPr>
          <p:cNvSpPr/>
          <p:nvPr/>
        </p:nvSpPr>
        <p:spPr>
          <a:xfrm>
            <a:off x="8249165" y="461818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379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61" y="1133875"/>
            <a:ext cx="4313891" cy="529139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kern="120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Giro del </a:t>
            </a:r>
            <a:r>
              <a:rPr lang="es-ES" sz="3600" kern="1200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Negocio</a:t>
            </a:r>
            <a:endParaRPr lang="es-E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15" y="2015766"/>
            <a:ext cx="2570450" cy="2179539"/>
          </a:xfrm>
          <a:prstGeom prst="ellipse">
            <a:avLst/>
          </a:prstGeom>
          <a:ln w="63500" cap="rnd">
            <a:solidFill>
              <a:srgbClr val="008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Pentágono 2"/>
          <p:cNvSpPr/>
          <p:nvPr/>
        </p:nvSpPr>
        <p:spPr>
          <a:xfrm>
            <a:off x="298681" y="1663014"/>
            <a:ext cx="4479284" cy="1115897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s-ES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Ocupación principal la Tienda Virtual “Del Huerto” es  la comercializar productos alimenticios de origen orgánico.</a:t>
            </a:r>
            <a:r>
              <a:rPr lang="es-ES_tradnl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s-E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349279" y="2904147"/>
            <a:ext cx="3812894" cy="95564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Comunicar en palabras simples bienestar y salud</a:t>
            </a: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, su dirección es </a:t>
            </a:r>
            <a:r>
              <a:rPr lang="es-ES_tradnl" sz="1600" dirty="0">
                <a:solidFill>
                  <a:schemeClr val="bg1"/>
                </a:solidFill>
                <a:latin typeface="Times New Roman"/>
                <a:cs typeface="Times New Roman"/>
                <a:hlinkClick r:id="rId3"/>
              </a:rPr>
              <a:t>www.delhuerto.com</a:t>
            </a:r>
            <a:endParaRPr lang="es-ES_tradnl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368766" y="4044417"/>
            <a:ext cx="4367640" cy="1173903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s-ES" sz="1600" dirty="0">
                <a:solidFill>
                  <a:srgbClr val="FFFFFF"/>
                </a:solidFill>
                <a:latin typeface="Times New Roman"/>
                <a:cs typeface="Times New Roman"/>
              </a:rPr>
              <a:t>Comercialización consiste en mostrar imágenes de alta calidad, especificando sus características, forma de pago y proceso de entrega mediante la Web.</a:t>
            </a:r>
            <a:r>
              <a:rPr lang="es-ES_tradnl"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Botón de acción: Hacia atrás o Anterior 7">
            <a:hlinkClick r:id="" action="ppaction://hlinkshowjump?jump=previousslide" highlightClick="1"/>
          </p:cNvPr>
          <p:cNvSpPr/>
          <p:nvPr/>
        </p:nvSpPr>
        <p:spPr>
          <a:xfrm>
            <a:off x="7902777" y="474646"/>
            <a:ext cx="256583" cy="269394"/>
          </a:xfrm>
          <a:prstGeom prst="actionButtonBackPrevious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</p:cNvPr>
          <p:cNvSpPr/>
          <p:nvPr/>
        </p:nvSpPr>
        <p:spPr>
          <a:xfrm>
            <a:off x="8249165" y="474646"/>
            <a:ext cx="282242" cy="269394"/>
          </a:xfrm>
          <a:prstGeom prst="actionButtonForwardNex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739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wrap="square">
        <a:spAutoFit/>
      </a:bodyPr>
      <a:lstStyle>
        <a:defPPr>
          <a:defRPr sz="14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2311</TotalTime>
  <Words>2904</Words>
  <Application>Microsoft Macintosh PowerPoint</Application>
  <PresentationFormat>Presentación en pantalla (16:10)</PresentationFormat>
  <Paragraphs>303</Paragraphs>
  <Slides>65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22</vt:i4>
      </vt:variant>
      <vt:variant>
        <vt:lpstr>Títulos de diapositiva</vt:lpstr>
      </vt:variant>
      <vt:variant>
        <vt:i4>65</vt:i4>
      </vt:variant>
    </vt:vector>
  </HeadingPairs>
  <TitlesOfParts>
    <vt:vector size="88" baseType="lpstr">
      <vt:lpstr>Expo</vt:lpstr>
      <vt:lpstr>\\localhost\Users\danny\Desktop\Tesis \Macintosh HD:Users:danny:Desktop:Tesis :Tesis Danny Pozo Martínez.docx!OLE_LINK1</vt:lpstr>
      <vt:lpstr>\\localhost\Users\danny\Desktop\Tesis \Macintosh HD:Users:danny:Desktop:Tesis :Tesis Danny Pozo Martínez.docx!OLE_LINK2</vt:lpstr>
      <vt:lpstr>\\localhost\Users\danny\Desktop\Tesis \Macintosh HD:Users:danny:Desktop:Tesis :Tesis Danny Pozo Martínez.docx!OLE_LINK3</vt:lpstr>
      <vt:lpstr>\\localhost\Users\danny\Desktop\Tesis \Documento1!OLE_LINK2</vt:lpstr>
      <vt:lpstr>\\localhost\Users\danny\Desktop\Tesis \Macintosh HD:Users:danny:Desktop:Tesis :Tesis Danny Pozo Martínez.docx!OLE_LINK4</vt:lpstr>
      <vt:lpstr>\\localhost\Users\danny\Desktop\Tesis \Macintosh HD:Users:danny:Desktop:Tesis :Tesis Danny Pozo Martínez.docx!OLE_LINK5</vt:lpstr>
      <vt:lpstr>\\localhost\Users\danny\Desktop\Tesis \Macintosh HD:Users:danny:Desktop:Tesis :Tesis Danny Pozo Martínez.docx!OLE_LINK6</vt:lpstr>
      <vt:lpstr>\\localhost\Users\danny\Desktop\Tesis \Macintosh HD:Users:danny:Desktop:Tesis :Tesis Danny Pozo Martínez.docx!OLE_LINK7</vt:lpstr>
      <vt:lpstr>\\localhost\Users\danny\Desktop\Tesis \Macintosh HD:Users:danny:Desktop:Tesis :Tesis Danny Pozo Martínez.docx!OLE_LINK8</vt:lpstr>
      <vt:lpstr>\\localhost\Users\danny\Desktop\Tesis \Macintosh HD:Users:danny:Desktop:Tesis :Tesis Danny Pozo Martínez.docx!OLE_LINK10</vt:lpstr>
      <vt:lpstr>\\localhost\Users\danny\Desktop\Tesis \Macintosh HD:Users:danny:Desktop:Tesis :Tesis Danny Pozo Martínez.docx!OLE_LINK17</vt:lpstr>
      <vt:lpstr>\\localhost\Users\danny\Desktop\Tesis \Macintosh HD:Users:danny:Desktop:Tesis :Tesis Danny Pozo Martínez.docx!OLE_LINK12</vt:lpstr>
      <vt:lpstr>\\localhost\Users\danny\Desktop\Tesis \Macintosh HD:Users:danny:Desktop:Tesis :Tesis Danny Pozo Martínez.docx!OLE_LINK13</vt:lpstr>
      <vt:lpstr>\\localhost\Users\danny\Desktop\Tesis \Macintosh HD:Users:danny:Desktop:Tesis :Tesis Danny Pozo Martínez.docx!OLE_LINK14</vt:lpstr>
      <vt:lpstr>\\localhost\Users\danny\Desktop\Tesis \Macintosh HD:Users:danny:Desktop:Tesis :Tesis Danny Pozo Martínez.docx!OLE_LINK15</vt:lpstr>
      <vt:lpstr>\\localhost\Users\danny\Desktop\Tesis \Macintosh HD:Users:danny:Desktop:Tesis :Tesis Danny Pozo Martínez.docx!OLE_LINK16</vt:lpstr>
      <vt:lpstr>\\localhost\Users\danny\Desktop\Tesis \Macintosh HD:Users:danny:Desktop:Tesis :Tesis Danny Pozo Martínez.docx!OLE_LINK18</vt:lpstr>
      <vt:lpstr>\\localhost\Users\danny\Desktop\Tesis \Macintosh HD:Users:danny:Desktop:Tesis :Tesis Danny Pozo Martínez.docx!OLE_LINK21</vt:lpstr>
      <vt:lpstr>\\localhost\Users\danny\Desktop\Tesis \Macintosh HD:Users:danny:Desktop:Tesis :Tesis Danny Pozo Martínez.docx!OLE_LINK22</vt:lpstr>
      <vt:lpstr>\\localhost\Users\danny\Desktop\Tesis \Documento1!OLE_LINK25</vt:lpstr>
      <vt:lpstr>\\localhost\Users\danny\Desktop\Tesis \Documento2!OLE_LINK23</vt:lpstr>
      <vt:lpstr>\\localhost\Users\danny\Desktop\Tesis \Macintosh HD:Users:danny:Desktop:Tesis :Tesis Danny Pozo Martínez.docx!OLE_LINK24</vt:lpstr>
      <vt:lpstr>Escuela Politécnica del Ejército</vt:lpstr>
      <vt:lpstr>Introducción </vt:lpstr>
      <vt:lpstr>Guión del Proyecto</vt:lpstr>
      <vt:lpstr>Capítulo I Antecedentes</vt:lpstr>
      <vt:lpstr>Antecedentes</vt:lpstr>
      <vt:lpstr>Antecedentes</vt:lpstr>
      <vt:lpstr>Productos Orgánicos </vt:lpstr>
      <vt:lpstr>Reseña Histórica</vt:lpstr>
      <vt:lpstr>Giro del Negocio</vt:lpstr>
      <vt:lpstr>Direccionamiento Estratégico</vt:lpstr>
      <vt:lpstr>Direccionamiento Estratégico</vt:lpstr>
      <vt:lpstr>Objetivos </vt:lpstr>
      <vt:lpstr>Estructura Organizacional </vt:lpstr>
      <vt:lpstr>Capítulo II Análisis Situacional</vt:lpstr>
      <vt:lpstr> Análisis Situacional  </vt:lpstr>
      <vt:lpstr>Macroambiente Producto Interno Bruto </vt:lpstr>
      <vt:lpstr>Inflación </vt:lpstr>
      <vt:lpstr>Tasas de Interés </vt:lpstr>
      <vt:lpstr>Comercio Electrónico en el Ecuador </vt:lpstr>
      <vt:lpstr>Factores Ecológicos</vt:lpstr>
      <vt:lpstr>Microambiente Negociación con los Clientes </vt:lpstr>
      <vt:lpstr>Negociación con los Proveedores </vt:lpstr>
      <vt:lpstr>Amenaza de Competidores </vt:lpstr>
      <vt:lpstr> Análisis Interno Matrices de Resumen FODA </vt:lpstr>
      <vt:lpstr>Presentación de PowerPoint</vt:lpstr>
      <vt:lpstr>Ratio balance de Fuerza FO </vt:lpstr>
      <vt:lpstr>Presentación de PowerPoint</vt:lpstr>
      <vt:lpstr>Ratio balance de Fuerza DA</vt:lpstr>
      <vt:lpstr>Presentación de PowerPoint</vt:lpstr>
      <vt:lpstr>Presentación de PowerPoint</vt:lpstr>
      <vt:lpstr>Ratio balance de Fuerza DO</vt:lpstr>
      <vt:lpstr> Capítulo III Investigación de Mercados</vt:lpstr>
      <vt:lpstr>Investigación de Mercados</vt:lpstr>
      <vt:lpstr>Presentación de PowerPoint</vt:lpstr>
      <vt:lpstr>Propósito de la implementación del Proyecto de Factibilidad </vt:lpstr>
      <vt:lpstr>Objetivo de Investigación de Mercados</vt:lpstr>
      <vt:lpstr>Población de estudio</vt:lpstr>
      <vt:lpstr>Determinación del Tamaño de la Muestra</vt:lpstr>
      <vt:lpstr>Presentación de PowerPoint</vt:lpstr>
      <vt:lpstr>  Análisis de Datos</vt:lpstr>
      <vt:lpstr>Análisis Univariado</vt:lpstr>
      <vt:lpstr>Presentación de PowerPoint</vt:lpstr>
      <vt:lpstr>Presentación de PowerPoint</vt:lpstr>
      <vt:lpstr>Presentación de PowerPoint</vt:lpstr>
      <vt:lpstr>Análisis Bivariado</vt:lpstr>
      <vt:lpstr>Presentación de PowerPoint</vt:lpstr>
      <vt:lpstr>Presentación de PowerPoint</vt:lpstr>
      <vt:lpstr>Presentación de PowerPoint</vt:lpstr>
      <vt:lpstr>Demanda Insatisfecha</vt:lpstr>
      <vt:lpstr>Capítulo IV Estudio Técnico</vt:lpstr>
      <vt:lpstr> Estudio Técnico</vt:lpstr>
      <vt:lpstr>Presentación de PowerPoint</vt:lpstr>
      <vt:lpstr>Presentación de PowerPoint</vt:lpstr>
      <vt:lpstr>Presentación de PowerPoint</vt:lpstr>
      <vt:lpstr>Capítulo V Análisis Financiero</vt:lpstr>
      <vt:lpstr> Análisis Financiero</vt:lpstr>
      <vt:lpstr>Capital de Trabajo </vt:lpstr>
      <vt:lpstr>Financiamiento </vt:lpstr>
      <vt:lpstr>Presentación de PowerPoint</vt:lpstr>
      <vt:lpstr>Presentación de PowerPoint</vt:lpstr>
      <vt:lpstr>Evaluación Financiera </vt:lpstr>
      <vt:lpstr>Capítulo VI Conclusiones y Recomendaciones</vt:lpstr>
      <vt:lpstr>Presentación de PowerPoint</vt:lpstr>
      <vt:lpstr>Presentación de PowerPoint</vt:lpstr>
      <vt:lpstr>Gracias</vt:lpstr>
    </vt:vector>
  </TitlesOfParts>
  <Company>Familia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Ejercito</dc:title>
  <dc:creator>Danny Pozo</dc:creator>
  <cp:lastModifiedBy>Danny Pozo</cp:lastModifiedBy>
  <cp:revision>186</cp:revision>
  <dcterms:created xsi:type="dcterms:W3CDTF">2015-09-27T17:12:54Z</dcterms:created>
  <dcterms:modified xsi:type="dcterms:W3CDTF">2015-10-14T08:34:34Z</dcterms:modified>
</cp:coreProperties>
</file>