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colors8.xml" ContentType="application/vnd.openxmlformats-officedocument.drawingml.diagramColors+xml"/>
  <Override PartName="/ppt/charts/chart7.xml" ContentType="application/vnd.openxmlformats-officedocument.drawingml.chart+xml"/>
  <Default Extension="xlsx" ContentType="application/vnd.openxmlformats-officedocument.spreadsheetml.sheet"/>
  <Override PartName="/ppt/diagrams/layout1.xml" ContentType="application/vnd.openxmlformats-officedocument.drawingml.diagramLayout+xml"/>
  <Override PartName="/ppt/diagrams/data2.xml" ContentType="application/vnd.openxmlformats-officedocument.drawingml.diagramData+xml"/>
  <Override PartName="/ppt/charts/chart3.xml" ContentType="application/vnd.openxmlformats-officedocument.drawingml.chart+xml"/>
  <Override PartName="/ppt/charts/chart5.xml" ContentType="application/vnd.openxmlformats-officedocument.drawingml.chart+xml"/>
  <Override PartName="/ppt/diagrams/colors6.xml" ContentType="application/vnd.openxmlformats-officedocument.drawingml.diagramColors+xml"/>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charts/chart6.xml" ContentType="application/vnd.openxmlformats-officedocument.drawingml.chart+xml"/>
  <Override PartName="/ppt/diagrams/data3.xml" ContentType="application/vnd.openxmlformats-officedocument.drawingml.diagramData+xml"/>
  <Override PartName="/ppt/diagrams/colors5.xml" ContentType="application/vnd.openxmlformats-officedocument.drawingml.diagramColors+xml"/>
  <Override PartName="/ppt/charts/chart4.xml" ContentType="application/vnd.openxmlformats-officedocument.drawingml.chart+xml"/>
  <Override PartName="/ppt/diagrams/drawing6.xml" ContentType="application/vnd.ms-office.drawingml.diagramDrawing+xml"/>
  <Override PartName="/ppt/diagrams/quickStyle8.xml" ContentType="application/vnd.openxmlformats-officedocument.drawingml.diagramStyl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charts/chart2.xml" ContentType="application/vnd.openxmlformats-officedocument.drawingml.chart+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7" r:id="rId2"/>
    <p:sldId id="288" r:id="rId3"/>
    <p:sldId id="299" r:id="rId4"/>
    <p:sldId id="302" r:id="rId5"/>
    <p:sldId id="306" r:id="rId6"/>
    <p:sldId id="307" r:id="rId7"/>
    <p:sldId id="322" r:id="rId8"/>
    <p:sldId id="298" r:id="rId9"/>
    <p:sldId id="263" r:id="rId10"/>
    <p:sldId id="308" r:id="rId11"/>
    <p:sldId id="265" r:id="rId12"/>
    <p:sldId id="297" r:id="rId13"/>
    <p:sldId id="314" r:id="rId14"/>
    <p:sldId id="310" r:id="rId15"/>
    <p:sldId id="311" r:id="rId16"/>
    <p:sldId id="301" r:id="rId17"/>
    <p:sldId id="270" r:id="rId18"/>
    <p:sldId id="315" r:id="rId19"/>
    <p:sldId id="329" r:id="rId20"/>
    <p:sldId id="328" r:id="rId21"/>
    <p:sldId id="316" r:id="rId22"/>
    <p:sldId id="318" r:id="rId23"/>
    <p:sldId id="317" r:id="rId24"/>
    <p:sldId id="320" r:id="rId25"/>
    <p:sldId id="319" r:id="rId26"/>
    <p:sldId id="326" r:id="rId27"/>
    <p:sldId id="284" r:id="rId28"/>
    <p:sldId id="286" r:id="rId29"/>
    <p:sldId id="324" r:id="rId30"/>
    <p:sldId id="287" r:id="rId31"/>
    <p:sldId id="290" r:id="rId32"/>
    <p:sldId id="330" r:id="rId33"/>
    <p:sldId id="331" r:id="rId34"/>
    <p:sldId id="332" r:id="rId35"/>
    <p:sldId id="334" r:id="rId36"/>
    <p:sldId id="333" r:id="rId37"/>
    <p:sldId id="335" r:id="rId38"/>
    <p:sldId id="293" r:id="rId39"/>
    <p:sldId id="327" r:id="rId4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99"/>
    <a:srgbClr val="33CC33"/>
    <a:srgbClr val="008000"/>
    <a:srgbClr val="FF6600"/>
    <a:srgbClr val="FF9900"/>
    <a:srgbClr val="FFFF00"/>
    <a:srgbClr val="CC00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53" autoAdjust="0"/>
    <p:restoredTop sz="95520" autoAdjust="0"/>
  </p:normalViewPr>
  <p:slideViewPr>
    <p:cSldViewPr>
      <p:cViewPr>
        <p:scale>
          <a:sx n="60" d="100"/>
          <a:sy n="60" d="100"/>
        </p:scale>
        <p:origin x="-1080" y="-29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Office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Hoja_de_c_lculo_de_Microsoft_Office_Excel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Hoja_de_c_lculo_de_Microsoft_Office_Excel7.xlsx"/></Relationships>
</file>

<file path=ppt/charts/chart1.xml><?xml version="1.0" encoding="utf-8"?>
<c:chartSpace xmlns:c="http://schemas.openxmlformats.org/drawingml/2006/chart" xmlns:a="http://schemas.openxmlformats.org/drawingml/2006/main" xmlns:r="http://schemas.openxmlformats.org/officeDocument/2006/relationships">
  <c:lang val="es-ES"/>
  <c:chart>
    <c:title>
      <c:tx>
        <c:rich>
          <a:bodyPr/>
          <a:lstStyle/>
          <a:p>
            <a:pPr>
              <a:defRPr/>
            </a:pPr>
            <a:r>
              <a:rPr lang="es-EC" noProof="0" dirty="0" smtClean="0"/>
              <a:t>Incidencia</a:t>
            </a:r>
            <a:r>
              <a:rPr lang="en-US" dirty="0" smtClean="0"/>
              <a:t> </a:t>
            </a:r>
            <a:r>
              <a:rPr lang="en-US" dirty="0" err="1" smtClean="0"/>
              <a:t>por</a:t>
            </a:r>
            <a:r>
              <a:rPr lang="en-US" dirty="0" smtClean="0"/>
              <a:t> </a:t>
            </a:r>
            <a:r>
              <a:rPr lang="en-US" dirty="0" err="1" smtClean="0"/>
              <a:t>localización</a:t>
            </a:r>
            <a:endParaRPr lang="en-US" dirty="0"/>
          </a:p>
        </c:rich>
      </c:tx>
      <c:layout>
        <c:manualLayout>
          <c:xMode val="edge"/>
          <c:yMode val="edge"/>
          <c:x val="0.27215478882760763"/>
          <c:y val="0"/>
        </c:manualLayout>
      </c:layout>
    </c:title>
    <c:plotArea>
      <c:layout>
        <c:manualLayout>
          <c:layoutTarget val="inner"/>
          <c:xMode val="edge"/>
          <c:yMode val="edge"/>
          <c:x val="0.29956735366481274"/>
          <c:y val="0.18046555433234737"/>
          <c:w val="0.59124810049354315"/>
          <c:h val="0.66737357465332325"/>
        </c:manualLayout>
      </c:layout>
      <c:barChart>
        <c:barDir val="bar"/>
        <c:grouping val="clustered"/>
        <c:ser>
          <c:idx val="0"/>
          <c:order val="0"/>
          <c:tx>
            <c:strRef>
              <c:f>Hoja1!$A$1</c:f>
              <c:strCache>
                <c:ptCount val="1"/>
                <c:pt idx="0">
                  <c:v>Localización</c:v>
                </c:pt>
              </c:strCache>
            </c:strRef>
          </c:tx>
          <c:dPt>
            <c:idx val="0"/>
            <c:spPr>
              <a:solidFill>
                <a:srgbClr val="002060"/>
              </a:solidFill>
            </c:spPr>
          </c:dPt>
          <c:cat>
            <c:strRef>
              <c:f>Hoja1!$A$2:$A$13</c:f>
              <c:strCache>
                <c:ptCount val="12"/>
                <c:pt idx="0">
                  <c:v>Mama</c:v>
                </c:pt>
                <c:pt idx="1">
                  <c:v>Piel</c:v>
                </c:pt>
                <c:pt idx="2">
                  <c:v>Tiroides</c:v>
                </c:pt>
                <c:pt idx="3">
                  <c:v>C. de Útero</c:v>
                </c:pt>
                <c:pt idx="4">
                  <c:v>Estómago</c:v>
                </c:pt>
                <c:pt idx="5">
                  <c:v>Linfomas</c:v>
                </c:pt>
                <c:pt idx="6">
                  <c:v>Colon Recto</c:v>
                </c:pt>
                <c:pt idx="7">
                  <c:v>Ovario</c:v>
                </c:pt>
                <c:pt idx="8">
                  <c:v>Leucemias</c:v>
                </c:pt>
                <c:pt idx="9">
                  <c:v>Pulmón</c:v>
                </c:pt>
                <c:pt idx="10">
                  <c:v>Vesícula</c:v>
                </c:pt>
                <c:pt idx="11">
                  <c:v>Otros</c:v>
                </c:pt>
              </c:strCache>
            </c:strRef>
          </c:cat>
          <c:val>
            <c:numRef>
              <c:f>Hoja1!$B$2:$B$13</c:f>
              <c:numCache>
                <c:formatCode>0.00%</c:formatCode>
                <c:ptCount val="12"/>
                <c:pt idx="0">
                  <c:v>0.18900000000000036</c:v>
                </c:pt>
                <c:pt idx="1">
                  <c:v>0.15900000000000036</c:v>
                </c:pt>
                <c:pt idx="2">
                  <c:v>0.13100000000000001</c:v>
                </c:pt>
                <c:pt idx="3">
                  <c:v>9.6000000000000127E-2</c:v>
                </c:pt>
                <c:pt idx="4">
                  <c:v>8.4000000000000186E-2</c:v>
                </c:pt>
                <c:pt idx="5" formatCode="0%">
                  <c:v>6.0000000000000116E-2</c:v>
                </c:pt>
                <c:pt idx="6" formatCode="0%">
                  <c:v>6.0000000000000116E-2</c:v>
                </c:pt>
                <c:pt idx="7">
                  <c:v>3.7000000000000061E-2</c:v>
                </c:pt>
                <c:pt idx="8">
                  <c:v>3.4000000000000002E-2</c:v>
                </c:pt>
                <c:pt idx="9">
                  <c:v>3.3000000000000002E-2</c:v>
                </c:pt>
                <c:pt idx="10">
                  <c:v>3.2000000000000098E-2</c:v>
                </c:pt>
                <c:pt idx="11">
                  <c:v>8.5000000000000048E-2</c:v>
                </c:pt>
              </c:numCache>
            </c:numRef>
          </c:val>
        </c:ser>
        <c:gapWidth val="75"/>
        <c:overlap val="-25"/>
        <c:axId val="92940160"/>
        <c:axId val="92938624"/>
      </c:barChart>
      <c:valAx>
        <c:axId val="92938624"/>
        <c:scaling>
          <c:orientation val="minMax"/>
        </c:scaling>
        <c:axPos val="b"/>
        <c:majorGridlines/>
        <c:numFmt formatCode="0.00%" sourceLinked="1"/>
        <c:majorTickMark val="none"/>
        <c:tickLblPos val="nextTo"/>
        <c:spPr>
          <a:ln w="9525">
            <a:noFill/>
          </a:ln>
        </c:spPr>
        <c:crossAx val="92940160"/>
        <c:crosses val="autoZero"/>
        <c:crossBetween val="between"/>
        <c:majorUnit val="0.1"/>
      </c:valAx>
      <c:catAx>
        <c:axId val="92940160"/>
        <c:scaling>
          <c:orientation val="minMax"/>
        </c:scaling>
        <c:axPos val="l"/>
        <c:majorTickMark val="none"/>
        <c:tickLblPos val="nextTo"/>
        <c:txPr>
          <a:bodyPr/>
          <a:lstStyle/>
          <a:p>
            <a:pPr>
              <a:defRPr sz="1400" b="1"/>
            </a:pPr>
            <a:endParaRPr lang="es-ES"/>
          </a:p>
        </c:txPr>
        <c:crossAx val="92938624"/>
        <c:crossesAt val="0"/>
        <c:auto val="1"/>
        <c:lblAlgn val="ctr"/>
        <c:lblOffset val="100"/>
      </c:catAx>
    </c:plotArea>
    <c:plotVisOnly val="1"/>
    <c:dispBlanksAs val="gap"/>
  </c:chart>
  <c:txPr>
    <a:bodyPr/>
    <a:lstStyle/>
    <a:p>
      <a:pPr>
        <a:defRPr sz="1800"/>
      </a:pPr>
      <a:endParaRPr lang="es-E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S"/>
  <c:chart>
    <c:title>
      <c:tx>
        <c:rich>
          <a:bodyPr/>
          <a:lstStyle/>
          <a:p>
            <a:pPr>
              <a:defRPr/>
            </a:pPr>
            <a:r>
              <a:rPr lang="es-ES" sz="1800" b="1" i="0" u="none" strike="noStrike" baseline="0" dirty="0" smtClean="0"/>
              <a:t>rs3803304</a:t>
            </a:r>
            <a:endParaRPr lang="es-ES" dirty="0"/>
          </a:p>
        </c:rich>
      </c:tx>
      <c:layout>
        <c:manualLayout>
          <c:xMode val="edge"/>
          <c:yMode val="edge"/>
          <c:x val="0.35788066862627388"/>
          <c:y val="2.5977968228331212E-2"/>
        </c:manualLayout>
      </c:layout>
    </c:title>
    <c:plotArea>
      <c:layout>
        <c:manualLayout>
          <c:layoutTarget val="inner"/>
          <c:xMode val="edge"/>
          <c:yMode val="edge"/>
          <c:x val="0.18971903310178384"/>
          <c:y val="0.17566220295625184"/>
          <c:w val="0.67455146226690521"/>
          <c:h val="0.69163456239805765"/>
        </c:manualLayout>
      </c:layout>
      <c:barChart>
        <c:barDir val="bar"/>
        <c:grouping val="percentStacked"/>
        <c:ser>
          <c:idx val="0"/>
          <c:order val="0"/>
          <c:tx>
            <c:strRef>
              <c:f>Hoja1!$B$1</c:f>
              <c:strCache>
                <c:ptCount val="1"/>
                <c:pt idx="0">
                  <c:v>CC</c:v>
                </c:pt>
              </c:strCache>
            </c:strRef>
          </c:tx>
          <c:spPr>
            <a:solidFill>
              <a:srgbClr val="00B0F0"/>
            </a:solidFill>
          </c:spPr>
          <c:cat>
            <c:strRef>
              <c:f>Hoja1!$A$2:$A$5</c:f>
              <c:strCache>
                <c:ptCount val="4"/>
                <c:pt idx="0">
                  <c:v>Genotípica 
Casos</c:v>
                </c:pt>
                <c:pt idx="1">
                  <c:v>Genotípica 
Control</c:v>
                </c:pt>
                <c:pt idx="2">
                  <c:v>Alélica 
Casos</c:v>
                </c:pt>
                <c:pt idx="3">
                  <c:v>Alélica 
Control</c:v>
                </c:pt>
              </c:strCache>
            </c:strRef>
          </c:cat>
          <c:val>
            <c:numRef>
              <c:f>Hoja1!$B$2:$B$5</c:f>
              <c:numCache>
                <c:formatCode>General</c:formatCode>
                <c:ptCount val="4"/>
                <c:pt idx="0">
                  <c:v>0.59</c:v>
                </c:pt>
                <c:pt idx="1">
                  <c:v>0.65000000000000713</c:v>
                </c:pt>
                <c:pt idx="2">
                  <c:v>0.76000000000000612</c:v>
                </c:pt>
                <c:pt idx="3">
                  <c:v>0.82000000000000162</c:v>
                </c:pt>
              </c:numCache>
            </c:numRef>
          </c:val>
        </c:ser>
        <c:ser>
          <c:idx val="1"/>
          <c:order val="1"/>
          <c:tx>
            <c:strRef>
              <c:f>Hoja1!$C$1</c:f>
              <c:strCache>
                <c:ptCount val="1"/>
                <c:pt idx="0">
                  <c:v>CG</c:v>
                </c:pt>
              </c:strCache>
            </c:strRef>
          </c:tx>
          <c:spPr>
            <a:solidFill>
              <a:srgbClr val="33CC33"/>
            </a:solidFill>
          </c:spPr>
          <c:cat>
            <c:strRef>
              <c:f>Hoja1!$A$2:$A$5</c:f>
              <c:strCache>
                <c:ptCount val="4"/>
                <c:pt idx="0">
                  <c:v>Genotípica 
Casos</c:v>
                </c:pt>
                <c:pt idx="1">
                  <c:v>Genotípica 
Control</c:v>
                </c:pt>
                <c:pt idx="2">
                  <c:v>Alélica 
Casos</c:v>
                </c:pt>
                <c:pt idx="3">
                  <c:v>Alélica 
Control</c:v>
                </c:pt>
              </c:strCache>
            </c:strRef>
          </c:cat>
          <c:val>
            <c:numRef>
              <c:f>Hoja1!$C$2:$C$5</c:f>
              <c:numCache>
                <c:formatCode>General</c:formatCode>
                <c:ptCount val="4"/>
                <c:pt idx="0">
                  <c:v>0.33000000000000357</c:v>
                </c:pt>
                <c:pt idx="1">
                  <c:v>0.33000000000000357</c:v>
                </c:pt>
                <c:pt idx="2">
                  <c:v>0</c:v>
                </c:pt>
                <c:pt idx="3">
                  <c:v>0</c:v>
                </c:pt>
              </c:numCache>
            </c:numRef>
          </c:val>
        </c:ser>
        <c:ser>
          <c:idx val="2"/>
          <c:order val="2"/>
          <c:tx>
            <c:strRef>
              <c:f>Hoja1!$D$1</c:f>
              <c:strCache>
                <c:ptCount val="1"/>
                <c:pt idx="0">
                  <c:v>GG</c:v>
                </c:pt>
              </c:strCache>
            </c:strRef>
          </c:tx>
          <c:spPr>
            <a:solidFill>
              <a:srgbClr val="002060"/>
            </a:solidFill>
          </c:spPr>
          <c:cat>
            <c:strRef>
              <c:f>Hoja1!$A$2:$A$5</c:f>
              <c:strCache>
                <c:ptCount val="4"/>
                <c:pt idx="0">
                  <c:v>Genotípica 
Casos</c:v>
                </c:pt>
                <c:pt idx="1">
                  <c:v>Genotípica 
Control</c:v>
                </c:pt>
                <c:pt idx="2">
                  <c:v>Alélica 
Casos</c:v>
                </c:pt>
                <c:pt idx="3">
                  <c:v>Alélica 
Control</c:v>
                </c:pt>
              </c:strCache>
            </c:strRef>
          </c:cat>
          <c:val>
            <c:numRef>
              <c:f>Hoja1!$D$2:$D$5</c:f>
              <c:numCache>
                <c:formatCode>General</c:formatCode>
                <c:ptCount val="4"/>
                <c:pt idx="0">
                  <c:v>8.0000000000000043E-2</c:v>
                </c:pt>
                <c:pt idx="1">
                  <c:v>2.0000000000000011E-2</c:v>
                </c:pt>
                <c:pt idx="2">
                  <c:v>0.24000000000000021</c:v>
                </c:pt>
                <c:pt idx="3">
                  <c:v>0.18000000000000024</c:v>
                </c:pt>
              </c:numCache>
            </c:numRef>
          </c:val>
        </c:ser>
        <c:overlap val="100"/>
        <c:axId val="157245440"/>
        <c:axId val="157246976"/>
      </c:barChart>
      <c:catAx>
        <c:axId val="157245440"/>
        <c:scaling>
          <c:orientation val="minMax"/>
        </c:scaling>
        <c:axPos val="l"/>
        <c:tickLblPos val="nextTo"/>
        <c:crossAx val="157246976"/>
        <c:crosses val="autoZero"/>
        <c:auto val="1"/>
        <c:lblAlgn val="ctr"/>
        <c:lblOffset val="100"/>
      </c:catAx>
      <c:valAx>
        <c:axId val="157246976"/>
        <c:scaling>
          <c:orientation val="minMax"/>
        </c:scaling>
        <c:axPos val="b"/>
        <c:majorGridlines/>
        <c:numFmt formatCode="0%" sourceLinked="0"/>
        <c:tickLblPos val="low"/>
        <c:crossAx val="157245440"/>
        <c:crosses val="autoZero"/>
        <c:crossBetween val="between"/>
      </c:valAx>
    </c:plotArea>
    <c:legend>
      <c:legendPos val="r"/>
      <c:layout>
        <c:manualLayout>
          <c:xMode val="edge"/>
          <c:yMode val="edge"/>
          <c:x val="0.8795844717818545"/>
          <c:y val="0.32584636015937063"/>
          <c:w val="9.4514451313319411E-2"/>
          <c:h val="0.26596080231420816"/>
        </c:manualLayout>
      </c:layout>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s-ES"/>
  <c:chart>
    <c:title>
      <c:tx>
        <c:rich>
          <a:bodyPr/>
          <a:lstStyle/>
          <a:p>
            <a:pPr>
              <a:defRPr/>
            </a:pPr>
            <a:r>
              <a:rPr lang="es-ES" sz="1800" b="1" i="0" u="none" strike="noStrike" baseline="0" dirty="0" smtClean="0"/>
              <a:t>rs2494732</a:t>
            </a:r>
            <a:endParaRPr lang="es-ES" dirty="0"/>
          </a:p>
        </c:rich>
      </c:tx>
      <c:layout>
        <c:manualLayout>
          <c:xMode val="edge"/>
          <c:yMode val="edge"/>
          <c:x val="0.3528940254201775"/>
          <c:y val="0"/>
        </c:manualLayout>
      </c:layout>
    </c:title>
    <c:plotArea>
      <c:layout>
        <c:manualLayout>
          <c:layoutTarget val="inner"/>
          <c:xMode val="edge"/>
          <c:yMode val="edge"/>
          <c:x val="0.19637584128079336"/>
          <c:y val="0.15338783906165321"/>
          <c:w val="0.68169740399214962"/>
          <c:h val="0.71814747856298877"/>
        </c:manualLayout>
      </c:layout>
      <c:barChart>
        <c:barDir val="bar"/>
        <c:grouping val="percentStacked"/>
        <c:ser>
          <c:idx val="0"/>
          <c:order val="0"/>
          <c:tx>
            <c:strRef>
              <c:f>Hoja1!$B$1</c:f>
              <c:strCache>
                <c:ptCount val="1"/>
                <c:pt idx="0">
                  <c:v>GG</c:v>
                </c:pt>
              </c:strCache>
            </c:strRef>
          </c:tx>
          <c:spPr>
            <a:solidFill>
              <a:srgbClr val="00B0F0"/>
            </a:solidFill>
          </c:spPr>
          <c:cat>
            <c:strRef>
              <c:f>Hoja1!$A$2:$A$5</c:f>
              <c:strCache>
                <c:ptCount val="4"/>
                <c:pt idx="0">
                  <c:v>Genotípica 
Casos</c:v>
                </c:pt>
                <c:pt idx="1">
                  <c:v>Genotípica 
Control</c:v>
                </c:pt>
                <c:pt idx="2">
                  <c:v>Alélica 
Casos</c:v>
                </c:pt>
                <c:pt idx="3">
                  <c:v>Alélica 
Control</c:v>
                </c:pt>
              </c:strCache>
            </c:strRef>
          </c:cat>
          <c:val>
            <c:numRef>
              <c:f>Hoja1!$B$2:$B$5</c:f>
              <c:numCache>
                <c:formatCode>General</c:formatCode>
                <c:ptCount val="4"/>
                <c:pt idx="0">
                  <c:v>0.45</c:v>
                </c:pt>
                <c:pt idx="1">
                  <c:v>0.30000000000000032</c:v>
                </c:pt>
                <c:pt idx="2">
                  <c:v>0.65000000000000413</c:v>
                </c:pt>
                <c:pt idx="3">
                  <c:v>0.54</c:v>
                </c:pt>
              </c:numCache>
            </c:numRef>
          </c:val>
        </c:ser>
        <c:ser>
          <c:idx val="1"/>
          <c:order val="1"/>
          <c:tx>
            <c:strRef>
              <c:f>Hoja1!$C$1</c:f>
              <c:strCache>
                <c:ptCount val="1"/>
                <c:pt idx="0">
                  <c:v>GA</c:v>
                </c:pt>
              </c:strCache>
            </c:strRef>
          </c:tx>
          <c:spPr>
            <a:solidFill>
              <a:srgbClr val="33CC33"/>
            </a:solidFill>
          </c:spPr>
          <c:cat>
            <c:strRef>
              <c:f>Hoja1!$A$2:$A$5</c:f>
              <c:strCache>
                <c:ptCount val="4"/>
                <c:pt idx="0">
                  <c:v>Genotípica 
Casos</c:v>
                </c:pt>
                <c:pt idx="1">
                  <c:v>Genotípica 
Control</c:v>
                </c:pt>
                <c:pt idx="2">
                  <c:v>Alélica 
Casos</c:v>
                </c:pt>
                <c:pt idx="3">
                  <c:v>Alélica 
Control</c:v>
                </c:pt>
              </c:strCache>
            </c:strRef>
          </c:cat>
          <c:val>
            <c:numRef>
              <c:f>Hoja1!$C$2:$C$5</c:f>
              <c:numCache>
                <c:formatCode>General</c:formatCode>
                <c:ptCount val="4"/>
                <c:pt idx="0">
                  <c:v>0.41000000000000031</c:v>
                </c:pt>
                <c:pt idx="1">
                  <c:v>0.48000000000000032</c:v>
                </c:pt>
                <c:pt idx="2">
                  <c:v>0</c:v>
                </c:pt>
                <c:pt idx="3">
                  <c:v>0</c:v>
                </c:pt>
              </c:numCache>
            </c:numRef>
          </c:val>
        </c:ser>
        <c:ser>
          <c:idx val="2"/>
          <c:order val="2"/>
          <c:tx>
            <c:strRef>
              <c:f>Hoja1!$D$1</c:f>
              <c:strCache>
                <c:ptCount val="1"/>
                <c:pt idx="0">
                  <c:v>AA</c:v>
                </c:pt>
              </c:strCache>
            </c:strRef>
          </c:tx>
          <c:spPr>
            <a:solidFill>
              <a:srgbClr val="002060"/>
            </a:solidFill>
          </c:spPr>
          <c:cat>
            <c:strRef>
              <c:f>Hoja1!$A$2:$A$5</c:f>
              <c:strCache>
                <c:ptCount val="4"/>
                <c:pt idx="0">
                  <c:v>Genotípica 
Casos</c:v>
                </c:pt>
                <c:pt idx="1">
                  <c:v>Genotípica 
Control</c:v>
                </c:pt>
                <c:pt idx="2">
                  <c:v>Alélica 
Casos</c:v>
                </c:pt>
                <c:pt idx="3">
                  <c:v>Alélica 
Control</c:v>
                </c:pt>
              </c:strCache>
            </c:strRef>
          </c:cat>
          <c:val>
            <c:numRef>
              <c:f>Hoja1!$D$2:$D$5</c:f>
              <c:numCache>
                <c:formatCode>General</c:formatCode>
                <c:ptCount val="4"/>
                <c:pt idx="0">
                  <c:v>0.14000000000000001</c:v>
                </c:pt>
                <c:pt idx="1">
                  <c:v>0.22</c:v>
                </c:pt>
                <c:pt idx="2">
                  <c:v>0.35000000000000031</c:v>
                </c:pt>
                <c:pt idx="3">
                  <c:v>0.46</c:v>
                </c:pt>
              </c:numCache>
            </c:numRef>
          </c:val>
        </c:ser>
        <c:overlap val="100"/>
        <c:axId val="157002368"/>
        <c:axId val="157385088"/>
      </c:barChart>
      <c:catAx>
        <c:axId val="157002368"/>
        <c:scaling>
          <c:orientation val="minMax"/>
        </c:scaling>
        <c:axPos val="l"/>
        <c:tickLblPos val="nextTo"/>
        <c:crossAx val="157385088"/>
        <c:crosses val="autoZero"/>
        <c:auto val="1"/>
        <c:lblAlgn val="ctr"/>
        <c:lblOffset val="100"/>
      </c:catAx>
      <c:valAx>
        <c:axId val="157385088"/>
        <c:scaling>
          <c:orientation val="minMax"/>
        </c:scaling>
        <c:axPos val="b"/>
        <c:minorGridlines/>
        <c:numFmt formatCode="0%" sourceLinked="0"/>
        <c:tickLblPos val="nextTo"/>
        <c:crossAx val="157002368"/>
        <c:crosses val="autoZero"/>
        <c:crossBetween val="between"/>
      </c:valAx>
    </c:plotArea>
    <c:legend>
      <c:legendPos val="r"/>
      <c:layout>
        <c:manualLayout>
          <c:xMode val="edge"/>
          <c:yMode val="edge"/>
          <c:x val="0.89288665781774657"/>
          <c:y val="0.27689347648241108"/>
          <c:w val="9.7830747850628688E-2"/>
          <c:h val="0.27358450071204277"/>
        </c:manualLayout>
      </c:layout>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s-ES"/>
  <c:chart>
    <c:autoTitleDeleted val="1"/>
    <c:plotArea>
      <c:layout/>
      <c:barChart>
        <c:barDir val="col"/>
        <c:grouping val="clustered"/>
        <c:ser>
          <c:idx val="0"/>
          <c:order val="0"/>
          <c:tx>
            <c:strRef>
              <c:f>Hoja1!$B$1</c:f>
              <c:strCache>
                <c:ptCount val="1"/>
                <c:pt idx="0">
                  <c:v>CC</c:v>
                </c:pt>
              </c:strCache>
            </c:strRef>
          </c:tx>
          <c:spPr>
            <a:solidFill>
              <a:srgbClr val="33CC33"/>
            </a:solidFill>
          </c:spPr>
          <c:dLbls>
            <c:dLblPos val="ctr"/>
            <c:showVal val="1"/>
          </c:dLbls>
          <c:cat>
            <c:strRef>
              <c:f>Hoja1!$A$2</c:f>
              <c:strCache>
                <c:ptCount val="1"/>
                <c:pt idx="0">
                  <c:v>rs3803304</c:v>
                </c:pt>
              </c:strCache>
            </c:strRef>
          </c:cat>
          <c:val>
            <c:numRef>
              <c:f>Hoja1!$B$2</c:f>
              <c:numCache>
                <c:formatCode>General</c:formatCode>
                <c:ptCount val="1"/>
                <c:pt idx="0">
                  <c:v>1</c:v>
                </c:pt>
              </c:numCache>
            </c:numRef>
          </c:val>
        </c:ser>
        <c:ser>
          <c:idx val="1"/>
          <c:order val="1"/>
          <c:tx>
            <c:strRef>
              <c:f>Hoja1!$C$1</c:f>
              <c:strCache>
                <c:ptCount val="1"/>
                <c:pt idx="0">
                  <c:v>CG</c:v>
                </c:pt>
              </c:strCache>
            </c:strRef>
          </c:tx>
          <c:spPr>
            <a:solidFill>
              <a:srgbClr val="00B0F0"/>
            </a:solidFill>
          </c:spPr>
          <c:dLbls>
            <c:dLblPos val="ctr"/>
            <c:showVal val="1"/>
          </c:dLbls>
          <c:cat>
            <c:strRef>
              <c:f>Hoja1!$A$2</c:f>
              <c:strCache>
                <c:ptCount val="1"/>
                <c:pt idx="0">
                  <c:v>rs3803304</c:v>
                </c:pt>
              </c:strCache>
            </c:strRef>
          </c:cat>
          <c:val>
            <c:numRef>
              <c:f>Hoja1!$C$2</c:f>
              <c:numCache>
                <c:formatCode>General</c:formatCode>
                <c:ptCount val="1"/>
                <c:pt idx="0">
                  <c:v>1.1000000000000001</c:v>
                </c:pt>
              </c:numCache>
            </c:numRef>
          </c:val>
        </c:ser>
        <c:ser>
          <c:idx val="2"/>
          <c:order val="2"/>
          <c:tx>
            <c:strRef>
              <c:f>Hoja1!$D$1</c:f>
              <c:strCache>
                <c:ptCount val="1"/>
                <c:pt idx="0">
                  <c:v>GG</c:v>
                </c:pt>
              </c:strCache>
            </c:strRef>
          </c:tx>
          <c:spPr>
            <a:solidFill>
              <a:srgbClr val="0070C0"/>
            </a:solidFill>
          </c:spPr>
          <c:dLbls>
            <c:dLblPos val="ctr"/>
            <c:showVal val="1"/>
          </c:dLbls>
          <c:cat>
            <c:strRef>
              <c:f>Hoja1!$A$2</c:f>
              <c:strCache>
                <c:ptCount val="1"/>
                <c:pt idx="0">
                  <c:v>rs3803304</c:v>
                </c:pt>
              </c:strCache>
            </c:strRef>
          </c:cat>
          <c:val>
            <c:numRef>
              <c:f>Hoja1!$D$2</c:f>
              <c:numCache>
                <c:formatCode>General</c:formatCode>
                <c:ptCount val="1"/>
                <c:pt idx="0">
                  <c:v>5.2</c:v>
                </c:pt>
              </c:numCache>
            </c:numRef>
          </c:val>
        </c:ser>
        <c:ser>
          <c:idx val="3"/>
          <c:order val="3"/>
          <c:tx>
            <c:strRef>
              <c:f>Hoja1!$E$1</c:f>
              <c:strCache>
                <c:ptCount val="1"/>
                <c:pt idx="0">
                  <c:v>CG+GG</c:v>
                </c:pt>
              </c:strCache>
            </c:strRef>
          </c:tx>
          <c:spPr>
            <a:solidFill>
              <a:srgbClr val="002060"/>
            </a:solidFill>
          </c:spPr>
          <c:dLbls>
            <c:txPr>
              <a:bodyPr/>
              <a:lstStyle/>
              <a:p>
                <a:pPr>
                  <a:defRPr>
                    <a:solidFill>
                      <a:schemeClr val="bg1"/>
                    </a:solidFill>
                  </a:defRPr>
                </a:pPr>
                <a:endParaRPr lang="es-ES"/>
              </a:p>
            </c:txPr>
            <c:dLblPos val="ctr"/>
            <c:showVal val="1"/>
          </c:dLbls>
          <c:cat>
            <c:strRef>
              <c:f>Hoja1!$A$2</c:f>
              <c:strCache>
                <c:ptCount val="1"/>
                <c:pt idx="0">
                  <c:v>rs3803304</c:v>
                </c:pt>
              </c:strCache>
            </c:strRef>
          </c:cat>
          <c:val>
            <c:numRef>
              <c:f>Hoja1!$E$2</c:f>
              <c:numCache>
                <c:formatCode>General</c:formatCode>
                <c:ptCount val="1"/>
                <c:pt idx="0">
                  <c:v>1.3</c:v>
                </c:pt>
              </c:numCache>
            </c:numRef>
          </c:val>
        </c:ser>
        <c:dLbls>
          <c:showVal val="1"/>
        </c:dLbls>
        <c:gapWidth val="75"/>
        <c:axId val="158071808"/>
        <c:axId val="158081792"/>
      </c:barChart>
      <c:catAx>
        <c:axId val="158071808"/>
        <c:scaling>
          <c:orientation val="minMax"/>
        </c:scaling>
        <c:axPos val="b"/>
        <c:majorTickMark val="none"/>
        <c:tickLblPos val="nextTo"/>
        <c:crossAx val="158081792"/>
        <c:crosses val="autoZero"/>
        <c:auto val="1"/>
        <c:lblAlgn val="ctr"/>
        <c:lblOffset val="100"/>
      </c:catAx>
      <c:valAx>
        <c:axId val="158081792"/>
        <c:scaling>
          <c:orientation val="minMax"/>
        </c:scaling>
        <c:axPos val="l"/>
        <c:majorGridlines/>
        <c:minorGridlines/>
        <c:numFmt formatCode="General" sourceLinked="1"/>
        <c:majorTickMark val="none"/>
        <c:tickLblPos val="nextTo"/>
        <c:crossAx val="158071808"/>
        <c:crosses val="autoZero"/>
        <c:crossBetween val="between"/>
        <c:majorUnit val="2"/>
        <c:minorUnit val="0.2"/>
      </c:valAx>
    </c:plotArea>
    <c:legend>
      <c:legendPos val="b"/>
      <c:layout/>
    </c:legend>
    <c:plotVisOnly val="1"/>
  </c:chart>
  <c:txPr>
    <a:bodyPr/>
    <a:lstStyle/>
    <a:p>
      <a:pPr>
        <a:defRPr sz="1800"/>
      </a:pPr>
      <a:endParaRPr lang="es-E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s-ES"/>
  <c:chart>
    <c:autoTitleDeleted val="1"/>
    <c:plotArea>
      <c:layout/>
      <c:barChart>
        <c:barDir val="col"/>
        <c:grouping val="clustered"/>
        <c:ser>
          <c:idx val="0"/>
          <c:order val="0"/>
          <c:tx>
            <c:strRef>
              <c:f>Hoja1!$B$1</c:f>
              <c:strCache>
                <c:ptCount val="1"/>
                <c:pt idx="0">
                  <c:v>GG</c:v>
                </c:pt>
              </c:strCache>
            </c:strRef>
          </c:tx>
          <c:spPr>
            <a:solidFill>
              <a:srgbClr val="33CC33"/>
            </a:solidFill>
          </c:spPr>
          <c:dLbls>
            <c:dLblPos val="inBase"/>
            <c:showVal val="1"/>
          </c:dLbls>
          <c:cat>
            <c:strRef>
              <c:f>Hoja1!$A$2</c:f>
              <c:strCache>
                <c:ptCount val="1"/>
                <c:pt idx="0">
                  <c:v>rs2494732</c:v>
                </c:pt>
              </c:strCache>
            </c:strRef>
          </c:cat>
          <c:val>
            <c:numRef>
              <c:f>Hoja1!$B$2</c:f>
              <c:numCache>
                <c:formatCode>General</c:formatCode>
                <c:ptCount val="1"/>
                <c:pt idx="0">
                  <c:v>1</c:v>
                </c:pt>
              </c:numCache>
            </c:numRef>
          </c:val>
        </c:ser>
        <c:ser>
          <c:idx val="1"/>
          <c:order val="1"/>
          <c:tx>
            <c:strRef>
              <c:f>Hoja1!$C$1</c:f>
              <c:strCache>
                <c:ptCount val="1"/>
                <c:pt idx="0">
                  <c:v>GA</c:v>
                </c:pt>
              </c:strCache>
            </c:strRef>
          </c:tx>
          <c:spPr>
            <a:solidFill>
              <a:srgbClr val="00B0F0"/>
            </a:solidFill>
          </c:spPr>
          <c:dLbls>
            <c:dLblPos val="inBase"/>
            <c:showVal val="1"/>
          </c:dLbls>
          <c:cat>
            <c:strRef>
              <c:f>Hoja1!$A$2</c:f>
              <c:strCache>
                <c:ptCount val="1"/>
                <c:pt idx="0">
                  <c:v>rs2494732</c:v>
                </c:pt>
              </c:strCache>
            </c:strRef>
          </c:cat>
          <c:val>
            <c:numRef>
              <c:f>Hoja1!$C$2</c:f>
              <c:numCache>
                <c:formatCode>General</c:formatCode>
                <c:ptCount val="1"/>
                <c:pt idx="0">
                  <c:v>0.56000000000000005</c:v>
                </c:pt>
              </c:numCache>
            </c:numRef>
          </c:val>
        </c:ser>
        <c:ser>
          <c:idx val="2"/>
          <c:order val="2"/>
          <c:tx>
            <c:strRef>
              <c:f>Hoja1!$D$1</c:f>
              <c:strCache>
                <c:ptCount val="1"/>
                <c:pt idx="0">
                  <c:v>AA</c:v>
                </c:pt>
              </c:strCache>
            </c:strRef>
          </c:tx>
          <c:spPr>
            <a:solidFill>
              <a:srgbClr val="0070C0"/>
            </a:solidFill>
          </c:spPr>
          <c:dLbls>
            <c:dLblPos val="inBase"/>
            <c:showVal val="1"/>
          </c:dLbls>
          <c:cat>
            <c:strRef>
              <c:f>Hoja1!$A$2</c:f>
              <c:strCache>
                <c:ptCount val="1"/>
                <c:pt idx="0">
                  <c:v>rs2494732</c:v>
                </c:pt>
              </c:strCache>
            </c:strRef>
          </c:cat>
          <c:val>
            <c:numRef>
              <c:f>Hoja1!$D$2</c:f>
              <c:numCache>
                <c:formatCode>General</c:formatCode>
                <c:ptCount val="1"/>
                <c:pt idx="0">
                  <c:v>0.44</c:v>
                </c:pt>
              </c:numCache>
            </c:numRef>
          </c:val>
        </c:ser>
        <c:ser>
          <c:idx val="3"/>
          <c:order val="3"/>
          <c:tx>
            <c:strRef>
              <c:f>Hoja1!$E$1</c:f>
              <c:strCache>
                <c:ptCount val="1"/>
                <c:pt idx="0">
                  <c:v>GA+AA</c:v>
                </c:pt>
              </c:strCache>
            </c:strRef>
          </c:tx>
          <c:spPr>
            <a:solidFill>
              <a:srgbClr val="002060"/>
            </a:solidFill>
          </c:spPr>
          <c:dLbls>
            <c:txPr>
              <a:bodyPr/>
              <a:lstStyle/>
              <a:p>
                <a:pPr>
                  <a:defRPr>
                    <a:solidFill>
                      <a:schemeClr val="bg1"/>
                    </a:solidFill>
                  </a:defRPr>
                </a:pPr>
                <a:endParaRPr lang="es-ES"/>
              </a:p>
            </c:txPr>
            <c:dLblPos val="inBase"/>
            <c:showVal val="1"/>
          </c:dLbls>
          <c:cat>
            <c:strRef>
              <c:f>Hoja1!$A$2</c:f>
              <c:strCache>
                <c:ptCount val="1"/>
                <c:pt idx="0">
                  <c:v>rs2494732</c:v>
                </c:pt>
              </c:strCache>
            </c:strRef>
          </c:cat>
          <c:val>
            <c:numRef>
              <c:f>Hoja1!$E$2</c:f>
              <c:numCache>
                <c:formatCode>General</c:formatCode>
                <c:ptCount val="1"/>
                <c:pt idx="0">
                  <c:v>0.52</c:v>
                </c:pt>
              </c:numCache>
            </c:numRef>
          </c:val>
        </c:ser>
        <c:dLbls>
          <c:showVal val="1"/>
        </c:dLbls>
        <c:gapWidth val="75"/>
        <c:axId val="158142464"/>
        <c:axId val="158144000"/>
      </c:barChart>
      <c:catAx>
        <c:axId val="158142464"/>
        <c:scaling>
          <c:orientation val="minMax"/>
        </c:scaling>
        <c:axPos val="b"/>
        <c:majorTickMark val="none"/>
        <c:tickLblPos val="nextTo"/>
        <c:crossAx val="158144000"/>
        <c:crosses val="autoZero"/>
        <c:auto val="1"/>
        <c:lblAlgn val="ctr"/>
        <c:lblOffset val="100"/>
      </c:catAx>
      <c:valAx>
        <c:axId val="158144000"/>
        <c:scaling>
          <c:orientation val="minMax"/>
          <c:max val="1.5"/>
          <c:min val="0"/>
        </c:scaling>
        <c:axPos val="l"/>
        <c:majorGridlines/>
        <c:minorGridlines/>
        <c:numFmt formatCode="General" sourceLinked="1"/>
        <c:majorTickMark val="none"/>
        <c:tickLblPos val="nextTo"/>
        <c:crossAx val="158142464"/>
        <c:crosses val="autoZero"/>
        <c:crossBetween val="between"/>
        <c:majorUnit val="0.5"/>
        <c:minorUnit val="0.25"/>
      </c:valAx>
    </c:plotArea>
    <c:legend>
      <c:legendPos val="b"/>
      <c:layout/>
    </c:legend>
    <c:plotVisOnly val="1"/>
  </c:chart>
  <c:txPr>
    <a:bodyPr/>
    <a:lstStyle/>
    <a:p>
      <a:pPr>
        <a:defRPr sz="1800"/>
      </a:pPr>
      <a:endParaRPr lang="es-E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s-ES"/>
  <c:chart>
    <c:autoTitleDeleted val="1"/>
    <c:plotArea>
      <c:layout/>
      <c:barChart>
        <c:barDir val="col"/>
        <c:grouping val="clustered"/>
        <c:ser>
          <c:idx val="0"/>
          <c:order val="0"/>
          <c:tx>
            <c:strRef>
              <c:f>Hoja1!$B$1</c:f>
              <c:strCache>
                <c:ptCount val="1"/>
                <c:pt idx="0">
                  <c:v>Casos (n)</c:v>
                </c:pt>
              </c:strCache>
            </c:strRef>
          </c:tx>
          <c:trendline>
            <c:spPr>
              <a:ln w="19050">
                <a:solidFill>
                  <a:schemeClr val="tx1"/>
                </a:solidFill>
              </a:ln>
            </c:spPr>
            <c:trendlineType val="poly"/>
            <c:order val="4"/>
          </c:trendline>
          <c:cat>
            <c:strRef>
              <c:f>Hoja1!$A$2:$A$11</c:f>
              <c:strCache>
                <c:ptCount val="10"/>
                <c:pt idx="0">
                  <c:v>25-29</c:v>
                </c:pt>
                <c:pt idx="1">
                  <c:v>30-34</c:v>
                </c:pt>
                <c:pt idx="2">
                  <c:v>35-39</c:v>
                </c:pt>
                <c:pt idx="3">
                  <c:v>40-44</c:v>
                </c:pt>
                <c:pt idx="4">
                  <c:v>45-49</c:v>
                </c:pt>
                <c:pt idx="5">
                  <c:v>50-54</c:v>
                </c:pt>
                <c:pt idx="6">
                  <c:v>55-59</c:v>
                </c:pt>
                <c:pt idx="7">
                  <c:v>60-64</c:v>
                </c:pt>
                <c:pt idx="8">
                  <c:v>65-69</c:v>
                </c:pt>
                <c:pt idx="9">
                  <c:v>70+</c:v>
                </c:pt>
              </c:strCache>
            </c:strRef>
          </c:cat>
          <c:val>
            <c:numRef>
              <c:f>Hoja1!$B$2:$B$11</c:f>
              <c:numCache>
                <c:formatCode>General</c:formatCode>
                <c:ptCount val="10"/>
                <c:pt idx="0">
                  <c:v>1</c:v>
                </c:pt>
                <c:pt idx="1">
                  <c:v>1</c:v>
                </c:pt>
                <c:pt idx="2">
                  <c:v>9</c:v>
                </c:pt>
                <c:pt idx="3">
                  <c:v>12</c:v>
                </c:pt>
                <c:pt idx="4">
                  <c:v>16</c:v>
                </c:pt>
                <c:pt idx="5">
                  <c:v>13</c:v>
                </c:pt>
                <c:pt idx="6">
                  <c:v>13</c:v>
                </c:pt>
                <c:pt idx="7">
                  <c:v>4</c:v>
                </c:pt>
                <c:pt idx="8">
                  <c:v>8</c:v>
                </c:pt>
                <c:pt idx="9">
                  <c:v>14</c:v>
                </c:pt>
              </c:numCache>
            </c:numRef>
          </c:val>
        </c:ser>
        <c:axId val="90798720"/>
        <c:axId val="158155904"/>
      </c:barChart>
      <c:catAx>
        <c:axId val="90798720"/>
        <c:scaling>
          <c:orientation val="minMax"/>
        </c:scaling>
        <c:axPos val="b"/>
        <c:title>
          <c:tx>
            <c:rich>
              <a:bodyPr/>
              <a:lstStyle/>
              <a:p>
                <a:pPr>
                  <a:defRPr/>
                </a:pPr>
                <a:r>
                  <a:rPr lang="es-ES"/>
                  <a:t>Edad del diagnóstico (años)</a:t>
                </a:r>
              </a:p>
            </c:rich>
          </c:tx>
          <c:layout/>
        </c:title>
        <c:numFmt formatCode="General" sourceLinked="1"/>
        <c:majorTickMark val="none"/>
        <c:tickLblPos val="nextTo"/>
        <c:crossAx val="158155904"/>
        <c:crosses val="autoZero"/>
        <c:auto val="1"/>
        <c:lblAlgn val="ctr"/>
        <c:lblOffset val="100"/>
      </c:catAx>
      <c:valAx>
        <c:axId val="158155904"/>
        <c:scaling>
          <c:orientation val="minMax"/>
        </c:scaling>
        <c:axPos val="l"/>
        <c:majorGridlines/>
        <c:title>
          <c:tx>
            <c:rich>
              <a:bodyPr/>
              <a:lstStyle/>
              <a:p>
                <a:pPr>
                  <a:defRPr/>
                </a:pPr>
                <a:r>
                  <a:rPr lang="es-ES"/>
                  <a:t>Casos (n)</a:t>
                </a:r>
              </a:p>
            </c:rich>
          </c:tx>
          <c:layout/>
        </c:title>
        <c:numFmt formatCode="General" sourceLinked="1"/>
        <c:majorTickMark val="none"/>
        <c:tickLblPos val="nextTo"/>
        <c:crossAx val="90798720"/>
        <c:crosses val="autoZero"/>
        <c:crossBetween val="between"/>
      </c:valAx>
      <c:dTable>
        <c:showHorzBorder val="1"/>
        <c:showVertBorder val="1"/>
        <c:showOutline val="1"/>
        <c:showKeys val="1"/>
      </c:dTable>
    </c:plotArea>
    <c:plotVisOnly val="1"/>
    <c:dispBlanksAs val="gap"/>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s-ES"/>
  <c:chart>
    <c:autoTitleDeleted val="1"/>
    <c:plotArea>
      <c:layout>
        <c:manualLayout>
          <c:layoutTarget val="inner"/>
          <c:xMode val="edge"/>
          <c:yMode val="edge"/>
          <c:x val="0.12426358486705978"/>
          <c:y val="4.7299441471964465E-2"/>
          <c:w val="0.84766049398348309"/>
          <c:h val="0.69315576726321304"/>
        </c:manualLayout>
      </c:layout>
      <c:barChart>
        <c:barDir val="col"/>
        <c:grouping val="clustered"/>
        <c:ser>
          <c:idx val="0"/>
          <c:order val="0"/>
          <c:tx>
            <c:strRef>
              <c:f>Hoja1!$B$1</c:f>
              <c:strCache>
                <c:ptCount val="1"/>
                <c:pt idx="0">
                  <c:v>ER positivo</c:v>
                </c:pt>
              </c:strCache>
            </c:strRef>
          </c:tx>
          <c:spPr>
            <a:solidFill>
              <a:srgbClr val="FF0000"/>
            </a:solidFill>
            <a:ln>
              <a:noFill/>
            </a:ln>
          </c:spPr>
          <c:trendline>
            <c:spPr>
              <a:ln w="19050">
                <a:solidFill>
                  <a:srgbClr val="FF0000"/>
                </a:solidFill>
              </a:ln>
            </c:spPr>
            <c:trendlineType val="poly"/>
            <c:order val="5"/>
          </c:trendline>
          <c:cat>
            <c:strRef>
              <c:f>Hoja1!$A$2:$A$10</c:f>
              <c:strCache>
                <c:ptCount val="9"/>
                <c:pt idx="0">
                  <c:v>0-34</c:v>
                </c:pt>
                <c:pt idx="1">
                  <c:v>35-39</c:v>
                </c:pt>
                <c:pt idx="2">
                  <c:v>40-44</c:v>
                </c:pt>
                <c:pt idx="3">
                  <c:v>45-49</c:v>
                </c:pt>
                <c:pt idx="4">
                  <c:v>50-54</c:v>
                </c:pt>
                <c:pt idx="5">
                  <c:v>55-59</c:v>
                </c:pt>
                <c:pt idx="6">
                  <c:v>60-64</c:v>
                </c:pt>
                <c:pt idx="7">
                  <c:v>65-69</c:v>
                </c:pt>
                <c:pt idx="8">
                  <c:v>70+</c:v>
                </c:pt>
              </c:strCache>
            </c:strRef>
          </c:cat>
          <c:val>
            <c:numRef>
              <c:f>Hoja1!$B$2:$B$10</c:f>
              <c:numCache>
                <c:formatCode>0.00</c:formatCode>
                <c:ptCount val="9"/>
                <c:pt idx="0">
                  <c:v>1.6949152542372961E-2</c:v>
                </c:pt>
                <c:pt idx="1">
                  <c:v>0.11864406779661144</c:v>
                </c:pt>
                <c:pt idx="2">
                  <c:v>0.13559322033898297</c:v>
                </c:pt>
                <c:pt idx="3">
                  <c:v>0.11864406779661144</c:v>
                </c:pt>
                <c:pt idx="4">
                  <c:v>0.13559322033898297</c:v>
                </c:pt>
                <c:pt idx="5">
                  <c:v>0.13559322033898297</c:v>
                </c:pt>
                <c:pt idx="6">
                  <c:v>1.6949152542372961E-2</c:v>
                </c:pt>
                <c:pt idx="7">
                  <c:v>0.11864406779661144</c:v>
                </c:pt>
                <c:pt idx="8">
                  <c:v>0.20338983050847587</c:v>
                </c:pt>
              </c:numCache>
            </c:numRef>
          </c:val>
        </c:ser>
        <c:ser>
          <c:idx val="1"/>
          <c:order val="1"/>
          <c:tx>
            <c:strRef>
              <c:f>Hoja1!$C$1</c:f>
              <c:strCache>
                <c:ptCount val="1"/>
                <c:pt idx="0">
                  <c:v>ER negativo</c:v>
                </c:pt>
              </c:strCache>
            </c:strRef>
          </c:tx>
          <c:spPr>
            <a:solidFill>
              <a:schemeClr val="tx2"/>
            </a:solidFill>
            <a:ln>
              <a:noFill/>
            </a:ln>
          </c:spPr>
          <c:trendline>
            <c:spPr>
              <a:ln w="19050">
                <a:solidFill>
                  <a:schemeClr val="tx2"/>
                </a:solidFill>
              </a:ln>
            </c:spPr>
            <c:trendlineType val="poly"/>
            <c:order val="5"/>
          </c:trendline>
          <c:cat>
            <c:strRef>
              <c:f>Hoja1!$A$2:$A$10</c:f>
              <c:strCache>
                <c:ptCount val="9"/>
                <c:pt idx="0">
                  <c:v>0-34</c:v>
                </c:pt>
                <c:pt idx="1">
                  <c:v>35-39</c:v>
                </c:pt>
                <c:pt idx="2">
                  <c:v>40-44</c:v>
                </c:pt>
                <c:pt idx="3">
                  <c:v>45-49</c:v>
                </c:pt>
                <c:pt idx="4">
                  <c:v>50-54</c:v>
                </c:pt>
                <c:pt idx="5">
                  <c:v>55-59</c:v>
                </c:pt>
                <c:pt idx="6">
                  <c:v>60-64</c:v>
                </c:pt>
                <c:pt idx="7">
                  <c:v>65-69</c:v>
                </c:pt>
                <c:pt idx="8">
                  <c:v>70+</c:v>
                </c:pt>
              </c:strCache>
            </c:strRef>
          </c:cat>
          <c:val>
            <c:numRef>
              <c:f>Hoja1!$C$2:$C$10</c:f>
              <c:numCache>
                <c:formatCode>0.00</c:formatCode>
                <c:ptCount val="9"/>
                <c:pt idx="0">
                  <c:v>3.125E-2</c:v>
                </c:pt>
                <c:pt idx="1">
                  <c:v>6.25E-2</c:v>
                </c:pt>
                <c:pt idx="2">
                  <c:v>0.125</c:v>
                </c:pt>
                <c:pt idx="3">
                  <c:v>0.28125</c:v>
                </c:pt>
                <c:pt idx="4">
                  <c:v>0.15625000000000044</c:v>
                </c:pt>
                <c:pt idx="5">
                  <c:v>0.15625000000000044</c:v>
                </c:pt>
                <c:pt idx="6">
                  <c:v>9.3750000000001277E-2</c:v>
                </c:pt>
                <c:pt idx="7">
                  <c:v>3.125E-2</c:v>
                </c:pt>
                <c:pt idx="8">
                  <c:v>6.25E-2</c:v>
                </c:pt>
              </c:numCache>
            </c:numRef>
          </c:val>
        </c:ser>
        <c:axId val="185670656"/>
        <c:axId val="185758848"/>
      </c:barChart>
      <c:catAx>
        <c:axId val="185670656"/>
        <c:scaling>
          <c:orientation val="minMax"/>
        </c:scaling>
        <c:axPos val="b"/>
        <c:title>
          <c:tx>
            <c:rich>
              <a:bodyPr/>
              <a:lstStyle/>
              <a:p>
                <a:pPr>
                  <a:defRPr/>
                </a:pPr>
                <a:r>
                  <a:rPr lang="es-ES"/>
                  <a:t>Edad</a:t>
                </a:r>
                <a:r>
                  <a:rPr lang="es-ES" baseline="0"/>
                  <a:t> del diagnóstico (años)</a:t>
                </a:r>
                <a:endParaRPr lang="es-ES"/>
              </a:p>
            </c:rich>
          </c:tx>
          <c:layout/>
        </c:title>
        <c:tickLblPos val="nextTo"/>
        <c:crossAx val="185758848"/>
        <c:crosses val="autoZero"/>
        <c:auto val="1"/>
        <c:lblAlgn val="ctr"/>
        <c:lblOffset val="100"/>
      </c:catAx>
      <c:valAx>
        <c:axId val="185758848"/>
        <c:scaling>
          <c:orientation val="minMax"/>
          <c:max val="0.30000000000000032"/>
          <c:min val="0"/>
        </c:scaling>
        <c:axPos val="l"/>
        <c:majorGridlines/>
        <c:title>
          <c:tx>
            <c:rich>
              <a:bodyPr/>
              <a:lstStyle/>
              <a:p>
                <a:pPr>
                  <a:defRPr/>
                </a:pPr>
                <a:r>
                  <a:rPr lang="es-ES"/>
                  <a:t>Frecuencia</a:t>
                </a:r>
              </a:p>
            </c:rich>
          </c:tx>
          <c:layout>
            <c:manualLayout>
              <c:xMode val="edge"/>
              <c:yMode val="edge"/>
              <c:x val="1.0209425872534105E-2"/>
              <c:y val="0.23048623807048119"/>
            </c:manualLayout>
          </c:layout>
        </c:title>
        <c:numFmt formatCode="0.00" sourceLinked="1"/>
        <c:tickLblPos val="nextTo"/>
        <c:crossAx val="185670656"/>
        <c:crosses val="autoZero"/>
        <c:crossBetween val="between"/>
        <c:majorUnit val="0.05"/>
      </c:valAx>
    </c:plotArea>
    <c:legend>
      <c:legendPos val="b"/>
      <c:legendEntry>
        <c:idx val="0"/>
        <c:delete val="1"/>
      </c:legendEntry>
      <c:legendEntry>
        <c:idx val="1"/>
        <c:delete val="1"/>
      </c:legendEntry>
      <c:layout/>
    </c:legend>
    <c:plotVisOnly val="1"/>
    <c:dispBlanksAs val="zero"/>
  </c:chart>
  <c:externalData r:id="rId1"/>
  <c:userShapes r:id="rId2"/>
</c:chartSpace>
</file>

<file path=ppt/diagrams/_rels/data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BACDD4-DFCF-499A-AE64-772C2CAD78D2}" type="doc">
      <dgm:prSet loTypeId="urn:microsoft.com/office/officeart/2005/8/layout/vList2" loCatId="list" qsTypeId="urn:microsoft.com/office/officeart/2005/8/quickstyle/3d1" qsCatId="3D" csTypeId="urn:microsoft.com/office/officeart/2005/8/colors/accent1_2" csCatId="accent1"/>
      <dgm:spPr/>
      <dgm:t>
        <a:bodyPr/>
        <a:lstStyle/>
        <a:p>
          <a:endParaRPr lang="es-ES"/>
        </a:p>
      </dgm:t>
    </dgm:pt>
    <dgm:pt modelId="{2B220E1A-17D9-4BE1-B3D6-8501EBA54465}">
      <dgm:prSet/>
      <dgm:spPr/>
      <dgm:t>
        <a:bodyPr/>
        <a:lstStyle/>
        <a:p>
          <a:pPr rtl="0"/>
          <a:r>
            <a:rPr lang="es-ES" dirty="0" smtClean="0"/>
            <a:t>Mejor caracterización del tumor.</a:t>
          </a:r>
          <a:endParaRPr lang="es-ES" dirty="0"/>
        </a:p>
      </dgm:t>
    </dgm:pt>
    <dgm:pt modelId="{56379460-E3B0-4A38-A6DD-8FC3F1F7FA76}" type="parTrans" cxnId="{A4DB3F27-DFAD-47B9-835B-12369D0C5648}">
      <dgm:prSet/>
      <dgm:spPr/>
      <dgm:t>
        <a:bodyPr/>
        <a:lstStyle/>
        <a:p>
          <a:endParaRPr lang="es-ES"/>
        </a:p>
      </dgm:t>
    </dgm:pt>
    <dgm:pt modelId="{B1EA2D25-D708-4413-A687-99B2BDE5C484}" type="sibTrans" cxnId="{A4DB3F27-DFAD-47B9-835B-12369D0C5648}">
      <dgm:prSet/>
      <dgm:spPr/>
      <dgm:t>
        <a:bodyPr/>
        <a:lstStyle/>
        <a:p>
          <a:endParaRPr lang="es-ES"/>
        </a:p>
      </dgm:t>
    </dgm:pt>
    <dgm:pt modelId="{BB02014F-4003-4AB4-BC43-29A22E20A268}">
      <dgm:prSet/>
      <dgm:spPr/>
      <dgm:t>
        <a:bodyPr/>
        <a:lstStyle/>
        <a:p>
          <a:pPr rtl="0"/>
          <a:r>
            <a:rPr lang="es-ES" dirty="0" smtClean="0"/>
            <a:t>Mejores diagnósticos.</a:t>
          </a:r>
          <a:endParaRPr lang="es-ES" dirty="0"/>
        </a:p>
      </dgm:t>
    </dgm:pt>
    <dgm:pt modelId="{69AAC7F3-AEFF-400A-AAD2-6AA795271CDC}" type="parTrans" cxnId="{4B28691F-240A-4D08-A843-8060400E75E7}">
      <dgm:prSet/>
      <dgm:spPr/>
      <dgm:t>
        <a:bodyPr/>
        <a:lstStyle/>
        <a:p>
          <a:endParaRPr lang="es-ES"/>
        </a:p>
      </dgm:t>
    </dgm:pt>
    <dgm:pt modelId="{1AE7EA5F-8DC9-4479-9225-58B7A220DE1E}" type="sibTrans" cxnId="{4B28691F-240A-4D08-A843-8060400E75E7}">
      <dgm:prSet/>
      <dgm:spPr/>
      <dgm:t>
        <a:bodyPr/>
        <a:lstStyle/>
        <a:p>
          <a:endParaRPr lang="es-ES"/>
        </a:p>
      </dgm:t>
    </dgm:pt>
    <dgm:pt modelId="{3FA7CCF5-7313-4171-B290-C7E1BA0F5EDB}">
      <dgm:prSet/>
      <dgm:spPr/>
      <dgm:t>
        <a:bodyPr/>
        <a:lstStyle/>
        <a:p>
          <a:pPr rtl="0"/>
          <a:r>
            <a:rPr lang="es-ES" dirty="0" smtClean="0"/>
            <a:t>Posibles blancos terapéuticos. </a:t>
          </a:r>
          <a:endParaRPr lang="es-ES" dirty="0"/>
        </a:p>
      </dgm:t>
    </dgm:pt>
    <dgm:pt modelId="{8D6A8534-77B5-4722-AA3B-74C67BC46DBE}" type="parTrans" cxnId="{E3F8862E-FF38-410E-A95E-0934E288E271}">
      <dgm:prSet/>
      <dgm:spPr/>
      <dgm:t>
        <a:bodyPr/>
        <a:lstStyle/>
        <a:p>
          <a:endParaRPr lang="es-ES"/>
        </a:p>
      </dgm:t>
    </dgm:pt>
    <dgm:pt modelId="{37918EB7-5D74-45BB-8453-3EFC4DE67FE3}" type="sibTrans" cxnId="{E3F8862E-FF38-410E-A95E-0934E288E271}">
      <dgm:prSet/>
      <dgm:spPr/>
      <dgm:t>
        <a:bodyPr/>
        <a:lstStyle/>
        <a:p>
          <a:endParaRPr lang="es-ES"/>
        </a:p>
      </dgm:t>
    </dgm:pt>
    <dgm:pt modelId="{4FD52981-BBD5-4A7D-801C-72F4E7121681}">
      <dgm:prSet/>
      <dgm:spPr/>
      <dgm:t>
        <a:bodyPr/>
        <a:lstStyle/>
        <a:p>
          <a:pPr rtl="0"/>
          <a:r>
            <a:rPr lang="es-ES" dirty="0" smtClean="0"/>
            <a:t>Terapias más eficaces.</a:t>
          </a:r>
          <a:endParaRPr lang="es-ES" dirty="0"/>
        </a:p>
      </dgm:t>
    </dgm:pt>
    <dgm:pt modelId="{795C1D63-3C17-4E66-B5EF-AFF4E489A529}" type="parTrans" cxnId="{DADFF8D2-C5BE-4444-B0C0-8F564B2A2642}">
      <dgm:prSet/>
      <dgm:spPr/>
      <dgm:t>
        <a:bodyPr/>
        <a:lstStyle/>
        <a:p>
          <a:endParaRPr lang="es-ES"/>
        </a:p>
      </dgm:t>
    </dgm:pt>
    <dgm:pt modelId="{1F862FEA-501C-4E55-A69E-74865FF6866C}" type="sibTrans" cxnId="{DADFF8D2-C5BE-4444-B0C0-8F564B2A2642}">
      <dgm:prSet/>
      <dgm:spPr/>
      <dgm:t>
        <a:bodyPr/>
        <a:lstStyle/>
        <a:p>
          <a:endParaRPr lang="es-ES"/>
        </a:p>
      </dgm:t>
    </dgm:pt>
    <dgm:pt modelId="{EDF1FCC9-4D96-4427-BA1A-7A814BEB877E}">
      <dgm:prSet/>
      <dgm:spPr/>
      <dgm:t>
        <a:bodyPr/>
        <a:lstStyle/>
        <a:p>
          <a:pPr rtl="0"/>
          <a:r>
            <a:rPr lang="es-ES" dirty="0" smtClean="0"/>
            <a:t>Caracterización de la población.</a:t>
          </a:r>
          <a:endParaRPr lang="es-ES" dirty="0"/>
        </a:p>
      </dgm:t>
    </dgm:pt>
    <dgm:pt modelId="{8ED28278-1318-4BDC-A535-65BE6D6273BD}" type="parTrans" cxnId="{54530F80-AEC0-4F02-B6D6-E845AB3A5A7B}">
      <dgm:prSet/>
      <dgm:spPr/>
      <dgm:t>
        <a:bodyPr/>
        <a:lstStyle/>
        <a:p>
          <a:endParaRPr lang="es-ES"/>
        </a:p>
      </dgm:t>
    </dgm:pt>
    <dgm:pt modelId="{948D9205-58A0-4C56-A559-CD0EABD5710F}" type="sibTrans" cxnId="{54530F80-AEC0-4F02-B6D6-E845AB3A5A7B}">
      <dgm:prSet/>
      <dgm:spPr/>
      <dgm:t>
        <a:bodyPr/>
        <a:lstStyle/>
        <a:p>
          <a:endParaRPr lang="es-ES"/>
        </a:p>
      </dgm:t>
    </dgm:pt>
    <dgm:pt modelId="{C8467963-2B4D-4A5D-A1E3-5E307DE25855}" type="pres">
      <dgm:prSet presAssocID="{B8BACDD4-DFCF-499A-AE64-772C2CAD78D2}" presName="linear" presStyleCnt="0">
        <dgm:presLayoutVars>
          <dgm:animLvl val="lvl"/>
          <dgm:resizeHandles val="exact"/>
        </dgm:presLayoutVars>
      </dgm:prSet>
      <dgm:spPr/>
      <dgm:t>
        <a:bodyPr/>
        <a:lstStyle/>
        <a:p>
          <a:endParaRPr lang="es-ES"/>
        </a:p>
      </dgm:t>
    </dgm:pt>
    <dgm:pt modelId="{ECC9A8DA-538F-4CF8-BAA0-24E55848DEC9}" type="pres">
      <dgm:prSet presAssocID="{2B220E1A-17D9-4BE1-B3D6-8501EBA54465}" presName="parentText" presStyleLbl="node1" presStyleIdx="0" presStyleCnt="5">
        <dgm:presLayoutVars>
          <dgm:chMax val="0"/>
          <dgm:bulletEnabled val="1"/>
        </dgm:presLayoutVars>
      </dgm:prSet>
      <dgm:spPr/>
      <dgm:t>
        <a:bodyPr/>
        <a:lstStyle/>
        <a:p>
          <a:endParaRPr lang="es-ES"/>
        </a:p>
      </dgm:t>
    </dgm:pt>
    <dgm:pt modelId="{E4D93C78-5061-416D-B765-AF7FDC53B5FB}" type="pres">
      <dgm:prSet presAssocID="{B1EA2D25-D708-4413-A687-99B2BDE5C484}" presName="spacer" presStyleCnt="0"/>
      <dgm:spPr/>
    </dgm:pt>
    <dgm:pt modelId="{12C7350A-953E-4608-98F7-BBADCF36F6CD}" type="pres">
      <dgm:prSet presAssocID="{BB02014F-4003-4AB4-BC43-29A22E20A268}" presName="parentText" presStyleLbl="node1" presStyleIdx="1" presStyleCnt="5">
        <dgm:presLayoutVars>
          <dgm:chMax val="0"/>
          <dgm:bulletEnabled val="1"/>
        </dgm:presLayoutVars>
      </dgm:prSet>
      <dgm:spPr/>
      <dgm:t>
        <a:bodyPr/>
        <a:lstStyle/>
        <a:p>
          <a:endParaRPr lang="es-ES"/>
        </a:p>
      </dgm:t>
    </dgm:pt>
    <dgm:pt modelId="{14AD7307-B046-4E36-B3E4-575C6DA1D836}" type="pres">
      <dgm:prSet presAssocID="{1AE7EA5F-8DC9-4479-9225-58B7A220DE1E}" presName="spacer" presStyleCnt="0"/>
      <dgm:spPr/>
    </dgm:pt>
    <dgm:pt modelId="{6A4A9949-30A3-4511-A84E-F02BD1692CF8}" type="pres">
      <dgm:prSet presAssocID="{3FA7CCF5-7313-4171-B290-C7E1BA0F5EDB}" presName="parentText" presStyleLbl="node1" presStyleIdx="2" presStyleCnt="5">
        <dgm:presLayoutVars>
          <dgm:chMax val="0"/>
          <dgm:bulletEnabled val="1"/>
        </dgm:presLayoutVars>
      </dgm:prSet>
      <dgm:spPr/>
      <dgm:t>
        <a:bodyPr/>
        <a:lstStyle/>
        <a:p>
          <a:endParaRPr lang="es-ES"/>
        </a:p>
      </dgm:t>
    </dgm:pt>
    <dgm:pt modelId="{125DCFE9-D5E6-4053-BADD-2FD7FD41B601}" type="pres">
      <dgm:prSet presAssocID="{37918EB7-5D74-45BB-8453-3EFC4DE67FE3}" presName="spacer" presStyleCnt="0"/>
      <dgm:spPr/>
    </dgm:pt>
    <dgm:pt modelId="{1A97ACD5-34A8-4406-8710-9672778C4DB4}" type="pres">
      <dgm:prSet presAssocID="{4FD52981-BBD5-4A7D-801C-72F4E7121681}" presName="parentText" presStyleLbl="node1" presStyleIdx="3" presStyleCnt="5">
        <dgm:presLayoutVars>
          <dgm:chMax val="0"/>
          <dgm:bulletEnabled val="1"/>
        </dgm:presLayoutVars>
      </dgm:prSet>
      <dgm:spPr/>
      <dgm:t>
        <a:bodyPr/>
        <a:lstStyle/>
        <a:p>
          <a:endParaRPr lang="es-ES"/>
        </a:p>
      </dgm:t>
    </dgm:pt>
    <dgm:pt modelId="{099DA20F-1B03-4D75-93BF-E1D2F8FA65A3}" type="pres">
      <dgm:prSet presAssocID="{1F862FEA-501C-4E55-A69E-74865FF6866C}" presName="spacer" presStyleCnt="0"/>
      <dgm:spPr/>
    </dgm:pt>
    <dgm:pt modelId="{3D34C308-36A2-4EE6-A780-91D8137D634F}" type="pres">
      <dgm:prSet presAssocID="{EDF1FCC9-4D96-4427-BA1A-7A814BEB877E}" presName="parentText" presStyleLbl="node1" presStyleIdx="4" presStyleCnt="5">
        <dgm:presLayoutVars>
          <dgm:chMax val="0"/>
          <dgm:bulletEnabled val="1"/>
        </dgm:presLayoutVars>
      </dgm:prSet>
      <dgm:spPr/>
      <dgm:t>
        <a:bodyPr/>
        <a:lstStyle/>
        <a:p>
          <a:endParaRPr lang="es-ES"/>
        </a:p>
      </dgm:t>
    </dgm:pt>
  </dgm:ptLst>
  <dgm:cxnLst>
    <dgm:cxn modelId="{E3F8862E-FF38-410E-A95E-0934E288E271}" srcId="{B8BACDD4-DFCF-499A-AE64-772C2CAD78D2}" destId="{3FA7CCF5-7313-4171-B290-C7E1BA0F5EDB}" srcOrd="2" destOrd="0" parTransId="{8D6A8534-77B5-4722-AA3B-74C67BC46DBE}" sibTransId="{37918EB7-5D74-45BB-8453-3EFC4DE67FE3}"/>
    <dgm:cxn modelId="{A4DB3F27-DFAD-47B9-835B-12369D0C5648}" srcId="{B8BACDD4-DFCF-499A-AE64-772C2CAD78D2}" destId="{2B220E1A-17D9-4BE1-B3D6-8501EBA54465}" srcOrd="0" destOrd="0" parTransId="{56379460-E3B0-4A38-A6DD-8FC3F1F7FA76}" sibTransId="{B1EA2D25-D708-4413-A687-99B2BDE5C484}"/>
    <dgm:cxn modelId="{313B36DA-65D9-46D7-B951-78A226CBA485}" type="presOf" srcId="{4FD52981-BBD5-4A7D-801C-72F4E7121681}" destId="{1A97ACD5-34A8-4406-8710-9672778C4DB4}" srcOrd="0" destOrd="0" presId="urn:microsoft.com/office/officeart/2005/8/layout/vList2"/>
    <dgm:cxn modelId="{07563160-178C-4089-ADBD-F2A3050E7869}" type="presOf" srcId="{BB02014F-4003-4AB4-BC43-29A22E20A268}" destId="{12C7350A-953E-4608-98F7-BBADCF36F6CD}" srcOrd="0" destOrd="0" presId="urn:microsoft.com/office/officeart/2005/8/layout/vList2"/>
    <dgm:cxn modelId="{54530F80-AEC0-4F02-B6D6-E845AB3A5A7B}" srcId="{B8BACDD4-DFCF-499A-AE64-772C2CAD78D2}" destId="{EDF1FCC9-4D96-4427-BA1A-7A814BEB877E}" srcOrd="4" destOrd="0" parTransId="{8ED28278-1318-4BDC-A535-65BE6D6273BD}" sibTransId="{948D9205-58A0-4C56-A559-CD0EABD5710F}"/>
    <dgm:cxn modelId="{DADFF8D2-C5BE-4444-B0C0-8F564B2A2642}" srcId="{B8BACDD4-DFCF-499A-AE64-772C2CAD78D2}" destId="{4FD52981-BBD5-4A7D-801C-72F4E7121681}" srcOrd="3" destOrd="0" parTransId="{795C1D63-3C17-4E66-B5EF-AFF4E489A529}" sibTransId="{1F862FEA-501C-4E55-A69E-74865FF6866C}"/>
    <dgm:cxn modelId="{312F553E-518D-4BAE-986A-DE24E0D1550F}" type="presOf" srcId="{B8BACDD4-DFCF-499A-AE64-772C2CAD78D2}" destId="{C8467963-2B4D-4A5D-A1E3-5E307DE25855}" srcOrd="0" destOrd="0" presId="urn:microsoft.com/office/officeart/2005/8/layout/vList2"/>
    <dgm:cxn modelId="{4B28691F-240A-4D08-A843-8060400E75E7}" srcId="{B8BACDD4-DFCF-499A-AE64-772C2CAD78D2}" destId="{BB02014F-4003-4AB4-BC43-29A22E20A268}" srcOrd="1" destOrd="0" parTransId="{69AAC7F3-AEFF-400A-AAD2-6AA795271CDC}" sibTransId="{1AE7EA5F-8DC9-4479-9225-58B7A220DE1E}"/>
    <dgm:cxn modelId="{2C576570-389D-4621-BFAF-34DFC1200E2C}" type="presOf" srcId="{2B220E1A-17D9-4BE1-B3D6-8501EBA54465}" destId="{ECC9A8DA-538F-4CF8-BAA0-24E55848DEC9}" srcOrd="0" destOrd="0" presId="urn:microsoft.com/office/officeart/2005/8/layout/vList2"/>
    <dgm:cxn modelId="{E75AB3EA-34A9-483F-8C69-704748568828}" type="presOf" srcId="{3FA7CCF5-7313-4171-B290-C7E1BA0F5EDB}" destId="{6A4A9949-30A3-4511-A84E-F02BD1692CF8}" srcOrd="0" destOrd="0" presId="urn:microsoft.com/office/officeart/2005/8/layout/vList2"/>
    <dgm:cxn modelId="{4E8B4DE4-B107-4913-964B-BDFDCA1A8053}" type="presOf" srcId="{EDF1FCC9-4D96-4427-BA1A-7A814BEB877E}" destId="{3D34C308-36A2-4EE6-A780-91D8137D634F}" srcOrd="0" destOrd="0" presId="urn:microsoft.com/office/officeart/2005/8/layout/vList2"/>
    <dgm:cxn modelId="{AFD7CAE8-34A5-4D3E-88F1-699E0BFC54B1}" type="presParOf" srcId="{C8467963-2B4D-4A5D-A1E3-5E307DE25855}" destId="{ECC9A8DA-538F-4CF8-BAA0-24E55848DEC9}" srcOrd="0" destOrd="0" presId="urn:microsoft.com/office/officeart/2005/8/layout/vList2"/>
    <dgm:cxn modelId="{8E9C9F20-96F0-454A-9EE5-0C7B5F145A55}" type="presParOf" srcId="{C8467963-2B4D-4A5D-A1E3-5E307DE25855}" destId="{E4D93C78-5061-416D-B765-AF7FDC53B5FB}" srcOrd="1" destOrd="0" presId="urn:microsoft.com/office/officeart/2005/8/layout/vList2"/>
    <dgm:cxn modelId="{12ADC74C-C149-49AD-A9B6-CE0A62975C92}" type="presParOf" srcId="{C8467963-2B4D-4A5D-A1E3-5E307DE25855}" destId="{12C7350A-953E-4608-98F7-BBADCF36F6CD}" srcOrd="2" destOrd="0" presId="urn:microsoft.com/office/officeart/2005/8/layout/vList2"/>
    <dgm:cxn modelId="{E4C2D9DC-C8FD-41F0-8496-6B72B09C491F}" type="presParOf" srcId="{C8467963-2B4D-4A5D-A1E3-5E307DE25855}" destId="{14AD7307-B046-4E36-B3E4-575C6DA1D836}" srcOrd="3" destOrd="0" presId="urn:microsoft.com/office/officeart/2005/8/layout/vList2"/>
    <dgm:cxn modelId="{7FDD31AF-9D0B-4B1D-862F-B6AE9192FDFA}" type="presParOf" srcId="{C8467963-2B4D-4A5D-A1E3-5E307DE25855}" destId="{6A4A9949-30A3-4511-A84E-F02BD1692CF8}" srcOrd="4" destOrd="0" presId="urn:microsoft.com/office/officeart/2005/8/layout/vList2"/>
    <dgm:cxn modelId="{22B08D6E-4408-4D6E-B186-9B4043128FFD}" type="presParOf" srcId="{C8467963-2B4D-4A5D-A1E3-5E307DE25855}" destId="{125DCFE9-D5E6-4053-BADD-2FD7FD41B601}" srcOrd="5" destOrd="0" presId="urn:microsoft.com/office/officeart/2005/8/layout/vList2"/>
    <dgm:cxn modelId="{E5F95350-2A08-4CA0-991D-FF141BA520BC}" type="presParOf" srcId="{C8467963-2B4D-4A5D-A1E3-5E307DE25855}" destId="{1A97ACD5-34A8-4406-8710-9672778C4DB4}" srcOrd="6" destOrd="0" presId="urn:microsoft.com/office/officeart/2005/8/layout/vList2"/>
    <dgm:cxn modelId="{EDA8CA61-8AF2-41EA-8420-A2492D47456E}" type="presParOf" srcId="{C8467963-2B4D-4A5D-A1E3-5E307DE25855}" destId="{099DA20F-1B03-4D75-93BF-E1D2F8FA65A3}" srcOrd="7" destOrd="0" presId="urn:microsoft.com/office/officeart/2005/8/layout/vList2"/>
    <dgm:cxn modelId="{387A4901-EEF7-4B87-9280-E3B59D8A1F01}" type="presParOf" srcId="{C8467963-2B4D-4A5D-A1E3-5E307DE25855}" destId="{3D34C308-36A2-4EE6-A780-91D8137D634F}" srcOrd="8"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D1B561-4410-4027-96A8-D94455D07C75}" type="doc">
      <dgm:prSet loTypeId="urn:microsoft.com/office/officeart/2005/8/layout/vProcess5" loCatId="process" qsTypeId="urn:microsoft.com/office/officeart/2005/8/quickstyle/3d1" qsCatId="3D" csTypeId="urn:microsoft.com/office/officeart/2005/8/colors/accent1_2" csCatId="accent1" phldr="1"/>
      <dgm:spPr/>
      <dgm:t>
        <a:bodyPr/>
        <a:lstStyle/>
        <a:p>
          <a:endParaRPr lang="es-ES"/>
        </a:p>
      </dgm:t>
    </dgm:pt>
    <dgm:pt modelId="{AE7577FC-F91D-4890-956F-AAEECF263C37}">
      <dgm:prSet custT="1"/>
      <dgm:spPr/>
      <dgm:t>
        <a:bodyPr/>
        <a:lstStyle/>
        <a:p>
          <a:pPr algn="just" rtl="0"/>
          <a:r>
            <a:rPr lang="es-ES" sz="2000" dirty="0" smtClean="0"/>
            <a:t>Determinar las frecuencias alélicas y genotípicas de </a:t>
          </a:r>
          <a:r>
            <a:rPr lang="es-ES" sz="2000" dirty="0" err="1" smtClean="0"/>
            <a:t>SNPs</a:t>
          </a:r>
          <a:r>
            <a:rPr lang="es-ES" sz="2000" dirty="0" smtClean="0"/>
            <a:t> en el gen AKT1 en pacientes diagnosticadas con cáncer de mama y en un grupo control de mujeres sanas de la ciudad de Quito.</a:t>
          </a:r>
          <a:endParaRPr lang="es-ES" sz="2000" dirty="0"/>
        </a:p>
      </dgm:t>
    </dgm:pt>
    <dgm:pt modelId="{AAB1961F-8EAB-4D68-A972-432B6403673C}" type="parTrans" cxnId="{D359B163-CBFB-4E95-A632-3FE92B2FABC4}">
      <dgm:prSet/>
      <dgm:spPr/>
      <dgm:t>
        <a:bodyPr/>
        <a:lstStyle/>
        <a:p>
          <a:endParaRPr lang="es-ES" sz="2000"/>
        </a:p>
      </dgm:t>
    </dgm:pt>
    <dgm:pt modelId="{B5FDBA2E-1AD1-47E7-A2F7-D0995166CB3E}" type="sibTrans" cxnId="{D359B163-CBFB-4E95-A632-3FE92B2FABC4}">
      <dgm:prSet custT="1"/>
      <dgm:spPr/>
      <dgm:t>
        <a:bodyPr/>
        <a:lstStyle/>
        <a:p>
          <a:endParaRPr lang="es-ES" sz="2000"/>
        </a:p>
      </dgm:t>
    </dgm:pt>
    <dgm:pt modelId="{3A7DB456-47E1-479E-9C95-7A04EAF70EA7}">
      <dgm:prSet custT="1"/>
      <dgm:spPr/>
      <dgm:t>
        <a:bodyPr/>
        <a:lstStyle/>
        <a:p>
          <a:pPr algn="just" rtl="0"/>
          <a:r>
            <a:rPr lang="es-ES" sz="2000" dirty="0" smtClean="0"/>
            <a:t>Correlacionar la presencia de </a:t>
          </a:r>
          <a:r>
            <a:rPr lang="es-ES" sz="2000" dirty="0" err="1" smtClean="0"/>
            <a:t>SNPs</a:t>
          </a:r>
          <a:r>
            <a:rPr lang="es-ES" sz="2000" dirty="0" smtClean="0"/>
            <a:t> estudiados en el gen AKT1 entre el grupo control y el grupo de estudio.</a:t>
          </a:r>
          <a:endParaRPr lang="es-ES" sz="2000" dirty="0"/>
        </a:p>
      </dgm:t>
    </dgm:pt>
    <dgm:pt modelId="{A664FE45-119C-4FE6-8B71-1EA8FD7DD23B}" type="parTrans" cxnId="{B83E834B-2E9E-4A4C-9CF6-7D5C4171BB6E}">
      <dgm:prSet/>
      <dgm:spPr/>
      <dgm:t>
        <a:bodyPr/>
        <a:lstStyle/>
        <a:p>
          <a:endParaRPr lang="es-ES" sz="2000"/>
        </a:p>
      </dgm:t>
    </dgm:pt>
    <dgm:pt modelId="{10A7C30C-4169-4043-921C-B51F034D3363}" type="sibTrans" cxnId="{B83E834B-2E9E-4A4C-9CF6-7D5C4171BB6E}">
      <dgm:prSet custT="1"/>
      <dgm:spPr/>
      <dgm:t>
        <a:bodyPr/>
        <a:lstStyle/>
        <a:p>
          <a:endParaRPr lang="es-ES" sz="2000"/>
        </a:p>
      </dgm:t>
    </dgm:pt>
    <dgm:pt modelId="{88BF0D88-BC1A-4B6A-B609-2D1357E5FA6A}">
      <dgm:prSet custT="1"/>
      <dgm:spPr/>
      <dgm:t>
        <a:bodyPr/>
        <a:lstStyle/>
        <a:p>
          <a:pPr algn="just" rtl="0"/>
          <a:r>
            <a:rPr lang="es-ES" sz="2000" dirty="0" smtClean="0"/>
            <a:t>Analizar la asociación de los polimorfismos estudiados con las características histopatológicas e inmunohistoquímicas de la enfermedad.</a:t>
          </a:r>
          <a:endParaRPr lang="es-ES" sz="2000" dirty="0"/>
        </a:p>
      </dgm:t>
    </dgm:pt>
    <dgm:pt modelId="{4B3CBCB3-2F5C-4807-BF2A-905D76F825DB}" type="parTrans" cxnId="{0FD4C952-CE4B-4ED5-B263-0956C6854644}">
      <dgm:prSet/>
      <dgm:spPr/>
      <dgm:t>
        <a:bodyPr/>
        <a:lstStyle/>
        <a:p>
          <a:endParaRPr lang="es-ES" sz="2000"/>
        </a:p>
      </dgm:t>
    </dgm:pt>
    <dgm:pt modelId="{0992F823-80B2-4086-8B78-35033241C3DC}" type="sibTrans" cxnId="{0FD4C952-CE4B-4ED5-B263-0956C6854644}">
      <dgm:prSet/>
      <dgm:spPr/>
      <dgm:t>
        <a:bodyPr/>
        <a:lstStyle/>
        <a:p>
          <a:endParaRPr lang="es-ES" sz="2000"/>
        </a:p>
      </dgm:t>
    </dgm:pt>
    <dgm:pt modelId="{6537CBE1-6182-412C-9830-D97C19A68704}" type="pres">
      <dgm:prSet presAssocID="{0DD1B561-4410-4027-96A8-D94455D07C75}" presName="outerComposite" presStyleCnt="0">
        <dgm:presLayoutVars>
          <dgm:chMax val="5"/>
          <dgm:dir/>
          <dgm:resizeHandles val="exact"/>
        </dgm:presLayoutVars>
      </dgm:prSet>
      <dgm:spPr/>
      <dgm:t>
        <a:bodyPr/>
        <a:lstStyle/>
        <a:p>
          <a:endParaRPr lang="es-ES"/>
        </a:p>
      </dgm:t>
    </dgm:pt>
    <dgm:pt modelId="{0A7D2B75-9F63-4EFF-9354-6B9E44F94B96}" type="pres">
      <dgm:prSet presAssocID="{0DD1B561-4410-4027-96A8-D94455D07C75}" presName="dummyMaxCanvas" presStyleCnt="0">
        <dgm:presLayoutVars/>
      </dgm:prSet>
      <dgm:spPr/>
    </dgm:pt>
    <dgm:pt modelId="{35C55B59-BA28-4F50-8830-F52375BAF5D9}" type="pres">
      <dgm:prSet presAssocID="{0DD1B561-4410-4027-96A8-D94455D07C75}" presName="ThreeNodes_1" presStyleLbl="node1" presStyleIdx="0" presStyleCnt="3" custScaleX="108087">
        <dgm:presLayoutVars>
          <dgm:bulletEnabled val="1"/>
        </dgm:presLayoutVars>
      </dgm:prSet>
      <dgm:spPr/>
      <dgm:t>
        <a:bodyPr/>
        <a:lstStyle/>
        <a:p>
          <a:endParaRPr lang="es-ES"/>
        </a:p>
      </dgm:t>
    </dgm:pt>
    <dgm:pt modelId="{CCFDCF07-551B-445A-90A5-90AF13CA5401}" type="pres">
      <dgm:prSet presAssocID="{0DD1B561-4410-4027-96A8-D94455D07C75}" presName="ThreeNodes_2" presStyleLbl="node1" presStyleIdx="1" presStyleCnt="3">
        <dgm:presLayoutVars>
          <dgm:bulletEnabled val="1"/>
        </dgm:presLayoutVars>
      </dgm:prSet>
      <dgm:spPr/>
      <dgm:t>
        <a:bodyPr/>
        <a:lstStyle/>
        <a:p>
          <a:endParaRPr lang="es-ES"/>
        </a:p>
      </dgm:t>
    </dgm:pt>
    <dgm:pt modelId="{0BF2D89C-A443-4FEC-8EBE-18A0956C677C}" type="pres">
      <dgm:prSet presAssocID="{0DD1B561-4410-4027-96A8-D94455D07C75}" presName="ThreeNodes_3" presStyleLbl="node1" presStyleIdx="2" presStyleCnt="3">
        <dgm:presLayoutVars>
          <dgm:bulletEnabled val="1"/>
        </dgm:presLayoutVars>
      </dgm:prSet>
      <dgm:spPr/>
      <dgm:t>
        <a:bodyPr/>
        <a:lstStyle/>
        <a:p>
          <a:endParaRPr lang="es-ES"/>
        </a:p>
      </dgm:t>
    </dgm:pt>
    <dgm:pt modelId="{E677455D-ECAA-4C38-A6BC-1B19D7B8293E}" type="pres">
      <dgm:prSet presAssocID="{0DD1B561-4410-4027-96A8-D94455D07C75}" presName="ThreeConn_1-2" presStyleLbl="fgAccFollowNode1" presStyleIdx="0" presStyleCnt="2">
        <dgm:presLayoutVars>
          <dgm:bulletEnabled val="1"/>
        </dgm:presLayoutVars>
      </dgm:prSet>
      <dgm:spPr/>
      <dgm:t>
        <a:bodyPr/>
        <a:lstStyle/>
        <a:p>
          <a:endParaRPr lang="es-ES"/>
        </a:p>
      </dgm:t>
    </dgm:pt>
    <dgm:pt modelId="{C5EAB2BC-809A-4A23-98CF-26841E7059F4}" type="pres">
      <dgm:prSet presAssocID="{0DD1B561-4410-4027-96A8-D94455D07C75}" presName="ThreeConn_2-3" presStyleLbl="fgAccFollowNode1" presStyleIdx="1" presStyleCnt="2">
        <dgm:presLayoutVars>
          <dgm:bulletEnabled val="1"/>
        </dgm:presLayoutVars>
      </dgm:prSet>
      <dgm:spPr/>
      <dgm:t>
        <a:bodyPr/>
        <a:lstStyle/>
        <a:p>
          <a:endParaRPr lang="es-ES"/>
        </a:p>
      </dgm:t>
    </dgm:pt>
    <dgm:pt modelId="{08C94AF3-5EC1-4473-AC2A-0AC94E0A6E87}" type="pres">
      <dgm:prSet presAssocID="{0DD1B561-4410-4027-96A8-D94455D07C75}" presName="ThreeNodes_1_text" presStyleLbl="node1" presStyleIdx="2" presStyleCnt="3">
        <dgm:presLayoutVars>
          <dgm:bulletEnabled val="1"/>
        </dgm:presLayoutVars>
      </dgm:prSet>
      <dgm:spPr/>
      <dgm:t>
        <a:bodyPr/>
        <a:lstStyle/>
        <a:p>
          <a:endParaRPr lang="es-ES"/>
        </a:p>
      </dgm:t>
    </dgm:pt>
    <dgm:pt modelId="{52D9CC82-3958-4B90-B7F2-A218385E11D7}" type="pres">
      <dgm:prSet presAssocID="{0DD1B561-4410-4027-96A8-D94455D07C75}" presName="ThreeNodes_2_text" presStyleLbl="node1" presStyleIdx="2" presStyleCnt="3">
        <dgm:presLayoutVars>
          <dgm:bulletEnabled val="1"/>
        </dgm:presLayoutVars>
      </dgm:prSet>
      <dgm:spPr/>
      <dgm:t>
        <a:bodyPr/>
        <a:lstStyle/>
        <a:p>
          <a:endParaRPr lang="es-ES"/>
        </a:p>
      </dgm:t>
    </dgm:pt>
    <dgm:pt modelId="{000EEA06-650C-4616-8DEB-AD2783799380}" type="pres">
      <dgm:prSet presAssocID="{0DD1B561-4410-4027-96A8-D94455D07C75}" presName="ThreeNodes_3_text" presStyleLbl="node1" presStyleIdx="2" presStyleCnt="3">
        <dgm:presLayoutVars>
          <dgm:bulletEnabled val="1"/>
        </dgm:presLayoutVars>
      </dgm:prSet>
      <dgm:spPr/>
      <dgm:t>
        <a:bodyPr/>
        <a:lstStyle/>
        <a:p>
          <a:endParaRPr lang="es-ES"/>
        </a:p>
      </dgm:t>
    </dgm:pt>
  </dgm:ptLst>
  <dgm:cxnLst>
    <dgm:cxn modelId="{0FD4C952-CE4B-4ED5-B263-0956C6854644}" srcId="{0DD1B561-4410-4027-96A8-D94455D07C75}" destId="{88BF0D88-BC1A-4B6A-B609-2D1357E5FA6A}" srcOrd="2" destOrd="0" parTransId="{4B3CBCB3-2F5C-4807-BF2A-905D76F825DB}" sibTransId="{0992F823-80B2-4086-8B78-35033241C3DC}"/>
    <dgm:cxn modelId="{77FCCE05-26D0-48ED-A9C4-311AB2D95ED2}" type="presOf" srcId="{88BF0D88-BC1A-4B6A-B609-2D1357E5FA6A}" destId="{000EEA06-650C-4616-8DEB-AD2783799380}" srcOrd="1" destOrd="0" presId="urn:microsoft.com/office/officeart/2005/8/layout/vProcess5"/>
    <dgm:cxn modelId="{62991628-6475-404C-A741-1FA352A87F8A}" type="presOf" srcId="{AE7577FC-F91D-4890-956F-AAEECF263C37}" destId="{35C55B59-BA28-4F50-8830-F52375BAF5D9}" srcOrd="0" destOrd="0" presId="urn:microsoft.com/office/officeart/2005/8/layout/vProcess5"/>
    <dgm:cxn modelId="{F5BE51FD-EC5E-4EEB-AC64-ECDBB7428FA9}" type="presOf" srcId="{88BF0D88-BC1A-4B6A-B609-2D1357E5FA6A}" destId="{0BF2D89C-A443-4FEC-8EBE-18A0956C677C}" srcOrd="0" destOrd="0" presId="urn:microsoft.com/office/officeart/2005/8/layout/vProcess5"/>
    <dgm:cxn modelId="{2F2B1EB0-F920-407B-9210-19271C870F95}" type="presOf" srcId="{3A7DB456-47E1-479E-9C95-7A04EAF70EA7}" destId="{52D9CC82-3958-4B90-B7F2-A218385E11D7}" srcOrd="1" destOrd="0" presId="urn:microsoft.com/office/officeart/2005/8/layout/vProcess5"/>
    <dgm:cxn modelId="{8F161DD6-51EA-46A0-B917-0B43785870ED}" type="presOf" srcId="{3A7DB456-47E1-479E-9C95-7A04EAF70EA7}" destId="{CCFDCF07-551B-445A-90A5-90AF13CA5401}" srcOrd="0" destOrd="0" presId="urn:microsoft.com/office/officeart/2005/8/layout/vProcess5"/>
    <dgm:cxn modelId="{B83E834B-2E9E-4A4C-9CF6-7D5C4171BB6E}" srcId="{0DD1B561-4410-4027-96A8-D94455D07C75}" destId="{3A7DB456-47E1-479E-9C95-7A04EAF70EA7}" srcOrd="1" destOrd="0" parTransId="{A664FE45-119C-4FE6-8B71-1EA8FD7DD23B}" sibTransId="{10A7C30C-4169-4043-921C-B51F034D3363}"/>
    <dgm:cxn modelId="{C52A255F-484A-46C3-AD86-8504B8654D67}" type="presOf" srcId="{0DD1B561-4410-4027-96A8-D94455D07C75}" destId="{6537CBE1-6182-412C-9830-D97C19A68704}" srcOrd="0" destOrd="0" presId="urn:microsoft.com/office/officeart/2005/8/layout/vProcess5"/>
    <dgm:cxn modelId="{474B32DC-241F-49A2-9AAD-C0202C264584}" type="presOf" srcId="{B5FDBA2E-1AD1-47E7-A2F7-D0995166CB3E}" destId="{E677455D-ECAA-4C38-A6BC-1B19D7B8293E}" srcOrd="0" destOrd="0" presId="urn:microsoft.com/office/officeart/2005/8/layout/vProcess5"/>
    <dgm:cxn modelId="{710757BA-E837-4C23-AB64-ADCBDCF030C7}" type="presOf" srcId="{AE7577FC-F91D-4890-956F-AAEECF263C37}" destId="{08C94AF3-5EC1-4473-AC2A-0AC94E0A6E87}" srcOrd="1" destOrd="0" presId="urn:microsoft.com/office/officeart/2005/8/layout/vProcess5"/>
    <dgm:cxn modelId="{7E7F4DEB-12EF-4D49-8FFD-875A487E005C}" type="presOf" srcId="{10A7C30C-4169-4043-921C-B51F034D3363}" destId="{C5EAB2BC-809A-4A23-98CF-26841E7059F4}" srcOrd="0" destOrd="0" presId="urn:microsoft.com/office/officeart/2005/8/layout/vProcess5"/>
    <dgm:cxn modelId="{D359B163-CBFB-4E95-A632-3FE92B2FABC4}" srcId="{0DD1B561-4410-4027-96A8-D94455D07C75}" destId="{AE7577FC-F91D-4890-956F-AAEECF263C37}" srcOrd="0" destOrd="0" parTransId="{AAB1961F-8EAB-4D68-A972-432B6403673C}" sibTransId="{B5FDBA2E-1AD1-47E7-A2F7-D0995166CB3E}"/>
    <dgm:cxn modelId="{47F49853-906F-495C-9C1B-82D50C867324}" type="presParOf" srcId="{6537CBE1-6182-412C-9830-D97C19A68704}" destId="{0A7D2B75-9F63-4EFF-9354-6B9E44F94B96}" srcOrd="0" destOrd="0" presId="urn:microsoft.com/office/officeart/2005/8/layout/vProcess5"/>
    <dgm:cxn modelId="{596CD9FE-52B9-4C79-93FF-0022E065A220}" type="presParOf" srcId="{6537CBE1-6182-412C-9830-D97C19A68704}" destId="{35C55B59-BA28-4F50-8830-F52375BAF5D9}" srcOrd="1" destOrd="0" presId="urn:microsoft.com/office/officeart/2005/8/layout/vProcess5"/>
    <dgm:cxn modelId="{3E315112-6252-41CB-B67D-94A309A11F03}" type="presParOf" srcId="{6537CBE1-6182-412C-9830-D97C19A68704}" destId="{CCFDCF07-551B-445A-90A5-90AF13CA5401}" srcOrd="2" destOrd="0" presId="urn:microsoft.com/office/officeart/2005/8/layout/vProcess5"/>
    <dgm:cxn modelId="{20093ABD-DFBE-456F-9434-DC244BF2CD63}" type="presParOf" srcId="{6537CBE1-6182-412C-9830-D97C19A68704}" destId="{0BF2D89C-A443-4FEC-8EBE-18A0956C677C}" srcOrd="3" destOrd="0" presId="urn:microsoft.com/office/officeart/2005/8/layout/vProcess5"/>
    <dgm:cxn modelId="{2A6D9DB7-6D6C-4E7E-8B99-60BD8B0A6C9E}" type="presParOf" srcId="{6537CBE1-6182-412C-9830-D97C19A68704}" destId="{E677455D-ECAA-4C38-A6BC-1B19D7B8293E}" srcOrd="4" destOrd="0" presId="urn:microsoft.com/office/officeart/2005/8/layout/vProcess5"/>
    <dgm:cxn modelId="{39D1015D-AFBF-4A4E-82B9-EB9D52C266D2}" type="presParOf" srcId="{6537CBE1-6182-412C-9830-D97C19A68704}" destId="{C5EAB2BC-809A-4A23-98CF-26841E7059F4}" srcOrd="5" destOrd="0" presId="urn:microsoft.com/office/officeart/2005/8/layout/vProcess5"/>
    <dgm:cxn modelId="{0CF6D909-4A9E-40BA-8346-383FFBF57BF8}" type="presParOf" srcId="{6537CBE1-6182-412C-9830-D97C19A68704}" destId="{08C94AF3-5EC1-4473-AC2A-0AC94E0A6E87}" srcOrd="6" destOrd="0" presId="urn:microsoft.com/office/officeart/2005/8/layout/vProcess5"/>
    <dgm:cxn modelId="{21C8C526-8168-4E7E-8701-2B187C36E12E}" type="presParOf" srcId="{6537CBE1-6182-412C-9830-D97C19A68704}" destId="{52D9CC82-3958-4B90-B7F2-A218385E11D7}" srcOrd="7" destOrd="0" presId="urn:microsoft.com/office/officeart/2005/8/layout/vProcess5"/>
    <dgm:cxn modelId="{D58A5842-D176-4D55-8DA1-3E32E9098172}" type="presParOf" srcId="{6537CBE1-6182-412C-9830-D97C19A68704}" destId="{000EEA06-650C-4616-8DEB-AD2783799380}" srcOrd="8"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A88505-645E-4912-A05B-1C4F4437F73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25443B9B-3131-44A2-872C-F9D5FF9C8460}">
      <dgm:prSet phldrT="[Texto]"/>
      <dgm:spPr>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 b="1" dirty="0" smtClean="0"/>
            <a:t>Grupo Control</a:t>
          </a:r>
          <a:endParaRPr lang="es-ES" b="1" dirty="0"/>
        </a:p>
      </dgm:t>
    </dgm:pt>
    <dgm:pt modelId="{243C225E-6569-4211-B5AB-0748D0A3F489}" type="parTrans" cxnId="{ECB26E7C-0C36-46F7-A899-AA106C46D4B7}">
      <dgm:prSet/>
      <dgm:spPr/>
      <dgm:t>
        <a:bodyPr/>
        <a:lstStyle/>
        <a:p>
          <a:endParaRPr lang="es-ES"/>
        </a:p>
      </dgm:t>
    </dgm:pt>
    <dgm:pt modelId="{6F7DE319-2B6E-4B17-9CC1-E84CCB5CA99F}" type="sibTrans" cxnId="{ECB26E7C-0C36-46F7-A899-AA106C46D4B7}">
      <dgm:prSet/>
      <dgm:spPr/>
      <dgm:t>
        <a:bodyPr/>
        <a:lstStyle/>
        <a:p>
          <a:endParaRPr lang="es-ES"/>
        </a:p>
      </dgm:t>
    </dgm:pt>
    <dgm:pt modelId="{E0FC0C73-C859-40B3-891C-87A1F1BB2A5C}">
      <dgm:prSet phldrT="[Texto]"/>
      <dgm:spPr>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 dirty="0" smtClean="0"/>
            <a:t>185 Muestras de sangre periférica</a:t>
          </a:r>
          <a:endParaRPr lang="es-ES" dirty="0"/>
        </a:p>
      </dgm:t>
    </dgm:pt>
    <dgm:pt modelId="{6BEDC0D9-81B2-4E74-B85D-7ADA656D724D}" type="parTrans" cxnId="{566073A6-A141-4095-8F9A-6BF48E290924}">
      <dgm:prSet/>
      <dgm:spPr/>
      <dgm:t>
        <a:bodyPr/>
        <a:lstStyle/>
        <a:p>
          <a:endParaRPr lang="es-ES"/>
        </a:p>
      </dgm:t>
    </dgm:pt>
    <dgm:pt modelId="{8F38C538-474F-4647-9FFF-02A274D5DDFF}" type="sibTrans" cxnId="{566073A6-A141-4095-8F9A-6BF48E290924}">
      <dgm:prSet/>
      <dgm:spPr/>
      <dgm:t>
        <a:bodyPr/>
        <a:lstStyle/>
        <a:p>
          <a:endParaRPr lang="es-ES"/>
        </a:p>
      </dgm:t>
    </dgm:pt>
    <dgm:pt modelId="{36178FDA-915A-44A9-88AA-21F7C6B5CE85}">
      <dgm:prSet phldrT="[Texto]"/>
      <dgm:spPr>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 dirty="0" smtClean="0"/>
            <a:t>Mujeres sanas sin historial de cáncer de mama o de ovario.</a:t>
          </a:r>
          <a:endParaRPr lang="es-ES" dirty="0"/>
        </a:p>
      </dgm:t>
    </dgm:pt>
    <dgm:pt modelId="{40930729-6C49-4AA7-858C-0208C2F20A8D}" type="parTrans" cxnId="{1E3F92FF-1555-481C-85B3-DD6869B62111}">
      <dgm:prSet/>
      <dgm:spPr/>
      <dgm:t>
        <a:bodyPr/>
        <a:lstStyle/>
        <a:p>
          <a:endParaRPr lang="es-ES"/>
        </a:p>
      </dgm:t>
    </dgm:pt>
    <dgm:pt modelId="{538B2396-88A4-4571-8090-0BDD304FBB06}" type="sibTrans" cxnId="{1E3F92FF-1555-481C-85B3-DD6869B62111}">
      <dgm:prSet/>
      <dgm:spPr/>
      <dgm:t>
        <a:bodyPr/>
        <a:lstStyle/>
        <a:p>
          <a:endParaRPr lang="es-ES"/>
        </a:p>
      </dgm:t>
    </dgm:pt>
    <dgm:pt modelId="{797C9F28-4E37-44C1-8DC5-59E822DFB1DF}">
      <dgm:prSet phldrT="[Texto]"/>
      <dgm:spPr>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 b="1" dirty="0" smtClean="0"/>
            <a:t>Grupo de Casos</a:t>
          </a:r>
          <a:endParaRPr lang="es-ES" b="1" dirty="0"/>
        </a:p>
      </dgm:t>
    </dgm:pt>
    <dgm:pt modelId="{0CDC68D5-2812-47DC-8943-9C44F0DC0522}" type="parTrans" cxnId="{2AB7B736-58AB-4388-840E-F4F5A17B7D06}">
      <dgm:prSet/>
      <dgm:spPr/>
      <dgm:t>
        <a:bodyPr/>
        <a:lstStyle/>
        <a:p>
          <a:endParaRPr lang="es-ES"/>
        </a:p>
      </dgm:t>
    </dgm:pt>
    <dgm:pt modelId="{A652ED3E-812C-42C2-978F-7D18328F1411}" type="sibTrans" cxnId="{2AB7B736-58AB-4388-840E-F4F5A17B7D06}">
      <dgm:prSet/>
      <dgm:spPr/>
      <dgm:t>
        <a:bodyPr/>
        <a:lstStyle/>
        <a:p>
          <a:endParaRPr lang="es-ES"/>
        </a:p>
      </dgm:t>
    </dgm:pt>
    <dgm:pt modelId="{14435C15-2AFC-433C-A643-726ECD95CC06}">
      <dgm:prSet phldrT="[Texto]"/>
      <dgm:spPr>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 dirty="0" smtClean="0"/>
            <a:t>91 Muestras de tumor de mama fijadas en parafina</a:t>
          </a:r>
          <a:endParaRPr lang="es-ES" dirty="0"/>
        </a:p>
      </dgm:t>
    </dgm:pt>
    <dgm:pt modelId="{150311B0-3582-42FC-82D8-FE8412188C86}" type="parTrans" cxnId="{EC48CD39-625F-4BC2-8061-09EFDF808C50}">
      <dgm:prSet/>
      <dgm:spPr/>
      <dgm:t>
        <a:bodyPr/>
        <a:lstStyle/>
        <a:p>
          <a:endParaRPr lang="es-ES"/>
        </a:p>
      </dgm:t>
    </dgm:pt>
    <dgm:pt modelId="{40952D35-D335-4C2F-8B8C-EC2554D01D0E}" type="sibTrans" cxnId="{EC48CD39-625F-4BC2-8061-09EFDF808C50}">
      <dgm:prSet/>
      <dgm:spPr/>
      <dgm:t>
        <a:bodyPr/>
        <a:lstStyle/>
        <a:p>
          <a:endParaRPr lang="es-ES"/>
        </a:p>
      </dgm:t>
    </dgm:pt>
    <dgm:pt modelId="{A002E380-D5AF-42D0-9E96-09E0E455D111}">
      <dgm:prSet phldrT="[Texto]"/>
      <dgm:spPr>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 dirty="0" smtClean="0"/>
            <a:t>Características histopatológicas.</a:t>
          </a:r>
          <a:endParaRPr lang="es-ES" dirty="0"/>
        </a:p>
      </dgm:t>
    </dgm:pt>
    <dgm:pt modelId="{9A9C9939-116A-4F36-847B-B3E6B09D518C}" type="parTrans" cxnId="{E376CEDB-9EF4-4420-BF07-618C7BAF3C31}">
      <dgm:prSet/>
      <dgm:spPr/>
      <dgm:t>
        <a:bodyPr/>
        <a:lstStyle/>
        <a:p>
          <a:endParaRPr lang="es-ES"/>
        </a:p>
      </dgm:t>
    </dgm:pt>
    <dgm:pt modelId="{CCB7349F-88C6-4118-B313-5A5629119F86}" type="sibTrans" cxnId="{E376CEDB-9EF4-4420-BF07-618C7BAF3C31}">
      <dgm:prSet/>
      <dgm:spPr/>
      <dgm:t>
        <a:bodyPr/>
        <a:lstStyle/>
        <a:p>
          <a:endParaRPr lang="es-ES"/>
        </a:p>
      </dgm:t>
    </dgm:pt>
    <dgm:pt modelId="{B1AA1DCA-EF1D-4938-95D6-8AB3B8C31921}" type="pres">
      <dgm:prSet presAssocID="{F8A88505-645E-4912-A05B-1C4F4437F73E}" presName="linear" presStyleCnt="0">
        <dgm:presLayoutVars>
          <dgm:dir/>
          <dgm:resizeHandles val="exact"/>
        </dgm:presLayoutVars>
      </dgm:prSet>
      <dgm:spPr/>
      <dgm:t>
        <a:bodyPr/>
        <a:lstStyle/>
        <a:p>
          <a:endParaRPr lang="es-ES"/>
        </a:p>
      </dgm:t>
    </dgm:pt>
    <dgm:pt modelId="{C90DB6A6-F2E3-4ACB-9775-E93E3AD7E75B}" type="pres">
      <dgm:prSet presAssocID="{25443B9B-3131-44A2-872C-F9D5FF9C8460}" presName="comp" presStyleCnt="0"/>
      <dgm:spPr/>
    </dgm:pt>
    <dgm:pt modelId="{54027F53-046F-44F7-930A-C9863008CE2E}" type="pres">
      <dgm:prSet presAssocID="{25443B9B-3131-44A2-872C-F9D5FF9C8460}" presName="box" presStyleLbl="node1" presStyleIdx="0" presStyleCnt="2"/>
      <dgm:spPr/>
      <dgm:t>
        <a:bodyPr/>
        <a:lstStyle/>
        <a:p>
          <a:endParaRPr lang="es-ES"/>
        </a:p>
      </dgm:t>
    </dgm:pt>
    <dgm:pt modelId="{6AF43432-881B-4C80-81F1-98B5C83B6192}" type="pres">
      <dgm:prSet presAssocID="{25443B9B-3131-44A2-872C-F9D5FF9C8460}" presName="img" presStyleLbl="fgImgPlace1" presStyleIdx="0" presStyleCnt="2"/>
      <dgm:spPr>
        <a:blipFill rotWithShape="0">
          <a:blip xmlns:r="http://schemas.openxmlformats.org/officeDocument/2006/relationships" r:embed="rId1"/>
          <a:stretch>
            <a:fillRect/>
          </a:stretch>
        </a:blipFill>
      </dgm:spPr>
    </dgm:pt>
    <dgm:pt modelId="{3DAD9FFB-266A-4F48-B395-BE3678B1C93E}" type="pres">
      <dgm:prSet presAssocID="{25443B9B-3131-44A2-872C-F9D5FF9C8460}" presName="text" presStyleLbl="node1" presStyleIdx="0" presStyleCnt="2">
        <dgm:presLayoutVars>
          <dgm:bulletEnabled val="1"/>
        </dgm:presLayoutVars>
      </dgm:prSet>
      <dgm:spPr/>
      <dgm:t>
        <a:bodyPr/>
        <a:lstStyle/>
        <a:p>
          <a:endParaRPr lang="es-ES"/>
        </a:p>
      </dgm:t>
    </dgm:pt>
    <dgm:pt modelId="{4D568A5A-EA22-4D33-B10C-F3E78CEDC6E5}" type="pres">
      <dgm:prSet presAssocID="{6F7DE319-2B6E-4B17-9CC1-E84CCB5CA99F}" presName="spacer" presStyleCnt="0"/>
      <dgm:spPr/>
    </dgm:pt>
    <dgm:pt modelId="{F53B6B52-D3D5-444D-84F6-0477DAB1416E}" type="pres">
      <dgm:prSet presAssocID="{797C9F28-4E37-44C1-8DC5-59E822DFB1DF}" presName="comp" presStyleCnt="0"/>
      <dgm:spPr/>
    </dgm:pt>
    <dgm:pt modelId="{B077B2D5-F0B7-4844-905D-F1113CEAC06B}" type="pres">
      <dgm:prSet presAssocID="{797C9F28-4E37-44C1-8DC5-59E822DFB1DF}" presName="box" presStyleLbl="node1" presStyleIdx="1" presStyleCnt="2"/>
      <dgm:spPr/>
      <dgm:t>
        <a:bodyPr/>
        <a:lstStyle/>
        <a:p>
          <a:endParaRPr lang="es-ES"/>
        </a:p>
      </dgm:t>
    </dgm:pt>
    <dgm:pt modelId="{1AF3CAA4-52AE-43EE-A792-3545AFF6475D}" type="pres">
      <dgm:prSet presAssocID="{797C9F28-4E37-44C1-8DC5-59E822DFB1DF}" presName="img" presStyleLbl="fgImgPlace1" presStyleIdx="1" presStyleCnt="2"/>
      <dgm:spPr>
        <a:blipFill rotWithShape="0">
          <a:blip xmlns:r="http://schemas.openxmlformats.org/officeDocument/2006/relationships" r:embed="rId2"/>
          <a:stretch>
            <a:fillRect/>
          </a:stretch>
        </a:blipFill>
      </dgm:spPr>
    </dgm:pt>
    <dgm:pt modelId="{18F9E440-ACD2-435E-9309-04F5EE8BF5ED}" type="pres">
      <dgm:prSet presAssocID="{797C9F28-4E37-44C1-8DC5-59E822DFB1DF}" presName="text" presStyleLbl="node1" presStyleIdx="1" presStyleCnt="2">
        <dgm:presLayoutVars>
          <dgm:bulletEnabled val="1"/>
        </dgm:presLayoutVars>
      </dgm:prSet>
      <dgm:spPr/>
      <dgm:t>
        <a:bodyPr/>
        <a:lstStyle/>
        <a:p>
          <a:endParaRPr lang="es-ES"/>
        </a:p>
      </dgm:t>
    </dgm:pt>
  </dgm:ptLst>
  <dgm:cxnLst>
    <dgm:cxn modelId="{66DA3D94-E44C-4D1E-8003-44CD7869FB85}" type="presOf" srcId="{25443B9B-3131-44A2-872C-F9D5FF9C8460}" destId="{3DAD9FFB-266A-4F48-B395-BE3678B1C93E}" srcOrd="1" destOrd="0" presId="urn:microsoft.com/office/officeart/2005/8/layout/vList4"/>
    <dgm:cxn modelId="{EC48CD39-625F-4BC2-8061-09EFDF808C50}" srcId="{797C9F28-4E37-44C1-8DC5-59E822DFB1DF}" destId="{14435C15-2AFC-433C-A643-726ECD95CC06}" srcOrd="0" destOrd="0" parTransId="{150311B0-3582-42FC-82D8-FE8412188C86}" sibTransId="{40952D35-D335-4C2F-8B8C-EC2554D01D0E}"/>
    <dgm:cxn modelId="{ECB26E7C-0C36-46F7-A899-AA106C46D4B7}" srcId="{F8A88505-645E-4912-A05B-1C4F4437F73E}" destId="{25443B9B-3131-44A2-872C-F9D5FF9C8460}" srcOrd="0" destOrd="0" parTransId="{243C225E-6569-4211-B5AB-0748D0A3F489}" sibTransId="{6F7DE319-2B6E-4B17-9CC1-E84CCB5CA99F}"/>
    <dgm:cxn modelId="{CD978DDF-3732-4FBB-925B-1A25CE350CCA}" type="presOf" srcId="{797C9F28-4E37-44C1-8DC5-59E822DFB1DF}" destId="{B077B2D5-F0B7-4844-905D-F1113CEAC06B}" srcOrd="0" destOrd="0" presId="urn:microsoft.com/office/officeart/2005/8/layout/vList4"/>
    <dgm:cxn modelId="{C0155773-7AF7-4B88-AF06-79E1D2482F6F}" type="presOf" srcId="{25443B9B-3131-44A2-872C-F9D5FF9C8460}" destId="{54027F53-046F-44F7-930A-C9863008CE2E}" srcOrd="0" destOrd="0" presId="urn:microsoft.com/office/officeart/2005/8/layout/vList4"/>
    <dgm:cxn modelId="{1E3F92FF-1555-481C-85B3-DD6869B62111}" srcId="{25443B9B-3131-44A2-872C-F9D5FF9C8460}" destId="{36178FDA-915A-44A9-88AA-21F7C6B5CE85}" srcOrd="1" destOrd="0" parTransId="{40930729-6C49-4AA7-858C-0208C2F20A8D}" sibTransId="{538B2396-88A4-4571-8090-0BDD304FBB06}"/>
    <dgm:cxn modelId="{C7928A4D-FF20-4C23-9AB1-0915AD28AB24}" type="presOf" srcId="{14435C15-2AFC-433C-A643-726ECD95CC06}" destId="{B077B2D5-F0B7-4844-905D-F1113CEAC06B}" srcOrd="0" destOrd="1" presId="urn:microsoft.com/office/officeart/2005/8/layout/vList4"/>
    <dgm:cxn modelId="{990C8177-337B-4955-AAF1-9F18A0866BE4}" type="presOf" srcId="{E0FC0C73-C859-40B3-891C-87A1F1BB2A5C}" destId="{54027F53-046F-44F7-930A-C9863008CE2E}" srcOrd="0" destOrd="1" presId="urn:microsoft.com/office/officeart/2005/8/layout/vList4"/>
    <dgm:cxn modelId="{6EE14A1A-4BBC-46F0-9F7F-4915A32FEB35}" type="presOf" srcId="{A002E380-D5AF-42D0-9E96-09E0E455D111}" destId="{B077B2D5-F0B7-4844-905D-F1113CEAC06B}" srcOrd="0" destOrd="2" presId="urn:microsoft.com/office/officeart/2005/8/layout/vList4"/>
    <dgm:cxn modelId="{B7ABE1A7-82E7-42E3-91C1-BE77F3600CE0}" type="presOf" srcId="{F8A88505-645E-4912-A05B-1C4F4437F73E}" destId="{B1AA1DCA-EF1D-4938-95D6-8AB3B8C31921}" srcOrd="0" destOrd="0" presId="urn:microsoft.com/office/officeart/2005/8/layout/vList4"/>
    <dgm:cxn modelId="{4DC413A0-92FF-40E7-A535-8234030F65E6}" type="presOf" srcId="{36178FDA-915A-44A9-88AA-21F7C6B5CE85}" destId="{3DAD9FFB-266A-4F48-B395-BE3678B1C93E}" srcOrd="1" destOrd="2" presId="urn:microsoft.com/office/officeart/2005/8/layout/vList4"/>
    <dgm:cxn modelId="{65855C3A-4C75-4B3A-8DAF-AA671F2BE3FD}" type="presOf" srcId="{14435C15-2AFC-433C-A643-726ECD95CC06}" destId="{18F9E440-ACD2-435E-9309-04F5EE8BF5ED}" srcOrd="1" destOrd="1" presId="urn:microsoft.com/office/officeart/2005/8/layout/vList4"/>
    <dgm:cxn modelId="{880166D8-3E72-4C65-9500-24C04262411D}" type="presOf" srcId="{A002E380-D5AF-42D0-9E96-09E0E455D111}" destId="{18F9E440-ACD2-435E-9309-04F5EE8BF5ED}" srcOrd="1" destOrd="2" presId="urn:microsoft.com/office/officeart/2005/8/layout/vList4"/>
    <dgm:cxn modelId="{AD7812F9-0491-42E9-B43E-0AA550FCAB26}" type="presOf" srcId="{36178FDA-915A-44A9-88AA-21F7C6B5CE85}" destId="{54027F53-046F-44F7-930A-C9863008CE2E}" srcOrd="0" destOrd="2" presId="urn:microsoft.com/office/officeart/2005/8/layout/vList4"/>
    <dgm:cxn modelId="{2AB7B736-58AB-4388-840E-F4F5A17B7D06}" srcId="{F8A88505-645E-4912-A05B-1C4F4437F73E}" destId="{797C9F28-4E37-44C1-8DC5-59E822DFB1DF}" srcOrd="1" destOrd="0" parTransId="{0CDC68D5-2812-47DC-8943-9C44F0DC0522}" sibTransId="{A652ED3E-812C-42C2-978F-7D18328F1411}"/>
    <dgm:cxn modelId="{9DB6D8CA-EEA9-41D7-A0C9-3F146309A2FA}" type="presOf" srcId="{E0FC0C73-C859-40B3-891C-87A1F1BB2A5C}" destId="{3DAD9FFB-266A-4F48-B395-BE3678B1C93E}" srcOrd="1" destOrd="1" presId="urn:microsoft.com/office/officeart/2005/8/layout/vList4"/>
    <dgm:cxn modelId="{566073A6-A141-4095-8F9A-6BF48E290924}" srcId="{25443B9B-3131-44A2-872C-F9D5FF9C8460}" destId="{E0FC0C73-C859-40B3-891C-87A1F1BB2A5C}" srcOrd="0" destOrd="0" parTransId="{6BEDC0D9-81B2-4E74-B85D-7ADA656D724D}" sibTransId="{8F38C538-474F-4647-9FFF-02A274D5DDFF}"/>
    <dgm:cxn modelId="{E376CEDB-9EF4-4420-BF07-618C7BAF3C31}" srcId="{797C9F28-4E37-44C1-8DC5-59E822DFB1DF}" destId="{A002E380-D5AF-42D0-9E96-09E0E455D111}" srcOrd="1" destOrd="0" parTransId="{9A9C9939-116A-4F36-847B-B3E6B09D518C}" sibTransId="{CCB7349F-88C6-4118-B313-5A5629119F86}"/>
    <dgm:cxn modelId="{F82C0E3C-C623-40E8-9E9B-6D90408AE7B0}" type="presOf" srcId="{797C9F28-4E37-44C1-8DC5-59E822DFB1DF}" destId="{18F9E440-ACD2-435E-9309-04F5EE8BF5ED}" srcOrd="1" destOrd="0" presId="urn:microsoft.com/office/officeart/2005/8/layout/vList4"/>
    <dgm:cxn modelId="{7DB0E968-83C3-4D12-9419-39CBBE4BA11C}" type="presParOf" srcId="{B1AA1DCA-EF1D-4938-95D6-8AB3B8C31921}" destId="{C90DB6A6-F2E3-4ACB-9775-E93E3AD7E75B}" srcOrd="0" destOrd="0" presId="urn:microsoft.com/office/officeart/2005/8/layout/vList4"/>
    <dgm:cxn modelId="{316378D2-7195-4812-832F-786B711F3733}" type="presParOf" srcId="{C90DB6A6-F2E3-4ACB-9775-E93E3AD7E75B}" destId="{54027F53-046F-44F7-930A-C9863008CE2E}" srcOrd="0" destOrd="0" presId="urn:microsoft.com/office/officeart/2005/8/layout/vList4"/>
    <dgm:cxn modelId="{2A980E25-7F4D-41F4-AF91-52E5EE4D4CD3}" type="presParOf" srcId="{C90DB6A6-F2E3-4ACB-9775-E93E3AD7E75B}" destId="{6AF43432-881B-4C80-81F1-98B5C83B6192}" srcOrd="1" destOrd="0" presId="urn:microsoft.com/office/officeart/2005/8/layout/vList4"/>
    <dgm:cxn modelId="{E4349C85-924F-437F-9FCB-46605B7A0471}" type="presParOf" srcId="{C90DB6A6-F2E3-4ACB-9775-E93E3AD7E75B}" destId="{3DAD9FFB-266A-4F48-B395-BE3678B1C93E}" srcOrd="2" destOrd="0" presId="urn:microsoft.com/office/officeart/2005/8/layout/vList4"/>
    <dgm:cxn modelId="{07FA7F60-BA39-40AE-ADB4-C12ED7DCA7B4}" type="presParOf" srcId="{B1AA1DCA-EF1D-4938-95D6-8AB3B8C31921}" destId="{4D568A5A-EA22-4D33-B10C-F3E78CEDC6E5}" srcOrd="1" destOrd="0" presId="urn:microsoft.com/office/officeart/2005/8/layout/vList4"/>
    <dgm:cxn modelId="{C7E01FA1-6569-4CE8-9C05-AB4A65A0CD85}" type="presParOf" srcId="{B1AA1DCA-EF1D-4938-95D6-8AB3B8C31921}" destId="{F53B6B52-D3D5-444D-84F6-0477DAB1416E}" srcOrd="2" destOrd="0" presId="urn:microsoft.com/office/officeart/2005/8/layout/vList4"/>
    <dgm:cxn modelId="{73ED7459-902F-43F1-BA38-0F9A55749922}" type="presParOf" srcId="{F53B6B52-D3D5-444D-84F6-0477DAB1416E}" destId="{B077B2D5-F0B7-4844-905D-F1113CEAC06B}" srcOrd="0" destOrd="0" presId="urn:microsoft.com/office/officeart/2005/8/layout/vList4"/>
    <dgm:cxn modelId="{04B67B2A-A87D-4F1F-A3B2-D5CEA2AF372E}" type="presParOf" srcId="{F53B6B52-D3D5-444D-84F6-0477DAB1416E}" destId="{1AF3CAA4-52AE-43EE-A792-3545AFF6475D}" srcOrd="1" destOrd="0" presId="urn:microsoft.com/office/officeart/2005/8/layout/vList4"/>
    <dgm:cxn modelId="{B85663D4-2A41-43A9-BE3A-C6DD1756C03E}" type="presParOf" srcId="{F53B6B52-D3D5-444D-84F6-0477DAB1416E}" destId="{18F9E440-ACD2-435E-9309-04F5EE8BF5ED}"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0838EF-209B-4540-AA13-A5D71FBC9549}"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ES"/>
        </a:p>
      </dgm:t>
    </dgm:pt>
    <dgm:pt modelId="{B9F6C523-80D2-4D6C-9783-17534AB29227}">
      <dgm:prSet/>
      <dgm:spPr/>
      <dgm:t>
        <a:bodyPr/>
        <a:lstStyle/>
        <a:p>
          <a:pPr rtl="0"/>
          <a:r>
            <a:rPr lang="es-ES" dirty="0" err="1" smtClean="0"/>
            <a:t>Estadiaje</a:t>
          </a:r>
          <a:r>
            <a:rPr lang="es-ES" dirty="0" smtClean="0"/>
            <a:t> del tumor</a:t>
          </a:r>
          <a:endParaRPr lang="es-ES" dirty="0"/>
        </a:p>
      </dgm:t>
    </dgm:pt>
    <dgm:pt modelId="{7F06D914-2979-4641-9C29-D94D83E74A1E}" type="parTrans" cxnId="{89FA3207-505E-4B48-9316-F24FC2C6B6AE}">
      <dgm:prSet/>
      <dgm:spPr/>
      <dgm:t>
        <a:bodyPr/>
        <a:lstStyle/>
        <a:p>
          <a:endParaRPr lang="es-ES"/>
        </a:p>
      </dgm:t>
    </dgm:pt>
    <dgm:pt modelId="{11B845F1-36B3-43E8-AFDE-EDFF0A5A04D0}" type="sibTrans" cxnId="{89FA3207-505E-4B48-9316-F24FC2C6B6AE}">
      <dgm:prSet/>
      <dgm:spPr/>
      <dgm:t>
        <a:bodyPr/>
        <a:lstStyle/>
        <a:p>
          <a:endParaRPr lang="es-ES"/>
        </a:p>
      </dgm:t>
    </dgm:pt>
    <dgm:pt modelId="{7C63EE36-A7CE-4C41-AB8A-7D730BB0251D}">
      <dgm:prSet/>
      <dgm:spPr/>
      <dgm:t>
        <a:bodyPr/>
        <a:lstStyle/>
        <a:p>
          <a:pPr rtl="0"/>
          <a:r>
            <a:rPr lang="es-ES" dirty="0" smtClean="0"/>
            <a:t>Edad</a:t>
          </a:r>
          <a:endParaRPr lang="es-ES" dirty="0"/>
        </a:p>
      </dgm:t>
    </dgm:pt>
    <dgm:pt modelId="{FBD98772-7113-45CA-A56D-27C324E7B411}" type="parTrans" cxnId="{D9B05069-AD84-49B8-8E0B-412B73A90442}">
      <dgm:prSet/>
      <dgm:spPr/>
      <dgm:t>
        <a:bodyPr/>
        <a:lstStyle/>
        <a:p>
          <a:endParaRPr lang="es-ES"/>
        </a:p>
      </dgm:t>
    </dgm:pt>
    <dgm:pt modelId="{20049ACA-55B2-4F29-8506-A4B9B8BA0FEE}" type="sibTrans" cxnId="{D9B05069-AD84-49B8-8E0B-412B73A90442}">
      <dgm:prSet/>
      <dgm:spPr/>
      <dgm:t>
        <a:bodyPr/>
        <a:lstStyle/>
        <a:p>
          <a:endParaRPr lang="es-ES"/>
        </a:p>
      </dgm:t>
    </dgm:pt>
    <dgm:pt modelId="{772FD667-419D-46D5-A3A3-93B717134E3C}">
      <dgm:prSet/>
      <dgm:spPr/>
      <dgm:t>
        <a:bodyPr/>
        <a:lstStyle/>
        <a:p>
          <a:pPr rtl="0"/>
          <a:r>
            <a:rPr lang="es-ES" dirty="0" smtClean="0"/>
            <a:t>Metástasis </a:t>
          </a:r>
          <a:r>
            <a:rPr lang="es-ES" dirty="0" err="1" smtClean="0"/>
            <a:t>Gangliolar</a:t>
          </a:r>
          <a:endParaRPr lang="es-ES" dirty="0"/>
        </a:p>
      </dgm:t>
    </dgm:pt>
    <dgm:pt modelId="{04165E0F-0B77-47FA-A65E-C116AECEA03F}" type="parTrans" cxnId="{99338402-0C15-4416-A3BF-45211E291997}">
      <dgm:prSet/>
      <dgm:spPr/>
      <dgm:t>
        <a:bodyPr/>
        <a:lstStyle/>
        <a:p>
          <a:endParaRPr lang="es-ES"/>
        </a:p>
      </dgm:t>
    </dgm:pt>
    <dgm:pt modelId="{A9987F1F-83EA-467C-85D7-5256B95C22B5}" type="sibTrans" cxnId="{99338402-0C15-4416-A3BF-45211E291997}">
      <dgm:prSet/>
      <dgm:spPr/>
      <dgm:t>
        <a:bodyPr/>
        <a:lstStyle/>
        <a:p>
          <a:endParaRPr lang="es-ES"/>
        </a:p>
      </dgm:t>
    </dgm:pt>
    <dgm:pt modelId="{FF88AFA5-80A9-4B20-989C-F2C246C59194}">
      <dgm:prSet/>
      <dgm:spPr/>
      <dgm:t>
        <a:bodyPr/>
        <a:lstStyle/>
        <a:p>
          <a:pPr rtl="0"/>
          <a:r>
            <a:rPr lang="es-ES" dirty="0" smtClean="0"/>
            <a:t>Receptores de factores de crecimiento</a:t>
          </a:r>
          <a:endParaRPr lang="es-ES" dirty="0"/>
        </a:p>
      </dgm:t>
    </dgm:pt>
    <dgm:pt modelId="{FC07C7C5-0C1E-4CFC-ABBA-445F8E74644B}" type="parTrans" cxnId="{1B0D760D-815A-47FA-981F-B00A29F48BC2}">
      <dgm:prSet/>
      <dgm:spPr/>
      <dgm:t>
        <a:bodyPr/>
        <a:lstStyle/>
        <a:p>
          <a:endParaRPr lang="es-ES"/>
        </a:p>
      </dgm:t>
    </dgm:pt>
    <dgm:pt modelId="{38C1EAF6-BEA4-406C-9E32-5F148FCD2871}" type="sibTrans" cxnId="{1B0D760D-815A-47FA-981F-B00A29F48BC2}">
      <dgm:prSet/>
      <dgm:spPr/>
      <dgm:t>
        <a:bodyPr/>
        <a:lstStyle/>
        <a:p>
          <a:endParaRPr lang="es-ES"/>
        </a:p>
      </dgm:t>
    </dgm:pt>
    <dgm:pt modelId="{A86DCD00-B3F3-4238-9AD5-314778E233FA}">
      <dgm:prSet/>
      <dgm:spPr/>
      <dgm:t>
        <a:bodyPr/>
        <a:lstStyle/>
        <a:p>
          <a:pPr rtl="0"/>
          <a:r>
            <a:rPr lang="es-ES" dirty="0" smtClean="0"/>
            <a:t>Lateralidad</a:t>
          </a:r>
          <a:endParaRPr lang="es-ES" dirty="0"/>
        </a:p>
      </dgm:t>
    </dgm:pt>
    <dgm:pt modelId="{E98D2E86-B7E5-43EA-B64F-D0176EA5ED34}" type="parTrans" cxnId="{05ED19E4-07DF-46FC-BCB5-1A39CEA01A81}">
      <dgm:prSet/>
      <dgm:spPr/>
      <dgm:t>
        <a:bodyPr/>
        <a:lstStyle/>
        <a:p>
          <a:endParaRPr lang="es-ES"/>
        </a:p>
      </dgm:t>
    </dgm:pt>
    <dgm:pt modelId="{C3ED2140-4E49-4471-8D84-7BFE58C31F7C}" type="sibTrans" cxnId="{05ED19E4-07DF-46FC-BCB5-1A39CEA01A81}">
      <dgm:prSet/>
      <dgm:spPr/>
      <dgm:t>
        <a:bodyPr/>
        <a:lstStyle/>
        <a:p>
          <a:endParaRPr lang="es-ES"/>
        </a:p>
      </dgm:t>
    </dgm:pt>
    <dgm:pt modelId="{C9800CF6-599F-4538-A594-CD6C0275F546}">
      <dgm:prSet/>
      <dgm:spPr/>
      <dgm:t>
        <a:bodyPr/>
        <a:lstStyle/>
        <a:p>
          <a:pPr rtl="0"/>
          <a:r>
            <a:rPr lang="es-ES" dirty="0" smtClean="0"/>
            <a:t>Márgenes quirúrgicos</a:t>
          </a:r>
          <a:endParaRPr lang="es-ES" dirty="0"/>
        </a:p>
      </dgm:t>
    </dgm:pt>
    <dgm:pt modelId="{F7168901-E868-4B80-B518-1CC42949421D}" type="parTrans" cxnId="{EE3D7106-2CDE-4D98-9A77-EC6E21F3F2E9}">
      <dgm:prSet/>
      <dgm:spPr/>
      <dgm:t>
        <a:bodyPr/>
        <a:lstStyle/>
        <a:p>
          <a:endParaRPr lang="es-ES"/>
        </a:p>
      </dgm:t>
    </dgm:pt>
    <dgm:pt modelId="{29B4D9A8-D2B0-4D31-9435-EFA05B6EDD39}" type="sibTrans" cxnId="{EE3D7106-2CDE-4D98-9A77-EC6E21F3F2E9}">
      <dgm:prSet/>
      <dgm:spPr/>
      <dgm:t>
        <a:bodyPr/>
        <a:lstStyle/>
        <a:p>
          <a:endParaRPr lang="es-ES"/>
        </a:p>
      </dgm:t>
    </dgm:pt>
    <dgm:pt modelId="{482123EF-39FD-4E18-A574-A70BAA97CA01}">
      <dgm:prSet/>
      <dgm:spPr/>
      <dgm:t>
        <a:bodyPr/>
        <a:lstStyle/>
        <a:p>
          <a:pPr rtl="0"/>
          <a:r>
            <a:rPr lang="es-ES" dirty="0" smtClean="0"/>
            <a:t>Subtipo Modelo Intrínseco</a:t>
          </a:r>
          <a:endParaRPr lang="es-ES" dirty="0"/>
        </a:p>
      </dgm:t>
    </dgm:pt>
    <dgm:pt modelId="{BF4FDBE8-8F56-4E6B-B715-35608AAEC716}" type="parTrans" cxnId="{805B7EEF-1711-4936-8CBA-B0D63F2E2E57}">
      <dgm:prSet/>
      <dgm:spPr/>
      <dgm:t>
        <a:bodyPr/>
        <a:lstStyle/>
        <a:p>
          <a:endParaRPr lang="es-ES"/>
        </a:p>
      </dgm:t>
    </dgm:pt>
    <dgm:pt modelId="{26B4F4EA-D47F-414B-A74F-EA3438429F01}" type="sibTrans" cxnId="{805B7EEF-1711-4936-8CBA-B0D63F2E2E57}">
      <dgm:prSet/>
      <dgm:spPr/>
      <dgm:t>
        <a:bodyPr/>
        <a:lstStyle/>
        <a:p>
          <a:endParaRPr lang="es-ES"/>
        </a:p>
      </dgm:t>
    </dgm:pt>
    <dgm:pt modelId="{7F3931D9-CDF9-4F48-8D99-6B2927E921A4}">
      <dgm:prSet/>
      <dgm:spPr/>
      <dgm:t>
        <a:bodyPr/>
        <a:lstStyle/>
        <a:p>
          <a:pPr rtl="0"/>
          <a:r>
            <a:rPr lang="es-ES" dirty="0" smtClean="0"/>
            <a:t>Variables del estudio</a:t>
          </a:r>
          <a:endParaRPr lang="es-ES" dirty="0"/>
        </a:p>
      </dgm:t>
    </dgm:pt>
    <dgm:pt modelId="{3C1141C0-6F07-422E-B07C-37E01D45AD13}" type="parTrans" cxnId="{5C3BCCCB-8C23-4DE5-B3E1-912EB7F03501}">
      <dgm:prSet/>
      <dgm:spPr/>
      <dgm:t>
        <a:bodyPr/>
        <a:lstStyle/>
        <a:p>
          <a:endParaRPr lang="es-ES"/>
        </a:p>
      </dgm:t>
    </dgm:pt>
    <dgm:pt modelId="{637D9603-CFA4-4656-ABA8-D7184E918D27}" type="sibTrans" cxnId="{5C3BCCCB-8C23-4DE5-B3E1-912EB7F03501}">
      <dgm:prSet/>
      <dgm:spPr/>
      <dgm:t>
        <a:bodyPr/>
        <a:lstStyle/>
        <a:p>
          <a:endParaRPr lang="es-ES"/>
        </a:p>
      </dgm:t>
    </dgm:pt>
    <dgm:pt modelId="{92472B40-3D60-4E25-A510-9795F3BC5F05}">
      <dgm:prSet/>
      <dgm:spPr/>
      <dgm:t>
        <a:bodyPr/>
        <a:lstStyle/>
        <a:p>
          <a:pPr rtl="0"/>
          <a:r>
            <a:rPr lang="es-ES" dirty="0" smtClean="0"/>
            <a:t>Genotipos</a:t>
          </a:r>
          <a:endParaRPr lang="es-ES" dirty="0"/>
        </a:p>
      </dgm:t>
    </dgm:pt>
    <dgm:pt modelId="{506E9E97-1A86-4886-9BD3-38D634361F6B}" type="parTrans" cxnId="{ADC0281A-DFCF-4FE5-A3ED-8AEA44E3753E}">
      <dgm:prSet/>
      <dgm:spPr/>
      <dgm:t>
        <a:bodyPr/>
        <a:lstStyle/>
        <a:p>
          <a:endParaRPr lang="es-ES"/>
        </a:p>
      </dgm:t>
    </dgm:pt>
    <dgm:pt modelId="{82D0076A-5EAD-467C-B7EB-1B9EE8A500EB}" type="sibTrans" cxnId="{ADC0281A-DFCF-4FE5-A3ED-8AEA44E3753E}">
      <dgm:prSet/>
      <dgm:spPr/>
      <dgm:t>
        <a:bodyPr/>
        <a:lstStyle/>
        <a:p>
          <a:endParaRPr lang="es-ES"/>
        </a:p>
      </dgm:t>
    </dgm:pt>
    <dgm:pt modelId="{0B6BA5B6-B001-4479-99A2-8264AA57DF31}" type="pres">
      <dgm:prSet presAssocID="{DD0838EF-209B-4540-AA13-A5D71FBC9549}" presName="linear" presStyleCnt="0">
        <dgm:presLayoutVars>
          <dgm:animLvl val="lvl"/>
          <dgm:resizeHandles val="exact"/>
        </dgm:presLayoutVars>
      </dgm:prSet>
      <dgm:spPr/>
      <dgm:t>
        <a:bodyPr/>
        <a:lstStyle/>
        <a:p>
          <a:endParaRPr lang="es-ES"/>
        </a:p>
      </dgm:t>
    </dgm:pt>
    <dgm:pt modelId="{6BD1B5D5-E20F-4797-9022-B44DEE0CA735}" type="pres">
      <dgm:prSet presAssocID="{7F3931D9-CDF9-4F48-8D99-6B2927E921A4}" presName="parentText" presStyleLbl="node1" presStyleIdx="0" presStyleCnt="1">
        <dgm:presLayoutVars>
          <dgm:chMax val="0"/>
          <dgm:bulletEnabled val="1"/>
        </dgm:presLayoutVars>
      </dgm:prSet>
      <dgm:spPr/>
      <dgm:t>
        <a:bodyPr/>
        <a:lstStyle/>
        <a:p>
          <a:endParaRPr lang="es-ES"/>
        </a:p>
      </dgm:t>
    </dgm:pt>
    <dgm:pt modelId="{0DBE2FC9-66A3-49A0-B6AA-AC91E1FA2D49}" type="pres">
      <dgm:prSet presAssocID="{7F3931D9-CDF9-4F48-8D99-6B2927E921A4}" presName="childText" presStyleLbl="revTx" presStyleIdx="0" presStyleCnt="1">
        <dgm:presLayoutVars>
          <dgm:bulletEnabled val="1"/>
        </dgm:presLayoutVars>
      </dgm:prSet>
      <dgm:spPr/>
      <dgm:t>
        <a:bodyPr/>
        <a:lstStyle/>
        <a:p>
          <a:endParaRPr lang="es-ES"/>
        </a:p>
      </dgm:t>
    </dgm:pt>
  </dgm:ptLst>
  <dgm:cxnLst>
    <dgm:cxn modelId="{13AEAB1E-1F54-4FF4-9AA9-632360848752}" type="presOf" srcId="{C9800CF6-599F-4538-A594-CD6C0275F546}" destId="{0DBE2FC9-66A3-49A0-B6AA-AC91E1FA2D49}" srcOrd="0" destOrd="6" presId="urn:microsoft.com/office/officeart/2005/8/layout/vList2"/>
    <dgm:cxn modelId="{15D0C7EB-720F-4495-8390-EDF58BC95E78}" type="presOf" srcId="{B9F6C523-80D2-4D6C-9783-17534AB29227}" destId="{0DBE2FC9-66A3-49A0-B6AA-AC91E1FA2D49}" srcOrd="0" destOrd="1" presId="urn:microsoft.com/office/officeart/2005/8/layout/vList2"/>
    <dgm:cxn modelId="{F3838FE7-43FC-4FC2-A410-5147E51C658C}" type="presOf" srcId="{FF88AFA5-80A9-4B20-989C-F2C246C59194}" destId="{0DBE2FC9-66A3-49A0-B6AA-AC91E1FA2D49}" srcOrd="0" destOrd="4" presId="urn:microsoft.com/office/officeart/2005/8/layout/vList2"/>
    <dgm:cxn modelId="{EE3D7106-2CDE-4D98-9A77-EC6E21F3F2E9}" srcId="{7F3931D9-CDF9-4F48-8D99-6B2927E921A4}" destId="{C9800CF6-599F-4538-A594-CD6C0275F546}" srcOrd="6" destOrd="0" parTransId="{F7168901-E868-4B80-B518-1CC42949421D}" sibTransId="{29B4D9A8-D2B0-4D31-9435-EFA05B6EDD39}"/>
    <dgm:cxn modelId="{4F03CAFF-EB46-423C-9A8D-A98B889A22CF}" type="presOf" srcId="{7C63EE36-A7CE-4C41-AB8A-7D730BB0251D}" destId="{0DBE2FC9-66A3-49A0-B6AA-AC91E1FA2D49}" srcOrd="0" destOrd="2" presId="urn:microsoft.com/office/officeart/2005/8/layout/vList2"/>
    <dgm:cxn modelId="{15968697-D403-47E2-B170-B0537A64F8E8}" type="presOf" srcId="{DD0838EF-209B-4540-AA13-A5D71FBC9549}" destId="{0B6BA5B6-B001-4479-99A2-8264AA57DF31}" srcOrd="0" destOrd="0" presId="urn:microsoft.com/office/officeart/2005/8/layout/vList2"/>
    <dgm:cxn modelId="{6D10631F-2901-480A-9714-A95DA792A2F5}" type="presOf" srcId="{482123EF-39FD-4E18-A574-A70BAA97CA01}" destId="{0DBE2FC9-66A3-49A0-B6AA-AC91E1FA2D49}" srcOrd="0" destOrd="7" presId="urn:microsoft.com/office/officeart/2005/8/layout/vList2"/>
    <dgm:cxn modelId="{89FA3207-505E-4B48-9316-F24FC2C6B6AE}" srcId="{7F3931D9-CDF9-4F48-8D99-6B2927E921A4}" destId="{B9F6C523-80D2-4D6C-9783-17534AB29227}" srcOrd="1" destOrd="0" parTransId="{7F06D914-2979-4641-9C29-D94D83E74A1E}" sibTransId="{11B845F1-36B3-43E8-AFDE-EDFF0A5A04D0}"/>
    <dgm:cxn modelId="{5C3BCCCB-8C23-4DE5-B3E1-912EB7F03501}" srcId="{DD0838EF-209B-4540-AA13-A5D71FBC9549}" destId="{7F3931D9-CDF9-4F48-8D99-6B2927E921A4}" srcOrd="0" destOrd="0" parTransId="{3C1141C0-6F07-422E-B07C-37E01D45AD13}" sibTransId="{637D9603-CFA4-4656-ABA8-D7184E918D27}"/>
    <dgm:cxn modelId="{ABBAE41D-EFDD-4C22-BB0B-B06F21A8A7EE}" type="presOf" srcId="{92472B40-3D60-4E25-A510-9795F3BC5F05}" destId="{0DBE2FC9-66A3-49A0-B6AA-AC91E1FA2D49}" srcOrd="0" destOrd="0" presId="urn:microsoft.com/office/officeart/2005/8/layout/vList2"/>
    <dgm:cxn modelId="{ADC0281A-DFCF-4FE5-A3ED-8AEA44E3753E}" srcId="{7F3931D9-CDF9-4F48-8D99-6B2927E921A4}" destId="{92472B40-3D60-4E25-A510-9795F3BC5F05}" srcOrd="0" destOrd="0" parTransId="{506E9E97-1A86-4886-9BD3-38D634361F6B}" sibTransId="{82D0076A-5EAD-467C-B7EB-1B9EE8A500EB}"/>
    <dgm:cxn modelId="{D9B05069-AD84-49B8-8E0B-412B73A90442}" srcId="{7F3931D9-CDF9-4F48-8D99-6B2927E921A4}" destId="{7C63EE36-A7CE-4C41-AB8A-7D730BB0251D}" srcOrd="2" destOrd="0" parTransId="{FBD98772-7113-45CA-A56D-27C324E7B411}" sibTransId="{20049ACA-55B2-4F29-8506-A4B9B8BA0FEE}"/>
    <dgm:cxn modelId="{7A274C62-42B2-4D9A-9A5B-F2824D80465D}" type="presOf" srcId="{772FD667-419D-46D5-A3A3-93B717134E3C}" destId="{0DBE2FC9-66A3-49A0-B6AA-AC91E1FA2D49}" srcOrd="0" destOrd="3" presId="urn:microsoft.com/office/officeart/2005/8/layout/vList2"/>
    <dgm:cxn modelId="{EB544685-1DC6-4447-BD1E-D3DBF4A021BC}" type="presOf" srcId="{A86DCD00-B3F3-4238-9AD5-314778E233FA}" destId="{0DBE2FC9-66A3-49A0-B6AA-AC91E1FA2D49}" srcOrd="0" destOrd="5" presId="urn:microsoft.com/office/officeart/2005/8/layout/vList2"/>
    <dgm:cxn modelId="{805B7EEF-1711-4936-8CBA-B0D63F2E2E57}" srcId="{7F3931D9-CDF9-4F48-8D99-6B2927E921A4}" destId="{482123EF-39FD-4E18-A574-A70BAA97CA01}" srcOrd="7" destOrd="0" parTransId="{BF4FDBE8-8F56-4E6B-B715-35608AAEC716}" sibTransId="{26B4F4EA-D47F-414B-A74F-EA3438429F01}"/>
    <dgm:cxn modelId="{1B0D760D-815A-47FA-981F-B00A29F48BC2}" srcId="{7F3931D9-CDF9-4F48-8D99-6B2927E921A4}" destId="{FF88AFA5-80A9-4B20-989C-F2C246C59194}" srcOrd="4" destOrd="0" parTransId="{FC07C7C5-0C1E-4CFC-ABBA-445F8E74644B}" sibTransId="{38C1EAF6-BEA4-406C-9E32-5F148FCD2871}"/>
    <dgm:cxn modelId="{05ED19E4-07DF-46FC-BCB5-1A39CEA01A81}" srcId="{7F3931D9-CDF9-4F48-8D99-6B2927E921A4}" destId="{A86DCD00-B3F3-4238-9AD5-314778E233FA}" srcOrd="5" destOrd="0" parTransId="{E98D2E86-B7E5-43EA-B64F-D0176EA5ED34}" sibTransId="{C3ED2140-4E49-4471-8D84-7BFE58C31F7C}"/>
    <dgm:cxn modelId="{BAACF5EB-7B39-4A7E-803F-13E58DFED340}" type="presOf" srcId="{7F3931D9-CDF9-4F48-8D99-6B2927E921A4}" destId="{6BD1B5D5-E20F-4797-9022-B44DEE0CA735}" srcOrd="0" destOrd="0" presId="urn:microsoft.com/office/officeart/2005/8/layout/vList2"/>
    <dgm:cxn modelId="{99338402-0C15-4416-A3BF-45211E291997}" srcId="{7F3931D9-CDF9-4F48-8D99-6B2927E921A4}" destId="{772FD667-419D-46D5-A3A3-93B717134E3C}" srcOrd="3" destOrd="0" parTransId="{04165E0F-0B77-47FA-A65E-C116AECEA03F}" sibTransId="{A9987F1F-83EA-467C-85D7-5256B95C22B5}"/>
    <dgm:cxn modelId="{2E346992-15D4-42A1-87E3-67CCD5EB42BB}" type="presParOf" srcId="{0B6BA5B6-B001-4479-99A2-8264AA57DF31}" destId="{6BD1B5D5-E20F-4797-9022-B44DEE0CA735}" srcOrd="0" destOrd="0" presId="urn:microsoft.com/office/officeart/2005/8/layout/vList2"/>
    <dgm:cxn modelId="{B8661AC2-05DF-4906-8CA4-F8BE85C3FA08}" type="presParOf" srcId="{0B6BA5B6-B001-4479-99A2-8264AA57DF31}" destId="{0DBE2FC9-66A3-49A0-B6AA-AC91E1FA2D49}" srcOrd="1"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1A4273-C551-45E4-8278-A270D0705600}"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ES"/>
        </a:p>
      </dgm:t>
    </dgm:pt>
    <dgm:pt modelId="{B2D35301-F9BD-4637-BB5A-FE4AF50806BF}">
      <dgm:prSet/>
      <dgm:spPr/>
      <dgm:t>
        <a:bodyPr/>
        <a:lstStyle/>
        <a:p>
          <a:pPr rtl="0"/>
          <a:r>
            <a:rPr lang="es-ES" dirty="0" smtClean="0"/>
            <a:t>Equilibrio Hardy-</a:t>
          </a:r>
          <a:r>
            <a:rPr lang="es-ES" dirty="0" err="1" smtClean="0"/>
            <a:t>Weinberg</a:t>
          </a:r>
          <a:endParaRPr lang="es-ES" dirty="0"/>
        </a:p>
      </dgm:t>
    </dgm:pt>
    <dgm:pt modelId="{5D3B0369-C6AA-4ABB-BC75-615EFB38435F}" type="parTrans" cxnId="{D88B7ADB-39BD-428C-876F-C19235142216}">
      <dgm:prSet/>
      <dgm:spPr/>
      <dgm:t>
        <a:bodyPr/>
        <a:lstStyle/>
        <a:p>
          <a:endParaRPr lang="es-ES"/>
        </a:p>
      </dgm:t>
    </dgm:pt>
    <dgm:pt modelId="{BC0B423A-4329-4127-8496-F9077DC33D7E}" type="sibTrans" cxnId="{D88B7ADB-39BD-428C-876F-C19235142216}">
      <dgm:prSet/>
      <dgm:spPr/>
      <dgm:t>
        <a:bodyPr/>
        <a:lstStyle/>
        <a:p>
          <a:endParaRPr lang="es-ES"/>
        </a:p>
      </dgm:t>
    </dgm:pt>
    <dgm:pt modelId="{FE1BAF71-370D-4B2B-A0C9-794B6733C93A}">
      <dgm:prSet/>
      <dgm:spPr/>
      <dgm:t>
        <a:bodyPr/>
        <a:lstStyle/>
        <a:p>
          <a:pPr rtl="0"/>
          <a:r>
            <a:rPr lang="es-ES" dirty="0" smtClean="0"/>
            <a:t>Tablas de contingencia (</a:t>
          </a:r>
          <a:r>
            <a:rPr lang="es-ES" i="1" dirty="0" smtClean="0"/>
            <a:t>X</a:t>
          </a:r>
          <a:r>
            <a:rPr lang="es-ES" baseline="30000" dirty="0" smtClean="0"/>
            <a:t>2</a:t>
          </a:r>
          <a:r>
            <a:rPr lang="es-ES" dirty="0" smtClean="0"/>
            <a:t>)</a:t>
          </a:r>
          <a:endParaRPr lang="es-ES" dirty="0"/>
        </a:p>
      </dgm:t>
    </dgm:pt>
    <dgm:pt modelId="{635728F9-6BBE-420E-8968-809EF532EAAD}" type="parTrans" cxnId="{FB08515C-14C8-4B3C-9B50-E3A8EB60382C}">
      <dgm:prSet/>
      <dgm:spPr/>
      <dgm:t>
        <a:bodyPr/>
        <a:lstStyle/>
        <a:p>
          <a:endParaRPr lang="es-ES"/>
        </a:p>
      </dgm:t>
    </dgm:pt>
    <dgm:pt modelId="{8CD64EE6-0EB6-40F4-910C-B95AC555BF59}" type="sibTrans" cxnId="{FB08515C-14C8-4B3C-9B50-E3A8EB60382C}">
      <dgm:prSet/>
      <dgm:spPr/>
      <dgm:t>
        <a:bodyPr/>
        <a:lstStyle/>
        <a:p>
          <a:endParaRPr lang="es-ES"/>
        </a:p>
      </dgm:t>
    </dgm:pt>
    <dgm:pt modelId="{41AE5B10-A21B-4BD4-83CF-862E45320395}">
      <dgm:prSet/>
      <dgm:spPr/>
      <dgm:t>
        <a:bodyPr/>
        <a:lstStyle/>
        <a:p>
          <a:pPr rtl="0"/>
          <a:r>
            <a:rPr lang="es-ES" dirty="0" smtClean="0"/>
            <a:t>Riesgo - </a:t>
          </a:r>
          <a:r>
            <a:rPr lang="es-ES" dirty="0" err="1" smtClean="0"/>
            <a:t>Odds</a:t>
          </a:r>
          <a:r>
            <a:rPr lang="es-ES" dirty="0" smtClean="0"/>
            <a:t> Ratio</a:t>
          </a:r>
          <a:endParaRPr lang="es-ES" dirty="0"/>
        </a:p>
      </dgm:t>
    </dgm:pt>
    <dgm:pt modelId="{00BD3753-31C9-4375-90E7-B6C9CA7C2805}" type="parTrans" cxnId="{78E58ADE-832C-4693-8D72-FF944096822D}">
      <dgm:prSet/>
      <dgm:spPr/>
      <dgm:t>
        <a:bodyPr/>
        <a:lstStyle/>
        <a:p>
          <a:endParaRPr lang="es-ES"/>
        </a:p>
      </dgm:t>
    </dgm:pt>
    <dgm:pt modelId="{21741A43-2060-4677-BE81-2EAC6F4726FD}" type="sibTrans" cxnId="{78E58ADE-832C-4693-8D72-FF944096822D}">
      <dgm:prSet/>
      <dgm:spPr/>
      <dgm:t>
        <a:bodyPr/>
        <a:lstStyle/>
        <a:p>
          <a:endParaRPr lang="es-ES"/>
        </a:p>
      </dgm:t>
    </dgm:pt>
    <dgm:pt modelId="{29E10DBE-933E-4C0F-9E2B-0F8C72DFF8CC}">
      <dgm:prSet/>
      <dgm:spPr/>
      <dgm:t>
        <a:bodyPr/>
        <a:lstStyle/>
        <a:p>
          <a:pPr rtl="0"/>
          <a:r>
            <a:rPr lang="es-ES" dirty="0" smtClean="0"/>
            <a:t>Análisis estadístico</a:t>
          </a:r>
          <a:endParaRPr lang="es-ES" dirty="0"/>
        </a:p>
      </dgm:t>
    </dgm:pt>
    <dgm:pt modelId="{20ECB409-852E-4ABB-B854-5E4C1C781048}" type="parTrans" cxnId="{669E5BE0-0B87-4DC7-AD1C-FA9CA84CA251}">
      <dgm:prSet/>
      <dgm:spPr/>
      <dgm:t>
        <a:bodyPr/>
        <a:lstStyle/>
        <a:p>
          <a:endParaRPr lang="es-ES"/>
        </a:p>
      </dgm:t>
    </dgm:pt>
    <dgm:pt modelId="{3A340861-8302-4F79-969C-2CCDFC890243}" type="sibTrans" cxnId="{669E5BE0-0B87-4DC7-AD1C-FA9CA84CA251}">
      <dgm:prSet/>
      <dgm:spPr/>
      <dgm:t>
        <a:bodyPr/>
        <a:lstStyle/>
        <a:p>
          <a:endParaRPr lang="es-ES"/>
        </a:p>
      </dgm:t>
    </dgm:pt>
    <dgm:pt modelId="{ED6F3673-220A-4E40-A66E-E9B65A7CD52B}" type="pres">
      <dgm:prSet presAssocID="{FA1A4273-C551-45E4-8278-A270D0705600}" presName="linear" presStyleCnt="0">
        <dgm:presLayoutVars>
          <dgm:animLvl val="lvl"/>
          <dgm:resizeHandles val="exact"/>
        </dgm:presLayoutVars>
      </dgm:prSet>
      <dgm:spPr/>
      <dgm:t>
        <a:bodyPr/>
        <a:lstStyle/>
        <a:p>
          <a:endParaRPr lang="es-ES"/>
        </a:p>
      </dgm:t>
    </dgm:pt>
    <dgm:pt modelId="{A116A553-01E5-4E79-989E-FBB5EF5C7E11}" type="pres">
      <dgm:prSet presAssocID="{29E10DBE-933E-4C0F-9E2B-0F8C72DFF8CC}" presName="parentText" presStyleLbl="node1" presStyleIdx="0" presStyleCnt="1">
        <dgm:presLayoutVars>
          <dgm:chMax val="0"/>
          <dgm:bulletEnabled val="1"/>
        </dgm:presLayoutVars>
      </dgm:prSet>
      <dgm:spPr/>
      <dgm:t>
        <a:bodyPr/>
        <a:lstStyle/>
        <a:p>
          <a:endParaRPr lang="es-ES"/>
        </a:p>
      </dgm:t>
    </dgm:pt>
    <dgm:pt modelId="{D136E29C-1ED1-4DE7-8B61-0F814D13CE91}" type="pres">
      <dgm:prSet presAssocID="{29E10DBE-933E-4C0F-9E2B-0F8C72DFF8CC}" presName="childText" presStyleLbl="revTx" presStyleIdx="0" presStyleCnt="1">
        <dgm:presLayoutVars>
          <dgm:bulletEnabled val="1"/>
        </dgm:presLayoutVars>
      </dgm:prSet>
      <dgm:spPr/>
      <dgm:t>
        <a:bodyPr/>
        <a:lstStyle/>
        <a:p>
          <a:endParaRPr lang="es-ES"/>
        </a:p>
      </dgm:t>
    </dgm:pt>
  </dgm:ptLst>
  <dgm:cxnLst>
    <dgm:cxn modelId="{41A00454-42CD-43F0-B0ED-161D7B2B4C6E}" type="presOf" srcId="{FA1A4273-C551-45E4-8278-A270D0705600}" destId="{ED6F3673-220A-4E40-A66E-E9B65A7CD52B}" srcOrd="0" destOrd="0" presId="urn:microsoft.com/office/officeart/2005/8/layout/vList2"/>
    <dgm:cxn modelId="{78E58ADE-832C-4693-8D72-FF944096822D}" srcId="{29E10DBE-933E-4C0F-9E2B-0F8C72DFF8CC}" destId="{41AE5B10-A21B-4BD4-83CF-862E45320395}" srcOrd="2" destOrd="0" parTransId="{00BD3753-31C9-4375-90E7-B6C9CA7C2805}" sibTransId="{21741A43-2060-4677-BE81-2EAC6F4726FD}"/>
    <dgm:cxn modelId="{669E5BE0-0B87-4DC7-AD1C-FA9CA84CA251}" srcId="{FA1A4273-C551-45E4-8278-A270D0705600}" destId="{29E10DBE-933E-4C0F-9E2B-0F8C72DFF8CC}" srcOrd="0" destOrd="0" parTransId="{20ECB409-852E-4ABB-B854-5E4C1C781048}" sibTransId="{3A340861-8302-4F79-969C-2CCDFC890243}"/>
    <dgm:cxn modelId="{521F62A3-A6D4-4CF9-8E3B-CC1AF1D226E6}" type="presOf" srcId="{41AE5B10-A21B-4BD4-83CF-862E45320395}" destId="{D136E29C-1ED1-4DE7-8B61-0F814D13CE91}" srcOrd="0" destOrd="2" presId="urn:microsoft.com/office/officeart/2005/8/layout/vList2"/>
    <dgm:cxn modelId="{FB08515C-14C8-4B3C-9B50-E3A8EB60382C}" srcId="{29E10DBE-933E-4C0F-9E2B-0F8C72DFF8CC}" destId="{FE1BAF71-370D-4B2B-A0C9-794B6733C93A}" srcOrd="1" destOrd="0" parTransId="{635728F9-6BBE-420E-8968-809EF532EAAD}" sibTransId="{8CD64EE6-0EB6-40F4-910C-B95AC555BF59}"/>
    <dgm:cxn modelId="{D88B7ADB-39BD-428C-876F-C19235142216}" srcId="{29E10DBE-933E-4C0F-9E2B-0F8C72DFF8CC}" destId="{B2D35301-F9BD-4637-BB5A-FE4AF50806BF}" srcOrd="0" destOrd="0" parTransId="{5D3B0369-C6AA-4ABB-BC75-615EFB38435F}" sibTransId="{BC0B423A-4329-4127-8496-F9077DC33D7E}"/>
    <dgm:cxn modelId="{ACC1D985-D1B6-4211-A469-2FCDE736EE8A}" type="presOf" srcId="{29E10DBE-933E-4C0F-9E2B-0F8C72DFF8CC}" destId="{A116A553-01E5-4E79-989E-FBB5EF5C7E11}" srcOrd="0" destOrd="0" presId="urn:microsoft.com/office/officeart/2005/8/layout/vList2"/>
    <dgm:cxn modelId="{A0D02329-1DB5-498F-A303-133503458554}" type="presOf" srcId="{FE1BAF71-370D-4B2B-A0C9-794B6733C93A}" destId="{D136E29C-1ED1-4DE7-8B61-0F814D13CE91}" srcOrd="0" destOrd="1" presId="urn:microsoft.com/office/officeart/2005/8/layout/vList2"/>
    <dgm:cxn modelId="{A85C4C80-6432-499A-99A6-199F6AFC070E}" type="presOf" srcId="{B2D35301-F9BD-4637-BB5A-FE4AF50806BF}" destId="{D136E29C-1ED1-4DE7-8B61-0F814D13CE91}" srcOrd="0" destOrd="0" presId="urn:microsoft.com/office/officeart/2005/8/layout/vList2"/>
    <dgm:cxn modelId="{E501CDD9-59C6-4A72-B366-7F8344D9DC14}" type="presParOf" srcId="{ED6F3673-220A-4E40-A66E-E9B65A7CD52B}" destId="{A116A553-01E5-4E79-989E-FBB5EF5C7E11}" srcOrd="0" destOrd="0" presId="urn:microsoft.com/office/officeart/2005/8/layout/vList2"/>
    <dgm:cxn modelId="{ED9BCE61-47BD-407C-A7F5-7A09FF1D04BD}" type="presParOf" srcId="{ED6F3673-220A-4E40-A66E-E9B65A7CD52B}" destId="{D136E29C-1ED1-4DE7-8B61-0F814D13CE91}" srcOrd="1" destOrd="0" presId="urn:microsoft.com/office/officeart/2005/8/layout/vList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7FD78C-585A-4B4B-A79A-EB8324CE9638}" type="doc">
      <dgm:prSet loTypeId="urn:microsoft.com/office/officeart/2005/8/layout/default" loCatId="list" qsTypeId="urn:microsoft.com/office/officeart/2005/8/quickstyle/3d2" qsCatId="3D" csTypeId="urn:microsoft.com/office/officeart/2005/8/colors/accent1_1" csCatId="accent1" phldr="1"/>
      <dgm:spPr/>
      <dgm:t>
        <a:bodyPr/>
        <a:lstStyle/>
        <a:p>
          <a:endParaRPr lang="es-EC"/>
        </a:p>
      </dgm:t>
    </dgm:pt>
    <dgm:pt modelId="{7286DAC8-57D4-4F7A-8167-C96680C979DC}">
      <dgm:prSet phldrT="[Texto]"/>
      <dgm:spPr/>
      <dgm:t>
        <a:bodyPr/>
        <a:lstStyle/>
        <a:p>
          <a:pPr algn="just"/>
          <a:r>
            <a:rPr lang="es-ES" dirty="0" smtClean="0"/>
            <a:t>El genotipo CG del SNP rs3803304 está relacionado a una disminución de casos TNBC.</a:t>
          </a:r>
          <a:endParaRPr lang="es-EC" dirty="0"/>
        </a:p>
      </dgm:t>
    </dgm:pt>
    <dgm:pt modelId="{22DF6DDE-1A2E-4515-9486-D354F0D7026F}" type="parTrans" cxnId="{86D4FDE3-013F-4769-8AFE-059B56368BE5}">
      <dgm:prSet/>
      <dgm:spPr/>
      <dgm:t>
        <a:bodyPr/>
        <a:lstStyle/>
        <a:p>
          <a:endParaRPr lang="es-EC">
            <a:solidFill>
              <a:schemeClr val="tx1"/>
            </a:solidFill>
          </a:endParaRPr>
        </a:p>
      </dgm:t>
    </dgm:pt>
    <dgm:pt modelId="{5843BDE4-C18B-46CC-A3D1-04DB7ABB7053}" type="sibTrans" cxnId="{86D4FDE3-013F-4769-8AFE-059B56368BE5}">
      <dgm:prSet/>
      <dgm:spPr/>
      <dgm:t>
        <a:bodyPr/>
        <a:lstStyle/>
        <a:p>
          <a:endParaRPr lang="es-EC">
            <a:solidFill>
              <a:schemeClr val="tx1"/>
            </a:solidFill>
          </a:endParaRPr>
        </a:p>
      </dgm:t>
    </dgm:pt>
    <dgm:pt modelId="{51526FB9-3764-483C-B9D4-2DF2A592F61B}">
      <dgm:prSet phldrT="[Texto]"/>
      <dgm:spPr/>
      <dgm:t>
        <a:bodyPr/>
        <a:lstStyle/>
        <a:p>
          <a:pPr algn="just"/>
          <a:r>
            <a:rPr lang="es-ES" dirty="0" smtClean="0"/>
            <a:t>La presencia la variante rara del SNP rs2494732 (GA+AA), puede reducir el riesgo de desarrollar cáncer de mama a la mitad.</a:t>
          </a:r>
          <a:endParaRPr lang="es-EC" dirty="0"/>
        </a:p>
      </dgm:t>
    </dgm:pt>
    <dgm:pt modelId="{7526FE85-3251-4924-A01B-484E37388AD1}" type="parTrans" cxnId="{DA3E3CC4-DE39-4D1A-BAC1-F1792AB20EEC}">
      <dgm:prSet/>
      <dgm:spPr/>
      <dgm:t>
        <a:bodyPr/>
        <a:lstStyle/>
        <a:p>
          <a:endParaRPr lang="es-EC">
            <a:solidFill>
              <a:schemeClr val="tx1"/>
            </a:solidFill>
          </a:endParaRPr>
        </a:p>
      </dgm:t>
    </dgm:pt>
    <dgm:pt modelId="{0ECA653C-37EF-4916-AA0B-AD04EBADC865}" type="sibTrans" cxnId="{DA3E3CC4-DE39-4D1A-BAC1-F1792AB20EEC}">
      <dgm:prSet/>
      <dgm:spPr/>
      <dgm:t>
        <a:bodyPr/>
        <a:lstStyle/>
        <a:p>
          <a:endParaRPr lang="es-EC">
            <a:solidFill>
              <a:schemeClr val="tx1"/>
            </a:solidFill>
          </a:endParaRPr>
        </a:p>
      </dgm:t>
    </dgm:pt>
    <dgm:pt modelId="{DD273CEC-9AA6-4719-A462-CD16B133004E}">
      <dgm:prSet phldrT="[Texto]"/>
      <dgm:spPr/>
      <dgm:t>
        <a:bodyPr/>
        <a:lstStyle/>
        <a:p>
          <a:pPr algn="just"/>
          <a:r>
            <a:rPr lang="es-ES" dirty="0" smtClean="0"/>
            <a:t>El genotipo raro GG del SNP rs3803304 puede aumentar el riesgo de desarrollar cáncer de mama en cinco veces.</a:t>
          </a:r>
          <a:endParaRPr lang="es-EC" dirty="0"/>
        </a:p>
      </dgm:t>
    </dgm:pt>
    <dgm:pt modelId="{9C5B6D47-3A07-4F8B-B2F3-C3DC75B91B85}" type="parTrans" cxnId="{B56FF9F0-A29A-41E5-A971-81C460D64CDF}">
      <dgm:prSet/>
      <dgm:spPr/>
      <dgm:t>
        <a:bodyPr/>
        <a:lstStyle/>
        <a:p>
          <a:endParaRPr lang="es-EC">
            <a:solidFill>
              <a:schemeClr val="tx1"/>
            </a:solidFill>
          </a:endParaRPr>
        </a:p>
      </dgm:t>
    </dgm:pt>
    <dgm:pt modelId="{E1C281D0-C35B-4EF5-84CC-5AF9C7A01FC7}" type="sibTrans" cxnId="{B56FF9F0-A29A-41E5-A971-81C460D64CDF}">
      <dgm:prSet/>
      <dgm:spPr/>
      <dgm:t>
        <a:bodyPr/>
        <a:lstStyle/>
        <a:p>
          <a:endParaRPr lang="es-EC">
            <a:solidFill>
              <a:schemeClr val="tx1"/>
            </a:solidFill>
          </a:endParaRPr>
        </a:p>
      </dgm:t>
    </dgm:pt>
    <dgm:pt modelId="{91579703-43DF-4062-B01A-65B5306C1315}">
      <dgm:prSet phldrT="[Texto]"/>
      <dgm:spPr/>
      <dgm:t>
        <a:bodyPr/>
        <a:lstStyle/>
        <a:p>
          <a:pPr algn="just"/>
          <a:r>
            <a:rPr lang="es-EC" dirty="0" smtClean="0"/>
            <a:t>Los </a:t>
          </a:r>
          <a:r>
            <a:rPr lang="es-EC" dirty="0" err="1" smtClean="0"/>
            <a:t>SNPs</a:t>
          </a:r>
          <a:r>
            <a:rPr lang="es-EC" dirty="0" smtClean="0"/>
            <a:t> E319G y P388T no son relevantes en el desarrollo de cáncer de seno en Ecuador.</a:t>
          </a:r>
          <a:endParaRPr lang="es-EC" dirty="0"/>
        </a:p>
      </dgm:t>
    </dgm:pt>
    <dgm:pt modelId="{48E4054F-E581-4FD9-8026-66664E9DD53D}" type="parTrans" cxnId="{FB2B2AC0-F0C5-4A6E-8BE6-4820AAAFB57B}">
      <dgm:prSet/>
      <dgm:spPr/>
      <dgm:t>
        <a:bodyPr/>
        <a:lstStyle/>
        <a:p>
          <a:endParaRPr lang="es-ES"/>
        </a:p>
      </dgm:t>
    </dgm:pt>
    <dgm:pt modelId="{A984A923-8DEA-4701-87DC-621387B0E969}" type="sibTrans" cxnId="{FB2B2AC0-F0C5-4A6E-8BE6-4820AAAFB57B}">
      <dgm:prSet/>
      <dgm:spPr/>
      <dgm:t>
        <a:bodyPr/>
        <a:lstStyle/>
        <a:p>
          <a:endParaRPr lang="es-ES"/>
        </a:p>
      </dgm:t>
    </dgm:pt>
    <dgm:pt modelId="{1C217E9B-98E8-4332-9D2E-F0403F12BD70}" type="pres">
      <dgm:prSet presAssocID="{6E7FD78C-585A-4B4B-A79A-EB8324CE9638}" presName="diagram" presStyleCnt="0">
        <dgm:presLayoutVars>
          <dgm:dir/>
          <dgm:resizeHandles val="exact"/>
        </dgm:presLayoutVars>
      </dgm:prSet>
      <dgm:spPr/>
      <dgm:t>
        <a:bodyPr/>
        <a:lstStyle/>
        <a:p>
          <a:endParaRPr lang="es-ES"/>
        </a:p>
      </dgm:t>
    </dgm:pt>
    <dgm:pt modelId="{FFEAEA30-43B0-42F9-8253-45431CBACC48}" type="pres">
      <dgm:prSet presAssocID="{7286DAC8-57D4-4F7A-8167-C96680C979DC}" presName="node" presStyleLbl="node1" presStyleIdx="0" presStyleCnt="4">
        <dgm:presLayoutVars>
          <dgm:bulletEnabled val="1"/>
        </dgm:presLayoutVars>
      </dgm:prSet>
      <dgm:spPr/>
      <dgm:t>
        <a:bodyPr/>
        <a:lstStyle/>
        <a:p>
          <a:endParaRPr lang="es-ES"/>
        </a:p>
      </dgm:t>
    </dgm:pt>
    <dgm:pt modelId="{B057E7F7-6E6C-4DB3-8068-B5B1BA6A1E74}" type="pres">
      <dgm:prSet presAssocID="{5843BDE4-C18B-46CC-A3D1-04DB7ABB7053}" presName="sibTrans" presStyleCnt="0"/>
      <dgm:spPr/>
      <dgm:t>
        <a:bodyPr/>
        <a:lstStyle/>
        <a:p>
          <a:endParaRPr lang="es-ES"/>
        </a:p>
      </dgm:t>
    </dgm:pt>
    <dgm:pt modelId="{401FC87E-2270-4877-82AD-CC1D01619959}" type="pres">
      <dgm:prSet presAssocID="{51526FB9-3764-483C-B9D4-2DF2A592F61B}" presName="node" presStyleLbl="node1" presStyleIdx="1" presStyleCnt="4">
        <dgm:presLayoutVars>
          <dgm:bulletEnabled val="1"/>
        </dgm:presLayoutVars>
      </dgm:prSet>
      <dgm:spPr/>
      <dgm:t>
        <a:bodyPr/>
        <a:lstStyle/>
        <a:p>
          <a:endParaRPr lang="es-ES"/>
        </a:p>
      </dgm:t>
    </dgm:pt>
    <dgm:pt modelId="{50B95657-4E13-4E91-B9F7-0C43065F6E06}" type="pres">
      <dgm:prSet presAssocID="{0ECA653C-37EF-4916-AA0B-AD04EBADC865}" presName="sibTrans" presStyleCnt="0"/>
      <dgm:spPr/>
      <dgm:t>
        <a:bodyPr/>
        <a:lstStyle/>
        <a:p>
          <a:endParaRPr lang="es-ES"/>
        </a:p>
      </dgm:t>
    </dgm:pt>
    <dgm:pt modelId="{C03A921D-E2AC-4D63-B86F-AD3C3EDC994A}" type="pres">
      <dgm:prSet presAssocID="{DD273CEC-9AA6-4719-A462-CD16B133004E}" presName="node" presStyleLbl="node1" presStyleIdx="2" presStyleCnt="4">
        <dgm:presLayoutVars>
          <dgm:bulletEnabled val="1"/>
        </dgm:presLayoutVars>
      </dgm:prSet>
      <dgm:spPr/>
      <dgm:t>
        <a:bodyPr/>
        <a:lstStyle/>
        <a:p>
          <a:endParaRPr lang="es-ES"/>
        </a:p>
      </dgm:t>
    </dgm:pt>
    <dgm:pt modelId="{3DAEBE0B-8065-45E0-8961-89EBB3C3DC04}" type="pres">
      <dgm:prSet presAssocID="{E1C281D0-C35B-4EF5-84CC-5AF9C7A01FC7}" presName="sibTrans" presStyleCnt="0"/>
      <dgm:spPr/>
    </dgm:pt>
    <dgm:pt modelId="{920C2802-1CFD-4FF3-B297-312756840517}" type="pres">
      <dgm:prSet presAssocID="{91579703-43DF-4062-B01A-65B5306C1315}" presName="node" presStyleLbl="node1" presStyleIdx="3" presStyleCnt="4">
        <dgm:presLayoutVars>
          <dgm:bulletEnabled val="1"/>
        </dgm:presLayoutVars>
      </dgm:prSet>
      <dgm:spPr/>
      <dgm:t>
        <a:bodyPr/>
        <a:lstStyle/>
        <a:p>
          <a:endParaRPr lang="es-ES"/>
        </a:p>
      </dgm:t>
    </dgm:pt>
  </dgm:ptLst>
  <dgm:cxnLst>
    <dgm:cxn modelId="{86D4FDE3-013F-4769-8AFE-059B56368BE5}" srcId="{6E7FD78C-585A-4B4B-A79A-EB8324CE9638}" destId="{7286DAC8-57D4-4F7A-8167-C96680C979DC}" srcOrd="0" destOrd="0" parTransId="{22DF6DDE-1A2E-4515-9486-D354F0D7026F}" sibTransId="{5843BDE4-C18B-46CC-A3D1-04DB7ABB7053}"/>
    <dgm:cxn modelId="{4E9594CE-6737-4326-B392-704709EFA935}" type="presOf" srcId="{51526FB9-3764-483C-B9D4-2DF2A592F61B}" destId="{401FC87E-2270-4877-82AD-CC1D01619959}" srcOrd="0" destOrd="0" presId="urn:microsoft.com/office/officeart/2005/8/layout/default"/>
    <dgm:cxn modelId="{80AC4E95-D16E-44C2-97CA-368120031AC0}" type="presOf" srcId="{7286DAC8-57D4-4F7A-8167-C96680C979DC}" destId="{FFEAEA30-43B0-42F9-8253-45431CBACC48}" srcOrd="0" destOrd="0" presId="urn:microsoft.com/office/officeart/2005/8/layout/default"/>
    <dgm:cxn modelId="{1D3B9B44-BCF8-4EDA-B7ED-8C087F8FC69B}" type="presOf" srcId="{DD273CEC-9AA6-4719-A462-CD16B133004E}" destId="{C03A921D-E2AC-4D63-B86F-AD3C3EDC994A}" srcOrd="0" destOrd="0" presId="urn:microsoft.com/office/officeart/2005/8/layout/default"/>
    <dgm:cxn modelId="{435DDD4F-8CDF-401A-B06F-DF537D516F0E}" type="presOf" srcId="{91579703-43DF-4062-B01A-65B5306C1315}" destId="{920C2802-1CFD-4FF3-B297-312756840517}" srcOrd="0" destOrd="0" presId="urn:microsoft.com/office/officeart/2005/8/layout/default"/>
    <dgm:cxn modelId="{FB2B2AC0-F0C5-4A6E-8BE6-4820AAAFB57B}" srcId="{6E7FD78C-585A-4B4B-A79A-EB8324CE9638}" destId="{91579703-43DF-4062-B01A-65B5306C1315}" srcOrd="3" destOrd="0" parTransId="{48E4054F-E581-4FD9-8026-66664E9DD53D}" sibTransId="{A984A923-8DEA-4701-87DC-621387B0E969}"/>
    <dgm:cxn modelId="{DA3E3CC4-DE39-4D1A-BAC1-F1792AB20EEC}" srcId="{6E7FD78C-585A-4B4B-A79A-EB8324CE9638}" destId="{51526FB9-3764-483C-B9D4-2DF2A592F61B}" srcOrd="1" destOrd="0" parTransId="{7526FE85-3251-4924-A01B-484E37388AD1}" sibTransId="{0ECA653C-37EF-4916-AA0B-AD04EBADC865}"/>
    <dgm:cxn modelId="{B56FF9F0-A29A-41E5-A971-81C460D64CDF}" srcId="{6E7FD78C-585A-4B4B-A79A-EB8324CE9638}" destId="{DD273CEC-9AA6-4719-A462-CD16B133004E}" srcOrd="2" destOrd="0" parTransId="{9C5B6D47-3A07-4F8B-B2F3-C3DC75B91B85}" sibTransId="{E1C281D0-C35B-4EF5-84CC-5AF9C7A01FC7}"/>
    <dgm:cxn modelId="{B78CC0A7-889A-4A2B-BD27-9DD9FF1631D6}" type="presOf" srcId="{6E7FD78C-585A-4B4B-A79A-EB8324CE9638}" destId="{1C217E9B-98E8-4332-9D2E-F0403F12BD70}" srcOrd="0" destOrd="0" presId="urn:microsoft.com/office/officeart/2005/8/layout/default"/>
    <dgm:cxn modelId="{D7AE40F5-0E3F-4D98-8D15-385EB499024C}" type="presParOf" srcId="{1C217E9B-98E8-4332-9D2E-F0403F12BD70}" destId="{FFEAEA30-43B0-42F9-8253-45431CBACC48}" srcOrd="0" destOrd="0" presId="urn:microsoft.com/office/officeart/2005/8/layout/default"/>
    <dgm:cxn modelId="{0FAC4D8E-6727-4301-BEFB-0AC108CE2358}" type="presParOf" srcId="{1C217E9B-98E8-4332-9D2E-F0403F12BD70}" destId="{B057E7F7-6E6C-4DB3-8068-B5B1BA6A1E74}" srcOrd="1" destOrd="0" presId="urn:microsoft.com/office/officeart/2005/8/layout/default"/>
    <dgm:cxn modelId="{130B902F-9A4D-4644-8E05-657DED142719}" type="presParOf" srcId="{1C217E9B-98E8-4332-9D2E-F0403F12BD70}" destId="{401FC87E-2270-4877-82AD-CC1D01619959}" srcOrd="2" destOrd="0" presId="urn:microsoft.com/office/officeart/2005/8/layout/default"/>
    <dgm:cxn modelId="{5E2D8D0C-E1F1-4DD6-B019-BDFBFFBBD338}" type="presParOf" srcId="{1C217E9B-98E8-4332-9D2E-F0403F12BD70}" destId="{50B95657-4E13-4E91-B9F7-0C43065F6E06}" srcOrd="3" destOrd="0" presId="urn:microsoft.com/office/officeart/2005/8/layout/default"/>
    <dgm:cxn modelId="{E7AE1CD5-3128-4063-8036-1D55F21E669E}" type="presParOf" srcId="{1C217E9B-98E8-4332-9D2E-F0403F12BD70}" destId="{C03A921D-E2AC-4D63-B86F-AD3C3EDC994A}" srcOrd="4" destOrd="0" presId="urn:microsoft.com/office/officeart/2005/8/layout/default"/>
    <dgm:cxn modelId="{AB1211D1-BB30-4F64-9364-7A1B48B87589}" type="presParOf" srcId="{1C217E9B-98E8-4332-9D2E-F0403F12BD70}" destId="{3DAEBE0B-8065-45E0-8961-89EBB3C3DC04}" srcOrd="5" destOrd="0" presId="urn:microsoft.com/office/officeart/2005/8/layout/default"/>
    <dgm:cxn modelId="{BBDA3C14-B3F5-4F07-B636-F60E94068722}" type="presParOf" srcId="{1C217E9B-98E8-4332-9D2E-F0403F12BD70}" destId="{920C2802-1CFD-4FF3-B297-312756840517}" srcOrd="6"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7FD78C-585A-4B4B-A79A-EB8324CE9638}" type="doc">
      <dgm:prSet loTypeId="urn:microsoft.com/office/officeart/2005/8/layout/default" loCatId="list" qsTypeId="urn:microsoft.com/office/officeart/2005/8/quickstyle/3d2" qsCatId="3D" csTypeId="urn:microsoft.com/office/officeart/2005/8/colors/accent1_1" csCatId="accent1" phldr="1"/>
      <dgm:spPr/>
      <dgm:t>
        <a:bodyPr/>
        <a:lstStyle/>
        <a:p>
          <a:endParaRPr lang="es-EC"/>
        </a:p>
      </dgm:t>
    </dgm:pt>
    <dgm:pt modelId="{51526FB9-3764-483C-B9D4-2DF2A592F61B}">
      <dgm:prSet phldrT="[Texto]"/>
      <dgm:spPr/>
      <dgm:t>
        <a:bodyPr/>
        <a:lstStyle/>
        <a:p>
          <a:pPr algn="just"/>
          <a:r>
            <a:rPr lang="es-EC" dirty="0" smtClean="0"/>
            <a:t>Los </a:t>
          </a:r>
          <a:r>
            <a:rPr lang="es-EC" dirty="0" err="1" smtClean="0"/>
            <a:t>SNPs</a:t>
          </a:r>
          <a:r>
            <a:rPr lang="es-EC" dirty="0" smtClean="0"/>
            <a:t> presentes en intrones pueden estar relacionados al desarrollo de cáncer de mama.</a:t>
          </a:r>
          <a:endParaRPr lang="es-EC" dirty="0"/>
        </a:p>
      </dgm:t>
    </dgm:pt>
    <dgm:pt modelId="{7526FE85-3251-4924-A01B-484E37388AD1}" type="parTrans" cxnId="{DA3E3CC4-DE39-4D1A-BAC1-F1792AB20EEC}">
      <dgm:prSet/>
      <dgm:spPr/>
      <dgm:t>
        <a:bodyPr/>
        <a:lstStyle/>
        <a:p>
          <a:endParaRPr lang="es-EC">
            <a:solidFill>
              <a:schemeClr val="tx1"/>
            </a:solidFill>
          </a:endParaRPr>
        </a:p>
      </dgm:t>
    </dgm:pt>
    <dgm:pt modelId="{0ECA653C-37EF-4916-AA0B-AD04EBADC865}" type="sibTrans" cxnId="{DA3E3CC4-DE39-4D1A-BAC1-F1792AB20EEC}">
      <dgm:prSet/>
      <dgm:spPr/>
      <dgm:t>
        <a:bodyPr/>
        <a:lstStyle/>
        <a:p>
          <a:endParaRPr lang="es-EC">
            <a:solidFill>
              <a:schemeClr val="tx1"/>
            </a:solidFill>
          </a:endParaRPr>
        </a:p>
      </dgm:t>
    </dgm:pt>
    <dgm:pt modelId="{DD273CEC-9AA6-4719-A462-CD16B133004E}">
      <dgm:prSet phldrT="[Texto]"/>
      <dgm:spPr/>
      <dgm:t>
        <a:bodyPr/>
        <a:lstStyle/>
        <a:p>
          <a:pPr algn="just"/>
          <a:r>
            <a:rPr lang="es-EC" dirty="0" smtClean="0"/>
            <a:t>El gen AKT1 es relevante en el desarrollo de cáncer en la población ecuatoriana.</a:t>
          </a:r>
          <a:endParaRPr lang="es-EC" dirty="0"/>
        </a:p>
      </dgm:t>
    </dgm:pt>
    <dgm:pt modelId="{9C5B6D47-3A07-4F8B-B2F3-C3DC75B91B85}" type="parTrans" cxnId="{B56FF9F0-A29A-41E5-A971-81C460D64CDF}">
      <dgm:prSet/>
      <dgm:spPr/>
      <dgm:t>
        <a:bodyPr/>
        <a:lstStyle/>
        <a:p>
          <a:endParaRPr lang="es-EC">
            <a:solidFill>
              <a:schemeClr val="tx1"/>
            </a:solidFill>
          </a:endParaRPr>
        </a:p>
      </dgm:t>
    </dgm:pt>
    <dgm:pt modelId="{E1C281D0-C35B-4EF5-84CC-5AF9C7A01FC7}" type="sibTrans" cxnId="{B56FF9F0-A29A-41E5-A971-81C460D64CDF}">
      <dgm:prSet/>
      <dgm:spPr/>
      <dgm:t>
        <a:bodyPr/>
        <a:lstStyle/>
        <a:p>
          <a:endParaRPr lang="es-EC">
            <a:solidFill>
              <a:schemeClr val="tx1"/>
            </a:solidFill>
          </a:endParaRPr>
        </a:p>
      </dgm:t>
    </dgm:pt>
    <dgm:pt modelId="{EA444390-F01B-4407-B3FC-1F80CE22B918}">
      <dgm:prSet phldrT="[Texto]"/>
      <dgm:spPr/>
      <dgm:t>
        <a:bodyPr/>
        <a:lstStyle/>
        <a:p>
          <a:pPr algn="just"/>
          <a:r>
            <a:rPr lang="es-EC" dirty="0" smtClean="0"/>
            <a:t>La presencia de </a:t>
          </a:r>
          <a:r>
            <a:rPr lang="es-EC" dirty="0" err="1" smtClean="0"/>
            <a:t>SNPs</a:t>
          </a:r>
          <a:r>
            <a:rPr lang="es-EC" dirty="0" smtClean="0"/>
            <a:t> puede estar relacionada al  desarrollo de un subtipo de cáncer de mama.</a:t>
          </a:r>
          <a:endParaRPr lang="es-EC" dirty="0"/>
        </a:p>
      </dgm:t>
    </dgm:pt>
    <dgm:pt modelId="{6DCFE599-CC7B-4447-A54A-D6F8DE739F3A}" type="parTrans" cxnId="{D0193D09-C2B3-4BFD-8F57-3085901A6901}">
      <dgm:prSet/>
      <dgm:spPr/>
      <dgm:t>
        <a:bodyPr/>
        <a:lstStyle/>
        <a:p>
          <a:endParaRPr lang="es-ES"/>
        </a:p>
      </dgm:t>
    </dgm:pt>
    <dgm:pt modelId="{2AA13F9E-D20C-4E58-968B-C5C4BAA3BC34}" type="sibTrans" cxnId="{D0193D09-C2B3-4BFD-8F57-3085901A6901}">
      <dgm:prSet/>
      <dgm:spPr/>
      <dgm:t>
        <a:bodyPr/>
        <a:lstStyle/>
        <a:p>
          <a:endParaRPr lang="es-ES"/>
        </a:p>
      </dgm:t>
    </dgm:pt>
    <dgm:pt modelId="{5A018BC5-F4E2-4D1A-955D-0E11A32A66D0}">
      <dgm:prSet phldrT="[Texto]"/>
      <dgm:spPr/>
      <dgm:t>
        <a:bodyPr/>
        <a:lstStyle/>
        <a:p>
          <a:pPr algn="just"/>
          <a:r>
            <a:rPr lang="es-EC" dirty="0" smtClean="0"/>
            <a:t>Los </a:t>
          </a:r>
          <a:r>
            <a:rPr lang="es-EC" dirty="0" err="1" smtClean="0"/>
            <a:t>SNPs</a:t>
          </a:r>
          <a:r>
            <a:rPr lang="es-EC" dirty="0" smtClean="0"/>
            <a:t> estudiados tienen diferente influencia entre diferentes poblaciones.</a:t>
          </a:r>
          <a:endParaRPr lang="es-EC" dirty="0"/>
        </a:p>
      </dgm:t>
    </dgm:pt>
    <dgm:pt modelId="{939C2740-D163-42C9-9AD0-AC286E4E3FDF}" type="parTrans" cxnId="{1BA5A338-8BFC-41AC-BBD1-09FB2E191938}">
      <dgm:prSet/>
      <dgm:spPr/>
      <dgm:t>
        <a:bodyPr/>
        <a:lstStyle/>
        <a:p>
          <a:endParaRPr lang="es-ES"/>
        </a:p>
      </dgm:t>
    </dgm:pt>
    <dgm:pt modelId="{4615F38D-DA2E-4838-9A2B-9FA196EB1D1E}" type="sibTrans" cxnId="{1BA5A338-8BFC-41AC-BBD1-09FB2E191938}">
      <dgm:prSet/>
      <dgm:spPr/>
      <dgm:t>
        <a:bodyPr/>
        <a:lstStyle/>
        <a:p>
          <a:endParaRPr lang="es-ES"/>
        </a:p>
      </dgm:t>
    </dgm:pt>
    <dgm:pt modelId="{1C217E9B-98E8-4332-9D2E-F0403F12BD70}" type="pres">
      <dgm:prSet presAssocID="{6E7FD78C-585A-4B4B-A79A-EB8324CE9638}" presName="diagram" presStyleCnt="0">
        <dgm:presLayoutVars>
          <dgm:dir/>
          <dgm:resizeHandles val="exact"/>
        </dgm:presLayoutVars>
      </dgm:prSet>
      <dgm:spPr/>
      <dgm:t>
        <a:bodyPr/>
        <a:lstStyle/>
        <a:p>
          <a:endParaRPr lang="es-ES"/>
        </a:p>
      </dgm:t>
    </dgm:pt>
    <dgm:pt modelId="{401FC87E-2270-4877-82AD-CC1D01619959}" type="pres">
      <dgm:prSet presAssocID="{51526FB9-3764-483C-B9D4-2DF2A592F61B}" presName="node" presStyleLbl="node1" presStyleIdx="0" presStyleCnt="4">
        <dgm:presLayoutVars>
          <dgm:bulletEnabled val="1"/>
        </dgm:presLayoutVars>
      </dgm:prSet>
      <dgm:spPr/>
      <dgm:t>
        <a:bodyPr/>
        <a:lstStyle/>
        <a:p>
          <a:endParaRPr lang="es-ES"/>
        </a:p>
      </dgm:t>
    </dgm:pt>
    <dgm:pt modelId="{50B95657-4E13-4E91-B9F7-0C43065F6E06}" type="pres">
      <dgm:prSet presAssocID="{0ECA653C-37EF-4916-AA0B-AD04EBADC865}" presName="sibTrans" presStyleCnt="0"/>
      <dgm:spPr/>
      <dgm:t>
        <a:bodyPr/>
        <a:lstStyle/>
        <a:p>
          <a:endParaRPr lang="es-ES"/>
        </a:p>
      </dgm:t>
    </dgm:pt>
    <dgm:pt modelId="{C03A921D-E2AC-4D63-B86F-AD3C3EDC994A}" type="pres">
      <dgm:prSet presAssocID="{DD273CEC-9AA6-4719-A462-CD16B133004E}" presName="node" presStyleLbl="node1" presStyleIdx="1" presStyleCnt="4">
        <dgm:presLayoutVars>
          <dgm:bulletEnabled val="1"/>
        </dgm:presLayoutVars>
      </dgm:prSet>
      <dgm:spPr/>
      <dgm:t>
        <a:bodyPr/>
        <a:lstStyle/>
        <a:p>
          <a:endParaRPr lang="es-ES"/>
        </a:p>
      </dgm:t>
    </dgm:pt>
    <dgm:pt modelId="{B623C162-63F1-4718-945F-745A522987E5}" type="pres">
      <dgm:prSet presAssocID="{E1C281D0-C35B-4EF5-84CC-5AF9C7A01FC7}" presName="sibTrans" presStyleCnt="0"/>
      <dgm:spPr/>
    </dgm:pt>
    <dgm:pt modelId="{8920DDE1-3157-43AF-A399-DE9835BFFB8B}" type="pres">
      <dgm:prSet presAssocID="{EA444390-F01B-4407-B3FC-1F80CE22B918}" presName="node" presStyleLbl="node1" presStyleIdx="2" presStyleCnt="4">
        <dgm:presLayoutVars>
          <dgm:bulletEnabled val="1"/>
        </dgm:presLayoutVars>
      </dgm:prSet>
      <dgm:spPr/>
      <dgm:t>
        <a:bodyPr/>
        <a:lstStyle/>
        <a:p>
          <a:endParaRPr lang="es-ES"/>
        </a:p>
      </dgm:t>
    </dgm:pt>
    <dgm:pt modelId="{82BBA084-61E0-4383-BA2C-B1F8E1C2B668}" type="pres">
      <dgm:prSet presAssocID="{2AA13F9E-D20C-4E58-968B-C5C4BAA3BC34}" presName="sibTrans" presStyleCnt="0"/>
      <dgm:spPr/>
    </dgm:pt>
    <dgm:pt modelId="{F5B1E47D-B55D-4232-BAB1-D9E6D225A3C2}" type="pres">
      <dgm:prSet presAssocID="{5A018BC5-F4E2-4D1A-955D-0E11A32A66D0}" presName="node" presStyleLbl="node1" presStyleIdx="3" presStyleCnt="4">
        <dgm:presLayoutVars>
          <dgm:bulletEnabled val="1"/>
        </dgm:presLayoutVars>
      </dgm:prSet>
      <dgm:spPr/>
      <dgm:t>
        <a:bodyPr/>
        <a:lstStyle/>
        <a:p>
          <a:endParaRPr lang="es-ES"/>
        </a:p>
      </dgm:t>
    </dgm:pt>
  </dgm:ptLst>
  <dgm:cxnLst>
    <dgm:cxn modelId="{D0193D09-C2B3-4BFD-8F57-3085901A6901}" srcId="{6E7FD78C-585A-4B4B-A79A-EB8324CE9638}" destId="{EA444390-F01B-4407-B3FC-1F80CE22B918}" srcOrd="2" destOrd="0" parTransId="{6DCFE599-CC7B-4447-A54A-D6F8DE739F3A}" sibTransId="{2AA13F9E-D20C-4E58-968B-C5C4BAA3BC34}"/>
    <dgm:cxn modelId="{DA3E3CC4-DE39-4D1A-BAC1-F1792AB20EEC}" srcId="{6E7FD78C-585A-4B4B-A79A-EB8324CE9638}" destId="{51526FB9-3764-483C-B9D4-2DF2A592F61B}" srcOrd="0" destOrd="0" parTransId="{7526FE85-3251-4924-A01B-484E37388AD1}" sibTransId="{0ECA653C-37EF-4916-AA0B-AD04EBADC865}"/>
    <dgm:cxn modelId="{B4853CD9-63D4-43DF-B198-12DD135444D6}" type="presOf" srcId="{EA444390-F01B-4407-B3FC-1F80CE22B918}" destId="{8920DDE1-3157-43AF-A399-DE9835BFFB8B}" srcOrd="0" destOrd="0" presId="urn:microsoft.com/office/officeart/2005/8/layout/default"/>
    <dgm:cxn modelId="{A8C0D9FF-CAA1-4F66-9856-5892F2802512}" type="presOf" srcId="{6E7FD78C-585A-4B4B-A79A-EB8324CE9638}" destId="{1C217E9B-98E8-4332-9D2E-F0403F12BD70}" srcOrd="0" destOrd="0" presId="urn:microsoft.com/office/officeart/2005/8/layout/default"/>
    <dgm:cxn modelId="{9C7F5165-993D-45FA-8E1B-217CDF7A42A4}" type="presOf" srcId="{DD273CEC-9AA6-4719-A462-CD16B133004E}" destId="{C03A921D-E2AC-4D63-B86F-AD3C3EDC994A}" srcOrd="0" destOrd="0" presId="urn:microsoft.com/office/officeart/2005/8/layout/default"/>
    <dgm:cxn modelId="{B56FF9F0-A29A-41E5-A971-81C460D64CDF}" srcId="{6E7FD78C-585A-4B4B-A79A-EB8324CE9638}" destId="{DD273CEC-9AA6-4719-A462-CD16B133004E}" srcOrd="1" destOrd="0" parTransId="{9C5B6D47-3A07-4F8B-B2F3-C3DC75B91B85}" sibTransId="{E1C281D0-C35B-4EF5-84CC-5AF9C7A01FC7}"/>
    <dgm:cxn modelId="{A9AFD746-08BA-4F27-9BFD-202ECF6993C0}" type="presOf" srcId="{51526FB9-3764-483C-B9D4-2DF2A592F61B}" destId="{401FC87E-2270-4877-82AD-CC1D01619959}" srcOrd="0" destOrd="0" presId="urn:microsoft.com/office/officeart/2005/8/layout/default"/>
    <dgm:cxn modelId="{A9C39D9C-4BB4-493E-BA60-14AAD9BE6BD5}" type="presOf" srcId="{5A018BC5-F4E2-4D1A-955D-0E11A32A66D0}" destId="{F5B1E47D-B55D-4232-BAB1-D9E6D225A3C2}" srcOrd="0" destOrd="0" presId="urn:microsoft.com/office/officeart/2005/8/layout/default"/>
    <dgm:cxn modelId="{1BA5A338-8BFC-41AC-BBD1-09FB2E191938}" srcId="{6E7FD78C-585A-4B4B-A79A-EB8324CE9638}" destId="{5A018BC5-F4E2-4D1A-955D-0E11A32A66D0}" srcOrd="3" destOrd="0" parTransId="{939C2740-D163-42C9-9AD0-AC286E4E3FDF}" sibTransId="{4615F38D-DA2E-4838-9A2B-9FA196EB1D1E}"/>
    <dgm:cxn modelId="{A6E19FDA-4445-4D18-8825-B1A2D5A03719}" type="presParOf" srcId="{1C217E9B-98E8-4332-9D2E-F0403F12BD70}" destId="{401FC87E-2270-4877-82AD-CC1D01619959}" srcOrd="0" destOrd="0" presId="urn:microsoft.com/office/officeart/2005/8/layout/default"/>
    <dgm:cxn modelId="{D3994711-D576-4319-B3BB-5D7FA59C317A}" type="presParOf" srcId="{1C217E9B-98E8-4332-9D2E-F0403F12BD70}" destId="{50B95657-4E13-4E91-B9F7-0C43065F6E06}" srcOrd="1" destOrd="0" presId="urn:microsoft.com/office/officeart/2005/8/layout/default"/>
    <dgm:cxn modelId="{10B4037B-5203-49F3-A61C-9DC95A34C21C}" type="presParOf" srcId="{1C217E9B-98E8-4332-9D2E-F0403F12BD70}" destId="{C03A921D-E2AC-4D63-B86F-AD3C3EDC994A}" srcOrd="2" destOrd="0" presId="urn:microsoft.com/office/officeart/2005/8/layout/default"/>
    <dgm:cxn modelId="{78746378-2B4D-4D7E-B0AD-3EDA72670C22}" type="presParOf" srcId="{1C217E9B-98E8-4332-9D2E-F0403F12BD70}" destId="{B623C162-63F1-4718-945F-745A522987E5}" srcOrd="3" destOrd="0" presId="urn:microsoft.com/office/officeart/2005/8/layout/default"/>
    <dgm:cxn modelId="{B8551E3A-9185-4BAD-9B37-DEFB7CCE7FA8}" type="presParOf" srcId="{1C217E9B-98E8-4332-9D2E-F0403F12BD70}" destId="{8920DDE1-3157-43AF-A399-DE9835BFFB8B}" srcOrd="4" destOrd="0" presId="urn:microsoft.com/office/officeart/2005/8/layout/default"/>
    <dgm:cxn modelId="{50706904-ADAE-410F-8017-5CA389DA01AF}" type="presParOf" srcId="{1C217E9B-98E8-4332-9D2E-F0403F12BD70}" destId="{82BBA084-61E0-4383-BA2C-B1F8E1C2B668}" srcOrd="5" destOrd="0" presId="urn:microsoft.com/office/officeart/2005/8/layout/default"/>
    <dgm:cxn modelId="{EAC17696-F26A-4F55-9ADA-3EF5010148BA}" type="presParOf" srcId="{1C217E9B-98E8-4332-9D2E-F0403F12BD70}" destId="{F5B1E47D-B55D-4232-BAB1-D9E6D225A3C2}" srcOrd="6"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A8694DC-CC46-4FD1-BC2A-2523F74772AC}" type="doc">
      <dgm:prSet loTypeId="urn:microsoft.com/office/officeart/2005/8/layout/vList2" loCatId="list" qsTypeId="urn:microsoft.com/office/officeart/2005/8/quickstyle/3d2" qsCatId="3D" csTypeId="urn:microsoft.com/office/officeart/2005/8/colors/accent1_1" csCatId="accent1" phldr="1"/>
      <dgm:spPr/>
      <dgm:t>
        <a:bodyPr/>
        <a:lstStyle/>
        <a:p>
          <a:endParaRPr lang="es-EC"/>
        </a:p>
      </dgm:t>
    </dgm:pt>
    <dgm:pt modelId="{332F88AD-9B7F-4260-BA6E-82B8C07F03EC}">
      <dgm:prSet/>
      <dgm:spPr/>
      <dgm:t>
        <a:bodyPr/>
        <a:lstStyle/>
        <a:p>
          <a:r>
            <a:rPr lang="es-EC" dirty="0" smtClean="0"/>
            <a:t>Evaluar el ADN extraído de tumores fijados en parafina.</a:t>
          </a:r>
          <a:endParaRPr lang="es-EC" dirty="0"/>
        </a:p>
      </dgm:t>
    </dgm:pt>
    <dgm:pt modelId="{C0F42EF1-2DE8-48B5-9076-82CE1BBC13C4}" type="parTrans" cxnId="{AB2596D2-8C9E-44E4-8A42-CE6FBD903A73}">
      <dgm:prSet/>
      <dgm:spPr/>
      <dgm:t>
        <a:bodyPr/>
        <a:lstStyle/>
        <a:p>
          <a:endParaRPr lang="es-EC"/>
        </a:p>
      </dgm:t>
    </dgm:pt>
    <dgm:pt modelId="{BC97E458-6853-496A-8095-5F5DD4FD3645}" type="sibTrans" cxnId="{AB2596D2-8C9E-44E4-8A42-CE6FBD903A73}">
      <dgm:prSet/>
      <dgm:spPr/>
      <dgm:t>
        <a:bodyPr/>
        <a:lstStyle/>
        <a:p>
          <a:endParaRPr lang="es-EC"/>
        </a:p>
      </dgm:t>
    </dgm:pt>
    <dgm:pt modelId="{37A112BE-3145-47E0-9376-1ED4F5DFE302}">
      <dgm:prSet/>
      <dgm:spPr/>
      <dgm:t>
        <a:bodyPr/>
        <a:lstStyle/>
        <a:p>
          <a:r>
            <a:rPr lang="es-ES" dirty="0" smtClean="0"/>
            <a:t>Comprobar la presencia de variantes genéticas raras de los </a:t>
          </a:r>
          <a:r>
            <a:rPr lang="es-ES" dirty="0" err="1" smtClean="0"/>
            <a:t>SNPs</a:t>
          </a:r>
          <a:r>
            <a:rPr lang="es-ES" dirty="0" smtClean="0"/>
            <a:t> de interés en bases de datos como </a:t>
          </a:r>
          <a:r>
            <a:rPr lang="es-ES" dirty="0" err="1" smtClean="0"/>
            <a:t>dbSNP</a:t>
          </a:r>
          <a:r>
            <a:rPr lang="es-ES" dirty="0" smtClean="0"/>
            <a:t> o 1000 </a:t>
          </a:r>
          <a:r>
            <a:rPr lang="es-ES" dirty="0" err="1" smtClean="0"/>
            <a:t>Genomes</a:t>
          </a:r>
          <a:r>
            <a:rPr lang="es-ES" dirty="0" smtClean="0"/>
            <a:t>.</a:t>
          </a:r>
          <a:endParaRPr lang="es-EC" dirty="0"/>
        </a:p>
      </dgm:t>
    </dgm:pt>
    <dgm:pt modelId="{AC21D76C-F372-4E8D-BAF0-8861D3E2265D}" type="parTrans" cxnId="{05DF0325-EEB8-497A-AC24-CC68632BBB95}">
      <dgm:prSet/>
      <dgm:spPr/>
      <dgm:t>
        <a:bodyPr/>
        <a:lstStyle/>
        <a:p>
          <a:endParaRPr lang="es-ES"/>
        </a:p>
      </dgm:t>
    </dgm:pt>
    <dgm:pt modelId="{684BE12B-69DB-43B0-9CA8-A73E3A9EAAF4}" type="sibTrans" cxnId="{05DF0325-EEB8-497A-AC24-CC68632BBB95}">
      <dgm:prSet/>
      <dgm:spPr/>
      <dgm:t>
        <a:bodyPr/>
        <a:lstStyle/>
        <a:p>
          <a:endParaRPr lang="es-ES"/>
        </a:p>
      </dgm:t>
    </dgm:pt>
    <dgm:pt modelId="{55A8C77B-46A3-415D-8A1C-109B7E47629E}">
      <dgm:prSet/>
      <dgm:spPr/>
      <dgm:t>
        <a:bodyPr/>
        <a:lstStyle/>
        <a:p>
          <a:r>
            <a:rPr lang="es-ES" dirty="0" smtClean="0"/>
            <a:t>Analizar la distribución bimodal del cáncer de mama en función de la edad en la población ecuatoriana.</a:t>
          </a:r>
          <a:endParaRPr lang="es-EC" dirty="0"/>
        </a:p>
      </dgm:t>
    </dgm:pt>
    <dgm:pt modelId="{E34FB869-BAA0-47F4-904C-F3C496F7F696}" type="parTrans" cxnId="{4AD5F0DE-51C5-42F0-8517-7BCD9C9ABE65}">
      <dgm:prSet/>
      <dgm:spPr/>
      <dgm:t>
        <a:bodyPr/>
        <a:lstStyle/>
        <a:p>
          <a:endParaRPr lang="es-ES"/>
        </a:p>
      </dgm:t>
    </dgm:pt>
    <dgm:pt modelId="{BDF9D9E3-32B0-4C82-82CA-6AD50F298654}" type="sibTrans" cxnId="{4AD5F0DE-51C5-42F0-8517-7BCD9C9ABE65}">
      <dgm:prSet/>
      <dgm:spPr/>
      <dgm:t>
        <a:bodyPr/>
        <a:lstStyle/>
        <a:p>
          <a:endParaRPr lang="es-ES"/>
        </a:p>
      </dgm:t>
    </dgm:pt>
    <dgm:pt modelId="{1ED6DB92-4D24-49EE-9E93-C5F3A79D4F8D}">
      <dgm:prSet/>
      <dgm:spPr/>
      <dgm:t>
        <a:bodyPr/>
        <a:lstStyle/>
        <a:p>
          <a:r>
            <a:rPr lang="es-ES" dirty="0" smtClean="0"/>
            <a:t>Emplear varios programas predictivos antes de entrar en la fase experimental de la identificación de polimorfismos.</a:t>
          </a:r>
        </a:p>
      </dgm:t>
    </dgm:pt>
    <dgm:pt modelId="{FAFA96D6-0FB0-4B8F-BDD6-6381290E358B}" type="parTrans" cxnId="{31A5E17B-6D03-4CFC-88AC-5421DD57CCF3}">
      <dgm:prSet/>
      <dgm:spPr/>
      <dgm:t>
        <a:bodyPr/>
        <a:lstStyle/>
        <a:p>
          <a:endParaRPr lang="es-ES"/>
        </a:p>
      </dgm:t>
    </dgm:pt>
    <dgm:pt modelId="{5CFC38E1-019F-4851-BE0D-27B6D6EC76C5}" type="sibTrans" cxnId="{31A5E17B-6D03-4CFC-88AC-5421DD57CCF3}">
      <dgm:prSet/>
      <dgm:spPr/>
      <dgm:t>
        <a:bodyPr/>
        <a:lstStyle/>
        <a:p>
          <a:endParaRPr lang="es-ES"/>
        </a:p>
      </dgm:t>
    </dgm:pt>
    <dgm:pt modelId="{1948FE27-9B84-4F11-BE1B-1D00FAE03E70}">
      <dgm:prSet/>
      <dgm:spPr/>
      <dgm:t>
        <a:bodyPr/>
        <a:lstStyle/>
        <a:p>
          <a:r>
            <a:rPr lang="es-ES" dirty="0" smtClean="0"/>
            <a:t>Analizar la expresión del gen AKT1 en casos de cáncer de mama.</a:t>
          </a:r>
        </a:p>
      </dgm:t>
    </dgm:pt>
    <dgm:pt modelId="{CEA22088-3AAB-4149-A225-6786D6BBFD86}" type="parTrans" cxnId="{204D8BA0-5C58-44E2-A33A-AC46469E9565}">
      <dgm:prSet/>
      <dgm:spPr/>
      <dgm:t>
        <a:bodyPr/>
        <a:lstStyle/>
        <a:p>
          <a:endParaRPr lang="es-ES"/>
        </a:p>
      </dgm:t>
    </dgm:pt>
    <dgm:pt modelId="{480F50F3-E16E-4212-8222-46C1A452EF68}" type="sibTrans" cxnId="{204D8BA0-5C58-44E2-A33A-AC46469E9565}">
      <dgm:prSet/>
      <dgm:spPr/>
      <dgm:t>
        <a:bodyPr/>
        <a:lstStyle/>
        <a:p>
          <a:endParaRPr lang="es-ES"/>
        </a:p>
      </dgm:t>
    </dgm:pt>
    <dgm:pt modelId="{A11E541F-D6BA-4595-A620-111311B2A364}" type="pres">
      <dgm:prSet presAssocID="{BA8694DC-CC46-4FD1-BC2A-2523F74772AC}" presName="linear" presStyleCnt="0">
        <dgm:presLayoutVars>
          <dgm:animLvl val="lvl"/>
          <dgm:resizeHandles val="exact"/>
        </dgm:presLayoutVars>
      </dgm:prSet>
      <dgm:spPr/>
      <dgm:t>
        <a:bodyPr/>
        <a:lstStyle/>
        <a:p>
          <a:endParaRPr lang="es-EC"/>
        </a:p>
      </dgm:t>
    </dgm:pt>
    <dgm:pt modelId="{59E10A02-171B-4A9D-B633-B2BB9C355858}" type="pres">
      <dgm:prSet presAssocID="{332F88AD-9B7F-4260-BA6E-82B8C07F03EC}" presName="parentText" presStyleLbl="node1" presStyleIdx="0" presStyleCnt="5">
        <dgm:presLayoutVars>
          <dgm:chMax val="0"/>
          <dgm:bulletEnabled val="1"/>
        </dgm:presLayoutVars>
      </dgm:prSet>
      <dgm:spPr/>
      <dgm:t>
        <a:bodyPr/>
        <a:lstStyle/>
        <a:p>
          <a:endParaRPr lang="es-EC"/>
        </a:p>
      </dgm:t>
    </dgm:pt>
    <dgm:pt modelId="{41184189-830D-4144-A83E-59F401F7D032}" type="pres">
      <dgm:prSet presAssocID="{BC97E458-6853-496A-8095-5F5DD4FD3645}" presName="spacer" presStyleCnt="0"/>
      <dgm:spPr/>
      <dgm:t>
        <a:bodyPr/>
        <a:lstStyle/>
        <a:p>
          <a:endParaRPr lang="es-ES"/>
        </a:p>
      </dgm:t>
    </dgm:pt>
    <dgm:pt modelId="{EBDA1256-D63F-4B5A-8E90-68FEA0755170}" type="pres">
      <dgm:prSet presAssocID="{37A112BE-3145-47E0-9376-1ED4F5DFE302}" presName="parentText" presStyleLbl="node1" presStyleIdx="1" presStyleCnt="5">
        <dgm:presLayoutVars>
          <dgm:chMax val="0"/>
          <dgm:bulletEnabled val="1"/>
        </dgm:presLayoutVars>
      </dgm:prSet>
      <dgm:spPr/>
      <dgm:t>
        <a:bodyPr/>
        <a:lstStyle/>
        <a:p>
          <a:endParaRPr lang="es-ES"/>
        </a:p>
      </dgm:t>
    </dgm:pt>
    <dgm:pt modelId="{795358AC-586A-4BAE-8D8C-D1D01D13AFA8}" type="pres">
      <dgm:prSet presAssocID="{684BE12B-69DB-43B0-9CA8-A73E3A9EAAF4}" presName="spacer" presStyleCnt="0"/>
      <dgm:spPr/>
      <dgm:t>
        <a:bodyPr/>
        <a:lstStyle/>
        <a:p>
          <a:endParaRPr lang="es-ES"/>
        </a:p>
      </dgm:t>
    </dgm:pt>
    <dgm:pt modelId="{DF34A2C7-1617-4121-A506-A132F71ACF19}" type="pres">
      <dgm:prSet presAssocID="{55A8C77B-46A3-415D-8A1C-109B7E47629E}" presName="parentText" presStyleLbl="node1" presStyleIdx="2" presStyleCnt="5">
        <dgm:presLayoutVars>
          <dgm:chMax val="0"/>
          <dgm:bulletEnabled val="1"/>
        </dgm:presLayoutVars>
      </dgm:prSet>
      <dgm:spPr/>
      <dgm:t>
        <a:bodyPr/>
        <a:lstStyle/>
        <a:p>
          <a:endParaRPr lang="es-ES"/>
        </a:p>
      </dgm:t>
    </dgm:pt>
    <dgm:pt modelId="{3985CFF6-F3D3-445D-B4F9-9DA4683B077D}" type="pres">
      <dgm:prSet presAssocID="{BDF9D9E3-32B0-4C82-82CA-6AD50F298654}" presName="spacer" presStyleCnt="0"/>
      <dgm:spPr/>
      <dgm:t>
        <a:bodyPr/>
        <a:lstStyle/>
        <a:p>
          <a:endParaRPr lang="es-ES"/>
        </a:p>
      </dgm:t>
    </dgm:pt>
    <dgm:pt modelId="{876796DE-0416-4FD3-A4AC-B683D024B11F}" type="pres">
      <dgm:prSet presAssocID="{1ED6DB92-4D24-49EE-9E93-C5F3A79D4F8D}" presName="parentText" presStyleLbl="node1" presStyleIdx="3" presStyleCnt="5">
        <dgm:presLayoutVars>
          <dgm:chMax val="0"/>
          <dgm:bulletEnabled val="1"/>
        </dgm:presLayoutVars>
      </dgm:prSet>
      <dgm:spPr/>
      <dgm:t>
        <a:bodyPr/>
        <a:lstStyle/>
        <a:p>
          <a:endParaRPr lang="es-ES"/>
        </a:p>
      </dgm:t>
    </dgm:pt>
    <dgm:pt modelId="{EA7E8488-9228-46A7-BD68-4634082C0401}" type="pres">
      <dgm:prSet presAssocID="{5CFC38E1-019F-4851-BE0D-27B6D6EC76C5}" presName="spacer" presStyleCnt="0"/>
      <dgm:spPr/>
      <dgm:t>
        <a:bodyPr/>
        <a:lstStyle/>
        <a:p>
          <a:endParaRPr lang="es-ES"/>
        </a:p>
      </dgm:t>
    </dgm:pt>
    <dgm:pt modelId="{283F0352-62A8-4DAA-AD9F-886163F800A5}" type="pres">
      <dgm:prSet presAssocID="{1948FE27-9B84-4F11-BE1B-1D00FAE03E70}" presName="parentText" presStyleLbl="node1" presStyleIdx="4" presStyleCnt="5">
        <dgm:presLayoutVars>
          <dgm:chMax val="0"/>
          <dgm:bulletEnabled val="1"/>
        </dgm:presLayoutVars>
      </dgm:prSet>
      <dgm:spPr/>
      <dgm:t>
        <a:bodyPr/>
        <a:lstStyle/>
        <a:p>
          <a:endParaRPr lang="es-ES"/>
        </a:p>
      </dgm:t>
    </dgm:pt>
  </dgm:ptLst>
  <dgm:cxnLst>
    <dgm:cxn modelId="{5E17C06B-AB65-43ED-9E68-F747D49C64D0}" type="presOf" srcId="{1948FE27-9B84-4F11-BE1B-1D00FAE03E70}" destId="{283F0352-62A8-4DAA-AD9F-886163F800A5}" srcOrd="0" destOrd="0" presId="urn:microsoft.com/office/officeart/2005/8/layout/vList2"/>
    <dgm:cxn modelId="{05DF0325-EEB8-497A-AC24-CC68632BBB95}" srcId="{BA8694DC-CC46-4FD1-BC2A-2523F74772AC}" destId="{37A112BE-3145-47E0-9376-1ED4F5DFE302}" srcOrd="1" destOrd="0" parTransId="{AC21D76C-F372-4E8D-BAF0-8861D3E2265D}" sibTransId="{684BE12B-69DB-43B0-9CA8-A73E3A9EAAF4}"/>
    <dgm:cxn modelId="{4AD5F0DE-51C5-42F0-8517-7BCD9C9ABE65}" srcId="{BA8694DC-CC46-4FD1-BC2A-2523F74772AC}" destId="{55A8C77B-46A3-415D-8A1C-109B7E47629E}" srcOrd="2" destOrd="0" parTransId="{E34FB869-BAA0-47F4-904C-F3C496F7F696}" sibTransId="{BDF9D9E3-32B0-4C82-82CA-6AD50F298654}"/>
    <dgm:cxn modelId="{C1CA4C3F-9402-4711-980C-BC480439728C}" type="presOf" srcId="{BA8694DC-CC46-4FD1-BC2A-2523F74772AC}" destId="{A11E541F-D6BA-4595-A620-111311B2A364}" srcOrd="0" destOrd="0" presId="urn:microsoft.com/office/officeart/2005/8/layout/vList2"/>
    <dgm:cxn modelId="{D98CC7A0-9539-4033-B6B3-68C8B97C0B91}" type="presOf" srcId="{1ED6DB92-4D24-49EE-9E93-C5F3A79D4F8D}" destId="{876796DE-0416-4FD3-A4AC-B683D024B11F}" srcOrd="0" destOrd="0" presId="urn:microsoft.com/office/officeart/2005/8/layout/vList2"/>
    <dgm:cxn modelId="{B8132EE6-BDFA-49F5-BFDA-FB9BB9130E61}" type="presOf" srcId="{37A112BE-3145-47E0-9376-1ED4F5DFE302}" destId="{EBDA1256-D63F-4B5A-8E90-68FEA0755170}" srcOrd="0" destOrd="0" presId="urn:microsoft.com/office/officeart/2005/8/layout/vList2"/>
    <dgm:cxn modelId="{31A5E17B-6D03-4CFC-88AC-5421DD57CCF3}" srcId="{BA8694DC-CC46-4FD1-BC2A-2523F74772AC}" destId="{1ED6DB92-4D24-49EE-9E93-C5F3A79D4F8D}" srcOrd="3" destOrd="0" parTransId="{FAFA96D6-0FB0-4B8F-BDD6-6381290E358B}" sibTransId="{5CFC38E1-019F-4851-BE0D-27B6D6EC76C5}"/>
    <dgm:cxn modelId="{204D8BA0-5C58-44E2-A33A-AC46469E9565}" srcId="{BA8694DC-CC46-4FD1-BC2A-2523F74772AC}" destId="{1948FE27-9B84-4F11-BE1B-1D00FAE03E70}" srcOrd="4" destOrd="0" parTransId="{CEA22088-3AAB-4149-A225-6786D6BBFD86}" sibTransId="{480F50F3-E16E-4212-8222-46C1A452EF68}"/>
    <dgm:cxn modelId="{AB2596D2-8C9E-44E4-8A42-CE6FBD903A73}" srcId="{BA8694DC-CC46-4FD1-BC2A-2523F74772AC}" destId="{332F88AD-9B7F-4260-BA6E-82B8C07F03EC}" srcOrd="0" destOrd="0" parTransId="{C0F42EF1-2DE8-48B5-9076-82CE1BBC13C4}" sibTransId="{BC97E458-6853-496A-8095-5F5DD4FD3645}"/>
    <dgm:cxn modelId="{1FF4BF77-6DFE-4D89-820E-5EA5700A63D9}" type="presOf" srcId="{332F88AD-9B7F-4260-BA6E-82B8C07F03EC}" destId="{59E10A02-171B-4A9D-B633-B2BB9C355858}" srcOrd="0" destOrd="0" presId="urn:microsoft.com/office/officeart/2005/8/layout/vList2"/>
    <dgm:cxn modelId="{89976CB7-7BE0-43A0-A72B-1BD346363542}" type="presOf" srcId="{55A8C77B-46A3-415D-8A1C-109B7E47629E}" destId="{DF34A2C7-1617-4121-A506-A132F71ACF19}" srcOrd="0" destOrd="0" presId="urn:microsoft.com/office/officeart/2005/8/layout/vList2"/>
    <dgm:cxn modelId="{2C43AB54-3564-439B-8BB2-76425DE49D65}" type="presParOf" srcId="{A11E541F-D6BA-4595-A620-111311B2A364}" destId="{59E10A02-171B-4A9D-B633-B2BB9C355858}" srcOrd="0" destOrd="0" presId="urn:microsoft.com/office/officeart/2005/8/layout/vList2"/>
    <dgm:cxn modelId="{C66FF4C0-EECC-4921-AE29-112E0905FEB3}" type="presParOf" srcId="{A11E541F-D6BA-4595-A620-111311B2A364}" destId="{41184189-830D-4144-A83E-59F401F7D032}" srcOrd="1" destOrd="0" presId="urn:microsoft.com/office/officeart/2005/8/layout/vList2"/>
    <dgm:cxn modelId="{9520C021-8C30-427D-8666-FEA77441EAB3}" type="presParOf" srcId="{A11E541F-D6BA-4595-A620-111311B2A364}" destId="{EBDA1256-D63F-4B5A-8E90-68FEA0755170}" srcOrd="2" destOrd="0" presId="urn:microsoft.com/office/officeart/2005/8/layout/vList2"/>
    <dgm:cxn modelId="{1B8425AE-D85D-456F-9952-2B2759F5C3E4}" type="presParOf" srcId="{A11E541F-D6BA-4595-A620-111311B2A364}" destId="{795358AC-586A-4BAE-8D8C-D1D01D13AFA8}" srcOrd="3" destOrd="0" presId="urn:microsoft.com/office/officeart/2005/8/layout/vList2"/>
    <dgm:cxn modelId="{DBA90E93-584C-40B7-9580-B4072C45AECC}" type="presParOf" srcId="{A11E541F-D6BA-4595-A620-111311B2A364}" destId="{DF34A2C7-1617-4121-A506-A132F71ACF19}" srcOrd="4" destOrd="0" presId="urn:microsoft.com/office/officeart/2005/8/layout/vList2"/>
    <dgm:cxn modelId="{D8C79814-D3BE-40F8-A9AF-F28EFF0B06AB}" type="presParOf" srcId="{A11E541F-D6BA-4595-A620-111311B2A364}" destId="{3985CFF6-F3D3-445D-B4F9-9DA4683B077D}" srcOrd="5" destOrd="0" presId="urn:microsoft.com/office/officeart/2005/8/layout/vList2"/>
    <dgm:cxn modelId="{F2D46228-0448-4DEB-940A-679F30EDE712}" type="presParOf" srcId="{A11E541F-D6BA-4595-A620-111311B2A364}" destId="{876796DE-0416-4FD3-A4AC-B683D024B11F}" srcOrd="6" destOrd="0" presId="urn:microsoft.com/office/officeart/2005/8/layout/vList2"/>
    <dgm:cxn modelId="{45CA0757-9FDB-4FE0-999C-E7AFACD4135D}" type="presParOf" srcId="{A11E541F-D6BA-4595-A620-111311B2A364}" destId="{EA7E8488-9228-46A7-BD68-4634082C0401}" srcOrd="7" destOrd="0" presId="urn:microsoft.com/office/officeart/2005/8/layout/vList2"/>
    <dgm:cxn modelId="{031FD86B-BEA1-4296-8AC1-7A8D3E7C512C}" type="presParOf" srcId="{A11E541F-D6BA-4595-A620-111311B2A364}" destId="{283F0352-62A8-4DAA-AD9F-886163F800A5}" srcOrd="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CC9A8DA-538F-4CF8-BAA0-24E55848DEC9}">
      <dsp:nvSpPr>
        <dsp:cNvPr id="0" name=""/>
        <dsp:cNvSpPr/>
      </dsp:nvSpPr>
      <dsp:spPr>
        <a:xfrm>
          <a:off x="0" y="5932"/>
          <a:ext cx="8136903" cy="56159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s-ES" sz="2400" kern="1200" dirty="0" smtClean="0"/>
            <a:t>Mejor caracterización del tumor.</a:t>
          </a:r>
          <a:endParaRPr lang="es-ES" sz="2400" kern="1200" dirty="0"/>
        </a:p>
      </dsp:txBody>
      <dsp:txXfrm>
        <a:off x="0" y="5932"/>
        <a:ext cx="8136903" cy="561599"/>
      </dsp:txXfrm>
    </dsp:sp>
    <dsp:sp modelId="{12C7350A-953E-4608-98F7-BBADCF36F6CD}">
      <dsp:nvSpPr>
        <dsp:cNvPr id="0" name=""/>
        <dsp:cNvSpPr/>
      </dsp:nvSpPr>
      <dsp:spPr>
        <a:xfrm>
          <a:off x="0" y="636652"/>
          <a:ext cx="8136903" cy="56159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s-ES" sz="2400" kern="1200" dirty="0" smtClean="0"/>
            <a:t>Mejores diagnósticos.</a:t>
          </a:r>
          <a:endParaRPr lang="es-ES" sz="2400" kern="1200" dirty="0"/>
        </a:p>
      </dsp:txBody>
      <dsp:txXfrm>
        <a:off x="0" y="636652"/>
        <a:ext cx="8136903" cy="561599"/>
      </dsp:txXfrm>
    </dsp:sp>
    <dsp:sp modelId="{6A4A9949-30A3-4511-A84E-F02BD1692CF8}">
      <dsp:nvSpPr>
        <dsp:cNvPr id="0" name=""/>
        <dsp:cNvSpPr/>
      </dsp:nvSpPr>
      <dsp:spPr>
        <a:xfrm>
          <a:off x="0" y="1267372"/>
          <a:ext cx="8136903" cy="56159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s-ES" sz="2400" kern="1200" dirty="0" smtClean="0"/>
            <a:t>Posibles blancos terapéuticos. </a:t>
          </a:r>
          <a:endParaRPr lang="es-ES" sz="2400" kern="1200" dirty="0"/>
        </a:p>
      </dsp:txBody>
      <dsp:txXfrm>
        <a:off x="0" y="1267372"/>
        <a:ext cx="8136903" cy="561599"/>
      </dsp:txXfrm>
    </dsp:sp>
    <dsp:sp modelId="{1A97ACD5-34A8-4406-8710-9672778C4DB4}">
      <dsp:nvSpPr>
        <dsp:cNvPr id="0" name=""/>
        <dsp:cNvSpPr/>
      </dsp:nvSpPr>
      <dsp:spPr>
        <a:xfrm>
          <a:off x="0" y="1898092"/>
          <a:ext cx="8136903" cy="56159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s-ES" sz="2400" kern="1200" dirty="0" smtClean="0"/>
            <a:t>Terapias más eficaces.</a:t>
          </a:r>
          <a:endParaRPr lang="es-ES" sz="2400" kern="1200" dirty="0"/>
        </a:p>
      </dsp:txBody>
      <dsp:txXfrm>
        <a:off x="0" y="1898092"/>
        <a:ext cx="8136903" cy="561599"/>
      </dsp:txXfrm>
    </dsp:sp>
    <dsp:sp modelId="{3D34C308-36A2-4EE6-A780-91D8137D634F}">
      <dsp:nvSpPr>
        <dsp:cNvPr id="0" name=""/>
        <dsp:cNvSpPr/>
      </dsp:nvSpPr>
      <dsp:spPr>
        <a:xfrm>
          <a:off x="0" y="2528812"/>
          <a:ext cx="8136903" cy="56159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s-ES" sz="2400" kern="1200" dirty="0" smtClean="0"/>
            <a:t>Caracterización de la población.</a:t>
          </a:r>
          <a:endParaRPr lang="es-ES" sz="2400" kern="1200" dirty="0"/>
        </a:p>
      </dsp:txBody>
      <dsp:txXfrm>
        <a:off x="0" y="2528812"/>
        <a:ext cx="8136903" cy="56159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5C55B59-BA28-4F50-8830-F52375BAF5D9}">
      <dsp:nvSpPr>
        <dsp:cNvPr id="0" name=""/>
        <dsp:cNvSpPr/>
      </dsp:nvSpPr>
      <dsp:spPr>
        <a:xfrm>
          <a:off x="-141424" y="0"/>
          <a:ext cx="7560858" cy="133934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s-ES" sz="2000" kern="1200" dirty="0" smtClean="0"/>
            <a:t>Determinar las frecuencias alélicas y genotípicas de </a:t>
          </a:r>
          <a:r>
            <a:rPr lang="es-ES" sz="2000" kern="1200" dirty="0" err="1" smtClean="0"/>
            <a:t>SNPs</a:t>
          </a:r>
          <a:r>
            <a:rPr lang="es-ES" sz="2000" kern="1200" dirty="0" smtClean="0"/>
            <a:t> en el gen AKT1 en pacientes diagnosticadas con cáncer de mama y en un grupo control de mujeres sanas de la ciudad de Quito.</a:t>
          </a:r>
          <a:endParaRPr lang="es-ES" sz="2000" kern="1200" dirty="0"/>
        </a:p>
      </dsp:txBody>
      <dsp:txXfrm>
        <a:off x="-141424" y="0"/>
        <a:ext cx="6083519" cy="1339348"/>
      </dsp:txXfrm>
    </dsp:sp>
    <dsp:sp modelId="{CCFDCF07-551B-445A-90A5-90AF13CA5401}">
      <dsp:nvSpPr>
        <dsp:cNvPr id="0" name=""/>
        <dsp:cNvSpPr/>
      </dsp:nvSpPr>
      <dsp:spPr>
        <a:xfrm>
          <a:off x="758644" y="1562573"/>
          <a:ext cx="6995160" cy="133934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s-ES" sz="2000" kern="1200" dirty="0" smtClean="0"/>
            <a:t>Correlacionar la presencia de </a:t>
          </a:r>
          <a:r>
            <a:rPr lang="es-ES" sz="2000" kern="1200" dirty="0" err="1" smtClean="0"/>
            <a:t>SNPs</a:t>
          </a:r>
          <a:r>
            <a:rPr lang="es-ES" sz="2000" kern="1200" dirty="0" smtClean="0"/>
            <a:t> estudiados en el gen AKT1 entre el grupo control y el grupo de estudio.</a:t>
          </a:r>
          <a:endParaRPr lang="es-ES" sz="2000" kern="1200" dirty="0"/>
        </a:p>
      </dsp:txBody>
      <dsp:txXfrm>
        <a:off x="758644" y="1562573"/>
        <a:ext cx="5507363" cy="1339348"/>
      </dsp:txXfrm>
    </dsp:sp>
    <dsp:sp modelId="{0BF2D89C-A443-4FEC-8EBE-18A0956C677C}">
      <dsp:nvSpPr>
        <dsp:cNvPr id="0" name=""/>
        <dsp:cNvSpPr/>
      </dsp:nvSpPr>
      <dsp:spPr>
        <a:xfrm>
          <a:off x="1375864" y="3125147"/>
          <a:ext cx="6995160" cy="133934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s-ES" sz="2000" kern="1200" dirty="0" smtClean="0"/>
            <a:t>Analizar la asociación de los polimorfismos estudiados con las características histopatológicas e inmunohistoquímicas de la enfermedad.</a:t>
          </a:r>
          <a:endParaRPr lang="es-ES" sz="2000" kern="1200" dirty="0"/>
        </a:p>
      </dsp:txBody>
      <dsp:txXfrm>
        <a:off x="1375864" y="3125147"/>
        <a:ext cx="5507363" cy="1339348"/>
      </dsp:txXfrm>
    </dsp:sp>
    <dsp:sp modelId="{E677455D-ECAA-4C38-A6BC-1B19D7B8293E}">
      <dsp:nvSpPr>
        <dsp:cNvPr id="0" name=""/>
        <dsp:cNvSpPr/>
      </dsp:nvSpPr>
      <dsp:spPr>
        <a:xfrm>
          <a:off x="6266007" y="1015672"/>
          <a:ext cx="870576" cy="870576"/>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S" sz="2000" kern="1200"/>
        </a:p>
      </dsp:txBody>
      <dsp:txXfrm>
        <a:off x="6266007" y="1015672"/>
        <a:ext cx="870576" cy="870576"/>
      </dsp:txXfrm>
    </dsp:sp>
    <dsp:sp modelId="{C5EAB2BC-809A-4A23-98CF-26841E7059F4}">
      <dsp:nvSpPr>
        <dsp:cNvPr id="0" name=""/>
        <dsp:cNvSpPr/>
      </dsp:nvSpPr>
      <dsp:spPr>
        <a:xfrm>
          <a:off x="6883227" y="2569317"/>
          <a:ext cx="870576" cy="870576"/>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S" sz="2000" kern="1200"/>
        </a:p>
      </dsp:txBody>
      <dsp:txXfrm>
        <a:off x="6883227" y="2569317"/>
        <a:ext cx="870576" cy="870576"/>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4027F53-046F-44F7-930A-C9863008CE2E}">
      <dsp:nvSpPr>
        <dsp:cNvPr id="0" name=""/>
        <dsp:cNvSpPr/>
      </dsp:nvSpPr>
      <dsp:spPr>
        <a:xfrm>
          <a:off x="0" y="0"/>
          <a:ext cx="8229599" cy="2090926"/>
        </a:xfrm>
        <a:prstGeom prst="roundRect">
          <a:avLst>
            <a:gd name="adj" fmla="val 10000"/>
          </a:avLst>
        </a:prstGeom>
        <a:solidFill>
          <a:srgbClr val="0070C0"/>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es-ES" sz="3500" b="1" kern="1200" dirty="0" smtClean="0"/>
            <a:t>Grupo Control</a:t>
          </a:r>
          <a:endParaRPr lang="es-ES" sz="3500" b="1" kern="1200" dirty="0"/>
        </a:p>
        <a:p>
          <a:pPr marL="228600" lvl="1" indent="-228600" algn="l" defTabSz="1200150">
            <a:lnSpc>
              <a:spcPct val="90000"/>
            </a:lnSpc>
            <a:spcBef>
              <a:spcPct val="0"/>
            </a:spcBef>
            <a:spcAft>
              <a:spcPct val="15000"/>
            </a:spcAft>
            <a:buChar char="••"/>
          </a:pPr>
          <a:r>
            <a:rPr lang="es-ES" sz="2700" kern="1200" dirty="0" smtClean="0"/>
            <a:t>185 Muestras de sangre periférica</a:t>
          </a:r>
          <a:endParaRPr lang="es-ES" sz="2700" kern="1200" dirty="0"/>
        </a:p>
        <a:p>
          <a:pPr marL="228600" lvl="1" indent="-228600" algn="l" defTabSz="1200150">
            <a:lnSpc>
              <a:spcPct val="90000"/>
            </a:lnSpc>
            <a:spcBef>
              <a:spcPct val="0"/>
            </a:spcBef>
            <a:spcAft>
              <a:spcPct val="15000"/>
            </a:spcAft>
            <a:buChar char="••"/>
          </a:pPr>
          <a:r>
            <a:rPr lang="es-ES" sz="2700" kern="1200" dirty="0" smtClean="0"/>
            <a:t>Mujeres sanas sin historial de cáncer de mama o de ovario.</a:t>
          </a:r>
          <a:endParaRPr lang="es-ES" sz="2700" kern="1200" dirty="0"/>
        </a:p>
      </dsp:txBody>
      <dsp:txXfrm>
        <a:off x="1855012" y="0"/>
        <a:ext cx="6374587" cy="2090926"/>
      </dsp:txXfrm>
    </dsp:sp>
    <dsp:sp modelId="{6AF43432-881B-4C80-81F1-98B5C83B6192}">
      <dsp:nvSpPr>
        <dsp:cNvPr id="0" name=""/>
        <dsp:cNvSpPr/>
      </dsp:nvSpPr>
      <dsp:spPr>
        <a:xfrm>
          <a:off x="209092" y="209092"/>
          <a:ext cx="1645919" cy="1672740"/>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77B2D5-F0B7-4844-905D-F1113CEAC06B}">
      <dsp:nvSpPr>
        <dsp:cNvPr id="0" name=""/>
        <dsp:cNvSpPr/>
      </dsp:nvSpPr>
      <dsp:spPr>
        <a:xfrm>
          <a:off x="0" y="2300018"/>
          <a:ext cx="8229599" cy="2090926"/>
        </a:xfrm>
        <a:prstGeom prst="roundRect">
          <a:avLst>
            <a:gd name="adj" fmla="val 10000"/>
          </a:avLst>
        </a:prstGeom>
        <a:solidFill>
          <a:srgbClr val="0070C0"/>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es-ES" sz="3500" b="1" kern="1200" dirty="0" smtClean="0"/>
            <a:t>Grupo de Casos</a:t>
          </a:r>
          <a:endParaRPr lang="es-ES" sz="3500" b="1" kern="1200" dirty="0"/>
        </a:p>
        <a:p>
          <a:pPr marL="228600" lvl="1" indent="-228600" algn="l" defTabSz="1200150">
            <a:lnSpc>
              <a:spcPct val="90000"/>
            </a:lnSpc>
            <a:spcBef>
              <a:spcPct val="0"/>
            </a:spcBef>
            <a:spcAft>
              <a:spcPct val="15000"/>
            </a:spcAft>
            <a:buChar char="••"/>
          </a:pPr>
          <a:r>
            <a:rPr lang="es-ES" sz="2700" kern="1200" dirty="0" smtClean="0"/>
            <a:t>91 Muestras de tumor de mama fijadas en parafina</a:t>
          </a:r>
          <a:endParaRPr lang="es-ES" sz="2700" kern="1200" dirty="0"/>
        </a:p>
        <a:p>
          <a:pPr marL="228600" lvl="1" indent="-228600" algn="l" defTabSz="1200150">
            <a:lnSpc>
              <a:spcPct val="90000"/>
            </a:lnSpc>
            <a:spcBef>
              <a:spcPct val="0"/>
            </a:spcBef>
            <a:spcAft>
              <a:spcPct val="15000"/>
            </a:spcAft>
            <a:buChar char="••"/>
          </a:pPr>
          <a:r>
            <a:rPr lang="es-ES" sz="2700" kern="1200" dirty="0" smtClean="0"/>
            <a:t>Características histopatológicas.</a:t>
          </a:r>
          <a:endParaRPr lang="es-ES" sz="2700" kern="1200" dirty="0"/>
        </a:p>
      </dsp:txBody>
      <dsp:txXfrm>
        <a:off x="1855012" y="2300018"/>
        <a:ext cx="6374587" cy="2090926"/>
      </dsp:txXfrm>
    </dsp:sp>
    <dsp:sp modelId="{1AF3CAA4-52AE-43EE-A792-3545AFF6475D}">
      <dsp:nvSpPr>
        <dsp:cNvPr id="0" name=""/>
        <dsp:cNvSpPr/>
      </dsp:nvSpPr>
      <dsp:spPr>
        <a:xfrm>
          <a:off x="209092" y="2509111"/>
          <a:ext cx="1645919" cy="1672740"/>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BD1B5D5-E20F-4797-9022-B44DEE0CA735}">
      <dsp:nvSpPr>
        <dsp:cNvPr id="0" name=""/>
        <dsp:cNvSpPr/>
      </dsp:nvSpPr>
      <dsp:spPr>
        <a:xfrm>
          <a:off x="0" y="60303"/>
          <a:ext cx="8147248" cy="6084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s-ES" sz="2600" kern="1200" dirty="0" smtClean="0"/>
            <a:t>Variables del estudio</a:t>
          </a:r>
          <a:endParaRPr lang="es-ES" sz="2600" kern="1200" dirty="0"/>
        </a:p>
      </dsp:txBody>
      <dsp:txXfrm>
        <a:off x="0" y="60303"/>
        <a:ext cx="8147248" cy="608400"/>
      </dsp:txXfrm>
    </dsp:sp>
    <dsp:sp modelId="{0DBE2FC9-66A3-49A0-B6AA-AC91E1FA2D49}">
      <dsp:nvSpPr>
        <dsp:cNvPr id="0" name=""/>
        <dsp:cNvSpPr/>
      </dsp:nvSpPr>
      <dsp:spPr>
        <a:xfrm>
          <a:off x="0" y="668703"/>
          <a:ext cx="8147248" cy="258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675"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s-ES" sz="2000" kern="1200" dirty="0" smtClean="0"/>
            <a:t>Genotipos</a:t>
          </a:r>
          <a:endParaRPr lang="es-ES" sz="2000" kern="1200" dirty="0"/>
        </a:p>
        <a:p>
          <a:pPr marL="228600" lvl="1" indent="-228600" algn="l" defTabSz="889000" rtl="0">
            <a:lnSpc>
              <a:spcPct val="90000"/>
            </a:lnSpc>
            <a:spcBef>
              <a:spcPct val="0"/>
            </a:spcBef>
            <a:spcAft>
              <a:spcPct val="20000"/>
            </a:spcAft>
            <a:buChar char="••"/>
          </a:pPr>
          <a:r>
            <a:rPr lang="es-ES" sz="2000" kern="1200" dirty="0" err="1" smtClean="0"/>
            <a:t>Estadiaje</a:t>
          </a:r>
          <a:r>
            <a:rPr lang="es-ES" sz="2000" kern="1200" dirty="0" smtClean="0"/>
            <a:t> del tumor</a:t>
          </a:r>
          <a:endParaRPr lang="es-ES" sz="2000" kern="1200" dirty="0"/>
        </a:p>
        <a:p>
          <a:pPr marL="228600" lvl="1" indent="-228600" algn="l" defTabSz="889000" rtl="0">
            <a:lnSpc>
              <a:spcPct val="90000"/>
            </a:lnSpc>
            <a:spcBef>
              <a:spcPct val="0"/>
            </a:spcBef>
            <a:spcAft>
              <a:spcPct val="20000"/>
            </a:spcAft>
            <a:buChar char="••"/>
          </a:pPr>
          <a:r>
            <a:rPr lang="es-ES" sz="2000" kern="1200" dirty="0" smtClean="0"/>
            <a:t>Edad</a:t>
          </a:r>
          <a:endParaRPr lang="es-ES" sz="2000" kern="1200" dirty="0"/>
        </a:p>
        <a:p>
          <a:pPr marL="228600" lvl="1" indent="-228600" algn="l" defTabSz="889000" rtl="0">
            <a:lnSpc>
              <a:spcPct val="90000"/>
            </a:lnSpc>
            <a:spcBef>
              <a:spcPct val="0"/>
            </a:spcBef>
            <a:spcAft>
              <a:spcPct val="20000"/>
            </a:spcAft>
            <a:buChar char="••"/>
          </a:pPr>
          <a:r>
            <a:rPr lang="es-ES" sz="2000" kern="1200" dirty="0" smtClean="0"/>
            <a:t>Metástasis </a:t>
          </a:r>
          <a:r>
            <a:rPr lang="es-ES" sz="2000" kern="1200" dirty="0" err="1" smtClean="0"/>
            <a:t>Gangliolar</a:t>
          </a:r>
          <a:endParaRPr lang="es-ES" sz="2000" kern="1200" dirty="0"/>
        </a:p>
        <a:p>
          <a:pPr marL="228600" lvl="1" indent="-228600" algn="l" defTabSz="889000" rtl="0">
            <a:lnSpc>
              <a:spcPct val="90000"/>
            </a:lnSpc>
            <a:spcBef>
              <a:spcPct val="0"/>
            </a:spcBef>
            <a:spcAft>
              <a:spcPct val="20000"/>
            </a:spcAft>
            <a:buChar char="••"/>
          </a:pPr>
          <a:r>
            <a:rPr lang="es-ES" sz="2000" kern="1200" dirty="0" smtClean="0"/>
            <a:t>Receptores de factores de crecimiento</a:t>
          </a:r>
          <a:endParaRPr lang="es-ES" sz="2000" kern="1200" dirty="0"/>
        </a:p>
        <a:p>
          <a:pPr marL="228600" lvl="1" indent="-228600" algn="l" defTabSz="889000" rtl="0">
            <a:lnSpc>
              <a:spcPct val="90000"/>
            </a:lnSpc>
            <a:spcBef>
              <a:spcPct val="0"/>
            </a:spcBef>
            <a:spcAft>
              <a:spcPct val="20000"/>
            </a:spcAft>
            <a:buChar char="••"/>
          </a:pPr>
          <a:r>
            <a:rPr lang="es-ES" sz="2000" kern="1200" dirty="0" smtClean="0"/>
            <a:t>Lateralidad</a:t>
          </a:r>
          <a:endParaRPr lang="es-ES" sz="2000" kern="1200" dirty="0"/>
        </a:p>
        <a:p>
          <a:pPr marL="228600" lvl="1" indent="-228600" algn="l" defTabSz="889000" rtl="0">
            <a:lnSpc>
              <a:spcPct val="90000"/>
            </a:lnSpc>
            <a:spcBef>
              <a:spcPct val="0"/>
            </a:spcBef>
            <a:spcAft>
              <a:spcPct val="20000"/>
            </a:spcAft>
            <a:buChar char="••"/>
          </a:pPr>
          <a:r>
            <a:rPr lang="es-ES" sz="2000" kern="1200" dirty="0" smtClean="0"/>
            <a:t>Márgenes quirúrgicos</a:t>
          </a:r>
          <a:endParaRPr lang="es-ES" sz="2000" kern="1200" dirty="0"/>
        </a:p>
        <a:p>
          <a:pPr marL="228600" lvl="1" indent="-228600" algn="l" defTabSz="889000" rtl="0">
            <a:lnSpc>
              <a:spcPct val="90000"/>
            </a:lnSpc>
            <a:spcBef>
              <a:spcPct val="0"/>
            </a:spcBef>
            <a:spcAft>
              <a:spcPct val="20000"/>
            </a:spcAft>
            <a:buChar char="••"/>
          </a:pPr>
          <a:r>
            <a:rPr lang="es-ES" sz="2000" kern="1200" dirty="0" smtClean="0"/>
            <a:t>Subtipo Modelo Intrínseco</a:t>
          </a:r>
          <a:endParaRPr lang="es-ES" sz="2000" kern="1200" dirty="0"/>
        </a:p>
      </dsp:txBody>
      <dsp:txXfrm>
        <a:off x="0" y="668703"/>
        <a:ext cx="8147248" cy="258336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16A553-01E5-4E79-989E-FBB5EF5C7E11}">
      <dsp:nvSpPr>
        <dsp:cNvPr id="0" name=""/>
        <dsp:cNvSpPr/>
      </dsp:nvSpPr>
      <dsp:spPr>
        <a:xfrm>
          <a:off x="0" y="11643"/>
          <a:ext cx="8280919" cy="631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s-ES" sz="2700" kern="1200" dirty="0" smtClean="0"/>
            <a:t>Análisis estadístico</a:t>
          </a:r>
          <a:endParaRPr lang="es-ES" sz="2700" kern="1200" dirty="0"/>
        </a:p>
      </dsp:txBody>
      <dsp:txXfrm>
        <a:off x="0" y="11643"/>
        <a:ext cx="8280919" cy="631800"/>
      </dsp:txXfrm>
    </dsp:sp>
    <dsp:sp modelId="{D136E29C-1ED1-4DE7-8B61-0F814D13CE91}">
      <dsp:nvSpPr>
        <dsp:cNvPr id="0" name=""/>
        <dsp:cNvSpPr/>
      </dsp:nvSpPr>
      <dsp:spPr>
        <a:xfrm>
          <a:off x="0" y="643443"/>
          <a:ext cx="8280919" cy="1033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19" tIns="34290" rIns="192024" bIns="34290" numCol="1" spcCol="1270" anchor="t" anchorCtr="0">
          <a:noAutofit/>
        </a:bodyPr>
        <a:lstStyle/>
        <a:p>
          <a:pPr marL="228600" lvl="1" indent="-228600" algn="l" defTabSz="933450" rtl="0">
            <a:lnSpc>
              <a:spcPct val="90000"/>
            </a:lnSpc>
            <a:spcBef>
              <a:spcPct val="0"/>
            </a:spcBef>
            <a:spcAft>
              <a:spcPct val="20000"/>
            </a:spcAft>
            <a:buChar char="••"/>
          </a:pPr>
          <a:r>
            <a:rPr lang="es-ES" sz="2100" kern="1200" dirty="0" smtClean="0"/>
            <a:t>Equilibrio Hardy-</a:t>
          </a:r>
          <a:r>
            <a:rPr lang="es-ES" sz="2100" kern="1200" dirty="0" err="1" smtClean="0"/>
            <a:t>Weinberg</a:t>
          </a:r>
          <a:endParaRPr lang="es-ES" sz="2100" kern="1200" dirty="0"/>
        </a:p>
        <a:p>
          <a:pPr marL="228600" lvl="1" indent="-228600" algn="l" defTabSz="933450" rtl="0">
            <a:lnSpc>
              <a:spcPct val="90000"/>
            </a:lnSpc>
            <a:spcBef>
              <a:spcPct val="0"/>
            </a:spcBef>
            <a:spcAft>
              <a:spcPct val="20000"/>
            </a:spcAft>
            <a:buChar char="••"/>
          </a:pPr>
          <a:r>
            <a:rPr lang="es-ES" sz="2100" kern="1200" dirty="0" smtClean="0"/>
            <a:t>Tablas de contingencia (</a:t>
          </a:r>
          <a:r>
            <a:rPr lang="es-ES" sz="2100" i="1" kern="1200" dirty="0" smtClean="0"/>
            <a:t>X</a:t>
          </a:r>
          <a:r>
            <a:rPr lang="es-ES" sz="2100" kern="1200" baseline="30000" dirty="0" smtClean="0"/>
            <a:t>2</a:t>
          </a:r>
          <a:r>
            <a:rPr lang="es-ES" sz="2100" kern="1200" dirty="0" smtClean="0"/>
            <a:t>)</a:t>
          </a:r>
          <a:endParaRPr lang="es-ES" sz="2100" kern="1200" dirty="0"/>
        </a:p>
        <a:p>
          <a:pPr marL="228600" lvl="1" indent="-228600" algn="l" defTabSz="933450" rtl="0">
            <a:lnSpc>
              <a:spcPct val="90000"/>
            </a:lnSpc>
            <a:spcBef>
              <a:spcPct val="0"/>
            </a:spcBef>
            <a:spcAft>
              <a:spcPct val="20000"/>
            </a:spcAft>
            <a:buChar char="••"/>
          </a:pPr>
          <a:r>
            <a:rPr lang="es-ES" sz="2100" kern="1200" dirty="0" smtClean="0"/>
            <a:t>Riesgo - </a:t>
          </a:r>
          <a:r>
            <a:rPr lang="es-ES" sz="2100" kern="1200" dirty="0" err="1" smtClean="0"/>
            <a:t>Odds</a:t>
          </a:r>
          <a:r>
            <a:rPr lang="es-ES" sz="2100" kern="1200" dirty="0" smtClean="0"/>
            <a:t> Ratio</a:t>
          </a:r>
          <a:endParaRPr lang="es-ES" sz="2100" kern="1200" dirty="0"/>
        </a:p>
      </dsp:txBody>
      <dsp:txXfrm>
        <a:off x="0" y="643443"/>
        <a:ext cx="8280919" cy="1033964"/>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FEAEA30-43B0-42F9-8253-45431CBACC48}">
      <dsp:nvSpPr>
        <dsp:cNvPr id="0" name=""/>
        <dsp:cNvSpPr/>
      </dsp:nvSpPr>
      <dsp:spPr>
        <a:xfrm>
          <a:off x="793402" y="1128"/>
          <a:ext cx="3598664" cy="215919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ES" sz="2400" kern="1200" dirty="0" smtClean="0"/>
            <a:t>El genotipo CG del SNP rs3803304 está relacionado a una disminución de casos TNBC.</a:t>
          </a:r>
          <a:endParaRPr lang="es-EC" sz="2400" kern="1200" dirty="0"/>
        </a:p>
      </dsp:txBody>
      <dsp:txXfrm>
        <a:off x="793402" y="1128"/>
        <a:ext cx="3598664" cy="2159198"/>
      </dsp:txXfrm>
    </dsp:sp>
    <dsp:sp modelId="{401FC87E-2270-4877-82AD-CC1D01619959}">
      <dsp:nvSpPr>
        <dsp:cNvPr id="0" name=""/>
        <dsp:cNvSpPr/>
      </dsp:nvSpPr>
      <dsp:spPr>
        <a:xfrm>
          <a:off x="4751933" y="1128"/>
          <a:ext cx="3598664" cy="215919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ES" sz="2400" kern="1200" dirty="0" smtClean="0"/>
            <a:t>La presencia la variante rara del SNP rs2494732 (GA+AA), puede reducir el riesgo de desarrollar cáncer de mama a la mitad.</a:t>
          </a:r>
          <a:endParaRPr lang="es-EC" sz="2400" kern="1200" dirty="0"/>
        </a:p>
      </dsp:txBody>
      <dsp:txXfrm>
        <a:off x="4751933" y="1128"/>
        <a:ext cx="3598664" cy="2159198"/>
      </dsp:txXfrm>
    </dsp:sp>
    <dsp:sp modelId="{C03A921D-E2AC-4D63-B86F-AD3C3EDC994A}">
      <dsp:nvSpPr>
        <dsp:cNvPr id="0" name=""/>
        <dsp:cNvSpPr/>
      </dsp:nvSpPr>
      <dsp:spPr>
        <a:xfrm>
          <a:off x="793402" y="2520193"/>
          <a:ext cx="3598664" cy="215919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ES" sz="2400" kern="1200" dirty="0" smtClean="0"/>
            <a:t>El genotipo raro GG del SNP rs3803304 puede aumentar el riesgo de desarrollar cáncer de mama en cinco veces.</a:t>
          </a:r>
          <a:endParaRPr lang="es-EC" sz="2400" kern="1200" dirty="0"/>
        </a:p>
      </dsp:txBody>
      <dsp:txXfrm>
        <a:off x="793402" y="2520193"/>
        <a:ext cx="3598664" cy="2159198"/>
      </dsp:txXfrm>
    </dsp:sp>
    <dsp:sp modelId="{920C2802-1CFD-4FF3-B297-312756840517}">
      <dsp:nvSpPr>
        <dsp:cNvPr id="0" name=""/>
        <dsp:cNvSpPr/>
      </dsp:nvSpPr>
      <dsp:spPr>
        <a:xfrm>
          <a:off x="4751933" y="2520193"/>
          <a:ext cx="3598664" cy="215919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EC" sz="2400" kern="1200" dirty="0" smtClean="0"/>
            <a:t>Los </a:t>
          </a:r>
          <a:r>
            <a:rPr lang="es-EC" sz="2400" kern="1200" dirty="0" err="1" smtClean="0"/>
            <a:t>SNPs</a:t>
          </a:r>
          <a:r>
            <a:rPr lang="es-EC" sz="2400" kern="1200" dirty="0" smtClean="0"/>
            <a:t> E319G y P388T no son relevantes en el desarrollo de cáncer de seno en Ecuador.</a:t>
          </a:r>
          <a:endParaRPr lang="es-EC" sz="2400" kern="1200" dirty="0"/>
        </a:p>
      </dsp:txBody>
      <dsp:txXfrm>
        <a:off x="4751933" y="2520193"/>
        <a:ext cx="3598664" cy="2159198"/>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01FC87E-2270-4877-82AD-CC1D01619959}">
      <dsp:nvSpPr>
        <dsp:cNvPr id="0" name=""/>
        <dsp:cNvSpPr/>
      </dsp:nvSpPr>
      <dsp:spPr>
        <a:xfrm>
          <a:off x="506271" y="1371"/>
          <a:ext cx="3598290" cy="215897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just" defTabSz="1111250">
            <a:lnSpc>
              <a:spcPct val="90000"/>
            </a:lnSpc>
            <a:spcBef>
              <a:spcPct val="0"/>
            </a:spcBef>
            <a:spcAft>
              <a:spcPct val="35000"/>
            </a:spcAft>
          </a:pPr>
          <a:r>
            <a:rPr lang="es-EC" sz="2500" kern="1200" dirty="0" smtClean="0"/>
            <a:t>Los </a:t>
          </a:r>
          <a:r>
            <a:rPr lang="es-EC" sz="2500" kern="1200" dirty="0" err="1" smtClean="0"/>
            <a:t>SNPs</a:t>
          </a:r>
          <a:r>
            <a:rPr lang="es-EC" sz="2500" kern="1200" dirty="0" smtClean="0"/>
            <a:t> presentes en intrones pueden estar relacionados al desarrollo de cáncer de mama.</a:t>
          </a:r>
          <a:endParaRPr lang="es-EC" sz="2500" kern="1200" dirty="0"/>
        </a:p>
      </dsp:txBody>
      <dsp:txXfrm>
        <a:off x="506271" y="1371"/>
        <a:ext cx="3598290" cy="2158974"/>
      </dsp:txXfrm>
    </dsp:sp>
    <dsp:sp modelId="{C03A921D-E2AC-4D63-B86F-AD3C3EDC994A}">
      <dsp:nvSpPr>
        <dsp:cNvPr id="0" name=""/>
        <dsp:cNvSpPr/>
      </dsp:nvSpPr>
      <dsp:spPr>
        <a:xfrm>
          <a:off x="4464390" y="1371"/>
          <a:ext cx="3598290" cy="215897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just" defTabSz="1111250">
            <a:lnSpc>
              <a:spcPct val="90000"/>
            </a:lnSpc>
            <a:spcBef>
              <a:spcPct val="0"/>
            </a:spcBef>
            <a:spcAft>
              <a:spcPct val="35000"/>
            </a:spcAft>
          </a:pPr>
          <a:r>
            <a:rPr lang="es-EC" sz="2500" kern="1200" dirty="0" smtClean="0"/>
            <a:t>El gen AKT1 es relevante en el desarrollo de cáncer en la población ecuatoriana.</a:t>
          </a:r>
          <a:endParaRPr lang="es-EC" sz="2500" kern="1200" dirty="0"/>
        </a:p>
      </dsp:txBody>
      <dsp:txXfrm>
        <a:off x="4464390" y="1371"/>
        <a:ext cx="3598290" cy="2158974"/>
      </dsp:txXfrm>
    </dsp:sp>
    <dsp:sp modelId="{8920DDE1-3157-43AF-A399-DE9835BFFB8B}">
      <dsp:nvSpPr>
        <dsp:cNvPr id="0" name=""/>
        <dsp:cNvSpPr/>
      </dsp:nvSpPr>
      <dsp:spPr>
        <a:xfrm>
          <a:off x="506271" y="2520174"/>
          <a:ext cx="3598290" cy="215897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just" defTabSz="1111250">
            <a:lnSpc>
              <a:spcPct val="90000"/>
            </a:lnSpc>
            <a:spcBef>
              <a:spcPct val="0"/>
            </a:spcBef>
            <a:spcAft>
              <a:spcPct val="35000"/>
            </a:spcAft>
          </a:pPr>
          <a:r>
            <a:rPr lang="es-EC" sz="2500" kern="1200" dirty="0" smtClean="0"/>
            <a:t>La presencia de </a:t>
          </a:r>
          <a:r>
            <a:rPr lang="es-EC" sz="2500" kern="1200" dirty="0" err="1" smtClean="0"/>
            <a:t>SNPs</a:t>
          </a:r>
          <a:r>
            <a:rPr lang="es-EC" sz="2500" kern="1200" dirty="0" smtClean="0"/>
            <a:t> puede estar relacionada al  desarrollo de un subtipo de cáncer de mama.</a:t>
          </a:r>
          <a:endParaRPr lang="es-EC" sz="2500" kern="1200" dirty="0"/>
        </a:p>
      </dsp:txBody>
      <dsp:txXfrm>
        <a:off x="506271" y="2520174"/>
        <a:ext cx="3598290" cy="2158974"/>
      </dsp:txXfrm>
    </dsp:sp>
    <dsp:sp modelId="{F5B1E47D-B55D-4232-BAB1-D9E6D225A3C2}">
      <dsp:nvSpPr>
        <dsp:cNvPr id="0" name=""/>
        <dsp:cNvSpPr/>
      </dsp:nvSpPr>
      <dsp:spPr>
        <a:xfrm>
          <a:off x="4464390" y="2520174"/>
          <a:ext cx="3598290" cy="215897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just" defTabSz="1111250">
            <a:lnSpc>
              <a:spcPct val="90000"/>
            </a:lnSpc>
            <a:spcBef>
              <a:spcPct val="0"/>
            </a:spcBef>
            <a:spcAft>
              <a:spcPct val="35000"/>
            </a:spcAft>
          </a:pPr>
          <a:r>
            <a:rPr lang="es-EC" sz="2500" kern="1200" dirty="0" smtClean="0"/>
            <a:t>Los </a:t>
          </a:r>
          <a:r>
            <a:rPr lang="es-EC" sz="2500" kern="1200" dirty="0" err="1" smtClean="0"/>
            <a:t>SNPs</a:t>
          </a:r>
          <a:r>
            <a:rPr lang="es-EC" sz="2500" kern="1200" dirty="0" smtClean="0"/>
            <a:t> estudiados tienen diferente influencia entre diferentes poblaciones.</a:t>
          </a:r>
          <a:endParaRPr lang="es-EC" sz="2500" kern="1200" dirty="0"/>
        </a:p>
      </dsp:txBody>
      <dsp:txXfrm>
        <a:off x="4464390" y="2520174"/>
        <a:ext cx="3598290" cy="2158974"/>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E10A02-171B-4A9D-B633-B2BB9C355858}">
      <dsp:nvSpPr>
        <dsp:cNvPr id="0" name=""/>
        <dsp:cNvSpPr/>
      </dsp:nvSpPr>
      <dsp:spPr>
        <a:xfrm>
          <a:off x="0" y="230176"/>
          <a:ext cx="8496944" cy="83655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C" sz="2200" kern="1200" dirty="0" smtClean="0"/>
            <a:t>Evaluar el ADN extraído de tumores fijados en parafina.</a:t>
          </a:r>
          <a:endParaRPr lang="es-EC" sz="2200" kern="1200" dirty="0"/>
        </a:p>
      </dsp:txBody>
      <dsp:txXfrm>
        <a:off x="0" y="230176"/>
        <a:ext cx="8496944" cy="836550"/>
      </dsp:txXfrm>
    </dsp:sp>
    <dsp:sp modelId="{EBDA1256-D63F-4B5A-8E90-68FEA0755170}">
      <dsp:nvSpPr>
        <dsp:cNvPr id="0" name=""/>
        <dsp:cNvSpPr/>
      </dsp:nvSpPr>
      <dsp:spPr>
        <a:xfrm>
          <a:off x="0" y="1130086"/>
          <a:ext cx="8496944" cy="83655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S" sz="2200" kern="1200" dirty="0" smtClean="0"/>
            <a:t>Comprobar la presencia de variantes genéticas raras de los </a:t>
          </a:r>
          <a:r>
            <a:rPr lang="es-ES" sz="2200" kern="1200" dirty="0" err="1" smtClean="0"/>
            <a:t>SNPs</a:t>
          </a:r>
          <a:r>
            <a:rPr lang="es-ES" sz="2200" kern="1200" dirty="0" smtClean="0"/>
            <a:t> de interés en bases de datos como </a:t>
          </a:r>
          <a:r>
            <a:rPr lang="es-ES" sz="2200" kern="1200" dirty="0" err="1" smtClean="0"/>
            <a:t>dbSNP</a:t>
          </a:r>
          <a:r>
            <a:rPr lang="es-ES" sz="2200" kern="1200" dirty="0" smtClean="0"/>
            <a:t> o 1000 </a:t>
          </a:r>
          <a:r>
            <a:rPr lang="es-ES" sz="2200" kern="1200" dirty="0" err="1" smtClean="0"/>
            <a:t>Genomes</a:t>
          </a:r>
          <a:r>
            <a:rPr lang="es-ES" sz="2200" kern="1200" dirty="0" smtClean="0"/>
            <a:t>.</a:t>
          </a:r>
          <a:endParaRPr lang="es-EC" sz="2200" kern="1200" dirty="0"/>
        </a:p>
      </dsp:txBody>
      <dsp:txXfrm>
        <a:off x="0" y="1130086"/>
        <a:ext cx="8496944" cy="836550"/>
      </dsp:txXfrm>
    </dsp:sp>
    <dsp:sp modelId="{DF34A2C7-1617-4121-A506-A132F71ACF19}">
      <dsp:nvSpPr>
        <dsp:cNvPr id="0" name=""/>
        <dsp:cNvSpPr/>
      </dsp:nvSpPr>
      <dsp:spPr>
        <a:xfrm>
          <a:off x="0" y="2029997"/>
          <a:ext cx="8496944" cy="83655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S" sz="2200" kern="1200" dirty="0" smtClean="0"/>
            <a:t>Analizar la distribución bimodal del cáncer de mama en función de la edad en la población ecuatoriana.</a:t>
          </a:r>
          <a:endParaRPr lang="es-EC" sz="2200" kern="1200" dirty="0"/>
        </a:p>
      </dsp:txBody>
      <dsp:txXfrm>
        <a:off x="0" y="2029997"/>
        <a:ext cx="8496944" cy="836550"/>
      </dsp:txXfrm>
    </dsp:sp>
    <dsp:sp modelId="{876796DE-0416-4FD3-A4AC-B683D024B11F}">
      <dsp:nvSpPr>
        <dsp:cNvPr id="0" name=""/>
        <dsp:cNvSpPr/>
      </dsp:nvSpPr>
      <dsp:spPr>
        <a:xfrm>
          <a:off x="0" y="2929907"/>
          <a:ext cx="8496944" cy="83655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S" sz="2200" kern="1200" dirty="0" smtClean="0"/>
            <a:t>Emplear varios programas predictivos antes de entrar en la fase experimental de la identificación de polimorfismos.</a:t>
          </a:r>
        </a:p>
      </dsp:txBody>
      <dsp:txXfrm>
        <a:off x="0" y="2929907"/>
        <a:ext cx="8496944" cy="836550"/>
      </dsp:txXfrm>
    </dsp:sp>
    <dsp:sp modelId="{283F0352-62A8-4DAA-AD9F-886163F800A5}">
      <dsp:nvSpPr>
        <dsp:cNvPr id="0" name=""/>
        <dsp:cNvSpPr/>
      </dsp:nvSpPr>
      <dsp:spPr>
        <a:xfrm>
          <a:off x="0" y="3829817"/>
          <a:ext cx="8496944" cy="83655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S" sz="2200" kern="1200" dirty="0" smtClean="0"/>
            <a:t>Analizar la expresión del gen AKT1 en casos de cáncer de mama.</a:t>
          </a:r>
        </a:p>
      </dsp:txBody>
      <dsp:txXfrm>
        <a:off x="0" y="3829817"/>
        <a:ext cx="8496944" cy="8365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drawing1.xml><?xml version="1.0" encoding="utf-8"?>
<c:userShapes xmlns:c="http://schemas.openxmlformats.org/drawingml/2006/chart">
  <cdr:relSizeAnchor xmlns:cdr="http://schemas.openxmlformats.org/drawingml/2006/chartDrawing">
    <cdr:from>
      <cdr:x>0.49994</cdr:x>
      <cdr:y>0.05024</cdr:y>
    </cdr:from>
    <cdr:to>
      <cdr:x>0.50108</cdr:x>
      <cdr:y>0.74103</cdr:y>
    </cdr:to>
    <cdr:sp macro="" textlink="">
      <cdr:nvSpPr>
        <cdr:cNvPr id="3" name="2 Conector recto"/>
        <cdr:cNvSpPr/>
      </cdr:nvSpPr>
      <cdr:spPr>
        <a:xfrm xmlns:a="http://schemas.openxmlformats.org/drawingml/2006/main">
          <a:off x="2487598" y="149768"/>
          <a:ext cx="5689" cy="2059278"/>
        </a:xfrm>
        <a:prstGeom xmlns:a="http://schemas.openxmlformats.org/drawingml/2006/main" prst="line">
          <a:avLst/>
        </a:prstGeom>
        <a:ln xmlns:a="http://schemas.openxmlformats.org/drawingml/2006/main">
          <a:solidFill>
            <a:schemeClr val="bg1">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s-ES"/>
        </a:p>
      </cdr:txBody>
    </cdr:sp>
  </cdr:relSizeAnchor>
  <cdr:relSizeAnchor xmlns:cdr="http://schemas.openxmlformats.org/drawingml/2006/chartDrawing">
    <cdr:from>
      <cdr:x>0.87772</cdr:x>
      <cdr:y>0.04668</cdr:y>
    </cdr:from>
    <cdr:to>
      <cdr:x>0.87906</cdr:x>
      <cdr:y>0.74103</cdr:y>
    </cdr:to>
    <cdr:sp macro="" textlink="">
      <cdr:nvSpPr>
        <cdr:cNvPr id="6" name="5 Conector recto"/>
        <cdr:cNvSpPr/>
      </cdr:nvSpPr>
      <cdr:spPr>
        <a:xfrm xmlns:a="http://schemas.openxmlformats.org/drawingml/2006/main" flipH="1">
          <a:off x="4367353" y="139155"/>
          <a:ext cx="6667" cy="2069891"/>
        </a:xfrm>
        <a:prstGeom xmlns:a="http://schemas.openxmlformats.org/drawingml/2006/main" prst="line">
          <a:avLst/>
        </a:prstGeom>
        <a:ln xmlns:a="http://schemas.openxmlformats.org/drawingml/2006/main">
          <a:solidFill>
            <a:schemeClr val="bg1">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s-E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94EA29-5F52-4A4B-B397-D4D109DA4D0D}" type="datetimeFigureOut">
              <a:rPr lang="es-ES" smtClean="0"/>
              <a:pPr/>
              <a:t>04/09/2015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EC3AD9-161A-4EA1-A336-77B0B981F3CE}" type="slidenum">
              <a:rPr lang="es-ES" smtClean="0"/>
              <a:pPr/>
              <a:t>‹Nº›</a:t>
            </a:fld>
            <a:endParaRPr lang="es-ES"/>
          </a:p>
        </p:txBody>
      </p:sp>
    </p:spTree>
    <p:extLst>
      <p:ext uri="{BB962C8B-B14F-4D97-AF65-F5344CB8AC3E}">
        <p14:creationId xmlns:p14="http://schemas.microsoft.com/office/powerpoint/2010/main" xmlns="" val="3294292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latin typeface="+mn-lt"/>
                <a:ea typeface="+mn-ea"/>
                <a:cs typeface="+mn-cs"/>
              </a:rPr>
              <a:t>El cáncer de seno o mama es el conjunto de enfermedades que involucra el crecimiento de células anómalas en los tejidos del seno y que puede diseminarse a diferentes tejidos del cuerpo por medio de metástasis. El cáncer</a:t>
            </a:r>
            <a:r>
              <a:rPr lang="es-ES" sz="1200" kern="1200" baseline="0" dirty="0" smtClean="0">
                <a:solidFill>
                  <a:schemeClr val="tx1"/>
                </a:solidFill>
                <a:latin typeface="+mn-lt"/>
                <a:ea typeface="+mn-ea"/>
                <a:cs typeface="+mn-cs"/>
              </a:rPr>
              <a:t> de mama es el tipo de cáncer con mayor incidencia y mayor mortalidad en la población femenina en Quito y se ha visto un incremento del 25% de los casos en la última década. Es por esto que resulta indispensable su estudio en la población ecuatoriana.</a:t>
            </a:r>
            <a:endParaRPr lang="es-EC" dirty="0"/>
          </a:p>
        </p:txBody>
      </p:sp>
      <p:sp>
        <p:nvSpPr>
          <p:cNvPr id="4" name="3 Marcador de número de diapositiva"/>
          <p:cNvSpPr>
            <a:spLocks noGrp="1"/>
          </p:cNvSpPr>
          <p:nvPr>
            <p:ph type="sldNum" sz="quarter" idx="10"/>
          </p:nvPr>
        </p:nvSpPr>
        <p:spPr/>
        <p:txBody>
          <a:bodyPr/>
          <a:lstStyle/>
          <a:p>
            <a:fld id="{45D21BE7-8A0E-49B5-8BF5-8D70B76204B7}" type="slidenum">
              <a:rPr lang="es-EC" smtClean="0"/>
              <a:pPr/>
              <a:t>3</a:t>
            </a:fld>
            <a:endParaRPr lang="es-EC"/>
          </a:p>
        </p:txBody>
      </p:sp>
    </p:spTree>
    <p:extLst>
      <p:ext uri="{BB962C8B-B14F-4D97-AF65-F5344CB8AC3E}">
        <p14:creationId xmlns:p14="http://schemas.microsoft.com/office/powerpoint/2010/main" xmlns="" val="2248120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dirty="0" smtClean="0">
                <a:solidFill>
                  <a:schemeClr val="tx1"/>
                </a:solidFill>
                <a:effectLst/>
                <a:latin typeface="+mn-lt"/>
                <a:ea typeface="+mn-ea"/>
                <a:cs typeface="+mn-cs"/>
              </a:rPr>
              <a:t>Los factores de riesgo que</a:t>
            </a:r>
            <a:r>
              <a:rPr lang="es-EC" sz="1200" b="0" i="0" u="none" strike="noStrike" kern="1200" baseline="0" dirty="0" smtClean="0">
                <a:solidFill>
                  <a:schemeClr val="tx1"/>
                </a:solidFill>
                <a:effectLst/>
                <a:latin typeface="+mn-lt"/>
                <a:ea typeface="+mn-ea"/>
                <a:cs typeface="+mn-cs"/>
              </a:rPr>
              <a:t> intervienen en la aparición de cáncer de mama son…. Los defectos genéticos más comúnmente encontrados en</a:t>
            </a:r>
            <a:r>
              <a:rPr lang="es-EC" sz="1200" b="0" i="0" u="none" strike="noStrike" kern="1200" dirty="0" smtClean="0">
                <a:solidFill>
                  <a:schemeClr val="tx1"/>
                </a:solidFill>
                <a:effectLst/>
                <a:latin typeface="+mn-lt"/>
                <a:ea typeface="+mn-ea"/>
                <a:cs typeface="+mn-cs"/>
              </a:rPr>
              <a:t> el cáncer de seno son mutaciones esporádicas o amplificaciones en oncogenes y genes supresores de tumores. Un tipo de variante</a:t>
            </a:r>
            <a:r>
              <a:rPr lang="es-EC" sz="1200" b="0" i="0" u="none" strike="noStrike" kern="1200" baseline="0" dirty="0" smtClean="0">
                <a:solidFill>
                  <a:schemeClr val="tx1"/>
                </a:solidFill>
                <a:effectLst/>
                <a:latin typeface="+mn-lt"/>
                <a:ea typeface="+mn-ea"/>
                <a:cs typeface="+mn-cs"/>
              </a:rPr>
              <a:t> genética son los </a:t>
            </a:r>
            <a:r>
              <a:rPr lang="es-EC" sz="1200" b="0" i="0" u="none" strike="noStrike" kern="1200" baseline="0" dirty="0" err="1" smtClean="0">
                <a:solidFill>
                  <a:schemeClr val="tx1"/>
                </a:solidFill>
                <a:effectLst/>
                <a:latin typeface="+mn-lt"/>
                <a:ea typeface="+mn-ea"/>
                <a:cs typeface="+mn-cs"/>
              </a:rPr>
              <a:t>SNPs</a:t>
            </a:r>
            <a:r>
              <a:rPr lang="es-EC" sz="1200" b="0" i="0" u="none" strike="noStrike" kern="1200" baseline="0" dirty="0" smtClean="0">
                <a:solidFill>
                  <a:schemeClr val="tx1"/>
                </a:solidFill>
                <a:effectLst/>
                <a:latin typeface="+mn-lt"/>
                <a:ea typeface="+mn-ea"/>
                <a:cs typeface="+mn-cs"/>
              </a:rPr>
              <a:t> </a:t>
            </a:r>
            <a:r>
              <a:rPr lang="es-EC" baseline="0" dirty="0" smtClean="0"/>
              <a:t>o Single </a:t>
            </a:r>
            <a:r>
              <a:rPr lang="es-EC" baseline="0" dirty="0" err="1" smtClean="0"/>
              <a:t>Nucleotide</a:t>
            </a:r>
            <a:r>
              <a:rPr lang="es-EC" baseline="0" dirty="0" smtClean="0"/>
              <a:t> </a:t>
            </a:r>
            <a:r>
              <a:rPr lang="es-EC" baseline="0" dirty="0" err="1" smtClean="0"/>
              <a:t>Polimosfism</a:t>
            </a:r>
            <a:r>
              <a:rPr lang="es-EC" baseline="0" dirty="0" smtClean="0"/>
              <a:t>, los cuales son variaciones genéticas de un solo nucleótido en el ADN, estos </a:t>
            </a:r>
            <a:r>
              <a:rPr lang="es-EC" baseline="0" dirty="0" err="1" smtClean="0"/>
              <a:t>SNPs</a:t>
            </a:r>
            <a:r>
              <a:rPr lang="es-EC" baseline="0" dirty="0" smtClean="0"/>
              <a:t> pueden producir cambios de aminoácido en la secuencia de la proteína que codifican, además pueden sobre-expresarla o inhibir su expresión. Estas sobre expresiones o inhibiciones pueden influir diferentes rutas de señalización de la célula como PI3K/AKT1/</a:t>
            </a:r>
            <a:r>
              <a:rPr lang="es-EC" baseline="0" dirty="0" err="1" smtClean="0"/>
              <a:t>mTORC</a:t>
            </a:r>
            <a:endParaRPr lang="es-EC" dirty="0" smtClean="0"/>
          </a:p>
        </p:txBody>
      </p:sp>
      <p:sp>
        <p:nvSpPr>
          <p:cNvPr id="4" name="3 Marcador de número de diapositiva"/>
          <p:cNvSpPr>
            <a:spLocks noGrp="1"/>
          </p:cNvSpPr>
          <p:nvPr>
            <p:ph type="sldNum" sz="quarter" idx="10"/>
          </p:nvPr>
        </p:nvSpPr>
        <p:spPr/>
        <p:txBody>
          <a:bodyPr/>
          <a:lstStyle/>
          <a:p>
            <a:fld id="{6CEC3AD9-161A-4EA1-A336-77B0B981F3CE}" type="slidenum">
              <a:rPr lang="es-ES" smtClean="0"/>
              <a:pPr/>
              <a:t>4</a:t>
            </a:fld>
            <a:endParaRPr lang="es-ES"/>
          </a:p>
        </p:txBody>
      </p:sp>
    </p:spTree>
    <p:extLst>
      <p:ext uri="{BB962C8B-B14F-4D97-AF65-F5344CB8AC3E}">
        <p14:creationId xmlns:p14="http://schemas.microsoft.com/office/powerpoint/2010/main" xmlns="" val="3469524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85000" lnSpcReduction="20000"/>
          </a:bodyPr>
          <a:lstStyle/>
          <a:p>
            <a:r>
              <a:rPr lang="es-ES" sz="1200" kern="1200" dirty="0" smtClean="0">
                <a:solidFill>
                  <a:schemeClr val="tx1"/>
                </a:solidFill>
                <a:latin typeface="+mn-lt"/>
                <a:ea typeface="+mn-ea"/>
                <a:cs typeface="+mn-cs"/>
              </a:rPr>
              <a:t>La ruta PI3K/AKT/</a:t>
            </a:r>
            <a:r>
              <a:rPr lang="es-ES" sz="1200" kern="1200" dirty="0" err="1" smtClean="0">
                <a:solidFill>
                  <a:schemeClr val="tx1"/>
                </a:solidFill>
                <a:latin typeface="+mn-lt"/>
                <a:ea typeface="+mn-ea"/>
                <a:cs typeface="+mn-cs"/>
              </a:rPr>
              <a:t>mTOR</a:t>
            </a:r>
            <a:r>
              <a:rPr lang="es-ES" sz="1200" kern="1200" dirty="0" smtClean="0">
                <a:solidFill>
                  <a:schemeClr val="tx1"/>
                </a:solidFill>
                <a:latin typeface="+mn-lt"/>
                <a:ea typeface="+mn-ea"/>
                <a:cs typeface="+mn-cs"/>
              </a:rPr>
              <a:t> es la ruta de señalización importante</a:t>
            </a:r>
            <a:r>
              <a:rPr lang="es-ES" sz="1200" kern="1200" baseline="0" dirty="0" smtClean="0">
                <a:solidFill>
                  <a:schemeClr val="tx1"/>
                </a:solidFill>
                <a:latin typeface="+mn-lt"/>
                <a:ea typeface="+mn-ea"/>
                <a:cs typeface="+mn-cs"/>
              </a:rPr>
              <a:t> en la célula y responde a </a:t>
            </a:r>
            <a:r>
              <a:rPr lang="es-ES" sz="1200" kern="1200" dirty="0" smtClean="0">
                <a:solidFill>
                  <a:schemeClr val="tx1"/>
                </a:solidFill>
                <a:latin typeface="+mn-lt"/>
                <a:ea typeface="+mn-ea"/>
                <a:cs typeface="+mn-cs"/>
              </a:rPr>
              <a:t>la disponibilidad de nutrientes y de la estimulación mediada por hormonas o factores de crecimiento, la importancia de la ruta se debe a su papel en la proliferación y el crecimiento celular. PI3K (</a:t>
            </a:r>
            <a:r>
              <a:rPr lang="es-ES" sz="1200" kern="1200" dirty="0" err="1" smtClean="0">
                <a:solidFill>
                  <a:schemeClr val="tx1"/>
                </a:solidFill>
                <a:latin typeface="+mn-lt"/>
                <a:ea typeface="+mn-ea"/>
                <a:cs typeface="+mn-cs"/>
              </a:rPr>
              <a:t>Fosfatidilinositol</a:t>
            </a:r>
            <a:r>
              <a:rPr lang="es-ES" sz="1200" kern="1200" dirty="0" smtClean="0">
                <a:solidFill>
                  <a:schemeClr val="tx1"/>
                </a:solidFill>
                <a:latin typeface="+mn-lt"/>
                <a:ea typeface="+mn-ea"/>
                <a:cs typeface="+mn-cs"/>
              </a:rPr>
              <a:t> 3 quinasa) responde a la ausencia o presencia de una estimulación de los receptores tirosina-quinasa (</a:t>
            </a:r>
            <a:r>
              <a:rPr lang="es-ES" sz="1200" kern="1200" dirty="0" err="1" smtClean="0">
                <a:solidFill>
                  <a:schemeClr val="tx1"/>
                </a:solidFill>
                <a:latin typeface="+mn-lt"/>
                <a:ea typeface="+mn-ea"/>
                <a:cs typeface="+mn-cs"/>
              </a:rPr>
              <a:t>RTKs</a:t>
            </a:r>
            <a:r>
              <a:rPr lang="es-ES" sz="1200" kern="1200" dirty="0" smtClean="0">
                <a:solidFill>
                  <a:schemeClr val="tx1"/>
                </a:solidFill>
                <a:latin typeface="+mn-lt"/>
                <a:ea typeface="+mn-ea"/>
                <a:cs typeface="+mn-cs"/>
              </a:rPr>
              <a:t>) de factores de crecimiento como EGFR, HER2, HER3 y HER4. PI3K fosforila PIP2 (</a:t>
            </a:r>
            <a:r>
              <a:rPr lang="es-ES" sz="1200" kern="1200" dirty="0" err="1" smtClean="0">
                <a:solidFill>
                  <a:schemeClr val="tx1"/>
                </a:solidFill>
                <a:latin typeface="+mn-lt"/>
                <a:ea typeface="+mn-ea"/>
                <a:cs typeface="+mn-cs"/>
              </a:rPr>
              <a:t>Phosphatidylinositol</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biphosphate</a:t>
            </a:r>
            <a:r>
              <a:rPr lang="es-ES" sz="1200" kern="1200" dirty="0" smtClean="0">
                <a:solidFill>
                  <a:schemeClr val="tx1"/>
                </a:solidFill>
                <a:latin typeface="+mn-lt"/>
                <a:ea typeface="+mn-ea"/>
                <a:cs typeface="+mn-cs"/>
              </a:rPr>
              <a:t>) convirtiéndolo en PIP3, esta fosforilación a través de PI3K puede ser inhibida por el supresor de tumores PTEN (</a:t>
            </a:r>
            <a:r>
              <a:rPr lang="es-ES" sz="1200" kern="1200" dirty="0" err="1" smtClean="0">
                <a:solidFill>
                  <a:schemeClr val="tx1"/>
                </a:solidFill>
                <a:latin typeface="+mn-lt"/>
                <a:ea typeface="+mn-ea"/>
                <a:cs typeface="+mn-cs"/>
              </a:rPr>
              <a:t>Phosphatase</a:t>
            </a:r>
            <a:r>
              <a:rPr lang="es-ES" sz="1200" kern="1200" dirty="0" smtClean="0">
                <a:solidFill>
                  <a:schemeClr val="tx1"/>
                </a:solidFill>
                <a:latin typeface="+mn-lt"/>
                <a:ea typeface="+mn-ea"/>
                <a:cs typeface="+mn-cs"/>
              </a:rPr>
              <a:t> and </a:t>
            </a:r>
            <a:r>
              <a:rPr lang="es-ES" sz="1200" kern="1200" dirty="0" err="1" smtClean="0">
                <a:solidFill>
                  <a:schemeClr val="tx1"/>
                </a:solidFill>
                <a:latin typeface="+mn-lt"/>
                <a:ea typeface="+mn-ea"/>
                <a:cs typeface="+mn-cs"/>
              </a:rPr>
              <a:t>tensin</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homolog</a:t>
            </a:r>
            <a:r>
              <a:rPr lang="es-ES" sz="1200" kern="1200" dirty="0" smtClean="0">
                <a:solidFill>
                  <a:schemeClr val="tx1"/>
                </a:solidFill>
                <a:latin typeface="+mn-lt"/>
                <a:ea typeface="+mn-ea"/>
                <a:cs typeface="+mn-cs"/>
              </a:rPr>
              <a:t>), la pérdida de PTEN y mutaciones en el gen PI3K son alteraciones que pueden causar cáncer de mama. PIP3 se une a los dominios homólogos a la </a:t>
            </a:r>
            <a:r>
              <a:rPr lang="es-ES" sz="1200" kern="1200" dirty="0" err="1" smtClean="0">
                <a:solidFill>
                  <a:schemeClr val="tx1"/>
                </a:solidFill>
                <a:latin typeface="+mn-lt"/>
                <a:ea typeface="+mn-ea"/>
                <a:cs typeface="+mn-cs"/>
              </a:rPr>
              <a:t>plecstrina</a:t>
            </a:r>
            <a:r>
              <a:rPr lang="es-ES" sz="1200" kern="1200" dirty="0" smtClean="0">
                <a:solidFill>
                  <a:schemeClr val="tx1"/>
                </a:solidFill>
                <a:latin typeface="+mn-lt"/>
                <a:ea typeface="+mn-ea"/>
                <a:cs typeface="+mn-cs"/>
              </a:rPr>
              <a:t> (PH) de </a:t>
            </a:r>
            <a:r>
              <a:rPr lang="es-ES" sz="1200" kern="1200" dirty="0" err="1" smtClean="0">
                <a:solidFill>
                  <a:schemeClr val="tx1"/>
                </a:solidFill>
                <a:latin typeface="+mn-lt"/>
                <a:ea typeface="+mn-ea"/>
                <a:cs typeface="+mn-cs"/>
              </a:rPr>
              <a:t>Akt</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protein</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kinase</a:t>
            </a:r>
            <a:r>
              <a:rPr lang="es-ES" sz="1200" kern="1200" dirty="0" smtClean="0">
                <a:solidFill>
                  <a:schemeClr val="tx1"/>
                </a:solidFill>
                <a:latin typeface="+mn-lt"/>
                <a:ea typeface="+mn-ea"/>
                <a:cs typeface="+mn-cs"/>
              </a:rPr>
              <a:t> B) y PDK-1 (</a:t>
            </a:r>
            <a:r>
              <a:rPr lang="es-ES" sz="1200" kern="1200" dirty="0" err="1" smtClean="0">
                <a:solidFill>
                  <a:schemeClr val="tx1"/>
                </a:solidFill>
                <a:latin typeface="+mn-lt"/>
                <a:ea typeface="+mn-ea"/>
                <a:cs typeface="+mn-cs"/>
              </a:rPr>
              <a:t>Phosphoinositide-depend</a:t>
            </a:r>
            <a:r>
              <a:rPr lang="es-ES" sz="1200" kern="1200" dirty="0" smtClean="0">
                <a:solidFill>
                  <a:schemeClr val="tx1"/>
                </a:solidFill>
                <a:latin typeface="+mn-lt"/>
                <a:ea typeface="+mn-ea"/>
                <a:cs typeface="+mn-cs"/>
              </a:rPr>
              <a:t> kinase-1) y las engancha a la membrana celular. Ya en la membrana PDK-1 fosforila a </a:t>
            </a:r>
            <a:r>
              <a:rPr lang="es-ES" sz="1200" kern="1200" dirty="0" err="1" smtClean="0">
                <a:solidFill>
                  <a:schemeClr val="tx1"/>
                </a:solidFill>
                <a:latin typeface="+mn-lt"/>
                <a:ea typeface="+mn-ea"/>
                <a:cs typeface="+mn-cs"/>
              </a:rPr>
              <a:t>Akt</a:t>
            </a:r>
            <a:r>
              <a:rPr lang="es-ES" sz="1200" kern="1200" dirty="0" smtClean="0">
                <a:solidFill>
                  <a:schemeClr val="tx1"/>
                </a:solidFill>
                <a:latin typeface="+mn-lt"/>
                <a:ea typeface="+mn-ea"/>
                <a:cs typeface="+mn-cs"/>
              </a:rPr>
              <a:t>. La cinasa </a:t>
            </a:r>
            <a:r>
              <a:rPr lang="es-ES" sz="1200" kern="1200" dirty="0" err="1" smtClean="0">
                <a:solidFill>
                  <a:schemeClr val="tx1"/>
                </a:solidFill>
                <a:latin typeface="+mn-lt"/>
                <a:ea typeface="+mn-ea"/>
                <a:cs typeface="+mn-cs"/>
              </a:rPr>
              <a:t>Akt</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monofosforilada</a:t>
            </a:r>
            <a:r>
              <a:rPr lang="es-ES" sz="1200" kern="1200" dirty="0" smtClean="0">
                <a:solidFill>
                  <a:schemeClr val="tx1"/>
                </a:solidFill>
                <a:latin typeface="+mn-lt"/>
                <a:ea typeface="+mn-ea"/>
                <a:cs typeface="+mn-cs"/>
              </a:rPr>
              <a:t> es liberada en el citoplasma donde interactúa con mTORC2, un complejo que consta de la </a:t>
            </a:r>
            <a:r>
              <a:rPr lang="es-ES" sz="1200" kern="1200" dirty="0" err="1" smtClean="0">
                <a:solidFill>
                  <a:schemeClr val="tx1"/>
                </a:solidFill>
                <a:latin typeface="+mn-lt"/>
                <a:ea typeface="+mn-ea"/>
                <a:cs typeface="+mn-cs"/>
              </a:rPr>
              <a:t>serina</a:t>
            </a:r>
            <a:r>
              <a:rPr lang="es-ES" sz="1200" kern="1200" dirty="0" smtClean="0">
                <a:solidFill>
                  <a:schemeClr val="tx1"/>
                </a:solidFill>
                <a:latin typeface="+mn-lt"/>
                <a:ea typeface="+mn-ea"/>
                <a:cs typeface="+mn-cs"/>
              </a:rPr>
              <a:t>/</a:t>
            </a:r>
            <a:r>
              <a:rPr lang="es-ES" sz="1200" kern="1200" dirty="0" err="1" smtClean="0">
                <a:solidFill>
                  <a:schemeClr val="tx1"/>
                </a:solidFill>
                <a:latin typeface="+mn-lt"/>
                <a:ea typeface="+mn-ea"/>
                <a:cs typeface="+mn-cs"/>
              </a:rPr>
              <a:t>treonina</a:t>
            </a:r>
            <a:r>
              <a:rPr lang="es-ES" sz="1200" kern="1200" dirty="0" smtClean="0">
                <a:solidFill>
                  <a:schemeClr val="tx1"/>
                </a:solidFill>
                <a:latin typeface="+mn-lt"/>
                <a:ea typeface="+mn-ea"/>
                <a:cs typeface="+mn-cs"/>
              </a:rPr>
              <a:t> proteína cinasa </a:t>
            </a:r>
            <a:r>
              <a:rPr lang="es-ES" sz="1200" kern="1200" dirty="0" err="1" smtClean="0">
                <a:solidFill>
                  <a:schemeClr val="tx1"/>
                </a:solidFill>
                <a:latin typeface="+mn-lt"/>
                <a:ea typeface="+mn-ea"/>
                <a:cs typeface="+mn-cs"/>
              </a:rPr>
              <a:t>mTOR</a:t>
            </a:r>
            <a:r>
              <a:rPr lang="es-ES" sz="1200" kern="1200" dirty="0" smtClean="0">
                <a:solidFill>
                  <a:schemeClr val="tx1"/>
                </a:solidFill>
                <a:latin typeface="+mn-lt"/>
                <a:ea typeface="+mn-ea"/>
                <a:cs typeface="+mn-cs"/>
              </a:rPr>
              <a:t>, fosforila a </a:t>
            </a:r>
            <a:r>
              <a:rPr lang="es-ES" sz="1200" kern="1200" dirty="0" err="1" smtClean="0">
                <a:solidFill>
                  <a:schemeClr val="tx1"/>
                </a:solidFill>
                <a:latin typeface="+mn-lt"/>
                <a:ea typeface="+mn-ea"/>
                <a:cs typeface="+mn-cs"/>
              </a:rPr>
              <a:t>Akt</a:t>
            </a:r>
            <a:r>
              <a:rPr lang="es-ES" sz="1200" kern="1200" dirty="0" smtClean="0">
                <a:solidFill>
                  <a:schemeClr val="tx1"/>
                </a:solidFill>
                <a:latin typeface="+mn-lt"/>
                <a:ea typeface="+mn-ea"/>
                <a:cs typeface="+mn-cs"/>
              </a:rPr>
              <a:t> en la </a:t>
            </a:r>
            <a:r>
              <a:rPr lang="es-ES" sz="1200" kern="1200" dirty="0" err="1" smtClean="0">
                <a:solidFill>
                  <a:schemeClr val="tx1"/>
                </a:solidFill>
                <a:latin typeface="+mn-lt"/>
                <a:ea typeface="+mn-ea"/>
                <a:cs typeface="+mn-cs"/>
              </a:rPr>
              <a:t>serina</a:t>
            </a:r>
            <a:r>
              <a:rPr lang="es-ES" sz="1200" kern="1200" dirty="0" smtClean="0">
                <a:solidFill>
                  <a:schemeClr val="tx1"/>
                </a:solidFill>
                <a:latin typeface="+mn-lt"/>
                <a:ea typeface="+mn-ea"/>
                <a:cs typeface="+mn-cs"/>
              </a:rPr>
              <a:t> 473 y la activa completamente. La activación de </a:t>
            </a:r>
            <a:r>
              <a:rPr lang="es-ES" sz="1200" kern="1200" dirty="0" err="1" smtClean="0">
                <a:solidFill>
                  <a:schemeClr val="tx1"/>
                </a:solidFill>
                <a:latin typeface="+mn-lt"/>
                <a:ea typeface="+mn-ea"/>
                <a:cs typeface="+mn-cs"/>
              </a:rPr>
              <a:t>Akt</a:t>
            </a:r>
            <a:r>
              <a:rPr lang="es-ES" sz="1200" kern="1200" dirty="0" smtClean="0">
                <a:solidFill>
                  <a:schemeClr val="tx1"/>
                </a:solidFill>
                <a:latin typeface="+mn-lt"/>
                <a:ea typeface="+mn-ea"/>
                <a:cs typeface="+mn-cs"/>
              </a:rPr>
              <a:t> fosforila TSC2 con lo que inhibe TSC1/2, TSC actúa como una </a:t>
            </a:r>
            <a:r>
              <a:rPr lang="es-ES" sz="1200" kern="1200" dirty="0" err="1" smtClean="0">
                <a:solidFill>
                  <a:schemeClr val="tx1"/>
                </a:solidFill>
                <a:latin typeface="+mn-lt"/>
                <a:ea typeface="+mn-ea"/>
                <a:cs typeface="+mn-cs"/>
              </a:rPr>
              <a:t>GTPasa</a:t>
            </a:r>
            <a:r>
              <a:rPr lang="es-ES" sz="1200" kern="1200" dirty="0" smtClean="0">
                <a:solidFill>
                  <a:schemeClr val="tx1"/>
                </a:solidFill>
                <a:latin typeface="+mn-lt"/>
                <a:ea typeface="+mn-ea"/>
                <a:cs typeface="+mn-cs"/>
              </a:rPr>
              <a:t> que activa a </a:t>
            </a:r>
            <a:r>
              <a:rPr lang="es-ES" sz="1200" kern="1200" dirty="0" err="1" smtClean="0">
                <a:solidFill>
                  <a:schemeClr val="tx1"/>
                </a:solidFill>
                <a:latin typeface="+mn-lt"/>
                <a:ea typeface="+mn-ea"/>
                <a:cs typeface="+mn-cs"/>
              </a:rPr>
              <a:t>Rheb</a:t>
            </a:r>
            <a:r>
              <a:rPr lang="es-ES" sz="1200" kern="1200" dirty="0" smtClean="0">
                <a:solidFill>
                  <a:schemeClr val="tx1"/>
                </a:solidFill>
                <a:latin typeface="+mn-lt"/>
                <a:ea typeface="+mn-ea"/>
                <a:cs typeface="+mn-cs"/>
              </a:rPr>
              <a:t>, esto permite la fosforilación de PRAS40 y estimula mTORC1. mTORC1 actúa sobre el metabolismo celular y lleva a la vía de crecimiento anabólico.</a:t>
            </a:r>
            <a:endParaRPr lang="es-ES" dirty="0"/>
          </a:p>
        </p:txBody>
      </p:sp>
      <p:sp>
        <p:nvSpPr>
          <p:cNvPr id="4" name="3 Marcador de número de diapositiva"/>
          <p:cNvSpPr>
            <a:spLocks noGrp="1"/>
          </p:cNvSpPr>
          <p:nvPr>
            <p:ph type="sldNum" sz="quarter" idx="10"/>
          </p:nvPr>
        </p:nvSpPr>
        <p:spPr/>
        <p:txBody>
          <a:bodyPr/>
          <a:lstStyle/>
          <a:p>
            <a:fld id="{6CEC3AD9-161A-4EA1-A336-77B0B981F3CE}" type="slidenum">
              <a:rPr lang="es-ES" smtClean="0"/>
              <a:pPr/>
              <a:t>5</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dirty="0" smtClean="0">
                <a:solidFill>
                  <a:schemeClr val="tx1"/>
                </a:solidFill>
                <a:effectLst/>
                <a:latin typeface="+mn-lt"/>
                <a:ea typeface="+mn-ea"/>
                <a:cs typeface="+mn-cs"/>
              </a:rPr>
              <a:t>AKT1 es una serina/treonina proteína cinasa codificada por el gen AKT1. La cinasa AKT1 regula procesos como proliferación, sobrevivencia, y crecimiento celular. consta de 480 aminoácidos, posee un dominio homólogo a la </a:t>
            </a:r>
            <a:r>
              <a:rPr lang="es-EC" sz="1200" b="0" i="0" u="none" strike="noStrike" kern="1200" dirty="0" err="1" smtClean="0">
                <a:solidFill>
                  <a:schemeClr val="tx1"/>
                </a:solidFill>
                <a:effectLst/>
                <a:latin typeface="+mn-lt"/>
                <a:ea typeface="+mn-ea"/>
                <a:cs typeface="+mn-cs"/>
              </a:rPr>
              <a:t>plecstrina</a:t>
            </a:r>
            <a:r>
              <a:rPr lang="es-EC" sz="1200" b="0" i="0" u="none" strike="noStrike" kern="1200" dirty="0" smtClean="0">
                <a:solidFill>
                  <a:schemeClr val="tx1"/>
                </a:solidFill>
                <a:effectLst/>
                <a:latin typeface="+mn-lt"/>
                <a:ea typeface="+mn-ea"/>
                <a:cs typeface="+mn-cs"/>
              </a:rPr>
              <a:t> (PH) en su región N-terminal, un dominio catalítico cinasa altamente conservado y un dominio regulador hidrófobo. Los dominios PH son característicos de proteínas implicadas en la señalización intracelular y permiten la unión de las cinasas a la membrana citoplasmática. </a:t>
            </a:r>
            <a:r>
              <a:rPr lang="es-ES" sz="1200" kern="1200" dirty="0" err="1" smtClean="0">
                <a:solidFill>
                  <a:schemeClr val="tx1"/>
                </a:solidFill>
                <a:latin typeface="+mn-lt"/>
                <a:ea typeface="+mn-ea"/>
                <a:cs typeface="+mn-cs"/>
              </a:rPr>
              <a:t>Carpten</a:t>
            </a:r>
            <a:r>
              <a:rPr lang="es-ES" sz="1200" kern="1200" dirty="0" smtClean="0">
                <a:solidFill>
                  <a:schemeClr val="tx1"/>
                </a:solidFill>
                <a:latin typeface="+mn-lt"/>
                <a:ea typeface="+mn-ea"/>
                <a:cs typeface="+mn-cs"/>
              </a:rPr>
              <a:t> (2007)</a:t>
            </a:r>
            <a:r>
              <a:rPr lang="es-ES" sz="1200" kern="1200" baseline="0" dirty="0" smtClean="0">
                <a:solidFill>
                  <a:schemeClr val="tx1"/>
                </a:solidFill>
                <a:latin typeface="+mn-lt"/>
                <a:ea typeface="+mn-ea"/>
                <a:cs typeface="+mn-cs"/>
              </a:rPr>
              <a:t> reportó </a:t>
            </a:r>
            <a:r>
              <a:rPr lang="es-ES" sz="1200" kern="1200" dirty="0" smtClean="0">
                <a:solidFill>
                  <a:schemeClr val="tx1"/>
                </a:solidFill>
                <a:latin typeface="+mn-lt"/>
                <a:ea typeface="+mn-ea"/>
                <a:cs typeface="+mn-cs"/>
              </a:rPr>
              <a:t>mutaciones somáticas localizadas en el dominio PH como E17K, facilitando la unión de la proteína</a:t>
            </a:r>
            <a:r>
              <a:rPr lang="es-ES" sz="1200" kern="1200" baseline="0" dirty="0" smtClean="0">
                <a:solidFill>
                  <a:schemeClr val="tx1"/>
                </a:solidFill>
                <a:latin typeface="+mn-lt"/>
                <a:ea typeface="+mn-ea"/>
                <a:cs typeface="+mn-cs"/>
              </a:rPr>
              <a:t> a la membrana y su activación. Esta mutación </a:t>
            </a:r>
            <a:r>
              <a:rPr lang="es-ES" sz="1200" kern="1200" dirty="0" smtClean="0">
                <a:solidFill>
                  <a:schemeClr val="tx1"/>
                </a:solidFill>
                <a:latin typeface="+mn-lt"/>
                <a:ea typeface="+mn-ea"/>
                <a:cs typeface="+mn-cs"/>
              </a:rPr>
              <a:t>puede inducir a leucemia en ratones y transformación oncogénica en fibroblastos de embriones de pollo. </a:t>
            </a:r>
            <a:r>
              <a:rPr lang="es-ES" sz="1200" kern="1200" dirty="0" err="1" smtClean="0">
                <a:solidFill>
                  <a:schemeClr val="tx1"/>
                </a:solidFill>
                <a:latin typeface="+mn-lt"/>
                <a:ea typeface="+mn-ea"/>
                <a:cs typeface="+mn-cs"/>
              </a:rPr>
              <a:t>Shanthi</a:t>
            </a:r>
            <a:r>
              <a:rPr lang="es-ES" sz="1200" kern="1200" dirty="0" smtClean="0">
                <a:solidFill>
                  <a:schemeClr val="tx1"/>
                </a:solidFill>
                <a:latin typeface="+mn-lt"/>
                <a:ea typeface="+mn-ea"/>
                <a:cs typeface="+mn-cs"/>
              </a:rPr>
              <a:t> et al (2014) predijo con programas bioinformáticos que otros </a:t>
            </a:r>
            <a:r>
              <a:rPr lang="es-ES" sz="1200" kern="1200" dirty="0" err="1" smtClean="0">
                <a:solidFill>
                  <a:schemeClr val="tx1"/>
                </a:solidFill>
                <a:latin typeface="+mn-lt"/>
                <a:ea typeface="+mn-ea"/>
                <a:cs typeface="+mn-cs"/>
              </a:rPr>
              <a:t>SNPs</a:t>
            </a:r>
            <a:r>
              <a:rPr lang="es-ES" sz="1200" kern="1200" dirty="0" smtClean="0">
                <a:solidFill>
                  <a:schemeClr val="tx1"/>
                </a:solidFill>
                <a:latin typeface="+mn-lt"/>
                <a:ea typeface="+mn-ea"/>
                <a:cs typeface="+mn-cs"/>
              </a:rPr>
              <a:t> como E319G y P388T tendrían el mismo efecto que E17K.</a:t>
            </a:r>
            <a:endParaRPr lang="es-EC" dirty="0"/>
          </a:p>
        </p:txBody>
      </p:sp>
      <p:sp>
        <p:nvSpPr>
          <p:cNvPr id="4" name="3 Marcador de número de diapositiva"/>
          <p:cNvSpPr>
            <a:spLocks noGrp="1"/>
          </p:cNvSpPr>
          <p:nvPr>
            <p:ph type="sldNum" sz="quarter" idx="10"/>
          </p:nvPr>
        </p:nvSpPr>
        <p:spPr/>
        <p:txBody>
          <a:bodyPr/>
          <a:lstStyle/>
          <a:p>
            <a:fld id="{6CEC3AD9-161A-4EA1-A336-77B0B981F3CE}" type="slidenum">
              <a:rPr lang="es-ES" smtClean="0">
                <a:solidFill>
                  <a:prstClr val="black"/>
                </a:solidFill>
              </a:rPr>
              <a:pPr/>
              <a:t>6</a:t>
            </a:fld>
            <a:endParaRPr lang="es-ES">
              <a:solidFill>
                <a:prstClr val="black"/>
              </a:solidFill>
            </a:endParaRPr>
          </a:p>
        </p:txBody>
      </p:sp>
    </p:spTree>
    <p:extLst>
      <p:ext uri="{BB962C8B-B14F-4D97-AF65-F5344CB8AC3E}">
        <p14:creationId xmlns:p14="http://schemas.microsoft.com/office/powerpoint/2010/main" xmlns="" val="473711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latin typeface="+mn-lt"/>
                <a:ea typeface="+mn-ea"/>
                <a:cs typeface="+mn-cs"/>
              </a:rPr>
              <a:t>¿Para qué analizar </a:t>
            </a:r>
            <a:r>
              <a:rPr lang="es-ES" sz="1200" kern="1200" dirty="0" err="1" smtClean="0">
                <a:solidFill>
                  <a:schemeClr val="tx1"/>
                </a:solidFill>
                <a:latin typeface="+mn-lt"/>
                <a:ea typeface="+mn-ea"/>
                <a:cs typeface="+mn-cs"/>
              </a:rPr>
              <a:t>SNPs</a:t>
            </a:r>
            <a:r>
              <a:rPr lang="es-ES" sz="1200" kern="1200" dirty="0" smtClean="0">
                <a:solidFill>
                  <a:schemeClr val="tx1"/>
                </a:solidFill>
                <a:latin typeface="+mn-lt"/>
                <a:ea typeface="+mn-ea"/>
                <a:cs typeface="+mn-cs"/>
              </a:rPr>
              <a:t>? Primero</a:t>
            </a:r>
            <a:r>
              <a:rPr lang="es-ES" sz="1200" kern="1200" baseline="0" dirty="0" smtClean="0">
                <a:solidFill>
                  <a:schemeClr val="tx1"/>
                </a:solidFill>
                <a:latin typeface="+mn-lt"/>
                <a:ea typeface="+mn-ea"/>
                <a:cs typeface="+mn-cs"/>
              </a:rPr>
              <a:t> podremos caracterizar de mejor manera al tumor y así i</a:t>
            </a:r>
            <a:r>
              <a:rPr lang="es-ES" sz="1200" kern="1200" dirty="0" smtClean="0">
                <a:solidFill>
                  <a:schemeClr val="tx1"/>
                </a:solidFill>
                <a:latin typeface="+mn-lt"/>
                <a:ea typeface="+mn-ea"/>
                <a:cs typeface="+mn-cs"/>
              </a:rPr>
              <a:t>dentificar variantes genéticas que producen tumores y crear firmas genéticas. Una vez que hayamos encontrado mutaciones características</a:t>
            </a:r>
            <a:r>
              <a:rPr lang="es-ES" sz="1200" kern="1200" baseline="0" dirty="0" smtClean="0">
                <a:solidFill>
                  <a:schemeClr val="tx1"/>
                </a:solidFill>
                <a:latin typeface="+mn-lt"/>
                <a:ea typeface="+mn-ea"/>
                <a:cs typeface="+mn-cs"/>
              </a:rPr>
              <a:t> podremos desarrollar mejores métodos de diagnóstico que nos puedan ayudar a detectar el cáncer en estadios mas tempranos o a clasificarlo de mejor manera. A su vez estas firmas genéticas nos sirven para desarrollar terapias más específicas hacia diferentes tipos de tumor. Se ha visto que el comportamiento del organismo hacia terapias o alteraciones genéticas en diferentes poblaciones, es por eso que se busca caracterizar a la población ecuatoriana, ya que su comportamiento puede diferir y los blancos terapéuticos pueden ser diferentes en comparación a otras poblaciones. En especial en una población tan diversa como la población ecuatoriana. Y algunos ejemplos muestran que variantes genéticas tienen comportamientos diferentes en diferentes poblaciones.</a:t>
            </a:r>
            <a:endParaRPr lang="es-ES" sz="1200" kern="1200" dirty="0" smtClean="0">
              <a:solidFill>
                <a:schemeClr val="tx1"/>
              </a:solidFill>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6CEC3AD9-161A-4EA1-A336-77B0B981F3CE}" type="slidenum">
              <a:rPr lang="es-ES" smtClean="0">
                <a:solidFill>
                  <a:prstClr val="black"/>
                </a:solidFill>
              </a:rPr>
              <a:pPr/>
              <a:t>7</a:t>
            </a:fld>
            <a:endParaRPr lang="es-ES">
              <a:solidFill>
                <a:prstClr val="black"/>
              </a:solidFill>
            </a:endParaRPr>
          </a:p>
        </p:txBody>
      </p:sp>
    </p:spTree>
    <p:extLst>
      <p:ext uri="{BB962C8B-B14F-4D97-AF65-F5344CB8AC3E}">
        <p14:creationId xmlns:p14="http://schemas.microsoft.com/office/powerpoint/2010/main" xmlns="" val="473711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3.jpe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userDrawn="1"/>
        </p:nvGraphicFramePr>
        <p:xfrm>
          <a:off x="-19050" y="749300"/>
          <a:ext cx="9163050" cy="5360988"/>
        </p:xfrm>
        <a:graphic>
          <a:graphicData uri="http://schemas.openxmlformats.org/presentationml/2006/ole">
            <p:oleObj spid="_x0000_s1045" name="CorelDRAW" r:id="rId3" imgW="9168480" imgH="5375520" progId="">
              <p:embed/>
            </p:oleObj>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S" sz="1400" smtClean="0">
              <a:solidFill>
                <a:prstClr val="black"/>
              </a:solidFill>
            </a:endParaRPr>
          </a:p>
        </p:txBody>
      </p:sp>
      <p:sp>
        <p:nvSpPr>
          <p:cNvPr id="4" name="Rectangle 25"/>
          <p:cNvSpPr>
            <a:spLocks noChangeArrowheads="1"/>
          </p:cNvSpPr>
          <p:nvPr userDrawn="1"/>
        </p:nvSpPr>
        <p:spPr bwMode="auto">
          <a:xfrm>
            <a:off x="3124200" y="6245225"/>
            <a:ext cx="2895600" cy="476250"/>
          </a:xfrm>
          <a:prstGeom prst="rect">
            <a:avLst/>
          </a:prstGeom>
          <a:noFill/>
          <a:ln>
            <a:noFill/>
          </a:ln>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S" sz="1400" smtClean="0">
              <a:solidFill>
                <a:prstClr val="black"/>
              </a:solidFill>
            </a:endParaRPr>
          </a:p>
        </p:txBody>
      </p:sp>
      <p:sp>
        <p:nvSpPr>
          <p:cNvPr id="5" name="Rectangle 26"/>
          <p:cNvSpPr>
            <a:spLocks noChangeArrowheads="1"/>
          </p:cNvSpPr>
          <p:nvPr userDrawn="1"/>
        </p:nvSpPr>
        <p:spPr bwMode="auto">
          <a:xfrm>
            <a:off x="457200" y="6245225"/>
            <a:ext cx="2133600" cy="476250"/>
          </a:xfrm>
          <a:prstGeom prst="rect">
            <a:avLst/>
          </a:prstGeom>
          <a:noFill/>
          <a:ln>
            <a:noFill/>
          </a:ln>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S" sz="1400" smtClean="0">
              <a:solidFill>
                <a:prstClr val="black"/>
              </a:solidFill>
            </a:endParaRPr>
          </a:p>
        </p:txBody>
      </p:sp>
      <p:sp>
        <p:nvSpPr>
          <p:cNvPr id="6" name="Rectangle 27"/>
          <p:cNvSpPr>
            <a:spLocks noChangeArrowheads="1"/>
          </p:cNvSpPr>
          <p:nvPr userDrawn="1"/>
        </p:nvSpPr>
        <p:spPr bwMode="auto">
          <a:xfrm>
            <a:off x="3071813" y="2286000"/>
            <a:ext cx="2895600" cy="476250"/>
          </a:xfrm>
          <a:prstGeom prst="rect">
            <a:avLst/>
          </a:prstGeom>
          <a:noFill/>
          <a:ln>
            <a:noFill/>
          </a:ln>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S" sz="1400" smtClean="0">
              <a:solidFill>
                <a:prstClr val="black"/>
              </a:solidFill>
            </a:endParaRPr>
          </a:p>
        </p:txBody>
      </p:sp>
      <p:pic>
        <p:nvPicPr>
          <p:cNvPr id="7" name="Picture 33" descr="LOGO-OFICIAL-transparente"/>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53975" y="153988"/>
            <a:ext cx="3059113" cy="89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12 Imagen" descr="pie de pagina espe.jpg"/>
          <p:cNvPicPr>
            <a:picLocks noChangeAspect="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0" y="5864225"/>
            <a:ext cx="9144000" cy="10652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02987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xmlns="" val="2263500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Tree>
    <p:extLst>
      <p:ext uri="{BB962C8B-B14F-4D97-AF65-F5344CB8AC3E}">
        <p14:creationId xmlns:p14="http://schemas.microsoft.com/office/powerpoint/2010/main" xmlns="" val="109916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41281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03CBC672-A246-49B5-9E10-16390F1E0FDA}" type="datetime1">
              <a:rPr lang="en-US">
                <a:solidFill>
                  <a:prstClr val="black"/>
                </a:solidFill>
              </a:rPr>
              <a:pPr fontAlgn="base">
                <a:spcBef>
                  <a:spcPct val="0"/>
                </a:spcBef>
                <a:spcAft>
                  <a:spcPct val="0"/>
                </a:spcAft>
                <a:defRPr/>
              </a:pPr>
              <a:t>9/4/2015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2AE176EC-4C08-425C-9261-8EE773507F3E}" type="slidenum">
              <a:rPr lang="en-US">
                <a:solidFill>
                  <a:prstClr val="black"/>
                </a:solidFill>
              </a:rPr>
              <a:pPr fontAlgn="base">
                <a:spcBef>
                  <a:spcPct val="0"/>
                </a:spcBef>
                <a:spcAft>
                  <a:spcPct val="0"/>
                </a:spcAft>
                <a:defRPr/>
              </a:pPr>
              <a:t>‹Nº›</a:t>
            </a:fld>
            <a:endParaRPr lang="en-US">
              <a:solidFill>
                <a:prstClr val="black"/>
              </a:solidFill>
            </a:endParaRPr>
          </a:p>
        </p:txBody>
      </p:sp>
    </p:spTree>
    <p:extLst>
      <p:ext uri="{BB962C8B-B14F-4D97-AF65-F5344CB8AC3E}">
        <p14:creationId xmlns:p14="http://schemas.microsoft.com/office/powerpoint/2010/main" xmlns="" val="104712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xmlns="" val="145592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xmlns="" val="3294547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xmlns="" val="1060578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xmlns="" val="915220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xmlns="" val="3040898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AutoShape 4"/>
          <p:cNvSpPr>
            <a:spLocks noChangeArrowheads="1"/>
          </p:cNvSpPr>
          <p:nvPr userDrawn="1"/>
        </p:nvSpPr>
        <p:spPr bwMode="auto">
          <a:xfrm>
            <a:off x="357188" y="1428750"/>
            <a:ext cx="2286000" cy="1981200"/>
          </a:xfrm>
          <a:prstGeom prst="rightArrowCallout">
            <a:avLst>
              <a:gd name="adj1" fmla="val 25000"/>
              <a:gd name="adj2" fmla="val 25000"/>
              <a:gd name="adj3" fmla="val 19231"/>
              <a:gd name="adj4" fmla="val 66667"/>
            </a:avLst>
          </a:prstGeom>
          <a:solidFill>
            <a:srgbClr val="92D050"/>
          </a:solidFill>
          <a:ln w="9525">
            <a:noFill/>
            <a:miter lim="800000"/>
            <a:headEnd/>
            <a:tailEnd/>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fontAlgn="base" hangingPunct="0">
              <a:spcBef>
                <a:spcPct val="0"/>
              </a:spcBef>
              <a:spcAft>
                <a:spcPct val="0"/>
              </a:spcAft>
              <a:defRPr/>
            </a:pPr>
            <a:endParaRPr lang="es-ES" sz="1400" b="1" dirty="0">
              <a:solidFill>
                <a:prstClr val="black"/>
              </a:solidFill>
              <a:effectLst>
                <a:outerShdw blurRad="38100" dist="38100" dir="2700000" algn="tl">
                  <a:srgbClr val="000000">
                    <a:alpha val="43137"/>
                  </a:srgbClr>
                </a:outerShdw>
              </a:effectLst>
              <a:latin typeface="Albertus" pitchFamily="34" charset="0"/>
            </a:endParaRPr>
          </a:p>
          <a:p>
            <a:pPr algn="ctr" eaLnBrk="0" fontAlgn="base" hangingPunct="0">
              <a:spcBef>
                <a:spcPct val="0"/>
              </a:spcBef>
              <a:spcAft>
                <a:spcPct val="0"/>
              </a:spcAft>
              <a:defRPr/>
            </a:pPr>
            <a:endParaRPr lang="es-ES" sz="1400" b="1" dirty="0">
              <a:solidFill>
                <a:prstClr val="black"/>
              </a:solidFill>
              <a:effectLst>
                <a:outerShdw blurRad="38100" dist="38100" dir="2700000" algn="tl">
                  <a:srgbClr val="000000">
                    <a:alpha val="43137"/>
                  </a:srgbClr>
                </a:outerShdw>
              </a:effectLst>
              <a:latin typeface="Albertus" pitchFamily="34" charset="0"/>
            </a:endParaRPr>
          </a:p>
        </p:txBody>
      </p:sp>
      <p:sp>
        <p:nvSpPr>
          <p:cNvPr id="3" name="AutoShape 12"/>
          <p:cNvSpPr>
            <a:spLocks noChangeArrowheads="1"/>
          </p:cNvSpPr>
          <p:nvPr userDrawn="1"/>
        </p:nvSpPr>
        <p:spPr bwMode="auto">
          <a:xfrm>
            <a:off x="4786313" y="4305306"/>
            <a:ext cx="1714500" cy="571500"/>
          </a:xfrm>
          <a:prstGeom prst="downArrowCallout">
            <a:avLst>
              <a:gd name="adj1" fmla="val 59091"/>
              <a:gd name="adj2" fmla="val 59091"/>
              <a:gd name="adj3" fmla="val 16667"/>
              <a:gd name="adj4" fmla="val 66667"/>
            </a:avLst>
          </a:prstGeom>
          <a:solidFill>
            <a:srgbClr val="92D050"/>
          </a:solidFill>
          <a:ln w="9525">
            <a:noFill/>
            <a:miter lim="800000"/>
            <a:headEnd/>
            <a:tailEnd/>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fontAlgn="base" hangingPunct="0">
              <a:spcBef>
                <a:spcPct val="0"/>
              </a:spcBef>
              <a:spcAft>
                <a:spcPct val="0"/>
              </a:spcAft>
              <a:defRPr/>
            </a:pPr>
            <a:endParaRPr lang="es-ES" sz="1400" b="1" dirty="0">
              <a:solidFill>
                <a:prstClr val="black"/>
              </a:solidFill>
              <a:effectLst>
                <a:outerShdw blurRad="38100" dist="38100" dir="2700000" algn="tl">
                  <a:srgbClr val="000000">
                    <a:alpha val="43137"/>
                  </a:srgbClr>
                </a:outerShdw>
              </a:effectLst>
              <a:latin typeface="Albertus" pitchFamily="34" charset="0"/>
            </a:endParaRPr>
          </a:p>
          <a:p>
            <a:pPr algn="ctr" eaLnBrk="0" fontAlgn="base" hangingPunct="0">
              <a:spcBef>
                <a:spcPct val="0"/>
              </a:spcBef>
              <a:spcAft>
                <a:spcPct val="0"/>
              </a:spcAft>
              <a:defRPr/>
            </a:pPr>
            <a:r>
              <a:rPr lang="es-ES" sz="1400" b="1" dirty="0">
                <a:solidFill>
                  <a:prstClr val="black"/>
                </a:solidFill>
                <a:effectLst>
                  <a:outerShdw blurRad="38100" dist="38100" dir="2700000" algn="tl">
                    <a:srgbClr val="000000">
                      <a:alpha val="43137"/>
                    </a:srgbClr>
                  </a:outerShdw>
                </a:effectLst>
                <a:latin typeface="Albertus" pitchFamily="34" charset="0"/>
              </a:rPr>
              <a:t>PRODUCTOS</a:t>
            </a:r>
          </a:p>
          <a:p>
            <a:pPr algn="ctr" eaLnBrk="0" fontAlgn="base" hangingPunct="0">
              <a:spcBef>
                <a:spcPct val="0"/>
              </a:spcBef>
              <a:spcAft>
                <a:spcPct val="0"/>
              </a:spcAft>
              <a:defRPr/>
            </a:pPr>
            <a:endParaRPr lang="es-ES" sz="1400" b="1" dirty="0">
              <a:solidFill>
                <a:prstClr val="black"/>
              </a:solidFill>
              <a:effectLst>
                <a:outerShdw blurRad="38100" dist="38100" dir="2700000" algn="tl">
                  <a:srgbClr val="000000">
                    <a:alpha val="43137"/>
                  </a:srgbClr>
                </a:outerShdw>
              </a:effectLst>
              <a:latin typeface="Albertus" pitchFamily="34" charset="0"/>
            </a:endParaRPr>
          </a:p>
        </p:txBody>
      </p:sp>
      <p:sp>
        <p:nvSpPr>
          <p:cNvPr id="4" name="AutoShape 8"/>
          <p:cNvSpPr>
            <a:spLocks noChangeArrowheads="1"/>
          </p:cNvSpPr>
          <p:nvPr userDrawn="1"/>
        </p:nvSpPr>
        <p:spPr bwMode="auto">
          <a:xfrm>
            <a:off x="2714625" y="5000625"/>
            <a:ext cx="5638800" cy="885825"/>
          </a:xfrm>
          <a:prstGeom prst="bevel">
            <a:avLst>
              <a:gd name="adj" fmla="val 12500"/>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defTabSz="376238" fontAlgn="base">
              <a:spcBef>
                <a:spcPct val="0"/>
              </a:spcBef>
              <a:spcAft>
                <a:spcPct val="0"/>
              </a:spcAft>
              <a:defRPr/>
            </a:pPr>
            <a:endParaRPr lang="es-ES" sz="1400" b="1" dirty="0">
              <a:solidFill>
                <a:prstClr val="white"/>
              </a:solidFill>
              <a:effectLst>
                <a:outerShdw blurRad="38100" dist="38100" dir="2700000" algn="tl">
                  <a:srgbClr val="000000">
                    <a:alpha val="43137"/>
                  </a:srgbClr>
                </a:outerShdw>
              </a:effectLst>
              <a:latin typeface="Albertus" pitchFamily="34" charset="0"/>
            </a:endParaRPr>
          </a:p>
        </p:txBody>
      </p:sp>
      <p:sp>
        <p:nvSpPr>
          <p:cNvPr id="5" name="4 Rectángulo"/>
          <p:cNvSpPr/>
          <p:nvPr userDrawn="1"/>
        </p:nvSpPr>
        <p:spPr>
          <a:xfrm>
            <a:off x="2857488" y="785794"/>
            <a:ext cx="5572164" cy="3357586"/>
          </a:xfrm>
          <a:prstGeom prst="rect">
            <a:avLst/>
          </a:prstGeom>
          <a:ln>
            <a:noFill/>
          </a:ln>
          <a:effectLst>
            <a:glow rad="635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anchor="ctr"/>
          <a:lstStyle/>
          <a:p>
            <a:pPr algn="just" defTabSz="292100" eaLnBrk="0" fontAlgn="base" hangingPunct="0">
              <a:spcBef>
                <a:spcPct val="0"/>
              </a:spcBef>
              <a:spcAft>
                <a:spcPct val="0"/>
              </a:spcAft>
              <a:buFont typeface="Wingdings" pitchFamily="2" charset="2"/>
              <a:buNone/>
              <a:defRPr/>
            </a:pPr>
            <a:endParaRPr lang="es-ES" sz="1600" b="1" dirty="0">
              <a:solidFill>
                <a:prstClr val="black"/>
              </a:solidFill>
              <a:latin typeface="Albertus" pitchFamily="34" charset="0"/>
            </a:endParaRPr>
          </a:p>
        </p:txBody>
      </p:sp>
    </p:spTree>
    <p:extLst>
      <p:ext uri="{BB962C8B-B14F-4D97-AF65-F5344CB8AC3E}">
        <p14:creationId xmlns:p14="http://schemas.microsoft.com/office/powerpoint/2010/main" xmlns="" val="3914761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xmlns="" val="105867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xmlns="" val="667862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0"/>
            <a:ext cx="9144000" cy="620713"/>
          </a:xfrm>
          <a:prstGeom prst="rect">
            <a:avLst/>
          </a:prstGeom>
          <a:gradFill rotWithShape="1">
            <a:gsLst>
              <a:gs pos="0">
                <a:schemeClr val="bg1"/>
              </a:gs>
              <a:gs pos="100000">
                <a:srgbClr val="9EB786"/>
              </a:gs>
            </a:gsLst>
            <a:lin ang="0" scaled="1"/>
          </a:gra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S" smtClean="0">
              <a:solidFill>
                <a:prstClr val="black"/>
              </a:solidFill>
            </a:endParaRPr>
          </a:p>
        </p:txBody>
      </p:sp>
      <p:sp>
        <p:nvSpPr>
          <p:cNvPr id="1027" name="Rectangle 21"/>
          <p:cNvSpPr>
            <a:spLocks noChangeArrowheads="1"/>
          </p:cNvSpPr>
          <p:nvPr/>
        </p:nvSpPr>
        <p:spPr bwMode="auto">
          <a:xfrm rot="10800000">
            <a:off x="0" y="6308725"/>
            <a:ext cx="7885113" cy="549275"/>
          </a:xfrm>
          <a:prstGeom prst="rect">
            <a:avLst/>
          </a:prstGeom>
          <a:gradFill rotWithShape="1">
            <a:gsLst>
              <a:gs pos="0">
                <a:schemeClr val="bg1"/>
              </a:gs>
              <a:gs pos="100000">
                <a:srgbClr val="9EB786"/>
              </a:gs>
            </a:gsLst>
            <a:lin ang="0" scaled="1"/>
          </a:gra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S" smtClean="0">
              <a:solidFill>
                <a:prstClr val="black"/>
              </a:solidFill>
            </a:endParaRPr>
          </a:p>
        </p:txBody>
      </p:sp>
      <p:sp>
        <p:nvSpPr>
          <p:cNvPr id="1028" name="Line 23"/>
          <p:cNvSpPr>
            <a:spLocks noChangeShapeType="1"/>
          </p:cNvSpPr>
          <p:nvPr/>
        </p:nvSpPr>
        <p:spPr bwMode="auto">
          <a:xfrm rot="10800000" flipH="1">
            <a:off x="25400" y="6235700"/>
            <a:ext cx="6659563"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s-ES">
              <a:solidFill>
                <a:prstClr val="black"/>
              </a:solidFill>
            </a:endParaRPr>
          </a:p>
        </p:txBody>
      </p:sp>
      <p:sp>
        <p:nvSpPr>
          <p:cNvPr id="1029" name="Line 24"/>
          <p:cNvSpPr>
            <a:spLocks noChangeShapeType="1"/>
          </p:cNvSpPr>
          <p:nvPr/>
        </p:nvSpPr>
        <p:spPr bwMode="auto">
          <a:xfrm rot="10800000" flipH="1">
            <a:off x="25400" y="6283325"/>
            <a:ext cx="6659563" cy="0"/>
          </a:xfrm>
          <a:prstGeom prst="line">
            <a:avLst/>
          </a:prstGeom>
          <a:noFill/>
          <a:ln w="38100">
            <a:solidFill>
              <a:srgbClr val="0066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s-ES">
              <a:solidFill>
                <a:prstClr val="black"/>
              </a:solidFill>
            </a:endParaRPr>
          </a:p>
        </p:txBody>
      </p:sp>
      <p:pic>
        <p:nvPicPr>
          <p:cNvPr id="1030" name="Picture 25" descr="LOGO-OFICIAL-transparente"/>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6443663" y="5876925"/>
            <a:ext cx="2700337" cy="78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12884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png"/><Relationship Id="rId7"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file:///C:\Users\Laptop\Documents\TESIS\Proyecto%20de%20Investigaci&#243;n\PCR%20electroforesis.mp4" TargetMode="Externa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file:///C:\Users\Laptop\Documents\TESIS\Proyecto%20de%20Investigaci&#243;n\secuenciacion.mp4" TargetMode="Externa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30.gif"/><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file:///C:\Users\Laptop\Documents\TESIS\Proyecto%20de%20Investigaci&#243;n\The_PI3K_Pathway(bajaryoutube.com).mp4"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4.gif"/><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7.png"/><Relationship Id="rId5" Type="http://schemas.openxmlformats.org/officeDocument/2006/relationships/diagramLayout" Target="../diagrams/layout1.xml"/><Relationship Id="rId10" Type="http://schemas.openxmlformats.org/officeDocument/2006/relationships/image" Target="../media/image16.png"/><Relationship Id="rId4" Type="http://schemas.openxmlformats.org/officeDocument/2006/relationships/diagramData" Target="../diagrams/data1.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1 Rectángulo"/>
          <p:cNvSpPr/>
          <p:nvPr/>
        </p:nvSpPr>
        <p:spPr>
          <a:xfrm>
            <a:off x="395536" y="620688"/>
            <a:ext cx="8064896" cy="5601533"/>
          </a:xfrm>
          <a:prstGeom prst="rect">
            <a:avLst/>
          </a:prstGeom>
        </p:spPr>
        <p:txBody>
          <a:bodyPr wrap="square">
            <a:spAutoFit/>
          </a:bodyPr>
          <a:lstStyle/>
          <a:p>
            <a:pPr algn="ctr"/>
            <a:r>
              <a:rPr lang="es-EC" altLang="en-US" b="1" dirty="0">
                <a:cs typeface="Times New Roman" panose="02020603050405020304" pitchFamily="18" charset="0"/>
              </a:rPr>
              <a:t>DEPARTAMENTO DE CIENCIAS DE LA VIDA Y LA AGRICULTURA</a:t>
            </a:r>
            <a:endParaRPr lang="en-US" altLang="en-US" dirty="0">
              <a:cs typeface="Times New Roman" panose="02020603050405020304" pitchFamily="18" charset="0"/>
            </a:endParaRPr>
          </a:p>
          <a:p>
            <a:pPr algn="ctr"/>
            <a:r>
              <a:rPr lang="es-EC" altLang="en-US" b="1" dirty="0">
                <a:cs typeface="Times New Roman" panose="02020603050405020304" pitchFamily="18" charset="0"/>
              </a:rPr>
              <a:t>  CARRERA DE INGENIERÍA EN BIOTECNOLOGÍA</a:t>
            </a:r>
            <a:endParaRPr lang="en-US" altLang="en-US" dirty="0">
              <a:cs typeface="Times New Roman" panose="02020603050405020304" pitchFamily="18" charset="0"/>
            </a:endParaRPr>
          </a:p>
          <a:p>
            <a:pPr algn="ctr"/>
            <a:r>
              <a:rPr lang="es-EC" altLang="en-US" b="1" dirty="0">
                <a:cs typeface="Times New Roman" panose="02020603050405020304" pitchFamily="18" charset="0"/>
              </a:rPr>
              <a:t> </a:t>
            </a:r>
          </a:p>
          <a:p>
            <a:pPr algn="ctr"/>
            <a:r>
              <a:rPr lang="es-EC" altLang="en-US" b="1" dirty="0">
                <a:cs typeface="Times New Roman" panose="02020603050405020304" pitchFamily="18" charset="0"/>
              </a:rPr>
              <a:t>PROYECTO DE TITULACIÓN PREVIO A LA OBTENCIÓN DEL TITULO DE </a:t>
            </a:r>
            <a:r>
              <a:rPr lang="es-EC" altLang="en-US" b="1" dirty="0" smtClean="0">
                <a:cs typeface="Times New Roman" panose="02020603050405020304" pitchFamily="18" charset="0"/>
              </a:rPr>
              <a:t>INGENIERO </a:t>
            </a:r>
            <a:r>
              <a:rPr lang="es-EC" altLang="en-US" b="1" dirty="0">
                <a:cs typeface="Times New Roman" panose="02020603050405020304" pitchFamily="18" charset="0"/>
              </a:rPr>
              <a:t>EN BIOTECNOLOGÍA</a:t>
            </a:r>
            <a:endParaRPr lang="en-US" altLang="en-US" dirty="0">
              <a:cs typeface="Times New Roman" panose="02020603050405020304" pitchFamily="18" charset="0"/>
            </a:endParaRPr>
          </a:p>
          <a:p>
            <a:pPr algn="ctr"/>
            <a:r>
              <a:rPr lang="es-EC" altLang="en-US" b="1" dirty="0">
                <a:cs typeface="Times New Roman" panose="02020603050405020304" pitchFamily="18" charset="0"/>
              </a:rPr>
              <a:t> </a:t>
            </a:r>
          </a:p>
          <a:p>
            <a:endParaRPr lang="es-EC" altLang="en-US" sz="2000" b="1" dirty="0">
              <a:cs typeface="Times New Roman" panose="02020603050405020304" pitchFamily="18" charset="0"/>
            </a:endParaRPr>
          </a:p>
          <a:p>
            <a:pPr algn="ctr"/>
            <a:r>
              <a:rPr lang="es-EC" altLang="en-US" sz="2400" b="1" dirty="0">
                <a:cs typeface="Times New Roman" panose="02020603050405020304" pitchFamily="18" charset="0"/>
              </a:rPr>
              <a:t> </a:t>
            </a:r>
            <a:r>
              <a:rPr lang="en-US" altLang="en-US" sz="2400" b="1" dirty="0" smtClean="0">
                <a:cs typeface="Times New Roman" panose="02020603050405020304" pitchFamily="18" charset="0"/>
              </a:rPr>
              <a:t>“</a:t>
            </a:r>
            <a:r>
              <a:rPr lang="es-ES" sz="2400" b="1" dirty="0" smtClean="0"/>
              <a:t>Análisis de frecuencia de polimorfismos de nucleótido simple (SNP) en el gen AKT1 en pacientes con cáncer de mama del Hospital SOLCA núcleo Quito y en un grupo control de mujeres sanas.</a:t>
            </a:r>
            <a:r>
              <a:rPr lang="es-EC" altLang="en-US" sz="2400" b="1" i="1" dirty="0" smtClean="0">
                <a:cs typeface="Times New Roman" panose="02020603050405020304" pitchFamily="18" charset="0"/>
              </a:rPr>
              <a:t>”</a:t>
            </a:r>
            <a:endParaRPr lang="en-US" altLang="en-US" sz="2400" dirty="0">
              <a:cs typeface="Times New Roman" panose="02020603050405020304" pitchFamily="18" charset="0"/>
            </a:endParaRPr>
          </a:p>
          <a:p>
            <a:pPr algn="ctr"/>
            <a:endParaRPr lang="es-EC" altLang="en-US" b="1" dirty="0">
              <a:cs typeface="Times New Roman" panose="02020603050405020304" pitchFamily="18" charset="0"/>
            </a:endParaRPr>
          </a:p>
          <a:p>
            <a:pPr algn="ctr"/>
            <a:r>
              <a:rPr lang="es-EC" altLang="en-US" sz="2000" dirty="0" smtClean="0">
                <a:cs typeface="Times New Roman" panose="02020603050405020304" pitchFamily="18" charset="0"/>
              </a:rPr>
              <a:t>Director: 	Marcelo Grijalva, </a:t>
            </a:r>
            <a:r>
              <a:rPr lang="es-EC" altLang="en-US" sz="2000" dirty="0" err="1" smtClean="0">
                <a:cs typeface="Times New Roman" panose="02020603050405020304" pitchFamily="18" charset="0"/>
              </a:rPr>
              <a:t>Ph.D.</a:t>
            </a:r>
            <a:endParaRPr lang="es-EC" altLang="en-US" sz="2000" dirty="0">
              <a:cs typeface="Times New Roman" panose="02020603050405020304" pitchFamily="18" charset="0"/>
            </a:endParaRPr>
          </a:p>
          <a:p>
            <a:pPr algn="ctr"/>
            <a:r>
              <a:rPr lang="es-EC" altLang="en-US" sz="2000" dirty="0">
                <a:cs typeface="Times New Roman" panose="02020603050405020304" pitchFamily="18" charset="0"/>
              </a:rPr>
              <a:t>Codirector: </a:t>
            </a:r>
            <a:r>
              <a:rPr lang="es-EC" altLang="en-US" sz="2000" dirty="0" smtClean="0">
                <a:cs typeface="Times New Roman" panose="02020603050405020304" pitchFamily="18" charset="0"/>
              </a:rPr>
              <a:t>	Javier Camacho, </a:t>
            </a:r>
            <a:r>
              <a:rPr lang="es-EC" altLang="en-US" sz="2000" dirty="0" err="1" smtClean="0">
                <a:cs typeface="Times New Roman" panose="02020603050405020304" pitchFamily="18" charset="0"/>
              </a:rPr>
              <a:t>Ph.D.</a:t>
            </a:r>
            <a:endParaRPr lang="es-EC" altLang="en-US" sz="2000" dirty="0">
              <a:cs typeface="Times New Roman" panose="02020603050405020304" pitchFamily="18" charset="0"/>
            </a:endParaRPr>
          </a:p>
          <a:p>
            <a:pPr algn="ctr"/>
            <a:endParaRPr lang="es-EC" altLang="en-US" sz="2000" b="1" dirty="0">
              <a:cs typeface="Times New Roman" panose="02020603050405020304" pitchFamily="18" charset="0"/>
            </a:endParaRPr>
          </a:p>
          <a:p>
            <a:pPr algn="ctr"/>
            <a:r>
              <a:rPr lang="es-ES" altLang="en-US" sz="2000" dirty="0" smtClean="0">
                <a:cs typeface="Times New Roman" panose="02020603050405020304" pitchFamily="18" charset="0"/>
              </a:rPr>
              <a:t>Byron Patricio Freire Paspuel</a:t>
            </a:r>
            <a:endParaRPr lang="en-US" altLang="en-US" sz="2000" dirty="0">
              <a:cs typeface="Times New Roman" panose="02020603050405020304" pitchFamily="18" charset="0"/>
            </a:endParaRPr>
          </a:p>
          <a:p>
            <a:pPr algn="ctr"/>
            <a:r>
              <a:rPr lang="es-EC" altLang="en-US" sz="2000" b="1" dirty="0">
                <a:cs typeface="Times New Roman" panose="02020603050405020304" pitchFamily="18" charset="0"/>
              </a:rPr>
              <a:t> </a:t>
            </a:r>
          </a:p>
          <a:p>
            <a:pPr algn="ctr"/>
            <a:r>
              <a:rPr lang="es-EC" altLang="en-US" b="1" dirty="0">
                <a:cs typeface="Times New Roman" panose="02020603050405020304" pitchFamily="18" charset="0"/>
              </a:rPr>
              <a:t>SANGOLQUÍ, </a:t>
            </a:r>
            <a:r>
              <a:rPr lang="es-EC" altLang="en-US" b="1" dirty="0" smtClean="0">
                <a:cs typeface="Times New Roman" panose="02020603050405020304" pitchFamily="18" charset="0"/>
              </a:rPr>
              <a:t> AGOSTO </a:t>
            </a:r>
            <a:r>
              <a:rPr lang="es-EC" altLang="en-US" b="1" dirty="0">
                <a:cs typeface="Times New Roman" panose="02020603050405020304" pitchFamily="18" charset="0"/>
              </a:rPr>
              <a:t>2015</a:t>
            </a:r>
            <a:endParaRPr lang="en-US" altLang="en-US" dirty="0">
              <a:cs typeface="Times New Roman" panose="02020603050405020304" pitchFamily="18" charset="0"/>
            </a:endParaRPr>
          </a:p>
        </p:txBody>
      </p:sp>
    </p:spTree>
    <p:extLst>
      <p:ext uri="{BB962C8B-B14F-4D97-AF65-F5344CB8AC3E}">
        <p14:creationId xmlns:p14="http://schemas.microsoft.com/office/powerpoint/2010/main" xmlns="" val="29336242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3 Título"/>
          <p:cNvSpPr txBox="1">
            <a:spLocks/>
          </p:cNvSpPr>
          <p:nvPr/>
        </p:nvSpPr>
        <p:spPr>
          <a:xfrm>
            <a:off x="457200" y="620688"/>
            <a:ext cx="8229600" cy="922114"/>
          </a:xfrm>
          <a:prstGeom prst="rect">
            <a:avLst/>
          </a:prstGeom>
        </p:spPr>
        <p:txBody>
          <a:bodyPr>
            <a:normAutofit/>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4000" dirty="0"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Objetivos Específicos</a:t>
            </a:r>
            <a:endParaRPr lang="es-EC" sz="4000" dirty="0">
              <a:solidFill>
                <a:schemeClr val="tx1"/>
              </a:solidFill>
              <a:latin typeface="Arial" pitchFamily="34" charset="0"/>
              <a:cs typeface="Arial" pitchFamily="34" charset="0"/>
            </a:endParaRPr>
          </a:p>
        </p:txBody>
      </p:sp>
      <p:graphicFrame>
        <p:nvGraphicFramePr>
          <p:cNvPr id="5" name="4 Marcador de contenido"/>
          <p:cNvGraphicFramePr>
            <a:graphicFrameLocks noGrp="1"/>
          </p:cNvGraphicFramePr>
          <p:nvPr>
            <p:ph idx="1"/>
          </p:nvPr>
        </p:nvGraphicFramePr>
        <p:xfrm>
          <a:off x="467544" y="1340769"/>
          <a:ext cx="8229600"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6228594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1 Título"/>
          <p:cNvSpPr>
            <a:spLocks noGrp="1"/>
          </p:cNvSpPr>
          <p:nvPr>
            <p:ph type="ctrTitle"/>
          </p:nvPr>
        </p:nvSpPr>
        <p:spPr>
          <a:xfrm>
            <a:off x="688032" y="2319015"/>
            <a:ext cx="7772400" cy="1470025"/>
          </a:xfrm>
        </p:spPr>
        <p:txBody>
          <a:bodyPr/>
          <a:lstStyle/>
          <a:p>
            <a:pPr lvl="0" algn="ctr"/>
            <a:r>
              <a:rPr lang="es-EC" sz="4800" b="1" dirty="0" smtClean="0">
                <a:solidFill>
                  <a:schemeClr val="tx1"/>
                </a:solidFill>
                <a:latin typeface="Arial" pitchFamily="34" charset="0"/>
                <a:cs typeface="Arial" pitchFamily="34" charset="0"/>
              </a:rPr>
              <a:t>MATERIALES Y MÉTODOS</a:t>
            </a:r>
            <a:endParaRPr lang="es-EC" sz="4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36228594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67544" y="0"/>
            <a:ext cx="8229600" cy="764704"/>
          </a:xfrm>
        </p:spPr>
        <p:txBody>
          <a:bodyPr/>
          <a:lstStyle/>
          <a:p>
            <a:r>
              <a:rPr lang="es-ES" dirty="0" smtClean="0">
                <a:solidFill>
                  <a:schemeClr val="tx1"/>
                </a:solidFill>
              </a:rPr>
              <a:t>Grupos de Estudio</a:t>
            </a:r>
            <a:endParaRPr lang="es-ES" dirty="0">
              <a:solidFill>
                <a:schemeClr val="tx1"/>
              </a:solidFill>
            </a:endParaRPr>
          </a:p>
        </p:txBody>
      </p:sp>
      <p:graphicFrame>
        <p:nvGraphicFramePr>
          <p:cNvPr id="6" name="5 Marcador de contenido"/>
          <p:cNvGraphicFramePr>
            <a:graphicFrameLocks noGrp="1"/>
          </p:cNvGraphicFramePr>
          <p:nvPr>
            <p:ph idx="1"/>
          </p:nvPr>
        </p:nvGraphicFramePr>
        <p:xfrm>
          <a:off x="457200" y="765175"/>
          <a:ext cx="8229600" cy="4392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1 Título"/>
          <p:cNvSpPr>
            <a:spLocks noGrp="1"/>
          </p:cNvSpPr>
          <p:nvPr>
            <p:ph type="title"/>
          </p:nvPr>
        </p:nvSpPr>
        <p:spPr>
          <a:xfrm>
            <a:off x="467544" y="0"/>
            <a:ext cx="8229600" cy="706090"/>
          </a:xfrm>
        </p:spPr>
        <p:txBody>
          <a:bodyPr/>
          <a:lstStyle/>
          <a:p>
            <a:pPr lvl="0"/>
            <a:r>
              <a:rPr lang="es-EC" sz="4800" dirty="0" smtClean="0">
                <a:solidFill>
                  <a:schemeClr val="tx1"/>
                </a:solidFill>
                <a:latin typeface="Arial" pitchFamily="34" charset="0"/>
                <a:cs typeface="Arial" pitchFamily="34" charset="0"/>
              </a:rPr>
              <a:t>Polimorfismos</a:t>
            </a:r>
            <a:endParaRPr lang="es-EC" sz="4800" dirty="0">
              <a:solidFill>
                <a:schemeClr val="tx1"/>
              </a:solidFill>
              <a:latin typeface="Arial" pitchFamily="34" charset="0"/>
              <a:cs typeface="Arial" pitchFamily="34" charset="0"/>
            </a:endParaRPr>
          </a:p>
        </p:txBody>
      </p:sp>
      <p:graphicFrame>
        <p:nvGraphicFramePr>
          <p:cNvPr id="5" name="4 Marcador de contenido"/>
          <p:cNvGraphicFramePr>
            <a:graphicFrameLocks noGrp="1"/>
          </p:cNvGraphicFramePr>
          <p:nvPr>
            <p:ph idx="1"/>
          </p:nvPr>
        </p:nvGraphicFramePr>
        <p:xfrm>
          <a:off x="467544" y="836712"/>
          <a:ext cx="8208913" cy="2346951"/>
        </p:xfrm>
        <a:graphic>
          <a:graphicData uri="http://schemas.openxmlformats.org/drawingml/2006/table">
            <a:tbl>
              <a:tblPr/>
              <a:tblGrid>
                <a:gridCol w="1080121"/>
                <a:gridCol w="1296144"/>
                <a:gridCol w="1297116"/>
                <a:gridCol w="1483949"/>
                <a:gridCol w="1379397"/>
                <a:gridCol w="988110"/>
                <a:gridCol w="684076"/>
              </a:tblGrid>
              <a:tr h="576063">
                <a:tc>
                  <a:txBody>
                    <a:bodyPr/>
                    <a:lstStyle/>
                    <a:p>
                      <a:pPr algn="ctr">
                        <a:lnSpc>
                          <a:spcPct val="150000"/>
                        </a:lnSpc>
                        <a:spcAft>
                          <a:spcPts val="0"/>
                        </a:spcAft>
                      </a:pPr>
                      <a:r>
                        <a:rPr lang="es-ES" sz="1400" b="1" dirty="0">
                          <a:solidFill>
                            <a:srgbClr val="FFFFFF"/>
                          </a:solidFill>
                          <a:latin typeface="Arial"/>
                          <a:ea typeface="Calibri"/>
                          <a:cs typeface="Arial"/>
                        </a:rPr>
                        <a:t>SNP</a:t>
                      </a:r>
                      <a:endParaRPr lang="es-ES" sz="1400" dirty="0">
                        <a:latin typeface="Arial"/>
                        <a:ea typeface="Calibri"/>
                        <a:cs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00000"/>
                        </a:lnSpc>
                        <a:spcAft>
                          <a:spcPts val="0"/>
                        </a:spcAft>
                      </a:pPr>
                      <a:r>
                        <a:rPr lang="es-ES" sz="1400" b="1" dirty="0">
                          <a:solidFill>
                            <a:srgbClr val="FFFFFF"/>
                          </a:solidFill>
                          <a:latin typeface="Arial"/>
                          <a:ea typeface="Calibri"/>
                          <a:cs typeface="Arial"/>
                        </a:rPr>
                        <a:t>Cambio del alelo</a:t>
                      </a:r>
                      <a:endParaRPr lang="es-ES" sz="1400" dirty="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00000"/>
                        </a:lnSpc>
                        <a:spcAft>
                          <a:spcPts val="0"/>
                        </a:spcAft>
                      </a:pPr>
                      <a:r>
                        <a:rPr lang="es-ES" sz="1400" b="1" dirty="0">
                          <a:solidFill>
                            <a:srgbClr val="FFFFFF"/>
                          </a:solidFill>
                          <a:latin typeface="Arial"/>
                          <a:ea typeface="Calibri"/>
                          <a:cs typeface="Arial"/>
                        </a:rPr>
                        <a:t>Posición en la proteína</a:t>
                      </a:r>
                      <a:endParaRPr lang="es-ES" sz="1400" dirty="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00000"/>
                        </a:lnSpc>
                        <a:spcAft>
                          <a:spcPts val="0"/>
                        </a:spcAft>
                      </a:pPr>
                      <a:r>
                        <a:rPr lang="es-ES" sz="1400" b="1" dirty="0">
                          <a:solidFill>
                            <a:srgbClr val="FFFFFF"/>
                          </a:solidFill>
                          <a:latin typeface="Arial"/>
                          <a:ea typeface="Calibri"/>
                          <a:cs typeface="Arial"/>
                        </a:rPr>
                        <a:t>Cambio del residuo</a:t>
                      </a:r>
                      <a:endParaRPr lang="es-ES" sz="1400" dirty="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00000"/>
                        </a:lnSpc>
                        <a:spcAft>
                          <a:spcPts val="0"/>
                        </a:spcAft>
                      </a:pPr>
                      <a:r>
                        <a:rPr lang="es-ES" sz="1400" b="1" dirty="0">
                          <a:solidFill>
                            <a:srgbClr val="FFFFFF"/>
                          </a:solidFill>
                          <a:latin typeface="Arial"/>
                          <a:ea typeface="Calibri"/>
                          <a:cs typeface="Arial"/>
                        </a:rPr>
                        <a:t>Función</a:t>
                      </a:r>
                      <a:endParaRPr lang="es-ES" sz="1400" dirty="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00000"/>
                        </a:lnSpc>
                        <a:spcAft>
                          <a:spcPts val="0"/>
                        </a:spcAft>
                      </a:pPr>
                      <a:r>
                        <a:rPr lang="es-ES" sz="1400" b="1" dirty="0">
                          <a:solidFill>
                            <a:srgbClr val="FFFFFF"/>
                          </a:solidFill>
                          <a:latin typeface="Arial"/>
                          <a:ea typeface="Calibri"/>
                          <a:cs typeface="Arial"/>
                        </a:rPr>
                        <a:t>Producto Proteína</a:t>
                      </a:r>
                      <a:endParaRPr lang="es-ES" sz="1400" dirty="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00000"/>
                        </a:lnSpc>
                        <a:spcAft>
                          <a:spcPts val="0"/>
                        </a:spcAft>
                      </a:pPr>
                      <a:r>
                        <a:rPr lang="es-ES" sz="1400" b="1" dirty="0" err="1" smtClean="0">
                          <a:solidFill>
                            <a:srgbClr val="FFFFFF"/>
                          </a:solidFill>
                          <a:latin typeface="Arial"/>
                          <a:ea typeface="Calibri"/>
                          <a:cs typeface="Arial"/>
                        </a:rPr>
                        <a:t>Cad</a:t>
                      </a:r>
                      <a:r>
                        <a:rPr lang="es-ES" sz="1400" b="1" dirty="0" smtClean="0">
                          <a:solidFill>
                            <a:srgbClr val="FFFFFF"/>
                          </a:solidFill>
                          <a:latin typeface="Arial"/>
                          <a:ea typeface="Calibri"/>
                          <a:cs typeface="Arial"/>
                        </a:rPr>
                        <a:t>.</a:t>
                      </a:r>
                      <a:endParaRPr lang="es-ES" sz="1400" dirty="0">
                        <a:latin typeface="Arial"/>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504056">
                <a:tc>
                  <a:txBody>
                    <a:bodyPr/>
                    <a:lstStyle/>
                    <a:p>
                      <a:pPr algn="ctr">
                        <a:lnSpc>
                          <a:spcPct val="150000"/>
                        </a:lnSpc>
                        <a:spcAft>
                          <a:spcPts val="0"/>
                        </a:spcAft>
                      </a:pPr>
                      <a:r>
                        <a:rPr lang="es-ES" sz="1400" b="1">
                          <a:latin typeface="Arial"/>
                          <a:ea typeface="Calibri"/>
                          <a:cs typeface="Arial"/>
                        </a:rPr>
                        <a:t>E319G</a:t>
                      </a:r>
                      <a:endParaRPr lang="es-ES" sz="14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3DFEE"/>
                    </a:solidFill>
                  </a:tcPr>
                </a:tc>
                <a:tc>
                  <a:txBody>
                    <a:bodyPr/>
                    <a:lstStyle/>
                    <a:p>
                      <a:pPr algn="ctr">
                        <a:lnSpc>
                          <a:spcPct val="150000"/>
                        </a:lnSpc>
                        <a:spcAft>
                          <a:spcPts val="0"/>
                        </a:spcAft>
                      </a:pPr>
                      <a:r>
                        <a:rPr lang="es-ES" sz="1400">
                          <a:latin typeface="Arial"/>
                          <a:ea typeface="Calibri"/>
                          <a:cs typeface="Arial"/>
                        </a:rPr>
                        <a:t>G</a:t>
                      </a:r>
                      <a:r>
                        <a:rPr lang="es-ES" sz="1400">
                          <a:solidFill>
                            <a:srgbClr val="FF0000"/>
                          </a:solidFill>
                          <a:latin typeface="Arial"/>
                          <a:ea typeface="Calibri"/>
                          <a:cs typeface="Arial"/>
                        </a:rPr>
                        <a:t>A</a:t>
                      </a:r>
                      <a:r>
                        <a:rPr lang="es-ES" sz="1400">
                          <a:latin typeface="Arial"/>
                          <a:ea typeface="Calibri"/>
                          <a:cs typeface="Arial"/>
                        </a:rPr>
                        <a:t>G&gt;G</a:t>
                      </a:r>
                      <a:r>
                        <a:rPr lang="es-ES" sz="1400">
                          <a:solidFill>
                            <a:srgbClr val="FF0000"/>
                          </a:solidFill>
                          <a:latin typeface="Arial"/>
                          <a:ea typeface="Calibri"/>
                          <a:cs typeface="Arial"/>
                        </a:rPr>
                        <a:t>G</a:t>
                      </a:r>
                      <a:r>
                        <a:rPr lang="es-ES" sz="1400">
                          <a:latin typeface="Arial"/>
                          <a:ea typeface="Calibri"/>
                          <a:cs typeface="Arial"/>
                        </a:rPr>
                        <a:t>G</a:t>
                      </a:r>
                      <a:endParaRPr lang="es-ES" sz="14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3DFEE"/>
                    </a:solidFill>
                  </a:tcPr>
                </a:tc>
                <a:tc>
                  <a:txBody>
                    <a:bodyPr/>
                    <a:lstStyle/>
                    <a:p>
                      <a:pPr algn="ctr">
                        <a:lnSpc>
                          <a:spcPct val="150000"/>
                        </a:lnSpc>
                        <a:spcAft>
                          <a:spcPts val="0"/>
                        </a:spcAft>
                      </a:pPr>
                      <a:r>
                        <a:rPr lang="es-ES" sz="1400">
                          <a:latin typeface="Arial"/>
                          <a:ea typeface="Calibri"/>
                          <a:cs typeface="Arial"/>
                        </a:rPr>
                        <a:t>319</a:t>
                      </a:r>
                      <a:endParaRPr lang="es-ES" sz="14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3DFEE"/>
                    </a:solidFill>
                  </a:tcPr>
                </a:tc>
                <a:tc>
                  <a:txBody>
                    <a:bodyPr/>
                    <a:lstStyle/>
                    <a:p>
                      <a:pPr algn="ctr">
                        <a:lnSpc>
                          <a:spcPct val="150000"/>
                        </a:lnSpc>
                        <a:spcAft>
                          <a:spcPts val="0"/>
                        </a:spcAft>
                      </a:pPr>
                      <a:r>
                        <a:rPr lang="es-ES" sz="1400" dirty="0">
                          <a:latin typeface="Arial"/>
                          <a:ea typeface="Calibri"/>
                          <a:cs typeface="Arial"/>
                        </a:rPr>
                        <a:t>E [</a:t>
                      </a:r>
                      <a:r>
                        <a:rPr lang="es-ES" sz="1400" dirty="0" err="1">
                          <a:latin typeface="Arial"/>
                          <a:ea typeface="Calibri"/>
                          <a:cs typeface="Arial"/>
                        </a:rPr>
                        <a:t>Glu</a:t>
                      </a:r>
                      <a:r>
                        <a:rPr lang="es-ES" sz="1400" dirty="0">
                          <a:latin typeface="Arial"/>
                          <a:ea typeface="Calibri"/>
                          <a:cs typeface="Arial"/>
                        </a:rPr>
                        <a:t>]&gt;G [</a:t>
                      </a:r>
                      <a:r>
                        <a:rPr lang="es-ES" sz="1400" dirty="0" err="1">
                          <a:latin typeface="Arial"/>
                          <a:ea typeface="Calibri"/>
                          <a:cs typeface="Arial"/>
                        </a:rPr>
                        <a:t>Gly</a:t>
                      </a:r>
                      <a:r>
                        <a:rPr lang="es-ES" sz="1400" dirty="0">
                          <a:latin typeface="Arial"/>
                          <a:ea typeface="Calibri"/>
                          <a:cs typeface="Arial"/>
                        </a:rPr>
                        <a:t>]</a:t>
                      </a:r>
                      <a:endParaRPr lang="es-ES" sz="1400" dirty="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3DFEE"/>
                    </a:solidFill>
                  </a:tcPr>
                </a:tc>
                <a:tc>
                  <a:txBody>
                    <a:bodyPr/>
                    <a:lstStyle/>
                    <a:p>
                      <a:pPr algn="ctr">
                        <a:lnSpc>
                          <a:spcPct val="150000"/>
                        </a:lnSpc>
                        <a:spcAft>
                          <a:spcPts val="0"/>
                        </a:spcAft>
                      </a:pPr>
                      <a:r>
                        <a:rPr lang="es-ES" sz="1400">
                          <a:latin typeface="Arial"/>
                          <a:ea typeface="Calibri"/>
                          <a:cs typeface="Arial"/>
                        </a:rPr>
                        <a:t>Mutación contrasentido</a:t>
                      </a:r>
                      <a:endParaRPr lang="es-ES" sz="14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3DFEE"/>
                    </a:solidFill>
                  </a:tcPr>
                </a:tc>
                <a:tc>
                  <a:txBody>
                    <a:bodyPr/>
                    <a:lstStyle/>
                    <a:p>
                      <a:pPr algn="ctr">
                        <a:lnSpc>
                          <a:spcPct val="150000"/>
                        </a:lnSpc>
                        <a:spcAft>
                          <a:spcPts val="0"/>
                        </a:spcAft>
                      </a:pPr>
                      <a:r>
                        <a:rPr lang="es-ES" sz="1400" dirty="0">
                          <a:latin typeface="Arial"/>
                          <a:ea typeface="Calibri"/>
                          <a:cs typeface="Arial"/>
                        </a:rPr>
                        <a:t>No-sinónima</a:t>
                      </a:r>
                      <a:endParaRPr lang="es-ES" sz="1400" dirty="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3DFEE"/>
                    </a:solidFill>
                  </a:tcPr>
                </a:tc>
                <a:tc>
                  <a:txBody>
                    <a:bodyPr/>
                    <a:lstStyle/>
                    <a:p>
                      <a:pPr algn="ctr">
                        <a:lnSpc>
                          <a:spcPct val="150000"/>
                        </a:lnSpc>
                        <a:spcAft>
                          <a:spcPts val="0"/>
                        </a:spcAft>
                      </a:pPr>
                      <a:r>
                        <a:rPr lang="es-ES" sz="1400">
                          <a:latin typeface="Arial"/>
                          <a:ea typeface="Calibri"/>
                          <a:cs typeface="Arial"/>
                        </a:rPr>
                        <a:t>Pos</a:t>
                      </a:r>
                      <a:endParaRPr lang="es-ES" sz="14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3DFEE"/>
                    </a:solidFill>
                  </a:tcPr>
                </a:tc>
              </a:tr>
              <a:tr h="335584">
                <a:tc>
                  <a:txBody>
                    <a:bodyPr/>
                    <a:lstStyle/>
                    <a:p>
                      <a:pPr algn="ctr">
                        <a:lnSpc>
                          <a:spcPct val="150000"/>
                        </a:lnSpc>
                        <a:spcAft>
                          <a:spcPts val="0"/>
                        </a:spcAft>
                      </a:pPr>
                      <a:r>
                        <a:rPr lang="es-ES" sz="1400" b="1">
                          <a:latin typeface="Arial"/>
                          <a:ea typeface="Calibri"/>
                          <a:cs typeface="Arial"/>
                        </a:rPr>
                        <a:t>P388T</a:t>
                      </a:r>
                      <a:endParaRPr lang="es-ES" sz="140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400">
                          <a:solidFill>
                            <a:srgbClr val="FF0000"/>
                          </a:solidFill>
                          <a:latin typeface="Arial"/>
                          <a:ea typeface="Calibri"/>
                          <a:cs typeface="Arial"/>
                        </a:rPr>
                        <a:t>C</a:t>
                      </a:r>
                      <a:r>
                        <a:rPr lang="es-ES" sz="1400">
                          <a:latin typeface="Arial"/>
                          <a:ea typeface="Calibri"/>
                          <a:cs typeface="Arial"/>
                        </a:rPr>
                        <a:t>CC&gt;</a:t>
                      </a:r>
                      <a:r>
                        <a:rPr lang="es-ES" sz="1400">
                          <a:solidFill>
                            <a:srgbClr val="FF0000"/>
                          </a:solidFill>
                          <a:latin typeface="Arial"/>
                          <a:ea typeface="Calibri"/>
                          <a:cs typeface="Arial"/>
                        </a:rPr>
                        <a:t>A</a:t>
                      </a:r>
                      <a:r>
                        <a:rPr lang="es-ES" sz="1400">
                          <a:latin typeface="Arial"/>
                          <a:ea typeface="Calibri"/>
                          <a:cs typeface="Arial"/>
                        </a:rPr>
                        <a:t>CC</a:t>
                      </a:r>
                      <a:endParaRPr lang="es-ES" sz="140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s-ES" sz="1400" kern="1200" dirty="0">
                          <a:latin typeface="Arial"/>
                          <a:ea typeface="Times New Roman"/>
                          <a:cs typeface="Times New Roman"/>
                        </a:rPr>
                        <a:t>388</a:t>
                      </a:r>
                      <a:endParaRPr lang="es-ES" sz="1400" dirty="0">
                        <a:latin typeface="Calibri"/>
                        <a:ea typeface="Times New Roman"/>
                        <a:cs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s-ES" sz="1400" kern="1200" dirty="0">
                          <a:latin typeface="Arial"/>
                          <a:ea typeface="Times New Roman"/>
                          <a:cs typeface="Times New Roman"/>
                        </a:rPr>
                        <a:t>P[Pro]&gt;T[</a:t>
                      </a:r>
                      <a:r>
                        <a:rPr lang="es-ES" sz="1400" kern="1200" dirty="0" err="1">
                          <a:latin typeface="Arial"/>
                          <a:ea typeface="Times New Roman"/>
                          <a:cs typeface="Times New Roman"/>
                        </a:rPr>
                        <a:t>Thr</a:t>
                      </a:r>
                      <a:r>
                        <a:rPr lang="es-ES" sz="1400" kern="1200" dirty="0">
                          <a:latin typeface="Arial"/>
                          <a:ea typeface="Times New Roman"/>
                          <a:cs typeface="Times New Roman"/>
                        </a:rPr>
                        <a:t>]</a:t>
                      </a:r>
                      <a:endParaRPr lang="es-ES" sz="1400" dirty="0">
                        <a:latin typeface="Calibri"/>
                        <a:ea typeface="Times New Roman"/>
                        <a:cs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s-ES" sz="1400" kern="1200">
                          <a:latin typeface="Arial"/>
                          <a:ea typeface="Times New Roman"/>
                          <a:cs typeface="Times New Roman"/>
                        </a:rPr>
                        <a:t>Mutación contrasentido</a:t>
                      </a:r>
                      <a:endParaRPr lang="es-ES" sz="1400">
                        <a:latin typeface="Calibri"/>
                        <a:ea typeface="Times New Roman"/>
                        <a:cs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s-ES" sz="1400" kern="1200" dirty="0">
                          <a:latin typeface="Arial"/>
                          <a:ea typeface="Times New Roman"/>
                          <a:cs typeface="Times New Roman"/>
                        </a:rPr>
                        <a:t>No-sinónima</a:t>
                      </a:r>
                      <a:endParaRPr lang="es-ES" sz="1400" dirty="0">
                        <a:latin typeface="Calibri"/>
                        <a:ea typeface="Times New Roman"/>
                        <a:cs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s-ES" sz="1400" kern="1200">
                          <a:latin typeface="Arial"/>
                          <a:ea typeface="Times New Roman"/>
                          <a:cs typeface="Times New Roman"/>
                        </a:rPr>
                        <a:t>Pos</a:t>
                      </a:r>
                      <a:endParaRPr lang="es-ES" sz="1400">
                        <a:latin typeface="Calibri"/>
                        <a:ea typeface="Times New Roman"/>
                        <a:cs typeface="Times New Roman"/>
                      </a:endParaRPr>
                    </a:p>
                  </a:txBody>
                  <a:tcPr marL="68580" marR="68580" marT="0" marB="0" anchor="ctr">
                    <a:lnL>
                      <a:noFill/>
                    </a:lnL>
                    <a:lnR>
                      <a:noFill/>
                    </a:lnR>
                    <a:lnT>
                      <a:noFill/>
                    </a:lnT>
                    <a:lnB>
                      <a:noFill/>
                    </a:lnB>
                  </a:tcPr>
                </a:tc>
              </a:tr>
              <a:tr h="303784">
                <a:tc>
                  <a:txBody>
                    <a:bodyPr/>
                    <a:lstStyle/>
                    <a:p>
                      <a:pPr algn="ctr">
                        <a:lnSpc>
                          <a:spcPct val="150000"/>
                        </a:lnSpc>
                        <a:spcAft>
                          <a:spcPts val="0"/>
                        </a:spcAft>
                      </a:pPr>
                      <a:r>
                        <a:rPr lang="es-ES" sz="1400" b="1">
                          <a:latin typeface="Arial"/>
                          <a:ea typeface="Calibri"/>
                          <a:cs typeface="Arial"/>
                        </a:rPr>
                        <a:t>rs3803304</a:t>
                      </a:r>
                      <a:endParaRPr lang="es-ES" sz="140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S" sz="1400" dirty="0" smtClean="0">
                          <a:solidFill>
                            <a:schemeClr val="tx1"/>
                          </a:solidFill>
                          <a:latin typeface="Arial"/>
                          <a:ea typeface="Calibri"/>
                          <a:cs typeface="Arial"/>
                        </a:rPr>
                        <a:t>G</a:t>
                      </a:r>
                      <a:r>
                        <a:rPr lang="es-ES" sz="1400" dirty="0" smtClean="0">
                          <a:solidFill>
                            <a:srgbClr val="FF0000"/>
                          </a:solidFill>
                          <a:latin typeface="Arial"/>
                          <a:ea typeface="Calibri"/>
                          <a:cs typeface="Arial"/>
                        </a:rPr>
                        <a:t>C</a:t>
                      </a:r>
                      <a:r>
                        <a:rPr lang="es-ES" sz="1400" dirty="0" smtClean="0">
                          <a:solidFill>
                            <a:schemeClr val="tx1"/>
                          </a:solidFill>
                          <a:latin typeface="Arial"/>
                          <a:ea typeface="Calibri"/>
                          <a:cs typeface="Arial"/>
                        </a:rPr>
                        <a:t>A</a:t>
                      </a:r>
                      <a:r>
                        <a:rPr lang="es-ES" sz="1400" dirty="0" smtClean="0">
                          <a:latin typeface="Arial"/>
                          <a:ea typeface="Calibri"/>
                          <a:cs typeface="Arial"/>
                        </a:rPr>
                        <a:t>&gt;G</a:t>
                      </a:r>
                      <a:r>
                        <a:rPr lang="es-ES" sz="1400" dirty="0" smtClean="0">
                          <a:solidFill>
                            <a:srgbClr val="FF0000"/>
                          </a:solidFill>
                          <a:latin typeface="Arial"/>
                          <a:ea typeface="Calibri"/>
                          <a:cs typeface="Arial"/>
                        </a:rPr>
                        <a:t>G</a:t>
                      </a:r>
                      <a:r>
                        <a:rPr lang="es-ES" sz="1400" dirty="0" smtClean="0">
                          <a:solidFill>
                            <a:schemeClr val="tx1"/>
                          </a:solidFill>
                          <a:latin typeface="Arial"/>
                          <a:ea typeface="Calibri"/>
                          <a:cs typeface="Arial"/>
                        </a:rPr>
                        <a:t>A</a:t>
                      </a:r>
                      <a:endParaRPr lang="es-ES" sz="1400" dirty="0">
                        <a:solidFill>
                          <a:schemeClr val="tx1"/>
                        </a:solidFill>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S" sz="1400">
                          <a:latin typeface="Arial"/>
                          <a:ea typeface="Calibri"/>
                          <a:cs typeface="Arial"/>
                        </a:rPr>
                        <a:t>Intrón</a:t>
                      </a:r>
                      <a:endParaRPr lang="es-ES" sz="140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endParaRPr lang="es-ES" sz="1400">
                        <a:latin typeface="Arial"/>
                        <a:ea typeface="Calibri"/>
                        <a:cs typeface="Arial"/>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S" sz="1400">
                          <a:latin typeface="Arial"/>
                          <a:ea typeface="Calibri"/>
                          <a:cs typeface="Arial"/>
                        </a:rPr>
                        <a:t>Desconocida</a:t>
                      </a:r>
                      <a:endParaRPr lang="es-ES" sz="140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endParaRPr lang="es-ES" sz="1400">
                        <a:latin typeface="Arial"/>
                        <a:ea typeface="Calibri"/>
                        <a:cs typeface="Arial"/>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S" sz="1400">
                          <a:latin typeface="Arial"/>
                          <a:ea typeface="Calibri"/>
                          <a:cs typeface="Arial"/>
                        </a:rPr>
                        <a:t>Pos</a:t>
                      </a:r>
                      <a:endParaRPr lang="es-ES" sz="1400">
                        <a:latin typeface="Arial"/>
                        <a:ea typeface="Calibri"/>
                        <a:cs typeface="Times New Roman"/>
                      </a:endParaRPr>
                    </a:p>
                  </a:txBody>
                  <a:tcPr marL="68580" marR="68580" marT="0" marB="0" anchor="ctr">
                    <a:lnL>
                      <a:noFill/>
                    </a:lnL>
                    <a:lnR>
                      <a:noFill/>
                    </a:lnR>
                    <a:lnT>
                      <a:noFill/>
                    </a:lnT>
                    <a:lnB>
                      <a:noFill/>
                    </a:lnB>
                    <a:solidFill>
                      <a:srgbClr val="D3DFEE"/>
                    </a:solidFill>
                  </a:tcPr>
                </a:tc>
              </a:tr>
              <a:tr h="303784">
                <a:tc>
                  <a:txBody>
                    <a:bodyPr/>
                    <a:lstStyle/>
                    <a:p>
                      <a:pPr algn="ctr">
                        <a:lnSpc>
                          <a:spcPct val="150000"/>
                        </a:lnSpc>
                        <a:spcAft>
                          <a:spcPts val="0"/>
                        </a:spcAft>
                      </a:pPr>
                      <a:r>
                        <a:rPr lang="es-ES" sz="1400" b="1">
                          <a:latin typeface="Arial"/>
                          <a:ea typeface="Calibri"/>
                          <a:cs typeface="Arial"/>
                        </a:rPr>
                        <a:t>rs2494732</a:t>
                      </a:r>
                      <a:endParaRPr lang="es-ES" sz="1400">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smtClean="0">
                          <a:solidFill>
                            <a:schemeClr val="tx1"/>
                          </a:solidFill>
                          <a:latin typeface="Arial"/>
                          <a:ea typeface="Calibri"/>
                          <a:cs typeface="Arial"/>
                        </a:rPr>
                        <a:t>T</a:t>
                      </a:r>
                      <a:r>
                        <a:rPr lang="es-ES" sz="1400" dirty="0" smtClean="0">
                          <a:solidFill>
                            <a:srgbClr val="FF0000"/>
                          </a:solidFill>
                          <a:latin typeface="Arial"/>
                          <a:ea typeface="Calibri"/>
                          <a:cs typeface="Arial"/>
                        </a:rPr>
                        <a:t>G</a:t>
                      </a:r>
                      <a:r>
                        <a:rPr lang="es-ES" sz="1400" dirty="0" smtClean="0">
                          <a:solidFill>
                            <a:schemeClr val="tx1"/>
                          </a:solidFill>
                          <a:latin typeface="Arial"/>
                          <a:ea typeface="Calibri"/>
                          <a:cs typeface="Arial"/>
                        </a:rPr>
                        <a:t>C</a:t>
                      </a:r>
                      <a:r>
                        <a:rPr lang="es-ES" sz="1400" dirty="0" smtClean="0">
                          <a:latin typeface="Arial"/>
                          <a:ea typeface="Calibri"/>
                          <a:cs typeface="Arial"/>
                        </a:rPr>
                        <a:t>&gt;T</a:t>
                      </a:r>
                      <a:r>
                        <a:rPr lang="es-ES" sz="1400" dirty="0" smtClean="0">
                          <a:solidFill>
                            <a:srgbClr val="FF0000"/>
                          </a:solidFill>
                          <a:latin typeface="Arial"/>
                          <a:ea typeface="Calibri"/>
                          <a:cs typeface="Arial"/>
                        </a:rPr>
                        <a:t>A</a:t>
                      </a:r>
                      <a:r>
                        <a:rPr lang="es-ES" sz="1400" dirty="0" smtClean="0">
                          <a:solidFill>
                            <a:schemeClr val="tx1"/>
                          </a:solidFill>
                          <a:latin typeface="Arial"/>
                          <a:ea typeface="Calibri"/>
                          <a:cs typeface="Arial"/>
                        </a:rPr>
                        <a:t>C</a:t>
                      </a:r>
                      <a:endParaRPr lang="es-ES" sz="1400" dirty="0">
                        <a:solidFill>
                          <a:schemeClr val="tx1"/>
                        </a:solidFill>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latin typeface="Arial"/>
                          <a:ea typeface="Calibri"/>
                          <a:cs typeface="Arial"/>
                        </a:rPr>
                        <a:t>Intrón</a:t>
                      </a:r>
                      <a:endParaRPr lang="es-ES" sz="1400" dirty="0">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 sz="1400">
                        <a:latin typeface="Arial"/>
                        <a:ea typeface="Calibri"/>
                        <a:cs typeface="Arial"/>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latin typeface="Arial"/>
                          <a:ea typeface="Calibri"/>
                          <a:cs typeface="Arial"/>
                        </a:rPr>
                        <a:t>Desconocida</a:t>
                      </a:r>
                      <a:endParaRPr lang="es-ES" sz="1400">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 sz="1400">
                        <a:latin typeface="Arial"/>
                        <a:ea typeface="Calibri"/>
                        <a:cs typeface="Arial"/>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err="1">
                          <a:latin typeface="Arial"/>
                          <a:ea typeface="Calibri"/>
                          <a:cs typeface="Arial"/>
                        </a:rPr>
                        <a:t>Neg</a:t>
                      </a:r>
                      <a:endParaRPr lang="es-ES" sz="1400" dirty="0">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6" name="5 Imagen"/>
          <p:cNvPicPr/>
          <p:nvPr/>
        </p:nvPicPr>
        <p:blipFill>
          <a:blip r:embed="rId3" cstate="print"/>
          <a:srcRect l="7237" t="26250" r="8074" b="41765"/>
          <a:stretch>
            <a:fillRect/>
          </a:stretch>
        </p:blipFill>
        <p:spPr bwMode="auto">
          <a:xfrm>
            <a:off x="1403648" y="3284984"/>
            <a:ext cx="6480720" cy="1440160"/>
          </a:xfrm>
          <a:prstGeom prst="rect">
            <a:avLst/>
          </a:prstGeom>
          <a:noFill/>
          <a:ln w="9525">
            <a:noFill/>
            <a:miter lim="800000"/>
            <a:headEnd/>
            <a:tailEnd/>
          </a:ln>
        </p:spPr>
      </p:pic>
      <p:pic>
        <p:nvPicPr>
          <p:cNvPr id="7" name="6 Imagen"/>
          <p:cNvPicPr/>
          <p:nvPr/>
        </p:nvPicPr>
        <p:blipFill>
          <a:blip r:embed="rId4" cstate="print"/>
          <a:srcRect t="41765" r="1721" b="24096"/>
          <a:stretch>
            <a:fillRect/>
          </a:stretch>
        </p:blipFill>
        <p:spPr bwMode="auto">
          <a:xfrm>
            <a:off x="1403648" y="4725144"/>
            <a:ext cx="6552728" cy="1584176"/>
          </a:xfrm>
          <a:prstGeom prst="rect">
            <a:avLst/>
          </a:prstGeom>
          <a:noFill/>
          <a:ln w="9525">
            <a:noFill/>
            <a:miter lim="800000"/>
            <a:headEnd/>
            <a:tailEnd/>
          </a:ln>
        </p:spPr>
      </p:pic>
    </p:spTree>
    <p:extLst>
      <p:ext uri="{BB962C8B-B14F-4D97-AF65-F5344CB8AC3E}">
        <p14:creationId xmlns:p14="http://schemas.microsoft.com/office/powerpoint/2010/main" xmlns="" val="3622859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3 Título"/>
          <p:cNvSpPr txBox="1">
            <a:spLocks/>
          </p:cNvSpPr>
          <p:nvPr/>
        </p:nvSpPr>
        <p:spPr>
          <a:xfrm>
            <a:off x="467544" y="0"/>
            <a:ext cx="8229600" cy="922114"/>
          </a:xfrm>
          <a:prstGeom prst="rect">
            <a:avLst/>
          </a:prstGeom>
        </p:spPr>
        <p:txBody>
          <a:bodyPr>
            <a:normAutofit/>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4000" dirty="0"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Extracción de ADN y PCR</a:t>
            </a:r>
            <a:endParaRPr lang="es-EC" sz="4000" dirty="0">
              <a:solidFill>
                <a:schemeClr val="tx1"/>
              </a:solidFill>
              <a:latin typeface="Arial" pitchFamily="34" charset="0"/>
              <a:cs typeface="Arial" pitchFamily="34" charset="0"/>
            </a:endParaRPr>
          </a:p>
        </p:txBody>
      </p:sp>
      <p:grpSp>
        <p:nvGrpSpPr>
          <p:cNvPr id="35" name="34 Grupo"/>
          <p:cNvGrpSpPr/>
          <p:nvPr/>
        </p:nvGrpSpPr>
        <p:grpSpPr>
          <a:xfrm>
            <a:off x="467544" y="980728"/>
            <a:ext cx="8424936" cy="5256584"/>
            <a:chOff x="467544" y="980728"/>
            <a:chExt cx="8424936" cy="5256584"/>
          </a:xfrm>
        </p:grpSpPr>
        <p:grpSp>
          <p:nvGrpSpPr>
            <p:cNvPr id="17" name="16 Grupo"/>
            <p:cNvGrpSpPr/>
            <p:nvPr/>
          </p:nvGrpSpPr>
          <p:grpSpPr>
            <a:xfrm>
              <a:off x="611560" y="1700808"/>
              <a:ext cx="8085644" cy="2448272"/>
              <a:chOff x="611560" y="692696"/>
              <a:chExt cx="8085644" cy="2448272"/>
            </a:xfrm>
          </p:grpSpPr>
          <p:pic>
            <p:nvPicPr>
              <p:cNvPr id="62466" name="Picture 2" descr="https://encrypted-tbn2.gstatic.com/images?q=tbn:ANd9GcQsvsQPsK5p5-8yoEqvw6rNTWdWNG53D23XIxi7ljefNXrbJWXN"/>
              <p:cNvPicPr>
                <a:picLocks noChangeAspect="1" noChangeArrowheads="1"/>
              </p:cNvPicPr>
              <p:nvPr/>
            </p:nvPicPr>
            <p:blipFill>
              <a:blip r:embed="rId4" cstate="print"/>
              <a:srcRect/>
              <a:stretch>
                <a:fillRect/>
              </a:stretch>
            </p:blipFill>
            <p:spPr bwMode="auto">
              <a:xfrm>
                <a:off x="611560" y="692696"/>
                <a:ext cx="1512168" cy="1230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2468" name="Picture 4" descr="https://tools.lifetechnologies.com/content/sfs/gallery/high/4958.jpg"/>
              <p:cNvPicPr>
                <a:picLocks noChangeAspect="1" noChangeArrowheads="1"/>
              </p:cNvPicPr>
              <p:nvPr/>
            </p:nvPicPr>
            <p:blipFill>
              <a:blip r:embed="rId5" cstate="print">
                <a:clrChange>
                  <a:clrFrom>
                    <a:srgbClr val="FFFFFF"/>
                  </a:clrFrom>
                  <a:clrTo>
                    <a:srgbClr val="FFFFFF">
                      <a:alpha val="0"/>
                    </a:srgbClr>
                  </a:clrTo>
                </a:clrChange>
              </a:blip>
              <a:srcRect t="12868" r="23238"/>
              <a:stretch>
                <a:fillRect/>
              </a:stretch>
            </p:blipFill>
            <p:spPr bwMode="auto">
              <a:xfrm>
                <a:off x="2123728" y="758576"/>
                <a:ext cx="4752528" cy="1950344"/>
              </a:xfrm>
              <a:prstGeom prst="rect">
                <a:avLst/>
              </a:prstGeom>
              <a:noFill/>
            </p:spPr>
          </p:pic>
          <p:pic>
            <p:nvPicPr>
              <p:cNvPr id="62470" name="Picture 6" descr="http://pid.peqlab.de/assets/1115-1418_zoom.jpg"/>
              <p:cNvPicPr>
                <a:picLocks noChangeAspect="1" noChangeArrowheads="1"/>
              </p:cNvPicPr>
              <p:nvPr/>
            </p:nvPicPr>
            <p:blipFill>
              <a:blip r:embed="rId6" cstate="print"/>
              <a:srcRect l="28350" t="2831" r="30071" b="27298"/>
              <a:stretch>
                <a:fillRect/>
              </a:stretch>
            </p:blipFill>
            <p:spPr bwMode="auto">
              <a:xfrm>
                <a:off x="7092280" y="1340768"/>
                <a:ext cx="1604924"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1" name="10 Conector recto de flecha"/>
              <p:cNvCxnSpPr/>
              <p:nvPr/>
            </p:nvCxnSpPr>
            <p:spPr>
              <a:xfrm>
                <a:off x="3203848" y="1700808"/>
                <a:ext cx="50405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12 Conector recto de flecha"/>
              <p:cNvCxnSpPr/>
              <p:nvPr/>
            </p:nvCxnSpPr>
            <p:spPr>
              <a:xfrm flipV="1">
                <a:off x="4390810" y="1700808"/>
                <a:ext cx="541230" cy="142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14 Conector recto de flecha"/>
              <p:cNvCxnSpPr/>
              <p:nvPr/>
            </p:nvCxnSpPr>
            <p:spPr>
              <a:xfrm>
                <a:off x="5652120" y="1700808"/>
                <a:ext cx="50405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26" name="25 Pentágono"/>
            <p:cNvSpPr/>
            <p:nvPr/>
          </p:nvSpPr>
          <p:spPr>
            <a:xfrm>
              <a:off x="467544" y="980728"/>
              <a:ext cx="1872208" cy="576064"/>
            </a:xfrm>
            <a:prstGeom prst="homeP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b="1" dirty="0" err="1" smtClean="0"/>
                <a:t>Microtomo</a:t>
              </a:r>
              <a:endParaRPr lang="es-ES" b="1" dirty="0"/>
            </a:p>
          </p:txBody>
        </p:sp>
        <p:sp>
          <p:nvSpPr>
            <p:cNvPr id="27" name="26 Pentágono"/>
            <p:cNvSpPr/>
            <p:nvPr/>
          </p:nvSpPr>
          <p:spPr>
            <a:xfrm>
              <a:off x="2555776" y="1196752"/>
              <a:ext cx="1872208" cy="576064"/>
            </a:xfrm>
            <a:prstGeom prst="homeP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b="1" dirty="0" smtClean="0"/>
                <a:t>Extracción</a:t>
              </a:r>
            </a:p>
            <a:p>
              <a:pPr algn="ctr"/>
              <a:r>
                <a:rPr lang="es-ES" b="1" dirty="0" err="1" smtClean="0"/>
                <a:t>PureLink</a:t>
              </a:r>
              <a:endParaRPr lang="es-ES" b="1" dirty="0"/>
            </a:p>
          </p:txBody>
        </p:sp>
        <p:sp>
          <p:nvSpPr>
            <p:cNvPr id="28" name="27 Pentágono"/>
            <p:cNvSpPr/>
            <p:nvPr/>
          </p:nvSpPr>
          <p:spPr>
            <a:xfrm>
              <a:off x="4644008" y="1412776"/>
              <a:ext cx="1872208" cy="576064"/>
            </a:xfrm>
            <a:prstGeom prst="homeP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b="1" dirty="0" smtClean="0"/>
                <a:t>Purificación</a:t>
              </a:r>
            </a:p>
            <a:p>
              <a:pPr algn="ctr"/>
              <a:r>
                <a:rPr lang="es-ES" b="1" dirty="0" err="1" smtClean="0"/>
                <a:t>PureLink</a:t>
              </a:r>
              <a:endParaRPr lang="es-ES" b="1" dirty="0"/>
            </a:p>
          </p:txBody>
        </p:sp>
        <p:sp>
          <p:nvSpPr>
            <p:cNvPr id="29" name="28 Pentágono"/>
            <p:cNvSpPr/>
            <p:nvPr/>
          </p:nvSpPr>
          <p:spPr>
            <a:xfrm>
              <a:off x="6876256" y="1628800"/>
              <a:ext cx="2016224" cy="576064"/>
            </a:xfrm>
            <a:prstGeom prst="homeP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b="1" dirty="0" smtClean="0"/>
                <a:t>Cuantificación</a:t>
              </a:r>
            </a:p>
            <a:p>
              <a:pPr algn="ctr"/>
              <a:r>
                <a:rPr lang="es-ES" b="1" dirty="0" err="1" smtClean="0"/>
                <a:t>Nanodrop</a:t>
              </a:r>
              <a:endParaRPr lang="es-ES" b="1" dirty="0"/>
            </a:p>
          </p:txBody>
        </p:sp>
        <p:sp>
          <p:nvSpPr>
            <p:cNvPr id="31" name="30 Pentágono"/>
            <p:cNvSpPr/>
            <p:nvPr/>
          </p:nvSpPr>
          <p:spPr>
            <a:xfrm>
              <a:off x="467544" y="3861048"/>
              <a:ext cx="1872208" cy="576064"/>
            </a:xfrm>
            <a:prstGeom prst="homePlate">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s-ES" b="1" dirty="0" smtClean="0"/>
                <a:t>PCR</a:t>
              </a:r>
              <a:endParaRPr lang="es-ES" b="1" dirty="0"/>
            </a:p>
          </p:txBody>
        </p:sp>
        <p:sp>
          <p:nvSpPr>
            <p:cNvPr id="32" name="31 Pentágono"/>
            <p:cNvSpPr/>
            <p:nvPr/>
          </p:nvSpPr>
          <p:spPr>
            <a:xfrm>
              <a:off x="2627784" y="4077072"/>
              <a:ext cx="1872208" cy="576064"/>
            </a:xfrm>
            <a:prstGeom prst="homePlate">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s-ES" b="1" dirty="0" smtClean="0"/>
                <a:t>Electroforesis</a:t>
              </a:r>
              <a:endParaRPr lang="es-ES" b="1" dirty="0"/>
            </a:p>
          </p:txBody>
        </p:sp>
        <p:pic>
          <p:nvPicPr>
            <p:cNvPr id="33" name="Picture 8" descr="http://www.cmm.zju.edu.cn/ggjs/Reservation/img/pcr.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67544" y="4509120"/>
              <a:ext cx="1774759" cy="1638240"/>
            </a:xfrm>
            <a:prstGeom prst="rect">
              <a:avLst/>
            </a:prstGeom>
            <a:noFill/>
          </p:spPr>
        </p:pic>
        <p:pic>
          <p:nvPicPr>
            <p:cNvPr id="34" name="33 Imagen" descr="C:\Users\Laptop\Documents\TESIS\Estandarización PCR\E319G\E319G cm1-cm34.jpg"/>
            <p:cNvPicPr/>
            <p:nvPr/>
          </p:nvPicPr>
          <p:blipFill>
            <a:blip r:embed="rId8" cstate="print">
              <a:clrChange>
                <a:clrFrom>
                  <a:srgbClr val="FFFFFF"/>
                </a:clrFrom>
                <a:clrTo>
                  <a:srgbClr val="FFFFFF">
                    <a:alpha val="0"/>
                  </a:srgbClr>
                </a:clrTo>
              </a:clrChange>
            </a:blip>
            <a:srcRect r="76109" b="46875"/>
            <a:stretch>
              <a:fillRect/>
            </a:stretch>
          </p:blipFill>
          <p:spPr bwMode="auto">
            <a:xfrm>
              <a:off x="2771800" y="5013176"/>
              <a:ext cx="1080120" cy="1224136"/>
            </a:xfrm>
            <a:prstGeom prst="rect">
              <a:avLst/>
            </a:prstGeom>
            <a:noFill/>
            <a:ln w="9525">
              <a:noFill/>
              <a:miter lim="800000"/>
              <a:headEnd/>
              <a:tailEnd/>
            </a:ln>
          </p:spPr>
        </p:pic>
      </p:grpSp>
      <p:pic>
        <p:nvPicPr>
          <p:cNvPr id="20" name="PCR electroforesis.mp4">
            <a:hlinkClick r:id="" action="ppaction://media"/>
          </p:cNvPr>
          <p:cNvPicPr>
            <a:picLocks noRot="1" noChangeAspect="1"/>
          </p:cNvPicPr>
          <p:nvPr>
            <a:videoFile r:link="rId1"/>
          </p:nvPr>
        </p:nvPicPr>
        <p:blipFill>
          <a:blip r:embed="rId9" cstate="print"/>
          <a:stretch>
            <a:fillRect/>
          </a:stretch>
        </p:blipFill>
        <p:spPr>
          <a:xfrm>
            <a:off x="5004048" y="4365104"/>
            <a:ext cx="3048000" cy="2286000"/>
          </a:xfrm>
          <a:prstGeom prst="rect">
            <a:avLst/>
          </a:prstGeom>
        </p:spPr>
      </p:pic>
    </p:spTree>
    <p:extLst>
      <p:ext uri="{BB962C8B-B14F-4D97-AF65-F5344CB8AC3E}">
        <p14:creationId xmlns:p14="http://schemas.microsoft.com/office/powerpoint/2010/main" xmlns="" val="362285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endCondLst>
                    <p:cond evt="onNext" delay="0">
                      <p:tgtEl>
                        <p:sldTgt/>
                      </p:tgtEl>
                    </p:cond>
                    <p:cond evt="onPrev" delay="0">
                      <p:tgtEl>
                        <p:sldTgt/>
                      </p:tgtEl>
                    </p:cond>
                  </p:end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3 Título"/>
          <p:cNvSpPr txBox="1">
            <a:spLocks/>
          </p:cNvSpPr>
          <p:nvPr/>
        </p:nvSpPr>
        <p:spPr>
          <a:xfrm>
            <a:off x="467544" y="0"/>
            <a:ext cx="8229600" cy="922114"/>
          </a:xfrm>
          <a:prstGeom prst="rect">
            <a:avLst/>
          </a:prstGeom>
        </p:spPr>
        <p:txBody>
          <a:bodyPr>
            <a:normAutofit/>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4000" dirty="0"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Purificaciones y Secuenciación</a:t>
            </a:r>
            <a:endParaRPr lang="es-EC" sz="4000" dirty="0">
              <a:solidFill>
                <a:schemeClr val="tx1"/>
              </a:solidFill>
              <a:latin typeface="Arial" pitchFamily="34" charset="0"/>
              <a:cs typeface="Arial" pitchFamily="34" charset="0"/>
            </a:endParaRPr>
          </a:p>
        </p:txBody>
      </p:sp>
      <p:pic>
        <p:nvPicPr>
          <p:cNvPr id="6" name="secuenciacion.mp4">
            <a:hlinkClick r:id="" action="ppaction://media"/>
          </p:cNvPr>
          <p:cNvPicPr>
            <a:picLocks noGrp="1" noRot="1" noChangeAspect="1"/>
          </p:cNvPicPr>
          <p:nvPr>
            <p:ph idx="1"/>
            <a:videoFile r:link="rId1"/>
          </p:nvPr>
        </p:nvPicPr>
        <p:blipFill>
          <a:blip r:embed="rId4" cstate="print"/>
          <a:stretch>
            <a:fillRect/>
          </a:stretch>
        </p:blipFill>
        <p:spPr>
          <a:xfrm>
            <a:off x="2699792" y="3789040"/>
            <a:ext cx="3744416" cy="2430016"/>
          </a:xfrm>
          <a:prstGeom prst="rect">
            <a:avLst/>
          </a:prstGeom>
        </p:spPr>
      </p:pic>
      <p:grpSp>
        <p:nvGrpSpPr>
          <p:cNvPr id="17" name="16 Grupo"/>
          <p:cNvGrpSpPr/>
          <p:nvPr/>
        </p:nvGrpSpPr>
        <p:grpSpPr>
          <a:xfrm>
            <a:off x="467544" y="1124744"/>
            <a:ext cx="8208912" cy="3096344"/>
            <a:chOff x="1259632" y="1124744"/>
            <a:chExt cx="8208912" cy="3096344"/>
          </a:xfrm>
        </p:grpSpPr>
        <p:pic>
          <p:nvPicPr>
            <p:cNvPr id="21506" name="Picture 2" descr="http://i.ytimg.com/vi/20lj3rxfB-o/maxresdefault.jpg"/>
            <p:cNvPicPr>
              <a:picLocks noChangeAspect="1" noChangeArrowheads="1"/>
            </p:cNvPicPr>
            <p:nvPr/>
          </p:nvPicPr>
          <p:blipFill>
            <a:blip r:embed="rId5" cstate="print"/>
            <a:srcRect b="28756"/>
            <a:stretch>
              <a:fillRect/>
            </a:stretch>
          </p:blipFill>
          <p:spPr bwMode="auto">
            <a:xfrm>
              <a:off x="1259632" y="1844824"/>
              <a:ext cx="1796848" cy="720080"/>
            </a:xfrm>
            <a:prstGeom prst="rect">
              <a:avLst/>
            </a:prstGeom>
            <a:noFill/>
          </p:spPr>
        </p:pic>
        <p:pic>
          <p:nvPicPr>
            <p:cNvPr id="21510" name="Picture 6" descr="http://www.bio-equip.com/img2014/3282947.jpg"/>
            <p:cNvPicPr>
              <a:picLocks noChangeAspect="1" noChangeArrowheads="1"/>
            </p:cNvPicPr>
            <p:nvPr/>
          </p:nvPicPr>
          <p:blipFill>
            <a:blip r:embed="rId6" cstate="print">
              <a:clrChange>
                <a:clrFrom>
                  <a:srgbClr val="FDFDFD"/>
                </a:clrFrom>
                <a:clrTo>
                  <a:srgbClr val="FDFDFD">
                    <a:alpha val="0"/>
                  </a:srgbClr>
                </a:clrTo>
              </a:clrChange>
            </a:blip>
            <a:srcRect r="11903"/>
            <a:stretch>
              <a:fillRect/>
            </a:stretch>
          </p:blipFill>
          <p:spPr bwMode="auto">
            <a:xfrm>
              <a:off x="7668344" y="3068960"/>
              <a:ext cx="1619672" cy="1152128"/>
            </a:xfrm>
            <a:prstGeom prst="rect">
              <a:avLst/>
            </a:prstGeom>
            <a:noFill/>
          </p:spPr>
        </p:pic>
        <p:pic>
          <p:nvPicPr>
            <p:cNvPr id="11" name="Picture 2" descr="http://i.ytimg.com/vi/20lj3rxfB-o/maxresdefault.jpg"/>
            <p:cNvPicPr>
              <a:picLocks noChangeAspect="1" noChangeArrowheads="1"/>
            </p:cNvPicPr>
            <p:nvPr/>
          </p:nvPicPr>
          <p:blipFill>
            <a:blip r:embed="rId7" cstate="print"/>
            <a:srcRect b="28756"/>
            <a:stretch>
              <a:fillRect/>
            </a:stretch>
          </p:blipFill>
          <p:spPr bwMode="auto">
            <a:xfrm>
              <a:off x="5364088" y="2636912"/>
              <a:ext cx="1831848" cy="648072"/>
            </a:xfrm>
            <a:prstGeom prst="rect">
              <a:avLst/>
            </a:prstGeom>
            <a:noFill/>
          </p:spPr>
        </p:pic>
        <p:pic>
          <p:nvPicPr>
            <p:cNvPr id="21512" name="Picture 8" descr="http://www.cmm.zju.edu.cn/ggjs/Reservation/img/pcr.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275856" y="2060848"/>
              <a:ext cx="1774759" cy="1638240"/>
            </a:xfrm>
            <a:prstGeom prst="rect">
              <a:avLst/>
            </a:prstGeom>
            <a:noFill/>
          </p:spPr>
        </p:pic>
        <p:sp>
          <p:nvSpPr>
            <p:cNvPr id="13" name="12 Pentágono"/>
            <p:cNvSpPr/>
            <p:nvPr/>
          </p:nvSpPr>
          <p:spPr>
            <a:xfrm>
              <a:off x="1259632" y="1124744"/>
              <a:ext cx="1872208" cy="576064"/>
            </a:xfrm>
            <a:prstGeom prst="homeP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b="1" dirty="0" smtClean="0"/>
                <a:t>Purificación </a:t>
              </a:r>
            </a:p>
            <a:p>
              <a:pPr algn="ctr"/>
              <a:r>
                <a:rPr lang="es-ES" b="1" dirty="0" err="1" smtClean="0"/>
                <a:t>AMPure</a:t>
              </a:r>
              <a:endParaRPr lang="es-ES" b="1" dirty="0"/>
            </a:p>
          </p:txBody>
        </p:sp>
        <p:sp>
          <p:nvSpPr>
            <p:cNvPr id="14" name="13 Pentágono"/>
            <p:cNvSpPr/>
            <p:nvPr/>
          </p:nvSpPr>
          <p:spPr>
            <a:xfrm>
              <a:off x="3491880" y="1412776"/>
              <a:ext cx="1872208" cy="576064"/>
            </a:xfrm>
            <a:prstGeom prst="homeP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b="1" dirty="0" smtClean="0"/>
                <a:t>PCR </a:t>
              </a:r>
              <a:r>
                <a:rPr lang="es-ES" b="1" dirty="0" err="1" smtClean="0"/>
                <a:t>sec</a:t>
              </a:r>
              <a:endParaRPr lang="es-ES" b="1" dirty="0" smtClean="0"/>
            </a:p>
            <a:p>
              <a:pPr algn="ctr"/>
              <a:r>
                <a:rPr lang="es-ES" b="1" dirty="0" err="1" smtClean="0"/>
                <a:t>BigDye</a:t>
              </a:r>
              <a:r>
                <a:rPr lang="es-ES" b="1" dirty="0" smtClean="0"/>
                <a:t> v3.1</a:t>
              </a:r>
              <a:endParaRPr lang="es-ES" b="1" dirty="0"/>
            </a:p>
          </p:txBody>
        </p:sp>
        <p:sp>
          <p:nvSpPr>
            <p:cNvPr id="15" name="14 Pentágono"/>
            <p:cNvSpPr/>
            <p:nvPr/>
          </p:nvSpPr>
          <p:spPr>
            <a:xfrm>
              <a:off x="5508104" y="1772816"/>
              <a:ext cx="1872208" cy="576064"/>
            </a:xfrm>
            <a:prstGeom prst="homeP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b="1" dirty="0" smtClean="0"/>
                <a:t>Purificación</a:t>
              </a:r>
            </a:p>
            <a:p>
              <a:pPr algn="ctr"/>
              <a:r>
                <a:rPr lang="es-ES" b="1" dirty="0" err="1" smtClean="0"/>
                <a:t>CleanSEQ</a:t>
              </a:r>
              <a:endParaRPr lang="es-ES" b="1" dirty="0"/>
            </a:p>
          </p:txBody>
        </p:sp>
        <p:sp>
          <p:nvSpPr>
            <p:cNvPr id="16" name="15 Pentágono"/>
            <p:cNvSpPr/>
            <p:nvPr/>
          </p:nvSpPr>
          <p:spPr>
            <a:xfrm>
              <a:off x="7596336" y="2276872"/>
              <a:ext cx="1872208" cy="576064"/>
            </a:xfrm>
            <a:prstGeom prst="homeP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1600" b="1" dirty="0" smtClean="0"/>
                <a:t>3130 </a:t>
              </a:r>
              <a:r>
                <a:rPr lang="es-ES" sz="1600" b="1" dirty="0" err="1" smtClean="0"/>
                <a:t>Genetic</a:t>
              </a:r>
              <a:r>
                <a:rPr lang="es-ES" sz="1600" b="1" dirty="0" smtClean="0"/>
                <a:t> </a:t>
              </a:r>
              <a:r>
                <a:rPr lang="es-ES" sz="1600" b="1" dirty="0" err="1" smtClean="0"/>
                <a:t>Analyzer</a:t>
              </a:r>
              <a:endParaRPr lang="es-ES" sz="1600" b="1" dirty="0" smtClean="0"/>
            </a:p>
          </p:txBody>
        </p:sp>
      </p:grpSp>
    </p:spTree>
    <p:extLst>
      <p:ext uri="{BB962C8B-B14F-4D97-AF65-F5344CB8AC3E}">
        <p14:creationId xmlns:p14="http://schemas.microsoft.com/office/powerpoint/2010/main" xmlns="" val="362285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0"/>
            <a:ext cx="8229600" cy="1417638"/>
          </a:xfrm>
        </p:spPr>
        <p:txBody>
          <a:bodyPr/>
          <a:lstStyle/>
          <a:p>
            <a:pPr algn="ctr"/>
            <a:r>
              <a:rPr lang="es-ES" dirty="0" smtClean="0">
                <a:solidFill>
                  <a:schemeClr val="tx1"/>
                </a:solidFill>
              </a:rPr>
              <a:t>Variables y estadística</a:t>
            </a:r>
            <a:endParaRPr lang="es-ES" dirty="0">
              <a:solidFill>
                <a:schemeClr val="tx1"/>
              </a:solidFill>
            </a:endParaRPr>
          </a:p>
        </p:txBody>
      </p:sp>
      <p:graphicFrame>
        <p:nvGraphicFramePr>
          <p:cNvPr id="8" name="7 Marcador de contenido"/>
          <p:cNvGraphicFramePr>
            <a:graphicFrameLocks noGrp="1"/>
          </p:cNvGraphicFramePr>
          <p:nvPr>
            <p:ph sz="half" idx="1"/>
          </p:nvPr>
        </p:nvGraphicFramePr>
        <p:xfrm>
          <a:off x="457200" y="908720"/>
          <a:ext cx="8147248" cy="33123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Marcador de contenido"/>
          <p:cNvGraphicFramePr>
            <a:graphicFrameLocks noGrp="1"/>
          </p:cNvGraphicFramePr>
          <p:nvPr>
            <p:ph sz="half" idx="2"/>
          </p:nvPr>
        </p:nvGraphicFramePr>
        <p:xfrm>
          <a:off x="539552" y="4437112"/>
          <a:ext cx="8280920" cy="16890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8434" name="Picture 2" descr="https://upload.wikimedia.org/wikipedia/commons/thumb/9/94/Hardy-Weinberg.gif/320px-Hardy-Weinberg.gif"/>
          <p:cNvPicPr>
            <a:picLocks noChangeAspect="1" noChangeArrowheads="1"/>
          </p:cNvPicPr>
          <p:nvPr/>
        </p:nvPicPr>
        <p:blipFill>
          <a:blip r:embed="rId12" cstate="print"/>
          <a:srcRect/>
          <a:stretch>
            <a:fillRect/>
          </a:stretch>
        </p:blipFill>
        <p:spPr bwMode="auto">
          <a:xfrm>
            <a:off x="6372200" y="2060848"/>
            <a:ext cx="2255912" cy="181178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1 Título"/>
          <p:cNvSpPr>
            <a:spLocks noGrp="1"/>
          </p:cNvSpPr>
          <p:nvPr>
            <p:ph type="ctrTitle"/>
          </p:nvPr>
        </p:nvSpPr>
        <p:spPr>
          <a:xfrm>
            <a:off x="685800" y="2130425"/>
            <a:ext cx="7772400" cy="1470025"/>
          </a:xfrm>
        </p:spPr>
        <p:txBody>
          <a:bodyPr>
            <a:noAutofit/>
          </a:bodyPr>
          <a:lstStyle/>
          <a:p>
            <a:pPr lvl="0" algn="ctr"/>
            <a:r>
              <a:rPr lang="es-EC" sz="4800" b="1" dirty="0" smtClean="0">
                <a:solidFill>
                  <a:schemeClr val="tx1"/>
                </a:solidFill>
                <a:latin typeface="Arial" pitchFamily="34" charset="0"/>
                <a:cs typeface="Arial" pitchFamily="34" charset="0"/>
              </a:rPr>
              <a:t>RESULTADOS Y DISCUSIÓN</a:t>
            </a:r>
            <a:endParaRPr lang="es-EC" sz="4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36228594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467544" y="116632"/>
            <a:ext cx="8229600" cy="490066"/>
          </a:xfrm>
        </p:spPr>
        <p:txBody>
          <a:bodyPr>
            <a:noAutofit/>
          </a:bodyPr>
          <a:lstStyle/>
          <a:p>
            <a:pPr lvl="0" algn="ctr"/>
            <a:r>
              <a:rPr lang="es-EC" dirty="0" smtClean="0">
                <a:solidFill>
                  <a:schemeClr val="tx1"/>
                </a:solidFill>
                <a:latin typeface="Arial" pitchFamily="34" charset="0"/>
                <a:cs typeface="Arial" pitchFamily="34" charset="0"/>
              </a:rPr>
              <a:t>Estandarización de PCR </a:t>
            </a:r>
            <a:endParaRPr lang="es-EC" dirty="0">
              <a:solidFill>
                <a:schemeClr val="tx1"/>
              </a:solidFill>
              <a:latin typeface="Arial" pitchFamily="34" charset="0"/>
              <a:cs typeface="Arial" pitchFamily="34" charset="0"/>
            </a:endParaRPr>
          </a:p>
        </p:txBody>
      </p:sp>
      <p:sp>
        <p:nvSpPr>
          <p:cNvPr id="4" name="3 Marcador de contenido"/>
          <p:cNvSpPr>
            <a:spLocks noGrp="1"/>
          </p:cNvSpPr>
          <p:nvPr>
            <p:ph idx="1"/>
          </p:nvPr>
        </p:nvSpPr>
        <p:spPr>
          <a:xfrm>
            <a:off x="457200" y="908721"/>
            <a:ext cx="8229600" cy="5184576"/>
          </a:xfrm>
        </p:spPr>
        <p:txBody>
          <a:bodyPr/>
          <a:lstStyle/>
          <a:p>
            <a:r>
              <a:rPr lang="es-ES" dirty="0" smtClean="0">
                <a:solidFill>
                  <a:schemeClr val="tx1"/>
                </a:solidFill>
              </a:rPr>
              <a:t>Purificación de ADN genómico.</a:t>
            </a: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sz="1100" dirty="0" smtClean="0">
              <a:solidFill>
                <a:schemeClr val="tx1"/>
              </a:solidFill>
            </a:endParaRPr>
          </a:p>
        </p:txBody>
      </p:sp>
      <p:pic>
        <p:nvPicPr>
          <p:cNvPr id="4098" name="Picture 2" descr="C:\Users\Laptop\Documents\TESIS\Estandarización PCR\ADN genomico.jpg"/>
          <p:cNvPicPr>
            <a:picLocks noChangeAspect="1" noChangeArrowheads="1"/>
          </p:cNvPicPr>
          <p:nvPr/>
        </p:nvPicPr>
        <p:blipFill>
          <a:blip r:embed="rId2" cstate="print"/>
          <a:srcRect/>
          <a:stretch>
            <a:fillRect/>
          </a:stretch>
        </p:blipFill>
        <p:spPr bwMode="auto">
          <a:xfrm>
            <a:off x="2555776" y="1700808"/>
            <a:ext cx="4248472" cy="2188364"/>
          </a:xfrm>
          <a:prstGeom prst="rect">
            <a:avLst/>
          </a:prstGeom>
          <a:noFill/>
        </p:spPr>
      </p:pic>
    </p:spTree>
    <p:extLst>
      <p:ext uri="{BB962C8B-B14F-4D97-AF65-F5344CB8AC3E}">
        <p14:creationId xmlns:p14="http://schemas.microsoft.com/office/powerpoint/2010/main" xmlns="" val="36228594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1 Título"/>
          <p:cNvSpPr>
            <a:spLocks noGrp="1"/>
          </p:cNvSpPr>
          <p:nvPr>
            <p:ph type="title"/>
          </p:nvPr>
        </p:nvSpPr>
        <p:spPr>
          <a:xfrm>
            <a:off x="467544" y="116632"/>
            <a:ext cx="8229600" cy="490066"/>
          </a:xfrm>
        </p:spPr>
        <p:txBody>
          <a:bodyPr>
            <a:noAutofit/>
          </a:bodyPr>
          <a:lstStyle/>
          <a:p>
            <a:pPr lvl="0" algn="ctr"/>
            <a:r>
              <a:rPr lang="es-EC" dirty="0" smtClean="0">
                <a:solidFill>
                  <a:schemeClr val="tx1"/>
                </a:solidFill>
                <a:latin typeface="Arial" pitchFamily="34" charset="0"/>
                <a:cs typeface="Arial" pitchFamily="34" charset="0"/>
              </a:rPr>
              <a:t>Estandarización de PCR </a:t>
            </a:r>
            <a:endParaRPr lang="es-EC" dirty="0">
              <a:solidFill>
                <a:schemeClr val="tx1"/>
              </a:solidFill>
              <a:latin typeface="Arial" pitchFamily="34" charset="0"/>
              <a:cs typeface="Arial" pitchFamily="34" charset="0"/>
            </a:endParaRPr>
          </a:p>
        </p:txBody>
      </p:sp>
      <p:sp>
        <p:nvSpPr>
          <p:cNvPr id="4" name="3 Marcador de contenido"/>
          <p:cNvSpPr>
            <a:spLocks noGrp="1"/>
          </p:cNvSpPr>
          <p:nvPr>
            <p:ph idx="1"/>
          </p:nvPr>
        </p:nvSpPr>
        <p:spPr>
          <a:xfrm>
            <a:off x="457200" y="908720"/>
            <a:ext cx="8229600" cy="5217443"/>
          </a:xfrm>
        </p:spPr>
        <p:txBody>
          <a:bodyPr/>
          <a:lstStyle/>
          <a:p>
            <a:r>
              <a:rPr lang="es-ES" dirty="0" smtClean="0">
                <a:solidFill>
                  <a:schemeClr val="tx1"/>
                </a:solidFill>
              </a:rPr>
              <a:t>Estandarización de Temperatura de </a:t>
            </a:r>
            <a:r>
              <a:rPr lang="es-ES" dirty="0" err="1" smtClean="0">
                <a:solidFill>
                  <a:schemeClr val="tx1"/>
                </a:solidFill>
              </a:rPr>
              <a:t>annealing</a:t>
            </a:r>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r>
              <a:rPr lang="es-ES" dirty="0" smtClean="0">
                <a:solidFill>
                  <a:schemeClr val="tx1"/>
                </a:solidFill>
              </a:rPr>
              <a:t>Estandarización MgCl</a:t>
            </a:r>
            <a:r>
              <a:rPr lang="es-ES" baseline="-25000" dirty="0" smtClean="0">
                <a:solidFill>
                  <a:schemeClr val="tx1"/>
                </a:solidFill>
              </a:rPr>
              <a:t>2 </a:t>
            </a:r>
            <a:r>
              <a:rPr lang="es-ES" dirty="0" smtClean="0">
                <a:solidFill>
                  <a:schemeClr val="tx1"/>
                </a:solidFill>
              </a:rPr>
              <a:t>y </a:t>
            </a:r>
            <a:r>
              <a:rPr lang="es-ES" dirty="0" err="1" smtClean="0">
                <a:solidFill>
                  <a:schemeClr val="tx1"/>
                </a:solidFill>
              </a:rPr>
              <a:t>ramping</a:t>
            </a:r>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sz="1100" dirty="0" smtClean="0">
              <a:solidFill>
                <a:schemeClr val="tx1"/>
              </a:solidFill>
            </a:endParaRPr>
          </a:p>
        </p:txBody>
      </p:sp>
      <p:pic>
        <p:nvPicPr>
          <p:cNvPr id="5" name="4 Imagen" descr="C:\Users\labgenetica\Documents\B FREIRE\TESIS\PCR AKT1\Gradiente AKT1 E319G.jpg"/>
          <p:cNvPicPr/>
          <p:nvPr/>
        </p:nvPicPr>
        <p:blipFill>
          <a:blip r:embed="rId3" cstate="print">
            <a:extLst>
              <a:ext uri="{28A0092B-C50C-407E-A947-70E740481C1C}">
                <a14:useLocalDpi xmlns:lc="http://schemas.openxmlformats.org/drawingml/2006/lockedCanvas" xmlns:pic="http://schemas.openxmlformats.org/drawingml/2006/picture"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763688" y="1412776"/>
            <a:ext cx="5219700" cy="1782945"/>
          </a:xfrm>
          <a:prstGeom prst="rect">
            <a:avLst/>
          </a:prstGeom>
          <a:noFill/>
          <a:ln>
            <a:noFill/>
          </a:ln>
        </p:spPr>
      </p:pic>
      <p:pic>
        <p:nvPicPr>
          <p:cNvPr id="6" name="Picture 3" descr="C:\Users\labgenetica\Documents\B FREIRE\TESIS\PCR AKT1\Ensayo ramping.jpg"/>
          <p:cNvPicPr/>
          <p:nvPr/>
        </p:nvPicPr>
        <p:blipFill>
          <a:blip r:embed="rId4" cstate="print">
            <a:extLst>
              <a:ext uri="{28A0092B-C50C-407E-A947-70E740481C1C}">
                <a14:useLocalDpi xmlns:lc="http://schemas.openxmlformats.org/drawingml/2006/lockedCanvas" xmlns:pic="http://schemas.openxmlformats.org/drawingml/2006/picture"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t="8612" r="29331"/>
          <a:stretch>
            <a:fillRect/>
          </a:stretch>
        </p:blipFill>
        <p:spPr bwMode="auto">
          <a:xfrm>
            <a:off x="4644008" y="4293096"/>
            <a:ext cx="4104456" cy="1728192"/>
          </a:xfrm>
          <a:prstGeom prst="rect">
            <a:avLst/>
          </a:prstGeom>
          <a:noFill/>
          <a:extLst/>
        </p:spPr>
      </p:pic>
      <p:pic>
        <p:nvPicPr>
          <p:cNvPr id="67586" name="Picture 2" descr="C:\Users\Laptop\Documents\TESIS\Estandarización PCR\E319G\Ensayo BSA.jpg"/>
          <p:cNvPicPr>
            <a:picLocks noChangeAspect="1" noChangeArrowheads="1"/>
          </p:cNvPicPr>
          <p:nvPr/>
        </p:nvPicPr>
        <p:blipFill>
          <a:blip r:embed="rId5" cstate="print"/>
          <a:srcRect l="3505" r="28738" b="8769"/>
          <a:stretch>
            <a:fillRect/>
          </a:stretch>
        </p:blipFill>
        <p:spPr bwMode="auto">
          <a:xfrm>
            <a:off x="395536" y="4293096"/>
            <a:ext cx="4176464" cy="1656184"/>
          </a:xfrm>
          <a:prstGeom prst="rect">
            <a:avLst/>
          </a:prstGeom>
          <a:noFill/>
        </p:spPr>
      </p:pic>
      <p:sp>
        <p:nvSpPr>
          <p:cNvPr id="8" name="7 Llamada de flecha hacia abajo"/>
          <p:cNvSpPr/>
          <p:nvPr/>
        </p:nvSpPr>
        <p:spPr>
          <a:xfrm>
            <a:off x="1187624" y="3645024"/>
            <a:ext cx="3528392" cy="648072"/>
          </a:xfrm>
          <a:prstGeom prst="down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smtClean="0">
                <a:solidFill>
                  <a:schemeClr val="tx1"/>
                </a:solidFill>
              </a:rPr>
              <a:t>Ramping</a:t>
            </a:r>
            <a:r>
              <a:rPr lang="es-ES" dirty="0" smtClean="0">
                <a:solidFill>
                  <a:schemeClr val="tx1"/>
                </a:solidFill>
              </a:rPr>
              <a:t> rápido 3ºC/s</a:t>
            </a:r>
            <a:endParaRPr lang="es-ES" dirty="0">
              <a:solidFill>
                <a:schemeClr val="tx1"/>
              </a:solidFill>
            </a:endParaRPr>
          </a:p>
        </p:txBody>
      </p:sp>
      <p:sp>
        <p:nvSpPr>
          <p:cNvPr id="9" name="8 Llamada de flecha hacia abajo"/>
          <p:cNvSpPr/>
          <p:nvPr/>
        </p:nvSpPr>
        <p:spPr>
          <a:xfrm>
            <a:off x="5076056" y="3645024"/>
            <a:ext cx="3528392" cy="648072"/>
          </a:xfrm>
          <a:prstGeom prst="down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smtClean="0">
                <a:solidFill>
                  <a:schemeClr val="tx1"/>
                </a:solidFill>
              </a:rPr>
              <a:t>Ramping</a:t>
            </a:r>
            <a:r>
              <a:rPr lang="es-ES" dirty="0" smtClean="0">
                <a:solidFill>
                  <a:schemeClr val="tx1"/>
                </a:solidFill>
              </a:rPr>
              <a:t> </a:t>
            </a:r>
            <a:r>
              <a:rPr lang="es-ES" dirty="0" err="1" smtClean="0">
                <a:solidFill>
                  <a:schemeClr val="tx1"/>
                </a:solidFill>
              </a:rPr>
              <a:t>estandar</a:t>
            </a:r>
            <a:r>
              <a:rPr lang="es-ES" dirty="0" smtClean="0">
                <a:solidFill>
                  <a:schemeClr val="tx1"/>
                </a:solidFill>
              </a:rPr>
              <a:t> 1ºC/s</a:t>
            </a:r>
            <a:endParaRPr lang="es-ES" dirty="0">
              <a:solidFill>
                <a:schemeClr val="tx1"/>
              </a:solidFill>
            </a:endParaRPr>
          </a:p>
        </p:txBody>
      </p:sp>
    </p:spTree>
    <p:extLst>
      <p:ext uri="{BB962C8B-B14F-4D97-AF65-F5344CB8AC3E}">
        <p14:creationId xmlns:p14="http://schemas.microsoft.com/office/powerpoint/2010/main" xmlns="" val="36228594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3 Título"/>
          <p:cNvSpPr>
            <a:spLocks noGrp="1"/>
          </p:cNvSpPr>
          <p:nvPr>
            <p:ph type="ctrTitle"/>
          </p:nvPr>
        </p:nvSpPr>
        <p:spPr>
          <a:xfrm>
            <a:off x="683568" y="2679055"/>
            <a:ext cx="7772400" cy="1470025"/>
          </a:xfrm>
        </p:spPr>
        <p:txBody>
          <a:bodyPr>
            <a:normAutofit/>
          </a:bodyPr>
          <a:lstStyle/>
          <a:p>
            <a:pPr algn="ctr"/>
            <a:r>
              <a:rPr lang="en-US" sz="5400" b="1" dirty="0" smtClean="0">
                <a:solidFill>
                  <a:schemeClr val="tx1"/>
                </a:solidFill>
              </a:rPr>
              <a:t>INTRODUCCIÓN</a:t>
            </a:r>
            <a:endParaRPr lang="es-EC" sz="5400" b="1" dirty="0">
              <a:solidFill>
                <a:schemeClr val="tx1"/>
              </a:solidFill>
            </a:endParaRPr>
          </a:p>
        </p:txBody>
      </p:sp>
    </p:spTree>
    <p:extLst>
      <p:ext uri="{BB962C8B-B14F-4D97-AF65-F5344CB8AC3E}">
        <p14:creationId xmlns:p14="http://schemas.microsoft.com/office/powerpoint/2010/main" xmlns="" val="4277948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1 Título"/>
          <p:cNvSpPr>
            <a:spLocks noGrp="1"/>
          </p:cNvSpPr>
          <p:nvPr>
            <p:ph type="title"/>
          </p:nvPr>
        </p:nvSpPr>
        <p:spPr>
          <a:xfrm>
            <a:off x="467544" y="116632"/>
            <a:ext cx="8229600" cy="490066"/>
          </a:xfrm>
        </p:spPr>
        <p:txBody>
          <a:bodyPr>
            <a:noAutofit/>
          </a:bodyPr>
          <a:lstStyle/>
          <a:p>
            <a:pPr lvl="0" algn="ctr"/>
            <a:r>
              <a:rPr lang="es-EC" dirty="0" smtClean="0">
                <a:solidFill>
                  <a:schemeClr val="tx1"/>
                </a:solidFill>
                <a:latin typeface="Arial" pitchFamily="34" charset="0"/>
                <a:cs typeface="Arial" pitchFamily="34" charset="0"/>
              </a:rPr>
              <a:t>Purificación de PCR</a:t>
            </a:r>
            <a:endParaRPr lang="es-EC" dirty="0">
              <a:solidFill>
                <a:schemeClr val="tx1"/>
              </a:solidFill>
              <a:latin typeface="Arial" pitchFamily="34" charset="0"/>
              <a:cs typeface="Arial" pitchFamily="34" charset="0"/>
            </a:endParaRPr>
          </a:p>
        </p:txBody>
      </p:sp>
      <p:pic>
        <p:nvPicPr>
          <p:cNvPr id="3074" name="Picture 2" descr="C:\Users\Laptop\Documents\TESIS\ampure vs invitrogen.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59832" y="3957624"/>
            <a:ext cx="3932005" cy="2189601"/>
          </a:xfrm>
          <a:prstGeom prst="rect">
            <a:avLst/>
          </a:prstGeom>
          <a:noFill/>
        </p:spPr>
      </p:pic>
      <p:sp>
        <p:nvSpPr>
          <p:cNvPr id="11" name="10 Marcador de contenido"/>
          <p:cNvSpPr>
            <a:spLocks noGrp="1"/>
          </p:cNvSpPr>
          <p:nvPr>
            <p:ph idx="1"/>
          </p:nvPr>
        </p:nvSpPr>
        <p:spPr>
          <a:xfrm>
            <a:off x="251520" y="3140968"/>
            <a:ext cx="8712968" cy="864095"/>
          </a:xfrm>
        </p:spPr>
        <p:txBody>
          <a:bodyPr/>
          <a:lstStyle/>
          <a:p>
            <a:pPr>
              <a:buFont typeface="Arial" pitchFamily="34" charset="0"/>
              <a:buChar char="•"/>
            </a:pPr>
            <a:r>
              <a:rPr lang="es-ES" dirty="0" smtClean="0">
                <a:solidFill>
                  <a:schemeClr val="tx1"/>
                </a:solidFill>
              </a:rPr>
              <a:t>Purificación de PCR por </a:t>
            </a:r>
            <a:r>
              <a:rPr lang="es-ES" dirty="0" err="1" smtClean="0">
                <a:solidFill>
                  <a:schemeClr val="tx1"/>
                </a:solidFill>
              </a:rPr>
              <a:t>AmPure</a:t>
            </a:r>
            <a:r>
              <a:rPr lang="es-ES" dirty="0" smtClean="0">
                <a:solidFill>
                  <a:schemeClr val="tx1"/>
                </a:solidFill>
              </a:rPr>
              <a:t> vs. </a:t>
            </a:r>
            <a:r>
              <a:rPr lang="es-ES" dirty="0" err="1" smtClean="0">
                <a:solidFill>
                  <a:schemeClr val="tx1"/>
                </a:solidFill>
              </a:rPr>
              <a:t>PureLink</a:t>
            </a:r>
            <a:r>
              <a:rPr lang="es-ES" dirty="0" smtClean="0">
                <a:solidFill>
                  <a:schemeClr val="tx1"/>
                </a:solidFill>
              </a:rPr>
              <a:t> </a:t>
            </a:r>
            <a:r>
              <a:rPr lang="es-ES" dirty="0" smtClean="0">
                <a:solidFill>
                  <a:schemeClr val="tx1"/>
                </a:solidFill>
              </a:rPr>
              <a:t>PCR </a:t>
            </a:r>
            <a:r>
              <a:rPr lang="es-ES" dirty="0" err="1" smtClean="0">
                <a:solidFill>
                  <a:schemeClr val="tx1"/>
                </a:solidFill>
              </a:rPr>
              <a:t>Purification</a:t>
            </a:r>
            <a:endParaRPr lang="es-ES" dirty="0">
              <a:solidFill>
                <a:schemeClr val="tx1"/>
              </a:solidFill>
            </a:endParaRPr>
          </a:p>
        </p:txBody>
      </p:sp>
      <p:grpSp>
        <p:nvGrpSpPr>
          <p:cNvPr id="16" name="15 Grupo"/>
          <p:cNvGrpSpPr/>
          <p:nvPr/>
        </p:nvGrpSpPr>
        <p:grpSpPr>
          <a:xfrm>
            <a:off x="0" y="980728"/>
            <a:ext cx="9144000" cy="2160240"/>
            <a:chOff x="0" y="1196752"/>
            <a:chExt cx="9144000" cy="1728192"/>
          </a:xfrm>
        </p:grpSpPr>
        <p:pic>
          <p:nvPicPr>
            <p:cNvPr id="12" name="11 Imagen" descr="C:\Users\Laptop\Documents\TESIS\Estandarización PCR\P388T\P388T TM40-TM92.jpg"/>
            <p:cNvPicPr/>
            <p:nvPr/>
          </p:nvPicPr>
          <p:blipFill>
            <a:blip r:embed="rId4" cstate="print"/>
            <a:srcRect l="3438" b="51797"/>
            <a:stretch>
              <a:fillRect/>
            </a:stretch>
          </p:blipFill>
          <p:spPr bwMode="auto">
            <a:xfrm>
              <a:off x="4499992" y="1772816"/>
              <a:ext cx="4644008" cy="1080120"/>
            </a:xfrm>
            <a:prstGeom prst="rect">
              <a:avLst/>
            </a:prstGeom>
            <a:noFill/>
            <a:ln w="9525">
              <a:noFill/>
              <a:miter lim="800000"/>
              <a:headEnd/>
              <a:tailEnd/>
            </a:ln>
          </p:spPr>
        </p:pic>
        <p:pic>
          <p:nvPicPr>
            <p:cNvPr id="13" name="12 Imagen" descr="C:\Users\Laptop\Documents\TESIS\Estandarización PCR\E319G\E319G cm1-cm34.jpg"/>
            <p:cNvPicPr/>
            <p:nvPr/>
          </p:nvPicPr>
          <p:blipFill>
            <a:blip r:embed="rId5" cstate="print"/>
            <a:srcRect b="46875"/>
            <a:stretch>
              <a:fillRect/>
            </a:stretch>
          </p:blipFill>
          <p:spPr bwMode="auto">
            <a:xfrm>
              <a:off x="0" y="1700808"/>
              <a:ext cx="4521051" cy="1224136"/>
            </a:xfrm>
            <a:prstGeom prst="rect">
              <a:avLst/>
            </a:prstGeom>
            <a:noFill/>
            <a:ln w="9525">
              <a:noFill/>
              <a:miter lim="800000"/>
              <a:headEnd/>
              <a:tailEnd/>
            </a:ln>
          </p:spPr>
        </p:pic>
        <p:sp>
          <p:nvSpPr>
            <p:cNvPr id="14" name="13 Llamada de flecha hacia abajo"/>
            <p:cNvSpPr/>
            <p:nvPr/>
          </p:nvSpPr>
          <p:spPr>
            <a:xfrm>
              <a:off x="683568" y="1196752"/>
              <a:ext cx="3528392" cy="648072"/>
            </a:xfrm>
            <a:prstGeom prst="down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Controles</a:t>
              </a:r>
              <a:endParaRPr lang="es-ES" b="1" dirty="0">
                <a:solidFill>
                  <a:schemeClr val="tx1"/>
                </a:solidFill>
              </a:endParaRPr>
            </a:p>
          </p:txBody>
        </p:sp>
        <p:sp>
          <p:nvSpPr>
            <p:cNvPr id="15" name="14 Llamada de flecha hacia abajo"/>
            <p:cNvSpPr/>
            <p:nvPr/>
          </p:nvSpPr>
          <p:spPr>
            <a:xfrm>
              <a:off x="5220072" y="1196752"/>
              <a:ext cx="3528392" cy="648072"/>
            </a:xfrm>
            <a:prstGeom prst="down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Casos</a:t>
              </a:r>
              <a:endParaRPr lang="es-ES" b="1" dirty="0">
                <a:solidFill>
                  <a:schemeClr val="tx1"/>
                </a:solidFill>
              </a:endParaRPr>
            </a:p>
          </p:txBody>
        </p:sp>
      </p:grpSp>
    </p:spTree>
    <p:extLst>
      <p:ext uri="{BB962C8B-B14F-4D97-AF65-F5344CB8AC3E}">
        <p14:creationId xmlns:p14="http://schemas.microsoft.com/office/powerpoint/2010/main" xmlns="" val="36228594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3 Título"/>
          <p:cNvSpPr txBox="1">
            <a:spLocks/>
          </p:cNvSpPr>
          <p:nvPr/>
        </p:nvSpPr>
        <p:spPr>
          <a:xfrm>
            <a:off x="467544" y="0"/>
            <a:ext cx="8229600" cy="922114"/>
          </a:xfrm>
          <a:prstGeom prst="rect">
            <a:avLst/>
          </a:prstGeom>
        </p:spPr>
        <p:txBody>
          <a:bodyPr>
            <a:normAutofit/>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4000" dirty="0" smtClean="0">
                <a:ln w="0"/>
                <a:solidFill>
                  <a:schemeClr val="tx1"/>
                </a:solidFill>
                <a:effectLst>
                  <a:outerShdw blurRad="38100" dist="19050" dir="2700000" algn="tl" rotWithShape="0">
                    <a:schemeClr val="dk1">
                      <a:alpha val="40000"/>
                    </a:schemeClr>
                  </a:outerShdw>
                </a:effectLst>
                <a:cs typeface="Arial" pitchFamily="34" charset="0"/>
              </a:rPr>
              <a:t>PCR y Secuenciación</a:t>
            </a:r>
            <a:endParaRPr lang="es-EC" sz="4000" dirty="0">
              <a:solidFill>
                <a:schemeClr val="tx1"/>
              </a:solidFill>
              <a:cs typeface="Arial" pitchFamily="34" charset="0"/>
            </a:endParaRPr>
          </a:p>
        </p:txBody>
      </p:sp>
      <p:sp>
        <p:nvSpPr>
          <p:cNvPr id="16" name="15 Marcador de contenido"/>
          <p:cNvSpPr>
            <a:spLocks noGrp="1"/>
          </p:cNvSpPr>
          <p:nvPr>
            <p:ph sz="quarter" idx="4"/>
          </p:nvPr>
        </p:nvSpPr>
        <p:spPr>
          <a:xfrm>
            <a:off x="4645025" y="2348879"/>
            <a:ext cx="4041775" cy="3777283"/>
          </a:xfrm>
        </p:spPr>
        <p:txBody>
          <a:bodyPr/>
          <a:lstStyle/>
          <a:p>
            <a:endParaRPr lang="es-ES" dirty="0" smtClean="0">
              <a:solidFill>
                <a:schemeClr val="tx1"/>
              </a:solidFill>
            </a:endParaRPr>
          </a:p>
          <a:p>
            <a:endParaRPr lang="es-ES" dirty="0"/>
          </a:p>
        </p:txBody>
      </p:sp>
      <p:grpSp>
        <p:nvGrpSpPr>
          <p:cNvPr id="33" name="32 Grupo"/>
          <p:cNvGrpSpPr/>
          <p:nvPr/>
        </p:nvGrpSpPr>
        <p:grpSpPr>
          <a:xfrm>
            <a:off x="3779912" y="2926789"/>
            <a:ext cx="2160240" cy="2311603"/>
            <a:chOff x="1331640" y="2564904"/>
            <a:chExt cx="2160240" cy="2311603"/>
          </a:xfrm>
        </p:grpSpPr>
        <p:grpSp>
          <p:nvGrpSpPr>
            <p:cNvPr id="23" name="22 Grupo"/>
            <p:cNvGrpSpPr/>
            <p:nvPr/>
          </p:nvGrpSpPr>
          <p:grpSpPr>
            <a:xfrm>
              <a:off x="1331640" y="2924944"/>
              <a:ext cx="2160240" cy="1951563"/>
              <a:chOff x="539552" y="2780928"/>
              <a:chExt cx="1656184" cy="1523351"/>
            </a:xfrm>
          </p:grpSpPr>
          <p:pic>
            <p:nvPicPr>
              <p:cNvPr id="9" name="8 Imagen" descr="D:\NUEVOS SNP\SNP3304.1.bmp"/>
              <p:cNvPicPr/>
              <p:nvPr/>
            </p:nvPicPr>
            <p:blipFill rotWithShape="1">
              <a:blip r:embed="rId3" cstate="print">
                <a:extLst>
                  <a:ext uri="{28A0092B-C50C-407E-A947-70E740481C1C}">
                    <a14:useLocalDpi xmlns:lc="http://schemas.openxmlformats.org/drawingml/2006/lockedCanvas" xmlns:pic="http://schemas.openxmlformats.org/drawingml/2006/picture"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l="48342" t="28181" r="41990" b="18101"/>
              <a:stretch/>
            </p:blipFill>
            <p:spPr bwMode="auto">
              <a:xfrm>
                <a:off x="539552" y="3068960"/>
                <a:ext cx="504056" cy="1235319"/>
              </a:xfrm>
              <a:prstGeom prst="rect">
                <a:avLst/>
              </a:prstGeom>
              <a:noFill/>
              <a:ln>
                <a:solidFill>
                  <a:schemeClr val="tx1"/>
                </a:solidFill>
              </a:ln>
              <a:extLst>
                <a:ext uri="{53640926-AAD7-44d8-BBD7-CCE9431645EC}">
                  <a14:shadowObscured xmlns:lc="http://schemas.openxmlformats.org/drawingml/2006/lockedCanvas" xmlns:pic="http://schemas.openxmlformats.org/drawingml/2006/picture"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a:ext>
              </a:extLst>
            </p:spPr>
          </p:pic>
          <p:pic>
            <p:nvPicPr>
              <p:cNvPr id="17" name="16 Imagen" descr="D:\NUEVOS SNP\SNP3304.2.bmp"/>
              <p:cNvPicPr/>
              <p:nvPr/>
            </p:nvPicPr>
            <p:blipFill rotWithShape="1">
              <a:blip r:embed="rId4" cstate="print">
                <a:extLst>
                  <a:ext uri="{28A0092B-C50C-407E-A947-70E740481C1C}">
                    <a14:useLocalDpi xmlns:lc="http://schemas.openxmlformats.org/drawingml/2006/lockedCanvas" xmlns:pic="http://schemas.openxmlformats.org/drawingml/2006/picture"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l="47238" t="28198" r="43094" b="18398"/>
              <a:stretch/>
            </p:blipFill>
            <p:spPr bwMode="auto">
              <a:xfrm>
                <a:off x="1115616" y="3068960"/>
                <a:ext cx="504056" cy="1227369"/>
              </a:xfrm>
              <a:prstGeom prst="rect">
                <a:avLst/>
              </a:prstGeom>
              <a:noFill/>
              <a:ln>
                <a:solidFill>
                  <a:schemeClr val="tx1"/>
                </a:solidFill>
              </a:ln>
              <a:extLst>
                <a:ext uri="{53640926-AAD7-44d8-BBD7-CCE9431645EC}">
                  <a14:shadowObscured xmlns:lc="http://schemas.openxmlformats.org/drawingml/2006/lockedCanvas" xmlns:pic="http://schemas.openxmlformats.org/drawingml/2006/picture"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a:ext>
              </a:extLst>
            </p:spPr>
          </p:pic>
          <p:pic>
            <p:nvPicPr>
              <p:cNvPr id="18" name="17 Imagen" descr="D:\NUEVOS SNP\SNP3304.3.bmp"/>
              <p:cNvPicPr/>
              <p:nvPr/>
            </p:nvPicPr>
            <p:blipFill rotWithShape="1">
              <a:blip r:embed="rId5" cstate="print">
                <a:extLst>
                  <a:ext uri="{28A0092B-C50C-407E-A947-70E740481C1C}">
                    <a14:useLocalDpi xmlns:lc="http://schemas.openxmlformats.org/drawingml/2006/lockedCanvas" xmlns:pic="http://schemas.openxmlformats.org/drawingml/2006/picture"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l="45856" t="28182" r="40332" b="17507"/>
              <a:stretch/>
            </p:blipFill>
            <p:spPr bwMode="auto">
              <a:xfrm>
                <a:off x="1691680" y="3068960"/>
                <a:ext cx="504056" cy="1229585"/>
              </a:xfrm>
              <a:prstGeom prst="rect">
                <a:avLst/>
              </a:prstGeom>
              <a:noFill/>
              <a:ln>
                <a:solidFill>
                  <a:schemeClr val="tx1"/>
                </a:solidFill>
              </a:ln>
              <a:extLst>
                <a:ext uri="{53640926-AAD7-44d8-BBD7-CCE9431645EC}">
                  <a14:shadowObscured xmlns:lc="http://schemas.openxmlformats.org/drawingml/2006/lockedCanvas" xmlns:pic="http://schemas.openxmlformats.org/drawingml/2006/picture"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a:ext>
              </a:extLst>
            </p:spPr>
          </p:pic>
          <p:sp>
            <p:nvSpPr>
              <p:cNvPr id="19" name="18 Rectángulo"/>
              <p:cNvSpPr/>
              <p:nvPr/>
            </p:nvSpPr>
            <p:spPr>
              <a:xfrm>
                <a:off x="539552" y="2780928"/>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solidFill>
                      <a:srgbClr val="000099"/>
                    </a:solidFill>
                  </a:rPr>
                  <a:t>CC</a:t>
                </a:r>
                <a:endParaRPr lang="es-ES" sz="1400" dirty="0">
                  <a:solidFill>
                    <a:srgbClr val="000099"/>
                  </a:solidFill>
                </a:endParaRPr>
              </a:p>
            </p:txBody>
          </p:sp>
          <p:sp>
            <p:nvSpPr>
              <p:cNvPr id="21" name="20 Rectángulo"/>
              <p:cNvSpPr/>
              <p:nvPr/>
            </p:nvSpPr>
            <p:spPr>
              <a:xfrm>
                <a:off x="1115616" y="2780928"/>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solidFill>
                      <a:srgbClr val="000099"/>
                    </a:solidFill>
                  </a:rPr>
                  <a:t>C</a:t>
                </a:r>
                <a:r>
                  <a:rPr lang="es-ES" sz="1400" dirty="0" smtClean="0">
                    <a:solidFill>
                      <a:schemeClr val="tx1"/>
                    </a:solidFill>
                  </a:rPr>
                  <a:t>G</a:t>
                </a:r>
                <a:endParaRPr lang="es-ES" sz="1400" dirty="0">
                  <a:solidFill>
                    <a:schemeClr val="tx1"/>
                  </a:solidFill>
                </a:endParaRPr>
              </a:p>
            </p:txBody>
          </p:sp>
          <p:sp>
            <p:nvSpPr>
              <p:cNvPr id="22" name="21 Rectángulo"/>
              <p:cNvSpPr/>
              <p:nvPr/>
            </p:nvSpPr>
            <p:spPr>
              <a:xfrm>
                <a:off x="1691680" y="2780928"/>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solidFill>
                      <a:schemeClr val="tx1"/>
                    </a:solidFill>
                  </a:rPr>
                  <a:t>GG</a:t>
                </a:r>
                <a:endParaRPr lang="es-ES" sz="1400" dirty="0">
                  <a:solidFill>
                    <a:schemeClr val="tx1"/>
                  </a:solidFill>
                </a:endParaRPr>
              </a:p>
            </p:txBody>
          </p:sp>
        </p:grpSp>
        <p:sp>
          <p:nvSpPr>
            <p:cNvPr id="30" name="29 Rectángulo"/>
            <p:cNvSpPr/>
            <p:nvPr/>
          </p:nvSpPr>
          <p:spPr>
            <a:xfrm>
              <a:off x="1331640" y="2564904"/>
              <a:ext cx="2160240"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2060"/>
                  </a:solidFill>
                </a:rPr>
                <a:t>rs3803304</a:t>
              </a:r>
              <a:endParaRPr lang="es-ES" dirty="0">
                <a:solidFill>
                  <a:srgbClr val="002060"/>
                </a:solidFill>
              </a:endParaRPr>
            </a:p>
          </p:txBody>
        </p:sp>
      </p:grpSp>
      <p:grpSp>
        <p:nvGrpSpPr>
          <p:cNvPr id="32" name="31 Grupo"/>
          <p:cNvGrpSpPr/>
          <p:nvPr/>
        </p:nvGrpSpPr>
        <p:grpSpPr>
          <a:xfrm>
            <a:off x="6794856" y="2934136"/>
            <a:ext cx="2169632" cy="2304256"/>
            <a:chOff x="4283968" y="2420888"/>
            <a:chExt cx="2169632" cy="2304256"/>
          </a:xfrm>
        </p:grpSpPr>
        <p:pic>
          <p:nvPicPr>
            <p:cNvPr id="24" name="23 Imagen" descr="C:\Users\labgenetica\Documents\B FREIRE\TESIS\PCR AKT1\2494732.1.bmp"/>
            <p:cNvPicPr/>
            <p:nvPr/>
          </p:nvPicPr>
          <p:blipFill rotWithShape="1">
            <a:blip r:embed="rId6" cstate="print">
              <a:extLst>
                <a:ext uri="{28A0092B-C50C-407E-A947-70E740481C1C}">
                  <a14:useLocalDpi xmlns:lc="http://schemas.openxmlformats.org/drawingml/2006/lockedCanvas" xmlns:pic="http://schemas.openxmlformats.org/drawingml/2006/picture"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l="48641" t="29771" r="41844" b="16384"/>
            <a:stretch/>
          </p:blipFill>
          <p:spPr bwMode="auto">
            <a:xfrm>
              <a:off x="4355976" y="3140968"/>
              <a:ext cx="648072" cy="1584176"/>
            </a:xfrm>
            <a:prstGeom prst="rect">
              <a:avLst/>
            </a:prstGeom>
            <a:noFill/>
            <a:ln>
              <a:solidFill>
                <a:schemeClr val="tx1"/>
              </a:solidFill>
            </a:ln>
            <a:extLst>
              <a:ext uri="{53640926-AAD7-44d8-BBD7-CCE9431645EC}">
                <a14:shadowObscured xmlns:lc="http://schemas.openxmlformats.org/drawingml/2006/lockedCanvas" xmlns:pic="http://schemas.openxmlformats.org/drawingml/2006/picture"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a:ext>
            </a:extLst>
          </p:spPr>
        </p:pic>
        <p:pic>
          <p:nvPicPr>
            <p:cNvPr id="25" name="24 Imagen" descr="C:\Users\labgenetica\Documents\B FREIRE\TESIS\PCR AKT1\2494732.3.bmp"/>
            <p:cNvPicPr/>
            <p:nvPr/>
          </p:nvPicPr>
          <p:blipFill rotWithShape="1">
            <a:blip r:embed="rId7" cstate="print">
              <a:extLst>
                <a:ext uri="{28A0092B-C50C-407E-A947-70E740481C1C}">
                  <a14:useLocalDpi xmlns:lc="http://schemas.openxmlformats.org/drawingml/2006/lockedCanvas" xmlns:pic="http://schemas.openxmlformats.org/drawingml/2006/picture"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l="47236" t="34908" r="41711" b="17617"/>
            <a:stretch/>
          </p:blipFill>
          <p:spPr bwMode="auto">
            <a:xfrm>
              <a:off x="5076056" y="3140968"/>
              <a:ext cx="648072" cy="1584176"/>
            </a:xfrm>
            <a:prstGeom prst="rect">
              <a:avLst/>
            </a:prstGeom>
            <a:noFill/>
            <a:ln>
              <a:solidFill>
                <a:schemeClr val="tx1"/>
              </a:solidFill>
            </a:ln>
            <a:extLst>
              <a:ext uri="{53640926-AAD7-44d8-BBD7-CCE9431645EC}">
                <a14:shadowObscured xmlns:lc="http://schemas.openxmlformats.org/drawingml/2006/lockedCanvas" xmlns:pic="http://schemas.openxmlformats.org/drawingml/2006/picture"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a:ext>
            </a:extLst>
          </p:spPr>
        </p:pic>
        <p:pic>
          <p:nvPicPr>
            <p:cNvPr id="26" name="25 Imagen" descr="C:\Users\labgenetica\Documents\B FREIRE\TESIS\PCR AKT1\2494732.2.bmp"/>
            <p:cNvPicPr/>
            <p:nvPr/>
          </p:nvPicPr>
          <p:blipFill rotWithShape="1">
            <a:blip r:embed="rId8" cstate="print">
              <a:extLst>
                <a:ext uri="{28A0092B-C50C-407E-A947-70E740481C1C}">
                  <a14:useLocalDpi xmlns:lc="http://schemas.openxmlformats.org/drawingml/2006/lockedCanvas" xmlns:pic="http://schemas.openxmlformats.org/drawingml/2006/picture"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l="48303" t="25005" r="40656" b="17010"/>
            <a:stretch/>
          </p:blipFill>
          <p:spPr bwMode="auto">
            <a:xfrm>
              <a:off x="5796136" y="3140968"/>
              <a:ext cx="648072" cy="1584176"/>
            </a:xfrm>
            <a:prstGeom prst="rect">
              <a:avLst/>
            </a:prstGeom>
            <a:noFill/>
            <a:ln>
              <a:solidFill>
                <a:schemeClr val="tx1"/>
              </a:solidFill>
            </a:ln>
            <a:extLst>
              <a:ext uri="{53640926-AAD7-44d8-BBD7-CCE9431645EC}">
                <a14:shadowObscured xmlns:lc="http://schemas.openxmlformats.org/drawingml/2006/lockedCanvas" xmlns:pic="http://schemas.openxmlformats.org/drawingml/2006/picture"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a:ext>
            </a:extLst>
          </p:spPr>
        </p:pic>
        <p:sp>
          <p:nvSpPr>
            <p:cNvPr id="27" name="26 Rectángulo"/>
            <p:cNvSpPr/>
            <p:nvPr/>
          </p:nvSpPr>
          <p:spPr>
            <a:xfrm>
              <a:off x="4346584" y="2708920"/>
              <a:ext cx="657464" cy="368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solidFill>
                    <a:schemeClr val="tx1"/>
                  </a:solidFill>
                </a:rPr>
                <a:t>GG</a:t>
              </a:r>
              <a:endParaRPr lang="es-ES" sz="1400" dirty="0">
                <a:solidFill>
                  <a:schemeClr val="tx1"/>
                </a:solidFill>
              </a:endParaRPr>
            </a:p>
          </p:txBody>
        </p:sp>
        <p:sp>
          <p:nvSpPr>
            <p:cNvPr id="28" name="27 Rectángulo"/>
            <p:cNvSpPr/>
            <p:nvPr/>
          </p:nvSpPr>
          <p:spPr>
            <a:xfrm>
              <a:off x="5066664" y="2708920"/>
              <a:ext cx="657464" cy="368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solidFill>
                    <a:schemeClr val="tx1"/>
                  </a:solidFill>
                </a:rPr>
                <a:t>G</a:t>
              </a:r>
              <a:r>
                <a:rPr lang="es-ES" sz="1400" dirty="0" smtClean="0">
                  <a:solidFill>
                    <a:srgbClr val="008000"/>
                  </a:solidFill>
                </a:rPr>
                <a:t>A</a:t>
              </a:r>
              <a:endParaRPr lang="es-ES" sz="1400" dirty="0">
                <a:solidFill>
                  <a:srgbClr val="008000"/>
                </a:solidFill>
              </a:endParaRPr>
            </a:p>
          </p:txBody>
        </p:sp>
        <p:sp>
          <p:nvSpPr>
            <p:cNvPr id="29" name="28 Rectángulo"/>
            <p:cNvSpPr/>
            <p:nvPr/>
          </p:nvSpPr>
          <p:spPr>
            <a:xfrm>
              <a:off x="5796136" y="2708920"/>
              <a:ext cx="657464" cy="368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solidFill>
                    <a:srgbClr val="008000"/>
                  </a:solidFill>
                </a:rPr>
                <a:t>AA</a:t>
              </a:r>
              <a:endParaRPr lang="es-ES" sz="1400" dirty="0">
                <a:solidFill>
                  <a:srgbClr val="008000"/>
                </a:solidFill>
              </a:endParaRPr>
            </a:p>
          </p:txBody>
        </p:sp>
        <p:sp>
          <p:nvSpPr>
            <p:cNvPr id="31" name="30 Rectángulo"/>
            <p:cNvSpPr/>
            <p:nvPr/>
          </p:nvSpPr>
          <p:spPr>
            <a:xfrm>
              <a:off x="4283968" y="2420888"/>
              <a:ext cx="2160240"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2060"/>
                  </a:solidFill>
                </a:rPr>
                <a:t>rs2494732</a:t>
              </a:r>
              <a:endParaRPr lang="es-ES" dirty="0">
                <a:solidFill>
                  <a:srgbClr val="002060"/>
                </a:solidFill>
              </a:endParaRPr>
            </a:p>
          </p:txBody>
        </p:sp>
      </p:grpSp>
      <p:grpSp>
        <p:nvGrpSpPr>
          <p:cNvPr id="38" name="37 Grupo"/>
          <p:cNvGrpSpPr/>
          <p:nvPr/>
        </p:nvGrpSpPr>
        <p:grpSpPr>
          <a:xfrm>
            <a:off x="395536" y="2934136"/>
            <a:ext cx="936104" cy="2293539"/>
            <a:chOff x="611560" y="2780928"/>
            <a:chExt cx="936104" cy="2293539"/>
          </a:xfrm>
        </p:grpSpPr>
        <p:pic>
          <p:nvPicPr>
            <p:cNvPr id="35" name="34 Imagen" descr="D:\NUEVOS SNP\E319G.bmp"/>
            <p:cNvPicPr/>
            <p:nvPr/>
          </p:nvPicPr>
          <p:blipFill>
            <a:blip r:embed="rId9"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pic="http://schemas.openxmlformats.org/drawingml/2006/picture" xmlns:lc="http://schemas.openxmlformats.org/drawingml/2006/lockedCanvas" val="0"/>
                </a:ext>
              </a:extLst>
            </a:blip>
            <a:srcRect l="75894" t="50249" r="13067"/>
            <a:stretch>
              <a:fillRect/>
            </a:stretch>
          </p:blipFill>
          <p:spPr bwMode="auto">
            <a:xfrm>
              <a:off x="755576" y="3501008"/>
              <a:ext cx="648072" cy="1573459"/>
            </a:xfrm>
            <a:prstGeom prst="rect">
              <a:avLst/>
            </a:prstGeom>
            <a:noFill/>
            <a:ln>
              <a:solidFill>
                <a:schemeClr val="tx1"/>
              </a:solidFill>
            </a:ln>
          </p:spPr>
        </p:pic>
        <p:sp>
          <p:nvSpPr>
            <p:cNvPr id="36" name="35 Rectángulo"/>
            <p:cNvSpPr/>
            <p:nvPr/>
          </p:nvSpPr>
          <p:spPr>
            <a:xfrm>
              <a:off x="755576" y="3140968"/>
              <a:ext cx="65746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solidFill>
                    <a:srgbClr val="33CC33"/>
                  </a:solidFill>
                </a:rPr>
                <a:t>AA</a:t>
              </a:r>
              <a:endParaRPr lang="es-ES" sz="1400" dirty="0">
                <a:solidFill>
                  <a:srgbClr val="33CC33"/>
                </a:solidFill>
              </a:endParaRPr>
            </a:p>
          </p:txBody>
        </p:sp>
        <p:sp>
          <p:nvSpPr>
            <p:cNvPr id="37" name="36 Rectángulo"/>
            <p:cNvSpPr/>
            <p:nvPr/>
          </p:nvSpPr>
          <p:spPr>
            <a:xfrm>
              <a:off x="611560" y="2780928"/>
              <a:ext cx="9361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2060"/>
                  </a:solidFill>
                </a:rPr>
                <a:t>E319G</a:t>
              </a:r>
              <a:endParaRPr lang="es-ES" dirty="0">
                <a:solidFill>
                  <a:srgbClr val="002060"/>
                </a:solidFill>
              </a:endParaRPr>
            </a:p>
          </p:txBody>
        </p:sp>
      </p:grpSp>
      <p:grpSp>
        <p:nvGrpSpPr>
          <p:cNvPr id="42" name="41 Grupo"/>
          <p:cNvGrpSpPr/>
          <p:nvPr/>
        </p:nvGrpSpPr>
        <p:grpSpPr>
          <a:xfrm>
            <a:off x="2051720" y="2934136"/>
            <a:ext cx="936104" cy="2302411"/>
            <a:chOff x="2411760" y="2852936"/>
            <a:chExt cx="936104" cy="2302411"/>
          </a:xfrm>
        </p:grpSpPr>
        <p:pic>
          <p:nvPicPr>
            <p:cNvPr id="39" name="38 Imagen" descr="C:\Users\labgenetica\Documents\B FREIRE\TESIS\PCR AKT1\P388T.bmp"/>
            <p:cNvPicPr/>
            <p:nvPr/>
          </p:nvPicPr>
          <p:blipFill rotWithShape="1">
            <a:blip r:embed="rId10"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pic="http://schemas.openxmlformats.org/drawingml/2006/picture" xmlns:lc="http://schemas.openxmlformats.org/drawingml/2006/lockedCanvas" val="0"/>
                </a:ext>
              </a:extLst>
            </a:blip>
            <a:srcRect l="44266" t="50298" r="46075" b="18346"/>
            <a:stretch/>
          </p:blipFill>
          <p:spPr bwMode="auto">
            <a:xfrm>
              <a:off x="2555776" y="3573016"/>
              <a:ext cx="648072" cy="1582331"/>
            </a:xfrm>
            <a:prstGeom prst="rect">
              <a:avLst/>
            </a:prstGeom>
            <a:noFill/>
            <a:ln>
              <a:solidFill>
                <a:schemeClr val="tx1"/>
              </a:solid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pic="http://schemas.openxmlformats.org/drawingml/2006/picture" xmlns:lc="http://schemas.openxmlformats.org/drawingml/2006/lockedCanvas"/>
              </a:ext>
            </a:extLst>
          </p:spPr>
        </p:pic>
        <p:sp>
          <p:nvSpPr>
            <p:cNvPr id="40" name="39 Rectángulo"/>
            <p:cNvSpPr/>
            <p:nvPr/>
          </p:nvSpPr>
          <p:spPr>
            <a:xfrm>
              <a:off x="2555776" y="3212976"/>
              <a:ext cx="65746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solidFill>
                    <a:srgbClr val="000099"/>
                  </a:solidFill>
                </a:rPr>
                <a:t>CC</a:t>
              </a:r>
              <a:endParaRPr lang="es-ES" sz="1400" dirty="0">
                <a:solidFill>
                  <a:srgbClr val="000099"/>
                </a:solidFill>
              </a:endParaRPr>
            </a:p>
          </p:txBody>
        </p:sp>
        <p:sp>
          <p:nvSpPr>
            <p:cNvPr id="41" name="40 Rectángulo"/>
            <p:cNvSpPr/>
            <p:nvPr/>
          </p:nvSpPr>
          <p:spPr>
            <a:xfrm>
              <a:off x="2411760" y="2852936"/>
              <a:ext cx="9361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002060"/>
                  </a:solidFill>
                </a:rPr>
                <a:t>P388T</a:t>
              </a:r>
              <a:endParaRPr lang="es-ES" dirty="0">
                <a:solidFill>
                  <a:srgbClr val="002060"/>
                </a:solidFill>
              </a:endParaRPr>
            </a:p>
          </p:txBody>
        </p:sp>
      </p:grpSp>
      <p:pic>
        <p:nvPicPr>
          <p:cNvPr id="43" name="42 Imagen" descr="C:\Users\labgenetica\Documents\B FREIRE\TESIS\PCR AKT1\P388T.bmp"/>
          <p:cNvPicPr/>
          <p:nvPr/>
        </p:nvPicPr>
        <p:blipFill rotWithShape="1">
          <a:blip r:embed="rId10"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pic="http://schemas.openxmlformats.org/drawingml/2006/picture" xmlns:lc="http://schemas.openxmlformats.org/drawingml/2006/lockedCanvas" val="0"/>
              </a:ext>
            </a:extLst>
          </a:blip>
          <a:srcRect l="108" b="18346"/>
          <a:stretch/>
        </p:blipFill>
        <p:spPr bwMode="auto">
          <a:xfrm>
            <a:off x="179512" y="2924944"/>
            <a:ext cx="4276528" cy="2232248"/>
          </a:xfrm>
          <a:prstGeom prst="rect">
            <a:avLst/>
          </a:prstGeom>
          <a:noFill/>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pic="http://schemas.openxmlformats.org/drawingml/2006/picture" xmlns:lc="http://schemas.openxmlformats.org/drawingml/2006/lockedCanvas"/>
            </a:ext>
          </a:extLst>
        </p:spPr>
      </p:pic>
      <p:pic>
        <p:nvPicPr>
          <p:cNvPr id="44" name="43 Imagen"/>
          <p:cNvPicPr/>
          <p:nvPr/>
        </p:nvPicPr>
        <p:blipFill rotWithShape="1">
          <a:blip r:embed="rId11" cstate="print"/>
          <a:srcRect l="5230" t="45265" r="10849" b="20093"/>
          <a:stretch/>
        </p:blipFill>
        <p:spPr bwMode="auto">
          <a:xfrm>
            <a:off x="4644008" y="2996952"/>
            <a:ext cx="4202278" cy="2160240"/>
          </a:xfrm>
          <a:prstGeom prst="rect">
            <a:avLst/>
          </a:prstGeom>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arto="http://schemas.microsoft.com/office/word/2006/arto"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pic="http://schemas.openxmlformats.org/drawingml/2006/picture" xmlns:lc="http://schemas.openxmlformats.org/drawingml/2006/lockedCanvas"/>
            </a:ext>
          </a:extLst>
        </p:spPr>
      </p:pic>
    </p:spTree>
    <p:extLst>
      <p:ext uri="{BB962C8B-B14F-4D97-AF65-F5344CB8AC3E}">
        <p14:creationId xmlns:p14="http://schemas.microsoft.com/office/powerpoint/2010/main" xmlns="" val="362285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20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20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000"/>
                                        <p:tgtEl>
                                          <p:spTgt spid="32"/>
                                        </p:tgtEl>
                                      </p:cBhvr>
                                    </p:animEffect>
                                  </p:childTnLst>
                                </p:cTn>
                              </p:par>
                              <p:par>
                                <p:cTn id="17" presetID="10" presetClass="exit" presetSubtype="0" fill="hold" nodeType="withEffect">
                                  <p:stCondLst>
                                    <p:cond delay="0"/>
                                  </p:stCondLst>
                                  <p:childTnLst>
                                    <p:animEffect transition="out" filter="fade">
                                      <p:cBhvr>
                                        <p:cTn id="18" dur="2000"/>
                                        <p:tgtEl>
                                          <p:spTgt spid="44"/>
                                        </p:tgtEl>
                                      </p:cBhvr>
                                    </p:animEffect>
                                    <p:set>
                                      <p:cBhvr>
                                        <p:cTn id="19" dur="1" fill="hold">
                                          <p:stCondLst>
                                            <p:cond delay="1999"/>
                                          </p:stCondLst>
                                        </p:cTn>
                                        <p:tgtEl>
                                          <p:spTgt spid="4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43"/>
                                        </p:tgtEl>
                                      </p:cBhvr>
                                    </p:animEffect>
                                    <p:set>
                                      <p:cBhvr>
                                        <p:cTn id="2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3 Título"/>
          <p:cNvSpPr txBox="1">
            <a:spLocks/>
          </p:cNvSpPr>
          <p:nvPr/>
        </p:nvSpPr>
        <p:spPr>
          <a:xfrm>
            <a:off x="467544" y="0"/>
            <a:ext cx="8229600" cy="922114"/>
          </a:xfrm>
          <a:prstGeom prst="rect">
            <a:avLst/>
          </a:prstGeom>
        </p:spPr>
        <p:txBody>
          <a:bodyPr>
            <a:normAutofit/>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4000" dirty="0" err="1" smtClean="0">
                <a:ln w="0"/>
                <a:solidFill>
                  <a:schemeClr val="tx1"/>
                </a:solidFill>
                <a:effectLst>
                  <a:outerShdw blurRad="38100" dist="19050" dir="2700000" algn="tl" rotWithShape="0">
                    <a:schemeClr val="dk1">
                      <a:alpha val="40000"/>
                    </a:schemeClr>
                  </a:outerShdw>
                </a:effectLst>
                <a:cs typeface="Arial" pitchFamily="34" charset="0"/>
              </a:rPr>
              <a:t>SNPs</a:t>
            </a:r>
            <a:r>
              <a:rPr lang="es-EC" sz="4000" dirty="0" smtClean="0">
                <a:ln w="0"/>
                <a:solidFill>
                  <a:schemeClr val="tx1"/>
                </a:solidFill>
                <a:effectLst>
                  <a:outerShdw blurRad="38100" dist="19050" dir="2700000" algn="tl" rotWithShape="0">
                    <a:schemeClr val="dk1">
                      <a:alpha val="40000"/>
                    </a:schemeClr>
                  </a:outerShdw>
                </a:effectLst>
                <a:cs typeface="Arial" pitchFamily="34" charset="0"/>
              </a:rPr>
              <a:t> y subtipos</a:t>
            </a:r>
            <a:endParaRPr lang="es-EC" sz="4000" dirty="0">
              <a:solidFill>
                <a:schemeClr val="tx1"/>
              </a:solidFill>
              <a:cs typeface="Arial" pitchFamily="34" charset="0"/>
            </a:endParaRPr>
          </a:p>
        </p:txBody>
      </p:sp>
      <p:sp>
        <p:nvSpPr>
          <p:cNvPr id="16" name="15 Marcador de contenido"/>
          <p:cNvSpPr>
            <a:spLocks noGrp="1"/>
          </p:cNvSpPr>
          <p:nvPr>
            <p:ph idx="1"/>
          </p:nvPr>
        </p:nvSpPr>
        <p:spPr/>
        <p:txBody>
          <a:bodyPr/>
          <a:lstStyle/>
          <a:p>
            <a:endParaRPr lang="es-ES" dirty="0" smtClean="0">
              <a:solidFill>
                <a:schemeClr val="tx1"/>
              </a:solidFill>
            </a:endParaRPr>
          </a:p>
          <a:p>
            <a:endParaRPr lang="es-ES" dirty="0"/>
          </a:p>
        </p:txBody>
      </p:sp>
      <p:graphicFrame>
        <p:nvGraphicFramePr>
          <p:cNvPr id="5" name="4 Tabla"/>
          <p:cNvGraphicFramePr>
            <a:graphicFrameLocks noGrp="1"/>
          </p:cNvGraphicFramePr>
          <p:nvPr/>
        </p:nvGraphicFramePr>
        <p:xfrm>
          <a:off x="251520" y="1196752"/>
          <a:ext cx="8496942" cy="4366240"/>
        </p:xfrm>
        <a:graphic>
          <a:graphicData uri="http://schemas.openxmlformats.org/drawingml/2006/table">
            <a:tbl>
              <a:tblPr/>
              <a:tblGrid>
                <a:gridCol w="1182184"/>
                <a:gridCol w="875920"/>
                <a:gridCol w="560498"/>
                <a:gridCol w="560498"/>
                <a:gridCol w="560498"/>
                <a:gridCol w="560498"/>
                <a:gridCol w="560498"/>
                <a:gridCol w="560498"/>
                <a:gridCol w="560498"/>
                <a:gridCol w="560498"/>
                <a:gridCol w="560498"/>
                <a:gridCol w="697178"/>
                <a:gridCol w="697178"/>
              </a:tblGrid>
              <a:tr h="504056">
                <a:tc rowSpan="2">
                  <a:txBody>
                    <a:bodyPr/>
                    <a:lstStyle/>
                    <a:p>
                      <a:pPr algn="ctr">
                        <a:lnSpc>
                          <a:spcPct val="150000"/>
                        </a:lnSpc>
                        <a:spcAft>
                          <a:spcPts val="0"/>
                        </a:spcAft>
                      </a:pPr>
                      <a:r>
                        <a:rPr lang="es-ES" sz="1400" b="1" dirty="0">
                          <a:solidFill>
                            <a:srgbClr val="FFFFFF"/>
                          </a:solidFill>
                          <a:latin typeface="Arial"/>
                          <a:ea typeface="Times New Roman"/>
                          <a:cs typeface="Arial"/>
                        </a:rPr>
                        <a:t>SNP</a:t>
                      </a:r>
                      <a:endParaRPr lang="es-ES" sz="1400" dirty="0">
                        <a:latin typeface="Arial"/>
                        <a:ea typeface="Calibri"/>
                        <a:cs typeface="Times New Roman"/>
                      </a:endParaRPr>
                    </a:p>
                  </a:txBody>
                  <a:tcPr marL="63500" marR="63500" marT="0" marB="0" anchor="ctr">
                    <a:lnL w="12700" cap="flat" cmpd="sng" algn="ctr">
                      <a:solidFill>
                        <a:srgbClr val="7BA0CD"/>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rowSpan="2">
                  <a:txBody>
                    <a:bodyPr/>
                    <a:lstStyle/>
                    <a:p>
                      <a:pPr indent="85725" algn="ctr">
                        <a:lnSpc>
                          <a:spcPct val="150000"/>
                        </a:lnSpc>
                        <a:spcAft>
                          <a:spcPts val="0"/>
                        </a:spcAft>
                      </a:pPr>
                      <a:r>
                        <a:rPr lang="es-ES" sz="1400" b="1" dirty="0">
                          <a:solidFill>
                            <a:srgbClr val="FFFFFF"/>
                          </a:solidFill>
                          <a:latin typeface="Arial"/>
                          <a:ea typeface="Times New Roman"/>
                          <a:cs typeface="Arial"/>
                        </a:rPr>
                        <a:t>Genotipo</a:t>
                      </a:r>
                      <a:endParaRPr lang="es-ES" sz="1400" dirty="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gridSpan="2">
                  <a:txBody>
                    <a:bodyPr/>
                    <a:lstStyle/>
                    <a:p>
                      <a:pPr algn="ctr">
                        <a:lnSpc>
                          <a:spcPct val="150000"/>
                        </a:lnSpc>
                        <a:spcAft>
                          <a:spcPts val="0"/>
                        </a:spcAft>
                      </a:pPr>
                      <a:r>
                        <a:rPr lang="es-ES" sz="1400" b="1" dirty="0">
                          <a:solidFill>
                            <a:srgbClr val="FFFFFF"/>
                          </a:solidFill>
                          <a:latin typeface="Arial"/>
                          <a:ea typeface="Times New Roman"/>
                          <a:cs typeface="Arial"/>
                        </a:rPr>
                        <a:t>Luminal A</a:t>
                      </a:r>
                      <a:endParaRPr lang="es-ES" sz="1400" dirty="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hMerge="1">
                  <a:txBody>
                    <a:bodyPr/>
                    <a:lstStyle/>
                    <a:p>
                      <a:endParaRPr lang="es-ES"/>
                    </a:p>
                  </a:txBody>
                  <a:tcPr/>
                </a:tc>
                <a:tc gridSpan="2">
                  <a:txBody>
                    <a:bodyPr/>
                    <a:lstStyle/>
                    <a:p>
                      <a:pPr algn="ctr">
                        <a:lnSpc>
                          <a:spcPct val="150000"/>
                        </a:lnSpc>
                        <a:spcAft>
                          <a:spcPts val="0"/>
                        </a:spcAft>
                      </a:pPr>
                      <a:r>
                        <a:rPr lang="es-ES" sz="1400" b="1" dirty="0">
                          <a:solidFill>
                            <a:srgbClr val="FFFFFF"/>
                          </a:solidFill>
                          <a:latin typeface="Arial"/>
                          <a:ea typeface="Times New Roman"/>
                          <a:cs typeface="Arial"/>
                        </a:rPr>
                        <a:t>Luminal B</a:t>
                      </a:r>
                      <a:endParaRPr lang="es-ES" sz="1400" dirty="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hMerge="1">
                  <a:txBody>
                    <a:bodyPr/>
                    <a:lstStyle/>
                    <a:p>
                      <a:endParaRPr lang="es-ES"/>
                    </a:p>
                  </a:txBody>
                  <a:tcPr/>
                </a:tc>
                <a:tc gridSpan="2">
                  <a:txBody>
                    <a:bodyPr/>
                    <a:lstStyle/>
                    <a:p>
                      <a:pPr algn="ctr">
                        <a:lnSpc>
                          <a:spcPct val="150000"/>
                        </a:lnSpc>
                        <a:spcAft>
                          <a:spcPts val="0"/>
                        </a:spcAft>
                      </a:pPr>
                      <a:r>
                        <a:rPr lang="es-ES" sz="1400" b="1" dirty="0">
                          <a:solidFill>
                            <a:srgbClr val="FFFFFF"/>
                          </a:solidFill>
                          <a:latin typeface="Arial"/>
                          <a:ea typeface="Times New Roman"/>
                          <a:cs typeface="Arial"/>
                        </a:rPr>
                        <a:t>HER2</a:t>
                      </a:r>
                      <a:endParaRPr lang="es-ES" sz="1400" dirty="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hMerge="1">
                  <a:txBody>
                    <a:bodyPr/>
                    <a:lstStyle/>
                    <a:p>
                      <a:endParaRPr lang="es-ES"/>
                    </a:p>
                  </a:txBody>
                  <a:tcPr/>
                </a:tc>
                <a:tc gridSpan="2">
                  <a:txBody>
                    <a:bodyPr/>
                    <a:lstStyle/>
                    <a:p>
                      <a:pPr algn="ctr">
                        <a:lnSpc>
                          <a:spcPct val="150000"/>
                        </a:lnSpc>
                        <a:spcAft>
                          <a:spcPts val="0"/>
                        </a:spcAft>
                      </a:pPr>
                      <a:r>
                        <a:rPr lang="es-ES" sz="1400" b="1" dirty="0">
                          <a:solidFill>
                            <a:srgbClr val="FFFFFF"/>
                          </a:solidFill>
                          <a:latin typeface="Arial"/>
                          <a:ea typeface="Times New Roman"/>
                          <a:cs typeface="Arial"/>
                        </a:rPr>
                        <a:t>TNBC</a:t>
                      </a:r>
                      <a:endParaRPr lang="es-ES" sz="1400" dirty="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hMerge="1">
                  <a:txBody>
                    <a:bodyPr/>
                    <a:lstStyle/>
                    <a:p>
                      <a:endParaRPr lang="es-ES"/>
                    </a:p>
                  </a:txBody>
                  <a:tcPr/>
                </a:tc>
                <a:tc gridSpan="2">
                  <a:txBody>
                    <a:bodyPr/>
                    <a:lstStyle/>
                    <a:p>
                      <a:pPr algn="ctr">
                        <a:lnSpc>
                          <a:spcPct val="150000"/>
                        </a:lnSpc>
                        <a:spcAft>
                          <a:spcPts val="0"/>
                        </a:spcAft>
                      </a:pPr>
                      <a:r>
                        <a:rPr lang="es-ES" sz="1400" b="1" dirty="0">
                          <a:solidFill>
                            <a:srgbClr val="FFFFFF"/>
                          </a:solidFill>
                          <a:latin typeface="Arial"/>
                          <a:ea typeface="Times New Roman"/>
                          <a:cs typeface="Arial"/>
                        </a:rPr>
                        <a:t>Total</a:t>
                      </a:r>
                      <a:endParaRPr lang="es-ES" sz="1400" dirty="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hMerge="1">
                  <a:txBody>
                    <a:bodyPr/>
                    <a:lstStyle/>
                    <a:p>
                      <a:endParaRPr lang="es-ES"/>
                    </a:p>
                  </a:txBody>
                  <a:tcPr/>
                </a:tc>
                <a:tc>
                  <a:txBody>
                    <a:bodyPr/>
                    <a:lstStyle/>
                    <a:p>
                      <a:pPr algn="ctr">
                        <a:lnSpc>
                          <a:spcPct val="150000"/>
                        </a:lnSpc>
                        <a:spcAft>
                          <a:spcPts val="0"/>
                        </a:spcAft>
                      </a:pPr>
                      <a:r>
                        <a:rPr lang="es-ES" sz="1400" b="1" dirty="0">
                          <a:solidFill>
                            <a:srgbClr val="FFFFFF"/>
                          </a:solidFill>
                          <a:latin typeface="Arial"/>
                          <a:ea typeface="Times New Roman"/>
                          <a:cs typeface="Arial"/>
                        </a:rPr>
                        <a:t>Valor </a:t>
                      </a:r>
                      <a:r>
                        <a:rPr lang="es-ES" sz="1400" b="1" i="1" dirty="0">
                          <a:solidFill>
                            <a:srgbClr val="FFFFFF"/>
                          </a:solidFill>
                          <a:latin typeface="Arial"/>
                          <a:ea typeface="Times New Roman"/>
                          <a:cs typeface="Arial"/>
                        </a:rPr>
                        <a:t>p</a:t>
                      </a:r>
                      <a:endParaRPr lang="es-ES" sz="1400" dirty="0">
                        <a:latin typeface="Arial"/>
                        <a:ea typeface="Calibri"/>
                        <a:cs typeface="Times New Roman"/>
                      </a:endParaRPr>
                    </a:p>
                  </a:txBody>
                  <a:tcPr marL="63500" marR="63500" marT="0" marB="0" anchor="ctr">
                    <a:lnL>
                      <a:noFill/>
                    </a:lnL>
                    <a:lnR w="12700" cap="flat" cmpd="sng" algn="ctr">
                      <a:solidFill>
                        <a:srgbClr val="7BA0C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321804">
                <a:tc vMerge="1">
                  <a:txBody>
                    <a:bodyPr/>
                    <a:lstStyle/>
                    <a:p>
                      <a:endParaRPr lang="es-ES"/>
                    </a:p>
                  </a:txBody>
                  <a:tcPr/>
                </a:tc>
                <a:tc vMerge="1">
                  <a:txBody>
                    <a:bodyPr/>
                    <a:lstStyle/>
                    <a:p>
                      <a:endParaRPr lang="es-ES"/>
                    </a:p>
                  </a:txBody>
                  <a:tcPr/>
                </a:tc>
                <a:tc>
                  <a:txBody>
                    <a:bodyPr/>
                    <a:lstStyle/>
                    <a:p>
                      <a:pPr algn="ctr">
                        <a:lnSpc>
                          <a:spcPct val="150000"/>
                        </a:lnSpc>
                        <a:spcAft>
                          <a:spcPts val="0"/>
                        </a:spcAft>
                      </a:pPr>
                      <a:r>
                        <a:rPr lang="es-ES" sz="1400" b="1" dirty="0">
                          <a:solidFill>
                            <a:srgbClr val="FFFFFF"/>
                          </a:solidFill>
                          <a:latin typeface="Arial"/>
                          <a:ea typeface="Times New Roman"/>
                          <a:cs typeface="Arial"/>
                        </a:rPr>
                        <a:t>n</a:t>
                      </a:r>
                      <a:endParaRPr lang="es-ES" sz="1400" dirty="0">
                        <a:latin typeface="Arial"/>
                        <a:ea typeface="Calibri"/>
                        <a:cs typeface="Times New Roman"/>
                      </a:endParaRPr>
                    </a:p>
                  </a:txBody>
                  <a:tcPr marL="63500" marR="6350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S" sz="1400" b="1">
                          <a:solidFill>
                            <a:srgbClr val="FFFFFF"/>
                          </a:solidFill>
                          <a:latin typeface="Arial"/>
                          <a:ea typeface="Times New Roman"/>
                          <a:cs typeface="Arial"/>
                        </a:rPr>
                        <a:t>%</a:t>
                      </a:r>
                      <a:endParaRPr lang="es-ES" sz="1400">
                        <a:latin typeface="Arial"/>
                        <a:ea typeface="Calibri"/>
                        <a:cs typeface="Times New Roman"/>
                      </a:endParaRPr>
                    </a:p>
                  </a:txBody>
                  <a:tcPr marL="63500" marR="6350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S" sz="1400" b="1">
                          <a:solidFill>
                            <a:srgbClr val="FFFFFF"/>
                          </a:solidFill>
                          <a:latin typeface="Arial"/>
                          <a:ea typeface="Times New Roman"/>
                          <a:cs typeface="Arial"/>
                        </a:rPr>
                        <a:t>n</a:t>
                      </a:r>
                      <a:endParaRPr lang="es-ES" sz="1400">
                        <a:latin typeface="Arial"/>
                        <a:ea typeface="Calibri"/>
                        <a:cs typeface="Times New Roman"/>
                      </a:endParaRPr>
                    </a:p>
                  </a:txBody>
                  <a:tcPr marL="63500" marR="6350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S" sz="1400" b="1">
                          <a:solidFill>
                            <a:srgbClr val="FFFFFF"/>
                          </a:solidFill>
                          <a:latin typeface="Arial"/>
                          <a:ea typeface="Times New Roman"/>
                          <a:cs typeface="Arial"/>
                        </a:rPr>
                        <a:t>%</a:t>
                      </a:r>
                      <a:endParaRPr lang="es-ES" sz="1400">
                        <a:latin typeface="Arial"/>
                        <a:ea typeface="Calibri"/>
                        <a:cs typeface="Times New Roman"/>
                      </a:endParaRPr>
                    </a:p>
                  </a:txBody>
                  <a:tcPr marL="63500" marR="6350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S" sz="1400" b="1">
                          <a:solidFill>
                            <a:srgbClr val="FFFFFF"/>
                          </a:solidFill>
                          <a:latin typeface="Arial"/>
                          <a:ea typeface="Times New Roman"/>
                          <a:cs typeface="Arial"/>
                        </a:rPr>
                        <a:t>n</a:t>
                      </a:r>
                      <a:endParaRPr lang="es-ES" sz="1400">
                        <a:latin typeface="Arial"/>
                        <a:ea typeface="Calibri"/>
                        <a:cs typeface="Times New Roman"/>
                      </a:endParaRPr>
                    </a:p>
                  </a:txBody>
                  <a:tcPr marL="63500" marR="6350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S" sz="1400" b="1">
                          <a:solidFill>
                            <a:srgbClr val="FFFFFF"/>
                          </a:solidFill>
                          <a:latin typeface="Arial"/>
                          <a:ea typeface="Times New Roman"/>
                          <a:cs typeface="Arial"/>
                        </a:rPr>
                        <a:t>%</a:t>
                      </a:r>
                      <a:endParaRPr lang="es-ES" sz="1400">
                        <a:latin typeface="Arial"/>
                        <a:ea typeface="Calibri"/>
                        <a:cs typeface="Times New Roman"/>
                      </a:endParaRPr>
                    </a:p>
                  </a:txBody>
                  <a:tcPr marL="63500" marR="6350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S" sz="1400" b="1">
                          <a:solidFill>
                            <a:srgbClr val="FFFFFF"/>
                          </a:solidFill>
                          <a:latin typeface="Arial"/>
                          <a:ea typeface="Times New Roman"/>
                          <a:cs typeface="Arial"/>
                        </a:rPr>
                        <a:t>n</a:t>
                      </a:r>
                      <a:endParaRPr lang="es-ES" sz="1400">
                        <a:latin typeface="Arial"/>
                        <a:ea typeface="Calibri"/>
                        <a:cs typeface="Times New Roman"/>
                      </a:endParaRPr>
                    </a:p>
                  </a:txBody>
                  <a:tcPr marL="63500" marR="6350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S" sz="1400" b="1">
                          <a:solidFill>
                            <a:srgbClr val="FFFFFF"/>
                          </a:solidFill>
                          <a:latin typeface="Arial"/>
                          <a:ea typeface="Times New Roman"/>
                          <a:cs typeface="Arial"/>
                        </a:rPr>
                        <a:t>%</a:t>
                      </a:r>
                      <a:endParaRPr lang="es-ES" sz="1400">
                        <a:latin typeface="Arial"/>
                        <a:ea typeface="Calibri"/>
                        <a:cs typeface="Times New Roman"/>
                      </a:endParaRPr>
                    </a:p>
                  </a:txBody>
                  <a:tcPr marL="63500" marR="6350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S" sz="1400" b="1">
                          <a:solidFill>
                            <a:srgbClr val="FFFFFF"/>
                          </a:solidFill>
                          <a:latin typeface="Arial"/>
                          <a:ea typeface="Times New Roman"/>
                          <a:cs typeface="Arial"/>
                        </a:rPr>
                        <a:t>n</a:t>
                      </a:r>
                      <a:endParaRPr lang="es-ES" sz="1400">
                        <a:latin typeface="Arial"/>
                        <a:ea typeface="Calibri"/>
                        <a:cs typeface="Times New Roman"/>
                      </a:endParaRPr>
                    </a:p>
                  </a:txBody>
                  <a:tcPr marL="63500" marR="6350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S" sz="1400" b="1" dirty="0">
                          <a:solidFill>
                            <a:srgbClr val="FFFFFF"/>
                          </a:solidFill>
                          <a:latin typeface="Arial"/>
                          <a:ea typeface="Times New Roman"/>
                          <a:cs typeface="Arial"/>
                        </a:rPr>
                        <a:t>%</a:t>
                      </a:r>
                      <a:endParaRPr lang="es-ES" sz="1400" dirty="0">
                        <a:latin typeface="Arial"/>
                        <a:ea typeface="Calibri"/>
                        <a:cs typeface="Times New Roman"/>
                      </a:endParaRPr>
                    </a:p>
                  </a:txBody>
                  <a:tcPr marL="63500" marR="6350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endParaRPr lang="es-ES" sz="1400" dirty="0">
                        <a:latin typeface="Arial"/>
                        <a:ea typeface="Calibri"/>
                        <a:cs typeface="Times New Roman"/>
                      </a:endParaRPr>
                    </a:p>
                  </a:txBody>
                  <a:tcPr marL="63500" marR="6350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478276">
                <a:tc>
                  <a:txBody>
                    <a:bodyPr/>
                    <a:lstStyle/>
                    <a:p>
                      <a:pPr algn="ctr">
                        <a:lnSpc>
                          <a:spcPct val="150000"/>
                        </a:lnSpc>
                        <a:spcAft>
                          <a:spcPts val="0"/>
                        </a:spcAft>
                      </a:pPr>
                      <a:r>
                        <a:rPr lang="es-ES" sz="1600" b="1" dirty="0">
                          <a:latin typeface="Arial"/>
                          <a:ea typeface="Times New Roman"/>
                          <a:cs typeface="Arial"/>
                        </a:rPr>
                        <a:t>rs3803304</a:t>
                      </a:r>
                      <a:endParaRPr lang="es-ES" sz="1600" dirty="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dirty="0">
                          <a:latin typeface="Arial"/>
                          <a:ea typeface="Times New Roman"/>
                          <a:cs typeface="Arial"/>
                        </a:rPr>
                        <a:t>CC</a:t>
                      </a:r>
                      <a:endParaRPr lang="es-ES" sz="1600" dirty="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dirty="0">
                          <a:latin typeface="Arial"/>
                          <a:ea typeface="Times New Roman"/>
                          <a:cs typeface="Arial"/>
                        </a:rPr>
                        <a:t>31</a:t>
                      </a:r>
                      <a:endParaRPr lang="es-ES" sz="1600" dirty="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a:latin typeface="Arial"/>
                          <a:ea typeface="Times New Roman"/>
                          <a:cs typeface="Arial"/>
                        </a:rPr>
                        <a:t>58.5</a:t>
                      </a:r>
                      <a:endParaRPr lang="es-ES" sz="160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a:latin typeface="Arial"/>
                          <a:ea typeface="Times New Roman"/>
                          <a:cs typeface="Arial"/>
                        </a:rPr>
                        <a:t>4</a:t>
                      </a:r>
                      <a:endParaRPr lang="es-ES" sz="160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a:latin typeface="Arial"/>
                          <a:ea typeface="Times New Roman"/>
                          <a:cs typeface="Arial"/>
                        </a:rPr>
                        <a:t>36.4</a:t>
                      </a:r>
                      <a:endParaRPr lang="es-ES" sz="160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a:latin typeface="Arial"/>
                          <a:ea typeface="Times New Roman"/>
                          <a:cs typeface="Arial"/>
                        </a:rPr>
                        <a:t>4</a:t>
                      </a:r>
                      <a:endParaRPr lang="es-ES" sz="160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a:latin typeface="Arial"/>
                          <a:ea typeface="Times New Roman"/>
                          <a:cs typeface="Arial"/>
                        </a:rPr>
                        <a:t>36.4</a:t>
                      </a:r>
                      <a:endParaRPr lang="es-ES" sz="160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a:latin typeface="Arial"/>
                          <a:ea typeface="Times New Roman"/>
                          <a:cs typeface="Arial"/>
                        </a:rPr>
                        <a:t>15</a:t>
                      </a:r>
                      <a:endParaRPr lang="es-ES" sz="160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dirty="0">
                          <a:latin typeface="Arial"/>
                          <a:ea typeface="Times New Roman"/>
                          <a:cs typeface="Arial"/>
                        </a:rPr>
                        <a:t>93.8</a:t>
                      </a:r>
                      <a:endParaRPr lang="es-ES" sz="1600" dirty="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a:latin typeface="Arial"/>
                          <a:ea typeface="Times New Roman"/>
                          <a:cs typeface="Arial"/>
                        </a:rPr>
                        <a:t>54</a:t>
                      </a:r>
                      <a:endParaRPr lang="es-ES" sz="160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a:latin typeface="Arial"/>
                          <a:ea typeface="Times New Roman"/>
                          <a:cs typeface="Arial"/>
                        </a:rPr>
                        <a:t>59.3</a:t>
                      </a:r>
                      <a:endParaRPr lang="es-ES" sz="160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a:latin typeface="Arial"/>
                          <a:ea typeface="Times New Roman"/>
                          <a:cs typeface="Arial"/>
                        </a:rPr>
                        <a:t>Ref</a:t>
                      </a:r>
                      <a:endParaRPr lang="es-ES" sz="1600">
                        <a:latin typeface="Arial"/>
                        <a:ea typeface="Calibri"/>
                        <a:cs typeface="Times New Roman"/>
                      </a:endParaRPr>
                    </a:p>
                  </a:txBody>
                  <a:tcPr marL="63500" marR="63500" marT="0" marB="0" anchor="ctr">
                    <a:lnL>
                      <a:noFill/>
                    </a:lnL>
                    <a:lnR>
                      <a:noFill/>
                    </a:lnR>
                    <a:lnT w="12700" cap="flat" cmpd="sng" algn="ctr">
                      <a:solidFill>
                        <a:srgbClr val="000000"/>
                      </a:solidFill>
                      <a:prstDash val="solid"/>
                      <a:round/>
                      <a:headEnd type="none" w="med" len="med"/>
                      <a:tailEnd type="none" w="med" len="med"/>
                    </a:lnT>
                    <a:lnB>
                      <a:noFill/>
                    </a:lnB>
                  </a:tcPr>
                </a:tc>
              </a:tr>
              <a:tr h="304846">
                <a:tc>
                  <a:txBody>
                    <a:bodyPr/>
                    <a:lstStyle/>
                    <a:p>
                      <a:endParaRPr lang="es-ES" sz="1600" dirty="0">
                        <a:latin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dirty="0">
                          <a:latin typeface="Arial"/>
                          <a:ea typeface="Times New Roman"/>
                          <a:cs typeface="Arial"/>
                        </a:rPr>
                        <a:t>CG</a:t>
                      </a:r>
                      <a:endParaRPr lang="es-ES" sz="1600" dirty="0">
                        <a:latin typeface="Arial"/>
                        <a:ea typeface="Calibri"/>
                        <a:cs typeface="Times New Roman"/>
                      </a:endParaRPr>
                    </a:p>
                  </a:txBody>
                  <a:tcPr marL="63500" marR="63500" marT="0" marB="0" anchor="ctr">
                    <a:lnL>
                      <a:noFill/>
                    </a:lnL>
                    <a:lnR>
                      <a:noFill/>
                    </a:lnR>
                    <a:lnT>
                      <a:noFill/>
                    </a:lnT>
                    <a:lnB>
                      <a:noFill/>
                    </a:lnB>
                    <a:solidFill>
                      <a:schemeClr val="accent3">
                        <a:lumMod val="60000"/>
                        <a:lumOff val="40000"/>
                      </a:schemeClr>
                    </a:solidFill>
                  </a:tcPr>
                </a:tc>
                <a:tc>
                  <a:txBody>
                    <a:bodyPr/>
                    <a:lstStyle/>
                    <a:p>
                      <a:pPr algn="ctr">
                        <a:lnSpc>
                          <a:spcPct val="150000"/>
                        </a:lnSpc>
                        <a:spcAft>
                          <a:spcPts val="0"/>
                        </a:spcAft>
                      </a:pPr>
                      <a:r>
                        <a:rPr lang="es-ES" sz="1600" dirty="0">
                          <a:latin typeface="Arial"/>
                          <a:ea typeface="Times New Roman"/>
                          <a:cs typeface="Arial"/>
                        </a:rPr>
                        <a:t>18</a:t>
                      </a:r>
                      <a:endParaRPr lang="es-ES" sz="1600" dirty="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34.0</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7</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63.6</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5</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45.5</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dirty="0">
                          <a:latin typeface="Arial"/>
                          <a:ea typeface="Times New Roman"/>
                          <a:cs typeface="Arial"/>
                        </a:rPr>
                        <a:t>0</a:t>
                      </a:r>
                      <a:endParaRPr lang="es-ES" sz="1600" dirty="0">
                        <a:latin typeface="Arial"/>
                        <a:ea typeface="Calibri"/>
                        <a:cs typeface="Times New Roman"/>
                      </a:endParaRPr>
                    </a:p>
                  </a:txBody>
                  <a:tcPr marL="63500" marR="63500" marT="0" marB="0" anchor="ctr">
                    <a:lnL>
                      <a:noFill/>
                    </a:lnL>
                    <a:lnR>
                      <a:noFill/>
                    </a:lnR>
                    <a:lnT>
                      <a:noFill/>
                    </a:lnT>
                    <a:lnB>
                      <a:noFill/>
                    </a:lnB>
                    <a:solidFill>
                      <a:schemeClr val="accent3">
                        <a:lumMod val="60000"/>
                        <a:lumOff val="40000"/>
                      </a:schemeClr>
                    </a:solidFill>
                  </a:tcPr>
                </a:tc>
                <a:tc>
                  <a:txBody>
                    <a:bodyPr/>
                    <a:lstStyle/>
                    <a:p>
                      <a:pPr algn="ctr">
                        <a:lnSpc>
                          <a:spcPct val="150000"/>
                        </a:lnSpc>
                        <a:spcAft>
                          <a:spcPts val="0"/>
                        </a:spcAft>
                      </a:pPr>
                      <a:r>
                        <a:rPr lang="es-ES" sz="1600" dirty="0">
                          <a:latin typeface="Arial"/>
                          <a:ea typeface="Times New Roman"/>
                          <a:cs typeface="Arial"/>
                        </a:rPr>
                        <a:t>0.0</a:t>
                      </a:r>
                      <a:endParaRPr lang="es-ES" sz="1600" dirty="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30</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33</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dirty="0">
                          <a:latin typeface="Arial"/>
                          <a:ea typeface="Times New Roman"/>
                          <a:cs typeface="Arial"/>
                        </a:rPr>
                        <a:t>0.003</a:t>
                      </a:r>
                      <a:endParaRPr lang="es-ES" sz="1600" dirty="0">
                        <a:latin typeface="Arial"/>
                        <a:ea typeface="Calibri"/>
                        <a:cs typeface="Times New Roman"/>
                      </a:endParaRPr>
                    </a:p>
                  </a:txBody>
                  <a:tcPr marL="63500" marR="63500" marT="0" marB="0" anchor="ctr">
                    <a:lnL>
                      <a:noFill/>
                    </a:lnL>
                    <a:lnR>
                      <a:noFill/>
                    </a:lnR>
                    <a:lnT>
                      <a:noFill/>
                    </a:lnT>
                    <a:lnB>
                      <a:noFill/>
                    </a:lnB>
                    <a:solidFill>
                      <a:schemeClr val="accent3">
                        <a:lumMod val="60000"/>
                        <a:lumOff val="40000"/>
                      </a:schemeClr>
                    </a:solidFill>
                  </a:tcPr>
                </a:tc>
              </a:tr>
              <a:tr h="304846">
                <a:tc>
                  <a:txBody>
                    <a:bodyPr/>
                    <a:lstStyle/>
                    <a:p>
                      <a:endParaRPr lang="es-ES" sz="1600">
                        <a:latin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GG</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4</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7.5</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0</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0.0</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2</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18.2</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dirty="0">
                          <a:latin typeface="Arial"/>
                          <a:ea typeface="Times New Roman"/>
                          <a:cs typeface="Arial"/>
                        </a:rPr>
                        <a:t>1</a:t>
                      </a:r>
                      <a:endParaRPr lang="es-ES" sz="1600" dirty="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6.3</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7</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7.7</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0.29</a:t>
                      </a:r>
                      <a:endParaRPr lang="es-ES" sz="1600">
                        <a:latin typeface="Arial"/>
                        <a:ea typeface="Calibri"/>
                        <a:cs typeface="Times New Roman"/>
                      </a:endParaRPr>
                    </a:p>
                  </a:txBody>
                  <a:tcPr marL="63500" marR="63500" marT="0" marB="0" anchor="ctr">
                    <a:lnL>
                      <a:noFill/>
                    </a:lnL>
                    <a:lnR>
                      <a:noFill/>
                    </a:lnR>
                    <a:lnT>
                      <a:noFill/>
                    </a:lnT>
                    <a:lnB>
                      <a:noFill/>
                    </a:lnB>
                  </a:tcPr>
                </a:tc>
              </a:tr>
              <a:tr h="344487">
                <a:tc>
                  <a:txBody>
                    <a:bodyPr/>
                    <a:lstStyle/>
                    <a:p>
                      <a:pPr algn="ctr">
                        <a:lnSpc>
                          <a:spcPct val="150000"/>
                        </a:lnSpc>
                        <a:spcAft>
                          <a:spcPts val="0"/>
                        </a:spcAft>
                      </a:pP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dirty="0">
                          <a:latin typeface="Arial"/>
                          <a:ea typeface="Times New Roman"/>
                          <a:cs typeface="Arial"/>
                        </a:rPr>
                        <a:t>CG+GG</a:t>
                      </a:r>
                      <a:endParaRPr lang="es-ES" sz="1600" dirty="0">
                        <a:latin typeface="Arial"/>
                        <a:ea typeface="Calibri"/>
                        <a:cs typeface="Times New Roman"/>
                      </a:endParaRPr>
                    </a:p>
                  </a:txBody>
                  <a:tcPr marL="63500" marR="63500" marT="0" marB="0" anchor="ctr">
                    <a:lnL>
                      <a:noFill/>
                    </a:lnL>
                    <a:lnR>
                      <a:noFill/>
                    </a:lnR>
                    <a:lnT>
                      <a:noFill/>
                    </a:lnT>
                    <a:lnB>
                      <a:noFill/>
                    </a:lnB>
                    <a:solidFill>
                      <a:schemeClr val="accent3">
                        <a:lumMod val="60000"/>
                        <a:lumOff val="40000"/>
                      </a:schemeClr>
                    </a:solidFill>
                  </a:tcPr>
                </a:tc>
                <a:tc>
                  <a:txBody>
                    <a:bodyPr/>
                    <a:lstStyle/>
                    <a:p>
                      <a:pPr algn="ctr">
                        <a:lnSpc>
                          <a:spcPct val="150000"/>
                        </a:lnSpc>
                        <a:spcAft>
                          <a:spcPts val="0"/>
                        </a:spcAft>
                      </a:pPr>
                      <a:r>
                        <a:rPr lang="es-ES" sz="1600">
                          <a:latin typeface="Arial"/>
                          <a:ea typeface="Times New Roman"/>
                          <a:cs typeface="Arial"/>
                        </a:rPr>
                        <a:t>22</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41.5</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7</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63.6</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7</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dirty="0">
                          <a:latin typeface="Arial"/>
                          <a:ea typeface="Times New Roman"/>
                          <a:cs typeface="Arial"/>
                        </a:rPr>
                        <a:t>63.7</a:t>
                      </a:r>
                      <a:endParaRPr lang="es-ES" sz="1600" dirty="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dirty="0">
                          <a:latin typeface="Arial"/>
                          <a:ea typeface="Times New Roman"/>
                          <a:cs typeface="Arial"/>
                        </a:rPr>
                        <a:t>1</a:t>
                      </a:r>
                      <a:endParaRPr lang="es-ES" sz="1600" dirty="0">
                        <a:latin typeface="Arial"/>
                        <a:ea typeface="Calibri"/>
                        <a:cs typeface="Times New Roman"/>
                      </a:endParaRPr>
                    </a:p>
                  </a:txBody>
                  <a:tcPr marL="63500" marR="63500" marT="0" marB="0" anchor="ctr">
                    <a:lnL>
                      <a:noFill/>
                    </a:lnL>
                    <a:lnR>
                      <a:noFill/>
                    </a:lnR>
                    <a:lnT>
                      <a:noFill/>
                    </a:lnT>
                    <a:lnB>
                      <a:noFill/>
                    </a:lnB>
                    <a:solidFill>
                      <a:schemeClr val="accent3">
                        <a:lumMod val="60000"/>
                        <a:lumOff val="40000"/>
                      </a:schemeClr>
                    </a:solidFill>
                  </a:tcPr>
                </a:tc>
                <a:tc>
                  <a:txBody>
                    <a:bodyPr/>
                    <a:lstStyle/>
                    <a:p>
                      <a:pPr algn="ctr">
                        <a:lnSpc>
                          <a:spcPct val="150000"/>
                        </a:lnSpc>
                        <a:spcAft>
                          <a:spcPts val="0"/>
                        </a:spcAft>
                      </a:pPr>
                      <a:r>
                        <a:rPr lang="es-ES" sz="1600" dirty="0">
                          <a:latin typeface="Arial"/>
                          <a:ea typeface="Times New Roman"/>
                          <a:cs typeface="Arial"/>
                        </a:rPr>
                        <a:t>6.3</a:t>
                      </a:r>
                      <a:endParaRPr lang="es-ES" sz="1600" dirty="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smtClean="0">
                          <a:latin typeface="Arial"/>
                          <a:ea typeface="Times New Roman"/>
                          <a:cs typeface="Arial"/>
                        </a:rPr>
                        <a:t>37</a:t>
                      </a:r>
                      <a:endParaRPr lang="es-ES" sz="1600" dirty="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dirty="0">
                          <a:latin typeface="Arial"/>
                          <a:ea typeface="Times New Roman"/>
                          <a:cs typeface="Arial"/>
                        </a:rPr>
                        <a:t>40.7</a:t>
                      </a:r>
                      <a:endParaRPr lang="es-ES" sz="1600" dirty="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dirty="0">
                          <a:latin typeface="Arial"/>
                          <a:ea typeface="Times New Roman"/>
                          <a:cs typeface="Arial"/>
                        </a:rPr>
                        <a:t>0.005</a:t>
                      </a:r>
                      <a:endParaRPr lang="es-ES" sz="1600" dirty="0">
                        <a:latin typeface="Arial"/>
                        <a:ea typeface="Calibri"/>
                        <a:cs typeface="Times New Roman"/>
                      </a:endParaRPr>
                    </a:p>
                  </a:txBody>
                  <a:tcPr marL="63500" marR="63500" marT="0" marB="0" anchor="ctr">
                    <a:lnL>
                      <a:noFill/>
                    </a:lnL>
                    <a:lnR>
                      <a:noFill/>
                    </a:lnR>
                    <a:lnT>
                      <a:noFill/>
                    </a:lnT>
                    <a:lnB>
                      <a:noFill/>
                    </a:lnB>
                    <a:solidFill>
                      <a:schemeClr val="accent3">
                        <a:lumMod val="60000"/>
                        <a:lumOff val="40000"/>
                      </a:schemeClr>
                    </a:solidFill>
                  </a:tcPr>
                </a:tc>
              </a:tr>
              <a:tr h="342880">
                <a:tc>
                  <a:txBody>
                    <a:bodyPr/>
                    <a:lstStyle/>
                    <a:p>
                      <a:pPr algn="ctr">
                        <a:lnSpc>
                          <a:spcPct val="150000"/>
                        </a:lnSpc>
                        <a:spcAft>
                          <a:spcPts val="0"/>
                        </a:spcAft>
                      </a:pPr>
                      <a:r>
                        <a:rPr lang="es-ES" sz="1600" b="1">
                          <a:latin typeface="Arial"/>
                          <a:ea typeface="Times New Roman"/>
                          <a:cs typeface="Arial"/>
                        </a:rPr>
                        <a:t>rs2494732</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GG</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24</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45.3</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5</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45.5</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6</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54.5</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6</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37.5</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41</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45.1</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Ref</a:t>
                      </a:r>
                      <a:endParaRPr lang="es-ES" sz="1600">
                        <a:latin typeface="Arial"/>
                        <a:ea typeface="Calibri"/>
                        <a:cs typeface="Times New Roman"/>
                      </a:endParaRPr>
                    </a:p>
                  </a:txBody>
                  <a:tcPr marL="63500" marR="63500" marT="0" marB="0" anchor="ctr">
                    <a:lnL>
                      <a:noFill/>
                    </a:lnL>
                    <a:lnR>
                      <a:noFill/>
                    </a:lnR>
                    <a:lnT>
                      <a:noFill/>
                    </a:lnT>
                    <a:lnB>
                      <a:noFill/>
                    </a:lnB>
                  </a:tcPr>
                </a:tc>
              </a:tr>
              <a:tr h="304846">
                <a:tc>
                  <a:txBody>
                    <a:bodyPr/>
                    <a:lstStyle/>
                    <a:p>
                      <a:endParaRPr lang="es-ES" sz="1600">
                        <a:latin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GA</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24</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45.3</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4</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36.3</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1</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9.1</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8</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50</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37</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40.7</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0.287</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r>
              <a:tr h="304846">
                <a:tc>
                  <a:txBody>
                    <a:bodyPr/>
                    <a:lstStyle/>
                    <a:p>
                      <a:endParaRPr lang="es-ES" sz="1600">
                        <a:latin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AA</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5</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9.4</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2</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18.2</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4</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36.4</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2</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12.5</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13</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14.3</a:t>
                      </a:r>
                      <a:endParaRPr lang="es-ES" sz="1600">
                        <a:latin typeface="Arial"/>
                        <a:ea typeface="Calibri"/>
                        <a:cs typeface="Times New Roman"/>
                      </a:endParaRPr>
                    </a:p>
                  </a:txBody>
                  <a:tcPr marL="63500" marR="63500" marT="0" marB="0" anchor="ctr">
                    <a:lnL>
                      <a:noFill/>
                    </a:lnL>
                    <a:lnR>
                      <a:noFill/>
                    </a:lnR>
                    <a:lnT>
                      <a:noFill/>
                    </a:lnT>
                    <a:lnB>
                      <a:noFill/>
                    </a:lnB>
                  </a:tcPr>
                </a:tc>
                <a:tc>
                  <a:txBody>
                    <a:bodyPr/>
                    <a:lstStyle/>
                    <a:p>
                      <a:pPr algn="ctr">
                        <a:lnSpc>
                          <a:spcPct val="150000"/>
                        </a:lnSpc>
                        <a:spcAft>
                          <a:spcPts val="0"/>
                        </a:spcAft>
                      </a:pPr>
                      <a:r>
                        <a:rPr lang="es-ES" sz="1600">
                          <a:latin typeface="Arial"/>
                          <a:ea typeface="Times New Roman"/>
                          <a:cs typeface="Arial"/>
                        </a:rPr>
                        <a:t>0.53</a:t>
                      </a:r>
                      <a:endParaRPr lang="es-ES" sz="1600">
                        <a:latin typeface="Arial"/>
                        <a:ea typeface="Calibri"/>
                        <a:cs typeface="Times New Roman"/>
                      </a:endParaRPr>
                    </a:p>
                  </a:txBody>
                  <a:tcPr marL="63500" marR="63500" marT="0" marB="0" anchor="ctr">
                    <a:lnL>
                      <a:noFill/>
                    </a:lnL>
                    <a:lnR>
                      <a:noFill/>
                    </a:lnR>
                    <a:lnT>
                      <a:noFill/>
                    </a:lnT>
                    <a:lnB>
                      <a:noFill/>
                    </a:lnB>
                  </a:tcPr>
                </a:tc>
              </a:tr>
              <a:tr h="344487">
                <a:tc>
                  <a:txBody>
                    <a:bodyPr/>
                    <a:lstStyle/>
                    <a:p>
                      <a:pPr algn="ctr">
                        <a:lnSpc>
                          <a:spcPct val="150000"/>
                        </a:lnSpc>
                        <a:spcAft>
                          <a:spcPts val="0"/>
                        </a:spcAft>
                      </a:pP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GA+AA</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29</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54.7</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6</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54.6</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5</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45.5</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10</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62.5</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50</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54.9</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c>
                  <a:txBody>
                    <a:bodyPr/>
                    <a:lstStyle/>
                    <a:p>
                      <a:pPr algn="ctr">
                        <a:lnSpc>
                          <a:spcPct val="150000"/>
                        </a:lnSpc>
                        <a:spcAft>
                          <a:spcPts val="0"/>
                        </a:spcAft>
                      </a:pPr>
                      <a:r>
                        <a:rPr lang="es-ES" sz="1600">
                          <a:latin typeface="Arial"/>
                          <a:ea typeface="Times New Roman"/>
                          <a:cs typeface="Arial"/>
                        </a:rPr>
                        <a:t>0.856</a:t>
                      </a:r>
                      <a:endParaRPr lang="es-ES" sz="1600">
                        <a:latin typeface="Arial"/>
                        <a:ea typeface="Calibri"/>
                        <a:cs typeface="Times New Roman"/>
                      </a:endParaRPr>
                    </a:p>
                  </a:txBody>
                  <a:tcPr marL="63500" marR="63500" marT="0" marB="0" anchor="ctr">
                    <a:lnL>
                      <a:noFill/>
                    </a:lnL>
                    <a:lnR>
                      <a:noFill/>
                    </a:lnR>
                    <a:lnT>
                      <a:noFill/>
                    </a:lnT>
                    <a:lnB>
                      <a:noFill/>
                    </a:lnB>
                    <a:solidFill>
                      <a:srgbClr val="D3DFEE"/>
                    </a:solidFill>
                  </a:tcPr>
                </a:tc>
              </a:tr>
              <a:tr h="344487">
                <a:tc>
                  <a:txBody>
                    <a:bodyPr/>
                    <a:lstStyle/>
                    <a:p>
                      <a:endParaRPr lang="es-ES" sz="1600" dirty="0">
                        <a:latin typeface="Calibri"/>
                        <a:cs typeface="Times New Roman"/>
                      </a:endParaRPr>
                    </a:p>
                  </a:txBody>
                  <a:tcPr marL="63500" marR="6350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a:latin typeface="Arial"/>
                          <a:ea typeface="Times New Roman"/>
                          <a:cs typeface="Arial"/>
                        </a:rPr>
                        <a:t>Total</a:t>
                      </a:r>
                      <a:endParaRPr lang="es-ES" sz="1600">
                        <a:latin typeface="Arial"/>
                        <a:ea typeface="Calibri"/>
                        <a:cs typeface="Times New Roman"/>
                      </a:endParaRPr>
                    </a:p>
                  </a:txBody>
                  <a:tcPr marL="63500" marR="6350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a:latin typeface="Arial"/>
                          <a:ea typeface="Times New Roman"/>
                          <a:cs typeface="Arial"/>
                        </a:rPr>
                        <a:t>53</a:t>
                      </a:r>
                      <a:endParaRPr lang="es-ES" sz="1600">
                        <a:latin typeface="Arial"/>
                        <a:ea typeface="Calibri"/>
                        <a:cs typeface="Times New Roman"/>
                      </a:endParaRPr>
                    </a:p>
                  </a:txBody>
                  <a:tcPr marL="63500" marR="6350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dirty="0">
                          <a:latin typeface="Arial"/>
                          <a:ea typeface="Times New Roman"/>
                          <a:cs typeface="Arial"/>
                        </a:rPr>
                        <a:t>58.2</a:t>
                      </a:r>
                      <a:endParaRPr lang="es-ES" sz="1600" dirty="0">
                        <a:latin typeface="Arial"/>
                        <a:ea typeface="Calibri"/>
                        <a:cs typeface="Times New Roman"/>
                      </a:endParaRPr>
                    </a:p>
                  </a:txBody>
                  <a:tcPr marL="63500" marR="6350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a:latin typeface="Arial"/>
                          <a:ea typeface="Times New Roman"/>
                          <a:cs typeface="Arial"/>
                        </a:rPr>
                        <a:t>11</a:t>
                      </a:r>
                      <a:endParaRPr lang="es-ES" sz="1600">
                        <a:latin typeface="Arial"/>
                        <a:ea typeface="Calibri"/>
                        <a:cs typeface="Times New Roman"/>
                      </a:endParaRPr>
                    </a:p>
                  </a:txBody>
                  <a:tcPr marL="63500" marR="6350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a:latin typeface="Arial"/>
                          <a:ea typeface="Times New Roman"/>
                          <a:cs typeface="Arial"/>
                        </a:rPr>
                        <a:t>12.1</a:t>
                      </a:r>
                      <a:endParaRPr lang="es-ES" sz="1600">
                        <a:latin typeface="Arial"/>
                        <a:ea typeface="Calibri"/>
                        <a:cs typeface="Times New Roman"/>
                      </a:endParaRPr>
                    </a:p>
                  </a:txBody>
                  <a:tcPr marL="63500" marR="6350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a:latin typeface="Arial"/>
                          <a:ea typeface="Times New Roman"/>
                          <a:cs typeface="Arial"/>
                        </a:rPr>
                        <a:t>11</a:t>
                      </a:r>
                      <a:endParaRPr lang="es-ES" sz="1600">
                        <a:latin typeface="Arial"/>
                        <a:ea typeface="Calibri"/>
                        <a:cs typeface="Times New Roman"/>
                      </a:endParaRPr>
                    </a:p>
                  </a:txBody>
                  <a:tcPr marL="63500" marR="6350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a:latin typeface="Arial"/>
                          <a:ea typeface="Times New Roman"/>
                          <a:cs typeface="Arial"/>
                        </a:rPr>
                        <a:t>12.1</a:t>
                      </a:r>
                      <a:endParaRPr lang="es-ES" sz="1600">
                        <a:latin typeface="Arial"/>
                        <a:ea typeface="Calibri"/>
                        <a:cs typeface="Times New Roman"/>
                      </a:endParaRPr>
                    </a:p>
                  </a:txBody>
                  <a:tcPr marL="63500" marR="6350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a:latin typeface="Arial"/>
                          <a:ea typeface="Times New Roman"/>
                          <a:cs typeface="Arial"/>
                        </a:rPr>
                        <a:t>16</a:t>
                      </a:r>
                      <a:endParaRPr lang="es-ES" sz="1600">
                        <a:latin typeface="Arial"/>
                        <a:ea typeface="Calibri"/>
                        <a:cs typeface="Times New Roman"/>
                      </a:endParaRPr>
                    </a:p>
                  </a:txBody>
                  <a:tcPr marL="63500" marR="6350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a:latin typeface="Arial"/>
                          <a:ea typeface="Times New Roman"/>
                          <a:cs typeface="Arial"/>
                        </a:rPr>
                        <a:t>17.6</a:t>
                      </a:r>
                      <a:endParaRPr lang="es-ES" sz="1600">
                        <a:latin typeface="Arial"/>
                        <a:ea typeface="Calibri"/>
                        <a:cs typeface="Times New Roman"/>
                      </a:endParaRPr>
                    </a:p>
                  </a:txBody>
                  <a:tcPr marL="63500" marR="6350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a:latin typeface="Arial"/>
                          <a:ea typeface="Times New Roman"/>
                          <a:cs typeface="Arial"/>
                        </a:rPr>
                        <a:t>91</a:t>
                      </a:r>
                      <a:endParaRPr lang="es-ES" sz="1600">
                        <a:latin typeface="Arial"/>
                        <a:ea typeface="Calibri"/>
                        <a:cs typeface="Times New Roman"/>
                      </a:endParaRPr>
                    </a:p>
                  </a:txBody>
                  <a:tcPr marL="63500" marR="6350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a:latin typeface="Arial"/>
                          <a:ea typeface="Times New Roman"/>
                          <a:cs typeface="Arial"/>
                        </a:rPr>
                        <a:t>100</a:t>
                      </a:r>
                      <a:endParaRPr lang="es-ES" sz="1600">
                        <a:latin typeface="Arial"/>
                        <a:ea typeface="Calibri"/>
                        <a:cs typeface="Times New Roman"/>
                      </a:endParaRPr>
                    </a:p>
                  </a:txBody>
                  <a:tcPr marL="63500" marR="6350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 sz="1600" dirty="0">
                        <a:latin typeface="Arial"/>
                        <a:ea typeface="Times New Roman"/>
                        <a:cs typeface="Arial"/>
                      </a:endParaRPr>
                    </a:p>
                  </a:txBody>
                  <a:tcPr marL="63500" marR="6350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6" name="5 Rectángulo"/>
          <p:cNvSpPr/>
          <p:nvPr/>
        </p:nvSpPr>
        <p:spPr>
          <a:xfrm>
            <a:off x="1475656" y="2636912"/>
            <a:ext cx="792088" cy="36004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1475656" y="3356992"/>
            <a:ext cx="792088" cy="36004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5652120" y="2636912"/>
            <a:ext cx="576064" cy="36004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5652120" y="3356992"/>
            <a:ext cx="576064" cy="36004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8100392" y="3356992"/>
            <a:ext cx="648072" cy="36004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8100392" y="2636912"/>
            <a:ext cx="648072" cy="36004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36228594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3 Título"/>
          <p:cNvSpPr txBox="1">
            <a:spLocks/>
          </p:cNvSpPr>
          <p:nvPr/>
        </p:nvSpPr>
        <p:spPr>
          <a:xfrm>
            <a:off x="467544" y="0"/>
            <a:ext cx="8229600" cy="922114"/>
          </a:xfrm>
          <a:prstGeom prst="rect">
            <a:avLst/>
          </a:prstGeom>
        </p:spPr>
        <p:txBody>
          <a:bodyPr>
            <a:normAutofit/>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4000" dirty="0" smtClean="0">
                <a:ln w="0"/>
                <a:solidFill>
                  <a:schemeClr val="tx1"/>
                </a:solidFill>
                <a:effectLst>
                  <a:outerShdw blurRad="38100" dist="19050" dir="2700000" algn="tl" rotWithShape="0">
                    <a:schemeClr val="dk1">
                      <a:alpha val="40000"/>
                    </a:schemeClr>
                  </a:outerShdw>
                </a:effectLst>
                <a:cs typeface="Arial" pitchFamily="34" charset="0"/>
              </a:rPr>
              <a:t>Equilibrio Hardy-</a:t>
            </a:r>
            <a:r>
              <a:rPr lang="es-EC" sz="4000" dirty="0" err="1" smtClean="0">
                <a:ln w="0"/>
                <a:solidFill>
                  <a:schemeClr val="tx1"/>
                </a:solidFill>
                <a:effectLst>
                  <a:outerShdw blurRad="38100" dist="19050" dir="2700000" algn="tl" rotWithShape="0">
                    <a:schemeClr val="dk1">
                      <a:alpha val="40000"/>
                    </a:schemeClr>
                  </a:outerShdw>
                </a:effectLst>
                <a:cs typeface="Arial" pitchFamily="34" charset="0"/>
              </a:rPr>
              <a:t>Weinberg</a:t>
            </a:r>
            <a:endParaRPr lang="es-EC" sz="4000" dirty="0">
              <a:solidFill>
                <a:schemeClr val="tx1"/>
              </a:solidFill>
              <a:cs typeface="Arial" pitchFamily="34" charset="0"/>
            </a:endParaRPr>
          </a:p>
        </p:txBody>
      </p:sp>
      <p:sp>
        <p:nvSpPr>
          <p:cNvPr id="16" name="15 Marcador de contenido"/>
          <p:cNvSpPr>
            <a:spLocks noGrp="1"/>
          </p:cNvSpPr>
          <p:nvPr>
            <p:ph idx="1"/>
          </p:nvPr>
        </p:nvSpPr>
        <p:spPr>
          <a:xfrm>
            <a:off x="914400" y="692696"/>
            <a:ext cx="8229600" cy="6021288"/>
          </a:xfrm>
        </p:spPr>
        <p:txBody>
          <a:bodyPr/>
          <a:lstStyle/>
          <a:p>
            <a:r>
              <a:rPr lang="es-ES" dirty="0" smtClean="0">
                <a:solidFill>
                  <a:schemeClr val="tx1"/>
                </a:solidFill>
              </a:rPr>
              <a:t>Existe equilibrio Hardy-</a:t>
            </a:r>
            <a:r>
              <a:rPr lang="es-ES" dirty="0" err="1" smtClean="0">
                <a:solidFill>
                  <a:schemeClr val="tx1"/>
                </a:solidFill>
              </a:rPr>
              <a:t>Weinberg</a:t>
            </a:r>
            <a:r>
              <a:rPr lang="es-ES" dirty="0" smtClean="0">
                <a:solidFill>
                  <a:schemeClr val="tx1"/>
                </a:solidFill>
              </a:rPr>
              <a:t> en la muestra estudiada.</a:t>
            </a:r>
            <a:endParaRPr lang="es-ES" dirty="0">
              <a:solidFill>
                <a:schemeClr val="tx1"/>
              </a:solidFill>
            </a:endParaRPr>
          </a:p>
        </p:txBody>
      </p:sp>
      <p:graphicFrame>
        <p:nvGraphicFramePr>
          <p:cNvPr id="35" name="34 Tabla"/>
          <p:cNvGraphicFramePr>
            <a:graphicFrameLocks noGrp="1"/>
          </p:cNvGraphicFramePr>
          <p:nvPr/>
        </p:nvGraphicFramePr>
        <p:xfrm>
          <a:off x="467544" y="1484784"/>
          <a:ext cx="8136904" cy="2560320"/>
        </p:xfrm>
        <a:graphic>
          <a:graphicData uri="http://schemas.openxmlformats.org/drawingml/2006/table">
            <a:tbl>
              <a:tblPr/>
              <a:tblGrid>
                <a:gridCol w="1038792"/>
                <a:gridCol w="1009583"/>
                <a:gridCol w="964854"/>
                <a:gridCol w="964854"/>
                <a:gridCol w="758556"/>
                <a:gridCol w="964854"/>
                <a:gridCol w="964854"/>
                <a:gridCol w="736648"/>
                <a:gridCol w="733909"/>
              </a:tblGrid>
              <a:tr h="288032">
                <a:tc rowSpan="2">
                  <a:txBody>
                    <a:bodyPr/>
                    <a:lstStyle/>
                    <a:p>
                      <a:pPr algn="ctr">
                        <a:lnSpc>
                          <a:spcPct val="150000"/>
                        </a:lnSpc>
                        <a:spcAft>
                          <a:spcPts val="0"/>
                        </a:spcAft>
                      </a:pPr>
                      <a:r>
                        <a:rPr lang="es-ES" sz="1400" b="1" dirty="0">
                          <a:solidFill>
                            <a:srgbClr val="FFFFFF"/>
                          </a:solidFill>
                          <a:latin typeface="Arial"/>
                          <a:ea typeface="Times New Roman"/>
                          <a:cs typeface="Arial"/>
                        </a:rPr>
                        <a:t>SNP</a:t>
                      </a:r>
                      <a:endParaRPr lang="es-ES" sz="1400" dirty="0">
                        <a:latin typeface="Arial"/>
                        <a:ea typeface="Calibri"/>
                        <a:cs typeface="Times New Roman"/>
                      </a:endParaRPr>
                    </a:p>
                  </a:txBody>
                  <a:tcPr marL="68580" marR="68580" marT="0" marB="0" anchor="ctr">
                    <a:lnL w="12700" cap="flat" cmpd="sng" algn="ctr">
                      <a:solidFill>
                        <a:srgbClr val="7BA0C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rowSpan="2">
                  <a:txBody>
                    <a:bodyPr/>
                    <a:lstStyle/>
                    <a:p>
                      <a:pPr algn="l">
                        <a:lnSpc>
                          <a:spcPct val="150000"/>
                        </a:lnSpc>
                        <a:spcAft>
                          <a:spcPts val="0"/>
                        </a:spcAft>
                      </a:pPr>
                      <a:r>
                        <a:rPr lang="es-ES" sz="1400" b="1" dirty="0" smtClean="0">
                          <a:solidFill>
                            <a:srgbClr val="FFFFFF"/>
                          </a:solidFill>
                          <a:latin typeface="Arial"/>
                          <a:ea typeface="Times New Roman"/>
                          <a:cs typeface="Arial"/>
                        </a:rPr>
                        <a:t>Genotipo</a:t>
                      </a:r>
                      <a:endParaRPr lang="es-ES" sz="1400" dirty="0">
                        <a:latin typeface="Arial"/>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gridSpan="3">
                  <a:txBody>
                    <a:bodyPr/>
                    <a:lstStyle/>
                    <a:p>
                      <a:pPr algn="ctr">
                        <a:lnSpc>
                          <a:spcPct val="150000"/>
                        </a:lnSpc>
                        <a:spcAft>
                          <a:spcPts val="0"/>
                        </a:spcAft>
                      </a:pPr>
                      <a:r>
                        <a:rPr lang="es-ES" sz="1400" b="1" dirty="0">
                          <a:solidFill>
                            <a:srgbClr val="FFFFFF"/>
                          </a:solidFill>
                          <a:latin typeface="Arial"/>
                          <a:ea typeface="Times New Roman"/>
                          <a:cs typeface="Arial"/>
                        </a:rPr>
                        <a:t>Frecuencia Genotípica</a:t>
                      </a:r>
                      <a:endParaRPr lang="es-ES" sz="1400" dirty="0">
                        <a:latin typeface="Arial"/>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hMerge="1">
                  <a:txBody>
                    <a:bodyPr/>
                    <a:lstStyle/>
                    <a:p>
                      <a:endParaRPr lang="es-ES"/>
                    </a:p>
                  </a:txBody>
                  <a:tcPr/>
                </a:tc>
                <a:tc hMerge="1">
                  <a:txBody>
                    <a:bodyPr/>
                    <a:lstStyle/>
                    <a:p>
                      <a:endParaRPr lang="es-ES"/>
                    </a:p>
                  </a:txBody>
                  <a:tcPr/>
                </a:tc>
                <a:tc gridSpan="3">
                  <a:txBody>
                    <a:bodyPr/>
                    <a:lstStyle/>
                    <a:p>
                      <a:pPr algn="ctr">
                        <a:lnSpc>
                          <a:spcPct val="150000"/>
                        </a:lnSpc>
                        <a:spcAft>
                          <a:spcPts val="0"/>
                        </a:spcAft>
                      </a:pPr>
                      <a:r>
                        <a:rPr lang="es-ES" sz="1400" b="1" dirty="0">
                          <a:solidFill>
                            <a:srgbClr val="FFFFFF"/>
                          </a:solidFill>
                          <a:latin typeface="Arial"/>
                          <a:ea typeface="Times New Roman"/>
                          <a:cs typeface="Arial"/>
                        </a:rPr>
                        <a:t>Frecuencia Alélica</a:t>
                      </a:r>
                      <a:endParaRPr lang="es-ES" sz="1400" dirty="0">
                        <a:latin typeface="Arial"/>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hMerge="1">
                  <a:txBody>
                    <a:bodyPr/>
                    <a:lstStyle/>
                    <a:p>
                      <a:endParaRPr lang="es-ES"/>
                    </a:p>
                  </a:txBody>
                  <a:tcPr/>
                </a:tc>
                <a:tc hMerge="1">
                  <a:txBody>
                    <a:bodyPr/>
                    <a:lstStyle/>
                    <a:p>
                      <a:endParaRPr lang="es-ES"/>
                    </a:p>
                  </a:txBody>
                  <a:tcPr/>
                </a:tc>
                <a:tc rowSpan="2">
                  <a:txBody>
                    <a:bodyPr/>
                    <a:lstStyle/>
                    <a:p>
                      <a:pPr algn="ctr">
                        <a:lnSpc>
                          <a:spcPct val="150000"/>
                        </a:lnSpc>
                        <a:spcAft>
                          <a:spcPts val="0"/>
                        </a:spcAft>
                      </a:pPr>
                      <a:r>
                        <a:rPr lang="es-ES" sz="1400" b="1" dirty="0">
                          <a:solidFill>
                            <a:srgbClr val="FFFFFF"/>
                          </a:solidFill>
                          <a:latin typeface="Arial"/>
                          <a:ea typeface="Times New Roman"/>
                          <a:cs typeface="Arial"/>
                        </a:rPr>
                        <a:t>HWE </a:t>
                      </a:r>
                      <a:r>
                        <a:rPr lang="es-ES" sz="1400" b="1" i="1" dirty="0">
                          <a:solidFill>
                            <a:srgbClr val="FFFFFF"/>
                          </a:solidFill>
                          <a:latin typeface="Arial"/>
                          <a:ea typeface="Times New Roman"/>
                          <a:cs typeface="Arial"/>
                        </a:rPr>
                        <a:t>P</a:t>
                      </a:r>
                      <a:endParaRPr lang="es-ES" sz="1400" dirty="0">
                        <a:latin typeface="Arial"/>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288032">
                <a:tc vMerge="1">
                  <a:txBody>
                    <a:bodyPr/>
                    <a:lstStyle/>
                    <a:p>
                      <a:endParaRPr lang="es-ES"/>
                    </a:p>
                  </a:txBody>
                  <a:tcPr/>
                </a:tc>
                <a:tc vMerge="1">
                  <a:txBody>
                    <a:bodyPr/>
                    <a:lstStyle/>
                    <a:p>
                      <a:endParaRPr lang="es-ES"/>
                    </a:p>
                  </a:txBody>
                  <a:tcPr/>
                </a:tc>
                <a:tc>
                  <a:txBody>
                    <a:bodyPr/>
                    <a:lstStyle/>
                    <a:p>
                      <a:pPr algn="ctr">
                        <a:lnSpc>
                          <a:spcPct val="150000"/>
                        </a:lnSpc>
                        <a:spcAft>
                          <a:spcPts val="0"/>
                        </a:spcAft>
                      </a:pPr>
                      <a:r>
                        <a:rPr lang="es-ES" sz="1400" b="1" dirty="0">
                          <a:solidFill>
                            <a:srgbClr val="FFFFFF"/>
                          </a:solidFill>
                          <a:latin typeface="Arial"/>
                          <a:ea typeface="Times New Roman"/>
                          <a:cs typeface="Arial"/>
                        </a:rPr>
                        <a:t>Casos</a:t>
                      </a:r>
                      <a:endParaRPr lang="es-ES" sz="1400" dirty="0">
                        <a:latin typeface="Arial"/>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S" sz="1400" b="1" dirty="0">
                          <a:solidFill>
                            <a:srgbClr val="FFFFFF"/>
                          </a:solidFill>
                          <a:latin typeface="Arial"/>
                          <a:ea typeface="Times New Roman"/>
                          <a:cs typeface="Arial"/>
                        </a:rPr>
                        <a:t>Controles</a:t>
                      </a:r>
                      <a:endParaRPr lang="es-ES" sz="1400" dirty="0">
                        <a:latin typeface="Arial"/>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S" sz="1400" b="1" dirty="0">
                          <a:solidFill>
                            <a:srgbClr val="FFFFFF"/>
                          </a:solidFill>
                          <a:latin typeface="Arial"/>
                          <a:ea typeface="Times New Roman"/>
                          <a:cs typeface="Arial"/>
                        </a:rPr>
                        <a:t>Total</a:t>
                      </a:r>
                      <a:endParaRPr lang="es-ES" sz="1400" dirty="0">
                        <a:latin typeface="Arial"/>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S" sz="1400" b="1" dirty="0">
                          <a:solidFill>
                            <a:srgbClr val="FFFFFF"/>
                          </a:solidFill>
                          <a:latin typeface="Arial"/>
                          <a:ea typeface="Times New Roman"/>
                          <a:cs typeface="Arial"/>
                        </a:rPr>
                        <a:t>Casos</a:t>
                      </a:r>
                      <a:endParaRPr lang="es-ES" sz="1400" dirty="0">
                        <a:latin typeface="Arial"/>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S" sz="1400" b="1" dirty="0">
                          <a:solidFill>
                            <a:srgbClr val="FFFFFF"/>
                          </a:solidFill>
                          <a:latin typeface="Arial"/>
                          <a:ea typeface="Times New Roman"/>
                          <a:cs typeface="Arial"/>
                        </a:rPr>
                        <a:t>Controles</a:t>
                      </a:r>
                      <a:endParaRPr lang="es-ES" sz="1400" dirty="0">
                        <a:latin typeface="Arial"/>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S" sz="1400" b="1" dirty="0">
                          <a:solidFill>
                            <a:srgbClr val="FFFFFF"/>
                          </a:solidFill>
                          <a:latin typeface="Arial"/>
                          <a:ea typeface="Times New Roman"/>
                          <a:cs typeface="Arial"/>
                        </a:rPr>
                        <a:t>Total</a:t>
                      </a:r>
                      <a:endParaRPr lang="es-ES" sz="1400" dirty="0">
                        <a:latin typeface="Arial"/>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vMerge="1">
                  <a:txBody>
                    <a:bodyPr/>
                    <a:lstStyle/>
                    <a:p>
                      <a:endParaRPr lang="es-ES"/>
                    </a:p>
                  </a:txBody>
                  <a:tcPr/>
                </a:tc>
              </a:tr>
              <a:tr h="288032">
                <a:tc>
                  <a:txBody>
                    <a:bodyPr/>
                    <a:lstStyle/>
                    <a:p>
                      <a:pPr algn="ctr">
                        <a:lnSpc>
                          <a:spcPct val="150000"/>
                        </a:lnSpc>
                        <a:spcAft>
                          <a:spcPts val="0"/>
                        </a:spcAft>
                      </a:pPr>
                      <a:r>
                        <a:rPr lang="es-ES" sz="1400" b="1" dirty="0">
                          <a:latin typeface="Arial"/>
                          <a:ea typeface="Times New Roman"/>
                          <a:cs typeface="Arial"/>
                        </a:rPr>
                        <a:t>rs3803304</a:t>
                      </a:r>
                      <a:endParaRPr lang="es-ES" sz="1400" dirty="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a:latin typeface="Arial"/>
                          <a:ea typeface="Times New Roman"/>
                          <a:cs typeface="Arial"/>
                        </a:rPr>
                        <a:t>C/C</a:t>
                      </a:r>
                      <a:endParaRPr lang="es-ES" sz="14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a:latin typeface="Arial"/>
                          <a:ea typeface="Times New Roman"/>
                          <a:cs typeface="Arial"/>
                        </a:rPr>
                        <a:t>0.59</a:t>
                      </a:r>
                      <a:endParaRPr lang="es-ES" sz="14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a:latin typeface="Arial"/>
                          <a:ea typeface="Times New Roman"/>
                          <a:cs typeface="Arial"/>
                        </a:rPr>
                        <a:t>0.65</a:t>
                      </a:r>
                      <a:endParaRPr lang="es-ES" sz="14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a:latin typeface="Arial"/>
                          <a:ea typeface="Times New Roman"/>
                          <a:cs typeface="Arial"/>
                        </a:rPr>
                        <a:t>0.63</a:t>
                      </a:r>
                      <a:endParaRPr lang="es-ES" sz="14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a:latin typeface="Arial"/>
                          <a:ea typeface="Times New Roman"/>
                          <a:cs typeface="Arial"/>
                        </a:rPr>
                        <a:t>0.76</a:t>
                      </a:r>
                      <a:endParaRPr lang="es-ES" sz="14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a:latin typeface="Arial"/>
                          <a:ea typeface="Times New Roman"/>
                          <a:cs typeface="Arial"/>
                        </a:rPr>
                        <a:t>0.82</a:t>
                      </a:r>
                      <a:endParaRPr lang="es-ES" sz="14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a:latin typeface="Arial"/>
                          <a:ea typeface="Times New Roman"/>
                          <a:cs typeface="Arial"/>
                        </a:rPr>
                        <a:t>0.80</a:t>
                      </a:r>
                      <a:endParaRPr lang="es-ES" sz="14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a:latin typeface="Arial"/>
                          <a:ea typeface="Times New Roman"/>
                          <a:cs typeface="Arial"/>
                        </a:rPr>
                        <a:t>&gt; 0.05</a:t>
                      </a:r>
                      <a:endParaRPr lang="es-ES" sz="14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288032">
                <a:tc>
                  <a:txBody>
                    <a:bodyPr/>
                    <a:lstStyle/>
                    <a:p>
                      <a:endParaRPr lang="es-ES" sz="1400">
                        <a:latin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S" sz="1400">
                          <a:latin typeface="Arial"/>
                          <a:ea typeface="Times New Roman"/>
                          <a:cs typeface="Arial"/>
                        </a:rPr>
                        <a:t>C/G</a:t>
                      </a:r>
                      <a:endParaRPr lang="es-ES" sz="140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S" sz="1400" dirty="0">
                          <a:latin typeface="Arial"/>
                          <a:ea typeface="Times New Roman"/>
                          <a:cs typeface="Arial"/>
                        </a:rPr>
                        <a:t>0.33</a:t>
                      </a:r>
                      <a:endParaRPr lang="es-ES" sz="1400" dirty="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S" sz="1400">
                          <a:latin typeface="Arial"/>
                          <a:ea typeface="Times New Roman"/>
                          <a:cs typeface="Arial"/>
                        </a:rPr>
                        <a:t>0.33</a:t>
                      </a:r>
                      <a:endParaRPr lang="es-ES" sz="140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S" sz="1400">
                          <a:latin typeface="Arial"/>
                          <a:ea typeface="Times New Roman"/>
                          <a:cs typeface="Arial"/>
                        </a:rPr>
                        <a:t>0.33</a:t>
                      </a:r>
                      <a:endParaRPr lang="es-ES" sz="140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endParaRPr lang="es-ES" sz="1400">
                        <a:latin typeface="Calibri"/>
                        <a:cs typeface="Times New Roman"/>
                      </a:endParaRPr>
                    </a:p>
                  </a:txBody>
                  <a:tcPr marL="68580" marR="68580" marT="0" marB="0" anchor="ctr">
                    <a:lnL>
                      <a:noFill/>
                    </a:lnL>
                    <a:lnR>
                      <a:noFill/>
                    </a:lnR>
                    <a:lnT>
                      <a:noFill/>
                    </a:lnT>
                    <a:lnB>
                      <a:noFill/>
                    </a:lnB>
                    <a:solidFill>
                      <a:srgbClr val="D3DFEE"/>
                    </a:solidFill>
                  </a:tcPr>
                </a:tc>
                <a:tc>
                  <a:txBody>
                    <a:bodyPr/>
                    <a:lstStyle/>
                    <a:p>
                      <a:endParaRPr lang="es-ES" sz="1400">
                        <a:latin typeface="Calibri"/>
                        <a:cs typeface="Times New Roman"/>
                      </a:endParaRPr>
                    </a:p>
                  </a:txBody>
                  <a:tcPr marL="68580" marR="68580" marT="0" marB="0" anchor="ctr">
                    <a:lnL>
                      <a:noFill/>
                    </a:lnL>
                    <a:lnR>
                      <a:noFill/>
                    </a:lnR>
                    <a:lnT>
                      <a:noFill/>
                    </a:lnT>
                    <a:lnB>
                      <a:noFill/>
                    </a:lnB>
                    <a:solidFill>
                      <a:srgbClr val="D3DFEE"/>
                    </a:solidFill>
                  </a:tcPr>
                </a:tc>
                <a:tc>
                  <a:txBody>
                    <a:bodyPr/>
                    <a:lstStyle/>
                    <a:p>
                      <a:endParaRPr lang="es-ES" sz="1400">
                        <a:latin typeface="Calibri"/>
                        <a:cs typeface="Times New Roman"/>
                      </a:endParaRPr>
                    </a:p>
                  </a:txBody>
                  <a:tcPr marL="68580" marR="68580" marT="0" marB="0" anchor="ctr">
                    <a:lnL>
                      <a:noFill/>
                    </a:lnL>
                    <a:lnR>
                      <a:noFill/>
                    </a:lnR>
                    <a:lnT>
                      <a:noFill/>
                    </a:lnT>
                    <a:lnB>
                      <a:noFill/>
                    </a:lnB>
                    <a:solidFill>
                      <a:srgbClr val="D3DFEE"/>
                    </a:solidFill>
                  </a:tcPr>
                </a:tc>
                <a:tc>
                  <a:txBody>
                    <a:bodyPr/>
                    <a:lstStyle/>
                    <a:p>
                      <a:endParaRPr lang="es-ES" sz="1400">
                        <a:latin typeface="Calibri"/>
                        <a:cs typeface="Times New Roman"/>
                      </a:endParaRPr>
                    </a:p>
                  </a:txBody>
                  <a:tcPr marL="68580" marR="68580" marT="0" marB="0" anchor="ctr">
                    <a:lnL>
                      <a:noFill/>
                    </a:lnL>
                    <a:lnR>
                      <a:noFill/>
                    </a:lnR>
                    <a:lnT>
                      <a:noFill/>
                    </a:lnT>
                    <a:lnB>
                      <a:noFill/>
                    </a:lnB>
                    <a:solidFill>
                      <a:srgbClr val="D3DFEE"/>
                    </a:solidFill>
                  </a:tcPr>
                </a:tc>
              </a:tr>
              <a:tr h="288032">
                <a:tc>
                  <a:txBody>
                    <a:bodyPr/>
                    <a:lstStyle/>
                    <a:p>
                      <a:endParaRPr lang="es-ES" sz="1400">
                        <a:latin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400">
                          <a:latin typeface="Arial"/>
                          <a:ea typeface="Times New Roman"/>
                          <a:cs typeface="Arial"/>
                        </a:rPr>
                        <a:t>G/G</a:t>
                      </a:r>
                      <a:endParaRPr lang="es-ES" sz="140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400">
                          <a:latin typeface="Arial"/>
                          <a:ea typeface="Times New Roman"/>
                          <a:cs typeface="Arial"/>
                        </a:rPr>
                        <a:t>0.08</a:t>
                      </a:r>
                      <a:endParaRPr lang="es-ES" sz="140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400" dirty="0">
                          <a:latin typeface="Arial"/>
                          <a:ea typeface="Times New Roman"/>
                          <a:cs typeface="Arial"/>
                        </a:rPr>
                        <a:t>0.02</a:t>
                      </a:r>
                      <a:endParaRPr lang="es-ES" sz="1400" dirty="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400">
                          <a:latin typeface="Arial"/>
                          <a:ea typeface="Times New Roman"/>
                          <a:cs typeface="Arial"/>
                        </a:rPr>
                        <a:t>0.04</a:t>
                      </a:r>
                      <a:endParaRPr lang="es-ES" sz="140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400">
                          <a:latin typeface="Arial"/>
                          <a:ea typeface="Times New Roman"/>
                          <a:cs typeface="Arial"/>
                        </a:rPr>
                        <a:t>0.24</a:t>
                      </a:r>
                      <a:endParaRPr lang="es-ES" sz="140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400">
                          <a:latin typeface="Arial"/>
                          <a:ea typeface="Times New Roman"/>
                          <a:cs typeface="Arial"/>
                        </a:rPr>
                        <a:t>0.18</a:t>
                      </a:r>
                      <a:endParaRPr lang="es-ES" sz="140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400">
                          <a:latin typeface="Arial"/>
                          <a:ea typeface="Times New Roman"/>
                          <a:cs typeface="Arial"/>
                        </a:rPr>
                        <a:t>0.20</a:t>
                      </a:r>
                      <a:endParaRPr lang="es-ES" sz="1400">
                        <a:latin typeface="Arial"/>
                        <a:ea typeface="Calibri"/>
                        <a:cs typeface="Times New Roman"/>
                      </a:endParaRPr>
                    </a:p>
                  </a:txBody>
                  <a:tcPr marL="68580" marR="68580" marT="0" marB="0" anchor="ctr">
                    <a:lnL>
                      <a:noFill/>
                    </a:lnL>
                    <a:lnR>
                      <a:noFill/>
                    </a:lnR>
                    <a:lnT>
                      <a:noFill/>
                    </a:lnT>
                    <a:lnB>
                      <a:noFill/>
                    </a:lnB>
                  </a:tcPr>
                </a:tc>
                <a:tc>
                  <a:txBody>
                    <a:bodyPr/>
                    <a:lstStyle/>
                    <a:p>
                      <a:endParaRPr lang="es-ES" sz="1400">
                        <a:latin typeface="Calibri"/>
                        <a:cs typeface="Times New Roman"/>
                      </a:endParaRPr>
                    </a:p>
                  </a:txBody>
                  <a:tcPr marL="68580" marR="68580" marT="0" marB="0" anchor="ctr">
                    <a:lnL>
                      <a:noFill/>
                    </a:lnL>
                    <a:lnR>
                      <a:noFill/>
                    </a:lnR>
                    <a:lnT>
                      <a:noFill/>
                    </a:lnT>
                    <a:lnB>
                      <a:noFill/>
                    </a:lnB>
                  </a:tcPr>
                </a:tc>
              </a:tr>
              <a:tr h="288032">
                <a:tc>
                  <a:txBody>
                    <a:bodyPr/>
                    <a:lstStyle/>
                    <a:p>
                      <a:pPr algn="ctr">
                        <a:lnSpc>
                          <a:spcPct val="150000"/>
                        </a:lnSpc>
                        <a:spcAft>
                          <a:spcPts val="0"/>
                        </a:spcAft>
                      </a:pPr>
                      <a:r>
                        <a:rPr lang="es-ES" sz="1400" b="1" dirty="0" smtClean="0">
                          <a:latin typeface="Arial"/>
                          <a:ea typeface="Times New Roman"/>
                          <a:cs typeface="Arial"/>
                        </a:rPr>
                        <a:t>rs2494732</a:t>
                      </a:r>
                      <a:endParaRPr lang="es-ES" sz="1400" dirty="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S" sz="1400" dirty="0">
                          <a:latin typeface="Arial"/>
                          <a:ea typeface="Times New Roman"/>
                          <a:cs typeface="Arial"/>
                        </a:rPr>
                        <a:t>G/G</a:t>
                      </a:r>
                      <a:endParaRPr lang="es-ES" sz="1400" dirty="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S" sz="1400">
                          <a:latin typeface="Arial"/>
                          <a:ea typeface="Times New Roman"/>
                          <a:cs typeface="Arial"/>
                        </a:rPr>
                        <a:t>0.34</a:t>
                      </a:r>
                      <a:endParaRPr lang="es-ES" sz="140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S" sz="1400">
                          <a:latin typeface="Arial"/>
                          <a:ea typeface="Times New Roman"/>
                          <a:cs typeface="Arial"/>
                        </a:rPr>
                        <a:t>0.35</a:t>
                      </a:r>
                      <a:endParaRPr lang="es-ES" sz="140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S" sz="1400">
                          <a:latin typeface="Arial"/>
                          <a:ea typeface="Times New Roman"/>
                          <a:cs typeface="Arial"/>
                        </a:rPr>
                        <a:t>0.34</a:t>
                      </a:r>
                      <a:endParaRPr lang="es-ES" sz="140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S" sz="1400">
                          <a:latin typeface="Arial"/>
                          <a:ea typeface="Times New Roman"/>
                          <a:cs typeface="Arial"/>
                        </a:rPr>
                        <a:t>0.54</a:t>
                      </a:r>
                      <a:endParaRPr lang="es-ES" sz="140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S" sz="1400">
                          <a:latin typeface="Arial"/>
                          <a:ea typeface="Times New Roman"/>
                          <a:cs typeface="Arial"/>
                        </a:rPr>
                        <a:t>0.59</a:t>
                      </a:r>
                      <a:endParaRPr lang="es-ES" sz="140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S" sz="1400">
                          <a:latin typeface="Arial"/>
                          <a:ea typeface="Times New Roman"/>
                          <a:cs typeface="Arial"/>
                        </a:rPr>
                        <a:t>0.57</a:t>
                      </a:r>
                      <a:endParaRPr lang="es-ES" sz="140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S" sz="1400">
                          <a:latin typeface="Arial"/>
                          <a:ea typeface="Times New Roman"/>
                          <a:cs typeface="Arial"/>
                        </a:rPr>
                        <a:t>&gt; 0.05</a:t>
                      </a:r>
                      <a:endParaRPr lang="es-ES" sz="1400">
                        <a:latin typeface="Arial"/>
                        <a:ea typeface="Calibri"/>
                        <a:cs typeface="Times New Roman"/>
                      </a:endParaRPr>
                    </a:p>
                  </a:txBody>
                  <a:tcPr marL="68580" marR="68580" marT="0" marB="0" anchor="ctr">
                    <a:lnL>
                      <a:noFill/>
                    </a:lnL>
                    <a:lnR>
                      <a:noFill/>
                    </a:lnR>
                    <a:lnT>
                      <a:noFill/>
                    </a:lnT>
                    <a:lnB>
                      <a:noFill/>
                    </a:lnB>
                    <a:solidFill>
                      <a:srgbClr val="D3DFEE"/>
                    </a:solidFill>
                  </a:tcPr>
                </a:tc>
              </a:tr>
              <a:tr h="288032">
                <a:tc>
                  <a:txBody>
                    <a:bodyPr/>
                    <a:lstStyle/>
                    <a:p>
                      <a:endParaRPr lang="es-ES" sz="1400">
                        <a:latin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400">
                          <a:latin typeface="Arial"/>
                          <a:ea typeface="Times New Roman"/>
                          <a:cs typeface="Arial"/>
                        </a:rPr>
                        <a:t>G/A</a:t>
                      </a:r>
                      <a:endParaRPr lang="es-ES" sz="140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400">
                          <a:latin typeface="Arial"/>
                          <a:ea typeface="Times New Roman"/>
                          <a:cs typeface="Arial"/>
                        </a:rPr>
                        <a:t>0.41</a:t>
                      </a:r>
                      <a:endParaRPr lang="es-ES" sz="140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400" dirty="0">
                          <a:latin typeface="Arial"/>
                          <a:ea typeface="Times New Roman"/>
                          <a:cs typeface="Arial"/>
                        </a:rPr>
                        <a:t>0.48</a:t>
                      </a:r>
                      <a:endParaRPr lang="es-ES" sz="1400" dirty="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400" dirty="0">
                          <a:latin typeface="Arial"/>
                          <a:ea typeface="Times New Roman"/>
                          <a:cs typeface="Arial"/>
                        </a:rPr>
                        <a:t>0.46</a:t>
                      </a:r>
                      <a:endParaRPr lang="es-ES" sz="1400" dirty="0">
                        <a:latin typeface="Arial"/>
                        <a:ea typeface="Calibri"/>
                        <a:cs typeface="Times New Roman"/>
                      </a:endParaRPr>
                    </a:p>
                  </a:txBody>
                  <a:tcPr marL="68580" marR="68580" marT="0" marB="0" anchor="ctr">
                    <a:lnL>
                      <a:noFill/>
                    </a:lnL>
                    <a:lnR>
                      <a:noFill/>
                    </a:lnR>
                    <a:lnT>
                      <a:noFill/>
                    </a:lnT>
                    <a:lnB>
                      <a:noFill/>
                    </a:lnB>
                  </a:tcPr>
                </a:tc>
                <a:tc>
                  <a:txBody>
                    <a:bodyPr/>
                    <a:lstStyle/>
                    <a:p>
                      <a:endParaRPr lang="es-ES" sz="1400">
                        <a:latin typeface="Calibri"/>
                        <a:cs typeface="Times New Roman"/>
                      </a:endParaRPr>
                    </a:p>
                  </a:txBody>
                  <a:tcPr marL="68580" marR="68580" marT="0" marB="0" anchor="ctr">
                    <a:lnL>
                      <a:noFill/>
                    </a:lnL>
                    <a:lnR>
                      <a:noFill/>
                    </a:lnR>
                    <a:lnT>
                      <a:noFill/>
                    </a:lnT>
                    <a:lnB>
                      <a:noFill/>
                    </a:lnB>
                  </a:tcPr>
                </a:tc>
                <a:tc>
                  <a:txBody>
                    <a:bodyPr/>
                    <a:lstStyle/>
                    <a:p>
                      <a:endParaRPr lang="es-ES" sz="1400">
                        <a:latin typeface="Calibri"/>
                        <a:cs typeface="Times New Roman"/>
                      </a:endParaRPr>
                    </a:p>
                  </a:txBody>
                  <a:tcPr marL="68580" marR="68580" marT="0" marB="0" anchor="ctr">
                    <a:lnL>
                      <a:noFill/>
                    </a:lnL>
                    <a:lnR>
                      <a:noFill/>
                    </a:lnR>
                    <a:lnT>
                      <a:noFill/>
                    </a:lnT>
                    <a:lnB>
                      <a:noFill/>
                    </a:lnB>
                  </a:tcPr>
                </a:tc>
                <a:tc>
                  <a:txBody>
                    <a:bodyPr/>
                    <a:lstStyle/>
                    <a:p>
                      <a:endParaRPr lang="es-ES" sz="1400">
                        <a:latin typeface="Calibri"/>
                        <a:cs typeface="Times New Roman"/>
                      </a:endParaRPr>
                    </a:p>
                  </a:txBody>
                  <a:tcPr marL="68580" marR="68580" marT="0" marB="0" anchor="ctr">
                    <a:lnL>
                      <a:noFill/>
                    </a:lnL>
                    <a:lnR>
                      <a:noFill/>
                    </a:lnR>
                    <a:lnT>
                      <a:noFill/>
                    </a:lnT>
                    <a:lnB>
                      <a:noFill/>
                    </a:lnB>
                  </a:tcPr>
                </a:tc>
                <a:tc>
                  <a:txBody>
                    <a:bodyPr/>
                    <a:lstStyle/>
                    <a:p>
                      <a:endParaRPr lang="es-ES" sz="1400">
                        <a:latin typeface="Calibri"/>
                        <a:cs typeface="Times New Roman"/>
                      </a:endParaRPr>
                    </a:p>
                  </a:txBody>
                  <a:tcPr marL="68580" marR="68580" marT="0" marB="0" anchor="ctr">
                    <a:lnL>
                      <a:noFill/>
                    </a:lnL>
                    <a:lnR>
                      <a:noFill/>
                    </a:lnR>
                    <a:lnT>
                      <a:noFill/>
                    </a:lnT>
                    <a:lnB>
                      <a:noFill/>
                    </a:lnB>
                  </a:tcPr>
                </a:tc>
              </a:tr>
              <a:tr h="288032">
                <a:tc>
                  <a:txBody>
                    <a:bodyPr/>
                    <a:lstStyle/>
                    <a:p>
                      <a:endParaRPr lang="es-ES" sz="1400" dirty="0">
                        <a:latin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3DFEE"/>
                    </a:solidFill>
                  </a:tcPr>
                </a:tc>
                <a:tc>
                  <a:txBody>
                    <a:bodyPr/>
                    <a:lstStyle/>
                    <a:p>
                      <a:pPr algn="ctr">
                        <a:lnSpc>
                          <a:spcPct val="150000"/>
                        </a:lnSpc>
                        <a:spcAft>
                          <a:spcPts val="0"/>
                        </a:spcAft>
                      </a:pPr>
                      <a:r>
                        <a:rPr lang="es-ES" sz="1400" dirty="0">
                          <a:latin typeface="Arial"/>
                          <a:ea typeface="Times New Roman"/>
                          <a:cs typeface="Arial"/>
                        </a:rPr>
                        <a:t>A/A</a:t>
                      </a:r>
                      <a:endParaRPr lang="es-ES" sz="1400" dirty="0">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3DFEE"/>
                    </a:solidFill>
                  </a:tcPr>
                </a:tc>
                <a:tc>
                  <a:txBody>
                    <a:bodyPr/>
                    <a:lstStyle/>
                    <a:p>
                      <a:pPr algn="ctr">
                        <a:lnSpc>
                          <a:spcPct val="150000"/>
                        </a:lnSpc>
                        <a:spcAft>
                          <a:spcPts val="0"/>
                        </a:spcAft>
                      </a:pPr>
                      <a:r>
                        <a:rPr lang="es-ES" sz="1400" dirty="0">
                          <a:latin typeface="Arial"/>
                          <a:ea typeface="Times New Roman"/>
                          <a:cs typeface="Arial"/>
                        </a:rPr>
                        <a:t>0.25</a:t>
                      </a:r>
                      <a:endParaRPr lang="es-ES" sz="1400" dirty="0">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3DFEE"/>
                    </a:solidFill>
                  </a:tcPr>
                </a:tc>
                <a:tc>
                  <a:txBody>
                    <a:bodyPr/>
                    <a:lstStyle/>
                    <a:p>
                      <a:pPr algn="ctr">
                        <a:lnSpc>
                          <a:spcPct val="150000"/>
                        </a:lnSpc>
                        <a:spcAft>
                          <a:spcPts val="0"/>
                        </a:spcAft>
                      </a:pPr>
                      <a:r>
                        <a:rPr lang="es-ES" sz="1400" dirty="0">
                          <a:latin typeface="Arial"/>
                          <a:ea typeface="Times New Roman"/>
                          <a:cs typeface="Arial"/>
                        </a:rPr>
                        <a:t>0.17</a:t>
                      </a:r>
                      <a:endParaRPr lang="es-ES" sz="1400" dirty="0">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3DFEE"/>
                    </a:solidFill>
                  </a:tcPr>
                </a:tc>
                <a:tc>
                  <a:txBody>
                    <a:bodyPr/>
                    <a:lstStyle/>
                    <a:p>
                      <a:pPr algn="ctr">
                        <a:lnSpc>
                          <a:spcPct val="150000"/>
                        </a:lnSpc>
                        <a:spcAft>
                          <a:spcPts val="0"/>
                        </a:spcAft>
                      </a:pPr>
                      <a:r>
                        <a:rPr lang="es-ES" sz="1400">
                          <a:latin typeface="Arial"/>
                          <a:ea typeface="Times New Roman"/>
                          <a:cs typeface="Arial"/>
                        </a:rPr>
                        <a:t>0.20</a:t>
                      </a:r>
                      <a:endParaRPr lang="es-ES" sz="1400">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3DFEE"/>
                    </a:solidFill>
                  </a:tcPr>
                </a:tc>
                <a:tc>
                  <a:txBody>
                    <a:bodyPr/>
                    <a:lstStyle/>
                    <a:p>
                      <a:pPr algn="ctr">
                        <a:lnSpc>
                          <a:spcPct val="150000"/>
                        </a:lnSpc>
                        <a:spcAft>
                          <a:spcPts val="0"/>
                        </a:spcAft>
                      </a:pPr>
                      <a:r>
                        <a:rPr lang="es-ES" sz="1400">
                          <a:latin typeface="Arial"/>
                          <a:ea typeface="Times New Roman"/>
                          <a:cs typeface="Arial"/>
                        </a:rPr>
                        <a:t>0.46</a:t>
                      </a:r>
                      <a:endParaRPr lang="es-ES" sz="1400">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3DFEE"/>
                    </a:solidFill>
                  </a:tcPr>
                </a:tc>
                <a:tc>
                  <a:txBody>
                    <a:bodyPr/>
                    <a:lstStyle/>
                    <a:p>
                      <a:pPr algn="ctr">
                        <a:lnSpc>
                          <a:spcPct val="150000"/>
                        </a:lnSpc>
                        <a:spcAft>
                          <a:spcPts val="0"/>
                        </a:spcAft>
                      </a:pPr>
                      <a:r>
                        <a:rPr lang="es-ES" sz="1400">
                          <a:latin typeface="Arial"/>
                          <a:ea typeface="Times New Roman"/>
                          <a:cs typeface="Arial"/>
                        </a:rPr>
                        <a:t>0.41</a:t>
                      </a:r>
                      <a:endParaRPr lang="es-ES" sz="1400">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3DFEE"/>
                    </a:solidFill>
                  </a:tcPr>
                </a:tc>
                <a:tc>
                  <a:txBody>
                    <a:bodyPr/>
                    <a:lstStyle/>
                    <a:p>
                      <a:pPr algn="ctr">
                        <a:lnSpc>
                          <a:spcPct val="150000"/>
                        </a:lnSpc>
                        <a:spcAft>
                          <a:spcPts val="0"/>
                        </a:spcAft>
                      </a:pPr>
                      <a:r>
                        <a:rPr lang="es-ES" sz="1400">
                          <a:latin typeface="Arial"/>
                          <a:ea typeface="Times New Roman"/>
                          <a:cs typeface="Arial"/>
                        </a:rPr>
                        <a:t>0.43</a:t>
                      </a:r>
                      <a:endParaRPr lang="es-ES" sz="1400">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3DFEE"/>
                    </a:solidFill>
                  </a:tcPr>
                </a:tc>
                <a:tc>
                  <a:txBody>
                    <a:bodyPr/>
                    <a:lstStyle/>
                    <a:p>
                      <a:endParaRPr lang="es-ES" sz="1400" dirty="0">
                        <a:latin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3DFEE"/>
                    </a:solidFill>
                  </a:tcPr>
                </a:tc>
              </a:tr>
            </a:tbl>
          </a:graphicData>
        </a:graphic>
      </p:graphicFrame>
      <p:graphicFrame>
        <p:nvGraphicFramePr>
          <p:cNvPr id="36" name="35 Gráfico"/>
          <p:cNvGraphicFramePr/>
          <p:nvPr/>
        </p:nvGraphicFramePr>
        <p:xfrm>
          <a:off x="179512" y="4005064"/>
          <a:ext cx="4248472" cy="22283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36 Gráfico"/>
          <p:cNvGraphicFramePr/>
          <p:nvPr/>
        </p:nvGraphicFramePr>
        <p:xfrm>
          <a:off x="4427984" y="4077072"/>
          <a:ext cx="4104456" cy="2160240"/>
        </p:xfrm>
        <a:graphic>
          <a:graphicData uri="http://schemas.openxmlformats.org/drawingml/2006/chart">
            <c:chart xmlns:c="http://schemas.openxmlformats.org/drawingml/2006/chart" xmlns:r="http://schemas.openxmlformats.org/officeDocument/2006/relationships" r:id="rId4"/>
          </a:graphicData>
        </a:graphic>
      </p:graphicFrame>
      <p:sp>
        <p:nvSpPr>
          <p:cNvPr id="8" name="7 CuadroTexto"/>
          <p:cNvSpPr txBox="1"/>
          <p:nvPr/>
        </p:nvSpPr>
        <p:spPr>
          <a:xfrm>
            <a:off x="395536" y="6237312"/>
            <a:ext cx="8227377" cy="923330"/>
          </a:xfrm>
          <a:prstGeom prst="rect">
            <a:avLst/>
          </a:prstGeom>
          <a:noFill/>
        </p:spPr>
        <p:txBody>
          <a:bodyPr wrap="square" rtlCol="0">
            <a:spAutoFit/>
          </a:bodyPr>
          <a:lstStyle/>
          <a:p>
            <a:r>
              <a:rPr lang="es-ES" dirty="0" err="1" smtClean="0"/>
              <a:t>Zang</a:t>
            </a:r>
            <a:r>
              <a:rPr lang="es-ES" dirty="0" smtClean="0"/>
              <a:t> et al., 2014. </a:t>
            </a:r>
            <a:r>
              <a:rPr lang="es-ES" i="1" dirty="0" err="1" smtClean="0"/>
              <a:t>PlosOne</a:t>
            </a:r>
            <a:r>
              <a:rPr lang="es-ES" dirty="0" smtClean="0"/>
              <a:t>.</a:t>
            </a:r>
          </a:p>
          <a:p>
            <a:r>
              <a:rPr lang="es-ES" dirty="0" smtClean="0"/>
              <a:t>Wang, </a:t>
            </a:r>
            <a:r>
              <a:rPr lang="es-ES" i="1" dirty="0" smtClean="0"/>
              <a:t>et al</a:t>
            </a:r>
            <a:r>
              <a:rPr lang="es-ES" dirty="0" smtClean="0"/>
              <a:t>., </a:t>
            </a:r>
            <a:r>
              <a:rPr lang="es-ES" i="1" dirty="0" smtClean="0"/>
              <a:t>Oral </a:t>
            </a:r>
            <a:r>
              <a:rPr lang="es-ES" i="1" dirty="0" err="1" smtClean="0"/>
              <a:t>Pathology</a:t>
            </a:r>
            <a:r>
              <a:rPr lang="es-ES" i="1" dirty="0" smtClean="0"/>
              <a:t> &amp; Medicine</a:t>
            </a:r>
          </a:p>
          <a:p>
            <a:endParaRPr lang="es-ES" dirty="0"/>
          </a:p>
        </p:txBody>
      </p:sp>
    </p:spTree>
    <p:extLst>
      <p:ext uri="{BB962C8B-B14F-4D97-AF65-F5344CB8AC3E}">
        <p14:creationId xmlns:p14="http://schemas.microsoft.com/office/powerpoint/2010/main" xmlns="" val="36228594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3 Título"/>
          <p:cNvSpPr txBox="1">
            <a:spLocks/>
          </p:cNvSpPr>
          <p:nvPr/>
        </p:nvSpPr>
        <p:spPr>
          <a:xfrm>
            <a:off x="467544" y="0"/>
            <a:ext cx="8229600" cy="922114"/>
          </a:xfrm>
          <a:prstGeom prst="rect">
            <a:avLst/>
          </a:prstGeom>
        </p:spPr>
        <p:txBody>
          <a:bodyPr>
            <a:normAutofit/>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4000" dirty="0" err="1" smtClean="0">
                <a:ln w="0"/>
                <a:solidFill>
                  <a:schemeClr val="tx1"/>
                </a:solidFill>
                <a:effectLst>
                  <a:outerShdw blurRad="38100" dist="19050" dir="2700000" algn="tl" rotWithShape="0">
                    <a:schemeClr val="dk1">
                      <a:alpha val="40000"/>
                    </a:schemeClr>
                  </a:outerShdw>
                </a:effectLst>
                <a:cs typeface="Arial" pitchFamily="34" charset="0"/>
              </a:rPr>
              <a:t>SNPs</a:t>
            </a:r>
            <a:r>
              <a:rPr lang="es-EC" sz="4000" dirty="0" smtClean="0">
                <a:ln w="0"/>
                <a:solidFill>
                  <a:schemeClr val="tx1"/>
                </a:solidFill>
                <a:effectLst>
                  <a:outerShdw blurRad="38100" dist="19050" dir="2700000" algn="tl" rotWithShape="0">
                    <a:schemeClr val="dk1">
                      <a:alpha val="40000"/>
                    </a:schemeClr>
                  </a:outerShdw>
                </a:effectLst>
                <a:cs typeface="Arial" pitchFamily="34" charset="0"/>
              </a:rPr>
              <a:t> e Histopatología</a:t>
            </a:r>
            <a:endParaRPr lang="es-EC" sz="4000" dirty="0">
              <a:solidFill>
                <a:schemeClr val="tx1"/>
              </a:solidFill>
              <a:cs typeface="Arial" pitchFamily="34" charset="0"/>
            </a:endParaRPr>
          </a:p>
        </p:txBody>
      </p:sp>
      <p:graphicFrame>
        <p:nvGraphicFramePr>
          <p:cNvPr id="5" name="4 Tabla"/>
          <p:cNvGraphicFramePr>
            <a:graphicFrameLocks noGrp="1"/>
          </p:cNvGraphicFramePr>
          <p:nvPr/>
        </p:nvGraphicFramePr>
        <p:xfrm>
          <a:off x="1835696" y="640081"/>
          <a:ext cx="5328591" cy="6217920"/>
        </p:xfrm>
        <a:graphic>
          <a:graphicData uri="http://schemas.openxmlformats.org/drawingml/2006/table">
            <a:tbl>
              <a:tblPr/>
              <a:tblGrid>
                <a:gridCol w="1198949"/>
                <a:gridCol w="1030029"/>
                <a:gridCol w="1030029"/>
                <a:gridCol w="990022"/>
                <a:gridCol w="1079562"/>
              </a:tblGrid>
              <a:tr h="236464">
                <a:tc>
                  <a:txBody>
                    <a:bodyPr/>
                    <a:lstStyle/>
                    <a:p>
                      <a:endParaRPr lang="es-ES" sz="1000" dirty="0">
                        <a:latin typeface="Calibri"/>
                        <a:cs typeface="Times New Roman"/>
                      </a:endParaRPr>
                    </a:p>
                  </a:txBody>
                  <a:tcPr marL="43699" marR="43699" marT="0" marB="0" anchor="ctr">
                    <a:lnL w="12700" cap="flat" cmpd="sng" algn="ctr">
                      <a:solidFill>
                        <a:srgbClr val="7BA0CD"/>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gridSpan="2">
                  <a:txBody>
                    <a:bodyPr/>
                    <a:lstStyle/>
                    <a:p>
                      <a:pPr algn="l">
                        <a:lnSpc>
                          <a:spcPct val="150000"/>
                        </a:lnSpc>
                        <a:spcAft>
                          <a:spcPts val="0"/>
                        </a:spcAft>
                      </a:pPr>
                      <a:r>
                        <a:rPr lang="es-EC" sz="1200" b="1" dirty="0">
                          <a:solidFill>
                            <a:srgbClr val="FFFFFF"/>
                          </a:solidFill>
                          <a:latin typeface="Arial"/>
                          <a:ea typeface="Times New Roman"/>
                          <a:cs typeface="Arial"/>
                        </a:rPr>
                        <a:t>             rs3803304</a:t>
                      </a:r>
                      <a:endParaRPr lang="es-ES" sz="1200" b="1" dirty="0">
                        <a:latin typeface="Arial"/>
                        <a:ea typeface="Calibri"/>
                        <a:cs typeface="Times New Roman"/>
                      </a:endParaRPr>
                    </a:p>
                  </a:txBody>
                  <a:tcPr marL="43699" marR="4369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hMerge="1">
                  <a:txBody>
                    <a:bodyPr/>
                    <a:lstStyle/>
                    <a:p>
                      <a:endParaRPr lang="es-ES"/>
                    </a:p>
                  </a:txBody>
                  <a:tcPr/>
                </a:tc>
                <a:tc gridSpan="2">
                  <a:txBody>
                    <a:bodyPr/>
                    <a:lstStyle/>
                    <a:p>
                      <a:pPr algn="l">
                        <a:lnSpc>
                          <a:spcPct val="150000"/>
                        </a:lnSpc>
                        <a:spcAft>
                          <a:spcPts val="0"/>
                        </a:spcAft>
                      </a:pPr>
                      <a:r>
                        <a:rPr lang="es-EC" sz="1200" b="1" dirty="0">
                          <a:solidFill>
                            <a:srgbClr val="FFFFFF"/>
                          </a:solidFill>
                          <a:latin typeface="Arial"/>
                          <a:ea typeface="Times New Roman"/>
                          <a:cs typeface="Arial"/>
                        </a:rPr>
                        <a:t>            rs2494732</a:t>
                      </a:r>
                      <a:endParaRPr lang="es-ES" sz="1200" b="1" dirty="0">
                        <a:latin typeface="Arial"/>
                        <a:ea typeface="Calibri"/>
                        <a:cs typeface="Times New Roman"/>
                      </a:endParaRPr>
                    </a:p>
                  </a:txBody>
                  <a:tcPr marL="43699" marR="43699" marT="0" marB="0" anchor="ctr">
                    <a:lnL>
                      <a:noFill/>
                    </a:lnL>
                    <a:lnR w="12700" cap="flat" cmpd="sng" algn="ctr">
                      <a:solidFill>
                        <a:srgbClr val="7BA0C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hMerge="1">
                  <a:txBody>
                    <a:bodyPr/>
                    <a:lstStyle/>
                    <a:p>
                      <a:endParaRPr lang="es-ES"/>
                    </a:p>
                  </a:txBody>
                  <a:tcPr/>
                </a:tc>
              </a:tr>
              <a:tr h="197002">
                <a:tc>
                  <a:txBody>
                    <a:bodyPr/>
                    <a:lstStyle/>
                    <a:p>
                      <a:pPr algn="l">
                        <a:lnSpc>
                          <a:spcPct val="150000"/>
                        </a:lnSpc>
                        <a:spcAft>
                          <a:spcPts val="0"/>
                        </a:spcAft>
                      </a:pPr>
                      <a:r>
                        <a:rPr lang="es-EC" sz="1000" b="1">
                          <a:latin typeface="Arial"/>
                          <a:ea typeface="Times New Roman"/>
                          <a:cs typeface="Arial"/>
                        </a:rPr>
                        <a:t>Variables</a:t>
                      </a:r>
                      <a:endParaRPr lang="es-ES" sz="1000">
                        <a:latin typeface="Arial"/>
                        <a:ea typeface="Calibri"/>
                        <a:cs typeface="Times New Roman"/>
                      </a:endParaRPr>
                    </a:p>
                  </a:txBody>
                  <a:tcPr marL="43699" marR="43699" marT="0" marB="0">
                    <a:lnL>
                      <a:noFill/>
                    </a:lnL>
                    <a:lnR>
                      <a:noFill/>
                    </a:lnR>
                    <a:lnT w="12700" cap="flat" cmpd="sng" algn="ctr">
                      <a:solidFill>
                        <a:srgbClr val="000000"/>
                      </a:solidFill>
                      <a:prstDash val="solid"/>
                      <a:round/>
                      <a:headEnd type="none" w="med" len="med"/>
                      <a:tailEnd type="none" w="med" len="med"/>
                    </a:lnT>
                    <a:lnB>
                      <a:noFill/>
                    </a:lnB>
                    <a:solidFill>
                      <a:srgbClr val="D3DFEE"/>
                    </a:solidFill>
                  </a:tcPr>
                </a:tc>
                <a:tc>
                  <a:txBody>
                    <a:bodyPr/>
                    <a:lstStyle/>
                    <a:p>
                      <a:pPr algn="l">
                        <a:lnSpc>
                          <a:spcPct val="150000"/>
                        </a:lnSpc>
                        <a:spcAft>
                          <a:spcPts val="0"/>
                        </a:spcAft>
                      </a:pPr>
                      <a:r>
                        <a:rPr lang="es-EC" sz="1000" dirty="0">
                          <a:latin typeface="Arial"/>
                          <a:ea typeface="Times New Roman"/>
                          <a:cs typeface="Arial"/>
                        </a:rPr>
                        <a:t>CC</a:t>
                      </a:r>
                      <a:endParaRPr lang="es-ES" sz="1000" dirty="0">
                        <a:latin typeface="Arial"/>
                        <a:ea typeface="Calibri"/>
                        <a:cs typeface="Times New Roman"/>
                      </a:endParaRPr>
                    </a:p>
                  </a:txBody>
                  <a:tcPr marL="43699" marR="43699" marT="0" marB="0">
                    <a:lnL>
                      <a:noFill/>
                    </a:lnL>
                    <a:lnR>
                      <a:noFill/>
                    </a:lnR>
                    <a:lnT w="12700" cap="flat" cmpd="sng" algn="ctr">
                      <a:solidFill>
                        <a:srgbClr val="000000"/>
                      </a:solidFill>
                      <a:prstDash val="solid"/>
                      <a:round/>
                      <a:headEnd type="none" w="med" len="med"/>
                      <a:tailEnd type="none" w="med" len="med"/>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CG+GG</a:t>
                      </a:r>
                      <a:endParaRPr lang="es-ES" sz="1000">
                        <a:latin typeface="Arial"/>
                        <a:ea typeface="Calibri"/>
                        <a:cs typeface="Times New Roman"/>
                      </a:endParaRPr>
                    </a:p>
                  </a:txBody>
                  <a:tcPr marL="43699" marR="43699" marT="0" marB="0">
                    <a:lnL>
                      <a:noFill/>
                    </a:lnL>
                    <a:lnR>
                      <a:noFill/>
                    </a:lnR>
                    <a:lnT w="12700" cap="flat" cmpd="sng" algn="ctr">
                      <a:solidFill>
                        <a:srgbClr val="000000"/>
                      </a:solidFill>
                      <a:prstDash val="solid"/>
                      <a:round/>
                      <a:headEnd type="none" w="med" len="med"/>
                      <a:tailEnd type="none" w="med" len="med"/>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GG</a:t>
                      </a:r>
                      <a:endParaRPr lang="es-ES" sz="1000">
                        <a:latin typeface="Arial"/>
                        <a:ea typeface="Calibri"/>
                        <a:cs typeface="Times New Roman"/>
                      </a:endParaRPr>
                    </a:p>
                  </a:txBody>
                  <a:tcPr marL="43699" marR="43699" marT="0" marB="0">
                    <a:lnL>
                      <a:noFill/>
                    </a:lnL>
                    <a:lnR>
                      <a:noFill/>
                    </a:lnR>
                    <a:lnT w="12700" cap="flat" cmpd="sng" algn="ctr">
                      <a:solidFill>
                        <a:srgbClr val="000000"/>
                      </a:solidFill>
                      <a:prstDash val="solid"/>
                      <a:round/>
                      <a:headEnd type="none" w="med" len="med"/>
                      <a:tailEnd type="none" w="med" len="med"/>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GA+AA</a:t>
                      </a:r>
                      <a:endParaRPr lang="es-ES" sz="1000">
                        <a:latin typeface="Arial"/>
                        <a:ea typeface="Calibri"/>
                        <a:cs typeface="Times New Roman"/>
                      </a:endParaRPr>
                    </a:p>
                  </a:txBody>
                  <a:tcPr marL="43699" marR="43699" marT="0" marB="0">
                    <a:lnL>
                      <a:noFill/>
                    </a:lnL>
                    <a:lnR>
                      <a:noFill/>
                    </a:lnR>
                    <a:lnT w="12700" cap="flat" cmpd="sng" algn="ctr">
                      <a:solidFill>
                        <a:srgbClr val="000000"/>
                      </a:solidFill>
                      <a:prstDash val="solid"/>
                      <a:round/>
                      <a:headEnd type="none" w="med" len="med"/>
                      <a:tailEnd type="none" w="med" len="med"/>
                    </a:lnT>
                    <a:lnB>
                      <a:noFill/>
                    </a:lnB>
                    <a:solidFill>
                      <a:srgbClr val="D3DFEE"/>
                    </a:solidFill>
                  </a:tcPr>
                </a:tc>
              </a:tr>
              <a:tr h="197002">
                <a:tc gridSpan="5">
                  <a:txBody>
                    <a:bodyPr/>
                    <a:lstStyle/>
                    <a:p>
                      <a:pPr algn="l">
                        <a:lnSpc>
                          <a:spcPct val="150000"/>
                        </a:lnSpc>
                        <a:spcAft>
                          <a:spcPts val="0"/>
                        </a:spcAft>
                      </a:pPr>
                      <a:r>
                        <a:rPr lang="es-EC" sz="1000" b="1">
                          <a:latin typeface="Arial"/>
                          <a:ea typeface="Times New Roman"/>
                          <a:cs typeface="Arial"/>
                        </a:rPr>
                        <a:t>Lateralidad</a:t>
                      </a:r>
                      <a:endParaRPr lang="es-ES" sz="1000">
                        <a:latin typeface="Arial"/>
                        <a:ea typeface="Calibri"/>
                        <a:cs typeface="Times New Roman"/>
                      </a:endParaRPr>
                    </a:p>
                  </a:txBody>
                  <a:tcPr marL="43699" marR="43699" marT="0" marB="0">
                    <a:lnL>
                      <a:noFill/>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97002">
                <a:tc>
                  <a:txBody>
                    <a:bodyPr/>
                    <a:lstStyle/>
                    <a:p>
                      <a:pPr algn="l">
                        <a:lnSpc>
                          <a:spcPct val="150000"/>
                        </a:lnSpc>
                        <a:spcAft>
                          <a:spcPts val="0"/>
                        </a:spcAft>
                      </a:pPr>
                      <a:r>
                        <a:rPr lang="es-EC" sz="1000">
                          <a:latin typeface="Arial"/>
                          <a:ea typeface="Times New Roman"/>
                          <a:cs typeface="Arial"/>
                        </a:rPr>
                        <a:t>Derecha</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28 (30.77)</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dirty="0">
                          <a:latin typeface="Arial"/>
                          <a:ea typeface="Times New Roman"/>
                          <a:cs typeface="Arial"/>
                        </a:rPr>
                        <a:t>24 (</a:t>
                      </a:r>
                      <a:r>
                        <a:rPr lang="es-EC" sz="1000" dirty="0" smtClean="0">
                          <a:latin typeface="Arial"/>
                          <a:ea typeface="Times New Roman"/>
                          <a:cs typeface="Arial"/>
                        </a:rPr>
                        <a:t>26.37)</a:t>
                      </a:r>
                      <a:endParaRPr lang="es-ES" sz="1000" dirty="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S" sz="1000">
                          <a:latin typeface="Arial"/>
                          <a:ea typeface="Calibri"/>
                          <a:cs typeface="Arial"/>
                        </a:rPr>
                        <a:t>24 (26.37)</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S" sz="1000">
                          <a:latin typeface="Arial"/>
                          <a:ea typeface="Calibri"/>
                          <a:cs typeface="Arial"/>
                        </a:rPr>
                        <a:t>28 (30.77)</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r>
              <a:tr h="197002">
                <a:tc>
                  <a:txBody>
                    <a:bodyPr/>
                    <a:lstStyle/>
                    <a:p>
                      <a:pPr algn="l">
                        <a:lnSpc>
                          <a:spcPct val="150000"/>
                        </a:lnSpc>
                        <a:spcAft>
                          <a:spcPts val="0"/>
                        </a:spcAft>
                      </a:pPr>
                      <a:r>
                        <a:rPr lang="es-EC" sz="1000">
                          <a:latin typeface="Arial"/>
                          <a:ea typeface="Times New Roman"/>
                          <a:cs typeface="Arial"/>
                        </a:rPr>
                        <a:t>Izquierda</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26 (28.57 )</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13 (14.29)</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S" sz="1000">
                          <a:latin typeface="Arial"/>
                          <a:ea typeface="Calibri"/>
                          <a:cs typeface="Arial"/>
                        </a:rPr>
                        <a:t>17 (18.68)</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S" sz="1000">
                          <a:latin typeface="Arial"/>
                          <a:ea typeface="Calibri"/>
                          <a:cs typeface="Arial"/>
                        </a:rPr>
                        <a:t>22 (24.18)</a:t>
                      </a:r>
                      <a:endParaRPr lang="es-ES" sz="1000">
                        <a:latin typeface="Arial"/>
                        <a:ea typeface="Calibri"/>
                        <a:cs typeface="Times New Roman"/>
                      </a:endParaRPr>
                    </a:p>
                  </a:txBody>
                  <a:tcPr marL="43699" marR="43699" marT="0" marB="0">
                    <a:lnL>
                      <a:noFill/>
                    </a:lnL>
                    <a:lnR>
                      <a:noFill/>
                    </a:lnR>
                    <a:lnT>
                      <a:noFill/>
                    </a:lnT>
                    <a:lnB>
                      <a:noFill/>
                    </a:lnB>
                  </a:tcPr>
                </a:tc>
              </a:tr>
              <a:tr h="224787">
                <a:tc>
                  <a:txBody>
                    <a:bodyPr/>
                    <a:lstStyle/>
                    <a:p>
                      <a:pPr algn="l">
                        <a:lnSpc>
                          <a:spcPct val="150000"/>
                        </a:lnSpc>
                        <a:spcAft>
                          <a:spcPts val="0"/>
                        </a:spcAft>
                      </a:pPr>
                      <a:r>
                        <a:rPr lang="es-EC" sz="1000" i="1">
                          <a:latin typeface="Arial"/>
                          <a:ea typeface="Times New Roman"/>
                          <a:cs typeface="Arial"/>
                        </a:rPr>
                        <a:t>P </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0.22</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endParaRPr lang="es-EC" sz="1000">
                        <a:latin typeface="Arial"/>
                        <a:ea typeface="Times New Roman"/>
                        <a:cs typeface="Arial"/>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0.81</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endParaRPr lang="es-EC" sz="1000">
                        <a:latin typeface="Arial"/>
                        <a:ea typeface="Times New Roman"/>
                        <a:cs typeface="Arial"/>
                      </a:endParaRPr>
                    </a:p>
                  </a:txBody>
                  <a:tcPr marL="43699" marR="43699" marT="0" marB="0">
                    <a:lnL>
                      <a:noFill/>
                    </a:lnL>
                    <a:lnR>
                      <a:noFill/>
                    </a:lnR>
                    <a:lnT>
                      <a:noFill/>
                    </a:lnT>
                    <a:lnB>
                      <a:noFill/>
                    </a:lnB>
                    <a:solidFill>
                      <a:srgbClr val="D3DFEE"/>
                    </a:solidFill>
                  </a:tcPr>
                </a:tc>
              </a:tr>
              <a:tr h="197002">
                <a:tc gridSpan="5">
                  <a:txBody>
                    <a:bodyPr/>
                    <a:lstStyle/>
                    <a:p>
                      <a:pPr algn="l">
                        <a:lnSpc>
                          <a:spcPct val="150000"/>
                        </a:lnSpc>
                        <a:spcAft>
                          <a:spcPts val="0"/>
                        </a:spcAft>
                      </a:pPr>
                      <a:r>
                        <a:rPr lang="es-EC" sz="1000" b="1">
                          <a:latin typeface="Arial"/>
                          <a:ea typeface="Times New Roman"/>
                          <a:cs typeface="Arial"/>
                        </a:rPr>
                        <a:t>Estadio tumoral</a:t>
                      </a:r>
                      <a:endParaRPr lang="es-ES" sz="1000">
                        <a:latin typeface="Arial"/>
                        <a:ea typeface="Calibri"/>
                        <a:cs typeface="Times New Roman"/>
                      </a:endParaRPr>
                    </a:p>
                  </a:txBody>
                  <a:tcPr marL="43699" marR="43699" marT="0" marB="0">
                    <a:lnL>
                      <a:noFill/>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97002">
                <a:tc>
                  <a:txBody>
                    <a:bodyPr/>
                    <a:lstStyle/>
                    <a:p>
                      <a:pPr algn="l">
                        <a:lnSpc>
                          <a:spcPct val="150000"/>
                        </a:lnSpc>
                        <a:spcAft>
                          <a:spcPts val="0"/>
                        </a:spcAft>
                      </a:pPr>
                      <a:r>
                        <a:rPr lang="es-EC" sz="1000">
                          <a:latin typeface="Arial"/>
                          <a:ea typeface="Times New Roman"/>
                          <a:cs typeface="Arial"/>
                        </a:rPr>
                        <a:t>T0-X</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3 (3.3)</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0</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2 (2,20)</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1 (1,10)</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r>
              <a:tr h="197002">
                <a:tc>
                  <a:txBody>
                    <a:bodyPr/>
                    <a:lstStyle/>
                    <a:p>
                      <a:pPr algn="l">
                        <a:lnSpc>
                          <a:spcPct val="150000"/>
                        </a:lnSpc>
                        <a:spcAft>
                          <a:spcPts val="0"/>
                        </a:spcAft>
                      </a:pPr>
                      <a:r>
                        <a:rPr lang="es-EC" sz="1000">
                          <a:latin typeface="Arial"/>
                          <a:ea typeface="Times New Roman"/>
                          <a:cs typeface="Arial"/>
                        </a:rPr>
                        <a:t>T1-T2</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43 (47.25)</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27 (29.67)</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32 (35.16)</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38 (41.76)</a:t>
                      </a:r>
                      <a:endParaRPr lang="es-ES" sz="1000">
                        <a:latin typeface="Arial"/>
                        <a:ea typeface="Calibri"/>
                        <a:cs typeface="Times New Roman"/>
                      </a:endParaRPr>
                    </a:p>
                  </a:txBody>
                  <a:tcPr marL="43699" marR="43699" marT="0" marB="0">
                    <a:lnL>
                      <a:noFill/>
                    </a:lnL>
                    <a:lnR>
                      <a:noFill/>
                    </a:lnR>
                    <a:lnT>
                      <a:noFill/>
                    </a:lnT>
                    <a:lnB>
                      <a:noFill/>
                    </a:lnB>
                  </a:tcPr>
                </a:tc>
              </a:tr>
              <a:tr h="197002">
                <a:tc>
                  <a:txBody>
                    <a:bodyPr/>
                    <a:lstStyle/>
                    <a:p>
                      <a:pPr algn="l">
                        <a:lnSpc>
                          <a:spcPct val="150000"/>
                        </a:lnSpc>
                        <a:spcAft>
                          <a:spcPts val="0"/>
                        </a:spcAft>
                      </a:pPr>
                      <a:r>
                        <a:rPr lang="es-EC" sz="1000">
                          <a:latin typeface="Arial"/>
                          <a:ea typeface="Times New Roman"/>
                          <a:cs typeface="Arial"/>
                        </a:rPr>
                        <a:t>T3-T4</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8 (8.79)</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10 (10.99 )</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7 (7.69)</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11 (12.08)</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r>
              <a:tr h="224787">
                <a:tc>
                  <a:txBody>
                    <a:bodyPr/>
                    <a:lstStyle/>
                    <a:p>
                      <a:pPr algn="l">
                        <a:lnSpc>
                          <a:spcPct val="150000"/>
                        </a:lnSpc>
                        <a:spcAft>
                          <a:spcPts val="0"/>
                        </a:spcAft>
                      </a:pPr>
                      <a:r>
                        <a:rPr lang="es-EC" sz="1000">
                          <a:latin typeface="Arial"/>
                          <a:ea typeface="Times New Roman"/>
                          <a:cs typeface="Arial"/>
                        </a:rPr>
                        <a:t>P value</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0.43</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endParaRPr lang="es-EC" sz="1000">
                        <a:latin typeface="Arial"/>
                        <a:ea typeface="Times New Roman"/>
                        <a:cs typeface="Arial"/>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0.65</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endParaRPr lang="es-EC" sz="1000">
                        <a:latin typeface="Arial"/>
                        <a:ea typeface="Times New Roman"/>
                        <a:cs typeface="Arial"/>
                      </a:endParaRPr>
                    </a:p>
                  </a:txBody>
                  <a:tcPr marL="43699" marR="43699" marT="0" marB="0">
                    <a:lnL>
                      <a:noFill/>
                    </a:lnL>
                    <a:lnR>
                      <a:noFill/>
                    </a:lnR>
                    <a:lnT>
                      <a:noFill/>
                    </a:lnT>
                    <a:lnB>
                      <a:noFill/>
                    </a:lnB>
                  </a:tcPr>
                </a:tc>
              </a:tr>
              <a:tr h="197002">
                <a:tc gridSpan="5">
                  <a:txBody>
                    <a:bodyPr/>
                    <a:lstStyle/>
                    <a:p>
                      <a:pPr algn="l">
                        <a:lnSpc>
                          <a:spcPct val="150000"/>
                        </a:lnSpc>
                        <a:spcAft>
                          <a:spcPts val="0"/>
                        </a:spcAft>
                      </a:pPr>
                      <a:r>
                        <a:rPr lang="es-EC" sz="1000" b="1">
                          <a:latin typeface="Arial"/>
                          <a:ea typeface="Times New Roman"/>
                          <a:cs typeface="Arial"/>
                        </a:rPr>
                        <a:t>Met. nodular</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97002">
                <a:tc>
                  <a:txBody>
                    <a:bodyPr/>
                    <a:lstStyle/>
                    <a:p>
                      <a:pPr algn="l">
                        <a:lnSpc>
                          <a:spcPct val="150000"/>
                        </a:lnSpc>
                        <a:spcAft>
                          <a:spcPts val="0"/>
                        </a:spcAft>
                      </a:pPr>
                      <a:r>
                        <a:rPr lang="es-EC" sz="1000">
                          <a:latin typeface="Arial"/>
                          <a:ea typeface="Times New Roman"/>
                          <a:cs typeface="Arial"/>
                        </a:rPr>
                        <a:t>+</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29 (31.87)</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18 (19.78)</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S" sz="1000">
                          <a:latin typeface="Arial"/>
                          <a:ea typeface="Calibri"/>
                          <a:cs typeface="Arial"/>
                        </a:rPr>
                        <a:t>22 (24.17)</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S" sz="1000">
                          <a:latin typeface="Arial"/>
                          <a:ea typeface="Calibri"/>
                          <a:cs typeface="Arial"/>
                        </a:rPr>
                        <a:t>25 (27.47)</a:t>
                      </a:r>
                      <a:endParaRPr lang="es-ES" sz="1000">
                        <a:latin typeface="Arial"/>
                        <a:ea typeface="Calibri"/>
                        <a:cs typeface="Times New Roman"/>
                      </a:endParaRPr>
                    </a:p>
                  </a:txBody>
                  <a:tcPr marL="43699" marR="43699" marT="0" marB="0">
                    <a:lnL>
                      <a:noFill/>
                    </a:lnL>
                    <a:lnR>
                      <a:noFill/>
                    </a:lnR>
                    <a:lnT>
                      <a:noFill/>
                    </a:lnT>
                    <a:lnB>
                      <a:noFill/>
                    </a:lnB>
                  </a:tcPr>
                </a:tc>
              </a:tr>
              <a:tr h="197002">
                <a:tc>
                  <a:txBody>
                    <a:bodyPr/>
                    <a:lstStyle/>
                    <a:p>
                      <a:pPr algn="l">
                        <a:lnSpc>
                          <a:spcPct val="150000"/>
                        </a:lnSpc>
                        <a:spcAft>
                          <a:spcPts val="0"/>
                        </a:spcAft>
                      </a:pPr>
                      <a:r>
                        <a:rPr lang="es-EC" sz="1000">
                          <a:latin typeface="Arial"/>
                          <a:ea typeface="Times New Roman"/>
                          <a:cs typeface="Arial"/>
                        </a:rPr>
                        <a:t>-</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25 (27.47)</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19 (20.88)</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S" sz="1000">
                          <a:latin typeface="Arial"/>
                          <a:ea typeface="Calibri"/>
                          <a:cs typeface="Arial"/>
                        </a:rPr>
                        <a:t>19 (20.88)</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S" sz="1000">
                          <a:latin typeface="Arial"/>
                          <a:ea typeface="Calibri"/>
                          <a:cs typeface="Arial"/>
                        </a:rPr>
                        <a:t>25 (27.47)</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r>
              <a:tr h="224787">
                <a:tc>
                  <a:txBody>
                    <a:bodyPr/>
                    <a:lstStyle/>
                    <a:p>
                      <a:pPr algn="l">
                        <a:lnSpc>
                          <a:spcPct val="150000"/>
                        </a:lnSpc>
                        <a:spcAft>
                          <a:spcPts val="0"/>
                        </a:spcAft>
                      </a:pPr>
                      <a:r>
                        <a:rPr lang="es-EC" sz="1000">
                          <a:latin typeface="Arial"/>
                          <a:ea typeface="Times New Roman"/>
                          <a:cs typeface="Arial"/>
                        </a:rPr>
                        <a:t>P value</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0.636</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endParaRPr lang="es-EC" sz="1000">
                        <a:latin typeface="Arial"/>
                        <a:ea typeface="Times New Roman"/>
                        <a:cs typeface="Arial"/>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0.728</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endParaRPr lang="es-EC" sz="1000">
                        <a:latin typeface="Arial"/>
                        <a:ea typeface="Times New Roman"/>
                        <a:cs typeface="Arial"/>
                      </a:endParaRPr>
                    </a:p>
                  </a:txBody>
                  <a:tcPr marL="43699" marR="43699" marT="0" marB="0">
                    <a:lnL>
                      <a:noFill/>
                    </a:lnL>
                    <a:lnR>
                      <a:noFill/>
                    </a:lnR>
                    <a:lnT>
                      <a:noFill/>
                    </a:lnT>
                    <a:lnB>
                      <a:noFill/>
                    </a:lnB>
                  </a:tcPr>
                </a:tc>
              </a:tr>
              <a:tr h="197002">
                <a:tc gridSpan="5">
                  <a:txBody>
                    <a:bodyPr/>
                    <a:lstStyle/>
                    <a:p>
                      <a:pPr algn="l">
                        <a:lnSpc>
                          <a:spcPct val="150000"/>
                        </a:lnSpc>
                        <a:spcAft>
                          <a:spcPts val="0"/>
                        </a:spcAft>
                      </a:pPr>
                      <a:r>
                        <a:rPr lang="es-EC" sz="1000" b="1" dirty="0">
                          <a:latin typeface="Arial"/>
                          <a:ea typeface="Times New Roman"/>
                          <a:cs typeface="Arial"/>
                        </a:rPr>
                        <a:t>ER</a:t>
                      </a:r>
                      <a:endParaRPr lang="es-ES" sz="1000" dirty="0">
                        <a:latin typeface="Arial"/>
                        <a:ea typeface="Calibri"/>
                        <a:cs typeface="Times New Roman"/>
                      </a:endParaRPr>
                    </a:p>
                  </a:txBody>
                  <a:tcPr marL="43699" marR="43699" marT="0" marB="0">
                    <a:lnL>
                      <a:noFill/>
                    </a:lnL>
                    <a:lnR>
                      <a:noFill/>
                    </a:lnR>
                    <a:lnT>
                      <a:noFill/>
                    </a:lnT>
                    <a:lnB>
                      <a:noFill/>
                    </a:lnB>
                    <a:solidFill>
                      <a:srgbClr val="D3DFEE"/>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97002">
                <a:tc>
                  <a:txBody>
                    <a:bodyPr/>
                    <a:lstStyle/>
                    <a:p>
                      <a:pPr algn="l">
                        <a:lnSpc>
                          <a:spcPct val="150000"/>
                        </a:lnSpc>
                        <a:spcAft>
                          <a:spcPts val="0"/>
                        </a:spcAft>
                      </a:pPr>
                      <a:r>
                        <a:rPr lang="es-EC" sz="1000">
                          <a:latin typeface="Arial"/>
                          <a:ea typeface="Times New Roman"/>
                          <a:cs typeface="Arial"/>
                        </a:rPr>
                        <a:t>+</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33 (36.26)</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26 (28.57)</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S" sz="1000">
                          <a:latin typeface="Arial"/>
                          <a:ea typeface="Calibri"/>
                          <a:cs typeface="Arial"/>
                        </a:rPr>
                        <a:t>26 (28.57)</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S" sz="1000">
                          <a:latin typeface="Arial"/>
                          <a:ea typeface="Calibri"/>
                          <a:cs typeface="Arial"/>
                        </a:rPr>
                        <a:t>33 (36.26)</a:t>
                      </a:r>
                      <a:endParaRPr lang="es-ES" sz="1000">
                        <a:latin typeface="Arial"/>
                        <a:ea typeface="Calibri"/>
                        <a:cs typeface="Times New Roman"/>
                      </a:endParaRPr>
                    </a:p>
                  </a:txBody>
                  <a:tcPr marL="43699" marR="43699" marT="0" marB="0">
                    <a:lnL>
                      <a:noFill/>
                    </a:lnL>
                    <a:lnR>
                      <a:noFill/>
                    </a:lnR>
                    <a:lnT>
                      <a:noFill/>
                    </a:lnT>
                    <a:lnB>
                      <a:noFill/>
                    </a:lnB>
                  </a:tcPr>
                </a:tc>
              </a:tr>
              <a:tr h="197002">
                <a:tc>
                  <a:txBody>
                    <a:bodyPr/>
                    <a:lstStyle/>
                    <a:p>
                      <a:pPr algn="l">
                        <a:lnSpc>
                          <a:spcPct val="150000"/>
                        </a:lnSpc>
                        <a:spcAft>
                          <a:spcPts val="0"/>
                        </a:spcAft>
                      </a:pPr>
                      <a:r>
                        <a:rPr lang="es-EC" sz="1000">
                          <a:latin typeface="Arial"/>
                          <a:ea typeface="Times New Roman"/>
                          <a:cs typeface="Arial"/>
                        </a:rPr>
                        <a:t>-</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21 (23.07)</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11 (12.09)</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S" sz="1000">
                          <a:latin typeface="Arial"/>
                          <a:ea typeface="Calibri"/>
                          <a:cs typeface="Arial"/>
                        </a:rPr>
                        <a:t>15 (16.48)</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S" sz="1000">
                          <a:latin typeface="Arial"/>
                          <a:ea typeface="Calibri"/>
                          <a:cs typeface="Arial"/>
                        </a:rPr>
                        <a:t>17 (18.68)</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r>
              <a:tr h="224787">
                <a:tc>
                  <a:txBody>
                    <a:bodyPr/>
                    <a:lstStyle/>
                    <a:p>
                      <a:pPr algn="l">
                        <a:lnSpc>
                          <a:spcPct val="150000"/>
                        </a:lnSpc>
                        <a:spcAft>
                          <a:spcPts val="0"/>
                        </a:spcAft>
                      </a:pPr>
                      <a:r>
                        <a:rPr lang="es-EC" sz="1000">
                          <a:latin typeface="Arial"/>
                          <a:ea typeface="Times New Roman"/>
                          <a:cs typeface="Arial"/>
                        </a:rPr>
                        <a:t>P value</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dirty="0">
                          <a:latin typeface="Arial"/>
                          <a:ea typeface="Times New Roman"/>
                          <a:cs typeface="Arial"/>
                        </a:rPr>
                        <a:t>0.369</a:t>
                      </a:r>
                      <a:endParaRPr lang="es-ES" sz="1000" dirty="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endParaRPr lang="es-EC" sz="1000">
                        <a:latin typeface="Arial"/>
                        <a:ea typeface="Times New Roman"/>
                        <a:cs typeface="Arial"/>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0.797</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endParaRPr lang="es-EC" sz="1000">
                        <a:latin typeface="Arial"/>
                        <a:ea typeface="Times New Roman"/>
                        <a:cs typeface="Arial"/>
                      </a:endParaRPr>
                    </a:p>
                  </a:txBody>
                  <a:tcPr marL="43699" marR="43699" marT="0" marB="0">
                    <a:lnL>
                      <a:noFill/>
                    </a:lnL>
                    <a:lnR>
                      <a:noFill/>
                    </a:lnR>
                    <a:lnT>
                      <a:noFill/>
                    </a:lnT>
                    <a:lnB>
                      <a:noFill/>
                    </a:lnB>
                  </a:tcPr>
                </a:tc>
              </a:tr>
              <a:tr h="197002">
                <a:tc gridSpan="5">
                  <a:txBody>
                    <a:bodyPr/>
                    <a:lstStyle/>
                    <a:p>
                      <a:pPr algn="l">
                        <a:lnSpc>
                          <a:spcPct val="150000"/>
                        </a:lnSpc>
                        <a:spcAft>
                          <a:spcPts val="0"/>
                        </a:spcAft>
                      </a:pPr>
                      <a:r>
                        <a:rPr lang="es-EC" sz="1000" b="1">
                          <a:latin typeface="Arial"/>
                          <a:ea typeface="Times New Roman"/>
                          <a:cs typeface="Arial"/>
                        </a:rPr>
                        <a:t>PgR</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97002">
                <a:tc>
                  <a:txBody>
                    <a:bodyPr/>
                    <a:lstStyle/>
                    <a:p>
                      <a:pPr algn="l">
                        <a:lnSpc>
                          <a:spcPct val="150000"/>
                        </a:lnSpc>
                        <a:spcAft>
                          <a:spcPts val="0"/>
                        </a:spcAft>
                      </a:pPr>
                      <a:r>
                        <a:rPr lang="es-EC" sz="1000">
                          <a:latin typeface="Arial"/>
                          <a:ea typeface="Times New Roman"/>
                          <a:cs typeface="Arial"/>
                        </a:rPr>
                        <a:t>+</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31 (34.07)</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24 (26.37)</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S" sz="1000">
                          <a:latin typeface="Arial"/>
                          <a:ea typeface="Calibri"/>
                          <a:cs typeface="Arial"/>
                        </a:rPr>
                        <a:t>25 (27.47)</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S" sz="1000">
                          <a:latin typeface="Arial"/>
                          <a:ea typeface="Calibri"/>
                          <a:cs typeface="Arial"/>
                        </a:rPr>
                        <a:t>30 (32.97)</a:t>
                      </a:r>
                      <a:endParaRPr lang="es-ES" sz="1000">
                        <a:latin typeface="Arial"/>
                        <a:ea typeface="Calibri"/>
                        <a:cs typeface="Times New Roman"/>
                      </a:endParaRPr>
                    </a:p>
                  </a:txBody>
                  <a:tcPr marL="43699" marR="43699" marT="0" marB="0">
                    <a:lnL>
                      <a:noFill/>
                    </a:lnL>
                    <a:lnR>
                      <a:noFill/>
                    </a:lnR>
                    <a:lnT>
                      <a:noFill/>
                    </a:lnT>
                    <a:lnB>
                      <a:noFill/>
                    </a:lnB>
                  </a:tcPr>
                </a:tc>
              </a:tr>
              <a:tr h="197002">
                <a:tc>
                  <a:txBody>
                    <a:bodyPr/>
                    <a:lstStyle/>
                    <a:p>
                      <a:pPr algn="l">
                        <a:lnSpc>
                          <a:spcPct val="150000"/>
                        </a:lnSpc>
                        <a:spcAft>
                          <a:spcPts val="0"/>
                        </a:spcAft>
                      </a:pPr>
                      <a:r>
                        <a:rPr lang="es-EC" sz="1000">
                          <a:latin typeface="Arial"/>
                          <a:ea typeface="Times New Roman"/>
                          <a:cs typeface="Arial"/>
                        </a:rPr>
                        <a:t>-</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23 (25.27)</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13 (14.29)</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S" sz="1000">
                          <a:latin typeface="Arial"/>
                          <a:ea typeface="Calibri"/>
                          <a:cs typeface="Arial"/>
                        </a:rPr>
                        <a:t>16 (17.58)</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S" sz="1000">
                          <a:latin typeface="Arial"/>
                          <a:ea typeface="Calibri"/>
                          <a:cs typeface="Arial"/>
                        </a:rPr>
                        <a:t>20 (21.97)</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r>
              <a:tr h="224787">
                <a:tc>
                  <a:txBody>
                    <a:bodyPr/>
                    <a:lstStyle/>
                    <a:p>
                      <a:pPr algn="l">
                        <a:lnSpc>
                          <a:spcPct val="150000"/>
                        </a:lnSpc>
                        <a:spcAft>
                          <a:spcPts val="0"/>
                        </a:spcAft>
                      </a:pPr>
                      <a:r>
                        <a:rPr lang="es-EC" sz="1000">
                          <a:latin typeface="Arial"/>
                          <a:ea typeface="Times New Roman"/>
                          <a:cs typeface="Arial"/>
                        </a:rPr>
                        <a:t>P value</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0.475</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endParaRPr lang="es-EC" sz="1000">
                        <a:latin typeface="Arial"/>
                        <a:ea typeface="Times New Roman"/>
                        <a:cs typeface="Arial"/>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0.92</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endParaRPr lang="es-EC" sz="1000">
                        <a:latin typeface="Arial"/>
                        <a:ea typeface="Times New Roman"/>
                        <a:cs typeface="Arial"/>
                      </a:endParaRPr>
                    </a:p>
                  </a:txBody>
                  <a:tcPr marL="43699" marR="43699" marT="0" marB="0">
                    <a:lnL>
                      <a:noFill/>
                    </a:lnL>
                    <a:lnR>
                      <a:noFill/>
                    </a:lnR>
                    <a:lnT>
                      <a:noFill/>
                    </a:lnT>
                    <a:lnB>
                      <a:noFill/>
                    </a:lnB>
                  </a:tcPr>
                </a:tc>
              </a:tr>
              <a:tr h="197002">
                <a:tc gridSpan="5">
                  <a:txBody>
                    <a:bodyPr/>
                    <a:lstStyle/>
                    <a:p>
                      <a:pPr algn="l">
                        <a:lnSpc>
                          <a:spcPct val="150000"/>
                        </a:lnSpc>
                        <a:spcAft>
                          <a:spcPts val="0"/>
                        </a:spcAft>
                      </a:pPr>
                      <a:r>
                        <a:rPr lang="es-EC" sz="1000" b="1">
                          <a:latin typeface="Arial"/>
                          <a:ea typeface="Times New Roman"/>
                          <a:cs typeface="Arial"/>
                        </a:rPr>
                        <a:t>HER2 </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97002">
                <a:tc>
                  <a:txBody>
                    <a:bodyPr/>
                    <a:lstStyle/>
                    <a:p>
                      <a:pPr algn="l">
                        <a:lnSpc>
                          <a:spcPct val="150000"/>
                        </a:lnSpc>
                        <a:spcAft>
                          <a:spcPts val="0"/>
                        </a:spcAft>
                      </a:pPr>
                      <a:r>
                        <a:rPr lang="es-EC" sz="1000">
                          <a:latin typeface="Arial"/>
                          <a:ea typeface="Times New Roman"/>
                          <a:cs typeface="Arial"/>
                        </a:rPr>
                        <a:t>+</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12 (13.19)</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15 (16.48)</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S" sz="1000">
                          <a:latin typeface="Arial"/>
                          <a:ea typeface="Calibri"/>
                          <a:cs typeface="Arial"/>
                        </a:rPr>
                        <a:t>11 (8,79)</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S" sz="1000">
                          <a:latin typeface="Arial"/>
                          <a:ea typeface="Calibri"/>
                          <a:cs typeface="Arial"/>
                        </a:rPr>
                        <a:t>16 (20,88)</a:t>
                      </a:r>
                      <a:endParaRPr lang="es-ES" sz="1000">
                        <a:latin typeface="Arial"/>
                        <a:ea typeface="Calibri"/>
                        <a:cs typeface="Times New Roman"/>
                      </a:endParaRPr>
                    </a:p>
                  </a:txBody>
                  <a:tcPr marL="43699" marR="43699" marT="0" marB="0">
                    <a:lnL>
                      <a:noFill/>
                    </a:lnL>
                    <a:lnR>
                      <a:noFill/>
                    </a:lnR>
                    <a:lnT>
                      <a:noFill/>
                    </a:lnT>
                    <a:lnB>
                      <a:noFill/>
                    </a:lnB>
                  </a:tcPr>
                </a:tc>
              </a:tr>
              <a:tr h="197002">
                <a:tc>
                  <a:txBody>
                    <a:bodyPr/>
                    <a:lstStyle/>
                    <a:p>
                      <a:pPr algn="l">
                        <a:lnSpc>
                          <a:spcPct val="150000"/>
                        </a:lnSpc>
                        <a:spcAft>
                          <a:spcPts val="0"/>
                        </a:spcAft>
                      </a:pPr>
                      <a:r>
                        <a:rPr lang="es-EC" sz="1000">
                          <a:latin typeface="Arial"/>
                          <a:ea typeface="Times New Roman"/>
                          <a:cs typeface="Arial"/>
                        </a:rPr>
                        <a:t>-</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a:latin typeface="Arial"/>
                          <a:ea typeface="Times New Roman"/>
                          <a:cs typeface="Arial"/>
                        </a:rPr>
                        <a:t>42 (46.15)</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C" sz="1000" dirty="0">
                          <a:latin typeface="Arial"/>
                          <a:ea typeface="Times New Roman"/>
                          <a:cs typeface="Arial"/>
                        </a:rPr>
                        <a:t>22 (24.18)</a:t>
                      </a:r>
                      <a:endParaRPr lang="es-ES" sz="1000" dirty="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S" sz="1000">
                          <a:latin typeface="Arial"/>
                          <a:ea typeface="Calibri"/>
                          <a:cs typeface="Arial"/>
                        </a:rPr>
                        <a:t>30 (25,27)</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c>
                  <a:txBody>
                    <a:bodyPr/>
                    <a:lstStyle/>
                    <a:p>
                      <a:pPr algn="l">
                        <a:lnSpc>
                          <a:spcPct val="150000"/>
                        </a:lnSpc>
                        <a:spcAft>
                          <a:spcPts val="0"/>
                        </a:spcAft>
                      </a:pPr>
                      <a:r>
                        <a:rPr lang="es-ES" sz="1000">
                          <a:latin typeface="Arial"/>
                          <a:ea typeface="Calibri"/>
                          <a:cs typeface="Arial"/>
                        </a:rPr>
                        <a:t>34 (45,06)</a:t>
                      </a:r>
                      <a:endParaRPr lang="es-ES" sz="1000">
                        <a:latin typeface="Arial"/>
                        <a:ea typeface="Calibri"/>
                        <a:cs typeface="Times New Roman"/>
                      </a:endParaRPr>
                    </a:p>
                  </a:txBody>
                  <a:tcPr marL="43699" marR="43699" marT="0" marB="0">
                    <a:lnL>
                      <a:noFill/>
                    </a:lnL>
                    <a:lnR>
                      <a:noFill/>
                    </a:lnR>
                    <a:lnT>
                      <a:noFill/>
                    </a:lnT>
                    <a:lnB>
                      <a:noFill/>
                    </a:lnB>
                    <a:solidFill>
                      <a:srgbClr val="D3DFEE"/>
                    </a:solidFill>
                  </a:tcPr>
                </a:tc>
              </a:tr>
              <a:tr h="224787">
                <a:tc>
                  <a:txBody>
                    <a:bodyPr/>
                    <a:lstStyle/>
                    <a:p>
                      <a:pPr algn="l">
                        <a:lnSpc>
                          <a:spcPct val="150000"/>
                        </a:lnSpc>
                        <a:spcAft>
                          <a:spcPts val="0"/>
                        </a:spcAft>
                      </a:pPr>
                      <a:r>
                        <a:rPr lang="es-EC" sz="1000">
                          <a:latin typeface="Arial"/>
                          <a:ea typeface="Times New Roman"/>
                          <a:cs typeface="Arial"/>
                        </a:rPr>
                        <a:t>P value</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r>
                        <a:rPr lang="es-EC" sz="1000">
                          <a:latin typeface="Arial"/>
                          <a:ea typeface="Times New Roman"/>
                          <a:cs typeface="Arial"/>
                        </a:rPr>
                        <a:t>0.06</a:t>
                      </a:r>
                      <a:endParaRPr lang="es-ES" sz="1000">
                        <a:latin typeface="Arial"/>
                        <a:ea typeface="Calibri"/>
                        <a:cs typeface="Times New Roman"/>
                      </a:endParaRPr>
                    </a:p>
                  </a:txBody>
                  <a:tcPr marL="43699" marR="43699" marT="0" marB="0">
                    <a:lnL>
                      <a:noFill/>
                    </a:lnL>
                    <a:lnR>
                      <a:noFill/>
                    </a:lnR>
                    <a:lnT>
                      <a:noFill/>
                    </a:lnT>
                    <a:lnB>
                      <a:noFill/>
                    </a:lnB>
                  </a:tcPr>
                </a:tc>
                <a:tc>
                  <a:txBody>
                    <a:bodyPr/>
                    <a:lstStyle/>
                    <a:p>
                      <a:pPr algn="l">
                        <a:lnSpc>
                          <a:spcPct val="150000"/>
                        </a:lnSpc>
                        <a:spcAft>
                          <a:spcPts val="0"/>
                        </a:spcAft>
                      </a:pPr>
                      <a:endParaRPr lang="es-EC" sz="1000" dirty="0">
                        <a:latin typeface="Arial"/>
                        <a:ea typeface="Times New Roman"/>
                        <a:cs typeface="Arial"/>
                      </a:endParaRPr>
                    </a:p>
                  </a:txBody>
                  <a:tcPr marL="43699" marR="43699" marT="0" marB="0">
                    <a:lnL>
                      <a:noFill/>
                    </a:lnL>
                    <a:lnR>
                      <a:noFill/>
                    </a:lnR>
                    <a:lnT>
                      <a:noFill/>
                    </a:lnT>
                    <a:lnB>
                      <a:noFill/>
                    </a:lnB>
                  </a:tcPr>
                </a:tc>
                <a:tc gridSpan="2">
                  <a:txBody>
                    <a:bodyPr/>
                    <a:lstStyle/>
                    <a:p>
                      <a:pPr algn="l">
                        <a:lnSpc>
                          <a:spcPct val="150000"/>
                        </a:lnSpc>
                        <a:spcAft>
                          <a:spcPts val="0"/>
                        </a:spcAft>
                      </a:pPr>
                      <a:r>
                        <a:rPr lang="es-EC" sz="1000" dirty="0">
                          <a:latin typeface="Arial"/>
                          <a:ea typeface="Times New Roman"/>
                          <a:cs typeface="Arial"/>
                        </a:rPr>
                        <a:t>0.591</a:t>
                      </a:r>
                      <a:endParaRPr lang="es-ES" sz="1000" dirty="0">
                        <a:latin typeface="Arial"/>
                        <a:ea typeface="Calibri"/>
                        <a:cs typeface="Times New Roman"/>
                      </a:endParaRPr>
                    </a:p>
                  </a:txBody>
                  <a:tcPr marL="43699" marR="43699" marT="0" marB="0">
                    <a:lnL>
                      <a:noFill/>
                    </a:lnL>
                    <a:lnR>
                      <a:noFill/>
                    </a:lnR>
                    <a:lnT>
                      <a:noFill/>
                    </a:lnT>
                    <a:lnB>
                      <a:noFill/>
                    </a:lnB>
                  </a:tcPr>
                </a:tc>
                <a:tc hMerge="1">
                  <a:txBody>
                    <a:bodyPr/>
                    <a:lstStyle/>
                    <a:p>
                      <a:endParaRPr lang="es-ES"/>
                    </a:p>
                  </a:txBody>
                  <a:tcPr/>
                </a:tc>
              </a:tr>
            </a:tbl>
          </a:graphicData>
        </a:graphic>
      </p:graphicFrame>
    </p:spTree>
    <p:extLst>
      <p:ext uri="{BB962C8B-B14F-4D97-AF65-F5344CB8AC3E}">
        <p14:creationId xmlns:p14="http://schemas.microsoft.com/office/powerpoint/2010/main" xmlns="" val="36228594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3 Título"/>
          <p:cNvSpPr txBox="1">
            <a:spLocks/>
          </p:cNvSpPr>
          <p:nvPr/>
        </p:nvSpPr>
        <p:spPr>
          <a:xfrm>
            <a:off x="467544" y="0"/>
            <a:ext cx="8229600" cy="922114"/>
          </a:xfrm>
          <a:prstGeom prst="rect">
            <a:avLst/>
          </a:prstGeom>
        </p:spPr>
        <p:txBody>
          <a:bodyPr>
            <a:normAutofit/>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4000" dirty="0" err="1" smtClean="0">
                <a:ln w="0"/>
                <a:solidFill>
                  <a:schemeClr val="tx1"/>
                </a:solidFill>
                <a:effectLst>
                  <a:outerShdw blurRad="38100" dist="19050" dir="2700000" algn="tl" rotWithShape="0">
                    <a:schemeClr val="dk1">
                      <a:alpha val="40000"/>
                    </a:schemeClr>
                  </a:outerShdw>
                </a:effectLst>
                <a:cs typeface="Arial" pitchFamily="34" charset="0"/>
              </a:rPr>
              <a:t>SNPs</a:t>
            </a:r>
            <a:r>
              <a:rPr lang="es-EC" sz="4000" dirty="0" smtClean="0">
                <a:ln w="0"/>
                <a:solidFill>
                  <a:schemeClr val="tx1"/>
                </a:solidFill>
                <a:effectLst>
                  <a:outerShdw blurRad="38100" dist="19050" dir="2700000" algn="tl" rotWithShape="0">
                    <a:schemeClr val="dk1">
                      <a:alpha val="40000"/>
                    </a:schemeClr>
                  </a:outerShdw>
                </a:effectLst>
                <a:cs typeface="Arial" pitchFamily="34" charset="0"/>
              </a:rPr>
              <a:t> y Riesgo de Cáncer </a:t>
            </a:r>
            <a:endParaRPr lang="es-EC" sz="4000" dirty="0">
              <a:solidFill>
                <a:schemeClr val="tx1"/>
              </a:solidFill>
              <a:cs typeface="Arial" pitchFamily="34" charset="0"/>
            </a:endParaRPr>
          </a:p>
        </p:txBody>
      </p:sp>
      <p:graphicFrame>
        <p:nvGraphicFramePr>
          <p:cNvPr id="5" name="4 Tabla"/>
          <p:cNvGraphicFramePr>
            <a:graphicFrameLocks noGrp="1"/>
          </p:cNvGraphicFramePr>
          <p:nvPr/>
        </p:nvGraphicFramePr>
        <p:xfrm>
          <a:off x="1691679" y="692693"/>
          <a:ext cx="5904656" cy="2903189"/>
        </p:xfrm>
        <a:graphic>
          <a:graphicData uri="http://schemas.openxmlformats.org/drawingml/2006/table">
            <a:tbl>
              <a:tblPr/>
              <a:tblGrid>
                <a:gridCol w="763182"/>
                <a:gridCol w="794777"/>
                <a:gridCol w="1184442"/>
                <a:gridCol w="1187250"/>
                <a:gridCol w="1281331"/>
                <a:gridCol w="693674"/>
              </a:tblGrid>
              <a:tr h="480053">
                <a:tc>
                  <a:txBody>
                    <a:bodyPr/>
                    <a:lstStyle/>
                    <a:p>
                      <a:pPr algn="ctr">
                        <a:lnSpc>
                          <a:spcPct val="150000"/>
                        </a:lnSpc>
                        <a:spcAft>
                          <a:spcPts val="0"/>
                        </a:spcAft>
                      </a:pPr>
                      <a:r>
                        <a:rPr lang="es-EC" sz="900" b="1" dirty="0">
                          <a:solidFill>
                            <a:srgbClr val="FFFFFF"/>
                          </a:solidFill>
                          <a:latin typeface="Arial"/>
                          <a:ea typeface="Times New Roman"/>
                          <a:cs typeface="Arial"/>
                        </a:rPr>
                        <a:t>SNP</a:t>
                      </a:r>
                      <a:endParaRPr lang="es-ES" sz="900" dirty="0">
                        <a:latin typeface="Arial"/>
                        <a:ea typeface="Calibri"/>
                        <a:cs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C" sz="900" b="1" dirty="0">
                          <a:solidFill>
                            <a:srgbClr val="FFFFFF"/>
                          </a:solidFill>
                          <a:latin typeface="Arial"/>
                          <a:ea typeface="Times New Roman"/>
                          <a:cs typeface="Arial"/>
                        </a:rPr>
                        <a:t>Genotipo</a:t>
                      </a:r>
                      <a:endParaRPr lang="es-ES" sz="900" dirty="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C" sz="900" b="1">
                          <a:solidFill>
                            <a:srgbClr val="FFFFFF"/>
                          </a:solidFill>
                          <a:latin typeface="Arial"/>
                          <a:ea typeface="Times New Roman"/>
                          <a:cs typeface="Arial"/>
                        </a:rPr>
                        <a:t>Casos</a:t>
                      </a:r>
                      <a:endParaRPr lang="es-ES" sz="900">
                        <a:latin typeface="Arial"/>
                        <a:ea typeface="Calibri"/>
                        <a:cs typeface="Times New Roman"/>
                      </a:endParaRPr>
                    </a:p>
                    <a:p>
                      <a:pPr algn="ctr">
                        <a:lnSpc>
                          <a:spcPct val="150000"/>
                        </a:lnSpc>
                        <a:spcAft>
                          <a:spcPts val="0"/>
                        </a:spcAft>
                      </a:pPr>
                      <a:r>
                        <a:rPr lang="es-EC" sz="900" b="1">
                          <a:solidFill>
                            <a:srgbClr val="FFFFFF"/>
                          </a:solidFill>
                          <a:latin typeface="Arial"/>
                          <a:ea typeface="Times New Roman"/>
                          <a:cs typeface="Arial"/>
                        </a:rPr>
                        <a:t>(n=91), n (%)</a:t>
                      </a:r>
                      <a:endParaRPr lang="es-ES" sz="9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C" sz="900" b="1">
                          <a:solidFill>
                            <a:srgbClr val="FFFFFF"/>
                          </a:solidFill>
                          <a:latin typeface="Arial"/>
                          <a:ea typeface="Times New Roman"/>
                          <a:cs typeface="Arial"/>
                        </a:rPr>
                        <a:t>Controles</a:t>
                      </a:r>
                      <a:endParaRPr lang="es-ES" sz="900">
                        <a:latin typeface="Arial"/>
                        <a:ea typeface="Calibri"/>
                        <a:cs typeface="Times New Roman"/>
                      </a:endParaRPr>
                    </a:p>
                    <a:p>
                      <a:pPr algn="ctr">
                        <a:lnSpc>
                          <a:spcPct val="150000"/>
                        </a:lnSpc>
                        <a:spcAft>
                          <a:spcPts val="0"/>
                        </a:spcAft>
                      </a:pPr>
                      <a:r>
                        <a:rPr lang="es-EC" sz="900" b="1">
                          <a:solidFill>
                            <a:srgbClr val="FFFFFF"/>
                          </a:solidFill>
                          <a:latin typeface="Arial"/>
                          <a:ea typeface="Times New Roman"/>
                          <a:cs typeface="Arial"/>
                        </a:rPr>
                        <a:t>(n=185), (%)</a:t>
                      </a:r>
                      <a:endParaRPr lang="es-ES" sz="9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C" sz="900" b="1">
                          <a:solidFill>
                            <a:srgbClr val="FFFFFF"/>
                          </a:solidFill>
                          <a:latin typeface="Arial"/>
                          <a:ea typeface="Times New Roman"/>
                          <a:cs typeface="Arial"/>
                        </a:rPr>
                        <a:t>OR (IC 95%)</a:t>
                      </a:r>
                      <a:endParaRPr lang="es-ES" sz="9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C" sz="900" b="1" i="1">
                          <a:solidFill>
                            <a:srgbClr val="FFFFFF"/>
                          </a:solidFill>
                          <a:latin typeface="Arial"/>
                          <a:ea typeface="Times New Roman"/>
                          <a:cs typeface="Arial"/>
                        </a:rPr>
                        <a:t>p</a:t>
                      </a:r>
                      <a:endParaRPr lang="es-ES" sz="900">
                        <a:latin typeface="Arial"/>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240027">
                <a:tc>
                  <a:txBody>
                    <a:bodyPr/>
                    <a:lstStyle/>
                    <a:p>
                      <a:pPr algn="l">
                        <a:lnSpc>
                          <a:spcPct val="150000"/>
                        </a:lnSpc>
                        <a:spcAft>
                          <a:spcPts val="0"/>
                        </a:spcAft>
                      </a:pPr>
                      <a:r>
                        <a:rPr lang="es-EC" sz="900" b="1">
                          <a:latin typeface="Arial"/>
                          <a:ea typeface="Times New Roman"/>
                          <a:cs typeface="Arial"/>
                        </a:rPr>
                        <a:t>rs3803304</a:t>
                      </a:r>
                      <a:endParaRPr lang="es-ES" sz="9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3DFEE"/>
                    </a:solidFill>
                  </a:tcPr>
                </a:tc>
                <a:tc>
                  <a:txBody>
                    <a:bodyPr/>
                    <a:lstStyle/>
                    <a:p>
                      <a:pPr algn="l">
                        <a:lnSpc>
                          <a:spcPct val="150000"/>
                        </a:lnSpc>
                        <a:spcAft>
                          <a:spcPts val="0"/>
                        </a:spcAft>
                      </a:pPr>
                      <a:r>
                        <a:rPr lang="es-EC" sz="1100" dirty="0" err="1">
                          <a:latin typeface="Arial"/>
                          <a:ea typeface="Times New Roman"/>
                          <a:cs typeface="Arial"/>
                        </a:rPr>
                        <a:t>CC</a:t>
                      </a:r>
                      <a:r>
                        <a:rPr lang="es-EC" sz="1100" baseline="30000" dirty="0" err="1">
                          <a:latin typeface="Arial"/>
                          <a:ea typeface="Times New Roman"/>
                          <a:cs typeface="Arial"/>
                        </a:rPr>
                        <a:t>a</a:t>
                      </a:r>
                      <a:endParaRPr lang="es-ES" sz="1100" dirty="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3DFEE"/>
                    </a:solidFill>
                  </a:tcPr>
                </a:tc>
                <a:tc>
                  <a:txBody>
                    <a:bodyPr/>
                    <a:lstStyle/>
                    <a:p>
                      <a:pPr algn="ctr">
                        <a:lnSpc>
                          <a:spcPct val="150000"/>
                        </a:lnSpc>
                        <a:spcAft>
                          <a:spcPts val="0"/>
                        </a:spcAft>
                      </a:pPr>
                      <a:r>
                        <a:rPr lang="es-EC" sz="1100">
                          <a:latin typeface="Arial"/>
                          <a:ea typeface="Times New Roman"/>
                          <a:cs typeface="Arial"/>
                        </a:rPr>
                        <a:t>54 (59)</a:t>
                      </a:r>
                      <a:endParaRPr lang="es-ES" sz="11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3DFEE"/>
                    </a:solidFill>
                  </a:tcPr>
                </a:tc>
                <a:tc>
                  <a:txBody>
                    <a:bodyPr/>
                    <a:lstStyle/>
                    <a:p>
                      <a:pPr algn="ctr">
                        <a:lnSpc>
                          <a:spcPct val="150000"/>
                        </a:lnSpc>
                        <a:spcAft>
                          <a:spcPts val="0"/>
                        </a:spcAft>
                      </a:pPr>
                      <a:r>
                        <a:rPr lang="es-EC" sz="1100">
                          <a:latin typeface="Arial"/>
                          <a:ea typeface="Times New Roman"/>
                          <a:cs typeface="Arial"/>
                        </a:rPr>
                        <a:t>121 (65)</a:t>
                      </a:r>
                      <a:endParaRPr lang="es-ES" sz="11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3DFEE"/>
                    </a:solidFill>
                  </a:tcPr>
                </a:tc>
                <a:tc gridSpan="2">
                  <a:txBody>
                    <a:bodyPr/>
                    <a:lstStyle/>
                    <a:p>
                      <a:pPr algn="ctr">
                        <a:lnSpc>
                          <a:spcPct val="150000"/>
                        </a:lnSpc>
                        <a:spcAft>
                          <a:spcPts val="0"/>
                        </a:spcAft>
                      </a:pPr>
                      <a:r>
                        <a:rPr lang="es-EC" sz="1100">
                          <a:latin typeface="Arial"/>
                          <a:ea typeface="Times New Roman"/>
                          <a:cs typeface="Arial"/>
                        </a:rPr>
                        <a:t>Referencia</a:t>
                      </a:r>
                      <a:endParaRPr lang="es-ES" sz="110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3DFEE"/>
                    </a:solidFill>
                  </a:tcPr>
                </a:tc>
                <a:tc hMerge="1">
                  <a:txBody>
                    <a:bodyPr/>
                    <a:lstStyle/>
                    <a:p>
                      <a:endParaRPr lang="es-ES"/>
                    </a:p>
                  </a:txBody>
                  <a:tcPr/>
                </a:tc>
              </a:tr>
              <a:tr h="320036">
                <a:tc>
                  <a:txBody>
                    <a:bodyPr/>
                    <a:lstStyle/>
                    <a:p>
                      <a:pPr algn="l">
                        <a:lnSpc>
                          <a:spcPct val="150000"/>
                        </a:lnSpc>
                        <a:spcAft>
                          <a:spcPts val="0"/>
                        </a:spcAft>
                      </a:pPr>
                      <a:endParaRPr lang="es-ES" sz="900">
                        <a:latin typeface="Arial"/>
                        <a:ea typeface="Calibri"/>
                        <a:cs typeface="Times New Roman"/>
                      </a:endParaRPr>
                    </a:p>
                  </a:txBody>
                  <a:tcPr marL="68580" marR="68580" marT="0" marB="0" anchor="ctr">
                    <a:lnL>
                      <a:noFill/>
                    </a:lnL>
                    <a:lnR>
                      <a:noFill/>
                    </a:lnR>
                    <a:lnT>
                      <a:noFill/>
                    </a:lnT>
                    <a:lnB>
                      <a:noFill/>
                    </a:lnB>
                  </a:tcPr>
                </a:tc>
                <a:tc>
                  <a:txBody>
                    <a:bodyPr/>
                    <a:lstStyle/>
                    <a:p>
                      <a:pPr algn="l">
                        <a:lnSpc>
                          <a:spcPct val="150000"/>
                        </a:lnSpc>
                        <a:spcAft>
                          <a:spcPts val="0"/>
                        </a:spcAft>
                      </a:pPr>
                      <a:r>
                        <a:rPr lang="es-EC" sz="1100" dirty="0">
                          <a:latin typeface="Arial"/>
                          <a:ea typeface="Times New Roman"/>
                          <a:cs typeface="Arial"/>
                        </a:rPr>
                        <a:t>CG</a:t>
                      </a:r>
                      <a:endParaRPr lang="es-ES" sz="1100" dirty="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100" dirty="0">
                          <a:latin typeface="Arial"/>
                          <a:ea typeface="Times New Roman"/>
                          <a:cs typeface="Arial"/>
                        </a:rPr>
                        <a:t>30 (33)</a:t>
                      </a:r>
                      <a:endParaRPr lang="es-ES" sz="1100" dirty="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100">
                          <a:latin typeface="Arial"/>
                          <a:ea typeface="Times New Roman"/>
                          <a:cs typeface="Arial"/>
                        </a:rPr>
                        <a:t>61 (33)</a:t>
                      </a:r>
                      <a:endParaRPr lang="es-ES" sz="110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100">
                          <a:latin typeface="Arial"/>
                          <a:ea typeface="Times New Roman"/>
                          <a:cs typeface="Arial"/>
                        </a:rPr>
                        <a:t>1.1 (0.6 - 1.9)</a:t>
                      </a:r>
                      <a:endParaRPr lang="es-ES" sz="110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100" dirty="0">
                          <a:latin typeface="Arial"/>
                          <a:ea typeface="Times New Roman"/>
                          <a:cs typeface="Arial"/>
                        </a:rPr>
                        <a:t>0.832</a:t>
                      </a:r>
                      <a:endParaRPr lang="es-ES" sz="1100" dirty="0">
                        <a:latin typeface="Arial"/>
                        <a:ea typeface="Calibri"/>
                        <a:cs typeface="Times New Roman"/>
                      </a:endParaRPr>
                    </a:p>
                  </a:txBody>
                  <a:tcPr marL="68580" marR="68580" marT="0" marB="0" anchor="ctr">
                    <a:lnL>
                      <a:noFill/>
                    </a:lnL>
                    <a:lnR>
                      <a:noFill/>
                    </a:lnR>
                    <a:lnT>
                      <a:noFill/>
                    </a:lnT>
                    <a:lnB>
                      <a:noFill/>
                    </a:lnB>
                  </a:tcPr>
                </a:tc>
              </a:tr>
              <a:tr h="320036">
                <a:tc>
                  <a:txBody>
                    <a:bodyPr/>
                    <a:lstStyle/>
                    <a:p>
                      <a:pPr algn="l">
                        <a:lnSpc>
                          <a:spcPct val="150000"/>
                        </a:lnSpc>
                        <a:spcAft>
                          <a:spcPts val="0"/>
                        </a:spcAft>
                      </a:pPr>
                      <a:endParaRPr lang="es-ES" sz="90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l">
                        <a:lnSpc>
                          <a:spcPct val="150000"/>
                        </a:lnSpc>
                        <a:spcAft>
                          <a:spcPts val="0"/>
                        </a:spcAft>
                      </a:pPr>
                      <a:r>
                        <a:rPr lang="es-EC" sz="1100" dirty="0">
                          <a:latin typeface="Arial"/>
                          <a:ea typeface="Times New Roman"/>
                          <a:cs typeface="Arial"/>
                        </a:rPr>
                        <a:t>GG</a:t>
                      </a:r>
                      <a:endParaRPr lang="es-ES" sz="1100" dirty="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C" sz="1100" dirty="0">
                          <a:latin typeface="Arial"/>
                          <a:ea typeface="Times New Roman"/>
                          <a:cs typeface="Arial"/>
                        </a:rPr>
                        <a:t>7 (8)</a:t>
                      </a:r>
                      <a:endParaRPr lang="es-ES" sz="1100" dirty="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C" sz="1100">
                          <a:latin typeface="Arial"/>
                          <a:ea typeface="Times New Roman"/>
                          <a:cs typeface="Arial"/>
                        </a:rPr>
                        <a:t>3 (2)</a:t>
                      </a:r>
                      <a:endParaRPr lang="es-ES" sz="110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C" sz="1100" dirty="0">
                          <a:latin typeface="Arial"/>
                          <a:ea typeface="Times New Roman"/>
                          <a:cs typeface="Arial"/>
                        </a:rPr>
                        <a:t>5.2 (1.3 - 20.9)</a:t>
                      </a:r>
                      <a:endParaRPr lang="es-ES" sz="1100" dirty="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C" sz="1100" dirty="0">
                          <a:latin typeface="Arial"/>
                          <a:ea typeface="Times New Roman"/>
                          <a:cs typeface="Arial"/>
                        </a:rPr>
                        <a:t>0.027</a:t>
                      </a:r>
                      <a:endParaRPr lang="es-ES" sz="1100" dirty="0">
                        <a:latin typeface="Arial"/>
                        <a:ea typeface="Calibri"/>
                        <a:cs typeface="Times New Roman"/>
                      </a:endParaRPr>
                    </a:p>
                  </a:txBody>
                  <a:tcPr marL="68580" marR="68580" marT="0" marB="0" anchor="ctr">
                    <a:lnL>
                      <a:noFill/>
                    </a:lnL>
                    <a:lnR>
                      <a:noFill/>
                    </a:lnR>
                    <a:lnT>
                      <a:noFill/>
                    </a:lnT>
                    <a:lnB>
                      <a:noFill/>
                    </a:lnB>
                    <a:solidFill>
                      <a:srgbClr val="D3DFEE"/>
                    </a:solidFill>
                  </a:tcPr>
                </a:tc>
              </a:tr>
              <a:tr h="320036">
                <a:tc>
                  <a:txBody>
                    <a:bodyPr/>
                    <a:lstStyle/>
                    <a:p>
                      <a:pPr algn="l">
                        <a:lnSpc>
                          <a:spcPct val="150000"/>
                        </a:lnSpc>
                        <a:spcAft>
                          <a:spcPts val="0"/>
                        </a:spcAft>
                      </a:pPr>
                      <a:endParaRPr lang="es-ES" sz="900">
                        <a:latin typeface="Arial"/>
                        <a:ea typeface="Calibri"/>
                        <a:cs typeface="Times New Roman"/>
                      </a:endParaRPr>
                    </a:p>
                  </a:txBody>
                  <a:tcPr marL="68580" marR="68580" marT="0" marB="0" anchor="ctr">
                    <a:lnL>
                      <a:noFill/>
                    </a:lnL>
                    <a:lnR>
                      <a:noFill/>
                    </a:lnR>
                    <a:lnT>
                      <a:noFill/>
                    </a:lnT>
                    <a:lnB>
                      <a:noFill/>
                    </a:lnB>
                  </a:tcPr>
                </a:tc>
                <a:tc>
                  <a:txBody>
                    <a:bodyPr/>
                    <a:lstStyle/>
                    <a:p>
                      <a:pPr algn="l">
                        <a:lnSpc>
                          <a:spcPct val="150000"/>
                        </a:lnSpc>
                        <a:spcAft>
                          <a:spcPts val="0"/>
                        </a:spcAft>
                      </a:pPr>
                      <a:r>
                        <a:rPr lang="es-EC" sz="1100">
                          <a:latin typeface="Arial"/>
                          <a:ea typeface="Times New Roman"/>
                          <a:cs typeface="Arial"/>
                        </a:rPr>
                        <a:t>CG + GG</a:t>
                      </a:r>
                      <a:endParaRPr lang="es-ES" sz="110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100" dirty="0">
                          <a:latin typeface="Arial"/>
                          <a:ea typeface="Times New Roman"/>
                          <a:cs typeface="Arial"/>
                        </a:rPr>
                        <a:t>37 (41)</a:t>
                      </a:r>
                      <a:endParaRPr lang="es-ES" sz="1100" dirty="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100" dirty="0">
                          <a:latin typeface="Arial"/>
                          <a:ea typeface="Times New Roman"/>
                          <a:cs typeface="Arial"/>
                        </a:rPr>
                        <a:t>64 (35)</a:t>
                      </a:r>
                      <a:endParaRPr lang="es-ES" sz="1100" dirty="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100" dirty="0">
                          <a:latin typeface="Arial"/>
                          <a:ea typeface="Times New Roman"/>
                          <a:cs typeface="Arial"/>
                        </a:rPr>
                        <a:t>1.3 (0.8 - 2.2)</a:t>
                      </a:r>
                      <a:endParaRPr lang="es-ES" sz="1100" dirty="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100">
                          <a:latin typeface="Arial"/>
                          <a:ea typeface="Times New Roman"/>
                          <a:cs typeface="Arial"/>
                        </a:rPr>
                        <a:t>0.395</a:t>
                      </a:r>
                      <a:endParaRPr lang="es-ES" sz="1100">
                        <a:latin typeface="Arial"/>
                        <a:ea typeface="Calibri"/>
                        <a:cs typeface="Times New Roman"/>
                      </a:endParaRPr>
                    </a:p>
                  </a:txBody>
                  <a:tcPr marL="68580" marR="68580" marT="0" marB="0" anchor="ctr">
                    <a:lnL>
                      <a:noFill/>
                    </a:lnL>
                    <a:lnR>
                      <a:noFill/>
                    </a:lnR>
                    <a:lnT>
                      <a:noFill/>
                    </a:lnT>
                    <a:lnB>
                      <a:noFill/>
                    </a:lnB>
                  </a:tcPr>
                </a:tc>
              </a:tr>
              <a:tr h="240027">
                <a:tc>
                  <a:txBody>
                    <a:bodyPr/>
                    <a:lstStyle/>
                    <a:p>
                      <a:pPr algn="l">
                        <a:lnSpc>
                          <a:spcPct val="150000"/>
                        </a:lnSpc>
                        <a:spcAft>
                          <a:spcPts val="0"/>
                        </a:spcAft>
                      </a:pPr>
                      <a:r>
                        <a:rPr lang="es-EC" sz="900" b="1">
                          <a:latin typeface="Arial"/>
                          <a:ea typeface="Times New Roman"/>
                          <a:cs typeface="Arial"/>
                        </a:rPr>
                        <a:t>rs2494732</a:t>
                      </a:r>
                      <a:endParaRPr lang="es-ES" sz="90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l">
                        <a:lnSpc>
                          <a:spcPct val="150000"/>
                        </a:lnSpc>
                        <a:spcAft>
                          <a:spcPts val="0"/>
                        </a:spcAft>
                      </a:pPr>
                      <a:r>
                        <a:rPr lang="es-EC" sz="1100">
                          <a:latin typeface="Arial"/>
                          <a:ea typeface="Times New Roman"/>
                          <a:cs typeface="Arial"/>
                        </a:rPr>
                        <a:t>GG</a:t>
                      </a:r>
                      <a:r>
                        <a:rPr lang="es-EC" sz="1100" baseline="30000">
                          <a:latin typeface="Arial"/>
                          <a:ea typeface="Times New Roman"/>
                          <a:cs typeface="Arial"/>
                        </a:rPr>
                        <a:t>a</a:t>
                      </a:r>
                      <a:endParaRPr lang="es-ES" sz="110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C" sz="1100" dirty="0">
                          <a:latin typeface="Arial"/>
                          <a:ea typeface="Times New Roman"/>
                          <a:cs typeface="Arial"/>
                        </a:rPr>
                        <a:t>41 (45)</a:t>
                      </a:r>
                      <a:endParaRPr lang="es-ES" sz="1100" dirty="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C" sz="1100" dirty="0">
                          <a:latin typeface="Arial"/>
                          <a:ea typeface="Times New Roman"/>
                          <a:cs typeface="Arial"/>
                        </a:rPr>
                        <a:t>56 (30)</a:t>
                      </a:r>
                      <a:endParaRPr lang="es-ES" sz="1100" dirty="0">
                        <a:latin typeface="Arial"/>
                        <a:ea typeface="Calibri"/>
                        <a:cs typeface="Times New Roman"/>
                      </a:endParaRPr>
                    </a:p>
                  </a:txBody>
                  <a:tcPr marL="68580" marR="68580" marT="0" marB="0" anchor="ctr">
                    <a:lnL>
                      <a:noFill/>
                    </a:lnL>
                    <a:lnR>
                      <a:noFill/>
                    </a:lnR>
                    <a:lnT>
                      <a:noFill/>
                    </a:lnT>
                    <a:lnB>
                      <a:noFill/>
                    </a:lnB>
                    <a:solidFill>
                      <a:srgbClr val="D3DFEE"/>
                    </a:solidFill>
                  </a:tcPr>
                </a:tc>
                <a:tc gridSpan="2">
                  <a:txBody>
                    <a:bodyPr/>
                    <a:lstStyle/>
                    <a:p>
                      <a:pPr algn="ctr">
                        <a:lnSpc>
                          <a:spcPct val="150000"/>
                        </a:lnSpc>
                        <a:spcAft>
                          <a:spcPts val="0"/>
                        </a:spcAft>
                      </a:pPr>
                      <a:r>
                        <a:rPr lang="es-EC" sz="1100">
                          <a:latin typeface="Arial"/>
                          <a:ea typeface="Times New Roman"/>
                          <a:cs typeface="Arial"/>
                        </a:rPr>
                        <a:t>Referencia</a:t>
                      </a:r>
                      <a:endParaRPr lang="es-ES" sz="1100">
                        <a:latin typeface="Arial"/>
                        <a:ea typeface="Calibri"/>
                        <a:cs typeface="Times New Roman"/>
                      </a:endParaRPr>
                    </a:p>
                  </a:txBody>
                  <a:tcPr marL="68580" marR="68580" marT="0" marB="0" anchor="ctr">
                    <a:lnL>
                      <a:noFill/>
                    </a:lnL>
                    <a:lnR>
                      <a:noFill/>
                    </a:lnR>
                    <a:lnT>
                      <a:noFill/>
                    </a:lnT>
                    <a:lnB>
                      <a:noFill/>
                    </a:lnB>
                    <a:solidFill>
                      <a:srgbClr val="D3DFEE"/>
                    </a:solidFill>
                  </a:tcPr>
                </a:tc>
                <a:tc hMerge="1">
                  <a:txBody>
                    <a:bodyPr/>
                    <a:lstStyle/>
                    <a:p>
                      <a:endParaRPr lang="es-ES"/>
                    </a:p>
                  </a:txBody>
                  <a:tcPr/>
                </a:tc>
              </a:tr>
              <a:tr h="320036">
                <a:tc>
                  <a:txBody>
                    <a:bodyPr/>
                    <a:lstStyle/>
                    <a:p>
                      <a:pPr algn="l">
                        <a:lnSpc>
                          <a:spcPct val="150000"/>
                        </a:lnSpc>
                        <a:spcAft>
                          <a:spcPts val="0"/>
                        </a:spcAft>
                      </a:pPr>
                      <a:endParaRPr lang="es-ES" sz="900">
                        <a:latin typeface="Arial"/>
                        <a:ea typeface="Calibri"/>
                        <a:cs typeface="Times New Roman"/>
                      </a:endParaRPr>
                    </a:p>
                  </a:txBody>
                  <a:tcPr marL="68580" marR="68580" marT="0" marB="0" anchor="ctr">
                    <a:lnL>
                      <a:noFill/>
                    </a:lnL>
                    <a:lnR>
                      <a:noFill/>
                    </a:lnR>
                    <a:lnT>
                      <a:noFill/>
                    </a:lnT>
                    <a:lnB>
                      <a:noFill/>
                    </a:lnB>
                  </a:tcPr>
                </a:tc>
                <a:tc>
                  <a:txBody>
                    <a:bodyPr/>
                    <a:lstStyle/>
                    <a:p>
                      <a:pPr algn="l">
                        <a:lnSpc>
                          <a:spcPct val="150000"/>
                        </a:lnSpc>
                        <a:spcAft>
                          <a:spcPts val="0"/>
                        </a:spcAft>
                      </a:pPr>
                      <a:r>
                        <a:rPr lang="es-EC" sz="1100" dirty="0">
                          <a:latin typeface="Arial"/>
                          <a:ea typeface="Times New Roman"/>
                          <a:cs typeface="Arial"/>
                        </a:rPr>
                        <a:t>GA</a:t>
                      </a:r>
                      <a:endParaRPr lang="es-ES" sz="1100" dirty="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100">
                          <a:latin typeface="Arial"/>
                          <a:ea typeface="Times New Roman"/>
                          <a:cs typeface="Arial"/>
                        </a:rPr>
                        <a:t>37 (41)</a:t>
                      </a:r>
                      <a:endParaRPr lang="es-ES" sz="110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100" dirty="0">
                          <a:latin typeface="Arial"/>
                          <a:ea typeface="Times New Roman"/>
                          <a:cs typeface="Arial"/>
                        </a:rPr>
                        <a:t>89 (48)</a:t>
                      </a:r>
                      <a:endParaRPr lang="es-ES" sz="1100" dirty="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100">
                          <a:latin typeface="Arial"/>
                          <a:ea typeface="Times New Roman"/>
                          <a:cs typeface="Arial"/>
                        </a:rPr>
                        <a:t>0.56 (0.32 - 0.99)</a:t>
                      </a:r>
                      <a:endParaRPr lang="es-ES" sz="110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100">
                          <a:latin typeface="Arial"/>
                          <a:ea typeface="Times New Roman"/>
                          <a:cs typeface="Arial"/>
                        </a:rPr>
                        <a:t>0.063</a:t>
                      </a:r>
                      <a:endParaRPr lang="es-ES" sz="1100">
                        <a:latin typeface="Arial"/>
                        <a:ea typeface="Calibri"/>
                        <a:cs typeface="Times New Roman"/>
                      </a:endParaRPr>
                    </a:p>
                  </a:txBody>
                  <a:tcPr marL="68580" marR="68580" marT="0" marB="0" anchor="ctr">
                    <a:lnL>
                      <a:noFill/>
                    </a:lnL>
                    <a:lnR>
                      <a:noFill/>
                    </a:lnR>
                    <a:lnT>
                      <a:noFill/>
                    </a:lnT>
                    <a:lnB>
                      <a:noFill/>
                    </a:lnB>
                  </a:tcPr>
                </a:tc>
              </a:tr>
              <a:tr h="320036">
                <a:tc>
                  <a:txBody>
                    <a:bodyPr/>
                    <a:lstStyle/>
                    <a:p>
                      <a:pPr algn="l">
                        <a:lnSpc>
                          <a:spcPct val="150000"/>
                        </a:lnSpc>
                        <a:spcAft>
                          <a:spcPts val="0"/>
                        </a:spcAft>
                      </a:pPr>
                      <a:endParaRPr lang="es-ES" sz="900" dirty="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l">
                        <a:lnSpc>
                          <a:spcPct val="150000"/>
                        </a:lnSpc>
                        <a:spcAft>
                          <a:spcPts val="0"/>
                        </a:spcAft>
                      </a:pPr>
                      <a:r>
                        <a:rPr lang="es-EC" sz="1100" dirty="0">
                          <a:latin typeface="Arial"/>
                          <a:ea typeface="Times New Roman"/>
                          <a:cs typeface="Arial"/>
                        </a:rPr>
                        <a:t>AA</a:t>
                      </a:r>
                      <a:endParaRPr lang="es-ES" sz="1100" dirty="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C" sz="1100">
                          <a:latin typeface="Arial"/>
                          <a:ea typeface="Times New Roman"/>
                          <a:cs typeface="Arial"/>
                        </a:rPr>
                        <a:t>13 (14)</a:t>
                      </a:r>
                      <a:endParaRPr lang="es-ES" sz="110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C" sz="1100">
                          <a:latin typeface="Arial"/>
                          <a:ea typeface="Times New Roman"/>
                          <a:cs typeface="Arial"/>
                        </a:rPr>
                        <a:t>40 (22)</a:t>
                      </a:r>
                      <a:endParaRPr lang="es-ES" sz="110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C" sz="1100" dirty="0">
                          <a:latin typeface="Arial"/>
                          <a:ea typeface="Times New Roman"/>
                          <a:cs typeface="Arial"/>
                        </a:rPr>
                        <a:t>0.44 (0.21 - 0.93)</a:t>
                      </a:r>
                      <a:endParaRPr lang="es-ES" sz="1100" dirty="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50000"/>
                        </a:lnSpc>
                        <a:spcAft>
                          <a:spcPts val="0"/>
                        </a:spcAft>
                      </a:pPr>
                      <a:r>
                        <a:rPr lang="es-EC" sz="1100" dirty="0">
                          <a:latin typeface="Arial"/>
                          <a:ea typeface="Times New Roman"/>
                          <a:cs typeface="Arial"/>
                        </a:rPr>
                        <a:t>0.047</a:t>
                      </a:r>
                      <a:endParaRPr lang="es-ES" sz="1100" dirty="0">
                        <a:latin typeface="Arial"/>
                        <a:ea typeface="Calibri"/>
                        <a:cs typeface="Times New Roman"/>
                      </a:endParaRPr>
                    </a:p>
                  </a:txBody>
                  <a:tcPr marL="68580" marR="68580" marT="0" marB="0" anchor="ctr">
                    <a:lnL>
                      <a:noFill/>
                    </a:lnL>
                    <a:lnR>
                      <a:noFill/>
                    </a:lnR>
                    <a:lnT>
                      <a:noFill/>
                    </a:lnT>
                    <a:lnB>
                      <a:noFill/>
                    </a:lnB>
                    <a:solidFill>
                      <a:srgbClr val="D3DFEE"/>
                    </a:solidFill>
                  </a:tcPr>
                </a:tc>
              </a:tr>
              <a:tr h="320036">
                <a:tc>
                  <a:txBody>
                    <a:bodyPr/>
                    <a:lstStyle/>
                    <a:p>
                      <a:pPr algn="l">
                        <a:lnSpc>
                          <a:spcPct val="150000"/>
                        </a:lnSpc>
                        <a:spcAft>
                          <a:spcPts val="0"/>
                        </a:spcAft>
                      </a:pPr>
                      <a:endParaRPr lang="es-ES" sz="900">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100" dirty="0">
                          <a:latin typeface="Arial"/>
                          <a:ea typeface="Times New Roman"/>
                          <a:cs typeface="Arial"/>
                        </a:rPr>
                        <a:t>GA + AA</a:t>
                      </a:r>
                      <a:endParaRPr lang="es-ES" sz="1100" dirty="0">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latin typeface="Arial"/>
                          <a:ea typeface="Times New Roman"/>
                          <a:cs typeface="Arial"/>
                        </a:rPr>
                        <a:t>50 (55)</a:t>
                      </a:r>
                      <a:endParaRPr lang="es-ES" sz="1100" dirty="0">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latin typeface="Arial"/>
                          <a:ea typeface="Times New Roman"/>
                          <a:cs typeface="Arial"/>
                        </a:rPr>
                        <a:t>129 (70)</a:t>
                      </a:r>
                      <a:endParaRPr lang="es-ES" sz="1100" dirty="0">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latin typeface="Arial"/>
                          <a:ea typeface="Times New Roman"/>
                          <a:cs typeface="Arial"/>
                        </a:rPr>
                        <a:t>0.52 (0.31 - 0.88)</a:t>
                      </a:r>
                      <a:endParaRPr lang="es-ES" sz="1100" dirty="0">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latin typeface="Arial"/>
                          <a:ea typeface="Times New Roman"/>
                          <a:cs typeface="Arial"/>
                        </a:rPr>
                        <a:t>0.022</a:t>
                      </a:r>
                      <a:endParaRPr lang="es-ES" sz="1100" dirty="0">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6" name="5 Gráfico"/>
          <p:cNvGraphicFramePr/>
          <p:nvPr/>
        </p:nvGraphicFramePr>
        <p:xfrm>
          <a:off x="611560" y="3573016"/>
          <a:ext cx="3672408" cy="25922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Gráfico"/>
          <p:cNvGraphicFramePr/>
          <p:nvPr/>
        </p:nvGraphicFramePr>
        <p:xfrm>
          <a:off x="4499992" y="3573016"/>
          <a:ext cx="3672408" cy="2520280"/>
        </p:xfrm>
        <a:graphic>
          <a:graphicData uri="http://schemas.openxmlformats.org/drawingml/2006/chart">
            <c:chart xmlns:c="http://schemas.openxmlformats.org/drawingml/2006/chart" xmlns:r="http://schemas.openxmlformats.org/officeDocument/2006/relationships" r:id="rId4"/>
          </a:graphicData>
        </a:graphic>
      </p:graphicFrame>
      <p:sp>
        <p:nvSpPr>
          <p:cNvPr id="20" name="19 Rectángulo"/>
          <p:cNvSpPr/>
          <p:nvPr/>
        </p:nvSpPr>
        <p:spPr>
          <a:xfrm>
            <a:off x="2699792" y="3645024"/>
            <a:ext cx="43204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a:t>
            </a:r>
            <a:endParaRPr lang="es-ES" b="1" dirty="0">
              <a:solidFill>
                <a:schemeClr val="tx1"/>
              </a:solidFill>
            </a:endParaRPr>
          </a:p>
        </p:txBody>
      </p:sp>
      <p:sp>
        <p:nvSpPr>
          <p:cNvPr id="21" name="20 Rectángulo"/>
          <p:cNvSpPr/>
          <p:nvPr/>
        </p:nvSpPr>
        <p:spPr>
          <a:xfrm>
            <a:off x="7308304" y="4437112"/>
            <a:ext cx="36004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a:t>
            </a:r>
            <a:endParaRPr lang="es-ES" b="1" dirty="0">
              <a:solidFill>
                <a:schemeClr val="tx1"/>
              </a:solidFill>
            </a:endParaRPr>
          </a:p>
        </p:txBody>
      </p:sp>
      <p:sp>
        <p:nvSpPr>
          <p:cNvPr id="22" name="21 Rectángulo"/>
          <p:cNvSpPr/>
          <p:nvPr/>
        </p:nvSpPr>
        <p:spPr>
          <a:xfrm>
            <a:off x="6660232" y="4509120"/>
            <a:ext cx="43204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a:t>
            </a:r>
            <a:endParaRPr lang="es-ES" b="1" dirty="0">
              <a:solidFill>
                <a:schemeClr val="tx1"/>
              </a:solidFill>
            </a:endParaRPr>
          </a:p>
        </p:txBody>
      </p:sp>
      <p:cxnSp>
        <p:nvCxnSpPr>
          <p:cNvPr id="25" name="24 Conector recto"/>
          <p:cNvCxnSpPr/>
          <p:nvPr/>
        </p:nvCxnSpPr>
        <p:spPr>
          <a:xfrm>
            <a:off x="2627784" y="3861048"/>
            <a:ext cx="576064" cy="0"/>
          </a:xfrm>
          <a:prstGeom prst="line">
            <a:avLst/>
          </a:prstGeom>
        </p:spPr>
        <p:style>
          <a:lnRef idx="2">
            <a:schemeClr val="dk1"/>
          </a:lnRef>
          <a:fillRef idx="0">
            <a:schemeClr val="dk1"/>
          </a:fillRef>
          <a:effectRef idx="1">
            <a:schemeClr val="dk1"/>
          </a:effectRef>
          <a:fontRef idx="minor">
            <a:schemeClr val="tx1"/>
          </a:fontRef>
        </p:style>
      </p:cxnSp>
      <p:cxnSp>
        <p:nvCxnSpPr>
          <p:cNvPr id="29" name="28 Conector recto"/>
          <p:cNvCxnSpPr/>
          <p:nvPr/>
        </p:nvCxnSpPr>
        <p:spPr>
          <a:xfrm>
            <a:off x="6588224" y="4725144"/>
            <a:ext cx="576064" cy="0"/>
          </a:xfrm>
          <a:prstGeom prst="line">
            <a:avLst/>
          </a:prstGeom>
        </p:spPr>
        <p:style>
          <a:lnRef idx="2">
            <a:schemeClr val="dk1"/>
          </a:lnRef>
          <a:fillRef idx="0">
            <a:schemeClr val="dk1"/>
          </a:fillRef>
          <a:effectRef idx="1">
            <a:schemeClr val="dk1"/>
          </a:effectRef>
          <a:fontRef idx="minor">
            <a:schemeClr val="tx1"/>
          </a:fontRef>
        </p:style>
      </p:cxnSp>
      <p:cxnSp>
        <p:nvCxnSpPr>
          <p:cNvPr id="30" name="29 Conector recto"/>
          <p:cNvCxnSpPr/>
          <p:nvPr/>
        </p:nvCxnSpPr>
        <p:spPr>
          <a:xfrm>
            <a:off x="7164288" y="4653136"/>
            <a:ext cx="648072" cy="0"/>
          </a:xfrm>
          <a:prstGeom prst="line">
            <a:avLst/>
          </a:prstGeom>
        </p:spPr>
        <p:style>
          <a:lnRef idx="2">
            <a:schemeClr val="dk1"/>
          </a:lnRef>
          <a:fillRef idx="0">
            <a:schemeClr val="dk1"/>
          </a:fillRef>
          <a:effectRef idx="1">
            <a:schemeClr val="dk1"/>
          </a:effectRef>
          <a:fontRef idx="minor">
            <a:schemeClr val="tx1"/>
          </a:fontRef>
        </p:style>
      </p:cxnSp>
      <p:sp>
        <p:nvSpPr>
          <p:cNvPr id="13" name="12 CuadroTexto"/>
          <p:cNvSpPr txBox="1"/>
          <p:nvPr/>
        </p:nvSpPr>
        <p:spPr>
          <a:xfrm>
            <a:off x="251520" y="6237312"/>
            <a:ext cx="8568952" cy="646331"/>
          </a:xfrm>
          <a:prstGeom prst="rect">
            <a:avLst/>
          </a:prstGeom>
          <a:noFill/>
        </p:spPr>
        <p:txBody>
          <a:bodyPr wrap="square" rtlCol="0">
            <a:spAutoFit/>
          </a:bodyPr>
          <a:lstStyle/>
          <a:p>
            <a:r>
              <a:rPr lang="es-ES" dirty="0" err="1" smtClean="0"/>
              <a:t>Hildebrandt</a:t>
            </a:r>
            <a:r>
              <a:rPr lang="es-ES" dirty="0" smtClean="0"/>
              <a:t> </a:t>
            </a:r>
            <a:r>
              <a:rPr lang="es-ES" i="1" dirty="0" smtClean="0"/>
              <a:t>et al</a:t>
            </a:r>
            <a:r>
              <a:rPr lang="es-ES" dirty="0" smtClean="0"/>
              <a:t>., 2009. </a:t>
            </a:r>
            <a:r>
              <a:rPr lang="es-ES" i="1" dirty="0" err="1" smtClean="0"/>
              <a:t>Clinical</a:t>
            </a:r>
            <a:r>
              <a:rPr lang="es-ES" i="1" dirty="0" smtClean="0"/>
              <a:t> </a:t>
            </a:r>
            <a:r>
              <a:rPr lang="es-ES" i="1" dirty="0" err="1" smtClean="0"/>
              <a:t>Oncology</a:t>
            </a:r>
            <a:r>
              <a:rPr lang="es-ES" dirty="0" smtClean="0"/>
              <a:t>.	-Kim </a:t>
            </a:r>
            <a:r>
              <a:rPr lang="es-ES" i="1" dirty="0" smtClean="0"/>
              <a:t>et al</a:t>
            </a:r>
            <a:r>
              <a:rPr lang="es-ES" dirty="0" smtClean="0"/>
              <a:t>., 2012. </a:t>
            </a:r>
            <a:r>
              <a:rPr lang="es-ES" i="1" dirty="0" err="1" smtClean="0"/>
              <a:t>Surgical</a:t>
            </a:r>
            <a:r>
              <a:rPr lang="es-ES" i="1" dirty="0" smtClean="0"/>
              <a:t> </a:t>
            </a:r>
            <a:r>
              <a:rPr lang="es-ES" i="1" dirty="0" err="1" smtClean="0"/>
              <a:t>Oncology</a:t>
            </a:r>
            <a:r>
              <a:rPr lang="es-ES" dirty="0" smtClean="0"/>
              <a:t>.</a:t>
            </a:r>
          </a:p>
          <a:p>
            <a:r>
              <a:rPr lang="es-ES" dirty="0" smtClean="0"/>
              <a:t>Pu </a:t>
            </a:r>
            <a:r>
              <a:rPr lang="es-ES" i="1" dirty="0" smtClean="0"/>
              <a:t>et al</a:t>
            </a:r>
            <a:r>
              <a:rPr lang="es-ES" dirty="0" smtClean="0"/>
              <a:t>., 2011. </a:t>
            </a:r>
            <a:r>
              <a:rPr lang="es-ES" i="1" dirty="0" err="1" smtClean="0"/>
              <a:t>Lung</a:t>
            </a:r>
            <a:r>
              <a:rPr lang="es-ES" i="1" dirty="0" smtClean="0"/>
              <a:t> </a:t>
            </a:r>
            <a:r>
              <a:rPr lang="es-ES" i="1" dirty="0" err="1" smtClean="0"/>
              <a:t>Cancer</a:t>
            </a:r>
            <a:r>
              <a:rPr lang="es-ES" dirty="0" smtClean="0"/>
              <a:t>.		-Li </a:t>
            </a:r>
            <a:r>
              <a:rPr lang="es-ES" i="1" dirty="0" smtClean="0"/>
              <a:t>et al</a:t>
            </a:r>
            <a:r>
              <a:rPr lang="es-ES" dirty="0" smtClean="0"/>
              <a:t>., 2013. </a:t>
            </a:r>
            <a:r>
              <a:rPr lang="es-ES" i="1" dirty="0" err="1" smtClean="0"/>
              <a:t>Clinical</a:t>
            </a:r>
            <a:r>
              <a:rPr lang="es-ES" i="1" dirty="0" smtClean="0"/>
              <a:t> </a:t>
            </a:r>
            <a:r>
              <a:rPr lang="es-ES" i="1" dirty="0" err="1" smtClean="0"/>
              <a:t>Cancer</a:t>
            </a:r>
            <a:r>
              <a:rPr lang="es-ES" i="1" dirty="0" smtClean="0"/>
              <a:t> Res</a:t>
            </a:r>
            <a:r>
              <a:rPr lang="es-ES" dirty="0" smtClean="0"/>
              <a:t>.</a:t>
            </a:r>
            <a:endParaRPr lang="es-ES" dirty="0"/>
          </a:p>
        </p:txBody>
      </p:sp>
    </p:spTree>
    <p:extLst>
      <p:ext uri="{BB962C8B-B14F-4D97-AF65-F5344CB8AC3E}">
        <p14:creationId xmlns:p14="http://schemas.microsoft.com/office/powerpoint/2010/main" xmlns="" val="36228594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3 Título"/>
          <p:cNvSpPr txBox="1">
            <a:spLocks/>
          </p:cNvSpPr>
          <p:nvPr/>
        </p:nvSpPr>
        <p:spPr>
          <a:xfrm>
            <a:off x="467544" y="0"/>
            <a:ext cx="8229600" cy="922114"/>
          </a:xfrm>
          <a:prstGeom prst="rect">
            <a:avLst/>
          </a:prstGeom>
        </p:spPr>
        <p:txBody>
          <a:bodyPr>
            <a:normAutofit/>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4000" dirty="0" err="1" smtClean="0">
                <a:ln w="0"/>
                <a:solidFill>
                  <a:schemeClr val="tx1"/>
                </a:solidFill>
                <a:effectLst>
                  <a:outerShdw blurRad="38100" dist="19050" dir="2700000" algn="tl" rotWithShape="0">
                    <a:schemeClr val="dk1">
                      <a:alpha val="40000"/>
                    </a:schemeClr>
                  </a:outerShdw>
                </a:effectLst>
                <a:cs typeface="Arial" pitchFamily="34" charset="0"/>
              </a:rPr>
              <a:t>SNPs</a:t>
            </a:r>
            <a:r>
              <a:rPr lang="es-EC" sz="4000" dirty="0" smtClean="0">
                <a:ln w="0"/>
                <a:solidFill>
                  <a:schemeClr val="tx1"/>
                </a:solidFill>
                <a:effectLst>
                  <a:outerShdw blurRad="38100" dist="19050" dir="2700000" algn="tl" rotWithShape="0">
                    <a:schemeClr val="dk1">
                      <a:alpha val="40000"/>
                    </a:schemeClr>
                  </a:outerShdw>
                </a:effectLst>
                <a:cs typeface="Arial" pitchFamily="34" charset="0"/>
              </a:rPr>
              <a:t> y Corte y Empalme</a:t>
            </a:r>
            <a:endParaRPr lang="es-EC" sz="4000" dirty="0">
              <a:solidFill>
                <a:schemeClr val="tx1"/>
              </a:solidFill>
              <a:cs typeface="Arial" pitchFamily="34" charset="0"/>
            </a:endParaRPr>
          </a:p>
        </p:txBody>
      </p:sp>
      <p:grpSp>
        <p:nvGrpSpPr>
          <p:cNvPr id="24" name="23 Grupo"/>
          <p:cNvGrpSpPr/>
          <p:nvPr/>
        </p:nvGrpSpPr>
        <p:grpSpPr>
          <a:xfrm>
            <a:off x="1619672" y="2060848"/>
            <a:ext cx="5760640" cy="3744416"/>
            <a:chOff x="1907704" y="2060848"/>
            <a:chExt cx="5760640" cy="3744416"/>
          </a:xfrm>
        </p:grpSpPr>
        <p:pic>
          <p:nvPicPr>
            <p:cNvPr id="13" name="12 Imagen"/>
            <p:cNvPicPr/>
            <p:nvPr/>
          </p:nvPicPr>
          <p:blipFill>
            <a:blip r:embed="rId3" cstate="print"/>
            <a:srcRect l="2447" t="25294" r="59425" b="19412"/>
            <a:stretch>
              <a:fillRect/>
            </a:stretch>
          </p:blipFill>
          <p:spPr bwMode="auto">
            <a:xfrm>
              <a:off x="1907704" y="2564904"/>
              <a:ext cx="5760640" cy="3240360"/>
            </a:xfrm>
            <a:prstGeom prst="rect">
              <a:avLst/>
            </a:prstGeom>
            <a:noFill/>
            <a:ln w="9525">
              <a:noFill/>
              <a:miter lim="800000"/>
              <a:headEnd/>
              <a:tailEnd/>
            </a:ln>
          </p:spPr>
        </p:pic>
        <p:grpSp>
          <p:nvGrpSpPr>
            <p:cNvPr id="14" name="Group 2"/>
            <p:cNvGrpSpPr>
              <a:grpSpLocks/>
            </p:cNvGrpSpPr>
            <p:nvPr/>
          </p:nvGrpSpPr>
          <p:grpSpPr bwMode="auto">
            <a:xfrm>
              <a:off x="3995936" y="2060848"/>
              <a:ext cx="2808312" cy="576064"/>
              <a:chOff x="4835" y="8623"/>
              <a:chExt cx="3390" cy="715"/>
            </a:xfrm>
          </p:grpSpPr>
          <p:sp>
            <p:nvSpPr>
              <p:cNvPr id="15" name="AutoShape 3"/>
              <p:cNvSpPr>
                <a:spLocks noChangeArrowheads="1"/>
              </p:cNvSpPr>
              <p:nvPr/>
            </p:nvSpPr>
            <p:spPr bwMode="auto">
              <a:xfrm>
                <a:off x="6007" y="9107"/>
                <a:ext cx="2218" cy="230"/>
              </a:xfrm>
              <a:prstGeom prst="leftRightArrow">
                <a:avLst>
                  <a:gd name="adj1" fmla="val 50000"/>
                  <a:gd name="adj2" fmla="val 84157"/>
                </a:avLst>
              </a:prstGeom>
              <a:solidFill>
                <a:srgbClr val="92D05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16" name="AutoShape 4"/>
              <p:cNvSpPr>
                <a:spLocks noChangeArrowheads="1"/>
              </p:cNvSpPr>
              <p:nvPr/>
            </p:nvSpPr>
            <p:spPr bwMode="auto">
              <a:xfrm>
                <a:off x="4835" y="9108"/>
                <a:ext cx="1172" cy="230"/>
              </a:xfrm>
              <a:prstGeom prst="leftRightArrow">
                <a:avLst>
                  <a:gd name="adj1" fmla="val 49565"/>
                  <a:gd name="adj2" fmla="val 105900"/>
                </a:avLst>
              </a:prstGeom>
              <a:solidFill>
                <a:srgbClr val="243F6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17" name="Rectangle 5"/>
              <p:cNvSpPr>
                <a:spLocks noChangeArrowheads="1"/>
              </p:cNvSpPr>
              <p:nvPr/>
            </p:nvSpPr>
            <p:spPr bwMode="auto">
              <a:xfrm>
                <a:off x="6175" y="8623"/>
                <a:ext cx="1838" cy="45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2000" b="0" i="0" u="none" strike="noStrike" cap="none" normalizeH="0" baseline="0" dirty="0" smtClean="0">
                    <a:ln>
                      <a:noFill/>
                    </a:ln>
                    <a:solidFill>
                      <a:schemeClr val="tx1"/>
                    </a:solidFill>
                    <a:effectLst/>
                    <a:latin typeface="Calibri" pitchFamily="34" charset="0"/>
                    <a:cs typeface="Arial" pitchFamily="34" charset="0"/>
                  </a:rPr>
                  <a:t>INTRÓN 13</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6"/>
              <p:cNvSpPr>
                <a:spLocks noChangeArrowheads="1"/>
              </p:cNvSpPr>
              <p:nvPr/>
            </p:nvSpPr>
            <p:spPr bwMode="auto">
              <a:xfrm>
                <a:off x="4889" y="8632"/>
                <a:ext cx="1111" cy="45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2000" b="0" i="0" u="none" strike="noStrike" cap="none" normalizeH="0" baseline="0" dirty="0" smtClean="0">
                    <a:ln>
                      <a:noFill/>
                    </a:ln>
                    <a:solidFill>
                      <a:schemeClr val="tx1"/>
                    </a:solidFill>
                    <a:effectLst/>
                    <a:latin typeface="Calibri" pitchFamily="34" charset="0"/>
                    <a:cs typeface="Arial" pitchFamily="34" charset="0"/>
                  </a:rPr>
                  <a:t>EXÓN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grpSp>
      </p:grpSp>
      <p:sp>
        <p:nvSpPr>
          <p:cNvPr id="23" name="22 Marcador de contenido"/>
          <p:cNvSpPr>
            <a:spLocks noGrp="1"/>
          </p:cNvSpPr>
          <p:nvPr>
            <p:ph idx="1"/>
          </p:nvPr>
        </p:nvSpPr>
        <p:spPr>
          <a:xfrm>
            <a:off x="457200" y="908721"/>
            <a:ext cx="8229600" cy="1152128"/>
          </a:xfrm>
        </p:spPr>
        <p:txBody>
          <a:bodyPr/>
          <a:lstStyle/>
          <a:p>
            <a:r>
              <a:rPr lang="es-ES" dirty="0" smtClean="0">
                <a:solidFill>
                  <a:schemeClr val="tx1"/>
                </a:solidFill>
              </a:rPr>
              <a:t>Predicción de la influencia de las variante intrónicas rs2494732 y rs3803304 sobre el los lugares de corte y empalme:</a:t>
            </a:r>
            <a:endParaRPr lang="es-ES" dirty="0">
              <a:solidFill>
                <a:schemeClr val="tx1"/>
              </a:solidFill>
            </a:endParaRPr>
          </a:p>
        </p:txBody>
      </p:sp>
    </p:spTree>
    <p:extLst>
      <p:ext uri="{BB962C8B-B14F-4D97-AF65-F5344CB8AC3E}">
        <p14:creationId xmlns:p14="http://schemas.microsoft.com/office/powerpoint/2010/main" xmlns="" val="36228594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1 Título"/>
          <p:cNvSpPr>
            <a:spLocks noGrp="1"/>
          </p:cNvSpPr>
          <p:nvPr>
            <p:ph type="ctrTitle"/>
          </p:nvPr>
        </p:nvSpPr>
        <p:spPr>
          <a:xfrm>
            <a:off x="685800" y="2535039"/>
            <a:ext cx="7772400" cy="1470025"/>
          </a:xfrm>
        </p:spPr>
        <p:txBody>
          <a:bodyPr>
            <a:normAutofit/>
          </a:bodyPr>
          <a:lstStyle/>
          <a:p>
            <a:pPr algn="ctr"/>
            <a:r>
              <a:rPr lang="en-US" sz="4800" b="1" dirty="0">
                <a:solidFill>
                  <a:schemeClr val="tx1"/>
                </a:solidFill>
              </a:rPr>
              <a:t>CONCLUSIONES</a:t>
            </a:r>
            <a:endParaRPr lang="es-EC" sz="4800" b="1" dirty="0">
              <a:solidFill>
                <a:schemeClr val="tx1"/>
              </a:solidFill>
            </a:endParaRPr>
          </a:p>
        </p:txBody>
      </p:sp>
    </p:spTree>
    <p:extLst>
      <p:ext uri="{BB962C8B-B14F-4D97-AF65-F5344CB8AC3E}">
        <p14:creationId xmlns:p14="http://schemas.microsoft.com/office/powerpoint/2010/main" xmlns="" val="36228594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1 Título"/>
          <p:cNvSpPr txBox="1">
            <a:spLocks/>
          </p:cNvSpPr>
          <p:nvPr/>
        </p:nvSpPr>
        <p:spPr>
          <a:xfrm>
            <a:off x="457200" y="116632"/>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n-US" sz="4000" dirty="0" smtClean="0">
                <a:solidFill>
                  <a:schemeClr val="tx1"/>
                </a:solidFill>
              </a:rPr>
              <a:t>CONCLUSIONES</a:t>
            </a:r>
            <a:endParaRPr lang="es-EC" sz="4000" dirty="0">
              <a:solidFill>
                <a:schemeClr val="tx1"/>
              </a:solidFill>
            </a:endParaRPr>
          </a:p>
        </p:txBody>
      </p:sp>
      <p:graphicFrame>
        <p:nvGraphicFramePr>
          <p:cNvPr id="4" name="3 Diagrama"/>
          <p:cNvGraphicFramePr/>
          <p:nvPr>
            <p:extLst>
              <p:ext uri="{D42A27DB-BD31-4B8C-83A1-F6EECF244321}">
                <p14:modId xmlns:p14="http://schemas.microsoft.com/office/powerpoint/2010/main" xmlns="" val="1218508862"/>
              </p:ext>
            </p:extLst>
          </p:nvPr>
        </p:nvGraphicFramePr>
        <p:xfrm>
          <a:off x="0" y="1196752"/>
          <a:ext cx="9144000"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6228594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1 Título"/>
          <p:cNvSpPr txBox="1">
            <a:spLocks/>
          </p:cNvSpPr>
          <p:nvPr/>
        </p:nvSpPr>
        <p:spPr>
          <a:xfrm>
            <a:off x="457200" y="116632"/>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n-US" sz="4000" dirty="0" smtClean="0">
                <a:solidFill>
                  <a:schemeClr val="tx1"/>
                </a:solidFill>
              </a:rPr>
              <a:t>CONCLUSIONES</a:t>
            </a:r>
            <a:endParaRPr lang="es-EC" sz="4000" dirty="0">
              <a:solidFill>
                <a:schemeClr val="tx1"/>
              </a:solidFill>
            </a:endParaRPr>
          </a:p>
        </p:txBody>
      </p:sp>
      <p:graphicFrame>
        <p:nvGraphicFramePr>
          <p:cNvPr id="4" name="3 Diagrama"/>
          <p:cNvGraphicFramePr/>
          <p:nvPr>
            <p:extLst>
              <p:ext uri="{D42A27DB-BD31-4B8C-83A1-F6EECF244321}">
                <p14:modId xmlns:p14="http://schemas.microsoft.com/office/powerpoint/2010/main" xmlns="" val="1218508862"/>
              </p:ext>
            </p:extLst>
          </p:nvPr>
        </p:nvGraphicFramePr>
        <p:xfrm>
          <a:off x="179512" y="1196752"/>
          <a:ext cx="8568952"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6228594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0"/>
            <a:ext cx="8229600" cy="778098"/>
          </a:xfrm>
        </p:spPr>
        <p:txBody>
          <a:bodyPr/>
          <a:lstStyle/>
          <a:p>
            <a:pPr algn="ctr"/>
            <a:r>
              <a:rPr lang="es-EC" b="1" dirty="0" smtClean="0">
                <a:solidFill>
                  <a:schemeClr val="tx1"/>
                </a:solidFill>
              </a:rPr>
              <a:t>Cáncer de Mama</a:t>
            </a:r>
            <a:endParaRPr lang="es-EC" b="1" dirty="0">
              <a:solidFill>
                <a:schemeClr val="tx1"/>
              </a:solidFill>
            </a:endParaRPr>
          </a:p>
        </p:txBody>
      </p:sp>
      <p:sp>
        <p:nvSpPr>
          <p:cNvPr id="3" name="2 Marcador de contenido"/>
          <p:cNvSpPr>
            <a:spLocks noGrp="1"/>
          </p:cNvSpPr>
          <p:nvPr>
            <p:ph idx="1"/>
          </p:nvPr>
        </p:nvSpPr>
        <p:spPr>
          <a:xfrm>
            <a:off x="590884" y="5013176"/>
            <a:ext cx="8003232" cy="1545035"/>
          </a:xfrm>
        </p:spPr>
        <p:txBody>
          <a:bodyPr>
            <a:normAutofit/>
          </a:bodyPr>
          <a:lstStyle/>
          <a:p>
            <a:pPr algn="just"/>
            <a:r>
              <a:rPr lang="es-EC" dirty="0" smtClean="0">
                <a:solidFill>
                  <a:schemeClr val="tx1"/>
                </a:solidFill>
              </a:rPr>
              <a:t>Cáncer con mayor incidencia y mortalidad en Quito.</a:t>
            </a:r>
          </a:p>
          <a:p>
            <a:pPr algn="just"/>
            <a:r>
              <a:rPr lang="es-EC" dirty="0" smtClean="0">
                <a:solidFill>
                  <a:schemeClr val="tx1"/>
                </a:solidFill>
              </a:rPr>
              <a:t>Aumento del 25% de casos en la última década.</a:t>
            </a:r>
          </a:p>
          <a:p>
            <a:pPr algn="just"/>
            <a:endParaRPr lang="es-EC" dirty="0" smtClean="0">
              <a:solidFill>
                <a:schemeClr val="tx1"/>
              </a:solidFill>
            </a:endParaRPr>
          </a:p>
          <a:p>
            <a:pPr marL="0" indent="0">
              <a:buNone/>
            </a:pPr>
            <a:endParaRPr lang="es-EC" dirty="0">
              <a:solidFill>
                <a:schemeClr val="tx1"/>
              </a:solidFill>
            </a:endParaRPr>
          </a:p>
        </p:txBody>
      </p:sp>
      <p:graphicFrame>
        <p:nvGraphicFramePr>
          <p:cNvPr id="5" name="4 Gráfico"/>
          <p:cNvGraphicFramePr/>
          <p:nvPr>
            <p:extLst>
              <p:ext uri="{D42A27DB-BD31-4B8C-83A1-F6EECF244321}">
                <p14:modId xmlns:p14="http://schemas.microsoft.com/office/powerpoint/2010/main" xmlns="" val="4263784192"/>
              </p:ext>
            </p:extLst>
          </p:nvPr>
        </p:nvGraphicFramePr>
        <p:xfrm>
          <a:off x="4644008" y="1052736"/>
          <a:ext cx="4248472" cy="3960440"/>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6 Grupo"/>
          <p:cNvGrpSpPr/>
          <p:nvPr/>
        </p:nvGrpSpPr>
        <p:grpSpPr>
          <a:xfrm>
            <a:off x="395536" y="1700808"/>
            <a:ext cx="4031964" cy="2675918"/>
            <a:chOff x="244550" y="1196752"/>
            <a:chExt cx="3836616" cy="2387886"/>
          </a:xfrm>
        </p:grpSpPr>
        <p:pic>
          <p:nvPicPr>
            <p:cNvPr id="4" name="3 Imagen" descr="Carcinoma ductal in situ (CDIS); el dibujo muestra un lóbulo, conductos y tejido graso en una sección transversal de la mama. En el recuadro se observan un conducto normal y un conducto con células anormales."/>
            <p:cNvPicPr/>
            <p:nvPr/>
          </p:nvPicPr>
          <p:blipFill rotWithShape="1">
            <a:blip r:embed="rId4" cstate="print">
              <a:extLst>
                <a:ext uri="{28A0092B-C50C-407E-A947-70E740481C1C}">
                  <a14:useLocalDpi xmlns:a14="http://schemas.microsoft.com/office/drawing/2010/main" xmlns="" val="0"/>
                </a:ext>
              </a:extLst>
            </a:blip>
            <a:srcRect l="58454" t="20419" r="7605" b="14804"/>
            <a:stretch/>
          </p:blipFill>
          <p:spPr bwMode="auto">
            <a:xfrm>
              <a:off x="2339163" y="1196752"/>
              <a:ext cx="1742003" cy="2387885"/>
            </a:xfrm>
            <a:prstGeom prst="rect">
              <a:avLst/>
            </a:prstGeom>
            <a:noFill/>
            <a:ln>
              <a:noFill/>
            </a:ln>
            <a:extLst>
              <a:ext uri="{53640926-AAD7-44D8-BBD7-CCE9431645EC}">
                <a14:shadowObscured xmlns:a14="http://schemas.microsoft.com/office/drawing/2010/main" xmlns=""/>
              </a:ext>
            </a:extLst>
          </p:spPr>
        </p:pic>
        <p:pic>
          <p:nvPicPr>
            <p:cNvPr id="6" name="5 Imagen" descr="Cáncer de seno (mama) en estadio lllB. El dibujo de la izquierdaderecha es una sección transversal de la mama que muestra que el cáncer se diseminó hasta la pared torácicadel pecho. También se muestran las costillas, el músculo y el tejido graso. En el dibujo de la derecha se muestra el tumor que se diseminó hasta la piel de la mama. En un recuadro se muestra el cáncer de seno (mama) inflamatorio."/>
            <p:cNvPicPr/>
            <p:nvPr/>
          </p:nvPicPr>
          <p:blipFill rotWithShape="1">
            <a:blip r:embed="rId5" cstate="print">
              <a:extLst>
                <a:ext uri="{28A0092B-C50C-407E-A947-70E740481C1C}">
                  <a14:useLocalDpi xmlns:a14="http://schemas.microsoft.com/office/drawing/2010/main" xmlns="" val="0"/>
                </a:ext>
              </a:extLst>
            </a:blip>
            <a:srcRect l="43079" t="17515" r="4560" b="-417"/>
            <a:stretch/>
          </p:blipFill>
          <p:spPr bwMode="auto">
            <a:xfrm>
              <a:off x="244550" y="1196752"/>
              <a:ext cx="2094613" cy="2387886"/>
            </a:xfrm>
            <a:prstGeom prst="rect">
              <a:avLst/>
            </a:prstGeom>
            <a:noFill/>
            <a:ln>
              <a:noFill/>
            </a:ln>
          </p:spPr>
        </p:pic>
      </p:grpSp>
      <p:sp>
        <p:nvSpPr>
          <p:cNvPr id="8" name="7 CuadroTexto"/>
          <p:cNvSpPr txBox="1"/>
          <p:nvPr/>
        </p:nvSpPr>
        <p:spPr>
          <a:xfrm>
            <a:off x="251520" y="6211669"/>
            <a:ext cx="5059398" cy="615553"/>
          </a:xfrm>
          <a:prstGeom prst="rect">
            <a:avLst/>
          </a:prstGeom>
          <a:noFill/>
        </p:spPr>
        <p:txBody>
          <a:bodyPr wrap="none" rtlCol="0">
            <a:spAutoFit/>
          </a:bodyPr>
          <a:lstStyle/>
          <a:p>
            <a:r>
              <a:rPr lang="es-ES" sz="1700" dirty="0" smtClean="0"/>
              <a:t>-Sociedad de Lucha Contra el Cáncer-Quito, 2014.</a:t>
            </a:r>
          </a:p>
          <a:p>
            <a:r>
              <a:rPr lang="es-ES" sz="1700" dirty="0" smtClean="0"/>
              <a:t>-Instituto Nacional del Cáncer, 2015.</a:t>
            </a:r>
            <a:endParaRPr lang="es-ES" sz="1700" dirty="0"/>
          </a:p>
        </p:txBody>
      </p:sp>
    </p:spTree>
    <p:extLst>
      <p:ext uri="{BB962C8B-B14F-4D97-AF65-F5344CB8AC3E}">
        <p14:creationId xmlns:p14="http://schemas.microsoft.com/office/powerpoint/2010/main" xmlns="" val="16424324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3 Título"/>
          <p:cNvSpPr>
            <a:spLocks noGrp="1"/>
          </p:cNvSpPr>
          <p:nvPr>
            <p:ph type="ctrTitle"/>
          </p:nvPr>
        </p:nvSpPr>
        <p:spPr>
          <a:xfrm>
            <a:off x="685800" y="2679055"/>
            <a:ext cx="7772400" cy="1470025"/>
          </a:xfrm>
        </p:spPr>
        <p:txBody>
          <a:bodyPr/>
          <a:lstStyle/>
          <a:p>
            <a:pPr algn="ctr"/>
            <a:r>
              <a:rPr lang="en-US" sz="4800" b="1" dirty="0" smtClean="0">
                <a:solidFill>
                  <a:schemeClr val="tx1"/>
                </a:solidFill>
              </a:rPr>
              <a:t>RECOMENDACIONES</a:t>
            </a:r>
            <a:endParaRPr lang="es-EC" sz="4800" b="1" dirty="0">
              <a:solidFill>
                <a:schemeClr val="tx1"/>
              </a:solidFill>
            </a:endParaRPr>
          </a:p>
        </p:txBody>
      </p:sp>
    </p:spTree>
    <p:extLst>
      <p:ext uri="{BB962C8B-B14F-4D97-AF65-F5344CB8AC3E}">
        <p14:creationId xmlns:p14="http://schemas.microsoft.com/office/powerpoint/2010/main" xmlns="" val="3622859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4 Diagrama"/>
          <p:cNvGraphicFramePr/>
          <p:nvPr>
            <p:extLst>
              <p:ext uri="{D42A27DB-BD31-4B8C-83A1-F6EECF244321}">
                <p14:modId xmlns:p14="http://schemas.microsoft.com/office/powerpoint/2010/main" xmlns="" val="1761787015"/>
              </p:ext>
            </p:extLst>
          </p:nvPr>
        </p:nvGraphicFramePr>
        <p:xfrm>
          <a:off x="395536" y="980728"/>
          <a:ext cx="8496944"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1 Título"/>
          <p:cNvSpPr txBox="1">
            <a:spLocks/>
          </p:cNvSpPr>
          <p:nvPr/>
        </p:nvSpPr>
        <p:spPr>
          <a:xfrm>
            <a:off x="457200" y="116632"/>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4000" dirty="0" smtClean="0">
                <a:solidFill>
                  <a:schemeClr val="tx1"/>
                </a:solidFill>
              </a:rPr>
              <a:t>RECOMENDACIONES</a:t>
            </a:r>
            <a:endParaRPr lang="es-EC" sz="4000" dirty="0">
              <a:solidFill>
                <a:schemeClr val="tx1"/>
              </a:solidFill>
            </a:endParaRPr>
          </a:p>
        </p:txBody>
      </p:sp>
    </p:spTree>
    <p:extLst>
      <p:ext uri="{BB962C8B-B14F-4D97-AF65-F5344CB8AC3E}">
        <p14:creationId xmlns:p14="http://schemas.microsoft.com/office/powerpoint/2010/main" xmlns="" val="35742019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457200" y="0"/>
            <a:ext cx="8229600" cy="764704"/>
          </a:xfrm>
        </p:spPr>
        <p:txBody>
          <a:bodyPr/>
          <a:lstStyle/>
          <a:p>
            <a:r>
              <a:rPr lang="es-ES" dirty="0" smtClean="0">
                <a:solidFill>
                  <a:schemeClr val="tx1"/>
                </a:solidFill>
              </a:rPr>
              <a:t>Proyecto Cóndores</a:t>
            </a:r>
            <a:endParaRPr lang="es-ES" dirty="0">
              <a:solidFill>
                <a:schemeClr val="tx1"/>
              </a:solidFill>
            </a:endParaRPr>
          </a:p>
        </p:txBody>
      </p:sp>
      <p:sp>
        <p:nvSpPr>
          <p:cNvPr id="8" name="7 Marcador de contenido"/>
          <p:cNvSpPr>
            <a:spLocks noGrp="1"/>
          </p:cNvSpPr>
          <p:nvPr>
            <p:ph idx="1"/>
          </p:nvPr>
        </p:nvSpPr>
        <p:spPr>
          <a:xfrm>
            <a:off x="457200" y="692696"/>
            <a:ext cx="8229600" cy="5433467"/>
          </a:xfrm>
        </p:spPr>
        <p:txBody>
          <a:bodyPr/>
          <a:lstStyle/>
          <a:p>
            <a:r>
              <a:rPr lang="es-ES" b="1" dirty="0" smtClean="0">
                <a:solidFill>
                  <a:schemeClr val="tx1"/>
                </a:solidFill>
              </a:rPr>
              <a:t>STR B7</a:t>
            </a: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endParaRPr lang="es-ES" dirty="0" smtClean="0">
              <a:solidFill>
                <a:schemeClr val="tx1"/>
              </a:solidFill>
            </a:endParaRPr>
          </a:p>
          <a:p>
            <a:r>
              <a:rPr lang="es-ES" b="1" dirty="0" smtClean="0">
                <a:solidFill>
                  <a:schemeClr val="tx1"/>
                </a:solidFill>
              </a:rPr>
              <a:t>STR H115</a:t>
            </a:r>
            <a:endParaRPr lang="es-ES" b="1" dirty="0">
              <a:solidFill>
                <a:schemeClr val="tx1"/>
              </a:solidFill>
            </a:endParaRPr>
          </a:p>
        </p:txBody>
      </p:sp>
      <p:pic>
        <p:nvPicPr>
          <p:cNvPr id="6146" name="Picture 2"/>
          <p:cNvPicPr>
            <a:picLocks noChangeAspect="1" noChangeArrowheads="1"/>
          </p:cNvPicPr>
          <p:nvPr/>
        </p:nvPicPr>
        <p:blipFill>
          <a:blip r:embed="rId2" cstate="print">
            <a:clrChange>
              <a:clrFrom>
                <a:srgbClr val="FFFFFF"/>
              </a:clrFrom>
              <a:clrTo>
                <a:srgbClr val="FFFFFF">
                  <a:alpha val="0"/>
                </a:srgbClr>
              </a:clrTo>
            </a:clrChange>
          </a:blip>
          <a:srcRect l="5973" t="36424" r="2728" b="22600"/>
          <a:stretch>
            <a:fillRect/>
          </a:stretch>
        </p:blipFill>
        <p:spPr bwMode="auto">
          <a:xfrm>
            <a:off x="827584" y="3789040"/>
            <a:ext cx="7704856" cy="1944216"/>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l="5623" t="38004" r="3286" b="23992"/>
          <a:stretch>
            <a:fillRect/>
          </a:stretch>
        </p:blipFill>
        <p:spPr bwMode="auto">
          <a:xfrm>
            <a:off x="827584" y="1196752"/>
            <a:ext cx="7674537" cy="1296144"/>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l="8021" t="21282" r="7304" b="65921"/>
          <a:stretch>
            <a:fillRect/>
          </a:stretch>
        </p:blipFill>
        <p:spPr bwMode="auto">
          <a:xfrm>
            <a:off x="251520" y="2564904"/>
            <a:ext cx="8712968" cy="792088"/>
          </a:xfrm>
          <a:prstGeom prst="rect">
            <a:avLst/>
          </a:prstGeom>
          <a:noFill/>
          <a:ln w="9525">
            <a:noFill/>
            <a:miter lim="800000"/>
            <a:headEnd/>
            <a:tailEnd/>
          </a:ln>
        </p:spPr>
      </p:pic>
      <p:pic>
        <p:nvPicPr>
          <p:cNvPr id="6149" name="Picture 5"/>
          <p:cNvPicPr>
            <a:picLocks noChangeAspect="1" noChangeArrowheads="1"/>
          </p:cNvPicPr>
          <p:nvPr/>
        </p:nvPicPr>
        <p:blipFill>
          <a:blip r:embed="rId5" cstate="print"/>
          <a:srcRect l="7939" t="58859" r="7386" b="31297"/>
          <a:stretch>
            <a:fillRect/>
          </a:stretch>
        </p:blipFill>
        <p:spPr bwMode="auto">
          <a:xfrm>
            <a:off x="179512" y="5805264"/>
            <a:ext cx="8813779" cy="648072"/>
          </a:xfrm>
          <a:prstGeom prst="rect">
            <a:avLst/>
          </a:prstGeom>
          <a:noFill/>
          <a:ln w="9525">
            <a:noFill/>
            <a:miter lim="800000"/>
            <a:headEnd/>
            <a:tailEnd/>
          </a:ln>
        </p:spPr>
      </p:pic>
      <p:sp>
        <p:nvSpPr>
          <p:cNvPr id="12" name="11 CuadroTexto"/>
          <p:cNvSpPr txBox="1"/>
          <p:nvPr/>
        </p:nvSpPr>
        <p:spPr>
          <a:xfrm>
            <a:off x="323528" y="1556792"/>
            <a:ext cx="792088" cy="923330"/>
          </a:xfrm>
          <a:prstGeom prst="rect">
            <a:avLst/>
          </a:prstGeom>
          <a:noFill/>
        </p:spPr>
        <p:txBody>
          <a:bodyPr wrap="square" rtlCol="0">
            <a:spAutoFit/>
          </a:bodyPr>
          <a:lstStyle/>
          <a:p>
            <a:r>
              <a:rPr lang="es-ES" b="1" dirty="0" err="1" smtClean="0"/>
              <a:t>Fw</a:t>
            </a:r>
            <a:endParaRPr lang="es-ES" b="1" dirty="0" smtClean="0"/>
          </a:p>
          <a:p>
            <a:endParaRPr lang="es-ES" b="1" dirty="0" smtClean="0"/>
          </a:p>
          <a:p>
            <a:r>
              <a:rPr lang="es-ES" b="1" dirty="0" err="1" smtClean="0"/>
              <a:t>Rv</a:t>
            </a:r>
            <a:endParaRPr lang="es-ES" b="1" dirty="0"/>
          </a:p>
        </p:txBody>
      </p:sp>
      <p:sp>
        <p:nvSpPr>
          <p:cNvPr id="13" name="12 CuadroTexto"/>
          <p:cNvSpPr txBox="1"/>
          <p:nvPr/>
        </p:nvSpPr>
        <p:spPr>
          <a:xfrm>
            <a:off x="323528" y="4460919"/>
            <a:ext cx="792088" cy="1200329"/>
          </a:xfrm>
          <a:prstGeom prst="rect">
            <a:avLst/>
          </a:prstGeom>
          <a:noFill/>
        </p:spPr>
        <p:txBody>
          <a:bodyPr wrap="square" rtlCol="0">
            <a:spAutoFit/>
          </a:bodyPr>
          <a:lstStyle/>
          <a:p>
            <a:r>
              <a:rPr lang="es-ES" b="1" dirty="0" err="1" smtClean="0"/>
              <a:t>Rv</a:t>
            </a:r>
            <a:endParaRPr lang="es-ES" b="1" dirty="0" smtClean="0"/>
          </a:p>
          <a:p>
            <a:endParaRPr lang="es-ES" b="1" dirty="0" smtClean="0"/>
          </a:p>
          <a:p>
            <a:endParaRPr lang="es-ES" b="1" dirty="0" smtClean="0"/>
          </a:p>
          <a:p>
            <a:r>
              <a:rPr lang="es-ES" b="1" dirty="0" err="1" smtClean="0"/>
              <a:t>Fw</a:t>
            </a:r>
            <a:endParaRPr lang="es-ES"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1417638"/>
          </a:xfrm>
        </p:spPr>
        <p:txBody>
          <a:bodyPr/>
          <a:lstStyle/>
          <a:p>
            <a:r>
              <a:rPr lang="es-ES" dirty="0" smtClean="0">
                <a:solidFill>
                  <a:schemeClr val="tx1"/>
                </a:solidFill>
              </a:rPr>
              <a:t>Proyecto Cóndores</a:t>
            </a:r>
            <a:endParaRPr lang="es-ES" dirty="0"/>
          </a:p>
        </p:txBody>
      </p:sp>
      <p:sp>
        <p:nvSpPr>
          <p:cNvPr id="3" name="2 Marcador de contenido"/>
          <p:cNvSpPr>
            <a:spLocks noGrp="1"/>
          </p:cNvSpPr>
          <p:nvPr>
            <p:ph idx="1"/>
          </p:nvPr>
        </p:nvSpPr>
        <p:spPr>
          <a:xfrm>
            <a:off x="457200" y="620688"/>
            <a:ext cx="8229600" cy="5505475"/>
          </a:xfrm>
        </p:spPr>
        <p:txBody>
          <a:bodyPr/>
          <a:lstStyle/>
          <a:p>
            <a:r>
              <a:rPr lang="es-ES" b="1" dirty="0" smtClean="0">
                <a:solidFill>
                  <a:schemeClr val="tx1"/>
                </a:solidFill>
              </a:rPr>
              <a:t>STR A20</a:t>
            </a:r>
          </a:p>
          <a:p>
            <a:pPr>
              <a:buNone/>
            </a:pPr>
            <a:endParaRPr lang="es-ES" sz="3600" dirty="0" smtClean="0">
              <a:solidFill>
                <a:schemeClr val="tx1"/>
              </a:solidFill>
            </a:endParaRPr>
          </a:p>
          <a:p>
            <a:pPr>
              <a:buNone/>
            </a:pPr>
            <a:r>
              <a:rPr lang="es-ES" sz="1800" b="1" dirty="0" smtClean="0">
                <a:solidFill>
                  <a:schemeClr val="tx1"/>
                </a:solidFill>
              </a:rPr>
              <a:t>SVG9</a:t>
            </a:r>
          </a:p>
          <a:p>
            <a:pPr>
              <a:buNone/>
            </a:pPr>
            <a:endParaRPr lang="es-ES" sz="2000" dirty="0" smtClean="0">
              <a:solidFill>
                <a:schemeClr val="tx1"/>
              </a:solidFill>
            </a:endParaRPr>
          </a:p>
          <a:p>
            <a:pPr>
              <a:buNone/>
            </a:pPr>
            <a:r>
              <a:rPr lang="es-ES" sz="1800" b="1" dirty="0" smtClean="0">
                <a:solidFill>
                  <a:schemeClr val="tx1"/>
                </a:solidFill>
              </a:rPr>
              <a:t>SVG10</a:t>
            </a:r>
          </a:p>
          <a:p>
            <a:pPr>
              <a:buNone/>
            </a:pPr>
            <a:endParaRPr lang="es-ES" sz="2000" dirty="0" smtClean="0">
              <a:solidFill>
                <a:schemeClr val="tx1"/>
              </a:solidFill>
            </a:endParaRPr>
          </a:p>
          <a:p>
            <a:pPr>
              <a:buNone/>
            </a:pPr>
            <a:r>
              <a:rPr lang="es-ES" sz="1800" b="1" dirty="0" smtClean="0">
                <a:solidFill>
                  <a:schemeClr val="tx1"/>
                </a:solidFill>
              </a:rPr>
              <a:t>SVG16</a:t>
            </a:r>
          </a:p>
        </p:txBody>
      </p:sp>
      <p:pic>
        <p:nvPicPr>
          <p:cNvPr id="7170" name="Picture 2"/>
          <p:cNvPicPr>
            <a:picLocks noChangeAspect="1" noChangeArrowheads="1"/>
          </p:cNvPicPr>
          <p:nvPr/>
        </p:nvPicPr>
        <p:blipFill>
          <a:blip r:embed="rId2" cstate="print"/>
          <a:srcRect l="5623" t="36004" r="3286" b="21991"/>
          <a:stretch>
            <a:fillRect/>
          </a:stretch>
        </p:blipFill>
        <p:spPr bwMode="auto">
          <a:xfrm>
            <a:off x="1553349" y="1052736"/>
            <a:ext cx="6907083" cy="252028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l="17429" t="27188" r="19479" b="37375"/>
          <a:stretch>
            <a:fillRect/>
          </a:stretch>
        </p:blipFill>
        <p:spPr bwMode="auto">
          <a:xfrm>
            <a:off x="1259632" y="3501008"/>
            <a:ext cx="6912768" cy="2182979"/>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l="7668" t="46265" r="7105" b="39954"/>
          <a:stretch>
            <a:fillRect/>
          </a:stretch>
        </p:blipFill>
        <p:spPr bwMode="auto">
          <a:xfrm>
            <a:off x="179512" y="5589240"/>
            <a:ext cx="8784976" cy="9361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548680"/>
          </a:xfrm>
        </p:spPr>
        <p:txBody>
          <a:bodyPr/>
          <a:lstStyle/>
          <a:p>
            <a:r>
              <a:rPr lang="es-ES" dirty="0" smtClean="0">
                <a:solidFill>
                  <a:schemeClr val="tx1"/>
                </a:solidFill>
              </a:rPr>
              <a:t>Proyecto Cóndores</a:t>
            </a:r>
            <a:endParaRPr lang="es-ES" dirty="0"/>
          </a:p>
        </p:txBody>
      </p:sp>
      <p:sp>
        <p:nvSpPr>
          <p:cNvPr id="3" name="2 Marcador de contenido"/>
          <p:cNvSpPr>
            <a:spLocks noGrp="1"/>
          </p:cNvSpPr>
          <p:nvPr>
            <p:ph idx="1"/>
          </p:nvPr>
        </p:nvSpPr>
        <p:spPr>
          <a:xfrm>
            <a:off x="457200" y="764704"/>
            <a:ext cx="8229600" cy="5361459"/>
          </a:xfrm>
        </p:spPr>
        <p:txBody>
          <a:bodyPr/>
          <a:lstStyle/>
          <a:p>
            <a:r>
              <a:rPr lang="es-ES" b="1" dirty="0" smtClean="0">
                <a:solidFill>
                  <a:schemeClr val="tx1"/>
                </a:solidFill>
              </a:rPr>
              <a:t>H269</a:t>
            </a:r>
            <a:endParaRPr lang="es-ES" b="1" dirty="0">
              <a:solidFill>
                <a:schemeClr val="tx1"/>
              </a:solidFill>
            </a:endParaRPr>
          </a:p>
        </p:txBody>
      </p:sp>
      <p:pic>
        <p:nvPicPr>
          <p:cNvPr id="8195" name="Picture 3"/>
          <p:cNvPicPr>
            <a:picLocks noChangeAspect="1" noChangeArrowheads="1"/>
          </p:cNvPicPr>
          <p:nvPr/>
        </p:nvPicPr>
        <p:blipFill>
          <a:blip r:embed="rId2" cstate="print"/>
          <a:srcRect l="22410" t="30141" r="2876" b="15719"/>
          <a:stretch>
            <a:fillRect/>
          </a:stretch>
        </p:blipFill>
        <p:spPr bwMode="auto">
          <a:xfrm>
            <a:off x="467544" y="1196752"/>
            <a:ext cx="8307105" cy="3384376"/>
          </a:xfrm>
          <a:prstGeom prst="rect">
            <a:avLst/>
          </a:prstGeom>
          <a:noFill/>
          <a:ln w="9525">
            <a:noFill/>
            <a:miter lim="800000"/>
            <a:headEnd/>
            <a:tailEnd/>
          </a:ln>
        </p:spPr>
      </p:pic>
      <p:pic>
        <p:nvPicPr>
          <p:cNvPr id="8196" name="Picture 4"/>
          <p:cNvPicPr>
            <a:picLocks noChangeAspect="1" noChangeArrowheads="1"/>
          </p:cNvPicPr>
          <p:nvPr/>
        </p:nvPicPr>
        <p:blipFill>
          <a:blip r:embed="rId3" cstate="print"/>
          <a:srcRect l="1851" t="20469" r="55718" b="51955"/>
          <a:stretch>
            <a:fillRect/>
          </a:stretch>
        </p:blipFill>
        <p:spPr bwMode="auto">
          <a:xfrm>
            <a:off x="4681907" y="4653136"/>
            <a:ext cx="4335640" cy="1584176"/>
          </a:xfrm>
          <a:prstGeom prst="rect">
            <a:avLst/>
          </a:prstGeom>
          <a:noFill/>
          <a:ln w="9525">
            <a:noFill/>
            <a:miter lim="800000"/>
            <a:headEnd/>
            <a:tailEnd/>
          </a:ln>
        </p:spPr>
      </p:pic>
      <p:pic>
        <p:nvPicPr>
          <p:cNvPr id="8197" name="Picture 5"/>
          <p:cNvPicPr>
            <a:picLocks noChangeAspect="1" noChangeArrowheads="1"/>
          </p:cNvPicPr>
          <p:nvPr/>
        </p:nvPicPr>
        <p:blipFill>
          <a:blip r:embed="rId4" cstate="print"/>
          <a:srcRect l="17347" t="20469" r="14861" b="38188"/>
          <a:stretch>
            <a:fillRect/>
          </a:stretch>
        </p:blipFill>
        <p:spPr bwMode="auto">
          <a:xfrm>
            <a:off x="0" y="4653136"/>
            <a:ext cx="4620248" cy="1584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1417638"/>
          </a:xfrm>
        </p:spPr>
        <p:txBody>
          <a:bodyPr/>
          <a:lstStyle/>
          <a:p>
            <a:r>
              <a:rPr lang="es-ES" dirty="0" smtClean="0">
                <a:solidFill>
                  <a:schemeClr val="tx1"/>
                </a:solidFill>
              </a:rPr>
              <a:t>Sugerencias </a:t>
            </a:r>
            <a:endParaRPr lang="es-ES" dirty="0">
              <a:solidFill>
                <a:schemeClr val="tx1"/>
              </a:solidFill>
            </a:endParaRPr>
          </a:p>
        </p:txBody>
      </p:sp>
      <p:sp>
        <p:nvSpPr>
          <p:cNvPr id="3" name="2 Marcador de contenido"/>
          <p:cNvSpPr>
            <a:spLocks noGrp="1"/>
          </p:cNvSpPr>
          <p:nvPr>
            <p:ph idx="1"/>
          </p:nvPr>
        </p:nvSpPr>
        <p:spPr>
          <a:xfrm>
            <a:off x="467544" y="3717032"/>
            <a:ext cx="8229600" cy="1617043"/>
          </a:xfrm>
        </p:spPr>
        <p:txBody>
          <a:bodyPr/>
          <a:lstStyle/>
          <a:p>
            <a:r>
              <a:rPr lang="es-ES" b="1" dirty="0" smtClean="0">
                <a:solidFill>
                  <a:schemeClr val="tx1"/>
                </a:solidFill>
              </a:rPr>
              <a:t>Purificar productos de PCR con columnas.</a:t>
            </a:r>
          </a:p>
          <a:p>
            <a:r>
              <a:rPr lang="es-ES" b="1" dirty="0" smtClean="0">
                <a:solidFill>
                  <a:schemeClr val="tx1"/>
                </a:solidFill>
              </a:rPr>
              <a:t>Agregar </a:t>
            </a:r>
            <a:r>
              <a:rPr lang="es-ES" b="1" dirty="0" smtClean="0">
                <a:solidFill>
                  <a:schemeClr val="tx1"/>
                </a:solidFill>
              </a:rPr>
              <a:t>mayor cantidad de producto purificado en MM de secuenciación.</a:t>
            </a:r>
          </a:p>
          <a:p>
            <a:r>
              <a:rPr lang="es-ES" b="1" dirty="0" err="1" smtClean="0">
                <a:solidFill>
                  <a:schemeClr val="tx1"/>
                </a:solidFill>
              </a:rPr>
              <a:t>Eluir</a:t>
            </a:r>
            <a:r>
              <a:rPr lang="es-ES" b="1" dirty="0" smtClean="0">
                <a:solidFill>
                  <a:schemeClr val="tx1"/>
                </a:solidFill>
              </a:rPr>
              <a:t> </a:t>
            </a:r>
            <a:r>
              <a:rPr lang="es-ES" b="1" dirty="0" smtClean="0">
                <a:solidFill>
                  <a:schemeClr val="tx1"/>
                </a:solidFill>
              </a:rPr>
              <a:t>las perlas magnéticas con </a:t>
            </a:r>
            <a:r>
              <a:rPr lang="es-ES" b="1" dirty="0" smtClean="0">
                <a:solidFill>
                  <a:schemeClr val="tx1"/>
                </a:solidFill>
              </a:rPr>
              <a:t>centrifugación </a:t>
            </a:r>
            <a:r>
              <a:rPr lang="es-ES" b="1" dirty="0" smtClean="0">
                <a:solidFill>
                  <a:schemeClr val="tx1"/>
                </a:solidFill>
              </a:rPr>
              <a:t>da </a:t>
            </a:r>
            <a:r>
              <a:rPr lang="es-ES" b="1" dirty="0" smtClean="0">
                <a:solidFill>
                  <a:schemeClr val="tx1"/>
                </a:solidFill>
              </a:rPr>
              <a:t>mejores resultados en muestras problema.</a:t>
            </a:r>
          </a:p>
          <a:p>
            <a:endParaRPr lang="es-ES" dirty="0">
              <a:solidFill>
                <a:schemeClr val="tx1"/>
              </a:solidFill>
            </a:endParaRPr>
          </a:p>
        </p:txBody>
      </p:sp>
      <p:graphicFrame>
        <p:nvGraphicFramePr>
          <p:cNvPr id="5" name="4 Tabla"/>
          <p:cNvGraphicFramePr>
            <a:graphicFrameLocks noGrp="1"/>
          </p:cNvGraphicFramePr>
          <p:nvPr/>
        </p:nvGraphicFramePr>
        <p:xfrm>
          <a:off x="467544" y="764704"/>
          <a:ext cx="8208912" cy="2664296"/>
        </p:xfrm>
        <a:graphic>
          <a:graphicData uri="http://schemas.openxmlformats.org/drawingml/2006/table">
            <a:tbl>
              <a:tblPr/>
              <a:tblGrid>
                <a:gridCol w="2169971"/>
                <a:gridCol w="2263386"/>
                <a:gridCol w="1732085"/>
                <a:gridCol w="2043470"/>
              </a:tblGrid>
              <a:tr h="484417">
                <a:tc>
                  <a:txBody>
                    <a:bodyPr/>
                    <a:lstStyle/>
                    <a:p>
                      <a:pPr algn="ctr">
                        <a:lnSpc>
                          <a:spcPct val="100000"/>
                        </a:lnSpc>
                        <a:spcAft>
                          <a:spcPts val="0"/>
                        </a:spcAft>
                      </a:pPr>
                      <a:r>
                        <a:rPr lang="es-ES" sz="1400" b="1" dirty="0">
                          <a:solidFill>
                            <a:srgbClr val="FFFFFF"/>
                          </a:solidFill>
                          <a:latin typeface="Arial"/>
                          <a:ea typeface="Calibri"/>
                          <a:cs typeface="Arial"/>
                        </a:rPr>
                        <a:t>Reactivo</a:t>
                      </a:r>
                      <a:endParaRPr lang="es-ES" sz="1400" b="1" dirty="0">
                        <a:latin typeface="Arial"/>
                        <a:ea typeface="Calibri"/>
                        <a:cs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00000"/>
                        </a:lnSpc>
                        <a:spcAft>
                          <a:spcPts val="0"/>
                        </a:spcAft>
                      </a:pPr>
                      <a:r>
                        <a:rPr lang="es-ES" sz="1400" b="1" dirty="0">
                          <a:solidFill>
                            <a:srgbClr val="FFFFFF"/>
                          </a:solidFill>
                          <a:latin typeface="Arial"/>
                          <a:ea typeface="Calibri"/>
                          <a:cs typeface="Arial"/>
                        </a:rPr>
                        <a:t>Concentración Inicial</a:t>
                      </a:r>
                      <a:endParaRPr lang="es-ES" sz="1400" b="1" dirty="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00000"/>
                        </a:lnSpc>
                        <a:spcAft>
                          <a:spcPts val="0"/>
                        </a:spcAft>
                      </a:pPr>
                      <a:r>
                        <a:rPr lang="es-ES" sz="1400" b="1">
                          <a:solidFill>
                            <a:srgbClr val="FFFFFF"/>
                          </a:solidFill>
                          <a:latin typeface="Arial"/>
                          <a:ea typeface="Calibri"/>
                          <a:cs typeface="Arial"/>
                        </a:rPr>
                        <a:t>Concentración Final</a:t>
                      </a:r>
                      <a:endParaRPr lang="es-ES" sz="1400" b="1">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00000"/>
                        </a:lnSpc>
                        <a:spcAft>
                          <a:spcPts val="0"/>
                        </a:spcAft>
                      </a:pPr>
                      <a:r>
                        <a:rPr lang="es-ES" sz="1400" b="1">
                          <a:solidFill>
                            <a:srgbClr val="FFFFFF"/>
                          </a:solidFill>
                          <a:latin typeface="Arial"/>
                          <a:ea typeface="Calibri"/>
                          <a:cs typeface="Arial"/>
                        </a:rPr>
                        <a:t>Volumen X 1 (uL)</a:t>
                      </a:r>
                      <a:endParaRPr lang="es-ES" sz="1400" b="1">
                        <a:latin typeface="Arial"/>
                        <a:ea typeface="Calibri"/>
                        <a:cs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242209">
                <a:tc>
                  <a:txBody>
                    <a:bodyPr/>
                    <a:lstStyle/>
                    <a:p>
                      <a:pPr algn="just">
                        <a:lnSpc>
                          <a:spcPct val="100000"/>
                        </a:lnSpc>
                        <a:spcAft>
                          <a:spcPts val="0"/>
                        </a:spcAft>
                      </a:pPr>
                      <a:r>
                        <a:rPr lang="es-ES" sz="1400" b="1" dirty="0">
                          <a:latin typeface="Arial"/>
                          <a:ea typeface="Calibri"/>
                          <a:cs typeface="Arial"/>
                        </a:rPr>
                        <a:t>Agua MQ</a:t>
                      </a:r>
                      <a:endParaRPr lang="es-ES" sz="1400" b="1" dirty="0">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3DFEE"/>
                    </a:solidFill>
                  </a:tcPr>
                </a:tc>
                <a:tc>
                  <a:txBody>
                    <a:bodyPr/>
                    <a:lstStyle/>
                    <a:p>
                      <a:pPr algn="ctr">
                        <a:lnSpc>
                          <a:spcPct val="100000"/>
                        </a:lnSpc>
                        <a:spcAft>
                          <a:spcPts val="0"/>
                        </a:spcAft>
                      </a:pPr>
                      <a:endParaRPr lang="es-ES" sz="1400" b="1" dirty="0">
                        <a:latin typeface="Arial"/>
                        <a:ea typeface="Calibri"/>
                        <a:cs typeface="Arial"/>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3DFEE"/>
                    </a:solidFill>
                  </a:tcPr>
                </a:tc>
                <a:tc>
                  <a:txBody>
                    <a:bodyPr/>
                    <a:lstStyle/>
                    <a:p>
                      <a:pPr algn="ctr">
                        <a:lnSpc>
                          <a:spcPct val="100000"/>
                        </a:lnSpc>
                        <a:spcAft>
                          <a:spcPts val="0"/>
                        </a:spcAft>
                      </a:pPr>
                      <a:endParaRPr lang="es-ES" sz="1400" b="1">
                        <a:latin typeface="Arial"/>
                        <a:ea typeface="Calibri"/>
                        <a:cs typeface="Arial"/>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3DFEE"/>
                    </a:solidFill>
                  </a:tcPr>
                </a:tc>
                <a:tc>
                  <a:txBody>
                    <a:bodyPr/>
                    <a:lstStyle/>
                    <a:p>
                      <a:pPr algn="ctr">
                        <a:lnSpc>
                          <a:spcPct val="100000"/>
                        </a:lnSpc>
                        <a:spcAft>
                          <a:spcPts val="0"/>
                        </a:spcAft>
                      </a:pPr>
                      <a:r>
                        <a:rPr lang="es-ES" sz="1400" b="1" dirty="0" smtClean="0">
                          <a:latin typeface="Arial"/>
                          <a:ea typeface="Calibri"/>
                          <a:cs typeface="Arial"/>
                        </a:rPr>
                        <a:t>1.5</a:t>
                      </a:r>
                      <a:r>
                        <a:rPr lang="en-US" sz="1400" b="1" dirty="0" smtClean="0">
                          <a:solidFill>
                            <a:srgbClr val="FF0000"/>
                          </a:solidFill>
                          <a:latin typeface="+mn-lt"/>
                          <a:ea typeface="Calibri"/>
                          <a:cs typeface="Arial"/>
                          <a:sym typeface="Symbol"/>
                        </a:rPr>
                        <a:t>0</a:t>
                      </a:r>
                      <a:endParaRPr lang="es-ES" sz="1400" b="1" dirty="0">
                        <a:solidFill>
                          <a:srgbClr val="FF0000"/>
                        </a:solidFill>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3DFEE"/>
                    </a:solidFill>
                  </a:tcPr>
                </a:tc>
              </a:tr>
              <a:tr h="726626">
                <a:tc>
                  <a:txBody>
                    <a:bodyPr/>
                    <a:lstStyle/>
                    <a:p>
                      <a:pPr algn="just">
                        <a:lnSpc>
                          <a:spcPct val="100000"/>
                        </a:lnSpc>
                        <a:spcAft>
                          <a:spcPts val="0"/>
                        </a:spcAft>
                      </a:pPr>
                      <a:r>
                        <a:rPr lang="en-US" sz="1400" b="1" dirty="0" err="1">
                          <a:latin typeface="Arial"/>
                          <a:ea typeface="Calibri"/>
                          <a:cs typeface="Arial"/>
                        </a:rPr>
                        <a:t>BigDye</a:t>
                      </a:r>
                      <a:r>
                        <a:rPr lang="en-US" sz="1400" b="1" dirty="0">
                          <a:latin typeface="Arial"/>
                          <a:ea typeface="Calibri"/>
                          <a:cs typeface="Arial"/>
                        </a:rPr>
                        <a:t>® Terminator  v3.1 Cycle Sequencing RR-100</a:t>
                      </a:r>
                      <a:endParaRPr lang="es-ES" sz="1400" b="1" dirty="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00000"/>
                        </a:lnSpc>
                        <a:spcAft>
                          <a:spcPts val="0"/>
                        </a:spcAft>
                      </a:pPr>
                      <a:endParaRPr lang="en-US" sz="1400" b="1" dirty="0">
                        <a:latin typeface="Arial"/>
                        <a:ea typeface="Calibri"/>
                        <a:cs typeface="Arial"/>
                      </a:endParaRPr>
                    </a:p>
                  </a:txBody>
                  <a:tcPr marL="68580" marR="68580" marT="0" marB="0" anchor="ctr">
                    <a:lnL>
                      <a:noFill/>
                    </a:lnL>
                    <a:lnR>
                      <a:noFill/>
                    </a:lnR>
                    <a:lnT>
                      <a:noFill/>
                    </a:lnT>
                    <a:lnB>
                      <a:noFill/>
                    </a:lnB>
                  </a:tcPr>
                </a:tc>
                <a:tc>
                  <a:txBody>
                    <a:bodyPr/>
                    <a:lstStyle/>
                    <a:p>
                      <a:pPr algn="ctr">
                        <a:lnSpc>
                          <a:spcPct val="100000"/>
                        </a:lnSpc>
                        <a:spcAft>
                          <a:spcPts val="0"/>
                        </a:spcAft>
                      </a:pPr>
                      <a:endParaRPr lang="en-US" sz="1400" b="1" dirty="0">
                        <a:latin typeface="Arial"/>
                        <a:ea typeface="Calibri"/>
                        <a:cs typeface="Arial"/>
                      </a:endParaRPr>
                    </a:p>
                  </a:txBody>
                  <a:tcPr marL="68580" marR="68580" marT="0" marB="0" anchor="ctr">
                    <a:lnL>
                      <a:noFill/>
                    </a:lnL>
                    <a:lnR>
                      <a:noFill/>
                    </a:lnR>
                    <a:lnT>
                      <a:noFill/>
                    </a:lnT>
                    <a:lnB>
                      <a:noFill/>
                    </a:lnB>
                  </a:tcPr>
                </a:tc>
                <a:tc>
                  <a:txBody>
                    <a:bodyPr/>
                    <a:lstStyle/>
                    <a:p>
                      <a:pPr algn="ctr">
                        <a:lnSpc>
                          <a:spcPct val="100000"/>
                        </a:lnSpc>
                        <a:spcAft>
                          <a:spcPts val="0"/>
                        </a:spcAft>
                      </a:pPr>
                      <a:r>
                        <a:rPr lang="en-US" sz="1400" b="1" dirty="0">
                          <a:latin typeface="Arial"/>
                          <a:ea typeface="Calibri"/>
                          <a:cs typeface="Arial"/>
                        </a:rPr>
                        <a:t>0,5</a:t>
                      </a:r>
                      <a:endParaRPr lang="es-ES" sz="1400" b="1" dirty="0">
                        <a:latin typeface="Arial"/>
                        <a:ea typeface="Calibri"/>
                        <a:cs typeface="Times New Roman"/>
                      </a:endParaRPr>
                    </a:p>
                  </a:txBody>
                  <a:tcPr marL="68580" marR="68580" marT="0" marB="0" anchor="ctr">
                    <a:lnL>
                      <a:noFill/>
                    </a:lnL>
                    <a:lnR>
                      <a:noFill/>
                    </a:lnR>
                    <a:lnT>
                      <a:noFill/>
                    </a:lnT>
                    <a:lnB>
                      <a:noFill/>
                    </a:lnB>
                  </a:tcPr>
                </a:tc>
              </a:tr>
              <a:tr h="484417">
                <a:tc>
                  <a:txBody>
                    <a:bodyPr/>
                    <a:lstStyle/>
                    <a:p>
                      <a:pPr algn="just">
                        <a:lnSpc>
                          <a:spcPct val="100000"/>
                        </a:lnSpc>
                        <a:spcAft>
                          <a:spcPts val="0"/>
                        </a:spcAft>
                      </a:pPr>
                      <a:r>
                        <a:rPr lang="en-US" sz="1400" b="1">
                          <a:latin typeface="Arial"/>
                          <a:ea typeface="Calibri"/>
                          <a:cs typeface="Arial"/>
                        </a:rPr>
                        <a:t>BigDye Terminator  Sequencing Buffer </a:t>
                      </a:r>
                      <a:endParaRPr lang="es-ES" sz="1400" b="1">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00000"/>
                        </a:lnSpc>
                        <a:spcAft>
                          <a:spcPts val="0"/>
                        </a:spcAft>
                      </a:pPr>
                      <a:r>
                        <a:rPr lang="en-US" sz="1400" b="1" dirty="0">
                          <a:latin typeface="Arial"/>
                          <a:ea typeface="Calibri"/>
                          <a:cs typeface="Arial"/>
                        </a:rPr>
                        <a:t>5X</a:t>
                      </a:r>
                      <a:endParaRPr lang="es-ES" sz="1400" b="1" dirty="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00000"/>
                        </a:lnSpc>
                        <a:spcAft>
                          <a:spcPts val="0"/>
                        </a:spcAft>
                      </a:pPr>
                      <a:r>
                        <a:rPr lang="en-US" sz="1400" b="1" dirty="0">
                          <a:latin typeface="Arial"/>
                          <a:ea typeface="Calibri"/>
                          <a:cs typeface="Arial"/>
                        </a:rPr>
                        <a:t>0.75 X</a:t>
                      </a:r>
                      <a:endParaRPr lang="es-ES" sz="1400" b="1" dirty="0">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00000"/>
                        </a:lnSpc>
                        <a:spcAft>
                          <a:spcPts val="0"/>
                        </a:spcAft>
                      </a:pPr>
                      <a:r>
                        <a:rPr lang="en-US" sz="1400" b="1" dirty="0">
                          <a:latin typeface="Arial"/>
                          <a:ea typeface="Calibri"/>
                          <a:cs typeface="Arial"/>
                        </a:rPr>
                        <a:t>0.9</a:t>
                      </a:r>
                      <a:endParaRPr lang="es-ES" sz="1400" b="1" dirty="0">
                        <a:latin typeface="Arial"/>
                        <a:ea typeface="Calibri"/>
                        <a:cs typeface="Times New Roman"/>
                      </a:endParaRPr>
                    </a:p>
                  </a:txBody>
                  <a:tcPr marL="68580" marR="68580" marT="0" marB="0" anchor="ctr">
                    <a:lnL>
                      <a:noFill/>
                    </a:lnL>
                    <a:lnR>
                      <a:noFill/>
                    </a:lnR>
                    <a:lnT>
                      <a:noFill/>
                    </a:lnT>
                    <a:lnB>
                      <a:noFill/>
                    </a:lnB>
                    <a:solidFill>
                      <a:srgbClr val="D3DFEE"/>
                    </a:solidFill>
                  </a:tcPr>
                </a:tc>
              </a:tr>
              <a:tr h="242209">
                <a:tc>
                  <a:txBody>
                    <a:bodyPr/>
                    <a:lstStyle/>
                    <a:p>
                      <a:pPr algn="just">
                        <a:lnSpc>
                          <a:spcPct val="100000"/>
                        </a:lnSpc>
                        <a:spcAft>
                          <a:spcPts val="0"/>
                        </a:spcAft>
                      </a:pPr>
                      <a:r>
                        <a:rPr lang="en-US" sz="1400" b="1">
                          <a:latin typeface="Arial"/>
                          <a:ea typeface="Calibri"/>
                          <a:cs typeface="Arial"/>
                        </a:rPr>
                        <a:t>Primer Fw/Rv</a:t>
                      </a:r>
                      <a:endParaRPr lang="es-ES" sz="1400" b="1">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00000"/>
                        </a:lnSpc>
                        <a:spcAft>
                          <a:spcPts val="0"/>
                        </a:spcAft>
                      </a:pPr>
                      <a:r>
                        <a:rPr lang="en-US" sz="1400" b="1">
                          <a:latin typeface="Arial"/>
                          <a:ea typeface="Calibri"/>
                          <a:cs typeface="Arial"/>
                        </a:rPr>
                        <a:t>1 uM</a:t>
                      </a:r>
                      <a:endParaRPr lang="es-ES" sz="1400" b="1">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00000"/>
                        </a:lnSpc>
                        <a:spcAft>
                          <a:spcPts val="0"/>
                        </a:spcAft>
                      </a:pPr>
                      <a:r>
                        <a:rPr lang="en-US" sz="1400" b="1" dirty="0">
                          <a:latin typeface="Arial"/>
                          <a:ea typeface="Calibri"/>
                          <a:cs typeface="Arial"/>
                        </a:rPr>
                        <a:t>0,27 </a:t>
                      </a:r>
                      <a:r>
                        <a:rPr lang="en-US" sz="1400" b="1" dirty="0" err="1">
                          <a:latin typeface="Arial"/>
                          <a:ea typeface="Calibri"/>
                          <a:cs typeface="Arial"/>
                        </a:rPr>
                        <a:t>uM</a:t>
                      </a:r>
                      <a:endParaRPr lang="es-ES" sz="1400" b="1" dirty="0">
                        <a:latin typeface="Arial"/>
                        <a:ea typeface="Calibri"/>
                        <a:cs typeface="Times New Roman"/>
                      </a:endParaRPr>
                    </a:p>
                  </a:txBody>
                  <a:tcPr marL="68580" marR="68580" marT="0" marB="0" anchor="ctr">
                    <a:lnL>
                      <a:noFill/>
                    </a:lnL>
                    <a:lnR>
                      <a:noFill/>
                    </a:lnR>
                    <a:lnT>
                      <a:noFill/>
                    </a:lnT>
                    <a:lnB>
                      <a:noFill/>
                    </a:lnB>
                  </a:tcPr>
                </a:tc>
                <a:tc>
                  <a:txBody>
                    <a:bodyPr/>
                    <a:lstStyle/>
                    <a:p>
                      <a:pPr algn="ctr">
                        <a:lnSpc>
                          <a:spcPct val="100000"/>
                        </a:lnSpc>
                        <a:spcAft>
                          <a:spcPts val="0"/>
                        </a:spcAft>
                      </a:pPr>
                      <a:r>
                        <a:rPr lang="en-US" sz="1400" b="1" dirty="0">
                          <a:latin typeface="Arial"/>
                          <a:ea typeface="Calibri"/>
                          <a:cs typeface="Arial"/>
                        </a:rPr>
                        <a:t>1,6</a:t>
                      </a:r>
                      <a:endParaRPr lang="es-ES" sz="1400" b="1" dirty="0">
                        <a:latin typeface="Arial"/>
                        <a:ea typeface="Calibri"/>
                        <a:cs typeface="Times New Roman"/>
                      </a:endParaRPr>
                    </a:p>
                  </a:txBody>
                  <a:tcPr marL="68580" marR="68580" marT="0" marB="0" anchor="ctr">
                    <a:lnL>
                      <a:noFill/>
                    </a:lnL>
                    <a:lnR>
                      <a:noFill/>
                    </a:lnR>
                    <a:lnT>
                      <a:noFill/>
                    </a:lnT>
                    <a:lnB>
                      <a:noFill/>
                    </a:lnB>
                  </a:tcPr>
                </a:tc>
              </a:tr>
              <a:tr h="242209">
                <a:tc>
                  <a:txBody>
                    <a:bodyPr/>
                    <a:lstStyle/>
                    <a:p>
                      <a:pPr algn="just">
                        <a:lnSpc>
                          <a:spcPct val="100000"/>
                        </a:lnSpc>
                        <a:spcAft>
                          <a:spcPts val="0"/>
                        </a:spcAft>
                      </a:pPr>
                      <a:r>
                        <a:rPr lang="en-US" sz="1400" b="1">
                          <a:latin typeface="Arial"/>
                          <a:ea typeface="Calibri"/>
                          <a:cs typeface="Arial"/>
                        </a:rPr>
                        <a:t>ADN </a:t>
                      </a:r>
                      <a:r>
                        <a:rPr lang="es-ES" sz="1400" b="1">
                          <a:latin typeface="Arial"/>
                          <a:ea typeface="Calibri"/>
                          <a:cs typeface="Arial"/>
                        </a:rPr>
                        <a:t>amplificado</a:t>
                      </a:r>
                      <a:endParaRPr lang="es-ES" sz="1400" b="1">
                        <a:latin typeface="Arial"/>
                        <a:ea typeface="Calibri"/>
                        <a:cs typeface="Times New Roman"/>
                      </a:endParaRPr>
                    </a:p>
                  </a:txBody>
                  <a:tcPr marL="68580" marR="68580" marT="0" marB="0" anchor="ctr">
                    <a:lnL>
                      <a:noFill/>
                    </a:lnL>
                    <a:lnR>
                      <a:noFill/>
                    </a:lnR>
                    <a:lnT>
                      <a:noFill/>
                    </a:lnT>
                    <a:lnB>
                      <a:noFill/>
                    </a:lnB>
                    <a:solidFill>
                      <a:srgbClr val="D3DFEE"/>
                    </a:solidFill>
                  </a:tcPr>
                </a:tc>
                <a:tc>
                  <a:txBody>
                    <a:bodyPr/>
                    <a:lstStyle/>
                    <a:p>
                      <a:pPr algn="ctr">
                        <a:lnSpc>
                          <a:spcPct val="100000"/>
                        </a:lnSpc>
                        <a:spcAft>
                          <a:spcPts val="0"/>
                        </a:spcAft>
                      </a:pPr>
                      <a:endParaRPr lang="en-US" sz="1400" b="1">
                        <a:latin typeface="Arial"/>
                        <a:ea typeface="Calibri"/>
                        <a:cs typeface="Arial"/>
                      </a:endParaRPr>
                    </a:p>
                  </a:txBody>
                  <a:tcPr marL="68580" marR="68580" marT="0" marB="0" anchor="ctr">
                    <a:lnL>
                      <a:noFill/>
                    </a:lnL>
                    <a:lnR>
                      <a:noFill/>
                    </a:lnR>
                    <a:lnT>
                      <a:noFill/>
                    </a:lnT>
                    <a:lnB>
                      <a:noFill/>
                    </a:lnB>
                    <a:solidFill>
                      <a:srgbClr val="D3DFEE"/>
                    </a:solidFill>
                  </a:tcPr>
                </a:tc>
                <a:tc>
                  <a:txBody>
                    <a:bodyPr/>
                    <a:lstStyle/>
                    <a:p>
                      <a:pPr algn="ctr">
                        <a:lnSpc>
                          <a:spcPct val="100000"/>
                        </a:lnSpc>
                        <a:spcAft>
                          <a:spcPts val="0"/>
                        </a:spcAft>
                      </a:pPr>
                      <a:endParaRPr lang="en-US" sz="1400" b="1" dirty="0">
                        <a:latin typeface="Arial"/>
                        <a:ea typeface="Calibri"/>
                        <a:cs typeface="Arial"/>
                      </a:endParaRPr>
                    </a:p>
                  </a:txBody>
                  <a:tcPr marL="68580" marR="68580" marT="0" marB="0" anchor="ctr">
                    <a:lnL>
                      <a:noFill/>
                    </a:lnL>
                    <a:lnR>
                      <a:noFill/>
                    </a:lnR>
                    <a:lnT>
                      <a:noFill/>
                    </a:lnT>
                    <a:lnB>
                      <a:noFill/>
                    </a:lnB>
                    <a:solidFill>
                      <a:srgbClr val="D3DFEE"/>
                    </a:solidFill>
                  </a:tcPr>
                </a:tc>
                <a:tc>
                  <a:txBody>
                    <a:bodyPr/>
                    <a:lstStyle/>
                    <a:p>
                      <a:pPr algn="ctr">
                        <a:lnSpc>
                          <a:spcPct val="100000"/>
                        </a:lnSpc>
                        <a:spcAft>
                          <a:spcPts val="0"/>
                        </a:spcAft>
                      </a:pPr>
                      <a:r>
                        <a:rPr lang="en-US" sz="1400" b="1" dirty="0" smtClean="0">
                          <a:latin typeface="Arial"/>
                          <a:ea typeface="Calibri"/>
                          <a:cs typeface="Arial"/>
                        </a:rPr>
                        <a:t>1,5 </a:t>
                      </a:r>
                      <a:r>
                        <a:rPr lang="en-US" sz="1400" b="1" dirty="0" smtClean="0">
                          <a:solidFill>
                            <a:srgbClr val="FF0000"/>
                          </a:solidFill>
                          <a:latin typeface="Arial"/>
                          <a:ea typeface="Calibri"/>
                          <a:cs typeface="Arial"/>
                          <a:sym typeface="Symbol"/>
                        </a:rPr>
                        <a:t>3</a:t>
                      </a:r>
                      <a:endParaRPr lang="es-ES" sz="1400" b="1" dirty="0">
                        <a:solidFill>
                          <a:srgbClr val="FF0000"/>
                        </a:solidFill>
                        <a:latin typeface="Arial"/>
                        <a:ea typeface="Calibri"/>
                        <a:cs typeface="Times New Roman"/>
                      </a:endParaRPr>
                    </a:p>
                  </a:txBody>
                  <a:tcPr marL="68580" marR="68580" marT="0" marB="0" anchor="ctr">
                    <a:lnL>
                      <a:noFill/>
                    </a:lnL>
                    <a:lnR>
                      <a:noFill/>
                    </a:lnR>
                    <a:lnT>
                      <a:noFill/>
                    </a:lnT>
                    <a:lnB>
                      <a:noFill/>
                    </a:lnB>
                    <a:solidFill>
                      <a:srgbClr val="D3DFEE"/>
                    </a:solidFill>
                  </a:tcPr>
                </a:tc>
              </a:tr>
              <a:tr h="242209">
                <a:tc gridSpan="2">
                  <a:txBody>
                    <a:bodyPr/>
                    <a:lstStyle/>
                    <a:p>
                      <a:pPr algn="ctr">
                        <a:lnSpc>
                          <a:spcPct val="100000"/>
                        </a:lnSpc>
                        <a:spcAft>
                          <a:spcPts val="0"/>
                        </a:spcAft>
                      </a:pPr>
                      <a:r>
                        <a:rPr lang="es-ES" sz="1400" b="1">
                          <a:latin typeface="Arial"/>
                          <a:ea typeface="Calibri"/>
                          <a:cs typeface="Arial"/>
                        </a:rPr>
                        <a:t>Volumen </a:t>
                      </a:r>
                      <a:r>
                        <a:rPr lang="en-US" sz="1400" b="1">
                          <a:latin typeface="Arial"/>
                          <a:ea typeface="Calibri"/>
                          <a:cs typeface="Arial"/>
                        </a:rPr>
                        <a:t>Final de Reacción</a:t>
                      </a:r>
                      <a:endParaRPr lang="es-ES" sz="1400" b="1">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ctr">
                        <a:lnSpc>
                          <a:spcPct val="100000"/>
                        </a:lnSpc>
                        <a:spcAft>
                          <a:spcPts val="0"/>
                        </a:spcAft>
                      </a:pPr>
                      <a:endParaRPr lang="en-US" sz="1400" b="1">
                        <a:latin typeface="Arial"/>
                        <a:ea typeface="Calibri"/>
                        <a:cs typeface="Arial"/>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1400" b="1" dirty="0">
                          <a:latin typeface="Arial"/>
                          <a:ea typeface="Calibri"/>
                          <a:cs typeface="Arial"/>
                        </a:rPr>
                        <a:t>6</a:t>
                      </a:r>
                      <a:endParaRPr lang="es-ES" sz="1400" b="1" dirty="0">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1417638"/>
          </a:xfrm>
        </p:spPr>
        <p:txBody>
          <a:bodyPr/>
          <a:lstStyle/>
          <a:p>
            <a:r>
              <a:rPr lang="es-ES" dirty="0" smtClean="0">
                <a:solidFill>
                  <a:schemeClr val="tx1"/>
                </a:solidFill>
              </a:rPr>
              <a:t>Protocolos </a:t>
            </a:r>
            <a:endParaRPr lang="es-ES" dirty="0">
              <a:solidFill>
                <a:schemeClr val="tx1"/>
              </a:solidFill>
            </a:endParaRPr>
          </a:p>
        </p:txBody>
      </p:sp>
      <p:sp>
        <p:nvSpPr>
          <p:cNvPr id="3" name="2 Marcador de contenido"/>
          <p:cNvSpPr>
            <a:spLocks noGrp="1"/>
          </p:cNvSpPr>
          <p:nvPr>
            <p:ph idx="1"/>
          </p:nvPr>
        </p:nvSpPr>
        <p:spPr>
          <a:xfrm>
            <a:off x="323528" y="1628800"/>
            <a:ext cx="3888432" cy="4497363"/>
          </a:xfrm>
        </p:spPr>
        <p:txBody>
          <a:bodyPr/>
          <a:lstStyle/>
          <a:p>
            <a:pPr algn="just"/>
            <a:r>
              <a:rPr lang="es-ES" dirty="0" smtClean="0">
                <a:solidFill>
                  <a:schemeClr val="tx1"/>
                </a:solidFill>
              </a:rPr>
              <a:t>Estandarización </a:t>
            </a:r>
            <a:r>
              <a:rPr lang="es-ES" dirty="0" err="1" smtClean="0">
                <a:solidFill>
                  <a:schemeClr val="tx1"/>
                </a:solidFill>
              </a:rPr>
              <a:t>AMPure</a:t>
            </a:r>
            <a:r>
              <a:rPr lang="es-ES" dirty="0" smtClean="0">
                <a:solidFill>
                  <a:schemeClr val="tx1"/>
                </a:solidFill>
              </a:rPr>
              <a:t>, </a:t>
            </a:r>
            <a:r>
              <a:rPr lang="es-ES" dirty="0" err="1" smtClean="0">
                <a:solidFill>
                  <a:schemeClr val="tx1"/>
                </a:solidFill>
              </a:rPr>
              <a:t>PCRsec</a:t>
            </a:r>
            <a:r>
              <a:rPr lang="es-ES" dirty="0" smtClean="0">
                <a:solidFill>
                  <a:schemeClr val="tx1"/>
                </a:solidFill>
              </a:rPr>
              <a:t> y </a:t>
            </a:r>
            <a:r>
              <a:rPr lang="es-ES" dirty="0" err="1" smtClean="0">
                <a:solidFill>
                  <a:schemeClr val="tx1"/>
                </a:solidFill>
              </a:rPr>
              <a:t>CLeanSeq</a:t>
            </a:r>
            <a:r>
              <a:rPr lang="es-ES" dirty="0" smtClean="0">
                <a:solidFill>
                  <a:schemeClr val="tx1"/>
                </a:solidFill>
              </a:rPr>
              <a:t> a mitad de volumen.</a:t>
            </a:r>
          </a:p>
          <a:p>
            <a:pPr algn="just"/>
            <a:r>
              <a:rPr lang="es-ES" dirty="0" err="1" smtClean="0">
                <a:solidFill>
                  <a:schemeClr val="tx1"/>
                </a:solidFill>
              </a:rPr>
              <a:t>Puridficación</a:t>
            </a:r>
            <a:r>
              <a:rPr lang="es-ES" dirty="0" smtClean="0">
                <a:solidFill>
                  <a:schemeClr val="tx1"/>
                </a:solidFill>
              </a:rPr>
              <a:t> de </a:t>
            </a:r>
            <a:r>
              <a:rPr lang="es-ES" dirty="0" err="1" smtClean="0">
                <a:solidFill>
                  <a:schemeClr val="tx1"/>
                </a:solidFill>
              </a:rPr>
              <a:t>Snapshots</a:t>
            </a:r>
            <a:r>
              <a:rPr lang="es-ES" dirty="0" smtClean="0">
                <a:solidFill>
                  <a:schemeClr val="tx1"/>
                </a:solidFill>
              </a:rPr>
              <a:t> con </a:t>
            </a:r>
            <a:r>
              <a:rPr lang="es-ES" dirty="0" err="1" smtClean="0">
                <a:solidFill>
                  <a:schemeClr val="tx1"/>
                </a:solidFill>
              </a:rPr>
              <a:t>CleanSEQ</a:t>
            </a:r>
            <a:endParaRPr lang="es-ES" dirty="0" smtClean="0">
              <a:solidFill>
                <a:schemeClr val="tx1"/>
              </a:solidFill>
            </a:endParaRPr>
          </a:p>
          <a:p>
            <a:pPr algn="just"/>
            <a:r>
              <a:rPr lang="es-ES" dirty="0" smtClean="0">
                <a:solidFill>
                  <a:schemeClr val="tx1"/>
                </a:solidFill>
              </a:rPr>
              <a:t>Inventario enzimas de restricción: 51 tubos de enzimas.</a:t>
            </a:r>
          </a:p>
        </p:txBody>
      </p:sp>
      <p:pic>
        <p:nvPicPr>
          <p:cNvPr id="9218" name="Picture 2"/>
          <p:cNvPicPr>
            <a:picLocks noChangeAspect="1" noChangeArrowheads="1"/>
          </p:cNvPicPr>
          <p:nvPr/>
        </p:nvPicPr>
        <p:blipFill>
          <a:blip r:embed="rId2" cstate="print"/>
          <a:srcRect l="6914" t="25219" r="67075" b="16704"/>
          <a:stretch>
            <a:fillRect/>
          </a:stretch>
        </p:blipFill>
        <p:spPr bwMode="auto">
          <a:xfrm>
            <a:off x="5508104" y="2132856"/>
            <a:ext cx="3384376" cy="4248472"/>
          </a:xfrm>
          <a:prstGeom prst="rect">
            <a:avLst/>
          </a:prstGeom>
          <a:noFill/>
          <a:ln w="9525">
            <a:solidFill>
              <a:schemeClr val="tx1"/>
            </a:solidFill>
            <a:miter lim="800000"/>
            <a:headEnd/>
            <a:tailEnd/>
          </a:ln>
        </p:spPr>
      </p:pic>
      <p:pic>
        <p:nvPicPr>
          <p:cNvPr id="5" name="Picture 2"/>
          <p:cNvPicPr>
            <a:picLocks noChangeAspect="1" noChangeArrowheads="1"/>
          </p:cNvPicPr>
          <p:nvPr/>
        </p:nvPicPr>
        <p:blipFill>
          <a:blip r:embed="rId2" cstate="print"/>
          <a:srcRect l="6914" t="25219" r="67075" b="16704"/>
          <a:stretch>
            <a:fillRect/>
          </a:stretch>
        </p:blipFill>
        <p:spPr bwMode="auto">
          <a:xfrm>
            <a:off x="4932040" y="1628800"/>
            <a:ext cx="3384376" cy="4248472"/>
          </a:xfrm>
          <a:prstGeom prst="rect">
            <a:avLst/>
          </a:prstGeom>
          <a:noFill/>
          <a:ln w="9525">
            <a:solidFill>
              <a:schemeClr val="tx1"/>
            </a:solidFill>
            <a:miter lim="800000"/>
            <a:headEnd/>
            <a:tailEnd/>
          </a:ln>
        </p:spPr>
      </p:pic>
      <p:pic>
        <p:nvPicPr>
          <p:cNvPr id="9219" name="Picture 3"/>
          <p:cNvPicPr>
            <a:picLocks noChangeAspect="1" noChangeArrowheads="1"/>
          </p:cNvPicPr>
          <p:nvPr/>
        </p:nvPicPr>
        <p:blipFill>
          <a:blip r:embed="rId3" cstate="print"/>
          <a:srcRect l="21857" t="19313" r="49918" b="16704"/>
          <a:stretch>
            <a:fillRect/>
          </a:stretch>
        </p:blipFill>
        <p:spPr bwMode="auto">
          <a:xfrm>
            <a:off x="4283968" y="620688"/>
            <a:ext cx="3672408" cy="46805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219"/>
                                        </p:tgtEl>
                                        <p:attrNameLst>
                                          <p:attrName>style.visibility</p:attrName>
                                        </p:attrNameLst>
                                      </p:cBhvr>
                                      <p:to>
                                        <p:strVal val="visible"/>
                                      </p:to>
                                    </p:set>
                                    <p:animEffect transition="in" filter="fade">
                                      <p:cBhvr>
                                        <p:cTn id="10" dur="2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692696"/>
          </a:xfrm>
        </p:spPr>
        <p:txBody>
          <a:bodyPr/>
          <a:lstStyle/>
          <a:p>
            <a:r>
              <a:rPr lang="es-ES" dirty="0" smtClean="0">
                <a:solidFill>
                  <a:schemeClr val="tx1"/>
                </a:solidFill>
              </a:rPr>
              <a:t>Proyección</a:t>
            </a:r>
            <a:endParaRPr lang="es-ES" dirty="0">
              <a:solidFill>
                <a:schemeClr val="tx1"/>
              </a:solidFill>
            </a:endParaRPr>
          </a:p>
        </p:txBody>
      </p:sp>
      <p:sp>
        <p:nvSpPr>
          <p:cNvPr id="3" name="2 Marcador de contenido"/>
          <p:cNvSpPr>
            <a:spLocks noGrp="1"/>
          </p:cNvSpPr>
          <p:nvPr>
            <p:ph idx="1"/>
          </p:nvPr>
        </p:nvSpPr>
        <p:spPr>
          <a:xfrm>
            <a:off x="457200" y="764704"/>
            <a:ext cx="8229600" cy="5361459"/>
          </a:xfrm>
        </p:spPr>
        <p:txBody>
          <a:bodyPr/>
          <a:lstStyle/>
          <a:p>
            <a:r>
              <a:rPr lang="es-ES" dirty="0" smtClean="0">
                <a:solidFill>
                  <a:schemeClr val="tx1"/>
                </a:solidFill>
              </a:rPr>
              <a:t>Distribución bimodal del cáncer de mama.</a:t>
            </a:r>
            <a:endParaRPr lang="es-ES" dirty="0">
              <a:solidFill>
                <a:schemeClr val="tx1"/>
              </a:solidFill>
            </a:endParaRPr>
          </a:p>
        </p:txBody>
      </p:sp>
      <p:graphicFrame>
        <p:nvGraphicFramePr>
          <p:cNvPr id="4" name="3 Gráfico"/>
          <p:cNvGraphicFramePr/>
          <p:nvPr/>
        </p:nvGraphicFramePr>
        <p:xfrm>
          <a:off x="0" y="3573016"/>
          <a:ext cx="5148064" cy="2880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4 Gráfico"/>
          <p:cNvGraphicFramePr/>
          <p:nvPr/>
        </p:nvGraphicFramePr>
        <p:xfrm>
          <a:off x="4427984" y="1268760"/>
          <a:ext cx="4716016" cy="266429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1 Título"/>
          <p:cNvSpPr txBox="1">
            <a:spLocks/>
          </p:cNvSpPr>
          <p:nvPr/>
        </p:nvSpPr>
        <p:spPr>
          <a:xfrm>
            <a:off x="457200" y="116632"/>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n-US" sz="4000" dirty="0" smtClean="0">
                <a:solidFill>
                  <a:schemeClr val="tx1"/>
                </a:solidFill>
              </a:rPr>
              <a:t>AGRADECIMIENTO</a:t>
            </a:r>
            <a:endParaRPr lang="es-EC" sz="4000" dirty="0">
              <a:solidFill>
                <a:schemeClr val="tx1"/>
              </a:solidFill>
            </a:endParaRPr>
          </a:p>
        </p:txBody>
      </p:sp>
      <p:sp>
        <p:nvSpPr>
          <p:cNvPr id="4" name="2 Marcador de contenido"/>
          <p:cNvSpPr txBox="1">
            <a:spLocks/>
          </p:cNvSpPr>
          <p:nvPr/>
        </p:nvSpPr>
        <p:spPr>
          <a:xfrm>
            <a:off x="481637" y="1236355"/>
            <a:ext cx="7467600" cy="4873752"/>
          </a:xfrm>
          <a:prstGeom prst="rect">
            <a:avLst/>
          </a:prstGeom>
        </p:spPr>
        <p:txBody>
          <a:bodyPr/>
          <a:lstStyle>
            <a:lvl1pPr marL="0" indent="0" algn="ctr" rtl="0" eaLnBrk="0" fontAlgn="base" hangingPunct="0">
              <a:spcBef>
                <a:spcPct val="20000"/>
              </a:spcBef>
              <a:spcAft>
                <a:spcPct val="0"/>
              </a:spcAft>
              <a:buNone/>
              <a:defRPr sz="24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400">
                <a:solidFill>
                  <a:schemeClr val="tx1">
                    <a:tint val="75000"/>
                  </a:schemeClr>
                </a:solidFill>
                <a:latin typeface="+mn-lt"/>
              </a:defRPr>
            </a:lvl2pPr>
            <a:lvl3pPr marL="914400" indent="0" algn="ctr" rtl="0" eaLnBrk="0" fontAlgn="base" hangingPunct="0">
              <a:spcBef>
                <a:spcPct val="20000"/>
              </a:spcBef>
              <a:spcAft>
                <a:spcPct val="0"/>
              </a:spcAft>
              <a:buNone/>
              <a:defRPr sz="2400">
                <a:solidFill>
                  <a:schemeClr val="tx1">
                    <a:tint val="75000"/>
                  </a:schemeClr>
                </a:solidFill>
                <a:latin typeface="+mn-lt"/>
              </a:defRPr>
            </a:lvl3pPr>
            <a:lvl4pPr marL="1371600" indent="0" algn="ctr" rtl="0" eaLnBrk="0" fontAlgn="base" hangingPunct="0">
              <a:spcBef>
                <a:spcPct val="20000"/>
              </a:spcBef>
              <a:spcAft>
                <a:spcPct val="0"/>
              </a:spcAft>
              <a:buNone/>
              <a:defRPr sz="2400">
                <a:solidFill>
                  <a:schemeClr val="tx1">
                    <a:tint val="75000"/>
                  </a:schemeClr>
                </a:solidFill>
                <a:latin typeface="+mn-lt"/>
              </a:defRPr>
            </a:lvl4pPr>
            <a:lvl5pPr marL="1828800" indent="0" algn="ctr" rtl="0" eaLnBrk="0" fontAlgn="base" hangingPunct="0">
              <a:spcBef>
                <a:spcPct val="20000"/>
              </a:spcBef>
              <a:spcAft>
                <a:spcPct val="0"/>
              </a:spcAft>
              <a:buNone/>
              <a:defRPr sz="2400">
                <a:solidFill>
                  <a:schemeClr val="tx1">
                    <a:tint val="75000"/>
                  </a:schemeClr>
                </a:solidFill>
                <a:latin typeface="+mn-lt"/>
              </a:defRPr>
            </a:lvl5pPr>
            <a:lvl6pPr marL="2286000" indent="0" algn="ctr" rtl="0" fontAlgn="base">
              <a:spcBef>
                <a:spcPct val="20000"/>
              </a:spcBef>
              <a:spcAft>
                <a:spcPct val="0"/>
              </a:spcAft>
              <a:buNone/>
              <a:defRPr sz="2400">
                <a:solidFill>
                  <a:schemeClr val="tx1">
                    <a:tint val="75000"/>
                  </a:schemeClr>
                </a:solidFill>
                <a:latin typeface="+mn-lt"/>
              </a:defRPr>
            </a:lvl6pPr>
            <a:lvl7pPr marL="2743200" indent="0" algn="ctr" rtl="0" fontAlgn="base">
              <a:spcBef>
                <a:spcPct val="20000"/>
              </a:spcBef>
              <a:spcAft>
                <a:spcPct val="0"/>
              </a:spcAft>
              <a:buNone/>
              <a:defRPr sz="2400">
                <a:solidFill>
                  <a:schemeClr val="tx1">
                    <a:tint val="75000"/>
                  </a:schemeClr>
                </a:solidFill>
                <a:latin typeface="+mn-lt"/>
              </a:defRPr>
            </a:lvl7pPr>
            <a:lvl8pPr marL="3200400" indent="0" algn="ctr" rtl="0" fontAlgn="base">
              <a:spcBef>
                <a:spcPct val="20000"/>
              </a:spcBef>
              <a:spcAft>
                <a:spcPct val="0"/>
              </a:spcAft>
              <a:buNone/>
              <a:defRPr sz="2400">
                <a:solidFill>
                  <a:schemeClr val="tx1">
                    <a:tint val="75000"/>
                  </a:schemeClr>
                </a:solidFill>
                <a:latin typeface="+mn-lt"/>
              </a:defRPr>
            </a:lvl8pPr>
            <a:lvl9pPr marL="3657600" indent="0" algn="ctr" rtl="0" fontAlgn="base">
              <a:spcBef>
                <a:spcPct val="20000"/>
              </a:spcBef>
              <a:spcAft>
                <a:spcPct val="0"/>
              </a:spcAft>
              <a:buNone/>
              <a:defRPr sz="2400">
                <a:solidFill>
                  <a:schemeClr val="tx1">
                    <a:tint val="75000"/>
                  </a:schemeClr>
                </a:solidFill>
                <a:latin typeface="+mn-lt"/>
              </a:defRPr>
            </a:lvl9pPr>
          </a:lstStyle>
          <a:p>
            <a:pPr marL="342900" indent="-342900" algn="l">
              <a:buFont typeface="Arial" pitchFamily="34" charset="0"/>
              <a:buChar char="•"/>
            </a:pPr>
            <a:endParaRPr lang="es-ES" dirty="0" smtClean="0">
              <a:solidFill>
                <a:schemeClr val="tx1"/>
              </a:solidFill>
            </a:endParaRPr>
          </a:p>
          <a:p>
            <a:pPr marL="342900" indent="-342900" algn="l">
              <a:buFont typeface="Arial" pitchFamily="34" charset="0"/>
              <a:buChar char="•"/>
            </a:pPr>
            <a:r>
              <a:rPr lang="es-ES" dirty="0" smtClean="0">
                <a:solidFill>
                  <a:schemeClr val="tx1"/>
                </a:solidFill>
              </a:rPr>
              <a:t>Andrés López</a:t>
            </a:r>
          </a:p>
          <a:p>
            <a:pPr marL="342900" indent="-342900" algn="l">
              <a:buFont typeface="Arial" pitchFamily="34" charset="0"/>
              <a:buChar char="•"/>
            </a:pPr>
            <a:r>
              <a:rPr lang="es-ES" dirty="0" smtClean="0">
                <a:solidFill>
                  <a:schemeClr val="tx1"/>
                </a:solidFill>
              </a:rPr>
              <a:t>Carolina Salazar</a:t>
            </a:r>
          </a:p>
          <a:p>
            <a:pPr marL="342900" indent="-342900" algn="l">
              <a:buFont typeface="Arial" pitchFamily="34" charset="0"/>
              <a:buChar char="•"/>
            </a:pPr>
            <a:r>
              <a:rPr lang="es-ES" dirty="0" smtClean="0">
                <a:solidFill>
                  <a:schemeClr val="tx1"/>
                </a:solidFill>
              </a:rPr>
              <a:t>Germán Burgos</a:t>
            </a:r>
          </a:p>
          <a:p>
            <a:pPr marL="342900" indent="-342900" algn="l">
              <a:buFont typeface="Arial" pitchFamily="34" charset="0"/>
              <a:buChar char="•"/>
            </a:pPr>
            <a:r>
              <a:rPr lang="es-ES" dirty="0" smtClean="0">
                <a:solidFill>
                  <a:schemeClr val="tx1"/>
                </a:solidFill>
              </a:rPr>
              <a:t>Marcelo Grijalva</a:t>
            </a:r>
          </a:p>
          <a:p>
            <a:pPr marL="342900" indent="-342900" algn="l">
              <a:buFont typeface="Arial" pitchFamily="34" charset="0"/>
              <a:buChar char="•"/>
            </a:pPr>
            <a:r>
              <a:rPr lang="es-ES" dirty="0" smtClean="0">
                <a:solidFill>
                  <a:schemeClr val="tx1"/>
                </a:solidFill>
              </a:rPr>
              <a:t>Javier Camacho</a:t>
            </a:r>
          </a:p>
          <a:p>
            <a:pPr marL="342900" indent="-342900" algn="l">
              <a:buFont typeface="Arial" pitchFamily="34" charset="0"/>
              <a:buChar char="•"/>
            </a:pPr>
            <a:r>
              <a:rPr lang="es-ES" dirty="0" smtClean="0">
                <a:solidFill>
                  <a:schemeClr val="tx1"/>
                </a:solidFill>
              </a:rPr>
              <a:t>César Paz y Miño</a:t>
            </a:r>
          </a:p>
          <a:p>
            <a:pPr marL="342900" indent="-342900" algn="l">
              <a:buFont typeface="Arial" pitchFamily="34" charset="0"/>
              <a:buChar char="•"/>
            </a:pPr>
            <a:endParaRPr lang="es-ES" dirty="0" smtClean="0">
              <a:solidFill>
                <a:schemeClr val="tx1"/>
              </a:solidFill>
            </a:endParaRPr>
          </a:p>
          <a:p>
            <a:pPr algn="l"/>
            <a:endParaRPr lang="es-ES" dirty="0" smtClean="0"/>
          </a:p>
          <a:p>
            <a:pPr algn="l"/>
            <a:endParaRPr lang="es-EC" dirty="0"/>
          </a:p>
        </p:txBody>
      </p:sp>
      <p:pic>
        <p:nvPicPr>
          <p:cNvPr id="8" name="7 Imagen"/>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53983" y="1556792"/>
            <a:ext cx="4782513" cy="1440160"/>
          </a:xfrm>
          <a:prstGeom prst="rect">
            <a:avLst/>
          </a:prstGeom>
          <a:noFill/>
          <a:ln>
            <a:noFill/>
          </a:ln>
        </p:spPr>
      </p:pic>
      <p:pic>
        <p:nvPicPr>
          <p:cNvPr id="7170" name="Picture 2" descr="http://iib.udla.edu.ec/images/institutologo.png"/>
          <p:cNvPicPr>
            <a:picLocks noChangeAspect="1" noChangeArrowheads="1"/>
          </p:cNvPicPr>
          <p:nvPr/>
        </p:nvPicPr>
        <p:blipFill>
          <a:blip r:embed="rId4" cstate="print"/>
          <a:srcRect/>
          <a:stretch>
            <a:fillRect/>
          </a:stretch>
        </p:blipFill>
        <p:spPr bwMode="auto">
          <a:xfrm>
            <a:off x="4494617" y="3501008"/>
            <a:ext cx="4037824" cy="1224136"/>
          </a:xfrm>
          <a:prstGeom prst="rect">
            <a:avLst/>
          </a:prstGeom>
          <a:solidFill>
            <a:schemeClr val="accent6">
              <a:lumMod val="25000"/>
            </a:schemeClr>
          </a:solidFill>
        </p:spPr>
      </p:pic>
    </p:spTree>
    <p:extLst>
      <p:ext uri="{BB962C8B-B14F-4D97-AF65-F5344CB8AC3E}">
        <p14:creationId xmlns:p14="http://schemas.microsoft.com/office/powerpoint/2010/main" xmlns="" val="10561602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1844824"/>
            <a:ext cx="7774632" cy="2115666"/>
          </a:xfrm>
        </p:spPr>
        <p:txBody>
          <a:bodyPr/>
          <a:lstStyle/>
          <a:p>
            <a:pPr algn="ctr"/>
            <a:r>
              <a:rPr lang="es-ES" sz="5400" dirty="0" smtClean="0">
                <a:solidFill>
                  <a:schemeClr val="tx1"/>
                </a:solidFill>
              </a:rPr>
              <a:t>GRACIAS</a:t>
            </a:r>
            <a:br>
              <a:rPr lang="es-ES" sz="5400" dirty="0" smtClean="0">
                <a:solidFill>
                  <a:schemeClr val="tx1"/>
                </a:solidFill>
              </a:rPr>
            </a:br>
            <a:endParaRPr lang="es-ES" sz="5400" dirty="0">
              <a:solidFill>
                <a:schemeClr val="tx1"/>
              </a:solidFill>
            </a:endParaRPr>
          </a:p>
        </p:txBody>
      </p:sp>
      <p:sp>
        <p:nvSpPr>
          <p:cNvPr id="3" name="2 Subtítulo"/>
          <p:cNvSpPr>
            <a:spLocks noGrp="1"/>
          </p:cNvSpPr>
          <p:nvPr>
            <p:ph type="subTitle" idx="1"/>
          </p:nvPr>
        </p:nvSpPr>
        <p:spPr/>
        <p:txBody>
          <a:bodyPr/>
          <a:lstStyle/>
          <a:p>
            <a:endParaRPr lang="es-E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biogeniq.ca/wp-content/uploads/2014/11/snp.png"/>
          <p:cNvPicPr>
            <a:picLocks noChangeAspect="1" noChangeArrowheads="1"/>
          </p:cNvPicPr>
          <p:nvPr/>
        </p:nvPicPr>
        <p:blipFill>
          <a:blip r:embed="rId3" cstate="print"/>
          <a:srcRect r="10464"/>
          <a:stretch>
            <a:fillRect/>
          </a:stretch>
        </p:blipFill>
        <p:spPr bwMode="auto">
          <a:xfrm>
            <a:off x="228761" y="2708920"/>
            <a:ext cx="4559263" cy="3384376"/>
          </a:xfrm>
          <a:prstGeom prst="rect">
            <a:avLst/>
          </a:prstGeom>
          <a:noFill/>
        </p:spPr>
      </p:pic>
      <p:sp>
        <p:nvSpPr>
          <p:cNvPr id="6" name="5 Título"/>
          <p:cNvSpPr>
            <a:spLocks noGrp="1"/>
          </p:cNvSpPr>
          <p:nvPr>
            <p:ph type="title"/>
          </p:nvPr>
        </p:nvSpPr>
        <p:spPr>
          <a:xfrm>
            <a:off x="457200" y="0"/>
            <a:ext cx="8229600" cy="620688"/>
          </a:xfrm>
        </p:spPr>
        <p:txBody>
          <a:bodyPr/>
          <a:lstStyle/>
          <a:p>
            <a:pPr algn="ctr"/>
            <a:r>
              <a:rPr lang="es-ES" dirty="0" smtClean="0">
                <a:solidFill>
                  <a:schemeClr val="tx1"/>
                </a:solidFill>
              </a:rPr>
              <a:t>Factores de Riesgo</a:t>
            </a:r>
            <a:endParaRPr lang="es-ES" dirty="0">
              <a:solidFill>
                <a:schemeClr val="tx1"/>
              </a:solidFill>
            </a:endParaRPr>
          </a:p>
        </p:txBody>
      </p:sp>
      <p:sp>
        <p:nvSpPr>
          <p:cNvPr id="7" name="6 Marcador de contenido"/>
          <p:cNvSpPr>
            <a:spLocks noGrp="1"/>
          </p:cNvSpPr>
          <p:nvPr>
            <p:ph sz="half" idx="1"/>
          </p:nvPr>
        </p:nvSpPr>
        <p:spPr>
          <a:xfrm>
            <a:off x="241675" y="2132856"/>
            <a:ext cx="4254125" cy="3993307"/>
          </a:xfrm>
        </p:spPr>
        <p:txBody>
          <a:bodyPr/>
          <a:lstStyle/>
          <a:p>
            <a:pPr marL="0" indent="0" algn="ctr">
              <a:buNone/>
            </a:pPr>
            <a:r>
              <a:rPr lang="es-ES" b="1" dirty="0" smtClean="0">
                <a:solidFill>
                  <a:schemeClr val="tx1"/>
                </a:solidFill>
              </a:rPr>
              <a:t> No Controlables</a:t>
            </a:r>
          </a:p>
          <a:p>
            <a:pPr marL="0" indent="0">
              <a:buNone/>
            </a:pPr>
            <a:r>
              <a:rPr lang="es-ES" dirty="0" smtClean="0">
                <a:solidFill>
                  <a:schemeClr val="tx1"/>
                </a:solidFill>
              </a:rPr>
              <a:t>Edad</a:t>
            </a:r>
          </a:p>
          <a:p>
            <a:pPr marL="0" indent="0">
              <a:buNone/>
            </a:pPr>
            <a:r>
              <a:rPr lang="es-ES" dirty="0" smtClean="0">
                <a:solidFill>
                  <a:schemeClr val="tx1"/>
                </a:solidFill>
              </a:rPr>
              <a:t>Alteraciones genéticas</a:t>
            </a:r>
          </a:p>
          <a:p>
            <a:pPr marL="0" indent="0" algn="just">
              <a:buNone/>
            </a:pPr>
            <a:r>
              <a:rPr lang="es-ES" dirty="0" smtClean="0">
                <a:solidFill>
                  <a:schemeClr val="tx1"/>
                </a:solidFill>
              </a:rPr>
              <a:t>Origen étnico</a:t>
            </a:r>
          </a:p>
          <a:p>
            <a:pPr marL="0" indent="0">
              <a:buNone/>
            </a:pPr>
            <a:r>
              <a:rPr lang="es-ES" dirty="0" smtClean="0">
                <a:solidFill>
                  <a:schemeClr val="tx1"/>
                </a:solidFill>
              </a:rPr>
              <a:t>Antecedentes familiares</a:t>
            </a:r>
          </a:p>
          <a:p>
            <a:pPr marL="0" indent="0">
              <a:buNone/>
            </a:pPr>
            <a:r>
              <a:rPr lang="es-ES" dirty="0" smtClean="0">
                <a:solidFill>
                  <a:schemeClr val="tx1"/>
                </a:solidFill>
              </a:rPr>
              <a:t>Menarquía y menopausia</a:t>
            </a:r>
          </a:p>
          <a:p>
            <a:pPr marL="0" indent="0">
              <a:buNone/>
            </a:pPr>
            <a:endParaRPr lang="es-ES" dirty="0">
              <a:solidFill>
                <a:schemeClr val="tx1"/>
              </a:solidFill>
            </a:endParaRPr>
          </a:p>
        </p:txBody>
      </p:sp>
      <p:sp>
        <p:nvSpPr>
          <p:cNvPr id="9" name="6 Marcador de contenido"/>
          <p:cNvSpPr>
            <a:spLocks noGrp="1"/>
          </p:cNvSpPr>
          <p:nvPr>
            <p:ph sz="half" idx="2"/>
          </p:nvPr>
        </p:nvSpPr>
        <p:spPr>
          <a:xfrm>
            <a:off x="4648200" y="2060848"/>
            <a:ext cx="4038600" cy="4065315"/>
          </a:xfrm>
        </p:spPr>
        <p:txBody>
          <a:bodyPr/>
          <a:lstStyle/>
          <a:p>
            <a:pPr algn="ctr">
              <a:buNone/>
            </a:pPr>
            <a:r>
              <a:rPr lang="es-ES" b="1" dirty="0" smtClean="0">
                <a:solidFill>
                  <a:schemeClr val="tx1"/>
                </a:solidFill>
              </a:rPr>
              <a:t>Controlables</a:t>
            </a:r>
          </a:p>
          <a:p>
            <a:pPr marL="0" indent="0">
              <a:buNone/>
            </a:pPr>
            <a:r>
              <a:rPr lang="es-ES" dirty="0" smtClean="0">
                <a:solidFill>
                  <a:schemeClr val="tx1"/>
                </a:solidFill>
              </a:rPr>
              <a:t>Peso corporal</a:t>
            </a:r>
          </a:p>
          <a:p>
            <a:pPr marL="0" indent="0">
              <a:buNone/>
            </a:pPr>
            <a:r>
              <a:rPr lang="es-ES" dirty="0" smtClean="0">
                <a:solidFill>
                  <a:schemeClr val="tx1"/>
                </a:solidFill>
              </a:rPr>
              <a:t>Maternidad</a:t>
            </a:r>
          </a:p>
          <a:p>
            <a:pPr marL="0" indent="0">
              <a:buNone/>
            </a:pPr>
            <a:r>
              <a:rPr lang="es-ES" dirty="0" smtClean="0">
                <a:solidFill>
                  <a:schemeClr val="tx1"/>
                </a:solidFill>
              </a:rPr>
              <a:t>Consumo de anticonceptivos</a:t>
            </a:r>
          </a:p>
          <a:p>
            <a:pPr marL="0" indent="0">
              <a:buNone/>
            </a:pPr>
            <a:r>
              <a:rPr lang="es-ES" dirty="0" smtClean="0">
                <a:solidFill>
                  <a:schemeClr val="tx1"/>
                </a:solidFill>
              </a:rPr>
              <a:t>Lactancia</a:t>
            </a:r>
          </a:p>
          <a:p>
            <a:pPr marL="0" indent="0">
              <a:buNone/>
            </a:pPr>
            <a:r>
              <a:rPr lang="es-ES" dirty="0" smtClean="0">
                <a:solidFill>
                  <a:schemeClr val="tx1"/>
                </a:solidFill>
              </a:rPr>
              <a:t>Consumo de alcohol</a:t>
            </a:r>
          </a:p>
          <a:p>
            <a:pPr marL="0" indent="0">
              <a:buNone/>
            </a:pPr>
            <a:endParaRPr lang="es-ES" dirty="0">
              <a:solidFill>
                <a:schemeClr val="tx1"/>
              </a:solidFill>
            </a:endParaRPr>
          </a:p>
        </p:txBody>
      </p:sp>
      <p:pic>
        <p:nvPicPr>
          <p:cNvPr id="10" name="Picture 2" descr="https://upload.wikimedia.org/wikipedia/commons/thumb/3/31/Spain_traffic_signal_tp50.svg/1163px-Spain_traffic_signal_tp50.svg.png"/>
          <p:cNvPicPr>
            <a:picLocks noChangeAspect="1" noChangeArrowheads="1"/>
          </p:cNvPicPr>
          <p:nvPr/>
        </p:nvPicPr>
        <p:blipFill>
          <a:blip r:embed="rId4" cstate="print"/>
          <a:srcRect/>
          <a:stretch>
            <a:fillRect/>
          </a:stretch>
        </p:blipFill>
        <p:spPr bwMode="auto">
          <a:xfrm>
            <a:off x="1691680" y="620688"/>
            <a:ext cx="1496383" cy="1317538"/>
          </a:xfrm>
          <a:prstGeom prst="rect">
            <a:avLst/>
          </a:prstGeom>
          <a:noFill/>
        </p:spPr>
      </p:pic>
      <p:pic>
        <p:nvPicPr>
          <p:cNvPr id="3074" name="Picture 2" descr="http://cancersprofessionnels.org/upload/connaitre-les-produits-que-vous-utilisez/picto-connaitre-droit.png"/>
          <p:cNvPicPr>
            <a:picLocks noChangeAspect="1" noChangeArrowheads="1"/>
          </p:cNvPicPr>
          <p:nvPr/>
        </p:nvPicPr>
        <p:blipFill>
          <a:blip r:embed="rId5" cstate="print"/>
          <a:srcRect/>
          <a:stretch>
            <a:fillRect/>
          </a:stretch>
        </p:blipFill>
        <p:spPr bwMode="auto">
          <a:xfrm>
            <a:off x="5940152" y="620688"/>
            <a:ext cx="1424506" cy="1440160"/>
          </a:xfrm>
          <a:prstGeom prst="rect">
            <a:avLst/>
          </a:prstGeom>
          <a:noFill/>
        </p:spPr>
      </p:pic>
      <p:sp>
        <p:nvSpPr>
          <p:cNvPr id="11" name="6 Marcador de contenido"/>
          <p:cNvSpPr txBox="1">
            <a:spLocks/>
          </p:cNvSpPr>
          <p:nvPr/>
        </p:nvSpPr>
        <p:spPr>
          <a:xfrm>
            <a:off x="241675" y="1552627"/>
            <a:ext cx="4689342" cy="1008112"/>
          </a:xfrm>
          <a:prstGeom prst="rect">
            <a:avLst/>
          </a:prstGeom>
        </p:spPr>
        <p:txBody>
          <a:bodyPr/>
          <a:lst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sz="1800">
                <a:solidFill>
                  <a:schemeClr val="bg1"/>
                </a:solidFill>
                <a:latin typeface="+mn-lt"/>
              </a:defRPr>
            </a:lvl4pPr>
            <a:lvl5pPr marL="2057400" indent="-228600" algn="l" rtl="0" eaLnBrk="0" fontAlgn="base" hangingPunct="0">
              <a:spcBef>
                <a:spcPct val="20000"/>
              </a:spcBef>
              <a:spcAft>
                <a:spcPct val="0"/>
              </a:spcAft>
              <a:buChar char="»"/>
              <a:defRPr sz="1800">
                <a:solidFill>
                  <a:schemeClr val="bg1"/>
                </a:solidFill>
                <a:latin typeface="+mn-lt"/>
              </a:defRPr>
            </a:lvl5pPr>
            <a:lvl6pPr marL="2514600" indent="-228600" algn="l" rtl="0" fontAlgn="base">
              <a:spcBef>
                <a:spcPct val="20000"/>
              </a:spcBef>
              <a:spcAft>
                <a:spcPct val="0"/>
              </a:spcAft>
              <a:buChar char="»"/>
              <a:defRPr sz="1800">
                <a:solidFill>
                  <a:schemeClr val="bg1"/>
                </a:solidFill>
                <a:latin typeface="+mn-lt"/>
              </a:defRPr>
            </a:lvl6pPr>
            <a:lvl7pPr marL="2971800" indent="-228600" algn="l" rtl="0" fontAlgn="base">
              <a:spcBef>
                <a:spcPct val="20000"/>
              </a:spcBef>
              <a:spcAft>
                <a:spcPct val="0"/>
              </a:spcAft>
              <a:buChar char="»"/>
              <a:defRPr sz="1800">
                <a:solidFill>
                  <a:schemeClr val="bg1"/>
                </a:solidFill>
                <a:latin typeface="+mn-lt"/>
              </a:defRPr>
            </a:lvl7pPr>
            <a:lvl8pPr marL="3429000" indent="-228600" algn="l" rtl="0" fontAlgn="base">
              <a:spcBef>
                <a:spcPct val="20000"/>
              </a:spcBef>
              <a:spcAft>
                <a:spcPct val="0"/>
              </a:spcAft>
              <a:buChar char="»"/>
              <a:defRPr sz="1800">
                <a:solidFill>
                  <a:schemeClr val="bg1"/>
                </a:solidFill>
                <a:latin typeface="+mn-lt"/>
              </a:defRPr>
            </a:lvl8pPr>
            <a:lvl9pPr marL="3886200" indent="-228600" algn="l" rtl="0" fontAlgn="base">
              <a:spcBef>
                <a:spcPct val="20000"/>
              </a:spcBef>
              <a:spcAft>
                <a:spcPct val="0"/>
              </a:spcAft>
              <a:buChar char="»"/>
              <a:defRPr sz="1800">
                <a:solidFill>
                  <a:schemeClr val="bg1"/>
                </a:solidFill>
                <a:latin typeface="+mn-lt"/>
              </a:defRPr>
            </a:lvl9pPr>
          </a:lstStyle>
          <a:p>
            <a:pPr marL="0" indent="0" algn="ctr">
              <a:spcBef>
                <a:spcPts val="0"/>
              </a:spcBef>
              <a:buFontTx/>
              <a:buNone/>
            </a:pPr>
            <a:r>
              <a:rPr lang="es-ES" dirty="0" smtClean="0">
                <a:solidFill>
                  <a:schemeClr val="tx1"/>
                </a:solidFill>
              </a:rPr>
              <a:t>Amplificaciones </a:t>
            </a:r>
          </a:p>
          <a:p>
            <a:pPr marL="0" indent="0" algn="ctr">
              <a:spcBef>
                <a:spcPts val="0"/>
              </a:spcBef>
              <a:buFontTx/>
              <a:buNone/>
            </a:pPr>
            <a:r>
              <a:rPr lang="es-ES" dirty="0" smtClean="0">
                <a:solidFill>
                  <a:schemeClr val="tx1"/>
                </a:solidFill>
              </a:rPr>
              <a:t>y mutaciones</a:t>
            </a:r>
            <a:endParaRPr lang="es-ES" dirty="0">
              <a:solidFill>
                <a:schemeClr val="tx1"/>
              </a:solidFill>
            </a:endParaRPr>
          </a:p>
        </p:txBody>
      </p:sp>
      <p:grpSp>
        <p:nvGrpSpPr>
          <p:cNvPr id="2" name="1 Grupo"/>
          <p:cNvGrpSpPr/>
          <p:nvPr/>
        </p:nvGrpSpPr>
        <p:grpSpPr>
          <a:xfrm>
            <a:off x="5228846" y="2492896"/>
            <a:ext cx="1359378" cy="3240360"/>
            <a:chOff x="5674940" y="2204864"/>
            <a:chExt cx="1359378" cy="3240360"/>
          </a:xfrm>
        </p:grpSpPr>
        <p:pic>
          <p:nvPicPr>
            <p:cNvPr id="12" name="Picture 2" descr="https://structuralbioinformatician.files.wordpress.com/2013/03/1ece.gif"/>
            <p:cNvPicPr>
              <a:picLocks noChangeAspect="1" noChangeArrowheads="1" noCrop="1"/>
            </p:cNvPicPr>
            <p:nvPr/>
          </p:nvPicPr>
          <p:blipFill>
            <a:blip r:embed="rId6" cstate="print">
              <a:clrChange>
                <a:clrFrom>
                  <a:srgbClr val="FFFFFF"/>
                </a:clrFrom>
                <a:clrTo>
                  <a:srgbClr val="FFFFFF">
                    <a:alpha val="0"/>
                  </a:srgbClr>
                </a:clrTo>
              </a:clrChange>
            </a:blip>
            <a:srcRect/>
            <a:stretch>
              <a:fillRect/>
            </a:stretch>
          </p:blipFill>
          <p:spPr bwMode="auto">
            <a:xfrm>
              <a:off x="5674940" y="3234189"/>
              <a:ext cx="1345332" cy="1202923"/>
            </a:xfrm>
            <a:prstGeom prst="rect">
              <a:avLst/>
            </a:prstGeom>
            <a:noFill/>
          </p:spPr>
        </p:pic>
        <p:pic>
          <p:nvPicPr>
            <p:cNvPr id="13" name="Picture 2" descr="https://structuralbioinformatician.files.wordpress.com/2013/03/1ece.gif"/>
            <p:cNvPicPr>
              <a:picLocks noChangeAspect="1" noChangeArrowheads="1" noCrop="1"/>
            </p:cNvPicPr>
            <p:nvPr/>
          </p:nvPicPr>
          <p:blipFill>
            <a:blip r:embed="rId6" cstate="print">
              <a:clrChange>
                <a:clrFrom>
                  <a:srgbClr val="FFFFFF"/>
                </a:clrFrom>
                <a:clrTo>
                  <a:srgbClr val="FFFFFF">
                    <a:alpha val="0"/>
                  </a:srgbClr>
                </a:clrTo>
              </a:clrChange>
              <a:duotone>
                <a:prstClr val="black"/>
                <a:srgbClr val="CC00CC">
                  <a:tint val="45000"/>
                  <a:satMod val="400000"/>
                </a:srgbClr>
              </a:duotone>
            </a:blip>
            <a:srcRect/>
            <a:stretch>
              <a:fillRect/>
            </a:stretch>
          </p:blipFill>
          <p:spPr bwMode="auto">
            <a:xfrm>
              <a:off x="5688986" y="2204864"/>
              <a:ext cx="1345332" cy="1202923"/>
            </a:xfrm>
            <a:prstGeom prst="rect">
              <a:avLst/>
            </a:prstGeom>
            <a:noFill/>
          </p:spPr>
        </p:pic>
        <p:pic>
          <p:nvPicPr>
            <p:cNvPr id="14" name="Picture 2" descr="https://structuralbioinformatician.files.wordpress.com/2013/03/1ece.gif"/>
            <p:cNvPicPr>
              <a:picLocks noChangeAspect="1" noChangeArrowheads="1" noCrop="1"/>
            </p:cNvPicPr>
            <p:nvPr/>
          </p:nvPicPr>
          <p:blipFill>
            <a:blip r:embed="rId6" cstate="print">
              <a:clrChange>
                <a:clrFrom>
                  <a:srgbClr val="FFFFFF"/>
                </a:clrFrom>
                <a:clrTo>
                  <a:srgbClr val="FFFFFF">
                    <a:alpha val="0"/>
                  </a:srgbClr>
                </a:clrTo>
              </a:clrChange>
              <a:duotone>
                <a:prstClr val="black"/>
                <a:srgbClr val="FF9900">
                  <a:tint val="45000"/>
                  <a:satMod val="400000"/>
                </a:srgbClr>
              </a:duotone>
            </a:blip>
            <a:srcRect/>
            <a:stretch>
              <a:fillRect/>
            </a:stretch>
          </p:blipFill>
          <p:spPr bwMode="auto">
            <a:xfrm>
              <a:off x="5674940" y="4242301"/>
              <a:ext cx="1345332" cy="1202923"/>
            </a:xfrm>
            <a:prstGeom prst="rect">
              <a:avLst/>
            </a:prstGeom>
            <a:noFill/>
          </p:spPr>
        </p:pic>
      </p:grpSp>
      <p:sp>
        <p:nvSpPr>
          <p:cNvPr id="15" name="6 Marcador de contenido"/>
          <p:cNvSpPr txBox="1">
            <a:spLocks/>
          </p:cNvSpPr>
          <p:nvPr/>
        </p:nvSpPr>
        <p:spPr>
          <a:xfrm>
            <a:off x="3635896" y="1595466"/>
            <a:ext cx="4392488" cy="537390"/>
          </a:xfrm>
          <a:prstGeom prst="rect">
            <a:avLst/>
          </a:prstGeom>
        </p:spPr>
        <p:txBody>
          <a:bodyPr/>
          <a:lst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sz="1800">
                <a:solidFill>
                  <a:schemeClr val="bg1"/>
                </a:solidFill>
                <a:latin typeface="+mn-lt"/>
              </a:defRPr>
            </a:lvl4pPr>
            <a:lvl5pPr marL="2057400" indent="-228600" algn="l" rtl="0" eaLnBrk="0" fontAlgn="base" hangingPunct="0">
              <a:spcBef>
                <a:spcPct val="20000"/>
              </a:spcBef>
              <a:spcAft>
                <a:spcPct val="0"/>
              </a:spcAft>
              <a:buChar char="»"/>
              <a:defRPr sz="1800">
                <a:solidFill>
                  <a:schemeClr val="bg1"/>
                </a:solidFill>
                <a:latin typeface="+mn-lt"/>
              </a:defRPr>
            </a:lvl5pPr>
            <a:lvl6pPr marL="2514600" indent="-228600" algn="l" rtl="0" fontAlgn="base">
              <a:spcBef>
                <a:spcPct val="20000"/>
              </a:spcBef>
              <a:spcAft>
                <a:spcPct val="0"/>
              </a:spcAft>
              <a:buChar char="»"/>
              <a:defRPr sz="1800">
                <a:solidFill>
                  <a:schemeClr val="bg1"/>
                </a:solidFill>
                <a:latin typeface="+mn-lt"/>
              </a:defRPr>
            </a:lvl6pPr>
            <a:lvl7pPr marL="2971800" indent="-228600" algn="l" rtl="0" fontAlgn="base">
              <a:spcBef>
                <a:spcPct val="20000"/>
              </a:spcBef>
              <a:spcAft>
                <a:spcPct val="0"/>
              </a:spcAft>
              <a:buChar char="»"/>
              <a:defRPr sz="1800">
                <a:solidFill>
                  <a:schemeClr val="bg1"/>
                </a:solidFill>
                <a:latin typeface="+mn-lt"/>
              </a:defRPr>
            </a:lvl7pPr>
            <a:lvl8pPr marL="3429000" indent="-228600" algn="l" rtl="0" fontAlgn="base">
              <a:spcBef>
                <a:spcPct val="20000"/>
              </a:spcBef>
              <a:spcAft>
                <a:spcPct val="0"/>
              </a:spcAft>
              <a:buChar char="»"/>
              <a:defRPr sz="1800">
                <a:solidFill>
                  <a:schemeClr val="bg1"/>
                </a:solidFill>
                <a:latin typeface="+mn-lt"/>
              </a:defRPr>
            </a:lvl8pPr>
            <a:lvl9pPr marL="3886200" indent="-228600" algn="l" rtl="0" fontAlgn="base">
              <a:spcBef>
                <a:spcPct val="20000"/>
              </a:spcBef>
              <a:spcAft>
                <a:spcPct val="0"/>
              </a:spcAft>
              <a:buChar char="»"/>
              <a:defRPr sz="1800">
                <a:solidFill>
                  <a:schemeClr val="bg1"/>
                </a:solidFill>
                <a:latin typeface="+mn-lt"/>
              </a:defRPr>
            </a:lvl9pPr>
          </a:lstStyle>
          <a:p>
            <a:pPr algn="ctr">
              <a:spcBef>
                <a:spcPts val="0"/>
              </a:spcBef>
              <a:buFontTx/>
              <a:buNone/>
            </a:pPr>
            <a:r>
              <a:rPr lang="es-ES" dirty="0" smtClean="0">
                <a:solidFill>
                  <a:schemeClr val="tx1"/>
                </a:solidFill>
              </a:rPr>
              <a:t>Proteínas </a:t>
            </a:r>
          </a:p>
          <a:p>
            <a:pPr algn="ctr">
              <a:spcBef>
                <a:spcPts val="0"/>
              </a:spcBef>
              <a:buFontTx/>
              <a:buNone/>
            </a:pPr>
            <a:r>
              <a:rPr lang="es-ES" dirty="0" smtClean="0">
                <a:solidFill>
                  <a:schemeClr val="tx1"/>
                </a:solidFill>
              </a:rPr>
              <a:t>Antónimas</a:t>
            </a:r>
            <a:endParaRPr lang="es-ES" dirty="0">
              <a:solidFill>
                <a:schemeClr val="tx1"/>
              </a:solidFill>
            </a:endParaRPr>
          </a:p>
        </p:txBody>
      </p:sp>
      <p:sp>
        <p:nvSpPr>
          <p:cNvPr id="16" name="6 Marcador de contenido"/>
          <p:cNvSpPr txBox="1">
            <a:spLocks/>
          </p:cNvSpPr>
          <p:nvPr/>
        </p:nvSpPr>
        <p:spPr>
          <a:xfrm>
            <a:off x="6948264" y="3651033"/>
            <a:ext cx="2305411" cy="879300"/>
          </a:xfrm>
          <a:prstGeom prst="rect">
            <a:avLst/>
          </a:prstGeom>
        </p:spPr>
        <p:txBody>
          <a:bodyPr/>
          <a:lst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sz="1800">
                <a:solidFill>
                  <a:schemeClr val="bg1"/>
                </a:solidFill>
                <a:latin typeface="+mn-lt"/>
              </a:defRPr>
            </a:lvl4pPr>
            <a:lvl5pPr marL="2057400" indent="-228600" algn="l" rtl="0" eaLnBrk="0" fontAlgn="base" hangingPunct="0">
              <a:spcBef>
                <a:spcPct val="20000"/>
              </a:spcBef>
              <a:spcAft>
                <a:spcPct val="0"/>
              </a:spcAft>
              <a:buChar char="»"/>
              <a:defRPr sz="1800">
                <a:solidFill>
                  <a:schemeClr val="bg1"/>
                </a:solidFill>
                <a:latin typeface="+mn-lt"/>
              </a:defRPr>
            </a:lvl5pPr>
            <a:lvl6pPr marL="2514600" indent="-228600" algn="l" rtl="0" fontAlgn="base">
              <a:spcBef>
                <a:spcPct val="20000"/>
              </a:spcBef>
              <a:spcAft>
                <a:spcPct val="0"/>
              </a:spcAft>
              <a:buChar char="»"/>
              <a:defRPr sz="1800">
                <a:solidFill>
                  <a:schemeClr val="bg1"/>
                </a:solidFill>
                <a:latin typeface="+mn-lt"/>
              </a:defRPr>
            </a:lvl6pPr>
            <a:lvl7pPr marL="2971800" indent="-228600" algn="l" rtl="0" fontAlgn="base">
              <a:spcBef>
                <a:spcPct val="20000"/>
              </a:spcBef>
              <a:spcAft>
                <a:spcPct val="0"/>
              </a:spcAft>
              <a:buChar char="»"/>
              <a:defRPr sz="1800">
                <a:solidFill>
                  <a:schemeClr val="bg1"/>
                </a:solidFill>
                <a:latin typeface="+mn-lt"/>
              </a:defRPr>
            </a:lvl7pPr>
            <a:lvl8pPr marL="3429000" indent="-228600" algn="l" rtl="0" fontAlgn="base">
              <a:spcBef>
                <a:spcPct val="20000"/>
              </a:spcBef>
              <a:spcAft>
                <a:spcPct val="0"/>
              </a:spcAft>
              <a:buChar char="»"/>
              <a:defRPr sz="1800">
                <a:solidFill>
                  <a:schemeClr val="bg1"/>
                </a:solidFill>
                <a:latin typeface="+mn-lt"/>
              </a:defRPr>
            </a:lvl8pPr>
            <a:lvl9pPr marL="3886200" indent="-228600" algn="l" rtl="0" fontAlgn="base">
              <a:spcBef>
                <a:spcPct val="20000"/>
              </a:spcBef>
              <a:spcAft>
                <a:spcPct val="0"/>
              </a:spcAft>
              <a:buChar char="»"/>
              <a:defRPr sz="1800">
                <a:solidFill>
                  <a:schemeClr val="bg1"/>
                </a:solidFill>
                <a:latin typeface="+mn-lt"/>
              </a:defRPr>
            </a:lvl9pPr>
          </a:lstStyle>
          <a:p>
            <a:pPr algn="ctr">
              <a:spcBef>
                <a:spcPts val="0"/>
              </a:spcBef>
              <a:buFontTx/>
              <a:buNone/>
            </a:pPr>
            <a:r>
              <a:rPr lang="es-ES" sz="2400" dirty="0" smtClean="0">
                <a:solidFill>
                  <a:schemeClr val="tx1"/>
                </a:solidFill>
              </a:rPr>
              <a:t>Ruta</a:t>
            </a:r>
          </a:p>
          <a:p>
            <a:pPr algn="ctr">
              <a:spcBef>
                <a:spcPts val="0"/>
              </a:spcBef>
              <a:buFontTx/>
              <a:buNone/>
            </a:pPr>
            <a:r>
              <a:rPr lang="es-ES" sz="2400" dirty="0" smtClean="0">
                <a:solidFill>
                  <a:schemeClr val="tx1"/>
                </a:solidFill>
              </a:rPr>
              <a:t>Señalización</a:t>
            </a:r>
            <a:endParaRPr lang="es-ES" sz="2400" dirty="0">
              <a:solidFill>
                <a:schemeClr val="tx1"/>
              </a:solidFill>
            </a:endParaRPr>
          </a:p>
        </p:txBody>
      </p:sp>
      <p:sp>
        <p:nvSpPr>
          <p:cNvPr id="4" name="3 Flecha derecha"/>
          <p:cNvSpPr/>
          <p:nvPr/>
        </p:nvSpPr>
        <p:spPr>
          <a:xfrm>
            <a:off x="6588224" y="3969060"/>
            <a:ext cx="504056" cy="396044"/>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17" name="16 CuadroTexto"/>
          <p:cNvSpPr txBox="1"/>
          <p:nvPr/>
        </p:nvSpPr>
        <p:spPr>
          <a:xfrm>
            <a:off x="251520" y="6211669"/>
            <a:ext cx="4924681" cy="615553"/>
          </a:xfrm>
          <a:prstGeom prst="rect">
            <a:avLst/>
          </a:prstGeom>
          <a:noFill/>
        </p:spPr>
        <p:txBody>
          <a:bodyPr wrap="none" rtlCol="0">
            <a:spAutoFit/>
          </a:bodyPr>
          <a:lstStyle/>
          <a:p>
            <a:r>
              <a:rPr lang="es-ES" sz="1700" dirty="0" smtClean="0"/>
              <a:t>-American </a:t>
            </a:r>
            <a:r>
              <a:rPr lang="es-ES" sz="1700" dirty="0" err="1" smtClean="0"/>
              <a:t>Cancer</a:t>
            </a:r>
            <a:r>
              <a:rPr lang="es-ES" sz="1700" dirty="0" smtClean="0"/>
              <a:t> </a:t>
            </a:r>
            <a:r>
              <a:rPr lang="es-ES" sz="1700" dirty="0" err="1" smtClean="0"/>
              <a:t>Society</a:t>
            </a:r>
            <a:r>
              <a:rPr lang="es-ES" sz="1700" dirty="0" smtClean="0"/>
              <a:t>, 2015.</a:t>
            </a:r>
          </a:p>
          <a:p>
            <a:r>
              <a:rPr lang="es-ES" sz="1700" dirty="0" smtClean="0"/>
              <a:t>-</a:t>
            </a:r>
            <a:r>
              <a:rPr lang="es-ES" sz="1700" dirty="0" err="1" smtClean="0"/>
              <a:t>Suter</a:t>
            </a:r>
            <a:r>
              <a:rPr lang="es-ES" sz="1700" dirty="0" smtClean="0"/>
              <a:t> </a:t>
            </a:r>
            <a:r>
              <a:rPr lang="es-ES" sz="1700" i="1" dirty="0" smtClean="0"/>
              <a:t>et al</a:t>
            </a:r>
            <a:r>
              <a:rPr lang="es-ES" sz="1700" dirty="0" smtClean="0"/>
              <a:t>., 2007. </a:t>
            </a:r>
            <a:r>
              <a:rPr lang="es-ES" sz="1700" i="1" dirty="0" err="1" smtClean="0"/>
              <a:t>Biologics</a:t>
            </a:r>
            <a:r>
              <a:rPr lang="es-ES" sz="1700" i="1" dirty="0" smtClean="0"/>
              <a:t>: Targets &amp; </a:t>
            </a:r>
            <a:r>
              <a:rPr lang="es-ES" sz="1700" i="1" dirty="0" err="1" smtClean="0"/>
              <a:t>Therapy</a:t>
            </a:r>
            <a:r>
              <a:rPr lang="es-ES" sz="1700" dirty="0" smtClean="0"/>
              <a:t>. </a:t>
            </a:r>
            <a:endParaRPr lang="es-ES" sz="1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074"/>
                                        </p:tgtEl>
                                      </p:cBhvr>
                                    </p:animEffect>
                                    <p:set>
                                      <p:cBhvr>
                                        <p:cTn id="10" dur="1" fill="hold">
                                          <p:stCondLst>
                                            <p:cond delay="499"/>
                                          </p:stCondLst>
                                        </p:cTn>
                                        <p:tgtEl>
                                          <p:spTgt spid="307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xEl>
                                              <p:pRg st="0" end="0"/>
                                            </p:txEl>
                                          </p:spTgt>
                                        </p:tgtEl>
                                      </p:cBhvr>
                                    </p:animEffect>
                                    <p:set>
                                      <p:cBhvr>
                                        <p:cTn id="13" dur="1" fill="hold">
                                          <p:stCondLst>
                                            <p:cond delay="499"/>
                                          </p:stCondLst>
                                        </p:cTn>
                                        <p:tgtEl>
                                          <p:spTgt spid="7">
                                            <p:txEl>
                                              <p:pRg st="0" end="0"/>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xEl>
                                              <p:pRg st="1" end="1"/>
                                            </p:txEl>
                                          </p:spTgt>
                                        </p:tgtEl>
                                      </p:cBhvr>
                                    </p:animEffect>
                                    <p:set>
                                      <p:cBhvr>
                                        <p:cTn id="16" dur="1" fill="hold">
                                          <p:stCondLst>
                                            <p:cond delay="499"/>
                                          </p:stCondLst>
                                        </p:cTn>
                                        <p:tgtEl>
                                          <p:spTgt spid="7">
                                            <p:txEl>
                                              <p:pRg st="1" end="1"/>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
                                            <p:txEl>
                                              <p:pRg st="3" end="3"/>
                                            </p:txEl>
                                          </p:spTgt>
                                        </p:tgtEl>
                                      </p:cBhvr>
                                    </p:animEffect>
                                    <p:set>
                                      <p:cBhvr>
                                        <p:cTn id="19" dur="1" fill="hold">
                                          <p:stCondLst>
                                            <p:cond delay="499"/>
                                          </p:stCondLst>
                                        </p:cTn>
                                        <p:tgtEl>
                                          <p:spTgt spid="7">
                                            <p:txEl>
                                              <p:pRg st="3" end="3"/>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
                                            <p:txEl>
                                              <p:pRg st="4" end="4"/>
                                            </p:txEl>
                                          </p:spTgt>
                                        </p:tgtEl>
                                      </p:cBhvr>
                                    </p:animEffect>
                                    <p:set>
                                      <p:cBhvr>
                                        <p:cTn id="22" dur="1" fill="hold">
                                          <p:stCondLst>
                                            <p:cond delay="499"/>
                                          </p:stCondLst>
                                        </p:cTn>
                                        <p:tgtEl>
                                          <p:spTgt spid="7">
                                            <p:txEl>
                                              <p:pRg st="4" end="4"/>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7">
                                            <p:txEl>
                                              <p:pRg st="5" end="5"/>
                                            </p:txEl>
                                          </p:spTgt>
                                        </p:tgtEl>
                                      </p:cBhvr>
                                    </p:animEffect>
                                    <p:set>
                                      <p:cBhvr>
                                        <p:cTn id="25" dur="1" fill="hold">
                                          <p:stCondLst>
                                            <p:cond delay="499"/>
                                          </p:stCondLst>
                                        </p:cTn>
                                        <p:tgtEl>
                                          <p:spTgt spid="7">
                                            <p:txEl>
                                              <p:pRg st="5" end="5"/>
                                            </p:txEl>
                                          </p:spTgt>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
                                            <p:txEl>
                                              <p:pRg st="0" end="0"/>
                                            </p:txEl>
                                          </p:spTgt>
                                        </p:tgtEl>
                                      </p:cBhvr>
                                    </p:animEffect>
                                    <p:set>
                                      <p:cBhvr>
                                        <p:cTn id="28" dur="1" fill="hold">
                                          <p:stCondLst>
                                            <p:cond delay="499"/>
                                          </p:stCondLst>
                                        </p:cTn>
                                        <p:tgtEl>
                                          <p:spTgt spid="9">
                                            <p:txEl>
                                              <p:pRg st="0" end="0"/>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9">
                                            <p:txEl>
                                              <p:pRg st="1" end="1"/>
                                            </p:txEl>
                                          </p:spTgt>
                                        </p:tgtEl>
                                      </p:cBhvr>
                                    </p:animEffect>
                                    <p:set>
                                      <p:cBhvr>
                                        <p:cTn id="31" dur="1" fill="hold">
                                          <p:stCondLst>
                                            <p:cond delay="499"/>
                                          </p:stCondLst>
                                        </p:cTn>
                                        <p:tgtEl>
                                          <p:spTgt spid="9">
                                            <p:txEl>
                                              <p:pRg st="1" end="1"/>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
                                            <p:txEl>
                                              <p:pRg st="2" end="2"/>
                                            </p:txEl>
                                          </p:spTgt>
                                        </p:tgtEl>
                                      </p:cBhvr>
                                    </p:animEffect>
                                    <p:set>
                                      <p:cBhvr>
                                        <p:cTn id="34" dur="1" fill="hold">
                                          <p:stCondLst>
                                            <p:cond delay="499"/>
                                          </p:stCondLst>
                                        </p:cTn>
                                        <p:tgtEl>
                                          <p:spTgt spid="9">
                                            <p:txEl>
                                              <p:pRg st="2" end="2"/>
                                            </p:txEl>
                                          </p:spTgt>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9">
                                            <p:txEl>
                                              <p:pRg st="3" end="3"/>
                                            </p:txEl>
                                          </p:spTgt>
                                        </p:tgtEl>
                                      </p:cBhvr>
                                    </p:animEffect>
                                    <p:set>
                                      <p:cBhvr>
                                        <p:cTn id="37" dur="1" fill="hold">
                                          <p:stCondLst>
                                            <p:cond delay="499"/>
                                          </p:stCondLst>
                                        </p:cTn>
                                        <p:tgtEl>
                                          <p:spTgt spid="9">
                                            <p:txEl>
                                              <p:pRg st="3" end="3"/>
                                            </p:txEl>
                                          </p:spTgt>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9">
                                            <p:txEl>
                                              <p:pRg st="4" end="4"/>
                                            </p:txEl>
                                          </p:spTgt>
                                        </p:tgtEl>
                                      </p:cBhvr>
                                    </p:animEffect>
                                    <p:set>
                                      <p:cBhvr>
                                        <p:cTn id="40" dur="1" fill="hold">
                                          <p:stCondLst>
                                            <p:cond delay="499"/>
                                          </p:stCondLst>
                                        </p:cTn>
                                        <p:tgtEl>
                                          <p:spTgt spid="9">
                                            <p:txEl>
                                              <p:pRg st="4" end="4"/>
                                            </p:txEl>
                                          </p:spTgt>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9">
                                            <p:txEl>
                                              <p:pRg st="5" end="5"/>
                                            </p:txEl>
                                          </p:spTgt>
                                        </p:tgtEl>
                                      </p:cBhvr>
                                    </p:animEffect>
                                    <p:set>
                                      <p:cBhvr>
                                        <p:cTn id="43" dur="1" fill="hold">
                                          <p:stCondLst>
                                            <p:cond delay="499"/>
                                          </p:stCondLst>
                                        </p:cTn>
                                        <p:tgtEl>
                                          <p:spTgt spid="9">
                                            <p:txEl>
                                              <p:pRg st="5" end="5"/>
                                            </p:txEl>
                                          </p:spTgt>
                                        </p:tgtEl>
                                        <p:attrNameLst>
                                          <p:attrName>style.visibility</p:attrName>
                                        </p:attrNameLst>
                                      </p:cBhvr>
                                      <p:to>
                                        <p:strVal val="hidden"/>
                                      </p:to>
                                    </p:set>
                                  </p:childTnLst>
                                </p:cTn>
                              </p:par>
                              <p:par>
                                <p:cTn id="44" presetID="56" presetClass="path" presetSubtype="0" accel="50000" decel="50000" fill="hold" nodeType="withEffect">
                                  <p:stCondLst>
                                    <p:cond delay="0"/>
                                  </p:stCondLst>
                                  <p:iterate type="lt">
                                    <p:tmPct val="0"/>
                                  </p:iterate>
                                  <p:childTnLst>
                                    <p:animMotion origin="layout" path="M -1.38889E-6 3.33333E-6 L 0.25191 -0.3338 " pathEditMode="relative" rAng="0" ptsTypes="AA">
                                      <p:cBhvr>
                                        <p:cTn id="45" dur="2000" fill="hold"/>
                                        <p:tgtEl>
                                          <p:spTgt spid="7">
                                            <p:txEl>
                                              <p:pRg st="2" end="2"/>
                                            </p:txEl>
                                          </p:spTgt>
                                        </p:tgtEl>
                                        <p:attrNameLst>
                                          <p:attrName>ppt_x</p:attrName>
                                          <p:attrName>ppt_y</p:attrName>
                                        </p:attrNameLst>
                                      </p:cBhvr>
                                      <p:rCtr x="12587" y="-16690"/>
                                    </p:animMotion>
                                  </p:childTnLst>
                                </p:cTn>
                              </p:par>
                              <p:par>
                                <p:cTn id="46" presetID="10" presetClass="entr" presetSubtype="0" fill="hold" nodeType="withEffect">
                                  <p:stCondLst>
                                    <p:cond delay="100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5" presetClass="emph" presetSubtype="0" nodeType="withEffect">
                                  <p:stCondLst>
                                    <p:cond delay="0"/>
                                  </p:stCondLst>
                                  <p:iterate type="lt">
                                    <p:tmAbs val="25"/>
                                  </p:iterate>
                                  <p:childTnLst>
                                    <p:set>
                                      <p:cBhvr override="childStyle">
                                        <p:cTn id="50" dur="indefinite"/>
                                        <p:tgtEl>
                                          <p:spTgt spid="7">
                                            <p:txEl>
                                              <p:pRg st="2" end="2"/>
                                            </p:txEl>
                                          </p:spTgt>
                                        </p:tgtEl>
                                        <p:attrNameLst>
                                          <p:attrName>style.fontWeight</p:attrName>
                                        </p:attrNameLst>
                                      </p:cBhvr>
                                      <p:to>
                                        <p:strVal val="bold"/>
                                      </p:to>
                                    </p:set>
                                  </p:childTnLst>
                                </p:cTn>
                              </p:par>
                              <p:par>
                                <p:cTn id="51" presetID="10" presetClass="entr" presetSubtype="0" fill="hold" nodeType="withEffect">
                                  <p:stCondLst>
                                    <p:cond delay="1000"/>
                                  </p:stCondLst>
                                  <p:childTnLst>
                                    <p:set>
                                      <p:cBhvr>
                                        <p:cTn id="52" dur="1" fill="hold">
                                          <p:stCondLst>
                                            <p:cond delay="0"/>
                                          </p:stCondLst>
                                        </p:cTn>
                                        <p:tgtEl>
                                          <p:spTgt spid="11">
                                            <p:txEl>
                                              <p:pRg st="0" end="0"/>
                                            </p:txEl>
                                          </p:spTgt>
                                        </p:tgtEl>
                                        <p:attrNameLst>
                                          <p:attrName>style.visibility</p:attrName>
                                        </p:attrNameLst>
                                      </p:cBhvr>
                                      <p:to>
                                        <p:strVal val="visible"/>
                                      </p:to>
                                    </p:set>
                                    <p:animEffect transition="in" filter="fade">
                                      <p:cBhvr>
                                        <p:cTn id="53" dur="500"/>
                                        <p:tgtEl>
                                          <p:spTgt spid="11">
                                            <p:txEl>
                                              <p:pRg st="0" end="0"/>
                                            </p:txEl>
                                          </p:spTgt>
                                        </p:tgtEl>
                                      </p:cBhvr>
                                    </p:animEffect>
                                  </p:childTnLst>
                                </p:cTn>
                              </p:par>
                              <p:par>
                                <p:cTn id="54" presetID="10" presetClass="entr" presetSubtype="0" fill="hold" nodeType="withEffect">
                                  <p:stCondLst>
                                    <p:cond delay="1000"/>
                                  </p:stCondLst>
                                  <p:childTnLst>
                                    <p:set>
                                      <p:cBhvr>
                                        <p:cTn id="55" dur="1" fill="hold">
                                          <p:stCondLst>
                                            <p:cond delay="0"/>
                                          </p:stCondLst>
                                        </p:cTn>
                                        <p:tgtEl>
                                          <p:spTgt spid="11">
                                            <p:txEl>
                                              <p:pRg st="1" end="1"/>
                                            </p:txEl>
                                          </p:spTgt>
                                        </p:tgtEl>
                                        <p:attrNameLst>
                                          <p:attrName>style.visibility</p:attrName>
                                        </p:attrNameLst>
                                      </p:cBhvr>
                                      <p:to>
                                        <p:strVal val="visible"/>
                                      </p:to>
                                    </p:set>
                                    <p:animEffect transition="in" filter="fade">
                                      <p:cBhvr>
                                        <p:cTn id="56" dur="500"/>
                                        <p:tgtEl>
                                          <p:spTgt spid="11">
                                            <p:txEl>
                                              <p:pRg st="1" end="1"/>
                                            </p:txEl>
                                          </p:spTgt>
                                        </p:tgtEl>
                                      </p:cBhvr>
                                    </p:animEffect>
                                  </p:childTnLst>
                                </p:cTn>
                              </p:par>
                              <p:par>
                                <p:cTn id="57" presetID="10" presetClass="entr" presetSubtype="0" fill="hold" nodeType="withEffect">
                                  <p:stCondLst>
                                    <p:cond delay="100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par>
                                <p:cTn id="60" presetID="10" presetClass="entr" presetSubtype="0" fill="hold" grpId="0" nodeType="withEffect">
                                  <p:stCondLst>
                                    <p:cond delay="100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par>
                                <p:cTn id="63" presetID="10" presetClass="entr" presetSubtype="0" fill="hold" grpId="0" nodeType="withEffect">
                                  <p:stCondLst>
                                    <p:cond delay="1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par>
                                <p:cTn id="66" presetID="1" presetClass="entr" presetSubtype="0" fill="hold" grpId="0" nodeType="withEffect">
                                  <p:stCondLst>
                                    <p:cond delay="1000"/>
                                  </p:stCondLst>
                                  <p:childTnLst>
                                    <p:set>
                                      <p:cBhvr>
                                        <p:cTn id="6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1 Marcador de contenido"/>
          <p:cNvSpPr>
            <a:spLocks noGrp="1"/>
          </p:cNvSpPr>
          <p:nvPr>
            <p:ph idx="1"/>
          </p:nvPr>
        </p:nvSpPr>
        <p:spPr>
          <a:xfrm>
            <a:off x="467544" y="764704"/>
            <a:ext cx="8064896" cy="5361459"/>
          </a:xfrm>
        </p:spPr>
        <p:txBody>
          <a:bodyPr/>
          <a:lstStyle/>
          <a:p>
            <a:pPr marL="0" lvl="1" indent="0" algn="just">
              <a:buNone/>
            </a:pPr>
            <a:r>
              <a:rPr lang="es-EC" sz="2700" dirty="0" smtClean="0">
                <a:solidFill>
                  <a:schemeClr val="tx1"/>
                </a:solidFill>
              </a:rPr>
              <a:t>Ruta metabólica y de señalización intracelular.</a:t>
            </a:r>
          </a:p>
          <a:p>
            <a:pPr marL="0" lvl="1" indent="0" algn="just">
              <a:buNone/>
            </a:pPr>
            <a:r>
              <a:rPr lang="es-EC" sz="2700" dirty="0" smtClean="0">
                <a:solidFill>
                  <a:schemeClr val="tx1"/>
                </a:solidFill>
              </a:rPr>
              <a:t>Estimulación mediada por factores de crecimiento.</a:t>
            </a:r>
            <a:endParaRPr lang="es-EC" sz="2700" dirty="0">
              <a:solidFill>
                <a:schemeClr val="tx1"/>
              </a:solidFill>
            </a:endParaRPr>
          </a:p>
          <a:p>
            <a:pPr marL="0" indent="0">
              <a:buNone/>
            </a:pPr>
            <a:endParaRPr lang="es-EC" sz="2700" dirty="0"/>
          </a:p>
        </p:txBody>
      </p:sp>
      <p:sp>
        <p:nvSpPr>
          <p:cNvPr id="5" name="3 Título"/>
          <p:cNvSpPr txBox="1">
            <a:spLocks/>
          </p:cNvSpPr>
          <p:nvPr/>
        </p:nvSpPr>
        <p:spPr>
          <a:xfrm>
            <a:off x="457200" y="0"/>
            <a:ext cx="8229600" cy="7647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lvl="1" algn="ctr"/>
            <a:r>
              <a:rPr lang="es-EC" sz="2800" dirty="0" smtClean="0">
                <a:solidFill>
                  <a:schemeClr val="tx1"/>
                </a:solidFill>
              </a:rPr>
              <a:t>PI3K/AKT/</a:t>
            </a:r>
            <a:r>
              <a:rPr lang="es-EC" sz="2800" dirty="0" err="1" smtClean="0">
                <a:solidFill>
                  <a:schemeClr val="tx1"/>
                </a:solidFill>
              </a:rPr>
              <a:t>mTOR</a:t>
            </a:r>
            <a:endParaRPr lang="es-EC" sz="2800" dirty="0">
              <a:solidFill>
                <a:schemeClr val="tx1"/>
              </a:solidFill>
            </a:endParaRPr>
          </a:p>
        </p:txBody>
      </p:sp>
      <p:pic>
        <p:nvPicPr>
          <p:cNvPr id="7" name="Picture 2" descr="https://lh5.googleusercontent.com/5MA7yodhiGRvWeVZLByCToeL7ey3R2_xe4Mi3gYocCe9D3ceJiiBPCjar7HvtVcw2mGNCLYifnE7oXvm4YuDIc_UizY9ssdtQhyybLnq9Euui23gVFwJsqXTmGDCyHfU5fHXijTUPus2gqzw"/>
          <p:cNvPicPr>
            <a:picLocks noChangeAspect="1" noChangeArrowheads="1"/>
          </p:cNvPicPr>
          <p:nvPr/>
        </p:nvPicPr>
        <p:blipFill rotWithShape="1">
          <a:blip r:embed="rId5" cstate="print">
            <a:clrChange>
              <a:clrFrom>
                <a:srgbClr val="FAF1CF"/>
              </a:clrFrom>
              <a:clrTo>
                <a:srgbClr val="FAF1CF">
                  <a:alpha val="0"/>
                </a:srgbClr>
              </a:clrTo>
            </a:clrChange>
            <a:extLst>
              <a:ext uri="{28A0092B-C50C-407E-A947-70E740481C1C}">
                <a14:useLocalDpi xmlns:a14="http://schemas.microsoft.com/office/drawing/2010/main" xmlns="" val="0"/>
              </a:ext>
            </a:extLst>
          </a:blip>
          <a:srcRect l="16017" t="11226" r="24476" b="6395"/>
          <a:stretch/>
        </p:blipFill>
        <p:spPr bwMode="auto">
          <a:xfrm>
            <a:off x="323528" y="1988840"/>
            <a:ext cx="5301229" cy="409944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1 Marcador de contenido"/>
          <p:cNvSpPr txBox="1">
            <a:spLocks/>
          </p:cNvSpPr>
          <p:nvPr/>
        </p:nvSpPr>
        <p:spPr>
          <a:xfrm>
            <a:off x="6660232" y="2996953"/>
            <a:ext cx="2024608" cy="1152128"/>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457200" lvl="1" indent="0" algn="ctr">
              <a:buFontTx/>
              <a:buNone/>
            </a:pPr>
            <a:r>
              <a:rPr lang="es-EC" sz="2800" b="1" dirty="0" smtClean="0">
                <a:solidFill>
                  <a:schemeClr val="tx1"/>
                </a:solidFill>
              </a:rPr>
              <a:t>Video</a:t>
            </a:r>
            <a:endParaRPr lang="es-EC" sz="2800" dirty="0" smtClean="0">
              <a:solidFill>
                <a:schemeClr val="tx1"/>
              </a:solidFill>
            </a:endParaRPr>
          </a:p>
          <a:p>
            <a:pPr marL="0" indent="0">
              <a:buFontTx/>
              <a:buNone/>
            </a:pPr>
            <a:endParaRPr lang="es-EC" dirty="0"/>
          </a:p>
        </p:txBody>
      </p:sp>
      <p:pic>
        <p:nvPicPr>
          <p:cNvPr id="9" name="The_PI3K_Pathway(bajaryoutube.com).mp4">
            <a:hlinkClick r:id="" action="ppaction://media"/>
          </p:cNvPr>
          <p:cNvPicPr>
            <a:picLocks noRot="1" noChangeAspect="1"/>
          </p:cNvPicPr>
          <p:nvPr>
            <a:videoFile r:link="rId1"/>
          </p:nvPr>
        </p:nvPicPr>
        <p:blipFill>
          <a:blip r:embed="rId6" cstate="print"/>
          <a:stretch>
            <a:fillRect/>
          </a:stretch>
        </p:blipFill>
        <p:spPr>
          <a:xfrm>
            <a:off x="5724128" y="2655168"/>
            <a:ext cx="3347864" cy="2510898"/>
          </a:xfrm>
          <a:prstGeom prst="rect">
            <a:avLst/>
          </a:prstGeom>
        </p:spPr>
      </p:pic>
      <p:sp>
        <p:nvSpPr>
          <p:cNvPr id="10" name="9 CuadroTexto"/>
          <p:cNvSpPr txBox="1"/>
          <p:nvPr/>
        </p:nvSpPr>
        <p:spPr>
          <a:xfrm>
            <a:off x="251520" y="6211669"/>
            <a:ext cx="6251968" cy="615553"/>
          </a:xfrm>
          <a:prstGeom prst="rect">
            <a:avLst/>
          </a:prstGeom>
          <a:noFill/>
        </p:spPr>
        <p:txBody>
          <a:bodyPr wrap="none" rtlCol="0">
            <a:spAutoFit/>
          </a:bodyPr>
          <a:lstStyle/>
          <a:p>
            <a:r>
              <a:rPr lang="es-ES" sz="1700" dirty="0" smtClean="0"/>
              <a:t>-</a:t>
            </a:r>
            <a:r>
              <a:rPr lang="es-ES" sz="1700" dirty="0" err="1" smtClean="0"/>
              <a:t>Pamplomata</a:t>
            </a:r>
            <a:r>
              <a:rPr lang="es-ES" sz="1700" dirty="0" smtClean="0"/>
              <a:t> </a:t>
            </a:r>
            <a:r>
              <a:rPr lang="es-ES" sz="1700" i="1" dirty="0" smtClean="0"/>
              <a:t>et al.</a:t>
            </a:r>
            <a:r>
              <a:rPr lang="es-ES" sz="1700" dirty="0" smtClean="0"/>
              <a:t>, 2014. </a:t>
            </a:r>
            <a:r>
              <a:rPr lang="es-ES" sz="1700" i="1" dirty="0" err="1" smtClean="0"/>
              <a:t>Therap</a:t>
            </a:r>
            <a:r>
              <a:rPr lang="es-ES" sz="1700" i="1" dirty="0" smtClean="0"/>
              <a:t> </a:t>
            </a:r>
            <a:r>
              <a:rPr lang="es-ES" sz="1700" i="1" dirty="0" err="1" smtClean="0"/>
              <a:t>Advances</a:t>
            </a:r>
            <a:r>
              <a:rPr lang="es-ES" sz="1700" i="1" dirty="0" smtClean="0"/>
              <a:t> in </a:t>
            </a:r>
            <a:r>
              <a:rPr lang="es-ES" sz="1700" i="1" dirty="0" err="1" smtClean="0"/>
              <a:t>Medical</a:t>
            </a:r>
            <a:r>
              <a:rPr lang="es-ES" sz="1700" i="1" dirty="0" smtClean="0"/>
              <a:t> </a:t>
            </a:r>
            <a:r>
              <a:rPr lang="es-ES" sz="1700" i="1" dirty="0" err="1" smtClean="0"/>
              <a:t>Oncol</a:t>
            </a:r>
            <a:r>
              <a:rPr lang="es-ES" sz="1700" dirty="0" smtClean="0"/>
              <a:t>. </a:t>
            </a:r>
          </a:p>
          <a:p>
            <a:r>
              <a:rPr lang="es-ES" sz="1700" dirty="0" smtClean="0"/>
              <a:t>-</a:t>
            </a:r>
            <a:r>
              <a:rPr lang="es-ES" sz="1700" dirty="0" err="1" smtClean="0"/>
              <a:t>Hennessy</a:t>
            </a:r>
            <a:r>
              <a:rPr lang="es-ES" sz="1700" dirty="0" smtClean="0"/>
              <a:t> </a:t>
            </a:r>
            <a:r>
              <a:rPr lang="es-ES" sz="1700" i="1" dirty="0" smtClean="0"/>
              <a:t>et al</a:t>
            </a:r>
            <a:r>
              <a:rPr lang="es-ES" sz="1700" dirty="0" smtClean="0"/>
              <a:t>., 2005. </a:t>
            </a:r>
            <a:r>
              <a:rPr lang="es-ES" sz="1700" i="1" dirty="0" err="1" smtClean="0"/>
              <a:t>Nature</a:t>
            </a:r>
            <a:r>
              <a:rPr lang="es-ES" sz="1700" i="1" dirty="0" smtClean="0"/>
              <a:t> </a:t>
            </a:r>
            <a:r>
              <a:rPr lang="es-ES" sz="1700" i="1" dirty="0" err="1" smtClean="0"/>
              <a:t>Reviews</a:t>
            </a:r>
            <a:r>
              <a:rPr lang="es-ES" sz="1700" i="1" dirty="0" smtClean="0"/>
              <a:t> </a:t>
            </a:r>
            <a:r>
              <a:rPr lang="es-ES" sz="1700" i="1" dirty="0" err="1" smtClean="0"/>
              <a:t>Drug</a:t>
            </a:r>
            <a:r>
              <a:rPr lang="es-ES" sz="1700" i="1" dirty="0" smtClean="0"/>
              <a:t> </a:t>
            </a:r>
            <a:r>
              <a:rPr lang="es-ES" sz="1700" i="1" dirty="0" err="1" smtClean="0"/>
              <a:t>Discovery</a:t>
            </a:r>
            <a:r>
              <a:rPr lang="es-ES" sz="1700" dirty="0" smtClean="0"/>
              <a:t>.</a:t>
            </a:r>
            <a:endParaRPr lang="es-ES" sz="1700" dirty="0"/>
          </a:p>
        </p:txBody>
      </p:sp>
    </p:spTree>
    <p:extLst>
      <p:ext uri="{BB962C8B-B14F-4D97-AF65-F5344CB8AC3E}">
        <p14:creationId xmlns:p14="http://schemas.microsoft.com/office/powerpoint/2010/main" xmlns="" val="333802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fill="remove"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Laptop\Documents\TESIS\Proyecto de Investigación\picasion.com_d8873bce8fce393c53e5052317ddf610.gif"/>
          <p:cNvPicPr>
            <a:picLocks noChangeAspect="1" noChangeArrowheads="1" noCrop="1"/>
          </p:cNvPicPr>
          <p:nvPr/>
        </p:nvPicPr>
        <p:blipFill>
          <a:blip r:embed="rId3" cstate="print"/>
          <a:srcRect/>
          <a:stretch>
            <a:fillRect/>
          </a:stretch>
        </p:blipFill>
        <p:spPr bwMode="auto">
          <a:xfrm>
            <a:off x="3707904" y="4396868"/>
            <a:ext cx="1944216" cy="1710910"/>
          </a:xfrm>
          <a:prstGeom prst="rect">
            <a:avLst/>
          </a:prstGeom>
          <a:noFill/>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3 Título"/>
          <p:cNvSpPr>
            <a:spLocks noGrp="1"/>
          </p:cNvSpPr>
          <p:nvPr>
            <p:ph type="title"/>
          </p:nvPr>
        </p:nvSpPr>
        <p:spPr>
          <a:xfrm>
            <a:off x="539552" y="19472"/>
            <a:ext cx="8229600" cy="529208"/>
          </a:xfrm>
        </p:spPr>
        <p:txBody>
          <a:bodyPr>
            <a:noAutofit/>
          </a:bodyPr>
          <a:lstStyle/>
          <a:p>
            <a:pPr algn="ctr"/>
            <a:r>
              <a:rPr lang="es-ES" dirty="0">
                <a:solidFill>
                  <a:schemeClr val="tx1"/>
                </a:solidFill>
              </a:rPr>
              <a:t>Genética y cáncer de mama</a:t>
            </a:r>
            <a:br>
              <a:rPr lang="es-ES" dirty="0">
                <a:solidFill>
                  <a:schemeClr val="tx1"/>
                </a:solidFill>
              </a:rPr>
            </a:br>
            <a:endParaRPr lang="es-EC" b="1" dirty="0">
              <a:solidFill>
                <a:schemeClr val="tx1"/>
              </a:solidFill>
            </a:endParaRPr>
          </a:p>
        </p:txBody>
      </p:sp>
      <p:sp>
        <p:nvSpPr>
          <p:cNvPr id="2" name="1 Marcador de contenido"/>
          <p:cNvSpPr>
            <a:spLocks noGrp="1"/>
          </p:cNvSpPr>
          <p:nvPr>
            <p:ph idx="1"/>
          </p:nvPr>
        </p:nvSpPr>
        <p:spPr>
          <a:xfrm>
            <a:off x="467544" y="836712"/>
            <a:ext cx="8064896" cy="4032447"/>
          </a:xfrm>
        </p:spPr>
        <p:txBody>
          <a:bodyPr/>
          <a:lstStyle/>
          <a:p>
            <a:pPr marL="0" lvl="1" indent="0" algn="ctr">
              <a:buNone/>
            </a:pPr>
            <a:r>
              <a:rPr lang="es-EC" sz="2800" b="1" dirty="0" err="1" smtClean="0">
                <a:solidFill>
                  <a:schemeClr val="tx1"/>
                </a:solidFill>
              </a:rPr>
              <a:t>Poteína</a:t>
            </a:r>
            <a:r>
              <a:rPr lang="es-EC" sz="2800" b="1" dirty="0" smtClean="0">
                <a:solidFill>
                  <a:schemeClr val="tx1"/>
                </a:solidFill>
              </a:rPr>
              <a:t> AKT1/PBK</a:t>
            </a:r>
            <a:r>
              <a:rPr lang="el-GR" sz="2800" b="1" dirty="0" smtClean="0">
                <a:solidFill>
                  <a:schemeClr val="tx1"/>
                </a:solidFill>
              </a:rPr>
              <a:t>α</a:t>
            </a:r>
            <a:endParaRPr lang="es-EC" sz="2800" b="1" dirty="0">
              <a:solidFill>
                <a:schemeClr val="tx1"/>
              </a:solidFill>
            </a:endParaRPr>
          </a:p>
          <a:p>
            <a:pPr marL="0" indent="0">
              <a:buNone/>
            </a:pPr>
            <a:r>
              <a:rPr lang="es-EC" kern="1200" dirty="0" err="1" smtClean="0">
                <a:solidFill>
                  <a:schemeClr val="tx1"/>
                </a:solidFill>
              </a:rPr>
              <a:t>Serina</a:t>
            </a:r>
            <a:r>
              <a:rPr lang="es-EC" kern="1200" dirty="0" smtClean="0">
                <a:solidFill>
                  <a:schemeClr val="tx1"/>
                </a:solidFill>
              </a:rPr>
              <a:t>/</a:t>
            </a:r>
            <a:r>
              <a:rPr lang="es-EC" kern="1200" dirty="0" err="1" smtClean="0">
                <a:solidFill>
                  <a:schemeClr val="tx1"/>
                </a:solidFill>
              </a:rPr>
              <a:t>treonina</a:t>
            </a:r>
            <a:r>
              <a:rPr lang="es-EC" kern="1200" dirty="0" smtClean="0">
                <a:solidFill>
                  <a:schemeClr val="tx1"/>
                </a:solidFill>
              </a:rPr>
              <a:t> proteína cinasa.</a:t>
            </a:r>
          </a:p>
          <a:p>
            <a:pPr marL="0" indent="0">
              <a:buNone/>
            </a:pPr>
            <a:r>
              <a:rPr lang="es-EC" kern="1200" dirty="0" smtClean="0">
                <a:solidFill>
                  <a:schemeClr val="tx1"/>
                </a:solidFill>
              </a:rPr>
              <a:t>Regula proliferación, sobrevivencia y crecimiento celular.</a:t>
            </a:r>
          </a:p>
          <a:p>
            <a:pPr marL="0" indent="0">
              <a:buNone/>
            </a:pPr>
            <a:endParaRPr lang="es-EC" kern="1200" dirty="0" smtClean="0">
              <a:solidFill>
                <a:schemeClr val="tx1"/>
              </a:solidFill>
            </a:endParaRPr>
          </a:p>
          <a:p>
            <a:pPr marL="0" indent="0">
              <a:buNone/>
            </a:pPr>
            <a:endParaRPr lang="es-EC" kern="1200" dirty="0" smtClean="0">
              <a:solidFill>
                <a:schemeClr val="tx1"/>
              </a:solidFill>
            </a:endParaRPr>
          </a:p>
          <a:p>
            <a:pPr marL="0" indent="0">
              <a:buNone/>
            </a:pPr>
            <a:endParaRPr lang="es-EC" kern="1200" dirty="0" smtClean="0">
              <a:solidFill>
                <a:schemeClr val="tx1"/>
              </a:solidFill>
            </a:endParaRPr>
          </a:p>
          <a:p>
            <a:pPr marL="0" indent="0">
              <a:buNone/>
            </a:pPr>
            <a:r>
              <a:rPr lang="es-EC" kern="1200" dirty="0" smtClean="0">
                <a:solidFill>
                  <a:schemeClr val="tx1"/>
                </a:solidFill>
              </a:rPr>
              <a:t>       </a:t>
            </a:r>
          </a:p>
          <a:p>
            <a:pPr marL="0" indent="0">
              <a:buNone/>
            </a:pPr>
            <a:r>
              <a:rPr lang="es-EC" kern="1200" dirty="0" smtClean="0">
                <a:solidFill>
                  <a:schemeClr val="tx1"/>
                </a:solidFill>
              </a:rPr>
              <a:t>   </a:t>
            </a:r>
            <a:r>
              <a:rPr lang="es-EC" kern="1200" dirty="0" err="1" smtClean="0">
                <a:solidFill>
                  <a:schemeClr val="tx1"/>
                </a:solidFill>
              </a:rPr>
              <a:t>SNPs</a:t>
            </a:r>
            <a:r>
              <a:rPr lang="es-EC" kern="1200" dirty="0" smtClean="0">
                <a:solidFill>
                  <a:schemeClr val="tx1"/>
                </a:solidFill>
              </a:rPr>
              <a:t> AKT1              Activación AKT1	       Crecimiento</a:t>
            </a:r>
          </a:p>
        </p:txBody>
      </p:sp>
      <p:sp>
        <p:nvSpPr>
          <p:cNvPr id="4096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pSp>
        <p:nvGrpSpPr>
          <p:cNvPr id="44" name="43 Grupo"/>
          <p:cNvGrpSpPr/>
          <p:nvPr/>
        </p:nvGrpSpPr>
        <p:grpSpPr>
          <a:xfrm>
            <a:off x="1403648" y="2204863"/>
            <a:ext cx="6408712" cy="1584177"/>
            <a:chOff x="179512" y="4149079"/>
            <a:chExt cx="5904656" cy="1296775"/>
          </a:xfrm>
        </p:grpSpPr>
        <p:grpSp>
          <p:nvGrpSpPr>
            <p:cNvPr id="31" name="30 Grupo"/>
            <p:cNvGrpSpPr/>
            <p:nvPr/>
          </p:nvGrpSpPr>
          <p:grpSpPr>
            <a:xfrm>
              <a:off x="179512" y="4149079"/>
              <a:ext cx="5904656" cy="1296775"/>
              <a:chOff x="393179" y="3429617"/>
              <a:chExt cx="5114925" cy="681929"/>
            </a:xfrm>
          </p:grpSpPr>
          <p:grpSp>
            <p:nvGrpSpPr>
              <p:cNvPr id="40961" name="Group 11"/>
              <p:cNvGrpSpPr>
                <a:grpSpLocks/>
              </p:cNvGrpSpPr>
              <p:nvPr/>
            </p:nvGrpSpPr>
            <p:grpSpPr bwMode="auto">
              <a:xfrm>
                <a:off x="393179" y="3904615"/>
                <a:ext cx="5114925" cy="206931"/>
                <a:chOff x="1784" y="6179"/>
                <a:chExt cx="5534" cy="237"/>
              </a:xfrm>
            </p:grpSpPr>
            <p:sp>
              <p:nvSpPr>
                <p:cNvPr id="21" name="Rectangle 4"/>
                <p:cNvSpPr>
                  <a:spLocks noChangeArrowheads="1"/>
                </p:cNvSpPr>
                <p:nvPr/>
              </p:nvSpPr>
              <p:spPr bwMode="auto">
                <a:xfrm>
                  <a:off x="1784" y="6242"/>
                  <a:ext cx="5534" cy="71"/>
                </a:xfrm>
                <a:prstGeom prst="rect">
                  <a:avLst/>
                </a:prstGeom>
                <a:solidFill>
                  <a:srgbClr val="7F7F7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40964" name="Rectangle 5"/>
                <p:cNvSpPr>
                  <a:spLocks noChangeArrowheads="1"/>
                </p:cNvSpPr>
                <p:nvPr/>
              </p:nvSpPr>
              <p:spPr bwMode="auto">
                <a:xfrm>
                  <a:off x="2010" y="6179"/>
                  <a:ext cx="1124" cy="237"/>
                </a:xfrm>
                <a:prstGeom prst="rect">
                  <a:avLst/>
                </a:prstGeom>
                <a:solidFill>
                  <a:srgbClr val="0F243E"/>
                </a:solidFill>
                <a:ln w="9525">
                  <a:solidFill>
                    <a:srgbClr val="0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PH</a:t>
                  </a:r>
                  <a:endParaRPr kumimoji="0" lang="es-ES" b="0" i="0" u="none" strike="noStrike" cap="none" normalizeH="0" baseline="0" dirty="0" smtClean="0">
                    <a:ln>
                      <a:noFill/>
                    </a:ln>
                    <a:solidFill>
                      <a:schemeClr val="bg1"/>
                    </a:solidFill>
                    <a:effectLst/>
                    <a:latin typeface="Arial" pitchFamily="34" charset="0"/>
                    <a:cs typeface="Arial" pitchFamily="34" charset="0"/>
                  </a:endParaRPr>
                </a:p>
              </p:txBody>
            </p:sp>
            <p:sp>
              <p:nvSpPr>
                <p:cNvPr id="40963" name="Rectangle 7"/>
                <p:cNvSpPr>
                  <a:spLocks noChangeArrowheads="1"/>
                </p:cNvSpPr>
                <p:nvPr/>
              </p:nvSpPr>
              <p:spPr bwMode="auto">
                <a:xfrm>
                  <a:off x="3255" y="6179"/>
                  <a:ext cx="3128" cy="237"/>
                </a:xfrm>
                <a:prstGeom prst="rect">
                  <a:avLst/>
                </a:prstGeom>
                <a:solidFill>
                  <a:srgbClr val="92D050"/>
                </a:solidFill>
                <a:ln w="9525">
                  <a:solidFill>
                    <a:srgbClr val="0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Dominio cinasa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40962" name="Rectangle 10"/>
                <p:cNvSpPr>
                  <a:spLocks noChangeArrowheads="1"/>
                </p:cNvSpPr>
                <p:nvPr/>
              </p:nvSpPr>
              <p:spPr bwMode="auto">
                <a:xfrm>
                  <a:off x="6571" y="6179"/>
                  <a:ext cx="591" cy="237"/>
                </a:xfrm>
                <a:prstGeom prst="rect">
                  <a:avLst/>
                </a:prstGeom>
                <a:solidFill>
                  <a:srgbClr val="0070C0"/>
                </a:solidFill>
                <a:ln w="9525">
                  <a:solidFill>
                    <a:srgbClr val="0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HM</a:t>
                  </a:r>
                  <a:endParaRPr kumimoji="0" lang="es-ES" b="0" i="0" u="none" strike="noStrike" cap="none" normalizeH="0" baseline="0" dirty="0" smtClean="0">
                    <a:ln>
                      <a:noFill/>
                    </a:ln>
                    <a:solidFill>
                      <a:schemeClr val="bg1"/>
                    </a:solidFill>
                    <a:effectLst/>
                    <a:latin typeface="Arial" pitchFamily="34" charset="0"/>
                    <a:cs typeface="Arial" pitchFamily="34" charset="0"/>
                  </a:endParaRPr>
                </a:p>
              </p:txBody>
            </p:sp>
          </p:grpSp>
          <p:grpSp>
            <p:nvGrpSpPr>
              <p:cNvPr id="40970" name="Group 10"/>
              <p:cNvGrpSpPr>
                <a:grpSpLocks/>
              </p:cNvGrpSpPr>
              <p:nvPr/>
            </p:nvGrpSpPr>
            <p:grpSpPr bwMode="auto">
              <a:xfrm>
                <a:off x="585527" y="3429617"/>
                <a:ext cx="3130978" cy="479736"/>
                <a:chOff x="2749" y="13195"/>
                <a:chExt cx="4931" cy="756"/>
              </a:xfrm>
            </p:grpSpPr>
            <p:sp>
              <p:nvSpPr>
                <p:cNvPr id="68" name="Rectangle 32"/>
                <p:cNvSpPr>
                  <a:spLocks noChangeArrowheads="1"/>
                </p:cNvSpPr>
                <p:nvPr/>
              </p:nvSpPr>
              <p:spPr bwMode="auto">
                <a:xfrm rot="16200000">
                  <a:off x="7333" y="13318"/>
                  <a:ext cx="470" cy="224"/>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S" sz="1400" b="1" i="0" u="none" strike="noStrike" cap="none" normalizeH="0" baseline="0" dirty="0" smtClean="0">
                      <a:ln>
                        <a:noFill/>
                      </a:ln>
                      <a:solidFill>
                        <a:schemeClr val="tx1"/>
                      </a:solidFill>
                      <a:effectLst/>
                      <a:latin typeface="Calibri" pitchFamily="34" charset="0"/>
                      <a:cs typeface="Arial" pitchFamily="34" charset="0"/>
                    </a:rPr>
                    <a:t>P388T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69" name="AutoShape 16"/>
                <p:cNvSpPr>
                  <a:spLocks noChangeArrowheads="1"/>
                </p:cNvSpPr>
                <p:nvPr/>
              </p:nvSpPr>
              <p:spPr bwMode="auto">
                <a:xfrm>
                  <a:off x="2790" y="13701"/>
                  <a:ext cx="189" cy="250"/>
                </a:xfrm>
                <a:prstGeom prst="downArrow">
                  <a:avLst>
                    <a:gd name="adj1" fmla="val 43231"/>
                    <a:gd name="adj2" fmla="val 70369"/>
                  </a:avLst>
                </a:prstGeom>
                <a:solidFill>
                  <a:srgbClr val="00B0F0"/>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s-ES"/>
                </a:p>
              </p:txBody>
            </p:sp>
            <p:sp>
              <p:nvSpPr>
                <p:cNvPr id="70" name="AutoShape 17"/>
                <p:cNvSpPr>
                  <a:spLocks noChangeArrowheads="1"/>
                </p:cNvSpPr>
                <p:nvPr/>
              </p:nvSpPr>
              <p:spPr bwMode="auto">
                <a:xfrm>
                  <a:off x="3046" y="13701"/>
                  <a:ext cx="189" cy="250"/>
                </a:xfrm>
                <a:prstGeom prst="downArrow">
                  <a:avLst>
                    <a:gd name="adj1" fmla="val 43231"/>
                    <a:gd name="adj2" fmla="val 70369"/>
                  </a:avLst>
                </a:prstGeom>
                <a:solidFill>
                  <a:srgbClr val="00B0F0"/>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s-ES"/>
                </a:p>
              </p:txBody>
            </p:sp>
            <p:sp>
              <p:nvSpPr>
                <p:cNvPr id="71" name="AutoShape 18"/>
                <p:cNvSpPr>
                  <a:spLocks noChangeArrowheads="1"/>
                </p:cNvSpPr>
                <p:nvPr/>
              </p:nvSpPr>
              <p:spPr bwMode="auto">
                <a:xfrm>
                  <a:off x="3625" y="13699"/>
                  <a:ext cx="189" cy="250"/>
                </a:xfrm>
                <a:prstGeom prst="downArrow">
                  <a:avLst>
                    <a:gd name="adj1" fmla="val 43231"/>
                    <a:gd name="adj2" fmla="val 70369"/>
                  </a:avLst>
                </a:prstGeom>
                <a:solidFill>
                  <a:srgbClr val="00B0F0"/>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s-ES"/>
                </a:p>
              </p:txBody>
            </p:sp>
            <p:sp>
              <p:nvSpPr>
                <p:cNvPr id="72" name="AutoShape 19"/>
                <p:cNvSpPr>
                  <a:spLocks noChangeArrowheads="1"/>
                </p:cNvSpPr>
                <p:nvPr/>
              </p:nvSpPr>
              <p:spPr bwMode="auto">
                <a:xfrm>
                  <a:off x="3404" y="13701"/>
                  <a:ext cx="189" cy="250"/>
                </a:xfrm>
                <a:prstGeom prst="downArrow">
                  <a:avLst>
                    <a:gd name="adj1" fmla="val 43231"/>
                    <a:gd name="adj2" fmla="val 70369"/>
                  </a:avLst>
                </a:prstGeom>
                <a:solidFill>
                  <a:srgbClr val="00B0F0"/>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s-ES"/>
                </a:p>
              </p:txBody>
            </p:sp>
            <p:sp>
              <p:nvSpPr>
                <p:cNvPr id="73" name="AutoShape 20"/>
                <p:cNvSpPr>
                  <a:spLocks noChangeArrowheads="1"/>
                </p:cNvSpPr>
                <p:nvPr/>
              </p:nvSpPr>
              <p:spPr bwMode="auto">
                <a:xfrm>
                  <a:off x="3927" y="13699"/>
                  <a:ext cx="189" cy="250"/>
                </a:xfrm>
                <a:prstGeom prst="downArrow">
                  <a:avLst>
                    <a:gd name="adj1" fmla="val 43231"/>
                    <a:gd name="adj2" fmla="val 70369"/>
                  </a:avLst>
                </a:prstGeom>
                <a:solidFill>
                  <a:srgbClr val="00B0F0"/>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s-ES"/>
                </a:p>
              </p:txBody>
            </p:sp>
            <p:sp>
              <p:nvSpPr>
                <p:cNvPr id="74" name="AutoShape 21"/>
                <p:cNvSpPr>
                  <a:spLocks noChangeArrowheads="1"/>
                </p:cNvSpPr>
                <p:nvPr/>
              </p:nvSpPr>
              <p:spPr bwMode="auto">
                <a:xfrm>
                  <a:off x="4222" y="13701"/>
                  <a:ext cx="189" cy="250"/>
                </a:xfrm>
                <a:prstGeom prst="downArrow">
                  <a:avLst>
                    <a:gd name="adj1" fmla="val 43231"/>
                    <a:gd name="adj2" fmla="val 70369"/>
                  </a:avLst>
                </a:prstGeom>
                <a:solidFill>
                  <a:srgbClr val="00B0F0"/>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s-ES"/>
                </a:p>
              </p:txBody>
            </p:sp>
            <p:sp>
              <p:nvSpPr>
                <p:cNvPr id="75" name="AutoShape 22"/>
                <p:cNvSpPr>
                  <a:spLocks noChangeArrowheads="1"/>
                </p:cNvSpPr>
                <p:nvPr/>
              </p:nvSpPr>
              <p:spPr bwMode="auto">
                <a:xfrm>
                  <a:off x="7464" y="13672"/>
                  <a:ext cx="189" cy="275"/>
                </a:xfrm>
                <a:prstGeom prst="downArrow">
                  <a:avLst>
                    <a:gd name="adj1" fmla="val 43231"/>
                    <a:gd name="adj2" fmla="val 70369"/>
                  </a:avLst>
                </a:prstGeom>
                <a:solidFill>
                  <a:srgbClr val="FF0000"/>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s-ES"/>
                </a:p>
              </p:txBody>
            </p:sp>
            <p:sp>
              <p:nvSpPr>
                <p:cNvPr id="76" name="Rectangle 18"/>
                <p:cNvSpPr>
                  <a:spLocks noChangeArrowheads="1"/>
                </p:cNvSpPr>
                <p:nvPr/>
              </p:nvSpPr>
              <p:spPr bwMode="auto">
                <a:xfrm rot="16200000">
                  <a:off x="3394" y="12550"/>
                  <a:ext cx="470" cy="176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dirty="0" smtClean="0">
                      <a:ln>
                        <a:noFill/>
                      </a:ln>
                      <a:solidFill>
                        <a:schemeClr val="tx1"/>
                      </a:solidFill>
                      <a:effectLst/>
                      <a:latin typeface="Calibri" pitchFamily="34" charset="0"/>
                      <a:cs typeface="Arial" pitchFamily="34" charset="0"/>
                    </a:rPr>
                    <a:t>E17K</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dirty="0" smtClean="0">
                      <a:ln>
                        <a:noFill/>
                      </a:ln>
                      <a:solidFill>
                        <a:schemeClr val="tx1"/>
                      </a:solidFill>
                      <a:effectLst/>
                      <a:latin typeface="Calibri" pitchFamily="34" charset="0"/>
                      <a:cs typeface="Arial" pitchFamily="34" charset="0"/>
                    </a:rPr>
                    <a:t>D32E</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dirty="0" smtClean="0">
                      <a:ln>
                        <a:noFill/>
                      </a:ln>
                      <a:solidFill>
                        <a:schemeClr val="tx1"/>
                      </a:solidFill>
                      <a:effectLst/>
                      <a:latin typeface="Calibri" pitchFamily="34" charset="0"/>
                      <a:cs typeface="Arial" pitchFamily="34" charset="0"/>
                    </a:rPr>
                    <a:t>K39N</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dirty="0" smtClean="0">
                      <a:ln>
                        <a:noFill/>
                      </a:ln>
                      <a:solidFill>
                        <a:schemeClr val="tx1"/>
                      </a:solidFill>
                      <a:effectLst/>
                      <a:latin typeface="Calibri" pitchFamily="34" charset="0"/>
                      <a:cs typeface="Arial" pitchFamily="34" charset="0"/>
                    </a:rPr>
                    <a:t>P42T</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dirty="0" smtClean="0">
                      <a:ln>
                        <a:noFill/>
                      </a:ln>
                      <a:solidFill>
                        <a:schemeClr val="tx1"/>
                      </a:solidFill>
                      <a:effectLst/>
                      <a:latin typeface="Calibri" pitchFamily="34" charset="0"/>
                      <a:cs typeface="Arial" pitchFamily="34" charset="0"/>
                    </a:rPr>
                    <a:t>L52R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de-DE" sz="1400" b="1" i="0" u="none" strike="noStrike" cap="none" normalizeH="0" baseline="0" dirty="0" smtClean="0">
                      <a:ln>
                        <a:noFill/>
                      </a:ln>
                      <a:solidFill>
                        <a:schemeClr val="tx1"/>
                      </a:solidFill>
                      <a:effectLst/>
                      <a:latin typeface="Calibri" pitchFamily="34" charset="0"/>
                      <a:cs typeface="Arial" pitchFamily="34" charset="0"/>
                    </a:rPr>
                    <a:t>Q79K</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grpSp>
        </p:grpSp>
        <p:sp>
          <p:nvSpPr>
            <p:cNvPr id="42" name="AutoShape 22"/>
            <p:cNvSpPr>
              <a:spLocks noChangeArrowheads="1"/>
            </p:cNvSpPr>
            <p:nvPr/>
          </p:nvSpPr>
          <p:spPr bwMode="auto">
            <a:xfrm>
              <a:off x="3563888" y="4725144"/>
              <a:ext cx="134373" cy="338557"/>
            </a:xfrm>
            <a:prstGeom prst="downArrow">
              <a:avLst>
                <a:gd name="adj1" fmla="val 43231"/>
                <a:gd name="adj2" fmla="val 70369"/>
              </a:avLst>
            </a:prstGeom>
            <a:solidFill>
              <a:srgbClr val="FF0000"/>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s-ES"/>
            </a:p>
          </p:txBody>
        </p:sp>
        <p:sp>
          <p:nvSpPr>
            <p:cNvPr id="43" name="Rectangle 32"/>
            <p:cNvSpPr>
              <a:spLocks noChangeArrowheads="1"/>
            </p:cNvSpPr>
            <p:nvPr/>
          </p:nvSpPr>
          <p:spPr bwMode="auto">
            <a:xfrm rot="16200000">
              <a:off x="3377719" y="4392015"/>
              <a:ext cx="501111" cy="159257"/>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S" sz="1400" b="1" i="0" u="none" strike="noStrike" cap="none" normalizeH="0" baseline="0" dirty="0" smtClean="0">
                  <a:ln>
                    <a:noFill/>
                  </a:ln>
                  <a:solidFill>
                    <a:schemeClr val="tx1"/>
                  </a:solidFill>
                  <a:effectLst/>
                  <a:latin typeface="Calibri" pitchFamily="34" charset="0"/>
                  <a:cs typeface="Arial" pitchFamily="34" charset="0"/>
                </a:rPr>
                <a:t>E319G</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52" name="Picture 2" descr="C:\Users\Laptop\Pictures\DNA_orbit_animated.gif"/>
          <p:cNvPicPr>
            <a:picLocks noChangeAspect="1" noChangeArrowheads="1" noCrop="1"/>
          </p:cNvPicPr>
          <p:nvPr/>
        </p:nvPicPr>
        <p:blipFill>
          <a:blip r:embed="rId5" cstate="print">
            <a:lum bright="-10000"/>
          </a:blip>
          <a:srcRect/>
          <a:stretch>
            <a:fillRect/>
          </a:stretch>
        </p:blipFill>
        <p:spPr bwMode="auto">
          <a:xfrm rot="16200000">
            <a:off x="1046879" y="3946958"/>
            <a:ext cx="1138665" cy="2455193"/>
          </a:xfrm>
          <a:prstGeom prst="rect">
            <a:avLst/>
          </a:prstGeom>
          <a:noFill/>
        </p:spPr>
      </p:pic>
      <p:pic>
        <p:nvPicPr>
          <p:cNvPr id="61" name="60 Imagen" descr="Cáncer de seno (mama) en estadio lllB. El dibujo de la izquierdaderecha es una sección transversal de la mama que muestra que el cáncer se diseminó hasta la pared torácicadel pecho. También se muestran las costillas, el músculo y el tejido graso. En el dibujo de la derecha se muestra el tumor que se diseminó hasta la piel de la mama. En un recuadro se muestra el cáncer de seno (mama) inflamatorio."/>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43079" t="17515" r="4560" b="-417"/>
          <a:stretch/>
        </p:blipFill>
        <p:spPr bwMode="auto">
          <a:xfrm>
            <a:off x="6660232" y="4437112"/>
            <a:ext cx="1656184" cy="1656184"/>
          </a:xfrm>
          <a:prstGeom prst="rect">
            <a:avLst/>
          </a:prstGeom>
          <a:noFill/>
          <a:ln>
            <a:noFill/>
          </a:ln>
        </p:spPr>
      </p:pic>
      <p:sp>
        <p:nvSpPr>
          <p:cNvPr id="62" name="61 Flecha derecha"/>
          <p:cNvSpPr/>
          <p:nvPr/>
        </p:nvSpPr>
        <p:spPr>
          <a:xfrm>
            <a:off x="2987824" y="4941168"/>
            <a:ext cx="720080" cy="50405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62 Flecha derecha"/>
          <p:cNvSpPr/>
          <p:nvPr/>
        </p:nvSpPr>
        <p:spPr>
          <a:xfrm>
            <a:off x="5724128" y="5013176"/>
            <a:ext cx="720080" cy="50405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31 CuadroTexto"/>
          <p:cNvSpPr txBox="1"/>
          <p:nvPr/>
        </p:nvSpPr>
        <p:spPr>
          <a:xfrm>
            <a:off x="251520" y="6021288"/>
            <a:ext cx="6091732" cy="846386"/>
          </a:xfrm>
          <a:prstGeom prst="rect">
            <a:avLst/>
          </a:prstGeom>
          <a:noFill/>
        </p:spPr>
        <p:txBody>
          <a:bodyPr wrap="square" rtlCol="0">
            <a:spAutoFit/>
          </a:bodyPr>
          <a:lstStyle/>
          <a:p>
            <a:r>
              <a:rPr lang="es-ES" sz="1700" dirty="0" smtClean="0"/>
              <a:t>-</a:t>
            </a:r>
            <a:r>
              <a:rPr lang="es-ES" sz="1600" dirty="0" err="1" smtClean="0"/>
              <a:t>Etro</a:t>
            </a:r>
            <a:r>
              <a:rPr lang="es-ES" sz="1600" dirty="0" smtClean="0"/>
              <a:t> </a:t>
            </a:r>
            <a:r>
              <a:rPr lang="es-ES" sz="1600" i="1" dirty="0" smtClean="0"/>
              <a:t>et al</a:t>
            </a:r>
            <a:r>
              <a:rPr lang="es-ES" sz="1600" dirty="0" smtClean="0"/>
              <a:t>., 2010. </a:t>
            </a:r>
            <a:r>
              <a:rPr lang="es-ES" sz="1600" i="1" dirty="0" smtClean="0"/>
              <a:t>Atlas of </a:t>
            </a:r>
            <a:r>
              <a:rPr lang="es-ES" sz="1600" i="1" dirty="0" err="1" smtClean="0"/>
              <a:t>Genetics</a:t>
            </a:r>
            <a:r>
              <a:rPr lang="es-ES" sz="1600" i="1" dirty="0" smtClean="0"/>
              <a:t> &amp; </a:t>
            </a:r>
            <a:r>
              <a:rPr lang="es-ES" sz="1600" i="1" dirty="0" err="1" smtClean="0"/>
              <a:t>Cytogenetics</a:t>
            </a:r>
            <a:r>
              <a:rPr lang="es-ES" sz="1600" i="1" dirty="0" smtClean="0"/>
              <a:t> in </a:t>
            </a:r>
            <a:r>
              <a:rPr lang="es-ES" sz="1600" i="1" dirty="0" err="1" smtClean="0"/>
              <a:t>Oncol</a:t>
            </a:r>
            <a:r>
              <a:rPr lang="es-ES" sz="1600" dirty="0" smtClean="0"/>
              <a:t>. </a:t>
            </a:r>
          </a:p>
          <a:p>
            <a:r>
              <a:rPr lang="es-ES" sz="1600" dirty="0" smtClean="0"/>
              <a:t>-</a:t>
            </a:r>
            <a:r>
              <a:rPr lang="es-ES" sz="1600" dirty="0" err="1" smtClean="0"/>
              <a:t>Carpten</a:t>
            </a:r>
            <a:r>
              <a:rPr lang="es-ES" sz="1600" dirty="0" smtClean="0"/>
              <a:t> </a:t>
            </a:r>
            <a:r>
              <a:rPr lang="es-ES" sz="1600" i="1" dirty="0" smtClean="0"/>
              <a:t>et al</a:t>
            </a:r>
            <a:r>
              <a:rPr lang="es-ES" sz="1600" dirty="0" smtClean="0"/>
              <a:t>., 2007. </a:t>
            </a:r>
            <a:r>
              <a:rPr lang="es-ES" sz="1600" i="1" dirty="0" err="1" smtClean="0"/>
              <a:t>Nature</a:t>
            </a:r>
            <a:r>
              <a:rPr lang="es-ES" sz="1600" dirty="0" smtClean="0"/>
              <a:t>.</a:t>
            </a:r>
          </a:p>
          <a:p>
            <a:r>
              <a:rPr lang="es-ES" sz="1600" dirty="0" smtClean="0"/>
              <a:t>-</a:t>
            </a:r>
            <a:r>
              <a:rPr lang="es-ES" sz="1600" dirty="0" err="1" smtClean="0"/>
              <a:t>Spears</a:t>
            </a:r>
            <a:r>
              <a:rPr lang="es-ES" sz="1600" dirty="0" smtClean="0"/>
              <a:t> </a:t>
            </a:r>
            <a:r>
              <a:rPr lang="es-ES" sz="1600" i="1" dirty="0" smtClean="0"/>
              <a:t>et al., </a:t>
            </a:r>
            <a:r>
              <a:rPr lang="es-ES" sz="1600" dirty="0" smtClean="0"/>
              <a:t>2012.</a:t>
            </a:r>
            <a:r>
              <a:rPr lang="es-ES" sz="1600" i="1" dirty="0" smtClean="0"/>
              <a:t> </a:t>
            </a:r>
            <a:r>
              <a:rPr lang="es-ES" sz="1600" i="1" dirty="0" err="1" smtClean="0"/>
              <a:t>Journal</a:t>
            </a:r>
            <a:r>
              <a:rPr lang="es-ES" sz="1600" i="1" dirty="0" smtClean="0"/>
              <a:t> of </a:t>
            </a:r>
            <a:r>
              <a:rPr lang="es-ES" sz="1600" i="1" dirty="0" err="1" smtClean="0"/>
              <a:t>Pathology</a:t>
            </a:r>
            <a:r>
              <a:rPr lang="es-ES" sz="1600" i="1" dirty="0" smtClean="0"/>
              <a:t>.</a:t>
            </a:r>
            <a:endParaRPr lang="es-ES" sz="1700" dirty="0"/>
          </a:p>
        </p:txBody>
      </p:sp>
    </p:spTree>
    <p:extLst>
      <p:ext uri="{BB962C8B-B14F-4D97-AF65-F5344CB8AC3E}">
        <p14:creationId xmlns:p14="http://schemas.microsoft.com/office/powerpoint/2010/main" xmlns="" val="22170654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3 Título"/>
          <p:cNvSpPr>
            <a:spLocks noGrp="1"/>
          </p:cNvSpPr>
          <p:nvPr>
            <p:ph type="title"/>
          </p:nvPr>
        </p:nvSpPr>
        <p:spPr>
          <a:xfrm>
            <a:off x="539552" y="19472"/>
            <a:ext cx="8229600" cy="529208"/>
          </a:xfrm>
        </p:spPr>
        <p:txBody>
          <a:bodyPr>
            <a:noAutofit/>
          </a:bodyPr>
          <a:lstStyle/>
          <a:p>
            <a:pPr algn="ctr"/>
            <a:r>
              <a:rPr lang="es-ES" dirty="0" smtClean="0">
                <a:solidFill>
                  <a:schemeClr val="tx1"/>
                </a:solidFill>
              </a:rPr>
              <a:t>Justificación</a:t>
            </a:r>
            <a:endParaRPr lang="es-EC" b="1" dirty="0">
              <a:solidFill>
                <a:schemeClr val="tx1"/>
              </a:solidFill>
            </a:endParaRPr>
          </a:p>
        </p:txBody>
      </p:sp>
      <p:sp>
        <p:nvSpPr>
          <p:cNvPr id="4096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36" name="35 Marcador de contenido"/>
          <p:cNvGraphicFramePr>
            <a:graphicFrameLocks noGrp="1"/>
          </p:cNvGraphicFramePr>
          <p:nvPr>
            <p:ph idx="1"/>
          </p:nvPr>
        </p:nvGraphicFramePr>
        <p:xfrm>
          <a:off x="467544" y="692696"/>
          <a:ext cx="8136904" cy="30963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098" name="Picture 2"/>
          <p:cNvPicPr>
            <a:picLocks noChangeAspect="1" noChangeArrowheads="1"/>
          </p:cNvPicPr>
          <p:nvPr/>
        </p:nvPicPr>
        <p:blipFill>
          <a:blip r:embed="rId9" cstate="print"/>
          <a:srcRect l="23517" t="22266" r="10624" b="27532"/>
          <a:stretch>
            <a:fillRect/>
          </a:stretch>
        </p:blipFill>
        <p:spPr bwMode="auto">
          <a:xfrm>
            <a:off x="179512" y="3861048"/>
            <a:ext cx="5040560" cy="2160240"/>
          </a:xfrm>
          <a:prstGeom prst="rect">
            <a:avLst/>
          </a:prstGeom>
          <a:noFill/>
          <a:ln w="9525">
            <a:noFill/>
            <a:miter lim="800000"/>
            <a:headEnd/>
            <a:tailEnd/>
          </a:ln>
        </p:spPr>
      </p:pic>
      <p:pic>
        <p:nvPicPr>
          <p:cNvPr id="4101" name="Picture 5"/>
          <p:cNvPicPr>
            <a:picLocks noChangeAspect="1" noChangeArrowheads="1"/>
          </p:cNvPicPr>
          <p:nvPr/>
        </p:nvPicPr>
        <p:blipFill>
          <a:blip r:embed="rId10" cstate="print"/>
          <a:srcRect l="26202" t="25391" r="27863" b="43109"/>
          <a:stretch>
            <a:fillRect/>
          </a:stretch>
        </p:blipFill>
        <p:spPr bwMode="auto">
          <a:xfrm>
            <a:off x="827584" y="4077072"/>
            <a:ext cx="5603122" cy="2160240"/>
          </a:xfrm>
          <a:prstGeom prst="rect">
            <a:avLst/>
          </a:prstGeom>
          <a:noFill/>
          <a:ln w="9525">
            <a:noFill/>
            <a:miter lim="800000"/>
            <a:headEnd/>
            <a:tailEnd/>
          </a:ln>
        </p:spPr>
      </p:pic>
      <p:pic>
        <p:nvPicPr>
          <p:cNvPr id="4102" name="Picture 6"/>
          <p:cNvPicPr>
            <a:picLocks noChangeAspect="1" noChangeArrowheads="1"/>
          </p:cNvPicPr>
          <p:nvPr/>
        </p:nvPicPr>
        <p:blipFill>
          <a:blip r:embed="rId11" cstate="print"/>
          <a:srcRect l="29051" t="18329" r="22800" b="57062"/>
          <a:stretch>
            <a:fillRect/>
          </a:stretch>
        </p:blipFill>
        <p:spPr bwMode="auto">
          <a:xfrm>
            <a:off x="1547664" y="4581128"/>
            <a:ext cx="6264696" cy="1800200"/>
          </a:xfrm>
          <a:prstGeom prst="rect">
            <a:avLst/>
          </a:prstGeom>
          <a:noFill/>
          <a:ln w="9525">
            <a:noFill/>
            <a:miter lim="800000"/>
            <a:headEnd/>
            <a:tailEnd/>
          </a:ln>
        </p:spPr>
      </p:pic>
      <p:sp>
        <p:nvSpPr>
          <p:cNvPr id="9" name="8 CuadroTexto"/>
          <p:cNvSpPr txBox="1"/>
          <p:nvPr/>
        </p:nvSpPr>
        <p:spPr>
          <a:xfrm>
            <a:off x="251520" y="6488668"/>
            <a:ext cx="5040675" cy="369332"/>
          </a:xfrm>
          <a:prstGeom prst="rect">
            <a:avLst/>
          </a:prstGeom>
          <a:noFill/>
        </p:spPr>
        <p:txBody>
          <a:bodyPr wrap="none" rtlCol="0">
            <a:spAutoFit/>
          </a:bodyPr>
          <a:lstStyle/>
          <a:p>
            <a:r>
              <a:rPr lang="es-ES" dirty="0" smtClean="0"/>
              <a:t>-</a:t>
            </a:r>
            <a:r>
              <a:rPr lang="es-ES" dirty="0" err="1" smtClean="0"/>
              <a:t>Yarden</a:t>
            </a:r>
            <a:r>
              <a:rPr lang="es-ES" dirty="0" smtClean="0"/>
              <a:t> </a:t>
            </a:r>
            <a:r>
              <a:rPr lang="es-ES" i="1" dirty="0" smtClean="0"/>
              <a:t>et al</a:t>
            </a:r>
            <a:r>
              <a:rPr lang="es-ES" dirty="0" smtClean="0"/>
              <a:t>., 2010. </a:t>
            </a:r>
            <a:r>
              <a:rPr lang="es-ES" i="1" dirty="0" smtClean="0"/>
              <a:t>Molecular </a:t>
            </a:r>
            <a:r>
              <a:rPr lang="es-ES" i="1" dirty="0" err="1" smtClean="0"/>
              <a:t>Carcinogenesis</a:t>
            </a:r>
            <a:r>
              <a:rPr lang="es-ES" dirty="0" smtClean="0"/>
              <a:t>.</a:t>
            </a:r>
            <a:endParaRPr lang="es-ES" dirty="0"/>
          </a:p>
        </p:txBody>
      </p:sp>
    </p:spTree>
    <p:extLst>
      <p:ext uri="{BB962C8B-B14F-4D97-AF65-F5344CB8AC3E}">
        <p14:creationId xmlns:p14="http://schemas.microsoft.com/office/powerpoint/2010/main" xmlns="" val="221706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fade">
                                      <p:cBhvr>
                                        <p:cTn id="7" dur="1600"/>
                                        <p:tgtEl>
                                          <p:spTgt spid="4101"/>
                                        </p:tgtEl>
                                      </p:cBhvr>
                                    </p:animEffect>
                                  </p:childTnLst>
                                </p:cTn>
                              </p:par>
                            </p:childTnLst>
                          </p:cTn>
                        </p:par>
                        <p:par>
                          <p:cTn id="8" fill="hold">
                            <p:stCondLst>
                              <p:cond delay="1600"/>
                            </p:stCondLst>
                            <p:childTnLst>
                              <p:par>
                                <p:cTn id="9" presetID="10" presetClass="entr" presetSubtype="0" fill="hold" nodeType="afterEffect">
                                  <p:stCondLst>
                                    <p:cond delay="450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14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3 Título"/>
          <p:cNvSpPr>
            <a:spLocks noGrp="1"/>
          </p:cNvSpPr>
          <p:nvPr>
            <p:ph type="ctrTitle"/>
          </p:nvPr>
        </p:nvSpPr>
        <p:spPr>
          <a:xfrm>
            <a:off x="685800" y="2607047"/>
            <a:ext cx="7772400" cy="1470025"/>
          </a:xfrm>
        </p:spPr>
        <p:txBody>
          <a:bodyPr>
            <a:normAutofit/>
          </a:bodyPr>
          <a:lstStyle/>
          <a:p>
            <a:pPr algn="ctr"/>
            <a:r>
              <a:rPr lang="en-US" sz="5400" b="1" dirty="0" smtClean="0">
                <a:solidFill>
                  <a:schemeClr val="tx1"/>
                </a:solidFill>
              </a:rPr>
              <a:t>OBJETIVOS</a:t>
            </a:r>
            <a:endParaRPr lang="es-EC" sz="5400" b="1" dirty="0">
              <a:solidFill>
                <a:schemeClr val="tx1"/>
              </a:solidFill>
            </a:endParaRPr>
          </a:p>
        </p:txBody>
      </p:sp>
    </p:spTree>
    <p:extLst>
      <p:ext uri="{BB962C8B-B14F-4D97-AF65-F5344CB8AC3E}">
        <p14:creationId xmlns:p14="http://schemas.microsoft.com/office/powerpoint/2010/main" xmlns="" val="3622859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25" y="5949950"/>
            <a:ext cx="2633663"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3 Título"/>
          <p:cNvSpPr txBox="1">
            <a:spLocks/>
          </p:cNvSpPr>
          <p:nvPr/>
        </p:nvSpPr>
        <p:spPr>
          <a:xfrm>
            <a:off x="457200" y="620688"/>
            <a:ext cx="8229600" cy="922114"/>
          </a:xfrm>
          <a:prstGeom prst="rect">
            <a:avLst/>
          </a:prstGeom>
        </p:spPr>
        <p:txBody>
          <a:bodyPr>
            <a:normAutofit/>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4000" dirty="0"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Objetivo General</a:t>
            </a:r>
            <a:endParaRPr lang="es-EC" sz="4000" dirty="0">
              <a:solidFill>
                <a:schemeClr val="tx1"/>
              </a:solidFill>
              <a:latin typeface="Arial" pitchFamily="34" charset="0"/>
              <a:cs typeface="Arial" pitchFamily="34" charset="0"/>
            </a:endParaRPr>
          </a:p>
        </p:txBody>
      </p:sp>
      <p:sp>
        <p:nvSpPr>
          <p:cNvPr id="6" name="5 Marcador de contenido"/>
          <p:cNvSpPr>
            <a:spLocks noGrp="1"/>
          </p:cNvSpPr>
          <p:nvPr>
            <p:ph idx="1"/>
          </p:nvPr>
        </p:nvSpPr>
        <p:spPr>
          <a:xfrm>
            <a:off x="457200" y="2420888"/>
            <a:ext cx="8229600" cy="3705275"/>
          </a:xfrm>
        </p:spPr>
        <p:txBody>
          <a:bodyPr/>
          <a:lstStyle/>
          <a:p>
            <a:pPr algn="just">
              <a:buNone/>
            </a:pPr>
            <a:r>
              <a:rPr lang="es-ES" dirty="0" smtClean="0">
                <a:solidFill>
                  <a:schemeClr val="tx1"/>
                </a:solidFill>
              </a:rPr>
              <a:t>	Determinar la presencia de polimorfismos de nucleótido simple (SNP) en el gen AKT1 en  pacientes mujeres del Hospital SOLCA núcleo Quito que padecen de cáncer de mama y en  un grupo control de mujeres sanas.</a:t>
            </a:r>
          </a:p>
          <a:p>
            <a:endParaRPr lang="es-ES" dirty="0">
              <a:solidFill>
                <a:schemeClr val="tx1"/>
              </a:solidFill>
            </a:endParaRPr>
          </a:p>
        </p:txBody>
      </p:sp>
    </p:spTree>
    <p:extLst>
      <p:ext uri="{BB962C8B-B14F-4D97-AF65-F5344CB8AC3E}">
        <p14:creationId xmlns:p14="http://schemas.microsoft.com/office/powerpoint/2010/main" xmlns="" val="3622859492"/>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Fundición">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4468</TotalTime>
  <Words>2365</Words>
  <Application>Microsoft Office PowerPoint</Application>
  <PresentationFormat>Presentación en pantalla (4:3)</PresentationFormat>
  <Paragraphs>639</Paragraphs>
  <Slides>39</Slides>
  <Notes>5</Notes>
  <HiddenSlides>0</HiddenSlides>
  <MMClips>3</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39</vt:i4>
      </vt:variant>
    </vt:vector>
  </HeadingPairs>
  <TitlesOfParts>
    <vt:vector size="41" baseType="lpstr">
      <vt:lpstr>Diseño predeterminado</vt:lpstr>
      <vt:lpstr>CorelDRAW</vt:lpstr>
      <vt:lpstr>Diapositiva 1</vt:lpstr>
      <vt:lpstr>INTRODUCCIÓN</vt:lpstr>
      <vt:lpstr>Cáncer de Mama</vt:lpstr>
      <vt:lpstr>Factores de Riesgo</vt:lpstr>
      <vt:lpstr>Diapositiva 5</vt:lpstr>
      <vt:lpstr>Genética y cáncer de mama </vt:lpstr>
      <vt:lpstr>Justificación</vt:lpstr>
      <vt:lpstr>OBJETIVOS</vt:lpstr>
      <vt:lpstr>Diapositiva 9</vt:lpstr>
      <vt:lpstr>Diapositiva 10</vt:lpstr>
      <vt:lpstr>MATERIALES Y MÉTODOS</vt:lpstr>
      <vt:lpstr>Grupos de Estudio</vt:lpstr>
      <vt:lpstr>Polimorfismos</vt:lpstr>
      <vt:lpstr>Diapositiva 14</vt:lpstr>
      <vt:lpstr>Diapositiva 15</vt:lpstr>
      <vt:lpstr>Variables y estadística</vt:lpstr>
      <vt:lpstr>RESULTADOS Y DISCUSIÓN</vt:lpstr>
      <vt:lpstr>Estandarización de PCR </vt:lpstr>
      <vt:lpstr>Estandarización de PCR </vt:lpstr>
      <vt:lpstr>Purificación de PCR</vt:lpstr>
      <vt:lpstr>Diapositiva 21</vt:lpstr>
      <vt:lpstr>Diapositiva 22</vt:lpstr>
      <vt:lpstr>Diapositiva 23</vt:lpstr>
      <vt:lpstr>Diapositiva 24</vt:lpstr>
      <vt:lpstr>Diapositiva 25</vt:lpstr>
      <vt:lpstr>Diapositiva 26</vt:lpstr>
      <vt:lpstr>CONCLUSIONES</vt:lpstr>
      <vt:lpstr>Diapositiva 28</vt:lpstr>
      <vt:lpstr>Diapositiva 29</vt:lpstr>
      <vt:lpstr>RECOMENDACIONES</vt:lpstr>
      <vt:lpstr>Diapositiva 31</vt:lpstr>
      <vt:lpstr>Proyecto Cóndores</vt:lpstr>
      <vt:lpstr>Proyecto Cóndores</vt:lpstr>
      <vt:lpstr>Proyecto Cóndores</vt:lpstr>
      <vt:lpstr>Sugerencias </vt:lpstr>
      <vt:lpstr>Protocolos </vt:lpstr>
      <vt:lpstr>Proyección</vt:lpstr>
      <vt:lpstr>Diapositiva 38</vt:lpstr>
      <vt:lpstr>GRACIAS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ESPE</dc:creator>
  <cp:lastModifiedBy>Laptop</cp:lastModifiedBy>
  <cp:revision>286</cp:revision>
  <dcterms:created xsi:type="dcterms:W3CDTF">2015-05-14T14:46:37Z</dcterms:created>
  <dcterms:modified xsi:type="dcterms:W3CDTF">2015-09-04T07:44:45Z</dcterms:modified>
</cp:coreProperties>
</file>