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4.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98" r:id="rId4"/>
    <p:sldId id="258" r:id="rId5"/>
    <p:sldId id="262" r:id="rId6"/>
    <p:sldId id="263" r:id="rId7"/>
    <p:sldId id="264" r:id="rId8"/>
    <p:sldId id="265" r:id="rId9"/>
    <p:sldId id="259" r:id="rId10"/>
    <p:sldId id="260" r:id="rId11"/>
    <p:sldId id="280" r:id="rId12"/>
    <p:sldId id="261" r:id="rId13"/>
    <p:sldId id="266" r:id="rId14"/>
    <p:sldId id="267" r:id="rId15"/>
    <p:sldId id="268" r:id="rId16"/>
    <p:sldId id="269" r:id="rId17"/>
    <p:sldId id="270" r:id="rId18"/>
    <p:sldId id="299" r:id="rId19"/>
    <p:sldId id="272" r:id="rId20"/>
    <p:sldId id="273" r:id="rId21"/>
    <p:sldId id="274" r:id="rId22"/>
    <p:sldId id="275" r:id="rId23"/>
    <p:sldId id="276"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47" autoAdjust="0"/>
    <p:restoredTop sz="94660"/>
  </p:normalViewPr>
  <p:slideViewPr>
    <p:cSldViewPr snapToGrid="0">
      <p:cViewPr>
        <p:scale>
          <a:sx n="90" d="100"/>
          <a:sy n="90" d="100"/>
        </p:scale>
        <p:origin x="6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rlon\Dropbox\tesis\observaciones%20paper\tablas%20compar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OD</a:t>
            </a:r>
            <a:r>
              <a:rPr lang="es-EC" baseline="0"/>
              <a:t> </a:t>
            </a:r>
            <a:r>
              <a:rPr lang="es-EC"/>
              <a:t>UK</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Hoja5!$C$18:$E$18</c:f>
              <c:strCache>
                <c:ptCount val="3"/>
                <c:pt idx="0">
                  <c:v>Instituciones</c:v>
                </c:pt>
                <c:pt idx="1">
                  <c:v>Dataset</c:v>
                </c:pt>
                <c:pt idx="2">
                  <c:v>Aplicaciones</c:v>
                </c:pt>
              </c:strCache>
            </c:strRef>
          </c:cat>
          <c:val>
            <c:numRef>
              <c:f>Hoja5!$C$19:$E$19</c:f>
              <c:numCache>
                <c:formatCode>General</c:formatCode>
                <c:ptCount val="3"/>
                <c:pt idx="0">
                  <c:v>34</c:v>
                </c:pt>
                <c:pt idx="1">
                  <c:v>26518</c:v>
                </c:pt>
                <c:pt idx="2">
                  <c:v>378</c:v>
                </c:pt>
              </c:numCache>
            </c:numRef>
          </c:val>
        </c:ser>
        <c:dLbls>
          <c:showLegendKey val="0"/>
          <c:showVal val="0"/>
          <c:showCatName val="0"/>
          <c:showSerName val="0"/>
          <c:showPercent val="0"/>
          <c:showBubbleSize val="0"/>
        </c:dLbls>
        <c:gapWidth val="150"/>
        <c:shape val="box"/>
        <c:axId val="310369920"/>
        <c:axId val="310375408"/>
        <c:axId val="0"/>
      </c:bar3DChart>
      <c:catAx>
        <c:axId val="310369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75408"/>
        <c:crosses val="autoZero"/>
        <c:auto val="1"/>
        <c:lblAlgn val="ctr"/>
        <c:lblOffset val="100"/>
        <c:noMultiLvlLbl val="0"/>
      </c:catAx>
      <c:valAx>
        <c:axId val="31037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699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Porcentaje de Participacion</a:t>
            </a:r>
          </a:p>
        </c:rich>
      </c:tx>
      <c:layout/>
      <c:overlay val="0"/>
      <c:spPr>
        <a:noFill/>
        <a:ln>
          <a:noFill/>
        </a:ln>
        <a:effectLst/>
      </c:spPr>
    </c:title>
    <c:autoTitleDeleted val="0"/>
    <c:plotArea>
      <c:layout/>
      <c:barChart>
        <c:barDir val="col"/>
        <c:grouping val="clustered"/>
        <c:varyColors val="0"/>
        <c:ser>
          <c:idx val="0"/>
          <c:order val="0"/>
          <c:tx>
            <c:strRef>
              <c:f>Hoja1!$C$41</c:f>
              <c:strCache>
                <c:ptCount val="1"/>
                <c:pt idx="0">
                  <c:v>Porcentaje</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Hoja1!$B$42:$B$52</c:f>
              <c:strCache>
                <c:ptCount val="11"/>
                <c:pt idx="0">
                  <c:v>Mexico</c:v>
                </c:pt>
                <c:pt idx="1">
                  <c:v>El Salvador</c:v>
                </c:pt>
                <c:pt idx="2">
                  <c:v>Costa Rica</c:v>
                </c:pt>
                <c:pt idx="3">
                  <c:v>Panama</c:v>
                </c:pt>
                <c:pt idx="4">
                  <c:v>Colombia</c:v>
                </c:pt>
                <c:pt idx="5">
                  <c:v>Ecuador</c:v>
                </c:pt>
                <c:pt idx="6">
                  <c:v>Brasil</c:v>
                </c:pt>
                <c:pt idx="7">
                  <c:v>Paraguay</c:v>
                </c:pt>
                <c:pt idx="8">
                  <c:v>Chile</c:v>
                </c:pt>
                <c:pt idx="9">
                  <c:v>Argentina</c:v>
                </c:pt>
                <c:pt idx="10">
                  <c:v>Uruguay</c:v>
                </c:pt>
              </c:strCache>
            </c:strRef>
          </c:cat>
          <c:val>
            <c:numRef>
              <c:f>Hoja1!$C$42:$C$52</c:f>
              <c:numCache>
                <c:formatCode>0%</c:formatCode>
                <c:ptCount val="11"/>
                <c:pt idx="0">
                  <c:v>0.53</c:v>
                </c:pt>
                <c:pt idx="1">
                  <c:v>0.37</c:v>
                </c:pt>
                <c:pt idx="2">
                  <c:v>0.54</c:v>
                </c:pt>
                <c:pt idx="3">
                  <c:v>0.25</c:v>
                </c:pt>
                <c:pt idx="4">
                  <c:v>0.66</c:v>
                </c:pt>
                <c:pt idx="5">
                  <c:v>0.43</c:v>
                </c:pt>
                <c:pt idx="6">
                  <c:v>0.54</c:v>
                </c:pt>
                <c:pt idx="7">
                  <c:v>0.45</c:v>
                </c:pt>
                <c:pt idx="8">
                  <c:v>0.61</c:v>
                </c:pt>
                <c:pt idx="9">
                  <c:v>0.42</c:v>
                </c:pt>
                <c:pt idx="10">
                  <c:v>0.66</c:v>
                </c:pt>
              </c:numCache>
            </c:numRef>
          </c:val>
        </c:ser>
        <c:dLbls>
          <c:showLegendKey val="0"/>
          <c:showVal val="0"/>
          <c:showCatName val="0"/>
          <c:showSerName val="0"/>
          <c:showPercent val="0"/>
          <c:showBubbleSize val="0"/>
        </c:dLbls>
        <c:gapWidth val="219"/>
        <c:overlap val="-27"/>
        <c:axId val="261826016"/>
        <c:axId val="261826800"/>
      </c:barChart>
      <c:catAx>
        <c:axId val="26182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6800"/>
        <c:crosses val="autoZero"/>
        <c:auto val="1"/>
        <c:lblAlgn val="ctr"/>
        <c:lblOffset val="100"/>
        <c:noMultiLvlLbl val="0"/>
      </c:catAx>
      <c:valAx>
        <c:axId val="261826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60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smtClean="0"/>
              <a:t>OD USA</a:t>
            </a:r>
            <a:endParaRPr lang="es-EC" dirty="0"/>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spPr>
            <a:solidFill>
              <a:schemeClr val="accent2">
                <a:lumMod val="75000"/>
              </a:schemeClr>
            </a:solidFill>
            <a:ln>
              <a:noFill/>
            </a:ln>
            <a:effectLst/>
            <a:sp3d/>
          </c:spPr>
          <c:invertIfNegative val="0"/>
          <c:dLbls>
            <c:spPr>
              <a:solidFill>
                <a:schemeClr val="bg2">
                  <a:lumMod val="9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Hoja5!$C$35:$E$35</c:f>
              <c:strCache>
                <c:ptCount val="3"/>
                <c:pt idx="0">
                  <c:v>Instituciones</c:v>
                </c:pt>
                <c:pt idx="1">
                  <c:v>Dataset</c:v>
                </c:pt>
                <c:pt idx="2">
                  <c:v>Aplicaciones</c:v>
                </c:pt>
              </c:strCache>
            </c:strRef>
          </c:cat>
          <c:val>
            <c:numRef>
              <c:f>Hoja5!$C$36:$E$36</c:f>
              <c:numCache>
                <c:formatCode>General</c:formatCode>
                <c:ptCount val="3"/>
                <c:pt idx="0">
                  <c:v>98</c:v>
                </c:pt>
                <c:pt idx="1">
                  <c:v>158567</c:v>
                </c:pt>
                <c:pt idx="2">
                  <c:v>76</c:v>
                </c:pt>
              </c:numCache>
            </c:numRef>
          </c:val>
        </c:ser>
        <c:dLbls>
          <c:showLegendKey val="0"/>
          <c:showVal val="0"/>
          <c:showCatName val="0"/>
          <c:showSerName val="0"/>
          <c:showPercent val="0"/>
          <c:showBubbleSize val="0"/>
        </c:dLbls>
        <c:gapWidth val="150"/>
        <c:shape val="box"/>
        <c:axId val="310369136"/>
        <c:axId val="310370704"/>
        <c:axId val="0"/>
      </c:bar3DChart>
      <c:catAx>
        <c:axId val="310369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70704"/>
        <c:crosses val="autoZero"/>
        <c:auto val="1"/>
        <c:lblAlgn val="ctr"/>
        <c:lblOffset val="100"/>
        <c:noMultiLvlLbl val="0"/>
      </c:catAx>
      <c:valAx>
        <c:axId val="310370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691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OD Chile</a:t>
            </a:r>
          </a:p>
        </c:rich>
      </c:tx>
      <c:layout/>
      <c:overlay val="0"/>
      <c:spPr>
        <a:noFill/>
        <a:ln>
          <a:noFill/>
        </a:ln>
        <a:effectLst/>
      </c:spPr>
    </c:title>
    <c:autoTitleDeleted val="0"/>
    <c:plotArea>
      <c:layout/>
      <c:barChart>
        <c:barDir val="bar"/>
        <c:grouping val="clustered"/>
        <c:varyColors val="0"/>
        <c:ser>
          <c:idx val="0"/>
          <c:order val="0"/>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Hoja5!$C$53:$E$53</c:f>
              <c:strCache>
                <c:ptCount val="3"/>
                <c:pt idx="0">
                  <c:v>Instituciones</c:v>
                </c:pt>
                <c:pt idx="1">
                  <c:v>Dataset</c:v>
                </c:pt>
                <c:pt idx="2">
                  <c:v>Aplicaciones</c:v>
                </c:pt>
              </c:strCache>
            </c:strRef>
          </c:cat>
          <c:val>
            <c:numRef>
              <c:f>Hoja5!$C$54:$E$54</c:f>
              <c:numCache>
                <c:formatCode>General</c:formatCode>
                <c:ptCount val="3"/>
                <c:pt idx="0">
                  <c:v>25</c:v>
                </c:pt>
                <c:pt idx="1">
                  <c:v>1210</c:v>
                </c:pt>
                <c:pt idx="2">
                  <c:v>29</c:v>
                </c:pt>
              </c:numCache>
            </c:numRef>
          </c:val>
        </c:ser>
        <c:dLbls>
          <c:showLegendKey val="0"/>
          <c:showVal val="0"/>
          <c:showCatName val="0"/>
          <c:showSerName val="0"/>
          <c:showPercent val="0"/>
          <c:showBubbleSize val="0"/>
        </c:dLbls>
        <c:gapWidth val="182"/>
        <c:axId val="258594120"/>
        <c:axId val="258601176"/>
      </c:barChart>
      <c:catAx>
        <c:axId val="2585941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8601176"/>
        <c:crosses val="autoZero"/>
        <c:auto val="1"/>
        <c:lblAlgn val="ctr"/>
        <c:lblOffset val="100"/>
        <c:noMultiLvlLbl val="0"/>
      </c:catAx>
      <c:valAx>
        <c:axId val="258601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5859412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OD España</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spPr>
            <a:solidFill>
              <a:schemeClr val="accent1"/>
            </a:solidFill>
            <a:ln>
              <a:noFill/>
            </a:ln>
            <a:effectLst/>
            <a:sp3d/>
          </c:spPr>
          <c:invertIfNegative val="0"/>
          <c:dLbls>
            <c:spPr>
              <a:solidFill>
                <a:schemeClr val="bg2">
                  <a:lumMod val="75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Hoja5!$C$70:$E$70</c:f>
              <c:strCache>
                <c:ptCount val="3"/>
                <c:pt idx="0">
                  <c:v>Instituciones</c:v>
                </c:pt>
                <c:pt idx="1">
                  <c:v>Dataset</c:v>
                </c:pt>
                <c:pt idx="2">
                  <c:v>Aplicaciones</c:v>
                </c:pt>
              </c:strCache>
            </c:strRef>
          </c:cat>
          <c:val>
            <c:numRef>
              <c:f>Hoja5!$C$71:$E$71</c:f>
              <c:numCache>
                <c:formatCode>General</c:formatCode>
                <c:ptCount val="3"/>
                <c:pt idx="0">
                  <c:v>3</c:v>
                </c:pt>
                <c:pt idx="1">
                  <c:v>8847</c:v>
                </c:pt>
                <c:pt idx="2">
                  <c:v>151</c:v>
                </c:pt>
              </c:numCache>
            </c:numRef>
          </c:val>
        </c:ser>
        <c:dLbls>
          <c:showLegendKey val="0"/>
          <c:showVal val="0"/>
          <c:showCatName val="0"/>
          <c:showSerName val="0"/>
          <c:showPercent val="0"/>
          <c:showBubbleSize val="0"/>
        </c:dLbls>
        <c:gapWidth val="150"/>
        <c:shape val="box"/>
        <c:axId val="310372664"/>
        <c:axId val="310373056"/>
        <c:axId val="309164856"/>
      </c:bar3DChart>
      <c:catAx>
        <c:axId val="310372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73056"/>
        <c:crosses val="autoZero"/>
        <c:auto val="1"/>
        <c:lblAlgn val="ctr"/>
        <c:lblOffset val="100"/>
        <c:noMultiLvlLbl val="0"/>
      </c:catAx>
      <c:valAx>
        <c:axId val="310373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72664"/>
        <c:crosses val="autoZero"/>
        <c:crossBetween val="between"/>
      </c:valAx>
      <c:serAx>
        <c:axId val="30916485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10373056"/>
        <c:crosses val="autoZero"/>
      </c:ser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Hoja4!$C$3</c:f>
              <c:strCache>
                <c:ptCount val="1"/>
                <c:pt idx="0">
                  <c:v>Numero de Portales</c:v>
                </c:pt>
              </c:strCache>
            </c:strRef>
          </c:tx>
          <c:spPr>
            <a:solidFill>
              <a:schemeClr val="accent1"/>
            </a:solidFill>
            <a:ln>
              <a:noFill/>
            </a:ln>
            <a:effectLst/>
          </c:spPr>
          <c:invertIfNegative val="0"/>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Hoja4!$C$4:$C$11</c:f>
              <c:numCache>
                <c:formatCode>General</c:formatCode>
                <c:ptCount val="8"/>
                <c:pt idx="0">
                  <c:v>3</c:v>
                </c:pt>
                <c:pt idx="1">
                  <c:v>5</c:v>
                </c:pt>
                <c:pt idx="2">
                  <c:v>4</c:v>
                </c:pt>
                <c:pt idx="3">
                  <c:v>5</c:v>
                </c:pt>
                <c:pt idx="4">
                  <c:v>9</c:v>
                </c:pt>
                <c:pt idx="5">
                  <c:v>9</c:v>
                </c:pt>
                <c:pt idx="6">
                  <c:v>10</c:v>
                </c:pt>
                <c:pt idx="7">
                  <c:v>9</c:v>
                </c:pt>
              </c:numCache>
            </c:numRef>
          </c:val>
        </c:ser>
        <c:dLbls>
          <c:showLegendKey val="0"/>
          <c:showVal val="0"/>
          <c:showCatName val="0"/>
          <c:showSerName val="0"/>
          <c:showPercent val="0"/>
          <c:showBubbleSize val="0"/>
        </c:dLbls>
        <c:gapWidth val="219"/>
        <c:overlap val="-27"/>
        <c:axId val="210986312"/>
        <c:axId val="261826408"/>
      </c:barChart>
      <c:catAx>
        <c:axId val="210986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6408"/>
        <c:crosses val="autoZero"/>
        <c:auto val="1"/>
        <c:lblAlgn val="ctr"/>
        <c:lblOffset val="100"/>
        <c:noMultiLvlLbl val="0"/>
      </c:catAx>
      <c:valAx>
        <c:axId val="261826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10986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Portales</a:t>
            </a:r>
            <a:r>
              <a:rPr lang="es-EC" baseline="0"/>
              <a:t> Datos Abiertos</a:t>
            </a:r>
            <a:endParaRPr lang="es-EC"/>
          </a:p>
        </c:rich>
      </c:tx>
      <c:layout/>
      <c:overlay val="0"/>
      <c:spPr>
        <a:noFill/>
        <a:ln>
          <a:noFill/>
        </a:ln>
        <a:effectLst/>
      </c:spPr>
    </c:title>
    <c:autoTitleDeleted val="0"/>
    <c:plotArea>
      <c:layout/>
      <c:barChart>
        <c:barDir val="col"/>
        <c:grouping val="clustered"/>
        <c:varyColors val="0"/>
        <c:ser>
          <c:idx val="0"/>
          <c:order val="0"/>
          <c:tx>
            <c:strRef>
              <c:f>Hoja4!$D$3</c:f>
              <c:strCache>
                <c:ptCount val="1"/>
                <c:pt idx="0">
                  <c:v>web OD</c:v>
                </c:pt>
              </c:strCache>
            </c:strRef>
          </c:tx>
          <c:spPr>
            <a:solidFill>
              <a:schemeClr val="accent1"/>
            </a:solidFill>
            <a:ln>
              <a:noFill/>
            </a:ln>
            <a:effectLst/>
          </c:spPr>
          <c:invertIfNegative val="0"/>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Hoja4!$D$4:$D$11</c:f>
              <c:numCache>
                <c:formatCode>General</c:formatCode>
                <c:ptCount val="8"/>
                <c:pt idx="0">
                  <c:v>3</c:v>
                </c:pt>
                <c:pt idx="1">
                  <c:v>5</c:v>
                </c:pt>
                <c:pt idx="2">
                  <c:v>3</c:v>
                </c:pt>
                <c:pt idx="3">
                  <c:v>4</c:v>
                </c:pt>
                <c:pt idx="4">
                  <c:v>8</c:v>
                </c:pt>
                <c:pt idx="5">
                  <c:v>4</c:v>
                </c:pt>
                <c:pt idx="6">
                  <c:v>5</c:v>
                </c:pt>
                <c:pt idx="7">
                  <c:v>8</c:v>
                </c:pt>
              </c:numCache>
            </c:numRef>
          </c:val>
        </c:ser>
        <c:ser>
          <c:idx val="1"/>
          <c:order val="1"/>
          <c:tx>
            <c:strRef>
              <c:f>Hoja4!$E$3</c:f>
              <c:strCache>
                <c:ptCount val="1"/>
                <c:pt idx="0">
                  <c:v>web LOD</c:v>
                </c:pt>
              </c:strCache>
            </c:strRef>
          </c:tx>
          <c:spPr>
            <a:solidFill>
              <a:schemeClr val="accent2"/>
            </a:solidFill>
            <a:ln>
              <a:noFill/>
            </a:ln>
            <a:effectLst/>
          </c:spPr>
          <c:invertIfNegative val="0"/>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Hoja4!$E$4:$E$11</c:f>
              <c:numCache>
                <c:formatCode>General</c:formatCode>
                <c:ptCount val="8"/>
                <c:pt idx="0">
                  <c:v>0</c:v>
                </c:pt>
                <c:pt idx="1">
                  <c:v>0</c:v>
                </c:pt>
                <c:pt idx="2">
                  <c:v>1</c:v>
                </c:pt>
                <c:pt idx="3">
                  <c:v>1</c:v>
                </c:pt>
                <c:pt idx="4">
                  <c:v>1</c:v>
                </c:pt>
                <c:pt idx="5">
                  <c:v>5</c:v>
                </c:pt>
                <c:pt idx="6">
                  <c:v>5</c:v>
                </c:pt>
                <c:pt idx="7">
                  <c:v>1</c:v>
                </c:pt>
              </c:numCache>
            </c:numRef>
          </c:val>
        </c:ser>
        <c:dLbls>
          <c:showLegendKey val="0"/>
          <c:showVal val="0"/>
          <c:showCatName val="0"/>
          <c:showSerName val="0"/>
          <c:showPercent val="0"/>
          <c:showBubbleSize val="0"/>
        </c:dLbls>
        <c:gapWidth val="219"/>
        <c:overlap val="-27"/>
        <c:axId val="261822880"/>
        <c:axId val="261827192"/>
      </c:barChart>
      <c:catAx>
        <c:axId val="26182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7192"/>
        <c:crosses val="autoZero"/>
        <c:auto val="1"/>
        <c:lblAlgn val="ctr"/>
        <c:lblOffset val="100"/>
        <c:noMultiLvlLbl val="0"/>
      </c:catAx>
      <c:valAx>
        <c:axId val="261827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2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Hoja4!$F$3</c:f>
              <c:strCache>
                <c:ptCount val="1"/>
                <c:pt idx="0">
                  <c:v>Instituciones Involucradas</c:v>
                </c:pt>
              </c:strCache>
            </c:strRef>
          </c:tx>
          <c:dPt>
            <c:idx val="0"/>
            <c:bubble3D val="0"/>
            <c:spPr>
              <a:solidFill>
                <a:srgbClr val="7030A0"/>
              </a:solidFill>
              <a:ln w="25400">
                <a:solidFill>
                  <a:schemeClr val="lt1"/>
                </a:solidFill>
              </a:ln>
              <a:effectLst/>
              <a:sp3d contourW="25400">
                <a:contourClr>
                  <a:schemeClr val="lt1"/>
                </a:contourClr>
              </a:sp3d>
            </c:spPr>
          </c:dPt>
          <c:dPt>
            <c:idx val="1"/>
            <c:bubble3D val="0"/>
            <c:spPr>
              <a:solidFill>
                <a:schemeClr val="tx2"/>
              </a:solidFill>
              <a:ln w="25400">
                <a:solidFill>
                  <a:schemeClr val="lt1"/>
                </a:solidFill>
              </a:ln>
              <a:effectLst/>
              <a:sp3d contourW="25400">
                <a:contourClr>
                  <a:schemeClr val="lt1"/>
                </a:contourClr>
              </a:sp3d>
            </c:spPr>
          </c:dPt>
          <c:dPt>
            <c:idx val="2"/>
            <c:bubble3D val="0"/>
            <c:spPr>
              <a:solidFill>
                <a:schemeClr val="accent4"/>
              </a:solidFill>
              <a:ln w="25400">
                <a:solidFill>
                  <a:schemeClr val="lt1"/>
                </a:solidFill>
              </a:ln>
              <a:effectLst/>
              <a:sp3d contourW="25400">
                <a:contourClr>
                  <a:schemeClr val="lt1"/>
                </a:contourClr>
              </a:sp3d>
            </c:spPr>
          </c:dPt>
          <c:dPt>
            <c:idx val="3"/>
            <c:bubble3D val="0"/>
            <c:spPr>
              <a:solidFill>
                <a:srgbClr val="00B050"/>
              </a:solidFill>
              <a:ln w="25400">
                <a:solidFill>
                  <a:schemeClr val="lt1"/>
                </a:solidFill>
              </a:ln>
              <a:effectLst/>
              <a:sp3d contourW="25400">
                <a:contourClr>
                  <a:schemeClr val="lt1"/>
                </a:contourClr>
              </a:sp3d>
            </c:spPr>
          </c:dPt>
          <c:dPt>
            <c:idx val="4"/>
            <c:bubble3D val="0"/>
            <c:spPr>
              <a:solidFill>
                <a:schemeClr val="accent5">
                  <a:lumMod val="60000"/>
                </a:schemeClr>
              </a:solidFill>
              <a:ln w="25400">
                <a:solidFill>
                  <a:schemeClr val="lt1"/>
                </a:solidFill>
              </a:ln>
              <a:effectLst/>
              <a:sp3d contourW="25400">
                <a:contourClr>
                  <a:schemeClr val="lt1"/>
                </a:contourClr>
              </a:sp3d>
            </c:spPr>
          </c:dPt>
          <c:dPt>
            <c:idx val="5"/>
            <c:bubble3D val="0"/>
            <c:spPr>
              <a:solidFill>
                <a:schemeClr val="accent3">
                  <a:lumMod val="60000"/>
                  <a:lumOff val="40000"/>
                </a:schemeClr>
              </a:solidFill>
              <a:ln w="25400">
                <a:solidFill>
                  <a:schemeClr val="lt1"/>
                </a:solidFill>
              </a:ln>
              <a:effectLst/>
              <a:sp3d contourW="25400">
                <a:contourClr>
                  <a:schemeClr val="lt1"/>
                </a:contourClr>
              </a:sp3d>
            </c:spPr>
          </c:dPt>
          <c:dPt>
            <c:idx val="6"/>
            <c:bubble3D val="0"/>
            <c:spPr>
              <a:solidFill>
                <a:schemeClr val="accent6">
                  <a:lumMod val="80000"/>
                  <a:lumOff val="20000"/>
                </a:schemeClr>
              </a:solidFill>
              <a:ln w="25400">
                <a:solidFill>
                  <a:schemeClr val="lt1"/>
                </a:solidFill>
              </a:ln>
              <a:effectLst/>
              <a:sp3d contourW="25400">
                <a:contourClr>
                  <a:schemeClr val="lt1"/>
                </a:contourClr>
              </a:sp3d>
            </c:spPr>
          </c:dPt>
          <c:dPt>
            <c:idx val="7"/>
            <c:bubble3D val="0"/>
            <c:spPr>
              <a:solidFill>
                <a:schemeClr val="accent5">
                  <a:lumMod val="80000"/>
                  <a:lumOff val="20000"/>
                </a:schemeClr>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Hoja4!$F$4:$F$11</c:f>
              <c:numCache>
                <c:formatCode>General</c:formatCode>
                <c:ptCount val="8"/>
                <c:pt idx="0">
                  <c:v>4</c:v>
                </c:pt>
                <c:pt idx="1">
                  <c:v>86</c:v>
                </c:pt>
                <c:pt idx="2">
                  <c:v>30</c:v>
                </c:pt>
                <c:pt idx="3">
                  <c:v>8</c:v>
                </c:pt>
                <c:pt idx="4">
                  <c:v>30</c:v>
                </c:pt>
                <c:pt idx="5">
                  <c:v>161</c:v>
                </c:pt>
                <c:pt idx="6">
                  <c:v>12</c:v>
                </c:pt>
                <c:pt idx="7">
                  <c:v>40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Hoja4!$G$3</c:f>
              <c:strCache>
                <c:ptCount val="1"/>
                <c:pt idx="0">
                  <c:v>Dataset</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Hoja4!$G$4:$G$11</c:f>
              <c:numCache>
                <c:formatCode>General</c:formatCode>
                <c:ptCount val="8"/>
                <c:pt idx="0">
                  <c:v>379</c:v>
                </c:pt>
                <c:pt idx="1">
                  <c:v>3309</c:v>
                </c:pt>
                <c:pt idx="2">
                  <c:v>1243</c:v>
                </c:pt>
                <c:pt idx="3">
                  <c:v>246</c:v>
                </c:pt>
                <c:pt idx="4">
                  <c:v>397</c:v>
                </c:pt>
                <c:pt idx="5">
                  <c:v>161254</c:v>
                </c:pt>
                <c:pt idx="6">
                  <c:v>13562</c:v>
                </c:pt>
                <c:pt idx="7">
                  <c:v>29416</c:v>
                </c:pt>
              </c:numCache>
            </c:numRef>
          </c:val>
        </c:ser>
        <c:dLbls>
          <c:showLegendKey val="0"/>
          <c:showVal val="0"/>
          <c:showCatName val="0"/>
          <c:showSerName val="0"/>
          <c:showPercent val="0"/>
          <c:showBubbleSize val="0"/>
        </c:dLbls>
        <c:gapWidth val="150"/>
        <c:shape val="box"/>
        <c:axId val="261824056"/>
        <c:axId val="261824448"/>
        <c:axId val="0"/>
      </c:bar3DChart>
      <c:catAx>
        <c:axId val="261824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4448"/>
        <c:crosses val="autoZero"/>
        <c:auto val="1"/>
        <c:lblAlgn val="ctr"/>
        <c:lblOffset val="100"/>
        <c:noMultiLvlLbl val="0"/>
      </c:catAx>
      <c:valAx>
        <c:axId val="261824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40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Hoja4!$H$3</c:f>
              <c:strCache>
                <c:ptCount val="1"/>
                <c:pt idx="0">
                  <c:v>Aplicaciones</c:v>
                </c:pt>
              </c:strCache>
            </c:strRef>
          </c:tx>
          <c:spPr>
            <a:solidFill>
              <a:schemeClr val="accent3">
                <a:lumMod val="60000"/>
                <a:lumOff val="40000"/>
              </a:schemeClr>
            </a:solidFill>
            <a:ln>
              <a:noFill/>
            </a:ln>
            <a:effectLst/>
            <a:sp3d/>
          </c:spPr>
          <c:invertIfNegative val="0"/>
          <c:dLbls>
            <c:dLbl>
              <c:idx val="7"/>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Hoja4!$B$4:$B$11</c:f>
              <c:strCache>
                <c:ptCount val="8"/>
                <c:pt idx="0">
                  <c:v>Ecuador</c:v>
                </c:pt>
                <c:pt idx="1">
                  <c:v>Mexico</c:v>
                </c:pt>
                <c:pt idx="2">
                  <c:v>Chile </c:v>
                </c:pt>
                <c:pt idx="3">
                  <c:v>Brasil</c:v>
                </c:pt>
                <c:pt idx="4">
                  <c:v>Argentina</c:v>
                </c:pt>
                <c:pt idx="5">
                  <c:v>EEUU</c:v>
                </c:pt>
                <c:pt idx="6">
                  <c:v>España</c:v>
                </c:pt>
                <c:pt idx="7">
                  <c:v>Reino Unido</c:v>
                </c:pt>
              </c:strCache>
            </c:strRef>
          </c:cat>
          <c:val>
            <c:numRef>
              <c:f>Hoja4!$H$4:$H$11</c:f>
              <c:numCache>
                <c:formatCode>General</c:formatCode>
                <c:ptCount val="8"/>
                <c:pt idx="0">
                  <c:v>1</c:v>
                </c:pt>
                <c:pt idx="1">
                  <c:v>43</c:v>
                </c:pt>
                <c:pt idx="2">
                  <c:v>30</c:v>
                </c:pt>
                <c:pt idx="3">
                  <c:v>37</c:v>
                </c:pt>
                <c:pt idx="4">
                  <c:v>62</c:v>
                </c:pt>
                <c:pt idx="5">
                  <c:v>141</c:v>
                </c:pt>
                <c:pt idx="6">
                  <c:v>236</c:v>
                </c:pt>
                <c:pt idx="7">
                  <c:v>386</c:v>
                </c:pt>
              </c:numCache>
            </c:numRef>
          </c:val>
        </c:ser>
        <c:dLbls>
          <c:showLegendKey val="0"/>
          <c:showVal val="0"/>
          <c:showCatName val="0"/>
          <c:showSerName val="0"/>
          <c:showPercent val="0"/>
          <c:showBubbleSize val="0"/>
        </c:dLbls>
        <c:gapWidth val="150"/>
        <c:shape val="box"/>
        <c:axId val="261828760"/>
        <c:axId val="261825232"/>
        <c:axId val="0"/>
      </c:bar3DChart>
      <c:catAx>
        <c:axId val="2618287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5232"/>
        <c:crosses val="autoZero"/>
        <c:auto val="1"/>
        <c:lblAlgn val="ctr"/>
        <c:lblOffset val="100"/>
        <c:noMultiLvlLbl val="0"/>
      </c:catAx>
      <c:valAx>
        <c:axId val="261825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618287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8839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91726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A709DF-CBCE-4ED8-B12E-50252DC5FD3C}"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19780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1111997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A709DF-CBCE-4ED8-B12E-50252DC5FD3C}"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8510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314474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585984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7169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273909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A92BCD-EA33-4C02-B39E-071B9713B09E}" type="datetimeFigureOut">
              <a:rPr lang="es-EC" smtClean="0"/>
              <a:t>19/10/2015</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242890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315923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A92BCD-EA33-4C02-B39E-071B9713B09E}" type="datetimeFigureOut">
              <a:rPr lang="es-EC" smtClean="0"/>
              <a:t>19/10/2015</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1839231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A92BCD-EA33-4C02-B39E-071B9713B09E}" type="datetimeFigureOut">
              <a:rPr lang="es-EC" smtClean="0"/>
              <a:t>19/10/2015</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69167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92BCD-EA33-4C02-B39E-071B9713B09E}" type="datetimeFigureOut">
              <a:rPr lang="es-EC" smtClean="0"/>
              <a:t>19/10/2015</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422239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2983258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A92BCD-EA33-4C02-B39E-071B9713B09E}" type="datetimeFigureOut">
              <a:rPr lang="es-EC" smtClean="0"/>
              <a:t>19/10/2015</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9A709DF-CBCE-4ED8-B12E-50252DC5FD3C}" type="slidenum">
              <a:rPr lang="es-EC" smtClean="0"/>
              <a:t>‹Nº›</a:t>
            </a:fld>
            <a:endParaRPr lang="es-EC"/>
          </a:p>
        </p:txBody>
      </p:sp>
    </p:spTree>
    <p:extLst>
      <p:ext uri="{BB962C8B-B14F-4D97-AF65-F5344CB8AC3E}">
        <p14:creationId xmlns:p14="http://schemas.microsoft.com/office/powerpoint/2010/main" val="214015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A92BCD-EA33-4C02-B39E-071B9713B09E}" type="datetimeFigureOut">
              <a:rPr lang="es-EC" smtClean="0"/>
              <a:t>19/10/2015</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9A709DF-CBCE-4ED8-B12E-50252DC5FD3C}" type="slidenum">
              <a:rPr lang="es-EC" smtClean="0"/>
              <a:t>‹Nº›</a:t>
            </a:fld>
            <a:endParaRPr lang="es-EC"/>
          </a:p>
        </p:txBody>
      </p:sp>
    </p:spTree>
    <p:extLst>
      <p:ext uri="{BB962C8B-B14F-4D97-AF65-F5344CB8AC3E}">
        <p14:creationId xmlns:p14="http://schemas.microsoft.com/office/powerpoint/2010/main" val="4214747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hyperlink" Target="http://opendatacommons.org/licenses/odbl/" TargetMode="External"/><Relationship Id="rId2" Type="http://schemas.openxmlformats.org/officeDocument/2006/relationships/hyperlink" Target="https://creativecommons.org/licenses/by/4.0/legalcode#languag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velopers.google.com/map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98268" y="3896591"/>
            <a:ext cx="8915399" cy="1670499"/>
          </a:xfrm>
        </p:spPr>
        <p:txBody>
          <a:bodyPr>
            <a:normAutofit fontScale="90000"/>
          </a:bodyPr>
          <a:lstStyle/>
          <a:p>
            <a:pPr algn="ctr"/>
            <a:r>
              <a:rPr lang="es-EC" dirty="0" smtClean="0"/>
              <a:t>TESIS PREVIO A LA OBTENCIÓN DEL TÍTULO DE INGENIERO EN SISTEMAS E INFORMÁTICA</a:t>
            </a:r>
            <a:endParaRPr lang="es-EC" dirty="0"/>
          </a:p>
        </p:txBody>
      </p:sp>
      <p:pic>
        <p:nvPicPr>
          <p:cNvPr id="4" name="Imagen 3" descr="C:\Users\ESPE\Pictures\LOGOTIPO_UFA.png"/>
          <p:cNvPicPr/>
          <p:nvPr/>
        </p:nvPicPr>
        <p:blipFill>
          <a:blip r:embed="rId2">
            <a:extLst>
              <a:ext uri="{28A0092B-C50C-407E-A947-70E740481C1C}">
                <a14:useLocalDpi xmlns:a14="http://schemas.microsoft.com/office/drawing/2010/main" val="0"/>
              </a:ext>
            </a:extLst>
          </a:blip>
          <a:srcRect/>
          <a:stretch>
            <a:fillRect/>
          </a:stretch>
        </p:blipFill>
        <p:spPr bwMode="auto">
          <a:xfrm>
            <a:off x="2668615" y="821199"/>
            <a:ext cx="7795029" cy="2940310"/>
          </a:xfrm>
          <a:prstGeom prst="rect">
            <a:avLst/>
          </a:prstGeom>
          <a:noFill/>
          <a:ln>
            <a:noFill/>
          </a:ln>
        </p:spPr>
      </p:pic>
    </p:spTree>
    <p:extLst>
      <p:ext uri="{BB962C8B-B14F-4D97-AF65-F5344CB8AC3E}">
        <p14:creationId xmlns:p14="http://schemas.microsoft.com/office/powerpoint/2010/main" val="4028589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5172" y="312382"/>
            <a:ext cx="4192338" cy="913745"/>
          </a:xfrm>
        </p:spPr>
        <p:txBody>
          <a:bodyPr>
            <a:normAutofit/>
          </a:bodyPr>
          <a:lstStyle/>
          <a:p>
            <a:r>
              <a:rPr lang="es-EC" sz="4000" dirty="0" smtClean="0"/>
              <a:t>Objetivos Específicos</a:t>
            </a:r>
            <a:endParaRPr lang="es-EC" sz="4000" dirty="0"/>
          </a:p>
        </p:txBody>
      </p:sp>
      <p:sp>
        <p:nvSpPr>
          <p:cNvPr id="3" name="Marcador de contenido 2"/>
          <p:cNvSpPr>
            <a:spLocks noGrp="1"/>
          </p:cNvSpPr>
          <p:nvPr>
            <p:ph idx="1"/>
          </p:nvPr>
        </p:nvSpPr>
        <p:spPr>
          <a:xfrm>
            <a:off x="2017712" y="1527464"/>
            <a:ext cx="8915400" cy="4852554"/>
          </a:xfrm>
        </p:spPr>
        <p:txBody>
          <a:bodyPr>
            <a:normAutofit lnSpcReduction="10000"/>
          </a:bodyPr>
          <a:lstStyle/>
          <a:p>
            <a:pPr lvl="0" algn="just"/>
            <a:r>
              <a:rPr lang="es-EC" sz="2400" dirty="0"/>
              <a:t>Investigar las normativas de publicación de información y el estado del arte de los Datos Abiertos a nivel mundial y en Ecuador</a:t>
            </a:r>
          </a:p>
          <a:p>
            <a:pPr lvl="0" algn="just"/>
            <a:r>
              <a:rPr lang="es-EC" sz="2400" dirty="0"/>
              <a:t>Investigar cómo lograr el aprovechamiento y redistribución de la información pública basándonos en los Gobiernos de otros países, tomando en cuenta que datos han liberado y que aplicaciones han desarrollado.</a:t>
            </a:r>
          </a:p>
          <a:p>
            <a:pPr lvl="0" algn="just"/>
            <a:r>
              <a:rPr lang="es-EC" sz="2400" dirty="0"/>
              <a:t>Definir el nivel de madurez de los Datos Abiertos en el Ecuador</a:t>
            </a:r>
          </a:p>
          <a:p>
            <a:pPr lvl="0" algn="just"/>
            <a:r>
              <a:rPr lang="es-EC" sz="2400" dirty="0"/>
              <a:t>Definir una arquitectura estandarizada la cual permita el libre acceso a la información, con soporte para la implantación de los Datos Abiertos Enlazados en el contexto de la administración pública.</a:t>
            </a:r>
          </a:p>
          <a:p>
            <a:pPr lvl="0" algn="just"/>
            <a:r>
              <a:rPr lang="es-EC" sz="2400" dirty="0"/>
              <a:t>Definir los lineamientos para la publicación de Datos  Abiertos Enlazados, enfocado a las instituciones correspondientes a la Administración Pública, Central, Institucional y Dependiente, para generar una cultura de manejo de información.</a:t>
            </a:r>
          </a:p>
          <a:p>
            <a:endParaRPr lang="es-EC" dirty="0"/>
          </a:p>
        </p:txBody>
      </p:sp>
    </p:spTree>
    <p:extLst>
      <p:ext uri="{BB962C8B-B14F-4D97-AF65-F5344CB8AC3E}">
        <p14:creationId xmlns:p14="http://schemas.microsoft.com/office/powerpoint/2010/main" val="687024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7828" y="2982846"/>
            <a:ext cx="6068292" cy="1280890"/>
          </a:xfrm>
        </p:spPr>
        <p:txBody>
          <a:bodyPr>
            <a:normAutofit/>
          </a:bodyPr>
          <a:lstStyle/>
          <a:p>
            <a:pPr algn="ctr"/>
            <a:r>
              <a:rPr lang="es-EC" sz="6000" dirty="0" smtClean="0"/>
              <a:t>Estado del Arte</a:t>
            </a:r>
            <a:endParaRPr lang="es-EC" sz="6000" dirty="0"/>
          </a:p>
        </p:txBody>
      </p:sp>
    </p:spTree>
    <p:extLst>
      <p:ext uri="{BB962C8B-B14F-4D97-AF65-F5344CB8AC3E}">
        <p14:creationId xmlns:p14="http://schemas.microsoft.com/office/powerpoint/2010/main" val="1741055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61653" y="104565"/>
            <a:ext cx="8911687" cy="789053"/>
          </a:xfrm>
        </p:spPr>
        <p:txBody>
          <a:bodyPr>
            <a:normAutofit/>
          </a:bodyPr>
          <a:lstStyle/>
          <a:p>
            <a:pPr algn="ctr"/>
            <a:r>
              <a:rPr lang="es-EC" sz="4000" dirty="0" smtClean="0"/>
              <a:t>Terminología</a:t>
            </a:r>
            <a:endParaRPr lang="es-EC" sz="4000" dirty="0"/>
          </a:p>
        </p:txBody>
      </p:sp>
      <p:sp>
        <p:nvSpPr>
          <p:cNvPr id="3" name="Marcador de contenido 2"/>
          <p:cNvSpPr>
            <a:spLocks noGrp="1"/>
          </p:cNvSpPr>
          <p:nvPr>
            <p:ph idx="1"/>
          </p:nvPr>
        </p:nvSpPr>
        <p:spPr>
          <a:xfrm>
            <a:off x="1859973" y="1226127"/>
            <a:ext cx="9197888" cy="1336320"/>
          </a:xfrm>
        </p:spPr>
        <p:txBody>
          <a:bodyPr>
            <a:normAutofit fontScale="25000" lnSpcReduction="20000"/>
          </a:bodyPr>
          <a:lstStyle/>
          <a:p>
            <a:pPr marL="0" indent="0" algn="just">
              <a:buNone/>
            </a:pPr>
            <a:endParaRPr lang="en-US" sz="2600" b="1" dirty="0" smtClean="0"/>
          </a:p>
          <a:p>
            <a:pPr marL="0" indent="0" algn="just">
              <a:buNone/>
            </a:pPr>
            <a:r>
              <a:rPr lang="en-US" sz="9600" b="1" dirty="0" err="1" smtClean="0"/>
              <a:t>Datos</a:t>
            </a:r>
            <a:r>
              <a:rPr lang="en-US" sz="9600" b="1" dirty="0" smtClean="0"/>
              <a:t> </a:t>
            </a:r>
            <a:r>
              <a:rPr lang="en-US" sz="9600" b="1" dirty="0" err="1" smtClean="0"/>
              <a:t>Abiertos</a:t>
            </a:r>
            <a:r>
              <a:rPr lang="en-US" sz="9600" b="1" dirty="0" smtClean="0"/>
              <a:t>: </a:t>
            </a:r>
            <a:r>
              <a:rPr lang="es-EC" sz="9600" dirty="0"/>
              <a:t>son todos  aquellos datos que pueden ser utilizados, redituables y redistribuidos sin ninguna restricción por cualquier empresa </a:t>
            </a:r>
            <a:r>
              <a:rPr lang="es-ES" sz="9600" dirty="0"/>
              <a:t>o </a:t>
            </a:r>
            <a:r>
              <a:rPr lang="es-ES" sz="9600" dirty="0" smtClean="0"/>
              <a:t>persona.</a:t>
            </a:r>
          </a:p>
          <a:p>
            <a:pPr marL="0" indent="0" algn="just">
              <a:buNone/>
            </a:pPr>
            <a:endParaRPr lang="es-ES" sz="9600" dirty="0" smtClean="0"/>
          </a:p>
          <a:p>
            <a:pPr marL="0" indent="0">
              <a:buNone/>
            </a:pPr>
            <a:r>
              <a:rPr lang="es-EC" sz="9600" b="1" dirty="0"/>
              <a:t>Las  5 estrellas de los datos  </a:t>
            </a:r>
            <a:r>
              <a:rPr lang="es-EC" sz="9600" b="1" dirty="0" smtClean="0"/>
              <a:t>abiertos:</a:t>
            </a:r>
          </a:p>
          <a:p>
            <a:pPr marL="0" indent="0">
              <a:buNone/>
            </a:pPr>
            <a:endParaRPr lang="es-EC" sz="3800" b="1" dirty="0" smtClean="0"/>
          </a:p>
          <a:p>
            <a:pPr marL="0" indent="0">
              <a:buNone/>
            </a:pPr>
            <a:r>
              <a:rPr lang="es-EC" sz="3600" dirty="0" smtClean="0"/>
              <a:t> </a:t>
            </a:r>
            <a:endParaRPr lang="es-EC" sz="3600" dirty="0"/>
          </a:p>
        </p:txBody>
      </p:sp>
      <p:pic>
        <p:nvPicPr>
          <p:cNvPr id="10242" name="Picture 2" descr="http://5stardata.info/images/5-star-ste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417" y="2737034"/>
            <a:ext cx="64770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04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7516" y="177300"/>
            <a:ext cx="8911687" cy="768272"/>
          </a:xfrm>
        </p:spPr>
        <p:txBody>
          <a:bodyPr>
            <a:normAutofit/>
          </a:bodyPr>
          <a:lstStyle/>
          <a:p>
            <a:pPr algn="ctr"/>
            <a:r>
              <a:rPr lang="es-EC" sz="4400" dirty="0" smtClean="0"/>
              <a:t>Terminología</a:t>
            </a:r>
            <a:endParaRPr lang="es-EC" sz="4400" dirty="0"/>
          </a:p>
        </p:txBody>
      </p:sp>
      <p:sp>
        <p:nvSpPr>
          <p:cNvPr id="3" name="Marcador de contenido 2"/>
          <p:cNvSpPr>
            <a:spLocks noGrp="1"/>
          </p:cNvSpPr>
          <p:nvPr>
            <p:ph idx="1"/>
          </p:nvPr>
        </p:nvSpPr>
        <p:spPr>
          <a:xfrm>
            <a:off x="1724891" y="1153389"/>
            <a:ext cx="9757063" cy="5559137"/>
          </a:xfrm>
        </p:spPr>
        <p:txBody>
          <a:bodyPr>
            <a:normAutofit lnSpcReduction="10000"/>
          </a:bodyPr>
          <a:lstStyle/>
          <a:p>
            <a:pPr marL="0" indent="0" algn="just">
              <a:buNone/>
            </a:pPr>
            <a:r>
              <a:rPr lang="es-EC" sz="2800" b="1" dirty="0"/>
              <a:t>Datos  Abiertos </a:t>
            </a:r>
            <a:r>
              <a:rPr lang="es-EC" sz="2800" b="1" dirty="0" smtClean="0"/>
              <a:t>Enlazados: </a:t>
            </a:r>
            <a:r>
              <a:rPr lang="es-EC" sz="2800" dirty="0"/>
              <a:t>La </a:t>
            </a:r>
            <a:r>
              <a:rPr lang="es-EC" sz="2800" dirty="0" smtClean="0"/>
              <a:t>definición apareció  </a:t>
            </a:r>
            <a:r>
              <a:rPr lang="es-EC" sz="2800" dirty="0"/>
              <a:t>a partir de la idea de dar crecimientos a los conjuntos de datos descritos en RDF, mediante conexiones con otras agrupaciones de datos descritos en RDF</a:t>
            </a:r>
            <a:r>
              <a:rPr lang="es-EC" sz="2800" dirty="0" smtClean="0"/>
              <a:t>.</a:t>
            </a:r>
          </a:p>
          <a:p>
            <a:pPr marL="0" indent="0" algn="just">
              <a:buNone/>
            </a:pPr>
            <a:endParaRPr lang="es-EC" sz="2800" dirty="0" smtClean="0"/>
          </a:p>
          <a:p>
            <a:pPr marL="0" indent="0" algn="just">
              <a:buNone/>
            </a:pPr>
            <a:r>
              <a:rPr lang="es-ES" sz="2800" b="1" dirty="0" smtClean="0"/>
              <a:t>RDF</a:t>
            </a:r>
            <a:r>
              <a:rPr lang="es-ES" sz="2800" dirty="0" smtClean="0"/>
              <a:t>:</a:t>
            </a:r>
          </a:p>
          <a:p>
            <a:pPr marL="0" indent="0" algn="just">
              <a:buNone/>
            </a:pPr>
            <a:r>
              <a:rPr lang="es-ES" sz="2800" dirty="0" smtClean="0"/>
              <a:t> </a:t>
            </a:r>
          </a:p>
          <a:p>
            <a:pPr marL="0" indent="0" algn="just">
              <a:buNone/>
            </a:pPr>
            <a:r>
              <a:rPr lang="es-ES" sz="2800" b="1" dirty="0" smtClean="0"/>
              <a:t>URI</a:t>
            </a:r>
            <a:r>
              <a:rPr lang="es-ES" sz="2800" b="1" dirty="0" smtClean="0"/>
              <a:t>: </a:t>
            </a:r>
            <a:r>
              <a:rPr lang="es-ES" sz="2800" dirty="0"/>
              <a:t>Es una serie de caracteres que identifican los recursos de una red en forma </a:t>
            </a:r>
            <a:r>
              <a:rPr lang="es-ES" sz="2800" dirty="0" err="1" smtClean="0"/>
              <a:t>unica</a:t>
            </a:r>
            <a:r>
              <a:rPr lang="es-ES" sz="2800" dirty="0"/>
              <a:t>. Se diferencia de una </a:t>
            </a:r>
            <a:r>
              <a:rPr lang="es-ES" sz="2800" dirty="0" smtClean="0"/>
              <a:t>URL,</a:t>
            </a:r>
            <a:r>
              <a:rPr lang="es-ES" sz="2800" dirty="0"/>
              <a:t> en que estos últimos hacen referencia a recursos que con el tiempo van cambiando.</a:t>
            </a:r>
            <a:endParaRPr lang="es-EC" sz="2800" dirty="0"/>
          </a:p>
          <a:p>
            <a:pPr marL="0" indent="0" algn="just">
              <a:buNone/>
            </a:pPr>
            <a:r>
              <a:rPr lang="es-ES" sz="2800" b="1" dirty="0" smtClean="0"/>
              <a:t>Grafos RDF: </a:t>
            </a:r>
            <a:r>
              <a:rPr lang="es-ES" sz="2800" dirty="0"/>
              <a:t>Los grafos  RDF, más conocido como grafo de datos enlazados, corresponden a un conjunto de datos o recursos enlazados entre sí a través de </a:t>
            </a:r>
            <a:r>
              <a:rPr lang="es-ES" sz="2800" dirty="0" smtClean="0"/>
              <a:t>URI</a:t>
            </a:r>
          </a:p>
          <a:p>
            <a:pPr marL="0" indent="0" algn="just">
              <a:buNone/>
            </a:pPr>
            <a:r>
              <a:rPr lang="es-ES" sz="2800" b="1" dirty="0" smtClean="0"/>
              <a:t>SPARQL: </a:t>
            </a:r>
            <a:r>
              <a:rPr lang="es-ES" sz="2800" dirty="0"/>
              <a:t>Es un lenguaje estandarizado de consultas para grafos </a:t>
            </a:r>
            <a:r>
              <a:rPr lang="es-ES" sz="2800" dirty="0" smtClean="0"/>
              <a:t>RDF</a:t>
            </a:r>
          </a:p>
          <a:p>
            <a:pPr marL="0" indent="0">
              <a:buNone/>
            </a:pPr>
            <a:endParaRPr lang="es-EC" b="1" dirty="0"/>
          </a:p>
        </p:txBody>
      </p:sp>
      <p:pic>
        <p:nvPicPr>
          <p:cNvPr id="11266" name="Picture 2" descr="Tri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430" y="2634180"/>
            <a:ext cx="6096000" cy="94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96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11034" y="374729"/>
            <a:ext cx="8911687" cy="1280890"/>
          </a:xfrm>
        </p:spPr>
        <p:txBody>
          <a:bodyPr/>
          <a:lstStyle/>
          <a:p>
            <a:pPr algn="ctr"/>
            <a:r>
              <a:rPr lang="es-EC" dirty="0" smtClean="0"/>
              <a:t>Propuesta para </a:t>
            </a:r>
            <a:r>
              <a:rPr lang="es-EC" dirty="0"/>
              <a:t>l</a:t>
            </a:r>
            <a:r>
              <a:rPr lang="es-EC" dirty="0" smtClean="0"/>
              <a:t>a Publicación De Datos Abiertos Enlazados</a:t>
            </a:r>
            <a:endParaRPr lang="es-EC" dirty="0"/>
          </a:p>
        </p:txBody>
      </p:sp>
      <p:sp>
        <p:nvSpPr>
          <p:cNvPr id="3" name="Marcador de contenido 2"/>
          <p:cNvSpPr>
            <a:spLocks noGrp="1"/>
          </p:cNvSpPr>
          <p:nvPr>
            <p:ph idx="1"/>
          </p:nvPr>
        </p:nvSpPr>
        <p:spPr>
          <a:xfrm>
            <a:off x="1695861" y="1655619"/>
            <a:ext cx="9542032" cy="4803533"/>
          </a:xfrm>
        </p:spPr>
        <p:txBody>
          <a:bodyPr>
            <a:normAutofit/>
          </a:bodyPr>
          <a:lstStyle/>
          <a:p>
            <a:pPr lvl="0"/>
            <a:r>
              <a:rPr lang="es-EC" sz="3200" dirty="0"/>
              <a:t>Definición de </a:t>
            </a:r>
            <a:r>
              <a:rPr lang="es-EC" sz="3200" dirty="0" smtClean="0"/>
              <a:t>vocabulario (</a:t>
            </a:r>
            <a:r>
              <a:rPr lang="en-US" sz="3200" dirty="0"/>
              <a:t>Dublin core (DC</a:t>
            </a:r>
            <a:r>
              <a:rPr lang="en-US" sz="3200" dirty="0" smtClean="0"/>
              <a:t>), </a:t>
            </a:r>
            <a:r>
              <a:rPr lang="en-US" sz="3200" dirty="0"/>
              <a:t>Friend of a friend (FOAF</a:t>
            </a:r>
            <a:r>
              <a:rPr lang="en-US" sz="3200" dirty="0" smtClean="0"/>
              <a:t>)</a:t>
            </a:r>
            <a:r>
              <a:rPr lang="es-EC" sz="3200" dirty="0" smtClean="0"/>
              <a:t>)</a:t>
            </a:r>
            <a:endParaRPr lang="es-EC" sz="3200" dirty="0"/>
          </a:p>
          <a:p>
            <a:pPr lvl="0"/>
            <a:r>
              <a:rPr lang="es-EC" sz="3200" dirty="0"/>
              <a:t>División del grafo  RDF en páginas de datos </a:t>
            </a:r>
            <a:endParaRPr lang="es-EC" sz="3200" dirty="0" smtClean="0"/>
          </a:p>
          <a:p>
            <a:pPr lvl="0"/>
            <a:r>
              <a:rPr lang="es-EC" sz="3200" dirty="0" smtClean="0"/>
              <a:t>Asignación </a:t>
            </a:r>
            <a:r>
              <a:rPr lang="es-EC" sz="3200" dirty="0"/>
              <a:t>de las páginas de datos, para cada </a:t>
            </a:r>
            <a:r>
              <a:rPr lang="es-EC" sz="3200" dirty="0" smtClean="0"/>
              <a:t>URI (</a:t>
            </a:r>
            <a:r>
              <a:rPr lang="es-ES" sz="3200" dirty="0" err="1"/>
              <a:t>Cool</a:t>
            </a:r>
            <a:r>
              <a:rPr lang="es-ES" sz="3200" dirty="0"/>
              <a:t> </a:t>
            </a:r>
            <a:r>
              <a:rPr lang="es-ES" sz="3200" dirty="0" smtClean="0"/>
              <a:t>URIs</a:t>
            </a:r>
            <a:r>
              <a:rPr lang="es-EC" sz="3200" dirty="0" smtClean="0"/>
              <a:t>)</a:t>
            </a:r>
            <a:endParaRPr lang="es-EC" sz="3200" dirty="0"/>
          </a:p>
          <a:p>
            <a:pPr lvl="0"/>
            <a:r>
              <a:rPr lang="es-EC" sz="3200" dirty="0" smtClean="0"/>
              <a:t>Creación </a:t>
            </a:r>
            <a:r>
              <a:rPr lang="es-EC" sz="3200" dirty="0"/>
              <a:t>de </a:t>
            </a:r>
            <a:r>
              <a:rPr lang="es-EC" sz="3200" dirty="0" smtClean="0"/>
              <a:t>variantes en HTML para cada pagina</a:t>
            </a:r>
            <a:endParaRPr lang="es-EC" sz="3200" dirty="0"/>
          </a:p>
          <a:p>
            <a:pPr lvl="0"/>
            <a:r>
              <a:rPr lang="es-EC" sz="3200" dirty="0" smtClean="0"/>
              <a:t>Asignación de las URI para cada entidad</a:t>
            </a:r>
          </a:p>
          <a:p>
            <a:pPr lvl="0"/>
            <a:r>
              <a:rPr lang="es-EC" sz="3200" dirty="0" smtClean="0"/>
              <a:t>Agregar </a:t>
            </a:r>
            <a:r>
              <a:rPr lang="es-EC" sz="3200" dirty="0"/>
              <a:t>metadatos en cada página</a:t>
            </a:r>
          </a:p>
          <a:p>
            <a:pPr lvl="0"/>
            <a:r>
              <a:rPr lang="es-EC" sz="3200" dirty="0"/>
              <a:t>Agregar un mapa del sitio semántico</a:t>
            </a:r>
          </a:p>
          <a:p>
            <a:pPr marL="0" indent="0">
              <a:buNone/>
            </a:pPr>
            <a:endParaRPr lang="es-EC" dirty="0"/>
          </a:p>
        </p:txBody>
      </p:sp>
    </p:spTree>
    <p:extLst>
      <p:ext uri="{BB962C8B-B14F-4D97-AF65-F5344CB8AC3E}">
        <p14:creationId xmlns:p14="http://schemas.microsoft.com/office/powerpoint/2010/main" val="3496265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2143" y="416292"/>
            <a:ext cx="8911687" cy="1280890"/>
          </a:xfrm>
        </p:spPr>
        <p:txBody>
          <a:bodyPr/>
          <a:lstStyle/>
          <a:p>
            <a:pPr algn="ctr"/>
            <a:r>
              <a:rPr lang="es-EC" dirty="0" smtClean="0"/>
              <a:t>Estructuras para </a:t>
            </a:r>
            <a:r>
              <a:rPr lang="es-EC" dirty="0"/>
              <a:t>l</a:t>
            </a:r>
            <a:r>
              <a:rPr lang="es-EC" dirty="0" smtClean="0"/>
              <a:t>a Publicación De Datos Abiertos Enlazados</a:t>
            </a:r>
            <a:endParaRPr lang="es-EC"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826453" y="1697182"/>
            <a:ext cx="5941002" cy="4849091"/>
          </a:xfrm>
          <a:prstGeom prst="rect">
            <a:avLst/>
          </a:prstGeom>
          <a:noFill/>
          <a:ln>
            <a:noFill/>
          </a:ln>
        </p:spPr>
      </p:pic>
    </p:spTree>
    <p:extLst>
      <p:ext uri="{BB962C8B-B14F-4D97-AF65-F5344CB8AC3E}">
        <p14:creationId xmlns:p14="http://schemas.microsoft.com/office/powerpoint/2010/main" val="348908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30480" y="198082"/>
            <a:ext cx="8911687" cy="924136"/>
          </a:xfrm>
        </p:spPr>
        <p:txBody>
          <a:bodyPr/>
          <a:lstStyle/>
          <a:p>
            <a:r>
              <a:rPr lang="es-EC" dirty="0" smtClean="0"/>
              <a:t>Herramientas</a:t>
            </a:r>
            <a:endParaRPr lang="es-EC" dirty="0"/>
          </a:p>
        </p:txBody>
      </p:sp>
      <p:sp>
        <p:nvSpPr>
          <p:cNvPr id="3" name="Marcador de contenido 2"/>
          <p:cNvSpPr>
            <a:spLocks noGrp="1"/>
          </p:cNvSpPr>
          <p:nvPr>
            <p:ph idx="1"/>
          </p:nvPr>
        </p:nvSpPr>
        <p:spPr>
          <a:xfrm>
            <a:off x="1600201" y="1298864"/>
            <a:ext cx="10203872" cy="5216236"/>
          </a:xfrm>
        </p:spPr>
        <p:txBody>
          <a:bodyPr>
            <a:normAutofit lnSpcReduction="10000"/>
          </a:bodyPr>
          <a:lstStyle/>
          <a:p>
            <a:pPr marL="0" indent="0">
              <a:buNone/>
            </a:pPr>
            <a:r>
              <a:rPr lang="es-EC" sz="2400" b="1" dirty="0" smtClean="0"/>
              <a:t>Almacenamiento</a:t>
            </a:r>
          </a:p>
          <a:p>
            <a:pPr marL="0" indent="0">
              <a:buNone/>
            </a:pPr>
            <a:r>
              <a:rPr lang="es-ES" sz="2400" dirty="0" smtClean="0"/>
              <a:t>Herramientas </a:t>
            </a:r>
            <a:r>
              <a:rPr lang="es-ES" sz="2400" dirty="0"/>
              <a:t>dedicadas a sistemas para almacenamiento y gestión de información y recursos en RDF</a:t>
            </a:r>
            <a:endParaRPr lang="en-US" sz="2400" b="1" dirty="0"/>
          </a:p>
          <a:p>
            <a:r>
              <a:rPr lang="es-ES" sz="2400" b="1" dirty="0"/>
              <a:t>Openlink Virtuoso Universal Server</a:t>
            </a:r>
            <a:endParaRPr lang="es-EC" sz="2400" dirty="0"/>
          </a:p>
          <a:p>
            <a:r>
              <a:rPr lang="es-ES" sz="2400" b="1" dirty="0"/>
              <a:t>D2R Server</a:t>
            </a:r>
            <a:endParaRPr lang="es-EC" sz="2400" dirty="0"/>
          </a:p>
          <a:p>
            <a:r>
              <a:rPr lang="es-ES" sz="2400" b="1" dirty="0" err="1"/>
              <a:t>Sesame</a:t>
            </a:r>
            <a:endParaRPr lang="es-EC" sz="2400" dirty="0"/>
          </a:p>
          <a:p>
            <a:r>
              <a:rPr lang="es-ES" sz="2400" b="1" dirty="0" err="1"/>
              <a:t>Redland</a:t>
            </a:r>
            <a:endParaRPr lang="es-EC" sz="2400" dirty="0"/>
          </a:p>
          <a:p>
            <a:pPr marL="0" indent="0">
              <a:buNone/>
            </a:pPr>
            <a:r>
              <a:rPr lang="es-EC" sz="2400" b="1" dirty="0"/>
              <a:t>Generación de grafos RDF sobre </a:t>
            </a:r>
            <a:r>
              <a:rPr lang="es-EC" sz="2400" b="1" dirty="0" smtClean="0"/>
              <a:t>HTTP</a:t>
            </a:r>
          </a:p>
          <a:p>
            <a:pPr marL="0" indent="0">
              <a:buNone/>
            </a:pPr>
            <a:r>
              <a:rPr lang="es-ES" sz="2400" dirty="0" smtClean="0"/>
              <a:t>Las herramientas a continuación son las más </a:t>
            </a:r>
            <a:r>
              <a:rPr lang="es-ES" sz="2400" dirty="0"/>
              <a:t>utilizadas para la generación de grafos RDF sobre HTTP</a:t>
            </a:r>
            <a:endParaRPr lang="en-US" sz="2400" b="1" dirty="0" smtClean="0"/>
          </a:p>
          <a:p>
            <a:r>
              <a:rPr lang="es-ES" sz="2400" b="1" dirty="0"/>
              <a:t>Pubby</a:t>
            </a:r>
            <a:endParaRPr lang="es-EC" sz="2400" dirty="0"/>
          </a:p>
          <a:p>
            <a:r>
              <a:rPr lang="es-EC" sz="2400" b="1" dirty="0" smtClean="0"/>
              <a:t>Elda</a:t>
            </a:r>
          </a:p>
          <a:p>
            <a:r>
              <a:rPr lang="es-EC" sz="2400" b="1" dirty="0"/>
              <a:t>Virtuoso</a:t>
            </a:r>
            <a:endParaRPr lang="en-US" sz="2400" dirty="0"/>
          </a:p>
          <a:p>
            <a:pPr marL="0" indent="0">
              <a:buNone/>
            </a:pPr>
            <a:endParaRPr lang="es-EC" dirty="0"/>
          </a:p>
        </p:txBody>
      </p:sp>
    </p:spTree>
    <p:extLst>
      <p:ext uri="{BB962C8B-B14F-4D97-AF65-F5344CB8AC3E}">
        <p14:creationId xmlns:p14="http://schemas.microsoft.com/office/powerpoint/2010/main" val="851749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2434" y="146129"/>
            <a:ext cx="8911687" cy="768272"/>
          </a:xfrm>
        </p:spPr>
        <p:txBody>
          <a:bodyPr/>
          <a:lstStyle/>
          <a:p>
            <a:r>
              <a:rPr lang="es-EC" dirty="0"/>
              <a:t>Navegadores </a:t>
            </a:r>
          </a:p>
        </p:txBody>
      </p:sp>
      <p:graphicFrame>
        <p:nvGraphicFramePr>
          <p:cNvPr id="4" name="Tabla 3"/>
          <p:cNvGraphicFramePr>
            <a:graphicFrameLocks noGrp="1"/>
          </p:cNvGraphicFramePr>
          <p:nvPr>
            <p:extLst>
              <p:ext uri="{D42A27DB-BD31-4B8C-83A1-F6EECF244321}">
                <p14:modId xmlns:p14="http://schemas.microsoft.com/office/powerpoint/2010/main" val="3646369033"/>
              </p:ext>
            </p:extLst>
          </p:nvPr>
        </p:nvGraphicFramePr>
        <p:xfrm>
          <a:off x="2535383" y="785838"/>
          <a:ext cx="7834746" cy="5914995"/>
        </p:xfrm>
        <a:graphic>
          <a:graphicData uri="http://schemas.openxmlformats.org/drawingml/2006/table">
            <a:tbl>
              <a:tblPr firstRow="1" firstCol="1" bandRow="1">
                <a:tableStyleId>{5C22544A-7EE6-4342-B048-85BDC9FD1C3A}</a:tableStyleId>
              </a:tblPr>
              <a:tblGrid>
                <a:gridCol w="2006248"/>
                <a:gridCol w="2231088"/>
                <a:gridCol w="3597410"/>
              </a:tblGrid>
              <a:tr h="223265">
                <a:tc>
                  <a:txBody>
                    <a:bodyPr/>
                    <a:lstStyle/>
                    <a:p>
                      <a:pPr algn="ctr">
                        <a:lnSpc>
                          <a:spcPct val="107000"/>
                        </a:lnSpc>
                        <a:spcAft>
                          <a:spcPts val="0"/>
                        </a:spcAft>
                      </a:pPr>
                      <a:r>
                        <a:rPr lang="es-ES" sz="1400" dirty="0">
                          <a:effectLst/>
                        </a:rPr>
                        <a:t>Nombre</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c>
                  <a:txBody>
                    <a:bodyPr/>
                    <a:lstStyle/>
                    <a:p>
                      <a:pPr algn="ctr">
                        <a:lnSpc>
                          <a:spcPct val="107000"/>
                        </a:lnSpc>
                        <a:spcAft>
                          <a:spcPts val="0"/>
                        </a:spcAft>
                      </a:pPr>
                      <a:r>
                        <a:rPr lang="es-ES" sz="1400">
                          <a:effectLst/>
                        </a:rPr>
                        <a:t>Autor</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c>
                  <a:txBody>
                    <a:bodyPr/>
                    <a:lstStyle/>
                    <a:p>
                      <a:pPr algn="ctr">
                        <a:lnSpc>
                          <a:spcPct val="107000"/>
                        </a:lnSpc>
                        <a:spcAft>
                          <a:spcPts val="0"/>
                        </a:spcAft>
                      </a:pPr>
                      <a:r>
                        <a:rPr lang="es-ES" sz="1400">
                          <a:effectLst/>
                        </a:rPr>
                        <a:t>Descripción</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r>
              <a:tr h="1185436">
                <a:tc>
                  <a:txBody>
                    <a:bodyPr/>
                    <a:lstStyle/>
                    <a:p>
                      <a:pPr algn="ctr">
                        <a:lnSpc>
                          <a:spcPct val="107000"/>
                        </a:lnSpc>
                        <a:spcAft>
                          <a:spcPts val="0"/>
                        </a:spcAft>
                      </a:pPr>
                      <a:r>
                        <a:rPr lang="es-ES" sz="1400" dirty="0">
                          <a:effectLst/>
                        </a:rPr>
                        <a:t>Openlink Data Explorer</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ctr">
                        <a:lnSpc>
                          <a:spcPct val="107000"/>
                        </a:lnSpc>
                        <a:spcAft>
                          <a:spcPts val="0"/>
                        </a:spcAft>
                      </a:pPr>
                      <a:r>
                        <a:rPr lang="es-ES" sz="1400" dirty="0">
                          <a:effectLst/>
                        </a:rPr>
                        <a:t>Openlink Software</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just">
                        <a:lnSpc>
                          <a:spcPct val="107000"/>
                        </a:lnSpc>
                        <a:spcAft>
                          <a:spcPts val="0"/>
                        </a:spcAft>
                      </a:pPr>
                      <a:r>
                        <a:rPr lang="es-ES" sz="1400">
                          <a:effectLst/>
                        </a:rPr>
                        <a:t>Esta una herramienta,  complemento para los principales navegadores, permite leer documentos RDF publicados en URIs</a:t>
                      </a:r>
                      <a:br>
                        <a:rPr lang="es-ES" sz="1400">
                          <a:effectLst/>
                        </a:rPr>
                      </a:br>
                      <a:r>
                        <a:rPr lang="es-ES" sz="1400">
                          <a:effectLst/>
                        </a:rPr>
                        <a:t>en formato HTML, generando una</a:t>
                      </a:r>
                      <a:br>
                        <a:rPr lang="es-ES" sz="1400">
                          <a:effectLst/>
                        </a:rPr>
                      </a:br>
                      <a:r>
                        <a:rPr lang="es-ES" sz="1400">
                          <a:effectLst/>
                        </a:rPr>
                        <a:t>visualización navegable.</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r>
              <a:tr h="1185436">
                <a:tc>
                  <a:txBody>
                    <a:bodyPr/>
                    <a:lstStyle/>
                    <a:p>
                      <a:pPr algn="ctr">
                        <a:lnSpc>
                          <a:spcPct val="107000"/>
                        </a:lnSpc>
                        <a:spcAft>
                          <a:spcPts val="0"/>
                        </a:spcAft>
                      </a:pPr>
                      <a:r>
                        <a:rPr lang="es-ES" sz="1400">
                          <a:effectLst/>
                        </a:rPr>
                        <a:t>Zitgist</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ctr">
                        <a:lnSpc>
                          <a:spcPct val="107000"/>
                        </a:lnSpc>
                        <a:spcAft>
                          <a:spcPts val="0"/>
                        </a:spcAft>
                      </a:pPr>
                      <a:r>
                        <a:rPr lang="es-ES" sz="1400" dirty="0">
                          <a:effectLst/>
                        </a:rPr>
                        <a:t>Openlink Software</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just">
                        <a:lnSpc>
                          <a:spcPct val="107000"/>
                        </a:lnSpc>
                        <a:spcAft>
                          <a:spcPts val="0"/>
                        </a:spcAft>
                      </a:pPr>
                      <a:r>
                        <a:rPr lang="es-ES" sz="1400">
                          <a:effectLst/>
                        </a:rPr>
                        <a:t>Permite visualizar recursos publicados en RDF de forma interactiva y accesible. Además tiene una serie de herramientas que facilitan y mejoran la experiencia de usabilidad en la exploración de datos enlazados.</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r>
              <a:tr h="944967">
                <a:tc>
                  <a:txBody>
                    <a:bodyPr/>
                    <a:lstStyle/>
                    <a:p>
                      <a:pPr algn="ctr">
                        <a:lnSpc>
                          <a:spcPct val="107000"/>
                        </a:lnSpc>
                        <a:spcAft>
                          <a:spcPts val="0"/>
                        </a:spcAft>
                      </a:pPr>
                      <a:r>
                        <a:rPr lang="es-ES" sz="1400">
                          <a:effectLst/>
                        </a:rPr>
                        <a:t>Tabulator</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ctr">
                        <a:lnSpc>
                          <a:spcPct val="107000"/>
                        </a:lnSpc>
                        <a:spcAft>
                          <a:spcPts val="0"/>
                        </a:spcAft>
                      </a:pPr>
                      <a:r>
                        <a:rPr lang="es-ES" sz="1400" dirty="0">
                          <a:effectLst/>
                        </a:rPr>
                        <a:t>MIT</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just">
                        <a:lnSpc>
                          <a:spcPct val="107000"/>
                        </a:lnSpc>
                        <a:spcAft>
                          <a:spcPts val="0"/>
                        </a:spcAft>
                      </a:pPr>
                      <a:r>
                        <a:rPr lang="es-ES" sz="1400" dirty="0">
                          <a:effectLst/>
                        </a:rPr>
                        <a:t>Herramienta que permite visualizar las tripletas relacionadas a un recurso publicado en una URI, además permite realizar consultas SPARQL sobre las mismas. </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r>
              <a:tr h="944967">
                <a:tc>
                  <a:txBody>
                    <a:bodyPr/>
                    <a:lstStyle/>
                    <a:p>
                      <a:pPr algn="ctr">
                        <a:lnSpc>
                          <a:spcPct val="107000"/>
                        </a:lnSpc>
                        <a:spcAft>
                          <a:spcPts val="0"/>
                        </a:spcAft>
                      </a:pPr>
                      <a:r>
                        <a:rPr lang="es-ES" sz="1400">
                          <a:effectLst/>
                        </a:rPr>
                        <a:t>Disco</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ctr">
                        <a:lnSpc>
                          <a:spcPct val="107000"/>
                        </a:lnSpc>
                        <a:spcAft>
                          <a:spcPts val="0"/>
                        </a:spcAft>
                      </a:pPr>
                      <a:r>
                        <a:rPr lang="en-US" sz="1400">
                          <a:effectLst/>
                        </a:rPr>
                        <a:t>Chris Bizer y Tobias</a:t>
                      </a:r>
                      <a:br>
                        <a:rPr lang="en-US" sz="1400">
                          <a:effectLst/>
                        </a:rPr>
                      </a:br>
                      <a:r>
                        <a:rPr lang="en-US" sz="1400">
                          <a:effectLst/>
                        </a:rPr>
                        <a:t>Gauß</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just">
                        <a:lnSpc>
                          <a:spcPct val="107000"/>
                        </a:lnSpc>
                        <a:spcAft>
                          <a:spcPts val="0"/>
                        </a:spcAft>
                      </a:pPr>
                      <a:r>
                        <a:rPr lang="es-ES" sz="1400" dirty="0">
                          <a:effectLst/>
                        </a:rPr>
                        <a:t>Es un navegador para recursos RDF</a:t>
                      </a:r>
                      <a:br>
                        <a:rPr lang="es-ES" sz="1400" dirty="0">
                          <a:effectLst/>
                        </a:rPr>
                      </a:br>
                      <a:r>
                        <a:rPr lang="es-ES" sz="1400" dirty="0">
                          <a:effectLst/>
                        </a:rPr>
                        <a:t>que muestra de forma simple recursos</a:t>
                      </a:r>
                      <a:br>
                        <a:rPr lang="es-ES" sz="1400" dirty="0">
                          <a:effectLst/>
                        </a:rPr>
                      </a:br>
                      <a:r>
                        <a:rPr lang="es-ES" sz="1400" dirty="0">
                          <a:effectLst/>
                        </a:rPr>
                        <a:t>y sus relaciones a través de una</a:t>
                      </a:r>
                      <a:br>
                        <a:rPr lang="es-ES" sz="1400" dirty="0">
                          <a:effectLst/>
                        </a:rPr>
                      </a:br>
                      <a:r>
                        <a:rPr lang="es-ES" sz="1400" dirty="0">
                          <a:effectLst/>
                        </a:rPr>
                        <a:t>página Web.</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r>
              <a:tr h="1425906">
                <a:tc>
                  <a:txBody>
                    <a:bodyPr/>
                    <a:lstStyle/>
                    <a:p>
                      <a:pPr algn="ctr">
                        <a:lnSpc>
                          <a:spcPct val="107000"/>
                        </a:lnSpc>
                        <a:spcAft>
                          <a:spcPts val="0"/>
                        </a:spcAft>
                      </a:pPr>
                      <a:r>
                        <a:rPr lang="es-ES" sz="1400">
                          <a:effectLst/>
                        </a:rPr>
                        <a:t>DERI Pipes</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nSpc>
                          <a:spcPct val="107000"/>
                        </a:lnSpc>
                        <a:spcAft>
                          <a:spcPts val="0"/>
                        </a:spcAft>
                      </a:pPr>
                      <a:r>
                        <a:rPr lang="es-ES" sz="1400">
                          <a:effectLst/>
                        </a:rPr>
                        <a:t>Danh Le Phuoc, Axel Polleres , Giovanni Tummarello y Christian Morbidoni</a:t>
                      </a:r>
                      <a:endParaRPr lang="es-EC" sz="160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ctr"/>
                </a:tc>
                <a:tc>
                  <a:txBody>
                    <a:bodyPr/>
                    <a:lstStyle/>
                    <a:p>
                      <a:pPr algn="just">
                        <a:lnSpc>
                          <a:spcPct val="107000"/>
                        </a:lnSpc>
                        <a:spcAft>
                          <a:spcPts val="0"/>
                        </a:spcAft>
                      </a:pPr>
                      <a:r>
                        <a:rPr lang="es-ES" sz="1400" dirty="0">
                          <a:effectLst/>
                        </a:rPr>
                        <a:t>Permite generar información mediante la mezcla de datos en RDF provenientes de diferentes fuentes y consultas. Es un</a:t>
                      </a:r>
                      <a:br>
                        <a:rPr lang="es-ES" sz="1400" dirty="0">
                          <a:effectLst/>
                        </a:rPr>
                      </a:br>
                      <a:r>
                        <a:rPr lang="es-ES" sz="1400" dirty="0">
                          <a:effectLst/>
                        </a:rPr>
                        <a:t>semejante a </a:t>
                      </a:r>
                      <a:r>
                        <a:rPr lang="es-ES" sz="1400" dirty="0" err="1">
                          <a:effectLst/>
                        </a:rPr>
                        <a:t>Yahoo</a:t>
                      </a:r>
                      <a:r>
                        <a:rPr lang="es-ES" sz="1400" dirty="0">
                          <a:effectLst/>
                        </a:rPr>
                        <a:t> Pipes y permite la utilización de SPARQL para la construcción</a:t>
                      </a:r>
                      <a:br>
                        <a:rPr lang="es-ES" sz="1400" dirty="0">
                          <a:effectLst/>
                        </a:rPr>
                      </a:br>
                      <a:r>
                        <a:rPr lang="es-ES" sz="1400" dirty="0">
                          <a:effectLst/>
                        </a:rPr>
                        <a:t>de nodos generadores.</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33584" marR="33584" marT="0" marB="0" anchor="b"/>
                </a:tc>
              </a:tr>
            </a:tbl>
          </a:graphicData>
        </a:graphic>
      </p:graphicFrame>
    </p:spTree>
    <p:extLst>
      <p:ext uri="{BB962C8B-B14F-4D97-AF65-F5344CB8AC3E}">
        <p14:creationId xmlns:p14="http://schemas.microsoft.com/office/powerpoint/2010/main" val="3879554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2434" y="146129"/>
            <a:ext cx="8911687" cy="768272"/>
          </a:xfrm>
        </p:spPr>
        <p:txBody>
          <a:bodyPr/>
          <a:lstStyle/>
          <a:p>
            <a:r>
              <a:rPr lang="es-EC" dirty="0"/>
              <a:t>Navegadores </a:t>
            </a:r>
          </a:p>
        </p:txBody>
      </p:sp>
      <p:pic>
        <p:nvPicPr>
          <p:cNvPr id="3" name="Imagen 2"/>
          <p:cNvPicPr>
            <a:picLocks noChangeAspect="1"/>
          </p:cNvPicPr>
          <p:nvPr/>
        </p:nvPicPr>
        <p:blipFill>
          <a:blip r:embed="rId2"/>
          <a:stretch>
            <a:fillRect/>
          </a:stretch>
        </p:blipFill>
        <p:spPr>
          <a:xfrm>
            <a:off x="2033265" y="914400"/>
            <a:ext cx="8769413" cy="5437199"/>
          </a:xfrm>
          <a:prstGeom prst="rect">
            <a:avLst/>
          </a:prstGeom>
        </p:spPr>
      </p:pic>
    </p:spTree>
    <p:extLst>
      <p:ext uri="{BB962C8B-B14F-4D97-AF65-F5344CB8AC3E}">
        <p14:creationId xmlns:p14="http://schemas.microsoft.com/office/powerpoint/2010/main" val="576745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6" y="83783"/>
            <a:ext cx="2602530" cy="747490"/>
          </a:xfrm>
        </p:spPr>
        <p:txBody>
          <a:bodyPr/>
          <a:lstStyle/>
          <a:p>
            <a:r>
              <a:rPr lang="es-EC" dirty="0" smtClean="0"/>
              <a:t>Casos de Éxito</a:t>
            </a:r>
            <a:endParaRPr lang="es-EC" dirty="0"/>
          </a:p>
        </p:txBody>
      </p:sp>
      <p:sp>
        <p:nvSpPr>
          <p:cNvPr id="3" name="Marcador de contenido 2"/>
          <p:cNvSpPr>
            <a:spLocks noGrp="1"/>
          </p:cNvSpPr>
          <p:nvPr>
            <p:ph idx="1"/>
          </p:nvPr>
        </p:nvSpPr>
        <p:spPr>
          <a:xfrm>
            <a:off x="1792826" y="831273"/>
            <a:ext cx="2346470" cy="516082"/>
          </a:xfrm>
        </p:spPr>
        <p:txBody>
          <a:bodyPr/>
          <a:lstStyle/>
          <a:p>
            <a:pPr marL="0" indent="0">
              <a:buNone/>
            </a:pPr>
            <a:r>
              <a:rPr lang="es-EC" dirty="0" smtClean="0"/>
              <a:t>Reino Unido </a:t>
            </a:r>
            <a:r>
              <a:rPr lang="en-US" dirty="0" smtClean="0"/>
              <a:t>- </a:t>
            </a:r>
            <a:r>
              <a:rPr lang="es-ES" b="1" dirty="0" smtClean="0"/>
              <a:t>data.gov.uk</a:t>
            </a:r>
          </a:p>
          <a:p>
            <a:pPr marL="0" indent="0">
              <a:buNone/>
            </a:pPr>
            <a:endParaRPr lang="es-EC" b="1" i="1" dirty="0"/>
          </a:p>
          <a:p>
            <a:pPr marL="0" indent="0">
              <a:buNone/>
            </a:pPr>
            <a:endParaRPr lang="es-EC" dirty="0"/>
          </a:p>
        </p:txBody>
      </p:sp>
      <p:graphicFrame>
        <p:nvGraphicFramePr>
          <p:cNvPr id="4" name="Gráfico 3"/>
          <p:cNvGraphicFramePr/>
          <p:nvPr>
            <p:extLst>
              <p:ext uri="{D42A27DB-BD31-4B8C-83A1-F6EECF244321}">
                <p14:modId xmlns:p14="http://schemas.microsoft.com/office/powerpoint/2010/main" val="2049712213"/>
              </p:ext>
            </p:extLst>
          </p:nvPr>
        </p:nvGraphicFramePr>
        <p:xfrm>
          <a:off x="810491" y="1787236"/>
          <a:ext cx="4842163" cy="40316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252537122"/>
              </p:ext>
            </p:extLst>
          </p:nvPr>
        </p:nvGraphicFramePr>
        <p:xfrm>
          <a:off x="6011446" y="1162050"/>
          <a:ext cx="5460117" cy="5191323"/>
        </p:xfrm>
        <a:graphic>
          <a:graphicData uri="http://schemas.openxmlformats.org/drawingml/2006/table">
            <a:tbl>
              <a:tblPr>
                <a:tableStyleId>{5C22544A-7EE6-4342-B048-85BDC9FD1C3A}</a:tableStyleId>
              </a:tblPr>
              <a:tblGrid>
                <a:gridCol w="1295986"/>
                <a:gridCol w="2498609"/>
                <a:gridCol w="833087"/>
                <a:gridCol w="832435"/>
              </a:tblGrid>
              <a:tr h="387477">
                <a:tc gridSpan="4">
                  <a:txBody>
                    <a:bodyPr/>
                    <a:lstStyle/>
                    <a:p>
                      <a:pPr algn="ctr">
                        <a:lnSpc>
                          <a:spcPct val="107000"/>
                        </a:lnSpc>
                        <a:spcAft>
                          <a:spcPts val="0"/>
                        </a:spcAft>
                      </a:pPr>
                      <a:r>
                        <a:rPr lang="es-EC" sz="1400" dirty="0">
                          <a:effectLst/>
                        </a:rPr>
                        <a:t>Aplicaciones</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hMerge="1">
                  <a:txBody>
                    <a:bodyPr/>
                    <a:lstStyle/>
                    <a:p>
                      <a:endParaRPr lang="es-EC"/>
                    </a:p>
                  </a:txBody>
                  <a:tcPr/>
                </a:tc>
                <a:tc hMerge="1">
                  <a:txBody>
                    <a:bodyPr/>
                    <a:lstStyle/>
                    <a:p>
                      <a:endParaRPr lang="es-EC"/>
                    </a:p>
                  </a:txBody>
                  <a:tcPr/>
                </a:tc>
                <a:tc hMerge="1">
                  <a:txBody>
                    <a:bodyPr/>
                    <a:lstStyle/>
                    <a:p>
                      <a:endParaRPr lang="es-EC"/>
                    </a:p>
                  </a:txBody>
                  <a:tcPr/>
                </a:tc>
              </a:tr>
              <a:tr h="387477">
                <a:tc>
                  <a:txBody>
                    <a:bodyPr/>
                    <a:lstStyle/>
                    <a:p>
                      <a:pPr algn="ctr">
                        <a:lnSpc>
                          <a:spcPct val="107000"/>
                        </a:lnSpc>
                        <a:spcAft>
                          <a:spcPts val="0"/>
                        </a:spcAft>
                      </a:pPr>
                      <a:r>
                        <a:rPr lang="es-EC" sz="1400">
                          <a:effectLst/>
                        </a:rPr>
                        <a:t>Nombre </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Descripción</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Calificación</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Descargas</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Huxley</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Comido abierto, para consumir API de manera fácil</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5</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387477">
                <a:tc>
                  <a:txBody>
                    <a:bodyPr/>
                    <a:lstStyle/>
                    <a:p>
                      <a:pPr algn="ctr">
                        <a:lnSpc>
                          <a:spcPct val="107000"/>
                        </a:lnSpc>
                        <a:spcAft>
                          <a:spcPts val="0"/>
                        </a:spcAft>
                      </a:pPr>
                      <a:r>
                        <a:rPr lang="es-EC" sz="1400">
                          <a:effectLst/>
                        </a:rPr>
                        <a:t>Route Risks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a:effectLst/>
                        </a:rPr>
                        <a:t>Analiza la seguridad de las carreteras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a:effectLst/>
                        </a:rPr>
                        <a:t>4.5</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Mersey Tunnels Fast Tag</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Administración de Cuenta Bancaria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4,5</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50-100</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Flood Risk Finder</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Busca riesgos de inundación para diferentes poblados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4,4</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Bona Vacantia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Muestra propiedades no reclamadas para la compra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4,7</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London Now</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Clima del sector donde estas y el estado del transporte </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4</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London Traffic</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Proporciona imagen de 700 para ver tráfico de la ciudad</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452224">
                <a:tc>
                  <a:txBody>
                    <a:bodyPr/>
                    <a:lstStyle/>
                    <a:p>
                      <a:pPr algn="ctr">
                        <a:lnSpc>
                          <a:spcPct val="107000"/>
                        </a:lnSpc>
                        <a:spcAft>
                          <a:spcPts val="0"/>
                        </a:spcAft>
                      </a:pPr>
                      <a:r>
                        <a:rPr lang="es-EC" sz="1400">
                          <a:effectLst/>
                        </a:rPr>
                        <a:t>Doorda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Permite utilizar mapas para la creación de páginas web</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a:effectLst/>
                        </a:rPr>
                        <a:t>3,5</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b"/>
                </a:tc>
              </a:tr>
              <a:tr h="775670">
                <a:tc>
                  <a:txBody>
                    <a:bodyPr/>
                    <a:lstStyle/>
                    <a:p>
                      <a:pPr algn="ctr">
                        <a:lnSpc>
                          <a:spcPct val="107000"/>
                        </a:lnSpc>
                        <a:spcAft>
                          <a:spcPts val="0"/>
                        </a:spcAft>
                      </a:pPr>
                      <a:r>
                        <a:rPr lang="es-EC" sz="1400">
                          <a:effectLst/>
                        </a:rPr>
                        <a:t>Travels' Checklist</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a:effectLst/>
                        </a:rPr>
                        <a:t>Crear una lista de viaje, destino, los miembros de viaje, actividades y tiempo previstos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dirty="0">
                          <a:effectLst/>
                        </a:rPr>
                        <a:t>3,4</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c>
                  <a:txBody>
                    <a:bodyPr/>
                    <a:lstStyle/>
                    <a:p>
                      <a:pPr algn="ctr">
                        <a:lnSpc>
                          <a:spcPct val="107000"/>
                        </a:lnSpc>
                        <a:spcAft>
                          <a:spcPts val="0"/>
                        </a:spcAft>
                      </a:pPr>
                      <a:r>
                        <a:rPr lang="es-EC" sz="1400" dirty="0">
                          <a:effectLst/>
                        </a:rPr>
                        <a:t> </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181" marR="8181" marT="8181" marB="0" anchor="ctr"/>
                </a:tc>
              </a:tr>
            </a:tbl>
          </a:graphicData>
        </a:graphic>
      </p:graphicFrame>
    </p:spTree>
    <p:extLst>
      <p:ext uri="{BB962C8B-B14F-4D97-AF65-F5344CB8AC3E}">
        <p14:creationId xmlns:p14="http://schemas.microsoft.com/office/powerpoint/2010/main" val="3448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1532" y="172122"/>
            <a:ext cx="8911687" cy="561676"/>
          </a:xfrm>
        </p:spPr>
        <p:txBody>
          <a:bodyPr>
            <a:normAutofit fontScale="90000"/>
          </a:bodyPr>
          <a:lstStyle/>
          <a:p>
            <a:r>
              <a:rPr lang="es-EC" dirty="0" smtClean="0"/>
              <a:t>Tabla de Contenidos</a:t>
            </a:r>
            <a:endParaRPr lang="es-EC" dirty="0"/>
          </a:p>
        </p:txBody>
      </p:sp>
      <p:sp>
        <p:nvSpPr>
          <p:cNvPr id="3" name="Marcador de contenido 2"/>
          <p:cNvSpPr>
            <a:spLocks noGrp="1"/>
          </p:cNvSpPr>
          <p:nvPr>
            <p:ph idx="1"/>
          </p:nvPr>
        </p:nvSpPr>
        <p:spPr>
          <a:xfrm>
            <a:off x="2763112" y="1032733"/>
            <a:ext cx="6808526" cy="5572460"/>
          </a:xfrm>
        </p:spPr>
        <p:txBody>
          <a:bodyPr>
            <a:normAutofit fontScale="92500" lnSpcReduction="10000"/>
          </a:bodyPr>
          <a:lstStyle/>
          <a:p>
            <a:pPr>
              <a:buAutoNum type="arabicPeriod"/>
            </a:pPr>
            <a:r>
              <a:rPr lang="es-EC" sz="2000" dirty="0" smtClean="0"/>
              <a:t>Tema</a:t>
            </a:r>
          </a:p>
          <a:p>
            <a:pPr>
              <a:buAutoNum type="arabicPeriod"/>
            </a:pPr>
            <a:r>
              <a:rPr lang="es-EC" sz="2000" dirty="0" smtClean="0"/>
              <a:t>Justificación </a:t>
            </a:r>
            <a:r>
              <a:rPr lang="es-EC" sz="2000" dirty="0"/>
              <a:t>e </a:t>
            </a:r>
            <a:r>
              <a:rPr lang="es-EC" sz="2000" dirty="0" smtClean="0"/>
              <a:t>Importancia</a:t>
            </a:r>
          </a:p>
          <a:p>
            <a:pPr>
              <a:buAutoNum type="arabicPeriod"/>
            </a:pPr>
            <a:r>
              <a:rPr lang="es-EC" sz="2000" dirty="0">
                <a:solidFill>
                  <a:schemeClr val="tx1"/>
                </a:solidFill>
              </a:rPr>
              <a:t>Planteamiento del </a:t>
            </a:r>
            <a:r>
              <a:rPr lang="es-EC" sz="2000" dirty="0" smtClean="0">
                <a:solidFill>
                  <a:schemeClr val="tx1"/>
                </a:solidFill>
              </a:rPr>
              <a:t>Problema</a:t>
            </a:r>
          </a:p>
          <a:p>
            <a:pPr>
              <a:buAutoNum type="arabicPeriod"/>
            </a:pPr>
            <a:r>
              <a:rPr lang="es-EC" sz="2000" dirty="0">
                <a:solidFill>
                  <a:schemeClr val="tx1"/>
                </a:solidFill>
              </a:rPr>
              <a:t>Formulación del </a:t>
            </a:r>
            <a:r>
              <a:rPr lang="es-EC" sz="2000" dirty="0" smtClean="0">
                <a:solidFill>
                  <a:schemeClr val="tx1"/>
                </a:solidFill>
              </a:rPr>
              <a:t>Problema</a:t>
            </a:r>
          </a:p>
          <a:p>
            <a:pPr>
              <a:buAutoNum type="arabicPeriod"/>
            </a:pPr>
            <a:r>
              <a:rPr lang="es-EC" sz="2000" dirty="0" smtClean="0"/>
              <a:t>Hipótesis</a:t>
            </a:r>
          </a:p>
          <a:p>
            <a:pPr>
              <a:buAutoNum type="arabicPeriod"/>
            </a:pPr>
            <a:r>
              <a:rPr lang="es-EC" sz="2000" dirty="0"/>
              <a:t>Objetivo </a:t>
            </a:r>
            <a:r>
              <a:rPr lang="es-EC" sz="2000" dirty="0" smtClean="0"/>
              <a:t>General</a:t>
            </a:r>
          </a:p>
          <a:p>
            <a:pPr>
              <a:buAutoNum type="arabicPeriod"/>
            </a:pPr>
            <a:r>
              <a:rPr lang="es-EC" sz="2000" dirty="0"/>
              <a:t>Objetivos </a:t>
            </a:r>
            <a:r>
              <a:rPr lang="es-EC" sz="2000" dirty="0" smtClean="0"/>
              <a:t>Específicos</a:t>
            </a:r>
          </a:p>
          <a:p>
            <a:pPr>
              <a:buAutoNum type="arabicPeriod"/>
            </a:pPr>
            <a:r>
              <a:rPr lang="es-EC" sz="2000" dirty="0"/>
              <a:t>Estado del </a:t>
            </a:r>
            <a:r>
              <a:rPr lang="es-EC" sz="2000" dirty="0" smtClean="0"/>
              <a:t>Arte</a:t>
            </a:r>
          </a:p>
          <a:p>
            <a:pPr marL="0" indent="0">
              <a:buNone/>
            </a:pPr>
            <a:r>
              <a:rPr lang="en-US" sz="2000" dirty="0"/>
              <a:t>	</a:t>
            </a:r>
            <a:r>
              <a:rPr lang="en-US" sz="2000" dirty="0" smtClean="0"/>
              <a:t>8.1 </a:t>
            </a:r>
            <a:r>
              <a:rPr lang="es-EC" sz="2000" dirty="0" smtClean="0"/>
              <a:t>Terminología</a:t>
            </a:r>
          </a:p>
          <a:p>
            <a:pPr marL="0" indent="0">
              <a:buNone/>
            </a:pPr>
            <a:r>
              <a:rPr lang="en-US" sz="2000" dirty="0" smtClean="0"/>
              <a:t>	8.2  </a:t>
            </a:r>
            <a:r>
              <a:rPr lang="es-EC" sz="2000" dirty="0"/>
              <a:t>Propuesta para la Publicación De Datos Abiertos </a:t>
            </a:r>
            <a:r>
              <a:rPr lang="es-EC" sz="2000" dirty="0" smtClean="0"/>
              <a:t>Enlazados</a:t>
            </a:r>
          </a:p>
          <a:p>
            <a:pPr marL="0" indent="0">
              <a:buNone/>
            </a:pPr>
            <a:r>
              <a:rPr lang="en-US" sz="2000" dirty="0"/>
              <a:t>	</a:t>
            </a:r>
            <a:r>
              <a:rPr lang="en-US" sz="2000" dirty="0" smtClean="0"/>
              <a:t>8.3  </a:t>
            </a:r>
            <a:r>
              <a:rPr lang="es-EC" sz="2000" dirty="0"/>
              <a:t>Estructuras para la Publicación De Datos Abiertos </a:t>
            </a:r>
            <a:r>
              <a:rPr lang="es-EC" sz="2000" dirty="0" smtClean="0"/>
              <a:t>Enlazados</a:t>
            </a:r>
          </a:p>
          <a:p>
            <a:pPr marL="0" indent="0">
              <a:buNone/>
            </a:pPr>
            <a:r>
              <a:rPr lang="en-US" sz="2000" dirty="0" smtClean="0"/>
              <a:t>	8.4 </a:t>
            </a:r>
            <a:r>
              <a:rPr lang="es-EC" sz="2000" dirty="0"/>
              <a:t>Herramientas</a:t>
            </a:r>
            <a:r>
              <a:rPr lang="en-US" sz="2000" dirty="0" smtClean="0"/>
              <a:t> </a:t>
            </a:r>
          </a:p>
          <a:p>
            <a:pPr marL="0" indent="0">
              <a:buNone/>
            </a:pPr>
            <a:r>
              <a:rPr lang="en-US" sz="2000" dirty="0"/>
              <a:t>	</a:t>
            </a:r>
            <a:r>
              <a:rPr lang="en-US" sz="2000" dirty="0" smtClean="0"/>
              <a:t>8.5 </a:t>
            </a:r>
            <a:r>
              <a:rPr lang="es-EC" sz="2000" dirty="0" smtClean="0"/>
              <a:t>Casos</a:t>
            </a:r>
            <a:r>
              <a:rPr lang="en-US" sz="2000" dirty="0" smtClean="0"/>
              <a:t> de </a:t>
            </a:r>
            <a:r>
              <a:rPr lang="en-US" sz="2000" dirty="0" err="1" smtClean="0"/>
              <a:t>Exito</a:t>
            </a:r>
            <a:endParaRPr lang="en-US" sz="2000" dirty="0" smtClean="0"/>
          </a:p>
          <a:p>
            <a:pPr marL="0" indent="0">
              <a:buNone/>
            </a:pPr>
            <a:r>
              <a:rPr lang="en-US" sz="2000" dirty="0" smtClean="0"/>
              <a:t>	8.6 Ecuador y </a:t>
            </a:r>
            <a:r>
              <a:rPr lang="en-US" sz="2000" dirty="0" err="1" smtClean="0"/>
              <a:t>los</a:t>
            </a:r>
            <a:r>
              <a:rPr lang="en-US" sz="2000" dirty="0" smtClean="0"/>
              <a:t> </a:t>
            </a:r>
            <a:r>
              <a:rPr lang="en-US" sz="2000" dirty="0" err="1" smtClean="0"/>
              <a:t>Datos</a:t>
            </a:r>
            <a:r>
              <a:rPr lang="en-US" sz="2000" dirty="0" smtClean="0"/>
              <a:t> </a:t>
            </a:r>
            <a:r>
              <a:rPr lang="en-US" sz="2000" dirty="0" err="1" smtClean="0"/>
              <a:t>Abiertos</a:t>
            </a:r>
            <a:endParaRPr lang="en-US" sz="2000" dirty="0" smtClean="0"/>
          </a:p>
          <a:p>
            <a:pPr marL="0" indent="0">
              <a:buNone/>
            </a:pPr>
            <a:endParaRPr lang="es-EC" dirty="0" smtClean="0"/>
          </a:p>
          <a:p>
            <a:pPr marL="0" indent="0">
              <a:buNone/>
            </a:pPr>
            <a:endParaRPr lang="en-US" dirty="0" smtClean="0">
              <a:solidFill>
                <a:schemeClr val="tx1"/>
              </a:solidFill>
            </a:endParaRPr>
          </a:p>
          <a:p>
            <a:pPr>
              <a:buAutoNum type="arabicPeriod" startAt="9"/>
            </a:pPr>
            <a:endParaRPr lang="en-US" dirty="0" smtClean="0">
              <a:solidFill>
                <a:schemeClr val="accent1">
                  <a:lumMod val="75000"/>
                </a:schemeClr>
              </a:solidFill>
            </a:endParaRPr>
          </a:p>
          <a:p>
            <a:pPr marL="0" indent="0">
              <a:buNone/>
            </a:pPr>
            <a:endParaRPr lang="es-EC" dirty="0" smtClean="0"/>
          </a:p>
          <a:p>
            <a:pPr>
              <a:buAutoNum type="arabicPeriod"/>
            </a:pPr>
            <a:endParaRPr lang="es-EC" dirty="0" smtClean="0"/>
          </a:p>
          <a:p>
            <a:pPr>
              <a:buAutoNum type="arabicPeriod"/>
            </a:pPr>
            <a:endParaRPr lang="es-EC" dirty="0" smtClean="0"/>
          </a:p>
          <a:p>
            <a:pPr>
              <a:buAutoNum type="arabicPeriod"/>
            </a:pPr>
            <a:endParaRPr lang="es-EC" dirty="0" smtClean="0">
              <a:solidFill>
                <a:schemeClr val="tx1"/>
              </a:solidFill>
            </a:endParaRPr>
          </a:p>
          <a:p>
            <a:pPr>
              <a:buAutoNum type="arabicPeriod"/>
            </a:pPr>
            <a:endParaRPr lang="es-EC" b="1" dirty="0" smtClean="0"/>
          </a:p>
          <a:p>
            <a:pPr>
              <a:buAutoNum type="arabicPeriod"/>
            </a:pPr>
            <a:endParaRPr lang="es-EC" dirty="0" smtClean="0"/>
          </a:p>
        </p:txBody>
      </p:sp>
    </p:spTree>
    <p:extLst>
      <p:ext uri="{BB962C8B-B14F-4D97-AF65-F5344CB8AC3E}">
        <p14:creationId xmlns:p14="http://schemas.microsoft.com/office/powerpoint/2010/main" val="3531257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6" y="83783"/>
            <a:ext cx="2602530" cy="747490"/>
          </a:xfrm>
        </p:spPr>
        <p:txBody>
          <a:bodyPr/>
          <a:lstStyle/>
          <a:p>
            <a:r>
              <a:rPr lang="es-EC" dirty="0" smtClean="0"/>
              <a:t>Casos de Éxito</a:t>
            </a:r>
            <a:endParaRPr lang="es-EC" dirty="0"/>
          </a:p>
        </p:txBody>
      </p:sp>
      <p:sp>
        <p:nvSpPr>
          <p:cNvPr id="3" name="Marcador de contenido 2"/>
          <p:cNvSpPr>
            <a:spLocks noGrp="1"/>
          </p:cNvSpPr>
          <p:nvPr>
            <p:ph idx="1"/>
          </p:nvPr>
        </p:nvSpPr>
        <p:spPr>
          <a:xfrm>
            <a:off x="1792826" y="831273"/>
            <a:ext cx="2346470" cy="516082"/>
          </a:xfrm>
        </p:spPr>
        <p:txBody>
          <a:bodyPr/>
          <a:lstStyle/>
          <a:p>
            <a:pPr marL="0" indent="0">
              <a:buNone/>
            </a:pPr>
            <a:r>
              <a:rPr lang="es-ES" dirty="0" smtClean="0"/>
              <a:t>Estados Unidos </a:t>
            </a:r>
            <a:r>
              <a:rPr lang="es-ES" b="1" dirty="0" smtClean="0"/>
              <a:t>- data.gov</a:t>
            </a:r>
          </a:p>
          <a:p>
            <a:pPr marL="0" indent="0">
              <a:buNone/>
            </a:pPr>
            <a:endParaRPr lang="es-EC" b="1" i="1" dirty="0"/>
          </a:p>
          <a:p>
            <a:pPr marL="0" indent="0">
              <a:buNone/>
            </a:pPr>
            <a:endParaRPr lang="es-EC" dirty="0"/>
          </a:p>
        </p:txBody>
      </p:sp>
      <p:graphicFrame>
        <p:nvGraphicFramePr>
          <p:cNvPr id="6" name="Gráfico 5"/>
          <p:cNvGraphicFramePr/>
          <p:nvPr>
            <p:extLst>
              <p:ext uri="{D42A27DB-BD31-4B8C-83A1-F6EECF244321}">
                <p14:modId xmlns:p14="http://schemas.microsoft.com/office/powerpoint/2010/main" val="210015231"/>
              </p:ext>
            </p:extLst>
          </p:nvPr>
        </p:nvGraphicFramePr>
        <p:xfrm>
          <a:off x="1010833" y="2196898"/>
          <a:ext cx="4579477" cy="32271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765352862"/>
              </p:ext>
            </p:extLst>
          </p:nvPr>
        </p:nvGraphicFramePr>
        <p:xfrm>
          <a:off x="6130816" y="542428"/>
          <a:ext cx="5756384" cy="5942042"/>
        </p:xfrm>
        <a:graphic>
          <a:graphicData uri="http://schemas.openxmlformats.org/drawingml/2006/table">
            <a:tbl>
              <a:tblPr>
                <a:tableStyleId>{5C22544A-7EE6-4342-B048-85BDC9FD1C3A}</a:tableStyleId>
              </a:tblPr>
              <a:tblGrid>
                <a:gridCol w="1064120"/>
                <a:gridCol w="2872787"/>
                <a:gridCol w="862106"/>
                <a:gridCol w="957371"/>
              </a:tblGrid>
              <a:tr h="443920">
                <a:tc gridSpan="4">
                  <a:txBody>
                    <a:bodyPr/>
                    <a:lstStyle/>
                    <a:p>
                      <a:pPr algn="ctr">
                        <a:lnSpc>
                          <a:spcPct val="107000"/>
                        </a:lnSpc>
                        <a:spcAft>
                          <a:spcPts val="0"/>
                        </a:spcAft>
                      </a:pPr>
                      <a:r>
                        <a:rPr lang="es-EC" sz="1600" dirty="0">
                          <a:effectLst/>
                        </a:rPr>
                        <a:t>Aplicaciones</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hMerge="1">
                  <a:txBody>
                    <a:bodyPr/>
                    <a:lstStyle/>
                    <a:p>
                      <a:endParaRPr lang="es-EC"/>
                    </a:p>
                  </a:txBody>
                  <a:tcPr/>
                </a:tc>
                <a:tc hMerge="1">
                  <a:txBody>
                    <a:bodyPr/>
                    <a:lstStyle/>
                    <a:p>
                      <a:endParaRPr lang="es-EC"/>
                    </a:p>
                  </a:txBody>
                  <a:tcPr/>
                </a:tc>
                <a:tc hMerge="1">
                  <a:txBody>
                    <a:bodyPr/>
                    <a:lstStyle/>
                    <a:p>
                      <a:endParaRPr lang="es-EC"/>
                    </a:p>
                  </a:txBody>
                  <a:tcPr/>
                </a:tc>
              </a:tr>
              <a:tr h="443920">
                <a:tc>
                  <a:txBody>
                    <a:bodyPr/>
                    <a:lstStyle/>
                    <a:p>
                      <a:pPr algn="ctr">
                        <a:lnSpc>
                          <a:spcPct val="107000"/>
                        </a:lnSpc>
                        <a:spcAft>
                          <a:spcPts val="0"/>
                        </a:spcAft>
                      </a:pPr>
                      <a:r>
                        <a:rPr lang="es-EC" sz="1600">
                          <a:effectLst/>
                        </a:rPr>
                        <a:t>Nombre</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Descripción</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Calificación</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Descargas</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r>
              <a:tr h="1331761">
                <a:tc>
                  <a:txBody>
                    <a:bodyPr/>
                    <a:lstStyle/>
                    <a:p>
                      <a:pPr algn="ctr">
                        <a:lnSpc>
                          <a:spcPct val="107000"/>
                        </a:lnSpc>
                        <a:spcAft>
                          <a:spcPts val="0"/>
                        </a:spcAft>
                      </a:pPr>
                      <a:r>
                        <a:rPr lang="es-EC" sz="1600">
                          <a:effectLst/>
                        </a:rPr>
                        <a:t>The AIRNow</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dirty="0">
                          <a:effectLst/>
                        </a:rPr>
                        <a:t>proporciona información sobre la calidad del aire en tiempo real que se puede utilizar para proteger su salud</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dirty="0">
                          <a:effectLst/>
                        </a:rPr>
                        <a:t>5</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a:effectLst/>
                        </a:rPr>
                        <a:t>100-500</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r>
              <a:tr h="482429">
                <a:tc>
                  <a:txBody>
                    <a:bodyPr/>
                    <a:lstStyle/>
                    <a:p>
                      <a:pPr algn="ctr">
                        <a:lnSpc>
                          <a:spcPct val="107000"/>
                        </a:lnSpc>
                        <a:spcAft>
                          <a:spcPts val="0"/>
                        </a:spcAft>
                      </a:pPr>
                      <a:r>
                        <a:rPr lang="es-EC" sz="1600">
                          <a:effectLst/>
                        </a:rPr>
                        <a:t>Citymapper</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a:effectLst/>
                        </a:rPr>
                        <a:t>Permite planificación viajes entre dos puntos</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dirty="0">
                          <a:effectLst/>
                        </a:rPr>
                        <a:t>4,5</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dirty="0">
                          <a:effectLst/>
                        </a:rPr>
                        <a:t>1 a 5 millones</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r>
              <a:tr h="887841">
                <a:tc>
                  <a:txBody>
                    <a:bodyPr/>
                    <a:lstStyle/>
                    <a:p>
                      <a:pPr algn="ctr">
                        <a:lnSpc>
                          <a:spcPct val="107000"/>
                        </a:lnSpc>
                        <a:spcAft>
                          <a:spcPts val="0"/>
                        </a:spcAft>
                      </a:pPr>
                      <a:r>
                        <a:rPr lang="es-EC" sz="1600">
                          <a:effectLst/>
                        </a:rPr>
                        <a:t>Climate</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ayuda a optimizar la toma diaria de decisiones de los agricultores, proporcionando up-to-the-minute,</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3,9</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dirty="0">
                          <a:effectLst/>
                        </a:rPr>
                        <a:t>10 a 50 mil</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r>
              <a:tr h="887841">
                <a:tc>
                  <a:txBody>
                    <a:bodyPr/>
                    <a:lstStyle/>
                    <a:p>
                      <a:pPr algn="ctr">
                        <a:lnSpc>
                          <a:spcPct val="107000"/>
                        </a:lnSpc>
                        <a:spcAft>
                          <a:spcPts val="0"/>
                        </a:spcAft>
                      </a:pPr>
                      <a:r>
                        <a:rPr lang="es-EC" sz="1600">
                          <a:effectLst/>
                        </a:rPr>
                        <a:t>HD Scores</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a:effectLst/>
                        </a:rPr>
                        <a:t>Muestra los restaurantes que cumplen con normas de salud</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a:effectLst/>
                        </a:rPr>
                        <a:t>3,2</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c>
                  <a:txBody>
                    <a:bodyPr/>
                    <a:lstStyle/>
                    <a:p>
                      <a:pPr algn="ctr">
                        <a:lnSpc>
                          <a:spcPct val="107000"/>
                        </a:lnSpc>
                        <a:spcAft>
                          <a:spcPts val="0"/>
                        </a:spcAft>
                      </a:pPr>
                      <a:r>
                        <a:rPr lang="es-EC" sz="1600" dirty="0">
                          <a:effectLst/>
                        </a:rPr>
                        <a:t>500 a 1000</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ctr"/>
                </a:tc>
              </a:tr>
              <a:tr h="887841">
                <a:tc>
                  <a:txBody>
                    <a:bodyPr/>
                    <a:lstStyle/>
                    <a:p>
                      <a:pPr algn="ctr">
                        <a:lnSpc>
                          <a:spcPct val="107000"/>
                        </a:lnSpc>
                        <a:spcAft>
                          <a:spcPts val="0"/>
                        </a:spcAft>
                      </a:pPr>
                      <a:r>
                        <a:rPr lang="es-EC" sz="1600">
                          <a:effectLst/>
                        </a:rPr>
                        <a:t>Healthy Out</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Busca lugares donde pueden encontrar comida que se ajuste a tu dieta</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3,9</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dirty="0">
                          <a:effectLst/>
                        </a:rPr>
                        <a:t>50 a 100 mil</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r>
              <a:tr h="482429">
                <a:tc>
                  <a:txBody>
                    <a:bodyPr/>
                    <a:lstStyle/>
                    <a:p>
                      <a:pPr algn="ctr">
                        <a:lnSpc>
                          <a:spcPct val="107000"/>
                        </a:lnSpc>
                        <a:spcAft>
                          <a:spcPts val="0"/>
                        </a:spcAft>
                      </a:pPr>
                      <a:r>
                        <a:rPr lang="es-EC" sz="1600">
                          <a:effectLst/>
                        </a:rPr>
                        <a:t>NAEP</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resultados estadísticos de la educación en el país</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a:effectLst/>
                        </a:rPr>
                        <a:t>4,7</a:t>
                      </a:r>
                      <a:endParaRPr lang="es-EC" sz="160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c>
                  <a:txBody>
                    <a:bodyPr/>
                    <a:lstStyle/>
                    <a:p>
                      <a:pPr algn="ctr">
                        <a:lnSpc>
                          <a:spcPct val="107000"/>
                        </a:lnSpc>
                        <a:spcAft>
                          <a:spcPts val="0"/>
                        </a:spcAft>
                      </a:pPr>
                      <a:r>
                        <a:rPr lang="es-EC" sz="1600" dirty="0">
                          <a:effectLst/>
                        </a:rPr>
                        <a:t>100 - 500</a:t>
                      </a:r>
                      <a:endParaRPr lang="es-EC" sz="1600" dirty="0">
                        <a:solidFill>
                          <a:srgbClr val="000000"/>
                        </a:solidFill>
                        <a:effectLst/>
                        <a:latin typeface="Times New Roman" panose="02020603050405020304" pitchFamily="18" charset="0"/>
                        <a:ea typeface="Times New Roman" panose="02020603050405020304" pitchFamily="18" charset="0"/>
                      </a:endParaRPr>
                    </a:p>
                  </a:txBody>
                  <a:tcPr marL="7616" marR="7616" marT="7616" marB="0" anchor="b"/>
                </a:tc>
              </a:tr>
            </a:tbl>
          </a:graphicData>
        </a:graphic>
      </p:graphicFrame>
    </p:spTree>
    <p:extLst>
      <p:ext uri="{BB962C8B-B14F-4D97-AF65-F5344CB8AC3E}">
        <p14:creationId xmlns:p14="http://schemas.microsoft.com/office/powerpoint/2010/main" val="28523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6" y="83783"/>
            <a:ext cx="2602530" cy="747490"/>
          </a:xfrm>
        </p:spPr>
        <p:txBody>
          <a:bodyPr/>
          <a:lstStyle/>
          <a:p>
            <a:r>
              <a:rPr lang="es-EC" dirty="0" smtClean="0"/>
              <a:t>Casos de Éxito</a:t>
            </a:r>
            <a:endParaRPr lang="es-EC" dirty="0"/>
          </a:p>
        </p:txBody>
      </p:sp>
      <p:sp>
        <p:nvSpPr>
          <p:cNvPr id="3" name="Marcador de contenido 2"/>
          <p:cNvSpPr>
            <a:spLocks noGrp="1"/>
          </p:cNvSpPr>
          <p:nvPr>
            <p:ph idx="1"/>
          </p:nvPr>
        </p:nvSpPr>
        <p:spPr>
          <a:xfrm>
            <a:off x="1792826" y="831273"/>
            <a:ext cx="1906338" cy="516082"/>
          </a:xfrm>
        </p:spPr>
        <p:txBody>
          <a:bodyPr/>
          <a:lstStyle/>
          <a:p>
            <a:pPr marL="0" indent="0">
              <a:buNone/>
            </a:pPr>
            <a:r>
              <a:rPr lang="es-ES" dirty="0" smtClean="0"/>
              <a:t>Chile </a:t>
            </a:r>
            <a:r>
              <a:rPr lang="es-ES" b="1" dirty="0" smtClean="0"/>
              <a:t>- </a:t>
            </a:r>
            <a:r>
              <a:rPr lang="es-EC" b="1" dirty="0"/>
              <a:t>d</a:t>
            </a:r>
            <a:r>
              <a:rPr lang="es-EC" b="1" dirty="0" smtClean="0"/>
              <a:t>atos.gob.cl</a:t>
            </a:r>
            <a:endParaRPr lang="es-ES" b="1" dirty="0" smtClean="0"/>
          </a:p>
          <a:p>
            <a:pPr marL="0" indent="0">
              <a:buNone/>
            </a:pPr>
            <a:endParaRPr lang="es-EC" b="1" i="1" dirty="0"/>
          </a:p>
          <a:p>
            <a:pPr marL="0" indent="0">
              <a:buNone/>
            </a:pPr>
            <a:endParaRPr lang="es-EC" dirty="0"/>
          </a:p>
        </p:txBody>
      </p:sp>
      <p:graphicFrame>
        <p:nvGraphicFramePr>
          <p:cNvPr id="8" name="Gráfico 7"/>
          <p:cNvGraphicFramePr/>
          <p:nvPr>
            <p:extLst>
              <p:ext uri="{D42A27DB-BD31-4B8C-83A1-F6EECF244321}">
                <p14:modId xmlns:p14="http://schemas.microsoft.com/office/powerpoint/2010/main" val="2039577528"/>
              </p:ext>
            </p:extLst>
          </p:nvPr>
        </p:nvGraphicFramePr>
        <p:xfrm>
          <a:off x="820044" y="2246975"/>
          <a:ext cx="4489710" cy="2938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104578083"/>
              </p:ext>
            </p:extLst>
          </p:nvPr>
        </p:nvGraphicFramePr>
        <p:xfrm>
          <a:off x="5829299" y="1122217"/>
          <a:ext cx="6005946" cy="5174676"/>
        </p:xfrm>
        <a:graphic>
          <a:graphicData uri="http://schemas.openxmlformats.org/drawingml/2006/table">
            <a:tbl>
              <a:tblPr>
                <a:tableStyleId>{5C22544A-7EE6-4342-B048-85BDC9FD1C3A}</a:tableStyleId>
              </a:tblPr>
              <a:tblGrid>
                <a:gridCol w="1228835"/>
                <a:gridCol w="2996028"/>
                <a:gridCol w="843914"/>
                <a:gridCol w="937169"/>
              </a:tblGrid>
              <a:tr h="393658">
                <a:tc gridSpan="4">
                  <a:txBody>
                    <a:bodyPr/>
                    <a:lstStyle/>
                    <a:p>
                      <a:pPr algn="ctr">
                        <a:lnSpc>
                          <a:spcPct val="107000"/>
                        </a:lnSpc>
                        <a:spcAft>
                          <a:spcPts val="0"/>
                        </a:spcAft>
                      </a:pPr>
                      <a:r>
                        <a:rPr lang="es-EC" sz="1400" dirty="0">
                          <a:effectLst/>
                        </a:rPr>
                        <a:t>Aplicaciones</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hMerge="1">
                  <a:txBody>
                    <a:bodyPr/>
                    <a:lstStyle/>
                    <a:p>
                      <a:endParaRPr lang="es-EC"/>
                    </a:p>
                  </a:txBody>
                  <a:tcPr/>
                </a:tc>
                <a:tc hMerge="1">
                  <a:txBody>
                    <a:bodyPr/>
                    <a:lstStyle/>
                    <a:p>
                      <a:endParaRPr lang="es-EC"/>
                    </a:p>
                  </a:txBody>
                  <a:tcPr/>
                </a:tc>
                <a:tc hMerge="1">
                  <a:txBody>
                    <a:bodyPr/>
                    <a:lstStyle/>
                    <a:p>
                      <a:endParaRPr lang="es-EC"/>
                    </a:p>
                  </a:txBody>
                  <a:tcPr/>
                </a:tc>
              </a:tr>
              <a:tr h="393658">
                <a:tc>
                  <a:txBody>
                    <a:bodyPr/>
                    <a:lstStyle/>
                    <a:p>
                      <a:pPr algn="ctr">
                        <a:lnSpc>
                          <a:spcPct val="107000"/>
                        </a:lnSpc>
                        <a:spcAft>
                          <a:spcPts val="0"/>
                        </a:spcAft>
                      </a:pPr>
                      <a:r>
                        <a:rPr lang="es-EC" sz="1400" dirty="0">
                          <a:effectLst/>
                        </a:rPr>
                        <a:t>Nombre</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dirty="0">
                          <a:effectLst/>
                        </a:rPr>
                        <a:t>Descripción</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Calificación</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Descargas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r>
              <a:tr h="1181682">
                <a:tc>
                  <a:txBody>
                    <a:bodyPr/>
                    <a:lstStyle/>
                    <a:p>
                      <a:pPr algn="ctr">
                        <a:lnSpc>
                          <a:spcPct val="107000"/>
                        </a:lnSpc>
                        <a:spcAft>
                          <a:spcPts val="0"/>
                        </a:spcAft>
                      </a:pPr>
                      <a:r>
                        <a:rPr lang="es-EC" sz="1400">
                          <a:effectLst/>
                        </a:rPr>
                        <a:t>iTransantiago</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aplicación que te permite encontrar fácilmente las mejores alternativas de desplazamiento en el sistema de transporte público</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a:effectLst/>
                        </a:rPr>
                        <a:t>3,7</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nSpc>
                          <a:spcPct val="107000"/>
                        </a:lnSpc>
                      </a:pPr>
                      <a:endParaRPr lang="es-EC" sz="1200">
                        <a:effectLst/>
                        <a:latin typeface="Calibri" panose="020F0502020204030204" pitchFamily="34" charset="0"/>
                      </a:endParaRPr>
                    </a:p>
                  </a:txBody>
                  <a:tcPr marL="8005" marR="8005" marT="8005" marB="0" anchor="ctr"/>
                </a:tc>
              </a:tr>
              <a:tr h="393658">
                <a:tc>
                  <a:txBody>
                    <a:bodyPr/>
                    <a:lstStyle/>
                    <a:p>
                      <a:pPr algn="ctr">
                        <a:lnSpc>
                          <a:spcPct val="107000"/>
                        </a:lnSpc>
                        <a:spcAft>
                          <a:spcPts val="0"/>
                        </a:spcAft>
                      </a:pPr>
                      <a:r>
                        <a:rPr lang="es-EC" sz="1400">
                          <a:effectLst/>
                        </a:rPr>
                        <a:t>Farmacias - Chile</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Busca farmacias de turno en todo chile</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3,5</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a:effectLst/>
                        </a:rPr>
                        <a:t>1000 a 5000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r>
              <a:tr h="393658">
                <a:tc>
                  <a:txBody>
                    <a:bodyPr/>
                    <a:lstStyle/>
                    <a:p>
                      <a:pPr algn="ctr">
                        <a:lnSpc>
                          <a:spcPct val="107000"/>
                        </a:lnSpc>
                        <a:spcAft>
                          <a:spcPts val="0"/>
                        </a:spcAft>
                      </a:pPr>
                      <a:r>
                        <a:rPr lang="es-EC" sz="1400">
                          <a:effectLst/>
                        </a:rPr>
                        <a:t>CorreosChile</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Seguimiento de envió</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dirty="0">
                          <a:effectLst/>
                        </a:rPr>
                        <a:t>1,7</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1000 a 5000</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r>
              <a:tr h="788025">
                <a:tc>
                  <a:txBody>
                    <a:bodyPr/>
                    <a:lstStyle/>
                    <a:p>
                      <a:pPr algn="ctr">
                        <a:lnSpc>
                          <a:spcPct val="107000"/>
                        </a:lnSpc>
                        <a:spcAft>
                          <a:spcPts val="0"/>
                        </a:spcAft>
                      </a:pPr>
                      <a:r>
                        <a:rPr lang="es-EC" sz="1400">
                          <a:effectLst/>
                        </a:rPr>
                        <a:t>Chilecompra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a:effectLst/>
                        </a:rPr>
                        <a:t>Revisa aquí las licitaciones más relevantes del portal compras públicas</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1,3</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1000 a 5000</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r>
              <a:tr h="1181682">
                <a:tc>
                  <a:txBody>
                    <a:bodyPr/>
                    <a:lstStyle/>
                    <a:p>
                      <a:pPr algn="ctr">
                        <a:lnSpc>
                          <a:spcPct val="107000"/>
                        </a:lnSpc>
                        <a:spcAft>
                          <a:spcPts val="0"/>
                        </a:spcAft>
                      </a:pPr>
                      <a:r>
                        <a:rPr lang="es-EC" sz="1400">
                          <a:effectLst/>
                        </a:rPr>
                        <a:t>Transparencia</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a:effectLst/>
                        </a:rPr>
                        <a:t>Realice un seguimiento a los reclamos, presentados ante el Consejo para la Transparencia, por incumplimiento a la Ley</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a:effectLst/>
                        </a:rPr>
                        <a:t>2,4</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c>
                  <a:txBody>
                    <a:bodyPr/>
                    <a:lstStyle/>
                    <a:p>
                      <a:pPr algn="ctr">
                        <a:lnSpc>
                          <a:spcPct val="107000"/>
                        </a:lnSpc>
                        <a:spcAft>
                          <a:spcPts val="0"/>
                        </a:spcAft>
                      </a:pPr>
                      <a:r>
                        <a:rPr lang="es-EC" sz="1400" dirty="0">
                          <a:effectLst/>
                        </a:rPr>
                        <a:t>100 a 500</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r>
              <a:tr h="448655">
                <a:tc>
                  <a:txBody>
                    <a:bodyPr/>
                    <a:lstStyle/>
                    <a:p>
                      <a:pPr algn="ctr">
                        <a:lnSpc>
                          <a:spcPct val="107000"/>
                        </a:lnSpc>
                        <a:spcAft>
                          <a:spcPts val="0"/>
                        </a:spcAft>
                      </a:pPr>
                      <a:r>
                        <a:rPr lang="es-EC" sz="1400">
                          <a:effectLst/>
                        </a:rPr>
                        <a:t>BauhausStgo</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Permite encontrar museos y patrimonio cultural</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a:effectLst/>
                        </a:rPr>
                        <a:t>4,2</a:t>
                      </a:r>
                      <a:endParaRPr lang="es-EC" sz="140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b"/>
                </a:tc>
                <a:tc>
                  <a:txBody>
                    <a:bodyPr/>
                    <a:lstStyle/>
                    <a:p>
                      <a:pPr algn="ctr">
                        <a:lnSpc>
                          <a:spcPct val="107000"/>
                        </a:lnSpc>
                        <a:spcAft>
                          <a:spcPts val="0"/>
                        </a:spcAft>
                      </a:pPr>
                      <a:r>
                        <a:rPr lang="es-EC" sz="1400" dirty="0">
                          <a:effectLst/>
                        </a:rPr>
                        <a:t>100 a 500</a:t>
                      </a:r>
                      <a:endParaRPr lang="es-EC" sz="1400" dirty="0">
                        <a:solidFill>
                          <a:srgbClr val="000000"/>
                        </a:solidFill>
                        <a:effectLst/>
                        <a:latin typeface="Times New Roman" panose="02020603050405020304" pitchFamily="18" charset="0"/>
                        <a:ea typeface="Times New Roman" panose="02020603050405020304" pitchFamily="18" charset="0"/>
                      </a:endParaRPr>
                    </a:p>
                  </a:txBody>
                  <a:tcPr marL="8005" marR="8005" marT="8005" marB="0" anchor="ctr"/>
                </a:tc>
              </a:tr>
            </a:tbl>
          </a:graphicData>
        </a:graphic>
      </p:graphicFrame>
    </p:spTree>
    <p:extLst>
      <p:ext uri="{BB962C8B-B14F-4D97-AF65-F5344CB8AC3E}">
        <p14:creationId xmlns:p14="http://schemas.microsoft.com/office/powerpoint/2010/main" val="2774705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6" y="83783"/>
            <a:ext cx="2602530" cy="747490"/>
          </a:xfrm>
        </p:spPr>
        <p:txBody>
          <a:bodyPr/>
          <a:lstStyle/>
          <a:p>
            <a:r>
              <a:rPr lang="es-EC" dirty="0" smtClean="0"/>
              <a:t>Casos de Éxito</a:t>
            </a:r>
            <a:endParaRPr lang="es-EC" dirty="0"/>
          </a:p>
        </p:txBody>
      </p:sp>
      <p:sp>
        <p:nvSpPr>
          <p:cNvPr id="3" name="Marcador de contenido 2"/>
          <p:cNvSpPr>
            <a:spLocks noGrp="1"/>
          </p:cNvSpPr>
          <p:nvPr>
            <p:ph idx="1"/>
          </p:nvPr>
        </p:nvSpPr>
        <p:spPr>
          <a:xfrm>
            <a:off x="1792826" y="831273"/>
            <a:ext cx="1906338" cy="516082"/>
          </a:xfrm>
        </p:spPr>
        <p:txBody>
          <a:bodyPr/>
          <a:lstStyle/>
          <a:p>
            <a:pPr marL="0" indent="0">
              <a:buNone/>
            </a:pPr>
            <a:r>
              <a:rPr lang="es-ES" dirty="0" err="1" smtClean="0"/>
              <a:t>Espa</a:t>
            </a:r>
            <a:r>
              <a:rPr lang="es-EC" dirty="0" smtClean="0"/>
              <a:t>ña</a:t>
            </a:r>
            <a:r>
              <a:rPr lang="es-ES" dirty="0" smtClean="0"/>
              <a:t> </a:t>
            </a:r>
            <a:r>
              <a:rPr lang="es-ES" b="1" dirty="0" smtClean="0"/>
              <a:t>- </a:t>
            </a:r>
            <a:r>
              <a:rPr lang="es-ES" b="1" dirty="0"/>
              <a:t>datos.gob.es</a:t>
            </a:r>
            <a:endParaRPr lang="es-ES" b="1" dirty="0" smtClean="0"/>
          </a:p>
          <a:p>
            <a:pPr marL="0" indent="0">
              <a:buNone/>
            </a:pPr>
            <a:endParaRPr lang="es-EC" b="1" i="1" dirty="0"/>
          </a:p>
          <a:p>
            <a:pPr marL="0" indent="0">
              <a:buNone/>
            </a:pPr>
            <a:endParaRPr lang="es-EC" dirty="0"/>
          </a:p>
        </p:txBody>
      </p:sp>
      <p:graphicFrame>
        <p:nvGraphicFramePr>
          <p:cNvPr id="6" name="Gráfico 5"/>
          <p:cNvGraphicFramePr/>
          <p:nvPr>
            <p:extLst>
              <p:ext uri="{D42A27DB-BD31-4B8C-83A1-F6EECF244321}">
                <p14:modId xmlns:p14="http://schemas.microsoft.com/office/powerpoint/2010/main" val="1058743696"/>
              </p:ext>
            </p:extLst>
          </p:nvPr>
        </p:nvGraphicFramePr>
        <p:xfrm>
          <a:off x="752474" y="2094845"/>
          <a:ext cx="4692361" cy="29510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p:cNvGraphicFramePr>
            <a:graphicFrameLocks noGrp="1"/>
          </p:cNvGraphicFramePr>
          <p:nvPr>
            <p:extLst>
              <p:ext uri="{D42A27DB-BD31-4B8C-83A1-F6EECF244321}">
                <p14:modId xmlns:p14="http://schemas.microsoft.com/office/powerpoint/2010/main" val="642232331"/>
              </p:ext>
            </p:extLst>
          </p:nvPr>
        </p:nvGraphicFramePr>
        <p:xfrm>
          <a:off x="5933211" y="831273"/>
          <a:ext cx="5725389" cy="5551095"/>
        </p:xfrm>
        <a:graphic>
          <a:graphicData uri="http://schemas.openxmlformats.org/drawingml/2006/table">
            <a:tbl>
              <a:tblPr>
                <a:tableStyleId>{5C22544A-7EE6-4342-B048-85BDC9FD1C3A}</a:tableStyleId>
              </a:tblPr>
              <a:tblGrid>
                <a:gridCol w="1394842"/>
                <a:gridCol w="2858113"/>
                <a:gridCol w="711779"/>
                <a:gridCol w="760655"/>
              </a:tblGrid>
              <a:tr h="332672">
                <a:tc gridSpan="4">
                  <a:txBody>
                    <a:bodyPr/>
                    <a:lstStyle/>
                    <a:p>
                      <a:pPr algn="ctr">
                        <a:lnSpc>
                          <a:spcPts val="1800"/>
                        </a:lnSpc>
                      </a:pPr>
                      <a:r>
                        <a:rPr lang="es-ES" sz="1600" dirty="0">
                          <a:effectLst/>
                        </a:rPr>
                        <a:t>Aplicaciones</a:t>
                      </a:r>
                      <a:endParaRPr lang="es-EC" sz="1600" dirty="0">
                        <a:effectLst/>
                        <a:latin typeface="Calibri" panose="020F0502020204030204" pitchFamily="34" charset="0"/>
                        <a:ea typeface="Times New Roman" panose="02020603050405020304" pitchFamily="18" charset="0"/>
                      </a:endParaRPr>
                    </a:p>
                  </a:txBody>
                  <a:tcPr marL="7410" marR="7410" marT="7410" marB="0" anchor="b"/>
                </a:tc>
                <a:tc hMerge="1">
                  <a:txBody>
                    <a:bodyPr/>
                    <a:lstStyle/>
                    <a:p>
                      <a:endParaRPr lang="es-EC"/>
                    </a:p>
                  </a:txBody>
                  <a:tcPr/>
                </a:tc>
                <a:tc hMerge="1">
                  <a:txBody>
                    <a:bodyPr/>
                    <a:lstStyle/>
                    <a:p>
                      <a:endParaRPr lang="es-EC"/>
                    </a:p>
                  </a:txBody>
                  <a:tcPr/>
                </a:tc>
                <a:tc hMerge="1">
                  <a:txBody>
                    <a:bodyPr/>
                    <a:lstStyle/>
                    <a:p>
                      <a:endParaRPr lang="es-EC"/>
                    </a:p>
                  </a:txBody>
                  <a:tcPr/>
                </a:tc>
              </a:tr>
              <a:tr h="285616">
                <a:tc>
                  <a:txBody>
                    <a:bodyPr/>
                    <a:lstStyle/>
                    <a:p>
                      <a:pPr algn="ctr">
                        <a:lnSpc>
                          <a:spcPts val="1800"/>
                        </a:lnSpc>
                      </a:pPr>
                      <a:r>
                        <a:rPr lang="es-ES" sz="1600" dirty="0">
                          <a:effectLst/>
                        </a:rPr>
                        <a:t>Nombre</a:t>
                      </a:r>
                      <a:endParaRPr lang="es-EC" sz="1600" dirty="0">
                        <a:effectLst/>
                        <a:latin typeface="Calibri" panose="020F0502020204030204" pitchFamily="34" charset="0"/>
                        <a:ea typeface="Times New Roman" panose="02020603050405020304" pitchFamily="18" charset="0"/>
                      </a:endParaRPr>
                    </a:p>
                  </a:txBody>
                  <a:tcPr marL="7410" marR="7410" marT="7410" marB="0" anchor="b"/>
                </a:tc>
                <a:tc>
                  <a:txBody>
                    <a:bodyPr/>
                    <a:lstStyle/>
                    <a:p>
                      <a:pPr algn="ctr">
                        <a:lnSpc>
                          <a:spcPts val="1800"/>
                        </a:lnSpc>
                      </a:pPr>
                      <a:r>
                        <a:rPr lang="es-ES" sz="1600">
                          <a:effectLst/>
                        </a:rPr>
                        <a:t>Descripción</a:t>
                      </a:r>
                      <a:endParaRPr lang="es-EC" sz="1600">
                        <a:effectLst/>
                        <a:latin typeface="Calibri" panose="020F0502020204030204" pitchFamily="34" charset="0"/>
                        <a:ea typeface="Times New Roman" panose="02020603050405020304" pitchFamily="18" charset="0"/>
                      </a:endParaRPr>
                    </a:p>
                  </a:txBody>
                  <a:tcPr marL="7410" marR="7410" marT="7410" marB="0" anchor="b"/>
                </a:tc>
                <a:tc>
                  <a:txBody>
                    <a:bodyPr/>
                    <a:lstStyle/>
                    <a:p>
                      <a:pPr algn="ctr">
                        <a:lnSpc>
                          <a:spcPts val="1800"/>
                        </a:lnSpc>
                      </a:pPr>
                      <a:r>
                        <a:rPr lang="es-ES" sz="1600">
                          <a:effectLst/>
                        </a:rPr>
                        <a:t>Calificación</a:t>
                      </a:r>
                      <a:endParaRPr lang="es-EC" sz="1600">
                        <a:effectLst/>
                        <a:latin typeface="Calibri" panose="020F0502020204030204" pitchFamily="34" charset="0"/>
                        <a:ea typeface="Times New Roman" panose="02020603050405020304" pitchFamily="18" charset="0"/>
                      </a:endParaRPr>
                    </a:p>
                  </a:txBody>
                  <a:tcPr marL="7410" marR="7410" marT="7410" marB="0" anchor="b"/>
                </a:tc>
                <a:tc>
                  <a:txBody>
                    <a:bodyPr/>
                    <a:lstStyle/>
                    <a:p>
                      <a:pPr algn="ctr">
                        <a:lnSpc>
                          <a:spcPts val="1800"/>
                        </a:lnSpc>
                      </a:pPr>
                      <a:r>
                        <a:rPr lang="es-ES" sz="1600">
                          <a:effectLst/>
                        </a:rPr>
                        <a:t>Descargas</a:t>
                      </a:r>
                      <a:endParaRPr lang="es-EC" sz="1600">
                        <a:effectLst/>
                        <a:latin typeface="Calibri" panose="020F0502020204030204" pitchFamily="34" charset="0"/>
                        <a:ea typeface="Times New Roman" panose="02020603050405020304" pitchFamily="18" charset="0"/>
                      </a:endParaRPr>
                    </a:p>
                  </a:txBody>
                  <a:tcPr marL="7410" marR="7410" marT="7410" marB="0" anchor="b"/>
                </a:tc>
              </a:tr>
              <a:tr h="528201">
                <a:tc>
                  <a:txBody>
                    <a:bodyPr/>
                    <a:lstStyle/>
                    <a:p>
                      <a:pPr algn="ctr">
                        <a:lnSpc>
                          <a:spcPts val="1800"/>
                        </a:lnSpc>
                      </a:pPr>
                      <a:r>
                        <a:rPr lang="es-ES" sz="1600">
                          <a:effectLst/>
                        </a:rPr>
                        <a:t>BOE (Boletín Oficial de Estado)</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Acceso a información de BOE</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4</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50 a 100 mil</a:t>
                      </a:r>
                      <a:endParaRPr lang="es-EC" sz="1600">
                        <a:effectLst/>
                        <a:latin typeface="Calibri" panose="020F0502020204030204" pitchFamily="34" charset="0"/>
                        <a:ea typeface="Times New Roman" panose="02020603050405020304" pitchFamily="18" charset="0"/>
                      </a:endParaRPr>
                    </a:p>
                  </a:txBody>
                  <a:tcPr marL="7410" marR="7410" marT="7410" marB="0" anchor="ctr"/>
                </a:tc>
              </a:tr>
              <a:tr h="1056403">
                <a:tc>
                  <a:txBody>
                    <a:bodyPr/>
                    <a:lstStyle/>
                    <a:p>
                      <a:pPr algn="ctr">
                        <a:lnSpc>
                          <a:spcPts val="1800"/>
                        </a:lnSpc>
                      </a:pPr>
                      <a:r>
                        <a:rPr lang="es-ES" sz="1600">
                          <a:effectLst/>
                        </a:rPr>
                        <a:t>Alcobendas</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nuevo canal de difusión para la información del municipio madrileño</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3,7</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1000 a 5000</a:t>
                      </a:r>
                      <a:endParaRPr lang="es-EC" sz="1600">
                        <a:effectLst/>
                        <a:latin typeface="Calibri" panose="020F0502020204030204" pitchFamily="34" charset="0"/>
                        <a:ea typeface="Times New Roman" panose="02020603050405020304" pitchFamily="18" charset="0"/>
                      </a:endParaRPr>
                    </a:p>
                  </a:txBody>
                  <a:tcPr marL="7410" marR="7410" marT="7410" marB="0" anchor="b"/>
                </a:tc>
              </a:tr>
              <a:tr h="1056403">
                <a:tc>
                  <a:txBody>
                    <a:bodyPr/>
                    <a:lstStyle/>
                    <a:p>
                      <a:pPr algn="ctr">
                        <a:lnSpc>
                          <a:spcPts val="1800"/>
                        </a:lnSpc>
                      </a:pPr>
                      <a:r>
                        <a:rPr lang="es-ES" sz="1600">
                          <a:effectLst/>
                        </a:rPr>
                        <a:t>Agua y Mapas</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Muestra a través de mapas, la situación real en España en materia de agua.</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nSpc>
                          <a:spcPct val="107000"/>
                        </a:lnSpc>
                      </a:pPr>
                      <a:endParaRPr lang="es-EC" sz="1600" dirty="0">
                        <a:effectLst/>
                        <a:latin typeface="Calibri" panose="020F0502020204030204" pitchFamily="34" charset="0"/>
                      </a:endParaRPr>
                    </a:p>
                  </a:txBody>
                  <a:tcPr marL="7410" marR="7410" marT="7410" marB="0" anchor="b"/>
                </a:tc>
                <a:tc>
                  <a:txBody>
                    <a:bodyPr/>
                    <a:lstStyle/>
                    <a:p>
                      <a:pPr algn="ctr">
                        <a:lnSpc>
                          <a:spcPts val="1800"/>
                        </a:lnSpc>
                      </a:pPr>
                      <a:r>
                        <a:rPr lang="es-ES" sz="1600">
                          <a:effectLst/>
                        </a:rPr>
                        <a:t>427</a:t>
                      </a:r>
                      <a:endParaRPr lang="es-EC" sz="1600">
                        <a:effectLst/>
                        <a:latin typeface="Calibri" panose="020F0502020204030204" pitchFamily="34" charset="0"/>
                        <a:ea typeface="Times New Roman" panose="02020603050405020304" pitchFamily="18" charset="0"/>
                      </a:endParaRPr>
                    </a:p>
                  </a:txBody>
                  <a:tcPr marL="7410" marR="7410" marT="7410" marB="0" anchor="ctr"/>
                </a:tc>
              </a:tr>
              <a:tr h="1056403">
                <a:tc>
                  <a:txBody>
                    <a:bodyPr/>
                    <a:lstStyle/>
                    <a:p>
                      <a:pPr algn="ctr">
                        <a:lnSpc>
                          <a:spcPts val="1800"/>
                        </a:lnSpc>
                      </a:pPr>
                      <a:r>
                        <a:rPr lang="es-ES" sz="1600">
                          <a:effectLst/>
                        </a:rPr>
                        <a:t>Citymapper</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“Aplicaciones para encontrar rutas dentro de una gran ciudad</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4,5</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1 a  5 millones</a:t>
                      </a:r>
                      <a:endParaRPr lang="es-EC" sz="1600" dirty="0">
                        <a:effectLst/>
                        <a:latin typeface="Calibri" panose="020F0502020204030204" pitchFamily="34" charset="0"/>
                        <a:ea typeface="Times New Roman" panose="02020603050405020304" pitchFamily="18" charset="0"/>
                      </a:endParaRPr>
                    </a:p>
                  </a:txBody>
                  <a:tcPr marL="7410" marR="7410" marT="7410" marB="0" anchor="b"/>
                </a:tc>
              </a:tr>
              <a:tr h="1056403">
                <a:tc>
                  <a:txBody>
                    <a:bodyPr/>
                    <a:lstStyle/>
                    <a:p>
                      <a:pPr algn="ctr">
                        <a:lnSpc>
                          <a:spcPts val="1800"/>
                        </a:lnSpc>
                      </a:pPr>
                      <a:r>
                        <a:rPr lang="es-ES" sz="1600">
                          <a:effectLst/>
                        </a:rPr>
                        <a:t>Gasolineras Baratas</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Encontrando la gasolinera más barata cercana a tu posición en España.</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a:effectLst/>
                        </a:rPr>
                        <a:t>3,8</a:t>
                      </a:r>
                      <a:endParaRPr lang="es-EC" sz="1600">
                        <a:effectLst/>
                        <a:latin typeface="Calibri" panose="020F0502020204030204" pitchFamily="34" charset="0"/>
                        <a:ea typeface="Times New Roman" panose="02020603050405020304" pitchFamily="18" charset="0"/>
                      </a:endParaRPr>
                    </a:p>
                  </a:txBody>
                  <a:tcPr marL="7410" marR="7410" marT="7410" marB="0" anchor="ctr"/>
                </a:tc>
                <a:tc>
                  <a:txBody>
                    <a:bodyPr/>
                    <a:lstStyle/>
                    <a:p>
                      <a:pPr algn="ctr">
                        <a:lnSpc>
                          <a:spcPts val="1800"/>
                        </a:lnSpc>
                      </a:pPr>
                      <a:r>
                        <a:rPr lang="es-ES" sz="1600" dirty="0">
                          <a:effectLst/>
                        </a:rPr>
                        <a:t>100 a 500 mil</a:t>
                      </a:r>
                      <a:endParaRPr lang="es-EC" sz="1600" dirty="0">
                        <a:effectLst/>
                        <a:latin typeface="Calibri" panose="020F0502020204030204" pitchFamily="34" charset="0"/>
                        <a:ea typeface="Times New Roman" panose="02020603050405020304" pitchFamily="18" charset="0"/>
                      </a:endParaRPr>
                    </a:p>
                  </a:txBody>
                  <a:tcPr marL="7410" marR="7410" marT="7410" marB="0" anchor="ctr"/>
                </a:tc>
              </a:tr>
            </a:tbl>
          </a:graphicData>
        </a:graphic>
      </p:graphicFrame>
    </p:spTree>
    <p:extLst>
      <p:ext uri="{BB962C8B-B14F-4D97-AF65-F5344CB8AC3E}">
        <p14:creationId xmlns:p14="http://schemas.microsoft.com/office/powerpoint/2010/main" val="15594024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220" y="218865"/>
            <a:ext cx="5158692" cy="820226"/>
          </a:xfrm>
        </p:spPr>
        <p:txBody>
          <a:bodyPr>
            <a:normAutofit fontScale="90000"/>
          </a:bodyPr>
          <a:lstStyle/>
          <a:p>
            <a:r>
              <a:rPr lang="es-EC" dirty="0"/>
              <a:t>El Ecuador y los </a:t>
            </a:r>
            <a:r>
              <a:rPr lang="es-EC" dirty="0" smtClean="0"/>
              <a:t>Datos </a:t>
            </a:r>
            <a:r>
              <a:rPr lang="es-EC" dirty="0"/>
              <a:t>A</a:t>
            </a:r>
            <a:r>
              <a:rPr lang="es-EC" dirty="0" smtClean="0"/>
              <a:t>biertos</a:t>
            </a:r>
            <a:r>
              <a:rPr lang="es-EC" b="1" i="1" dirty="0"/>
              <a:t/>
            </a:r>
            <a:br>
              <a:rPr lang="es-EC" b="1" i="1" dirty="0"/>
            </a:br>
            <a:endParaRPr lang="es-EC" dirty="0"/>
          </a:p>
        </p:txBody>
      </p:sp>
      <p:graphicFrame>
        <p:nvGraphicFramePr>
          <p:cNvPr id="5" name="Gráfico 4"/>
          <p:cNvGraphicFramePr/>
          <p:nvPr>
            <p:extLst>
              <p:ext uri="{D42A27DB-BD31-4B8C-83A1-F6EECF244321}">
                <p14:modId xmlns:p14="http://schemas.microsoft.com/office/powerpoint/2010/main" val="3783781298"/>
              </p:ext>
            </p:extLst>
          </p:nvPr>
        </p:nvGraphicFramePr>
        <p:xfrm>
          <a:off x="445710" y="964912"/>
          <a:ext cx="5352417" cy="32849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2439026367"/>
              </p:ext>
            </p:extLst>
          </p:nvPr>
        </p:nvGraphicFramePr>
        <p:xfrm>
          <a:off x="6274262" y="2704031"/>
          <a:ext cx="5571374" cy="3790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2026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220" y="218865"/>
            <a:ext cx="5158692" cy="820226"/>
          </a:xfrm>
        </p:spPr>
        <p:txBody>
          <a:bodyPr>
            <a:normAutofit fontScale="90000"/>
          </a:bodyPr>
          <a:lstStyle/>
          <a:p>
            <a:r>
              <a:rPr lang="es-EC" dirty="0"/>
              <a:t>El Ecuador y los </a:t>
            </a:r>
            <a:r>
              <a:rPr lang="es-EC" dirty="0" smtClean="0"/>
              <a:t>Datos </a:t>
            </a:r>
            <a:r>
              <a:rPr lang="es-EC" dirty="0"/>
              <a:t>A</a:t>
            </a:r>
            <a:r>
              <a:rPr lang="es-EC" dirty="0" smtClean="0"/>
              <a:t>biertos</a:t>
            </a:r>
            <a:r>
              <a:rPr lang="es-EC" b="1" i="1" dirty="0"/>
              <a:t/>
            </a:r>
            <a:br>
              <a:rPr lang="es-EC" b="1" i="1" dirty="0"/>
            </a:br>
            <a:endParaRPr lang="es-EC" dirty="0"/>
          </a:p>
        </p:txBody>
      </p:sp>
      <p:graphicFrame>
        <p:nvGraphicFramePr>
          <p:cNvPr id="7" name="Gráfico 6"/>
          <p:cNvGraphicFramePr/>
          <p:nvPr>
            <p:extLst>
              <p:ext uri="{D42A27DB-BD31-4B8C-83A1-F6EECF244321}">
                <p14:modId xmlns:p14="http://schemas.microsoft.com/office/powerpoint/2010/main" val="3268223771"/>
              </p:ext>
            </p:extLst>
          </p:nvPr>
        </p:nvGraphicFramePr>
        <p:xfrm>
          <a:off x="559262" y="793173"/>
          <a:ext cx="5540202" cy="33839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3727176094"/>
              </p:ext>
            </p:extLst>
          </p:nvPr>
        </p:nvGraphicFramePr>
        <p:xfrm>
          <a:off x="6450157" y="2973964"/>
          <a:ext cx="5218834" cy="3634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5291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8220" y="218865"/>
            <a:ext cx="5158692" cy="820226"/>
          </a:xfrm>
        </p:spPr>
        <p:txBody>
          <a:bodyPr>
            <a:normAutofit fontScale="90000"/>
          </a:bodyPr>
          <a:lstStyle/>
          <a:p>
            <a:r>
              <a:rPr lang="es-EC" dirty="0"/>
              <a:t>El Ecuador y los </a:t>
            </a:r>
            <a:r>
              <a:rPr lang="es-EC" dirty="0" smtClean="0"/>
              <a:t>Datos </a:t>
            </a:r>
            <a:r>
              <a:rPr lang="es-EC" dirty="0" smtClean="0"/>
              <a:t>Abiertos </a:t>
            </a:r>
            <a:r>
              <a:rPr lang="es-EC" b="1" i="1" dirty="0"/>
              <a:t/>
            </a:r>
            <a:br>
              <a:rPr lang="es-EC" b="1" i="1" dirty="0"/>
            </a:br>
            <a:endParaRPr lang="es-EC" dirty="0"/>
          </a:p>
        </p:txBody>
      </p:sp>
      <p:graphicFrame>
        <p:nvGraphicFramePr>
          <p:cNvPr id="5" name="Gráfico 4"/>
          <p:cNvGraphicFramePr/>
          <p:nvPr>
            <p:extLst>
              <p:ext uri="{D42A27DB-BD31-4B8C-83A1-F6EECF244321}">
                <p14:modId xmlns:p14="http://schemas.microsoft.com/office/powerpoint/2010/main" val="2330246524"/>
              </p:ext>
            </p:extLst>
          </p:nvPr>
        </p:nvGraphicFramePr>
        <p:xfrm>
          <a:off x="2784765" y="1039091"/>
          <a:ext cx="7107380" cy="5185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70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1753" y="395510"/>
            <a:ext cx="8911687" cy="1280890"/>
          </a:xfrm>
        </p:spPr>
        <p:txBody>
          <a:bodyPr/>
          <a:lstStyle/>
          <a:p>
            <a:r>
              <a:rPr lang="es-EC" dirty="0" smtClean="0"/>
              <a:t>Nivel de Madurez de </a:t>
            </a:r>
            <a:r>
              <a:rPr lang="es-EC" dirty="0"/>
              <a:t>l</a:t>
            </a:r>
            <a:r>
              <a:rPr lang="es-EC" dirty="0" smtClean="0"/>
              <a:t>os Datos Abiertos en Latinoamérica</a:t>
            </a:r>
            <a:endParaRPr lang="es-EC" dirty="0"/>
          </a:p>
        </p:txBody>
      </p:sp>
      <p:graphicFrame>
        <p:nvGraphicFramePr>
          <p:cNvPr id="5" name="Gráfico 4"/>
          <p:cNvGraphicFramePr/>
          <p:nvPr>
            <p:extLst>
              <p:ext uri="{D42A27DB-BD31-4B8C-83A1-F6EECF244321}">
                <p14:modId xmlns:p14="http://schemas.microsoft.com/office/powerpoint/2010/main" val="1424050649"/>
              </p:ext>
            </p:extLst>
          </p:nvPr>
        </p:nvGraphicFramePr>
        <p:xfrm>
          <a:off x="2810309" y="1676400"/>
          <a:ext cx="7850764" cy="4786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995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2826" y="2951673"/>
            <a:ext cx="8911687" cy="1280890"/>
          </a:xfrm>
        </p:spPr>
        <p:txBody>
          <a:bodyPr>
            <a:noAutofit/>
          </a:bodyPr>
          <a:lstStyle/>
          <a:p>
            <a:pPr algn="ctr"/>
            <a:r>
              <a:rPr lang="es-EC" sz="8000" dirty="0" smtClean="0"/>
              <a:t>Propuesta Metodología</a:t>
            </a:r>
            <a:endParaRPr lang="es-EC" sz="8000" dirty="0"/>
          </a:p>
        </p:txBody>
      </p:sp>
    </p:spTree>
    <p:extLst>
      <p:ext uri="{BB962C8B-B14F-4D97-AF65-F5344CB8AC3E}">
        <p14:creationId xmlns:p14="http://schemas.microsoft.com/office/powerpoint/2010/main" val="416905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Propuesta Metodológica</a:t>
            </a:r>
            <a:endParaRPr lang="es-EC" dirty="0"/>
          </a:p>
        </p:txBody>
      </p:sp>
      <p:sp>
        <p:nvSpPr>
          <p:cNvPr id="3" name="Marcador de contenido 2"/>
          <p:cNvSpPr>
            <a:spLocks noGrp="1"/>
          </p:cNvSpPr>
          <p:nvPr>
            <p:ph idx="1"/>
          </p:nvPr>
        </p:nvSpPr>
        <p:spPr/>
        <p:txBody>
          <a:bodyPr/>
          <a:lstStyle/>
          <a:p>
            <a:pPr marL="0" indent="0" algn="just">
              <a:buNone/>
            </a:pPr>
            <a:r>
              <a:rPr lang="es-EC" sz="2800" dirty="0"/>
              <a:t>Para desarrollar esta investigación, se realizó un estado del arte basado en temas que respectan a las metodologías de la publicación de datos abiertos enlazados, sabiendo que es un tema nuevo en nuestro ámbito laboral, hemos considerado necesario también los requisitos más indispensables  de infraestructura para el soporte de los Datos Abiertos enlazados, planteando un procedimiento  y un modelo que permita dar cumplimiento a estos de forma concisa. </a:t>
            </a:r>
          </a:p>
          <a:p>
            <a:endParaRPr lang="es-EC" dirty="0"/>
          </a:p>
        </p:txBody>
      </p:sp>
    </p:spTree>
    <p:extLst>
      <p:ext uri="{BB962C8B-B14F-4D97-AF65-F5344CB8AC3E}">
        <p14:creationId xmlns:p14="http://schemas.microsoft.com/office/powerpoint/2010/main" val="92850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Arquitectura de soporte para datos abiertos enlazados</a:t>
            </a:r>
          </a:p>
        </p:txBody>
      </p:sp>
      <p:pic>
        <p:nvPicPr>
          <p:cNvPr id="3" name="Imagen 2"/>
          <p:cNvPicPr>
            <a:picLocks noChangeAspect="1"/>
          </p:cNvPicPr>
          <p:nvPr/>
        </p:nvPicPr>
        <p:blipFill>
          <a:blip r:embed="rId2"/>
          <a:stretch>
            <a:fillRect/>
          </a:stretch>
        </p:blipFill>
        <p:spPr>
          <a:xfrm>
            <a:off x="3692501" y="1587333"/>
            <a:ext cx="4943475" cy="4638675"/>
          </a:xfrm>
          <a:prstGeom prst="rect">
            <a:avLst/>
          </a:prstGeom>
        </p:spPr>
      </p:pic>
    </p:spTree>
    <p:extLst>
      <p:ext uri="{BB962C8B-B14F-4D97-AF65-F5344CB8AC3E}">
        <p14:creationId xmlns:p14="http://schemas.microsoft.com/office/powerpoint/2010/main" val="2318170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85338" y="580913"/>
            <a:ext cx="8911687" cy="561676"/>
          </a:xfrm>
        </p:spPr>
        <p:txBody>
          <a:bodyPr>
            <a:normAutofit fontScale="90000"/>
          </a:bodyPr>
          <a:lstStyle/>
          <a:p>
            <a:r>
              <a:rPr lang="es-EC" dirty="0" smtClean="0"/>
              <a:t>Tabla de Contenidos</a:t>
            </a:r>
            <a:endParaRPr lang="es-EC" dirty="0"/>
          </a:p>
        </p:txBody>
      </p:sp>
      <p:sp>
        <p:nvSpPr>
          <p:cNvPr id="3" name="Marcador de contenido 2"/>
          <p:cNvSpPr>
            <a:spLocks noGrp="1"/>
          </p:cNvSpPr>
          <p:nvPr>
            <p:ph idx="1"/>
          </p:nvPr>
        </p:nvSpPr>
        <p:spPr>
          <a:xfrm>
            <a:off x="2744265" y="1871831"/>
            <a:ext cx="7593834" cy="4421393"/>
          </a:xfrm>
        </p:spPr>
        <p:txBody>
          <a:bodyPr>
            <a:normAutofit/>
          </a:bodyPr>
          <a:lstStyle/>
          <a:p>
            <a:pPr>
              <a:buAutoNum type="arabicPeriod" startAt="9"/>
            </a:pPr>
            <a:r>
              <a:rPr lang="es-EC" sz="2000" dirty="0" smtClean="0">
                <a:solidFill>
                  <a:schemeClr val="tx1"/>
                </a:solidFill>
              </a:rPr>
              <a:t>Propuesta</a:t>
            </a:r>
            <a:r>
              <a:rPr lang="en-US" sz="2000" dirty="0" smtClean="0">
                <a:solidFill>
                  <a:schemeClr val="tx1"/>
                </a:solidFill>
              </a:rPr>
              <a:t> </a:t>
            </a:r>
            <a:r>
              <a:rPr lang="es-EC" sz="2000" dirty="0" smtClean="0">
                <a:solidFill>
                  <a:schemeClr val="tx1"/>
                </a:solidFill>
              </a:rPr>
              <a:t>Metodológica</a:t>
            </a:r>
          </a:p>
          <a:p>
            <a:pPr marL="0" indent="0">
              <a:buNone/>
            </a:pPr>
            <a:r>
              <a:rPr lang="en-US" sz="2000" dirty="0" smtClean="0">
                <a:solidFill>
                  <a:schemeClr val="tx1"/>
                </a:solidFill>
              </a:rPr>
              <a:t>	9.1 </a:t>
            </a:r>
            <a:r>
              <a:rPr lang="es-EC" sz="2000" dirty="0"/>
              <a:t>Arquitectura de soporte para datos abiertos </a:t>
            </a:r>
            <a:r>
              <a:rPr lang="es-EC" sz="2000" dirty="0" smtClean="0"/>
              <a:t>enlazados</a:t>
            </a:r>
          </a:p>
          <a:p>
            <a:pPr marL="0" indent="0">
              <a:buNone/>
            </a:pPr>
            <a:r>
              <a:rPr lang="en-US" sz="2000" dirty="0" smtClean="0"/>
              <a:t>	9.2 </a:t>
            </a:r>
            <a:r>
              <a:rPr lang="es-EC" sz="2000" dirty="0"/>
              <a:t>Fases de </a:t>
            </a:r>
            <a:r>
              <a:rPr lang="es-EC" sz="2000" dirty="0" smtClean="0"/>
              <a:t>Implementación</a:t>
            </a:r>
          </a:p>
          <a:p>
            <a:pPr>
              <a:buAutoNum type="arabicPeriod" startAt="10"/>
            </a:pPr>
            <a:r>
              <a:rPr lang="es-EC" sz="2000" dirty="0" smtClean="0"/>
              <a:t>Datos </a:t>
            </a:r>
            <a:r>
              <a:rPr lang="es-EC" sz="2000" dirty="0"/>
              <a:t>Abiertos Relevantes a </a:t>
            </a:r>
            <a:r>
              <a:rPr lang="es-EC" sz="2000" dirty="0" smtClean="0"/>
              <a:t>Publicar</a:t>
            </a:r>
          </a:p>
          <a:p>
            <a:pPr marL="0" indent="0">
              <a:buNone/>
            </a:pPr>
            <a:r>
              <a:rPr lang="en-US" sz="2000" dirty="0" smtClean="0"/>
              <a:t>	10.1 </a:t>
            </a:r>
            <a:r>
              <a:rPr lang="es-EC" sz="2000" dirty="0">
                <a:solidFill>
                  <a:schemeClr val="tx1"/>
                </a:solidFill>
              </a:rPr>
              <a:t>Los ocho principios de los datos </a:t>
            </a:r>
            <a:r>
              <a:rPr lang="es-EC" sz="2000" dirty="0" smtClean="0">
                <a:solidFill>
                  <a:schemeClr val="tx1"/>
                </a:solidFill>
              </a:rPr>
              <a:t>abiertos</a:t>
            </a:r>
          </a:p>
          <a:p>
            <a:pPr marL="0" indent="0">
              <a:buNone/>
            </a:pPr>
            <a:r>
              <a:rPr lang="en-US" sz="2000" dirty="0" smtClean="0">
                <a:solidFill>
                  <a:schemeClr val="tx1"/>
                </a:solidFill>
              </a:rPr>
              <a:t>	10.2 </a:t>
            </a:r>
            <a:r>
              <a:rPr lang="es-EC" sz="2000" dirty="0"/>
              <a:t>Que datos se van a </a:t>
            </a:r>
            <a:r>
              <a:rPr lang="es-EC" sz="2000" dirty="0" smtClean="0"/>
              <a:t>entregar</a:t>
            </a:r>
          </a:p>
          <a:p>
            <a:pPr marL="0" indent="0">
              <a:buNone/>
            </a:pPr>
            <a:r>
              <a:rPr lang="en-US" sz="2000" dirty="0" smtClean="0"/>
              <a:t>	10.3 </a:t>
            </a:r>
            <a:r>
              <a:rPr lang="es-EC" sz="2000" dirty="0"/>
              <a:t>Formatos para la liberación de información </a:t>
            </a:r>
            <a:endParaRPr lang="es-EC" sz="2000" dirty="0" smtClean="0"/>
          </a:p>
          <a:p>
            <a:pPr marL="0" indent="0">
              <a:buNone/>
            </a:pPr>
            <a:r>
              <a:rPr lang="en-US" sz="2000" dirty="0" smtClean="0"/>
              <a:t>	10.4 </a:t>
            </a:r>
            <a:r>
              <a:rPr lang="es-EC" sz="2000" dirty="0" smtClean="0"/>
              <a:t>Reutilización</a:t>
            </a:r>
          </a:p>
          <a:p>
            <a:pPr marL="0" indent="0">
              <a:buNone/>
            </a:pPr>
            <a:r>
              <a:rPr lang="en-US" sz="2000" dirty="0" smtClean="0"/>
              <a:t>	10.5 </a:t>
            </a:r>
            <a:r>
              <a:rPr lang="es-EC" sz="2000" dirty="0"/>
              <a:t>Aplicaciones a </a:t>
            </a:r>
            <a:r>
              <a:rPr lang="es-EC" sz="2000" dirty="0" smtClean="0"/>
              <a:t>generar</a:t>
            </a:r>
          </a:p>
          <a:p>
            <a:pPr marL="0" indent="0">
              <a:buNone/>
            </a:pPr>
            <a:r>
              <a:rPr lang="en-US" sz="2000" dirty="0" smtClean="0">
                <a:solidFill>
                  <a:schemeClr val="accent1">
                    <a:lumMod val="75000"/>
                  </a:schemeClr>
                </a:solidFill>
              </a:rPr>
              <a:t>11.   </a:t>
            </a:r>
            <a:r>
              <a:rPr lang="es-EC" sz="2000" dirty="0" smtClean="0"/>
              <a:t>Conclusiones</a:t>
            </a:r>
            <a:r>
              <a:rPr lang="en-US" sz="2000" dirty="0" smtClean="0"/>
              <a:t> y </a:t>
            </a:r>
            <a:r>
              <a:rPr lang="es-EC" sz="2000" dirty="0" smtClean="0"/>
              <a:t>Recomendaciones</a:t>
            </a:r>
          </a:p>
          <a:p>
            <a:pPr marL="0" indent="0">
              <a:buNone/>
            </a:pPr>
            <a:endParaRPr lang="es-EC" dirty="0" smtClean="0"/>
          </a:p>
          <a:p>
            <a:pPr marL="0" indent="0">
              <a:buNone/>
            </a:pPr>
            <a:endParaRPr lang="en-US" dirty="0" smtClean="0">
              <a:solidFill>
                <a:schemeClr val="tx1"/>
              </a:solidFill>
            </a:endParaRPr>
          </a:p>
          <a:p>
            <a:pPr>
              <a:buAutoNum type="arabicPeriod" startAt="9"/>
            </a:pPr>
            <a:endParaRPr lang="en-US" dirty="0" smtClean="0">
              <a:solidFill>
                <a:schemeClr val="accent1">
                  <a:lumMod val="75000"/>
                </a:schemeClr>
              </a:solidFill>
            </a:endParaRPr>
          </a:p>
          <a:p>
            <a:pPr marL="0" indent="0">
              <a:buNone/>
            </a:pPr>
            <a:endParaRPr lang="es-EC" dirty="0" smtClean="0"/>
          </a:p>
          <a:p>
            <a:pPr>
              <a:buAutoNum type="arabicPeriod"/>
            </a:pPr>
            <a:endParaRPr lang="es-EC" dirty="0" smtClean="0"/>
          </a:p>
          <a:p>
            <a:pPr>
              <a:buAutoNum type="arabicPeriod"/>
            </a:pPr>
            <a:endParaRPr lang="es-EC" dirty="0" smtClean="0"/>
          </a:p>
          <a:p>
            <a:pPr>
              <a:buAutoNum type="arabicPeriod"/>
            </a:pPr>
            <a:endParaRPr lang="es-EC" dirty="0" smtClean="0">
              <a:solidFill>
                <a:schemeClr val="tx1"/>
              </a:solidFill>
            </a:endParaRPr>
          </a:p>
          <a:p>
            <a:pPr>
              <a:buAutoNum type="arabicPeriod"/>
            </a:pPr>
            <a:endParaRPr lang="es-EC" b="1" dirty="0" smtClean="0"/>
          </a:p>
          <a:p>
            <a:pPr>
              <a:buAutoNum type="arabicPeriod"/>
            </a:pPr>
            <a:endParaRPr lang="es-EC" dirty="0" smtClean="0"/>
          </a:p>
        </p:txBody>
      </p:sp>
    </p:spTree>
    <p:extLst>
      <p:ext uri="{BB962C8B-B14F-4D97-AF65-F5344CB8AC3E}">
        <p14:creationId xmlns:p14="http://schemas.microsoft.com/office/powerpoint/2010/main" val="168243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Fases de Implementación</a:t>
            </a:r>
            <a:endParaRPr lang="es-EC" dirty="0"/>
          </a:p>
        </p:txBody>
      </p:sp>
      <p:sp>
        <p:nvSpPr>
          <p:cNvPr id="3" name="Marcador de contenido 2"/>
          <p:cNvSpPr>
            <a:spLocks noGrp="1"/>
          </p:cNvSpPr>
          <p:nvPr>
            <p:ph idx="1"/>
          </p:nvPr>
        </p:nvSpPr>
        <p:spPr>
          <a:xfrm>
            <a:off x="1911927" y="1620983"/>
            <a:ext cx="9725891" cy="4520044"/>
          </a:xfrm>
        </p:spPr>
        <p:txBody>
          <a:bodyPr/>
          <a:lstStyle/>
          <a:p>
            <a:pPr marL="0" indent="0">
              <a:buNone/>
            </a:pPr>
            <a:r>
              <a:rPr lang="es-EC" b="1" dirty="0" smtClean="0"/>
              <a:t>Conceptualización</a:t>
            </a:r>
            <a:r>
              <a:rPr lang="en-US" b="1" dirty="0" smtClean="0"/>
              <a:t>: </a:t>
            </a:r>
            <a:r>
              <a:rPr lang="es-EC" dirty="0"/>
              <a:t>En esta etapa se debe identificar el entorno de la aplicación y la condición de los datos que se van a liberar</a:t>
            </a:r>
            <a:endParaRPr lang="en-US" dirty="0" smtClean="0"/>
          </a:p>
          <a:p>
            <a:r>
              <a:rPr lang="es-EC" dirty="0"/>
              <a:t>Quienes los van a </a:t>
            </a:r>
            <a:r>
              <a:rPr lang="es-EC" dirty="0" smtClean="0"/>
              <a:t>utilizar</a:t>
            </a:r>
          </a:p>
          <a:p>
            <a:r>
              <a:rPr lang="es-EC" dirty="0"/>
              <a:t>Formas y formatos, en que se van publicar los </a:t>
            </a:r>
            <a:r>
              <a:rPr lang="es-EC" dirty="0" smtClean="0"/>
              <a:t>datos</a:t>
            </a:r>
          </a:p>
          <a:p>
            <a:r>
              <a:rPr lang="es-EC" dirty="0"/>
              <a:t>Que datos se entregaran </a:t>
            </a:r>
            <a:endParaRPr lang="es-EC" dirty="0" smtClean="0"/>
          </a:p>
          <a:p>
            <a:pPr marL="0" indent="0">
              <a:buNone/>
            </a:pPr>
            <a:r>
              <a:rPr lang="es-EC" b="1" dirty="0" smtClean="0"/>
              <a:t>Diseño </a:t>
            </a:r>
            <a:r>
              <a:rPr lang="es-EC" b="1" dirty="0"/>
              <a:t>de </a:t>
            </a:r>
            <a:r>
              <a:rPr lang="es-EC" b="1" dirty="0" smtClean="0"/>
              <a:t>Ontologías: </a:t>
            </a:r>
            <a:r>
              <a:rPr lang="es-EC" dirty="0" smtClean="0"/>
              <a:t>Esta  </a:t>
            </a:r>
            <a:r>
              <a:rPr lang="es-EC" dirty="0"/>
              <a:t>etapa </a:t>
            </a:r>
            <a:r>
              <a:rPr lang="es-EC" dirty="0" smtClean="0"/>
              <a:t>contempla </a:t>
            </a:r>
            <a:r>
              <a:rPr lang="es-EC" dirty="0"/>
              <a:t>la definición </a:t>
            </a:r>
            <a:r>
              <a:rPr lang="es-EC" dirty="0" smtClean="0"/>
              <a:t>de vocabularios u ontologías </a:t>
            </a:r>
            <a:r>
              <a:rPr lang="es-EC" dirty="0"/>
              <a:t>respectivas al modelo de dominio determinado en la etapa </a:t>
            </a:r>
            <a:r>
              <a:rPr lang="es-EC" dirty="0" smtClean="0"/>
              <a:t>anterior (</a:t>
            </a:r>
            <a:r>
              <a:rPr lang="es-EC" dirty="0"/>
              <a:t>OWL</a:t>
            </a:r>
            <a:r>
              <a:rPr lang="es-EC" dirty="0" smtClean="0"/>
              <a:t>)</a:t>
            </a:r>
            <a:endParaRPr lang="es-EC" dirty="0" smtClean="0"/>
          </a:p>
          <a:p>
            <a:r>
              <a:rPr lang="es-EC" dirty="0"/>
              <a:t>Utilizar un modelo </a:t>
            </a:r>
            <a:r>
              <a:rPr lang="es-EC" dirty="0" smtClean="0"/>
              <a:t>existente</a:t>
            </a:r>
          </a:p>
          <a:p>
            <a:r>
              <a:rPr lang="es-EC" dirty="0"/>
              <a:t>Diseñar un </a:t>
            </a:r>
            <a:r>
              <a:rPr lang="es-EC" dirty="0" smtClean="0"/>
              <a:t>modelo reutilizado</a:t>
            </a:r>
          </a:p>
          <a:p>
            <a:pPr marL="0" indent="0">
              <a:buNone/>
            </a:pPr>
            <a:r>
              <a:rPr lang="es-EC" b="1" dirty="0"/>
              <a:t>Modelamiento del grafo </a:t>
            </a:r>
            <a:r>
              <a:rPr lang="es-EC" b="1" dirty="0" smtClean="0"/>
              <a:t>RDF: </a:t>
            </a:r>
            <a:r>
              <a:rPr lang="es-EC" dirty="0"/>
              <a:t>En esta fase debemos diseñar las URIs sobre HTTP del grafo RDF al cual se accederá además, la estructura de datos que se visualizan en cada solicitud</a:t>
            </a:r>
          </a:p>
        </p:txBody>
      </p:sp>
    </p:spTree>
    <p:extLst>
      <p:ext uri="{BB962C8B-B14F-4D97-AF65-F5344CB8AC3E}">
        <p14:creationId xmlns:p14="http://schemas.microsoft.com/office/powerpoint/2010/main" val="280467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Fases de Implementación</a:t>
            </a:r>
          </a:p>
        </p:txBody>
      </p:sp>
      <p:sp>
        <p:nvSpPr>
          <p:cNvPr id="3" name="Marcador de contenido 2"/>
          <p:cNvSpPr>
            <a:spLocks noGrp="1"/>
          </p:cNvSpPr>
          <p:nvPr>
            <p:ph idx="1"/>
          </p:nvPr>
        </p:nvSpPr>
        <p:spPr>
          <a:xfrm>
            <a:off x="1658679" y="1499191"/>
            <a:ext cx="9048491" cy="4770394"/>
          </a:xfrm>
        </p:spPr>
        <p:txBody>
          <a:bodyPr>
            <a:normAutofit/>
          </a:bodyPr>
          <a:lstStyle/>
          <a:p>
            <a:pPr marL="0" indent="0">
              <a:buNone/>
            </a:pPr>
            <a:r>
              <a:rPr lang="es-EC" b="1" dirty="0"/>
              <a:t>Implementación de grafo RDF sobre </a:t>
            </a:r>
            <a:r>
              <a:rPr lang="es-EC" b="1" dirty="0" smtClean="0"/>
              <a:t>Http: </a:t>
            </a:r>
            <a:r>
              <a:rPr lang="es-EC" dirty="0"/>
              <a:t>recibir una petición por HTTP en una determinada URI y devolver un conjunto de datos </a:t>
            </a:r>
            <a:r>
              <a:rPr lang="es-EC" dirty="0" smtClean="0"/>
              <a:t>(Herramientas o Desarrollo de Aplicación)</a:t>
            </a:r>
            <a:endParaRPr lang="es-EC" b="1" dirty="0" smtClean="0"/>
          </a:p>
          <a:p>
            <a:pPr marL="0" indent="0">
              <a:buNone/>
            </a:pPr>
            <a:r>
              <a:rPr lang="es-EC" b="1" dirty="0" smtClean="0"/>
              <a:t>Implementación </a:t>
            </a:r>
            <a:r>
              <a:rPr lang="es-EC" b="1" dirty="0"/>
              <a:t>del Endpoint </a:t>
            </a:r>
            <a:r>
              <a:rPr lang="es-EC" b="1" dirty="0" smtClean="0"/>
              <a:t>SPARQL: </a:t>
            </a:r>
            <a:r>
              <a:rPr lang="es-EC" dirty="0" smtClean="0"/>
              <a:t>Proceso </a:t>
            </a:r>
            <a:r>
              <a:rPr lang="es-EC" dirty="0"/>
              <a:t>de transformación desde la base de datos corporativa hacia datos en </a:t>
            </a:r>
            <a:r>
              <a:rPr lang="es-EC" dirty="0" smtClean="0"/>
              <a:t>RDF</a:t>
            </a:r>
          </a:p>
          <a:p>
            <a:r>
              <a:rPr lang="es-EC" b="1" dirty="0"/>
              <a:t>Extracción, transformación y carga de </a:t>
            </a:r>
            <a:r>
              <a:rPr lang="es-EC" b="1" dirty="0" smtClean="0"/>
              <a:t>datos: </a:t>
            </a:r>
            <a:r>
              <a:rPr lang="es-EC" dirty="0" smtClean="0"/>
              <a:t>D2R</a:t>
            </a:r>
            <a:r>
              <a:rPr lang="es-EC" dirty="0" smtClean="0"/>
              <a:t>. </a:t>
            </a:r>
            <a:r>
              <a:rPr lang="es-EC" dirty="0" smtClean="0"/>
              <a:t>(</a:t>
            </a:r>
            <a:r>
              <a:rPr lang="es-EC" dirty="0"/>
              <a:t>base de datos corporativa hacia datos en RDF</a:t>
            </a:r>
            <a:r>
              <a:rPr lang="es-EC" dirty="0" smtClean="0"/>
              <a:t>)</a:t>
            </a:r>
          </a:p>
          <a:p>
            <a:r>
              <a:rPr lang="es-EC" b="1" dirty="0" smtClean="0"/>
              <a:t>Actualización</a:t>
            </a:r>
            <a:r>
              <a:rPr lang="en-US" b="1" dirty="0" smtClean="0"/>
              <a:t> del </a:t>
            </a:r>
            <a:r>
              <a:rPr lang="en-US" b="1" dirty="0" err="1" smtClean="0"/>
              <a:t>Grafo</a:t>
            </a:r>
            <a:r>
              <a:rPr lang="en-US" b="1" dirty="0" smtClean="0"/>
              <a:t> RDF</a:t>
            </a:r>
            <a:r>
              <a:rPr lang="en-US" dirty="0" smtClean="0"/>
              <a:t>: (</a:t>
            </a:r>
            <a:r>
              <a:rPr lang="en-US" dirty="0" err="1" smtClean="0"/>
              <a:t>Programada</a:t>
            </a:r>
            <a:r>
              <a:rPr lang="en-US" dirty="0" smtClean="0"/>
              <a:t> </a:t>
            </a:r>
            <a:r>
              <a:rPr lang="en-US" dirty="0" err="1" smtClean="0"/>
              <a:t>en</a:t>
            </a:r>
            <a:r>
              <a:rPr lang="en-US" dirty="0" smtClean="0"/>
              <a:t> la </a:t>
            </a:r>
            <a:r>
              <a:rPr lang="en-US" dirty="0" err="1" smtClean="0"/>
              <a:t>herramienta</a:t>
            </a:r>
            <a:r>
              <a:rPr lang="en-US" dirty="0" smtClean="0"/>
              <a:t> o Web Services)</a:t>
            </a:r>
          </a:p>
          <a:p>
            <a:pPr marL="0" indent="0">
              <a:buNone/>
            </a:pPr>
            <a:r>
              <a:rPr lang="es-EC" b="1" dirty="0" smtClean="0"/>
              <a:t>Web </a:t>
            </a:r>
            <a:r>
              <a:rPr lang="es-EC" b="1" dirty="0"/>
              <a:t>de </a:t>
            </a:r>
            <a:r>
              <a:rPr lang="es-EC" b="1" dirty="0" smtClean="0"/>
              <a:t>documentación: </a:t>
            </a:r>
            <a:r>
              <a:rPr lang="es-EC" dirty="0"/>
              <a:t>portal web de documentación que sirva de soporte para el consumo de los </a:t>
            </a:r>
            <a:r>
              <a:rPr lang="es-EC" dirty="0" smtClean="0"/>
              <a:t>datos</a:t>
            </a:r>
          </a:p>
          <a:p>
            <a:pPr lvl="0"/>
            <a:r>
              <a:rPr lang="es-EC" dirty="0"/>
              <a:t>Ontologías o Vocabularios diseñados.</a:t>
            </a:r>
          </a:p>
          <a:p>
            <a:pPr lvl="0"/>
            <a:r>
              <a:rPr lang="es-EC" dirty="0"/>
              <a:t>Una guía para el consumo de los datos publicados.</a:t>
            </a:r>
          </a:p>
          <a:p>
            <a:pPr lvl="0"/>
            <a:r>
              <a:rPr lang="es-EC" dirty="0"/>
              <a:t>Una guía de uso del Endpoint SPARQL que incluya consultas de ejemplo.</a:t>
            </a:r>
          </a:p>
          <a:p>
            <a:r>
              <a:rPr lang="es-EC" dirty="0"/>
              <a:t>Un índice de acceso a los servicios ofrecidos por nuestra infraestructura semántica</a:t>
            </a:r>
            <a:endParaRPr lang="en-US" b="1" dirty="0"/>
          </a:p>
          <a:p>
            <a:pPr marL="0" indent="0">
              <a:buNone/>
            </a:pPr>
            <a:r>
              <a:rPr lang="es-EC" b="1" dirty="0" smtClean="0"/>
              <a:t>Herramienta </a:t>
            </a:r>
            <a:r>
              <a:rPr lang="es-EC" b="1" dirty="0"/>
              <a:t>alternativa de visualización de </a:t>
            </a:r>
            <a:r>
              <a:rPr lang="es-EC" b="1" dirty="0" smtClean="0"/>
              <a:t>datos: </a:t>
            </a:r>
            <a:r>
              <a:rPr lang="es-EC" dirty="0"/>
              <a:t>Linked Data Browsers o </a:t>
            </a:r>
            <a:r>
              <a:rPr lang="es-EC" dirty="0" smtClean="0"/>
              <a:t>Mashups</a:t>
            </a:r>
          </a:p>
          <a:p>
            <a:pPr marL="0" indent="0">
              <a:buNone/>
            </a:pPr>
            <a:endParaRPr lang="es-EC" dirty="0"/>
          </a:p>
        </p:txBody>
      </p:sp>
    </p:spTree>
    <p:extLst>
      <p:ext uri="{BB962C8B-B14F-4D97-AF65-F5344CB8AC3E}">
        <p14:creationId xmlns:p14="http://schemas.microsoft.com/office/powerpoint/2010/main" val="2336276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3253" y="3097146"/>
            <a:ext cx="7132966" cy="1280890"/>
          </a:xfrm>
        </p:spPr>
        <p:txBody>
          <a:bodyPr>
            <a:normAutofit fontScale="90000"/>
          </a:bodyPr>
          <a:lstStyle/>
          <a:p>
            <a:r>
              <a:rPr lang="es-EC" sz="4400" b="1" dirty="0" smtClean="0"/>
              <a:t>Datos Abiertos Relevantes a Publicar</a:t>
            </a:r>
            <a:r>
              <a:rPr lang="es-EC" b="1" dirty="0"/>
              <a:t/>
            </a:r>
            <a:br>
              <a:rPr lang="es-EC" b="1" dirty="0"/>
            </a:br>
            <a:endParaRPr lang="es-EC" dirty="0"/>
          </a:p>
        </p:txBody>
      </p:sp>
    </p:spTree>
    <p:extLst>
      <p:ext uri="{BB962C8B-B14F-4D97-AF65-F5344CB8AC3E}">
        <p14:creationId xmlns:p14="http://schemas.microsoft.com/office/powerpoint/2010/main" val="2745160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778663"/>
          </a:xfrm>
        </p:spPr>
        <p:txBody>
          <a:bodyPr>
            <a:normAutofit fontScale="90000"/>
          </a:bodyPr>
          <a:lstStyle/>
          <a:p>
            <a:pPr lvl="1" algn="l" defTabSz="457200" rtl="0">
              <a:spcBef>
                <a:spcPct val="0"/>
              </a:spcBef>
            </a:pPr>
            <a:r>
              <a:rPr lang="es-EC" sz="3100" b="1" dirty="0">
                <a:solidFill>
                  <a:schemeClr val="tx1"/>
                </a:solidFill>
                <a:latin typeface="+mj-lt"/>
              </a:rPr>
              <a:t>Los ocho principios de los datos abiertos</a:t>
            </a:r>
            <a:r>
              <a:rPr lang="es-EC" dirty="0"/>
              <a:t/>
            </a:r>
            <a:br>
              <a:rPr lang="es-EC" dirty="0"/>
            </a:br>
            <a:endParaRPr lang="es-EC" dirty="0"/>
          </a:p>
        </p:txBody>
      </p:sp>
      <p:sp>
        <p:nvSpPr>
          <p:cNvPr id="3" name="Marcador de contenido 2"/>
          <p:cNvSpPr>
            <a:spLocks noGrp="1"/>
          </p:cNvSpPr>
          <p:nvPr>
            <p:ph idx="1"/>
          </p:nvPr>
        </p:nvSpPr>
        <p:spPr>
          <a:xfrm>
            <a:off x="2275609" y="1662545"/>
            <a:ext cx="9331036" cy="4675910"/>
          </a:xfrm>
        </p:spPr>
        <p:txBody>
          <a:bodyPr/>
          <a:lstStyle/>
          <a:p>
            <a:pPr lvl="0"/>
            <a:r>
              <a:rPr lang="es-EC" b="1" dirty="0"/>
              <a:t>Completos: </a:t>
            </a:r>
            <a:r>
              <a:rPr lang="es-EC" dirty="0" smtClean="0"/>
              <a:t>Estos </a:t>
            </a:r>
            <a:r>
              <a:rPr lang="es-EC" dirty="0"/>
              <a:t>datos son aquellos que no están sujetos a restricciones de privacidad, seguridad o privilegio</a:t>
            </a:r>
          </a:p>
          <a:p>
            <a:pPr lvl="0"/>
            <a:r>
              <a:rPr lang="es-EC" b="1" dirty="0"/>
              <a:t>Primarios: </a:t>
            </a:r>
            <a:r>
              <a:rPr lang="es-EC" dirty="0"/>
              <a:t>los datos son obtenidos en la fuente, con el mayor nivel posible de granularidad, sin ser modificados ni agrupados.</a:t>
            </a:r>
          </a:p>
          <a:p>
            <a:pPr lvl="0"/>
            <a:r>
              <a:rPr lang="es-EC" b="1" dirty="0"/>
              <a:t>Periódicos: </a:t>
            </a:r>
            <a:r>
              <a:rPr lang="es-EC" dirty="0"/>
              <a:t>Los datos quedan disponibles tan pronto como sea necesario para preservar su valor.</a:t>
            </a:r>
          </a:p>
          <a:p>
            <a:pPr lvl="0"/>
            <a:r>
              <a:rPr lang="es-EC" b="1" dirty="0"/>
              <a:t>Accesibles: </a:t>
            </a:r>
            <a:r>
              <a:rPr lang="es-EC" dirty="0"/>
              <a:t>los datos quedan disponibles para la mayor cantidad posible de usuarios y propósitos.</a:t>
            </a:r>
          </a:p>
          <a:p>
            <a:pPr lvl="0"/>
            <a:r>
              <a:rPr lang="es-EC" b="1" dirty="0"/>
              <a:t>Procesables: </a:t>
            </a:r>
            <a:r>
              <a:rPr lang="es-EC" dirty="0"/>
              <a:t>Los datos están razonablemente estructurados, de forma de permitir su procesamiento automático.</a:t>
            </a:r>
          </a:p>
          <a:p>
            <a:pPr lvl="0"/>
            <a:r>
              <a:rPr lang="es-EC" b="1" dirty="0"/>
              <a:t>No discriminatorios: </a:t>
            </a:r>
            <a:r>
              <a:rPr lang="es-EC" dirty="0"/>
              <a:t>Los datos están disponibles para todos, sin requisitos de registro.</a:t>
            </a:r>
          </a:p>
          <a:p>
            <a:pPr lvl="0"/>
            <a:r>
              <a:rPr lang="es-EC" b="1" dirty="0"/>
              <a:t>No propietarios: </a:t>
            </a:r>
            <a:r>
              <a:rPr lang="es-EC" dirty="0"/>
              <a:t>Los datos están disponibles en un formato sobre el que ninguna entidad tiene control exclusivo.</a:t>
            </a:r>
          </a:p>
          <a:p>
            <a:pPr lvl="0"/>
            <a:r>
              <a:rPr lang="es-EC" b="1" dirty="0"/>
              <a:t>Sin licencia: </a:t>
            </a:r>
            <a:r>
              <a:rPr lang="es-EC" dirty="0"/>
              <a:t>Los datos no están sujetos a ningún tipo de regulación de derechos, patentes o registros de marca. Se podrán permitir restricciones razonables de privacidad, seguridad o privilegio.</a:t>
            </a:r>
          </a:p>
          <a:p>
            <a:pPr marL="0" indent="0">
              <a:buNone/>
            </a:pPr>
            <a:endParaRPr lang="es-EC" dirty="0"/>
          </a:p>
        </p:txBody>
      </p:sp>
    </p:spTree>
    <p:extLst>
      <p:ext uri="{BB962C8B-B14F-4D97-AF65-F5344CB8AC3E}">
        <p14:creationId xmlns:p14="http://schemas.microsoft.com/office/powerpoint/2010/main" val="603778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Que datos se van a entregar</a:t>
            </a:r>
            <a:endParaRPr lang="es-EC" dirty="0"/>
          </a:p>
        </p:txBody>
      </p:sp>
      <p:sp>
        <p:nvSpPr>
          <p:cNvPr id="3" name="Marcador de contenido 2"/>
          <p:cNvSpPr>
            <a:spLocks noGrp="1"/>
          </p:cNvSpPr>
          <p:nvPr>
            <p:ph idx="1"/>
          </p:nvPr>
        </p:nvSpPr>
        <p:spPr>
          <a:xfrm>
            <a:off x="1965758" y="2123209"/>
            <a:ext cx="8915400" cy="3777622"/>
          </a:xfrm>
        </p:spPr>
        <p:txBody>
          <a:bodyPr/>
          <a:lstStyle/>
          <a:p>
            <a:pPr marL="0" indent="0">
              <a:buNone/>
            </a:pPr>
            <a:r>
              <a:rPr lang="es-EC" dirty="0" smtClean="0"/>
              <a:t>Cada </a:t>
            </a:r>
            <a:r>
              <a:rPr lang="es-EC" dirty="0"/>
              <a:t>entidad pública debe conformar un grupo de especialista, los cuales analizaran qué información es importante para la publicación, basándose en lo mencionado anteriormente y sin dejar de lado los siguientes artículos de la LOTAIP:</a:t>
            </a:r>
          </a:p>
          <a:p>
            <a:pPr marL="0" indent="0">
              <a:buNone/>
            </a:pPr>
            <a:endParaRPr lang="es-EC" dirty="0"/>
          </a:p>
          <a:p>
            <a:pPr lvl="0"/>
            <a:r>
              <a:rPr lang="es-EC" dirty="0"/>
              <a:t>Artículo 6: Toda información es libre para su publicación salvo información </a:t>
            </a:r>
            <a:r>
              <a:rPr lang="es-EC" dirty="0" smtClean="0"/>
              <a:t>confidencial</a:t>
            </a:r>
          </a:p>
          <a:p>
            <a:pPr lvl="0"/>
            <a:r>
              <a:rPr lang="es-EC" dirty="0" smtClean="0"/>
              <a:t>Artículo</a:t>
            </a:r>
            <a:r>
              <a:rPr lang="en-US" dirty="0" smtClean="0"/>
              <a:t> 7: </a:t>
            </a:r>
            <a:r>
              <a:rPr lang="es-EC" dirty="0" smtClean="0"/>
              <a:t>difusión</a:t>
            </a:r>
            <a:r>
              <a:rPr lang="en-US" dirty="0" smtClean="0"/>
              <a:t> de </a:t>
            </a:r>
            <a:r>
              <a:rPr lang="es-EC" dirty="0" smtClean="0"/>
              <a:t>información</a:t>
            </a:r>
            <a:r>
              <a:rPr lang="en-US" dirty="0" smtClean="0"/>
              <a:t> </a:t>
            </a:r>
            <a:r>
              <a:rPr lang="es-EC" dirty="0" smtClean="0"/>
              <a:t>publica</a:t>
            </a:r>
            <a:r>
              <a:rPr lang="en-US" dirty="0" smtClean="0"/>
              <a:t> (</a:t>
            </a:r>
            <a:r>
              <a:rPr lang="es-EC" dirty="0" smtClean="0"/>
              <a:t>directorio</a:t>
            </a:r>
            <a:r>
              <a:rPr lang="en-US" dirty="0" smtClean="0"/>
              <a:t> </a:t>
            </a:r>
            <a:r>
              <a:rPr lang="es-EC" dirty="0" smtClean="0"/>
              <a:t>telefónico</a:t>
            </a:r>
            <a:r>
              <a:rPr lang="en-US" dirty="0" smtClean="0"/>
              <a:t>, </a:t>
            </a:r>
            <a:r>
              <a:rPr lang="es-EC" dirty="0" smtClean="0"/>
              <a:t>remuneración</a:t>
            </a:r>
            <a:r>
              <a:rPr lang="en-US" dirty="0" smtClean="0"/>
              <a:t>, etc.)</a:t>
            </a:r>
            <a:endParaRPr lang="es-EC" dirty="0"/>
          </a:p>
          <a:p>
            <a:pPr lvl="0"/>
            <a:r>
              <a:rPr lang="es-EC" dirty="0"/>
              <a:t>Artículo 17,18: Toda información es libre para su publicación salvo información reservada, la cual comprometa aspectos de la seguridad informática. </a:t>
            </a:r>
            <a:endParaRPr lang="es-EC" dirty="0" smtClean="0"/>
          </a:p>
          <a:p>
            <a:pPr lvl="0"/>
            <a:r>
              <a:rPr lang="es-EC" dirty="0" smtClean="0"/>
              <a:t>Lo </a:t>
            </a:r>
            <a:r>
              <a:rPr lang="es-EC" dirty="0"/>
              <a:t>que afecte o comprometa aspectos de seguridad informática que pudieran resultar en un peligro de seguridad.</a:t>
            </a:r>
          </a:p>
          <a:p>
            <a:pPr marL="0" indent="0">
              <a:buNone/>
            </a:pPr>
            <a:endParaRPr lang="es-EC" dirty="0"/>
          </a:p>
        </p:txBody>
      </p:sp>
    </p:spTree>
    <p:extLst>
      <p:ext uri="{BB962C8B-B14F-4D97-AF65-F5344CB8AC3E}">
        <p14:creationId xmlns:p14="http://schemas.microsoft.com/office/powerpoint/2010/main" val="3708733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532909" y="228601"/>
            <a:ext cx="5663045" cy="6296890"/>
          </a:xfrm>
          <a:prstGeom prst="rect">
            <a:avLst/>
          </a:prstGeom>
          <a:noFill/>
          <a:ln>
            <a:noFill/>
          </a:ln>
        </p:spPr>
      </p:pic>
    </p:spTree>
    <p:extLst>
      <p:ext uri="{BB962C8B-B14F-4D97-AF65-F5344CB8AC3E}">
        <p14:creationId xmlns:p14="http://schemas.microsoft.com/office/powerpoint/2010/main" val="2637611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3566361" y="415635"/>
            <a:ext cx="5671157" cy="6016337"/>
          </a:xfrm>
          <a:prstGeom prst="rect">
            <a:avLst/>
          </a:prstGeom>
          <a:noFill/>
          <a:ln>
            <a:noFill/>
          </a:ln>
        </p:spPr>
      </p:pic>
    </p:spTree>
    <p:extLst>
      <p:ext uri="{BB962C8B-B14F-4D97-AF65-F5344CB8AC3E}">
        <p14:creationId xmlns:p14="http://schemas.microsoft.com/office/powerpoint/2010/main" val="578701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44879" y="717628"/>
            <a:ext cx="8911687" cy="1280890"/>
          </a:xfrm>
        </p:spPr>
        <p:txBody>
          <a:bodyPr/>
          <a:lstStyle/>
          <a:p>
            <a:r>
              <a:rPr lang="es-EC" b="1" dirty="0"/>
              <a:t>Formatos para la liberación de información </a:t>
            </a:r>
            <a:r>
              <a:rPr lang="es-EC" b="1" i="1" dirty="0"/>
              <a:t/>
            </a:r>
            <a:br>
              <a:rPr lang="es-EC" b="1" i="1" dirty="0"/>
            </a:br>
            <a:endParaRPr lang="es-EC" dirty="0"/>
          </a:p>
        </p:txBody>
      </p:sp>
      <p:pic>
        <p:nvPicPr>
          <p:cNvPr id="19" name="Imagen 18"/>
          <p:cNvPicPr>
            <a:picLocks noChangeAspect="1"/>
          </p:cNvPicPr>
          <p:nvPr/>
        </p:nvPicPr>
        <p:blipFill>
          <a:blip r:embed="rId2"/>
          <a:stretch>
            <a:fillRect/>
          </a:stretch>
        </p:blipFill>
        <p:spPr>
          <a:xfrm>
            <a:off x="2291668" y="2138292"/>
            <a:ext cx="7924754" cy="1379394"/>
          </a:xfrm>
          <a:prstGeom prst="rect">
            <a:avLst/>
          </a:prstGeom>
        </p:spPr>
      </p:pic>
      <p:pic>
        <p:nvPicPr>
          <p:cNvPr id="22" name="Imagen 21"/>
          <p:cNvPicPr>
            <a:picLocks noChangeAspect="1"/>
          </p:cNvPicPr>
          <p:nvPr/>
        </p:nvPicPr>
        <p:blipFill>
          <a:blip r:embed="rId3"/>
          <a:stretch>
            <a:fillRect/>
          </a:stretch>
        </p:blipFill>
        <p:spPr>
          <a:xfrm>
            <a:off x="2297257" y="4365934"/>
            <a:ext cx="7919165" cy="1218333"/>
          </a:xfrm>
          <a:prstGeom prst="rect">
            <a:avLst/>
          </a:prstGeom>
        </p:spPr>
      </p:pic>
      <p:pic>
        <p:nvPicPr>
          <p:cNvPr id="9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2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57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666308288"/>
              </p:ext>
            </p:extLst>
          </p:nvPr>
        </p:nvGraphicFramePr>
        <p:xfrm>
          <a:off x="2746933" y="997526"/>
          <a:ext cx="7772400" cy="4776363"/>
        </p:xfrm>
        <a:graphic>
          <a:graphicData uri="http://schemas.openxmlformats.org/drawingml/2006/table">
            <a:tbl>
              <a:tblPr>
                <a:tableStyleId>{5C22544A-7EE6-4342-B048-85BDC9FD1C3A}</a:tableStyleId>
              </a:tblPr>
              <a:tblGrid>
                <a:gridCol w="2431206"/>
                <a:gridCol w="5341194"/>
              </a:tblGrid>
              <a:tr h="436019">
                <a:tc>
                  <a:txBody>
                    <a:bodyPr/>
                    <a:lstStyle/>
                    <a:p>
                      <a:pPr algn="ctr">
                        <a:lnSpc>
                          <a:spcPct val="107000"/>
                        </a:lnSpc>
                        <a:spcAft>
                          <a:spcPts val="0"/>
                        </a:spcAft>
                      </a:pPr>
                      <a:r>
                        <a:rPr lang="es-EC" sz="1600" b="1" kern="150" dirty="0">
                          <a:effectLst/>
                        </a:rPr>
                        <a:t>Licencia</a:t>
                      </a:r>
                      <a:endParaRPr lang="es-EC" sz="2800" b="1" kern="150" dirty="0">
                        <a:effectLst/>
                        <a:latin typeface="Liberation Serif"/>
                        <a:ea typeface="Droid Sans Fallback"/>
                        <a:cs typeface="FreeSans"/>
                      </a:endParaRPr>
                    </a:p>
                  </a:txBody>
                  <a:tcPr marL="34925" marR="34925" marT="34925" marB="34925"/>
                </a:tc>
                <a:tc>
                  <a:txBody>
                    <a:bodyPr/>
                    <a:lstStyle/>
                    <a:p>
                      <a:pPr algn="ctr">
                        <a:lnSpc>
                          <a:spcPct val="107000"/>
                        </a:lnSpc>
                        <a:spcAft>
                          <a:spcPts val="0"/>
                        </a:spcAft>
                      </a:pPr>
                      <a:r>
                        <a:rPr lang="es-EC" sz="1600" b="1" kern="150" dirty="0">
                          <a:effectLst/>
                        </a:rPr>
                        <a:t>Definición</a:t>
                      </a:r>
                      <a:endParaRPr lang="es-EC" sz="2800" b="1" kern="150" dirty="0">
                        <a:effectLst/>
                        <a:latin typeface="Liberation Serif"/>
                        <a:ea typeface="Droid Sans Fallback"/>
                        <a:cs typeface="FreeSans"/>
                      </a:endParaRPr>
                    </a:p>
                  </a:txBody>
                  <a:tcPr marL="34925" marR="34925" marT="34925" marB="34925"/>
                </a:tc>
              </a:tr>
              <a:tr h="1922518">
                <a:tc>
                  <a:txBody>
                    <a:bodyPr/>
                    <a:lstStyle/>
                    <a:p>
                      <a:pPr algn="just">
                        <a:lnSpc>
                          <a:spcPct val="107000"/>
                        </a:lnSpc>
                        <a:spcAft>
                          <a:spcPts val="0"/>
                        </a:spcAft>
                      </a:pPr>
                      <a:endParaRPr lang="es-EC" sz="1600" kern="150" dirty="0" smtClean="0">
                        <a:effectLst/>
                      </a:endParaRPr>
                    </a:p>
                    <a:p>
                      <a:pPr algn="ctr">
                        <a:lnSpc>
                          <a:spcPct val="107000"/>
                        </a:lnSpc>
                        <a:spcAft>
                          <a:spcPts val="0"/>
                        </a:spcAft>
                      </a:pPr>
                      <a:r>
                        <a:rPr lang="es-EC" sz="1600" kern="150" dirty="0" err="1" smtClean="0">
                          <a:effectLst/>
                        </a:rPr>
                        <a:t>Creative</a:t>
                      </a:r>
                      <a:r>
                        <a:rPr lang="es-EC" sz="1600" kern="150" dirty="0" smtClean="0">
                          <a:effectLst/>
                        </a:rPr>
                        <a:t> </a:t>
                      </a:r>
                      <a:r>
                        <a:rPr lang="es-EC" sz="1600" kern="150" dirty="0" err="1">
                          <a:effectLst/>
                        </a:rPr>
                        <a:t>Commons</a:t>
                      </a:r>
                      <a:r>
                        <a:rPr lang="es-EC" sz="1600" kern="150" dirty="0">
                          <a:effectLst/>
                        </a:rPr>
                        <a:t> 4.0</a:t>
                      </a:r>
                      <a:endParaRPr lang="es-EC" sz="2800" kern="150" dirty="0">
                        <a:effectLst/>
                      </a:endParaRPr>
                    </a:p>
                    <a:p>
                      <a:pPr algn="ctr">
                        <a:lnSpc>
                          <a:spcPct val="107000"/>
                        </a:lnSpc>
                        <a:spcAft>
                          <a:spcPts val="0"/>
                        </a:spcAft>
                      </a:pPr>
                      <a:r>
                        <a:rPr lang="es-EC" sz="1600" kern="150" dirty="0">
                          <a:effectLst/>
                        </a:rPr>
                        <a:t>(CC BY)</a:t>
                      </a:r>
                      <a:endParaRPr lang="es-EC" sz="2800" kern="150" dirty="0">
                        <a:effectLst/>
                        <a:latin typeface="Liberation Serif"/>
                        <a:ea typeface="Droid Sans Fallback"/>
                        <a:cs typeface="FreeSans"/>
                      </a:endParaRPr>
                    </a:p>
                    <a:p>
                      <a:pPr algn="just">
                        <a:lnSpc>
                          <a:spcPct val="107000"/>
                        </a:lnSpc>
                        <a:spcAft>
                          <a:spcPts val="0"/>
                        </a:spcAft>
                      </a:pPr>
                      <a:r>
                        <a:rPr lang="es-EC" sz="1600" kern="150" dirty="0">
                          <a:effectLst/>
                        </a:rPr>
                        <a:t> </a:t>
                      </a:r>
                      <a:endParaRPr lang="es-EC" sz="2800" kern="150" dirty="0">
                        <a:effectLst/>
                        <a:latin typeface="Liberation Serif"/>
                        <a:ea typeface="Droid Sans Fallback"/>
                        <a:cs typeface="FreeSans"/>
                      </a:endParaRPr>
                    </a:p>
                  </a:txBody>
                  <a:tcPr marL="34925" marR="34925" marT="34925" marB="34925"/>
                </a:tc>
                <a:tc>
                  <a:txBody>
                    <a:bodyPr/>
                    <a:lstStyle/>
                    <a:p>
                      <a:pPr algn="just">
                        <a:lnSpc>
                          <a:spcPct val="107000"/>
                        </a:lnSpc>
                        <a:spcAft>
                          <a:spcPts val="0"/>
                        </a:spcAft>
                      </a:pPr>
                      <a:r>
                        <a:rPr lang="es-EC" sz="1800" kern="150" dirty="0">
                          <a:effectLst/>
                        </a:rPr>
                        <a:t>Esta licencia permite a otros distribuir, </a:t>
                      </a:r>
                      <a:r>
                        <a:rPr lang="es-EC" sz="1800" kern="150" dirty="0" err="1">
                          <a:effectLst/>
                        </a:rPr>
                        <a:t>remezclar</a:t>
                      </a:r>
                      <a:r>
                        <a:rPr lang="es-EC" sz="1800" kern="150" dirty="0">
                          <a:effectLst/>
                        </a:rPr>
                        <a:t>, retocar, y crear a partir de una obra, incluso con fines comerciales, siempre y cuando se den crédito por la creación original.</a:t>
                      </a:r>
                      <a:endParaRPr lang="es-EC" sz="2800" kern="150" dirty="0">
                        <a:effectLst/>
                        <a:latin typeface="Liberation Serif"/>
                        <a:ea typeface="Droid Sans Fallback"/>
                        <a:cs typeface="FreeSans"/>
                      </a:endParaRPr>
                    </a:p>
                    <a:p>
                      <a:pPr algn="just">
                        <a:lnSpc>
                          <a:spcPct val="107000"/>
                        </a:lnSpc>
                        <a:spcAft>
                          <a:spcPts val="0"/>
                        </a:spcAft>
                      </a:pPr>
                      <a:r>
                        <a:rPr lang="es-EC" sz="1800" kern="150" dirty="0">
                          <a:effectLst/>
                        </a:rPr>
                        <a:t>Para poder aplicar esta licencia debe visitar el sitio web </a:t>
                      </a:r>
                      <a:r>
                        <a:rPr lang="es-EC" sz="1800" u="none" strike="noStrike" kern="150" dirty="0">
                          <a:effectLst/>
                          <a:hlinkClick r:id="rId2"/>
                        </a:rPr>
                        <a:t>https://creativecommons.org/licenses/by/4.0/legalcode#languages</a:t>
                      </a:r>
                      <a:r>
                        <a:rPr lang="es-EC" sz="1800" kern="150" dirty="0">
                          <a:effectLst/>
                        </a:rPr>
                        <a:t> y remitirse a las condiciones de uso de la licencia.</a:t>
                      </a:r>
                      <a:endParaRPr lang="es-EC" sz="2800" kern="150" dirty="0">
                        <a:effectLst/>
                        <a:latin typeface="Liberation Serif"/>
                        <a:ea typeface="Droid Sans Fallback"/>
                        <a:cs typeface="FreeSans"/>
                      </a:endParaRPr>
                    </a:p>
                  </a:txBody>
                  <a:tcPr marL="34925" marR="34925" marT="34925" marB="34925"/>
                </a:tc>
              </a:tr>
              <a:tr h="1922518">
                <a:tc>
                  <a:txBody>
                    <a:bodyPr/>
                    <a:lstStyle/>
                    <a:p>
                      <a:pPr>
                        <a:lnSpc>
                          <a:spcPct val="107000"/>
                        </a:lnSpc>
                        <a:spcAft>
                          <a:spcPts val="0"/>
                        </a:spcAft>
                      </a:pPr>
                      <a:endParaRPr lang="es-EC" sz="1600" kern="150" dirty="0" smtClean="0">
                        <a:effectLst/>
                      </a:endParaRPr>
                    </a:p>
                    <a:p>
                      <a:pPr>
                        <a:lnSpc>
                          <a:spcPct val="107000"/>
                        </a:lnSpc>
                        <a:spcAft>
                          <a:spcPts val="0"/>
                        </a:spcAft>
                      </a:pPr>
                      <a:endParaRPr lang="es-EC" sz="1600" kern="150" dirty="0" smtClean="0">
                        <a:effectLst/>
                      </a:endParaRPr>
                    </a:p>
                    <a:p>
                      <a:pPr>
                        <a:lnSpc>
                          <a:spcPct val="107000"/>
                        </a:lnSpc>
                        <a:spcAft>
                          <a:spcPts val="0"/>
                        </a:spcAft>
                      </a:pPr>
                      <a:endParaRPr lang="es-EC" sz="1600" kern="150" dirty="0" smtClean="0">
                        <a:effectLst/>
                      </a:endParaRPr>
                    </a:p>
                    <a:p>
                      <a:pPr algn="ctr">
                        <a:lnSpc>
                          <a:spcPct val="107000"/>
                        </a:lnSpc>
                        <a:spcAft>
                          <a:spcPts val="0"/>
                        </a:spcAft>
                      </a:pPr>
                      <a:r>
                        <a:rPr lang="es-EC" sz="1600" kern="150" dirty="0" smtClean="0">
                          <a:effectLst/>
                        </a:rPr>
                        <a:t>Open </a:t>
                      </a:r>
                      <a:r>
                        <a:rPr lang="es-EC" sz="1600" kern="150" dirty="0" err="1">
                          <a:effectLst/>
                        </a:rPr>
                        <a:t>Database</a:t>
                      </a:r>
                      <a:r>
                        <a:rPr lang="es-EC" sz="1600" kern="150" dirty="0">
                          <a:effectLst/>
                        </a:rPr>
                        <a:t> </a:t>
                      </a:r>
                      <a:r>
                        <a:rPr lang="es-EC" sz="1600" kern="150" dirty="0" err="1">
                          <a:effectLst/>
                        </a:rPr>
                        <a:t>License</a:t>
                      </a:r>
                      <a:r>
                        <a:rPr lang="es-EC" sz="1600" kern="150" dirty="0">
                          <a:effectLst/>
                        </a:rPr>
                        <a:t> (</a:t>
                      </a:r>
                      <a:r>
                        <a:rPr lang="es-EC" sz="1600" kern="150" dirty="0" err="1">
                          <a:effectLst/>
                        </a:rPr>
                        <a:t>ODbL</a:t>
                      </a:r>
                      <a:r>
                        <a:rPr lang="es-EC" sz="1600" kern="150" dirty="0">
                          <a:effectLst/>
                        </a:rPr>
                        <a:t>)</a:t>
                      </a:r>
                      <a:endParaRPr lang="es-EC" sz="2800" kern="150" dirty="0">
                        <a:effectLst/>
                        <a:latin typeface="Liberation Serif"/>
                        <a:ea typeface="Droid Sans Fallback"/>
                        <a:cs typeface="FreeSans"/>
                      </a:endParaRPr>
                    </a:p>
                    <a:p>
                      <a:pPr>
                        <a:lnSpc>
                          <a:spcPct val="107000"/>
                        </a:lnSpc>
                        <a:spcAft>
                          <a:spcPts val="0"/>
                        </a:spcAft>
                      </a:pPr>
                      <a:r>
                        <a:rPr lang="es-EC" sz="1600" kern="150" dirty="0">
                          <a:effectLst/>
                        </a:rPr>
                        <a:t> </a:t>
                      </a:r>
                      <a:endParaRPr lang="es-EC" sz="2800" kern="150" dirty="0">
                        <a:effectLst/>
                        <a:latin typeface="Liberation Serif"/>
                        <a:ea typeface="Droid Sans Fallback"/>
                        <a:cs typeface="FreeSans"/>
                      </a:endParaRPr>
                    </a:p>
                  </a:txBody>
                  <a:tcPr marL="34925" marR="34925" marT="34925" marB="34925"/>
                </a:tc>
                <a:tc>
                  <a:txBody>
                    <a:bodyPr/>
                    <a:lstStyle/>
                    <a:p>
                      <a:pPr algn="just">
                        <a:lnSpc>
                          <a:spcPct val="107000"/>
                        </a:lnSpc>
                        <a:spcAft>
                          <a:spcPts val="0"/>
                        </a:spcAft>
                      </a:pPr>
                      <a:r>
                        <a:rPr lang="es-EC" sz="1800" kern="150" dirty="0">
                          <a:effectLst/>
                        </a:rPr>
                        <a:t>Esta licencia es orientada a bases de datos, la cual permite copiar, distribuir, cruzar, combinar, modificar y crear a partir de dicha obra, incluso con fines comerciales, siempre y cuando se den créditos a la fuente creadora y se mantenga la misma licencia para cualquier obra derivada.</a:t>
                      </a:r>
                      <a:endParaRPr lang="es-EC" sz="2800" kern="150" dirty="0">
                        <a:effectLst/>
                        <a:latin typeface="Liberation Serif"/>
                        <a:ea typeface="Droid Sans Fallback"/>
                        <a:cs typeface="FreeSans"/>
                      </a:endParaRPr>
                    </a:p>
                    <a:p>
                      <a:pPr algn="just">
                        <a:lnSpc>
                          <a:spcPct val="107000"/>
                        </a:lnSpc>
                        <a:spcAft>
                          <a:spcPts val="0"/>
                        </a:spcAft>
                      </a:pPr>
                      <a:r>
                        <a:rPr lang="es-EC" sz="1800" kern="150" dirty="0">
                          <a:effectLst/>
                        </a:rPr>
                        <a:t>Para poder aplicar esta licencia debe visitar el sitio web </a:t>
                      </a:r>
                      <a:r>
                        <a:rPr lang="es-EC" sz="1800" u="none" strike="noStrike" kern="150" dirty="0">
                          <a:effectLst/>
                          <a:hlinkClick r:id="rId3"/>
                        </a:rPr>
                        <a:t>http://opendatacommons.org/licenses/odbl/</a:t>
                      </a:r>
                      <a:r>
                        <a:rPr lang="es-EC" sz="1800" kern="150" dirty="0">
                          <a:effectLst/>
                        </a:rPr>
                        <a:t> y remitirse a las condiciones de uso de la licencia</a:t>
                      </a:r>
                      <a:endParaRPr lang="es-EC" sz="2800" kern="150" dirty="0">
                        <a:effectLst/>
                        <a:latin typeface="Liberation Serif"/>
                        <a:ea typeface="Droid Sans Fallback"/>
                        <a:cs typeface="FreeSans"/>
                      </a:endParaRPr>
                    </a:p>
                  </a:txBody>
                  <a:tcPr marL="34925" marR="34925" marT="34925" marB="34925"/>
                </a:tc>
              </a:tr>
            </a:tbl>
          </a:graphicData>
        </a:graphic>
      </p:graphicFrame>
    </p:spTree>
    <p:extLst>
      <p:ext uri="{BB962C8B-B14F-4D97-AF65-F5344CB8AC3E}">
        <p14:creationId xmlns:p14="http://schemas.microsoft.com/office/powerpoint/2010/main" val="33704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4162" y="194619"/>
            <a:ext cx="8911687" cy="1280890"/>
          </a:xfrm>
        </p:spPr>
        <p:txBody>
          <a:bodyPr/>
          <a:lstStyle/>
          <a:p>
            <a:r>
              <a:rPr lang="es-EC" b="1" dirty="0" smtClean="0"/>
              <a:t>Reutilización</a:t>
            </a:r>
            <a:r>
              <a:rPr lang="en-US" b="1" dirty="0" smtClean="0"/>
              <a:t>:</a:t>
            </a:r>
            <a:endParaRPr lang="es-EC" b="1" dirty="0"/>
          </a:p>
        </p:txBody>
      </p:sp>
      <p:sp>
        <p:nvSpPr>
          <p:cNvPr id="3" name="Marcador de contenido 2"/>
          <p:cNvSpPr>
            <a:spLocks noGrp="1"/>
          </p:cNvSpPr>
          <p:nvPr>
            <p:ph idx="1"/>
          </p:nvPr>
        </p:nvSpPr>
        <p:spPr>
          <a:xfrm>
            <a:off x="2514601" y="1475509"/>
            <a:ext cx="9268690" cy="4946073"/>
          </a:xfrm>
        </p:spPr>
        <p:txBody>
          <a:bodyPr>
            <a:normAutofit/>
          </a:bodyPr>
          <a:lstStyle/>
          <a:p>
            <a:pPr lvl="0" fontAlgn="base"/>
            <a:r>
              <a:rPr lang="es-EC" sz="2000" dirty="0"/>
              <a:t>Publicar datos en formatos abiertos y estándares. </a:t>
            </a:r>
          </a:p>
          <a:p>
            <a:pPr lvl="0" fontAlgn="base"/>
            <a:r>
              <a:rPr lang="es-EC" sz="2000" dirty="0"/>
              <a:t>Usar esquemas y vocabularios consensuados. </a:t>
            </a:r>
          </a:p>
          <a:p>
            <a:pPr lvl="0" fontAlgn="base"/>
            <a:r>
              <a:rPr lang="es-EC" sz="2000" dirty="0"/>
              <a:t>Inventario de un catálogo de datos estructurado.</a:t>
            </a:r>
          </a:p>
          <a:p>
            <a:pPr lvl="0" fontAlgn="base"/>
            <a:r>
              <a:rPr lang="es-EC" sz="2000" dirty="0"/>
              <a:t>Datos accesibles desde direcciones web persistentes, amigables.</a:t>
            </a:r>
          </a:p>
          <a:p>
            <a:pPr lvl="0" fontAlgn="base"/>
            <a:r>
              <a:rPr lang="es-EC" sz="2000" dirty="0"/>
              <a:t>Exponer un mínimo de conjunto de datos relativos al nivel de competencias del organismo y un </a:t>
            </a:r>
            <a:r>
              <a:rPr lang="es-EC" sz="2000" dirty="0" err="1"/>
              <a:t>roadmap</a:t>
            </a:r>
            <a:r>
              <a:rPr lang="es-EC" sz="2000" dirty="0"/>
              <a:t> de publicación.</a:t>
            </a:r>
          </a:p>
          <a:p>
            <a:pPr lvl="0" fontAlgn="base"/>
            <a:r>
              <a:rPr lang="es-EC" sz="2000" dirty="0"/>
              <a:t>Compromiso de servicio, actualización y calidad del dato, manteniendo un canal eficiente de comunicación re utilizador.</a:t>
            </a:r>
          </a:p>
          <a:p>
            <a:pPr lvl="0" fontAlgn="base"/>
            <a:r>
              <a:rPr lang="es-EC" sz="2000" dirty="0"/>
              <a:t>Monitorizar y evaluar el uso y servicio mediante métricas.</a:t>
            </a:r>
          </a:p>
          <a:p>
            <a:pPr lvl="0" fontAlgn="base"/>
            <a:r>
              <a:rPr lang="es-EC" sz="2000" dirty="0"/>
              <a:t>Datos bajo condiciones de uso no restrictivas y comunes.</a:t>
            </a:r>
          </a:p>
          <a:p>
            <a:pPr lvl="0" fontAlgn="base"/>
            <a:r>
              <a:rPr lang="es-EC" sz="2000" dirty="0"/>
              <a:t>Evangelizar y educar en el uso de datos.</a:t>
            </a:r>
          </a:p>
          <a:p>
            <a:pPr lvl="0" fontAlgn="base"/>
            <a:r>
              <a:rPr lang="es-EC" sz="2000" dirty="0"/>
              <a:t>Recopilar aplicaciones, herramientas y manuales para motivar y facilitar la reutilización.</a:t>
            </a:r>
          </a:p>
          <a:p>
            <a:pPr marL="0" indent="0">
              <a:buNone/>
            </a:pPr>
            <a:endParaRPr lang="es-EC" dirty="0"/>
          </a:p>
        </p:txBody>
      </p:sp>
    </p:spTree>
    <p:extLst>
      <p:ext uri="{BB962C8B-B14F-4D97-AF65-F5344CB8AC3E}">
        <p14:creationId xmlns:p14="http://schemas.microsoft.com/office/powerpoint/2010/main" val="321887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21826" y="1195610"/>
            <a:ext cx="2446666" cy="1280890"/>
          </a:xfrm>
        </p:spPr>
        <p:txBody>
          <a:bodyPr>
            <a:normAutofit/>
          </a:bodyPr>
          <a:lstStyle/>
          <a:p>
            <a:pPr algn="ctr"/>
            <a:r>
              <a:rPr lang="es-EC" sz="5400" dirty="0" smtClean="0"/>
              <a:t>TEMA</a:t>
            </a:r>
            <a:endParaRPr lang="es-EC" sz="5400" dirty="0"/>
          </a:p>
        </p:txBody>
      </p:sp>
      <p:sp>
        <p:nvSpPr>
          <p:cNvPr id="3" name="Marcador de contenido 2"/>
          <p:cNvSpPr>
            <a:spLocks noGrp="1"/>
          </p:cNvSpPr>
          <p:nvPr>
            <p:ph idx="1"/>
          </p:nvPr>
        </p:nvSpPr>
        <p:spPr>
          <a:xfrm>
            <a:off x="2319048" y="2840183"/>
            <a:ext cx="8915400" cy="1877290"/>
          </a:xfrm>
        </p:spPr>
        <p:txBody>
          <a:bodyPr>
            <a:normAutofit/>
          </a:bodyPr>
          <a:lstStyle/>
          <a:p>
            <a:pPr marL="0" indent="0" algn="ctr">
              <a:buNone/>
            </a:pPr>
            <a:r>
              <a:rPr lang="es-EC" sz="3600" dirty="0"/>
              <a:t>EL IMPACTO DE LOS DATOS ABIERTOS ENLAZADOS EN LAS PRINCIPALES INSTITUCIONES PÚBLICAS  ENFOCADO EN LA INNOVACIÓN DE SERVICIOS PÚBLICOS</a:t>
            </a:r>
          </a:p>
        </p:txBody>
      </p:sp>
    </p:spTree>
    <p:extLst>
      <p:ext uri="{BB962C8B-B14F-4D97-AF65-F5344CB8AC3E}">
        <p14:creationId xmlns:p14="http://schemas.microsoft.com/office/powerpoint/2010/main" val="1950189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7516" y="146129"/>
            <a:ext cx="8911687" cy="830616"/>
          </a:xfrm>
        </p:spPr>
        <p:txBody>
          <a:bodyPr/>
          <a:lstStyle/>
          <a:p>
            <a:r>
              <a:rPr lang="es-EC" b="1" dirty="0"/>
              <a:t>Aplicaciones a generar</a:t>
            </a:r>
            <a:endParaRPr lang="es-EC" dirty="0"/>
          </a:p>
        </p:txBody>
      </p:sp>
      <p:sp>
        <p:nvSpPr>
          <p:cNvPr id="3" name="Marcador de contenido 2"/>
          <p:cNvSpPr>
            <a:spLocks noGrp="1"/>
          </p:cNvSpPr>
          <p:nvPr>
            <p:ph idx="1"/>
          </p:nvPr>
        </p:nvSpPr>
        <p:spPr>
          <a:xfrm>
            <a:off x="1917516" y="1267691"/>
            <a:ext cx="9813820" cy="5195454"/>
          </a:xfrm>
        </p:spPr>
        <p:txBody>
          <a:bodyPr/>
          <a:lstStyle/>
          <a:p>
            <a:r>
              <a:rPr lang="es-EC" b="1" dirty="0"/>
              <a:t>Visualización presupuesto general del estado</a:t>
            </a:r>
            <a:r>
              <a:rPr lang="es-EC" dirty="0"/>
              <a:t>: la aplicación que podríamos generar "mis impuestos" se podría fundamentar sobre 2 </a:t>
            </a:r>
            <a:r>
              <a:rPr lang="es-EC" dirty="0" smtClean="0"/>
              <a:t>pilares </a:t>
            </a:r>
            <a:r>
              <a:rPr lang="es-EC" dirty="0"/>
              <a:t>fundamentales: el primero sería  hacer un parser que recorre las páginas de las  Entidades Públicas relacionadas con el presupuesto del </a:t>
            </a:r>
            <a:r>
              <a:rPr lang="es-EC" dirty="0" smtClean="0"/>
              <a:t>estado, </a:t>
            </a:r>
            <a:r>
              <a:rPr lang="es-EC" dirty="0"/>
              <a:t>segundo pilar  del proyecto, creando una web que lee esos presupuestos en formato abierto y los visualice</a:t>
            </a:r>
            <a:r>
              <a:rPr lang="es-EC" dirty="0" smtClean="0"/>
              <a:t>.</a:t>
            </a:r>
          </a:p>
          <a:p>
            <a:r>
              <a:rPr lang="es-EC" b="1" dirty="0"/>
              <a:t>Visualización eventos culturales</a:t>
            </a:r>
            <a:r>
              <a:rPr lang="es-EC" b="1" dirty="0" smtClean="0"/>
              <a:t>: </a:t>
            </a:r>
            <a:r>
              <a:rPr lang="es-EC" dirty="0"/>
              <a:t>aplicación visualización de eventos  se la podría desarrollar en </a:t>
            </a:r>
            <a:r>
              <a:rPr lang="es-EC" dirty="0">
                <a:hlinkClick r:id="rId2"/>
              </a:rPr>
              <a:t>Google </a:t>
            </a:r>
            <a:r>
              <a:rPr lang="es-EC" dirty="0" err="1">
                <a:hlinkClick r:id="rId2"/>
              </a:rPr>
              <a:t>Maps</a:t>
            </a:r>
            <a:r>
              <a:rPr lang="es-EC" dirty="0"/>
              <a:t>, creando controles con </a:t>
            </a:r>
            <a:r>
              <a:rPr lang="es-EC" dirty="0" err="1"/>
              <a:t>Javascript</a:t>
            </a:r>
            <a:r>
              <a:rPr lang="es-EC" dirty="0"/>
              <a:t> y </a:t>
            </a:r>
            <a:r>
              <a:rPr lang="es-EC" dirty="0" err="1"/>
              <a:t>jQuery</a:t>
            </a:r>
            <a:r>
              <a:rPr lang="es-EC" dirty="0"/>
              <a:t> los cuales nos permitirán seleccionar un día para </a:t>
            </a:r>
            <a:r>
              <a:rPr lang="es-EC" dirty="0" err="1"/>
              <a:t>geolocalizar</a:t>
            </a:r>
            <a:r>
              <a:rPr lang="es-EC" dirty="0"/>
              <a:t> de eventos culturales en el </a:t>
            </a:r>
            <a:r>
              <a:rPr lang="es-EC" dirty="0" smtClean="0"/>
              <a:t>sector</a:t>
            </a:r>
          </a:p>
          <a:p>
            <a:r>
              <a:rPr lang="es-EC" b="1" dirty="0"/>
              <a:t>Biblioteca Digital: </a:t>
            </a:r>
            <a:r>
              <a:rPr lang="es-EC" dirty="0"/>
              <a:t>Este proyecto de bibliotecas digitales  podrá ser capaz de generar una galería de documentos PDF con sólo indicar la ruta XML del documento descriptivo, para ser posible las bibliotecas del país tendrán que tener repositorios con los libros </a:t>
            </a:r>
            <a:r>
              <a:rPr lang="es-EC" dirty="0" smtClean="0"/>
              <a:t>digitalizados</a:t>
            </a:r>
          </a:p>
          <a:p>
            <a:r>
              <a:rPr lang="es-EC" b="1" dirty="0"/>
              <a:t>Tramites en Línea: </a:t>
            </a:r>
            <a:r>
              <a:rPr lang="es-EC" dirty="0"/>
              <a:t>La página web de trámites en line pondría a disposición del ciudadano un buscador de trámites</a:t>
            </a:r>
            <a:r>
              <a:rPr lang="es-EC" b="1" dirty="0"/>
              <a:t> </a:t>
            </a:r>
            <a:r>
              <a:rPr lang="es-EC" dirty="0"/>
              <a:t>de las diferentes administraciones públicas a escala nacional. El visitante puede buscar la información deseada introduciendo directamente el nombre del dato o filtrar a través de varios campos de búsqueda disponibles</a:t>
            </a:r>
          </a:p>
        </p:txBody>
      </p:sp>
    </p:spTree>
    <p:extLst>
      <p:ext uri="{BB962C8B-B14F-4D97-AF65-F5344CB8AC3E}">
        <p14:creationId xmlns:p14="http://schemas.microsoft.com/office/powerpoint/2010/main" val="3436885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4389" y="322773"/>
            <a:ext cx="8911687" cy="1280890"/>
          </a:xfrm>
        </p:spPr>
        <p:txBody>
          <a:bodyPr/>
          <a:lstStyle/>
          <a:p>
            <a:r>
              <a:rPr lang="es-EC" dirty="0" smtClean="0"/>
              <a:t>Conclusiones:</a:t>
            </a:r>
            <a:endParaRPr lang="es-EC" dirty="0"/>
          </a:p>
        </p:txBody>
      </p:sp>
      <p:sp>
        <p:nvSpPr>
          <p:cNvPr id="3" name="Marcador de contenido 2"/>
          <p:cNvSpPr>
            <a:spLocks noGrp="1"/>
          </p:cNvSpPr>
          <p:nvPr>
            <p:ph idx="1"/>
          </p:nvPr>
        </p:nvSpPr>
        <p:spPr>
          <a:xfrm>
            <a:off x="1610591" y="1101436"/>
            <a:ext cx="10214263" cy="5403273"/>
          </a:xfrm>
        </p:spPr>
        <p:txBody>
          <a:bodyPr>
            <a:normAutofit fontScale="92500" lnSpcReduction="10000"/>
          </a:bodyPr>
          <a:lstStyle/>
          <a:p>
            <a:pPr lvl="0"/>
            <a:r>
              <a:rPr lang="es-EC" dirty="0"/>
              <a:t>Las Administraciones Publicas del Ecuador están sujetas a la ley de </a:t>
            </a:r>
            <a:r>
              <a:rPr lang="es-EC" dirty="0" smtClean="0"/>
              <a:t>transparencia, </a:t>
            </a:r>
            <a:r>
              <a:rPr lang="es-EC" dirty="0"/>
              <a:t>las cuales obligan a la liberación de información pero de manera incorrecta, actualmente no hay normativas para la publicación de información que permitan liberar información de manera estándar,  para fomentar los Datos Abiertos en el país </a:t>
            </a:r>
          </a:p>
          <a:p>
            <a:pPr lvl="0"/>
            <a:r>
              <a:rPr lang="es-EC" dirty="0"/>
              <a:t>El nivel de madurez del Ecuador con respecto a los Datos Abiertos, se encuentra en una fase inicial donde las instituciones públicas están dando los primeros pasos, gracias a que la Secretaria de la Administración Publica, está publicando la importancia de los Datos Abiertos, además de los esfuerzo individuales del municipio de Quito con su portal de Datos Abierto.</a:t>
            </a:r>
          </a:p>
          <a:p>
            <a:pPr lvl="0"/>
            <a:r>
              <a:rPr lang="es-EC" dirty="0" smtClean="0"/>
              <a:t>En el </a:t>
            </a:r>
            <a:r>
              <a:rPr lang="es-EC" dirty="0"/>
              <a:t>presente trabajo planteamos una metodología para la publicación de Datos Abiertos Enlazados que de soporte a todos los contextos, orientada a la problemática de las administraciones públicas que es posible replicar y extender a otros dominios.</a:t>
            </a:r>
          </a:p>
          <a:p>
            <a:pPr lvl="0"/>
            <a:r>
              <a:rPr lang="es-EC" dirty="0"/>
              <a:t>El talento humano del área informática y afines a tecnología, de las instituciones públicas están muy poco </a:t>
            </a:r>
            <a:r>
              <a:rPr lang="es-EC" dirty="0" smtClean="0"/>
              <a:t>informados </a:t>
            </a:r>
            <a:r>
              <a:rPr lang="es-EC" dirty="0"/>
              <a:t>y en alguno de los casos no han oído hablar sobre tema, lo cual ha contribuido para que la cultura de los Datos Abiertos a nivel de las instituciones públicas no se desarrolle.</a:t>
            </a:r>
          </a:p>
          <a:p>
            <a:pPr lvl="0"/>
            <a:r>
              <a:rPr lang="es-EC" dirty="0"/>
              <a:t>Se proporcionó varias herramientas para visualizar los Datos Abiertos Enlazados como las mencionadas en esta investigación que aunque están hechas para propósitos específicos, permiten su uso en múltiples contextos.</a:t>
            </a:r>
          </a:p>
          <a:p>
            <a:pPr lvl="0"/>
            <a:r>
              <a:rPr lang="es-EC" dirty="0"/>
              <a:t>El desconocimiento de sobre los Datos Abiertos y su importancia a causado que sector público y privado aún no hayan visto el real potencial de este tipo de tecnologías, por lo que en ese sentido se tiene mucho trabajo por realizar.</a:t>
            </a:r>
          </a:p>
          <a:p>
            <a:r>
              <a:rPr lang="es-EC" dirty="0"/>
              <a:t>Las tecnologías de los Datos Abiertos son muy conocidas y tienen una antigüedad suficiente como para haber sido adoptados con anterioridad. En este sentido, se puede añadir que la adopción de estas tecnologías, además de factores económicos, se debe al desconocimiento del tema por parte de la mayor parte de quienes desarrollan en la Web. Desde un punto de vista, este trabajo viene a dar solución en parte a tal brecha.</a:t>
            </a:r>
          </a:p>
        </p:txBody>
      </p:sp>
    </p:spTree>
    <p:extLst>
      <p:ext uri="{BB962C8B-B14F-4D97-AF65-F5344CB8AC3E}">
        <p14:creationId xmlns:p14="http://schemas.microsoft.com/office/powerpoint/2010/main" val="201924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2433" y="166910"/>
            <a:ext cx="8911687" cy="841008"/>
          </a:xfrm>
        </p:spPr>
        <p:txBody>
          <a:bodyPr/>
          <a:lstStyle/>
          <a:p>
            <a:r>
              <a:rPr lang="es-EC" dirty="0"/>
              <a:t>Recomendaciones</a:t>
            </a:r>
          </a:p>
        </p:txBody>
      </p:sp>
      <p:sp>
        <p:nvSpPr>
          <p:cNvPr id="3" name="Marcador de contenido 2"/>
          <p:cNvSpPr>
            <a:spLocks noGrp="1"/>
          </p:cNvSpPr>
          <p:nvPr>
            <p:ph idx="1"/>
          </p:nvPr>
        </p:nvSpPr>
        <p:spPr>
          <a:xfrm>
            <a:off x="1913802" y="1007917"/>
            <a:ext cx="9859097" cy="5683827"/>
          </a:xfrm>
        </p:spPr>
        <p:txBody>
          <a:bodyPr>
            <a:normAutofit/>
          </a:bodyPr>
          <a:lstStyle/>
          <a:p>
            <a:pPr lvl="0"/>
            <a:r>
              <a:rPr lang="es-EC" dirty="0"/>
              <a:t>Se recomienda implementar una serie de charlas y capacitaciones para todo el talento humano de las diferentes áreas que conforman la institución, sobre temas que abarquen que son los Datos Abiertos y su importancia</a:t>
            </a:r>
          </a:p>
          <a:p>
            <a:pPr lvl="0"/>
            <a:r>
              <a:rPr lang="es-EC" dirty="0"/>
              <a:t>Se recomienda </a:t>
            </a:r>
            <a:r>
              <a:rPr lang="es-EC" dirty="0" smtClean="0"/>
              <a:t>que en </a:t>
            </a:r>
            <a:r>
              <a:rPr lang="es-EC" dirty="0"/>
              <a:t>las Universidades se deberían implementar materias que abarquen temas de web semántica y Datos Abiertos, además de que deberían incluir en sus seminarios de ciencia y tecnología charlas que den a conocer al estudiante sobre el uso de estas tecnologías y la vinculación con los Datos Abiertos.</a:t>
            </a:r>
          </a:p>
          <a:p>
            <a:pPr lvl="0"/>
            <a:r>
              <a:rPr lang="es-EC" dirty="0"/>
              <a:t>Se recomienda hacer un análisis de las tecnologías que se están utilizando en las instituciones del sector público para que tengan claro el estado actual en el que se encuentran y de esta manera facilitar el cambio que implica publicar Datos Abiertos Enlazados.</a:t>
            </a:r>
          </a:p>
          <a:p>
            <a:pPr lvl="0"/>
            <a:r>
              <a:rPr lang="es-EC" dirty="0"/>
              <a:t>Involucrar más a la ciudadanía en los temas de Datos Abiertos, se debe socializar más el tema ya </a:t>
            </a:r>
            <a:r>
              <a:rPr lang="es-EC" dirty="0" smtClean="0"/>
              <a:t>que estos </a:t>
            </a:r>
            <a:r>
              <a:rPr lang="es-EC" dirty="0"/>
              <a:t>serán los que consuman los servicios derivados que produce publicar datos, generando de esta manera un ingreso económico para las instituciones públicas.</a:t>
            </a:r>
          </a:p>
          <a:p>
            <a:pPr lvl="0"/>
            <a:r>
              <a:rPr lang="es-EC" dirty="0"/>
              <a:t>Apoyar e invertir en grupos de desarrollo de software en especial de aplicaciones móviles, los cuales están muy ligados con el tema de los Datos Abiertos.</a:t>
            </a:r>
          </a:p>
          <a:p>
            <a:pPr lvl="0"/>
            <a:r>
              <a:rPr lang="es-EC" dirty="0"/>
              <a:t>Impulsar los Hackaton, estos son eventos donde se reúnen a compartir científicos sociales y programadores para </a:t>
            </a:r>
            <a:r>
              <a:rPr lang="es-EC" dirty="0" smtClean="0"/>
              <a:t>dar a conocer, crear </a:t>
            </a:r>
            <a:r>
              <a:rPr lang="es-EC" dirty="0"/>
              <a:t>aplicaciones que ayuden a mejorar la calidad institucional para transparentar y publicitar el gasto público y la gestión en los distintos niveles de gobierno</a:t>
            </a:r>
          </a:p>
          <a:p>
            <a:endParaRPr lang="es-EC" dirty="0"/>
          </a:p>
        </p:txBody>
      </p:sp>
    </p:spTree>
    <p:extLst>
      <p:ext uri="{BB962C8B-B14F-4D97-AF65-F5344CB8AC3E}">
        <p14:creationId xmlns:p14="http://schemas.microsoft.com/office/powerpoint/2010/main" val="4162772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13807" y="2265873"/>
            <a:ext cx="6343257" cy="1280890"/>
          </a:xfrm>
        </p:spPr>
        <p:txBody>
          <a:bodyPr>
            <a:normAutofit/>
          </a:bodyPr>
          <a:lstStyle/>
          <a:p>
            <a:r>
              <a:rPr lang="en-US" sz="6000" dirty="0" smtClean="0"/>
              <a:t>Gracias </a:t>
            </a:r>
            <a:r>
              <a:rPr lang="en-US" sz="6000" dirty="0" err="1" smtClean="0"/>
              <a:t>por</a:t>
            </a:r>
            <a:r>
              <a:rPr lang="en-US" sz="6000" dirty="0" smtClean="0"/>
              <a:t> </a:t>
            </a:r>
            <a:r>
              <a:rPr lang="en-US" sz="6000" dirty="0" err="1" smtClean="0"/>
              <a:t>su</a:t>
            </a:r>
            <a:r>
              <a:rPr lang="en-US" sz="6000" dirty="0" smtClean="0"/>
              <a:t> </a:t>
            </a:r>
            <a:r>
              <a:rPr lang="es-EC" sz="6000" dirty="0"/>
              <a:t>a</a:t>
            </a:r>
            <a:r>
              <a:rPr lang="es-EC" sz="6000" dirty="0" smtClean="0"/>
              <a:t>tención</a:t>
            </a:r>
            <a:endParaRPr lang="es-EC" sz="6000" dirty="0"/>
          </a:p>
        </p:txBody>
      </p:sp>
    </p:spTree>
    <p:extLst>
      <p:ext uri="{BB962C8B-B14F-4D97-AF65-F5344CB8AC3E}">
        <p14:creationId xmlns:p14="http://schemas.microsoft.com/office/powerpoint/2010/main" val="403784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Justificación e Importancia</a:t>
            </a:r>
            <a:endParaRPr lang="es-EC" b="1" dirty="0"/>
          </a:p>
        </p:txBody>
      </p:sp>
      <p:sp>
        <p:nvSpPr>
          <p:cNvPr id="3" name="Marcador de contenido 2"/>
          <p:cNvSpPr>
            <a:spLocks noGrp="1"/>
          </p:cNvSpPr>
          <p:nvPr>
            <p:ph idx="1"/>
          </p:nvPr>
        </p:nvSpPr>
        <p:spPr>
          <a:xfrm>
            <a:off x="1766455" y="1735282"/>
            <a:ext cx="9987539" cy="4530437"/>
          </a:xfrm>
        </p:spPr>
        <p:txBody>
          <a:bodyPr>
            <a:noAutofit/>
          </a:bodyPr>
          <a:lstStyle/>
          <a:p>
            <a:pPr algn="just"/>
            <a:r>
              <a:rPr lang="es-EC" sz="2400" dirty="0"/>
              <a:t>En el Ecuador hasta la actualidad no se han realizado Estudios sobre los Datos Abiertos por lo que considero se debe hacerlo ya que, esta iniciativa de Datos Abiertos se está haciendo de forma progresiva en todo el mundo. Comenzó con el proyecto data.gov en EEUU, el sitio donde se encuentra el catálogo de datos abiertos del Gobierno Federal, y paulatinamente se ha ido extendiendo a otros países. Cada vez son más los gobiernos que anuncian, comienzan y aplican iniciativas de </a:t>
            </a:r>
            <a:r>
              <a:rPr lang="es-EC" sz="2400" dirty="0" smtClean="0"/>
              <a:t>transparencia, gobierno </a:t>
            </a:r>
            <a:r>
              <a:rPr lang="es-EC" sz="2400" dirty="0"/>
              <a:t>abierto y que publican sus catálogos de datos. Actualmente existen proyectos de Datos Abiertos desarrollados en EEUU, además en países como Canadá, Reino Unido, Australia, Nueva Zelanda, Suecia o Noruega y también en España. </a:t>
            </a:r>
          </a:p>
          <a:p>
            <a:pPr algn="just"/>
            <a:r>
              <a:rPr lang="es-EC" sz="2400" dirty="0"/>
              <a:t>En el  Ecuador los datos abiertos es un tema que todavía no se ha implementado, si comparamos con </a:t>
            </a:r>
            <a:r>
              <a:rPr lang="es-EC" sz="2400" dirty="0" smtClean="0"/>
              <a:t>otros gobiernos estos nos </a:t>
            </a:r>
            <a:r>
              <a:rPr lang="es-EC" sz="2400" dirty="0"/>
              <a:t>llevan un adelanto de más de 5 años, a nuestro país le falta por implementar normas, políticas, estándares y guías que permitan llevar a cabo de manera correcta la liberación de los datos </a:t>
            </a:r>
            <a:r>
              <a:rPr lang="es-EC" sz="2400" dirty="0" smtClean="0"/>
              <a:t>abiertos</a:t>
            </a:r>
            <a:r>
              <a:rPr lang="es-EC" sz="2400" dirty="0"/>
              <a:t>.</a:t>
            </a:r>
          </a:p>
        </p:txBody>
      </p:sp>
    </p:spTree>
    <p:extLst>
      <p:ext uri="{BB962C8B-B14F-4D97-AF65-F5344CB8AC3E}">
        <p14:creationId xmlns:p14="http://schemas.microsoft.com/office/powerpoint/2010/main" val="3030261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04553" y="166910"/>
            <a:ext cx="9117630" cy="809835"/>
          </a:xfrm>
        </p:spPr>
        <p:txBody>
          <a:bodyPr>
            <a:normAutofit/>
          </a:bodyPr>
          <a:lstStyle/>
          <a:p>
            <a:pPr lvl="1" algn="ctr" defTabSz="457200" rtl="0">
              <a:spcBef>
                <a:spcPct val="0"/>
              </a:spcBef>
            </a:pPr>
            <a:r>
              <a:rPr lang="es-EC" sz="3600" dirty="0" smtClean="0">
                <a:solidFill>
                  <a:schemeClr val="tx1"/>
                </a:solidFill>
                <a:latin typeface="+mj-lt"/>
              </a:rPr>
              <a:t>Planteamiento del Problema</a:t>
            </a:r>
            <a:endParaRPr lang="es-EC" sz="3600" dirty="0">
              <a:solidFill>
                <a:schemeClr val="tx1"/>
              </a:solidFill>
              <a:latin typeface="+mj-lt"/>
            </a:endParaRPr>
          </a:p>
        </p:txBody>
      </p:sp>
      <p:sp>
        <p:nvSpPr>
          <p:cNvPr id="3" name="Marcador de contenido 2"/>
          <p:cNvSpPr>
            <a:spLocks noGrp="1"/>
          </p:cNvSpPr>
          <p:nvPr>
            <p:ph idx="1"/>
          </p:nvPr>
        </p:nvSpPr>
        <p:spPr>
          <a:xfrm>
            <a:off x="1381990" y="1163782"/>
            <a:ext cx="10494820" cy="5559136"/>
          </a:xfrm>
        </p:spPr>
        <p:txBody>
          <a:bodyPr>
            <a:normAutofit lnSpcReduction="10000"/>
          </a:bodyPr>
          <a:lstStyle/>
          <a:p>
            <a:pPr marL="0" indent="0" algn="just">
              <a:buNone/>
            </a:pPr>
            <a:r>
              <a:rPr lang="es-EC" dirty="0"/>
              <a:t>Organizaciones como </a:t>
            </a:r>
            <a:r>
              <a:rPr lang="es-EC" dirty="0" smtClean="0"/>
              <a:t>CTIC, Open </a:t>
            </a:r>
            <a:r>
              <a:rPr lang="es-EC" dirty="0"/>
              <a:t>Knowledge </a:t>
            </a:r>
            <a:r>
              <a:rPr lang="es-EC" dirty="0" smtClean="0"/>
              <a:t>Foundation y </a:t>
            </a:r>
            <a:r>
              <a:rPr lang="es-EC" dirty="0"/>
              <a:t>World Wide  Web </a:t>
            </a:r>
            <a:r>
              <a:rPr lang="es-EC" dirty="0" smtClean="0"/>
              <a:t>Foundation, </a:t>
            </a:r>
            <a:r>
              <a:rPr lang="es-EC" dirty="0"/>
              <a:t>coinciden en sus estudios en nombran a países como Reino Unido, España y Estados Unidos como los más avanzados en el tema de desarrollar los Datos Abiertos en sus gobiernos, publicando datos que generan impacto.</a:t>
            </a:r>
          </a:p>
          <a:p>
            <a:pPr marL="0" indent="0" algn="just">
              <a:buNone/>
            </a:pPr>
            <a:r>
              <a:rPr lang="es-EC" dirty="0"/>
              <a:t>En el Ecuador, actualmente no se ha podido identificar portales que estén bridando datos abiertos a excepción del portal del municipio de Quito y Fundapi, siendo estos esfuerzos individuales que ayudan a fomentar una cultura de Datos Abiertos, pero al no estar tan vinculados con el gobierno, la comunidad sabe muy poco de ellos, ahora bien el Gobierno a través de diferentes Instituciones ya está dando los primeros pasos en cuanto a liberación de información a través de los siguientes documentos:</a:t>
            </a:r>
          </a:p>
          <a:p>
            <a:pPr marL="0" indent="0" algn="just">
              <a:buNone/>
            </a:pPr>
            <a:endParaRPr lang="es-EC" dirty="0"/>
          </a:p>
          <a:p>
            <a:pPr lvl="0" algn="just"/>
            <a:r>
              <a:rPr lang="es-EC" dirty="0"/>
              <a:t>GUÍA DE POLÍTICA PÚBLICA DE DATOS ABIERTOS - GPP-DA-v01-2014 </a:t>
            </a:r>
          </a:p>
          <a:p>
            <a:pPr lvl="0" algn="just"/>
            <a:r>
              <a:rPr lang="es-EC" dirty="0"/>
              <a:t>LOTAIP Artículo 1 Principio de Publicidad de la Información Pública</a:t>
            </a:r>
          </a:p>
          <a:p>
            <a:pPr lvl="0" algn="just"/>
            <a:r>
              <a:rPr lang="es-EC" dirty="0"/>
              <a:t>Resolución Defensoría del Pueblo Artículo 11, Artículo 12, Artículo 13</a:t>
            </a:r>
          </a:p>
          <a:p>
            <a:pPr marL="0" indent="0" algn="just">
              <a:buNone/>
            </a:pPr>
            <a:r>
              <a:rPr lang="es-EC" dirty="0"/>
              <a:t> </a:t>
            </a:r>
          </a:p>
          <a:p>
            <a:pPr marL="0" indent="0" algn="just">
              <a:buNone/>
            </a:pPr>
            <a:r>
              <a:rPr lang="es-EC" dirty="0"/>
              <a:t>Como es de conocimiento general, la gran mayoría de instituciones públicas del Ecuador, basadas en la Ley de Transparencia, han publicado cierta información, a través de sus portales  web, pero todos estos esfuerzos no son de gran aporte para los Datos Abiertos, ya que lo hacen en formatos que no son libres, un buen ejemplo es la página de Banco Central </a:t>
            </a:r>
            <a:r>
              <a:rPr lang="es-EC" dirty="0" smtClean="0"/>
              <a:t>del, </a:t>
            </a:r>
            <a:r>
              <a:rPr lang="es-EC" dirty="0"/>
              <a:t>que tiene publicada una gran cantidad de información e incluso deja realizar consultas de datos liberados años atrás, pero el problema es que son en formato que no cumplen con los estándares para ser libres, tal como lo propone el estudio.</a:t>
            </a:r>
          </a:p>
          <a:p>
            <a:pPr marL="0" indent="0">
              <a:buNone/>
            </a:pPr>
            <a:endParaRPr lang="es-EC" dirty="0"/>
          </a:p>
        </p:txBody>
      </p:sp>
    </p:spTree>
    <p:extLst>
      <p:ext uri="{BB962C8B-B14F-4D97-AF65-F5344CB8AC3E}">
        <p14:creationId xmlns:p14="http://schemas.microsoft.com/office/powerpoint/2010/main" val="4258845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5953" y="281210"/>
            <a:ext cx="8911687" cy="1280890"/>
          </a:xfrm>
        </p:spPr>
        <p:txBody>
          <a:bodyPr/>
          <a:lstStyle/>
          <a:p>
            <a:pPr lvl="1" algn="l" defTabSz="457200" rtl="0">
              <a:spcBef>
                <a:spcPct val="0"/>
              </a:spcBef>
            </a:pPr>
            <a:r>
              <a:rPr lang="es-EC" sz="4000" dirty="0" smtClean="0">
                <a:solidFill>
                  <a:schemeClr val="tx1"/>
                </a:solidFill>
                <a:latin typeface="+mj-lt"/>
              </a:rPr>
              <a:t>Formulación del Problema</a:t>
            </a:r>
            <a:r>
              <a:rPr lang="es-EC" b="1" dirty="0"/>
              <a:t/>
            </a:r>
            <a:br>
              <a:rPr lang="es-EC" b="1" dirty="0"/>
            </a:br>
            <a:endParaRPr lang="es-EC" dirty="0"/>
          </a:p>
        </p:txBody>
      </p:sp>
      <p:sp>
        <p:nvSpPr>
          <p:cNvPr id="3" name="Marcador de contenido 2"/>
          <p:cNvSpPr>
            <a:spLocks noGrp="1"/>
          </p:cNvSpPr>
          <p:nvPr>
            <p:ph idx="1"/>
          </p:nvPr>
        </p:nvSpPr>
        <p:spPr>
          <a:xfrm>
            <a:off x="1522662" y="1350818"/>
            <a:ext cx="9803429" cy="5133109"/>
          </a:xfrm>
        </p:spPr>
        <p:txBody>
          <a:bodyPr>
            <a:normAutofit fontScale="92500" lnSpcReduction="10000"/>
          </a:bodyPr>
          <a:lstStyle/>
          <a:p>
            <a:pPr lvl="0" algn="just"/>
            <a:r>
              <a:rPr lang="es-EC" sz="2400" dirty="0"/>
              <a:t>¿En el Estado ecuatoriano existe alguna Normativa para publicar los datos liberados de manera estándar</a:t>
            </a:r>
            <a:r>
              <a:rPr lang="es-EC" sz="2400" dirty="0" smtClean="0"/>
              <a:t>?</a:t>
            </a:r>
          </a:p>
          <a:p>
            <a:pPr marL="0" lvl="0" indent="0" algn="just">
              <a:buNone/>
            </a:pPr>
            <a:endParaRPr lang="es-EC" sz="2400" dirty="0"/>
          </a:p>
          <a:p>
            <a:pPr lvl="0" algn="just"/>
            <a:r>
              <a:rPr lang="es-EC" sz="2400" dirty="0"/>
              <a:t>¿Se quiere lograr el aprovechamiento y redistribución de la información pública</a:t>
            </a:r>
            <a:r>
              <a:rPr lang="es-EC" sz="2400" dirty="0" smtClean="0"/>
              <a:t>?</a:t>
            </a:r>
          </a:p>
          <a:p>
            <a:pPr lvl="0" algn="just"/>
            <a:endParaRPr lang="es-EC" sz="2400" dirty="0"/>
          </a:p>
          <a:p>
            <a:pPr lvl="0" algn="just"/>
            <a:r>
              <a:rPr lang="es-EC" sz="2400" dirty="0"/>
              <a:t>¿Qué nivel de madurez tienen los Datos Abiertos en el Ecuador, para poder provocar algún tipo de beneficio e impacto para la sociedad civil y la empresa  pública-privada</a:t>
            </a:r>
            <a:r>
              <a:rPr lang="es-EC" sz="2400" dirty="0" smtClean="0"/>
              <a:t>?</a:t>
            </a:r>
          </a:p>
          <a:p>
            <a:pPr marL="0" lvl="0" indent="0" algn="just">
              <a:buNone/>
            </a:pPr>
            <a:endParaRPr lang="es-EC" sz="2400" dirty="0"/>
          </a:p>
          <a:p>
            <a:pPr lvl="0" algn="just"/>
            <a:r>
              <a:rPr lang="es-EC" sz="2400" dirty="0"/>
              <a:t>¿Se logrará facilitar el libre acceso y disposición de toda la información para fomentar el mercado de la explotación de la información</a:t>
            </a:r>
            <a:r>
              <a:rPr lang="es-EC" sz="2400" dirty="0" smtClean="0"/>
              <a:t>?</a:t>
            </a:r>
          </a:p>
          <a:p>
            <a:pPr marL="0" lvl="0" indent="0" algn="just">
              <a:buNone/>
            </a:pPr>
            <a:endParaRPr lang="es-EC" sz="2400" dirty="0"/>
          </a:p>
          <a:p>
            <a:pPr lvl="0" algn="just"/>
            <a:r>
              <a:rPr lang="es-EC" sz="2400" dirty="0"/>
              <a:t>¿Se podrá desarrollar una cultura de generación y manejo de información en la sociedad civil y las empresas públicas y privadas del Ecuador?</a:t>
            </a:r>
          </a:p>
          <a:p>
            <a:pPr marL="0" indent="0">
              <a:buNone/>
            </a:pPr>
            <a:endParaRPr lang="es-EC" dirty="0"/>
          </a:p>
        </p:txBody>
      </p:sp>
    </p:spTree>
    <p:extLst>
      <p:ext uri="{BB962C8B-B14F-4D97-AF65-F5344CB8AC3E}">
        <p14:creationId xmlns:p14="http://schemas.microsoft.com/office/powerpoint/2010/main" val="238215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20089" y="738410"/>
            <a:ext cx="9398185" cy="1059217"/>
          </a:xfrm>
        </p:spPr>
        <p:txBody>
          <a:bodyPr>
            <a:normAutofit/>
          </a:bodyPr>
          <a:lstStyle/>
          <a:p>
            <a:pPr algn="ctr"/>
            <a:r>
              <a:rPr lang="es-EC" sz="4400" dirty="0" smtClean="0"/>
              <a:t>Hipótesis</a:t>
            </a:r>
            <a:endParaRPr lang="es-EC" sz="4400" dirty="0"/>
          </a:p>
        </p:txBody>
      </p:sp>
      <p:sp>
        <p:nvSpPr>
          <p:cNvPr id="3" name="Marcador de contenido 2"/>
          <p:cNvSpPr>
            <a:spLocks noGrp="1"/>
          </p:cNvSpPr>
          <p:nvPr>
            <p:ph idx="1"/>
          </p:nvPr>
        </p:nvSpPr>
        <p:spPr>
          <a:xfrm>
            <a:off x="2441864" y="2642754"/>
            <a:ext cx="8915400" cy="3777622"/>
          </a:xfrm>
        </p:spPr>
        <p:txBody>
          <a:bodyPr>
            <a:normAutofit/>
          </a:bodyPr>
          <a:lstStyle/>
          <a:p>
            <a:pPr marL="0" indent="0" algn="ctr">
              <a:buNone/>
            </a:pPr>
            <a:r>
              <a:rPr lang="es-EC" sz="3600" dirty="0"/>
              <a:t>Los Datos Abiertos en las instituciones públicas del Ecuador, fomentarán la innovación en servicios públicos dirigidos a la ciudadanía y la conexión de estos datos generará un valor agregado sobre toda la información liberada. </a:t>
            </a:r>
          </a:p>
        </p:txBody>
      </p:sp>
    </p:spTree>
    <p:extLst>
      <p:ext uri="{BB962C8B-B14F-4D97-AF65-F5344CB8AC3E}">
        <p14:creationId xmlns:p14="http://schemas.microsoft.com/office/powerpoint/2010/main" val="1675324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81394" y="1091044"/>
            <a:ext cx="3568883" cy="824345"/>
          </a:xfrm>
        </p:spPr>
        <p:txBody>
          <a:bodyPr>
            <a:noAutofit/>
          </a:bodyPr>
          <a:lstStyle/>
          <a:p>
            <a:r>
              <a:rPr lang="es-EC" sz="4400" dirty="0" smtClean="0"/>
              <a:t>Objetivo General</a:t>
            </a:r>
            <a:endParaRPr lang="es-EC" sz="4400" dirty="0"/>
          </a:p>
        </p:txBody>
      </p:sp>
      <p:sp>
        <p:nvSpPr>
          <p:cNvPr id="3" name="Marcador de contenido 2"/>
          <p:cNvSpPr>
            <a:spLocks noGrp="1"/>
          </p:cNvSpPr>
          <p:nvPr>
            <p:ph idx="1"/>
          </p:nvPr>
        </p:nvSpPr>
        <p:spPr>
          <a:xfrm>
            <a:off x="2256703" y="2715491"/>
            <a:ext cx="8799224" cy="2043545"/>
          </a:xfrm>
        </p:spPr>
        <p:txBody>
          <a:bodyPr>
            <a:normAutofit/>
          </a:bodyPr>
          <a:lstStyle/>
          <a:p>
            <a:pPr marL="0" indent="0" algn="just">
              <a:buNone/>
            </a:pPr>
            <a:r>
              <a:rPr lang="es-EC" sz="3200" dirty="0"/>
              <a:t>Determinar si los Datos Abiertos </a:t>
            </a:r>
            <a:r>
              <a:rPr lang="es-EC" sz="3200" dirty="0" smtClean="0"/>
              <a:t>Enlazados en </a:t>
            </a:r>
            <a:r>
              <a:rPr lang="es-EC" sz="3200" dirty="0"/>
              <a:t>las instituciones públicas del Ecuador, fomentarán la innovación en servicios públicos dirigidos a la ciudadanía y si la conexión de estos datos generara un valor agregado sobre toda la información liberada.</a:t>
            </a:r>
          </a:p>
        </p:txBody>
      </p:sp>
    </p:spTree>
    <p:extLst>
      <p:ext uri="{BB962C8B-B14F-4D97-AF65-F5344CB8AC3E}">
        <p14:creationId xmlns:p14="http://schemas.microsoft.com/office/powerpoint/2010/main" val="2379497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3744</TotalTime>
  <Words>3308</Words>
  <Application>Microsoft Office PowerPoint</Application>
  <PresentationFormat>Panorámica</PresentationFormat>
  <Paragraphs>366</Paragraphs>
  <Slides>43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43</vt:i4>
      </vt:variant>
    </vt:vector>
  </HeadingPairs>
  <TitlesOfParts>
    <vt:vector size="52" baseType="lpstr">
      <vt:lpstr>Arial</vt:lpstr>
      <vt:lpstr>Calibri</vt:lpstr>
      <vt:lpstr>Century Gothic</vt:lpstr>
      <vt:lpstr>Droid Sans Fallback</vt:lpstr>
      <vt:lpstr>FreeSans</vt:lpstr>
      <vt:lpstr>Liberation Serif</vt:lpstr>
      <vt:lpstr>Times New Roman</vt:lpstr>
      <vt:lpstr>Wingdings 3</vt:lpstr>
      <vt:lpstr>Espiral</vt:lpstr>
      <vt:lpstr>TESIS PREVIO A LA OBTENCIÓN DEL TÍTULO DE INGENIERO EN SISTEMAS E INFORMÁTICA</vt:lpstr>
      <vt:lpstr>Tabla de Contenidos</vt:lpstr>
      <vt:lpstr>Tabla de Contenidos</vt:lpstr>
      <vt:lpstr>TEMA</vt:lpstr>
      <vt:lpstr>Justificación e Importancia</vt:lpstr>
      <vt:lpstr>Planteamiento del Problema</vt:lpstr>
      <vt:lpstr>Formulación del Problema </vt:lpstr>
      <vt:lpstr>Hipótesis</vt:lpstr>
      <vt:lpstr>Objetivo General</vt:lpstr>
      <vt:lpstr>Objetivos Específicos</vt:lpstr>
      <vt:lpstr>Estado del Arte</vt:lpstr>
      <vt:lpstr>Terminología</vt:lpstr>
      <vt:lpstr>Terminología</vt:lpstr>
      <vt:lpstr>Propuesta para la Publicación De Datos Abiertos Enlazados</vt:lpstr>
      <vt:lpstr>Estructuras para la Publicación De Datos Abiertos Enlazados</vt:lpstr>
      <vt:lpstr>Herramientas</vt:lpstr>
      <vt:lpstr>Navegadores </vt:lpstr>
      <vt:lpstr>Navegadores </vt:lpstr>
      <vt:lpstr>Casos de Éxito</vt:lpstr>
      <vt:lpstr>Casos de Éxito</vt:lpstr>
      <vt:lpstr>Casos de Éxito</vt:lpstr>
      <vt:lpstr>Casos de Éxito</vt:lpstr>
      <vt:lpstr>El Ecuador y los Datos Abiertos </vt:lpstr>
      <vt:lpstr>El Ecuador y los Datos Abiertos </vt:lpstr>
      <vt:lpstr>El Ecuador y los Datos Abiertos  </vt:lpstr>
      <vt:lpstr>Nivel de Madurez de los Datos Abiertos en Latinoamérica</vt:lpstr>
      <vt:lpstr>Propuesta Metodología</vt:lpstr>
      <vt:lpstr>Propuesta Metodológica</vt:lpstr>
      <vt:lpstr>Arquitectura de soporte para datos abiertos enlazados</vt:lpstr>
      <vt:lpstr>Fases de Implementación</vt:lpstr>
      <vt:lpstr>Fases de Implementación</vt:lpstr>
      <vt:lpstr>Datos Abiertos Relevantes a Publicar </vt:lpstr>
      <vt:lpstr>Los ocho principios de los datos abiertos </vt:lpstr>
      <vt:lpstr>Que datos se van a entregar</vt:lpstr>
      <vt:lpstr>Presentación de PowerPoint</vt:lpstr>
      <vt:lpstr>Presentación de PowerPoint</vt:lpstr>
      <vt:lpstr>Formatos para la liberación de información  </vt:lpstr>
      <vt:lpstr>Presentación de PowerPoint</vt:lpstr>
      <vt:lpstr>Reutilización:</vt:lpstr>
      <vt:lpstr>Aplicaciones a generar</vt:lpstr>
      <vt:lpstr>Conclusiones:</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Marlon Cueva</dc:creator>
  <cp:lastModifiedBy>Marlon Cueva</cp:lastModifiedBy>
  <cp:revision>54</cp:revision>
  <dcterms:created xsi:type="dcterms:W3CDTF">2015-10-17T00:20:30Z</dcterms:created>
  <dcterms:modified xsi:type="dcterms:W3CDTF">2015-10-19T21:35:58Z</dcterms:modified>
</cp:coreProperties>
</file>