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840" r:id="rId1"/>
  </p:sldMasterIdLst>
  <p:sldIdLst>
    <p:sldId id="256" r:id="rId2"/>
    <p:sldId id="257" r:id="rId3"/>
    <p:sldId id="258" r:id="rId4"/>
    <p:sldId id="259" r:id="rId5"/>
    <p:sldId id="260" r:id="rId6"/>
    <p:sldId id="261" r:id="rId7"/>
    <p:sldId id="262" r:id="rId8"/>
    <p:sldId id="263" r:id="rId9"/>
    <p:sldId id="264" r:id="rId10"/>
    <p:sldId id="266" r:id="rId11"/>
    <p:sldId id="271" r:id="rId12"/>
    <p:sldId id="272" r:id="rId13"/>
    <p:sldId id="273" r:id="rId14"/>
    <p:sldId id="274" r:id="rId15"/>
    <p:sldId id="275" r:id="rId16"/>
    <p:sldId id="276" r:id="rId17"/>
    <p:sldId id="277" r:id="rId18"/>
    <p:sldId id="270" r:id="rId19"/>
    <p:sldId id="284" r:id="rId20"/>
    <p:sldId id="280" r:id="rId21"/>
    <p:sldId id="281" r:id="rId22"/>
    <p:sldId id="282" r:id="rId23"/>
    <p:sldId id="285" r:id="rId24"/>
    <p:sldId id="289" r:id="rId25"/>
    <p:sldId id="291" r:id="rId26"/>
    <p:sldId id="290" r:id="rId27"/>
    <p:sldId id="286" r:id="rId28"/>
    <p:sldId id="294" r:id="rId29"/>
    <p:sldId id="287" r:id="rId30"/>
    <p:sldId id="310" r:id="rId31"/>
    <p:sldId id="311" r:id="rId32"/>
    <p:sldId id="292" r:id="rId33"/>
    <p:sldId id="312" r:id="rId34"/>
    <p:sldId id="288" r:id="rId35"/>
    <p:sldId id="313" r:id="rId36"/>
    <p:sldId id="295" r:id="rId37"/>
    <p:sldId id="296" r:id="rId38"/>
    <p:sldId id="297" r:id="rId39"/>
    <p:sldId id="309" r:id="rId40"/>
    <p:sldId id="298" r:id="rId41"/>
    <p:sldId id="301" r:id="rId42"/>
    <p:sldId id="307" r:id="rId43"/>
    <p:sldId id="299" r:id="rId44"/>
    <p:sldId id="302" r:id="rId45"/>
    <p:sldId id="303" r:id="rId46"/>
    <p:sldId id="304" r:id="rId47"/>
    <p:sldId id="305" r:id="rId48"/>
    <p:sldId id="306" r:id="rId49"/>
    <p:sldId id="30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p:scale>
          <a:sx n="81" d="100"/>
          <a:sy n="81" d="100"/>
        </p:scale>
        <p:origin x="-258"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12/2/2015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A16AA21-1863-4931-97CB-99D0A168701B}"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772C379-9A7C-4C87-A116-CBE9F58B04C5}" type="datetimeFigureOut">
              <a:rPr lang="en-US" dirty="0"/>
              <a:t>12/2/2015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12/2/2015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51560" y="1712639"/>
            <a:ext cx="9966960" cy="3035808"/>
          </a:xfrm>
        </p:spPr>
        <p:txBody>
          <a:bodyPr/>
          <a:lstStyle/>
          <a:p>
            <a:pPr algn="ctr"/>
            <a:r>
              <a:rPr lang="es-ES" sz="5400" dirty="0"/>
              <a:t>“DISEÑO Y CONSTRUCCIÓN DE UN PROTOTIPO DE CORTADORA DE CÉSPED AUTOMÁTICO”</a:t>
            </a:r>
            <a:endParaRPr lang="es-EC" sz="5400" dirty="0"/>
          </a:p>
        </p:txBody>
      </p:sp>
      <p:sp>
        <p:nvSpPr>
          <p:cNvPr id="3" name="Subtítulo 2"/>
          <p:cNvSpPr>
            <a:spLocks noGrp="1"/>
          </p:cNvSpPr>
          <p:nvPr>
            <p:ph type="subTitle" idx="1"/>
          </p:nvPr>
        </p:nvSpPr>
        <p:spPr>
          <a:xfrm>
            <a:off x="2642616" y="5254752"/>
            <a:ext cx="7891272" cy="1069848"/>
          </a:xfrm>
        </p:spPr>
        <p:txBody>
          <a:bodyPr/>
          <a:lstStyle/>
          <a:p>
            <a:pPr algn="r"/>
            <a:r>
              <a:rPr lang="es-EC" dirty="0">
                <a:effectLst>
                  <a:outerShdw blurRad="38100" dist="38100" dir="2700000" algn="tl">
                    <a:srgbClr val="000000">
                      <a:alpha val="43137"/>
                    </a:srgbClr>
                  </a:outerShdw>
                </a:effectLst>
              </a:rPr>
              <a:t>Jorge Iván Ruiz Gamboa </a:t>
            </a:r>
          </a:p>
          <a:p>
            <a:pPr algn="r"/>
            <a:r>
              <a:rPr lang="es-EC" dirty="0">
                <a:effectLst>
                  <a:outerShdw blurRad="38100" dist="38100" dir="2700000" algn="tl">
                    <a:srgbClr val="000000">
                      <a:alpha val="43137"/>
                    </a:srgbClr>
                  </a:outerShdw>
                </a:effectLst>
              </a:rPr>
              <a:t>Christian José Paillacho Cumbicus</a:t>
            </a:r>
          </a:p>
          <a:p>
            <a:endParaRPr lang="es-EC" dirty="0"/>
          </a:p>
        </p:txBody>
      </p:sp>
      <p:pic>
        <p:nvPicPr>
          <p:cNvPr id="4" name="Imagen 3"/>
          <p:cNvPicPr>
            <a:picLocks noChangeAspect="1"/>
          </p:cNvPicPr>
          <p:nvPr/>
        </p:nvPicPr>
        <p:blipFill>
          <a:blip r:embed="rId2"/>
          <a:stretch>
            <a:fillRect/>
          </a:stretch>
        </p:blipFill>
        <p:spPr>
          <a:xfrm>
            <a:off x="351123" y="304666"/>
            <a:ext cx="5966164" cy="169482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9814" y="121920"/>
            <a:ext cx="1861770" cy="1970858"/>
          </a:xfrm>
          <a:prstGeom prst="rect">
            <a:avLst/>
          </a:prstGeom>
        </p:spPr>
      </p:pic>
    </p:spTree>
    <p:extLst>
      <p:ext uri="{BB962C8B-B14F-4D97-AF65-F5344CB8AC3E}">
        <p14:creationId xmlns:p14="http://schemas.microsoft.com/office/powerpoint/2010/main" val="312742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844" y="0"/>
            <a:ext cx="11600597" cy="1609344"/>
          </a:xfrm>
        </p:spPr>
        <p:txBody>
          <a:bodyPr/>
          <a:lstStyle/>
          <a:p>
            <a:pPr algn="ctr"/>
            <a:r>
              <a:rPr lang="es-EC" dirty="0" smtClean="0"/>
              <a:t>Problemas a resolver y posibles soluciones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19391284"/>
              </p:ext>
            </p:extLst>
          </p:nvPr>
        </p:nvGraphicFramePr>
        <p:xfrm>
          <a:off x="1011016" y="1519125"/>
          <a:ext cx="10058400" cy="5127336"/>
        </p:xfrm>
        <a:graphic>
          <a:graphicData uri="http://schemas.openxmlformats.org/drawingml/2006/table">
            <a:tbl>
              <a:tblPr firstRow="1" bandRow="1">
                <a:tableStyleId>{5C22544A-7EE6-4342-B048-85BDC9FD1C3A}</a:tableStyleId>
              </a:tblPr>
              <a:tblGrid>
                <a:gridCol w="5029200"/>
                <a:gridCol w="5029200"/>
              </a:tblGrid>
              <a:tr h="712130">
                <a:tc>
                  <a:txBody>
                    <a:bodyPr/>
                    <a:lstStyle/>
                    <a:p>
                      <a:pPr lvl="0">
                        <a:buFont typeface="Wingdings" panose="05000000000000000000" pitchFamily="2" charset="2"/>
                        <a:buNone/>
                      </a:pPr>
                      <a:r>
                        <a:rPr lang="es-ES" dirty="0" smtClean="0"/>
                        <a:t>Selección del motor para el corte de césped.</a:t>
                      </a:r>
                      <a:endParaRPr lang="es-EC" dirty="0" smtClean="0"/>
                    </a:p>
                  </a:txBody>
                  <a:tcPr/>
                </a:tc>
                <a:tc>
                  <a:txBody>
                    <a:bodyPr/>
                    <a:lstStyle/>
                    <a:p>
                      <a:r>
                        <a:rPr lang="es-EC" dirty="0" smtClean="0"/>
                        <a:t>Motor de combustión interna de 6</a:t>
                      </a:r>
                      <a:r>
                        <a:rPr lang="es-EC" baseline="0" dirty="0" smtClean="0"/>
                        <a:t> hp</a:t>
                      </a:r>
                      <a:endParaRPr lang="es-EC" dirty="0" smtClean="0"/>
                    </a:p>
                    <a:p>
                      <a:r>
                        <a:rPr lang="es-EC" dirty="0" smtClean="0"/>
                        <a:t>Motor</a:t>
                      </a:r>
                      <a:r>
                        <a:rPr lang="es-EC" baseline="0" dirty="0" smtClean="0"/>
                        <a:t> eléctrico de 2 hp</a:t>
                      </a:r>
                      <a:endParaRPr lang="es-EC" dirty="0"/>
                    </a:p>
                  </a:txBody>
                  <a:tcPr/>
                </a:tc>
              </a:tr>
              <a:tr h="925769">
                <a:tc>
                  <a:txBody>
                    <a:bodyPr/>
                    <a:lstStyle/>
                    <a:p>
                      <a:pPr lvl="0">
                        <a:buFont typeface="Wingdings" panose="05000000000000000000" pitchFamily="2" charset="2"/>
                        <a:buNone/>
                      </a:pPr>
                      <a:r>
                        <a:rPr lang="es-ES" dirty="0" smtClean="0"/>
                        <a:t>Acondicionar un sistema de para</a:t>
                      </a:r>
                      <a:r>
                        <a:rPr lang="es-ES" baseline="0" dirty="0" smtClean="0"/>
                        <a:t> </a:t>
                      </a:r>
                      <a:r>
                        <a:rPr lang="es-ES" dirty="0" smtClean="0"/>
                        <a:t>ingresar en todo tipo de terreno</a:t>
                      </a:r>
                      <a:endParaRPr lang="es-EC" dirty="0" smtClean="0"/>
                    </a:p>
                    <a:p>
                      <a:endParaRPr lang="es-EC" dirty="0"/>
                    </a:p>
                  </a:txBody>
                  <a:tcPr/>
                </a:tc>
                <a:tc>
                  <a:txBody>
                    <a:bodyPr/>
                    <a:lstStyle/>
                    <a:p>
                      <a:r>
                        <a:rPr lang="es-EC" dirty="0" smtClean="0"/>
                        <a:t>Motor</a:t>
                      </a:r>
                      <a:r>
                        <a:rPr lang="es-EC" baseline="0" dirty="0" smtClean="0"/>
                        <a:t> a pasos </a:t>
                      </a:r>
                    </a:p>
                    <a:p>
                      <a:r>
                        <a:rPr lang="es-EC" baseline="0" dirty="0" smtClean="0"/>
                        <a:t>Servo motor con caja reductora</a:t>
                      </a:r>
                      <a:endParaRPr lang="es-EC" dirty="0"/>
                    </a:p>
                  </a:txBody>
                  <a:tcPr/>
                </a:tc>
              </a:tr>
              <a:tr h="925769">
                <a:tc>
                  <a:txBody>
                    <a:bodyPr/>
                    <a:lstStyle/>
                    <a:p>
                      <a:pPr lvl="0">
                        <a:buFont typeface="Wingdings" panose="05000000000000000000" pitchFamily="2" charset="2"/>
                        <a:buNone/>
                      </a:pPr>
                      <a:r>
                        <a:rPr lang="es-ES" dirty="0" smtClean="0"/>
                        <a:t>Diseñar un sistema de amortiguamiento para disipar la energía vibratoria.</a:t>
                      </a:r>
                      <a:endParaRPr lang="es-EC" dirty="0" smtClean="0"/>
                    </a:p>
                    <a:p>
                      <a:endParaRPr lang="es-EC" dirty="0"/>
                    </a:p>
                  </a:txBody>
                  <a:tcPr/>
                </a:tc>
                <a:tc>
                  <a:txBody>
                    <a:bodyPr/>
                    <a:lstStyle/>
                    <a:p>
                      <a:r>
                        <a:rPr lang="es-EC" dirty="0" smtClean="0"/>
                        <a:t>Resortes</a:t>
                      </a:r>
                    </a:p>
                    <a:p>
                      <a:r>
                        <a:rPr lang="es-EC" dirty="0" smtClean="0"/>
                        <a:t>Cauchos</a:t>
                      </a:r>
                      <a:endParaRPr lang="es-EC" dirty="0"/>
                    </a:p>
                  </a:txBody>
                  <a:tcPr/>
                </a:tc>
              </a:tr>
              <a:tr h="925769">
                <a:tc>
                  <a:txBody>
                    <a:bodyPr/>
                    <a:lstStyle/>
                    <a:p>
                      <a:pPr lvl="0">
                        <a:buFont typeface="Wingdings" panose="05000000000000000000" pitchFamily="2" charset="2"/>
                        <a:buNone/>
                      </a:pPr>
                      <a:r>
                        <a:rPr lang="es-ES" dirty="0" smtClean="0"/>
                        <a:t>Diseñar la estructura que soporte todos los elementos a utilizar.</a:t>
                      </a:r>
                      <a:endParaRPr lang="es-EC" dirty="0" smtClean="0"/>
                    </a:p>
                    <a:p>
                      <a:endParaRPr lang="es-EC" dirty="0"/>
                    </a:p>
                  </a:txBody>
                  <a:tcPr/>
                </a:tc>
                <a:tc>
                  <a:txBody>
                    <a:bodyPr/>
                    <a:lstStyle/>
                    <a:p>
                      <a:r>
                        <a:rPr lang="es-EC" dirty="0" smtClean="0"/>
                        <a:t>Material Acero</a:t>
                      </a:r>
                    </a:p>
                  </a:txBody>
                  <a:tcPr/>
                </a:tc>
              </a:tr>
              <a:tr h="925769">
                <a:tc>
                  <a:txBody>
                    <a:bodyPr/>
                    <a:lstStyle/>
                    <a:p>
                      <a:pPr lvl="0">
                        <a:buFont typeface="Wingdings" panose="05000000000000000000" pitchFamily="2" charset="2"/>
                        <a:buNone/>
                      </a:pPr>
                      <a:r>
                        <a:rPr lang="es-ES" dirty="0" smtClean="0"/>
                        <a:t>Seleccionar el sistema de alimentación eléctrica.</a:t>
                      </a:r>
                      <a:endParaRPr lang="es-EC" dirty="0"/>
                    </a:p>
                  </a:txBody>
                  <a:tcPr/>
                </a:tc>
                <a:tc>
                  <a:txBody>
                    <a:bodyPr/>
                    <a:lstStyle/>
                    <a:p>
                      <a:r>
                        <a:rPr lang="es-EC" dirty="0" smtClean="0"/>
                        <a:t>Baterías AGM</a:t>
                      </a:r>
                      <a:r>
                        <a:rPr lang="es-EC" baseline="0" dirty="0" smtClean="0"/>
                        <a:t> de 12v</a:t>
                      </a:r>
                    </a:p>
                    <a:p>
                      <a:r>
                        <a:rPr lang="es-EC" baseline="0" dirty="0" smtClean="0"/>
                        <a:t>Baterías automotrices</a:t>
                      </a:r>
                      <a:endParaRPr lang="es-EC" dirty="0"/>
                    </a:p>
                  </a:txBody>
                  <a:tcPr/>
                </a:tc>
              </a:tr>
              <a:tr h="712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Regular la altura de motor.</a:t>
                      </a:r>
                      <a:endParaRPr lang="es-EC" dirty="0"/>
                    </a:p>
                  </a:txBody>
                  <a:tcPr/>
                </a:tc>
                <a:tc>
                  <a:txBody>
                    <a:bodyPr/>
                    <a:lstStyle/>
                    <a:p>
                      <a:r>
                        <a:rPr lang="es-EC" dirty="0" smtClean="0"/>
                        <a:t>Moto</a:t>
                      </a:r>
                      <a:r>
                        <a:rPr lang="es-EC" baseline="0" dirty="0" smtClean="0"/>
                        <a:t>r reductor AC 110</a:t>
                      </a:r>
                    </a:p>
                    <a:p>
                      <a:r>
                        <a:rPr lang="es-EC" baseline="0" dirty="0" smtClean="0"/>
                        <a:t>Servo motor con caja reductora de 12vdc</a:t>
                      </a:r>
                      <a:endParaRPr lang="es-EC" dirty="0"/>
                    </a:p>
                  </a:txBody>
                  <a:tcPr/>
                </a:tc>
              </a:tr>
            </a:tbl>
          </a:graphicData>
        </a:graphic>
      </p:graphicFrame>
    </p:spTree>
    <p:extLst>
      <p:ext uri="{BB962C8B-B14F-4D97-AF65-F5344CB8AC3E}">
        <p14:creationId xmlns:p14="http://schemas.microsoft.com/office/powerpoint/2010/main" val="3128424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8211" y="0"/>
            <a:ext cx="10058400" cy="548640"/>
          </a:xfrm>
        </p:spPr>
        <p:txBody>
          <a:bodyPr>
            <a:normAutofit/>
          </a:bodyPr>
          <a:lstStyle/>
          <a:p>
            <a:pPr algn="ctr"/>
            <a:r>
              <a:rPr lang="es-EC" sz="3200" dirty="0" smtClean="0"/>
              <a:t>Metodología mecatrónica</a:t>
            </a:r>
            <a:endParaRPr lang="es-EC" sz="3200" dirty="0"/>
          </a:p>
        </p:txBody>
      </p:sp>
      <p:pic>
        <p:nvPicPr>
          <p:cNvPr id="6" name="Marcador de contenido 5"/>
          <p:cNvPicPr>
            <a:picLocks noGrp="1" noChangeAspect="1"/>
          </p:cNvPicPr>
          <p:nvPr>
            <p:ph idx="1"/>
          </p:nvPr>
        </p:nvPicPr>
        <p:blipFill>
          <a:blip r:embed="rId2"/>
          <a:stretch>
            <a:fillRect/>
          </a:stretch>
        </p:blipFill>
        <p:spPr>
          <a:xfrm>
            <a:off x="0" y="402336"/>
            <a:ext cx="12192000" cy="6455664"/>
          </a:xfrm>
          <a:prstGeom prst="rect">
            <a:avLst/>
          </a:prstGeom>
        </p:spPr>
      </p:pic>
    </p:spTree>
    <p:extLst>
      <p:ext uri="{BB962C8B-B14F-4D97-AF65-F5344CB8AC3E}">
        <p14:creationId xmlns:p14="http://schemas.microsoft.com/office/powerpoint/2010/main" val="4287054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893792"/>
          </a:xfrm>
        </p:spPr>
        <p:txBody>
          <a:bodyPr>
            <a:normAutofit/>
          </a:bodyPr>
          <a:lstStyle/>
          <a:p>
            <a:pPr algn="ctr"/>
            <a:r>
              <a:rPr lang="es-ES_tradnl" sz="4000" b="1" dirty="0"/>
              <a:t>Selección </a:t>
            </a:r>
            <a:r>
              <a:rPr lang="es-ES_tradnl" sz="4000" b="1" dirty="0" smtClean="0"/>
              <a:t>del motor </a:t>
            </a:r>
            <a:r>
              <a:rPr lang="es-ES_tradnl" sz="4000" b="1" dirty="0"/>
              <a:t>para </a:t>
            </a:r>
            <a:r>
              <a:rPr lang="es-ES_tradnl" sz="4000" b="1" dirty="0" smtClean="0"/>
              <a:t>cortar césped</a:t>
            </a:r>
            <a:endParaRPr lang="es-EC" sz="40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890176934"/>
              </p:ext>
            </p:extLst>
          </p:nvPr>
        </p:nvGraphicFramePr>
        <p:xfrm>
          <a:off x="1056327" y="1241949"/>
          <a:ext cx="10058400" cy="3603005"/>
        </p:xfrm>
        <a:graphic>
          <a:graphicData uri="http://schemas.openxmlformats.org/drawingml/2006/table">
            <a:tbl>
              <a:tblPr firstRow="1" bandRow="1">
                <a:tableStyleId>{5C22544A-7EE6-4342-B048-85BDC9FD1C3A}</a:tableStyleId>
              </a:tblPr>
              <a:tblGrid>
                <a:gridCol w="3352800"/>
                <a:gridCol w="3352800"/>
                <a:gridCol w="3352800"/>
              </a:tblGrid>
              <a:tr h="514715">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1" kern="1200" dirty="0" smtClean="0">
                          <a:solidFill>
                            <a:schemeClr val="lt1"/>
                          </a:solidFill>
                          <a:effectLst/>
                          <a:latin typeface="+mn-lt"/>
                          <a:ea typeface="+mn-ea"/>
                          <a:cs typeface="+mn-cs"/>
                        </a:rPr>
                        <a:t>                                                                          Alternativa A</a:t>
                      </a:r>
                      <a:endParaRPr lang="es-EC" sz="1200" dirty="0" smtClean="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50000"/>
                        </a:lnSpc>
                        <a:spcAft>
                          <a:spcPts val="0"/>
                        </a:spcAft>
                      </a:pPr>
                      <a:r>
                        <a:rPr lang="es-EC" sz="1200" b="1" kern="1200" dirty="0" smtClean="0">
                          <a:solidFill>
                            <a:schemeClr val="lt1"/>
                          </a:solidFill>
                          <a:effectLst/>
                          <a:latin typeface="+mn-lt"/>
                          <a:ea typeface="+mn-ea"/>
                          <a:cs typeface="+mn-cs"/>
                        </a:rPr>
                        <a:t>Alternativa B</a:t>
                      </a:r>
                      <a:endParaRPr lang="es-EC" sz="120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r>
              <a:tr h="514715">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T</a:t>
                      </a: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orque</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6 Hp</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2 Hp</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r>
              <a:tr h="514715">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M</a:t>
                      </a: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ovilidad</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Armazón </a:t>
                      </a:r>
                      <a:r>
                        <a:rPr lang="es-EC" sz="1200" b="0" dirty="0">
                          <a:solidFill>
                            <a:srgbClr val="000000"/>
                          </a:solidFill>
                          <a:effectLst/>
                          <a:latin typeface="+mn-lt"/>
                          <a:ea typeface="Times New Roman" panose="02020603050405020304" pitchFamily="18" charset="0"/>
                          <a:cs typeface="Times New Roman" panose="02020603050405020304" pitchFamily="18" charset="0"/>
                        </a:rPr>
                        <a:t>fijo a ruedas</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a:solidFill>
                            <a:srgbClr val="000000"/>
                          </a:solidFill>
                          <a:effectLst/>
                          <a:latin typeface="+mn-lt"/>
                          <a:ea typeface="Times New Roman" panose="02020603050405020304" pitchFamily="18" charset="0"/>
                          <a:cs typeface="Times New Roman" panose="02020603050405020304" pitchFamily="18" charset="0"/>
                        </a:rPr>
                        <a:t>armazón fijo a ruedas</a:t>
                      </a:r>
                      <a:endParaRPr lang="es-EC" sz="1200" b="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r>
              <a:tr h="514715">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A</a:t>
                      </a: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ncho </a:t>
                      </a:r>
                      <a:r>
                        <a:rPr lang="es-EC" sz="1200" b="0" dirty="0">
                          <a:solidFill>
                            <a:srgbClr val="000000"/>
                          </a:solidFill>
                          <a:effectLst/>
                          <a:latin typeface="+mn-lt"/>
                          <a:ea typeface="Times New Roman" panose="02020603050405020304" pitchFamily="18" charset="0"/>
                          <a:cs typeface="Times New Roman" panose="02020603050405020304" pitchFamily="18" charset="0"/>
                        </a:rPr>
                        <a:t>de corte</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a:solidFill>
                            <a:srgbClr val="000000"/>
                          </a:solidFill>
                          <a:effectLst/>
                          <a:latin typeface="+mn-lt"/>
                          <a:ea typeface="Times New Roman" panose="02020603050405020304" pitchFamily="18" charset="0"/>
                          <a:cs typeface="Times New Roman" panose="02020603050405020304" pitchFamily="18" charset="0"/>
                        </a:rPr>
                        <a:t>52cm</a:t>
                      </a:r>
                      <a:endParaRPr lang="es-EC" sz="1200" b="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a:solidFill>
                            <a:srgbClr val="000000"/>
                          </a:solidFill>
                          <a:effectLst/>
                          <a:latin typeface="+mn-lt"/>
                          <a:ea typeface="Times New Roman" panose="02020603050405020304" pitchFamily="18" charset="0"/>
                          <a:cs typeface="Times New Roman" panose="02020603050405020304" pitchFamily="18" charset="0"/>
                        </a:rPr>
                        <a:t>42mm</a:t>
                      </a:r>
                      <a:endParaRPr lang="es-EC" sz="1200" b="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r>
              <a:tr h="514715">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P</a:t>
                      </a: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eso</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a:solidFill>
                            <a:srgbClr val="000000"/>
                          </a:solidFill>
                          <a:effectLst/>
                          <a:latin typeface="+mn-lt"/>
                          <a:ea typeface="Times New Roman" panose="02020603050405020304" pitchFamily="18" charset="0"/>
                          <a:cs typeface="Times New Roman" panose="02020603050405020304" pitchFamily="18" charset="0"/>
                        </a:rPr>
                        <a:t>10,9Kg</a:t>
                      </a:r>
                      <a:endParaRPr lang="es-EC" sz="1200" b="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a:solidFill>
                            <a:srgbClr val="000000"/>
                          </a:solidFill>
                          <a:effectLst/>
                          <a:latin typeface="+mn-lt"/>
                          <a:ea typeface="Times New Roman" panose="02020603050405020304" pitchFamily="18" charset="0"/>
                          <a:cs typeface="Times New Roman" panose="02020603050405020304" pitchFamily="18" charset="0"/>
                        </a:rPr>
                        <a:t>5Kg</a:t>
                      </a:r>
                      <a:endParaRPr lang="es-EC" sz="1200" b="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r>
              <a:tr h="514715">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C</a:t>
                      </a: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osto</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a:solidFill>
                            <a:srgbClr val="000000"/>
                          </a:solidFill>
                          <a:effectLst/>
                          <a:latin typeface="+mn-lt"/>
                          <a:ea typeface="Times New Roman" panose="02020603050405020304" pitchFamily="18" charset="0"/>
                          <a:cs typeface="Times New Roman" panose="02020603050405020304" pitchFamily="18" charset="0"/>
                        </a:rPr>
                        <a:t>300$</a:t>
                      </a:r>
                      <a:endParaRPr lang="es-EC" sz="1200" b="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a:solidFill>
                            <a:srgbClr val="000000"/>
                          </a:solidFill>
                          <a:effectLst/>
                          <a:latin typeface="+mn-lt"/>
                          <a:ea typeface="Times New Roman" panose="02020603050405020304" pitchFamily="18" charset="0"/>
                          <a:cs typeface="Times New Roman" panose="02020603050405020304" pitchFamily="18" charset="0"/>
                        </a:rPr>
                        <a:t>200$</a:t>
                      </a:r>
                      <a:endParaRPr lang="es-EC" sz="1200" b="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r>
              <a:tr h="514715">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A</a:t>
                      </a: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limentación</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dirty="0" smtClean="0">
                          <a:solidFill>
                            <a:srgbClr val="000000"/>
                          </a:solidFill>
                          <a:effectLst/>
                          <a:latin typeface="+mn-lt"/>
                          <a:ea typeface="Times New Roman" panose="02020603050405020304" pitchFamily="18" charset="0"/>
                          <a:cs typeface="Times New Roman" panose="02020603050405020304" pitchFamily="18" charset="0"/>
                        </a:rPr>
                        <a:t>Gasolina</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b="0" dirty="0">
                          <a:solidFill>
                            <a:srgbClr val="000000"/>
                          </a:solidFill>
                          <a:effectLst/>
                          <a:latin typeface="+mn-lt"/>
                          <a:ea typeface="Times New Roman" panose="02020603050405020304" pitchFamily="18" charset="0"/>
                          <a:cs typeface="Times New Roman" panose="02020603050405020304" pitchFamily="18" charset="0"/>
                        </a:rPr>
                        <a:t>Eléctrica 110VAC</a:t>
                      </a:r>
                      <a:endParaRPr lang="es-EC" sz="1200" b="0" dirty="0">
                        <a:solidFill>
                          <a:srgbClr val="365F91"/>
                        </a:solidFill>
                        <a:effectLst/>
                        <a:latin typeface="+mn-lt"/>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descr="http://grupofase.com.ar/files/avisos_online/cortadoras_de_cesped/max25/2.jpg"/>
          <p:cNvPicPr/>
          <p:nvPr/>
        </p:nvPicPr>
        <p:blipFill rotWithShape="1">
          <a:blip r:embed="rId2">
            <a:extLst>
              <a:ext uri="{28A0092B-C50C-407E-A947-70E740481C1C}">
                <a14:useLocalDpi xmlns:a14="http://schemas.microsoft.com/office/drawing/2010/main" val="0"/>
              </a:ext>
            </a:extLst>
          </a:blip>
          <a:srcRect l="14182" t="77469" r="73026" b="3454"/>
          <a:stretch/>
        </p:blipFill>
        <p:spPr bwMode="auto">
          <a:xfrm>
            <a:off x="8168540" y="4652910"/>
            <a:ext cx="2504009" cy="1870719"/>
          </a:xfrm>
          <a:prstGeom prst="rect">
            <a:avLst/>
          </a:prstGeom>
          <a:noFill/>
          <a:ln>
            <a:noFill/>
          </a:ln>
          <a:extLst>
            <a:ext uri="{53640926-AAD7-44D8-BBD7-CCE9431645EC}">
              <a14:shadowObscured xmlns:a14="http://schemas.microsoft.com/office/drawing/2010/main"/>
            </a:ext>
          </a:extLst>
        </p:spPr>
      </p:pic>
      <p:pic>
        <p:nvPicPr>
          <p:cNvPr id="6" name="Imagen 5" descr="http://www.poulanpro.com/dimage.axd/fancyboxJpeg/n310-0254/800x600/poulan-pro-pr550n21rh3-6a03a820.jpg"/>
          <p:cNvPicPr/>
          <p:nvPr/>
        </p:nvPicPr>
        <p:blipFill rotWithShape="1">
          <a:blip r:embed="rId3">
            <a:extLst>
              <a:ext uri="{28A0092B-C50C-407E-A947-70E740481C1C}">
                <a14:useLocalDpi xmlns:a14="http://schemas.microsoft.com/office/drawing/2010/main" val="0"/>
              </a:ext>
            </a:extLst>
          </a:blip>
          <a:srcRect l="49861" t="53824" r="18222" b="19984"/>
          <a:stretch/>
        </p:blipFill>
        <p:spPr bwMode="auto">
          <a:xfrm>
            <a:off x="4455420" y="4676093"/>
            <a:ext cx="2777893" cy="18065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3908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852849"/>
          </a:xfrm>
        </p:spPr>
        <p:txBody>
          <a:bodyPr>
            <a:normAutofit/>
          </a:bodyPr>
          <a:lstStyle/>
          <a:p>
            <a:pPr algn="ctr"/>
            <a:r>
              <a:rPr lang="es-ES_tradnl" sz="4000" b="1" dirty="0"/>
              <a:t>Selección del motor para cortar hierba</a:t>
            </a:r>
            <a:endParaRPr lang="es-EC" sz="4000" dirty="0"/>
          </a:p>
        </p:txBody>
      </p:sp>
      <p:sp>
        <p:nvSpPr>
          <p:cNvPr id="3" name="Marcador de contenido 2"/>
          <p:cNvSpPr>
            <a:spLocks noGrp="1"/>
          </p:cNvSpPr>
          <p:nvPr>
            <p:ph idx="1"/>
          </p:nvPr>
        </p:nvSpPr>
        <p:spPr>
          <a:xfrm>
            <a:off x="1069848" y="1405719"/>
            <a:ext cx="10058400" cy="4766481"/>
          </a:xfrm>
        </p:spPr>
        <p:txBody>
          <a:bodyPr>
            <a:normAutofit lnSpcReduction="10000"/>
          </a:bodyPr>
          <a:lstStyle/>
          <a:p>
            <a:pPr marL="0" indent="0">
              <a:buNone/>
            </a:pPr>
            <a:r>
              <a:rPr lang="es-ES_tradnl" dirty="0"/>
              <a:t>Selección por el método de criterios </a:t>
            </a:r>
            <a:r>
              <a:rPr lang="es-ES_tradnl" dirty="0" smtClean="0"/>
              <a:t>ponderados</a:t>
            </a:r>
          </a:p>
          <a:p>
            <a:pPr marL="0" indent="0">
              <a:buNone/>
            </a:pPr>
            <a:r>
              <a:rPr lang="es-ES_tradnl" dirty="0"/>
              <a:t>Los criterios más importantes para la selección del motor son:</a:t>
            </a:r>
            <a:endParaRPr lang="es-EC" dirty="0"/>
          </a:p>
          <a:p>
            <a:pPr lvl="0"/>
            <a:r>
              <a:rPr lang="es-ES_tradnl" dirty="0"/>
              <a:t>Torque: La cortadora de césped por ser una maquina móvil debe disponer de un motor de corte con alto torque para que este pueda atravesar malezas que se encuentren en su </a:t>
            </a:r>
            <a:r>
              <a:rPr lang="es-ES_tradnl" dirty="0" smtClean="0"/>
              <a:t>camino.</a:t>
            </a:r>
          </a:p>
          <a:p>
            <a:pPr lvl="0"/>
            <a:endParaRPr lang="es-EC" dirty="0"/>
          </a:p>
          <a:p>
            <a:pPr lvl="0"/>
            <a:r>
              <a:rPr lang="es-ES_tradnl" dirty="0"/>
              <a:t>Costo: El costo del motor debe ser viable debido a que este siempre es un limitante para el desarrollo de la máquina.</a:t>
            </a:r>
            <a:endParaRPr lang="es-EC" dirty="0"/>
          </a:p>
          <a:p>
            <a:pPr marL="0" indent="0">
              <a:buNone/>
            </a:pPr>
            <a:endParaRPr lang="es-EC" dirty="0"/>
          </a:p>
          <a:p>
            <a:pPr lvl="0"/>
            <a:r>
              <a:rPr lang="es-ES_tradnl" dirty="0"/>
              <a:t>Alimentación: La alimentación del sistema es indispensable para conocer el tiempo de funcionamiento de la máquina.</a:t>
            </a:r>
            <a:endParaRPr lang="es-EC" dirty="0"/>
          </a:p>
          <a:p>
            <a:pPr marL="0" indent="0">
              <a:buNone/>
            </a:pPr>
            <a:endParaRPr lang="es-EC" dirty="0"/>
          </a:p>
          <a:p>
            <a:pPr lvl="0"/>
            <a:r>
              <a:rPr lang="es-ES_tradnl" dirty="0"/>
              <a:t>Ancho de Corte: Mientras mayor sea el diámetro de la cuchilla se puede abarcar mayor </a:t>
            </a:r>
            <a:r>
              <a:rPr lang="es-ES_tradnl" dirty="0" smtClean="0"/>
              <a:t>terreno.</a:t>
            </a:r>
            <a:endParaRPr lang="es-EC" dirty="0"/>
          </a:p>
          <a:p>
            <a:endParaRPr lang="es-EC" dirty="0"/>
          </a:p>
        </p:txBody>
      </p:sp>
    </p:spTree>
    <p:extLst>
      <p:ext uri="{BB962C8B-B14F-4D97-AF65-F5344CB8AC3E}">
        <p14:creationId xmlns:p14="http://schemas.microsoft.com/office/powerpoint/2010/main" val="1512262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607189"/>
          </a:xfrm>
        </p:spPr>
        <p:txBody>
          <a:bodyPr>
            <a:normAutofit fontScale="90000"/>
          </a:bodyPr>
          <a:lstStyle/>
          <a:p>
            <a:pPr algn="ctr"/>
            <a:r>
              <a:rPr lang="es-ES_tradnl" sz="4000" b="1" dirty="0"/>
              <a:t>Selección del motor para cortar hierba</a:t>
            </a:r>
            <a:endParaRPr lang="es-EC" sz="4000" dirty="0"/>
          </a:p>
        </p:txBody>
      </p:sp>
      <p:sp>
        <p:nvSpPr>
          <p:cNvPr id="3" name="Marcador de contenido 2"/>
          <p:cNvSpPr>
            <a:spLocks noGrp="1"/>
          </p:cNvSpPr>
          <p:nvPr>
            <p:ph idx="1"/>
          </p:nvPr>
        </p:nvSpPr>
        <p:spPr>
          <a:xfrm>
            <a:off x="1069848" y="1187355"/>
            <a:ext cx="10058400" cy="4984845"/>
          </a:xfrm>
        </p:spPr>
        <p:txBody>
          <a:bodyPr/>
          <a:lstStyle/>
          <a:p>
            <a:r>
              <a:rPr lang="es-ES_tradnl" dirty="0"/>
              <a:t>Peso específico de cada </a:t>
            </a:r>
            <a:r>
              <a:rPr lang="es-ES_tradnl" dirty="0" smtClean="0"/>
              <a:t>criterio</a:t>
            </a:r>
          </a:p>
          <a:p>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422110730"/>
              </p:ext>
            </p:extLst>
          </p:nvPr>
        </p:nvGraphicFramePr>
        <p:xfrm>
          <a:off x="968989" y="1813977"/>
          <a:ext cx="9034819" cy="3822547"/>
        </p:xfrm>
        <a:graphic>
          <a:graphicData uri="http://schemas.openxmlformats.org/drawingml/2006/table">
            <a:tbl>
              <a:tblPr firstRow="1" firstCol="1" bandRow="1">
                <a:tableStyleId>{5C22544A-7EE6-4342-B048-85BDC9FD1C3A}</a:tableStyleId>
              </a:tblPr>
              <a:tblGrid>
                <a:gridCol w="1645801"/>
                <a:gridCol w="1093528"/>
                <a:gridCol w="938094"/>
                <a:gridCol w="1600604"/>
                <a:gridCol w="1256674"/>
                <a:gridCol w="781562"/>
                <a:gridCol w="1718556"/>
              </a:tblGrid>
              <a:tr h="369016">
                <a:tc gridSpan="7">
                  <a:txBody>
                    <a:bodyPr/>
                    <a:lstStyle/>
                    <a:p>
                      <a:pPr algn="ctr">
                        <a:lnSpc>
                          <a:spcPct val="150000"/>
                        </a:lnSpc>
                        <a:spcAft>
                          <a:spcPts val="0"/>
                        </a:spcAft>
                      </a:pPr>
                      <a:r>
                        <a:rPr lang="es-EC" sz="1400" dirty="0">
                          <a:effectLst/>
                        </a:rPr>
                        <a:t>torque &gt; costo &gt; Alimentación = Ancho de corte</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82161">
                <a:tc>
                  <a:txBody>
                    <a:bodyPr/>
                    <a:lstStyle/>
                    <a:p>
                      <a:pPr algn="ctr">
                        <a:lnSpc>
                          <a:spcPct val="150000"/>
                        </a:lnSpc>
                        <a:spcAft>
                          <a:spcPts val="0"/>
                        </a:spcAft>
                      </a:pPr>
                      <a:r>
                        <a:rPr lang="es-EC" sz="1400">
                          <a:effectLst/>
                        </a:rPr>
                        <a:t>Criterio</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torque</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costo</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alimentación</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ancho de corte</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Ponderación</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9016">
                <a:tc>
                  <a:txBody>
                    <a:bodyPr/>
                    <a:lstStyle/>
                    <a:p>
                      <a:pPr algn="ctr">
                        <a:lnSpc>
                          <a:spcPct val="150000"/>
                        </a:lnSpc>
                        <a:spcAft>
                          <a:spcPts val="0"/>
                        </a:spcAft>
                      </a:pPr>
                      <a:r>
                        <a:rPr lang="es-EC" sz="1400">
                          <a:effectLst/>
                        </a:rPr>
                        <a:t>Torque</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4</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0,4</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9016">
                <a:tc>
                  <a:txBody>
                    <a:bodyPr/>
                    <a:lstStyle/>
                    <a:p>
                      <a:pPr algn="ctr">
                        <a:lnSpc>
                          <a:spcPct val="150000"/>
                        </a:lnSpc>
                        <a:spcAft>
                          <a:spcPts val="0"/>
                        </a:spcAft>
                      </a:pPr>
                      <a:r>
                        <a:rPr lang="es-EC" sz="1400" dirty="0">
                          <a:effectLst/>
                        </a:rPr>
                        <a:t>Costo</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0,3</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82161">
                <a:tc>
                  <a:txBody>
                    <a:bodyPr/>
                    <a:lstStyle/>
                    <a:p>
                      <a:pPr algn="ctr">
                        <a:lnSpc>
                          <a:spcPct val="150000"/>
                        </a:lnSpc>
                        <a:spcAft>
                          <a:spcPts val="0"/>
                        </a:spcAft>
                      </a:pPr>
                      <a:r>
                        <a:rPr lang="es-EC" sz="1400">
                          <a:effectLst/>
                        </a:rPr>
                        <a:t>Alimentación</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0,5</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1,5</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0,15</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82161">
                <a:tc>
                  <a:txBody>
                    <a:bodyPr/>
                    <a:lstStyle/>
                    <a:p>
                      <a:pPr algn="ctr">
                        <a:lnSpc>
                          <a:spcPct val="150000"/>
                        </a:lnSpc>
                        <a:spcAft>
                          <a:spcPts val="0"/>
                        </a:spcAft>
                      </a:pPr>
                      <a:r>
                        <a:rPr lang="es-EC" sz="1400">
                          <a:effectLst/>
                        </a:rPr>
                        <a:t>ancho de corte</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0,5</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1,5</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0,15</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9016">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s-EC" sz="1400">
                          <a:effectLst/>
                        </a:rPr>
                        <a:t>Suma</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604345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661780"/>
          </a:xfrm>
        </p:spPr>
        <p:txBody>
          <a:bodyPr>
            <a:normAutofit/>
          </a:bodyPr>
          <a:lstStyle/>
          <a:p>
            <a:pPr algn="ctr"/>
            <a:r>
              <a:rPr lang="es-ES_tradnl" sz="4000" b="1" dirty="0"/>
              <a:t>Selección del motor para cortar hierba</a:t>
            </a:r>
            <a:endParaRPr lang="es-EC" sz="4000" dirty="0"/>
          </a:p>
        </p:txBody>
      </p:sp>
      <p:sp>
        <p:nvSpPr>
          <p:cNvPr id="3" name="Marcador de contenido 2"/>
          <p:cNvSpPr>
            <a:spLocks noGrp="1"/>
          </p:cNvSpPr>
          <p:nvPr>
            <p:ph idx="1"/>
          </p:nvPr>
        </p:nvSpPr>
        <p:spPr/>
        <p:txBody>
          <a:bodyPr/>
          <a:lstStyle/>
          <a:p>
            <a:endParaRPr lang="es-ES_tradnl" dirty="0" smtClean="0"/>
          </a:p>
          <a:p>
            <a:endParaRPr lang="es-ES_tradnl" dirty="0"/>
          </a:p>
          <a:p>
            <a:endParaRPr lang="es-ES_tradnl" dirty="0" smtClean="0"/>
          </a:p>
          <a:p>
            <a:endParaRPr lang="es-ES_tradnl" dirty="0"/>
          </a:p>
          <a:p>
            <a:endParaRPr lang="es-ES_tradnl" dirty="0" smtClean="0"/>
          </a:p>
          <a:p>
            <a:endParaRPr lang="es-ES_tradnl" dirty="0"/>
          </a:p>
          <a:p>
            <a:r>
              <a:rPr lang="es-ES_tradnl" dirty="0" smtClean="0"/>
              <a:t>El </a:t>
            </a:r>
            <a:r>
              <a:rPr lang="es-ES_tradnl" dirty="0"/>
              <a:t>método de criterios ponderados da como resultado la selección de la alternativa A, que representa el motor a combustión de 4 ciclos y consta de un torque alto para maleza espesa, siendo este de mayor importancia para que la máquina pueda operar en diferentes tipos de terreno.</a:t>
            </a:r>
            <a:endParaRPr lang="es-EC" dirty="0"/>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595897640"/>
              </p:ext>
            </p:extLst>
          </p:nvPr>
        </p:nvGraphicFramePr>
        <p:xfrm>
          <a:off x="1261252" y="1719618"/>
          <a:ext cx="9001863" cy="2661313"/>
        </p:xfrm>
        <a:graphic>
          <a:graphicData uri="http://schemas.openxmlformats.org/drawingml/2006/table">
            <a:tbl>
              <a:tblPr firstRow="1" firstCol="1" bandRow="1">
                <a:tableStyleId>{5C22544A-7EE6-4342-B048-85BDC9FD1C3A}</a:tableStyleId>
              </a:tblPr>
              <a:tblGrid>
                <a:gridCol w="1173296"/>
                <a:gridCol w="1400705"/>
                <a:gridCol w="934901"/>
                <a:gridCol w="1580875"/>
                <a:gridCol w="1090901"/>
                <a:gridCol w="1568790"/>
                <a:gridCol w="1252395"/>
              </a:tblGrid>
              <a:tr h="1318252">
                <a:tc>
                  <a:txBody>
                    <a:bodyPr/>
                    <a:lstStyle/>
                    <a:p>
                      <a:pPr algn="ctr">
                        <a:lnSpc>
                          <a:spcPct val="150000"/>
                        </a:lnSpc>
                        <a:spcAft>
                          <a:spcPts val="0"/>
                        </a:spcAft>
                      </a:pPr>
                      <a:r>
                        <a:rPr lang="es-EC" sz="1100" dirty="0">
                          <a:effectLst/>
                        </a:rPr>
                        <a:t>Solución</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Torque</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Costo</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alimentación</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Ancho </a:t>
                      </a:r>
                      <a:endParaRPr lang="es-EC" sz="1400" dirty="0">
                        <a:effectLst/>
                      </a:endParaRPr>
                    </a:p>
                    <a:p>
                      <a:pPr algn="ctr">
                        <a:lnSpc>
                          <a:spcPct val="150000"/>
                        </a:lnSpc>
                        <a:spcAft>
                          <a:spcPts val="0"/>
                        </a:spcAft>
                      </a:pPr>
                      <a:r>
                        <a:rPr lang="es-EC" sz="1100" dirty="0">
                          <a:effectLst/>
                        </a:rPr>
                        <a:t>de corte</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Ponderación</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Prioridad</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7687">
                <a:tc>
                  <a:txBody>
                    <a:bodyPr/>
                    <a:lstStyle/>
                    <a:p>
                      <a:pPr algn="ctr">
                        <a:lnSpc>
                          <a:spcPct val="150000"/>
                        </a:lnSpc>
                        <a:spcAft>
                          <a:spcPts val="0"/>
                        </a:spcAft>
                      </a:pPr>
                      <a:r>
                        <a:rPr lang="es-EC" sz="1400" b="1">
                          <a:effectLst/>
                        </a:rPr>
                        <a:t>A</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0,2666666</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0,1</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0,1</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0,1</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0,56666667</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1</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7687">
                <a:tc>
                  <a:txBody>
                    <a:bodyPr/>
                    <a:lstStyle/>
                    <a:p>
                      <a:pPr algn="ctr">
                        <a:lnSpc>
                          <a:spcPct val="150000"/>
                        </a:lnSpc>
                        <a:spcAft>
                          <a:spcPts val="0"/>
                        </a:spcAft>
                      </a:pPr>
                      <a:r>
                        <a:rPr lang="es-EC" sz="1400">
                          <a:effectLst/>
                        </a:rPr>
                        <a:t>B</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0,1333333</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0,2</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0,05</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0,05</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0,43333333</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2</a:t>
                      </a:r>
                      <a:endParaRPr lang="es-EC"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7687">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endParaRPr lang="es-EC" sz="1400">
                        <a:solidFill>
                          <a:srgbClr val="365F91"/>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s-EC" sz="1400">
                          <a:effectLst/>
                        </a:rPr>
                        <a:t>Suma</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400" dirty="0">
                        <a:solidFill>
                          <a:srgbClr val="365F91"/>
                        </a:solidFill>
                        <a:effectLst/>
                        <a:latin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1396311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361802"/>
            <a:ext cx="10058400" cy="716371"/>
          </a:xfrm>
        </p:spPr>
        <p:txBody>
          <a:bodyPr>
            <a:normAutofit fontScale="90000"/>
          </a:bodyPr>
          <a:lstStyle/>
          <a:p>
            <a:pPr algn="ctr"/>
            <a:r>
              <a:rPr lang="es-ES_tradnl" dirty="0"/>
              <a:t>Selección </a:t>
            </a:r>
            <a:r>
              <a:rPr lang="es-ES_tradnl" dirty="0" smtClean="0"/>
              <a:t>del </a:t>
            </a:r>
            <a:r>
              <a:rPr lang="es-ES_tradnl" dirty="0"/>
              <a:t>sistema de locomoción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95238009"/>
              </p:ext>
            </p:extLst>
          </p:nvPr>
        </p:nvGraphicFramePr>
        <p:xfrm>
          <a:off x="1151861" y="1506751"/>
          <a:ext cx="9275028" cy="3447388"/>
        </p:xfrm>
        <a:graphic>
          <a:graphicData uri="http://schemas.openxmlformats.org/drawingml/2006/table">
            <a:tbl>
              <a:tblPr firstRow="1" bandRow="1">
                <a:tableStyleId>{5C22544A-7EE6-4342-B048-85BDC9FD1C3A}</a:tableStyleId>
              </a:tblPr>
              <a:tblGrid>
                <a:gridCol w="3091676"/>
                <a:gridCol w="3091676"/>
                <a:gridCol w="3091676"/>
              </a:tblGrid>
              <a:tr h="492484">
                <a:tc>
                  <a:txBody>
                    <a:bodyPr/>
                    <a:lstStyle/>
                    <a:p>
                      <a:endParaRPr lang="es-EC" sz="2000" dirty="0">
                        <a:latin typeface="+mn-lt"/>
                      </a:endParaRPr>
                    </a:p>
                  </a:txBody>
                  <a:tcPr/>
                </a:tc>
                <a:tc>
                  <a:txBody>
                    <a:bodyPr/>
                    <a:lstStyle/>
                    <a:p>
                      <a:r>
                        <a:rPr lang="es-EC" sz="2000" b="1" kern="1200" dirty="0" smtClean="0">
                          <a:solidFill>
                            <a:schemeClr val="lt1"/>
                          </a:solidFill>
                          <a:effectLst/>
                          <a:latin typeface="+mn-lt"/>
                          <a:ea typeface="+mn-ea"/>
                          <a:cs typeface="+mn-cs"/>
                        </a:rPr>
                        <a:t>Alternativa A</a:t>
                      </a:r>
                      <a:endParaRPr lang="es-EC" sz="2000" dirty="0">
                        <a:latin typeface="+mn-lt"/>
                      </a:endParaRPr>
                    </a:p>
                  </a:txBody>
                  <a:tcPr/>
                </a:tc>
                <a:tc>
                  <a:txBody>
                    <a:bodyPr/>
                    <a:lstStyle/>
                    <a:p>
                      <a:r>
                        <a:rPr lang="es-EC" sz="2000" b="1" kern="1200" dirty="0" smtClean="0">
                          <a:solidFill>
                            <a:schemeClr val="lt1"/>
                          </a:solidFill>
                          <a:effectLst/>
                          <a:latin typeface="+mn-lt"/>
                          <a:ea typeface="+mn-ea"/>
                          <a:cs typeface="+mn-cs"/>
                        </a:rPr>
                        <a:t>Alternativa B</a:t>
                      </a:r>
                      <a:endParaRPr lang="es-EC" sz="2000" dirty="0">
                        <a:latin typeface="+mn-lt"/>
                      </a:endParaRPr>
                    </a:p>
                  </a:txBody>
                  <a:tcPr/>
                </a:tc>
              </a:tr>
              <a:tr h="492484">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torque máximo</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12Nm</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smtClean="0">
                          <a:solidFill>
                            <a:schemeClr val="tx1"/>
                          </a:solidFill>
                          <a:effectLst/>
                          <a:latin typeface="+mn-lt"/>
                          <a:ea typeface="Times New Roman" panose="02020603050405020304" pitchFamily="18" charset="0"/>
                          <a:cs typeface="Times New Roman" panose="02020603050405020304" pitchFamily="18" charset="0"/>
                        </a:rPr>
                        <a:t>21Nm</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492484">
                <a:tc>
                  <a:txBody>
                    <a:bodyPr/>
                    <a:lstStyle/>
                    <a:p>
                      <a:pPr>
                        <a:lnSpc>
                          <a:spcPct val="150000"/>
                        </a:lnSpc>
                        <a:spcAft>
                          <a:spcPts val="0"/>
                        </a:spcAft>
                      </a:pPr>
                      <a:r>
                        <a:rPr lang="es-EC" sz="1400" b="0">
                          <a:solidFill>
                            <a:schemeClr val="tx1"/>
                          </a:solidFill>
                          <a:effectLst/>
                          <a:latin typeface="+mn-lt"/>
                          <a:ea typeface="Times New Roman" panose="02020603050405020304" pitchFamily="18" charset="0"/>
                          <a:cs typeface="Times New Roman" panose="02020603050405020304" pitchFamily="18" charset="0"/>
                        </a:rPr>
                        <a:t>Amperaje Máximo Consumo</a:t>
                      </a:r>
                      <a:endParaRPr lang="es-EC" sz="12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5A</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a:solidFill>
                            <a:schemeClr val="tx1"/>
                          </a:solidFill>
                          <a:effectLst/>
                          <a:latin typeface="+mn-lt"/>
                          <a:ea typeface="Times New Roman" panose="02020603050405020304" pitchFamily="18" charset="0"/>
                          <a:cs typeface="Times New Roman" panose="02020603050405020304" pitchFamily="18" charset="0"/>
                        </a:rPr>
                        <a:t>8A</a:t>
                      </a:r>
                      <a:endParaRPr lang="es-EC" sz="12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492484">
                <a:tc>
                  <a:txBody>
                    <a:bodyPr/>
                    <a:lstStyle/>
                    <a:p>
                      <a:pPr>
                        <a:lnSpc>
                          <a:spcPct val="150000"/>
                        </a:lnSpc>
                        <a:spcAft>
                          <a:spcPts val="0"/>
                        </a:spcAft>
                      </a:pPr>
                      <a:r>
                        <a:rPr lang="es-EC" sz="1400" b="0">
                          <a:solidFill>
                            <a:schemeClr val="tx1"/>
                          </a:solidFill>
                          <a:effectLst/>
                          <a:latin typeface="+mn-lt"/>
                          <a:ea typeface="Times New Roman" panose="02020603050405020304" pitchFamily="18" charset="0"/>
                          <a:cs typeface="Times New Roman" panose="02020603050405020304" pitchFamily="18" charset="0"/>
                        </a:rPr>
                        <a:t>tensión de trabajo</a:t>
                      </a:r>
                      <a:endParaRPr lang="es-EC" sz="12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24Vdc - 80Vdc</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a:solidFill>
                            <a:schemeClr val="tx1"/>
                          </a:solidFill>
                          <a:effectLst/>
                          <a:latin typeface="+mn-lt"/>
                          <a:ea typeface="Times New Roman" panose="02020603050405020304" pitchFamily="18" charset="0"/>
                          <a:cs typeface="Times New Roman" panose="02020603050405020304" pitchFamily="18" charset="0"/>
                        </a:rPr>
                        <a:t>18Vdc - 24Vdc </a:t>
                      </a:r>
                      <a:endParaRPr lang="es-EC" sz="12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492484">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Peso</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5,3Kg</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8,5Kg</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492484">
                <a:tc>
                  <a:txBody>
                    <a:bodyPr/>
                    <a:lstStyle/>
                    <a:p>
                      <a:pPr>
                        <a:lnSpc>
                          <a:spcPct val="150000"/>
                        </a:lnSpc>
                        <a:spcAft>
                          <a:spcPts val="0"/>
                        </a:spcAft>
                      </a:pPr>
                      <a:r>
                        <a:rPr lang="es-EC" sz="1400" b="0">
                          <a:solidFill>
                            <a:schemeClr val="tx1"/>
                          </a:solidFill>
                          <a:effectLst/>
                          <a:latin typeface="+mn-lt"/>
                          <a:ea typeface="Times New Roman" panose="02020603050405020304" pitchFamily="18" charset="0"/>
                          <a:cs typeface="Times New Roman" panose="02020603050405020304" pitchFamily="18" charset="0"/>
                        </a:rPr>
                        <a:t>Instalación</a:t>
                      </a:r>
                      <a:endParaRPr lang="es-EC" sz="12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a:solidFill>
                            <a:schemeClr val="tx1"/>
                          </a:solidFill>
                          <a:effectLst/>
                          <a:latin typeface="+mn-lt"/>
                          <a:ea typeface="Times New Roman" panose="02020603050405020304" pitchFamily="18" charset="0"/>
                          <a:cs typeface="Times New Roman" panose="02020603050405020304" pitchFamily="18" charset="0"/>
                        </a:rPr>
                        <a:t>Sujeción a placa</a:t>
                      </a:r>
                      <a:endParaRPr lang="es-EC" sz="12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Sujeción directa con tubo</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492484">
                <a:tc>
                  <a:txBody>
                    <a:bodyPr/>
                    <a:lstStyle/>
                    <a:p>
                      <a:pPr>
                        <a:lnSpc>
                          <a:spcPct val="150000"/>
                        </a:lnSpc>
                        <a:spcAft>
                          <a:spcPts val="0"/>
                        </a:spcAft>
                      </a:pPr>
                      <a:r>
                        <a:rPr lang="es-EC" sz="1400" b="0">
                          <a:solidFill>
                            <a:schemeClr val="tx1"/>
                          </a:solidFill>
                          <a:effectLst/>
                          <a:latin typeface="+mn-lt"/>
                          <a:ea typeface="Times New Roman" panose="02020603050405020304" pitchFamily="18" charset="0"/>
                          <a:cs typeface="Times New Roman" panose="02020603050405020304" pitchFamily="18" charset="0"/>
                        </a:rPr>
                        <a:t>Costo</a:t>
                      </a:r>
                      <a:endParaRPr lang="es-EC" sz="12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240$</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280$</a:t>
                      </a:r>
                      <a:endParaRPr lang="es-EC"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descr="http://i.ebayimg.com/images/g/bw0AAOSwWnFV~EAG/s-l1600.jpg"/>
          <p:cNvPicPr/>
          <p:nvPr/>
        </p:nvPicPr>
        <p:blipFill rotWithShape="1">
          <a:blip r:embed="rId2" cstate="print">
            <a:extLst>
              <a:ext uri="{28A0092B-C50C-407E-A947-70E740481C1C}">
                <a14:useLocalDpi xmlns:a14="http://schemas.microsoft.com/office/drawing/2010/main" val="0"/>
              </a:ext>
            </a:extLst>
          </a:blip>
          <a:srcRect l="13341" r="13296" b="6842"/>
          <a:stretch/>
        </p:blipFill>
        <p:spPr bwMode="auto">
          <a:xfrm>
            <a:off x="7397030" y="4707410"/>
            <a:ext cx="2920677" cy="1857163"/>
          </a:xfrm>
          <a:prstGeom prst="rect">
            <a:avLst/>
          </a:prstGeom>
          <a:noFill/>
          <a:ln>
            <a:noFill/>
          </a:ln>
          <a:extLst>
            <a:ext uri="{53640926-AAD7-44D8-BBD7-CCE9431645EC}">
              <a14:shadowObscured xmlns:a14="http://schemas.microsoft.com/office/drawing/2010/main"/>
            </a:ext>
          </a:extLst>
        </p:spPr>
      </p:pic>
      <p:pic>
        <p:nvPicPr>
          <p:cNvPr id="6" name="Imagen 5" descr="Motor Paso A Paso De 3nm Bipolar O 2.12nm Unipolar + Driver"/>
          <p:cNvPicPr/>
          <p:nvPr/>
        </p:nvPicPr>
        <p:blipFill>
          <a:blip r:embed="rId3">
            <a:extLst>
              <a:ext uri="{28A0092B-C50C-407E-A947-70E740481C1C}">
                <a14:useLocalDpi xmlns:a14="http://schemas.microsoft.com/office/drawing/2010/main" val="0"/>
              </a:ext>
            </a:extLst>
          </a:blip>
          <a:srcRect/>
          <a:stretch>
            <a:fillRect/>
          </a:stretch>
        </p:blipFill>
        <p:spPr bwMode="auto">
          <a:xfrm>
            <a:off x="4305504" y="4800600"/>
            <a:ext cx="2668502" cy="1695734"/>
          </a:xfrm>
          <a:prstGeom prst="rect">
            <a:avLst/>
          </a:prstGeom>
          <a:noFill/>
          <a:ln>
            <a:noFill/>
          </a:ln>
        </p:spPr>
      </p:pic>
    </p:spTree>
    <p:extLst>
      <p:ext uri="{BB962C8B-B14F-4D97-AF65-F5344CB8AC3E}">
        <p14:creationId xmlns:p14="http://schemas.microsoft.com/office/powerpoint/2010/main" val="1014826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69848" y="1160059"/>
            <a:ext cx="10058400" cy="5172501"/>
          </a:xfrm>
        </p:spPr>
        <p:txBody>
          <a:bodyPr>
            <a:normAutofit fontScale="85000" lnSpcReduction="10000"/>
          </a:bodyPr>
          <a:lstStyle/>
          <a:p>
            <a:pPr marL="0" indent="0">
              <a:buNone/>
            </a:pPr>
            <a:r>
              <a:rPr lang="es-ES_tradnl" dirty="0"/>
              <a:t>Los criterios que se consideran importantes para la selección de los motores son:</a:t>
            </a:r>
            <a:endParaRPr lang="es-EC" dirty="0"/>
          </a:p>
          <a:p>
            <a:pPr lvl="0"/>
            <a:r>
              <a:rPr lang="es-ES_tradnl" dirty="0"/>
              <a:t>Torque: Siendo un factor muy importante debido a que la </a:t>
            </a:r>
            <a:r>
              <a:rPr lang="es-ES_tradnl" dirty="0" smtClean="0"/>
              <a:t>máquina </a:t>
            </a:r>
            <a:r>
              <a:rPr lang="es-ES_tradnl" dirty="0"/>
              <a:t>debe moverse en diferentes tipos de terreno y atravesar hierba espesa.</a:t>
            </a:r>
            <a:endParaRPr lang="es-EC" dirty="0"/>
          </a:p>
          <a:p>
            <a:pPr marL="0" indent="0">
              <a:buNone/>
            </a:pPr>
            <a:endParaRPr lang="es-EC" dirty="0"/>
          </a:p>
          <a:p>
            <a:pPr lvl="0"/>
            <a:r>
              <a:rPr lang="es-ES_tradnl" dirty="0"/>
              <a:t>Costo: Se debe considerar el precio en referencia a las características requeridas.</a:t>
            </a:r>
            <a:endParaRPr lang="es-EC" dirty="0"/>
          </a:p>
          <a:p>
            <a:pPr marL="0" indent="0">
              <a:buNone/>
            </a:pPr>
            <a:endParaRPr lang="es-EC" dirty="0"/>
          </a:p>
          <a:p>
            <a:pPr lvl="0"/>
            <a:r>
              <a:rPr lang="es-ES_tradnl" dirty="0"/>
              <a:t>Tensión de trabajo: El voltaje de operación determina el tiempo de duración del sistema de almacenamiento de energía.</a:t>
            </a:r>
            <a:endParaRPr lang="es-EC" dirty="0"/>
          </a:p>
          <a:p>
            <a:pPr marL="0" indent="0">
              <a:buNone/>
            </a:pPr>
            <a:endParaRPr lang="es-EC" dirty="0"/>
          </a:p>
          <a:p>
            <a:pPr lvl="0"/>
            <a:r>
              <a:rPr lang="es-ES_tradnl" dirty="0"/>
              <a:t>Consumo de Energía: Si se tiene un consumo de energía adecuado, este puede dar mayor </a:t>
            </a:r>
            <a:r>
              <a:rPr lang="es-ES_tradnl" dirty="0" smtClean="0"/>
              <a:t>tiempo de corte a </a:t>
            </a:r>
            <a:r>
              <a:rPr lang="es-ES_tradnl" dirty="0"/>
              <a:t>la </a:t>
            </a:r>
            <a:r>
              <a:rPr lang="es-ES_tradnl" dirty="0" smtClean="0"/>
              <a:t>máquina.</a:t>
            </a:r>
            <a:endParaRPr lang="es-EC" dirty="0"/>
          </a:p>
          <a:p>
            <a:pPr marL="0" indent="0">
              <a:buNone/>
            </a:pPr>
            <a:endParaRPr lang="es-EC" dirty="0"/>
          </a:p>
          <a:p>
            <a:pPr lvl="0"/>
            <a:r>
              <a:rPr lang="es-ES_tradnl" dirty="0"/>
              <a:t>Instalación: La instalación debe ser fácil con el fin </a:t>
            </a:r>
            <a:r>
              <a:rPr lang="es-ES_tradnl" dirty="0" smtClean="0"/>
              <a:t>de </a:t>
            </a:r>
            <a:r>
              <a:rPr lang="es-ES_tradnl" dirty="0"/>
              <a:t>asegurar un correcto mantenimiento.</a:t>
            </a:r>
            <a:endParaRPr lang="es-EC" dirty="0"/>
          </a:p>
          <a:p>
            <a:pPr marL="0" indent="0">
              <a:buNone/>
            </a:pPr>
            <a:endParaRPr lang="es-EC" dirty="0"/>
          </a:p>
          <a:p>
            <a:pPr lvl="0"/>
            <a:r>
              <a:rPr lang="es-ES_tradnl" dirty="0"/>
              <a:t>Peso: </a:t>
            </a:r>
            <a:r>
              <a:rPr lang="es-ES_tradnl" dirty="0" smtClean="0"/>
              <a:t>Debe considerarse el peso para que no existan cargas extras en la estructura pudiendo debilitarla.</a:t>
            </a:r>
            <a:endParaRPr lang="es-EC" dirty="0"/>
          </a:p>
        </p:txBody>
      </p:sp>
      <p:sp>
        <p:nvSpPr>
          <p:cNvPr id="4" name="Título 1"/>
          <p:cNvSpPr txBox="1">
            <a:spLocks/>
          </p:cNvSpPr>
          <p:nvPr/>
        </p:nvSpPr>
        <p:spPr>
          <a:xfrm>
            <a:off x="1069848" y="361802"/>
            <a:ext cx="10058400" cy="71637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s-ES_tradnl" dirty="0" smtClean="0"/>
              <a:t>Selección del sistema de locomoción</a:t>
            </a:r>
            <a:endParaRPr lang="es-EC" dirty="0"/>
          </a:p>
        </p:txBody>
      </p:sp>
    </p:spTree>
    <p:extLst>
      <p:ext uri="{BB962C8B-B14F-4D97-AF65-F5344CB8AC3E}">
        <p14:creationId xmlns:p14="http://schemas.microsoft.com/office/powerpoint/2010/main" val="2224245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69848" y="1064525"/>
            <a:ext cx="10058400" cy="5107675"/>
          </a:xfrm>
        </p:spPr>
        <p:txBody>
          <a:bodyPr/>
          <a:lstStyle/>
          <a:p>
            <a:r>
              <a:rPr lang="es-ES_tradnl" dirty="0"/>
              <a:t>Peso específico de cada criterio</a:t>
            </a:r>
          </a:p>
          <a:p>
            <a:endParaRPr lang="es-EC" dirty="0"/>
          </a:p>
        </p:txBody>
      </p:sp>
      <p:sp>
        <p:nvSpPr>
          <p:cNvPr id="4" name="Título 1"/>
          <p:cNvSpPr>
            <a:spLocks noGrp="1"/>
          </p:cNvSpPr>
          <p:nvPr>
            <p:ph type="title"/>
          </p:nvPr>
        </p:nvSpPr>
        <p:spPr>
          <a:xfrm>
            <a:off x="1069848" y="361802"/>
            <a:ext cx="10058400" cy="716371"/>
          </a:xfrm>
        </p:spPr>
        <p:txBody>
          <a:bodyPr>
            <a:normAutofit fontScale="90000"/>
          </a:bodyPr>
          <a:lstStyle/>
          <a:p>
            <a:pPr algn="ctr"/>
            <a:r>
              <a:rPr lang="es-ES_tradnl" dirty="0"/>
              <a:t>Selección </a:t>
            </a:r>
            <a:r>
              <a:rPr lang="es-ES_tradnl" dirty="0" smtClean="0"/>
              <a:t>del </a:t>
            </a:r>
            <a:r>
              <a:rPr lang="es-ES_tradnl" dirty="0"/>
              <a:t>sistema de locomoción</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1243730678"/>
              </p:ext>
            </p:extLst>
          </p:nvPr>
        </p:nvGraphicFramePr>
        <p:xfrm>
          <a:off x="1141566" y="1567294"/>
          <a:ext cx="9148480" cy="4528705"/>
        </p:xfrm>
        <a:graphic>
          <a:graphicData uri="http://schemas.openxmlformats.org/drawingml/2006/table">
            <a:tbl>
              <a:tblPr firstRow="1" firstCol="1" bandRow="1">
                <a:tableStyleId>{5C22544A-7EE6-4342-B048-85BDC9FD1C3A}</a:tableStyleId>
              </a:tblPr>
              <a:tblGrid>
                <a:gridCol w="1251463"/>
                <a:gridCol w="876241"/>
                <a:gridCol w="749360"/>
                <a:gridCol w="928295"/>
                <a:gridCol w="1217846"/>
                <a:gridCol w="1251463"/>
                <a:gridCol w="797076"/>
                <a:gridCol w="633323"/>
                <a:gridCol w="1443413"/>
              </a:tblGrid>
              <a:tr h="421406">
                <a:tc gridSpan="9">
                  <a:txBody>
                    <a:bodyPr/>
                    <a:lstStyle/>
                    <a:p>
                      <a:pPr algn="ctr">
                        <a:lnSpc>
                          <a:spcPct val="150000"/>
                        </a:lnSpc>
                        <a:spcAft>
                          <a:spcPts val="0"/>
                        </a:spcAft>
                      </a:pPr>
                      <a:r>
                        <a:rPr lang="es-EC" sz="1800" dirty="0">
                          <a:effectLst/>
                        </a:rPr>
                        <a:t>torque &gt; tensión &gt; Instalación &gt; Costo = Peso &gt;Consumo de Energía</a:t>
                      </a:r>
                      <a:endParaRPr lang="es-EC" sz="18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30698">
                <a:tc>
                  <a:txBody>
                    <a:bodyPr/>
                    <a:lstStyle/>
                    <a:p>
                      <a:pPr algn="ctr">
                        <a:lnSpc>
                          <a:spcPct val="150000"/>
                        </a:lnSpc>
                        <a:spcAft>
                          <a:spcPts val="0"/>
                        </a:spcAft>
                      </a:pPr>
                      <a:r>
                        <a:rPr lang="es-EC" sz="1400">
                          <a:effectLst/>
                        </a:rPr>
                        <a:t>criterio</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Torque</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costo</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tensión</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consumo de energía</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instalación</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peso</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Ponderación</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3041">
                <a:tc>
                  <a:txBody>
                    <a:bodyPr/>
                    <a:lstStyle/>
                    <a:p>
                      <a:pPr algn="ctr">
                        <a:lnSpc>
                          <a:spcPct val="150000"/>
                        </a:lnSpc>
                        <a:spcAft>
                          <a:spcPts val="0"/>
                        </a:spcAft>
                      </a:pPr>
                      <a:r>
                        <a:rPr lang="es-EC" sz="1400">
                          <a:effectLst/>
                        </a:rPr>
                        <a:t>torque</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6</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0,272727</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83041">
                <a:tc>
                  <a:txBody>
                    <a:bodyPr/>
                    <a:lstStyle/>
                    <a:p>
                      <a:pPr algn="ctr">
                        <a:lnSpc>
                          <a:spcPct val="150000"/>
                        </a:lnSpc>
                        <a:spcAft>
                          <a:spcPts val="0"/>
                        </a:spcAft>
                      </a:pPr>
                      <a:r>
                        <a:rPr lang="es-EC" sz="1400">
                          <a:effectLst/>
                        </a:rPr>
                        <a:t>costo</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0,5</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3,5</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0,159091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83041">
                <a:tc>
                  <a:txBody>
                    <a:bodyPr/>
                    <a:lstStyle/>
                    <a:p>
                      <a:pPr algn="ctr">
                        <a:lnSpc>
                          <a:spcPct val="150000"/>
                        </a:lnSpc>
                        <a:spcAft>
                          <a:spcPts val="0"/>
                        </a:spcAft>
                      </a:pPr>
                      <a:r>
                        <a:rPr lang="es-EC" sz="1400">
                          <a:effectLst/>
                        </a:rPr>
                        <a:t>tensión</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5</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0,227273</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730698">
                <a:tc>
                  <a:txBody>
                    <a:bodyPr/>
                    <a:lstStyle/>
                    <a:p>
                      <a:pPr algn="ctr">
                        <a:lnSpc>
                          <a:spcPct val="150000"/>
                        </a:lnSpc>
                        <a:spcAft>
                          <a:spcPts val="0"/>
                        </a:spcAft>
                      </a:pPr>
                      <a:r>
                        <a:rPr lang="es-EC" sz="1400">
                          <a:effectLst/>
                        </a:rPr>
                        <a:t>consumo de energía</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dirty="0">
                          <a:effectLst/>
                        </a:rPr>
                        <a:t>0</a:t>
                      </a:r>
                      <a:endParaRPr lang="es-EC" sz="20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0,045455</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730698">
                <a:tc>
                  <a:txBody>
                    <a:bodyPr/>
                    <a:lstStyle/>
                    <a:p>
                      <a:pPr algn="ctr">
                        <a:lnSpc>
                          <a:spcPct val="150000"/>
                        </a:lnSpc>
                        <a:spcAft>
                          <a:spcPts val="0"/>
                        </a:spcAft>
                      </a:pPr>
                      <a:r>
                        <a:rPr lang="es-EC" sz="1400">
                          <a:effectLst/>
                        </a:rPr>
                        <a:t>instalación</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dirty="0">
                          <a:effectLst/>
                        </a:rPr>
                        <a:t>1</a:t>
                      </a:r>
                      <a:endParaRPr lang="es-EC" sz="20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4</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0,181818</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83041">
                <a:tc>
                  <a:txBody>
                    <a:bodyPr/>
                    <a:lstStyle/>
                    <a:p>
                      <a:pPr algn="ctr">
                        <a:lnSpc>
                          <a:spcPct val="150000"/>
                        </a:lnSpc>
                        <a:spcAft>
                          <a:spcPts val="0"/>
                        </a:spcAft>
                      </a:pPr>
                      <a:r>
                        <a:rPr lang="es-EC" sz="1400">
                          <a:effectLst/>
                        </a:rPr>
                        <a:t>peso</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0,5</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1</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2,5</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0,113636</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83041">
                <a:tc>
                  <a:txBody>
                    <a:bodyPr/>
                    <a:lstStyle/>
                    <a:p>
                      <a:pPr algn="l"/>
                      <a:endParaRPr lang="es-EC" sz="2000">
                        <a:solidFill>
                          <a:srgbClr val="365F91"/>
                        </a:solidFill>
                        <a:effectLst/>
                        <a:latin typeface="Calibri" panose="020F0502020204030204" pitchFamily="34" charset="0"/>
                      </a:endParaRPr>
                    </a:p>
                  </a:txBody>
                  <a:tcPr marL="68580" marR="68580" marT="0" marB="0"/>
                </a:tc>
                <a:tc>
                  <a:txBody>
                    <a:bodyPr/>
                    <a:lstStyle/>
                    <a:p>
                      <a:pPr algn="l"/>
                      <a:endParaRPr lang="es-EC" sz="2000">
                        <a:solidFill>
                          <a:srgbClr val="365F91"/>
                        </a:solidFill>
                        <a:effectLst/>
                        <a:latin typeface="Calibri" panose="020F0502020204030204" pitchFamily="34" charset="0"/>
                      </a:endParaRPr>
                    </a:p>
                  </a:txBody>
                  <a:tcPr marL="68580" marR="68580" marT="0" marB="0" anchor="b"/>
                </a:tc>
                <a:tc>
                  <a:txBody>
                    <a:bodyPr/>
                    <a:lstStyle/>
                    <a:p>
                      <a:pPr algn="l"/>
                      <a:endParaRPr lang="es-EC" sz="2000">
                        <a:solidFill>
                          <a:srgbClr val="365F91"/>
                        </a:solidFill>
                        <a:effectLst/>
                        <a:latin typeface="Calibri" panose="020F0502020204030204" pitchFamily="34" charset="0"/>
                      </a:endParaRPr>
                    </a:p>
                  </a:txBody>
                  <a:tcPr marL="68580" marR="68580" marT="0" marB="0" anchor="b"/>
                </a:tc>
                <a:tc>
                  <a:txBody>
                    <a:bodyPr/>
                    <a:lstStyle/>
                    <a:p>
                      <a:pPr algn="l"/>
                      <a:endParaRPr lang="es-EC" sz="2000">
                        <a:solidFill>
                          <a:srgbClr val="365F91"/>
                        </a:solidFill>
                        <a:effectLst/>
                        <a:latin typeface="Calibri" panose="020F0502020204030204" pitchFamily="34" charset="0"/>
                      </a:endParaRPr>
                    </a:p>
                  </a:txBody>
                  <a:tcPr marL="68580" marR="68580" marT="0" marB="0" anchor="b"/>
                </a:tc>
                <a:tc>
                  <a:txBody>
                    <a:bodyPr/>
                    <a:lstStyle/>
                    <a:p>
                      <a:pPr algn="l"/>
                      <a:endParaRPr lang="es-EC" sz="2000">
                        <a:solidFill>
                          <a:srgbClr val="365F91"/>
                        </a:solidFill>
                        <a:effectLst/>
                        <a:latin typeface="Calibri" panose="020F0502020204030204" pitchFamily="34" charset="0"/>
                      </a:endParaRPr>
                    </a:p>
                  </a:txBody>
                  <a:tcPr marL="68580" marR="68580" marT="0" marB="0" anchor="b"/>
                </a:tc>
                <a:tc>
                  <a:txBody>
                    <a:bodyPr/>
                    <a:lstStyle/>
                    <a:p>
                      <a:pPr algn="l"/>
                      <a:endParaRPr lang="es-EC" sz="2000">
                        <a:solidFill>
                          <a:srgbClr val="365F91"/>
                        </a:solidFill>
                        <a:effectLst/>
                        <a:latin typeface="Calibri" panose="020F0502020204030204" pitchFamily="34" charset="0"/>
                      </a:endParaRPr>
                    </a:p>
                  </a:txBody>
                  <a:tcPr marL="68580" marR="68580" marT="0" marB="0" anchor="b"/>
                </a:tc>
                <a:tc>
                  <a:txBody>
                    <a:bodyPr/>
                    <a:lstStyle/>
                    <a:p>
                      <a:pPr algn="ctr">
                        <a:lnSpc>
                          <a:spcPct val="150000"/>
                        </a:lnSpc>
                        <a:spcAft>
                          <a:spcPts val="0"/>
                        </a:spcAft>
                      </a:pPr>
                      <a:r>
                        <a:rPr lang="es-EC" sz="1600">
                          <a:effectLst/>
                        </a:rPr>
                        <a:t>Suma</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a:effectLst/>
                        </a:rPr>
                        <a:t>22</a:t>
                      </a:r>
                      <a:endParaRPr lang="es-EC" sz="20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s-EC" sz="1600" dirty="0">
                          <a:effectLst/>
                        </a:rPr>
                        <a:t>1</a:t>
                      </a:r>
                      <a:endParaRPr lang="es-EC" sz="20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3664774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69848" y="4531056"/>
            <a:ext cx="10058400" cy="1641143"/>
          </a:xfrm>
        </p:spPr>
        <p:txBody>
          <a:bodyPr/>
          <a:lstStyle/>
          <a:p>
            <a:r>
              <a:rPr lang="es-ES_tradnl" dirty="0"/>
              <a:t>El método de criterios ponderados da como resultado la selección de la alternativa B que representa el servomotor el cual consta de una caja reductora permitiendo que este tenga un torque alto y pueda facilitar su movimiento en diferentes tipos de terreno. Es de fácil instalación y tiene una alimentación de 24VDC. </a:t>
            </a:r>
            <a:endParaRPr lang="es-EC" dirty="0"/>
          </a:p>
          <a:p>
            <a:endParaRPr lang="es-EC" dirty="0"/>
          </a:p>
        </p:txBody>
      </p:sp>
      <p:sp>
        <p:nvSpPr>
          <p:cNvPr id="4" name="Título 1"/>
          <p:cNvSpPr>
            <a:spLocks noGrp="1"/>
          </p:cNvSpPr>
          <p:nvPr>
            <p:ph type="title"/>
          </p:nvPr>
        </p:nvSpPr>
        <p:spPr>
          <a:xfrm>
            <a:off x="1069848" y="361802"/>
            <a:ext cx="10058400" cy="716371"/>
          </a:xfrm>
        </p:spPr>
        <p:txBody>
          <a:bodyPr>
            <a:normAutofit fontScale="90000"/>
          </a:bodyPr>
          <a:lstStyle/>
          <a:p>
            <a:pPr algn="ctr"/>
            <a:r>
              <a:rPr lang="es-ES_tradnl" dirty="0"/>
              <a:t>Selección </a:t>
            </a:r>
            <a:r>
              <a:rPr lang="es-ES_tradnl" dirty="0" smtClean="0"/>
              <a:t>del </a:t>
            </a:r>
            <a:r>
              <a:rPr lang="es-ES_tradnl" dirty="0"/>
              <a:t>sistema de locomoción</a:t>
            </a:r>
            <a:endParaRPr lang="es-EC" dirty="0"/>
          </a:p>
        </p:txBody>
      </p:sp>
      <p:graphicFrame>
        <p:nvGraphicFramePr>
          <p:cNvPr id="2" name="Tabla 1"/>
          <p:cNvGraphicFramePr>
            <a:graphicFrameLocks noGrp="1"/>
          </p:cNvGraphicFramePr>
          <p:nvPr>
            <p:extLst>
              <p:ext uri="{D42A27DB-BD31-4B8C-83A1-F6EECF244321}">
                <p14:modId xmlns:p14="http://schemas.microsoft.com/office/powerpoint/2010/main" val="50004976"/>
              </p:ext>
            </p:extLst>
          </p:nvPr>
        </p:nvGraphicFramePr>
        <p:xfrm>
          <a:off x="211016" y="1234733"/>
          <a:ext cx="11769972" cy="3032467"/>
        </p:xfrm>
        <a:graphic>
          <a:graphicData uri="http://schemas.openxmlformats.org/drawingml/2006/table">
            <a:tbl>
              <a:tblPr firstRow="1" firstCol="1" bandRow="1">
                <a:tableStyleId>{5C22544A-7EE6-4342-B048-85BDC9FD1C3A}</a:tableStyleId>
              </a:tblPr>
              <a:tblGrid>
                <a:gridCol w="1366706"/>
                <a:gridCol w="1136725"/>
                <a:gridCol w="1357244"/>
                <a:gridCol w="1357244"/>
                <a:gridCol w="1357244"/>
                <a:gridCol w="1357244"/>
                <a:gridCol w="1357244"/>
                <a:gridCol w="1397299"/>
                <a:gridCol w="1083022"/>
              </a:tblGrid>
              <a:tr h="759073">
                <a:tc>
                  <a:txBody>
                    <a:bodyPr/>
                    <a:lstStyle/>
                    <a:p>
                      <a:pPr algn="ctr">
                        <a:lnSpc>
                          <a:spcPct val="150000"/>
                        </a:lnSpc>
                        <a:spcAft>
                          <a:spcPts val="0"/>
                        </a:spcAft>
                      </a:pPr>
                      <a:r>
                        <a:rPr lang="es-EC" sz="1400" dirty="0">
                          <a:effectLst/>
                        </a:rPr>
                        <a:t>Solución</a:t>
                      </a:r>
                      <a:endParaRPr lang="es-EC"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Torque</a:t>
                      </a:r>
                      <a:endParaRPr lang="es-EC"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Costo</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tensión</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consumo de energía</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instalación</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peso</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Ponderación</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Prioridad</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59073">
                <a:tc>
                  <a:txBody>
                    <a:bodyPr/>
                    <a:lstStyle/>
                    <a:p>
                      <a:pPr algn="ctr">
                        <a:lnSpc>
                          <a:spcPct val="150000"/>
                        </a:lnSpc>
                        <a:spcAft>
                          <a:spcPts val="0"/>
                        </a:spcAft>
                      </a:pPr>
                      <a:r>
                        <a:rPr lang="es-EC" sz="1400" dirty="0">
                          <a:effectLst/>
                        </a:rPr>
                        <a:t>Alternativa A</a:t>
                      </a:r>
                      <a:endParaRPr lang="es-EC"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smtClean="0">
                          <a:effectLst/>
                        </a:rPr>
                        <a:t>0,09090909</a:t>
                      </a:r>
                      <a:endParaRPr lang="es-EC"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0,106060606</a:t>
                      </a:r>
                      <a:endParaRPr lang="es-EC"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0,075757576</a:t>
                      </a:r>
                      <a:endParaRPr lang="es-EC"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0,03030303</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0,060606061</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0,075757576</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0,43939394</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2</a:t>
                      </a:r>
                      <a:endParaRPr lang="es-EC"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59073">
                <a:tc>
                  <a:txBody>
                    <a:bodyPr/>
                    <a:lstStyle/>
                    <a:p>
                      <a:pPr algn="ctr">
                        <a:lnSpc>
                          <a:spcPct val="150000"/>
                        </a:lnSpc>
                        <a:spcAft>
                          <a:spcPts val="0"/>
                        </a:spcAft>
                      </a:pPr>
                      <a:r>
                        <a:rPr lang="es-EC" sz="1400">
                          <a:effectLst/>
                        </a:rPr>
                        <a:t>Alternativa B</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smtClean="0">
                          <a:effectLst/>
                        </a:rPr>
                        <a:t>0,18181818</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0,053030303</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0,151515152</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0,015151515</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0,121212121</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0,037878788</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0,56060606</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1</a:t>
                      </a:r>
                      <a:endParaRPr lang="es-EC" sz="2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55248">
                <a:tc>
                  <a:txBody>
                    <a:bodyPr/>
                    <a:lstStyle/>
                    <a:p>
                      <a:endParaRPr lang="es-EC" sz="2400">
                        <a:solidFill>
                          <a:srgbClr val="365F91"/>
                        </a:solidFill>
                        <a:effectLst/>
                        <a:latin typeface="Calibri" panose="020F0502020204030204" pitchFamily="34" charset="0"/>
                      </a:endParaRPr>
                    </a:p>
                  </a:txBody>
                  <a:tcPr marL="68580" marR="68580" marT="0" marB="0"/>
                </a:tc>
                <a:tc>
                  <a:txBody>
                    <a:bodyPr/>
                    <a:lstStyle/>
                    <a:p>
                      <a:endParaRPr lang="es-EC" sz="2400">
                        <a:solidFill>
                          <a:srgbClr val="365F91"/>
                        </a:solidFill>
                        <a:effectLst/>
                        <a:latin typeface="Calibri" panose="020F0502020204030204" pitchFamily="34" charset="0"/>
                      </a:endParaRPr>
                    </a:p>
                  </a:txBody>
                  <a:tcPr marL="68580" marR="68580" marT="0" marB="0"/>
                </a:tc>
                <a:tc>
                  <a:txBody>
                    <a:bodyPr/>
                    <a:lstStyle/>
                    <a:p>
                      <a:endParaRPr lang="es-EC" sz="2400">
                        <a:solidFill>
                          <a:srgbClr val="365F91"/>
                        </a:solidFill>
                        <a:effectLst/>
                        <a:latin typeface="Calibri" panose="020F0502020204030204" pitchFamily="34" charset="0"/>
                      </a:endParaRPr>
                    </a:p>
                  </a:txBody>
                  <a:tcPr marL="68580" marR="68580" marT="0" marB="0"/>
                </a:tc>
                <a:tc>
                  <a:txBody>
                    <a:bodyPr/>
                    <a:lstStyle/>
                    <a:p>
                      <a:endParaRPr lang="es-EC" sz="2400">
                        <a:solidFill>
                          <a:srgbClr val="365F91"/>
                        </a:solidFill>
                        <a:effectLst/>
                        <a:latin typeface="Calibri" panose="020F0502020204030204" pitchFamily="34" charset="0"/>
                      </a:endParaRPr>
                    </a:p>
                  </a:txBody>
                  <a:tcPr marL="68580" marR="68580" marT="0" marB="0"/>
                </a:tc>
                <a:tc>
                  <a:txBody>
                    <a:bodyPr/>
                    <a:lstStyle/>
                    <a:p>
                      <a:endParaRPr lang="es-EC" sz="2400">
                        <a:solidFill>
                          <a:srgbClr val="365F91"/>
                        </a:solidFill>
                        <a:effectLst/>
                        <a:latin typeface="Calibri" panose="020F0502020204030204" pitchFamily="34" charset="0"/>
                      </a:endParaRPr>
                    </a:p>
                  </a:txBody>
                  <a:tcPr marL="68580" marR="68580" marT="0" marB="0"/>
                </a:tc>
                <a:tc>
                  <a:txBody>
                    <a:bodyPr/>
                    <a:lstStyle/>
                    <a:p>
                      <a:endParaRPr lang="es-EC" sz="2400">
                        <a:solidFill>
                          <a:srgbClr val="365F91"/>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s-EC" sz="1400">
                          <a:effectLst/>
                        </a:rPr>
                        <a:t>Suma</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2400" dirty="0">
                        <a:solidFill>
                          <a:srgbClr val="365F91"/>
                        </a:solidFill>
                        <a:effectLst/>
                        <a:latin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1298407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introducción</a:t>
            </a:r>
            <a:endParaRPr lang="es-EC" dirty="0"/>
          </a:p>
        </p:txBody>
      </p:sp>
      <p:sp>
        <p:nvSpPr>
          <p:cNvPr id="3" name="Marcador de contenido 2"/>
          <p:cNvSpPr>
            <a:spLocks noGrp="1"/>
          </p:cNvSpPr>
          <p:nvPr>
            <p:ph idx="1"/>
          </p:nvPr>
        </p:nvSpPr>
        <p:spPr>
          <a:xfrm>
            <a:off x="1069848" y="1804416"/>
            <a:ext cx="10058400" cy="4367784"/>
          </a:xfrm>
        </p:spPr>
        <p:txBody>
          <a:bodyPr>
            <a:normAutofit/>
          </a:bodyPr>
          <a:lstStyle/>
          <a:p>
            <a:pPr algn="just"/>
            <a:r>
              <a:rPr lang="es-ES" dirty="0" smtClean="0"/>
              <a:t>Las cortadoras de césped son consideradas máquinas de gran uso, tanto de forma comercial como personal, viendo la necesidad de poder trabajar en terrenos regulares e irregulares. Comúnmente utilizadas son las operadas de forma manual con regulación de nivel de corte y un motor de combustión para la cuchilla, haciéndolas aptas para todo tipo de césped.</a:t>
            </a:r>
            <a:endParaRPr lang="es-EC" dirty="0" smtClean="0"/>
          </a:p>
          <a:p>
            <a:pPr algn="just"/>
            <a:r>
              <a:rPr lang="es-ES" dirty="0" smtClean="0"/>
              <a:t>El </a:t>
            </a:r>
            <a:r>
              <a:rPr lang="es-ES" dirty="0"/>
              <a:t>motor de combustión al ser el principal componente de la cortadora de césped, genera un inconveniente a partir de la vibración producida al trabajar, se diseña una solución a este problema mediante el uso de resortes, </a:t>
            </a:r>
            <a:r>
              <a:rPr lang="es-ES" dirty="0" smtClean="0"/>
              <a:t>evitando que llegue </a:t>
            </a:r>
            <a:r>
              <a:rPr lang="es-ES" dirty="0"/>
              <a:t>a destruirse.</a:t>
            </a:r>
            <a:endParaRPr lang="es-EC" dirty="0"/>
          </a:p>
          <a:p>
            <a:pPr algn="just"/>
            <a:r>
              <a:rPr lang="es-ES" dirty="0"/>
              <a:t>El corta césped con motor a combustión no fue desarrollado hasta </a:t>
            </a:r>
            <a:r>
              <a:rPr lang="es-MX" dirty="0"/>
              <a:t>que estos se fabricasen lo suficientemente pequeños y en especial con la fuerza suficiente para cortar las hojas a una alta velocidad, este experimento se hizo con cuchillas rotativas a finales de 1920 y principios de 1930 donde </a:t>
            </a:r>
            <a:r>
              <a:rPr lang="es-MX" dirty="0" err="1"/>
              <a:t>Power</a:t>
            </a:r>
            <a:r>
              <a:rPr lang="es-MX" dirty="0"/>
              <a:t> </a:t>
            </a:r>
            <a:r>
              <a:rPr lang="es-MX" dirty="0" err="1"/>
              <a:t>Specialties</a:t>
            </a:r>
            <a:r>
              <a:rPr lang="es-MX" dirty="0"/>
              <a:t> Ltd. presentó un cortacésped de </a:t>
            </a:r>
            <a:r>
              <a:rPr lang="es-MX" dirty="0" smtClean="0"/>
              <a:t>gasolina.</a:t>
            </a:r>
            <a:endParaRPr lang="es-EC" dirty="0"/>
          </a:p>
        </p:txBody>
      </p:sp>
    </p:spTree>
    <p:extLst>
      <p:ext uri="{BB962C8B-B14F-4D97-AF65-F5344CB8AC3E}">
        <p14:creationId xmlns:p14="http://schemas.microsoft.com/office/powerpoint/2010/main" val="916520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31180"/>
            <a:ext cx="10058400" cy="1609344"/>
          </a:xfrm>
        </p:spPr>
        <p:txBody>
          <a:bodyPr/>
          <a:lstStyle/>
          <a:p>
            <a:pPr algn="ctr"/>
            <a:r>
              <a:rPr lang="es-ES_tradnl" dirty="0"/>
              <a:t>almacenamiento de energía</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785446" y="1348155"/>
                <a:ext cx="10562492" cy="4824046"/>
              </a:xfrm>
            </p:spPr>
            <p:txBody>
              <a:bodyPr>
                <a:normAutofit/>
              </a:bodyPr>
              <a:lstStyle/>
              <a:p>
                <a:pPr marL="0" indent="0" algn="just">
                  <a:buNone/>
                </a:pPr>
                <a:r>
                  <a:rPr lang="es-ES_tradnl" dirty="0"/>
                  <a:t>La disponibilidad de baterías en el Ecuador a 24VDC es mínima, una solución viable es adaptar 2 baterías de 12VDC en serie para obtener el voltaje adecuado para los servomotores</a:t>
                </a:r>
                <a:r>
                  <a:rPr lang="es-ES_tradnl" dirty="0" smtClean="0"/>
                  <a:t>.</a:t>
                </a:r>
              </a:p>
              <a:p>
                <a:pPr>
                  <a:buFont typeface="Wingdings" panose="05000000000000000000" pitchFamily="2" charset="2"/>
                  <a:buChar char="Ø"/>
                </a:pPr>
                <a:r>
                  <a:rPr lang="es-ES_tradnl" dirty="0"/>
                  <a:t>Consumo Promedio de Cada servo motor: 	320 Watt</a:t>
                </a:r>
                <a:endParaRPr lang="es-EC" dirty="0"/>
              </a:p>
              <a:p>
                <a:pPr>
                  <a:buFont typeface="Wingdings" panose="05000000000000000000" pitchFamily="2" charset="2"/>
                  <a:buChar char="Ø"/>
                </a:pPr>
                <a:r>
                  <a:rPr lang="es-ES_tradnl" dirty="0"/>
                  <a:t>Consumo Promedio  del resto de dispositivos: 60 Watt</a:t>
                </a:r>
                <a:endParaRPr lang="es-EC" dirty="0"/>
              </a:p>
              <a:p>
                <a:pPr>
                  <a:buFont typeface="Wingdings" panose="05000000000000000000" pitchFamily="2" charset="2"/>
                  <a:buChar char="Ø"/>
                </a:pPr>
                <a:r>
                  <a:rPr lang="es-ES_tradnl" dirty="0"/>
                  <a:t>Consumo Promedio Total: 			700Watt</a:t>
                </a:r>
                <a:endParaRPr lang="es-EC" dirty="0"/>
              </a:p>
              <a:p>
                <a:pPr marL="0" indent="0">
                  <a:buNone/>
                </a:pPr>
                <a:endParaRPr lang="es-MX" dirty="0" smtClean="0"/>
              </a:p>
              <a:p>
                <a:pPr marL="0" indent="0">
                  <a:buNone/>
                </a:pPr>
                <a:r>
                  <a:rPr lang="es-MX" dirty="0" smtClean="0"/>
                  <a:t>Se </a:t>
                </a:r>
                <a:r>
                  <a:rPr lang="es-MX" dirty="0"/>
                  <a:t>calcula el consumo de energía en el tiempo de trabajo</a:t>
                </a:r>
                <a:r>
                  <a:rPr lang="es-MX" dirty="0" smtClean="0"/>
                  <a:t>:</a:t>
                </a:r>
              </a:p>
              <a:p>
                <a:pPr marL="0" indent="0">
                  <a:buNone/>
                </a:pPr>
                <a:endParaRPr lang="es-EC" dirty="0"/>
              </a:p>
              <a:p>
                <a:r>
                  <a:rPr lang="es-MX" dirty="0" smtClean="0"/>
                  <a:t>Vatios-hora </a:t>
                </a:r>
                <a:r>
                  <a:rPr lang="es-MX" dirty="0"/>
                  <a:t>= vatios </a:t>
                </a:r>
                <a14:m>
                  <m:oMath xmlns:m="http://schemas.openxmlformats.org/officeDocument/2006/math">
                    <m:r>
                      <a:rPr lang="es-MX" i="1">
                        <a:latin typeface="Cambria Math" panose="02040503050406030204" pitchFamily="18" charset="0"/>
                      </a:rPr>
                      <m:t>×</m:t>
                    </m:r>
                  </m:oMath>
                </a14:m>
                <a:r>
                  <a:rPr lang="es-MX" dirty="0"/>
                  <a:t> hora = 700 vatios </a:t>
                </a:r>
                <a14:m>
                  <m:oMath xmlns:m="http://schemas.openxmlformats.org/officeDocument/2006/math">
                    <m:r>
                      <a:rPr lang="es-MX" i="1">
                        <a:latin typeface="Cambria Math" panose="02040503050406030204" pitchFamily="18" charset="0"/>
                      </a:rPr>
                      <m:t>×</m:t>
                    </m:r>
                  </m:oMath>
                </a14:m>
                <a:r>
                  <a:rPr lang="es-MX" dirty="0"/>
                  <a:t> 1 horas = 700 vatios hora</a:t>
                </a:r>
                <a:endParaRPr lang="es-EC" dirty="0"/>
              </a:p>
              <a:p>
                <a:r>
                  <a:rPr lang="es-MX" dirty="0"/>
                  <a:t>Amperios-hora (a 24 voltios) = vatios-hora / 24 voltios = 700 / 24 = 29,17 amperios-hora.</a:t>
                </a:r>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785446" y="1348155"/>
                <a:ext cx="10562492" cy="4824046"/>
              </a:xfrm>
              <a:blipFill rotWithShape="1">
                <a:blip r:embed="rId2"/>
                <a:stretch>
                  <a:fillRect l="-635" t="-1263" r="-577"/>
                </a:stretch>
              </a:blipFill>
            </p:spPr>
            <p:txBody>
              <a:bodyPr/>
              <a:lstStyle/>
              <a:p>
                <a:r>
                  <a:rPr lang="es-EC">
                    <a:noFill/>
                  </a:rPr>
                  <a:t> </a:t>
                </a:r>
              </a:p>
            </p:txBody>
          </p:sp>
        </mc:Fallback>
      </mc:AlternateContent>
    </p:spTree>
    <p:extLst>
      <p:ext uri="{BB962C8B-B14F-4D97-AF65-F5344CB8AC3E}">
        <p14:creationId xmlns:p14="http://schemas.microsoft.com/office/powerpoint/2010/main" val="1089903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ateriastotal.com/bat/3225-home_default/bateria-coche-45ah12v-330a-238x129x227mm-bosch-s4.jpg"/>
          <p:cNvPicPr>
            <a:picLocks noChangeAspect="1" noChangeArrowheads="1"/>
          </p:cNvPicPr>
          <p:nvPr/>
        </p:nvPicPr>
        <p:blipFill rotWithShape="1">
          <a:blip r:embed="rId2">
            <a:extLst>
              <a:ext uri="{28A0092B-C50C-407E-A947-70E740481C1C}">
                <a14:useLocalDpi xmlns:a14="http://schemas.microsoft.com/office/drawing/2010/main" val="0"/>
              </a:ext>
            </a:extLst>
          </a:blip>
          <a:srcRect t="4323" b="1402"/>
          <a:stretch/>
        </p:blipFill>
        <p:spPr bwMode="auto">
          <a:xfrm>
            <a:off x="3928980" y="3493477"/>
            <a:ext cx="3373702" cy="288387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69848" y="27435"/>
            <a:ext cx="10058400" cy="1609344"/>
          </a:xfrm>
        </p:spPr>
        <p:txBody>
          <a:bodyPr/>
          <a:lstStyle/>
          <a:p>
            <a:pPr algn="ctr"/>
            <a:r>
              <a:rPr lang="es-ES_tradnl" dirty="0"/>
              <a:t>almacenamiento de energía</a:t>
            </a:r>
            <a:endParaRPr lang="es-EC" dirty="0"/>
          </a:p>
        </p:txBody>
      </p:sp>
      <p:sp>
        <p:nvSpPr>
          <p:cNvPr id="3" name="Marcador de contenido 2"/>
          <p:cNvSpPr>
            <a:spLocks noGrp="1"/>
          </p:cNvSpPr>
          <p:nvPr>
            <p:ph idx="1"/>
          </p:nvPr>
        </p:nvSpPr>
        <p:spPr>
          <a:xfrm>
            <a:off x="706434" y="1347690"/>
            <a:ext cx="10747011" cy="4050792"/>
          </a:xfrm>
        </p:spPr>
        <p:txBody>
          <a:bodyPr/>
          <a:lstStyle/>
          <a:p>
            <a:pPr algn="just"/>
            <a:r>
              <a:rPr lang="es-ES_tradnl" dirty="0"/>
              <a:t>Se concluye que la capacidad de la batería sea </a:t>
            </a:r>
            <a:r>
              <a:rPr lang="es-ES_tradnl" dirty="0" smtClean="0"/>
              <a:t>de 30 </a:t>
            </a:r>
            <a:r>
              <a:rPr lang="es-ES_tradnl" dirty="0"/>
              <a:t>A-h para </a:t>
            </a:r>
            <a:r>
              <a:rPr lang="es-ES_tradnl" dirty="0" smtClean="0"/>
              <a:t>trabajar por 1 hora.</a:t>
            </a:r>
          </a:p>
          <a:p>
            <a:pPr algn="just"/>
            <a:r>
              <a:rPr lang="es-ES_tradnl" dirty="0" smtClean="0"/>
              <a:t>La </a:t>
            </a:r>
            <a:r>
              <a:rPr lang="es-ES_tradnl" dirty="0"/>
              <a:t>disponibilidad de esta clase de baterías en Ecuador es para uso automotriz con niveles de amperaje similar e incluso superior al </a:t>
            </a:r>
            <a:r>
              <a:rPr lang="es-ES_tradnl" dirty="0" smtClean="0"/>
              <a:t>requerido.</a:t>
            </a:r>
          </a:p>
          <a:p>
            <a:pPr algn="just"/>
            <a:r>
              <a:rPr lang="es-ES_tradnl" dirty="0" smtClean="0"/>
              <a:t>Se </a:t>
            </a:r>
            <a:r>
              <a:rPr lang="es-ES_tradnl" dirty="0"/>
              <a:t>escoge dos batería de dimensiones pequeñas de 12Vdc con una capacidad de 42Ah, El requisito mínimo es de 30Ah para que la maquina trabaje por una hora, la batería seleccionada tendrá un desgaste del 71,43</a:t>
            </a:r>
            <a:r>
              <a:rPr lang="es-ES_tradnl" dirty="0" smtClean="0"/>
              <a:t>%.</a:t>
            </a:r>
            <a:endParaRPr lang="es-EC" dirty="0"/>
          </a:p>
        </p:txBody>
      </p:sp>
    </p:spTree>
    <p:extLst>
      <p:ext uri="{BB962C8B-B14F-4D97-AF65-F5344CB8AC3E}">
        <p14:creationId xmlns:p14="http://schemas.microsoft.com/office/powerpoint/2010/main" val="1733308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132942"/>
            <a:ext cx="10058400" cy="1609344"/>
          </a:xfrm>
        </p:spPr>
        <p:txBody>
          <a:bodyPr/>
          <a:lstStyle/>
          <a:p>
            <a:pPr algn="ctr"/>
            <a:r>
              <a:rPr lang="es-EC" dirty="0" smtClean="0"/>
              <a:t>Sistema de amortiguamiento</a:t>
            </a:r>
            <a:endParaRPr lang="es-EC" dirty="0"/>
          </a:p>
        </p:txBody>
      </p:sp>
      <p:sp>
        <p:nvSpPr>
          <p:cNvPr id="3" name="Marcador de contenido 2"/>
          <p:cNvSpPr>
            <a:spLocks noGrp="1"/>
          </p:cNvSpPr>
          <p:nvPr>
            <p:ph idx="1"/>
          </p:nvPr>
        </p:nvSpPr>
        <p:spPr>
          <a:xfrm>
            <a:off x="626821" y="1453895"/>
            <a:ext cx="10768009" cy="4838950"/>
          </a:xfrm>
        </p:spPr>
        <p:txBody>
          <a:bodyPr>
            <a:normAutofit/>
          </a:bodyPr>
          <a:lstStyle/>
          <a:p>
            <a:pPr algn="just"/>
            <a:r>
              <a:rPr lang="es-EC" dirty="0" smtClean="0"/>
              <a:t>Para el sistema de amortiguamiento se hace el estudio de un resorte debido a que un caucho también seria un buen aislante, hasta suficiente para el motor de estas dimensiones y características, pero como el lugar donde se encuentra ubicado es móvil tiene que ser un elemento que se pueda estirar y contraer sin problemas.</a:t>
            </a:r>
          </a:p>
          <a:p>
            <a:pPr algn="just"/>
            <a:endParaRPr lang="es-EC" dirty="0"/>
          </a:p>
          <a:p>
            <a:pPr algn="just"/>
            <a:r>
              <a:rPr lang="es-ES" dirty="0"/>
              <a:t>Si el sistema de amortiguamiento es elegido de manera apropiada este podría ayudar a evitar o reducir significativamente la posibilidad de resonancia durante el funcionamiento. </a:t>
            </a:r>
            <a:endParaRPr lang="es-ES" dirty="0" smtClean="0"/>
          </a:p>
          <a:p>
            <a:pPr algn="just"/>
            <a:endParaRPr lang="es-ES" dirty="0"/>
          </a:p>
          <a:p>
            <a:pPr algn="just"/>
            <a:r>
              <a:rPr lang="es-MX" dirty="0"/>
              <a:t>Para el motor a combustión se considera un </a:t>
            </a:r>
            <a:endParaRPr lang="es-MX" dirty="0" smtClean="0"/>
          </a:p>
          <a:p>
            <a:pPr marL="0" indent="0" algn="just">
              <a:buNone/>
            </a:pPr>
            <a:r>
              <a:rPr lang="es-MX" dirty="0" smtClean="0"/>
              <a:t>sistema </a:t>
            </a:r>
            <a:r>
              <a:rPr lang="es-MX" dirty="0"/>
              <a:t>de masa resorte el cual se puede </a:t>
            </a:r>
            <a:endParaRPr lang="es-MX" dirty="0" smtClean="0"/>
          </a:p>
          <a:p>
            <a:pPr marL="0" indent="0" algn="just">
              <a:buNone/>
            </a:pPr>
            <a:r>
              <a:rPr lang="es-MX" dirty="0" smtClean="0"/>
              <a:t>observar </a:t>
            </a:r>
            <a:r>
              <a:rPr lang="es-MX" dirty="0"/>
              <a:t>en la </a:t>
            </a:r>
            <a:r>
              <a:rPr lang="es-MX" dirty="0" smtClean="0"/>
              <a:t>figura.</a:t>
            </a:r>
            <a:endParaRPr lang="es-EC" dirty="0"/>
          </a:p>
        </p:txBody>
      </p:sp>
      <p:pic>
        <p:nvPicPr>
          <p:cNvPr id="4" name="Imagen 3"/>
          <p:cNvPicPr/>
          <p:nvPr/>
        </p:nvPicPr>
        <p:blipFill>
          <a:blip r:embed="rId2"/>
          <a:stretch>
            <a:fillRect/>
          </a:stretch>
        </p:blipFill>
        <p:spPr>
          <a:xfrm>
            <a:off x="6202532" y="3889810"/>
            <a:ext cx="4442021" cy="2815789"/>
          </a:xfrm>
          <a:prstGeom prst="rect">
            <a:avLst/>
          </a:prstGeom>
        </p:spPr>
      </p:pic>
    </p:spTree>
    <p:extLst>
      <p:ext uri="{BB962C8B-B14F-4D97-AF65-F5344CB8AC3E}">
        <p14:creationId xmlns:p14="http://schemas.microsoft.com/office/powerpoint/2010/main" val="2804353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50881"/>
            <a:ext cx="10058400" cy="1609344"/>
          </a:xfrm>
        </p:spPr>
        <p:txBody>
          <a:bodyPr/>
          <a:lstStyle/>
          <a:p>
            <a:pPr algn="ctr"/>
            <a:r>
              <a:rPr lang="es-EC" dirty="0"/>
              <a:t>Sistema de amortiguamiento</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069848" y="1692322"/>
                <a:ext cx="10058400" cy="4722126"/>
              </a:xfrm>
            </p:spPr>
            <p:txBody>
              <a:bodyPr>
                <a:normAutofit lnSpcReduction="10000"/>
              </a:bodyPr>
              <a:lstStyle/>
              <a:p>
                <a:r>
                  <a:rPr lang="es-EC" dirty="0" smtClean="0"/>
                  <a:t>Parámetros de diseño</a:t>
                </a:r>
                <a:br>
                  <a:rPr lang="es-EC" dirty="0" smtClean="0"/>
                </a:br>
                <a:endParaRPr lang="es-EC" dirty="0" smtClean="0"/>
              </a:p>
              <a:p>
                <a:pPr>
                  <a:buFont typeface="Wingdings" panose="05000000000000000000" pitchFamily="2" charset="2"/>
                  <a:buChar char="Ø"/>
                </a:pPr>
                <a:r>
                  <a:rPr lang="es-MX" dirty="0" smtClean="0"/>
                  <a:t>El </a:t>
                </a:r>
                <a:r>
                  <a:rPr lang="es-MX" dirty="0"/>
                  <a:t>peso del motor 12Kg</a:t>
                </a:r>
                <a:endParaRPr lang="es-EC" dirty="0"/>
              </a:p>
              <a:p>
                <a:pPr>
                  <a:buFont typeface="Wingdings" panose="05000000000000000000" pitchFamily="2" charset="2"/>
                  <a:buChar char="Ø"/>
                </a:pPr>
                <a:r>
                  <a:rPr lang="es-MX" dirty="0"/>
                  <a:t>Reducción de vibración 99 %</a:t>
                </a:r>
                <a:endParaRPr lang="es-EC" dirty="0"/>
              </a:p>
              <a:p>
                <a:pPr>
                  <a:buFont typeface="Wingdings" panose="05000000000000000000" pitchFamily="2" charset="2"/>
                  <a:buChar char="Ø"/>
                </a:pPr>
                <a:r>
                  <a:rPr lang="es-MX" dirty="0"/>
                  <a:t>Velocidad máxima del motor 3060 </a:t>
                </a:r>
                <a:r>
                  <a:rPr lang="es-MX" dirty="0" smtClean="0"/>
                  <a:t>rpm</a:t>
                </a:r>
              </a:p>
              <a:p>
                <a:pPr>
                  <a:buFont typeface="Wingdings" panose="05000000000000000000" pitchFamily="2" charset="2"/>
                  <a:buChar char="Ø"/>
                </a:pPr>
                <a:endParaRPr lang="es-MX" dirty="0"/>
              </a:p>
              <a:p>
                <a:pPr marL="0" indent="0">
                  <a:buNone/>
                </a:pPr>
                <a:r>
                  <a:rPr lang="es-MX" dirty="0"/>
                  <a:t>Con estos datos se procede a determinar la rigidez del soporte de </a:t>
                </a:r>
                <a:r>
                  <a:rPr lang="es-MX" dirty="0" smtClean="0"/>
                  <a:t>montaje con las siguientes ecuaciones:</a:t>
                </a:r>
                <a:endParaRPr lang="es-EC" dirty="0"/>
              </a:p>
              <a:p>
                <a:pPr marL="0" indent="0">
                  <a:buNone/>
                </a:pPr>
                <a:r>
                  <a:rPr lang="es-ES" dirty="0" smtClean="0"/>
                  <a:t>			</a:t>
                </a:r>
                <a14:m>
                  <m:oMath xmlns:m="http://schemas.openxmlformats.org/officeDocument/2006/math">
                    <m:r>
                      <a:rPr lang="es-ES" i="1">
                        <a:latin typeface="Cambria Math" panose="02040503050406030204" pitchFamily="18" charset="0"/>
                      </a:rPr>
                      <m:t>𝑁</m:t>
                    </m:r>
                    <m:r>
                      <a:rPr lang="es-ES" i="1">
                        <a:latin typeface="Cambria Math" panose="02040503050406030204" pitchFamily="18" charset="0"/>
                      </a:rPr>
                      <m:t>=29.9092 </m:t>
                    </m:r>
                    <m:rad>
                      <m:radPr>
                        <m:degHide m:val="on"/>
                        <m:ctrlPr>
                          <a:rPr lang="es-EC" i="1">
                            <a:latin typeface="Cambria Math"/>
                          </a:rPr>
                        </m:ctrlPr>
                      </m:radPr>
                      <m:deg/>
                      <m:e>
                        <m:f>
                          <m:fPr>
                            <m:ctrlPr>
                              <a:rPr lang="es-EC" i="1">
                                <a:latin typeface="Cambria Math"/>
                              </a:rPr>
                            </m:ctrlPr>
                          </m:fPr>
                          <m:num>
                            <m:r>
                              <a:rPr lang="es-ES" i="1">
                                <a:latin typeface="Cambria Math" panose="02040503050406030204" pitchFamily="18" charset="0"/>
                              </a:rPr>
                              <m:t>2−</m:t>
                            </m:r>
                            <m:r>
                              <a:rPr lang="es-ES" i="1">
                                <a:latin typeface="Cambria Math" panose="02040503050406030204" pitchFamily="18" charset="0"/>
                              </a:rPr>
                              <m:t>𝑅</m:t>
                            </m:r>
                          </m:num>
                          <m:den>
                            <m:sSub>
                              <m:sSubPr>
                                <m:ctrlPr>
                                  <a:rPr lang="es-EC" i="1">
                                    <a:latin typeface="Cambria Math"/>
                                  </a:rPr>
                                </m:ctrlPr>
                              </m:sSubPr>
                              <m:e>
                                <m:r>
                                  <a:rPr lang="es-ES" i="1">
                                    <a:latin typeface="Cambria Math" panose="02040503050406030204" pitchFamily="18" charset="0"/>
                                  </a:rPr>
                                  <m:t>𝛿</m:t>
                                </m:r>
                              </m:e>
                              <m:sub>
                                <m:r>
                                  <a:rPr lang="es-ES" i="1">
                                    <a:latin typeface="Cambria Math" panose="02040503050406030204" pitchFamily="18" charset="0"/>
                                  </a:rPr>
                                  <m:t>𝑒𝑠𝑡</m:t>
                                </m:r>
                              </m:sub>
                            </m:sSub>
                            <m:r>
                              <a:rPr lang="es-ES" i="1">
                                <a:latin typeface="Cambria Math" panose="02040503050406030204" pitchFamily="18" charset="0"/>
                              </a:rPr>
                              <m:t>(1−</m:t>
                            </m:r>
                            <m:r>
                              <a:rPr lang="es-ES" i="1">
                                <a:latin typeface="Cambria Math" panose="02040503050406030204" pitchFamily="18" charset="0"/>
                              </a:rPr>
                              <m:t>𝑅</m:t>
                            </m:r>
                            <m:r>
                              <a:rPr lang="es-ES" i="1">
                                <a:latin typeface="Cambria Math" panose="02040503050406030204" pitchFamily="18" charset="0"/>
                              </a:rPr>
                              <m:t>)</m:t>
                            </m:r>
                          </m:den>
                        </m:f>
                      </m:e>
                    </m:rad>
                  </m:oMath>
                </a14:m>
                <a:r>
                  <a:rPr lang="es-ES" dirty="0"/>
                  <a:t>	</a:t>
                </a:r>
                <a:r>
                  <a:rPr lang="es-ES" dirty="0" smtClean="0"/>
                  <a:t> y </a:t>
                </a:r>
                <a14:m>
                  <m:oMath xmlns:m="http://schemas.openxmlformats.org/officeDocument/2006/math">
                    <m:sSub>
                      <m:sSubPr>
                        <m:ctrlPr>
                          <a:rPr lang="es-EC" i="1">
                            <a:latin typeface="Cambria Math"/>
                          </a:rPr>
                        </m:ctrlPr>
                      </m:sSubPr>
                      <m:e>
                        <m:r>
                          <a:rPr lang="es-ES" i="1">
                            <a:latin typeface="Cambria Math" panose="02040503050406030204" pitchFamily="18" charset="0"/>
                          </a:rPr>
                          <m:t>𝛿</m:t>
                        </m:r>
                      </m:e>
                      <m:sub>
                        <m:r>
                          <a:rPr lang="es-ES" i="1">
                            <a:latin typeface="Cambria Math" panose="02040503050406030204" pitchFamily="18" charset="0"/>
                          </a:rPr>
                          <m:t>𝑒𝑠𝑡</m:t>
                        </m:r>
                      </m:sub>
                    </m:sSub>
                    <m:r>
                      <a:rPr lang="es-ES" i="1">
                        <a:latin typeface="Cambria Math" panose="02040503050406030204" pitchFamily="18" charset="0"/>
                      </a:rPr>
                      <m:t>=</m:t>
                    </m:r>
                    <m:f>
                      <m:fPr>
                        <m:ctrlPr>
                          <a:rPr lang="es-EC" i="1">
                            <a:latin typeface="Cambria Math"/>
                          </a:rPr>
                        </m:ctrlPr>
                      </m:fPr>
                      <m:num>
                        <m:r>
                          <a:rPr lang="es-ES" i="1">
                            <a:latin typeface="Cambria Math" panose="02040503050406030204" pitchFamily="18" charset="0"/>
                          </a:rPr>
                          <m:t>𝑚𝑔</m:t>
                        </m:r>
                      </m:num>
                      <m:den>
                        <m:r>
                          <a:rPr lang="es-ES" i="1">
                            <a:latin typeface="Cambria Math" panose="02040503050406030204" pitchFamily="18" charset="0"/>
                          </a:rPr>
                          <m:t>𝑘</m:t>
                        </m:r>
                      </m:den>
                    </m:f>
                  </m:oMath>
                </a14:m>
                <a:r>
                  <a:rPr lang="es-ES" dirty="0"/>
                  <a:t>	</a:t>
                </a:r>
                <a:endParaRPr lang="es-ES" dirty="0" smtClean="0"/>
              </a:p>
              <a:p>
                <a:pPr algn="just"/>
                <a:r>
                  <a:rPr lang="es-ES" dirty="0"/>
                  <a:t>Donde </a:t>
                </a:r>
                <a14:m>
                  <m:oMath xmlns:m="http://schemas.openxmlformats.org/officeDocument/2006/math">
                    <m:sSub>
                      <m:sSubPr>
                        <m:ctrlPr>
                          <a:rPr lang="es-EC" i="1">
                            <a:latin typeface="Cambria Math"/>
                          </a:rPr>
                        </m:ctrlPr>
                      </m:sSubPr>
                      <m:e>
                        <m:r>
                          <a:rPr lang="es-ES" i="1">
                            <a:latin typeface="Cambria Math" panose="02040503050406030204" pitchFamily="18" charset="0"/>
                          </a:rPr>
                          <m:t>𝛿</m:t>
                        </m:r>
                      </m:e>
                      <m:sub>
                        <m:r>
                          <a:rPr lang="es-ES" i="1">
                            <a:latin typeface="Cambria Math" panose="02040503050406030204" pitchFamily="18" charset="0"/>
                          </a:rPr>
                          <m:t>𝑒𝑠𝑡</m:t>
                        </m:r>
                      </m:sub>
                    </m:sSub>
                  </m:oMath>
                </a14:m>
                <a:r>
                  <a:rPr lang="es-ES" dirty="0"/>
                  <a:t> es la deflexión estática del </a:t>
                </a:r>
                <a:r>
                  <a:rPr lang="es-ES" dirty="0" smtClean="0"/>
                  <a:t>resorte, R es el porcentaje de reducción, m es la masa del motor, g la gravedad, k la rigidez del resorte </a:t>
                </a:r>
                <a:r>
                  <a:rPr lang="es-ES" dirty="0"/>
                  <a:t>y N es la frecuencia en ciclos por minuto o revoluciones por minuto </a:t>
                </a:r>
                <a:r>
                  <a:rPr lang="es-ES" dirty="0" smtClean="0"/>
                  <a:t>del motor.</a:t>
                </a:r>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069848" y="1692322"/>
                <a:ext cx="10058400" cy="4722126"/>
              </a:xfrm>
              <a:blipFill rotWithShape="1">
                <a:blip r:embed="rId2"/>
                <a:stretch>
                  <a:fillRect l="-667" t="-1938" r="-606"/>
                </a:stretch>
              </a:blipFill>
            </p:spPr>
            <p:txBody>
              <a:bodyPr/>
              <a:lstStyle/>
              <a:p>
                <a:r>
                  <a:rPr lang="es-EC">
                    <a:noFill/>
                  </a:rPr>
                  <a:t> </a:t>
                </a:r>
              </a:p>
            </p:txBody>
          </p:sp>
        </mc:Fallback>
      </mc:AlternateContent>
    </p:spTree>
    <p:extLst>
      <p:ext uri="{BB962C8B-B14F-4D97-AF65-F5344CB8AC3E}">
        <p14:creationId xmlns:p14="http://schemas.microsoft.com/office/powerpoint/2010/main" val="117950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250172"/>
            <a:ext cx="10058400" cy="1609344"/>
          </a:xfrm>
        </p:spPr>
        <p:txBody>
          <a:bodyPr/>
          <a:lstStyle/>
          <a:p>
            <a:pPr algn="ctr"/>
            <a:r>
              <a:rPr lang="es-EC" dirty="0"/>
              <a:t>Sistema de amortiguamiento</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67905" y="1801503"/>
                <a:ext cx="10260343" cy="4878265"/>
              </a:xfrm>
            </p:spPr>
            <p:txBody>
              <a:bodyPr>
                <a:normAutofit/>
              </a:bodyPr>
              <a:lstStyle/>
              <a:p>
                <a:pPr algn="just"/>
                <a:r>
                  <a:rPr lang="es-EC" dirty="0" smtClean="0"/>
                  <a:t>Los cálculos nos da como resultado</a:t>
                </a:r>
              </a:p>
              <a:p>
                <a:pPr marL="0" indent="0" algn="just">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𝑘</m:t>
                      </m:r>
                      <m:r>
                        <a:rPr lang="es-MX" i="1">
                          <a:latin typeface="Cambria Math" panose="02040503050406030204" pitchFamily="18" charset="0"/>
                        </a:rPr>
                        <m:t>=</m:t>
                      </m:r>
                      <m:f>
                        <m:fPr>
                          <m:ctrlPr>
                            <a:rPr lang="es-EC" i="1">
                              <a:latin typeface="Cambria Math"/>
                            </a:rPr>
                          </m:ctrlPr>
                        </m:fPr>
                        <m:num>
                          <m:r>
                            <a:rPr lang="es-MX" i="1">
                              <a:latin typeface="Cambria Math" panose="02040503050406030204" pitchFamily="18" charset="0"/>
                            </a:rPr>
                            <m:t>𝑚𝑔</m:t>
                          </m:r>
                        </m:num>
                        <m:den>
                          <m:sSub>
                            <m:sSubPr>
                              <m:ctrlPr>
                                <a:rPr lang="es-EC" i="1">
                                  <a:latin typeface="Cambria Math"/>
                                </a:rPr>
                              </m:ctrlPr>
                            </m:sSubPr>
                            <m:e>
                              <m:r>
                                <a:rPr lang="es-MX" i="1">
                                  <a:latin typeface="Cambria Math" panose="02040503050406030204" pitchFamily="18" charset="0"/>
                                </a:rPr>
                                <m:t>𝛿</m:t>
                              </m:r>
                            </m:e>
                            <m:sub>
                              <m:r>
                                <a:rPr lang="es-MX" i="1">
                                  <a:latin typeface="Cambria Math" panose="02040503050406030204" pitchFamily="18" charset="0"/>
                                </a:rPr>
                                <m:t>𝑒𝑠𝑡</m:t>
                              </m:r>
                            </m:sub>
                          </m:sSub>
                        </m:den>
                      </m:f>
                      <m:r>
                        <a:rPr lang="es-MX" i="1">
                          <a:latin typeface="Cambria Math" panose="02040503050406030204" pitchFamily="18" charset="0"/>
                        </a:rPr>
                        <m:t>=</m:t>
                      </m:r>
                      <m:f>
                        <m:fPr>
                          <m:ctrlPr>
                            <a:rPr lang="es-EC" i="1">
                              <a:latin typeface="Cambria Math"/>
                            </a:rPr>
                          </m:ctrlPr>
                        </m:fPr>
                        <m:num>
                          <m:r>
                            <a:rPr lang="es-MX" i="1">
                              <a:latin typeface="Cambria Math" panose="02040503050406030204" pitchFamily="18" charset="0"/>
                            </a:rPr>
                            <m:t>12 </m:t>
                          </m:r>
                          <m:r>
                            <a:rPr lang="es-MX" i="1">
                              <a:latin typeface="Cambria Math" panose="02040503050406030204" pitchFamily="18" charset="0"/>
                            </a:rPr>
                            <m:t>𝑘𝑔</m:t>
                          </m:r>
                          <m:r>
                            <a:rPr lang="es-MX" i="1">
                              <a:latin typeface="Cambria Math" panose="02040503050406030204" pitchFamily="18" charset="0"/>
                            </a:rPr>
                            <m:t>×9.81 </m:t>
                          </m:r>
                          <m:f>
                            <m:fPr>
                              <m:ctrlPr>
                                <a:rPr lang="es-EC" i="1">
                                  <a:latin typeface="Cambria Math"/>
                                </a:rPr>
                              </m:ctrlPr>
                            </m:fPr>
                            <m:num>
                              <m:r>
                                <a:rPr lang="es-MX" i="1">
                                  <a:latin typeface="Cambria Math" panose="02040503050406030204" pitchFamily="18" charset="0"/>
                                </a:rPr>
                                <m:t>𝑚</m:t>
                              </m:r>
                            </m:num>
                            <m:den>
                              <m:sSup>
                                <m:sSupPr>
                                  <m:ctrlPr>
                                    <a:rPr lang="es-EC" i="1">
                                      <a:latin typeface="Cambria Math"/>
                                    </a:rPr>
                                  </m:ctrlPr>
                                </m:sSupPr>
                                <m:e>
                                  <m:r>
                                    <a:rPr lang="es-MX" i="1">
                                      <a:latin typeface="Cambria Math" panose="02040503050406030204" pitchFamily="18" charset="0"/>
                                    </a:rPr>
                                    <m:t>𝑠</m:t>
                                  </m:r>
                                </m:e>
                                <m:sup>
                                  <m:r>
                                    <a:rPr lang="es-MX" i="1">
                                      <a:latin typeface="Cambria Math" panose="02040503050406030204" pitchFamily="18" charset="0"/>
                                    </a:rPr>
                                    <m:t>2</m:t>
                                  </m:r>
                                </m:sup>
                              </m:sSup>
                            </m:den>
                          </m:f>
                        </m:num>
                        <m:den>
                          <m:r>
                            <a:rPr lang="es-MX" i="1">
                              <a:latin typeface="Cambria Math" panose="02040503050406030204" pitchFamily="18" charset="0"/>
                            </a:rPr>
                            <m:t>0.009649 </m:t>
                          </m:r>
                          <m:r>
                            <a:rPr lang="es-MX" i="1">
                              <a:latin typeface="Cambria Math" panose="02040503050406030204" pitchFamily="18" charset="0"/>
                            </a:rPr>
                            <m:t>𝑚</m:t>
                          </m:r>
                        </m:den>
                      </m:f>
                      <m:r>
                        <a:rPr lang="es-MX" i="1">
                          <a:latin typeface="Cambria Math" panose="02040503050406030204" pitchFamily="18" charset="0"/>
                        </a:rPr>
                        <m:t>=12200.1 </m:t>
                      </m:r>
                      <m:r>
                        <a:rPr lang="es-MX" i="1">
                          <a:latin typeface="Cambria Math" panose="02040503050406030204" pitchFamily="18" charset="0"/>
                        </a:rPr>
                        <m:t>𝑁</m:t>
                      </m:r>
                      <m:r>
                        <a:rPr lang="es-MX" i="1">
                          <a:latin typeface="Cambria Math" panose="02040503050406030204" pitchFamily="18" charset="0"/>
                        </a:rPr>
                        <m:t>/</m:t>
                      </m:r>
                      <m:r>
                        <a:rPr lang="es-MX" i="1">
                          <a:latin typeface="Cambria Math" panose="02040503050406030204" pitchFamily="18" charset="0"/>
                        </a:rPr>
                        <m:t>𝑚</m:t>
                      </m:r>
                    </m:oMath>
                  </m:oMathPara>
                </a14:m>
                <a:endParaRPr lang="es-EC" dirty="0"/>
              </a:p>
              <a:p>
                <a:pPr marL="0" indent="0" algn="just">
                  <a:buNone/>
                </a:pPr>
                <a:r>
                  <a:rPr lang="es-ES_tradnl" dirty="0"/>
                  <a:t>Se concluye que un resorte con la constante determinada puede llegar a disipar bien la energía vibratoria producida por el motor de combustión, por cuestiones económicas el manufacturar un resorte con ese tipo de características es limitante, la opción viable para conseguir el resorte adecuado radica en revisar catálogos de fabricantes con características semejantes.</a:t>
                </a:r>
                <a:endParaRPr lang="es-EC" dirty="0"/>
              </a:p>
              <a:p>
                <a:pPr marL="0" indent="0" algn="just">
                  <a:buNone/>
                </a:pPr>
                <a:r>
                  <a:rPr lang="es-ES_tradnl" dirty="0"/>
                  <a:t>Se realiza un análisis con el resorte obtenido y se determina cuánto reduce en porcentaje la vibración del motor.</a:t>
                </a:r>
                <a:endParaRPr lang="es-EC" dirty="0"/>
              </a:p>
              <a:p>
                <a:pPr marL="0" indent="0" algn="just">
                  <a:buNone/>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𝑅</m:t>
                      </m:r>
                      <m:r>
                        <a:rPr lang="es-MX" i="1">
                          <a:latin typeface="Cambria Math" panose="02040503050406030204" pitchFamily="18" charset="0"/>
                        </a:rPr>
                        <m:t>=</m:t>
                      </m:r>
                      <m:f>
                        <m:fPr>
                          <m:ctrlPr>
                            <a:rPr lang="es-EC" i="1">
                              <a:latin typeface="Cambria Math"/>
                            </a:rPr>
                          </m:ctrlPr>
                        </m:fPr>
                        <m:num>
                          <m:sSup>
                            <m:sSupPr>
                              <m:ctrlPr>
                                <a:rPr lang="es-EC" i="1">
                                  <a:latin typeface="Cambria Math"/>
                                </a:rPr>
                              </m:ctrlPr>
                            </m:sSupPr>
                            <m:e>
                              <m:r>
                                <a:rPr lang="es-MX" i="1">
                                  <a:latin typeface="Cambria Math" panose="02040503050406030204" pitchFamily="18" charset="0"/>
                                </a:rPr>
                                <m:t>𝑁</m:t>
                              </m:r>
                            </m:e>
                            <m:sup>
                              <m:r>
                                <a:rPr lang="es-MX" i="1">
                                  <a:latin typeface="Cambria Math" panose="02040503050406030204" pitchFamily="18" charset="0"/>
                                </a:rPr>
                                <m:t>2</m:t>
                              </m:r>
                            </m:sup>
                          </m:sSup>
                          <m:r>
                            <a:rPr lang="es-MX" i="1">
                              <a:latin typeface="Cambria Math" panose="02040503050406030204" pitchFamily="18" charset="0"/>
                            </a:rPr>
                            <m:t>×</m:t>
                          </m:r>
                          <m:r>
                            <a:rPr lang="es-MX" i="1">
                              <a:latin typeface="Cambria Math" panose="02040503050406030204" pitchFamily="18" charset="0"/>
                            </a:rPr>
                            <m:t>𝑥</m:t>
                          </m:r>
                          <m:r>
                            <a:rPr lang="es-MX" i="1">
                              <a:latin typeface="Cambria Math" panose="02040503050406030204" pitchFamily="18" charset="0"/>
                            </a:rPr>
                            <m:t>−1789.12049</m:t>
                          </m:r>
                        </m:num>
                        <m:den>
                          <m:sSup>
                            <m:sSupPr>
                              <m:ctrlPr>
                                <a:rPr lang="es-EC" i="1">
                                  <a:latin typeface="Cambria Math"/>
                                </a:rPr>
                              </m:ctrlPr>
                            </m:sSupPr>
                            <m:e>
                              <m:r>
                                <a:rPr lang="es-MX" i="1">
                                  <a:latin typeface="Cambria Math" panose="02040503050406030204" pitchFamily="18" charset="0"/>
                                </a:rPr>
                                <m:t>𝑁</m:t>
                              </m:r>
                            </m:e>
                            <m:sup>
                              <m:r>
                                <a:rPr lang="es-MX" i="1">
                                  <a:latin typeface="Cambria Math" panose="02040503050406030204" pitchFamily="18" charset="0"/>
                                </a:rPr>
                                <m:t>2</m:t>
                              </m:r>
                            </m:sup>
                          </m:sSup>
                          <m:r>
                            <a:rPr lang="es-MX" i="1">
                              <a:latin typeface="Cambria Math" panose="02040503050406030204" pitchFamily="18" charset="0"/>
                            </a:rPr>
                            <m:t>×</m:t>
                          </m:r>
                          <m:r>
                            <a:rPr lang="es-MX" i="1">
                              <a:latin typeface="Cambria Math" panose="02040503050406030204" pitchFamily="18" charset="0"/>
                            </a:rPr>
                            <m:t>𝑥</m:t>
                          </m:r>
                          <m:r>
                            <a:rPr lang="es-MX" i="1">
                              <a:latin typeface="Cambria Math" panose="02040503050406030204" pitchFamily="18" charset="0"/>
                            </a:rPr>
                            <m:t>−894.56024</m:t>
                          </m:r>
                        </m:den>
                      </m:f>
                      <m:r>
                        <a:rPr lang="es-MX" i="1">
                          <a:latin typeface="Cambria Math" panose="02040503050406030204" pitchFamily="18" charset="0"/>
                        </a:rPr>
                        <m:t>=0.999507</m:t>
                      </m:r>
                    </m:oMath>
                  </m:oMathPara>
                </a14:m>
                <a:endParaRPr lang="es-EC" dirty="0"/>
              </a:p>
              <a:p>
                <a:pPr marL="0" indent="0" algn="just">
                  <a:buNone/>
                </a:pPr>
                <a:r>
                  <a:rPr lang="es-MX" dirty="0" smtClean="0"/>
                  <a:t>Por lo tanto el </a:t>
                </a:r>
                <a:r>
                  <a:rPr lang="es-MX" dirty="0"/>
                  <a:t>resorte seleccionado por catálogo cumple con las características del diseño.</a:t>
                </a:r>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67905" y="1801503"/>
                <a:ext cx="10260343" cy="4878265"/>
              </a:xfrm>
              <a:blipFill rotWithShape="1">
                <a:blip r:embed="rId2"/>
                <a:stretch>
                  <a:fillRect l="-594" t="-1250" r="-594"/>
                </a:stretch>
              </a:blipFill>
            </p:spPr>
            <p:txBody>
              <a:bodyPr/>
              <a:lstStyle/>
              <a:p>
                <a:r>
                  <a:rPr lang="es-EC">
                    <a:noFill/>
                  </a:rPr>
                  <a:t> </a:t>
                </a:r>
              </a:p>
            </p:txBody>
          </p:sp>
        </mc:Fallback>
      </mc:AlternateContent>
    </p:spTree>
    <p:extLst>
      <p:ext uri="{BB962C8B-B14F-4D97-AF65-F5344CB8AC3E}">
        <p14:creationId xmlns:p14="http://schemas.microsoft.com/office/powerpoint/2010/main" val="3289729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109496"/>
            <a:ext cx="10058400" cy="1609344"/>
          </a:xfrm>
        </p:spPr>
        <p:txBody>
          <a:bodyPr/>
          <a:lstStyle/>
          <a:p>
            <a:r>
              <a:rPr lang="es-EC" dirty="0" smtClean="0"/>
              <a:t>Controlador de los servo motores</a:t>
            </a:r>
            <a:endParaRPr lang="es-EC" dirty="0"/>
          </a:p>
        </p:txBody>
      </p:sp>
      <p:sp>
        <p:nvSpPr>
          <p:cNvPr id="3" name="Marcador de contenido 2"/>
          <p:cNvSpPr>
            <a:spLocks noGrp="1"/>
          </p:cNvSpPr>
          <p:nvPr>
            <p:ph idx="1"/>
          </p:nvPr>
        </p:nvSpPr>
        <p:spPr>
          <a:xfrm>
            <a:off x="1069848" y="1624084"/>
            <a:ext cx="10058400" cy="4548116"/>
          </a:xfrm>
        </p:spPr>
        <p:txBody>
          <a:bodyPr>
            <a:normAutofit lnSpcReduction="10000"/>
          </a:bodyPr>
          <a:lstStyle/>
          <a:p>
            <a:pPr algn="just"/>
            <a:r>
              <a:rPr lang="es-ES_tradnl" dirty="0" smtClean="0"/>
              <a:t>Mediante </a:t>
            </a:r>
            <a:r>
              <a:rPr lang="es-ES_tradnl" dirty="0"/>
              <a:t>las especificaciones </a:t>
            </a:r>
            <a:r>
              <a:rPr lang="es-ES_tradnl" dirty="0" smtClean="0"/>
              <a:t>de los servo motores se </a:t>
            </a:r>
            <a:r>
              <a:rPr lang="es-ES_tradnl" dirty="0"/>
              <a:t>precisa de un driver que pueda manejar </a:t>
            </a:r>
            <a:r>
              <a:rPr lang="es-ES_tradnl" dirty="0" smtClean="0"/>
              <a:t>a los dos </a:t>
            </a:r>
            <a:r>
              <a:rPr lang="es-ES_tradnl" dirty="0"/>
              <a:t>motores al mismo tiempo y soporte las características eléctricas de </a:t>
            </a:r>
            <a:r>
              <a:rPr lang="es-ES_tradnl" dirty="0" smtClean="0"/>
              <a:t>trabajo.</a:t>
            </a:r>
          </a:p>
          <a:p>
            <a:r>
              <a:rPr lang="es-ES_tradnl" dirty="0" smtClean="0"/>
              <a:t>Driver Sabertooth 2X25</a:t>
            </a:r>
          </a:p>
          <a:p>
            <a:pPr>
              <a:buFont typeface="Wingdings" panose="05000000000000000000" pitchFamily="2" charset="2"/>
              <a:buChar char="ü"/>
            </a:pPr>
            <a:r>
              <a:rPr lang="es-ES_tradnl" dirty="0" smtClean="0"/>
              <a:t>Voltaje </a:t>
            </a:r>
            <a:r>
              <a:rPr lang="es-ES_tradnl" dirty="0"/>
              <a:t>de entrada: 6-24V nominal 30V máximo.</a:t>
            </a:r>
            <a:endParaRPr lang="es-EC" dirty="0"/>
          </a:p>
          <a:p>
            <a:pPr lvl="0" algn="just">
              <a:buFont typeface="Wingdings" panose="05000000000000000000" pitchFamily="2" charset="2"/>
              <a:buChar char="ü"/>
            </a:pPr>
            <a:r>
              <a:rPr lang="es-ES_tradnl" dirty="0"/>
              <a:t>Corriente de salida: Máximo 25A por canal, soporta picos de carga que pueden ser de hasta 50A por canal durante unos segundos.</a:t>
            </a:r>
            <a:endParaRPr lang="es-EC" dirty="0"/>
          </a:p>
          <a:p>
            <a:pPr>
              <a:buFont typeface="Wingdings" panose="05000000000000000000" pitchFamily="2" charset="2"/>
              <a:buChar char="ü"/>
            </a:pPr>
            <a:r>
              <a:rPr lang="es-ES" dirty="0"/>
              <a:t>Modos de entrada: Análoga, R/C, Serial</a:t>
            </a:r>
            <a:endParaRPr lang="es-ES"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es-EC" dirty="0" smtClean="0"/>
              <a:t>Opciones independientes de control</a:t>
            </a:r>
          </a:p>
          <a:p>
            <a:pPr>
              <a:buFont typeface="Wingdings" panose="05000000000000000000" pitchFamily="2" charset="2"/>
              <a:buChar char="ü"/>
            </a:pPr>
            <a:r>
              <a:rPr lang="es-ES" dirty="0"/>
              <a:t>Controlador regenerativo síncrono</a:t>
            </a:r>
            <a:endParaRPr lang="es-ES"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es-ES" dirty="0" err="1"/>
              <a:t>Switch</a:t>
            </a:r>
            <a:r>
              <a:rPr lang="es-ES" dirty="0"/>
              <a:t> ultrasónico de frecuencia</a:t>
            </a:r>
            <a:endParaRPr lang="es-ES"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es-ES" dirty="0"/>
              <a:t>Protección térmica y de sobre </a:t>
            </a:r>
            <a:r>
              <a:rPr lang="es-ES" dirty="0" smtClean="0"/>
              <a:t>corriente</a:t>
            </a:r>
            <a:endParaRPr lang="es-ES"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p:nvPr/>
        </p:nvPicPr>
        <p:blipFill>
          <a:blip r:embed="rId2"/>
          <a:stretch>
            <a:fillRect/>
          </a:stretch>
        </p:blipFill>
        <p:spPr>
          <a:xfrm>
            <a:off x="6501321" y="4010544"/>
            <a:ext cx="3711054" cy="2597246"/>
          </a:xfrm>
          <a:prstGeom prst="rect">
            <a:avLst/>
          </a:prstGeom>
        </p:spPr>
      </p:pic>
    </p:spTree>
    <p:extLst>
      <p:ext uri="{BB962C8B-B14F-4D97-AF65-F5344CB8AC3E}">
        <p14:creationId xmlns:p14="http://schemas.microsoft.com/office/powerpoint/2010/main" val="6326032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238449"/>
            <a:ext cx="10058400" cy="1609344"/>
          </a:xfrm>
        </p:spPr>
        <p:txBody>
          <a:bodyPr/>
          <a:lstStyle/>
          <a:p>
            <a:pPr algn="ctr"/>
            <a:r>
              <a:rPr lang="es-EC" dirty="0" smtClean="0"/>
              <a:t>Distribución eléctrica</a:t>
            </a:r>
            <a:endParaRPr lang="es-EC" dirty="0"/>
          </a:p>
        </p:txBody>
      </p:sp>
      <p:sp>
        <p:nvSpPr>
          <p:cNvPr id="3" name="Marcador de contenido 2"/>
          <p:cNvSpPr>
            <a:spLocks noGrp="1"/>
          </p:cNvSpPr>
          <p:nvPr>
            <p:ph idx="1"/>
          </p:nvPr>
        </p:nvSpPr>
        <p:spPr>
          <a:xfrm>
            <a:off x="933370" y="1684680"/>
            <a:ext cx="5326753" cy="4743416"/>
          </a:xfrm>
        </p:spPr>
        <p:txBody>
          <a:bodyPr>
            <a:normAutofit/>
          </a:bodyPr>
          <a:lstStyle/>
          <a:p>
            <a:pPr algn="just"/>
            <a:r>
              <a:rPr lang="es-ES" dirty="0"/>
              <a:t>En la </a:t>
            </a:r>
            <a:r>
              <a:rPr lang="es-ES" dirty="0" smtClean="0"/>
              <a:t>siguiente figura se </a:t>
            </a:r>
            <a:r>
              <a:rPr lang="es-ES" dirty="0"/>
              <a:t>muestra </a:t>
            </a:r>
            <a:r>
              <a:rPr lang="es-ES" dirty="0" smtClean="0"/>
              <a:t>el </a:t>
            </a:r>
            <a:r>
              <a:rPr lang="es-ES" dirty="0"/>
              <a:t>diagrama </a:t>
            </a:r>
            <a:r>
              <a:rPr lang="es-ES" dirty="0" smtClean="0"/>
              <a:t>de </a:t>
            </a:r>
            <a:r>
              <a:rPr lang="es-ES" dirty="0"/>
              <a:t>conexión de las baterías </a:t>
            </a:r>
            <a:r>
              <a:rPr lang="es-ES" dirty="0" smtClean="0"/>
              <a:t>obteniendo en la salida la tensión de </a:t>
            </a:r>
            <a:r>
              <a:rPr lang="es-ES" dirty="0"/>
              <a:t>12Vdc y </a:t>
            </a:r>
            <a:r>
              <a:rPr lang="es-ES" dirty="0" smtClean="0"/>
              <a:t>24Vdc que sirve para alimentar a todos los elementos de la máquina. </a:t>
            </a:r>
          </a:p>
          <a:p>
            <a:pPr marL="0" indent="0" algn="just">
              <a:buNone/>
            </a:pPr>
            <a:endParaRPr lang="es-ES" dirty="0" smtClean="0"/>
          </a:p>
          <a:p>
            <a:pPr marL="0" indent="0" algn="just">
              <a:buNone/>
            </a:pPr>
            <a:endParaRPr lang="es-ES" dirty="0"/>
          </a:p>
          <a:p>
            <a:pPr marL="0" indent="0" algn="just">
              <a:buNone/>
            </a:pPr>
            <a:endParaRPr lang="es-ES" dirty="0" smtClean="0"/>
          </a:p>
          <a:p>
            <a:pPr marL="0" indent="0" algn="just">
              <a:buNone/>
            </a:pPr>
            <a:endParaRPr lang="es-ES" dirty="0"/>
          </a:p>
          <a:p>
            <a:pPr algn="just"/>
            <a:r>
              <a:rPr lang="es-ES" dirty="0" smtClean="0"/>
              <a:t>En la siguiente figura se puede observar el diagrama de conexión de los servo motores y el motor reductor para la elevación</a:t>
            </a:r>
            <a:endParaRPr lang="es-EC" dirty="0"/>
          </a:p>
        </p:txBody>
      </p:sp>
      <p:grpSp>
        <p:nvGrpSpPr>
          <p:cNvPr id="4" name="Lienzo 108"/>
          <p:cNvGrpSpPr/>
          <p:nvPr/>
        </p:nvGrpSpPr>
        <p:grpSpPr>
          <a:xfrm>
            <a:off x="6363409" y="1315373"/>
            <a:ext cx="4923289" cy="2287636"/>
            <a:chOff x="0" y="0"/>
            <a:chExt cx="4514850" cy="2562225"/>
          </a:xfrm>
        </p:grpSpPr>
        <p:sp>
          <p:nvSpPr>
            <p:cNvPr id="5" name="Rectángulo 4"/>
            <p:cNvSpPr/>
            <p:nvPr/>
          </p:nvSpPr>
          <p:spPr>
            <a:xfrm>
              <a:off x="0" y="0"/>
              <a:ext cx="4514850" cy="2562225"/>
            </a:xfrm>
            <a:prstGeom prst="rect">
              <a:avLst/>
            </a:prstGeom>
          </p:spPr>
        </p:sp>
        <p:sp>
          <p:nvSpPr>
            <p:cNvPr id="6" name="25 Rectángulo"/>
            <p:cNvSpPr/>
            <p:nvPr/>
          </p:nvSpPr>
          <p:spPr>
            <a:xfrm>
              <a:off x="266700" y="1771651"/>
              <a:ext cx="866775" cy="59055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s-EC" sz="1400">
                  <a:effectLst/>
                  <a:ea typeface="Calibri" panose="020F0502020204030204" pitchFamily="34" charset="0"/>
                  <a:cs typeface="Times New Roman" panose="02020603050405020304" pitchFamily="18" charset="0"/>
                </a:rPr>
                <a:t> </a:t>
              </a:r>
              <a:r>
                <a:rPr lang="es-ES" sz="1400">
                  <a:solidFill>
                    <a:srgbClr val="FF0000"/>
                  </a:solidFill>
                  <a:effectLst/>
                  <a:ea typeface="Calibri" panose="020F0502020204030204" pitchFamily="34" charset="0"/>
                  <a:cs typeface="Times New Roman" panose="02020603050405020304" pitchFamily="18" charset="0"/>
                </a:rPr>
                <a:t>+</a:t>
              </a:r>
              <a:r>
                <a:rPr lang="es-ES" sz="1400">
                  <a:effectLst/>
                  <a:ea typeface="Calibri" panose="020F0502020204030204" pitchFamily="34" charset="0"/>
                  <a:cs typeface="Times New Roman" panose="02020603050405020304" pitchFamily="18" charset="0"/>
                </a:rPr>
                <a:t>	  -</a:t>
              </a:r>
              <a:endParaRPr lang="es-EC" sz="1100">
                <a:effectLst/>
                <a:ea typeface="Calibri" panose="020F0502020204030204" pitchFamily="34" charset="0"/>
                <a:cs typeface="Times New Roman" panose="02020603050405020304" pitchFamily="18" charset="0"/>
              </a:endParaRPr>
            </a:p>
            <a:p>
              <a:pPr algn="ctr">
                <a:lnSpc>
                  <a:spcPct val="115000"/>
                </a:lnSpc>
                <a:spcAft>
                  <a:spcPts val="1000"/>
                </a:spcAft>
              </a:pPr>
              <a:r>
                <a:rPr lang="es-ES" sz="1100">
                  <a:effectLst/>
                  <a:ea typeface="Calibri" panose="020F0502020204030204" pitchFamily="34" charset="0"/>
                  <a:cs typeface="Times New Roman" panose="02020603050405020304" pitchFamily="18" charset="0"/>
                </a:rPr>
                <a:t>12 VDC</a:t>
              </a:r>
              <a:endParaRPr lang="es-EC" sz="1100">
                <a:effectLst/>
                <a:ea typeface="Calibri" panose="020F0502020204030204" pitchFamily="34" charset="0"/>
                <a:cs typeface="Times New Roman" panose="02020603050405020304" pitchFamily="18" charset="0"/>
              </a:endParaRPr>
            </a:p>
          </p:txBody>
        </p:sp>
        <p:sp>
          <p:nvSpPr>
            <p:cNvPr id="7" name="2 Rectángulo"/>
            <p:cNvSpPr/>
            <p:nvPr/>
          </p:nvSpPr>
          <p:spPr>
            <a:xfrm>
              <a:off x="351450" y="1591650"/>
              <a:ext cx="180000" cy="18000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8" name="2 Rectángulo"/>
            <p:cNvSpPr/>
            <p:nvPr/>
          </p:nvSpPr>
          <p:spPr>
            <a:xfrm>
              <a:off x="827700" y="1591650"/>
              <a:ext cx="179705" cy="17970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9" name="2 Rectángulo"/>
            <p:cNvSpPr/>
            <p:nvPr/>
          </p:nvSpPr>
          <p:spPr>
            <a:xfrm>
              <a:off x="1284900" y="1771651"/>
              <a:ext cx="572475" cy="247649"/>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100">
                  <a:effectLst/>
                  <a:ea typeface="Calibri" panose="020F0502020204030204" pitchFamily="34" charset="0"/>
                  <a:cs typeface="Times New Roman" panose="02020603050405020304" pitchFamily="18" charset="0"/>
                </a:rPr>
                <a:t>50A</a:t>
              </a:r>
              <a:endParaRPr lang="es-EC" sz="1100">
                <a:effectLst/>
                <a:ea typeface="Calibri" panose="020F0502020204030204" pitchFamily="34" charset="0"/>
                <a:cs typeface="Times New Roman" panose="02020603050405020304" pitchFamily="18" charset="0"/>
              </a:endParaRPr>
            </a:p>
          </p:txBody>
        </p:sp>
        <p:sp>
          <p:nvSpPr>
            <p:cNvPr id="10" name="2 Rectángulo"/>
            <p:cNvSpPr/>
            <p:nvPr/>
          </p:nvSpPr>
          <p:spPr>
            <a:xfrm>
              <a:off x="1465875" y="2019301"/>
              <a:ext cx="248625" cy="7620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11" name="30 Conector recto"/>
            <p:cNvCxnSpPr>
              <a:stCxn id="8" idx="0"/>
            </p:cNvCxnSpPr>
            <p:nvPr/>
          </p:nvCxnSpPr>
          <p:spPr>
            <a:xfrm flipV="1">
              <a:off x="917553" y="1323975"/>
              <a:ext cx="0" cy="267675"/>
            </a:xfrm>
            <a:prstGeom prst="line">
              <a:avLst/>
            </a:prstGeom>
          </p:spPr>
          <p:style>
            <a:lnRef idx="2">
              <a:schemeClr val="dk1"/>
            </a:lnRef>
            <a:fillRef idx="0">
              <a:schemeClr val="dk1"/>
            </a:fillRef>
            <a:effectRef idx="1">
              <a:schemeClr val="dk1"/>
            </a:effectRef>
            <a:fontRef idx="minor">
              <a:schemeClr val="tx1"/>
            </a:fontRef>
          </p:style>
        </p:cxnSp>
        <p:cxnSp>
          <p:nvCxnSpPr>
            <p:cNvPr id="12" name="31 Conector recto"/>
            <p:cNvCxnSpPr/>
            <p:nvPr/>
          </p:nvCxnSpPr>
          <p:spPr>
            <a:xfrm>
              <a:off x="917553" y="1323975"/>
              <a:ext cx="653585" cy="0"/>
            </a:xfrm>
            <a:prstGeom prst="line">
              <a:avLst/>
            </a:prstGeom>
          </p:spPr>
          <p:style>
            <a:lnRef idx="2">
              <a:schemeClr val="dk1"/>
            </a:lnRef>
            <a:fillRef idx="0">
              <a:schemeClr val="dk1"/>
            </a:fillRef>
            <a:effectRef idx="1">
              <a:schemeClr val="dk1"/>
            </a:effectRef>
            <a:fontRef idx="minor">
              <a:schemeClr val="tx1"/>
            </a:fontRef>
          </p:style>
        </p:cxnSp>
        <p:cxnSp>
          <p:nvCxnSpPr>
            <p:cNvPr id="13" name="96 Conector recto"/>
            <p:cNvCxnSpPr>
              <a:endCxn id="9" idx="0"/>
            </p:cNvCxnSpPr>
            <p:nvPr/>
          </p:nvCxnSpPr>
          <p:spPr>
            <a:xfrm>
              <a:off x="1571138" y="1323975"/>
              <a:ext cx="0" cy="447676"/>
            </a:xfrm>
            <a:prstGeom prst="line">
              <a:avLst/>
            </a:prstGeom>
          </p:spPr>
          <p:style>
            <a:lnRef idx="2">
              <a:schemeClr val="dk1"/>
            </a:lnRef>
            <a:fillRef idx="0">
              <a:schemeClr val="dk1"/>
            </a:fillRef>
            <a:effectRef idx="1">
              <a:schemeClr val="dk1"/>
            </a:effectRef>
            <a:fontRef idx="minor">
              <a:schemeClr val="tx1"/>
            </a:fontRef>
          </p:style>
        </p:cxnSp>
        <p:sp>
          <p:nvSpPr>
            <p:cNvPr id="14" name="2 Rectángulo"/>
            <p:cNvSpPr/>
            <p:nvPr/>
          </p:nvSpPr>
          <p:spPr>
            <a:xfrm>
              <a:off x="2085000" y="1771355"/>
              <a:ext cx="866775" cy="59055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s-EC" sz="1400" dirty="0">
                  <a:effectLst/>
                  <a:ea typeface="Calibri" panose="020F0502020204030204" pitchFamily="34" charset="0"/>
                </a:rPr>
                <a:t> </a:t>
              </a:r>
              <a:r>
                <a:rPr lang="es-EC" sz="1100" dirty="0">
                  <a:solidFill>
                    <a:srgbClr val="FF0000"/>
                  </a:solidFill>
                  <a:effectLst/>
                  <a:ea typeface="Calibri" panose="020F0502020204030204" pitchFamily="34" charset="0"/>
                </a:rPr>
                <a:t>+</a:t>
              </a:r>
              <a:r>
                <a:rPr lang="es-EC" sz="1100" dirty="0">
                  <a:effectLst/>
                  <a:ea typeface="Calibri" panose="020F0502020204030204" pitchFamily="34" charset="0"/>
                </a:rPr>
                <a:t>	  -</a:t>
              </a:r>
              <a:endParaRPr lang="es-EC" sz="1200" dirty="0">
                <a:effectLst/>
                <a:latin typeface="Times New Roman" panose="02020603050405020304" pitchFamily="18" charset="0"/>
                <a:ea typeface="Times New Roman" panose="02020603050405020304" pitchFamily="18" charset="0"/>
              </a:endParaRPr>
            </a:p>
            <a:p>
              <a:pPr algn="ctr">
                <a:lnSpc>
                  <a:spcPct val="115000"/>
                </a:lnSpc>
                <a:spcAft>
                  <a:spcPts val="1000"/>
                </a:spcAft>
              </a:pPr>
              <a:r>
                <a:rPr lang="es-EC" sz="1100" dirty="0">
                  <a:effectLst/>
                  <a:ea typeface="Calibri" panose="020F0502020204030204" pitchFamily="34" charset="0"/>
                </a:rPr>
                <a:t>12 VDC</a:t>
              </a:r>
              <a:endParaRPr lang="es-EC" sz="1200" dirty="0">
                <a:effectLst/>
                <a:latin typeface="Times New Roman" panose="02020603050405020304" pitchFamily="18" charset="0"/>
                <a:ea typeface="Times New Roman" panose="02020603050405020304" pitchFamily="18" charset="0"/>
              </a:endParaRPr>
            </a:p>
          </p:txBody>
        </p:sp>
        <p:sp>
          <p:nvSpPr>
            <p:cNvPr id="15" name="2 Rectángulo"/>
            <p:cNvSpPr/>
            <p:nvPr/>
          </p:nvSpPr>
          <p:spPr>
            <a:xfrm>
              <a:off x="2169455" y="1591015"/>
              <a:ext cx="179705" cy="17970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2 Rectángulo"/>
            <p:cNvSpPr/>
            <p:nvPr/>
          </p:nvSpPr>
          <p:spPr>
            <a:xfrm>
              <a:off x="2645705" y="1591015"/>
              <a:ext cx="179705" cy="17970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17" name="100 Conector angular"/>
            <p:cNvCxnSpPr>
              <a:stCxn id="15" idx="0"/>
            </p:cNvCxnSpPr>
            <p:nvPr/>
          </p:nvCxnSpPr>
          <p:spPr>
            <a:xfrm rot="16200000" flipV="1">
              <a:off x="1853384" y="1185090"/>
              <a:ext cx="267040" cy="544808"/>
            </a:xfrm>
            <a:prstGeom prst="bentConnector2">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101 Conector recto"/>
            <p:cNvCxnSpPr/>
            <p:nvPr/>
          </p:nvCxnSpPr>
          <p:spPr>
            <a:xfrm>
              <a:off x="1714500" y="1323975"/>
              <a:ext cx="0" cy="4476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102 Conector angular"/>
            <p:cNvCxnSpPr>
              <a:stCxn id="7" idx="0"/>
            </p:cNvCxnSpPr>
            <p:nvPr/>
          </p:nvCxnSpPr>
          <p:spPr>
            <a:xfrm rot="5400000" flipH="1" flipV="1">
              <a:off x="1401338" y="-607462"/>
              <a:ext cx="1239225" cy="3159000"/>
            </a:xfrm>
            <a:prstGeom prst="bentConnector2">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103 Conector recto"/>
            <p:cNvCxnSpPr/>
            <p:nvPr/>
          </p:nvCxnSpPr>
          <p:spPr>
            <a:xfrm flipV="1">
              <a:off x="1714500" y="647700"/>
              <a:ext cx="0" cy="67627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104 Conector angular"/>
            <p:cNvCxnSpPr/>
            <p:nvPr/>
          </p:nvCxnSpPr>
          <p:spPr>
            <a:xfrm>
              <a:off x="1714500" y="647700"/>
              <a:ext cx="1885951" cy="0"/>
            </a:xfrm>
            <a:prstGeom prst="bentConnector3">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105 Conector angular"/>
            <p:cNvCxnSpPr>
              <a:stCxn id="16" idx="0"/>
            </p:cNvCxnSpPr>
            <p:nvPr/>
          </p:nvCxnSpPr>
          <p:spPr>
            <a:xfrm rot="16200000" flipV="1">
              <a:off x="2423944" y="1281282"/>
              <a:ext cx="619465" cy="0"/>
            </a:xfrm>
            <a:prstGeom prst="bentConnector3">
              <a:avLst/>
            </a:prstGeom>
          </p:spPr>
          <p:style>
            <a:lnRef idx="2">
              <a:schemeClr val="dk1"/>
            </a:lnRef>
            <a:fillRef idx="0">
              <a:schemeClr val="dk1"/>
            </a:fillRef>
            <a:effectRef idx="1">
              <a:schemeClr val="dk1"/>
            </a:effectRef>
            <a:fontRef idx="minor">
              <a:schemeClr val="tx1"/>
            </a:fontRef>
          </p:style>
        </p:cxnSp>
        <p:cxnSp>
          <p:nvCxnSpPr>
            <p:cNvPr id="23" name="106 Conector recto"/>
            <p:cNvCxnSpPr/>
            <p:nvPr/>
          </p:nvCxnSpPr>
          <p:spPr>
            <a:xfrm>
              <a:off x="2733676" y="971549"/>
              <a:ext cx="866775" cy="0"/>
            </a:xfrm>
            <a:prstGeom prst="line">
              <a:avLst/>
            </a:prstGeom>
          </p:spPr>
          <p:style>
            <a:lnRef idx="2">
              <a:schemeClr val="dk1"/>
            </a:lnRef>
            <a:fillRef idx="0">
              <a:schemeClr val="dk1"/>
            </a:fillRef>
            <a:effectRef idx="1">
              <a:schemeClr val="dk1"/>
            </a:effectRef>
            <a:fontRef idx="minor">
              <a:schemeClr val="tx1"/>
            </a:fontRef>
          </p:style>
        </p:cxnSp>
        <p:sp>
          <p:nvSpPr>
            <p:cNvPr id="24" name="107 Cuadro de texto"/>
            <p:cNvSpPr txBox="1"/>
            <p:nvPr/>
          </p:nvSpPr>
          <p:spPr>
            <a:xfrm>
              <a:off x="3648075" y="180975"/>
              <a:ext cx="866775" cy="10001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a:effectLst/>
                  <a:ea typeface="Calibri" panose="020F0502020204030204" pitchFamily="34" charset="0"/>
                  <a:cs typeface="Times New Roman" panose="02020603050405020304" pitchFamily="18" charset="0"/>
                </a:rPr>
                <a:t>24VDC</a:t>
              </a:r>
              <a:endParaRPr lang="es-EC" sz="1100">
                <a:effectLst/>
                <a:ea typeface="Calibri" panose="020F0502020204030204" pitchFamily="34" charset="0"/>
                <a:cs typeface="Times New Roman" panose="02020603050405020304" pitchFamily="18" charset="0"/>
              </a:endParaRPr>
            </a:p>
            <a:p>
              <a:pPr>
                <a:lnSpc>
                  <a:spcPct val="115000"/>
                </a:lnSpc>
                <a:spcAft>
                  <a:spcPts val="1000"/>
                </a:spcAft>
              </a:pPr>
              <a:r>
                <a:rPr lang="es-ES" sz="1100">
                  <a:effectLst/>
                  <a:ea typeface="Calibri" panose="020F0502020204030204" pitchFamily="34" charset="0"/>
                  <a:cs typeface="Times New Roman" panose="02020603050405020304" pitchFamily="18" charset="0"/>
                </a:rPr>
                <a:t>12VDC</a:t>
              </a:r>
              <a:endParaRPr lang="es-EC" sz="1100">
                <a:effectLst/>
                <a:ea typeface="Calibri" panose="020F0502020204030204" pitchFamily="34" charset="0"/>
                <a:cs typeface="Times New Roman" panose="02020603050405020304" pitchFamily="18" charset="0"/>
              </a:endParaRPr>
            </a:p>
            <a:p>
              <a:pPr>
                <a:lnSpc>
                  <a:spcPct val="115000"/>
                </a:lnSpc>
                <a:spcAft>
                  <a:spcPts val="1000"/>
                </a:spcAft>
              </a:pPr>
              <a:r>
                <a:rPr lang="es-ES" sz="1100">
                  <a:effectLst/>
                  <a:ea typeface="Calibri" panose="020F0502020204030204" pitchFamily="34" charset="0"/>
                  <a:cs typeface="Times New Roman" panose="02020603050405020304" pitchFamily="18" charset="0"/>
                </a:rPr>
                <a:t>NEGATIVO</a:t>
              </a:r>
              <a:endParaRPr lang="es-EC" sz="1100">
                <a:effectLst/>
                <a:ea typeface="Calibri" panose="020F0502020204030204" pitchFamily="34" charset="0"/>
                <a:cs typeface="Times New Roman" panose="02020603050405020304" pitchFamily="18" charset="0"/>
              </a:endParaRPr>
            </a:p>
          </p:txBody>
        </p:sp>
      </p:grpSp>
      <p:grpSp>
        <p:nvGrpSpPr>
          <p:cNvPr id="25" name="Lienzo 318"/>
          <p:cNvGrpSpPr/>
          <p:nvPr/>
        </p:nvGrpSpPr>
        <p:grpSpPr>
          <a:xfrm>
            <a:off x="6590944" y="3719593"/>
            <a:ext cx="5259862" cy="2944678"/>
            <a:chOff x="0" y="0"/>
            <a:chExt cx="5324475" cy="2844187"/>
          </a:xfrm>
        </p:grpSpPr>
        <p:sp>
          <p:nvSpPr>
            <p:cNvPr id="26" name="Rectángulo 25"/>
            <p:cNvSpPr/>
            <p:nvPr/>
          </p:nvSpPr>
          <p:spPr>
            <a:xfrm>
              <a:off x="0" y="0"/>
              <a:ext cx="5324475" cy="2842895"/>
            </a:xfrm>
            <a:prstGeom prst="rect">
              <a:avLst/>
            </a:prstGeom>
          </p:spPr>
        </p:sp>
        <p:sp>
          <p:nvSpPr>
            <p:cNvPr id="27" name="110 Rectángulo"/>
            <p:cNvSpPr/>
            <p:nvPr/>
          </p:nvSpPr>
          <p:spPr>
            <a:xfrm>
              <a:off x="2533746" y="1009535"/>
              <a:ext cx="752570" cy="770804"/>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800">
                  <a:effectLst/>
                  <a:latin typeface="Arial" panose="020B0604020202020204" pitchFamily="34" charset="0"/>
                  <a:ea typeface="Calibri" panose="020F0502020204030204" pitchFamily="34" charset="0"/>
                  <a:cs typeface="Times New Roman" panose="02020603050405020304" pitchFamily="18" charset="0"/>
                </a:rPr>
                <a:t>24VDC</a:t>
              </a:r>
              <a:endParaRPr lang="es-EC" sz="1100">
                <a:effectLst/>
                <a:ea typeface="Calibri" panose="020F0502020204030204" pitchFamily="34" charset="0"/>
                <a:cs typeface="Times New Roman" panose="02020603050405020304" pitchFamily="18" charset="0"/>
              </a:endParaRPr>
            </a:p>
            <a:p>
              <a:pPr algn="ctr">
                <a:lnSpc>
                  <a:spcPct val="115000"/>
                </a:lnSpc>
                <a:spcAft>
                  <a:spcPts val="1000"/>
                </a:spcAft>
              </a:pPr>
              <a:r>
                <a:rPr lang="es-ES" sz="800">
                  <a:effectLst/>
                  <a:latin typeface="Arial" panose="020B0604020202020204" pitchFamily="34" charset="0"/>
                  <a:ea typeface="Calibri" panose="020F0502020204030204" pitchFamily="34" charset="0"/>
                  <a:cs typeface="Times New Roman" panose="02020603050405020304" pitchFamily="18" charset="0"/>
                </a:rPr>
                <a:t>12VDC</a:t>
              </a:r>
              <a:endParaRPr lang="es-EC" sz="1100">
                <a:effectLst/>
                <a:ea typeface="Calibri" panose="020F0502020204030204" pitchFamily="34" charset="0"/>
                <a:cs typeface="Times New Roman" panose="02020603050405020304" pitchFamily="18" charset="0"/>
              </a:endParaRPr>
            </a:p>
            <a:p>
              <a:pPr algn="ctr">
                <a:lnSpc>
                  <a:spcPct val="115000"/>
                </a:lnSpc>
                <a:spcAft>
                  <a:spcPts val="1000"/>
                </a:spcAft>
              </a:pPr>
              <a:r>
                <a:rPr lang="es-ES" sz="800">
                  <a:effectLst/>
                  <a:latin typeface="Arial" panose="020B0604020202020204" pitchFamily="34" charset="0"/>
                  <a:ea typeface="Calibri" panose="020F0502020204030204" pitchFamily="34" charset="0"/>
                  <a:cs typeface="Times New Roman" panose="02020603050405020304" pitchFamily="18" charset="0"/>
                </a:rPr>
                <a:t>NEGATIVO</a:t>
              </a:r>
              <a:endParaRPr lang="es-EC" sz="1100">
                <a:effectLst/>
                <a:ea typeface="Calibri" panose="020F0502020204030204" pitchFamily="34" charset="0"/>
                <a:cs typeface="Times New Roman" panose="02020603050405020304" pitchFamily="18" charset="0"/>
              </a:endParaRPr>
            </a:p>
          </p:txBody>
        </p:sp>
        <p:pic>
          <p:nvPicPr>
            <p:cNvPr id="28" name="111 Imagen"/>
            <p:cNvPicPr>
              <a:picLocks noChangeAspect="1"/>
            </p:cNvPicPr>
            <p:nvPr/>
          </p:nvPicPr>
          <p:blipFill rotWithShape="1">
            <a:blip r:embed="rId2"/>
            <a:srcRect l="24729" t="77198" r="72380" b="16339"/>
            <a:stretch/>
          </p:blipFill>
          <p:spPr>
            <a:xfrm>
              <a:off x="3796076" y="1247774"/>
              <a:ext cx="533400" cy="638175"/>
            </a:xfrm>
            <a:prstGeom prst="rect">
              <a:avLst/>
            </a:prstGeom>
          </p:spPr>
        </p:pic>
        <p:pic>
          <p:nvPicPr>
            <p:cNvPr id="29" name="3 Imagen"/>
            <p:cNvPicPr/>
            <p:nvPr/>
          </p:nvPicPr>
          <p:blipFill rotWithShape="1">
            <a:blip r:embed="rId2"/>
            <a:srcRect l="24729" t="77198" r="72380" b="16339"/>
            <a:stretch/>
          </p:blipFill>
          <p:spPr>
            <a:xfrm>
              <a:off x="3800839" y="2056425"/>
              <a:ext cx="533400" cy="638175"/>
            </a:xfrm>
            <a:prstGeom prst="rect">
              <a:avLst/>
            </a:prstGeom>
          </p:spPr>
        </p:pic>
        <p:sp>
          <p:nvSpPr>
            <p:cNvPr id="30" name="113 Elipse"/>
            <p:cNvSpPr/>
            <p:nvPr/>
          </p:nvSpPr>
          <p:spPr>
            <a:xfrm>
              <a:off x="3238862" y="1076325"/>
              <a:ext cx="72000" cy="72000"/>
            </a:xfrm>
            <a:prstGeom prst="ellipse">
              <a:avLst/>
            </a:prstGeom>
            <a:solidFill>
              <a:srgbClr val="FF0000"/>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1" name="6 Elipse"/>
            <p:cNvSpPr/>
            <p:nvPr/>
          </p:nvSpPr>
          <p:spPr>
            <a:xfrm flipH="1" flipV="1">
              <a:off x="2461918" y="1356655"/>
              <a:ext cx="72000" cy="72000"/>
            </a:xfrm>
            <a:prstGeom prst="ellipse">
              <a:avLst/>
            </a:prstGeom>
            <a:solidFill>
              <a:srgbClr val="FF0000"/>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2" name="6 Elipse"/>
            <p:cNvSpPr/>
            <p:nvPr/>
          </p:nvSpPr>
          <p:spPr>
            <a:xfrm flipH="1" flipV="1">
              <a:off x="3267439" y="1595120"/>
              <a:ext cx="71755" cy="71755"/>
            </a:xfrm>
            <a:prstGeom prst="ellipse">
              <a:avLst/>
            </a:prstGeom>
            <a:solidFill>
              <a:schemeClr val="tx1"/>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33" name="116 Conector recto"/>
            <p:cNvCxnSpPr/>
            <p:nvPr/>
          </p:nvCxnSpPr>
          <p:spPr>
            <a:xfrm flipV="1">
              <a:off x="3324133" y="1104898"/>
              <a:ext cx="7386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117 Conector recto"/>
            <p:cNvCxnSpPr>
              <a:endCxn id="28" idx="0"/>
            </p:cNvCxnSpPr>
            <p:nvPr/>
          </p:nvCxnSpPr>
          <p:spPr>
            <a:xfrm>
              <a:off x="4058015" y="1104898"/>
              <a:ext cx="0" cy="1428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119 Conector recto"/>
            <p:cNvCxnSpPr/>
            <p:nvPr/>
          </p:nvCxnSpPr>
          <p:spPr>
            <a:xfrm>
              <a:off x="3738925" y="1104898"/>
              <a:ext cx="0" cy="904877"/>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120 Conector recto"/>
            <p:cNvCxnSpPr/>
            <p:nvPr/>
          </p:nvCxnSpPr>
          <p:spPr>
            <a:xfrm>
              <a:off x="3738925" y="2009775"/>
              <a:ext cx="32385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121 Conector recto"/>
            <p:cNvCxnSpPr>
              <a:endCxn id="29" idx="0"/>
            </p:cNvCxnSpPr>
            <p:nvPr/>
          </p:nvCxnSpPr>
          <p:spPr>
            <a:xfrm>
              <a:off x="4062778" y="2009775"/>
              <a:ext cx="0" cy="46650"/>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122 Conector recto"/>
            <p:cNvCxnSpPr>
              <a:stCxn id="32" idx="2"/>
            </p:cNvCxnSpPr>
            <p:nvPr/>
          </p:nvCxnSpPr>
          <p:spPr>
            <a:xfrm flipV="1">
              <a:off x="3339194" y="1628775"/>
              <a:ext cx="137794" cy="0"/>
            </a:xfrm>
            <a:prstGeom prst="line">
              <a:avLst/>
            </a:prstGeom>
          </p:spPr>
          <p:style>
            <a:lnRef idx="2">
              <a:schemeClr val="dk1"/>
            </a:lnRef>
            <a:fillRef idx="0">
              <a:schemeClr val="dk1"/>
            </a:fillRef>
            <a:effectRef idx="1">
              <a:schemeClr val="dk1"/>
            </a:effectRef>
            <a:fontRef idx="minor">
              <a:schemeClr val="tx1"/>
            </a:fontRef>
          </p:style>
        </p:cxnSp>
        <p:cxnSp>
          <p:nvCxnSpPr>
            <p:cNvPr id="39" name="123 Conector recto"/>
            <p:cNvCxnSpPr/>
            <p:nvPr/>
          </p:nvCxnSpPr>
          <p:spPr>
            <a:xfrm>
              <a:off x="3476988" y="1628775"/>
              <a:ext cx="0" cy="257174"/>
            </a:xfrm>
            <a:prstGeom prst="line">
              <a:avLst/>
            </a:prstGeom>
          </p:spPr>
          <p:style>
            <a:lnRef idx="2">
              <a:schemeClr val="dk1"/>
            </a:lnRef>
            <a:fillRef idx="0">
              <a:schemeClr val="dk1"/>
            </a:fillRef>
            <a:effectRef idx="1">
              <a:schemeClr val="dk1"/>
            </a:effectRef>
            <a:fontRef idx="minor">
              <a:schemeClr val="tx1"/>
            </a:fontRef>
          </p:style>
        </p:cxnSp>
        <p:cxnSp>
          <p:nvCxnSpPr>
            <p:cNvPr id="40" name="124 Conector recto"/>
            <p:cNvCxnSpPr/>
            <p:nvPr/>
          </p:nvCxnSpPr>
          <p:spPr>
            <a:xfrm>
              <a:off x="3476988" y="1885949"/>
              <a:ext cx="223837" cy="0"/>
            </a:xfrm>
            <a:prstGeom prst="line">
              <a:avLst/>
            </a:prstGeom>
          </p:spPr>
          <p:style>
            <a:lnRef idx="2">
              <a:schemeClr val="dk1"/>
            </a:lnRef>
            <a:fillRef idx="0">
              <a:schemeClr val="dk1"/>
            </a:fillRef>
            <a:effectRef idx="1">
              <a:schemeClr val="dk1"/>
            </a:effectRef>
            <a:fontRef idx="minor">
              <a:schemeClr val="tx1"/>
            </a:fontRef>
          </p:style>
        </p:cxnSp>
        <p:cxnSp>
          <p:nvCxnSpPr>
            <p:cNvPr id="41" name="125 Conector recto"/>
            <p:cNvCxnSpPr>
              <a:endCxn id="28" idx="2"/>
            </p:cNvCxnSpPr>
            <p:nvPr/>
          </p:nvCxnSpPr>
          <p:spPr>
            <a:xfrm>
              <a:off x="3796076" y="1885949"/>
              <a:ext cx="266700" cy="0"/>
            </a:xfrm>
            <a:prstGeom prst="line">
              <a:avLst/>
            </a:prstGeom>
          </p:spPr>
          <p:style>
            <a:lnRef idx="2">
              <a:schemeClr val="dk1"/>
            </a:lnRef>
            <a:fillRef idx="0">
              <a:schemeClr val="dk1"/>
            </a:fillRef>
            <a:effectRef idx="1">
              <a:schemeClr val="dk1"/>
            </a:effectRef>
            <a:fontRef idx="minor">
              <a:schemeClr val="tx1"/>
            </a:fontRef>
          </p:style>
        </p:cxnSp>
        <p:cxnSp>
          <p:nvCxnSpPr>
            <p:cNvPr id="42" name="126 Conector recto"/>
            <p:cNvCxnSpPr>
              <a:endCxn id="28" idx="2"/>
            </p:cNvCxnSpPr>
            <p:nvPr/>
          </p:nvCxnSpPr>
          <p:spPr>
            <a:xfrm flipH="1">
              <a:off x="4062776" y="1885949"/>
              <a:ext cx="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127 Conector recto"/>
            <p:cNvCxnSpPr/>
            <p:nvPr/>
          </p:nvCxnSpPr>
          <p:spPr>
            <a:xfrm flipV="1">
              <a:off x="4062778" y="1809755"/>
              <a:ext cx="0" cy="72000"/>
            </a:xfrm>
            <a:prstGeom prst="line">
              <a:avLst/>
            </a:prstGeom>
          </p:spPr>
          <p:style>
            <a:lnRef idx="2">
              <a:schemeClr val="dk1"/>
            </a:lnRef>
            <a:fillRef idx="0">
              <a:schemeClr val="dk1"/>
            </a:fillRef>
            <a:effectRef idx="1">
              <a:schemeClr val="dk1"/>
            </a:effectRef>
            <a:fontRef idx="minor">
              <a:schemeClr val="tx1"/>
            </a:fontRef>
          </p:style>
        </p:cxnSp>
        <p:cxnSp>
          <p:nvCxnSpPr>
            <p:cNvPr id="44" name="288 Conector recto"/>
            <p:cNvCxnSpPr/>
            <p:nvPr/>
          </p:nvCxnSpPr>
          <p:spPr>
            <a:xfrm>
              <a:off x="3476988" y="1885949"/>
              <a:ext cx="0" cy="890588"/>
            </a:xfrm>
            <a:prstGeom prst="line">
              <a:avLst/>
            </a:prstGeom>
          </p:spPr>
          <p:style>
            <a:lnRef idx="2">
              <a:schemeClr val="dk1"/>
            </a:lnRef>
            <a:fillRef idx="0">
              <a:schemeClr val="dk1"/>
            </a:fillRef>
            <a:effectRef idx="1">
              <a:schemeClr val="dk1"/>
            </a:effectRef>
            <a:fontRef idx="minor">
              <a:schemeClr val="tx1"/>
            </a:fontRef>
          </p:style>
        </p:cxnSp>
        <p:cxnSp>
          <p:nvCxnSpPr>
            <p:cNvPr id="45" name="289 Conector recto"/>
            <p:cNvCxnSpPr>
              <a:endCxn id="29" idx="2"/>
            </p:cNvCxnSpPr>
            <p:nvPr/>
          </p:nvCxnSpPr>
          <p:spPr>
            <a:xfrm flipV="1">
              <a:off x="4061668" y="2694300"/>
              <a:ext cx="5594" cy="81004"/>
            </a:xfrm>
            <a:prstGeom prst="line">
              <a:avLst/>
            </a:prstGeom>
          </p:spPr>
          <p:style>
            <a:lnRef idx="2">
              <a:schemeClr val="dk1"/>
            </a:lnRef>
            <a:fillRef idx="0">
              <a:schemeClr val="dk1"/>
            </a:fillRef>
            <a:effectRef idx="1">
              <a:schemeClr val="dk1"/>
            </a:effectRef>
            <a:fontRef idx="minor">
              <a:schemeClr val="tx1"/>
            </a:fontRef>
          </p:style>
        </p:cxnSp>
        <p:cxnSp>
          <p:nvCxnSpPr>
            <p:cNvPr id="46" name="290 Conector recto"/>
            <p:cNvCxnSpPr/>
            <p:nvPr/>
          </p:nvCxnSpPr>
          <p:spPr>
            <a:xfrm>
              <a:off x="3476988" y="2776537"/>
              <a:ext cx="585790" cy="0"/>
            </a:xfrm>
            <a:prstGeom prst="line">
              <a:avLst/>
            </a:prstGeom>
          </p:spPr>
          <p:style>
            <a:lnRef idx="2">
              <a:schemeClr val="dk1"/>
            </a:lnRef>
            <a:fillRef idx="0">
              <a:schemeClr val="dk1"/>
            </a:fillRef>
            <a:effectRef idx="1">
              <a:schemeClr val="dk1"/>
            </a:effectRef>
            <a:fontRef idx="minor">
              <a:schemeClr val="tx1"/>
            </a:fontRef>
          </p:style>
        </p:cxnSp>
        <p:sp>
          <p:nvSpPr>
            <p:cNvPr id="47" name="291 Rectángulo"/>
            <p:cNvSpPr/>
            <p:nvPr/>
          </p:nvSpPr>
          <p:spPr>
            <a:xfrm>
              <a:off x="2533745" y="724205"/>
              <a:ext cx="733521" cy="23295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700">
                  <a:effectLst/>
                  <a:latin typeface="Arial" panose="020B0604020202020204" pitchFamily="34" charset="0"/>
                  <a:ea typeface="Calibri" panose="020F0502020204030204" pitchFamily="34" charset="0"/>
                  <a:cs typeface="Times New Roman" panose="02020603050405020304" pitchFamily="18" charset="0"/>
                </a:rPr>
                <a:t>DRIVER</a:t>
              </a:r>
              <a:endParaRPr lang="es-EC" sz="1100">
                <a:effectLst/>
                <a:ea typeface="Calibri" panose="020F0502020204030204" pitchFamily="34" charset="0"/>
                <a:cs typeface="Times New Roman" panose="02020603050405020304" pitchFamily="18" charset="0"/>
              </a:endParaRPr>
            </a:p>
          </p:txBody>
        </p:sp>
        <p:cxnSp>
          <p:nvCxnSpPr>
            <p:cNvPr id="48" name="292 Conector recto"/>
            <p:cNvCxnSpPr>
              <a:stCxn id="47" idx="3"/>
            </p:cNvCxnSpPr>
            <p:nvPr/>
          </p:nvCxnSpPr>
          <p:spPr>
            <a:xfrm>
              <a:off x="3267216" y="840680"/>
              <a:ext cx="1061965" cy="2599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293 Conector recto"/>
            <p:cNvCxnSpPr>
              <a:endCxn id="29" idx="3"/>
            </p:cNvCxnSpPr>
            <p:nvPr/>
          </p:nvCxnSpPr>
          <p:spPr>
            <a:xfrm>
              <a:off x="4329476" y="866775"/>
              <a:ext cx="4763" cy="150873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0" name="29 Rectángulo"/>
            <p:cNvSpPr/>
            <p:nvPr/>
          </p:nvSpPr>
          <p:spPr>
            <a:xfrm>
              <a:off x="108912" y="113644"/>
              <a:ext cx="939734" cy="230169"/>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800">
                  <a:effectLst/>
                  <a:latin typeface="Arial" panose="020B0604020202020204" pitchFamily="34" charset="0"/>
                  <a:ea typeface="Calibri" panose="020F0502020204030204" pitchFamily="34" charset="0"/>
                  <a:cs typeface="Times New Roman" panose="02020603050405020304" pitchFamily="18" charset="0"/>
                </a:rPr>
                <a:t>RECEPTOR</a:t>
              </a:r>
              <a:endParaRPr lang="es-EC" sz="1200">
                <a:effectLst/>
                <a:latin typeface="Times New Roman" panose="02020603050405020304" pitchFamily="18" charset="0"/>
                <a:ea typeface="Times New Roman" panose="02020603050405020304" pitchFamily="18" charset="0"/>
              </a:endParaRPr>
            </a:p>
          </p:txBody>
        </p:sp>
        <p:sp>
          <p:nvSpPr>
            <p:cNvPr id="51" name="29 Rectángulo"/>
            <p:cNvSpPr/>
            <p:nvPr/>
          </p:nvSpPr>
          <p:spPr>
            <a:xfrm>
              <a:off x="2533841" y="372315"/>
              <a:ext cx="733425" cy="265012"/>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700">
                  <a:effectLst/>
                  <a:latin typeface="Arial" panose="020B0604020202020204" pitchFamily="34" charset="0"/>
                  <a:ea typeface="Calibri" panose="020F0502020204030204" pitchFamily="34" charset="0"/>
                  <a:cs typeface="Times New Roman" panose="02020603050405020304" pitchFamily="18" charset="0"/>
                </a:rPr>
                <a:t>CONTROL</a:t>
              </a:r>
              <a:endParaRPr lang="es-EC" sz="1200">
                <a:effectLst/>
                <a:latin typeface="Times New Roman" panose="02020603050405020304" pitchFamily="18" charset="0"/>
                <a:ea typeface="Times New Roman" panose="02020603050405020304" pitchFamily="18" charset="0"/>
              </a:endParaRPr>
            </a:p>
          </p:txBody>
        </p:sp>
        <p:cxnSp>
          <p:nvCxnSpPr>
            <p:cNvPr id="52" name="296 Conector recto"/>
            <p:cNvCxnSpPr>
              <a:stCxn id="51" idx="2"/>
              <a:endCxn id="47" idx="0"/>
            </p:cNvCxnSpPr>
            <p:nvPr/>
          </p:nvCxnSpPr>
          <p:spPr>
            <a:xfrm flipH="1">
              <a:off x="2900481" y="637327"/>
              <a:ext cx="73" cy="8687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3" name="297 Conector recto"/>
            <p:cNvCxnSpPr>
              <a:stCxn id="50" idx="3"/>
            </p:cNvCxnSpPr>
            <p:nvPr/>
          </p:nvCxnSpPr>
          <p:spPr>
            <a:xfrm flipV="1">
              <a:off x="1048582" y="203795"/>
              <a:ext cx="1851703" cy="2493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298 Conector recto"/>
            <p:cNvCxnSpPr>
              <a:endCxn id="51" idx="0"/>
            </p:cNvCxnSpPr>
            <p:nvPr/>
          </p:nvCxnSpPr>
          <p:spPr>
            <a:xfrm>
              <a:off x="2900529" y="123351"/>
              <a:ext cx="0" cy="24896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300 Conector recto"/>
            <p:cNvCxnSpPr>
              <a:stCxn id="31" idx="6"/>
            </p:cNvCxnSpPr>
            <p:nvPr/>
          </p:nvCxnSpPr>
          <p:spPr>
            <a:xfrm flipH="1" flipV="1">
              <a:off x="1314813" y="1385887"/>
              <a:ext cx="114710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6" name="301 Conector recto"/>
            <p:cNvCxnSpPr/>
            <p:nvPr/>
          </p:nvCxnSpPr>
          <p:spPr>
            <a:xfrm flipH="1">
              <a:off x="1304925" y="1385732"/>
              <a:ext cx="9798" cy="280957"/>
            </a:xfrm>
            <a:prstGeom prst="line">
              <a:avLst/>
            </a:prstGeom>
          </p:spPr>
          <p:style>
            <a:lnRef idx="1">
              <a:schemeClr val="accent2"/>
            </a:lnRef>
            <a:fillRef idx="0">
              <a:schemeClr val="accent2"/>
            </a:fillRef>
            <a:effectRef idx="0">
              <a:schemeClr val="accent2"/>
            </a:effectRef>
            <a:fontRef idx="minor">
              <a:schemeClr val="tx1"/>
            </a:fontRef>
          </p:style>
        </p:cxnSp>
        <p:cxnSp>
          <p:nvCxnSpPr>
            <p:cNvPr id="57" name="302 Conector recto"/>
            <p:cNvCxnSpPr/>
            <p:nvPr/>
          </p:nvCxnSpPr>
          <p:spPr>
            <a:xfrm flipH="1">
              <a:off x="1291000" y="1885949"/>
              <a:ext cx="2185989" cy="0"/>
            </a:xfrm>
            <a:prstGeom prst="line">
              <a:avLst/>
            </a:prstGeom>
          </p:spPr>
          <p:style>
            <a:lnRef idx="2">
              <a:schemeClr val="dk1"/>
            </a:lnRef>
            <a:fillRef idx="0">
              <a:schemeClr val="dk1"/>
            </a:fillRef>
            <a:effectRef idx="1">
              <a:schemeClr val="dk1"/>
            </a:effectRef>
            <a:fontRef idx="minor">
              <a:schemeClr val="tx1"/>
            </a:fontRef>
          </p:style>
        </p:cxnSp>
        <p:cxnSp>
          <p:nvCxnSpPr>
            <p:cNvPr id="58" name="303 Conector recto"/>
            <p:cNvCxnSpPr/>
            <p:nvPr/>
          </p:nvCxnSpPr>
          <p:spPr>
            <a:xfrm flipH="1">
              <a:off x="940076" y="1885320"/>
              <a:ext cx="389233" cy="411"/>
            </a:xfrm>
            <a:prstGeom prst="line">
              <a:avLst/>
            </a:prstGeom>
          </p:spPr>
          <p:style>
            <a:lnRef idx="2">
              <a:schemeClr val="dk1"/>
            </a:lnRef>
            <a:fillRef idx="0">
              <a:schemeClr val="dk1"/>
            </a:fillRef>
            <a:effectRef idx="1">
              <a:schemeClr val="dk1"/>
            </a:effectRef>
            <a:fontRef idx="minor">
              <a:schemeClr val="tx1"/>
            </a:fontRef>
          </p:style>
        </p:cxnSp>
        <p:sp>
          <p:nvSpPr>
            <p:cNvPr id="59" name="304 Elipse"/>
            <p:cNvSpPr/>
            <p:nvPr/>
          </p:nvSpPr>
          <p:spPr>
            <a:xfrm>
              <a:off x="76562" y="1895474"/>
              <a:ext cx="360000" cy="360000"/>
            </a:xfrm>
            <a:prstGeom prst="ellipse">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s-ES" sz="1100">
                  <a:effectLst/>
                  <a:ea typeface="Calibri" panose="020F0502020204030204" pitchFamily="34" charset="0"/>
                  <a:cs typeface="Times New Roman" panose="02020603050405020304" pitchFamily="18" charset="0"/>
                </a:rPr>
                <a:t>M</a:t>
              </a:r>
              <a:endParaRPr lang="es-EC" sz="1100">
                <a:effectLst/>
                <a:ea typeface="Calibri" panose="020F0502020204030204" pitchFamily="34" charset="0"/>
                <a:cs typeface="Times New Roman" panose="02020603050405020304" pitchFamily="18" charset="0"/>
              </a:endParaRPr>
            </a:p>
          </p:txBody>
        </p:sp>
        <p:cxnSp>
          <p:nvCxnSpPr>
            <p:cNvPr id="60" name="305 Conector recto"/>
            <p:cNvCxnSpPr/>
            <p:nvPr/>
          </p:nvCxnSpPr>
          <p:spPr>
            <a:xfrm flipH="1">
              <a:off x="252759" y="1680976"/>
              <a:ext cx="106187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306 Conector recto"/>
            <p:cNvCxnSpPr>
              <a:endCxn id="59" idx="0"/>
            </p:cNvCxnSpPr>
            <p:nvPr/>
          </p:nvCxnSpPr>
          <p:spPr>
            <a:xfrm>
              <a:off x="252775" y="1681163"/>
              <a:ext cx="3787" cy="214311"/>
            </a:xfrm>
            <a:prstGeom prst="line">
              <a:avLst/>
            </a:prstGeom>
          </p:spPr>
          <p:style>
            <a:lnRef idx="1">
              <a:schemeClr val="accent2"/>
            </a:lnRef>
            <a:fillRef idx="0">
              <a:schemeClr val="accent2"/>
            </a:fillRef>
            <a:effectRef idx="0">
              <a:schemeClr val="accent2"/>
            </a:effectRef>
            <a:fontRef idx="minor">
              <a:schemeClr val="tx1"/>
            </a:fontRef>
          </p:style>
        </p:cxnSp>
        <p:sp>
          <p:nvSpPr>
            <p:cNvPr id="62" name="Cuadro de texto 2"/>
            <p:cNvSpPr txBox="1">
              <a:spLocks noChangeArrowheads="1"/>
            </p:cNvSpPr>
            <p:nvPr/>
          </p:nvSpPr>
          <p:spPr bwMode="auto">
            <a:xfrm>
              <a:off x="0" y="2624137"/>
              <a:ext cx="1329309" cy="2200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s-EC" sz="700" dirty="0" smtClean="0">
                  <a:effectLst/>
                  <a:latin typeface="Arial" panose="020B0604020202020204" pitchFamily="34" charset="0"/>
                  <a:ea typeface="Calibri" panose="020F0502020204030204" pitchFamily="34" charset="0"/>
                  <a:cs typeface="Times New Roman" panose="02020603050405020304" pitchFamily="18" charset="0"/>
                </a:rPr>
                <a:t>MOTOR-REDUCTOR</a:t>
              </a:r>
              <a:endParaRPr lang="es-EC" sz="1200" dirty="0">
                <a:effectLst/>
                <a:latin typeface="Times New Roman" panose="02020603050405020304" pitchFamily="18" charset="0"/>
                <a:ea typeface="Times New Roman" panose="02020603050405020304" pitchFamily="18" charset="0"/>
              </a:endParaRPr>
            </a:p>
          </p:txBody>
        </p:sp>
        <p:cxnSp>
          <p:nvCxnSpPr>
            <p:cNvPr id="63" name="309 Conector recto"/>
            <p:cNvCxnSpPr>
              <a:stCxn id="59" idx="6"/>
            </p:cNvCxnSpPr>
            <p:nvPr/>
          </p:nvCxnSpPr>
          <p:spPr>
            <a:xfrm flipV="1">
              <a:off x="436562" y="2056425"/>
              <a:ext cx="254363" cy="0"/>
            </a:xfrm>
            <a:prstGeom prst="line">
              <a:avLst/>
            </a:prstGeom>
          </p:spPr>
          <p:style>
            <a:lnRef idx="1">
              <a:schemeClr val="dk1"/>
            </a:lnRef>
            <a:fillRef idx="0">
              <a:schemeClr val="dk1"/>
            </a:fillRef>
            <a:effectRef idx="0">
              <a:schemeClr val="dk1"/>
            </a:effectRef>
            <a:fontRef idx="minor">
              <a:schemeClr val="tx1"/>
            </a:fontRef>
          </p:style>
        </p:cxnSp>
        <p:cxnSp>
          <p:nvCxnSpPr>
            <p:cNvPr id="64" name="300 Conector recto"/>
            <p:cNvCxnSpPr/>
            <p:nvPr/>
          </p:nvCxnSpPr>
          <p:spPr>
            <a:xfrm flipV="1">
              <a:off x="436562" y="2140880"/>
              <a:ext cx="254000" cy="0"/>
            </a:xfrm>
            <a:prstGeom prst="line">
              <a:avLst/>
            </a:prstGeom>
          </p:spPr>
          <p:style>
            <a:lnRef idx="1">
              <a:schemeClr val="dk1"/>
            </a:lnRef>
            <a:fillRef idx="0">
              <a:schemeClr val="dk1"/>
            </a:fillRef>
            <a:effectRef idx="0">
              <a:schemeClr val="dk1"/>
            </a:effectRef>
            <a:fontRef idx="minor">
              <a:schemeClr val="tx1"/>
            </a:fontRef>
          </p:style>
        </p:cxnSp>
        <p:sp>
          <p:nvSpPr>
            <p:cNvPr id="65" name="29 Rectángulo"/>
            <p:cNvSpPr/>
            <p:nvPr/>
          </p:nvSpPr>
          <p:spPr>
            <a:xfrm>
              <a:off x="694713" y="2006555"/>
              <a:ext cx="181949" cy="18034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ln w="9525" cap="rnd" cmpd="sng" algn="ctr">
                    <a:solidFill>
                      <a:srgbClr val="000000"/>
                    </a:solidFill>
                    <a:prstDash val="solid"/>
                    <a:bevel/>
                  </a:ln>
                  <a:effectLst/>
                  <a:latin typeface="Times New Roman" panose="02020603050405020304" pitchFamily="18" charset="0"/>
                  <a:ea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endParaRPr>
            </a:p>
          </p:txBody>
        </p:sp>
        <p:cxnSp>
          <p:nvCxnSpPr>
            <p:cNvPr id="66" name="313 Conector recto"/>
            <p:cNvCxnSpPr/>
            <p:nvPr/>
          </p:nvCxnSpPr>
          <p:spPr>
            <a:xfrm flipH="1">
              <a:off x="932710" y="1885731"/>
              <a:ext cx="7366" cy="514035"/>
            </a:xfrm>
            <a:prstGeom prst="line">
              <a:avLst/>
            </a:prstGeom>
          </p:spPr>
          <p:style>
            <a:lnRef idx="1">
              <a:schemeClr val="dk1"/>
            </a:lnRef>
            <a:fillRef idx="0">
              <a:schemeClr val="dk1"/>
            </a:fillRef>
            <a:effectRef idx="0">
              <a:schemeClr val="dk1"/>
            </a:effectRef>
            <a:fontRef idx="minor">
              <a:schemeClr val="tx1"/>
            </a:fontRef>
          </p:style>
        </p:cxnSp>
        <p:cxnSp>
          <p:nvCxnSpPr>
            <p:cNvPr id="67" name="314 Conector recto"/>
            <p:cNvCxnSpPr/>
            <p:nvPr/>
          </p:nvCxnSpPr>
          <p:spPr>
            <a:xfrm flipH="1">
              <a:off x="252775" y="2400300"/>
              <a:ext cx="680063" cy="0"/>
            </a:xfrm>
            <a:prstGeom prst="line">
              <a:avLst/>
            </a:prstGeom>
          </p:spPr>
          <p:style>
            <a:lnRef idx="1">
              <a:schemeClr val="dk1"/>
            </a:lnRef>
            <a:fillRef idx="0">
              <a:schemeClr val="dk1"/>
            </a:fillRef>
            <a:effectRef idx="0">
              <a:schemeClr val="dk1"/>
            </a:effectRef>
            <a:fontRef idx="minor">
              <a:schemeClr val="tx1"/>
            </a:fontRef>
          </p:style>
        </p:cxnSp>
        <p:cxnSp>
          <p:nvCxnSpPr>
            <p:cNvPr id="68" name="315 Conector recto"/>
            <p:cNvCxnSpPr>
              <a:endCxn id="59" idx="4"/>
            </p:cNvCxnSpPr>
            <p:nvPr/>
          </p:nvCxnSpPr>
          <p:spPr>
            <a:xfrm flipV="1">
              <a:off x="252775" y="2255474"/>
              <a:ext cx="3787" cy="144826"/>
            </a:xfrm>
            <a:prstGeom prst="line">
              <a:avLst/>
            </a:prstGeom>
          </p:spPr>
          <p:style>
            <a:lnRef idx="1">
              <a:schemeClr val="dk1"/>
            </a:lnRef>
            <a:fillRef idx="0">
              <a:schemeClr val="dk1"/>
            </a:fillRef>
            <a:effectRef idx="0">
              <a:schemeClr val="dk1"/>
            </a:effectRef>
            <a:fontRef idx="minor">
              <a:schemeClr val="tx1"/>
            </a:fontRef>
          </p:style>
        </p:cxnSp>
        <p:sp>
          <p:nvSpPr>
            <p:cNvPr id="71" name="6 Elipse"/>
            <p:cNvSpPr/>
            <p:nvPr/>
          </p:nvSpPr>
          <p:spPr>
            <a:xfrm flipH="1" flipV="1">
              <a:off x="3437550" y="1846875"/>
              <a:ext cx="71120" cy="71120"/>
            </a:xfrm>
            <a:prstGeom prst="ellipse">
              <a:avLst/>
            </a:prstGeom>
            <a:solidFill>
              <a:schemeClr val="tx1"/>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Tree>
    <p:extLst>
      <p:ext uri="{BB962C8B-B14F-4D97-AF65-F5344CB8AC3E}">
        <p14:creationId xmlns:p14="http://schemas.microsoft.com/office/powerpoint/2010/main" val="1750649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Diagrama de control</a:t>
            </a:r>
            <a:endParaRPr lang="es-EC" dirty="0"/>
          </a:p>
        </p:txBody>
      </p:sp>
      <p:sp>
        <p:nvSpPr>
          <p:cNvPr id="3" name="Marcador de contenido 2"/>
          <p:cNvSpPr>
            <a:spLocks noGrp="1"/>
          </p:cNvSpPr>
          <p:nvPr>
            <p:ph idx="1"/>
          </p:nvPr>
        </p:nvSpPr>
        <p:spPr>
          <a:xfrm>
            <a:off x="1069848" y="1869743"/>
            <a:ext cx="10058400" cy="4302457"/>
          </a:xfrm>
        </p:spPr>
        <p:txBody>
          <a:bodyPr/>
          <a:lstStyle/>
          <a:p>
            <a:pPr algn="just"/>
            <a:r>
              <a:rPr lang="es-ES" dirty="0" smtClean="0"/>
              <a:t>Se </a:t>
            </a:r>
            <a:r>
              <a:rPr lang="es-ES" dirty="0"/>
              <a:t>realizan las conexiones del radiocontrol hacia el a</a:t>
            </a:r>
            <a:r>
              <a:rPr lang="es-ES" dirty="0" smtClean="0"/>
              <a:t>rduino </a:t>
            </a:r>
            <a:r>
              <a:rPr lang="es-ES" dirty="0"/>
              <a:t>una vez obtenidas las señales se puede realizar la conexión hacia los drivers de control de los servomotores, los cuales reciben una señal de pulsos y dependiendo del nivel obtenido se realiza un proceso de control de velocidad.</a:t>
            </a:r>
            <a:endParaRPr lang="es-EC" dirty="0"/>
          </a:p>
        </p:txBody>
      </p:sp>
      <p:grpSp>
        <p:nvGrpSpPr>
          <p:cNvPr id="4" name="Lienzo 337"/>
          <p:cNvGrpSpPr/>
          <p:nvPr/>
        </p:nvGrpSpPr>
        <p:grpSpPr>
          <a:xfrm>
            <a:off x="2188760" y="3271908"/>
            <a:ext cx="6600398" cy="3019709"/>
            <a:chOff x="0" y="0"/>
            <a:chExt cx="4648200" cy="1733550"/>
          </a:xfrm>
        </p:grpSpPr>
        <p:sp>
          <p:nvSpPr>
            <p:cNvPr id="5" name="Rectángulo 4"/>
            <p:cNvSpPr/>
            <p:nvPr/>
          </p:nvSpPr>
          <p:spPr>
            <a:xfrm>
              <a:off x="0" y="0"/>
              <a:ext cx="4648200" cy="1733550"/>
            </a:xfrm>
            <a:prstGeom prst="rect">
              <a:avLst/>
            </a:prstGeom>
          </p:spPr>
        </p:sp>
        <p:sp>
          <p:nvSpPr>
            <p:cNvPr id="6" name="323 Rectángulo"/>
            <p:cNvSpPr/>
            <p:nvPr/>
          </p:nvSpPr>
          <p:spPr>
            <a:xfrm>
              <a:off x="1457325" y="751500"/>
              <a:ext cx="676275" cy="21907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800" dirty="0">
                  <a:effectLst/>
                  <a:latin typeface="Arial" panose="020B0604020202020204" pitchFamily="34" charset="0"/>
                  <a:ea typeface="Calibri" panose="020F0502020204030204" pitchFamily="34" charset="0"/>
                  <a:cs typeface="Times New Roman" panose="02020603050405020304" pitchFamily="18" charset="0"/>
                </a:rPr>
                <a:t>ARDUINO</a:t>
              </a:r>
              <a:endParaRPr lang="es-EC" sz="1100" dirty="0">
                <a:effectLst/>
                <a:ea typeface="Calibri" panose="020F0502020204030204" pitchFamily="34" charset="0"/>
                <a:cs typeface="Times New Roman" panose="02020603050405020304" pitchFamily="18" charset="0"/>
              </a:endParaRPr>
            </a:p>
          </p:txBody>
        </p:sp>
        <p:sp>
          <p:nvSpPr>
            <p:cNvPr id="7" name="2 Rectángulo"/>
            <p:cNvSpPr/>
            <p:nvPr/>
          </p:nvSpPr>
          <p:spPr>
            <a:xfrm>
              <a:off x="94275" y="752475"/>
              <a:ext cx="1048725" cy="21907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800">
                  <a:effectLst/>
                  <a:latin typeface="Arial" panose="020B0604020202020204" pitchFamily="34" charset="0"/>
                  <a:ea typeface="Calibri" panose="020F0502020204030204" pitchFamily="34" charset="0"/>
                  <a:cs typeface="Times New Roman" panose="02020603050405020304" pitchFamily="18" charset="0"/>
                </a:rPr>
                <a:t>RADIO CONTROL</a:t>
              </a:r>
              <a:endParaRPr lang="es-EC" sz="1200">
                <a:effectLst/>
                <a:latin typeface="Times New Roman" panose="02020603050405020304" pitchFamily="18" charset="0"/>
                <a:ea typeface="Times New Roman" panose="02020603050405020304" pitchFamily="18" charset="0"/>
              </a:endParaRPr>
            </a:p>
          </p:txBody>
        </p:sp>
        <p:sp>
          <p:nvSpPr>
            <p:cNvPr id="8" name="2 Rectángulo"/>
            <p:cNvSpPr/>
            <p:nvPr/>
          </p:nvSpPr>
          <p:spPr>
            <a:xfrm>
              <a:off x="1457324" y="1360125"/>
              <a:ext cx="676275" cy="21907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800">
                  <a:effectLst/>
                  <a:latin typeface="Arial" panose="020B0604020202020204" pitchFamily="34" charset="0"/>
                  <a:ea typeface="Calibri" panose="020F0502020204030204" pitchFamily="34" charset="0"/>
                  <a:cs typeface="Times New Roman" panose="02020603050405020304" pitchFamily="18" charset="0"/>
                </a:rPr>
                <a:t>DRIVER</a:t>
              </a:r>
              <a:endParaRPr lang="es-EC" sz="1200">
                <a:effectLst/>
                <a:latin typeface="Times New Roman" panose="02020603050405020304" pitchFamily="18" charset="0"/>
                <a:ea typeface="Times New Roman" panose="02020603050405020304" pitchFamily="18" charset="0"/>
              </a:endParaRPr>
            </a:p>
          </p:txBody>
        </p:sp>
        <p:sp>
          <p:nvSpPr>
            <p:cNvPr id="9" name="2 Rectángulo"/>
            <p:cNvSpPr/>
            <p:nvPr/>
          </p:nvSpPr>
          <p:spPr>
            <a:xfrm>
              <a:off x="2619375" y="1367700"/>
              <a:ext cx="1086825" cy="21907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800">
                  <a:effectLst/>
                  <a:latin typeface="Arial" panose="020B0604020202020204" pitchFamily="34" charset="0"/>
                  <a:ea typeface="Calibri" panose="020F0502020204030204" pitchFamily="34" charset="0"/>
                  <a:cs typeface="Times New Roman" panose="02020603050405020304" pitchFamily="18" charset="0"/>
                </a:rPr>
                <a:t>SERVOMOTORES</a:t>
              </a:r>
              <a:endParaRPr lang="es-EC" sz="1200">
                <a:effectLst/>
                <a:latin typeface="Times New Roman" panose="02020603050405020304" pitchFamily="18" charset="0"/>
                <a:ea typeface="Times New Roman" panose="02020603050405020304" pitchFamily="18" charset="0"/>
              </a:endParaRPr>
            </a:p>
          </p:txBody>
        </p:sp>
        <p:sp>
          <p:nvSpPr>
            <p:cNvPr id="10" name="2 Rectángulo"/>
            <p:cNvSpPr/>
            <p:nvPr/>
          </p:nvSpPr>
          <p:spPr>
            <a:xfrm>
              <a:off x="3304200" y="108562"/>
              <a:ext cx="1201125" cy="21907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800">
                  <a:effectLst/>
                  <a:latin typeface="Arial" panose="020B0604020202020204" pitchFamily="34" charset="0"/>
                  <a:ea typeface="Calibri" panose="020F0502020204030204" pitchFamily="34" charset="0"/>
                  <a:cs typeface="Times New Roman" panose="02020603050405020304" pitchFamily="18" charset="0"/>
                </a:rPr>
                <a:t>MOTOR-REDUCTOR</a:t>
              </a:r>
              <a:endParaRPr lang="es-EC" sz="1200">
                <a:effectLst/>
                <a:latin typeface="Times New Roman" panose="02020603050405020304" pitchFamily="18" charset="0"/>
                <a:ea typeface="Times New Roman" panose="02020603050405020304" pitchFamily="18" charset="0"/>
              </a:endParaRPr>
            </a:p>
          </p:txBody>
        </p:sp>
        <p:sp>
          <p:nvSpPr>
            <p:cNvPr id="11" name="2 Rectángulo"/>
            <p:cNvSpPr/>
            <p:nvPr/>
          </p:nvSpPr>
          <p:spPr>
            <a:xfrm>
              <a:off x="1457324" y="104775"/>
              <a:ext cx="733426" cy="219075"/>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800">
                  <a:effectLst/>
                  <a:latin typeface="Arial" panose="020B0604020202020204" pitchFamily="34" charset="0"/>
                  <a:ea typeface="Calibri" panose="020F0502020204030204" pitchFamily="34" charset="0"/>
                  <a:cs typeface="Times New Roman" panose="02020603050405020304" pitchFamily="18" charset="0"/>
                </a:rPr>
                <a:t>BATERIAS</a:t>
              </a:r>
              <a:endParaRPr lang="es-EC" sz="1200">
                <a:effectLst/>
                <a:latin typeface="Times New Roman" panose="02020603050405020304" pitchFamily="18" charset="0"/>
                <a:ea typeface="Times New Roman" panose="02020603050405020304" pitchFamily="18" charset="0"/>
              </a:endParaRPr>
            </a:p>
          </p:txBody>
        </p:sp>
        <p:cxnSp>
          <p:nvCxnSpPr>
            <p:cNvPr id="12" name="330 Conector recto de flecha"/>
            <p:cNvCxnSpPr>
              <a:stCxn id="7" idx="3"/>
            </p:cNvCxnSpPr>
            <p:nvPr/>
          </p:nvCxnSpPr>
          <p:spPr>
            <a:xfrm>
              <a:off x="1143000" y="862013"/>
              <a:ext cx="31432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331 Conector recto de flecha"/>
            <p:cNvCxnSpPr>
              <a:stCxn id="6" idx="2"/>
            </p:cNvCxnSpPr>
            <p:nvPr/>
          </p:nvCxnSpPr>
          <p:spPr>
            <a:xfrm>
              <a:off x="1795463" y="970574"/>
              <a:ext cx="0" cy="36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332 Conector recto de flecha"/>
            <p:cNvCxnSpPr>
              <a:stCxn id="11" idx="2"/>
            </p:cNvCxnSpPr>
            <p:nvPr/>
          </p:nvCxnSpPr>
          <p:spPr>
            <a:xfrm>
              <a:off x="1824037" y="323850"/>
              <a:ext cx="0" cy="403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333 Conector recto de flecha"/>
            <p:cNvCxnSpPr>
              <a:stCxn id="11" idx="3"/>
            </p:cNvCxnSpPr>
            <p:nvPr/>
          </p:nvCxnSpPr>
          <p:spPr>
            <a:xfrm>
              <a:off x="2190750" y="214313"/>
              <a:ext cx="10753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335 Conector recto de flecha"/>
            <p:cNvCxnSpPr>
              <a:stCxn id="8" idx="3"/>
            </p:cNvCxnSpPr>
            <p:nvPr/>
          </p:nvCxnSpPr>
          <p:spPr>
            <a:xfrm flipV="1">
              <a:off x="2133599" y="1447687"/>
              <a:ext cx="4857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336 Conector recto de flecha"/>
            <p:cNvCxnSpPr/>
            <p:nvPr/>
          </p:nvCxnSpPr>
          <p:spPr>
            <a:xfrm>
              <a:off x="2828925" y="214313"/>
              <a:ext cx="0" cy="11162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35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Lienzo 346"/>
          <p:cNvGrpSpPr/>
          <p:nvPr/>
        </p:nvGrpSpPr>
        <p:grpSpPr>
          <a:xfrm>
            <a:off x="3486149" y="-170480"/>
            <a:ext cx="5719843" cy="7028480"/>
            <a:chOff x="0" y="0"/>
            <a:chExt cx="5219700" cy="6867525"/>
          </a:xfrm>
          <a:solidFill>
            <a:schemeClr val="accent3">
              <a:lumMod val="40000"/>
              <a:lumOff val="60000"/>
            </a:schemeClr>
          </a:solidFill>
        </p:grpSpPr>
        <p:sp>
          <p:nvSpPr>
            <p:cNvPr id="19" name="Rectángulo 18"/>
            <p:cNvSpPr/>
            <p:nvPr/>
          </p:nvSpPr>
          <p:spPr>
            <a:xfrm>
              <a:off x="0" y="0"/>
              <a:ext cx="5219700" cy="6867525"/>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sp>
        <p:sp>
          <p:nvSpPr>
            <p:cNvPr id="20" name="347 Elipse"/>
            <p:cNvSpPr/>
            <p:nvPr/>
          </p:nvSpPr>
          <p:spPr>
            <a:xfrm>
              <a:off x="1857374" y="247650"/>
              <a:ext cx="1247775" cy="381000"/>
            </a:xfrm>
            <a:prstGeom prst="ellipse">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INICIO</a:t>
              </a:r>
              <a:endParaRPr lang="es-EC" sz="1100">
                <a:solidFill>
                  <a:schemeClr val="tx1"/>
                </a:solidFill>
                <a:effectLst/>
                <a:ea typeface="Calibri" panose="020F0502020204030204" pitchFamily="34" charset="0"/>
                <a:cs typeface="Times New Roman" panose="02020603050405020304" pitchFamily="18" charset="0"/>
              </a:endParaRPr>
            </a:p>
          </p:txBody>
        </p:sp>
        <p:sp>
          <p:nvSpPr>
            <p:cNvPr id="21" name="348 Rectángulo"/>
            <p:cNvSpPr/>
            <p:nvPr/>
          </p:nvSpPr>
          <p:spPr>
            <a:xfrm>
              <a:off x="1409700" y="857250"/>
              <a:ext cx="2143125" cy="504825"/>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Inicialización de señales de radio control</a:t>
              </a:r>
              <a:endParaRPr lang="es-EC" sz="1100">
                <a:solidFill>
                  <a:schemeClr val="tx1"/>
                </a:solidFill>
                <a:effectLst/>
                <a:ea typeface="Calibri" panose="020F0502020204030204" pitchFamily="34" charset="0"/>
                <a:cs typeface="Times New Roman" panose="02020603050405020304" pitchFamily="18" charset="0"/>
              </a:endParaRPr>
            </a:p>
          </p:txBody>
        </p:sp>
        <p:sp>
          <p:nvSpPr>
            <p:cNvPr id="22" name="348 Rectángulo"/>
            <p:cNvSpPr/>
            <p:nvPr/>
          </p:nvSpPr>
          <p:spPr>
            <a:xfrm>
              <a:off x="1409700" y="1618276"/>
              <a:ext cx="2143125" cy="524850"/>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000">
                  <a:solidFill>
                    <a:schemeClr val="tx1"/>
                  </a:solidFill>
                  <a:effectLst/>
                  <a:latin typeface="Arial" panose="020B0604020202020204" pitchFamily="34" charset="0"/>
                  <a:ea typeface="Calibri" panose="020F0502020204030204" pitchFamily="34" charset="0"/>
                </a:rPr>
                <a:t>Lectura de 3 canales de señal analógica por pulso</a:t>
              </a:r>
              <a:endParaRPr lang="es-EC" sz="1200">
                <a:solidFill>
                  <a:schemeClr val="tx1"/>
                </a:solidFill>
                <a:effectLst/>
                <a:latin typeface="Times New Roman" panose="02020603050405020304" pitchFamily="18" charset="0"/>
                <a:ea typeface="Times New Roman" panose="02020603050405020304" pitchFamily="18" charset="0"/>
              </a:endParaRPr>
            </a:p>
          </p:txBody>
        </p:sp>
        <p:sp>
          <p:nvSpPr>
            <p:cNvPr id="23" name="348 Rectángulo"/>
            <p:cNvSpPr/>
            <p:nvPr/>
          </p:nvSpPr>
          <p:spPr>
            <a:xfrm>
              <a:off x="1409700" y="2399326"/>
              <a:ext cx="2143125" cy="448649"/>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000">
                  <a:solidFill>
                    <a:schemeClr val="tx1"/>
                  </a:solidFill>
                  <a:effectLst/>
                  <a:latin typeface="Arial" panose="020B0604020202020204" pitchFamily="34" charset="0"/>
                  <a:ea typeface="Calibri" panose="020F0502020204030204" pitchFamily="34" charset="0"/>
                </a:rPr>
                <a:t>Orden de activación desde radiocontrol</a:t>
              </a:r>
              <a:endParaRPr lang="es-EC" sz="1200">
                <a:solidFill>
                  <a:schemeClr val="tx1"/>
                </a:solidFill>
                <a:effectLst/>
                <a:latin typeface="Times New Roman" panose="02020603050405020304" pitchFamily="18" charset="0"/>
                <a:ea typeface="Times New Roman" panose="02020603050405020304" pitchFamily="18" charset="0"/>
              </a:endParaRPr>
            </a:p>
          </p:txBody>
        </p:sp>
        <p:cxnSp>
          <p:nvCxnSpPr>
            <p:cNvPr id="24" name="349 Conector recto de flecha"/>
            <p:cNvCxnSpPr>
              <a:stCxn id="20" idx="4"/>
              <a:endCxn id="21" idx="0"/>
            </p:cNvCxnSpPr>
            <p:nvPr/>
          </p:nvCxnSpPr>
          <p:spPr>
            <a:xfrm>
              <a:off x="2481262" y="628650"/>
              <a:ext cx="1" cy="228600"/>
            </a:xfrm>
            <a:prstGeom prst="straightConnector1">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cxnSp>
          <p:nvCxnSpPr>
            <p:cNvPr id="25" name="350 Conector recto de flecha"/>
            <p:cNvCxnSpPr>
              <a:stCxn id="21" idx="2"/>
              <a:endCxn id="22" idx="0"/>
            </p:cNvCxnSpPr>
            <p:nvPr/>
          </p:nvCxnSpPr>
          <p:spPr>
            <a:xfrm>
              <a:off x="2481263" y="1362075"/>
              <a:ext cx="0" cy="256201"/>
            </a:xfrm>
            <a:prstGeom prst="straightConnector1">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cxnSp>
          <p:nvCxnSpPr>
            <p:cNvPr id="26" name="351 Conector recto de flecha"/>
            <p:cNvCxnSpPr>
              <a:stCxn id="22" idx="2"/>
              <a:endCxn id="23" idx="0"/>
            </p:cNvCxnSpPr>
            <p:nvPr/>
          </p:nvCxnSpPr>
          <p:spPr>
            <a:xfrm>
              <a:off x="2481263" y="2143126"/>
              <a:ext cx="0" cy="256200"/>
            </a:xfrm>
            <a:prstGeom prst="straightConnector1">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sp>
          <p:nvSpPr>
            <p:cNvPr id="27" name="348 Rectángulo"/>
            <p:cNvSpPr/>
            <p:nvPr/>
          </p:nvSpPr>
          <p:spPr>
            <a:xfrm>
              <a:off x="1340692" y="3228000"/>
              <a:ext cx="2308285" cy="448310"/>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000" dirty="0">
                  <a:solidFill>
                    <a:schemeClr val="tx1"/>
                  </a:solidFill>
                  <a:effectLst/>
                  <a:latin typeface="Arial" panose="020B0604020202020204" pitchFamily="34" charset="0"/>
                  <a:ea typeface="Calibri" panose="020F0502020204030204" pitchFamily="34" charset="0"/>
                </a:rPr>
                <a:t>Control de señales y parámetros iniciales en 2.5 V</a:t>
              </a:r>
              <a:endParaRPr lang="es-EC" sz="1200" dirty="0">
                <a:solidFill>
                  <a:schemeClr val="tx1"/>
                </a:solidFill>
                <a:effectLst/>
                <a:latin typeface="Times New Roman" panose="02020603050405020304" pitchFamily="18" charset="0"/>
                <a:ea typeface="Times New Roman" panose="02020603050405020304" pitchFamily="18" charset="0"/>
              </a:endParaRPr>
            </a:p>
          </p:txBody>
        </p:sp>
        <p:cxnSp>
          <p:nvCxnSpPr>
            <p:cNvPr id="28" name="131 Conector recto de flecha"/>
            <p:cNvCxnSpPr>
              <a:stCxn id="23" idx="2"/>
              <a:endCxn id="27" idx="0"/>
            </p:cNvCxnSpPr>
            <p:nvPr/>
          </p:nvCxnSpPr>
          <p:spPr>
            <a:xfrm>
              <a:off x="2481263" y="2847975"/>
              <a:ext cx="13572" cy="380025"/>
            </a:xfrm>
            <a:prstGeom prst="straightConnector1">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sp>
          <p:nvSpPr>
            <p:cNvPr id="29" name="348 Rectángulo"/>
            <p:cNvSpPr/>
            <p:nvPr/>
          </p:nvSpPr>
          <p:spPr>
            <a:xfrm>
              <a:off x="1409700" y="4351950"/>
              <a:ext cx="2143125" cy="447675"/>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000">
                  <a:solidFill>
                    <a:schemeClr val="tx1"/>
                  </a:solidFill>
                  <a:effectLst/>
                  <a:latin typeface="Arial" panose="020B0604020202020204" pitchFamily="34" charset="0"/>
                  <a:ea typeface="Times New Roman" panose="02020603050405020304" pitchFamily="18" charset="0"/>
                </a:rPr>
                <a:t>2.5V Canal Activación</a:t>
              </a:r>
              <a:endParaRPr lang="es-EC" sz="1200">
                <a:solidFill>
                  <a:schemeClr val="tx1"/>
                </a:solidFill>
                <a:effectLst/>
                <a:latin typeface="Times New Roman" panose="02020603050405020304" pitchFamily="18" charset="0"/>
                <a:ea typeface="Times New Roman" panose="02020603050405020304" pitchFamily="18" charset="0"/>
              </a:endParaRPr>
            </a:p>
          </p:txBody>
        </p:sp>
        <p:cxnSp>
          <p:nvCxnSpPr>
            <p:cNvPr id="30" name="133 Conector recto de flecha"/>
            <p:cNvCxnSpPr>
              <a:stCxn id="27" idx="2"/>
              <a:endCxn id="29" idx="0"/>
            </p:cNvCxnSpPr>
            <p:nvPr/>
          </p:nvCxnSpPr>
          <p:spPr>
            <a:xfrm flipH="1">
              <a:off x="2481263" y="3676310"/>
              <a:ext cx="13572" cy="675640"/>
            </a:xfrm>
            <a:prstGeom prst="straightConnector1">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sp>
          <p:nvSpPr>
            <p:cNvPr id="31" name="348 Rectángulo"/>
            <p:cNvSpPr/>
            <p:nvPr/>
          </p:nvSpPr>
          <p:spPr>
            <a:xfrm>
              <a:off x="65700" y="3789975"/>
              <a:ext cx="2143125" cy="447040"/>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000">
                  <a:solidFill>
                    <a:schemeClr val="tx1"/>
                  </a:solidFill>
                  <a:effectLst/>
                  <a:latin typeface="Arial" panose="020B0604020202020204" pitchFamily="34" charset="0"/>
                  <a:ea typeface="Times New Roman" panose="02020603050405020304" pitchFamily="18" charset="0"/>
                </a:rPr>
                <a:t> 2.5V Canal Adelante-Atrás</a:t>
              </a:r>
              <a:endParaRPr lang="es-EC" sz="1200">
                <a:solidFill>
                  <a:schemeClr val="tx1"/>
                </a:solidFill>
                <a:effectLst/>
                <a:latin typeface="Times New Roman" panose="02020603050405020304" pitchFamily="18" charset="0"/>
                <a:ea typeface="Times New Roman" panose="02020603050405020304" pitchFamily="18" charset="0"/>
              </a:endParaRPr>
            </a:p>
          </p:txBody>
        </p:sp>
        <p:sp>
          <p:nvSpPr>
            <p:cNvPr id="32" name="348 Rectángulo"/>
            <p:cNvSpPr/>
            <p:nvPr/>
          </p:nvSpPr>
          <p:spPr>
            <a:xfrm>
              <a:off x="2761275" y="3790171"/>
              <a:ext cx="2143125" cy="446405"/>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000" dirty="0">
                  <a:solidFill>
                    <a:schemeClr val="tx1"/>
                  </a:solidFill>
                  <a:effectLst/>
                  <a:latin typeface="Arial" panose="020B0604020202020204" pitchFamily="34" charset="0"/>
                  <a:ea typeface="Times New Roman" panose="02020603050405020304" pitchFamily="18" charset="0"/>
                </a:rPr>
                <a:t>2.5V Canal Derecha-Izquierda</a:t>
              </a:r>
              <a:endParaRPr lang="es-EC" sz="1200" dirty="0">
                <a:solidFill>
                  <a:schemeClr val="tx1"/>
                </a:solidFill>
                <a:effectLst/>
                <a:latin typeface="Times New Roman" panose="02020603050405020304" pitchFamily="18" charset="0"/>
                <a:ea typeface="Times New Roman" panose="02020603050405020304" pitchFamily="18" charset="0"/>
              </a:endParaRPr>
            </a:p>
          </p:txBody>
        </p:sp>
        <p:cxnSp>
          <p:nvCxnSpPr>
            <p:cNvPr id="33" name="136 Conector angular"/>
            <p:cNvCxnSpPr>
              <a:stCxn id="27" idx="2"/>
              <a:endCxn id="32" idx="1"/>
            </p:cNvCxnSpPr>
            <p:nvPr/>
          </p:nvCxnSpPr>
          <p:spPr>
            <a:xfrm rot="16200000" flipH="1">
              <a:off x="2459523" y="3711622"/>
              <a:ext cx="337064" cy="266440"/>
            </a:xfrm>
            <a:prstGeom prst="bentConnector2">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cxnSp>
          <p:nvCxnSpPr>
            <p:cNvPr id="34" name="137 Conector angular"/>
            <p:cNvCxnSpPr>
              <a:stCxn id="27" idx="2"/>
              <a:endCxn id="31" idx="3"/>
            </p:cNvCxnSpPr>
            <p:nvPr/>
          </p:nvCxnSpPr>
          <p:spPr>
            <a:xfrm rot="5400000">
              <a:off x="2183238" y="3701897"/>
              <a:ext cx="337185" cy="286010"/>
            </a:xfrm>
            <a:prstGeom prst="bentConnector2">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sp>
          <p:nvSpPr>
            <p:cNvPr id="35" name="348 Rectángulo"/>
            <p:cNvSpPr/>
            <p:nvPr/>
          </p:nvSpPr>
          <p:spPr>
            <a:xfrm>
              <a:off x="1181100" y="6265840"/>
              <a:ext cx="2600325" cy="447040"/>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000">
                  <a:solidFill>
                    <a:schemeClr val="tx1"/>
                  </a:solidFill>
                  <a:effectLst/>
                  <a:latin typeface="Arial" panose="020B0604020202020204" pitchFamily="34" charset="0"/>
                  <a:ea typeface="Times New Roman" panose="02020603050405020304" pitchFamily="18" charset="0"/>
                </a:rPr>
                <a:t>Señal PWM para motores</a:t>
              </a:r>
              <a:endParaRPr lang="es-EC" sz="1200">
                <a:solidFill>
                  <a:schemeClr val="tx1"/>
                </a:solidFill>
                <a:effectLst/>
                <a:latin typeface="Times New Roman" panose="02020603050405020304" pitchFamily="18" charset="0"/>
                <a:ea typeface="Times New Roman" panose="02020603050405020304" pitchFamily="18" charset="0"/>
              </a:endParaRPr>
            </a:p>
          </p:txBody>
        </p:sp>
        <p:sp>
          <p:nvSpPr>
            <p:cNvPr id="36" name="142 Rombo"/>
            <p:cNvSpPr/>
            <p:nvPr/>
          </p:nvSpPr>
          <p:spPr>
            <a:xfrm>
              <a:off x="1362075" y="5075850"/>
              <a:ext cx="2238375" cy="867750"/>
            </a:xfrm>
            <a:prstGeom prst="diamond">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Potenciómetros digitales</a:t>
              </a:r>
              <a:endParaRPr lang="es-EC" sz="1100">
                <a:solidFill>
                  <a:schemeClr val="tx1"/>
                </a:solidFill>
                <a:effectLst/>
                <a:ea typeface="Calibri" panose="020F0502020204030204" pitchFamily="34" charset="0"/>
                <a:cs typeface="Times New Roman" panose="02020603050405020304" pitchFamily="18" charset="0"/>
              </a:endParaRPr>
            </a:p>
          </p:txBody>
        </p:sp>
        <p:cxnSp>
          <p:nvCxnSpPr>
            <p:cNvPr id="37" name="143 Conector recto de flecha"/>
            <p:cNvCxnSpPr>
              <a:stCxn id="29" idx="2"/>
              <a:endCxn id="36" idx="0"/>
            </p:cNvCxnSpPr>
            <p:nvPr/>
          </p:nvCxnSpPr>
          <p:spPr>
            <a:xfrm>
              <a:off x="2481263" y="4799625"/>
              <a:ext cx="0" cy="276225"/>
            </a:xfrm>
            <a:prstGeom prst="straightConnector1">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cxnSp>
          <p:nvCxnSpPr>
            <p:cNvPr id="38" name="144 Conector recto de flecha"/>
            <p:cNvCxnSpPr>
              <a:stCxn id="36" idx="2"/>
              <a:endCxn id="35" idx="0"/>
            </p:cNvCxnSpPr>
            <p:nvPr/>
          </p:nvCxnSpPr>
          <p:spPr>
            <a:xfrm>
              <a:off x="2481263" y="5943600"/>
              <a:ext cx="0" cy="322240"/>
            </a:xfrm>
            <a:prstGeom prst="straightConnector1">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cxnSp>
          <p:nvCxnSpPr>
            <p:cNvPr id="39" name="145 Conector angular"/>
            <p:cNvCxnSpPr>
              <a:stCxn id="36" idx="3"/>
              <a:endCxn id="23" idx="3"/>
            </p:cNvCxnSpPr>
            <p:nvPr/>
          </p:nvCxnSpPr>
          <p:spPr>
            <a:xfrm flipH="1" flipV="1">
              <a:off x="3552825" y="2623651"/>
              <a:ext cx="47625" cy="2886074"/>
            </a:xfrm>
            <a:prstGeom prst="bentConnector3">
              <a:avLst>
                <a:gd name="adj1" fmla="val -2980000"/>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cxnSp>
          <p:nvCxnSpPr>
            <p:cNvPr id="40" name="3 Conector angular"/>
            <p:cNvCxnSpPr>
              <a:stCxn id="32" idx="2"/>
            </p:cNvCxnSpPr>
            <p:nvPr/>
          </p:nvCxnSpPr>
          <p:spPr>
            <a:xfrm rot="5400000">
              <a:off x="2798839" y="3919001"/>
              <a:ext cx="716424" cy="1351574"/>
            </a:xfrm>
            <a:prstGeom prst="bentConnector2">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cxnSp>
          <p:nvCxnSpPr>
            <p:cNvPr id="41" name="8 Conector angular"/>
            <p:cNvCxnSpPr>
              <a:stCxn id="31" idx="2"/>
            </p:cNvCxnSpPr>
            <p:nvPr/>
          </p:nvCxnSpPr>
          <p:spPr>
            <a:xfrm rot="16200000" flipH="1">
              <a:off x="1451270" y="3923006"/>
              <a:ext cx="715985" cy="1343999"/>
            </a:xfrm>
            <a:prstGeom prst="bentConnector2">
              <a:avLst/>
            </a:prstGeom>
            <a:grpFill/>
            <a:ln>
              <a:solidFill>
                <a:srgbClr val="00B050"/>
              </a:solidFill>
              <a:tailEnd type="arrow"/>
            </a:ln>
          </p:spPr>
          <p:style>
            <a:lnRef idx="2">
              <a:schemeClr val="accent3"/>
            </a:lnRef>
            <a:fillRef idx="1">
              <a:schemeClr val="lt1"/>
            </a:fillRef>
            <a:effectRef idx="0">
              <a:schemeClr val="accent3"/>
            </a:effectRef>
            <a:fontRef idx="minor">
              <a:schemeClr val="dk1"/>
            </a:fontRef>
          </p:style>
        </p:cxnSp>
        <p:sp>
          <p:nvSpPr>
            <p:cNvPr id="42" name="9 Cuadro de texto"/>
            <p:cNvSpPr txBox="1"/>
            <p:nvPr/>
          </p:nvSpPr>
          <p:spPr>
            <a:xfrm>
              <a:off x="3619500" y="5172075"/>
              <a:ext cx="447675" cy="232875"/>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si</a:t>
              </a:r>
              <a:endParaRPr lang="es-EC" sz="1100">
                <a:solidFill>
                  <a:schemeClr val="tx1"/>
                </a:solidFill>
                <a:effectLst/>
                <a:ea typeface="Calibri" panose="020F0502020204030204" pitchFamily="34" charset="0"/>
                <a:cs typeface="Times New Roman" panose="02020603050405020304" pitchFamily="18" charset="0"/>
              </a:endParaRPr>
            </a:p>
          </p:txBody>
        </p:sp>
        <p:sp>
          <p:nvSpPr>
            <p:cNvPr id="43" name="9 Cuadro de texto"/>
            <p:cNvSpPr txBox="1"/>
            <p:nvPr/>
          </p:nvSpPr>
          <p:spPr>
            <a:xfrm>
              <a:off x="2589825" y="5943600"/>
              <a:ext cx="447675" cy="232410"/>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a:solidFill>
                    <a:schemeClr val="tx1"/>
                  </a:solidFill>
                  <a:effectLst/>
                  <a:latin typeface="Arial" panose="020B0604020202020204" pitchFamily="34" charset="0"/>
                  <a:ea typeface="Calibri" panose="020F0502020204030204" pitchFamily="34" charset="0"/>
                </a:rPr>
                <a:t>no</a:t>
              </a:r>
              <a:endParaRPr lang="es-EC" sz="1200">
                <a:solidFill>
                  <a:schemeClr val="tx1"/>
                </a:solidFill>
                <a:effectLst/>
                <a:latin typeface="Times New Roman" panose="02020603050405020304" pitchFamily="18" charset="0"/>
                <a:ea typeface="Times New Roman" panose="02020603050405020304" pitchFamily="18" charset="0"/>
              </a:endParaRPr>
            </a:p>
          </p:txBody>
        </p:sp>
      </p:grpSp>
      <p:sp>
        <p:nvSpPr>
          <p:cNvPr id="44" name="Título 1"/>
          <p:cNvSpPr>
            <a:spLocks noGrp="1"/>
          </p:cNvSpPr>
          <p:nvPr>
            <p:ph type="title"/>
          </p:nvPr>
        </p:nvSpPr>
        <p:spPr>
          <a:xfrm>
            <a:off x="682987" y="82974"/>
            <a:ext cx="1204428" cy="6616756"/>
          </a:xfrm>
        </p:spPr>
        <p:txBody>
          <a:bodyPr vert="wordArtVert">
            <a:normAutofit fontScale="90000"/>
          </a:bodyPr>
          <a:lstStyle/>
          <a:p>
            <a:pPr algn="ctr"/>
            <a:r>
              <a:rPr lang="es-EC" sz="4000" dirty="0" smtClean="0"/>
              <a:t>Diagrama de FLUJO</a:t>
            </a:r>
            <a:endParaRPr lang="es-EC" sz="4000" dirty="0"/>
          </a:p>
        </p:txBody>
      </p:sp>
    </p:spTree>
    <p:extLst>
      <p:ext uri="{BB962C8B-B14F-4D97-AF65-F5344CB8AC3E}">
        <p14:creationId xmlns:p14="http://schemas.microsoft.com/office/powerpoint/2010/main" val="3830645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Diseño mecánico</a:t>
            </a:r>
            <a:endParaRPr lang="es-EC" dirty="0"/>
          </a:p>
        </p:txBody>
      </p:sp>
      <p:sp>
        <p:nvSpPr>
          <p:cNvPr id="3" name="Marcador de contenido 2"/>
          <p:cNvSpPr>
            <a:spLocks noGrp="1"/>
          </p:cNvSpPr>
          <p:nvPr>
            <p:ph idx="1"/>
          </p:nvPr>
        </p:nvSpPr>
        <p:spPr/>
        <p:txBody>
          <a:bodyPr/>
          <a:lstStyle/>
          <a:p>
            <a:pPr algn="just"/>
            <a:r>
              <a:rPr lang="es-ES" dirty="0"/>
              <a:t>Se necesita de una estructura metálica que pueda soportar los elementos y </a:t>
            </a:r>
            <a:r>
              <a:rPr lang="es-ES" dirty="0" smtClean="0"/>
              <a:t>equipo en </a:t>
            </a:r>
            <a:r>
              <a:rPr lang="es-ES" dirty="0"/>
              <a:t>el funcionamiento de la cortadora de césped, por ende, uno de los requisitos necesarios es </a:t>
            </a:r>
            <a:r>
              <a:rPr lang="es-ES" dirty="0" smtClean="0"/>
              <a:t>resistir </a:t>
            </a:r>
            <a:r>
              <a:rPr lang="es-ES" dirty="0"/>
              <a:t>las cargas que descansarán directamente en </a:t>
            </a:r>
            <a:r>
              <a:rPr lang="es-ES" dirty="0" smtClean="0"/>
              <a:t>esta.</a:t>
            </a:r>
          </a:p>
          <a:p>
            <a:pPr algn="just"/>
            <a:r>
              <a:rPr lang="es-ES" dirty="0"/>
              <a:t>Las dimensiones de la estructura  estarán </a:t>
            </a:r>
            <a:r>
              <a:rPr lang="es-ES" dirty="0" smtClean="0"/>
              <a:t>distribuidas </a:t>
            </a:r>
            <a:r>
              <a:rPr lang="es-ES" dirty="0"/>
              <a:t>de tal forma que pueda soportar 50Kg de carga y </a:t>
            </a:r>
            <a:r>
              <a:rPr lang="es-ES" dirty="0" smtClean="0"/>
              <a:t>longitudes </a:t>
            </a:r>
            <a:r>
              <a:rPr lang="es-ES" dirty="0"/>
              <a:t>de </a:t>
            </a:r>
            <a:r>
              <a:rPr lang="es-ES" dirty="0" smtClean="0"/>
              <a:t>alrededor de 1m</a:t>
            </a:r>
            <a:r>
              <a:rPr lang="es-ES" baseline="30000" dirty="0" smtClean="0"/>
              <a:t>2</a:t>
            </a:r>
            <a:r>
              <a:rPr lang="es-ES" dirty="0" smtClean="0"/>
              <a:t> </a:t>
            </a:r>
            <a:r>
              <a:rPr lang="es-ES" dirty="0"/>
              <a:t>x </a:t>
            </a:r>
            <a:r>
              <a:rPr lang="es-ES" dirty="0" smtClean="0"/>
              <a:t>0.5m.</a:t>
            </a:r>
            <a:endParaRPr lang="es-EC" dirty="0"/>
          </a:p>
        </p:txBody>
      </p:sp>
      <mc:AlternateContent xmlns:mc="http://schemas.openxmlformats.org/markup-compatibility/2006" xmlns:a14="http://schemas.microsoft.com/office/drawing/2010/main">
        <mc:Choice Requires="a14">
          <p:sp>
            <p:nvSpPr>
              <p:cNvPr id="4" name="3 Rectángulo"/>
              <p:cNvSpPr/>
              <p:nvPr/>
            </p:nvSpPr>
            <p:spPr>
              <a:xfrm>
                <a:off x="3999733" y="3922878"/>
                <a:ext cx="4890378" cy="564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800" i="1">
                          <a:latin typeface="Cambria Math"/>
                        </a:rPr>
                        <m:t>𝐹</m:t>
                      </m:r>
                      <m:r>
                        <a:rPr lang="es-ES" sz="2800" i="1">
                          <a:latin typeface="Cambria Math"/>
                        </a:rPr>
                        <m:t>1=</m:t>
                      </m:r>
                      <m:sSub>
                        <m:sSubPr>
                          <m:ctrlPr>
                            <a:rPr lang="es-EC" sz="2800" i="1">
                              <a:latin typeface="Cambria Math"/>
                            </a:rPr>
                          </m:ctrlPr>
                        </m:sSubPr>
                        <m:e>
                          <m:r>
                            <a:rPr lang="es-ES" sz="2800" i="1">
                              <a:latin typeface="Cambria Math"/>
                            </a:rPr>
                            <m:t>𝐶</m:t>
                          </m:r>
                        </m:e>
                        <m:sub>
                          <m:r>
                            <a:rPr lang="es-ES" sz="2800" i="1">
                              <a:latin typeface="Cambria Math"/>
                            </a:rPr>
                            <m:t>𝑝𝑒𝑟𝑓𝑖𝑙</m:t>
                          </m:r>
                        </m:sub>
                      </m:sSub>
                      <m:r>
                        <a:rPr lang="es-ES" sz="2800" i="1">
                          <a:latin typeface="Cambria Math"/>
                        </a:rPr>
                        <m:t>+</m:t>
                      </m:r>
                      <m:sSub>
                        <m:sSubPr>
                          <m:ctrlPr>
                            <a:rPr lang="es-EC" sz="2800" i="1">
                              <a:latin typeface="Cambria Math"/>
                            </a:rPr>
                          </m:ctrlPr>
                        </m:sSubPr>
                        <m:e>
                          <m:r>
                            <a:rPr lang="es-ES" sz="2800" i="1">
                              <a:latin typeface="Cambria Math"/>
                            </a:rPr>
                            <m:t>𝐶</m:t>
                          </m:r>
                        </m:e>
                        <m:sub>
                          <m:r>
                            <a:rPr lang="es-ES" sz="2800" i="1">
                              <a:latin typeface="Cambria Math"/>
                            </a:rPr>
                            <m:t>𝑚𝑜𝑡𝑜𝑟</m:t>
                          </m:r>
                          <m:r>
                            <a:rPr lang="es-ES" sz="2800" i="1">
                              <a:latin typeface="Cambria Math"/>
                            </a:rPr>
                            <m:t>+</m:t>
                          </m:r>
                          <m:r>
                            <a:rPr lang="es-ES" sz="2800" i="1">
                              <a:latin typeface="Cambria Math"/>
                            </a:rPr>
                            <m:t>𝑒𝑙𝑒𝑚𝑒𝑛𝑡𝑜𝑠</m:t>
                          </m:r>
                        </m:sub>
                      </m:sSub>
                    </m:oMath>
                  </m:oMathPara>
                </a14:m>
                <a:endParaRPr lang="es-EC" sz="2800" dirty="0"/>
              </a:p>
            </p:txBody>
          </p:sp>
        </mc:Choice>
        <mc:Fallback xmlns="">
          <p:sp>
            <p:nvSpPr>
              <p:cNvPr id="4" name="3 Rectángulo"/>
              <p:cNvSpPr>
                <a:spLocks noRot="1" noChangeAspect="1" noMove="1" noResize="1" noEditPoints="1" noAdjustHandles="1" noChangeArrowheads="1" noChangeShapeType="1" noTextEdit="1"/>
              </p:cNvSpPr>
              <p:nvPr/>
            </p:nvSpPr>
            <p:spPr>
              <a:xfrm>
                <a:off x="3999733" y="3922878"/>
                <a:ext cx="4890378" cy="564065"/>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4015834" y="4592488"/>
                <a:ext cx="256910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800" i="1">
                          <a:latin typeface="Cambria Math"/>
                        </a:rPr>
                        <m:t>𝐹</m:t>
                      </m:r>
                      <m:r>
                        <a:rPr lang="es-ES" sz="2800" i="1">
                          <a:latin typeface="Cambria Math"/>
                        </a:rPr>
                        <m:t>1=491.66 </m:t>
                      </m:r>
                      <m:r>
                        <a:rPr lang="es-ES" sz="2800" i="1">
                          <a:latin typeface="Cambria Math"/>
                        </a:rPr>
                        <m:t>𝑁</m:t>
                      </m:r>
                    </m:oMath>
                  </m:oMathPara>
                </a14:m>
                <a:endParaRPr lang="es-EC" sz="2800" dirty="0"/>
              </a:p>
            </p:txBody>
          </p:sp>
        </mc:Choice>
        <mc:Fallback xmlns="">
          <p:sp>
            <p:nvSpPr>
              <p:cNvPr id="5" name="4 Rectángulo"/>
              <p:cNvSpPr>
                <a:spLocks noRot="1" noChangeAspect="1" noMove="1" noResize="1" noEditPoints="1" noAdjustHandles="1" noChangeArrowheads="1" noChangeShapeType="1" noTextEdit="1"/>
              </p:cNvSpPr>
              <p:nvPr/>
            </p:nvSpPr>
            <p:spPr>
              <a:xfrm>
                <a:off x="4015834" y="4592488"/>
                <a:ext cx="2569101" cy="523220"/>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4054828" y="5421287"/>
                <a:ext cx="2590453" cy="8989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800" i="1">
                          <a:latin typeface="Cambria Math"/>
                        </a:rPr>
                        <m:t>𝑊</m:t>
                      </m:r>
                      <m:r>
                        <a:rPr lang="es-ES" sz="2800" i="1">
                          <a:latin typeface="Cambria Math"/>
                        </a:rPr>
                        <m:t>=245.83 </m:t>
                      </m:r>
                      <m:f>
                        <m:fPr>
                          <m:ctrlPr>
                            <a:rPr lang="es-EC" sz="2800" i="1">
                              <a:latin typeface="Cambria Math"/>
                            </a:rPr>
                          </m:ctrlPr>
                        </m:fPr>
                        <m:num>
                          <m:r>
                            <a:rPr lang="es-ES" sz="2800" i="1">
                              <a:latin typeface="Cambria Math"/>
                            </a:rPr>
                            <m:t>𝑁</m:t>
                          </m:r>
                        </m:num>
                        <m:den>
                          <m:r>
                            <a:rPr lang="es-ES" sz="2800" i="1">
                              <a:latin typeface="Cambria Math"/>
                            </a:rPr>
                            <m:t>𝑚</m:t>
                          </m:r>
                        </m:den>
                      </m:f>
                    </m:oMath>
                  </m:oMathPara>
                </a14:m>
                <a:endParaRPr lang="es-EC" sz="2800" dirty="0"/>
              </a:p>
            </p:txBody>
          </p:sp>
        </mc:Choice>
        <mc:Fallback xmlns="">
          <p:sp>
            <p:nvSpPr>
              <p:cNvPr id="6" name="5 Rectángulo"/>
              <p:cNvSpPr>
                <a:spLocks noRot="1" noChangeAspect="1" noMove="1" noResize="1" noEditPoints="1" noAdjustHandles="1" noChangeArrowheads="1" noChangeShapeType="1" noTextEdit="1"/>
              </p:cNvSpPr>
              <p:nvPr/>
            </p:nvSpPr>
            <p:spPr>
              <a:xfrm>
                <a:off x="4054828" y="5421287"/>
                <a:ext cx="2590453" cy="898900"/>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719510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stretch>
            <a:fillRect/>
          </a:stretch>
        </p:blipFill>
        <p:spPr>
          <a:xfrm>
            <a:off x="1106424" y="339090"/>
            <a:ext cx="10110216" cy="6090542"/>
          </a:xfrm>
          <a:prstGeom prst="rect">
            <a:avLst/>
          </a:prstGeom>
        </p:spPr>
      </p:pic>
    </p:spTree>
    <p:extLst>
      <p:ext uri="{BB962C8B-B14F-4D97-AF65-F5344CB8AC3E}">
        <p14:creationId xmlns:p14="http://schemas.microsoft.com/office/powerpoint/2010/main" val="1100994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			Diseño mecánico</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773723" y="1981200"/>
                <a:ext cx="10808677" cy="4191000"/>
              </a:xfrm>
            </p:spPr>
            <p:txBody>
              <a:bodyPr>
                <a:normAutofit/>
              </a:bodyPr>
              <a:lstStyle/>
              <a:p>
                <a:pPr algn="just"/>
                <a:r>
                  <a:rPr lang="es-ES" dirty="0" smtClean="0"/>
                  <a:t>Para determinar el perfil adecuado a utilizar, se aplicará el Teorema de Von </a:t>
                </a:r>
                <a:r>
                  <a:rPr lang="es-ES" dirty="0" err="1"/>
                  <a:t>Misses</a:t>
                </a:r>
                <a:r>
                  <a:rPr lang="es-ES" dirty="0"/>
                  <a:t> (</a:t>
                </a:r>
                <a:r>
                  <a:rPr lang="es-ES" dirty="0" err="1"/>
                  <a:t>Mott</a:t>
                </a:r>
                <a:r>
                  <a:rPr lang="es-ES" dirty="0"/>
                  <a:t>, 2006), utilizado para materiales dúctiles que permite predecir la falla por fluencia que acontece cuando la energía de deformación total excede la energía a la deformación del mismo material.</a:t>
                </a:r>
                <a:endParaRPr lang="es-EC" dirty="0"/>
              </a:p>
              <a:p>
                <a:pPr marL="0" indent="0">
                  <a:buNone/>
                </a:pPr>
                <a:r>
                  <a:rPr lang="es-ES" dirty="0"/>
                  <a:t>Se aplicará el criterio de esfuerzo permisible</a:t>
                </a:r>
                <a:r>
                  <a:rPr lang="es-ES" dirty="0" smtClean="0"/>
                  <a:t>:</a:t>
                </a:r>
              </a:p>
              <a:p>
                <a:pPr marL="0" indent="0">
                  <a:buNone/>
                </a:pPr>
                <a14:m>
                  <m:oMath xmlns:m="http://schemas.openxmlformats.org/officeDocument/2006/math">
                    <m:r>
                      <a:rPr lang="es-EC" sz="2800" b="0" i="1" smtClean="0">
                        <a:latin typeface="Cambria Math"/>
                      </a:rPr>
                      <m:t>                                                       </m:t>
                    </m:r>
                    <m:r>
                      <a:rPr lang="es-ES" sz="2800" i="1">
                        <a:latin typeface="Cambria Math"/>
                      </a:rPr>
                      <m:t>𝜎</m:t>
                    </m:r>
                    <m:r>
                      <a:rPr lang="es-ES" sz="2800" i="1">
                        <a:latin typeface="Cambria Math"/>
                      </a:rPr>
                      <m:t>´=</m:t>
                    </m:r>
                    <m:f>
                      <m:fPr>
                        <m:ctrlPr>
                          <a:rPr lang="es-EC" sz="2800" i="1">
                            <a:latin typeface="Cambria Math"/>
                          </a:rPr>
                        </m:ctrlPr>
                      </m:fPr>
                      <m:num>
                        <m:sSub>
                          <m:sSubPr>
                            <m:ctrlPr>
                              <a:rPr lang="es-EC" sz="2800" i="1">
                                <a:latin typeface="Cambria Math"/>
                              </a:rPr>
                            </m:ctrlPr>
                          </m:sSubPr>
                          <m:e>
                            <m:r>
                              <a:rPr lang="es-ES" sz="2800" i="1">
                                <a:latin typeface="Cambria Math"/>
                              </a:rPr>
                              <m:t>𝑠</m:t>
                            </m:r>
                          </m:e>
                          <m:sub>
                            <m:r>
                              <a:rPr lang="es-ES" sz="2800" i="1">
                                <a:latin typeface="Cambria Math"/>
                              </a:rPr>
                              <m:t>𝑦</m:t>
                            </m:r>
                          </m:sub>
                        </m:sSub>
                      </m:num>
                      <m:den>
                        <m:r>
                          <a:rPr lang="es-ES" sz="2800" i="1">
                            <a:latin typeface="Cambria Math"/>
                          </a:rPr>
                          <m:t>𝑛</m:t>
                        </m:r>
                      </m:den>
                    </m:f>
                  </m:oMath>
                </a14:m>
                <a:r>
                  <a:rPr lang="es-EC" dirty="0"/>
                  <a:t> 						 </a:t>
                </a:r>
                <a:r>
                  <a:rPr lang="es-EC" dirty="0" smtClean="0"/>
                  <a:t>   </a:t>
                </a:r>
                <a:r>
                  <a:rPr lang="es-ES" dirty="0" smtClean="0"/>
                  <a:t>De </a:t>
                </a:r>
                <a:r>
                  <a:rPr lang="es-ES" dirty="0"/>
                  <a:t>donde</a:t>
                </a:r>
                <a:r>
                  <a:rPr lang="es-ES" dirty="0" smtClean="0"/>
                  <a:t>:</a:t>
                </a:r>
              </a:p>
              <a:p>
                <a:pPr marL="0" indent="0">
                  <a:buNone/>
                </a:pPr>
                <a:endParaRPr lang="es-EC" dirty="0"/>
              </a:p>
              <a:p>
                <a:pPr marL="0" indent="0">
                  <a:buNone/>
                </a:pPr>
                <a14:m>
                  <m:oMath xmlns:m="http://schemas.openxmlformats.org/officeDocument/2006/math">
                    <m:sSub>
                      <m:sSubPr>
                        <m:ctrlPr>
                          <a:rPr lang="es-EC" i="1">
                            <a:latin typeface="Cambria Math"/>
                          </a:rPr>
                        </m:ctrlPr>
                      </m:sSubPr>
                      <m:e>
                        <m:r>
                          <a:rPr lang="es-ES" i="1">
                            <a:latin typeface="Cambria Math"/>
                          </a:rPr>
                          <m:t>𝑠</m:t>
                        </m:r>
                      </m:e>
                      <m:sub>
                        <m:r>
                          <a:rPr lang="es-ES" i="1">
                            <a:latin typeface="Cambria Math"/>
                          </a:rPr>
                          <m:t>𝑦</m:t>
                        </m:r>
                      </m:sub>
                    </m:sSub>
                    <m:r>
                      <a:rPr lang="es-ES" i="1">
                        <a:latin typeface="Cambria Math"/>
                      </a:rPr>
                      <m:t>=345 </m:t>
                    </m:r>
                    <m:r>
                      <a:rPr lang="es-ES" i="1">
                        <a:latin typeface="Cambria Math"/>
                      </a:rPr>
                      <m:t>𝑀𝑃𝑎</m:t>
                    </m:r>
                    <m:r>
                      <a:rPr lang="es-ES" i="1">
                        <a:latin typeface="Cambria Math"/>
                      </a:rPr>
                      <m:t> </m:t>
                    </m:r>
                  </m:oMath>
                </a14:m>
                <a:r>
                  <a:rPr lang="es-ES" dirty="0"/>
                  <a:t>es el esfuerzo de fluencia del material ASTM A500</a:t>
                </a:r>
                <a:endParaRPr lang="es-EC" dirty="0"/>
              </a:p>
              <a:p>
                <a:pPr marL="0" indent="0">
                  <a:buNone/>
                </a:pPr>
                <a14:m>
                  <m:oMath xmlns:m="http://schemas.openxmlformats.org/officeDocument/2006/math">
                    <m:r>
                      <a:rPr lang="es-ES" i="1">
                        <a:latin typeface="Cambria Math"/>
                      </a:rPr>
                      <m:t>𝑛</m:t>
                    </m:r>
                    <m:r>
                      <a:rPr lang="es-ES" i="1">
                        <a:latin typeface="Cambria Math"/>
                      </a:rPr>
                      <m:t>=</m:t>
                    </m:r>
                    <m:r>
                      <a:rPr lang="es-ES" i="1">
                        <a:latin typeface="Cambria Math"/>
                      </a:rPr>
                      <m:t>𝑓𝑎𝑐𝑡𝑜𝑟</m:t>
                    </m:r>
                    <m:r>
                      <a:rPr lang="es-ES" i="1">
                        <a:latin typeface="Cambria Math"/>
                      </a:rPr>
                      <m:t> </m:t>
                    </m:r>
                    <m:r>
                      <a:rPr lang="es-ES" i="1">
                        <a:latin typeface="Cambria Math"/>
                      </a:rPr>
                      <m:t>𝑑𝑒</m:t>
                    </m:r>
                    <m:r>
                      <a:rPr lang="es-ES" i="1">
                        <a:latin typeface="Cambria Math"/>
                      </a:rPr>
                      <m:t> </m:t>
                    </m:r>
                    <m:r>
                      <a:rPr lang="es-ES" i="1">
                        <a:latin typeface="Cambria Math"/>
                      </a:rPr>
                      <m:t>𝑠𝑒𝑔𝑢𝑟𝑖𝑑𝑎𝑑</m:t>
                    </m:r>
                  </m:oMath>
                </a14:m>
                <a:r>
                  <a:rPr lang="es-ES" dirty="0"/>
                  <a:t> </a:t>
                </a:r>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773723" y="1981200"/>
                <a:ext cx="10808677" cy="4191000"/>
              </a:xfrm>
              <a:blipFill rotWithShape="1">
                <a:blip r:embed="rId2"/>
                <a:stretch>
                  <a:fillRect l="-620" t="-1453" r="-564"/>
                </a:stretch>
              </a:blipFill>
            </p:spPr>
            <p:txBody>
              <a:bodyPr/>
              <a:lstStyle/>
              <a:p>
                <a:r>
                  <a:rPr lang="es-EC">
                    <a:noFill/>
                  </a:rPr>
                  <a:t> </a:t>
                </a:r>
              </a:p>
            </p:txBody>
          </p:sp>
        </mc:Fallback>
      </mc:AlternateContent>
    </p:spTree>
    <p:extLst>
      <p:ext uri="{BB962C8B-B14F-4D97-AF65-F5344CB8AC3E}">
        <p14:creationId xmlns:p14="http://schemas.microsoft.com/office/powerpoint/2010/main" val="4791222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69848" y="484632"/>
            <a:ext cx="10058400" cy="1609344"/>
          </a:xfrm>
        </p:spPr>
        <p:txBody>
          <a:bodyPr/>
          <a:lstStyle/>
          <a:p>
            <a:r>
              <a:rPr lang="es-EC" dirty="0" smtClean="0"/>
              <a:t>			Diseño mecánico</a:t>
            </a:r>
            <a:endParaRPr lang="es-EC" dirty="0"/>
          </a:p>
        </p:txBody>
      </p:sp>
      <mc:AlternateContent xmlns:mc="http://schemas.openxmlformats.org/markup-compatibility/2006" xmlns:a14="http://schemas.microsoft.com/office/drawing/2010/main">
        <mc:Choice Requires="a14">
          <p:sp>
            <p:nvSpPr>
              <p:cNvPr id="5" name="2 Marcador de contenido"/>
              <p:cNvSpPr>
                <a:spLocks noGrp="1"/>
              </p:cNvSpPr>
              <p:nvPr>
                <p:ph idx="1"/>
              </p:nvPr>
            </p:nvSpPr>
            <p:spPr>
              <a:xfrm>
                <a:off x="773723" y="1981200"/>
                <a:ext cx="10808677" cy="2977662"/>
              </a:xfrm>
            </p:spPr>
            <p:txBody>
              <a:bodyPr>
                <a:normAutofit/>
              </a:bodyPr>
              <a:lstStyle/>
              <a:p>
                <a:pPr algn="just"/>
                <a:r>
                  <a:rPr lang="es-ES" dirty="0" smtClean="0"/>
                  <a:t>A continuación se determina el módulo de resistencia de la sección “s”, que corresponde a la relación </a:t>
                </a:r>
                <a14:m>
                  <m:oMath xmlns:m="http://schemas.openxmlformats.org/officeDocument/2006/math">
                    <m:f>
                      <m:fPr>
                        <m:ctrlPr>
                          <a:rPr lang="es-EC" i="1">
                            <a:latin typeface="Cambria Math"/>
                          </a:rPr>
                        </m:ctrlPr>
                      </m:fPr>
                      <m:num>
                        <m:r>
                          <a:rPr lang="es-ES" i="1">
                            <a:latin typeface="Cambria Math"/>
                          </a:rPr>
                          <m:t>𝐼</m:t>
                        </m:r>
                      </m:num>
                      <m:den>
                        <m:r>
                          <a:rPr lang="es-ES" i="1">
                            <a:latin typeface="Cambria Math"/>
                          </a:rPr>
                          <m:t>𝑐</m:t>
                        </m:r>
                      </m:den>
                    </m:f>
                  </m:oMath>
                </a14:m>
                <a:r>
                  <a:rPr lang="es-ES" dirty="0"/>
                  <a:t>, el cual permite mediante tablas la elección del perfil comercial para la </a:t>
                </a:r>
                <a:r>
                  <a:rPr lang="es-ES" dirty="0" smtClean="0"/>
                  <a:t>máquina.</a:t>
                </a:r>
              </a:p>
              <a:p>
                <a:pPr marL="0" indent="0" algn="just">
                  <a:buNone/>
                </a:pPr>
                <a:endParaRPr lang="es-ES" dirty="0" smtClean="0"/>
              </a:p>
              <a:p>
                <a:pPr marL="0" indent="0" algn="just">
                  <a:buNone/>
                </a:pPr>
                <a14:m>
                  <m:oMathPara xmlns:m="http://schemas.openxmlformats.org/officeDocument/2006/math">
                    <m:oMathParaPr>
                      <m:jc m:val="left"/>
                    </m:oMathParaPr>
                    <m:oMath xmlns:m="http://schemas.openxmlformats.org/officeDocument/2006/math">
                      <m:r>
                        <a:rPr lang="es-ES" i="1">
                          <a:latin typeface="Cambria Math"/>
                        </a:rPr>
                        <m:t>𝑠</m:t>
                      </m:r>
                      <m:r>
                        <a:rPr lang="es-ES" i="1">
                          <a:latin typeface="Cambria Math"/>
                        </a:rPr>
                        <m:t>=</m:t>
                      </m:r>
                      <m:f>
                        <m:fPr>
                          <m:ctrlPr>
                            <a:rPr lang="es-EC" i="1">
                              <a:latin typeface="Cambria Math"/>
                            </a:rPr>
                          </m:ctrlPr>
                        </m:fPr>
                        <m:num>
                          <m:sSub>
                            <m:sSubPr>
                              <m:ctrlPr>
                                <a:rPr lang="es-EC" i="1">
                                  <a:latin typeface="Cambria Math"/>
                                </a:rPr>
                              </m:ctrlPr>
                            </m:sSubPr>
                            <m:e>
                              <m:r>
                                <a:rPr lang="es-ES" i="1">
                                  <a:latin typeface="Cambria Math"/>
                                </a:rPr>
                                <m:t>𝑀</m:t>
                              </m:r>
                            </m:e>
                            <m:sub>
                              <m:r>
                                <a:rPr lang="es-ES" i="1">
                                  <a:latin typeface="Cambria Math"/>
                                </a:rPr>
                                <m:t>1</m:t>
                              </m:r>
                            </m:sub>
                          </m:sSub>
                        </m:num>
                        <m:den>
                          <m:r>
                            <a:rPr lang="es-ES" i="1">
                              <a:latin typeface="Cambria Math"/>
                            </a:rPr>
                            <m:t>𝜎</m:t>
                          </m:r>
                          <m:r>
                            <a:rPr lang="es-ES" i="1">
                              <a:latin typeface="Cambria Math"/>
                            </a:rPr>
                            <m:t>´</m:t>
                          </m:r>
                        </m:den>
                      </m:f>
                    </m:oMath>
                  </m:oMathPara>
                </a14:m>
                <a:endParaRPr lang="es-EC" i="1" dirty="0" smtClean="0"/>
              </a:p>
              <a:p>
                <a:pPr marL="0" indent="0" algn="just">
                  <a:buNone/>
                </a:pPr>
                <a:endParaRPr lang="es-ES" i="1" dirty="0" smtClean="0"/>
              </a:p>
              <a:p>
                <a:pPr marL="0" indent="0" algn="just">
                  <a:buNone/>
                </a:pPr>
                <a14:m>
                  <m:oMathPara xmlns:m="http://schemas.openxmlformats.org/officeDocument/2006/math">
                    <m:oMathParaPr>
                      <m:jc m:val="left"/>
                    </m:oMathParaPr>
                    <m:oMath xmlns:m="http://schemas.openxmlformats.org/officeDocument/2006/math">
                      <m:r>
                        <a:rPr lang="es-ES" i="1">
                          <a:latin typeface="Cambria Math"/>
                        </a:rPr>
                        <m:t>𝑠</m:t>
                      </m:r>
                      <m:r>
                        <a:rPr lang="es-ES" i="1">
                          <a:latin typeface="Cambria Math"/>
                        </a:rPr>
                        <m:t>=1.17 </m:t>
                      </m:r>
                      <m:sSup>
                        <m:sSupPr>
                          <m:ctrlPr>
                            <a:rPr lang="es-EC" i="1">
                              <a:latin typeface="Cambria Math"/>
                            </a:rPr>
                          </m:ctrlPr>
                        </m:sSupPr>
                        <m:e>
                          <m:r>
                            <a:rPr lang="es-ES" i="1">
                              <a:latin typeface="Cambria Math"/>
                            </a:rPr>
                            <m:t>𝑐𝑚</m:t>
                          </m:r>
                        </m:e>
                        <m:sup>
                          <m:r>
                            <a:rPr lang="es-ES" i="1">
                              <a:latin typeface="Cambria Math"/>
                            </a:rPr>
                            <m:t>3</m:t>
                          </m:r>
                        </m:sup>
                      </m:sSup>
                    </m:oMath>
                  </m:oMathPara>
                </a14:m>
                <a:endParaRPr lang="es-EC" dirty="0" smtClean="0"/>
              </a:p>
              <a:p>
                <a:pPr marL="0" indent="0" algn="just">
                  <a:buNone/>
                </a:pPr>
                <a:endParaRPr lang="es-EC" dirty="0"/>
              </a:p>
            </p:txBody>
          </p:sp>
        </mc:Choice>
        <mc:Fallback xmlns="">
          <p:sp>
            <p:nvSpPr>
              <p:cNvPr id="5" name="2 Marcador de contenido"/>
              <p:cNvSpPr>
                <a:spLocks noGrp="1" noRot="1" noChangeAspect="1" noMove="1" noResize="1" noEditPoints="1" noAdjustHandles="1" noChangeArrowheads="1" noChangeShapeType="1" noTextEdit="1"/>
              </p:cNvSpPr>
              <p:nvPr>
                <p:ph idx="1"/>
              </p:nvPr>
            </p:nvSpPr>
            <p:spPr>
              <a:xfrm>
                <a:off x="773723" y="1981200"/>
                <a:ext cx="10808677" cy="2977662"/>
              </a:xfrm>
              <a:blipFill rotWithShape="1">
                <a:blip r:embed="rId2"/>
                <a:stretch>
                  <a:fillRect l="-282" t="-2049" r="-564"/>
                </a:stretch>
              </a:blipFill>
            </p:spPr>
            <p:txBody>
              <a:bodyPr/>
              <a:lstStyle/>
              <a:p>
                <a:r>
                  <a:rPr lang="es-EC">
                    <a:noFill/>
                  </a:rPr>
                  <a:t> </a:t>
                </a:r>
              </a:p>
            </p:txBody>
          </p:sp>
        </mc:Fallback>
      </mc:AlternateContent>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463" t="46313" r="49904" b="19552"/>
          <a:stretch/>
        </p:blipFill>
        <p:spPr bwMode="auto">
          <a:xfrm>
            <a:off x="4382624" y="2836984"/>
            <a:ext cx="3870422"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5263661" y="4818185"/>
            <a:ext cx="2567354" cy="1641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591" t="38301" r="42065" b="42949"/>
          <a:stretch/>
        </p:blipFill>
        <p:spPr bwMode="auto">
          <a:xfrm>
            <a:off x="8639906" y="2919046"/>
            <a:ext cx="2529232"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847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Diseño mecánico</a:t>
            </a:r>
            <a:endParaRPr lang="es-EC" dirty="0"/>
          </a:p>
        </p:txBody>
      </p:sp>
      <p:sp>
        <p:nvSpPr>
          <p:cNvPr id="3" name="Marcador de contenido 2"/>
          <p:cNvSpPr>
            <a:spLocks noGrp="1"/>
          </p:cNvSpPr>
          <p:nvPr>
            <p:ph idx="1"/>
          </p:nvPr>
        </p:nvSpPr>
        <p:spPr/>
        <p:txBody>
          <a:bodyPr/>
          <a:lstStyle/>
          <a:p>
            <a:pPr>
              <a:buFont typeface="Wingdings" panose="05000000000000000000" pitchFamily="2" charset="2"/>
              <a:buChar char="q"/>
            </a:pPr>
            <a:r>
              <a:rPr lang="es-EC" dirty="0" smtClean="0"/>
              <a:t>Estructura</a:t>
            </a:r>
          </a:p>
          <a:p>
            <a:endParaRPr lang="es-EC" dirty="0"/>
          </a:p>
        </p:txBody>
      </p:sp>
      <p:pic>
        <p:nvPicPr>
          <p:cNvPr id="4" name="3 Imagen" descr="C:\Users\TOSHIBA\Desktop\SolidTesis\Análisis\Renderizado\Estructura\RenderEstructura.JPG"/>
          <p:cNvPicPr>
            <a:picLocks noChangeAspect="1"/>
          </p:cNvPicPr>
          <p:nvPr/>
        </p:nvPicPr>
        <p:blipFill rotWithShape="1">
          <a:blip r:embed="rId2">
            <a:extLst>
              <a:ext uri="{28A0092B-C50C-407E-A947-70E740481C1C}">
                <a14:useLocalDpi xmlns:a14="http://schemas.microsoft.com/office/drawing/2010/main" val="0"/>
              </a:ext>
            </a:extLst>
          </a:blip>
          <a:srcRect l="35697" t="16974" b="13232"/>
          <a:stretch/>
        </p:blipFill>
        <p:spPr bwMode="auto">
          <a:xfrm>
            <a:off x="1015303" y="2508005"/>
            <a:ext cx="6000960" cy="3600000"/>
          </a:xfrm>
          <a:prstGeom prst="rect">
            <a:avLst/>
          </a:prstGeom>
          <a:noFill/>
          <a:ln>
            <a:noFill/>
          </a:ln>
          <a:extLst>
            <a:ext uri="{53640926-AAD7-44D8-BBD7-CCE9431645EC}">
              <a14:shadowObscured xmlns:a14="http://schemas.microsoft.com/office/drawing/2010/main"/>
            </a:ext>
          </a:extLst>
        </p:spPr>
      </p:pic>
      <p:pic>
        <p:nvPicPr>
          <p:cNvPr id="5" name="4 Imagen" descr="C:\Users\TOSHIBA\Desktop\SolidTesis\Análisis\Renderizado\Estructura\RenderTortuga.JPG"/>
          <p:cNvPicPr>
            <a:picLocks noChangeAspect="1"/>
          </p:cNvPicPr>
          <p:nvPr/>
        </p:nvPicPr>
        <p:blipFill rotWithShape="1">
          <a:blip r:embed="rId3">
            <a:extLst>
              <a:ext uri="{28A0092B-C50C-407E-A947-70E740481C1C}">
                <a14:useLocalDpi xmlns:a14="http://schemas.microsoft.com/office/drawing/2010/main" val="0"/>
              </a:ext>
            </a:extLst>
          </a:blip>
          <a:srcRect l="32232" t="9497" r="23852" b="5583"/>
          <a:stretch/>
        </p:blipFill>
        <p:spPr bwMode="auto">
          <a:xfrm>
            <a:off x="7016263" y="2508005"/>
            <a:ext cx="3363613" cy="360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23585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				Análisis </a:t>
            </a:r>
            <a:r>
              <a:rPr lang="es-EC" dirty="0" err="1" smtClean="0"/>
              <a:t>cad</a:t>
            </a:r>
            <a:endParaRPr lang="es-EC" dirty="0"/>
          </a:p>
        </p:txBody>
      </p:sp>
      <p:sp>
        <p:nvSpPr>
          <p:cNvPr id="3" name="2 Marcador de contenido"/>
          <p:cNvSpPr>
            <a:spLocks noGrp="1"/>
          </p:cNvSpPr>
          <p:nvPr>
            <p:ph idx="1"/>
          </p:nvPr>
        </p:nvSpPr>
        <p:spPr>
          <a:xfrm>
            <a:off x="1069848" y="2121409"/>
            <a:ext cx="10058400" cy="903146"/>
          </a:xfrm>
        </p:spPr>
        <p:txBody>
          <a:bodyPr/>
          <a:lstStyle/>
          <a:p>
            <a:r>
              <a:rPr lang="es-EC" dirty="0" smtClean="0"/>
              <a:t>Se presenta un análisis mediante un software CAD que me permite mediante un análisis de elementos finitos conocer la deformidad de la estructura.</a:t>
            </a:r>
          </a:p>
          <a:p>
            <a:pPr marL="0" indent="0">
              <a:buNone/>
            </a:pPr>
            <a:endParaRPr lang="es-EC" dirty="0"/>
          </a:p>
        </p:txBody>
      </p:sp>
      <p:pic>
        <p:nvPicPr>
          <p:cNvPr id="4" name="3 Imagen"/>
          <p:cNvPicPr/>
          <p:nvPr/>
        </p:nvPicPr>
        <p:blipFill rotWithShape="1">
          <a:blip r:embed="rId2"/>
          <a:srcRect l="22636" t="20129" r="16395" b="12013"/>
          <a:stretch/>
        </p:blipFill>
        <p:spPr bwMode="auto">
          <a:xfrm>
            <a:off x="2062480" y="3428999"/>
            <a:ext cx="4033520" cy="2524125"/>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22811" t="19936" r="7299" b="8292"/>
          <a:stretch/>
        </p:blipFill>
        <p:spPr bwMode="auto">
          <a:xfrm>
            <a:off x="6633136" y="3212123"/>
            <a:ext cx="4339664" cy="24806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3629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1427" y="0"/>
            <a:ext cx="10058400" cy="1609344"/>
          </a:xfrm>
        </p:spPr>
        <p:txBody>
          <a:bodyPr/>
          <a:lstStyle/>
          <a:p>
            <a:pPr algn="ctr"/>
            <a:r>
              <a:rPr lang="es-EC" dirty="0" smtClean="0"/>
              <a:t>Manufactura</a:t>
            </a:r>
            <a:endParaRPr lang="es-EC" dirty="0"/>
          </a:p>
        </p:txBody>
      </p:sp>
      <p:pic>
        <p:nvPicPr>
          <p:cNvPr id="4" name="Imagen 3" descr="C:\Users\TOSHIBA\Desktop\Documento Tesis\Fotos\IMG-20151027-WA0024.jpg"/>
          <p:cNvPicPr/>
          <p:nvPr/>
        </p:nvPicPr>
        <p:blipFill rotWithShape="1">
          <a:blip r:embed="rId2">
            <a:extLst>
              <a:ext uri="{28A0092B-C50C-407E-A947-70E740481C1C}">
                <a14:useLocalDpi xmlns:a14="http://schemas.microsoft.com/office/drawing/2010/main" val="0"/>
              </a:ext>
            </a:extLst>
          </a:blip>
          <a:srcRect l="28110" t="4694" b="52902"/>
          <a:stretch/>
        </p:blipFill>
        <p:spPr bwMode="auto">
          <a:xfrm>
            <a:off x="464373" y="1220249"/>
            <a:ext cx="3018155" cy="2371725"/>
          </a:xfrm>
          <a:prstGeom prst="rect">
            <a:avLst/>
          </a:prstGeom>
          <a:noFill/>
          <a:ln>
            <a:noFill/>
          </a:ln>
          <a:extLst>
            <a:ext uri="{53640926-AAD7-44D8-BBD7-CCE9431645EC}">
              <a14:shadowObscured xmlns:a14="http://schemas.microsoft.com/office/drawing/2010/main"/>
            </a:ext>
          </a:extLst>
        </p:spPr>
      </p:pic>
      <p:pic>
        <p:nvPicPr>
          <p:cNvPr id="5" name="Imagen 4" descr="C:\Users\TOSHIBA\Desktop\Documento Tesis\Fotos\IMG-20151027-WA0007.jpg"/>
          <p:cNvPicPr/>
          <p:nvPr/>
        </p:nvPicPr>
        <p:blipFill rotWithShape="1">
          <a:blip r:embed="rId3" cstate="print">
            <a:extLst>
              <a:ext uri="{28A0092B-C50C-407E-A947-70E740481C1C}">
                <a14:useLocalDpi xmlns:a14="http://schemas.microsoft.com/office/drawing/2010/main" val="0"/>
              </a:ext>
            </a:extLst>
          </a:blip>
          <a:srcRect t="24857" b="14949"/>
          <a:stretch/>
        </p:blipFill>
        <p:spPr bwMode="auto">
          <a:xfrm>
            <a:off x="1736779" y="3546210"/>
            <a:ext cx="2705100" cy="2896235"/>
          </a:xfrm>
          <a:prstGeom prst="rect">
            <a:avLst/>
          </a:prstGeom>
          <a:noFill/>
          <a:ln>
            <a:noFill/>
          </a:ln>
          <a:extLst>
            <a:ext uri="{53640926-AAD7-44D8-BBD7-CCE9431645EC}">
              <a14:shadowObscured xmlns:a14="http://schemas.microsoft.com/office/drawing/2010/main"/>
            </a:ext>
          </a:extLst>
        </p:spPr>
      </p:pic>
      <p:pic>
        <p:nvPicPr>
          <p:cNvPr id="6" name="Imagen 5" descr="C:\Users\TOSHIBA\Desktop\Documento Tesis\Fotos\IMG-20151027-WA0006.jpg"/>
          <p:cNvPicPr/>
          <p:nvPr/>
        </p:nvPicPr>
        <p:blipFill rotWithShape="1">
          <a:blip r:embed="rId4" cstate="print">
            <a:extLst>
              <a:ext uri="{28A0092B-C50C-407E-A947-70E740481C1C}">
                <a14:useLocalDpi xmlns:a14="http://schemas.microsoft.com/office/drawing/2010/main" val="0"/>
              </a:ext>
            </a:extLst>
          </a:blip>
          <a:srcRect b="17643"/>
          <a:stretch/>
        </p:blipFill>
        <p:spPr bwMode="auto">
          <a:xfrm>
            <a:off x="3459545" y="1348353"/>
            <a:ext cx="3909060" cy="2241603"/>
          </a:xfrm>
          <a:prstGeom prst="rect">
            <a:avLst/>
          </a:prstGeom>
          <a:noFill/>
          <a:ln>
            <a:noFill/>
          </a:ln>
          <a:extLst>
            <a:ext uri="{53640926-AAD7-44D8-BBD7-CCE9431645EC}">
              <a14:shadowObscured xmlns:a14="http://schemas.microsoft.com/office/drawing/2010/main"/>
            </a:ext>
          </a:extLst>
        </p:spPr>
      </p:pic>
      <p:pic>
        <p:nvPicPr>
          <p:cNvPr id="7" name="185 Imagen" descr="C:\Users\TOSHIBA\Desktop\Documento Tesis\Fotos\IMG-20151027-WA0003.jpg"/>
          <p:cNvPicPr/>
          <p:nvPr/>
        </p:nvPicPr>
        <p:blipFill rotWithShape="1">
          <a:blip r:embed="rId5" cstate="print">
            <a:extLst>
              <a:ext uri="{28A0092B-C50C-407E-A947-70E740481C1C}">
                <a14:useLocalDpi xmlns:a14="http://schemas.microsoft.com/office/drawing/2010/main" val="0"/>
              </a:ext>
            </a:extLst>
          </a:blip>
          <a:srcRect l="9675" r="18587" b="12987"/>
          <a:stretch/>
        </p:blipFill>
        <p:spPr bwMode="auto">
          <a:xfrm>
            <a:off x="4348641" y="3578494"/>
            <a:ext cx="3742690" cy="2552700"/>
          </a:xfrm>
          <a:prstGeom prst="rect">
            <a:avLst/>
          </a:prstGeom>
          <a:noFill/>
          <a:ln>
            <a:noFill/>
          </a:ln>
          <a:extLst>
            <a:ext uri="{53640926-AAD7-44D8-BBD7-CCE9431645EC}">
              <a14:shadowObscured xmlns:a14="http://schemas.microsoft.com/office/drawing/2010/main"/>
            </a:ext>
          </a:extLst>
        </p:spPr>
      </p:pic>
      <p:pic>
        <p:nvPicPr>
          <p:cNvPr id="8" name="194 Imagen" descr="C:\Users\TOSHIBA\Desktop\Documento Tesis\Fotos\20151104_171406.jpg"/>
          <p:cNvPicPr/>
          <p:nvPr/>
        </p:nvPicPr>
        <p:blipFill rotWithShape="1">
          <a:blip r:embed="rId6" cstate="print">
            <a:extLst>
              <a:ext uri="{28A0092B-C50C-407E-A947-70E740481C1C}">
                <a14:useLocalDpi xmlns:a14="http://schemas.microsoft.com/office/drawing/2010/main" val="0"/>
              </a:ext>
            </a:extLst>
          </a:blip>
          <a:srcRect l="8394" t="1825" r="27190" b="4177"/>
          <a:stretch/>
        </p:blipFill>
        <p:spPr bwMode="auto">
          <a:xfrm>
            <a:off x="7359138" y="796226"/>
            <a:ext cx="3394075" cy="2971800"/>
          </a:xfrm>
          <a:prstGeom prst="rect">
            <a:avLst/>
          </a:prstGeom>
          <a:noFill/>
          <a:ln>
            <a:noFill/>
          </a:ln>
          <a:extLst>
            <a:ext uri="{53640926-AAD7-44D8-BBD7-CCE9431645EC}">
              <a14:shadowObscured xmlns:a14="http://schemas.microsoft.com/office/drawing/2010/main"/>
            </a:ext>
          </a:extLst>
        </p:spPr>
      </p:pic>
      <p:pic>
        <p:nvPicPr>
          <p:cNvPr id="9" name="163 Imagen"/>
          <p:cNvPicPr/>
          <p:nvPr/>
        </p:nvPicPr>
        <p:blipFill rotWithShape="1">
          <a:blip r:embed="rId7"/>
          <a:srcRect l="43745" t="28429" r="31565" b="41646"/>
          <a:stretch/>
        </p:blipFill>
        <p:spPr bwMode="auto">
          <a:xfrm>
            <a:off x="8014345" y="3691576"/>
            <a:ext cx="3330413" cy="2585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0270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3294" y="1023894"/>
            <a:ext cx="10058400" cy="1609344"/>
          </a:xfrm>
        </p:spPr>
        <p:txBody>
          <a:bodyPr/>
          <a:lstStyle/>
          <a:p>
            <a:r>
              <a:rPr lang="es-EC" dirty="0" smtClean="0"/>
              <a:t>MANUFACTURA</a:t>
            </a:r>
            <a:endParaRPr lang="es-EC"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15" t="9552" r="18590"/>
          <a:stretch/>
        </p:blipFill>
        <p:spPr bwMode="auto">
          <a:xfrm>
            <a:off x="293076" y="2843303"/>
            <a:ext cx="4882031"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44" t="15144" r="17023" b="21555"/>
          <a:stretch/>
        </p:blipFill>
        <p:spPr bwMode="auto">
          <a:xfrm>
            <a:off x="5292338" y="545117"/>
            <a:ext cx="6702561" cy="424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550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1427" y="0"/>
            <a:ext cx="10058400" cy="1609344"/>
          </a:xfrm>
        </p:spPr>
        <p:txBody>
          <a:bodyPr/>
          <a:lstStyle/>
          <a:p>
            <a:pPr algn="ctr"/>
            <a:r>
              <a:rPr lang="es-EC" dirty="0" smtClean="0"/>
              <a:t>Manufactura</a:t>
            </a:r>
            <a:endParaRPr lang="es-EC"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47613"/>
            <a:ext cx="9422969" cy="5300420"/>
          </a:xfrm>
          <a:prstGeom prst="rect">
            <a:avLst/>
          </a:prstGeom>
        </p:spPr>
      </p:pic>
    </p:spTree>
    <p:extLst>
      <p:ext uri="{BB962C8B-B14F-4D97-AF65-F5344CB8AC3E}">
        <p14:creationId xmlns:p14="http://schemas.microsoft.com/office/powerpoint/2010/main" val="1654309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pruebas DE FUNCIONAMIENTO</a:t>
            </a:r>
            <a:endParaRPr lang="es-EC" dirty="0"/>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36387" b="22282"/>
          <a:stretch/>
        </p:blipFill>
        <p:spPr>
          <a:xfrm>
            <a:off x="624136" y="1766807"/>
            <a:ext cx="7132828" cy="2092271"/>
          </a:xfr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20081" t="35148" r="18339" b="24155"/>
          <a:stretch/>
        </p:blipFill>
        <p:spPr>
          <a:xfrm>
            <a:off x="619933" y="3913322"/>
            <a:ext cx="7129220" cy="2650210"/>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33941" t="23729" r="45085" b="39661"/>
          <a:stretch/>
        </p:blipFill>
        <p:spPr>
          <a:xfrm>
            <a:off x="7857639" y="2603716"/>
            <a:ext cx="3487120" cy="3952068"/>
          </a:xfrm>
          <a:prstGeom prst="rect">
            <a:avLst/>
          </a:prstGeom>
        </p:spPr>
      </p:pic>
    </p:spTree>
    <p:extLst>
      <p:ext uri="{BB962C8B-B14F-4D97-AF65-F5344CB8AC3E}">
        <p14:creationId xmlns:p14="http://schemas.microsoft.com/office/powerpoint/2010/main" val="4036211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89749" y="109496"/>
            <a:ext cx="10058400" cy="1609344"/>
          </a:xfrm>
        </p:spPr>
        <p:txBody>
          <a:bodyPr/>
          <a:lstStyle/>
          <a:p>
            <a:r>
              <a:rPr lang="es-EC" dirty="0" smtClean="0"/>
              <a:t>Análisis DE FUNCIONAMIENTO</a:t>
            </a:r>
            <a:endParaRPr lang="es-EC" dirty="0"/>
          </a:p>
        </p:txBody>
      </p:sp>
      <p:sp>
        <p:nvSpPr>
          <p:cNvPr id="3" name="Marcador de contenido 2"/>
          <p:cNvSpPr>
            <a:spLocks noGrp="1"/>
          </p:cNvSpPr>
          <p:nvPr>
            <p:ph idx="1"/>
          </p:nvPr>
        </p:nvSpPr>
        <p:spPr>
          <a:xfrm>
            <a:off x="554036" y="1442734"/>
            <a:ext cx="10899410" cy="5122191"/>
          </a:xfrm>
        </p:spPr>
        <p:txBody>
          <a:bodyPr>
            <a:normAutofit fontScale="92500" lnSpcReduction="20000"/>
          </a:bodyPr>
          <a:lstStyle/>
          <a:p>
            <a:pPr marL="0" indent="0">
              <a:buNone/>
            </a:pPr>
            <a:r>
              <a:rPr lang="es-ES" dirty="0"/>
              <a:t>Tomando en cuenta una autonomía de 1 hora con carga de baterías al 100%  y considerando que la batería no disminuya su 50% de carga, se obtiene el siguiente análisis.</a:t>
            </a:r>
            <a:endParaRPr lang="es-EC" dirty="0"/>
          </a:p>
          <a:p>
            <a:pPr marL="0" indent="0">
              <a:buNone/>
            </a:pPr>
            <a:r>
              <a:rPr lang="es-ES" dirty="0"/>
              <a:t>Para cortar un área de 6400 m2 se toman 4 horas de trabajo de la máquina, es decir:</a:t>
            </a:r>
            <a:endParaRPr lang="es-EC" dirty="0"/>
          </a:p>
          <a:p>
            <a:pPr lvl="0"/>
            <a:r>
              <a:rPr lang="es-ES" dirty="0"/>
              <a:t>1 hora de trabajo</a:t>
            </a:r>
            <a:endParaRPr lang="es-EC" dirty="0"/>
          </a:p>
          <a:p>
            <a:pPr lvl="0"/>
            <a:r>
              <a:rPr lang="es-ES" dirty="0"/>
              <a:t>33 min de carga de baterías. </a:t>
            </a:r>
            <a:endParaRPr lang="es-EC" dirty="0"/>
          </a:p>
          <a:p>
            <a:pPr lvl="0"/>
            <a:r>
              <a:rPr lang="es-ES" dirty="0"/>
              <a:t>10 min de carga de combustible o mantenimiento preventivo </a:t>
            </a:r>
            <a:endParaRPr lang="es-EC" dirty="0"/>
          </a:p>
          <a:p>
            <a:pPr lvl="0"/>
            <a:r>
              <a:rPr lang="es-ES" dirty="0"/>
              <a:t>1 hora de trabajo</a:t>
            </a:r>
            <a:endParaRPr lang="es-EC" dirty="0"/>
          </a:p>
          <a:p>
            <a:pPr lvl="0"/>
            <a:r>
              <a:rPr lang="es-ES" dirty="0"/>
              <a:t>33 min de carga de baterías</a:t>
            </a:r>
            <a:endParaRPr lang="es-EC" dirty="0"/>
          </a:p>
          <a:p>
            <a:pPr lvl="0"/>
            <a:r>
              <a:rPr lang="es-ES" dirty="0"/>
              <a:t>10min de carga de combustible o mantenimiento preventivo</a:t>
            </a:r>
            <a:endParaRPr lang="es-EC" dirty="0"/>
          </a:p>
          <a:p>
            <a:pPr lvl="0"/>
            <a:r>
              <a:rPr lang="es-ES" dirty="0"/>
              <a:t>1 hora de trabajo</a:t>
            </a:r>
            <a:endParaRPr lang="es-EC" dirty="0"/>
          </a:p>
          <a:p>
            <a:pPr lvl="0"/>
            <a:r>
              <a:rPr lang="es-ES" dirty="0"/>
              <a:t>33min de carga de baterías</a:t>
            </a:r>
            <a:endParaRPr lang="es-EC" dirty="0"/>
          </a:p>
          <a:p>
            <a:pPr lvl="0"/>
            <a:r>
              <a:rPr lang="es-ES" dirty="0"/>
              <a:t>10min de carga de combustible o mantenimiento preventivo</a:t>
            </a:r>
            <a:endParaRPr lang="es-EC" dirty="0"/>
          </a:p>
          <a:p>
            <a:pPr lvl="0"/>
            <a:r>
              <a:rPr lang="es-ES" dirty="0"/>
              <a:t>1 hora de trabajo</a:t>
            </a:r>
            <a:endParaRPr lang="es-EC" dirty="0"/>
          </a:p>
          <a:p>
            <a:pPr marL="0" indent="0">
              <a:buNone/>
            </a:pPr>
            <a:r>
              <a:rPr lang="es-ES" dirty="0"/>
              <a:t>El tiempo total para cortar un área de 6400 m</a:t>
            </a:r>
            <a:r>
              <a:rPr lang="es-ES" baseline="30000" dirty="0"/>
              <a:t>2</a:t>
            </a:r>
            <a:r>
              <a:rPr lang="es-ES" dirty="0"/>
              <a:t> son 6 horas y 9 minutos de uso de la máquina en un trabajo continuo. </a:t>
            </a:r>
            <a:endParaRPr lang="es-EC" dirty="0"/>
          </a:p>
        </p:txBody>
      </p:sp>
    </p:spTree>
    <p:extLst>
      <p:ext uri="{BB962C8B-B14F-4D97-AF65-F5344CB8AC3E}">
        <p14:creationId xmlns:p14="http://schemas.microsoft.com/office/powerpoint/2010/main" val="36533483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Comparación con máquinas similares</a:t>
            </a:r>
            <a:endParaRPr lang="es-EC" dirty="0"/>
          </a:p>
        </p:txBody>
      </p:sp>
      <p:sp>
        <p:nvSpPr>
          <p:cNvPr id="3" name="2 Marcador de contenido"/>
          <p:cNvSpPr>
            <a:spLocks noGrp="1"/>
          </p:cNvSpPr>
          <p:nvPr>
            <p:ph idx="1"/>
          </p:nvPr>
        </p:nvSpPr>
        <p:spPr/>
        <p:txBody>
          <a:bodyPr/>
          <a:lstStyle/>
          <a:p>
            <a:r>
              <a:rPr lang="es-EC" dirty="0" smtClean="0"/>
              <a:t>A continuación se presentan los diversos modelos de cortadoras de césped en el mercado.</a:t>
            </a:r>
          </a:p>
          <a:p>
            <a:endParaRPr lang="es-EC" dirty="0"/>
          </a:p>
          <a:p>
            <a:endParaRPr lang="es-EC" dirty="0" smtClean="0"/>
          </a:p>
          <a:p>
            <a:endParaRPr lang="es-EC" dirty="0"/>
          </a:p>
          <a:p>
            <a:endParaRPr lang="es-EC" dirty="0" smtClean="0"/>
          </a:p>
          <a:p>
            <a:endParaRPr lang="es-EC" dirty="0"/>
          </a:p>
          <a:p>
            <a:endParaRPr lang="es-EC" dirty="0" smtClean="0"/>
          </a:p>
          <a:p>
            <a:pPr marL="0" indent="0">
              <a:buNone/>
            </a:pPr>
            <a:r>
              <a:rPr lang="es-EC" dirty="0" smtClean="0"/>
              <a:t>Bosch Indego  			</a:t>
            </a:r>
            <a:r>
              <a:rPr lang="es-EC" dirty="0" err="1" smtClean="0"/>
              <a:t>RoboMow</a:t>
            </a:r>
            <a:r>
              <a:rPr lang="es-EC" dirty="0" smtClean="0"/>
              <a:t> RS 630		Spider Mini</a:t>
            </a:r>
          </a:p>
          <a:p>
            <a:pPr marL="0" indent="0">
              <a:buNone/>
            </a:pPr>
            <a:endParaRPr lang="es-EC" dirty="0"/>
          </a:p>
        </p:txBody>
      </p:sp>
      <p:pic>
        <p:nvPicPr>
          <p:cNvPr id="4" name="3 Imagen"/>
          <p:cNvPicPr/>
          <p:nvPr/>
        </p:nvPicPr>
        <p:blipFill>
          <a:blip r:embed="rId2"/>
          <a:stretch>
            <a:fillRect/>
          </a:stretch>
        </p:blipFill>
        <p:spPr>
          <a:xfrm>
            <a:off x="573331" y="3309937"/>
            <a:ext cx="3295284" cy="2081213"/>
          </a:xfrm>
          <a:prstGeom prst="rect">
            <a:avLst/>
          </a:prstGeom>
        </p:spPr>
      </p:pic>
      <p:pic>
        <p:nvPicPr>
          <p:cNvPr id="5" name="4 Imagen" descr="RS630"/>
          <p:cNvPicPr/>
          <p:nvPr/>
        </p:nvPicPr>
        <p:blipFill>
          <a:blip r:embed="rId3">
            <a:extLst>
              <a:ext uri="{28A0092B-C50C-407E-A947-70E740481C1C}">
                <a14:useLocalDpi xmlns:a14="http://schemas.microsoft.com/office/drawing/2010/main" val="0"/>
              </a:ext>
            </a:extLst>
          </a:blip>
          <a:srcRect/>
          <a:stretch>
            <a:fillRect/>
          </a:stretch>
        </p:blipFill>
        <p:spPr bwMode="auto">
          <a:xfrm>
            <a:off x="3868615" y="3180984"/>
            <a:ext cx="3905372" cy="2210166"/>
          </a:xfrm>
          <a:prstGeom prst="rect">
            <a:avLst/>
          </a:prstGeom>
          <a:noFill/>
          <a:ln>
            <a:noFill/>
          </a:ln>
        </p:spPr>
      </p:pic>
      <p:pic>
        <p:nvPicPr>
          <p:cNvPr id="6" name="5 Imagen"/>
          <p:cNvPicPr/>
          <p:nvPr/>
        </p:nvPicPr>
        <p:blipFill>
          <a:blip r:embed="rId4"/>
          <a:stretch>
            <a:fillRect/>
          </a:stretch>
        </p:blipFill>
        <p:spPr>
          <a:xfrm>
            <a:off x="7773987" y="2990850"/>
            <a:ext cx="3354070" cy="2400300"/>
          </a:xfrm>
          <a:prstGeom prst="rect">
            <a:avLst/>
          </a:prstGeom>
        </p:spPr>
      </p:pic>
    </p:spTree>
    <p:extLst>
      <p:ext uri="{BB962C8B-B14F-4D97-AF65-F5344CB8AC3E}">
        <p14:creationId xmlns:p14="http://schemas.microsoft.com/office/powerpoint/2010/main" val="1109907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Justificación e importancia</a:t>
            </a:r>
            <a:endParaRPr lang="es-EC" dirty="0"/>
          </a:p>
        </p:txBody>
      </p:sp>
      <p:sp>
        <p:nvSpPr>
          <p:cNvPr id="3" name="Marcador de contenido 2"/>
          <p:cNvSpPr>
            <a:spLocks noGrp="1"/>
          </p:cNvSpPr>
          <p:nvPr>
            <p:ph idx="1"/>
          </p:nvPr>
        </p:nvSpPr>
        <p:spPr>
          <a:xfrm>
            <a:off x="1069848" y="1719072"/>
            <a:ext cx="10058400" cy="4742688"/>
          </a:xfrm>
        </p:spPr>
        <p:txBody>
          <a:bodyPr>
            <a:normAutofit/>
          </a:bodyPr>
          <a:lstStyle/>
          <a:p>
            <a:pPr algn="just"/>
            <a:r>
              <a:rPr lang="es-ES" dirty="0"/>
              <a:t>El mantenimiento de áreas verdes </a:t>
            </a:r>
            <a:r>
              <a:rPr lang="es-ES" dirty="0" smtClean="0"/>
              <a:t>son </a:t>
            </a:r>
            <a:r>
              <a:rPr lang="es-ES" dirty="0"/>
              <a:t>consideradas como los pulmones de las ciudades, las cuales, a través de la vegetación, purifican el </a:t>
            </a:r>
            <a:r>
              <a:rPr lang="es-ES" dirty="0" smtClean="0"/>
              <a:t>aire, </a:t>
            </a:r>
            <a:r>
              <a:rPr lang="es-ES" dirty="0"/>
              <a:t>por lo tanto cumplen una importante labor en nuestro ambiente, y además de darle una decoración, proveen oxígeno.</a:t>
            </a:r>
            <a:endParaRPr lang="es-EC" dirty="0"/>
          </a:p>
          <a:p>
            <a:pPr algn="just"/>
            <a:r>
              <a:rPr lang="es-ES" dirty="0"/>
              <a:t>El crecimiento constante de la población ha llevado a reducirse y a generar un deterioro en áreas </a:t>
            </a:r>
            <a:r>
              <a:rPr lang="es-ES" dirty="0" smtClean="0"/>
              <a:t>verdes</a:t>
            </a:r>
          </a:p>
          <a:p>
            <a:pPr algn="just"/>
            <a:endParaRPr lang="es-ES" dirty="0" smtClean="0"/>
          </a:p>
          <a:p>
            <a:pPr algn="just"/>
            <a:endParaRPr lang="es-ES" dirty="0"/>
          </a:p>
          <a:p>
            <a:pPr algn="just"/>
            <a:endParaRPr lang="es-ES" dirty="0" smtClean="0"/>
          </a:p>
          <a:p>
            <a:pPr algn="just"/>
            <a:endParaRPr lang="es-ES" dirty="0"/>
          </a:p>
          <a:p>
            <a:pPr algn="just"/>
            <a:endParaRPr lang="es-ES" dirty="0" smtClean="0"/>
          </a:p>
          <a:p>
            <a:pPr algn="just"/>
            <a:r>
              <a:rPr lang="es-ES" dirty="0" smtClean="0"/>
              <a:t>El </a:t>
            </a:r>
            <a:r>
              <a:rPr lang="es-ES" dirty="0"/>
              <a:t>ser humano al utilizar herramientas manuales es propenso a ser  víctima de lesiones que son provocadas por este tipo de instrumentos como</a:t>
            </a:r>
            <a:r>
              <a:rPr lang="es-ES" dirty="0" smtClean="0"/>
              <a:t>:</a:t>
            </a:r>
            <a:endParaRPr lang="es-EC" dirty="0"/>
          </a:p>
          <a:p>
            <a:pPr marL="0" indent="0">
              <a:buNone/>
            </a:pPr>
            <a:endParaRPr lang="es-EC" dirty="0"/>
          </a:p>
        </p:txBody>
      </p:sp>
      <p:pic>
        <p:nvPicPr>
          <p:cNvPr id="4" name="Imagen 3" descr="http://www.opinion.com.bo/opinion/articulos/2011/1212/fotos/014126_600.jpg"/>
          <p:cNvPicPr/>
          <p:nvPr/>
        </p:nvPicPr>
        <p:blipFill rotWithShape="1">
          <a:blip r:embed="rId2">
            <a:extLst>
              <a:ext uri="{28A0092B-C50C-407E-A947-70E740481C1C}">
                <a14:useLocalDpi xmlns:a14="http://schemas.microsoft.com/office/drawing/2010/main" val="0"/>
              </a:ext>
            </a:extLst>
          </a:blip>
          <a:srcRect t="6034" b="1"/>
          <a:stretch/>
        </p:blipFill>
        <p:spPr bwMode="auto">
          <a:xfrm>
            <a:off x="4584573" y="3321113"/>
            <a:ext cx="4095750" cy="24834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0726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346" y="143670"/>
            <a:ext cx="10058400" cy="1609344"/>
          </a:xfrm>
        </p:spPr>
        <p:txBody>
          <a:bodyPr/>
          <a:lstStyle/>
          <a:p>
            <a:r>
              <a:rPr lang="es-EC" dirty="0" smtClean="0"/>
              <a:t>Comparación CON Máquinas SIMILARES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89835685"/>
              </p:ext>
            </p:extLst>
          </p:nvPr>
        </p:nvGraphicFramePr>
        <p:xfrm>
          <a:off x="743920" y="1627323"/>
          <a:ext cx="10507850" cy="5005951"/>
        </p:xfrm>
        <a:graphic>
          <a:graphicData uri="http://schemas.openxmlformats.org/drawingml/2006/table">
            <a:tbl>
              <a:tblPr firstRow="1" firstCol="1" bandRow="1">
                <a:tableStyleId>{5C22544A-7EE6-4342-B048-85BDC9FD1C3A}</a:tableStyleId>
              </a:tblPr>
              <a:tblGrid>
                <a:gridCol w="2101570"/>
                <a:gridCol w="2101570"/>
                <a:gridCol w="2101570"/>
                <a:gridCol w="2101570"/>
                <a:gridCol w="2101570"/>
              </a:tblGrid>
              <a:tr h="356461">
                <a:tc>
                  <a:txBody>
                    <a:bodyPr/>
                    <a:lstStyle/>
                    <a:p>
                      <a:pPr algn="l">
                        <a:lnSpc>
                          <a:spcPct val="115000"/>
                        </a:lnSpc>
                        <a:spcAft>
                          <a:spcPts val="0"/>
                        </a:spcAft>
                      </a:pPr>
                      <a:r>
                        <a:rPr lang="es-ES" sz="1600" dirty="0">
                          <a:effectLst/>
                          <a:latin typeface="Calibri" panose="020F0502020204030204" pitchFamily="34" charset="0"/>
                        </a:rPr>
                        <a:t>Característica</a:t>
                      </a:r>
                      <a:endParaRPr lang="es-EC" sz="16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Prototipo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Bosch Indego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RoboMow</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SpiderMini</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Tiempo de trabajo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1h ( </a:t>
                      </a:r>
                      <a:r>
                        <a:rPr lang="es-ES" sz="1400" b="1" u="sng"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20%</a:t>
                      </a:r>
                      <a:endParaRPr lang="es-EC"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50 min</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50 min</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Combustible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Gasolina</a:t>
                      </a:r>
                      <a:endParaRPr lang="es-EC"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Gasolina</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Aceite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SAE30</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SAE30</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Voltaje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24V DC</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36V DC</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26 V DC</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12V DC</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Tiempo de carga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30 – 40 min</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140 min</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120 min</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Área de Corte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1100m</a:t>
                      </a:r>
                      <a:r>
                        <a:rPr lang="es-ES" sz="1400" b="1" baseline="30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a:t>
                      </a:r>
                      <a:r>
                        <a:rPr lang="es-ES" sz="1400" b="1" u="sng">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20%</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200m</a:t>
                      </a:r>
                      <a:r>
                        <a:rPr lang="es-ES" sz="1400" b="1" baseline="30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a:t>
                      </a:r>
                      <a:r>
                        <a:rPr lang="es-ES" sz="1400" b="1" u="sng">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20%</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200m</a:t>
                      </a:r>
                      <a:r>
                        <a:rPr lang="es-ES" sz="1400" b="1" baseline="30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a:t>
                      </a:r>
                      <a:r>
                        <a:rPr lang="es-ES" sz="1400" b="1" u="sng">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20%</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Indefinido</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Ancho de Corte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560 mm</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260 mm</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260 mm</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560 mm</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Inclinación máx.</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a:t>
                      </a:r>
                      <a:r>
                        <a:rPr lang="es-ES" sz="1400" b="1" baseline="30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a:t>
                      </a:r>
                      <a:r>
                        <a:rPr lang="es-E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a:t>
                      </a:r>
                      <a:r>
                        <a:rPr lang="es-ES" sz="1400" b="1" baseline="30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a:t>
                      </a:r>
                      <a:r>
                        <a:rPr lang="es-ES" sz="1400" b="1" baseline="30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30</a:t>
                      </a:r>
                      <a:r>
                        <a:rPr lang="es-ES" sz="1400" baseline="30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Altura de corte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20-70mm</a:t>
                      </a:r>
                      <a:endParaRPr lang="es-EC"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20-60mm</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20-80mm</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40-90mm</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4949">
                <a:tc>
                  <a:txBody>
                    <a:bodyPr/>
                    <a:lstStyle/>
                    <a:p>
                      <a:pPr algn="l">
                        <a:lnSpc>
                          <a:spcPct val="150000"/>
                        </a:lnSpc>
                        <a:spcAft>
                          <a:spcPts val="0"/>
                        </a:spcAft>
                      </a:pPr>
                      <a:r>
                        <a:rPr lang="es-ES" sz="1600" dirty="0">
                          <a:solidFill>
                            <a:schemeClr val="bg1"/>
                          </a:solidFill>
                          <a:effectLst/>
                        </a:rPr>
                        <a:t>Costo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4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$ 1500</a:t>
                      </a:r>
                      <a:endParaRPr lang="es-EC"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$ 2256</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$ 2256</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49580" indent="-449580" algn="l">
                        <a:lnSpc>
                          <a:spcPct val="115000"/>
                        </a:lnSpc>
                        <a:spcAft>
                          <a:spcPts val="0"/>
                        </a:spcAft>
                      </a:pPr>
                      <a:r>
                        <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$ 3000</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52009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346" y="143670"/>
            <a:ext cx="10058400" cy="1609344"/>
          </a:xfrm>
        </p:spPr>
        <p:txBody>
          <a:bodyPr/>
          <a:lstStyle/>
          <a:p>
            <a:r>
              <a:rPr lang="es-EC" dirty="0" smtClean="0"/>
              <a:t>Comparación CON Máquinas SIMILARES</a:t>
            </a:r>
            <a:endParaRPr lang="es-EC" dirty="0"/>
          </a:p>
        </p:txBody>
      </p:sp>
      <p:sp>
        <p:nvSpPr>
          <p:cNvPr id="3" name="Marcador de contenido 2"/>
          <p:cNvSpPr>
            <a:spLocks noGrp="1"/>
          </p:cNvSpPr>
          <p:nvPr>
            <p:ph idx="1"/>
          </p:nvPr>
        </p:nvSpPr>
        <p:spPr>
          <a:xfrm>
            <a:off x="1069848" y="1720312"/>
            <a:ext cx="10058400" cy="4451888"/>
          </a:xfrm>
        </p:spPr>
        <p:txBody>
          <a:bodyPr>
            <a:normAutofit fontScale="92500" lnSpcReduction="20000"/>
          </a:bodyPr>
          <a:lstStyle/>
          <a:p>
            <a:pPr marL="0" indent="0" algn="just">
              <a:buNone/>
            </a:pPr>
            <a:r>
              <a:rPr lang="es-ES" dirty="0"/>
              <a:t>Realizando la comparación de la máquina desarrollada con los equipos actualmente comerciales de características semejantes se puede concluir que</a:t>
            </a:r>
            <a:r>
              <a:rPr lang="es-ES" dirty="0" smtClean="0"/>
              <a:t>:</a:t>
            </a:r>
          </a:p>
          <a:p>
            <a:pPr marL="0" indent="0" algn="just">
              <a:buNone/>
            </a:pPr>
            <a:endParaRPr lang="es-EC" dirty="0"/>
          </a:p>
          <a:p>
            <a:pPr lvl="0" algn="just"/>
            <a:r>
              <a:rPr lang="es-ES" dirty="0"/>
              <a:t>La máquina presenta un costo bajo en comparación con las otras, convirtiéndola en una oferta accesible para el mercado local</a:t>
            </a:r>
            <a:r>
              <a:rPr lang="es-ES" dirty="0" smtClean="0"/>
              <a:t>.</a:t>
            </a:r>
          </a:p>
          <a:p>
            <a:pPr lvl="0" algn="just"/>
            <a:endParaRPr lang="es-EC" dirty="0"/>
          </a:p>
          <a:p>
            <a:pPr lvl="0" algn="just"/>
            <a:r>
              <a:rPr lang="es-ES" dirty="0"/>
              <a:t>Por poseer un motor de combustión al igual que el spider mini tiene un amplio campo aplicativo en comparación con las eléctricas</a:t>
            </a:r>
            <a:r>
              <a:rPr lang="es-ES" dirty="0" smtClean="0"/>
              <a:t>.</a:t>
            </a:r>
          </a:p>
          <a:p>
            <a:pPr lvl="0" algn="just"/>
            <a:endParaRPr lang="es-EC" dirty="0"/>
          </a:p>
          <a:p>
            <a:pPr lvl="0" algn="just"/>
            <a:r>
              <a:rPr lang="es-ES" dirty="0"/>
              <a:t>Al no presentar un alternador para el sistema de carga continuo como el spider mini, por lo tanto la autonomía con respecto a las cortadoras eléctricas es superior</a:t>
            </a:r>
            <a:r>
              <a:rPr lang="es-ES" dirty="0" smtClean="0"/>
              <a:t>.</a:t>
            </a:r>
          </a:p>
          <a:p>
            <a:pPr lvl="0" algn="just"/>
            <a:endParaRPr lang="es-EC" dirty="0"/>
          </a:p>
          <a:p>
            <a:pPr algn="just"/>
            <a:r>
              <a:rPr lang="es-ES" dirty="0"/>
              <a:t>La altura de la cuchilla mediante el mecanismo de elevación posee un rango alto por lo que posibilita su acción de corte en varios terrenos.</a:t>
            </a:r>
            <a:endParaRPr lang="es-EC" dirty="0"/>
          </a:p>
        </p:txBody>
      </p:sp>
    </p:spTree>
    <p:extLst>
      <p:ext uri="{BB962C8B-B14F-4D97-AF65-F5344CB8AC3E}">
        <p14:creationId xmlns:p14="http://schemas.microsoft.com/office/powerpoint/2010/main" val="3850163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9510" y="2583064"/>
            <a:ext cx="10058400" cy="1609344"/>
          </a:xfrm>
        </p:spPr>
        <p:txBody>
          <a:bodyPr/>
          <a:lstStyle/>
          <a:p>
            <a:pPr algn="ctr"/>
            <a:r>
              <a:rPr lang="es-EC" dirty="0" smtClean="0"/>
              <a:t>video</a:t>
            </a:r>
            <a:endParaRPr lang="es-EC" dirty="0"/>
          </a:p>
        </p:txBody>
      </p:sp>
    </p:spTree>
    <p:extLst>
      <p:ext uri="{BB962C8B-B14F-4D97-AF65-F5344CB8AC3E}">
        <p14:creationId xmlns:p14="http://schemas.microsoft.com/office/powerpoint/2010/main" val="2040372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8851" y="0"/>
            <a:ext cx="10058400" cy="1609344"/>
          </a:xfrm>
        </p:spPr>
        <p:txBody>
          <a:bodyPr/>
          <a:lstStyle/>
          <a:p>
            <a:pPr algn="ctr"/>
            <a:r>
              <a:rPr lang="es-EC" dirty="0" smtClean="0"/>
              <a:t>conclusiones</a:t>
            </a:r>
            <a:endParaRPr lang="es-EC" dirty="0"/>
          </a:p>
        </p:txBody>
      </p:sp>
      <p:sp>
        <p:nvSpPr>
          <p:cNvPr id="3" name="Marcador de contenido 2"/>
          <p:cNvSpPr>
            <a:spLocks noGrp="1"/>
          </p:cNvSpPr>
          <p:nvPr>
            <p:ph idx="1"/>
          </p:nvPr>
        </p:nvSpPr>
        <p:spPr>
          <a:xfrm>
            <a:off x="1069848" y="1515059"/>
            <a:ext cx="10058400" cy="4804474"/>
          </a:xfrm>
        </p:spPr>
        <p:txBody>
          <a:bodyPr>
            <a:normAutofit/>
          </a:bodyPr>
          <a:lstStyle/>
          <a:p>
            <a:pPr lvl="0" algn="just"/>
            <a:r>
              <a:rPr lang="es-ES" dirty="0"/>
              <a:t>Se diseñó y construyó una máquina cortadora de césped con capacidad de movilizarse por terrenos irregulares, pudiendo ser tele-operada a una distancia de hasta 100 metros con la facilidad de regular su nivel de altura con dos pulsadores.</a:t>
            </a:r>
            <a:endParaRPr lang="es-EC" dirty="0"/>
          </a:p>
          <a:p>
            <a:pPr marL="0" indent="0" algn="just">
              <a:buNone/>
            </a:pPr>
            <a:endParaRPr lang="es-EC" dirty="0"/>
          </a:p>
          <a:p>
            <a:pPr lvl="0" algn="just"/>
            <a:r>
              <a:rPr lang="es-ES" dirty="0"/>
              <a:t>La estructura soporta una carga de 110213  N/m</a:t>
            </a:r>
            <a:r>
              <a:rPr lang="es-ES" baseline="30000" dirty="0"/>
              <a:t>2</a:t>
            </a:r>
            <a:r>
              <a:rPr lang="es-ES" dirty="0"/>
              <a:t> en condiciones nominales, minimizando la probabilidad de fractura del armazón.</a:t>
            </a:r>
            <a:endParaRPr lang="es-EC" dirty="0"/>
          </a:p>
          <a:p>
            <a:pPr marL="0" indent="0" algn="just">
              <a:buNone/>
            </a:pPr>
            <a:endParaRPr lang="es-EC" dirty="0"/>
          </a:p>
          <a:p>
            <a:pPr lvl="0" algn="just"/>
            <a:r>
              <a:rPr lang="es-ES" dirty="0"/>
              <a:t>El sistema de amortiguamiento disipa por completo las vibraciones producidas por el motor, evitando que la maquina pueda entrar en resonancia.</a:t>
            </a:r>
            <a:endParaRPr lang="es-EC" dirty="0"/>
          </a:p>
          <a:p>
            <a:pPr marL="0" indent="0" algn="just">
              <a:buNone/>
            </a:pPr>
            <a:endParaRPr lang="es-EC" dirty="0"/>
          </a:p>
          <a:p>
            <a:pPr lvl="0" algn="just"/>
            <a:r>
              <a:rPr lang="es-MX" dirty="0"/>
              <a:t>La cortadora de césped tiene una tele-operación a una distancia máxima de 100 metros logrando optimizar el corte en trabajos continuos, evitando el desgaste físico de la persona.</a:t>
            </a:r>
            <a:endParaRPr lang="es-EC" dirty="0"/>
          </a:p>
          <a:p>
            <a:pPr marL="0" indent="0" algn="just">
              <a:buNone/>
            </a:pPr>
            <a:endParaRPr lang="es-EC" dirty="0"/>
          </a:p>
        </p:txBody>
      </p:sp>
    </p:spTree>
    <p:extLst>
      <p:ext uri="{BB962C8B-B14F-4D97-AF65-F5344CB8AC3E}">
        <p14:creationId xmlns:p14="http://schemas.microsoft.com/office/powerpoint/2010/main" val="1483528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8851" y="0"/>
            <a:ext cx="10058400" cy="1609344"/>
          </a:xfrm>
        </p:spPr>
        <p:txBody>
          <a:bodyPr/>
          <a:lstStyle/>
          <a:p>
            <a:pPr algn="ctr"/>
            <a:r>
              <a:rPr lang="es-EC" dirty="0" smtClean="0"/>
              <a:t>conclusiones</a:t>
            </a:r>
            <a:endParaRPr lang="es-EC" dirty="0"/>
          </a:p>
        </p:txBody>
      </p:sp>
      <p:sp>
        <p:nvSpPr>
          <p:cNvPr id="3" name="Marcador de contenido 2"/>
          <p:cNvSpPr>
            <a:spLocks noGrp="1"/>
          </p:cNvSpPr>
          <p:nvPr>
            <p:ph idx="1"/>
          </p:nvPr>
        </p:nvSpPr>
        <p:spPr>
          <a:xfrm>
            <a:off x="1069848" y="1503336"/>
            <a:ext cx="10058400" cy="4668864"/>
          </a:xfrm>
        </p:spPr>
        <p:txBody>
          <a:bodyPr>
            <a:normAutofit/>
          </a:bodyPr>
          <a:lstStyle/>
          <a:p>
            <a:pPr lvl="0" algn="just"/>
            <a:r>
              <a:rPr lang="es-MX" dirty="0" smtClean="0"/>
              <a:t>Por </a:t>
            </a:r>
            <a:r>
              <a:rPr lang="es-MX" dirty="0"/>
              <a:t>el sistema de locomoción, la máquina puede trabajar en diferentes terrenos con inclinaciones de hasta 25 grados. Las ruedas ayudan en la tracción, permitiendo que sea fácil y accesible operarlo. A diferencia de las </a:t>
            </a:r>
            <a:r>
              <a:rPr lang="es-MX" dirty="0" smtClean="0"/>
              <a:t>máquinas </a:t>
            </a:r>
            <a:r>
              <a:rPr lang="es-MX" dirty="0"/>
              <a:t>convencionales que requieren del esfuerzo humano.</a:t>
            </a:r>
            <a:endParaRPr lang="es-EC" dirty="0"/>
          </a:p>
          <a:p>
            <a:pPr algn="just"/>
            <a:endParaRPr lang="es-EC" dirty="0"/>
          </a:p>
          <a:p>
            <a:pPr lvl="0" algn="just"/>
            <a:r>
              <a:rPr lang="es-ES" dirty="0"/>
              <a:t>El motor de combustión </a:t>
            </a:r>
            <a:r>
              <a:rPr lang="es-ES" dirty="0" err="1"/>
              <a:t>Briggs</a:t>
            </a:r>
            <a:r>
              <a:rPr lang="es-ES" dirty="0"/>
              <a:t> &amp; </a:t>
            </a:r>
            <a:r>
              <a:rPr lang="es-ES" dirty="0" err="1"/>
              <a:t>Stratton</a:t>
            </a:r>
            <a:r>
              <a:rPr lang="es-ES" dirty="0"/>
              <a:t> Serie 625E de 6hp, 4 tiempos permitió realizar el corte de césped en lugares donde la hierba se encuentre espesa.</a:t>
            </a:r>
            <a:endParaRPr lang="es-EC" dirty="0"/>
          </a:p>
          <a:p>
            <a:pPr algn="just"/>
            <a:endParaRPr lang="es-EC" dirty="0"/>
          </a:p>
          <a:p>
            <a:pPr lvl="0" algn="just"/>
            <a:r>
              <a:rPr lang="es-MX" dirty="0"/>
              <a:t>Se pudo comprobar que los motores eléctricos en cortadoras de césped son utilizados para mantenimiento de áreas verdes, cuando la hierba no esta alta ni espesa, debido a que no presenta un torque adecuado para su desbaste. </a:t>
            </a:r>
            <a:endParaRPr lang="es-EC" dirty="0"/>
          </a:p>
          <a:p>
            <a:pPr algn="just"/>
            <a:endParaRPr lang="es-EC" dirty="0"/>
          </a:p>
        </p:txBody>
      </p:sp>
    </p:spTree>
    <p:extLst>
      <p:ext uri="{BB962C8B-B14F-4D97-AF65-F5344CB8AC3E}">
        <p14:creationId xmlns:p14="http://schemas.microsoft.com/office/powerpoint/2010/main" val="1253054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8851" y="0"/>
            <a:ext cx="10058400" cy="1609344"/>
          </a:xfrm>
        </p:spPr>
        <p:txBody>
          <a:bodyPr/>
          <a:lstStyle/>
          <a:p>
            <a:pPr algn="ctr"/>
            <a:r>
              <a:rPr lang="es-EC" dirty="0" smtClean="0"/>
              <a:t>conclusiones</a:t>
            </a:r>
            <a:endParaRPr lang="es-EC" dirty="0"/>
          </a:p>
        </p:txBody>
      </p:sp>
      <p:sp>
        <p:nvSpPr>
          <p:cNvPr id="3" name="Marcador de contenido 2"/>
          <p:cNvSpPr>
            <a:spLocks noGrp="1"/>
          </p:cNvSpPr>
          <p:nvPr>
            <p:ph idx="1"/>
          </p:nvPr>
        </p:nvSpPr>
        <p:spPr>
          <a:xfrm>
            <a:off x="1069848" y="1503336"/>
            <a:ext cx="10058400" cy="4668864"/>
          </a:xfrm>
        </p:spPr>
        <p:txBody>
          <a:bodyPr/>
          <a:lstStyle/>
          <a:p>
            <a:pPr marL="0" indent="0" algn="just">
              <a:buNone/>
            </a:pPr>
            <a:endParaRPr lang="es-EC" dirty="0"/>
          </a:p>
          <a:p>
            <a:pPr lvl="0" algn="just"/>
            <a:r>
              <a:rPr lang="es-MX" dirty="0"/>
              <a:t>Se trabajó con la tarjeta Sabertooth 2x25 para dos servomotores, el cual permitió el manejo independiente de cada uno, haciendo que sea más viable su operación para lugares donde la máquina pueda quedar atascada. </a:t>
            </a:r>
            <a:endParaRPr lang="es-EC" dirty="0" smtClean="0"/>
          </a:p>
          <a:p>
            <a:pPr lvl="0" algn="just"/>
            <a:endParaRPr lang="es-EC" dirty="0"/>
          </a:p>
          <a:p>
            <a:pPr lvl="0" algn="just"/>
            <a:r>
              <a:rPr lang="es-MX" dirty="0"/>
              <a:t>Se realizó el corte de hierba sobre superficies inclinadas comprobando que puede trabajar sin ningún problema sobre pendientes de 25 grados.</a:t>
            </a:r>
            <a:endParaRPr lang="es-EC" dirty="0"/>
          </a:p>
          <a:p>
            <a:pPr algn="just"/>
            <a:endParaRPr lang="es-EC" dirty="0"/>
          </a:p>
        </p:txBody>
      </p:sp>
    </p:spTree>
    <p:extLst>
      <p:ext uri="{BB962C8B-B14F-4D97-AF65-F5344CB8AC3E}">
        <p14:creationId xmlns:p14="http://schemas.microsoft.com/office/powerpoint/2010/main" val="3150048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8851" y="0"/>
            <a:ext cx="10058400" cy="1609344"/>
          </a:xfrm>
        </p:spPr>
        <p:txBody>
          <a:bodyPr/>
          <a:lstStyle/>
          <a:p>
            <a:pPr algn="ctr"/>
            <a:r>
              <a:rPr lang="es-EC" dirty="0" smtClean="0"/>
              <a:t>Recomendaciones</a:t>
            </a:r>
            <a:endParaRPr lang="es-EC" dirty="0"/>
          </a:p>
        </p:txBody>
      </p:sp>
      <p:sp>
        <p:nvSpPr>
          <p:cNvPr id="3" name="Marcador de contenido 2"/>
          <p:cNvSpPr>
            <a:spLocks noGrp="1"/>
          </p:cNvSpPr>
          <p:nvPr>
            <p:ph idx="1"/>
          </p:nvPr>
        </p:nvSpPr>
        <p:spPr>
          <a:xfrm>
            <a:off x="1069848" y="1503336"/>
            <a:ext cx="10058400" cy="4668864"/>
          </a:xfrm>
        </p:spPr>
        <p:txBody>
          <a:bodyPr>
            <a:normAutofit/>
          </a:bodyPr>
          <a:lstStyle/>
          <a:p>
            <a:pPr lvl="0" algn="just"/>
            <a:r>
              <a:rPr lang="es-ES" dirty="0"/>
              <a:t>Se debe tener en cuenta que para la fabricación de la máquina se debe hacer una correcta selección del sistema de locomoción debido a que si este no tiene la fuerza necesaria el sistema en condiciones donde el terreno tenga hundimientos, no podrá continuar cortando el césped.</a:t>
            </a:r>
            <a:endParaRPr lang="es-EC" dirty="0"/>
          </a:p>
          <a:p>
            <a:pPr marL="0" indent="0" algn="just">
              <a:buNone/>
            </a:pPr>
            <a:endParaRPr lang="es-EC" dirty="0"/>
          </a:p>
          <a:p>
            <a:pPr lvl="0" algn="just"/>
            <a:r>
              <a:rPr lang="es-ES" dirty="0"/>
              <a:t>Para la construcción de la estructura se recomienda la selección de materiales que puedan reducir el peso, evitando así que la máquina tenga un peso excesivo y el sistema de locomoción no pueda movilizar.</a:t>
            </a:r>
            <a:endParaRPr lang="es-EC" dirty="0"/>
          </a:p>
          <a:p>
            <a:pPr marL="0" indent="0" algn="just">
              <a:buNone/>
            </a:pPr>
            <a:endParaRPr lang="es-EC" dirty="0"/>
          </a:p>
          <a:p>
            <a:pPr lvl="0" algn="just"/>
            <a:r>
              <a:rPr lang="es-ES" dirty="0"/>
              <a:t>Se recomienda pintarle a la estructura debido a que va a trabajar en la intemperie y puede llegar a mojarse, evitando así que el metal se llegue a corroer.</a:t>
            </a:r>
            <a:endParaRPr lang="es-EC" dirty="0"/>
          </a:p>
          <a:p>
            <a:pPr marL="0" indent="0" algn="just">
              <a:buNone/>
            </a:pPr>
            <a:endParaRPr lang="es-EC" dirty="0"/>
          </a:p>
          <a:p>
            <a:pPr algn="just"/>
            <a:endParaRPr lang="es-EC" dirty="0"/>
          </a:p>
        </p:txBody>
      </p:sp>
    </p:spTree>
    <p:extLst>
      <p:ext uri="{BB962C8B-B14F-4D97-AF65-F5344CB8AC3E}">
        <p14:creationId xmlns:p14="http://schemas.microsoft.com/office/powerpoint/2010/main" val="4266705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8851" y="0"/>
            <a:ext cx="10058400" cy="1609344"/>
          </a:xfrm>
        </p:spPr>
        <p:txBody>
          <a:bodyPr/>
          <a:lstStyle/>
          <a:p>
            <a:pPr algn="ctr"/>
            <a:r>
              <a:rPr lang="es-EC" dirty="0" smtClean="0"/>
              <a:t>Recomendaciones</a:t>
            </a:r>
            <a:endParaRPr lang="es-EC" dirty="0"/>
          </a:p>
        </p:txBody>
      </p:sp>
      <p:sp>
        <p:nvSpPr>
          <p:cNvPr id="3" name="Marcador de contenido 2"/>
          <p:cNvSpPr>
            <a:spLocks noGrp="1"/>
          </p:cNvSpPr>
          <p:nvPr>
            <p:ph idx="1"/>
          </p:nvPr>
        </p:nvSpPr>
        <p:spPr>
          <a:xfrm>
            <a:off x="1069848" y="1503336"/>
            <a:ext cx="10058400" cy="4668864"/>
          </a:xfrm>
        </p:spPr>
        <p:txBody>
          <a:bodyPr>
            <a:normAutofit/>
          </a:bodyPr>
          <a:lstStyle/>
          <a:p>
            <a:pPr lvl="0" algn="just"/>
            <a:r>
              <a:rPr lang="es-ES" dirty="0"/>
              <a:t>Se recomienda el uso de un motor de combustión interna </a:t>
            </a:r>
            <a:r>
              <a:rPr lang="es-ES" dirty="0" err="1"/>
              <a:t>Briggs</a:t>
            </a:r>
            <a:r>
              <a:rPr lang="es-ES" dirty="0"/>
              <a:t> &amp; </a:t>
            </a:r>
            <a:r>
              <a:rPr lang="es-ES" dirty="0" err="1"/>
              <a:t>Stratton</a:t>
            </a:r>
            <a:r>
              <a:rPr lang="es-ES" dirty="0"/>
              <a:t> para el cortado en vez de una eléctrica debido a que el motor eléctrico tiene bajo torque y en lugares donde la hierba se encuentre espesa puede llegar a dañarse.</a:t>
            </a:r>
            <a:endParaRPr lang="es-EC" dirty="0"/>
          </a:p>
          <a:p>
            <a:pPr marL="0" indent="0" algn="just">
              <a:buNone/>
            </a:pPr>
            <a:endParaRPr lang="es-EC" dirty="0"/>
          </a:p>
          <a:p>
            <a:pPr lvl="0" algn="just"/>
            <a:r>
              <a:rPr lang="es-ES" dirty="0"/>
              <a:t>Para el sistema de amortiguamiento se recomienda el uso de resortes debido a que el caucho que también se puede ocupar no es factible ya que el mecanismo donde está el motor se eleva y desciende para regular la altura de corte. </a:t>
            </a:r>
            <a:endParaRPr lang="es-EC" dirty="0" smtClean="0"/>
          </a:p>
          <a:p>
            <a:pPr marL="0" lvl="0" indent="0" algn="just">
              <a:buNone/>
            </a:pPr>
            <a:endParaRPr lang="es-EC" dirty="0"/>
          </a:p>
          <a:p>
            <a:pPr lvl="0" algn="just"/>
            <a:r>
              <a:rPr lang="es-ES" dirty="0" smtClean="0"/>
              <a:t>Para </a:t>
            </a:r>
            <a:r>
              <a:rPr lang="es-ES" dirty="0"/>
              <a:t>el sistema de alimentación se puede utilizar baterías con amperaje de reserva de mayor capacidad logrando así mayor tiempo de corte. </a:t>
            </a:r>
            <a:endParaRPr lang="es-EC" dirty="0"/>
          </a:p>
          <a:p>
            <a:pPr algn="just"/>
            <a:endParaRPr lang="es-EC" dirty="0"/>
          </a:p>
        </p:txBody>
      </p:sp>
    </p:spTree>
    <p:extLst>
      <p:ext uri="{BB962C8B-B14F-4D97-AF65-F5344CB8AC3E}">
        <p14:creationId xmlns:p14="http://schemas.microsoft.com/office/powerpoint/2010/main" val="23882347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8851" y="0"/>
            <a:ext cx="10058400" cy="1609344"/>
          </a:xfrm>
        </p:spPr>
        <p:txBody>
          <a:bodyPr/>
          <a:lstStyle/>
          <a:p>
            <a:pPr algn="ctr"/>
            <a:r>
              <a:rPr lang="es-EC" dirty="0" smtClean="0"/>
              <a:t>Recomendaciones</a:t>
            </a:r>
            <a:endParaRPr lang="es-EC" dirty="0"/>
          </a:p>
        </p:txBody>
      </p:sp>
      <p:sp>
        <p:nvSpPr>
          <p:cNvPr id="3" name="Marcador de contenido 2"/>
          <p:cNvSpPr>
            <a:spLocks noGrp="1"/>
          </p:cNvSpPr>
          <p:nvPr>
            <p:ph idx="1"/>
          </p:nvPr>
        </p:nvSpPr>
        <p:spPr>
          <a:xfrm>
            <a:off x="1069848" y="1503336"/>
            <a:ext cx="10058400" cy="4668864"/>
          </a:xfrm>
        </p:spPr>
        <p:txBody>
          <a:bodyPr>
            <a:normAutofit/>
          </a:bodyPr>
          <a:lstStyle/>
          <a:p>
            <a:pPr lvl="0" algn="just"/>
            <a:r>
              <a:rPr lang="es-ES" dirty="0" smtClean="0"/>
              <a:t>Se </a:t>
            </a:r>
            <a:r>
              <a:rPr lang="es-ES" dirty="0"/>
              <a:t>recomienda separa la fuente que alimenta al sistema de control con el de potencia ya que puede haber excesos de corriente de los motores los cuales puedan afectar al sistema de control y estos vayan a cambiar sus valores o en el peor de los casos a quemarse.</a:t>
            </a:r>
            <a:endParaRPr lang="es-EC" dirty="0"/>
          </a:p>
          <a:p>
            <a:pPr marL="0" indent="0" algn="just">
              <a:buNone/>
            </a:pPr>
            <a:endParaRPr lang="es-EC" dirty="0"/>
          </a:p>
          <a:p>
            <a:pPr lvl="0" algn="just"/>
            <a:r>
              <a:rPr lang="es-ES" dirty="0"/>
              <a:t>Se recomienda utilizar la misma tarjeta Sabertooth 2x25 el cual puede manejar amperajes elevados que se pueden producir por los servomotores, también ayuda al manejo directo de cada rueda, permitiendo realizar giros en 360 grados.</a:t>
            </a:r>
            <a:endParaRPr lang="es-EC" dirty="0"/>
          </a:p>
          <a:p>
            <a:pPr marL="0" indent="0" algn="just">
              <a:buNone/>
            </a:pPr>
            <a:endParaRPr lang="es-EC" dirty="0"/>
          </a:p>
          <a:p>
            <a:pPr lvl="0" algn="just"/>
            <a:r>
              <a:rPr lang="es-ES" dirty="0"/>
              <a:t>Realizar pruebas sobre superficies inclinadas para determinar si la maquina no se patina mientras realizar el corte en estos tipos de terreno.</a:t>
            </a:r>
            <a:endParaRPr lang="es-EC" dirty="0"/>
          </a:p>
          <a:p>
            <a:pPr algn="just"/>
            <a:endParaRPr lang="es-EC" dirty="0"/>
          </a:p>
        </p:txBody>
      </p:sp>
    </p:spTree>
    <p:extLst>
      <p:ext uri="{BB962C8B-B14F-4D97-AF65-F5344CB8AC3E}">
        <p14:creationId xmlns:p14="http://schemas.microsoft.com/office/powerpoint/2010/main" val="7827805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Gracias por su atención</a:t>
            </a:r>
            <a:endParaRPr lang="es-EC" dirty="0"/>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6644" t="16891" r="29673" b="19223"/>
          <a:stretch/>
        </p:blipFill>
        <p:spPr>
          <a:xfrm>
            <a:off x="3037667" y="1658318"/>
            <a:ext cx="5889357" cy="4844939"/>
          </a:xfrm>
        </p:spPr>
      </p:pic>
      <p:sp>
        <p:nvSpPr>
          <p:cNvPr id="5" name="Título 1"/>
          <p:cNvSpPr txBox="1">
            <a:spLocks/>
          </p:cNvSpPr>
          <p:nvPr/>
        </p:nvSpPr>
        <p:spPr>
          <a:xfrm>
            <a:off x="9265868" y="5472503"/>
            <a:ext cx="1056003"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s-EC" dirty="0" smtClean="0"/>
              <a:t>fin</a:t>
            </a:r>
            <a:endParaRPr lang="es-EC" dirty="0"/>
          </a:p>
        </p:txBody>
      </p:sp>
    </p:spTree>
    <p:extLst>
      <p:ext uri="{BB962C8B-B14F-4D97-AF65-F5344CB8AC3E}">
        <p14:creationId xmlns:p14="http://schemas.microsoft.com/office/powerpoint/2010/main" val="366116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Justificación e importancia</a:t>
            </a:r>
            <a:endParaRPr lang="es-EC" dirty="0"/>
          </a:p>
        </p:txBody>
      </p:sp>
      <p:sp>
        <p:nvSpPr>
          <p:cNvPr id="3" name="Marcador de contenido 2"/>
          <p:cNvSpPr>
            <a:spLocks noGrp="1"/>
          </p:cNvSpPr>
          <p:nvPr>
            <p:ph idx="1"/>
          </p:nvPr>
        </p:nvSpPr>
        <p:spPr/>
        <p:txBody>
          <a:bodyPr>
            <a:normAutofit fontScale="92500" lnSpcReduction="10000"/>
          </a:bodyPr>
          <a:lstStyle/>
          <a:p>
            <a:pPr lvl="0" algn="just">
              <a:buFont typeface="Wingdings" panose="05000000000000000000" pitchFamily="2" charset="2"/>
              <a:buChar char="ü"/>
            </a:pPr>
            <a:r>
              <a:rPr lang="es-ES" dirty="0" smtClean="0"/>
              <a:t>Desprendimiento </a:t>
            </a:r>
            <a:r>
              <a:rPr lang="es-ES" dirty="0"/>
              <a:t>de objetos sólidos del suelo que puedan herir directamente al operario.</a:t>
            </a:r>
            <a:endParaRPr lang="es-EC" dirty="0"/>
          </a:p>
          <a:p>
            <a:pPr lvl="0" algn="just">
              <a:buFont typeface="Wingdings" panose="05000000000000000000" pitchFamily="2" charset="2"/>
              <a:buChar char="ü"/>
            </a:pPr>
            <a:r>
              <a:rPr lang="es-ES" dirty="0"/>
              <a:t>Atasco de la máquina causando que el operario tenga actuar de manera directa</a:t>
            </a:r>
            <a:r>
              <a:rPr lang="es-ES" dirty="0" smtClean="0"/>
              <a:t>.</a:t>
            </a:r>
            <a:endParaRPr lang="es-EC" dirty="0"/>
          </a:p>
          <a:p>
            <a:pPr lvl="0" algn="just">
              <a:buFont typeface="Wingdings" panose="05000000000000000000" pitchFamily="2" charset="2"/>
              <a:buChar char="ü"/>
            </a:pPr>
            <a:r>
              <a:rPr lang="es-ES" dirty="0"/>
              <a:t>Ruido excesivo tanto del motor eléctrico, como el de combustión</a:t>
            </a:r>
            <a:r>
              <a:rPr lang="es-ES" dirty="0" smtClean="0"/>
              <a:t>.</a:t>
            </a:r>
            <a:endParaRPr lang="es-EC" dirty="0"/>
          </a:p>
          <a:p>
            <a:pPr lvl="0" algn="just">
              <a:buFont typeface="Wingdings" panose="05000000000000000000" pitchFamily="2" charset="2"/>
              <a:buChar char="ü"/>
            </a:pPr>
            <a:r>
              <a:rPr lang="es-ES" dirty="0"/>
              <a:t>En máquinas corta césped a combustión producen vibraciones los cuales perjudican con el tiempo al operador</a:t>
            </a:r>
            <a:r>
              <a:rPr lang="es-ES" dirty="0" smtClean="0"/>
              <a:t>.</a:t>
            </a:r>
            <a:endParaRPr lang="es-EC" dirty="0"/>
          </a:p>
          <a:p>
            <a:pPr lvl="0" algn="just">
              <a:buFont typeface="Wingdings" panose="05000000000000000000" pitchFamily="2" charset="2"/>
              <a:buChar char="ü"/>
            </a:pPr>
            <a:r>
              <a:rPr lang="es-ES" dirty="0"/>
              <a:t>Gases que se desprenden al cortar el </a:t>
            </a:r>
            <a:r>
              <a:rPr lang="es-ES" dirty="0" smtClean="0"/>
              <a:t>césped y del motor a combustión.</a:t>
            </a:r>
            <a:endParaRPr lang="es-EC" dirty="0"/>
          </a:p>
          <a:p>
            <a:pPr algn="just"/>
            <a:r>
              <a:rPr lang="es-ES" dirty="0"/>
              <a:t>Razones por la cual el presente proyecto </a:t>
            </a:r>
            <a:r>
              <a:rPr lang="es-ES" dirty="0" smtClean="0"/>
              <a:t>tiene como objetivo generar </a:t>
            </a:r>
            <a:r>
              <a:rPr lang="es-ES" dirty="0"/>
              <a:t>una solución rápida y eficiente pudiendo proporcionar al operador un entorno seguro </a:t>
            </a:r>
            <a:r>
              <a:rPr lang="es-ES" dirty="0" smtClean="0"/>
              <a:t>de </a:t>
            </a:r>
            <a:r>
              <a:rPr lang="es-ES" dirty="0"/>
              <a:t>trabajo, logrando controlar con la misma precisión la herramienta como lo haría de forma manual</a:t>
            </a:r>
            <a:r>
              <a:rPr lang="es-ES" dirty="0" smtClean="0"/>
              <a:t>.</a:t>
            </a:r>
            <a:endParaRPr lang="es-EC" dirty="0"/>
          </a:p>
          <a:p>
            <a:pPr algn="just"/>
            <a:r>
              <a:rPr lang="es-ES" dirty="0"/>
              <a:t>El interés adicional en el presente proyecto es construir un vehículo que puede servir como plataforma para investigación de sistemas totalmente autónomos.</a:t>
            </a:r>
            <a:endParaRPr lang="es-EC" dirty="0"/>
          </a:p>
          <a:p>
            <a:endParaRPr lang="es-EC" dirty="0"/>
          </a:p>
        </p:txBody>
      </p:sp>
    </p:spTree>
    <p:extLst>
      <p:ext uri="{BB962C8B-B14F-4D97-AF65-F5344CB8AC3E}">
        <p14:creationId xmlns:p14="http://schemas.microsoft.com/office/powerpoint/2010/main" val="2780747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Objetivos del proyecto</a:t>
            </a:r>
            <a:endParaRPr lang="es-EC" dirty="0"/>
          </a:p>
        </p:txBody>
      </p:sp>
      <p:sp>
        <p:nvSpPr>
          <p:cNvPr id="3" name="Marcador de contenido 2"/>
          <p:cNvSpPr>
            <a:spLocks noGrp="1"/>
          </p:cNvSpPr>
          <p:nvPr>
            <p:ph idx="1"/>
          </p:nvPr>
        </p:nvSpPr>
        <p:spPr/>
        <p:txBody>
          <a:bodyPr>
            <a:normAutofit lnSpcReduction="10000"/>
          </a:bodyPr>
          <a:lstStyle/>
          <a:p>
            <a:pPr>
              <a:buFont typeface="Wingdings" panose="05000000000000000000" pitchFamily="2" charset="2"/>
              <a:buChar char="Ø"/>
            </a:pPr>
            <a:endParaRPr lang="es-EC" sz="3200" dirty="0" smtClean="0"/>
          </a:p>
          <a:p>
            <a:pPr>
              <a:buFont typeface="Wingdings" panose="05000000000000000000" pitchFamily="2" charset="2"/>
              <a:buChar char="Ø"/>
            </a:pPr>
            <a:r>
              <a:rPr lang="es-EC" sz="3200" dirty="0" smtClean="0"/>
              <a:t>OBJETIVO GENERAL</a:t>
            </a:r>
          </a:p>
          <a:p>
            <a:pPr>
              <a:buFont typeface="Wingdings" panose="05000000000000000000" pitchFamily="2" charset="2"/>
              <a:buChar char="Ø"/>
            </a:pPr>
            <a:endParaRPr lang="es-EC" sz="3200" dirty="0"/>
          </a:p>
          <a:p>
            <a:pPr marL="0" indent="0">
              <a:buNone/>
            </a:pPr>
            <a:endParaRPr lang="es-ES" sz="3200" dirty="0" smtClean="0"/>
          </a:p>
          <a:p>
            <a:pPr marL="0" indent="0" algn="just">
              <a:buNone/>
            </a:pPr>
            <a:r>
              <a:rPr lang="es-ES" sz="3200" dirty="0" smtClean="0"/>
              <a:t>Diseñar </a:t>
            </a:r>
            <a:r>
              <a:rPr lang="es-ES" sz="3200" dirty="0"/>
              <a:t>y construir una máquina cortadora de césped que funcione de forma tele-operada con la capacidad de elevar la cuchilla de corte a diversas alturas.</a:t>
            </a:r>
            <a:endParaRPr lang="es-EC" sz="3200" dirty="0"/>
          </a:p>
          <a:p>
            <a:pPr>
              <a:buFont typeface="Wingdings" panose="05000000000000000000" pitchFamily="2" charset="2"/>
              <a:buChar char="Ø"/>
            </a:pPr>
            <a:endParaRPr lang="es-EC" dirty="0" smtClean="0"/>
          </a:p>
          <a:p>
            <a:pPr>
              <a:buFont typeface="Wingdings" panose="05000000000000000000" pitchFamily="2" charset="2"/>
              <a:buChar char="Ø"/>
            </a:pPr>
            <a:endParaRPr lang="es-EC" dirty="0" smtClean="0"/>
          </a:p>
        </p:txBody>
      </p:sp>
    </p:spTree>
    <p:extLst>
      <p:ext uri="{BB962C8B-B14F-4D97-AF65-F5344CB8AC3E}">
        <p14:creationId xmlns:p14="http://schemas.microsoft.com/office/powerpoint/2010/main" val="2698933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Objetivos del proyecto</a:t>
            </a:r>
          </a:p>
        </p:txBody>
      </p:sp>
      <p:sp>
        <p:nvSpPr>
          <p:cNvPr id="3" name="Marcador de contenido 2"/>
          <p:cNvSpPr>
            <a:spLocks noGrp="1"/>
          </p:cNvSpPr>
          <p:nvPr>
            <p:ph idx="1"/>
          </p:nvPr>
        </p:nvSpPr>
        <p:spPr/>
        <p:txBody>
          <a:bodyPr>
            <a:normAutofit/>
          </a:bodyPr>
          <a:lstStyle/>
          <a:p>
            <a:pPr>
              <a:buFont typeface="Wingdings" panose="05000000000000000000" pitchFamily="2" charset="2"/>
              <a:buChar char="Ø"/>
            </a:pPr>
            <a:r>
              <a:rPr lang="es-EC" dirty="0" smtClean="0"/>
              <a:t>OBJETIVOS </a:t>
            </a:r>
            <a:r>
              <a:rPr lang="es-ES" dirty="0" smtClean="0"/>
              <a:t>ESPECÍFICOS</a:t>
            </a:r>
            <a:endParaRPr lang="es-EC" dirty="0" smtClean="0"/>
          </a:p>
          <a:p>
            <a:pPr marL="0" indent="0">
              <a:buNone/>
            </a:pPr>
            <a:endParaRPr lang="es-ES" dirty="0"/>
          </a:p>
          <a:p>
            <a:pPr lvl="0">
              <a:buFont typeface="Wingdings" panose="05000000000000000000" pitchFamily="2" charset="2"/>
              <a:buChar char="q"/>
            </a:pPr>
            <a:r>
              <a:rPr lang="es-ES" dirty="0"/>
              <a:t>Diseñar e implementar una estructura apta para el correcto funcionamiento de la cortadora en diferentes tipos de terreno</a:t>
            </a:r>
            <a:r>
              <a:rPr lang="es-ES" dirty="0" smtClean="0"/>
              <a:t>.</a:t>
            </a:r>
          </a:p>
          <a:p>
            <a:pPr marL="0" lvl="0" indent="0">
              <a:buNone/>
            </a:pPr>
            <a:endParaRPr lang="es-EC" dirty="0"/>
          </a:p>
          <a:p>
            <a:pPr lvl="0">
              <a:buFont typeface="Wingdings" panose="05000000000000000000" pitchFamily="2" charset="2"/>
              <a:buChar char="q"/>
            </a:pPr>
            <a:r>
              <a:rPr lang="es-ES" dirty="0"/>
              <a:t>Seleccionar el motor a utilizar para el corte de césped. </a:t>
            </a:r>
            <a:endParaRPr lang="es-ES" dirty="0" smtClean="0"/>
          </a:p>
          <a:p>
            <a:pPr marL="0" lvl="0" indent="0">
              <a:buNone/>
            </a:pPr>
            <a:endParaRPr lang="es-EC" dirty="0"/>
          </a:p>
          <a:p>
            <a:pPr lvl="0">
              <a:buFont typeface="Wingdings" panose="05000000000000000000" pitchFamily="2" charset="2"/>
              <a:buChar char="q"/>
            </a:pPr>
            <a:r>
              <a:rPr lang="es-ES" dirty="0"/>
              <a:t>Diseñar e implementar el sistema de amortiguamiento para disipar correctamente las vibraciones</a:t>
            </a:r>
            <a:r>
              <a:rPr lang="es-ES" dirty="0" smtClean="0"/>
              <a:t>.</a:t>
            </a:r>
          </a:p>
        </p:txBody>
      </p:sp>
    </p:spTree>
    <p:extLst>
      <p:ext uri="{BB962C8B-B14F-4D97-AF65-F5344CB8AC3E}">
        <p14:creationId xmlns:p14="http://schemas.microsoft.com/office/powerpoint/2010/main" val="1206499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Objetivos del proyecto</a:t>
            </a:r>
          </a:p>
        </p:txBody>
      </p:sp>
      <p:sp>
        <p:nvSpPr>
          <p:cNvPr id="3" name="Marcador de contenido 2"/>
          <p:cNvSpPr>
            <a:spLocks noGrp="1"/>
          </p:cNvSpPr>
          <p:nvPr>
            <p:ph idx="1"/>
          </p:nvPr>
        </p:nvSpPr>
        <p:spPr/>
        <p:txBody>
          <a:bodyPr>
            <a:normAutofit fontScale="92500" lnSpcReduction="20000"/>
          </a:bodyPr>
          <a:lstStyle/>
          <a:p>
            <a:pPr>
              <a:buFont typeface="Wingdings" panose="05000000000000000000" pitchFamily="2" charset="2"/>
              <a:buChar char="Ø"/>
            </a:pPr>
            <a:r>
              <a:rPr lang="es-EC" dirty="0"/>
              <a:t>OBJETIVOS </a:t>
            </a:r>
            <a:r>
              <a:rPr lang="es-ES" dirty="0"/>
              <a:t>ESPECÍFICOS</a:t>
            </a:r>
            <a:endParaRPr lang="es-EC" dirty="0"/>
          </a:p>
          <a:p>
            <a:pPr marL="0" indent="0">
              <a:buNone/>
            </a:pPr>
            <a:endParaRPr lang="es-ES" dirty="0"/>
          </a:p>
          <a:p>
            <a:pPr lvl="0">
              <a:buFont typeface="Wingdings" panose="05000000000000000000" pitchFamily="2" charset="2"/>
              <a:buChar char="q"/>
            </a:pPr>
            <a:r>
              <a:rPr lang="es-ES" dirty="0" smtClean="0"/>
              <a:t>Seleccionar </a:t>
            </a:r>
            <a:r>
              <a:rPr lang="es-ES" dirty="0"/>
              <a:t>los motores adecuados para que la locomoción de la máquina sea posible en diversos tipos de terreno</a:t>
            </a:r>
            <a:r>
              <a:rPr lang="es-ES" dirty="0" smtClean="0"/>
              <a:t>.</a:t>
            </a:r>
          </a:p>
          <a:p>
            <a:pPr marL="0" lvl="0" indent="0">
              <a:buNone/>
            </a:pPr>
            <a:endParaRPr lang="es-EC" dirty="0"/>
          </a:p>
          <a:p>
            <a:pPr lvl="0">
              <a:buFont typeface="Wingdings" panose="05000000000000000000" pitchFamily="2" charset="2"/>
              <a:buChar char="q"/>
            </a:pPr>
            <a:r>
              <a:rPr lang="es-ES" dirty="0"/>
              <a:t>Seleccionar el tipo de almacenamiento de energía proporcionando </a:t>
            </a:r>
            <a:r>
              <a:rPr lang="es-ES" dirty="0" smtClean="0"/>
              <a:t>un </a:t>
            </a:r>
            <a:r>
              <a:rPr lang="es-ES" dirty="0"/>
              <a:t>mayor </a:t>
            </a:r>
            <a:r>
              <a:rPr lang="es-ES" dirty="0" smtClean="0"/>
              <a:t>tiempo de trabajo </a:t>
            </a:r>
            <a:r>
              <a:rPr lang="es-ES" dirty="0"/>
              <a:t>a la máquina</a:t>
            </a:r>
            <a:r>
              <a:rPr lang="es-ES" dirty="0" smtClean="0"/>
              <a:t>.</a:t>
            </a:r>
          </a:p>
          <a:p>
            <a:pPr marL="0" lvl="0" indent="0">
              <a:buNone/>
            </a:pPr>
            <a:endParaRPr lang="es-EC" dirty="0"/>
          </a:p>
          <a:p>
            <a:pPr lvl="0">
              <a:buFont typeface="Wingdings" panose="05000000000000000000" pitchFamily="2" charset="2"/>
              <a:buChar char="q"/>
            </a:pPr>
            <a:r>
              <a:rPr lang="es-ES" dirty="0"/>
              <a:t>Seleccionar un controlador que permita el trabajo adecuado entre el mando de operación y el sistema de locomoción</a:t>
            </a:r>
            <a:r>
              <a:rPr lang="es-ES" dirty="0" smtClean="0"/>
              <a:t>.</a:t>
            </a:r>
          </a:p>
          <a:p>
            <a:pPr marL="0" lvl="0" indent="0">
              <a:buNone/>
            </a:pPr>
            <a:endParaRPr lang="es-EC" dirty="0"/>
          </a:p>
          <a:p>
            <a:pPr lvl="0">
              <a:buFont typeface="Wingdings" panose="05000000000000000000" pitchFamily="2" charset="2"/>
              <a:buChar char="q"/>
            </a:pPr>
            <a:r>
              <a:rPr lang="es-ES" dirty="0"/>
              <a:t>Elaborar protocolo de pruebas</a:t>
            </a:r>
            <a:r>
              <a:rPr lang="es-EC" dirty="0"/>
              <a:t> para verificar el funcionamiento de la máquina</a:t>
            </a:r>
          </a:p>
          <a:p>
            <a:endParaRPr lang="es-EC" dirty="0"/>
          </a:p>
        </p:txBody>
      </p:sp>
    </p:spTree>
    <p:extLst>
      <p:ext uri="{BB962C8B-B14F-4D97-AF65-F5344CB8AC3E}">
        <p14:creationId xmlns:p14="http://schemas.microsoft.com/office/powerpoint/2010/main" val="3611701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Alcance del proyecto</a:t>
            </a:r>
            <a:endParaRPr lang="es-EC" dirty="0"/>
          </a:p>
        </p:txBody>
      </p:sp>
      <p:sp>
        <p:nvSpPr>
          <p:cNvPr id="3" name="Marcador de contenido 2"/>
          <p:cNvSpPr>
            <a:spLocks noGrp="1"/>
          </p:cNvSpPr>
          <p:nvPr>
            <p:ph idx="1"/>
          </p:nvPr>
        </p:nvSpPr>
        <p:spPr/>
        <p:txBody>
          <a:bodyPr>
            <a:normAutofit fontScale="92500" lnSpcReduction="10000"/>
          </a:bodyPr>
          <a:lstStyle/>
          <a:p>
            <a:pPr marL="0" indent="0">
              <a:buNone/>
            </a:pPr>
            <a:r>
              <a:rPr lang="es-ES" dirty="0" smtClean="0"/>
              <a:t>El proyecto consiste en el diseño y construcción de un prototipo de cortadora de césped tele-operada el cual presenta las siguientes características:</a:t>
            </a:r>
            <a:endParaRPr lang="es-EC" dirty="0" smtClean="0"/>
          </a:p>
          <a:p>
            <a:pPr lvl="0">
              <a:buFont typeface="Wingdings" panose="05000000000000000000" pitchFamily="2" charset="2"/>
              <a:buChar char="q"/>
            </a:pPr>
            <a:r>
              <a:rPr lang="es-ES" dirty="0" smtClean="0"/>
              <a:t>La estructura debe soportar la carga de todos los elementos que se adicionan.</a:t>
            </a:r>
          </a:p>
          <a:p>
            <a:pPr marL="0" lvl="0" indent="0">
              <a:buNone/>
            </a:pPr>
            <a:endParaRPr lang="es-EC" dirty="0" smtClean="0"/>
          </a:p>
          <a:p>
            <a:pPr lvl="0">
              <a:buFont typeface="Wingdings" panose="05000000000000000000" pitchFamily="2" charset="2"/>
              <a:buChar char="q"/>
            </a:pPr>
            <a:r>
              <a:rPr lang="es-ES" dirty="0" smtClean="0"/>
              <a:t>El sistema de amortiguamiento debe estar diseñado de forma tal que disipe las vibraciones producidas por el motor.</a:t>
            </a:r>
          </a:p>
          <a:p>
            <a:pPr marL="0" lvl="0" indent="0">
              <a:buNone/>
            </a:pPr>
            <a:endParaRPr lang="es-EC" dirty="0" smtClean="0"/>
          </a:p>
          <a:p>
            <a:pPr lvl="0">
              <a:buFont typeface="Wingdings" panose="05000000000000000000" pitchFamily="2" charset="2"/>
              <a:buChar char="q"/>
            </a:pPr>
            <a:r>
              <a:rPr lang="es-ES" dirty="0" smtClean="0"/>
              <a:t>El sistema de alimentación eléctrica debe ser capaz de sustentar energía a todos los elementos para realizar su trabajo por lo mínimo en una hora.</a:t>
            </a:r>
          </a:p>
          <a:p>
            <a:pPr marL="0" lvl="0" indent="0">
              <a:buNone/>
            </a:pPr>
            <a:endParaRPr lang="es-EC" dirty="0" smtClean="0"/>
          </a:p>
          <a:p>
            <a:pPr lvl="0">
              <a:buFont typeface="Wingdings" panose="05000000000000000000" pitchFamily="2" charset="2"/>
              <a:buChar char="q"/>
            </a:pPr>
            <a:r>
              <a:rPr lang="es-ES" dirty="0" smtClean="0"/>
              <a:t>El sistema de locomoción debe estar diseñado de tal manera que permita su operación en terrenos inclinados de hasta 25 grados.</a:t>
            </a:r>
            <a:endParaRPr lang="es-EC" dirty="0"/>
          </a:p>
        </p:txBody>
      </p:sp>
    </p:spTree>
    <p:extLst>
      <p:ext uri="{BB962C8B-B14F-4D97-AF65-F5344CB8AC3E}">
        <p14:creationId xmlns:p14="http://schemas.microsoft.com/office/powerpoint/2010/main" val="26583533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
  <TotalTime>976</TotalTime>
  <Words>3407</Words>
  <Application>Microsoft Office PowerPoint</Application>
  <PresentationFormat>Personalizado</PresentationFormat>
  <Paragraphs>563</Paragraphs>
  <Slides>49</Slides>
  <Notes>0</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Tipo de madera</vt:lpstr>
      <vt:lpstr>“DISEÑO Y CONSTRUCCIÓN DE UN PROTOTIPO DE CORTADORA DE CÉSPED AUTOMÁTICO”</vt:lpstr>
      <vt:lpstr>introducción</vt:lpstr>
      <vt:lpstr>Presentación de PowerPoint</vt:lpstr>
      <vt:lpstr>Justificación e importancia</vt:lpstr>
      <vt:lpstr>Justificación e importancia</vt:lpstr>
      <vt:lpstr>Objetivos del proyecto</vt:lpstr>
      <vt:lpstr>Objetivos del proyecto</vt:lpstr>
      <vt:lpstr>Objetivos del proyecto</vt:lpstr>
      <vt:lpstr>Alcance del proyecto</vt:lpstr>
      <vt:lpstr>Problemas a resolver y posibles soluciones</vt:lpstr>
      <vt:lpstr>Metodología mecatrónica</vt:lpstr>
      <vt:lpstr>Selección del motor para cortar césped</vt:lpstr>
      <vt:lpstr>Selección del motor para cortar hierba</vt:lpstr>
      <vt:lpstr>Selección del motor para cortar hierba</vt:lpstr>
      <vt:lpstr>Selección del motor para cortar hierba</vt:lpstr>
      <vt:lpstr>Selección del sistema de locomoción</vt:lpstr>
      <vt:lpstr>Presentación de PowerPoint</vt:lpstr>
      <vt:lpstr>Selección del sistema de locomoción</vt:lpstr>
      <vt:lpstr>Selección del sistema de locomoción</vt:lpstr>
      <vt:lpstr>almacenamiento de energía</vt:lpstr>
      <vt:lpstr>almacenamiento de energía</vt:lpstr>
      <vt:lpstr>Sistema de amortiguamiento</vt:lpstr>
      <vt:lpstr>Sistema de amortiguamiento</vt:lpstr>
      <vt:lpstr>Sistema de amortiguamiento</vt:lpstr>
      <vt:lpstr>Controlador de los servo motores</vt:lpstr>
      <vt:lpstr>Distribución eléctrica</vt:lpstr>
      <vt:lpstr>Diagrama de control</vt:lpstr>
      <vt:lpstr>Diagrama de FLUJO</vt:lpstr>
      <vt:lpstr>Diseño mecánico</vt:lpstr>
      <vt:lpstr>   Diseño mecánico</vt:lpstr>
      <vt:lpstr>   Diseño mecánico</vt:lpstr>
      <vt:lpstr>Diseño mecánico</vt:lpstr>
      <vt:lpstr>    Análisis cad</vt:lpstr>
      <vt:lpstr>Manufactura</vt:lpstr>
      <vt:lpstr>MANUFACTURA</vt:lpstr>
      <vt:lpstr>Manufactura</vt:lpstr>
      <vt:lpstr>pruebas DE FUNCIONAMIENTO</vt:lpstr>
      <vt:lpstr>Análisis DE FUNCIONAMIENTO</vt:lpstr>
      <vt:lpstr>Comparación con máquinas similares</vt:lpstr>
      <vt:lpstr>Comparación CON Máquinas SIMILARES</vt:lpstr>
      <vt:lpstr>Comparación CON Máquinas SIMILARES</vt:lpstr>
      <vt:lpstr>video</vt:lpstr>
      <vt:lpstr>conclusiones</vt:lpstr>
      <vt:lpstr>conclusiones</vt:lpstr>
      <vt:lpstr>conclusiones</vt:lpstr>
      <vt:lpstr>Recomendaciones</vt:lpstr>
      <vt:lpstr>Recomendaciones</vt:lpstr>
      <vt:lpstr>Recomendaciones</vt:lpstr>
      <vt:lpstr>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PROTOTIPO DE CORTADORA DE CÉSPED AUTOMÁTICO”</dc:title>
  <dc:creator>Marina Gamboa</dc:creator>
  <cp:lastModifiedBy>TOSHIBA</cp:lastModifiedBy>
  <cp:revision>74</cp:revision>
  <dcterms:created xsi:type="dcterms:W3CDTF">2015-11-11T13:09:13Z</dcterms:created>
  <dcterms:modified xsi:type="dcterms:W3CDTF">2015-12-02T05:50:57Z</dcterms:modified>
</cp:coreProperties>
</file>