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0" r:id="rId1"/>
  </p:sldMasterIdLst>
  <p:sldIdLst>
    <p:sldId id="256" r:id="rId2"/>
    <p:sldId id="261" r:id="rId3"/>
    <p:sldId id="295" r:id="rId4"/>
    <p:sldId id="296" r:id="rId5"/>
    <p:sldId id="268" r:id="rId6"/>
    <p:sldId id="297" r:id="rId7"/>
    <p:sldId id="263" r:id="rId8"/>
    <p:sldId id="269" r:id="rId9"/>
    <p:sldId id="278" r:id="rId10"/>
    <p:sldId id="271" r:id="rId11"/>
    <p:sldId id="272" r:id="rId12"/>
    <p:sldId id="273" r:id="rId13"/>
    <p:sldId id="274" r:id="rId14"/>
    <p:sldId id="275" r:id="rId15"/>
    <p:sldId id="276" r:id="rId16"/>
    <p:sldId id="277" r:id="rId17"/>
    <p:sldId id="281" r:id="rId18"/>
    <p:sldId id="298" r:id="rId19"/>
    <p:sldId id="282" r:id="rId20"/>
    <p:sldId id="283" r:id="rId21"/>
    <p:sldId id="284" r:id="rId22"/>
    <p:sldId id="299" r:id="rId23"/>
    <p:sldId id="285" r:id="rId24"/>
    <p:sldId id="287" r:id="rId25"/>
    <p:sldId id="288" r:id="rId26"/>
    <p:sldId id="289" r:id="rId27"/>
    <p:sldId id="290" r:id="rId28"/>
    <p:sldId id="300" r:id="rId29"/>
    <p:sldId id="301" r:id="rId30"/>
    <p:sldId id="291" r:id="rId31"/>
    <p:sldId id="292" r:id="rId32"/>
    <p:sldId id="293" r:id="rId33"/>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87" d="100"/>
          <a:sy n="87" d="100"/>
        </p:scale>
        <p:origin x="133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6DB2D3-E872-4BAD-BD74-6EF5C2454430}" type="doc">
      <dgm:prSet loTypeId="urn:microsoft.com/office/officeart/2005/8/layout/hProcess9" loCatId="process" qsTypeId="urn:microsoft.com/office/officeart/2005/8/quickstyle/simple1" qsCatId="simple" csTypeId="urn:microsoft.com/office/officeart/2005/8/colors/accent1_1" csCatId="accent1" phldr="1"/>
      <dgm:spPr/>
    </dgm:pt>
    <dgm:pt modelId="{22393617-158B-461F-9491-EF5FB99A288E}">
      <dgm:prSet phldrT="[Texto]" custT="1"/>
      <dgm:spPr/>
      <dgm:t>
        <a:bodyPr/>
        <a:lstStyle/>
        <a:p>
          <a:pPr algn="l"/>
          <a:r>
            <a:rPr lang="es-EC" sz="1600" dirty="0" smtClean="0">
              <a:latin typeface="Times New Roman" panose="02020603050405020304" pitchFamily="18" charset="0"/>
              <a:cs typeface="Times New Roman" panose="02020603050405020304" pitchFamily="18" charset="0"/>
            </a:rPr>
            <a:t>SITUACIÓN ACTUAL, MANUAL DE POLÍTICAS Y PROCEDIMIENTOS PARA LOS SERVIDORES VIRTUALIZADOS LINUX DE LA COOPERATIVA</a:t>
          </a:r>
          <a:endParaRPr lang="es-EC" sz="1600" dirty="0">
            <a:latin typeface="Times New Roman" panose="02020603050405020304" pitchFamily="18" charset="0"/>
            <a:cs typeface="Times New Roman" panose="02020603050405020304" pitchFamily="18" charset="0"/>
          </a:endParaRPr>
        </a:p>
      </dgm:t>
    </dgm:pt>
    <dgm:pt modelId="{71DF510C-FF61-4B07-8CD6-5533793C8909}" type="parTrans" cxnId="{00A13920-2C20-4D0F-AEC5-3BF90AB996F8}">
      <dgm:prSet/>
      <dgm:spPr/>
      <dgm:t>
        <a:bodyPr/>
        <a:lstStyle/>
        <a:p>
          <a:endParaRPr lang="es-EC"/>
        </a:p>
      </dgm:t>
    </dgm:pt>
    <dgm:pt modelId="{B78D2A00-CDFE-4D64-91B2-255B09CC1027}" type="sibTrans" cxnId="{00A13920-2C20-4D0F-AEC5-3BF90AB996F8}">
      <dgm:prSet/>
      <dgm:spPr/>
      <dgm:t>
        <a:bodyPr/>
        <a:lstStyle/>
        <a:p>
          <a:endParaRPr lang="es-EC"/>
        </a:p>
      </dgm:t>
    </dgm:pt>
    <dgm:pt modelId="{6056EAA7-2B57-401C-85F8-3533B9ACEED6}">
      <dgm:prSet phldrT="[Texto]" custT="1"/>
      <dgm:spPr/>
      <dgm:t>
        <a:bodyPr/>
        <a:lstStyle/>
        <a:p>
          <a:pPr algn="l"/>
          <a:r>
            <a:rPr lang="es-EC" sz="1600" dirty="0" smtClean="0">
              <a:latin typeface="Times New Roman" panose="02020603050405020304" pitchFamily="18" charset="0"/>
              <a:cs typeface="Times New Roman" panose="02020603050405020304" pitchFamily="18" charset="0"/>
            </a:rPr>
            <a:t>MODELO PRELIMINAR APROXIMADO EN BASE AL ROL Y SERVICIO DE LOS SERVIDORES</a:t>
          </a:r>
          <a:endParaRPr lang="es-EC" sz="1600" dirty="0">
            <a:latin typeface="Times New Roman" panose="02020603050405020304" pitchFamily="18" charset="0"/>
            <a:cs typeface="Times New Roman" panose="02020603050405020304" pitchFamily="18" charset="0"/>
          </a:endParaRPr>
        </a:p>
      </dgm:t>
    </dgm:pt>
    <dgm:pt modelId="{0B140E57-DEFA-4969-B895-9D7AADF207A6}" type="parTrans" cxnId="{31B21464-86CB-4EBF-879A-64CBB98BFD56}">
      <dgm:prSet/>
      <dgm:spPr/>
      <dgm:t>
        <a:bodyPr/>
        <a:lstStyle/>
        <a:p>
          <a:endParaRPr lang="es-EC"/>
        </a:p>
      </dgm:t>
    </dgm:pt>
    <dgm:pt modelId="{F364DAB8-341C-4B3C-9986-1FFC88161D4C}" type="sibTrans" cxnId="{31B21464-86CB-4EBF-879A-64CBB98BFD56}">
      <dgm:prSet/>
      <dgm:spPr/>
      <dgm:t>
        <a:bodyPr/>
        <a:lstStyle/>
        <a:p>
          <a:endParaRPr lang="es-EC"/>
        </a:p>
      </dgm:t>
    </dgm:pt>
    <dgm:pt modelId="{D7A05760-7A15-41B3-850D-5E2D32D2CB76}">
      <dgm:prSet phldrT="[Texto]" custT="1"/>
      <dgm:spPr/>
      <dgm:t>
        <a:bodyPr/>
        <a:lstStyle/>
        <a:p>
          <a:r>
            <a:rPr lang="es-EC" sz="1600" dirty="0" smtClean="0">
              <a:latin typeface="Times New Roman" panose="02020603050405020304" pitchFamily="18" charset="0"/>
              <a:cs typeface="Times New Roman" panose="02020603050405020304" pitchFamily="18" charset="0"/>
            </a:rPr>
            <a:t>IMPLEMENTACIÓN DEL MODELO DE ADMINISTRACIÓN CENTRALIZADO BASADO EN LDAP</a:t>
          </a:r>
          <a:endParaRPr lang="es-EC" sz="1600" dirty="0">
            <a:latin typeface="Times New Roman" panose="02020603050405020304" pitchFamily="18" charset="0"/>
            <a:cs typeface="Times New Roman" panose="02020603050405020304" pitchFamily="18" charset="0"/>
          </a:endParaRPr>
        </a:p>
      </dgm:t>
    </dgm:pt>
    <dgm:pt modelId="{95D57C51-B96E-4D08-820F-915E679B24D0}" type="parTrans" cxnId="{F594D2E2-FFB2-464F-8589-29818782E034}">
      <dgm:prSet/>
      <dgm:spPr/>
      <dgm:t>
        <a:bodyPr/>
        <a:lstStyle/>
        <a:p>
          <a:endParaRPr lang="es-EC"/>
        </a:p>
      </dgm:t>
    </dgm:pt>
    <dgm:pt modelId="{D5429086-9F6F-4CE1-AE17-C257BB70D5FD}" type="sibTrans" cxnId="{F594D2E2-FFB2-464F-8589-29818782E034}">
      <dgm:prSet/>
      <dgm:spPr/>
      <dgm:t>
        <a:bodyPr/>
        <a:lstStyle/>
        <a:p>
          <a:endParaRPr lang="es-EC"/>
        </a:p>
      </dgm:t>
    </dgm:pt>
    <dgm:pt modelId="{A4763D79-D9E8-408D-9638-CABF4300F4C3}">
      <dgm:prSet custT="1"/>
      <dgm:spPr/>
      <dgm:t>
        <a:bodyPr/>
        <a:lstStyle/>
        <a:p>
          <a:r>
            <a:rPr lang="es-EC" sz="1600" dirty="0" smtClean="0">
              <a:latin typeface="Times New Roman" panose="02020603050405020304" pitchFamily="18" charset="0"/>
              <a:cs typeface="Times New Roman" panose="02020603050405020304" pitchFamily="18" charset="0"/>
            </a:rPr>
            <a:t>ANÁLISIS A PARTIR DE ESTUDIOS REALIZADOS COMO PUNTO DE INICIO</a:t>
          </a:r>
          <a:endParaRPr lang="es-EC" sz="1600" dirty="0">
            <a:latin typeface="Times New Roman" panose="02020603050405020304" pitchFamily="18" charset="0"/>
            <a:cs typeface="Times New Roman" panose="02020603050405020304" pitchFamily="18" charset="0"/>
          </a:endParaRPr>
        </a:p>
      </dgm:t>
    </dgm:pt>
    <dgm:pt modelId="{832EDD77-55F9-4ADC-9749-241926962958}" type="parTrans" cxnId="{4DCE7472-FFCE-499D-93CF-5B9D28EB8FA8}">
      <dgm:prSet/>
      <dgm:spPr/>
      <dgm:t>
        <a:bodyPr/>
        <a:lstStyle/>
        <a:p>
          <a:endParaRPr lang="es-EC"/>
        </a:p>
      </dgm:t>
    </dgm:pt>
    <dgm:pt modelId="{C34D0FAD-CEF9-4177-B1BE-4582B7BB016C}" type="sibTrans" cxnId="{4DCE7472-FFCE-499D-93CF-5B9D28EB8FA8}">
      <dgm:prSet/>
      <dgm:spPr/>
      <dgm:t>
        <a:bodyPr/>
        <a:lstStyle/>
        <a:p>
          <a:endParaRPr lang="es-EC"/>
        </a:p>
      </dgm:t>
    </dgm:pt>
    <dgm:pt modelId="{31D6C61A-042F-414C-9985-429BB78DAA9E}" type="pres">
      <dgm:prSet presAssocID="{826DB2D3-E872-4BAD-BD74-6EF5C2454430}" presName="CompostProcess" presStyleCnt="0">
        <dgm:presLayoutVars>
          <dgm:dir/>
          <dgm:resizeHandles val="exact"/>
        </dgm:presLayoutVars>
      </dgm:prSet>
      <dgm:spPr/>
    </dgm:pt>
    <dgm:pt modelId="{81E56EA6-75DD-4F3B-8117-280084F79A0F}" type="pres">
      <dgm:prSet presAssocID="{826DB2D3-E872-4BAD-BD74-6EF5C2454430}" presName="arrow" presStyleLbl="bgShp" presStyleIdx="0" presStyleCnt="1" custScaleX="117647"/>
      <dgm:spPr/>
    </dgm:pt>
    <dgm:pt modelId="{7E494123-9C94-46DD-A027-3030338104A9}" type="pres">
      <dgm:prSet presAssocID="{826DB2D3-E872-4BAD-BD74-6EF5C2454430}" presName="linearProcess" presStyleCnt="0"/>
      <dgm:spPr/>
    </dgm:pt>
    <dgm:pt modelId="{B14DC23D-FDCF-4EB0-8E8A-ACFE4167B6F4}" type="pres">
      <dgm:prSet presAssocID="{22393617-158B-461F-9491-EF5FB99A288E}" presName="textNode" presStyleLbl="node1" presStyleIdx="0" presStyleCnt="4" custScaleX="111743" custScaleY="193359" custLinFactNeighborX="53845">
        <dgm:presLayoutVars>
          <dgm:bulletEnabled val="1"/>
        </dgm:presLayoutVars>
      </dgm:prSet>
      <dgm:spPr/>
      <dgm:t>
        <a:bodyPr/>
        <a:lstStyle/>
        <a:p>
          <a:endParaRPr lang="es-EC"/>
        </a:p>
      </dgm:t>
    </dgm:pt>
    <dgm:pt modelId="{905EDB7C-A284-4180-93A8-5ED75F3F727A}" type="pres">
      <dgm:prSet presAssocID="{B78D2A00-CDFE-4D64-91B2-255B09CC1027}" presName="sibTrans" presStyleCnt="0"/>
      <dgm:spPr/>
    </dgm:pt>
    <dgm:pt modelId="{84875BFE-B4E4-4AEE-8911-4B0A4D2A267C}" type="pres">
      <dgm:prSet presAssocID="{6056EAA7-2B57-401C-85F8-3533B9ACEED6}" presName="textNode" presStyleLbl="node1" presStyleIdx="1" presStyleCnt="4" custScaleX="93377" custScaleY="193359">
        <dgm:presLayoutVars>
          <dgm:bulletEnabled val="1"/>
        </dgm:presLayoutVars>
      </dgm:prSet>
      <dgm:spPr/>
      <dgm:t>
        <a:bodyPr/>
        <a:lstStyle/>
        <a:p>
          <a:endParaRPr lang="es-EC"/>
        </a:p>
      </dgm:t>
    </dgm:pt>
    <dgm:pt modelId="{347D9D61-A180-4BE4-AF6E-BD1E67088B55}" type="pres">
      <dgm:prSet presAssocID="{F364DAB8-341C-4B3C-9986-1FFC88161D4C}" presName="sibTrans" presStyleCnt="0"/>
      <dgm:spPr/>
    </dgm:pt>
    <dgm:pt modelId="{F7453ECC-D6D3-475A-8A92-3CB9F2FDDBFA}" type="pres">
      <dgm:prSet presAssocID="{A4763D79-D9E8-408D-9638-CABF4300F4C3}" presName="textNode" presStyleLbl="node1" presStyleIdx="2" presStyleCnt="4" custScaleY="188672" custLinFactNeighborX="-22786" custLinFactNeighborY="532">
        <dgm:presLayoutVars>
          <dgm:bulletEnabled val="1"/>
        </dgm:presLayoutVars>
      </dgm:prSet>
      <dgm:spPr/>
      <dgm:t>
        <a:bodyPr/>
        <a:lstStyle/>
        <a:p>
          <a:endParaRPr lang="es-EC"/>
        </a:p>
      </dgm:t>
    </dgm:pt>
    <dgm:pt modelId="{EF26FE85-EF6D-45E3-B2EA-2808D4EC0167}" type="pres">
      <dgm:prSet presAssocID="{C34D0FAD-CEF9-4177-B1BE-4582B7BB016C}" presName="sibTrans" presStyleCnt="0"/>
      <dgm:spPr/>
    </dgm:pt>
    <dgm:pt modelId="{26DF7F61-8C19-41E2-843C-0BBD9CC91559}" type="pres">
      <dgm:prSet presAssocID="{D7A05760-7A15-41B3-850D-5E2D32D2CB76}" presName="textNode" presStyleLbl="node1" presStyleIdx="3" presStyleCnt="4" custScaleX="109634" custScaleY="182812" custLinFactNeighborX="-68358" custLinFactNeighborY="-4312">
        <dgm:presLayoutVars>
          <dgm:bulletEnabled val="1"/>
        </dgm:presLayoutVars>
      </dgm:prSet>
      <dgm:spPr/>
      <dgm:t>
        <a:bodyPr/>
        <a:lstStyle/>
        <a:p>
          <a:endParaRPr lang="es-EC"/>
        </a:p>
      </dgm:t>
    </dgm:pt>
  </dgm:ptLst>
  <dgm:cxnLst>
    <dgm:cxn modelId="{00A13920-2C20-4D0F-AEC5-3BF90AB996F8}" srcId="{826DB2D3-E872-4BAD-BD74-6EF5C2454430}" destId="{22393617-158B-461F-9491-EF5FB99A288E}" srcOrd="0" destOrd="0" parTransId="{71DF510C-FF61-4B07-8CD6-5533793C8909}" sibTransId="{B78D2A00-CDFE-4D64-91B2-255B09CC1027}"/>
    <dgm:cxn modelId="{B90C5639-13F1-4A9C-8535-F69EFC16F2A7}" type="presOf" srcId="{826DB2D3-E872-4BAD-BD74-6EF5C2454430}" destId="{31D6C61A-042F-414C-9985-429BB78DAA9E}" srcOrd="0" destOrd="0" presId="urn:microsoft.com/office/officeart/2005/8/layout/hProcess9"/>
    <dgm:cxn modelId="{F594D2E2-FFB2-464F-8589-29818782E034}" srcId="{826DB2D3-E872-4BAD-BD74-6EF5C2454430}" destId="{D7A05760-7A15-41B3-850D-5E2D32D2CB76}" srcOrd="3" destOrd="0" parTransId="{95D57C51-B96E-4D08-820F-915E679B24D0}" sibTransId="{D5429086-9F6F-4CE1-AE17-C257BB70D5FD}"/>
    <dgm:cxn modelId="{0F3DB33D-3950-413D-8385-BABD7E7B6B55}" type="presOf" srcId="{A4763D79-D9E8-408D-9638-CABF4300F4C3}" destId="{F7453ECC-D6D3-475A-8A92-3CB9F2FDDBFA}" srcOrd="0" destOrd="0" presId="urn:microsoft.com/office/officeart/2005/8/layout/hProcess9"/>
    <dgm:cxn modelId="{31B21464-86CB-4EBF-879A-64CBB98BFD56}" srcId="{826DB2D3-E872-4BAD-BD74-6EF5C2454430}" destId="{6056EAA7-2B57-401C-85F8-3533B9ACEED6}" srcOrd="1" destOrd="0" parTransId="{0B140E57-DEFA-4969-B895-9D7AADF207A6}" sibTransId="{F364DAB8-341C-4B3C-9986-1FFC88161D4C}"/>
    <dgm:cxn modelId="{90317D2B-4A9B-4562-B561-95F7EF0B5ECC}" type="presOf" srcId="{D7A05760-7A15-41B3-850D-5E2D32D2CB76}" destId="{26DF7F61-8C19-41E2-843C-0BBD9CC91559}" srcOrd="0" destOrd="0" presId="urn:microsoft.com/office/officeart/2005/8/layout/hProcess9"/>
    <dgm:cxn modelId="{982C7ED9-6E6E-491E-8E3A-D8574012498B}" type="presOf" srcId="{22393617-158B-461F-9491-EF5FB99A288E}" destId="{B14DC23D-FDCF-4EB0-8E8A-ACFE4167B6F4}" srcOrd="0" destOrd="0" presId="urn:microsoft.com/office/officeart/2005/8/layout/hProcess9"/>
    <dgm:cxn modelId="{925A07D8-09B9-4FF9-801B-306CDBDD7511}" type="presOf" srcId="{6056EAA7-2B57-401C-85F8-3533B9ACEED6}" destId="{84875BFE-B4E4-4AEE-8911-4B0A4D2A267C}" srcOrd="0" destOrd="0" presId="urn:microsoft.com/office/officeart/2005/8/layout/hProcess9"/>
    <dgm:cxn modelId="{4DCE7472-FFCE-499D-93CF-5B9D28EB8FA8}" srcId="{826DB2D3-E872-4BAD-BD74-6EF5C2454430}" destId="{A4763D79-D9E8-408D-9638-CABF4300F4C3}" srcOrd="2" destOrd="0" parTransId="{832EDD77-55F9-4ADC-9749-241926962958}" sibTransId="{C34D0FAD-CEF9-4177-B1BE-4582B7BB016C}"/>
    <dgm:cxn modelId="{F90BEDB3-6F26-45AC-9E10-E429EFFEFD18}" type="presParOf" srcId="{31D6C61A-042F-414C-9985-429BB78DAA9E}" destId="{81E56EA6-75DD-4F3B-8117-280084F79A0F}" srcOrd="0" destOrd="0" presId="urn:microsoft.com/office/officeart/2005/8/layout/hProcess9"/>
    <dgm:cxn modelId="{563D7C45-4B0D-45BF-A325-AADCEB81A171}" type="presParOf" srcId="{31D6C61A-042F-414C-9985-429BB78DAA9E}" destId="{7E494123-9C94-46DD-A027-3030338104A9}" srcOrd="1" destOrd="0" presId="urn:microsoft.com/office/officeart/2005/8/layout/hProcess9"/>
    <dgm:cxn modelId="{754E055D-8E1A-4D76-AA9E-F7FD9205A384}" type="presParOf" srcId="{7E494123-9C94-46DD-A027-3030338104A9}" destId="{B14DC23D-FDCF-4EB0-8E8A-ACFE4167B6F4}" srcOrd="0" destOrd="0" presId="urn:microsoft.com/office/officeart/2005/8/layout/hProcess9"/>
    <dgm:cxn modelId="{519E6EE1-0A44-4964-A8AD-B1B9C0B69784}" type="presParOf" srcId="{7E494123-9C94-46DD-A027-3030338104A9}" destId="{905EDB7C-A284-4180-93A8-5ED75F3F727A}" srcOrd="1" destOrd="0" presId="urn:microsoft.com/office/officeart/2005/8/layout/hProcess9"/>
    <dgm:cxn modelId="{D5011D9A-6FF9-4DBA-8129-8A9649450ACB}" type="presParOf" srcId="{7E494123-9C94-46DD-A027-3030338104A9}" destId="{84875BFE-B4E4-4AEE-8911-4B0A4D2A267C}" srcOrd="2" destOrd="0" presId="urn:microsoft.com/office/officeart/2005/8/layout/hProcess9"/>
    <dgm:cxn modelId="{F1535409-46A1-45EC-9E76-4C0BCDD869D2}" type="presParOf" srcId="{7E494123-9C94-46DD-A027-3030338104A9}" destId="{347D9D61-A180-4BE4-AF6E-BD1E67088B55}" srcOrd="3" destOrd="0" presId="urn:microsoft.com/office/officeart/2005/8/layout/hProcess9"/>
    <dgm:cxn modelId="{EB45C03E-329D-477B-ACF2-AC8E49BD91E5}" type="presParOf" srcId="{7E494123-9C94-46DD-A027-3030338104A9}" destId="{F7453ECC-D6D3-475A-8A92-3CB9F2FDDBFA}" srcOrd="4" destOrd="0" presId="urn:microsoft.com/office/officeart/2005/8/layout/hProcess9"/>
    <dgm:cxn modelId="{F49C0D31-412D-4EAE-ACE6-B1735ED0F129}" type="presParOf" srcId="{7E494123-9C94-46DD-A027-3030338104A9}" destId="{EF26FE85-EF6D-45E3-B2EA-2808D4EC0167}" srcOrd="5" destOrd="0" presId="urn:microsoft.com/office/officeart/2005/8/layout/hProcess9"/>
    <dgm:cxn modelId="{9AE8CEB4-1FA8-4D1C-8A02-373EB83B78A5}" type="presParOf" srcId="{7E494123-9C94-46DD-A027-3030338104A9}" destId="{26DF7F61-8C19-41E2-843C-0BBD9CC91559}"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5B492B-DB21-4927-9884-541A5C7E82B4}" type="doc">
      <dgm:prSet loTypeId="urn:microsoft.com/office/officeart/2005/8/layout/cycle1" loCatId="cycle" qsTypeId="urn:microsoft.com/office/officeart/2005/8/quickstyle/simple1" qsCatId="simple" csTypeId="urn:microsoft.com/office/officeart/2005/8/colors/accent2_3" csCatId="accent2" phldr="1"/>
      <dgm:spPr/>
      <dgm:t>
        <a:bodyPr/>
        <a:lstStyle/>
        <a:p>
          <a:endParaRPr lang="es-EC"/>
        </a:p>
      </dgm:t>
    </dgm:pt>
    <dgm:pt modelId="{B66D8A35-B78E-41CB-B8C6-7A8335B0B2F8}">
      <dgm:prSet phldrT="[Texto]" custT="1"/>
      <dgm:spPr/>
      <dgm:t>
        <a:bodyPr/>
        <a:lstStyle/>
        <a:p>
          <a:r>
            <a:rPr lang="en-US" sz="2500" dirty="0" err="1" smtClean="0"/>
            <a:t>Modificar</a:t>
          </a:r>
          <a:endParaRPr lang="en-US" sz="2500" dirty="0" smtClean="0"/>
        </a:p>
      </dgm:t>
    </dgm:pt>
    <dgm:pt modelId="{9D310814-D914-4053-A2F3-28F0E02B090D}" type="parTrans" cxnId="{6EC1C8C8-FB37-4572-A9CE-D39A18655CA4}">
      <dgm:prSet/>
      <dgm:spPr/>
      <dgm:t>
        <a:bodyPr/>
        <a:lstStyle/>
        <a:p>
          <a:endParaRPr lang="es-EC"/>
        </a:p>
      </dgm:t>
    </dgm:pt>
    <dgm:pt modelId="{6D4A36E7-7A7C-4473-9C95-CC8A5158E94C}" type="sibTrans" cxnId="{6EC1C8C8-FB37-4572-A9CE-D39A18655CA4}">
      <dgm:prSet/>
      <dgm:spPr/>
      <dgm:t>
        <a:bodyPr/>
        <a:lstStyle/>
        <a:p>
          <a:endParaRPr lang="es-EC"/>
        </a:p>
      </dgm:t>
    </dgm:pt>
    <dgm:pt modelId="{14C978DA-2FE6-4142-9DF7-AF221D77971B}">
      <dgm:prSet phldrT="[Texto]" custT="1"/>
      <dgm:spPr/>
      <dgm:t>
        <a:bodyPr/>
        <a:lstStyle/>
        <a:p>
          <a:r>
            <a:rPr lang="en-US" sz="2500" dirty="0" err="1" smtClean="0"/>
            <a:t>Eliminar</a:t>
          </a:r>
          <a:endParaRPr lang="en-US" sz="2500" dirty="0" smtClean="0"/>
        </a:p>
      </dgm:t>
    </dgm:pt>
    <dgm:pt modelId="{40C9920B-B216-420E-9F96-CFB095DB87FB}" type="parTrans" cxnId="{30B1B1B5-D952-4B3A-8C1F-0862815022C4}">
      <dgm:prSet/>
      <dgm:spPr/>
      <dgm:t>
        <a:bodyPr/>
        <a:lstStyle/>
        <a:p>
          <a:endParaRPr lang="es-EC"/>
        </a:p>
      </dgm:t>
    </dgm:pt>
    <dgm:pt modelId="{5C982966-9237-4DEA-BB9A-B0906EE68AB9}" type="sibTrans" cxnId="{30B1B1B5-D952-4B3A-8C1F-0862815022C4}">
      <dgm:prSet/>
      <dgm:spPr/>
      <dgm:t>
        <a:bodyPr/>
        <a:lstStyle/>
        <a:p>
          <a:endParaRPr lang="es-EC"/>
        </a:p>
      </dgm:t>
    </dgm:pt>
    <dgm:pt modelId="{47E1ADE2-92E6-426E-B4F0-0912A74FD023}">
      <dgm:prSet phldrT="[Texto]" custT="1"/>
      <dgm:spPr/>
      <dgm:t>
        <a:bodyPr/>
        <a:lstStyle/>
        <a:p>
          <a:r>
            <a:rPr lang="en-US" sz="2500" dirty="0" err="1" smtClean="0"/>
            <a:t>Busqueda</a:t>
          </a:r>
          <a:endParaRPr lang="en-US" sz="2500" dirty="0" smtClean="0"/>
        </a:p>
      </dgm:t>
    </dgm:pt>
    <dgm:pt modelId="{D590A4DF-4F00-4A25-BDB5-0704F11E921F}" type="parTrans" cxnId="{8A033832-ACA0-40F2-A263-D653FB3ED1DF}">
      <dgm:prSet/>
      <dgm:spPr/>
      <dgm:t>
        <a:bodyPr/>
        <a:lstStyle/>
        <a:p>
          <a:endParaRPr lang="es-EC"/>
        </a:p>
      </dgm:t>
    </dgm:pt>
    <dgm:pt modelId="{34CD4D87-EF6D-4C4F-B557-29CFBC9B943A}" type="sibTrans" cxnId="{8A033832-ACA0-40F2-A263-D653FB3ED1DF}">
      <dgm:prSet/>
      <dgm:spPr/>
      <dgm:t>
        <a:bodyPr/>
        <a:lstStyle/>
        <a:p>
          <a:endParaRPr lang="es-EC"/>
        </a:p>
      </dgm:t>
    </dgm:pt>
    <dgm:pt modelId="{1D0EC30E-2726-4F2B-8567-70E2378A29AE}">
      <dgm:prSet phldrT="[Texto]" custT="1"/>
      <dgm:spPr/>
      <dgm:t>
        <a:bodyPr/>
        <a:lstStyle/>
        <a:p>
          <a:r>
            <a:rPr lang="en-US" sz="2500" dirty="0" err="1" smtClean="0"/>
            <a:t>Crear</a:t>
          </a:r>
          <a:endParaRPr lang="en-US" sz="2500" dirty="0" smtClean="0"/>
        </a:p>
      </dgm:t>
    </dgm:pt>
    <dgm:pt modelId="{8776ECC7-5066-4D6B-890A-B141C5518E0E}" type="parTrans" cxnId="{C53CC45E-DD68-4356-B6D3-95126CBA1A7E}">
      <dgm:prSet/>
      <dgm:spPr/>
      <dgm:t>
        <a:bodyPr/>
        <a:lstStyle/>
        <a:p>
          <a:endParaRPr lang="es-EC"/>
        </a:p>
      </dgm:t>
    </dgm:pt>
    <dgm:pt modelId="{3F995B1F-0C18-4DEA-99FE-79A3C4793EC6}" type="sibTrans" cxnId="{C53CC45E-DD68-4356-B6D3-95126CBA1A7E}">
      <dgm:prSet/>
      <dgm:spPr/>
      <dgm:t>
        <a:bodyPr/>
        <a:lstStyle/>
        <a:p>
          <a:endParaRPr lang="es-EC"/>
        </a:p>
      </dgm:t>
    </dgm:pt>
    <dgm:pt modelId="{AB812EF5-F943-4AB5-9CCA-E671D4B69527}" type="pres">
      <dgm:prSet presAssocID="{525B492B-DB21-4927-9884-541A5C7E82B4}" presName="cycle" presStyleCnt="0">
        <dgm:presLayoutVars>
          <dgm:dir/>
          <dgm:resizeHandles val="exact"/>
        </dgm:presLayoutVars>
      </dgm:prSet>
      <dgm:spPr/>
      <dgm:t>
        <a:bodyPr/>
        <a:lstStyle/>
        <a:p>
          <a:endParaRPr lang="es-EC"/>
        </a:p>
      </dgm:t>
    </dgm:pt>
    <dgm:pt modelId="{EE233985-9398-4066-9550-9223ECF93EBE}" type="pres">
      <dgm:prSet presAssocID="{B66D8A35-B78E-41CB-B8C6-7A8335B0B2F8}" presName="dummy" presStyleCnt="0"/>
      <dgm:spPr/>
      <dgm:t>
        <a:bodyPr/>
        <a:lstStyle/>
        <a:p>
          <a:endParaRPr lang="es-EC"/>
        </a:p>
      </dgm:t>
    </dgm:pt>
    <dgm:pt modelId="{7D74421A-9F52-4350-B662-0E5D3675B086}" type="pres">
      <dgm:prSet presAssocID="{B66D8A35-B78E-41CB-B8C6-7A8335B0B2F8}" presName="node" presStyleLbl="revTx" presStyleIdx="0" presStyleCnt="4" custScaleX="117870">
        <dgm:presLayoutVars>
          <dgm:bulletEnabled val="1"/>
        </dgm:presLayoutVars>
      </dgm:prSet>
      <dgm:spPr/>
      <dgm:t>
        <a:bodyPr/>
        <a:lstStyle/>
        <a:p>
          <a:endParaRPr lang="es-EC"/>
        </a:p>
      </dgm:t>
    </dgm:pt>
    <dgm:pt modelId="{32DF95E1-9BDA-4F4A-84EF-DA91829F03C9}" type="pres">
      <dgm:prSet presAssocID="{6D4A36E7-7A7C-4473-9C95-CC8A5158E94C}" presName="sibTrans" presStyleLbl="node1" presStyleIdx="0" presStyleCnt="4" custScaleX="115297" custLinFactNeighborX="-1376" custLinFactNeighborY="-1"/>
      <dgm:spPr/>
      <dgm:t>
        <a:bodyPr/>
        <a:lstStyle/>
        <a:p>
          <a:endParaRPr lang="es-EC"/>
        </a:p>
      </dgm:t>
    </dgm:pt>
    <dgm:pt modelId="{48D0E8D2-2ED4-4F1C-83F9-D39F5DA2091C}" type="pres">
      <dgm:prSet presAssocID="{14C978DA-2FE6-4142-9DF7-AF221D77971B}" presName="dummy" presStyleCnt="0"/>
      <dgm:spPr/>
      <dgm:t>
        <a:bodyPr/>
        <a:lstStyle/>
        <a:p>
          <a:endParaRPr lang="es-EC"/>
        </a:p>
      </dgm:t>
    </dgm:pt>
    <dgm:pt modelId="{C86DB33C-A4E0-42B8-8589-A975227474EA}" type="pres">
      <dgm:prSet presAssocID="{14C978DA-2FE6-4142-9DF7-AF221D77971B}" presName="node" presStyleLbl="revTx" presStyleIdx="1" presStyleCnt="4" custScaleX="129913">
        <dgm:presLayoutVars>
          <dgm:bulletEnabled val="1"/>
        </dgm:presLayoutVars>
      </dgm:prSet>
      <dgm:spPr/>
      <dgm:t>
        <a:bodyPr/>
        <a:lstStyle/>
        <a:p>
          <a:endParaRPr lang="es-EC"/>
        </a:p>
      </dgm:t>
    </dgm:pt>
    <dgm:pt modelId="{40DCA944-0CF1-4021-88DF-3054667BB92C}" type="pres">
      <dgm:prSet presAssocID="{5C982966-9237-4DEA-BB9A-B0906EE68AB9}" presName="sibTrans" presStyleLbl="node1" presStyleIdx="1" presStyleCnt="4"/>
      <dgm:spPr/>
      <dgm:t>
        <a:bodyPr/>
        <a:lstStyle/>
        <a:p>
          <a:endParaRPr lang="es-EC"/>
        </a:p>
      </dgm:t>
    </dgm:pt>
    <dgm:pt modelId="{CE2A2C25-7F35-44A4-B995-04C7F9D0B472}" type="pres">
      <dgm:prSet presAssocID="{47E1ADE2-92E6-426E-B4F0-0912A74FD023}" presName="dummy" presStyleCnt="0"/>
      <dgm:spPr/>
      <dgm:t>
        <a:bodyPr/>
        <a:lstStyle/>
        <a:p>
          <a:endParaRPr lang="es-EC"/>
        </a:p>
      </dgm:t>
    </dgm:pt>
    <dgm:pt modelId="{D09BD87E-C572-4A09-BE67-A1174F748386}" type="pres">
      <dgm:prSet presAssocID="{47E1ADE2-92E6-426E-B4F0-0912A74FD023}" presName="node" presStyleLbl="revTx" presStyleIdx="2" presStyleCnt="4">
        <dgm:presLayoutVars>
          <dgm:bulletEnabled val="1"/>
        </dgm:presLayoutVars>
      </dgm:prSet>
      <dgm:spPr/>
      <dgm:t>
        <a:bodyPr/>
        <a:lstStyle/>
        <a:p>
          <a:endParaRPr lang="es-EC"/>
        </a:p>
      </dgm:t>
    </dgm:pt>
    <dgm:pt modelId="{346287DA-F71B-43BB-A1A0-6170EC2908B3}" type="pres">
      <dgm:prSet presAssocID="{34CD4D87-EF6D-4C4F-B557-29CFBC9B943A}" presName="sibTrans" presStyleLbl="node1" presStyleIdx="2" presStyleCnt="4" custLinFactNeighborX="2336" custLinFactNeighborY="-261"/>
      <dgm:spPr/>
      <dgm:t>
        <a:bodyPr/>
        <a:lstStyle/>
        <a:p>
          <a:endParaRPr lang="es-EC"/>
        </a:p>
      </dgm:t>
    </dgm:pt>
    <dgm:pt modelId="{4B92E4F8-04A9-41C4-A679-2A6A5E8078E7}" type="pres">
      <dgm:prSet presAssocID="{1D0EC30E-2726-4F2B-8567-70E2378A29AE}" presName="dummy" presStyleCnt="0"/>
      <dgm:spPr/>
      <dgm:t>
        <a:bodyPr/>
        <a:lstStyle/>
        <a:p>
          <a:endParaRPr lang="es-EC"/>
        </a:p>
      </dgm:t>
    </dgm:pt>
    <dgm:pt modelId="{25A0A1C3-60F1-4A00-8FDD-50DD480D012A}" type="pres">
      <dgm:prSet presAssocID="{1D0EC30E-2726-4F2B-8567-70E2378A29AE}" presName="node" presStyleLbl="revTx" presStyleIdx="3" presStyleCnt="4">
        <dgm:presLayoutVars>
          <dgm:bulletEnabled val="1"/>
        </dgm:presLayoutVars>
      </dgm:prSet>
      <dgm:spPr/>
      <dgm:t>
        <a:bodyPr/>
        <a:lstStyle/>
        <a:p>
          <a:endParaRPr lang="es-EC"/>
        </a:p>
      </dgm:t>
    </dgm:pt>
    <dgm:pt modelId="{E67BEDDF-8B48-4449-A5AA-0525C01380ED}" type="pres">
      <dgm:prSet presAssocID="{3F995B1F-0C18-4DEA-99FE-79A3C4793EC6}" presName="sibTrans" presStyleLbl="node1" presStyleIdx="3" presStyleCnt="4" custLinFactNeighborX="-1376" custLinFactNeighborY="-68"/>
      <dgm:spPr/>
      <dgm:t>
        <a:bodyPr/>
        <a:lstStyle/>
        <a:p>
          <a:endParaRPr lang="es-EC"/>
        </a:p>
      </dgm:t>
    </dgm:pt>
  </dgm:ptLst>
  <dgm:cxnLst>
    <dgm:cxn modelId="{C53CC45E-DD68-4356-B6D3-95126CBA1A7E}" srcId="{525B492B-DB21-4927-9884-541A5C7E82B4}" destId="{1D0EC30E-2726-4F2B-8567-70E2378A29AE}" srcOrd="3" destOrd="0" parTransId="{8776ECC7-5066-4D6B-890A-B141C5518E0E}" sibTransId="{3F995B1F-0C18-4DEA-99FE-79A3C4793EC6}"/>
    <dgm:cxn modelId="{8A033832-ACA0-40F2-A263-D653FB3ED1DF}" srcId="{525B492B-DB21-4927-9884-541A5C7E82B4}" destId="{47E1ADE2-92E6-426E-B4F0-0912A74FD023}" srcOrd="2" destOrd="0" parTransId="{D590A4DF-4F00-4A25-BDB5-0704F11E921F}" sibTransId="{34CD4D87-EF6D-4C4F-B557-29CFBC9B943A}"/>
    <dgm:cxn modelId="{60A34B12-43E9-4991-B7F7-8B5C480FC8B6}" type="presOf" srcId="{B66D8A35-B78E-41CB-B8C6-7A8335B0B2F8}" destId="{7D74421A-9F52-4350-B662-0E5D3675B086}" srcOrd="0" destOrd="0" presId="urn:microsoft.com/office/officeart/2005/8/layout/cycle1"/>
    <dgm:cxn modelId="{FE5F4C61-C01D-41E8-A5D8-417210319AE8}" type="presOf" srcId="{5C982966-9237-4DEA-BB9A-B0906EE68AB9}" destId="{40DCA944-0CF1-4021-88DF-3054667BB92C}" srcOrd="0" destOrd="0" presId="urn:microsoft.com/office/officeart/2005/8/layout/cycle1"/>
    <dgm:cxn modelId="{5191AE84-8B2B-4C58-BC5A-D47DB68129EC}" type="presOf" srcId="{34CD4D87-EF6D-4C4F-B557-29CFBC9B943A}" destId="{346287DA-F71B-43BB-A1A0-6170EC2908B3}" srcOrd="0" destOrd="0" presId="urn:microsoft.com/office/officeart/2005/8/layout/cycle1"/>
    <dgm:cxn modelId="{BB12B9B1-8F3E-48D2-A25F-CADF16926A70}" type="presOf" srcId="{14C978DA-2FE6-4142-9DF7-AF221D77971B}" destId="{C86DB33C-A4E0-42B8-8589-A975227474EA}" srcOrd="0" destOrd="0" presId="urn:microsoft.com/office/officeart/2005/8/layout/cycle1"/>
    <dgm:cxn modelId="{30B1B1B5-D952-4B3A-8C1F-0862815022C4}" srcId="{525B492B-DB21-4927-9884-541A5C7E82B4}" destId="{14C978DA-2FE6-4142-9DF7-AF221D77971B}" srcOrd="1" destOrd="0" parTransId="{40C9920B-B216-420E-9F96-CFB095DB87FB}" sibTransId="{5C982966-9237-4DEA-BB9A-B0906EE68AB9}"/>
    <dgm:cxn modelId="{47C0DE92-43AA-4799-844C-CFFC3D6B5AB0}" type="presOf" srcId="{6D4A36E7-7A7C-4473-9C95-CC8A5158E94C}" destId="{32DF95E1-9BDA-4F4A-84EF-DA91829F03C9}" srcOrd="0" destOrd="0" presId="urn:microsoft.com/office/officeart/2005/8/layout/cycle1"/>
    <dgm:cxn modelId="{5D53E47E-A4F9-4CF5-AF92-D3A6AF4AE224}" type="presOf" srcId="{47E1ADE2-92E6-426E-B4F0-0912A74FD023}" destId="{D09BD87E-C572-4A09-BE67-A1174F748386}" srcOrd="0" destOrd="0" presId="urn:microsoft.com/office/officeart/2005/8/layout/cycle1"/>
    <dgm:cxn modelId="{9625583C-698E-43FD-9EAB-EBDE8A6BEB93}" type="presOf" srcId="{1D0EC30E-2726-4F2B-8567-70E2378A29AE}" destId="{25A0A1C3-60F1-4A00-8FDD-50DD480D012A}" srcOrd="0" destOrd="0" presId="urn:microsoft.com/office/officeart/2005/8/layout/cycle1"/>
    <dgm:cxn modelId="{6EC1C8C8-FB37-4572-A9CE-D39A18655CA4}" srcId="{525B492B-DB21-4927-9884-541A5C7E82B4}" destId="{B66D8A35-B78E-41CB-B8C6-7A8335B0B2F8}" srcOrd="0" destOrd="0" parTransId="{9D310814-D914-4053-A2F3-28F0E02B090D}" sibTransId="{6D4A36E7-7A7C-4473-9C95-CC8A5158E94C}"/>
    <dgm:cxn modelId="{F3E39903-1999-4318-A667-28697754C9F3}" type="presOf" srcId="{3F995B1F-0C18-4DEA-99FE-79A3C4793EC6}" destId="{E67BEDDF-8B48-4449-A5AA-0525C01380ED}" srcOrd="0" destOrd="0" presId="urn:microsoft.com/office/officeart/2005/8/layout/cycle1"/>
    <dgm:cxn modelId="{AE5B0D96-2FC0-42FF-8484-1C7491D3AE30}" type="presOf" srcId="{525B492B-DB21-4927-9884-541A5C7E82B4}" destId="{AB812EF5-F943-4AB5-9CCA-E671D4B69527}" srcOrd="0" destOrd="0" presId="urn:microsoft.com/office/officeart/2005/8/layout/cycle1"/>
    <dgm:cxn modelId="{D85F7718-B38A-42E5-9305-F66C3E10424B}" type="presParOf" srcId="{AB812EF5-F943-4AB5-9CCA-E671D4B69527}" destId="{EE233985-9398-4066-9550-9223ECF93EBE}" srcOrd="0" destOrd="0" presId="urn:microsoft.com/office/officeart/2005/8/layout/cycle1"/>
    <dgm:cxn modelId="{6DA29004-CA8E-4D17-A8BC-A745DD15BD67}" type="presParOf" srcId="{AB812EF5-F943-4AB5-9CCA-E671D4B69527}" destId="{7D74421A-9F52-4350-B662-0E5D3675B086}" srcOrd="1" destOrd="0" presId="urn:microsoft.com/office/officeart/2005/8/layout/cycle1"/>
    <dgm:cxn modelId="{D2C40D7B-01A6-4C45-9F58-61C5705A6D8F}" type="presParOf" srcId="{AB812EF5-F943-4AB5-9CCA-E671D4B69527}" destId="{32DF95E1-9BDA-4F4A-84EF-DA91829F03C9}" srcOrd="2" destOrd="0" presId="urn:microsoft.com/office/officeart/2005/8/layout/cycle1"/>
    <dgm:cxn modelId="{DF783AB5-B45A-4560-A5CD-16151B1EE9B4}" type="presParOf" srcId="{AB812EF5-F943-4AB5-9CCA-E671D4B69527}" destId="{48D0E8D2-2ED4-4F1C-83F9-D39F5DA2091C}" srcOrd="3" destOrd="0" presId="urn:microsoft.com/office/officeart/2005/8/layout/cycle1"/>
    <dgm:cxn modelId="{BFAD3C89-B951-451D-8DDB-9AB9BDF9B236}" type="presParOf" srcId="{AB812EF5-F943-4AB5-9CCA-E671D4B69527}" destId="{C86DB33C-A4E0-42B8-8589-A975227474EA}" srcOrd="4" destOrd="0" presId="urn:microsoft.com/office/officeart/2005/8/layout/cycle1"/>
    <dgm:cxn modelId="{D33E0D27-C93C-4F73-ADED-29CF3E96C58B}" type="presParOf" srcId="{AB812EF5-F943-4AB5-9CCA-E671D4B69527}" destId="{40DCA944-0CF1-4021-88DF-3054667BB92C}" srcOrd="5" destOrd="0" presId="urn:microsoft.com/office/officeart/2005/8/layout/cycle1"/>
    <dgm:cxn modelId="{4AAF8DAC-9374-4DB1-B96E-1B91F88A93B0}" type="presParOf" srcId="{AB812EF5-F943-4AB5-9CCA-E671D4B69527}" destId="{CE2A2C25-7F35-44A4-B995-04C7F9D0B472}" srcOrd="6" destOrd="0" presId="urn:microsoft.com/office/officeart/2005/8/layout/cycle1"/>
    <dgm:cxn modelId="{05104308-83B4-472F-B77E-1219A19A8B06}" type="presParOf" srcId="{AB812EF5-F943-4AB5-9CCA-E671D4B69527}" destId="{D09BD87E-C572-4A09-BE67-A1174F748386}" srcOrd="7" destOrd="0" presId="urn:microsoft.com/office/officeart/2005/8/layout/cycle1"/>
    <dgm:cxn modelId="{81BDC77B-9E10-4871-A1E2-96C3DC6F9BFE}" type="presParOf" srcId="{AB812EF5-F943-4AB5-9CCA-E671D4B69527}" destId="{346287DA-F71B-43BB-A1A0-6170EC2908B3}" srcOrd="8" destOrd="0" presId="urn:microsoft.com/office/officeart/2005/8/layout/cycle1"/>
    <dgm:cxn modelId="{46683B96-6BDE-4F87-9251-A48FCC96E454}" type="presParOf" srcId="{AB812EF5-F943-4AB5-9CCA-E671D4B69527}" destId="{4B92E4F8-04A9-41C4-A679-2A6A5E8078E7}" srcOrd="9" destOrd="0" presId="urn:microsoft.com/office/officeart/2005/8/layout/cycle1"/>
    <dgm:cxn modelId="{DFFFD157-6BB6-4A85-BF2C-1474830CDDAC}" type="presParOf" srcId="{AB812EF5-F943-4AB5-9CCA-E671D4B69527}" destId="{25A0A1C3-60F1-4A00-8FDD-50DD480D012A}" srcOrd="10" destOrd="0" presId="urn:microsoft.com/office/officeart/2005/8/layout/cycle1"/>
    <dgm:cxn modelId="{785F505D-964A-4BFA-8591-14638C448BB9}" type="presParOf" srcId="{AB812EF5-F943-4AB5-9CCA-E671D4B69527}" destId="{E67BEDDF-8B48-4449-A5AA-0525C01380ED}" srcOrd="11"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E56EA6-75DD-4F3B-8117-280084F79A0F}">
      <dsp:nvSpPr>
        <dsp:cNvPr id="0" name=""/>
        <dsp:cNvSpPr/>
      </dsp:nvSpPr>
      <dsp:spPr>
        <a:xfrm>
          <a:off x="2" y="0"/>
          <a:ext cx="9143995" cy="44799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4DC23D-FDCF-4EB0-8E8A-ACFE4167B6F4}">
      <dsp:nvSpPr>
        <dsp:cNvPr id="0" name=""/>
        <dsp:cNvSpPr/>
      </dsp:nvSpPr>
      <dsp:spPr>
        <a:xfrm>
          <a:off x="179191" y="507494"/>
          <a:ext cx="2197221" cy="3464935"/>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SITUACIÓN ACTUAL, MANUAL DE POLÍTICAS Y PROCEDIMIENTOS PARA LOS SERVIDORES VIRTUALIZADOS LINUX DE LA COOPERATIVA</a:t>
          </a:r>
          <a:endParaRPr lang="es-EC" sz="1600" kern="1200" dirty="0">
            <a:latin typeface="Times New Roman" panose="02020603050405020304" pitchFamily="18" charset="0"/>
            <a:cs typeface="Times New Roman" panose="02020603050405020304" pitchFamily="18" charset="0"/>
          </a:endParaRPr>
        </a:p>
      </dsp:txBody>
      <dsp:txXfrm>
        <a:off x="286450" y="614753"/>
        <a:ext cx="1982703" cy="3250417"/>
      </dsp:txXfrm>
    </dsp:sp>
    <dsp:sp modelId="{84875BFE-B4E4-4AEE-8911-4B0A4D2A267C}">
      <dsp:nvSpPr>
        <dsp:cNvPr id="0" name=""/>
        <dsp:cNvSpPr/>
      </dsp:nvSpPr>
      <dsp:spPr>
        <a:xfrm>
          <a:off x="2527672" y="507494"/>
          <a:ext cx="1836088" cy="3464935"/>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MODELO PRELIMINAR APROXIMADO EN BASE AL ROL Y SERVICIO DE LOS SERVIDORES</a:t>
          </a:r>
          <a:endParaRPr lang="es-EC" sz="1600" kern="1200" dirty="0">
            <a:latin typeface="Times New Roman" panose="02020603050405020304" pitchFamily="18" charset="0"/>
            <a:cs typeface="Times New Roman" panose="02020603050405020304" pitchFamily="18" charset="0"/>
          </a:endParaRPr>
        </a:p>
      </dsp:txBody>
      <dsp:txXfrm>
        <a:off x="2617302" y="597124"/>
        <a:ext cx="1656828" cy="3285675"/>
      </dsp:txXfrm>
    </dsp:sp>
    <dsp:sp modelId="{F7453ECC-D6D3-475A-8A92-3CB9F2FDDBFA}">
      <dsp:nvSpPr>
        <dsp:cNvPr id="0" name=""/>
        <dsp:cNvSpPr/>
      </dsp:nvSpPr>
      <dsp:spPr>
        <a:xfrm>
          <a:off x="4616805" y="559022"/>
          <a:ext cx="1966317" cy="3380945"/>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ANÁLISIS A PARTIR DE ESTUDIOS REALIZADOS COMO PUNTO DE INICIO</a:t>
          </a:r>
          <a:endParaRPr lang="es-EC" sz="1600" kern="1200" dirty="0">
            <a:latin typeface="Times New Roman" panose="02020603050405020304" pitchFamily="18" charset="0"/>
            <a:cs typeface="Times New Roman" panose="02020603050405020304" pitchFamily="18" charset="0"/>
          </a:endParaRPr>
        </a:p>
      </dsp:txBody>
      <dsp:txXfrm>
        <a:off x="4712793" y="655010"/>
        <a:ext cx="1774341" cy="3188969"/>
      </dsp:txXfrm>
    </dsp:sp>
    <dsp:sp modelId="{26DF7F61-8C19-41E2-843C-0BBD9CC91559}">
      <dsp:nvSpPr>
        <dsp:cNvPr id="0" name=""/>
        <dsp:cNvSpPr/>
      </dsp:nvSpPr>
      <dsp:spPr>
        <a:xfrm>
          <a:off x="6761494" y="524724"/>
          <a:ext cx="2155752" cy="3275936"/>
        </a:xfrm>
        <a:prstGeom prst="roundRect">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latin typeface="Times New Roman" panose="02020603050405020304" pitchFamily="18" charset="0"/>
              <a:cs typeface="Times New Roman" panose="02020603050405020304" pitchFamily="18" charset="0"/>
            </a:rPr>
            <a:t>IMPLEMENTACIÓN DEL MODELO DE ADMINISTRACIÓN CENTRALIZADO BASADO EN LDAP</a:t>
          </a:r>
          <a:endParaRPr lang="es-EC" sz="1600" kern="1200" dirty="0">
            <a:latin typeface="Times New Roman" panose="02020603050405020304" pitchFamily="18" charset="0"/>
            <a:cs typeface="Times New Roman" panose="02020603050405020304" pitchFamily="18" charset="0"/>
          </a:endParaRPr>
        </a:p>
      </dsp:txBody>
      <dsp:txXfrm>
        <a:off x="6866729" y="629959"/>
        <a:ext cx="1945282" cy="30654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4421A-9F52-4350-B662-0E5D3675B086}">
      <dsp:nvSpPr>
        <dsp:cNvPr id="0" name=""/>
        <dsp:cNvSpPr/>
      </dsp:nvSpPr>
      <dsp:spPr>
        <a:xfrm>
          <a:off x="3871507" y="98552"/>
          <a:ext cx="1868262" cy="158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t>Modificar</a:t>
          </a:r>
          <a:endParaRPr lang="en-US" sz="2500" kern="1200" dirty="0" smtClean="0"/>
        </a:p>
      </dsp:txBody>
      <dsp:txXfrm>
        <a:off x="3871507" y="98552"/>
        <a:ext cx="1868262" cy="1585019"/>
      </dsp:txXfrm>
    </dsp:sp>
    <dsp:sp modelId="{32DF95E1-9BDA-4F4A-84EF-DA91829F03C9}">
      <dsp:nvSpPr>
        <dsp:cNvPr id="0" name=""/>
        <dsp:cNvSpPr/>
      </dsp:nvSpPr>
      <dsp:spPr>
        <a:xfrm>
          <a:off x="815409" y="-1638"/>
          <a:ext cx="5163811" cy="4478703"/>
        </a:xfrm>
        <a:prstGeom prst="circularArrow">
          <a:avLst>
            <a:gd name="adj1" fmla="val 6901"/>
            <a:gd name="adj2" fmla="val 465274"/>
            <a:gd name="adj3" fmla="val 549744"/>
            <a:gd name="adj4" fmla="val 20584982"/>
            <a:gd name="adj5" fmla="val 8051"/>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DB33C-A4E0-42B8-8589-A975227474EA}">
      <dsp:nvSpPr>
        <dsp:cNvPr id="0" name=""/>
        <dsp:cNvSpPr/>
      </dsp:nvSpPr>
      <dsp:spPr>
        <a:xfrm>
          <a:off x="3776065" y="2791945"/>
          <a:ext cx="2059146" cy="158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t>Eliminar</a:t>
          </a:r>
          <a:endParaRPr lang="en-US" sz="2500" kern="1200" dirty="0" smtClean="0"/>
        </a:p>
      </dsp:txBody>
      <dsp:txXfrm>
        <a:off x="3776065" y="2791945"/>
        <a:ext cx="2059146" cy="1585019"/>
      </dsp:txXfrm>
    </dsp:sp>
    <dsp:sp modelId="{40DCA944-0CF1-4021-88DF-3054667BB92C}">
      <dsp:nvSpPr>
        <dsp:cNvPr id="0" name=""/>
        <dsp:cNvSpPr/>
      </dsp:nvSpPr>
      <dsp:spPr>
        <a:xfrm>
          <a:off x="1219590" y="-1593"/>
          <a:ext cx="4478703" cy="4478703"/>
        </a:xfrm>
        <a:prstGeom prst="circularArrow">
          <a:avLst>
            <a:gd name="adj1" fmla="val 6901"/>
            <a:gd name="adj2" fmla="val 465274"/>
            <a:gd name="adj3" fmla="val 5949744"/>
            <a:gd name="adj4" fmla="val 4824898"/>
            <a:gd name="adj5" fmla="val 8051"/>
          </a:avLst>
        </a:prstGeom>
        <a:solidFill>
          <a:schemeClr val="accent2">
            <a:shade val="80000"/>
            <a:hueOff val="-79340"/>
            <a:satOff val="-14280"/>
            <a:lumOff val="11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9BD87E-C572-4A09-BE67-A1174F748386}">
      <dsp:nvSpPr>
        <dsp:cNvPr id="0" name=""/>
        <dsp:cNvSpPr/>
      </dsp:nvSpPr>
      <dsp:spPr>
        <a:xfrm>
          <a:off x="1319735" y="2791945"/>
          <a:ext cx="1585019" cy="158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t>Busqueda</a:t>
          </a:r>
          <a:endParaRPr lang="en-US" sz="2500" kern="1200" dirty="0" smtClean="0"/>
        </a:p>
      </dsp:txBody>
      <dsp:txXfrm>
        <a:off x="1319735" y="2791945"/>
        <a:ext cx="1585019" cy="1585019"/>
      </dsp:txXfrm>
    </dsp:sp>
    <dsp:sp modelId="{346287DA-F71B-43BB-A1A0-6170EC2908B3}">
      <dsp:nvSpPr>
        <dsp:cNvPr id="0" name=""/>
        <dsp:cNvSpPr/>
      </dsp:nvSpPr>
      <dsp:spPr>
        <a:xfrm>
          <a:off x="1324212" y="-13282"/>
          <a:ext cx="4478703" cy="4478703"/>
        </a:xfrm>
        <a:prstGeom prst="circularArrow">
          <a:avLst>
            <a:gd name="adj1" fmla="val 6901"/>
            <a:gd name="adj2" fmla="val 465274"/>
            <a:gd name="adj3" fmla="val 11349744"/>
            <a:gd name="adj4" fmla="val 9784982"/>
            <a:gd name="adj5" fmla="val 8051"/>
          </a:avLst>
        </a:prstGeom>
        <a:solidFill>
          <a:schemeClr val="accent2">
            <a:shade val="80000"/>
            <a:hueOff val="-158679"/>
            <a:satOff val="-28560"/>
            <a:lumOff val="230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A0A1C3-60F1-4A00-8FDD-50DD480D012A}">
      <dsp:nvSpPr>
        <dsp:cNvPr id="0" name=""/>
        <dsp:cNvSpPr/>
      </dsp:nvSpPr>
      <dsp:spPr>
        <a:xfrm>
          <a:off x="1319735" y="98552"/>
          <a:ext cx="1585019" cy="15850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kern="1200" dirty="0" err="1" smtClean="0"/>
            <a:t>Crear</a:t>
          </a:r>
          <a:endParaRPr lang="en-US" sz="2500" kern="1200" dirty="0" smtClean="0"/>
        </a:p>
      </dsp:txBody>
      <dsp:txXfrm>
        <a:off x="1319735" y="98552"/>
        <a:ext cx="1585019" cy="1585019"/>
      </dsp:txXfrm>
    </dsp:sp>
    <dsp:sp modelId="{E67BEDDF-8B48-4449-A5AA-0525C01380ED}">
      <dsp:nvSpPr>
        <dsp:cNvPr id="0" name=""/>
        <dsp:cNvSpPr/>
      </dsp:nvSpPr>
      <dsp:spPr>
        <a:xfrm>
          <a:off x="1157963" y="-4638"/>
          <a:ext cx="4478703" cy="4478703"/>
        </a:xfrm>
        <a:prstGeom prst="circularArrow">
          <a:avLst>
            <a:gd name="adj1" fmla="val 6901"/>
            <a:gd name="adj2" fmla="val 465274"/>
            <a:gd name="adj3" fmla="val 16485377"/>
            <a:gd name="adj4" fmla="val 15184982"/>
            <a:gd name="adj5" fmla="val 8051"/>
          </a:avLst>
        </a:prstGeom>
        <a:solidFill>
          <a:schemeClr val="accent2">
            <a:shade val="80000"/>
            <a:hueOff val="-238019"/>
            <a:satOff val="-42840"/>
            <a:lumOff val="3459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928F728-A70B-410F-85E5-CB89A2232A19}" type="datetimeFigureOut">
              <a:rPr lang="es-EC" smtClean="0"/>
              <a:t>15/12/2015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B9CE-0299-494C-A4BF-52A6030CEE03}" type="slidenum">
              <a:rPr lang="es-EC" smtClean="0"/>
              <a:t>‹Nº›</a:t>
            </a:fld>
            <a:endParaRPr lang="es-EC"/>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809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28F728-A70B-410F-85E5-CB89A2232A19}" type="datetimeFigureOut">
              <a:rPr lang="es-EC" smtClean="0"/>
              <a:t>15/12/2015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402841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28F728-A70B-410F-85E5-CB89A2232A19}" type="datetimeFigureOut">
              <a:rPr lang="es-EC" smtClean="0"/>
              <a:t>15/12/2015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4138440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928F728-A70B-410F-85E5-CB89A2232A19}" type="datetimeFigureOut">
              <a:rPr lang="es-EC" smtClean="0"/>
              <a:t>15/12/2015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1316821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928F728-A70B-410F-85E5-CB89A2232A19}" type="datetimeFigureOut">
              <a:rPr lang="es-EC" smtClean="0"/>
              <a:t>15/12/2015</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B800B9CE-0299-494C-A4BF-52A6030CEE03}" type="slidenum">
              <a:rPr lang="es-EC" smtClean="0"/>
              <a:t>‹Nº›</a:t>
            </a:fld>
            <a:endParaRPr lang="es-EC"/>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3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928F728-A70B-410F-85E5-CB89A2232A19}" type="datetimeFigureOut">
              <a:rPr lang="es-EC" smtClean="0"/>
              <a:t>15/12/2015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129924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2296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63440" y="2582334"/>
            <a:ext cx="370332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928F728-A70B-410F-85E5-CB89A2232A19}" type="datetimeFigureOut">
              <a:rPr lang="es-EC" smtClean="0"/>
              <a:t>15/12/2015</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42737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928F728-A70B-410F-85E5-CB89A2232A19}" type="datetimeFigureOut">
              <a:rPr lang="es-EC" smtClean="0"/>
              <a:t>15/12/2015</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3564669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928F728-A70B-410F-85E5-CB89A2232A19}" type="datetimeFigureOut">
              <a:rPr lang="es-EC" smtClean="0"/>
              <a:t>15/12/2015</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424312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0928F728-A70B-410F-85E5-CB89A2232A19}" type="datetimeFigureOut">
              <a:rPr lang="es-EC" smtClean="0"/>
              <a:t>15/12/2015</a:t>
            </a:fld>
            <a:endParaRPr lang="es-EC"/>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00B9CE-0299-494C-A4BF-52A6030CEE03}" type="slidenum">
              <a:rPr lang="es-EC" smtClean="0"/>
              <a:t>‹Nº›</a:t>
            </a:fld>
            <a:endParaRPr lang="es-EC"/>
          </a:p>
        </p:txBody>
      </p:sp>
    </p:spTree>
    <p:extLst>
      <p:ext uri="{BB962C8B-B14F-4D97-AF65-F5344CB8AC3E}">
        <p14:creationId xmlns:p14="http://schemas.microsoft.com/office/powerpoint/2010/main" val="14439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928F728-A70B-410F-85E5-CB89A2232A19}" type="datetimeFigureOut">
              <a:rPr lang="es-EC" smtClean="0"/>
              <a:t>15/12/2015</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B800B9CE-0299-494C-A4BF-52A6030CEE03}" type="slidenum">
              <a:rPr lang="es-EC" smtClean="0"/>
              <a:t>‹Nº›</a:t>
            </a:fld>
            <a:endParaRPr lang="es-EC"/>
          </a:p>
        </p:txBody>
      </p:sp>
    </p:spTree>
    <p:extLst>
      <p:ext uri="{BB962C8B-B14F-4D97-AF65-F5344CB8AC3E}">
        <p14:creationId xmlns:p14="http://schemas.microsoft.com/office/powerpoint/2010/main" val="4145402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0928F728-A70B-410F-85E5-CB89A2232A19}" type="datetimeFigureOut">
              <a:rPr lang="es-EC" smtClean="0"/>
              <a:t>15/12/2015</a:t>
            </a:fld>
            <a:endParaRPr lang="es-EC"/>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B800B9CE-0299-494C-A4BF-52A6030CEE03}" type="slidenum">
              <a:rPr lang="es-EC" smtClean="0"/>
              <a:t>‹Nº›</a:t>
            </a:fld>
            <a:endParaRPr lang="es-EC"/>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35963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idx="4294967295"/>
          </p:nvPr>
        </p:nvSpPr>
        <p:spPr>
          <a:xfrm>
            <a:off x="819150" y="1543050"/>
            <a:ext cx="7543800" cy="3565525"/>
          </a:xfrm>
        </p:spPr>
        <p:txBody>
          <a:bodyPr>
            <a:noAutofit/>
          </a:bodyPr>
          <a:lstStyle/>
          <a:p>
            <a:pPr algn="ctr">
              <a:lnSpc>
                <a:spcPct val="100000"/>
              </a:lnSpc>
            </a:pPr>
            <a:r>
              <a:rPr lang="es-EC" sz="3200" b="1" dirty="0">
                <a:latin typeface="Arial" panose="020B0604020202020204" pitchFamily="34" charset="0"/>
                <a:cs typeface="Arial" panose="020B0604020202020204" pitchFamily="34" charset="0"/>
              </a:rPr>
              <a:t>ANÁLISIS, DISEÑO E IMPLEMENTACIÓN DE UN MODELO DE ADMINISTRACIÓN CENTRALIZADO DE CLAVES BASADO EN LDAP PARA SERVIDORES VIRTUALIZADOS LINUX DE LA COOPERATIVA DE AHORRO Y</a:t>
            </a:r>
            <a:r>
              <a:rPr lang="es-EC" sz="3200" dirty="0">
                <a:latin typeface="Arial" panose="020B0604020202020204" pitchFamily="34" charset="0"/>
                <a:cs typeface="Arial" panose="020B0604020202020204" pitchFamily="34" charset="0"/>
              </a:rPr>
              <a:t/>
            </a:r>
            <a:br>
              <a:rPr lang="es-EC" sz="3200" dirty="0">
                <a:latin typeface="Arial" panose="020B0604020202020204" pitchFamily="34" charset="0"/>
                <a:cs typeface="Arial" panose="020B0604020202020204" pitchFamily="34" charset="0"/>
              </a:rPr>
            </a:br>
            <a:r>
              <a:rPr lang="es-EC" sz="3200" b="1" dirty="0">
                <a:latin typeface="Arial" panose="020B0604020202020204" pitchFamily="34" charset="0"/>
                <a:cs typeface="Arial" panose="020B0604020202020204" pitchFamily="34" charset="0"/>
              </a:rPr>
              <a:t> CRÉDITO “29 DE OCTUBRE “LTDA</a:t>
            </a:r>
            <a:endParaRPr lang="es-EC" sz="3200" dirty="0">
              <a:latin typeface="Arial" panose="020B0604020202020204" pitchFamily="34" charset="0"/>
              <a:cs typeface="Arial" panose="020B0604020202020204" pitchFamily="34" charset="0"/>
            </a:endParaRPr>
          </a:p>
        </p:txBody>
      </p:sp>
      <p:pic>
        <p:nvPicPr>
          <p:cNvPr id="4"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5" name="Imagen 4"/>
          <p:cNvPicPr>
            <a:picLocks noChangeAspect="1"/>
          </p:cNvPicPr>
          <p:nvPr/>
        </p:nvPicPr>
        <p:blipFill>
          <a:blip r:embed="rId3"/>
          <a:stretch>
            <a:fillRect/>
          </a:stretch>
        </p:blipFill>
        <p:spPr>
          <a:xfrm>
            <a:off x="6248400" y="80962"/>
            <a:ext cx="2819400" cy="685800"/>
          </a:xfrm>
          <a:prstGeom prst="rect">
            <a:avLst/>
          </a:prstGeom>
        </p:spPr>
      </p:pic>
      <p:sp>
        <p:nvSpPr>
          <p:cNvPr id="6" name="TextBox 12"/>
          <p:cNvSpPr txBox="1"/>
          <p:nvPr/>
        </p:nvSpPr>
        <p:spPr>
          <a:xfrm>
            <a:off x="5457825" y="5927725"/>
            <a:ext cx="5057775" cy="400110"/>
          </a:xfrm>
          <a:prstGeom prst="rect">
            <a:avLst/>
          </a:prstGeom>
          <a:noFill/>
        </p:spPr>
        <p:txBody>
          <a:bodyPr wrap="square" rtlCol="0">
            <a:spAutoFit/>
          </a:bodyPr>
          <a:lstStyle/>
          <a:p>
            <a:r>
              <a:rPr lang="en-US" dirty="0" smtClean="0"/>
              <a:t>		</a:t>
            </a:r>
            <a:r>
              <a:rPr lang="en-US" sz="2000" dirty="0" smtClean="0">
                <a:latin typeface="Arial" panose="020B0604020202020204" pitchFamily="34" charset="0"/>
                <a:cs typeface="Arial" panose="020B0604020202020204" pitchFamily="34" charset="0"/>
              </a:rPr>
              <a:t>Danny Vargas</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438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DN(Nombre distinguido)</a:t>
            </a:r>
          </a:p>
          <a:p>
            <a:r>
              <a:rPr lang="es-EC" sz="4000" dirty="0" smtClean="0">
                <a:latin typeface="Arial" panose="020B0604020202020204" pitchFamily="34" charset="0"/>
                <a:cs typeface="Arial" panose="020B0604020202020204" pitchFamily="34" charset="0"/>
              </a:rPr>
              <a:t> </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sp>
        <p:nvSpPr>
          <p:cNvPr id="6" name="Rectángulo 5"/>
          <p:cNvSpPr/>
          <p:nvPr/>
        </p:nvSpPr>
        <p:spPr>
          <a:xfrm>
            <a:off x="571266" y="1944355"/>
            <a:ext cx="8115534" cy="3170099"/>
          </a:xfrm>
          <a:prstGeom prst="rect">
            <a:avLst/>
          </a:prstGeom>
        </p:spPr>
        <p:txBody>
          <a:bodyPr wrap="square">
            <a:spAutoFit/>
          </a:bodyPr>
          <a:lstStyle/>
          <a:p>
            <a:pPr algn="ctr"/>
            <a:r>
              <a:rPr lang="es-EC" sz="2200" dirty="0">
                <a:latin typeface="Times New Roman" panose="02020603050405020304" pitchFamily="18" charset="0"/>
                <a:cs typeface="Times New Roman" panose="02020603050405020304" pitchFamily="18" charset="0"/>
              </a:rPr>
              <a:t>dc=</a:t>
            </a:r>
            <a:r>
              <a:rPr lang="es-EC" sz="2200" dirty="0" err="1">
                <a:latin typeface="Times New Roman" panose="02020603050405020304" pitchFamily="18" charset="0"/>
                <a:cs typeface="Times New Roman" panose="02020603050405020304" pitchFamily="18" charset="0"/>
              </a:rPr>
              <a:t>tesisinc</a:t>
            </a:r>
            <a:r>
              <a:rPr lang="es-EC" sz="2200" dirty="0">
                <a:latin typeface="Times New Roman" panose="02020603050405020304" pitchFamily="18" charset="0"/>
                <a:cs typeface="Times New Roman" panose="02020603050405020304" pitchFamily="18" charset="0"/>
              </a:rPr>
              <a:t>, dc=</a:t>
            </a:r>
            <a:r>
              <a:rPr lang="es-EC" sz="2200" dirty="0" err="1">
                <a:latin typeface="Times New Roman" panose="02020603050405020304" pitchFamily="18" charset="0"/>
                <a:cs typeface="Times New Roman" panose="02020603050405020304" pitchFamily="18" charset="0"/>
              </a:rPr>
              <a:t>ec</a:t>
            </a:r>
            <a:r>
              <a:rPr lang="es-EC" sz="2200" dirty="0">
                <a:latin typeface="Times New Roman" panose="02020603050405020304" pitchFamily="18" charset="0"/>
                <a:cs typeface="Times New Roman" panose="02020603050405020304" pitchFamily="18" charset="0"/>
              </a:rPr>
              <a:t> </a:t>
            </a:r>
            <a:endParaRPr lang="es-EC" sz="2200" dirty="0" smtClean="0">
              <a:latin typeface="Times New Roman" panose="02020603050405020304" pitchFamily="18" charset="0"/>
              <a:cs typeface="Times New Roman" panose="02020603050405020304" pitchFamily="18" charset="0"/>
            </a:endParaRPr>
          </a:p>
          <a:p>
            <a:pPr algn="ctr"/>
            <a:r>
              <a:rPr lang="es-EC" sz="2200" dirty="0" err="1" smtClean="0">
                <a:latin typeface="Times New Roman" panose="02020603050405020304" pitchFamily="18" charset="0"/>
                <a:cs typeface="Times New Roman" panose="02020603050405020304" pitchFamily="18" charset="0"/>
              </a:rPr>
              <a:t>ou</a:t>
            </a:r>
            <a:r>
              <a:rPr lang="es-EC" sz="2200" dirty="0">
                <a:latin typeface="Times New Roman" panose="02020603050405020304" pitchFamily="18" charset="0"/>
                <a:cs typeface="Times New Roman" panose="02020603050405020304" pitchFamily="18" charset="0"/>
              </a:rPr>
              <a:t>= </a:t>
            </a:r>
            <a:r>
              <a:rPr lang="es-EC" sz="2200" dirty="0" smtClean="0">
                <a:latin typeface="Times New Roman" panose="02020603050405020304" pitchFamily="18" charset="0"/>
                <a:cs typeface="Times New Roman" panose="02020603050405020304" pitchFamily="18" charset="0"/>
              </a:rPr>
              <a:t>usuarios</a:t>
            </a:r>
          </a:p>
          <a:p>
            <a:pPr algn="ctr"/>
            <a:r>
              <a:rPr lang="es-EC" sz="2200" dirty="0" err="1" smtClean="0">
                <a:latin typeface="Times New Roman" panose="02020603050405020304" pitchFamily="18" charset="0"/>
                <a:cs typeface="Times New Roman" panose="02020603050405020304" pitchFamily="18" charset="0"/>
              </a:rPr>
              <a:t>cn</a:t>
            </a:r>
            <a:r>
              <a:rPr lang="es-EC" sz="2200" dirty="0" smtClean="0">
                <a:latin typeface="Times New Roman" panose="02020603050405020304" pitchFamily="18" charset="0"/>
                <a:cs typeface="Times New Roman" panose="02020603050405020304" pitchFamily="18" charset="0"/>
              </a:rPr>
              <a:t>= </a:t>
            </a:r>
            <a:r>
              <a:rPr lang="es-EC" sz="2200" dirty="0" err="1" smtClean="0">
                <a:latin typeface="Times New Roman" panose="02020603050405020304" pitchFamily="18" charset="0"/>
                <a:cs typeface="Times New Roman" panose="02020603050405020304" pitchFamily="18" charset="0"/>
              </a:rPr>
              <a:t>danny</a:t>
            </a:r>
            <a:endParaRPr lang="es-EC" sz="2200" dirty="0" smtClean="0">
              <a:latin typeface="Times New Roman" panose="02020603050405020304" pitchFamily="18" charset="0"/>
              <a:cs typeface="Times New Roman" panose="02020603050405020304" pitchFamily="18" charset="0"/>
            </a:endParaRPr>
          </a:p>
          <a:p>
            <a:pPr algn="ctr"/>
            <a:r>
              <a:rPr lang="es-EC" sz="2200" dirty="0" smtClean="0">
                <a:latin typeface="Times New Roman" panose="02020603050405020304" pitchFamily="18" charset="0"/>
                <a:cs typeface="Times New Roman" panose="02020603050405020304" pitchFamily="18" charset="0"/>
              </a:rPr>
              <a:t>		</a:t>
            </a:r>
            <a:r>
              <a:rPr lang="es-EC" sz="2200" dirty="0">
                <a:latin typeface="Times New Roman" panose="02020603050405020304" pitchFamily="18" charset="0"/>
                <a:cs typeface="Times New Roman" panose="02020603050405020304" pitchFamily="18" charset="0"/>
              </a:rPr>
              <a:t>	</a:t>
            </a:r>
            <a:endParaRPr lang="es-EC" sz="2200" dirty="0" smtClean="0">
              <a:latin typeface="Times New Roman" panose="02020603050405020304" pitchFamily="18" charset="0"/>
              <a:cs typeface="Times New Roman" panose="02020603050405020304" pitchFamily="18" charset="0"/>
            </a:endParaRPr>
          </a:p>
          <a:p>
            <a:pPr algn="ctr"/>
            <a:r>
              <a:rPr lang="es-EC" sz="2200" dirty="0" smtClean="0">
                <a:latin typeface="Times New Roman" panose="02020603050405020304" pitchFamily="18" charset="0"/>
                <a:cs typeface="Times New Roman" panose="02020603050405020304" pitchFamily="18" charset="0"/>
              </a:rPr>
              <a:t>y </a:t>
            </a:r>
            <a:r>
              <a:rPr lang="es-EC" sz="2200" dirty="0">
                <a:latin typeface="Times New Roman" panose="02020603050405020304" pitchFamily="18" charset="0"/>
                <a:cs typeface="Times New Roman" panose="02020603050405020304" pitchFamily="18" charset="0"/>
              </a:rPr>
              <a:t>en la </a:t>
            </a:r>
            <a:r>
              <a:rPr lang="es-EC" sz="2200" dirty="0" smtClean="0">
                <a:latin typeface="Times New Roman" panose="02020603050405020304" pitchFamily="18" charset="0"/>
                <a:cs typeface="Times New Roman" panose="02020603050405020304" pitchFamily="18" charset="0"/>
              </a:rPr>
              <a:t>cual el nombre distinguido:</a:t>
            </a:r>
          </a:p>
          <a:p>
            <a:endParaRPr lang="es-EC" sz="2200" dirty="0">
              <a:latin typeface="Times New Roman" panose="02020603050405020304" pitchFamily="18" charset="0"/>
              <a:cs typeface="Times New Roman" panose="02020603050405020304" pitchFamily="18" charset="0"/>
            </a:endParaRPr>
          </a:p>
          <a:p>
            <a:pPr algn="ctr"/>
            <a:r>
              <a:rPr lang="es-EC" sz="2200" b="1" dirty="0" smtClean="0">
                <a:latin typeface="Times New Roman" panose="02020603050405020304" pitchFamily="18" charset="0"/>
                <a:cs typeface="Times New Roman" panose="02020603050405020304" pitchFamily="18" charset="0"/>
              </a:rPr>
              <a:t>DN: ´</a:t>
            </a:r>
            <a:r>
              <a:rPr lang="es-EC" sz="2200" b="1" dirty="0" err="1" smtClean="0">
                <a:latin typeface="Times New Roman" panose="02020603050405020304" pitchFamily="18" charset="0"/>
                <a:cs typeface="Times New Roman" panose="02020603050405020304" pitchFamily="18" charset="0"/>
              </a:rPr>
              <a:t>cn</a:t>
            </a:r>
            <a:r>
              <a:rPr lang="es-EC" sz="2200" b="1" dirty="0" smtClean="0">
                <a:latin typeface="Times New Roman" panose="02020603050405020304" pitchFamily="18" charset="0"/>
                <a:cs typeface="Times New Roman" panose="02020603050405020304" pitchFamily="18" charset="0"/>
              </a:rPr>
              <a:t>=</a:t>
            </a:r>
            <a:r>
              <a:rPr lang="es-EC" sz="2200" b="1" dirty="0" err="1" smtClean="0">
                <a:latin typeface="Times New Roman" panose="02020603050405020304" pitchFamily="18" charset="0"/>
                <a:cs typeface="Times New Roman" panose="02020603050405020304" pitchFamily="18" charset="0"/>
              </a:rPr>
              <a:t>danny</a:t>
            </a:r>
            <a:r>
              <a:rPr lang="es-EC" sz="2200" b="1" dirty="0" smtClean="0">
                <a:latin typeface="Times New Roman" panose="02020603050405020304" pitchFamily="18" charset="0"/>
                <a:cs typeface="Times New Roman" panose="02020603050405020304" pitchFamily="18" charset="0"/>
              </a:rPr>
              <a:t>, </a:t>
            </a:r>
            <a:r>
              <a:rPr lang="es-EC" sz="2200" b="1" dirty="0" err="1">
                <a:latin typeface="Times New Roman" panose="02020603050405020304" pitchFamily="18" charset="0"/>
                <a:cs typeface="Times New Roman" panose="02020603050405020304" pitchFamily="18" charset="0"/>
              </a:rPr>
              <a:t>ou</a:t>
            </a:r>
            <a:r>
              <a:rPr lang="es-EC" sz="2200" b="1" dirty="0">
                <a:latin typeface="Times New Roman" panose="02020603050405020304" pitchFamily="18" charset="0"/>
                <a:cs typeface="Times New Roman" panose="02020603050405020304" pitchFamily="18" charset="0"/>
              </a:rPr>
              <a:t>= </a:t>
            </a:r>
            <a:r>
              <a:rPr lang="es-EC" sz="2200" b="1" dirty="0" smtClean="0">
                <a:latin typeface="Times New Roman" panose="02020603050405020304" pitchFamily="18" charset="0"/>
                <a:cs typeface="Times New Roman" panose="02020603050405020304" pitchFamily="18" charset="0"/>
              </a:rPr>
              <a:t>usuarios</a:t>
            </a:r>
            <a:r>
              <a:rPr lang="es-EC" sz="2200" b="1" dirty="0">
                <a:latin typeface="Times New Roman" panose="02020603050405020304" pitchFamily="18" charset="0"/>
                <a:cs typeface="Times New Roman" panose="02020603050405020304" pitchFamily="18" charset="0"/>
              </a:rPr>
              <a:t>, dc= </a:t>
            </a:r>
            <a:r>
              <a:rPr lang="es-EC" sz="2200" b="1" dirty="0" err="1">
                <a:latin typeface="Times New Roman" panose="02020603050405020304" pitchFamily="18" charset="0"/>
                <a:cs typeface="Times New Roman" panose="02020603050405020304" pitchFamily="18" charset="0"/>
              </a:rPr>
              <a:t>tesisinc</a:t>
            </a:r>
            <a:r>
              <a:rPr lang="es-EC" sz="2200" b="1" dirty="0">
                <a:latin typeface="Times New Roman" panose="02020603050405020304" pitchFamily="18" charset="0"/>
                <a:cs typeface="Times New Roman" panose="02020603050405020304" pitchFamily="18" charset="0"/>
              </a:rPr>
              <a:t>, </a:t>
            </a:r>
            <a:r>
              <a:rPr lang="es-EC" sz="2200" b="1" dirty="0" smtClean="0">
                <a:latin typeface="Times New Roman" panose="02020603050405020304" pitchFamily="18" charset="0"/>
                <a:cs typeface="Times New Roman" panose="02020603050405020304" pitchFamily="18" charset="0"/>
              </a:rPr>
              <a:t>dc=</a:t>
            </a:r>
            <a:r>
              <a:rPr lang="es-EC" sz="2200" b="1" dirty="0" err="1" smtClean="0">
                <a:latin typeface="Times New Roman" panose="02020603050405020304" pitchFamily="18" charset="0"/>
                <a:cs typeface="Times New Roman" panose="02020603050405020304" pitchFamily="18" charset="0"/>
              </a:rPr>
              <a:t>ec</a:t>
            </a:r>
            <a:r>
              <a:rPr lang="es-EC" sz="2200" b="1" dirty="0" smtClean="0">
                <a:latin typeface="Times New Roman" panose="02020603050405020304" pitchFamily="18" charset="0"/>
                <a:cs typeface="Times New Roman" panose="02020603050405020304" pitchFamily="18" charset="0"/>
              </a:rPr>
              <a:t>´</a:t>
            </a:r>
            <a:r>
              <a:rPr lang="es-EC" sz="2400" b="1" dirty="0"/>
              <a:t>	</a:t>
            </a:r>
            <a:endParaRPr lang="es-EC" sz="2400" dirty="0"/>
          </a:p>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420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Arial" panose="020B0604020202020204" pitchFamily="34" charset="0"/>
                <a:cs typeface="Arial" panose="020B0604020202020204" pitchFamily="34" charset="0"/>
              </a:rPr>
              <a:t>Implementación de LDAP </a:t>
            </a:r>
            <a:endParaRPr lang="es-EC" sz="36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5"/>
          <a:stretch>
            <a:fillRect/>
          </a:stretch>
        </p:blipFill>
        <p:spPr>
          <a:xfrm>
            <a:off x="6248400" y="80962"/>
            <a:ext cx="2819400" cy="685800"/>
          </a:xfrm>
          <a:prstGeom prst="rect">
            <a:avLst/>
          </a:prstGeom>
        </p:spPr>
      </p:pic>
      <p:pic>
        <p:nvPicPr>
          <p:cNvPr id="2" name="insOpenLDA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070" y="1437322"/>
            <a:ext cx="8686800" cy="4506278"/>
          </a:xfrm>
          <a:prstGeom prst="rect">
            <a:avLst/>
          </a:prstGeom>
        </p:spPr>
      </p:pic>
    </p:spTree>
    <p:extLst>
      <p:ext uri="{BB962C8B-B14F-4D97-AF65-F5344CB8AC3E}">
        <p14:creationId xmlns:p14="http://schemas.microsoft.com/office/powerpoint/2010/main" val="1373981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Un servidor LDAP</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pic>
        <p:nvPicPr>
          <p:cNvPr id="2" name="Imagen 1"/>
          <p:cNvPicPr>
            <a:picLocks noChangeAspect="1"/>
          </p:cNvPicPr>
          <p:nvPr/>
        </p:nvPicPr>
        <p:blipFill>
          <a:blip r:embed="rId4"/>
          <a:stretch>
            <a:fillRect/>
          </a:stretch>
        </p:blipFill>
        <p:spPr>
          <a:xfrm>
            <a:off x="408212" y="1525588"/>
            <a:ext cx="4148372" cy="4657725"/>
          </a:xfrm>
          <a:prstGeom prst="rect">
            <a:avLst/>
          </a:prstGeom>
        </p:spPr>
      </p:pic>
      <p:sp>
        <p:nvSpPr>
          <p:cNvPr id="9" name="Content Placeholder 2"/>
          <p:cNvSpPr txBox="1">
            <a:spLocks/>
          </p:cNvSpPr>
          <p:nvPr/>
        </p:nvSpPr>
        <p:spPr>
          <a:xfrm>
            <a:off x="4775659" y="2076117"/>
            <a:ext cx="6203032" cy="3934158"/>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s-EC" sz="2800" dirty="0" smtClean="0">
                <a:latin typeface="Times New Roman" panose="02020603050405020304" pitchFamily="18" charset="0"/>
                <a:cs typeface="Times New Roman" panose="02020603050405020304" pitchFamily="18" charset="0"/>
              </a:rPr>
              <a:t>Contiene: </a:t>
            </a:r>
          </a:p>
          <a:p>
            <a:pPr marL="0" indent="0">
              <a:buNone/>
            </a:pPr>
            <a:endParaRPr lang="es-EC" sz="2800" dirty="0" smtClean="0">
              <a:latin typeface="Times New Roman" panose="02020603050405020304" pitchFamily="18" charset="0"/>
              <a:cs typeface="Times New Roman" panose="02020603050405020304" pitchFamily="18" charset="0"/>
            </a:endParaRPr>
          </a:p>
          <a:p>
            <a:pPr marL="0" indent="0">
              <a:buFont typeface="Calibri" panose="020F0502020204030204" pitchFamily="34" charset="0"/>
              <a:buNone/>
            </a:pPr>
            <a:r>
              <a:rPr lang="es-EC" sz="2800" dirty="0" smtClean="0">
                <a:latin typeface="Times New Roman" panose="02020603050405020304" pitchFamily="18" charset="0"/>
                <a:cs typeface="Times New Roman" panose="02020603050405020304" pitchFamily="18" charset="0"/>
              </a:rPr>
              <a:t>El nombre distinguido raíz</a:t>
            </a:r>
          </a:p>
          <a:p>
            <a:pPr marL="0" indent="0">
              <a:buNone/>
            </a:pPr>
            <a:r>
              <a:rPr lang="es-EC" sz="2800" dirty="0">
                <a:latin typeface="Times New Roman" panose="02020603050405020304" pitchFamily="18" charset="0"/>
                <a:cs typeface="Times New Roman" panose="02020603050405020304" pitchFamily="18" charset="0"/>
              </a:rPr>
              <a:t>El nombre distinguido </a:t>
            </a:r>
            <a:r>
              <a:rPr lang="es-EC" sz="2800" dirty="0" smtClean="0">
                <a:latin typeface="Times New Roman" panose="02020603050405020304" pitchFamily="18" charset="0"/>
                <a:cs typeface="Times New Roman" panose="02020603050405020304" pitchFamily="18" charset="0"/>
              </a:rPr>
              <a:t>de </a:t>
            </a:r>
          </a:p>
          <a:p>
            <a:pPr marL="0" indent="0">
              <a:buNone/>
            </a:pPr>
            <a:r>
              <a:rPr lang="es-EC" sz="2800" dirty="0">
                <a:latin typeface="Times New Roman" panose="02020603050405020304" pitchFamily="18" charset="0"/>
                <a:cs typeface="Times New Roman" panose="02020603050405020304" pitchFamily="18" charset="0"/>
              </a:rPr>
              <a:t>m</a:t>
            </a:r>
            <a:r>
              <a:rPr lang="es-EC" sz="2800" dirty="0" smtClean="0">
                <a:latin typeface="Times New Roman" panose="02020603050405020304" pitchFamily="18" charset="0"/>
                <a:cs typeface="Times New Roman" panose="02020603050405020304" pitchFamily="18" charset="0"/>
              </a:rPr>
              <a:t>anager o administrador </a:t>
            </a:r>
            <a:endParaRPr lang="es-EC" sz="2800" dirty="0">
              <a:latin typeface="Times New Roman" panose="02020603050405020304" pitchFamily="18" charset="0"/>
              <a:cs typeface="Times New Roman" panose="02020603050405020304" pitchFamily="18" charset="0"/>
            </a:endParaRPr>
          </a:p>
          <a:p>
            <a:pPr marL="0" indent="0">
              <a:buFont typeface="Calibri" panose="020F0502020204030204" pitchFamily="34" charset="0"/>
              <a:buNone/>
            </a:pPr>
            <a:r>
              <a:rPr lang="es-EC" sz="2800" dirty="0" smtClean="0">
                <a:latin typeface="Times New Roman" panose="02020603050405020304" pitchFamily="18" charset="0"/>
                <a:cs typeface="Times New Roman" panose="02020603050405020304" pitchFamily="18" charset="0"/>
              </a:rPr>
              <a:t>Los grupos </a:t>
            </a:r>
          </a:p>
          <a:p>
            <a:pPr marL="0" indent="0">
              <a:buFont typeface="Calibri" panose="020F0502020204030204" pitchFamily="34" charset="0"/>
              <a:buNone/>
            </a:pPr>
            <a:r>
              <a:rPr lang="es-EC" sz="2800" dirty="0" smtClean="0">
                <a:latin typeface="Times New Roman" panose="02020603050405020304" pitchFamily="18" charset="0"/>
                <a:cs typeface="Times New Roman" panose="02020603050405020304" pitchFamily="18" charset="0"/>
              </a:rPr>
              <a:t>Los usuarios</a:t>
            </a:r>
          </a:p>
          <a:p>
            <a:pPr marL="0" indent="0">
              <a:buFont typeface="Calibri" panose="020F0502020204030204" pitchFamily="34" charset="0"/>
              <a:buNone/>
            </a:pPr>
            <a:r>
              <a:rPr lang="es-EC" sz="2200" dirty="0" smtClean="0">
                <a:latin typeface="Times New Roman" panose="02020603050405020304" pitchFamily="18" charset="0"/>
                <a:cs typeface="Times New Roman" panose="02020603050405020304" pitchFamily="18" charset="0"/>
              </a:rPr>
              <a:t> </a:t>
            </a:r>
            <a:endParaRPr lang="es-EC"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825903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 calcmode="lin" valueType="num">
                                      <p:cBhvr additive="base">
                                        <p:cTn id="12" dur="500" fill="hold"/>
                                        <p:tgtEl>
                                          <p:spTgt spid="9">
                                            <p:txEl>
                                              <p:pRg st="2" end="2"/>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 calcmode="lin" valueType="num">
                                      <p:cBhvr additive="base">
                                        <p:cTn id="18"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9">
                                            <p:txEl>
                                              <p:pRg st="3" end="3"/>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 calcmode="lin" valueType="num">
                                      <p:cBhvr additive="base">
                                        <p:cTn id="22" dur="500" fill="hold"/>
                                        <p:tgtEl>
                                          <p:spTgt spid="9">
                                            <p:txEl>
                                              <p:pRg st="4" end="4"/>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 calcmode="lin" valueType="num">
                                      <p:cBhvr additive="base">
                                        <p:cTn id="28" dur="500" fill="hold"/>
                                        <p:tgtEl>
                                          <p:spTgt spid="9">
                                            <p:txEl>
                                              <p:pRg st="5" end="5"/>
                                            </p:txEl>
                                          </p:spTgt>
                                        </p:tgtEl>
                                        <p:attrNameLst>
                                          <p:attrName>ppt_x</p:attrName>
                                        </p:attrNameLst>
                                      </p:cBhvr>
                                      <p:tavLst>
                                        <p:tav tm="0">
                                          <p:val>
                                            <p:strVal val="1+#ppt_w/2"/>
                                          </p:val>
                                        </p:tav>
                                        <p:tav tm="100000">
                                          <p:val>
                                            <p:strVal val="#ppt_x"/>
                                          </p:val>
                                        </p:tav>
                                      </p:tavLst>
                                    </p:anim>
                                    <p:anim calcmode="lin" valueType="num">
                                      <p:cBhvr additive="base">
                                        <p:cTn id="29" dur="500" fill="hold"/>
                                        <p:tgtEl>
                                          <p:spTgt spid="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9">
                                            <p:txEl>
                                              <p:pRg st="6" end="6"/>
                                            </p:txEl>
                                          </p:spTgt>
                                        </p:tgtEl>
                                        <p:attrNameLst>
                                          <p:attrName>style.visibility</p:attrName>
                                        </p:attrNameLst>
                                      </p:cBhvr>
                                      <p:to>
                                        <p:strVal val="visible"/>
                                      </p:to>
                                    </p:set>
                                    <p:anim calcmode="lin" valueType="num">
                                      <p:cBhvr additive="base">
                                        <p:cTn id="34" dur="500" fill="hold"/>
                                        <p:tgtEl>
                                          <p:spTgt spid="9">
                                            <p:txEl>
                                              <p:pRg st="6" end="6"/>
                                            </p:txEl>
                                          </p:spTgt>
                                        </p:tgtEl>
                                        <p:attrNameLst>
                                          <p:attrName>ppt_x</p:attrName>
                                        </p:attrNameLst>
                                      </p:cBhvr>
                                      <p:tavLst>
                                        <p:tav tm="0">
                                          <p:val>
                                            <p:strVal val="1+#ppt_w/2"/>
                                          </p:val>
                                        </p:tav>
                                        <p:tav tm="100000">
                                          <p:val>
                                            <p:strVal val="#ppt_x"/>
                                          </p:val>
                                        </p:tav>
                                      </p:tavLst>
                                    </p:anim>
                                    <p:anim calcmode="lin" valueType="num">
                                      <p:cBhvr additive="base">
                                        <p:cTn id="35" dur="500" fill="hold"/>
                                        <p:tgtEl>
                                          <p:spTgt spid="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Funcionalidad de LDAP</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sp>
        <p:nvSpPr>
          <p:cNvPr id="6" name="Content Placeholder 2"/>
          <p:cNvSpPr txBox="1">
            <a:spLocks/>
          </p:cNvSpPr>
          <p:nvPr/>
        </p:nvSpPr>
        <p:spPr>
          <a:xfrm>
            <a:off x="457200" y="1855365"/>
            <a:ext cx="8229600" cy="452596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C" sz="2800" dirty="0" smtClean="0">
                <a:latin typeface="Times New Roman" panose="02020603050405020304" pitchFamily="18" charset="0"/>
                <a:cs typeface="Times New Roman" panose="02020603050405020304" pitchFamily="18" charset="0"/>
              </a:rPr>
              <a:t>Ideas principales de LDAP</a:t>
            </a:r>
          </a:p>
          <a:p>
            <a:endParaRPr lang="es-EC" sz="2800" dirty="0" smtClean="0">
              <a:latin typeface="Times New Roman" panose="02020603050405020304" pitchFamily="18" charset="0"/>
              <a:cs typeface="Times New Roman" panose="02020603050405020304" pitchFamily="18" charset="0"/>
            </a:endParaRPr>
          </a:p>
          <a:p>
            <a:pPr algn="just">
              <a:buFont typeface="Courier New" panose="02070309020205020404" pitchFamily="49" charset="0"/>
              <a:buChar char="o"/>
            </a:pPr>
            <a:r>
              <a:rPr lang="es-EC" sz="2800" dirty="0" smtClean="0">
                <a:latin typeface="Times New Roman" panose="02020603050405020304" pitchFamily="18" charset="0"/>
                <a:cs typeface="Times New Roman" panose="02020603050405020304" pitchFamily="18" charset="0"/>
              </a:rPr>
              <a:t>  Soporte y mantenimiento</a:t>
            </a:r>
          </a:p>
          <a:p>
            <a:pPr algn="just">
              <a:buFont typeface="Courier New" panose="02070309020205020404" pitchFamily="49" charset="0"/>
              <a:buChar char="o"/>
            </a:pPr>
            <a:r>
              <a:rPr lang="es-EC" sz="2800" dirty="0" smtClean="0">
                <a:latin typeface="Times New Roman" panose="02020603050405020304" pitchFamily="18" charset="0"/>
                <a:cs typeface="Times New Roman" panose="02020603050405020304" pitchFamily="18" charset="0"/>
              </a:rPr>
              <a:t>  Simplicidad </a:t>
            </a:r>
          </a:p>
          <a:p>
            <a:pPr algn="just">
              <a:buFont typeface="Courier New" panose="02070309020205020404" pitchFamily="49" charset="0"/>
              <a:buChar char="o"/>
            </a:pPr>
            <a:r>
              <a:rPr lang="es-EC" sz="2800" dirty="0" smtClean="0">
                <a:latin typeface="Times New Roman" panose="02020603050405020304" pitchFamily="18" charset="0"/>
                <a:cs typeface="Times New Roman" panose="02020603050405020304" pitchFamily="18" charset="0"/>
              </a:rPr>
              <a:t>  Utilizable por diferentes plataformas </a:t>
            </a:r>
          </a:p>
          <a:p>
            <a:pPr indent="-180000" algn="just">
              <a:buFont typeface="Courier New" panose="02070309020205020404" pitchFamily="49" charset="0"/>
              <a:buChar char="o"/>
            </a:pPr>
            <a:r>
              <a:rPr lang="es-EC" sz="2800" dirty="0" smtClean="0">
                <a:latin typeface="Times New Roman" panose="02020603050405020304" pitchFamily="18" charset="0"/>
                <a:cs typeface="Times New Roman" panose="02020603050405020304" pitchFamily="18" charset="0"/>
              </a:rPr>
              <a:t>  Seguridad de lectura a través de ACL(Lista de Control de Acceso)</a:t>
            </a:r>
          </a:p>
          <a:p>
            <a:pPr algn="just">
              <a:buFont typeface="Courier New" panose="02070309020205020404" pitchFamily="49" charset="0"/>
              <a:buChar char="o"/>
            </a:pPr>
            <a:r>
              <a:rPr lang="es-EC" sz="2800" dirty="0" smtClean="0">
                <a:latin typeface="Times New Roman" panose="02020603050405020304" pitchFamily="18" charset="0"/>
                <a:cs typeface="Times New Roman" panose="02020603050405020304" pitchFamily="18" charset="0"/>
              </a:rPr>
              <a:t>  Replicación </a:t>
            </a:r>
            <a:r>
              <a:rPr lang="es-EC" sz="2800" dirty="0">
                <a:latin typeface="Times New Roman" panose="02020603050405020304" pitchFamily="18" charset="0"/>
                <a:cs typeface="Times New Roman" panose="02020603050405020304" pitchFamily="18" charset="0"/>
              </a:rPr>
              <a:t>de datos</a:t>
            </a:r>
          </a:p>
          <a:p>
            <a:pPr algn="just">
              <a:buFont typeface="Courier New" panose="02070309020205020404" pitchFamily="49" charset="0"/>
              <a:buChar char="o"/>
            </a:pPr>
            <a:endParaRPr lang="es-EC" sz="2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es-EC" dirty="0" smtClean="0"/>
          </a:p>
          <a:p>
            <a:pPr marL="514350" indent="-514350">
              <a:buFont typeface="+mj-lt"/>
              <a:buAutoNum type="arabicPeriod"/>
            </a:pPr>
            <a:endParaRPr lang="es-EC" dirty="0" smtClean="0"/>
          </a:p>
          <a:p>
            <a:pPr marL="514350" indent="-514350">
              <a:buFont typeface="+mj-lt"/>
              <a:buAutoNum type="arabicPeriod"/>
            </a:pPr>
            <a:endParaRPr lang="es-EC" dirty="0"/>
          </a:p>
        </p:txBody>
      </p:sp>
    </p:spTree>
    <p:extLst>
      <p:ext uri="{BB962C8B-B14F-4D97-AF65-F5344CB8AC3E}">
        <p14:creationId xmlns:p14="http://schemas.microsoft.com/office/powerpoint/2010/main" val="78623044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1000"/>
                                        <p:tgtEl>
                                          <p:spTgt spid="6">
                                            <p:txEl>
                                              <p:pRg st="4" end="4"/>
                                            </p:txEl>
                                          </p:spTgt>
                                        </p:tgtEl>
                                      </p:cBhvr>
                                    </p:animEffect>
                                    <p:anim calcmode="lin" valueType="num">
                                      <p:cBhvr>
                                        <p:cTn id="27"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1000"/>
                                        <p:tgtEl>
                                          <p:spTgt spid="6">
                                            <p:txEl>
                                              <p:pRg st="5" end="5"/>
                                            </p:txEl>
                                          </p:spTgt>
                                        </p:tgtEl>
                                      </p:cBhvr>
                                    </p:animEffect>
                                    <p:anim calcmode="lin" valueType="num">
                                      <p:cBhvr>
                                        <p:cTn id="3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6" end="6"/>
                                            </p:txEl>
                                          </p:spTgt>
                                        </p:tgtEl>
                                        <p:attrNameLst>
                                          <p:attrName>style.visibility</p:attrName>
                                        </p:attrNameLst>
                                      </p:cBhvr>
                                      <p:to>
                                        <p:strVal val="visible"/>
                                      </p:to>
                                    </p:set>
                                    <p:animEffect transition="in" filter="fade">
                                      <p:cBhvr>
                                        <p:cTn id="40" dur="1000"/>
                                        <p:tgtEl>
                                          <p:spTgt spid="6">
                                            <p:txEl>
                                              <p:pRg st="6" end="6"/>
                                            </p:txEl>
                                          </p:spTgt>
                                        </p:tgtEl>
                                      </p:cBhvr>
                                    </p:animEffect>
                                    <p:anim calcmode="lin" valueType="num">
                                      <p:cBhvr>
                                        <p:cTn id="41"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Que se Autentifica?</a:t>
            </a:r>
            <a:endParaRPr lang="es-EC" sz="4000" dirty="0">
              <a:latin typeface="Arial" panose="020B0604020202020204" pitchFamily="34" charset="0"/>
              <a:cs typeface="Arial" panose="020B0604020202020204" pitchFamily="34"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sp>
        <p:nvSpPr>
          <p:cNvPr id="6" name="Content Placeholder 2"/>
          <p:cNvSpPr txBox="1">
            <a:spLocks/>
          </p:cNvSpPr>
          <p:nvPr/>
        </p:nvSpPr>
        <p:spPr>
          <a:xfrm>
            <a:off x="457200" y="1855365"/>
            <a:ext cx="8229600" cy="4525963"/>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a:p>
          <a:p>
            <a:pPr marL="0" indent="0">
              <a:buNone/>
            </a:pPr>
            <a:endParaRPr lang="es-EC" dirty="0" smtClean="0"/>
          </a:p>
          <a:p>
            <a:pPr marL="0" indent="0">
              <a:buNone/>
            </a:pPr>
            <a:endParaRPr lang="es-EC" dirty="0" smtClean="0"/>
          </a:p>
          <a:p>
            <a:pPr marL="514350" indent="-514350">
              <a:buFont typeface="+mj-lt"/>
              <a:buAutoNum type="arabicPeriod"/>
            </a:pPr>
            <a:endParaRPr lang="es-EC" dirty="0" smtClean="0"/>
          </a:p>
          <a:p>
            <a:pPr marL="514350" indent="-514350">
              <a:buFont typeface="+mj-lt"/>
              <a:buAutoNum type="arabicPeriod"/>
            </a:pPr>
            <a:endParaRPr lang="es-EC" dirty="0"/>
          </a:p>
        </p:txBody>
      </p:sp>
      <p:sp>
        <p:nvSpPr>
          <p:cNvPr id="2" name="CuadroTexto 1"/>
          <p:cNvSpPr txBox="1"/>
          <p:nvPr/>
        </p:nvSpPr>
        <p:spPr>
          <a:xfrm>
            <a:off x="933450" y="3562350"/>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Servidores finales</a:t>
            </a:r>
            <a:endParaRPr lang="es-EC"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3848100" y="2623415"/>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Usuarios</a:t>
            </a:r>
            <a:endParaRPr lang="es-EC" dirty="0">
              <a:latin typeface="Times New Roman" panose="02020603050405020304" pitchFamily="18" charset="0"/>
              <a:cs typeface="Times New Roman" panose="02020603050405020304" pitchFamily="18" charset="0"/>
            </a:endParaRPr>
          </a:p>
        </p:txBody>
      </p:sp>
      <p:sp>
        <p:nvSpPr>
          <p:cNvPr id="10" name="CuadroTexto 9"/>
          <p:cNvSpPr txBox="1"/>
          <p:nvPr/>
        </p:nvSpPr>
        <p:spPr>
          <a:xfrm>
            <a:off x="3914775" y="4710091"/>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Clientes</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6162675" y="1743764"/>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Cajeros</a:t>
            </a:r>
            <a:endParaRPr lang="es-EC" dirty="0">
              <a:latin typeface="Times New Roman" panose="02020603050405020304" pitchFamily="18" charset="0"/>
              <a:cs typeface="Times New Roman" panose="02020603050405020304" pitchFamily="18" charset="0"/>
            </a:endParaRPr>
          </a:p>
        </p:txBody>
      </p:sp>
      <p:sp>
        <p:nvSpPr>
          <p:cNvPr id="14" name="CuadroTexto 13"/>
          <p:cNvSpPr txBox="1"/>
          <p:nvPr/>
        </p:nvSpPr>
        <p:spPr>
          <a:xfrm>
            <a:off x="6162675" y="2422560"/>
            <a:ext cx="2743200" cy="830997"/>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Asistentes Operativos</a:t>
            </a:r>
            <a:endParaRPr lang="es-EC" dirty="0">
              <a:latin typeface="Times New Roman" panose="02020603050405020304" pitchFamily="18" charset="0"/>
              <a:cs typeface="Times New Roman" panose="02020603050405020304" pitchFamily="18" charset="0"/>
            </a:endParaRPr>
          </a:p>
        </p:txBody>
      </p:sp>
      <p:sp>
        <p:nvSpPr>
          <p:cNvPr id="15" name="CuadroTexto 14"/>
          <p:cNvSpPr txBox="1"/>
          <p:nvPr/>
        </p:nvSpPr>
        <p:spPr>
          <a:xfrm>
            <a:off x="6162675" y="3431711"/>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Jefes de Agencia</a:t>
            </a:r>
            <a:endParaRPr lang="es-EC" dirty="0">
              <a:latin typeface="Times New Roman" panose="02020603050405020304" pitchFamily="18" charset="0"/>
              <a:cs typeface="Times New Roman" panose="02020603050405020304" pitchFamily="18" charset="0"/>
            </a:endParaRPr>
          </a:p>
        </p:txBody>
      </p:sp>
      <p:sp>
        <p:nvSpPr>
          <p:cNvPr id="16" name="CuadroTexto 15"/>
          <p:cNvSpPr txBox="1"/>
          <p:nvPr/>
        </p:nvSpPr>
        <p:spPr>
          <a:xfrm>
            <a:off x="6162675" y="4214021"/>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Socio</a:t>
            </a:r>
            <a:endParaRPr lang="es-EC"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6162675" y="5137351"/>
            <a:ext cx="2743200" cy="461665"/>
          </a:xfrm>
          <a:prstGeom prst="rect">
            <a:avLst/>
          </a:prstGeom>
          <a:noFill/>
        </p:spPr>
        <p:txBody>
          <a:bodyPr wrap="square" rtlCol="0">
            <a:spAutoFit/>
          </a:bodyPr>
          <a:lstStyle/>
          <a:p>
            <a:r>
              <a:rPr lang="es-EC" sz="2400" dirty="0" smtClean="0">
                <a:latin typeface="Times New Roman" panose="02020603050405020304" pitchFamily="18" charset="0"/>
                <a:cs typeface="Times New Roman" panose="02020603050405020304" pitchFamily="18" charset="0"/>
              </a:rPr>
              <a:t>Prestatario</a:t>
            </a:r>
            <a:endParaRPr lang="es-EC" sz="2400" dirty="0">
              <a:latin typeface="Times New Roman" panose="02020603050405020304" pitchFamily="18" charset="0"/>
              <a:cs typeface="Times New Roman" panose="02020603050405020304" pitchFamily="18" charset="0"/>
            </a:endParaRPr>
          </a:p>
        </p:txBody>
      </p:sp>
      <p:sp>
        <p:nvSpPr>
          <p:cNvPr id="3" name="Abrir llave 2"/>
          <p:cNvSpPr/>
          <p:nvPr/>
        </p:nvSpPr>
        <p:spPr>
          <a:xfrm>
            <a:off x="3286125" y="2075929"/>
            <a:ext cx="762000" cy="3523087"/>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
        <p:nvSpPr>
          <p:cNvPr id="4" name="Abrir llave 3"/>
          <p:cNvSpPr/>
          <p:nvPr/>
        </p:nvSpPr>
        <p:spPr>
          <a:xfrm>
            <a:off x="5219700" y="1685925"/>
            <a:ext cx="942975" cy="2338090"/>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
        <p:nvSpPr>
          <p:cNvPr id="5" name="Abrir llave 4"/>
          <p:cNvSpPr/>
          <p:nvPr/>
        </p:nvSpPr>
        <p:spPr>
          <a:xfrm>
            <a:off x="5276849" y="4214021"/>
            <a:ext cx="847725" cy="1496596"/>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658265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3" grpId="0"/>
      <p:bldP spid="14" grpId="0"/>
      <p:bldP spid="15" grpId="0"/>
      <p:bldP spid="16" grpId="0"/>
      <p:bldP spid="17" grpId="0"/>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22"/>
          <p:cNvSpPr/>
          <p:nvPr/>
        </p:nvSpPr>
        <p:spPr>
          <a:xfrm>
            <a:off x="3361076" y="1509316"/>
            <a:ext cx="1277303" cy="32549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C"/>
          </a:p>
        </p:txBody>
      </p:sp>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Estructura para preguntar a LDAP</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pic>
        <p:nvPicPr>
          <p:cNvPr id="5122" name="Picture 2" descr="http://4.bp.blogspot.com/-t8R-HOiL12Q/UZWa17WydUI/AAAAAAAAADA/sp4A2hGh9fw/s1600/escritur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97" y="4391025"/>
            <a:ext cx="1781175" cy="16607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ages.clipartlogo.com/files/images/28/286845/server_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121" y="3040571"/>
            <a:ext cx="1073239" cy="16665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thumbs.dreamstime.com/t/s%C3%ADmbolo-del-icono-de-la-base-de-datos-del-almacenamiento-de-datos-de-la-unidad-de-disco-duro-4124098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9256" y="1599406"/>
            <a:ext cx="701675" cy="87709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tuquiosco.es/blog/wp-content/uploads/2010/02/Ejemplo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6764" y="2601166"/>
            <a:ext cx="3005538" cy="139221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de flecha 2"/>
          <p:cNvCxnSpPr/>
          <p:nvPr/>
        </p:nvCxnSpPr>
        <p:spPr>
          <a:xfrm flipV="1">
            <a:off x="2019300" y="3800475"/>
            <a:ext cx="1247775" cy="676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H="1">
            <a:off x="2115174" y="4416579"/>
            <a:ext cx="1198901" cy="6953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a:off x="4050094" y="2476500"/>
            <a:ext cx="0" cy="50692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flipV="1">
            <a:off x="4714875" y="2343150"/>
            <a:ext cx="1211889" cy="1123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5926764" y="2352261"/>
            <a:ext cx="233926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a:off x="6248400" y="2343150"/>
            <a:ext cx="0" cy="386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8266033" y="2343150"/>
            <a:ext cx="0" cy="258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679174" y="6029900"/>
            <a:ext cx="883575" cy="369332"/>
          </a:xfrm>
          <a:prstGeom prst="rect">
            <a:avLst/>
          </a:prstGeom>
          <a:noFill/>
        </p:spPr>
        <p:txBody>
          <a:bodyPr wrap="none" rtlCol="0">
            <a:spAutoFit/>
          </a:bodyPr>
          <a:lstStyle/>
          <a:p>
            <a:r>
              <a:rPr lang="es-EC" dirty="0" smtClean="0"/>
              <a:t>usuario</a:t>
            </a:r>
            <a:endParaRPr lang="es-EC" dirty="0"/>
          </a:p>
        </p:txBody>
      </p:sp>
      <p:sp>
        <p:nvSpPr>
          <p:cNvPr id="27" name="CuadroTexto 26"/>
          <p:cNvSpPr txBox="1"/>
          <p:nvPr/>
        </p:nvSpPr>
        <p:spPr>
          <a:xfrm>
            <a:off x="3282492" y="4852077"/>
            <a:ext cx="1510670" cy="369332"/>
          </a:xfrm>
          <a:prstGeom prst="rect">
            <a:avLst/>
          </a:prstGeom>
          <a:noFill/>
        </p:spPr>
        <p:txBody>
          <a:bodyPr wrap="none" rtlCol="0">
            <a:spAutoFit/>
          </a:bodyPr>
          <a:lstStyle/>
          <a:p>
            <a:r>
              <a:rPr lang="es-EC" dirty="0" smtClean="0"/>
              <a:t>Servidor LDAP</a:t>
            </a:r>
            <a:endParaRPr lang="es-EC" dirty="0"/>
          </a:p>
        </p:txBody>
      </p:sp>
      <p:sp>
        <p:nvSpPr>
          <p:cNvPr id="28" name="CuadroTexto 27"/>
          <p:cNvSpPr txBox="1"/>
          <p:nvPr/>
        </p:nvSpPr>
        <p:spPr>
          <a:xfrm>
            <a:off x="2272439" y="1853709"/>
            <a:ext cx="1121974" cy="369332"/>
          </a:xfrm>
          <a:prstGeom prst="rect">
            <a:avLst/>
          </a:prstGeom>
          <a:noFill/>
        </p:spPr>
        <p:txBody>
          <a:bodyPr wrap="none" rtlCol="0">
            <a:spAutoFit/>
          </a:bodyPr>
          <a:lstStyle/>
          <a:p>
            <a:r>
              <a:rPr lang="es-EC" dirty="0" smtClean="0"/>
              <a:t>Directorio</a:t>
            </a:r>
            <a:endParaRPr lang="es-EC" dirty="0"/>
          </a:p>
        </p:txBody>
      </p:sp>
      <p:sp>
        <p:nvSpPr>
          <p:cNvPr id="30" name="CuadroTexto 29"/>
          <p:cNvSpPr txBox="1"/>
          <p:nvPr/>
        </p:nvSpPr>
        <p:spPr>
          <a:xfrm>
            <a:off x="6007527" y="4138612"/>
            <a:ext cx="2924775" cy="369332"/>
          </a:xfrm>
          <a:prstGeom prst="rect">
            <a:avLst/>
          </a:prstGeom>
          <a:noFill/>
        </p:spPr>
        <p:txBody>
          <a:bodyPr wrap="none" rtlCol="0">
            <a:spAutoFit/>
          </a:bodyPr>
          <a:lstStyle/>
          <a:p>
            <a:r>
              <a:rPr lang="es-EC" dirty="0" smtClean="0"/>
              <a:t>Conexiones servidores = True</a:t>
            </a:r>
            <a:endParaRPr lang="es-EC" dirty="0"/>
          </a:p>
        </p:txBody>
      </p:sp>
    </p:spTree>
    <p:extLst>
      <p:ext uri="{BB962C8B-B14F-4D97-AF65-F5344CB8AC3E}">
        <p14:creationId xmlns:p14="http://schemas.microsoft.com/office/powerpoint/2010/main" val="4021494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par>
                                <p:cTn id="19" presetID="6" presetClass="entr" presetSubtype="16" fill="hold" nodeType="with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circle(in)">
                                      <p:cBhvr>
                                        <p:cTn id="21" dur="2000"/>
                                        <p:tgtEl>
                                          <p:spTgt spid="5124"/>
                                        </p:tgtEl>
                                      </p:cBhvr>
                                    </p:animEffect>
                                  </p:childTnLst>
                                </p:cTn>
                              </p:par>
                              <p:par>
                                <p:cTn id="22" presetID="6" presetClass="entr" presetSubtype="16" fill="hold" nodeType="with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circle(in)">
                                      <p:cBhvr>
                                        <p:cTn id="24" dur="2000"/>
                                        <p:tgtEl>
                                          <p:spTgt spid="5126"/>
                                        </p:tgtEl>
                                      </p:cBhvr>
                                    </p:animEffect>
                                  </p:childTnLst>
                                </p:cTn>
                              </p:par>
                              <p:par>
                                <p:cTn id="25" presetID="6"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circle(in)">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circle(in)">
                                      <p:cBhvr>
                                        <p:cTn id="35" dur="2000"/>
                                        <p:tgtEl>
                                          <p:spTgt spid="512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circle(in)">
                                      <p:cBhvr>
                                        <p:cTn id="38" dur="20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22" presetClass="entr" presetSubtype="4"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arn(inVertical)">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inVertical)">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28"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Gestión de autentificación </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sp>
        <p:nvSpPr>
          <p:cNvPr id="3" name="Rectángulo 2"/>
          <p:cNvSpPr/>
          <p:nvPr/>
        </p:nvSpPr>
        <p:spPr>
          <a:xfrm>
            <a:off x="1099185" y="2124075"/>
            <a:ext cx="1472565" cy="609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Usuario</a:t>
            </a:r>
            <a:endParaRPr lang="es-EC" dirty="0"/>
          </a:p>
        </p:txBody>
      </p:sp>
      <p:sp>
        <p:nvSpPr>
          <p:cNvPr id="4" name="Rectángulo redondeado 3"/>
          <p:cNvSpPr/>
          <p:nvPr/>
        </p:nvSpPr>
        <p:spPr>
          <a:xfrm>
            <a:off x="3476625" y="1985962"/>
            <a:ext cx="1990725" cy="885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Envía solicitud de acceso al servidor</a:t>
            </a:r>
            <a:endParaRPr lang="es-EC" dirty="0"/>
          </a:p>
        </p:txBody>
      </p:sp>
      <p:sp>
        <p:nvSpPr>
          <p:cNvPr id="5" name="Llamada de flecha hacia arriba 4"/>
          <p:cNvSpPr/>
          <p:nvPr/>
        </p:nvSpPr>
        <p:spPr>
          <a:xfrm>
            <a:off x="3837589" y="2901203"/>
            <a:ext cx="1458311" cy="1162050"/>
          </a:xfrm>
          <a:prstGeom prst="upArrowCallout">
            <a:avLst/>
          </a:prstGeom>
        </p:spPr>
        <p:style>
          <a:lnRef idx="2">
            <a:schemeClr val="accent1"/>
          </a:lnRef>
          <a:fillRef idx="1">
            <a:schemeClr val="lt1"/>
          </a:fillRef>
          <a:effectRef idx="0">
            <a:schemeClr val="accent1"/>
          </a:effectRef>
          <a:fontRef idx="minor">
            <a:schemeClr val="dk1"/>
          </a:fontRef>
        </p:style>
        <p:txBody>
          <a:bodyPr rtlCol="0" anchor="ctr"/>
          <a:lstStyle/>
          <a:p>
            <a:pPr marL="285750" indent="-285750">
              <a:buFont typeface="Arial" panose="020B0604020202020204" pitchFamily="34" charset="0"/>
              <a:buChar char="•"/>
            </a:pPr>
            <a:r>
              <a:rPr lang="es-EC" sz="1400" dirty="0" smtClean="0"/>
              <a:t>nombre</a:t>
            </a:r>
          </a:p>
          <a:p>
            <a:pPr marL="285750" indent="-285750">
              <a:buFont typeface="Arial" panose="020B0604020202020204" pitchFamily="34" charset="0"/>
              <a:buChar char="•"/>
            </a:pPr>
            <a:r>
              <a:rPr lang="es-EC" sz="1400" dirty="0" smtClean="0"/>
              <a:t>Contraseña</a:t>
            </a:r>
          </a:p>
          <a:p>
            <a:pPr marL="285750" indent="-285750">
              <a:buFont typeface="Arial" panose="020B0604020202020204" pitchFamily="34" charset="0"/>
              <a:buChar char="•"/>
            </a:pPr>
            <a:r>
              <a:rPr lang="es-EC" sz="1400" dirty="0" smtClean="0"/>
              <a:t>Permiso</a:t>
            </a:r>
          </a:p>
        </p:txBody>
      </p:sp>
      <p:sp>
        <p:nvSpPr>
          <p:cNvPr id="10" name="Rectángulo 9"/>
          <p:cNvSpPr/>
          <p:nvPr/>
        </p:nvSpPr>
        <p:spPr>
          <a:xfrm>
            <a:off x="6499860" y="3343275"/>
            <a:ext cx="1472565" cy="609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Servidor LDAP</a:t>
            </a:r>
            <a:endParaRPr lang="es-EC" dirty="0"/>
          </a:p>
        </p:txBody>
      </p:sp>
      <p:sp>
        <p:nvSpPr>
          <p:cNvPr id="13" name="Rectángulo redondeado 12"/>
          <p:cNvSpPr/>
          <p:nvPr/>
        </p:nvSpPr>
        <p:spPr>
          <a:xfrm>
            <a:off x="6248400" y="4452937"/>
            <a:ext cx="1990725" cy="885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Procesa datos enviados</a:t>
            </a:r>
            <a:endParaRPr lang="es-EC" dirty="0"/>
          </a:p>
        </p:txBody>
      </p:sp>
      <p:sp>
        <p:nvSpPr>
          <p:cNvPr id="15" name="Rectángulo redondeado 14"/>
          <p:cNvSpPr/>
          <p:nvPr/>
        </p:nvSpPr>
        <p:spPr>
          <a:xfrm>
            <a:off x="840104" y="3771899"/>
            <a:ext cx="1990725" cy="885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smtClean="0"/>
              <a:t>Información</a:t>
            </a:r>
            <a:endParaRPr lang="es-EC" dirty="0"/>
          </a:p>
        </p:txBody>
      </p:sp>
      <p:sp>
        <p:nvSpPr>
          <p:cNvPr id="16" name="Rectángulo 15"/>
          <p:cNvSpPr/>
          <p:nvPr/>
        </p:nvSpPr>
        <p:spPr>
          <a:xfrm>
            <a:off x="3837589" y="5338762"/>
            <a:ext cx="1472565" cy="6096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dirty="0" smtClean="0"/>
              <a:t>Servidor requerido</a:t>
            </a:r>
            <a:endParaRPr lang="es-EC" dirty="0"/>
          </a:p>
        </p:txBody>
      </p:sp>
      <p:cxnSp>
        <p:nvCxnSpPr>
          <p:cNvPr id="20" name="Conector recto 19"/>
          <p:cNvCxnSpPr>
            <a:stCxn id="4" idx="3"/>
          </p:cNvCxnSpPr>
          <p:nvPr/>
        </p:nvCxnSpPr>
        <p:spPr>
          <a:xfrm flipV="1">
            <a:off x="5467350" y="2428874"/>
            <a:ext cx="177641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endCxn id="10" idx="0"/>
          </p:cNvCxnSpPr>
          <p:nvPr/>
        </p:nvCxnSpPr>
        <p:spPr>
          <a:xfrm flipH="1">
            <a:off x="7236143" y="2428034"/>
            <a:ext cx="7619" cy="9152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10" idx="2"/>
            <a:endCxn id="13" idx="0"/>
          </p:cNvCxnSpPr>
          <p:nvPr/>
        </p:nvCxnSpPr>
        <p:spPr>
          <a:xfrm>
            <a:off x="7236143" y="3952875"/>
            <a:ext cx="7620" cy="5000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recto 25"/>
          <p:cNvCxnSpPr>
            <a:stCxn id="13" idx="2"/>
          </p:cNvCxnSpPr>
          <p:nvPr/>
        </p:nvCxnSpPr>
        <p:spPr>
          <a:xfrm flipH="1">
            <a:off x="7243762" y="5338762"/>
            <a:ext cx="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endCxn id="16" idx="3"/>
          </p:cNvCxnSpPr>
          <p:nvPr/>
        </p:nvCxnSpPr>
        <p:spPr>
          <a:xfrm flipH="1">
            <a:off x="5310154" y="5643562"/>
            <a:ext cx="19336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29"/>
          <p:cNvCxnSpPr>
            <a:stCxn id="16" idx="1"/>
          </p:cNvCxnSpPr>
          <p:nvPr/>
        </p:nvCxnSpPr>
        <p:spPr>
          <a:xfrm flipH="1">
            <a:off x="1835466" y="5643562"/>
            <a:ext cx="20021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endCxn id="15" idx="2"/>
          </p:cNvCxnSpPr>
          <p:nvPr/>
        </p:nvCxnSpPr>
        <p:spPr>
          <a:xfrm flipV="1">
            <a:off x="1835466" y="4657724"/>
            <a:ext cx="1" cy="9858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a:stCxn id="15" idx="0"/>
            <a:endCxn id="3" idx="2"/>
          </p:cNvCxnSpPr>
          <p:nvPr/>
        </p:nvCxnSpPr>
        <p:spPr>
          <a:xfrm flipV="1">
            <a:off x="1835467" y="2733675"/>
            <a:ext cx="1" cy="10382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a:stCxn id="3" idx="3"/>
            <a:endCxn id="4" idx="1"/>
          </p:cNvCxnSpPr>
          <p:nvPr/>
        </p:nvCxnSpPr>
        <p:spPr>
          <a:xfrm>
            <a:off x="2571750" y="2428875"/>
            <a:ext cx="90487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275873"/>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Necesidades manifestadas</a:t>
            </a:r>
            <a:endParaRPr lang="es-EC" sz="4000" dirty="0">
              <a:latin typeface="Times New Roman" panose="02020603050405020304" pitchFamily="18" charset="0"/>
              <a:cs typeface="Times New Roman" panose="02020603050405020304" pitchFamily="18" charset="0"/>
            </a:endParaRPr>
          </a:p>
        </p:txBody>
      </p:sp>
      <p:sp>
        <p:nvSpPr>
          <p:cNvPr id="5" name="Rectángulo 4"/>
          <p:cNvSpPr/>
          <p:nvPr/>
        </p:nvSpPr>
        <p:spPr>
          <a:xfrm>
            <a:off x="571266" y="1934830"/>
            <a:ext cx="8115534" cy="4093428"/>
          </a:xfrm>
          <a:prstGeom prst="rect">
            <a:avLst/>
          </a:prstGeom>
        </p:spPr>
        <p:txBody>
          <a:bodyPr wrap="square">
            <a:spAutoFit/>
          </a:bodyPr>
          <a:lstStyle/>
          <a:p>
            <a:pPr>
              <a:lnSpc>
                <a:spcPct val="150000"/>
              </a:lnSpc>
            </a:pPr>
            <a:r>
              <a:rPr lang="es-EC" sz="2400" dirty="0" smtClean="0">
                <a:latin typeface="Times New Roman" panose="02020603050405020304" pitchFamily="18" charset="0"/>
                <a:cs typeface="Times New Roman" panose="02020603050405020304" pitchFamily="18" charset="0"/>
              </a:rPr>
              <a:t>La cooperativa esta interesada en administrar los usuarios y los permisos de acceso a los servidores </a:t>
            </a:r>
            <a:r>
              <a:rPr lang="es-EC" sz="2400" dirty="0" err="1" smtClean="0">
                <a:latin typeface="Times New Roman" panose="02020603050405020304" pitchFamily="18" charset="0"/>
                <a:cs typeface="Times New Roman" panose="02020603050405020304" pitchFamily="18" charset="0"/>
              </a:rPr>
              <a:t>virtualizados</a:t>
            </a:r>
            <a:r>
              <a:rPr lang="es-EC" sz="2400" dirty="0" smtClean="0">
                <a:latin typeface="Times New Roman" panose="02020603050405020304" pitchFamily="18" charset="0"/>
                <a:cs typeface="Times New Roman" panose="02020603050405020304" pitchFamily="18" charset="0"/>
              </a:rPr>
              <a:t> Linux desde un solo punto por lo tanto:</a:t>
            </a:r>
          </a:p>
          <a:p>
            <a:pPr>
              <a:lnSpc>
                <a:spcPct val="150000"/>
              </a:lnSpc>
            </a:pPr>
            <a:endParaRPr lang="es-EC" sz="2400" b="1" dirty="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El administrador crea el usuario y contraseña</a:t>
            </a:r>
          </a:p>
          <a:p>
            <a:pPr marL="342900" indent="-342900">
              <a:lnSpc>
                <a:spcPct val="150000"/>
              </a:lnSpc>
              <a:buFont typeface="Arial" panose="020B0604020202020204" pitchFamily="34" charset="0"/>
              <a:buChar char="•"/>
            </a:pPr>
            <a:r>
              <a:rPr lang="es-EC" sz="2400" dirty="0" smtClean="0">
                <a:latin typeface="Times New Roman" panose="02020603050405020304" pitchFamily="18" charset="0"/>
                <a:cs typeface="Times New Roman" panose="02020603050405020304" pitchFamily="18" charset="0"/>
              </a:rPr>
              <a:t>Permisos de acceso al servidor</a:t>
            </a:r>
            <a:r>
              <a:rPr lang="es-EC" sz="2400" dirty="0"/>
              <a:t>	</a:t>
            </a:r>
          </a:p>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84853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Modelo de Administración Centralizado</a:t>
            </a:r>
            <a:r>
              <a:rPr lang="es-EC" sz="4000" dirty="0" smtClean="0">
                <a:latin typeface="Times New Roman" panose="02020603050405020304" pitchFamily="18" charset="0"/>
                <a:cs typeface="Times New Roman" panose="02020603050405020304" pitchFamily="18" charset="0"/>
              </a:rPr>
              <a:t> </a:t>
            </a:r>
            <a:endParaRPr lang="es-EC" sz="4000" dirty="0">
              <a:latin typeface="Times New Roman" panose="02020603050405020304" pitchFamily="18" charset="0"/>
              <a:cs typeface="Times New Roman" panose="02020603050405020304" pitchFamily="18"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449" y="1520473"/>
            <a:ext cx="5290185" cy="4653632"/>
          </a:xfrm>
          <a:prstGeom prst="rect">
            <a:avLst/>
          </a:prstGeom>
        </p:spPr>
      </p:pic>
    </p:spTree>
    <p:extLst>
      <p:ext uri="{BB962C8B-B14F-4D97-AF65-F5344CB8AC3E}">
        <p14:creationId xmlns:p14="http://schemas.microsoft.com/office/powerpoint/2010/main" val="27462467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graphicFrame>
        <p:nvGraphicFramePr>
          <p:cNvPr id="6" name="Diagrama 5"/>
          <p:cNvGraphicFramePr/>
          <p:nvPr>
            <p:extLst>
              <p:ext uri="{D42A27DB-BD31-4B8C-83A1-F6EECF244321}">
                <p14:modId xmlns:p14="http://schemas.microsoft.com/office/powerpoint/2010/main" val="3119907395"/>
              </p:ext>
            </p:extLst>
          </p:nvPr>
        </p:nvGraphicFramePr>
        <p:xfrm>
          <a:off x="1099185" y="1685925"/>
          <a:ext cx="7056784" cy="44755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p:cNvSpPr txBox="1">
            <a:spLocks/>
          </p:cNvSpPr>
          <p:nvPr/>
        </p:nvSpPr>
        <p:spPr>
          <a:xfrm>
            <a:off x="609600" y="10668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Administración centralizado de claves</a:t>
            </a:r>
            <a:endParaRPr lang="es-EC"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6221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1143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b="1" dirty="0" smtClean="0">
                <a:latin typeface="Times New Roman" panose="02020603050405020304" pitchFamily="18" charset="0"/>
                <a:cs typeface="Times New Roman" panose="02020603050405020304" pitchFamily="18" charset="0"/>
              </a:rPr>
              <a:t>Agenda</a:t>
            </a:r>
            <a:endParaRPr lang="es-EC" b="1" dirty="0">
              <a:latin typeface="Times New Roman" panose="02020603050405020304" pitchFamily="18" charset="0"/>
              <a:cs typeface="Times New Roman" panose="02020603050405020304" pitchFamily="18" charset="0"/>
            </a:endParaRPr>
          </a:p>
        </p:txBody>
      </p:sp>
      <p:sp>
        <p:nvSpPr>
          <p:cNvPr id="8" name="TextBox 9"/>
          <p:cNvSpPr txBox="1"/>
          <p:nvPr/>
        </p:nvSpPr>
        <p:spPr>
          <a:xfrm>
            <a:off x="573460" y="2057425"/>
            <a:ext cx="6875090" cy="3416320"/>
          </a:xfrm>
          <a:prstGeom prst="rect">
            <a:avLst/>
          </a:prstGeom>
          <a:noFill/>
        </p:spPr>
        <p:txBody>
          <a:bodyPr wrap="square" rtlCol="0">
            <a:spAutoFit/>
          </a:bodyPr>
          <a:lstStyle/>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PLANTEAMIENTO DEL PROBLEMA</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JUSTIFICACIÓN</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OBJETIVOS: GENERAL - ESPECÍFICOS</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ALCANCE</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FASES </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LDAP</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MODELO</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APLICACIÓN</a:t>
            </a:r>
          </a:p>
          <a:p>
            <a:pPr marL="342900" indent="-342900" algn="just">
              <a:buFont typeface="Wingdings" panose="05000000000000000000" pitchFamily="2" charset="2"/>
              <a:buChar char="q"/>
            </a:pPr>
            <a:r>
              <a:rPr lang="es-ES" sz="2400" dirty="0" smtClean="0">
                <a:latin typeface="Times New Roman" panose="02020603050405020304" pitchFamily="18" charset="0"/>
                <a:cs typeface="Times New Roman" panose="02020603050405020304" pitchFamily="18" charset="0"/>
              </a:rPr>
              <a:t>CONCLUSIONES Y RECOMENDACIONES</a:t>
            </a:r>
          </a:p>
        </p:txBody>
      </p:sp>
      <p:pic>
        <p:nvPicPr>
          <p:cNvPr id="9"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0" name="Imagen 9"/>
          <p:cNvPicPr>
            <a:picLocks noChangeAspect="1"/>
          </p:cNvPicPr>
          <p:nvPr/>
        </p:nvPicPr>
        <p:blipFill>
          <a:blip r:embed="rId3"/>
          <a:stretch>
            <a:fillRect/>
          </a:stretch>
        </p:blipFill>
        <p:spPr>
          <a:xfrm>
            <a:off x="6248400" y="80962"/>
            <a:ext cx="2819400" cy="685800"/>
          </a:xfrm>
          <a:prstGeom prst="rect">
            <a:avLst/>
          </a:prstGeom>
        </p:spPr>
      </p:pic>
    </p:spTree>
    <p:extLst>
      <p:ext uri="{BB962C8B-B14F-4D97-AF65-F5344CB8AC3E}">
        <p14:creationId xmlns:p14="http://schemas.microsoft.com/office/powerpoint/2010/main" val="7011897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609600" y="10668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Crear</a:t>
            </a:r>
          </a:p>
          <a:p>
            <a:endParaRPr lang="es-EC" sz="4000" dirty="0">
              <a:latin typeface="Times New Roman" panose="02020603050405020304" pitchFamily="18" charset="0"/>
              <a:cs typeface="Times New Roman" panose="02020603050405020304" pitchFamily="18" charset="0"/>
            </a:endParaRPr>
          </a:p>
        </p:txBody>
      </p:sp>
      <p:sp>
        <p:nvSpPr>
          <p:cNvPr id="6" name="Rectángulo 5"/>
          <p:cNvSpPr/>
          <p:nvPr/>
        </p:nvSpPr>
        <p:spPr>
          <a:xfrm>
            <a:off x="609600" y="1972930"/>
            <a:ext cx="8115534" cy="3251659"/>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Crea al usuario</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Crea la Clave</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habilita acceso a uno o dos servidores virtuales</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Se da permisos de acceso( lectura, escritura, ambos) </a:t>
            </a:r>
            <a:endParaRPr lang="es-EC" sz="2800" dirty="0">
              <a:latin typeface="Times New Roman" panose="02020603050405020304" pitchFamily="18" charset="0"/>
              <a:cs typeface="Times New Roman" panose="02020603050405020304" pitchFamily="18" charset="0"/>
            </a:endParaRPr>
          </a:p>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ttp://www.celucomput.com/wp-content/uploads/2014/09/user_add_5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588159"/>
            <a:ext cx="1619404" cy="161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53459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5"/>
          <a:stretch>
            <a:fillRect/>
          </a:stretch>
        </p:blipFill>
        <p:spPr>
          <a:xfrm>
            <a:off x="6248400" y="80962"/>
            <a:ext cx="2819400" cy="685800"/>
          </a:xfrm>
          <a:prstGeom prst="rect">
            <a:avLst/>
          </a:prstGeom>
        </p:spPr>
      </p:pic>
      <p:pic>
        <p:nvPicPr>
          <p:cNvPr id="5" name="ingreso hd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070" y="1388853"/>
            <a:ext cx="8723390" cy="4879426"/>
          </a:xfrm>
          <a:prstGeom prst="rect">
            <a:avLst/>
          </a:prstGeom>
        </p:spPr>
      </p:pic>
      <p:sp>
        <p:nvSpPr>
          <p:cNvPr id="6" name="Title 1"/>
          <p:cNvSpPr txBox="1">
            <a:spLocks/>
          </p:cNvSpPr>
          <p:nvPr/>
        </p:nvSpPr>
        <p:spPr>
          <a:xfrm>
            <a:off x="577970" y="929846"/>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dirty="0" smtClean="0">
                <a:latin typeface="Times New Roman" panose="02020603050405020304" pitchFamily="18" charset="0"/>
                <a:cs typeface="Times New Roman" panose="02020603050405020304" pitchFamily="18" charset="0"/>
              </a:rPr>
              <a:t>Video, Crear  usuario</a:t>
            </a:r>
            <a:endParaRPr lang="es-EC"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408449"/>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609600" y="10668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Modificar</a:t>
            </a:r>
            <a:endParaRPr lang="es-EC" sz="4000" dirty="0">
              <a:latin typeface="Times New Roman" panose="02020603050405020304" pitchFamily="18" charset="0"/>
              <a:cs typeface="Times New Roman" panose="02020603050405020304" pitchFamily="18" charset="0"/>
            </a:endParaRPr>
          </a:p>
        </p:txBody>
      </p:sp>
      <p:sp>
        <p:nvSpPr>
          <p:cNvPr id="6" name="Rectángulo 5"/>
          <p:cNvSpPr/>
          <p:nvPr/>
        </p:nvSpPr>
        <p:spPr>
          <a:xfrm>
            <a:off x="609600" y="1972930"/>
            <a:ext cx="8115534" cy="400109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Busca usuario</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Modifica Clave</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Modifica permisos de acceso( lectura, escritura, ambos) </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Actualiza Directorio</a:t>
            </a:r>
            <a:endParaRPr lang="es-EC" sz="2800" dirty="0">
              <a:latin typeface="Times New Roman" panose="02020603050405020304" pitchFamily="18" charset="0"/>
              <a:cs typeface="Times New Roman" panose="02020603050405020304" pitchFamily="18" charset="0"/>
            </a:endParaRPr>
          </a:p>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050" name="Picture 2" descr="Icono negocios,aplicacion,editar,macho,usuario,lapiz,cliente  256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484" y="1504333"/>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6607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5"/>
          <a:stretch>
            <a:fillRect/>
          </a:stretch>
        </p:blipFill>
        <p:spPr>
          <a:xfrm>
            <a:off x="6248400" y="80962"/>
            <a:ext cx="2819400" cy="685800"/>
          </a:xfrm>
          <a:prstGeom prst="rect">
            <a:avLst/>
          </a:prstGeom>
        </p:spPr>
      </p:pic>
      <p:sp>
        <p:nvSpPr>
          <p:cNvPr id="4" name="Title 1"/>
          <p:cNvSpPr txBox="1">
            <a:spLocks/>
          </p:cNvSpPr>
          <p:nvPr/>
        </p:nvSpPr>
        <p:spPr>
          <a:xfrm>
            <a:off x="577970" y="929846"/>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dirty="0" smtClean="0">
                <a:latin typeface="Times New Roman" panose="02020603050405020304" pitchFamily="18" charset="0"/>
                <a:cs typeface="Times New Roman" panose="02020603050405020304" pitchFamily="18" charset="0"/>
              </a:rPr>
              <a:t>Video, Modificar clave, permisos</a:t>
            </a:r>
            <a:endParaRPr lang="es-EC" sz="3200" dirty="0">
              <a:latin typeface="Times New Roman" panose="02020603050405020304" pitchFamily="18" charset="0"/>
              <a:cs typeface="Times New Roman" panose="02020603050405020304" pitchFamily="18" charset="0"/>
            </a:endParaRPr>
          </a:p>
        </p:txBody>
      </p:sp>
      <p:pic>
        <p:nvPicPr>
          <p:cNvPr id="5" name="modificac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328" y="1410486"/>
            <a:ext cx="9055672" cy="4878000"/>
          </a:xfrm>
          <a:prstGeom prst="rect">
            <a:avLst/>
          </a:prstGeom>
        </p:spPr>
      </p:pic>
    </p:spTree>
    <p:extLst>
      <p:ext uri="{BB962C8B-B14F-4D97-AF65-F5344CB8AC3E}">
        <p14:creationId xmlns:p14="http://schemas.microsoft.com/office/powerpoint/2010/main" val="3074672571"/>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609600" y="10668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Eliminar</a:t>
            </a:r>
            <a:endParaRPr lang="es-EC" sz="4000" dirty="0">
              <a:latin typeface="Times New Roman" panose="02020603050405020304" pitchFamily="18" charset="0"/>
              <a:cs typeface="Times New Roman" panose="02020603050405020304" pitchFamily="18" charset="0"/>
            </a:endParaRPr>
          </a:p>
        </p:txBody>
      </p:sp>
      <p:sp>
        <p:nvSpPr>
          <p:cNvPr id="5" name="Rectángulo 4"/>
          <p:cNvSpPr/>
          <p:nvPr/>
        </p:nvSpPr>
        <p:spPr>
          <a:xfrm>
            <a:off x="609600" y="1972930"/>
            <a:ext cx="8115534" cy="2708434"/>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Busca usuario</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Elimina Usuario</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Actualiza Directorio</a:t>
            </a:r>
          </a:p>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Icono eliminar,borrar,eliminar usuarios,eliminar masculino,usuario,macho,cliente  256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035175"/>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9438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5"/>
          <a:stretch>
            <a:fillRect/>
          </a:stretch>
        </p:blipFill>
        <p:spPr>
          <a:xfrm>
            <a:off x="6248400" y="80962"/>
            <a:ext cx="2819400" cy="685800"/>
          </a:xfrm>
          <a:prstGeom prst="rect">
            <a:avLst/>
          </a:prstGeom>
        </p:spPr>
      </p:pic>
      <p:sp>
        <p:nvSpPr>
          <p:cNvPr id="4" name="Title 1"/>
          <p:cNvSpPr txBox="1">
            <a:spLocks/>
          </p:cNvSpPr>
          <p:nvPr/>
        </p:nvSpPr>
        <p:spPr>
          <a:xfrm>
            <a:off x="577970" y="929846"/>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dirty="0" smtClean="0">
                <a:latin typeface="Times New Roman" panose="02020603050405020304" pitchFamily="18" charset="0"/>
                <a:cs typeface="Times New Roman" panose="02020603050405020304" pitchFamily="18" charset="0"/>
              </a:rPr>
              <a:t>Video, Eliminar Usuarios</a:t>
            </a:r>
            <a:endParaRPr lang="es-EC" sz="3200" dirty="0">
              <a:latin typeface="Times New Roman" panose="02020603050405020304" pitchFamily="18" charset="0"/>
              <a:cs typeface="Times New Roman" panose="02020603050405020304" pitchFamily="18" charset="0"/>
            </a:endParaRPr>
          </a:p>
        </p:txBody>
      </p:sp>
      <p:pic>
        <p:nvPicPr>
          <p:cNvPr id="5" name="eliminaci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7948" y="1494311"/>
            <a:ext cx="8395719" cy="4410981"/>
          </a:xfrm>
          <a:prstGeom prst="rect">
            <a:avLst/>
          </a:prstGeom>
        </p:spPr>
      </p:pic>
    </p:spTree>
    <p:extLst>
      <p:ext uri="{BB962C8B-B14F-4D97-AF65-F5344CB8AC3E}">
        <p14:creationId xmlns:p14="http://schemas.microsoft.com/office/powerpoint/2010/main" val="3114836044"/>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609600" y="10668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dirty="0" smtClean="0">
                <a:latin typeface="Times New Roman" panose="02020603050405020304" pitchFamily="18" charset="0"/>
                <a:cs typeface="Times New Roman" panose="02020603050405020304" pitchFamily="18" charset="0"/>
              </a:rPr>
              <a:t>Búsqueda </a:t>
            </a:r>
            <a:endParaRPr lang="es-EC" sz="4000" dirty="0">
              <a:latin typeface="Times New Roman" panose="02020603050405020304" pitchFamily="18" charset="0"/>
              <a:cs typeface="Times New Roman" panose="02020603050405020304" pitchFamily="18" charset="0"/>
            </a:endParaRPr>
          </a:p>
        </p:txBody>
      </p:sp>
      <p:sp>
        <p:nvSpPr>
          <p:cNvPr id="5" name="Rectángulo 4"/>
          <p:cNvSpPr/>
          <p:nvPr/>
        </p:nvSpPr>
        <p:spPr>
          <a:xfrm>
            <a:off x="609600" y="2138388"/>
            <a:ext cx="8115534" cy="335476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Busca Raíz</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Busca unidad organizacional</a:t>
            </a:r>
          </a:p>
          <a:p>
            <a:pPr marL="342900" indent="-342900" algn="just">
              <a:lnSpc>
                <a:spcPct val="150000"/>
              </a:lnSpc>
              <a:buFont typeface="Arial" panose="020B0604020202020204" pitchFamily="34" charset="0"/>
              <a:buChar char="•"/>
            </a:pPr>
            <a:r>
              <a:rPr lang="es-EC" sz="2800" dirty="0" smtClean="0">
                <a:latin typeface="Times New Roman" panose="02020603050405020304" pitchFamily="18" charset="0"/>
                <a:cs typeface="Times New Roman" panose="02020603050405020304" pitchFamily="18" charset="0"/>
              </a:rPr>
              <a:t>Busca usuario</a:t>
            </a:r>
          </a:p>
          <a:p>
            <a:pPr algn="just">
              <a:lnSpc>
                <a:spcPct val="150000"/>
              </a:lnSpc>
            </a:pPr>
            <a:endParaRPr lang="es-EC" sz="2800" dirty="0" smtClean="0">
              <a:latin typeface="Times New Roman" panose="02020603050405020304" pitchFamily="18" charset="0"/>
              <a:cs typeface="Times New Roman" panose="02020603050405020304" pitchFamily="18" charset="0"/>
            </a:endParaRPr>
          </a:p>
          <a:p>
            <a:pPr lvl="0" algn="just" fontAlgn="base">
              <a:lnSpc>
                <a:spcPct val="200000"/>
              </a:lnSpc>
              <a:spcAft>
                <a:spcPts val="800"/>
              </a:spcAft>
            </a:pPr>
            <a:r>
              <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Para la búsqueda utiliza el nombre distinguido DN</a:t>
            </a:r>
            <a:endParaRPr lang="es-EC" sz="2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098" name="Picture 2" descr="http://images.all-free-download.com/images/graphiclarge/search_male_user_984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60" y="2138388"/>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6292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5"/>
          <a:stretch>
            <a:fillRect/>
          </a:stretch>
        </p:blipFill>
        <p:spPr>
          <a:xfrm>
            <a:off x="6248400" y="80962"/>
            <a:ext cx="2819400" cy="685800"/>
          </a:xfrm>
          <a:prstGeom prst="rect">
            <a:avLst/>
          </a:prstGeom>
        </p:spPr>
      </p:pic>
      <p:sp>
        <p:nvSpPr>
          <p:cNvPr id="4" name="Title 1"/>
          <p:cNvSpPr txBox="1">
            <a:spLocks/>
          </p:cNvSpPr>
          <p:nvPr/>
        </p:nvSpPr>
        <p:spPr>
          <a:xfrm>
            <a:off x="577970" y="929846"/>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dirty="0" smtClean="0">
                <a:latin typeface="Times New Roman" panose="02020603050405020304" pitchFamily="18" charset="0"/>
                <a:cs typeface="Times New Roman" panose="02020603050405020304" pitchFamily="18" charset="0"/>
              </a:rPr>
              <a:t>Video, Búsqueda de Usuarios</a:t>
            </a:r>
            <a:endParaRPr lang="es-EC" sz="3200" dirty="0">
              <a:latin typeface="Times New Roman" panose="02020603050405020304" pitchFamily="18" charset="0"/>
              <a:cs typeface="Times New Roman" panose="02020603050405020304" pitchFamily="18" charset="0"/>
            </a:endParaRPr>
          </a:p>
        </p:txBody>
      </p:sp>
      <p:pic>
        <p:nvPicPr>
          <p:cNvPr id="5" name="busqueda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070" y="1486619"/>
            <a:ext cx="8395200" cy="4522225"/>
          </a:xfrm>
          <a:prstGeom prst="rect">
            <a:avLst/>
          </a:prstGeom>
        </p:spPr>
      </p:pic>
    </p:spTree>
    <p:extLst>
      <p:ext uri="{BB962C8B-B14F-4D97-AF65-F5344CB8AC3E}">
        <p14:creationId xmlns:p14="http://schemas.microsoft.com/office/powerpoint/2010/main" val="2366653411"/>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514350" y="956997"/>
            <a:ext cx="8229600" cy="86895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err="1" smtClean="0">
                <a:latin typeface="Times New Roman" panose="02020603050405020304" pitchFamily="18" charset="0"/>
                <a:cs typeface="Times New Roman" panose="02020603050405020304" pitchFamily="18" charset="0"/>
              </a:rPr>
              <a:t>Acceso</a:t>
            </a:r>
            <a:r>
              <a:rPr lang="en-US" sz="3600" dirty="0" smtClean="0"/>
              <a:t> </a:t>
            </a:r>
            <a:r>
              <a:rPr lang="en-US" sz="4000" dirty="0" smtClean="0"/>
              <a:t>al </a:t>
            </a:r>
            <a:r>
              <a:rPr lang="en-US" sz="4000" dirty="0" err="1" smtClean="0"/>
              <a:t>Servidor</a:t>
            </a:r>
            <a:r>
              <a:rPr lang="en-US" sz="4000" dirty="0" smtClean="0"/>
              <a:t> Virtual</a:t>
            </a:r>
            <a:endParaRPr lang="es-EC" sz="4000" dirty="0"/>
          </a:p>
        </p:txBody>
      </p:sp>
      <p:pic>
        <p:nvPicPr>
          <p:cNvPr id="5122" name="Picture 2" descr="http://www.informatica-hoy.com.ar/imagenes-notas/2011/proteger-archivos-en-window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3577" y="1914442"/>
            <a:ext cx="2886614" cy="25171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recursostic.educacion.es/observatorio/web/images/upload/1observatorio/monografico_maq_virtuales/mv_en_el_aula/varios-en-un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3402" y="2906443"/>
            <a:ext cx="227647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4439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5"/>
          <a:stretch>
            <a:fillRect/>
          </a:stretch>
        </p:blipFill>
        <p:spPr>
          <a:xfrm>
            <a:off x="6248400" y="80962"/>
            <a:ext cx="2819400" cy="685800"/>
          </a:xfrm>
          <a:prstGeom prst="rect">
            <a:avLst/>
          </a:prstGeom>
        </p:spPr>
      </p:pic>
      <p:sp>
        <p:nvSpPr>
          <p:cNvPr id="5" name="Title 1"/>
          <p:cNvSpPr txBox="1">
            <a:spLocks/>
          </p:cNvSpPr>
          <p:nvPr/>
        </p:nvSpPr>
        <p:spPr>
          <a:xfrm>
            <a:off x="577970" y="929846"/>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dirty="0" smtClean="0">
                <a:latin typeface="Times New Roman" panose="02020603050405020304" pitchFamily="18" charset="0"/>
                <a:cs typeface="Times New Roman" panose="02020603050405020304" pitchFamily="18" charset="0"/>
              </a:rPr>
              <a:t>Video, Acceso al servidor virtual</a:t>
            </a:r>
            <a:endParaRPr lang="es-EC" sz="3200" dirty="0">
              <a:latin typeface="Times New Roman" panose="02020603050405020304" pitchFamily="18" charset="0"/>
              <a:cs typeface="Times New Roman" panose="02020603050405020304" pitchFamily="18" charset="0"/>
            </a:endParaRPr>
          </a:p>
        </p:txBody>
      </p:sp>
      <p:pic>
        <p:nvPicPr>
          <p:cNvPr id="6" name="acceso virtu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4213" y="1495245"/>
            <a:ext cx="8394040" cy="4521600"/>
          </a:xfrm>
          <a:prstGeom prst="rect">
            <a:avLst/>
          </a:prstGeom>
        </p:spPr>
      </p:pic>
    </p:spTree>
    <p:extLst>
      <p:ext uri="{BB962C8B-B14F-4D97-AF65-F5344CB8AC3E}">
        <p14:creationId xmlns:p14="http://schemas.microsoft.com/office/powerpoint/2010/main" val="4227861699"/>
      </p:ext>
    </p:extLst>
  </p:cSld>
  <p:clrMapOvr>
    <a:masterClrMapping/>
  </p:clrMapOvr>
  <p:transition spd="slow">
    <p:wipe dir="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Rectángulo 3"/>
          <p:cNvSpPr/>
          <p:nvPr/>
        </p:nvSpPr>
        <p:spPr>
          <a:xfrm>
            <a:off x="702945" y="2237169"/>
            <a:ext cx="5087441" cy="4329390"/>
          </a:xfrm>
          <a:prstGeom prst="rect">
            <a:avLst/>
          </a:prstGeom>
        </p:spPr>
        <p:txBody>
          <a:bodyPr wrap="square">
            <a:spAutoFit/>
          </a:bodyPr>
          <a:lstStyle/>
          <a:p>
            <a:pPr algn="just">
              <a:lnSpc>
                <a:spcPct val="150000"/>
              </a:lnSpc>
              <a:spcAft>
                <a:spcPts val="1000"/>
              </a:spcAft>
            </a:pPr>
            <a:r>
              <a:rPr lang="es-EC" sz="2000" dirty="0" smtClean="0">
                <a:latin typeface="Times New Roman" panose="02020603050405020304" pitchFamily="18" charset="0"/>
                <a:cs typeface="Times New Roman" panose="02020603050405020304" pitchFamily="18" charset="0"/>
              </a:rPr>
              <a:t>Para la implementación del modelo centralizado de claves se analizó las necesidades de la Cooperativa </a:t>
            </a:r>
            <a:r>
              <a:rPr lang="es-EC" sz="2000" dirty="0">
                <a:latin typeface="Times New Roman" panose="02020603050405020304" pitchFamily="18" charset="0"/>
                <a:cs typeface="Times New Roman" panose="02020603050405020304" pitchFamily="18" charset="0"/>
              </a:rPr>
              <a:t>de Ahorro y Crédito “29 de Octubre</a:t>
            </a:r>
            <a:r>
              <a:rPr lang="es-EC" sz="2000" dirty="0" smtClean="0">
                <a:latin typeface="Times New Roman" panose="02020603050405020304" pitchFamily="18" charset="0"/>
                <a:cs typeface="Times New Roman" panose="02020603050405020304" pitchFamily="18" charset="0"/>
              </a:rPr>
              <a:t>” para salvaguardar la información en base a una administración de acceso a sus servidores virtuales.</a:t>
            </a:r>
            <a:r>
              <a:rPr lang="es-EC" sz="2000" dirty="0" smtClean="0">
                <a:solidFill>
                  <a:schemeClr val="tx1"/>
                </a:solidFill>
                <a:latin typeface="Times New Roman" panose="02020603050405020304" pitchFamily="18" charset="0"/>
                <a:cs typeface="Times New Roman" panose="02020603050405020304" pitchFamily="18" charset="0"/>
              </a:rPr>
              <a:t> Por esta razón, se busca un modelo de administración que sea eficiente en dicha gestión.</a:t>
            </a:r>
            <a:endParaRPr lang="es-EC" sz="2000" dirty="0">
              <a:latin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itle 1"/>
          <p:cNvSpPr txBox="1">
            <a:spLocks/>
          </p:cNvSpPr>
          <p:nvPr/>
        </p:nvSpPr>
        <p:spPr>
          <a:xfrm>
            <a:off x="520638" y="951011"/>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dirty="0" smtClean="0"/>
              <a:t> </a:t>
            </a:r>
            <a:r>
              <a:rPr lang="es-EC" sz="3600" dirty="0" smtClean="0">
                <a:latin typeface="Times New Roman" panose="02020603050405020304" pitchFamily="18" charset="0"/>
                <a:cs typeface="Times New Roman" panose="02020603050405020304" pitchFamily="18" charset="0"/>
              </a:rPr>
              <a:t>Planteamiento del Problema</a:t>
            </a:r>
            <a:endParaRPr lang="es-EC" sz="3600" u="sng" dirty="0">
              <a:latin typeface="Times New Roman" panose="02020603050405020304" pitchFamily="18" charset="0"/>
              <a:cs typeface="Times New Roman" panose="02020603050405020304" pitchFamily="18" charset="0"/>
            </a:endParaRPr>
          </a:p>
        </p:txBody>
      </p:sp>
      <p:pic>
        <p:nvPicPr>
          <p:cNvPr id="14338" name="Picture 2" descr="http://2.bp.blogspot.com/-HH2l-FcHJV8/UdngiBc-XoI/AAAAAAAAAC0/MUhEwmzCddM/s320/investigado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363787"/>
            <a:ext cx="3048000" cy="240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87595"/>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590550" y="910590"/>
            <a:ext cx="8229600" cy="86895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smtClean="0">
                <a:latin typeface="Times New Roman" panose="02020603050405020304" pitchFamily="18" charset="0"/>
                <a:cs typeface="Times New Roman" panose="02020603050405020304" pitchFamily="18" charset="0"/>
              </a:rPr>
              <a:t>CONCLUSIONES</a:t>
            </a:r>
            <a:endParaRPr lang="es-EC" sz="3600" dirty="0">
              <a:latin typeface="Times New Roman" panose="02020603050405020304" pitchFamily="18" charset="0"/>
              <a:cs typeface="Times New Roman" panose="02020603050405020304" pitchFamily="18" charset="0"/>
            </a:endParaRPr>
          </a:p>
        </p:txBody>
      </p:sp>
      <p:sp>
        <p:nvSpPr>
          <p:cNvPr id="6" name="TextBox 1"/>
          <p:cNvSpPr txBox="1"/>
          <p:nvPr/>
        </p:nvSpPr>
        <p:spPr>
          <a:xfrm>
            <a:off x="378283" y="1540152"/>
            <a:ext cx="7992888" cy="5139869"/>
          </a:xfrm>
          <a:prstGeom prst="rect">
            <a:avLst/>
          </a:prstGeom>
          <a:noFill/>
        </p:spPr>
        <p:txBody>
          <a:bodyPr wrap="square" rtlCol="0">
            <a:spAutoFit/>
          </a:bodyPr>
          <a:lstStyle/>
          <a:p>
            <a:pPr marL="285750" lvl="0" indent="-285750" algn="just">
              <a:spcBef>
                <a:spcPts val="1200"/>
              </a:spcBef>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La </a:t>
            </a:r>
            <a:r>
              <a:rPr lang="es-EC" sz="2000" dirty="0" smtClean="0">
                <a:latin typeface="Times New Roman" panose="02020603050405020304" pitchFamily="18" charset="0"/>
                <a:cs typeface="Times New Roman" panose="02020603050405020304" pitchFamily="18" charset="0"/>
              </a:rPr>
              <a:t>implementación del servidor LDAP </a:t>
            </a:r>
            <a:r>
              <a:rPr lang="es-EC" sz="2000" dirty="0" smtClean="0">
                <a:latin typeface="Times New Roman" panose="02020603050405020304" pitchFamily="18" charset="0"/>
                <a:cs typeface="Times New Roman" panose="02020603050405020304" pitchFamily="18" charset="0"/>
              </a:rPr>
              <a:t>considera las </a:t>
            </a:r>
            <a:r>
              <a:rPr lang="es-EC" sz="2000" dirty="0" smtClean="0">
                <a:latin typeface="Times New Roman" panose="02020603050405020304" pitchFamily="18" charset="0"/>
                <a:cs typeface="Times New Roman" panose="02020603050405020304" pitchFamily="18" charset="0"/>
              </a:rPr>
              <a:t>directrices sobre la gestión de proyectos de la institución, </a:t>
            </a:r>
            <a:r>
              <a:rPr lang="es-EC" sz="2000" dirty="0" smtClean="0">
                <a:latin typeface="Times New Roman" panose="02020603050405020304" pitchFamily="18" charset="0"/>
                <a:cs typeface="Times New Roman" panose="02020603050405020304" pitchFamily="18" charset="0"/>
              </a:rPr>
              <a:t>abordadas en reuniones </a:t>
            </a:r>
            <a:r>
              <a:rPr lang="es-EC" sz="2000" dirty="0" smtClean="0">
                <a:latin typeface="Times New Roman" panose="02020603050405020304" pitchFamily="18" charset="0"/>
                <a:cs typeface="Times New Roman" panose="02020603050405020304" pitchFamily="18" charset="0"/>
              </a:rPr>
              <a:t>coordinadas </a:t>
            </a:r>
            <a:r>
              <a:rPr lang="es-EC" sz="2000" dirty="0" smtClean="0">
                <a:latin typeface="Times New Roman" panose="02020603050405020304" pitchFamily="18" charset="0"/>
                <a:cs typeface="Times New Roman" panose="02020603050405020304" pitchFamily="18" charset="0"/>
              </a:rPr>
              <a:t>que permiten llevar </a:t>
            </a:r>
            <a:r>
              <a:rPr lang="es-EC" sz="2000" dirty="0" smtClean="0">
                <a:latin typeface="Times New Roman" panose="02020603050405020304" pitchFamily="18" charset="0"/>
                <a:cs typeface="Times New Roman" panose="02020603050405020304" pitchFamily="18" charset="0"/>
              </a:rPr>
              <a:t>un proceso de desarrollo, supervisado, organizado y eficiente. </a:t>
            </a:r>
          </a:p>
          <a:p>
            <a:pPr marL="285750" indent="-285750" algn="just">
              <a:spcBef>
                <a:spcPts val="1200"/>
              </a:spcBef>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La </a:t>
            </a:r>
            <a:r>
              <a:rPr lang="es-EC" sz="2000" dirty="0" smtClean="0">
                <a:latin typeface="Times New Roman" panose="02020603050405020304" pitchFamily="18" charset="0"/>
                <a:cs typeface="Times New Roman" panose="02020603050405020304" pitchFamily="18" charset="0"/>
              </a:rPr>
              <a:t>utilización del protocolo LDAP en el modelo propuesto simplifica el proceso de autentificación de los usuarios, además ofrece al administrador final </a:t>
            </a:r>
            <a:r>
              <a:rPr lang="es-EC" sz="2000" dirty="0">
                <a:latin typeface="Times New Roman" panose="02020603050405020304" pitchFamily="18" charset="0"/>
                <a:cs typeface="Times New Roman" panose="02020603050405020304" pitchFamily="18" charset="0"/>
              </a:rPr>
              <a:t>mayor seguridad de acceso a los datos de </a:t>
            </a:r>
            <a:r>
              <a:rPr lang="es-EC" sz="2000" dirty="0" smtClean="0">
                <a:latin typeface="Times New Roman" panose="02020603050405020304" pitchFamily="18" charset="0"/>
                <a:cs typeface="Times New Roman" panose="02020603050405020304" pitchFamily="18" charset="0"/>
              </a:rPr>
              <a:t>los servidores </a:t>
            </a:r>
            <a:r>
              <a:rPr lang="es-EC" sz="2000" dirty="0" err="1" smtClean="0">
                <a:latin typeface="Times New Roman" panose="02020603050405020304" pitchFamily="18" charset="0"/>
                <a:cs typeface="Times New Roman" panose="02020603050405020304" pitchFamily="18" charset="0"/>
              </a:rPr>
              <a:t>virtualizados</a:t>
            </a:r>
            <a:r>
              <a:rPr lang="es-EC"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a:p>
            <a:pPr marL="285750" lvl="0" indent="-285750" algn="just">
              <a:spcBef>
                <a:spcPts val="1200"/>
              </a:spcBef>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La administración centralizada permite organizar el acceso a la información en un solo punto, esto garantiza los parámetros de seguridad para la autenticación de los usuarios.</a:t>
            </a:r>
          </a:p>
          <a:p>
            <a:pPr marL="285750" indent="-285750" algn="just">
              <a:spcBef>
                <a:spcPts val="1200"/>
              </a:spcBef>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La   </a:t>
            </a:r>
            <a:r>
              <a:rPr lang="es-EC" sz="2000" dirty="0">
                <a:latin typeface="Times New Roman" panose="02020603050405020304" pitchFamily="18" charset="0"/>
                <a:cs typeface="Times New Roman" panose="02020603050405020304" pitchFamily="18" charset="0"/>
              </a:rPr>
              <a:t>fase  de  pruebas </a:t>
            </a:r>
            <a:r>
              <a:rPr lang="es-EC" sz="2000" dirty="0" smtClean="0">
                <a:latin typeface="Times New Roman" panose="02020603050405020304" pitchFamily="18" charset="0"/>
                <a:cs typeface="Times New Roman" panose="02020603050405020304" pitchFamily="18" charset="0"/>
              </a:rPr>
              <a:t>es </a:t>
            </a:r>
            <a:r>
              <a:rPr lang="es-EC" sz="2000" dirty="0">
                <a:latin typeface="Times New Roman" panose="02020603050405020304" pitchFamily="18" charset="0"/>
                <a:cs typeface="Times New Roman" panose="02020603050405020304" pitchFamily="18" charset="0"/>
              </a:rPr>
              <a:t>importante dentro </a:t>
            </a:r>
            <a:r>
              <a:rPr lang="es-EC" sz="2000" dirty="0" smtClean="0">
                <a:latin typeface="Times New Roman" panose="02020603050405020304" pitchFamily="18" charset="0"/>
                <a:cs typeface="Times New Roman" panose="02020603050405020304" pitchFamily="18" charset="0"/>
              </a:rPr>
              <a:t>de un proyecto de este tipo desde </a:t>
            </a:r>
            <a:r>
              <a:rPr lang="es-EC" sz="2000" dirty="0">
                <a:latin typeface="Times New Roman" panose="02020603050405020304" pitchFamily="18" charset="0"/>
                <a:cs typeface="Times New Roman" panose="02020603050405020304" pitchFamily="18" charset="0"/>
              </a:rPr>
              <a:t>un </a:t>
            </a:r>
            <a:r>
              <a:rPr lang="es-EC" sz="2000" dirty="0" smtClean="0">
                <a:latin typeface="Times New Roman" panose="02020603050405020304" pitchFamily="18" charset="0"/>
                <a:cs typeface="Times New Roman" panose="02020603050405020304" pitchFamily="18" charset="0"/>
              </a:rPr>
              <a:t>inicio, para controlar su calidad de </a:t>
            </a:r>
            <a:r>
              <a:rPr lang="es-EC" sz="2000" dirty="0">
                <a:latin typeface="Times New Roman" panose="02020603050405020304" pitchFamily="18" charset="0"/>
                <a:cs typeface="Times New Roman" panose="02020603050405020304" pitchFamily="18" charset="0"/>
              </a:rPr>
              <a:t>principio a fin.</a:t>
            </a:r>
          </a:p>
          <a:p>
            <a:pPr marL="285750" lvl="0" indent="-285750" algn="just">
              <a:buFont typeface="Arial" panose="020B0604020202020204" pitchFamily="34" charset="0"/>
              <a:buChar char="•"/>
            </a:pPr>
            <a:endParaRPr lang="es-EC" sz="2000" dirty="0" smtClean="0">
              <a:latin typeface="Times New Roman" panose="02020603050405020304" pitchFamily="18" charset="0"/>
              <a:cs typeface="Times New Roman" panose="02020603050405020304" pitchFamily="18" charset="0"/>
            </a:endParaRPr>
          </a:p>
          <a:p>
            <a:endParaRPr lang="es-EC" dirty="0"/>
          </a:p>
        </p:txBody>
      </p:sp>
    </p:spTree>
    <p:extLst>
      <p:ext uri="{BB962C8B-B14F-4D97-AF65-F5344CB8AC3E}">
        <p14:creationId xmlns:p14="http://schemas.microsoft.com/office/powerpoint/2010/main" val="1785872979"/>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514350" y="939744"/>
            <a:ext cx="8229600" cy="868958"/>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smtClean="0">
                <a:latin typeface="Times New Roman" panose="02020603050405020304" pitchFamily="18" charset="0"/>
                <a:cs typeface="Times New Roman" panose="02020603050405020304" pitchFamily="18" charset="0"/>
              </a:rPr>
              <a:t>RECOMENDACIONES</a:t>
            </a:r>
            <a:endParaRPr lang="es-EC" sz="3600" dirty="0">
              <a:latin typeface="Times New Roman" panose="02020603050405020304" pitchFamily="18" charset="0"/>
              <a:cs typeface="Times New Roman" panose="02020603050405020304" pitchFamily="18" charset="0"/>
            </a:endParaRPr>
          </a:p>
        </p:txBody>
      </p:sp>
      <p:sp>
        <p:nvSpPr>
          <p:cNvPr id="5" name="TextBox 1"/>
          <p:cNvSpPr txBox="1"/>
          <p:nvPr/>
        </p:nvSpPr>
        <p:spPr>
          <a:xfrm>
            <a:off x="395536" y="1628800"/>
            <a:ext cx="8280920" cy="3754874"/>
          </a:xfrm>
          <a:prstGeom prst="rect">
            <a:avLst/>
          </a:prstGeom>
          <a:noFill/>
        </p:spPr>
        <p:txBody>
          <a:bodyPr wrap="square" rtlCol="0">
            <a:spAutoFit/>
          </a:bodyPr>
          <a:lstStyle/>
          <a:p>
            <a:pPr marL="285750" lvl="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Implementar </a:t>
            </a:r>
            <a:r>
              <a:rPr lang="es-EC" sz="2000" dirty="0" smtClean="0">
                <a:latin typeface="Times New Roman" panose="02020603050405020304" pitchFamily="18" charset="0"/>
                <a:cs typeface="Times New Roman" panose="02020603050405020304" pitchFamily="18" charset="0"/>
              </a:rPr>
              <a:t>las herramientas provistas por el paquete </a:t>
            </a:r>
            <a:r>
              <a:rPr lang="es-EC" sz="2000" dirty="0" err="1" smtClean="0">
                <a:latin typeface="Times New Roman" panose="02020603050405020304" pitchFamily="18" charset="0"/>
                <a:cs typeface="Times New Roman" panose="02020603050405020304" pitchFamily="18" charset="0"/>
              </a:rPr>
              <a:t>Ldap</a:t>
            </a:r>
            <a:r>
              <a:rPr lang="es-EC" sz="2000" dirty="0" smtClean="0">
                <a:latin typeface="Times New Roman" panose="02020603050405020304" pitchFamily="18" charset="0"/>
                <a:cs typeface="Times New Roman" panose="02020603050405020304" pitchFamily="18" charset="0"/>
              </a:rPr>
              <a:t> para el acceso unificado a un conjunto </a:t>
            </a:r>
            <a:r>
              <a:rPr lang="es-EC" sz="2000" dirty="0">
                <a:latin typeface="Times New Roman" panose="02020603050405020304" pitchFamily="18" charset="0"/>
                <a:cs typeface="Times New Roman" panose="02020603050405020304" pitchFamily="18" charset="0"/>
              </a:rPr>
              <a:t>de información sobre una red.</a:t>
            </a:r>
            <a:endParaRPr lang="es-EC" sz="2000" dirty="0" smtClean="0">
              <a:latin typeface="Times New Roman" panose="02020603050405020304" pitchFamily="18" charset="0"/>
              <a:cs typeface="Times New Roman" panose="02020603050405020304" pitchFamily="18" charset="0"/>
            </a:endParaRPr>
          </a:p>
          <a:p>
            <a:pPr lvl="0" algn="just"/>
            <a:r>
              <a:rPr lang="es-EC" sz="2000" dirty="0">
                <a:latin typeface="Times New Roman" panose="02020603050405020304" pitchFamily="18" charset="0"/>
                <a:cs typeface="Times New Roman" panose="02020603050405020304" pitchFamily="18" charset="0"/>
              </a:rPr>
              <a:t> </a:t>
            </a:r>
          </a:p>
          <a:p>
            <a:pPr marL="285750" lvl="0" indent="-28575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Hacer uso de las tecnologías actualmente disponibles </a:t>
            </a:r>
            <a:r>
              <a:rPr lang="es-EC" sz="2000" dirty="0" smtClean="0">
                <a:latin typeface="Times New Roman" panose="02020603050405020304" pitchFamily="18" charset="0"/>
                <a:cs typeface="Times New Roman" panose="02020603050405020304" pitchFamily="18" charset="0"/>
              </a:rPr>
              <a:t>para </a:t>
            </a:r>
            <a:r>
              <a:rPr lang="es-EC" sz="2000" dirty="0">
                <a:latin typeface="Times New Roman" panose="02020603050405020304" pitchFamily="18" charset="0"/>
                <a:cs typeface="Times New Roman" panose="02020603050405020304" pitchFamily="18" charset="0"/>
              </a:rPr>
              <a:t>la </a:t>
            </a:r>
            <a:r>
              <a:rPr lang="es-EC" sz="2000" dirty="0" smtClean="0">
                <a:latin typeface="Times New Roman" panose="02020603050405020304" pitchFamily="18" charset="0"/>
                <a:cs typeface="Times New Roman" panose="02020603050405020304" pitchFamily="18" charset="0"/>
              </a:rPr>
              <a:t>administración centralizada  </a:t>
            </a:r>
            <a:r>
              <a:rPr lang="es-EC" sz="2000" dirty="0">
                <a:latin typeface="Times New Roman" panose="02020603050405020304" pitchFamily="18" charset="0"/>
                <a:cs typeface="Times New Roman" panose="02020603050405020304" pitchFamily="18" charset="0"/>
              </a:rPr>
              <a:t>ya que </a:t>
            </a:r>
            <a:r>
              <a:rPr lang="es-EC" sz="2000" dirty="0" smtClean="0">
                <a:latin typeface="Times New Roman" panose="02020603050405020304" pitchFamily="18" charset="0"/>
                <a:cs typeface="Times New Roman" panose="02020603050405020304" pitchFamily="18" charset="0"/>
              </a:rPr>
              <a:t>estas </a:t>
            </a:r>
            <a:r>
              <a:rPr lang="es-EC" sz="2000" dirty="0">
                <a:latin typeface="Times New Roman" panose="02020603050405020304" pitchFamily="18" charset="0"/>
                <a:cs typeface="Times New Roman" panose="02020603050405020304" pitchFamily="18" charset="0"/>
              </a:rPr>
              <a:t>permiten simplificar los procesos y </a:t>
            </a:r>
            <a:r>
              <a:rPr lang="es-EC" sz="2000" dirty="0" smtClean="0">
                <a:latin typeface="Times New Roman" panose="02020603050405020304" pitchFamily="18" charset="0"/>
                <a:cs typeface="Times New Roman" panose="02020603050405020304" pitchFamily="18" charset="0"/>
              </a:rPr>
              <a:t>servicios de autentificación.</a:t>
            </a:r>
          </a:p>
          <a:p>
            <a:pPr marL="285750" lvl="0" indent="-28575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sz="2000" dirty="0" smtClean="0">
                <a:latin typeface="Times New Roman" panose="02020603050405020304" pitchFamily="18" charset="0"/>
                <a:cs typeface="Times New Roman" panose="02020603050405020304" pitchFamily="18" charset="0"/>
              </a:rPr>
              <a:t>Tomar en cuenta los manuales de políticas y procesos de las organizaciones ya que estos </a:t>
            </a:r>
            <a:r>
              <a:rPr lang="es-EC" sz="2000" dirty="0">
                <a:latin typeface="Times New Roman" panose="02020603050405020304" pitchFamily="18" charset="0"/>
                <a:cs typeface="Times New Roman" panose="02020603050405020304" pitchFamily="18" charset="0"/>
              </a:rPr>
              <a:t>garantizan </a:t>
            </a:r>
            <a:r>
              <a:rPr lang="es-EC" sz="2000" dirty="0" smtClean="0">
                <a:latin typeface="Times New Roman" panose="02020603050405020304" pitchFamily="18" charset="0"/>
                <a:cs typeface="Times New Roman" panose="02020603050405020304" pitchFamily="18" charset="0"/>
              </a:rPr>
              <a:t>un punto de inicio legal para las soluciones tecnológicas que se requieran implementar.</a:t>
            </a:r>
          </a:p>
          <a:p>
            <a:pPr marL="285750" lvl="0" indent="-28575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endParaRPr lang="es-EC" dirty="0"/>
          </a:p>
        </p:txBody>
      </p:sp>
    </p:spTree>
    <p:extLst>
      <p:ext uri="{BB962C8B-B14F-4D97-AF65-F5344CB8AC3E}">
        <p14:creationId xmlns:p14="http://schemas.microsoft.com/office/powerpoint/2010/main" val="2747074748"/>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2"/>
          <p:cNvSpPr txBox="1">
            <a:spLocks/>
          </p:cNvSpPr>
          <p:nvPr/>
        </p:nvSpPr>
        <p:spPr>
          <a:xfrm>
            <a:off x="457200" y="2780928"/>
            <a:ext cx="8229600" cy="11430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4400" dirty="0" smtClean="0">
                <a:latin typeface="Times New Roman" panose="02020603050405020304" pitchFamily="18" charset="0"/>
                <a:cs typeface="Times New Roman" panose="02020603050405020304" pitchFamily="18" charset="0"/>
              </a:rPr>
              <a:t>Gracias </a:t>
            </a:r>
            <a:r>
              <a:rPr lang="en-US" sz="4400" dirty="0" err="1" smtClean="0">
                <a:latin typeface="Times New Roman" panose="02020603050405020304" pitchFamily="18" charset="0"/>
                <a:cs typeface="Times New Roman" panose="02020603050405020304" pitchFamily="18" charset="0"/>
              </a:rPr>
              <a:t>por</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Atención</a:t>
            </a:r>
            <a:endParaRPr lang="es-EC"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331454"/>
      </p:ext>
    </p:extLst>
  </p:cSld>
  <p:clrMapOvr>
    <a:masterClrMapping/>
  </p:clrMapOvr>
  <p:transition spd="slow">
    <p:wipe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520638" y="951011"/>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dirty="0" smtClean="0"/>
              <a:t> </a:t>
            </a:r>
            <a:r>
              <a:rPr lang="es-EC" sz="3600" dirty="0" smtClean="0">
                <a:latin typeface="Times New Roman" panose="02020603050405020304" pitchFamily="18" charset="0"/>
                <a:cs typeface="Times New Roman" panose="02020603050405020304" pitchFamily="18" charset="0"/>
              </a:rPr>
              <a:t>Justificación</a:t>
            </a:r>
            <a:endParaRPr lang="es-EC" sz="2800" u="sng" dirty="0">
              <a:latin typeface="Times New Roman" panose="02020603050405020304" pitchFamily="18" charset="0"/>
              <a:cs typeface="Times New Roman" panose="02020603050405020304" pitchFamily="18" charset="0"/>
            </a:endParaRPr>
          </a:p>
        </p:txBody>
      </p:sp>
      <p:sp>
        <p:nvSpPr>
          <p:cNvPr id="5" name="Rectángulo 4"/>
          <p:cNvSpPr/>
          <p:nvPr/>
        </p:nvSpPr>
        <p:spPr>
          <a:xfrm>
            <a:off x="750570" y="2237169"/>
            <a:ext cx="7488555" cy="3406061"/>
          </a:xfrm>
          <a:prstGeom prst="rect">
            <a:avLst/>
          </a:prstGeom>
        </p:spPr>
        <p:txBody>
          <a:bodyPr wrap="square">
            <a:spAutoFit/>
          </a:bodyPr>
          <a:lstStyle/>
          <a:p>
            <a:pPr algn="just">
              <a:lnSpc>
                <a:spcPct val="150000"/>
              </a:lnSpc>
              <a:spcAft>
                <a:spcPts val="1000"/>
              </a:spcAft>
            </a:pPr>
            <a:r>
              <a:rPr lang="es-EC" sz="2000" dirty="0" smtClean="0">
                <a:latin typeface="Times New Roman" panose="02020603050405020304" pitchFamily="18" charset="0"/>
                <a:cs typeface="Times New Roman" panose="02020603050405020304" pitchFamily="18" charset="0"/>
              </a:rPr>
              <a:t>Basados en LDAP </a:t>
            </a:r>
            <a:r>
              <a:rPr lang="es-EC" sz="2000" dirty="0" smtClean="0">
                <a:solidFill>
                  <a:schemeClr val="tx1"/>
                </a:solidFill>
                <a:latin typeface="Times New Roman" panose="02020603050405020304" pitchFamily="18" charset="0"/>
                <a:cs typeface="Times New Roman" panose="02020603050405020304" pitchFamily="18" charset="0"/>
              </a:rPr>
              <a:t>se pretende </a:t>
            </a:r>
            <a:r>
              <a:rPr lang="es-ES" sz="2000" dirty="0" smtClean="0">
                <a:solidFill>
                  <a:schemeClr val="tx1"/>
                </a:solidFill>
                <a:latin typeface="Times New Roman" panose="02020603050405020304" pitchFamily="18" charset="0"/>
                <a:cs typeface="Times New Roman" panose="02020603050405020304" pitchFamily="18" charset="0"/>
              </a:rPr>
              <a:t>mejorar la administración de los servidores por medio de un servidor centralizado, a través de un análisis profundo dar un diagnóstico inicial sobre la situación actual de la Cooperativa, esto para tomar las acciones pertinentes en cuanto la simplificación de la administración de claves para los servidores </a:t>
            </a:r>
            <a:r>
              <a:rPr lang="es-ES" sz="2000" dirty="0" err="1" smtClean="0">
                <a:solidFill>
                  <a:schemeClr val="tx1"/>
                </a:solidFill>
                <a:latin typeface="Times New Roman" panose="02020603050405020304" pitchFamily="18" charset="0"/>
                <a:cs typeface="Times New Roman" panose="02020603050405020304" pitchFamily="18" charset="0"/>
              </a:rPr>
              <a:t>virtualizados</a:t>
            </a:r>
            <a:r>
              <a:rPr lang="es-ES" sz="2000" dirty="0" smtClean="0">
                <a:solidFill>
                  <a:schemeClr val="tx1"/>
                </a:solidFill>
                <a:latin typeface="Times New Roman" panose="02020603050405020304" pitchFamily="18" charset="0"/>
                <a:cs typeface="Times New Roman" panose="02020603050405020304" pitchFamily="18" charset="0"/>
              </a:rPr>
              <a:t>.</a:t>
            </a:r>
            <a:endParaRPr lang="es-EC" sz="2000" dirty="0" smtClean="0">
              <a:latin typeface="Times New Roman" panose="02020603050405020304" pitchFamily="18" charset="0"/>
              <a:cs typeface="Times New Roman" panose="02020603050405020304" pitchFamily="18" charset="0"/>
            </a:endParaRPr>
          </a:p>
          <a:p>
            <a:pPr algn="just">
              <a:lnSpc>
                <a:spcPct val="150000"/>
              </a:lnSpc>
              <a:spcAft>
                <a:spcPts val="1000"/>
              </a:spcAft>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9532586"/>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535360" y="2400775"/>
            <a:ext cx="7632848" cy="2616101"/>
          </a:xfrm>
          <a:prstGeom prst="rect">
            <a:avLst/>
          </a:prstGeom>
        </p:spPr>
        <p:txBody>
          <a:bodyPr wrap="square">
            <a:spAutoFit/>
          </a:bodyPr>
          <a:lstStyle/>
          <a:p>
            <a:pPr marL="285750" lvl="0" indent="-285750" algn="just">
              <a:lnSpc>
                <a:spcPct val="150000"/>
              </a:lnSpc>
              <a:buFont typeface="Arial" panose="020B0604020202020204" pitchFamily="34" charset="0"/>
              <a:buChar char="•"/>
            </a:pPr>
            <a:r>
              <a:rPr lang="es-EC" sz="2400" dirty="0">
                <a:latin typeface="Times New Roman" panose="02020603050405020304" pitchFamily="18" charset="0"/>
                <a:cs typeface="Times New Roman" panose="02020603050405020304" pitchFamily="18" charset="0"/>
              </a:rPr>
              <a:t>Realizar  un modelo de  administración centralizado de claves basado en LDAP para  Servidores Virtualizados Linux de la Cooperativa de Ahorro y Crédito “29 de Octubre” </a:t>
            </a:r>
          </a:p>
          <a:p>
            <a:pPr marL="285750" indent="-285750" algn="just">
              <a:buFont typeface="Arial" panose="020B0604020202020204" pitchFamily="34" charset="0"/>
              <a:buChar char="•"/>
            </a:pPr>
            <a:endParaRPr lang="es-EC" sz="2000" dirty="0"/>
          </a:p>
        </p:txBody>
      </p:sp>
      <p:pic>
        <p:nvPicPr>
          <p:cNvPr id="8"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1" name="Imagen 10"/>
          <p:cNvPicPr>
            <a:picLocks noChangeAspect="1"/>
          </p:cNvPicPr>
          <p:nvPr/>
        </p:nvPicPr>
        <p:blipFill>
          <a:blip r:embed="rId3"/>
          <a:stretch>
            <a:fillRect/>
          </a:stretch>
        </p:blipFill>
        <p:spPr>
          <a:xfrm>
            <a:off x="6248400" y="80962"/>
            <a:ext cx="2819400" cy="685800"/>
          </a:xfrm>
          <a:prstGeom prst="rect">
            <a:avLst/>
          </a:prstGeom>
        </p:spPr>
      </p:pic>
      <p:sp>
        <p:nvSpPr>
          <p:cNvPr id="12" name="Title 1"/>
          <p:cNvSpPr txBox="1">
            <a:spLocks/>
          </p:cNvSpPr>
          <p:nvPr/>
        </p:nvSpPr>
        <p:spPr>
          <a:xfrm>
            <a:off x="520638" y="951011"/>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dirty="0" smtClean="0"/>
              <a:t> </a:t>
            </a:r>
            <a:r>
              <a:rPr lang="es-EC" sz="3600" dirty="0" smtClean="0">
                <a:latin typeface="Times New Roman" panose="02020603050405020304" pitchFamily="18" charset="0"/>
                <a:cs typeface="Times New Roman" panose="02020603050405020304" pitchFamily="18" charset="0"/>
              </a:rPr>
              <a:t>Objetivo General</a:t>
            </a:r>
            <a:endParaRPr lang="es-EC" sz="28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9124268"/>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3" name="Imagen 2"/>
          <p:cNvPicPr>
            <a:picLocks noChangeAspect="1"/>
          </p:cNvPicPr>
          <p:nvPr/>
        </p:nvPicPr>
        <p:blipFill>
          <a:blip r:embed="rId3"/>
          <a:stretch>
            <a:fillRect/>
          </a:stretch>
        </p:blipFill>
        <p:spPr>
          <a:xfrm>
            <a:off x="6248400" y="80962"/>
            <a:ext cx="2819400" cy="685800"/>
          </a:xfrm>
          <a:prstGeom prst="rect">
            <a:avLst/>
          </a:prstGeom>
        </p:spPr>
      </p:pic>
      <p:sp>
        <p:nvSpPr>
          <p:cNvPr id="4" name="Title 1"/>
          <p:cNvSpPr txBox="1">
            <a:spLocks/>
          </p:cNvSpPr>
          <p:nvPr/>
        </p:nvSpPr>
        <p:spPr>
          <a:xfrm>
            <a:off x="485775" y="944268"/>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b="1" dirty="0" smtClean="0"/>
              <a:t> </a:t>
            </a:r>
            <a:r>
              <a:rPr lang="es-US" sz="3600" dirty="0" smtClean="0">
                <a:latin typeface="Times New Roman" panose="02020603050405020304" pitchFamily="18" charset="0"/>
                <a:cs typeface="Times New Roman" panose="02020603050405020304" pitchFamily="18" charset="0"/>
              </a:rPr>
              <a:t>Objetivos </a:t>
            </a:r>
            <a:r>
              <a:rPr lang="es-EC" sz="3600" dirty="0">
                <a:latin typeface="Times New Roman" panose="02020603050405020304" pitchFamily="18" charset="0"/>
                <a:cs typeface="Times New Roman" panose="02020603050405020304" pitchFamily="18" charset="0"/>
              </a:rPr>
              <a:t>Específicos</a:t>
            </a:r>
            <a:endParaRPr lang="es-EC" sz="3600" u="sng" dirty="0">
              <a:latin typeface="Times New Roman" panose="02020603050405020304" pitchFamily="18" charset="0"/>
              <a:cs typeface="Times New Roman" panose="02020603050405020304" pitchFamily="18" charset="0"/>
            </a:endParaRPr>
          </a:p>
        </p:txBody>
      </p:sp>
      <p:sp>
        <p:nvSpPr>
          <p:cNvPr id="5" name="Rectángulo 4"/>
          <p:cNvSpPr/>
          <p:nvPr/>
        </p:nvSpPr>
        <p:spPr>
          <a:xfrm>
            <a:off x="611560" y="1959223"/>
            <a:ext cx="7704856" cy="5040482"/>
          </a:xfrm>
          <a:prstGeom prst="rect">
            <a:avLst/>
          </a:prstGeom>
        </p:spPr>
        <p:txBody>
          <a:bodyPr wrap="square">
            <a:spAutoFit/>
          </a:bodyPr>
          <a:lstStyle/>
          <a:p>
            <a:pPr marL="342900" lvl="0" indent="-342900" algn="just">
              <a:lnSpc>
                <a:spcPct val="150000"/>
              </a:lnSpc>
              <a:spcAft>
                <a:spcPts val="1000"/>
              </a:spcAft>
              <a:buFont typeface="Wingdings" panose="05000000000000000000" pitchFamily="2" charset="2"/>
              <a:buChar char=""/>
            </a:pPr>
            <a:r>
              <a:rPr lang="es-EC" sz="2200" dirty="0">
                <a:latin typeface="Times New Roman" panose="02020603050405020304" pitchFamily="18" charset="0"/>
                <a:cs typeface="Times New Roman" panose="02020603050405020304" pitchFamily="18" charset="0"/>
              </a:rPr>
              <a:t>Analizar e Identificar los roles y funciones de cada servidor </a:t>
            </a:r>
            <a:r>
              <a:rPr lang="es-EC" sz="2200" dirty="0" err="1">
                <a:latin typeface="Times New Roman" panose="02020603050405020304" pitchFamily="18" charset="0"/>
                <a:cs typeface="Times New Roman" panose="02020603050405020304" pitchFamily="18" charset="0"/>
              </a:rPr>
              <a:t>virtualizado</a:t>
            </a:r>
            <a:r>
              <a:rPr lang="es-EC" sz="2200" dirty="0">
                <a:latin typeface="Times New Roman" panose="02020603050405020304" pitchFamily="18" charset="0"/>
                <a:cs typeface="Times New Roman" panose="02020603050405020304" pitchFamily="18" charset="0"/>
              </a:rPr>
              <a:t> Linux </a:t>
            </a:r>
            <a:endParaRPr lang="es-EC" sz="2200" dirty="0" smtClean="0">
              <a:latin typeface="Times New Roman" panose="02020603050405020304" pitchFamily="18" charset="0"/>
              <a:cs typeface="Times New Roman" panose="02020603050405020304" pitchFamily="18" charset="0"/>
            </a:endParaRPr>
          </a:p>
          <a:p>
            <a:pPr marL="342900" indent="-342900" algn="just">
              <a:lnSpc>
                <a:spcPct val="150000"/>
              </a:lnSpc>
              <a:spcAft>
                <a:spcPts val="1000"/>
              </a:spcAft>
              <a:buFont typeface="Wingdings" panose="05000000000000000000" pitchFamily="2" charset="2"/>
              <a:buChar char=""/>
            </a:pPr>
            <a:r>
              <a:rPr lang="es-EC" sz="2200" dirty="0">
                <a:latin typeface="Times New Roman" panose="02020603050405020304" pitchFamily="18" charset="0"/>
                <a:cs typeface="Times New Roman" panose="02020603050405020304" pitchFamily="18" charset="0"/>
              </a:rPr>
              <a:t>Diseñar el modelo de centralización de </a:t>
            </a:r>
            <a:r>
              <a:rPr lang="es-EC" sz="2200" dirty="0" smtClean="0">
                <a:latin typeface="Times New Roman" panose="02020603050405020304" pitchFamily="18" charset="0"/>
                <a:cs typeface="Times New Roman" panose="02020603050405020304" pitchFamily="18" charset="0"/>
              </a:rPr>
              <a:t>servidores </a:t>
            </a:r>
            <a:r>
              <a:rPr lang="es-EC" sz="2200" dirty="0">
                <a:latin typeface="Times New Roman" panose="02020603050405020304" pitchFamily="18" charset="0"/>
                <a:cs typeface="Times New Roman" panose="02020603050405020304" pitchFamily="18" charset="0"/>
              </a:rPr>
              <a:t>basado en </a:t>
            </a:r>
            <a:r>
              <a:rPr lang="es-EC" sz="2200" dirty="0" smtClean="0">
                <a:latin typeface="Times New Roman" panose="02020603050405020304" pitchFamily="18" charset="0"/>
                <a:cs typeface="Times New Roman" panose="02020603050405020304" pitchFamily="18" charset="0"/>
              </a:rPr>
              <a:t>LDAP</a:t>
            </a:r>
          </a:p>
          <a:p>
            <a:pPr marL="342900" indent="-342900" algn="just">
              <a:lnSpc>
                <a:spcPct val="150000"/>
              </a:lnSpc>
              <a:spcAft>
                <a:spcPts val="1000"/>
              </a:spcAft>
              <a:buFont typeface="Wingdings" panose="05000000000000000000" pitchFamily="2" charset="2"/>
              <a:buChar char=""/>
            </a:pPr>
            <a:r>
              <a:rPr lang="es-EC" sz="2200" dirty="0">
                <a:latin typeface="Times New Roman" panose="02020603050405020304" pitchFamily="18" charset="0"/>
                <a:cs typeface="Times New Roman" panose="02020603050405020304" pitchFamily="18" charset="0"/>
              </a:rPr>
              <a:t>Implementar un servidor de administración </a:t>
            </a:r>
            <a:r>
              <a:rPr lang="es-EC" sz="2200" dirty="0" smtClean="0">
                <a:latin typeface="Times New Roman" panose="02020603050405020304" pitchFamily="18" charset="0"/>
                <a:cs typeface="Times New Roman" panose="02020603050405020304" pitchFamily="18" charset="0"/>
              </a:rPr>
              <a:t>centralizada </a:t>
            </a:r>
            <a:r>
              <a:rPr lang="es-EC" sz="2200" dirty="0">
                <a:latin typeface="Times New Roman" panose="02020603050405020304" pitchFamily="18" charset="0"/>
                <a:cs typeface="Times New Roman" panose="02020603050405020304" pitchFamily="18" charset="0"/>
              </a:rPr>
              <a:t>desde la que se gestionen los </a:t>
            </a:r>
            <a:r>
              <a:rPr lang="es-EC" sz="2200" dirty="0" smtClean="0">
                <a:latin typeface="Times New Roman" panose="02020603050405020304" pitchFamily="18" charset="0"/>
                <a:cs typeface="Times New Roman" panose="02020603050405020304" pitchFamily="18" charset="0"/>
              </a:rPr>
              <a:t>ingresos a los servidores  </a:t>
            </a:r>
          </a:p>
          <a:p>
            <a:pPr marL="342900" indent="-342900" algn="just">
              <a:lnSpc>
                <a:spcPct val="150000"/>
              </a:lnSpc>
              <a:spcAft>
                <a:spcPts val="1000"/>
              </a:spcAft>
              <a:buFont typeface="Wingdings" panose="05000000000000000000" pitchFamily="2" charset="2"/>
              <a:buChar char=""/>
            </a:pPr>
            <a:r>
              <a:rPr lang="es-EC" sz="2200" dirty="0">
                <a:latin typeface="Times New Roman" panose="02020603050405020304" pitchFamily="18" charset="0"/>
                <a:cs typeface="Times New Roman" panose="02020603050405020304" pitchFamily="18" charset="0"/>
              </a:rPr>
              <a:t>Configurar  permisos otorgando o restringiendo el </a:t>
            </a:r>
            <a:r>
              <a:rPr lang="es-EC" sz="2200" dirty="0" smtClean="0">
                <a:latin typeface="Times New Roman" panose="02020603050405020304" pitchFamily="18" charset="0"/>
                <a:cs typeface="Times New Roman" panose="02020603050405020304" pitchFamily="18" charset="0"/>
              </a:rPr>
              <a:t>acceso a usuarios</a:t>
            </a:r>
            <a:endParaRPr lang="es-EC" sz="2200" dirty="0">
              <a:latin typeface="Times New Roman" panose="02020603050405020304" pitchFamily="18"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
            </a:pP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3075881"/>
      </p:ext>
    </p:extLst>
  </p:cSld>
  <p:clrMapOvr>
    <a:masterClrMapping/>
  </p:clrMapOvr>
  <p:transition spd="slow">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lacajadepandora.eu/wp-content/uploads/2012/12/supera-tus-limitacio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790725"/>
            <a:ext cx="4440620" cy="3641724"/>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3926036" y="1534095"/>
            <a:ext cx="4760764" cy="4154984"/>
          </a:xfrm>
          <a:prstGeom prst="rect">
            <a:avLst/>
          </a:prstGeom>
        </p:spPr>
        <p:txBody>
          <a:bodyPr wrap="square">
            <a:spAutoFit/>
          </a:bodyPr>
          <a:lstStyle/>
          <a:p>
            <a:pPr lvl="0" algn="just" fontAlgn="base">
              <a:lnSpc>
                <a:spcPct val="200000"/>
              </a:lnSpc>
              <a:spcAft>
                <a:spcPts val="800"/>
              </a:spcAft>
            </a:pPr>
            <a:r>
              <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Administrar las claves y permisos de acceso de los usuarios a la información de los servidores </a:t>
            </a:r>
            <a:r>
              <a:rPr lang="es-EC" sz="2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virtualizados</a:t>
            </a:r>
            <a:r>
              <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Implementando un servidor  de administración centralizado basado en LDAP </a:t>
            </a:r>
          </a:p>
        </p:txBody>
      </p:sp>
      <p:pic>
        <p:nvPicPr>
          <p:cNvPr id="11" name="Picture 3" descr="http://ugp.espe.edu.ec/wp-content/uploads/2014/01/LOGO-PRINCIPAL-NUEVO.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4"/>
          <a:stretch>
            <a:fillRect/>
          </a:stretch>
        </p:blipFill>
        <p:spPr>
          <a:xfrm>
            <a:off x="6248400" y="80962"/>
            <a:ext cx="2819400" cy="685800"/>
          </a:xfrm>
          <a:prstGeom prst="rect">
            <a:avLst/>
          </a:prstGeom>
        </p:spPr>
      </p:pic>
      <p:sp>
        <p:nvSpPr>
          <p:cNvPr id="13" name="Title 1"/>
          <p:cNvSpPr txBox="1">
            <a:spLocks/>
          </p:cNvSpPr>
          <p:nvPr/>
        </p:nvSpPr>
        <p:spPr>
          <a:xfrm>
            <a:off x="485775" y="944268"/>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b="1" dirty="0" smtClean="0"/>
              <a:t> </a:t>
            </a:r>
            <a:r>
              <a:rPr lang="es-EC" sz="3600" dirty="0" smtClean="0">
                <a:latin typeface="Times New Roman" panose="02020603050405020304" pitchFamily="18" charset="0"/>
                <a:cs typeface="Times New Roman" panose="02020603050405020304" pitchFamily="18" charset="0"/>
              </a:rPr>
              <a:t>Alcance</a:t>
            </a:r>
            <a:endParaRPr lang="es-EC" sz="36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3293"/>
      </p:ext>
    </p:extLst>
  </p:cSld>
  <p:clrMapOvr>
    <a:masterClrMapping/>
  </p:clrMapOvr>
  <p:transition spd="slow">
    <p:strips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graphicFrame>
        <p:nvGraphicFramePr>
          <p:cNvPr id="4" name="Diagrama 3"/>
          <p:cNvGraphicFramePr/>
          <p:nvPr>
            <p:extLst>
              <p:ext uri="{D42A27DB-BD31-4B8C-83A1-F6EECF244321}">
                <p14:modId xmlns:p14="http://schemas.microsoft.com/office/powerpoint/2010/main" val="1647862891"/>
              </p:ext>
            </p:extLst>
          </p:nvPr>
        </p:nvGraphicFramePr>
        <p:xfrm>
          <a:off x="0" y="1606549"/>
          <a:ext cx="9144000" cy="4479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itle 1"/>
          <p:cNvSpPr txBox="1">
            <a:spLocks/>
          </p:cNvSpPr>
          <p:nvPr/>
        </p:nvSpPr>
        <p:spPr>
          <a:xfrm>
            <a:off x="485775" y="944268"/>
            <a:ext cx="8229600" cy="83744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3600" dirty="0" smtClean="0">
                <a:latin typeface="Times New Roman" panose="02020603050405020304" pitchFamily="18" charset="0"/>
                <a:cs typeface="Times New Roman" panose="02020603050405020304" pitchFamily="18" charset="0"/>
              </a:rPr>
              <a:t>Fases del Proyecto Global</a:t>
            </a:r>
            <a:endParaRPr lang="es-EC" sz="36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4690694"/>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914425"/>
            <a:ext cx="8229600" cy="77150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dirty="0" smtClean="0">
                <a:latin typeface="Arial" panose="020B0604020202020204" pitchFamily="34" charset="0"/>
                <a:cs typeface="Arial" panose="020B0604020202020204" pitchFamily="34" charset="0"/>
              </a:rPr>
              <a:t>Estructura del Árbol LDAP</a:t>
            </a:r>
          </a:p>
          <a:p>
            <a:r>
              <a:rPr lang="es-EC" sz="4000" dirty="0" smtClean="0">
                <a:latin typeface="Arial" panose="020B0604020202020204" pitchFamily="34" charset="0"/>
                <a:cs typeface="Arial" panose="020B0604020202020204" pitchFamily="34" charset="0"/>
              </a:rPr>
              <a:t> </a:t>
            </a:r>
            <a:endParaRPr lang="es-EC" sz="4000" dirty="0">
              <a:latin typeface="Arial" panose="020B0604020202020204" pitchFamily="34" charset="0"/>
              <a:cs typeface="Arial" panose="020B0604020202020204" pitchFamily="34" charset="0"/>
            </a:endParaRPr>
          </a:p>
        </p:txBody>
      </p:sp>
      <p:sp>
        <p:nvSpPr>
          <p:cNvPr id="8" name="Rectángulo 7"/>
          <p:cNvSpPr/>
          <p:nvPr/>
        </p:nvSpPr>
        <p:spPr>
          <a:xfrm>
            <a:off x="3935795" y="1934830"/>
            <a:ext cx="4760764" cy="666336"/>
          </a:xfrm>
          <a:prstGeom prst="rect">
            <a:avLst/>
          </a:prstGeom>
        </p:spPr>
        <p:txBody>
          <a:bodyPr wrap="square">
            <a:spAutoFit/>
          </a:bodyPr>
          <a:lstStyle/>
          <a:p>
            <a:pPr lvl="0" algn="just" fontAlgn="base">
              <a:lnSpc>
                <a:spcPct val="200000"/>
              </a:lnSpc>
              <a:spcAft>
                <a:spcPts val="800"/>
              </a:spcAft>
            </a:pPr>
            <a:endParaRPr lang="es-EC" sz="2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3" descr="http://ugp.espe.edu.ec/wp-content/uploads/2014/01/LOGO-PRINCIPAL-NUEV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070" y="85724"/>
            <a:ext cx="1840230" cy="600075"/>
          </a:xfrm>
          <a:prstGeom prst="rect">
            <a:avLst/>
          </a:prstGeom>
          <a:noFill/>
          <a:ln>
            <a:noFill/>
          </a:ln>
        </p:spPr>
      </p:pic>
      <p:pic>
        <p:nvPicPr>
          <p:cNvPr id="12" name="Imagen 11"/>
          <p:cNvPicPr>
            <a:picLocks noChangeAspect="1"/>
          </p:cNvPicPr>
          <p:nvPr/>
        </p:nvPicPr>
        <p:blipFill>
          <a:blip r:embed="rId3"/>
          <a:stretch>
            <a:fillRect/>
          </a:stretch>
        </p:blipFill>
        <p:spPr>
          <a:xfrm>
            <a:off x="6248400" y="80962"/>
            <a:ext cx="2819400" cy="685800"/>
          </a:xfrm>
          <a:prstGeom prst="rect">
            <a:avLst/>
          </a:prstGeom>
        </p:spPr>
      </p:pic>
      <p:sp>
        <p:nvSpPr>
          <p:cNvPr id="2" name="Elipse 1"/>
          <p:cNvSpPr/>
          <p:nvPr/>
        </p:nvSpPr>
        <p:spPr>
          <a:xfrm>
            <a:off x="3821495" y="1833588"/>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9" name="Elipse 8"/>
          <p:cNvSpPr/>
          <p:nvPr/>
        </p:nvSpPr>
        <p:spPr>
          <a:xfrm>
            <a:off x="3821495" y="2834968"/>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0" name="Elipse 9"/>
          <p:cNvSpPr/>
          <p:nvPr/>
        </p:nvSpPr>
        <p:spPr>
          <a:xfrm>
            <a:off x="2554670" y="3949393"/>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3" name="Elipse 12"/>
          <p:cNvSpPr/>
          <p:nvPr/>
        </p:nvSpPr>
        <p:spPr>
          <a:xfrm>
            <a:off x="5107370" y="3949393"/>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4" name="Elipse 13"/>
          <p:cNvSpPr/>
          <p:nvPr/>
        </p:nvSpPr>
        <p:spPr>
          <a:xfrm>
            <a:off x="1404389" y="5454342"/>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6" name="Elipse 15"/>
          <p:cNvSpPr/>
          <p:nvPr/>
        </p:nvSpPr>
        <p:spPr>
          <a:xfrm>
            <a:off x="4621595" y="5454342"/>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7" name="Elipse 16"/>
          <p:cNvSpPr/>
          <p:nvPr/>
        </p:nvSpPr>
        <p:spPr>
          <a:xfrm>
            <a:off x="6248400" y="5168593"/>
            <a:ext cx="800100" cy="7524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cxnSp>
        <p:nvCxnSpPr>
          <p:cNvPr id="4" name="Conector recto 3"/>
          <p:cNvCxnSpPr>
            <a:endCxn id="9" idx="0"/>
          </p:cNvCxnSpPr>
          <p:nvPr/>
        </p:nvCxnSpPr>
        <p:spPr>
          <a:xfrm>
            <a:off x="4221545" y="2601166"/>
            <a:ext cx="0" cy="233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ector recto 17"/>
          <p:cNvCxnSpPr>
            <a:stCxn id="9" idx="4"/>
            <a:endCxn id="10" idx="0"/>
          </p:cNvCxnSpPr>
          <p:nvPr/>
        </p:nvCxnSpPr>
        <p:spPr>
          <a:xfrm flipH="1">
            <a:off x="2954720" y="3587443"/>
            <a:ext cx="1266825" cy="361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p:cNvCxnSpPr>
            <a:stCxn id="10" idx="4"/>
            <a:endCxn id="14" idx="0"/>
          </p:cNvCxnSpPr>
          <p:nvPr/>
        </p:nvCxnSpPr>
        <p:spPr>
          <a:xfrm flipH="1">
            <a:off x="1804439" y="4701868"/>
            <a:ext cx="1150281" cy="752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9" idx="4"/>
            <a:endCxn id="13" idx="0"/>
          </p:cNvCxnSpPr>
          <p:nvPr/>
        </p:nvCxnSpPr>
        <p:spPr>
          <a:xfrm>
            <a:off x="4221545" y="3587443"/>
            <a:ext cx="1285875" cy="361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cto 25"/>
          <p:cNvCxnSpPr>
            <a:stCxn id="13" idx="4"/>
            <a:endCxn id="16" idx="0"/>
          </p:cNvCxnSpPr>
          <p:nvPr/>
        </p:nvCxnSpPr>
        <p:spPr>
          <a:xfrm flipH="1">
            <a:off x="5021645" y="4701868"/>
            <a:ext cx="485775" cy="75247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ector recto 27"/>
          <p:cNvCxnSpPr>
            <a:stCxn id="13" idx="4"/>
            <a:endCxn id="17" idx="0"/>
          </p:cNvCxnSpPr>
          <p:nvPr/>
        </p:nvCxnSpPr>
        <p:spPr>
          <a:xfrm>
            <a:off x="5507420" y="4701868"/>
            <a:ext cx="1141030" cy="466725"/>
          </a:xfrm>
          <a:prstGeom prst="line">
            <a:avLst/>
          </a:prstGeom>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4657282" y="2984308"/>
            <a:ext cx="1214500" cy="369332"/>
          </a:xfrm>
          <a:prstGeom prst="rect">
            <a:avLst/>
          </a:prstGeom>
          <a:noFill/>
        </p:spPr>
        <p:txBody>
          <a:bodyPr wrap="none" rtlCol="0">
            <a:spAutoFit/>
          </a:bodyPr>
          <a:lstStyle/>
          <a:p>
            <a:r>
              <a:rPr lang="es-EC" dirty="0" smtClean="0"/>
              <a:t>dc=</a:t>
            </a:r>
            <a:r>
              <a:rPr lang="es-EC" dirty="0" err="1" smtClean="0"/>
              <a:t>tesisinc</a:t>
            </a:r>
            <a:endParaRPr lang="es-EC" dirty="0"/>
          </a:p>
        </p:txBody>
      </p:sp>
      <p:sp>
        <p:nvSpPr>
          <p:cNvPr id="30" name="CuadroTexto 29"/>
          <p:cNvSpPr txBox="1"/>
          <p:nvPr/>
        </p:nvSpPr>
        <p:spPr>
          <a:xfrm>
            <a:off x="4621595" y="1970087"/>
            <a:ext cx="732893" cy="369332"/>
          </a:xfrm>
          <a:prstGeom prst="rect">
            <a:avLst/>
          </a:prstGeom>
          <a:noFill/>
        </p:spPr>
        <p:txBody>
          <a:bodyPr wrap="none" rtlCol="0">
            <a:spAutoFit/>
          </a:bodyPr>
          <a:lstStyle/>
          <a:p>
            <a:r>
              <a:rPr lang="es-EC" dirty="0" smtClean="0"/>
              <a:t>dc=</a:t>
            </a:r>
            <a:r>
              <a:rPr lang="es-EC" dirty="0" err="1" smtClean="0"/>
              <a:t>ec</a:t>
            </a:r>
            <a:endParaRPr lang="es-EC" dirty="0"/>
          </a:p>
        </p:txBody>
      </p:sp>
      <p:sp>
        <p:nvSpPr>
          <p:cNvPr id="31" name="CuadroTexto 30"/>
          <p:cNvSpPr txBox="1"/>
          <p:nvPr/>
        </p:nvSpPr>
        <p:spPr>
          <a:xfrm>
            <a:off x="5947539" y="4056311"/>
            <a:ext cx="1332416" cy="369332"/>
          </a:xfrm>
          <a:prstGeom prst="rect">
            <a:avLst/>
          </a:prstGeom>
          <a:noFill/>
        </p:spPr>
        <p:txBody>
          <a:bodyPr wrap="none" rtlCol="0">
            <a:spAutoFit/>
          </a:bodyPr>
          <a:lstStyle/>
          <a:p>
            <a:r>
              <a:rPr lang="es-EC" dirty="0" err="1" smtClean="0"/>
              <a:t>ou</a:t>
            </a:r>
            <a:r>
              <a:rPr lang="es-EC" dirty="0" smtClean="0"/>
              <a:t>=usuarios</a:t>
            </a:r>
            <a:endParaRPr lang="es-EC" dirty="0"/>
          </a:p>
        </p:txBody>
      </p:sp>
      <p:sp>
        <p:nvSpPr>
          <p:cNvPr id="32" name="CuadroTexto 31"/>
          <p:cNvSpPr txBox="1"/>
          <p:nvPr/>
        </p:nvSpPr>
        <p:spPr>
          <a:xfrm>
            <a:off x="3337690" y="4104775"/>
            <a:ext cx="1225015" cy="369332"/>
          </a:xfrm>
          <a:prstGeom prst="rect">
            <a:avLst/>
          </a:prstGeom>
          <a:noFill/>
        </p:spPr>
        <p:txBody>
          <a:bodyPr wrap="none" rtlCol="0">
            <a:spAutoFit/>
          </a:bodyPr>
          <a:lstStyle/>
          <a:p>
            <a:r>
              <a:rPr lang="es-EC" dirty="0" err="1" smtClean="0"/>
              <a:t>ou</a:t>
            </a:r>
            <a:r>
              <a:rPr lang="es-EC" dirty="0" smtClean="0"/>
              <a:t>=</a:t>
            </a:r>
            <a:r>
              <a:rPr lang="es-EC" dirty="0" err="1" smtClean="0"/>
              <a:t>admins</a:t>
            </a:r>
            <a:endParaRPr lang="es-EC" dirty="0"/>
          </a:p>
        </p:txBody>
      </p:sp>
      <p:sp>
        <p:nvSpPr>
          <p:cNvPr id="33" name="CuadroTexto 32"/>
          <p:cNvSpPr txBox="1"/>
          <p:nvPr/>
        </p:nvSpPr>
        <p:spPr>
          <a:xfrm>
            <a:off x="7048500" y="5269676"/>
            <a:ext cx="1148584" cy="369332"/>
          </a:xfrm>
          <a:prstGeom prst="rect">
            <a:avLst/>
          </a:prstGeom>
          <a:noFill/>
        </p:spPr>
        <p:txBody>
          <a:bodyPr wrap="none" rtlCol="0">
            <a:spAutoFit/>
          </a:bodyPr>
          <a:lstStyle/>
          <a:p>
            <a:r>
              <a:rPr lang="es-EC" dirty="0" err="1" smtClean="0"/>
              <a:t>cn</a:t>
            </a:r>
            <a:r>
              <a:rPr lang="es-EC" dirty="0" smtClean="0"/>
              <a:t>= </a:t>
            </a:r>
            <a:r>
              <a:rPr lang="es-EC" dirty="0" err="1" smtClean="0"/>
              <a:t>danny</a:t>
            </a:r>
            <a:endParaRPr lang="es-EC" dirty="0"/>
          </a:p>
        </p:txBody>
      </p:sp>
      <p:sp>
        <p:nvSpPr>
          <p:cNvPr id="34" name="CuadroTexto 33"/>
          <p:cNvSpPr txBox="1"/>
          <p:nvPr/>
        </p:nvSpPr>
        <p:spPr>
          <a:xfrm>
            <a:off x="5333178" y="5848288"/>
            <a:ext cx="1069524" cy="369332"/>
          </a:xfrm>
          <a:prstGeom prst="rect">
            <a:avLst/>
          </a:prstGeom>
          <a:noFill/>
        </p:spPr>
        <p:txBody>
          <a:bodyPr wrap="none" rtlCol="0">
            <a:spAutoFit/>
          </a:bodyPr>
          <a:lstStyle/>
          <a:p>
            <a:r>
              <a:rPr lang="es-EC" dirty="0" err="1" smtClean="0"/>
              <a:t>cn</a:t>
            </a:r>
            <a:r>
              <a:rPr lang="es-EC" dirty="0" smtClean="0"/>
              <a:t>= </a:t>
            </a:r>
            <a:r>
              <a:rPr lang="es-EC" dirty="0" err="1" smtClean="0"/>
              <a:t>omar</a:t>
            </a:r>
            <a:endParaRPr lang="es-EC" dirty="0"/>
          </a:p>
        </p:txBody>
      </p:sp>
      <p:sp>
        <p:nvSpPr>
          <p:cNvPr id="36" name="CuadroTexto 35"/>
          <p:cNvSpPr txBox="1"/>
          <p:nvPr/>
        </p:nvSpPr>
        <p:spPr>
          <a:xfrm>
            <a:off x="2016918" y="6018461"/>
            <a:ext cx="1125373" cy="369332"/>
          </a:xfrm>
          <a:prstGeom prst="rect">
            <a:avLst/>
          </a:prstGeom>
          <a:noFill/>
        </p:spPr>
        <p:txBody>
          <a:bodyPr wrap="none" rtlCol="0">
            <a:spAutoFit/>
          </a:bodyPr>
          <a:lstStyle/>
          <a:p>
            <a:r>
              <a:rPr lang="es-EC" dirty="0" err="1" smtClean="0"/>
              <a:t>uid</a:t>
            </a:r>
            <a:r>
              <a:rPr lang="es-EC" dirty="0" smtClean="0"/>
              <a:t>= </a:t>
            </a:r>
            <a:r>
              <a:rPr lang="es-EC" dirty="0" err="1" smtClean="0"/>
              <a:t>jorge</a:t>
            </a:r>
            <a:endParaRPr lang="es-EC" dirty="0"/>
          </a:p>
        </p:txBody>
      </p:sp>
    </p:spTree>
    <p:extLst>
      <p:ext uri="{BB962C8B-B14F-4D97-AF65-F5344CB8AC3E}">
        <p14:creationId xmlns:p14="http://schemas.microsoft.com/office/powerpoint/2010/main" val="1749942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docProps/app.xml><?xml version="1.0" encoding="utf-8"?>
<Properties xmlns="http://schemas.openxmlformats.org/officeDocument/2006/extended-properties" xmlns:vt="http://schemas.openxmlformats.org/officeDocument/2006/docPropsVTypes">
  <Template>Retrospect</Template>
  <TotalTime>1742</TotalTime>
  <Words>764</Words>
  <Application>Microsoft Office PowerPoint</Application>
  <PresentationFormat>Presentación en pantalla (4:3)</PresentationFormat>
  <Paragraphs>147</Paragraphs>
  <Slides>32</Slides>
  <Notes>0</Notes>
  <HiddenSlides>0</HiddenSlides>
  <MMClips>6</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Arial</vt:lpstr>
      <vt:lpstr>Calibri</vt:lpstr>
      <vt:lpstr>Calibri Light</vt:lpstr>
      <vt:lpstr>Courier New</vt:lpstr>
      <vt:lpstr>Times New Roman</vt:lpstr>
      <vt:lpstr>Wingdings</vt:lpstr>
      <vt:lpstr>Retrospección</vt:lpstr>
      <vt:lpstr>ANÁLISIS, DISEÑO E IMPLEMENTACIÓN DE UN MODELO DE ADMINISTRACIÓN CENTRALIZADO DE CLAVES BASADO EN LDAP PARA SERVIDORES VIRTUALIZADOS LINUX DE LA COOPERATIVA DE AHORRO Y  CRÉDITO “29 DE OCTUBRE “LTDA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ANÁLISIS, DISEÑO E IMPLEMENTACIÓN DE UN MODELO DE ADMINISTRACIÓN CENTRALIZADO DE CLAVES BASADO EN LDAP PARA SERVIDORES VIRTUALIZADOS LINUX DE LA COOPERATIVA DE AHORRO Y  CRÉDITO “29 DE OCTUBRE “LTDA</dc:title>
  <dc:creator>DANNY</dc:creator>
  <cp:lastModifiedBy>DANNY</cp:lastModifiedBy>
  <cp:revision>117</cp:revision>
  <dcterms:created xsi:type="dcterms:W3CDTF">2015-12-14T02:06:39Z</dcterms:created>
  <dcterms:modified xsi:type="dcterms:W3CDTF">2015-12-15T17:15:01Z</dcterms:modified>
</cp:coreProperties>
</file>