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315" r:id="rId4"/>
    <p:sldId id="270" r:id="rId5"/>
    <p:sldId id="271" r:id="rId6"/>
    <p:sldId id="272" r:id="rId7"/>
    <p:sldId id="274" r:id="rId8"/>
    <p:sldId id="275" r:id="rId9"/>
    <p:sldId id="276" r:id="rId10"/>
    <p:sldId id="328" r:id="rId11"/>
    <p:sldId id="317" r:id="rId12"/>
    <p:sldId id="329" r:id="rId13"/>
    <p:sldId id="322" r:id="rId14"/>
    <p:sldId id="324" r:id="rId15"/>
    <p:sldId id="330" r:id="rId16"/>
    <p:sldId id="331" r:id="rId17"/>
    <p:sldId id="332" r:id="rId18"/>
    <p:sldId id="333" r:id="rId19"/>
    <p:sldId id="334" r:id="rId20"/>
    <p:sldId id="325" r:id="rId21"/>
    <p:sldId id="327" r:id="rId22"/>
    <p:sldId id="335" r:id="rId23"/>
    <p:sldId id="305" r:id="rId24"/>
    <p:sldId id="307" r:id="rId25"/>
    <p:sldId id="308" r:id="rId26"/>
    <p:sldId id="306" r:id="rId27"/>
    <p:sldId id="309" r:id="rId28"/>
    <p:sldId id="31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Chuquimarca" initials="AC" lastIdx="4" clrIdx="0">
    <p:extLst>
      <p:ext uri="{19B8F6BF-5375-455C-9EA6-DF929625EA0E}">
        <p15:presenceInfo xmlns:p15="http://schemas.microsoft.com/office/powerpoint/2012/main" userId="6d51d50f97ac5c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72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1-13T22:27:06.293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4-01-13T22:32:39.195" idx="3">
    <p:pos x="10" y="146"/>
    <p:text>P01</p:text>
    <p:extLst>
      <p:ext uri="{C676402C-5697-4E1C-873F-D02D1690AC5C}">
        <p15:threadingInfo xmlns:p15="http://schemas.microsoft.com/office/powerpoint/2012/main" timeZoneBias="300">
          <p15:parentCm authorId="1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FC3B-E8C8-4425-96A0-D9F8886A24D1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22D8-56F5-4C0F-BEFE-6B322D20217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0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22D8-56F5-4C0F-BEFE-6B322D20217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151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400" dirty="0" smtClean="0">
                <a:latin typeface="Arial" pitchFamily="34" charset="0"/>
                <a:cs typeface="Arial" pitchFamily="34" charset="0"/>
              </a:rPr>
              <a:t>PO1   Definir un plan estratégico de TI.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922D8-56F5-4C0F-BEFE-6B322D20217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5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3728BE-D205-48A5-A9E9-3D36E59A0B56}" type="datetimeFigureOut">
              <a:rPr lang="es-ES" smtClean="0"/>
              <a:t>06/01/2015</a:t>
            </a:fld>
            <a:endParaRPr lang="es-E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10C7F0-4BCD-44AB-AA3E-ECE8064430F3}" type="slidenum">
              <a:rPr lang="es-ES" smtClean="0"/>
              <a:t>‹#›</a:t>
            </a:fld>
            <a:endParaRPr lang="es-E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8215064" cy="1828800"/>
          </a:xfrm>
        </p:spPr>
        <p:txBody>
          <a:bodyPr>
            <a:noAutofit/>
          </a:bodyPr>
          <a:lstStyle/>
          <a:p>
            <a:pPr algn="ctr"/>
            <a:r>
              <a:rPr lang="es-ES" sz="3600" dirty="0">
                <a:effectLst/>
              </a:rPr>
              <a:t>AUDITORÍA INFORMÁTICA EN LA EMPRESA ENAP SIPETROL S.A DE ACUERDO A LA METODOLOGÍA COBIT VERSIÓN </a:t>
            </a:r>
            <a:r>
              <a:rPr lang="es-ES" sz="3600" dirty="0" smtClean="0">
                <a:effectLst/>
              </a:rPr>
              <a:t>4.1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944" y="4005064"/>
            <a:ext cx="4464168" cy="920544"/>
          </a:xfrm>
        </p:spPr>
        <p:txBody>
          <a:bodyPr>
            <a:normAutofit/>
          </a:bodyPr>
          <a:lstStyle/>
          <a:p>
            <a:r>
              <a:rPr lang="es-ES" sz="2000" b="1" dirty="0"/>
              <a:t>NELLY </a:t>
            </a:r>
            <a:r>
              <a:rPr lang="es-ES" sz="2000" b="1" dirty="0" smtClean="0"/>
              <a:t>PEREZ </a:t>
            </a:r>
            <a:r>
              <a:rPr lang="es-ES" sz="2000" b="1" dirty="0"/>
              <a:t>ESPINOSA </a:t>
            </a:r>
            <a:endParaRPr lang="es-ES" sz="2000" b="1" dirty="0" smtClean="0"/>
          </a:p>
          <a:p>
            <a:r>
              <a:rPr lang="es-ES" sz="2000" b="1" dirty="0" smtClean="0"/>
              <a:t>ANTONIO </a:t>
            </a:r>
            <a:r>
              <a:rPr lang="es-ES" sz="2000" b="1" dirty="0"/>
              <a:t>CHUQUIMARCA </a:t>
            </a:r>
            <a:r>
              <a:rPr lang="es-ES" sz="2000" b="1" dirty="0" smtClean="0"/>
              <a:t>VEGA</a:t>
            </a: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6084168" y="5229200"/>
            <a:ext cx="255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Sangolquí, Enero-2015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2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936104"/>
          </a:xfrm>
        </p:spPr>
        <p:txBody>
          <a:bodyPr>
            <a:normAutofit fontScale="85000" lnSpcReduction="20000"/>
          </a:bodyPr>
          <a:lstStyle/>
          <a:p>
            <a:pPr marL="27432" indent="0" algn="just">
              <a:buNone/>
            </a:pPr>
            <a:r>
              <a:rPr lang="es-EC" dirty="0" smtClean="0"/>
              <a:t>Se realizaron “Guías </a:t>
            </a:r>
            <a:r>
              <a:rPr lang="es-EC" dirty="0"/>
              <a:t>de Verificación” </a:t>
            </a:r>
            <a:r>
              <a:rPr lang="es-EC" dirty="0" smtClean="0"/>
              <a:t>utilizando el documento IT </a:t>
            </a:r>
            <a:r>
              <a:rPr lang="es-EC" dirty="0" err="1" smtClean="0"/>
              <a:t>Assurance</a:t>
            </a:r>
            <a:r>
              <a:rPr lang="es-EC" dirty="0" smtClean="0"/>
              <a:t> Guide, detallando los objetivos de control, los factores de riesgo, los elementos auditables y la persona a la que se auditará.</a:t>
            </a:r>
            <a:endParaRPr lang="es-ES" b="1" dirty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639" y="260648"/>
            <a:ext cx="7805801" cy="576064"/>
          </a:xfrm>
        </p:spPr>
        <p:txBody>
          <a:bodyPr>
            <a:noAutofit/>
          </a:bodyPr>
          <a:lstStyle/>
          <a:p>
            <a:pPr algn="r"/>
            <a:r>
              <a:rPr lang="es-EC" sz="3600" b="1" dirty="0" smtClean="0"/>
              <a:t>Plan de la Auditoría</a:t>
            </a:r>
            <a:endParaRPr lang="es-EC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11935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8475" y="1844824"/>
            <a:ext cx="498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PO1.2 Alineación de TI con el Negocio</a:t>
            </a:r>
          </a:p>
        </p:txBody>
      </p:sp>
    </p:spTree>
    <p:extLst>
      <p:ext uri="{BB962C8B-B14F-4D97-AF65-F5344CB8AC3E}">
        <p14:creationId xmlns:p14="http://schemas.microsoft.com/office/powerpoint/2010/main" val="29847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224136"/>
          </a:xfrm>
        </p:spPr>
        <p:txBody>
          <a:bodyPr>
            <a:normAutofit fontScale="85000" lnSpcReduction="10000"/>
          </a:bodyPr>
          <a:lstStyle/>
          <a:p>
            <a:pPr marL="27432" indent="0" algn="just">
              <a:buNone/>
            </a:pPr>
            <a:r>
              <a:rPr lang="es-EC" dirty="0" smtClean="0"/>
              <a:t>Se utilizaron las “Guías </a:t>
            </a:r>
            <a:r>
              <a:rPr lang="es-EC" dirty="0"/>
              <a:t>de Verificación” en donde se </a:t>
            </a:r>
            <a:r>
              <a:rPr lang="es-EC" dirty="0" smtClean="0"/>
              <a:t>registraron los </a:t>
            </a:r>
            <a:r>
              <a:rPr lang="es-EC" dirty="0"/>
              <a:t>elementos </a:t>
            </a:r>
            <a:r>
              <a:rPr lang="es-EC" dirty="0" smtClean="0"/>
              <a:t>auditables, el auditado, </a:t>
            </a:r>
            <a:r>
              <a:rPr lang="es-EC" dirty="0"/>
              <a:t>los documentos revisados, las observaciones del auditor y la fecha en que se </a:t>
            </a:r>
            <a:r>
              <a:rPr lang="es-EC" dirty="0" smtClean="0"/>
              <a:t>realizó </a:t>
            </a:r>
            <a:r>
              <a:rPr lang="es-EC" dirty="0"/>
              <a:t>la auditoría</a:t>
            </a:r>
            <a:r>
              <a:rPr lang="es-EC" dirty="0" smtClean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8647" y="188640"/>
            <a:ext cx="7805801" cy="576064"/>
          </a:xfrm>
        </p:spPr>
        <p:txBody>
          <a:bodyPr>
            <a:noAutofit/>
          </a:bodyPr>
          <a:lstStyle/>
          <a:p>
            <a:pPr algn="r"/>
            <a:r>
              <a:rPr lang="es-EC" sz="3600" b="1" dirty="0" smtClean="0"/>
              <a:t>Desarrollo de la Auditoría</a:t>
            </a:r>
            <a:endParaRPr lang="es-EC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6"/>
          <a:stretch/>
        </p:blipFill>
        <p:spPr bwMode="auto">
          <a:xfrm>
            <a:off x="395536" y="2924944"/>
            <a:ext cx="8460432" cy="33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170993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>Auditoría del proceso</a:t>
            </a:r>
            <a:br>
              <a:rPr lang="es-EC" sz="2400" b="1" dirty="0" smtClean="0"/>
            </a:br>
            <a:r>
              <a:rPr lang="es-EC" sz="2400" b="1" dirty="0" smtClean="0"/>
              <a:t>PO1.2 Alineación de TI con el Negocio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9508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1368152"/>
          </a:xfrm>
        </p:spPr>
        <p:txBody>
          <a:bodyPr>
            <a:normAutofit/>
          </a:bodyPr>
          <a:lstStyle/>
          <a:p>
            <a:pPr marL="27432" indent="0" algn="just">
              <a:buNone/>
            </a:pPr>
            <a:r>
              <a:rPr lang="es-EC" b="1" dirty="0" smtClean="0"/>
              <a:t>Nivel de madurez - Proceso PO1</a:t>
            </a:r>
          </a:p>
          <a:p>
            <a:pPr marL="27432" indent="0" algn="just">
              <a:buNone/>
            </a:pPr>
            <a:endParaRPr lang="es-EC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8647" y="188640"/>
            <a:ext cx="7805801" cy="576064"/>
          </a:xfrm>
        </p:spPr>
        <p:txBody>
          <a:bodyPr>
            <a:noAutofit/>
          </a:bodyPr>
          <a:lstStyle/>
          <a:p>
            <a:pPr algn="r"/>
            <a:r>
              <a:rPr lang="es-EC" sz="3600" b="1" dirty="0" smtClean="0"/>
              <a:t>Desarrollo de la Auditoría</a:t>
            </a:r>
            <a:endParaRPr lang="es-EC" sz="3600" b="1" dirty="0"/>
          </a:p>
        </p:txBody>
      </p:sp>
      <p:sp>
        <p:nvSpPr>
          <p:cNvPr id="2" name="1 Rectángulo"/>
          <p:cNvSpPr/>
          <p:nvPr/>
        </p:nvSpPr>
        <p:spPr>
          <a:xfrm>
            <a:off x="551740" y="145139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Los niveles de madurez permiten determinar la situación actual del proceso evaluado, el cual se obtiene del nivel de cumplimiento de los objetivos de control.</a:t>
            </a:r>
            <a:endParaRPr lang="es-ES" dirty="0"/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492896"/>
            <a:ext cx="7488831" cy="24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920333"/>
            <a:ext cx="6098080" cy="492443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r>
              <a:rPr lang="es-EC" sz="2600" b="1" dirty="0"/>
              <a:t>Indicador de desempeño </a:t>
            </a:r>
            <a:r>
              <a:rPr lang="es-EC" sz="2600" b="1" dirty="0" smtClean="0"/>
              <a:t>- Proceso </a:t>
            </a:r>
            <a:r>
              <a:rPr lang="es-EC" sz="2600" b="1" dirty="0"/>
              <a:t>PO1</a:t>
            </a:r>
            <a:endParaRPr lang="es-ES" sz="2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8647" y="188640"/>
            <a:ext cx="7805801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smtClean="0"/>
              <a:t>Desarrollo de la Auditoría</a:t>
            </a:r>
            <a:endParaRPr lang="es-EC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6" y="2690336"/>
            <a:ext cx="78058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98645" y="1395538"/>
            <a:ext cx="780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Los indicadores de desempeño son establecidos en el Marco de Referencia de </a:t>
            </a:r>
            <a:r>
              <a:rPr lang="es-EC" dirty="0" err="1"/>
              <a:t>Cobit</a:t>
            </a:r>
            <a:r>
              <a:rPr lang="es-EC" dirty="0"/>
              <a:t>, de igual manera los porcentajes son el resultado de la revisión de la información solicitada en la Auditoría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5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es-EC" sz="3200" b="1" dirty="0" smtClean="0"/>
              <a:t>Informe Final de Auditoria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467544" y="8367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el Informe Final de Auditoría, se realiza un resumen de los procesos auditados, se analiza el nivel de madurez encontrado y en aquellos procesos que poseen niveles de madurez bajos, el equipo auditor, realiza una observación y recomendación de </a:t>
            </a:r>
            <a:r>
              <a:rPr lang="es-ES" dirty="0" smtClean="0"/>
              <a:t>mejora.</a:t>
            </a: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33865" cy="465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EC" sz="3200" b="1" dirty="0" smtClean="0"/>
              <a:t>Evaluación de Resultados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323528" y="90872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la evaluación de los resultados tomaremos como referencia los objetivos de la auditoría planteados en la fase de Planificación.</a:t>
            </a:r>
          </a:p>
          <a:p>
            <a:pPr marL="342900" lvl="0" indent="-342900">
              <a:buAutoNum type="alphaLcParenR"/>
            </a:pPr>
            <a:r>
              <a:rPr lang="es-EC" b="1" dirty="0" smtClean="0"/>
              <a:t>Evaluar </a:t>
            </a:r>
            <a:r>
              <a:rPr lang="es-EC" b="1" dirty="0"/>
              <a:t>la gestión y el desempeño actual del Departamento de </a:t>
            </a:r>
            <a:r>
              <a:rPr lang="es-EC" b="1" dirty="0" smtClean="0"/>
              <a:t>TI</a:t>
            </a:r>
          </a:p>
          <a:p>
            <a:r>
              <a:rPr lang="es-ES" dirty="0"/>
              <a:t>Los niveles de madurez establecidos en los 11 procesos auditados, determinan la gestión actual de TI: el 9% corresponde al nivel 0 “No existente”, el 37% corresponde al nivel 1 “Inicial-Ad hoc”, el 27% corresponde al nivel 2 “Repetible pero intuitivo”, el 27% corresponde al nivel 3 “Proceso Definido”.</a:t>
            </a:r>
          </a:p>
          <a:p>
            <a:pPr marL="342900" lvl="0" indent="-342900">
              <a:buAutoNum type="alphaLcParenR"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400600" cy="302433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411760" y="6084004"/>
            <a:ext cx="3986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Nivel de Madurez de Procesos de TI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46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EC" sz="3200" b="1" dirty="0" smtClean="0"/>
              <a:t>Evaluación de Resultados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323528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indicadores de desempeño permiten evaluar el desempeño de </a:t>
            </a:r>
            <a:r>
              <a:rPr lang="es-ES" dirty="0" smtClean="0"/>
              <a:t>TI: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844603" y="4787860"/>
            <a:ext cx="35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Porcentaje de Desempeño de TI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19508"/>
            <a:ext cx="474842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544696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 acuerdo a los porcentajes obtenidos en los niveles de madurez los procesos que se deben mejorar corresponden al 73</a:t>
            </a:r>
            <a:r>
              <a:rPr lang="es-ES" dirty="0" smtClean="0"/>
              <a:t>%.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3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EC" sz="3200" b="1" dirty="0" smtClean="0"/>
              <a:t>Evaluación de Resultados</a:t>
            </a:r>
            <a:endParaRPr lang="es-EC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251520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b) Evidenciar </a:t>
            </a:r>
            <a:r>
              <a:rPr lang="es-ES" b="1" dirty="0"/>
              <a:t>si los objetivos de TI se encuentran alineados con el negocio</a:t>
            </a:r>
          </a:p>
          <a:p>
            <a:r>
              <a:rPr lang="es-ES" dirty="0"/>
              <a:t>El </a:t>
            </a:r>
            <a:r>
              <a:rPr lang="es-ES" dirty="0" err="1"/>
              <a:t>Balanced</a:t>
            </a:r>
            <a:r>
              <a:rPr lang="es-ES" dirty="0"/>
              <a:t> </a:t>
            </a:r>
            <a:r>
              <a:rPr lang="es-ES" dirty="0" err="1"/>
              <a:t>Scorecard</a:t>
            </a:r>
            <a:r>
              <a:rPr lang="es-ES" dirty="0"/>
              <a:t> de ENAP SIPETROL detalla 35 objetivos de la organización en donde el objetivo “Excelencia Administrativa y Tecnológica” está asignado al área de TI, lo que indica que la participación de TI en los objetivos organizacionales corresponde al 2.85%.</a:t>
            </a:r>
          </a:p>
          <a:p>
            <a:r>
              <a:rPr lang="es-ES" dirty="0"/>
              <a:t>L</a:t>
            </a:r>
            <a:r>
              <a:rPr lang="es-ES" dirty="0" smtClean="0"/>
              <a:t>os </a:t>
            </a:r>
            <a:r>
              <a:rPr lang="es-ES" dirty="0"/>
              <a:t>objetivos del área de TI si se encuentran alineados a los objetivos del negocio en la ponderación asignada en el </a:t>
            </a:r>
            <a:r>
              <a:rPr lang="es-ES" dirty="0" err="1"/>
              <a:t>Balanced</a:t>
            </a:r>
            <a:r>
              <a:rPr lang="es-ES" dirty="0"/>
              <a:t> </a:t>
            </a:r>
            <a:r>
              <a:rPr lang="es-ES" dirty="0" err="1"/>
              <a:t>Scorecard</a:t>
            </a:r>
            <a:r>
              <a:rPr lang="es-ES" dirty="0" smtClean="0"/>
              <a:t>.</a:t>
            </a:r>
          </a:p>
          <a:p>
            <a:pPr lvl="0"/>
            <a:r>
              <a:rPr lang="es-EC" b="1" dirty="0" smtClean="0"/>
              <a:t>c) Determinar </a:t>
            </a:r>
            <a:r>
              <a:rPr lang="es-EC" b="1" dirty="0"/>
              <a:t>los procesos críticos y los riesgos de TI que afecten al negocio.</a:t>
            </a:r>
            <a:endParaRPr lang="es-ES" dirty="0"/>
          </a:p>
          <a:p>
            <a:r>
              <a:rPr lang="es-ES" dirty="0"/>
              <a:t>El nivel de madurez </a:t>
            </a:r>
            <a:r>
              <a:rPr lang="es-ES" dirty="0" smtClean="0"/>
              <a:t>permite </a:t>
            </a:r>
            <a:r>
              <a:rPr lang="es-ES" dirty="0"/>
              <a:t>determinar los procesos críticos de TI para ello se seleccionaron </a:t>
            </a:r>
            <a:r>
              <a:rPr lang="es-ES" dirty="0" smtClean="0"/>
              <a:t>aquellos </a:t>
            </a:r>
            <a:r>
              <a:rPr lang="es-ES" dirty="0"/>
              <a:t>procesos que tienen un nivel igual a 1 (Inicial</a:t>
            </a:r>
            <a:r>
              <a:rPr lang="es-ES" dirty="0" smtClean="0"/>
              <a:t>).</a:t>
            </a:r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5544616" cy="244827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627784" y="6156012"/>
            <a:ext cx="4393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Procesos con Niveles de Madurez Bajos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8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EC" sz="3200" b="1" dirty="0" smtClean="0"/>
              <a:t>Evaluación de Resultados</a:t>
            </a:r>
            <a:endParaRPr lang="es-EC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Potenciales Riegos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Falta de involucramiento de la Dirección en cuestiones de 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Los procesos de Seguridad y Continuidad no contemplan un plan de acción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No existen procedimientos estándares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Los acuerdos de niveles de servicio no están establecidos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No se ha realizado una análisis de los perfiles de cargo y descripción de funciones</a:t>
            </a:r>
          </a:p>
          <a:p>
            <a:pPr lvl="0"/>
            <a:r>
              <a:rPr lang="es-EC" b="1" dirty="0" smtClean="0"/>
              <a:t>d) Determinar </a:t>
            </a:r>
            <a:r>
              <a:rPr lang="es-EC" b="1" dirty="0"/>
              <a:t>el nivel de madurez de la </a:t>
            </a:r>
            <a:r>
              <a:rPr lang="es-EC" b="1" dirty="0" smtClean="0"/>
              <a:t>industria</a:t>
            </a:r>
          </a:p>
          <a:p>
            <a:pPr lvl="0"/>
            <a:r>
              <a:rPr lang="es-ES" dirty="0"/>
              <a:t>El nivel de la industria </a:t>
            </a:r>
            <a:r>
              <a:rPr lang="es-ES" dirty="0" smtClean="0"/>
              <a:t>se </a:t>
            </a:r>
            <a:r>
              <a:rPr lang="es-ES" dirty="0"/>
              <a:t>obtuvo de la encuesta “</a:t>
            </a:r>
            <a:r>
              <a:rPr lang="es-ES" b="1" dirty="0"/>
              <a:t>Modelos de madurez para procesos de TI en la industria petrolera</a:t>
            </a:r>
            <a:r>
              <a:rPr lang="es-ES" dirty="0"/>
              <a:t>”, realizada a 5 empresas </a:t>
            </a:r>
            <a:r>
              <a:rPr lang="es-ES" dirty="0" smtClean="0"/>
              <a:t>petroleras: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488832" cy="26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59832" y="5661068"/>
            <a:ext cx="298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Resultados de </a:t>
            </a:r>
            <a:r>
              <a:rPr lang="es-ES" b="1" dirty="0" smtClean="0"/>
              <a:t>la Encuesta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47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EC" sz="3200" b="1" dirty="0" smtClean="0"/>
              <a:t>Evaluación de Resultados</a:t>
            </a:r>
            <a:endParaRPr lang="es-EC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251520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Potenciales Riegos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Falta de involucramiento de la Dirección en cuestiones de 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Los procesos de Seguridad y Continuidad no contemplan un plan de acción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No existen procedimientos estándares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Los acuerdos de niveles de servicio no están establecidos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No se ha realizado una análisis de los perfiles de cargo y descripción de funciones</a:t>
            </a:r>
          </a:p>
          <a:p>
            <a:pPr lvl="0"/>
            <a:r>
              <a:rPr lang="es-EC" b="1" dirty="0" smtClean="0"/>
              <a:t>d) Determinar </a:t>
            </a:r>
            <a:r>
              <a:rPr lang="es-EC" b="1" dirty="0"/>
              <a:t>el nivel de madurez de la </a:t>
            </a:r>
            <a:r>
              <a:rPr lang="es-EC" b="1" dirty="0" smtClean="0"/>
              <a:t>industria</a:t>
            </a:r>
          </a:p>
          <a:p>
            <a:pPr lvl="0"/>
            <a:r>
              <a:rPr lang="es-ES" dirty="0"/>
              <a:t>El nivel de la industria </a:t>
            </a:r>
            <a:r>
              <a:rPr lang="es-ES" dirty="0" smtClean="0"/>
              <a:t>se </a:t>
            </a:r>
            <a:r>
              <a:rPr lang="es-ES" dirty="0"/>
              <a:t>obtuvo de la encuesta “</a:t>
            </a:r>
            <a:r>
              <a:rPr lang="es-ES" b="1" dirty="0"/>
              <a:t>Modelos de madurez para procesos de TI en la industria petrolera</a:t>
            </a:r>
            <a:r>
              <a:rPr lang="es-ES" dirty="0"/>
              <a:t>”, realizada a 5 empresas </a:t>
            </a:r>
            <a:r>
              <a:rPr lang="es-ES" dirty="0" smtClean="0"/>
              <a:t>petroleras: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488832" cy="26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59832" y="5661068"/>
            <a:ext cx="2986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Resultados de </a:t>
            </a:r>
            <a:r>
              <a:rPr lang="es-ES" b="1" dirty="0" smtClean="0"/>
              <a:t>la Encuesta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06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620688"/>
            <a:ext cx="7077472" cy="638944"/>
          </a:xfrm>
        </p:spPr>
        <p:txBody>
          <a:bodyPr>
            <a:normAutofit fontScale="90000"/>
          </a:bodyPr>
          <a:lstStyle/>
          <a:p>
            <a:pPr algn="r"/>
            <a:r>
              <a:rPr lang="es-ES" sz="4000" b="1" dirty="0" smtClean="0"/>
              <a:t>Contenido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3264" y="1556792"/>
            <a:ext cx="6995120" cy="438912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Resumen Parte I del Proyecto</a:t>
            </a:r>
          </a:p>
          <a:p>
            <a:r>
              <a:rPr lang="es-ES" dirty="0" smtClean="0"/>
              <a:t>Desarrollo de la auditoría</a:t>
            </a:r>
          </a:p>
          <a:p>
            <a:pPr lvl="1"/>
            <a:r>
              <a:rPr lang="es-ES" dirty="0" smtClean="0"/>
              <a:t>Niveles de madurez </a:t>
            </a:r>
          </a:p>
          <a:p>
            <a:pPr lvl="1"/>
            <a:r>
              <a:rPr lang="es-ES" dirty="0" smtClean="0"/>
              <a:t>Indicadores de desempeño</a:t>
            </a:r>
          </a:p>
          <a:p>
            <a:r>
              <a:rPr lang="es-ES" dirty="0" smtClean="0"/>
              <a:t>Informe Final de auditoría</a:t>
            </a:r>
          </a:p>
          <a:p>
            <a:pPr lvl="1"/>
            <a:r>
              <a:rPr lang="es-ES" dirty="0" smtClean="0"/>
              <a:t>Observación, riesgo, recomendación</a:t>
            </a:r>
            <a:endParaRPr lang="es-ES" dirty="0"/>
          </a:p>
          <a:p>
            <a:r>
              <a:rPr lang="es-ES" dirty="0" smtClean="0"/>
              <a:t>Evaluación de resultados</a:t>
            </a:r>
          </a:p>
          <a:p>
            <a:r>
              <a:rPr lang="es-ES" dirty="0" smtClean="0"/>
              <a:t>Proyectos asociados a las recomendaciones</a:t>
            </a:r>
          </a:p>
          <a:p>
            <a:r>
              <a:rPr lang="es-ES" dirty="0" smtClean="0"/>
              <a:t>Plan de implementación</a:t>
            </a:r>
          </a:p>
          <a:p>
            <a:r>
              <a:rPr lang="es-ES" dirty="0" smtClean="0"/>
              <a:t>Conclusiones </a:t>
            </a:r>
            <a:r>
              <a:rPr lang="es-ES" dirty="0"/>
              <a:t>y Recomendaciones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65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es-EC" sz="3200" b="1" dirty="0" smtClean="0"/>
              <a:t>Proyectos asociados a las recomendaciones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395536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</a:t>
            </a:r>
            <a:r>
              <a:rPr lang="es-EC" dirty="0" smtClean="0"/>
              <a:t>l </a:t>
            </a:r>
            <a:r>
              <a:rPr lang="es-EC" dirty="0"/>
              <a:t>equipo auditor ha sugerido varios proyectos asociados a las recomendaciones a fin de mejorar el nivel de madurez de los </a:t>
            </a:r>
            <a:r>
              <a:rPr lang="es-EC" dirty="0" smtClean="0"/>
              <a:t>procesos, </a:t>
            </a:r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observaciones de la auditoría desplegaron 12 </a:t>
            </a:r>
            <a:r>
              <a:rPr lang="es-ES" dirty="0" smtClean="0"/>
              <a:t>proyectos: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8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es-EC" sz="3200" b="1" dirty="0" smtClean="0"/>
              <a:t>Plan de implementación</a:t>
            </a:r>
            <a:endParaRPr lang="es-EC" sz="3200" b="1" dirty="0"/>
          </a:p>
        </p:txBody>
      </p:sp>
      <p:sp>
        <p:nvSpPr>
          <p:cNvPr id="2" name="1 Rectángulo"/>
          <p:cNvSpPr/>
          <p:nvPr/>
        </p:nvSpPr>
        <p:spPr>
          <a:xfrm>
            <a:off x="251520" y="70849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ha realizado un plan de implementación de los proyectos sugeridos </a:t>
            </a:r>
            <a:r>
              <a:rPr lang="es-ES" dirty="0"/>
              <a:t>en base a dos pilares del </a:t>
            </a:r>
            <a:r>
              <a:rPr lang="es-ES" dirty="0" err="1"/>
              <a:t>Balanced</a:t>
            </a:r>
            <a:r>
              <a:rPr lang="es-ES" dirty="0"/>
              <a:t> </a:t>
            </a:r>
            <a:r>
              <a:rPr lang="es-ES" dirty="0" err="1"/>
              <a:t>Scorecard</a:t>
            </a:r>
            <a:r>
              <a:rPr lang="es-ES" dirty="0"/>
              <a:t> de </a:t>
            </a:r>
            <a:r>
              <a:rPr lang="es-ES" dirty="0" err="1"/>
              <a:t>Enap-Sipetrol</a:t>
            </a:r>
            <a:r>
              <a:rPr lang="es-ES" dirty="0"/>
              <a:t>: Estrategia, Cultura y Estructura – Operación Eficiente y Segura.</a:t>
            </a:r>
          </a:p>
          <a:p>
            <a:r>
              <a:rPr lang="es-ES" dirty="0" smtClean="0"/>
              <a:t>Los 12 proyectos sugeridos fueron agrupados </a:t>
            </a:r>
            <a:r>
              <a:rPr lang="es-ES" dirty="0"/>
              <a:t>en 4 proyectos generales en base a su relación, los proyectos son: Plan Estratégico, Gestión de Riesgos, Plan de Continuidad y Control de la documentación.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9" y="2708920"/>
            <a:ext cx="8029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es-EC" sz="3200" b="1" dirty="0" smtClean="0"/>
              <a:t>Plan de implementación</a:t>
            </a:r>
            <a:endParaRPr lang="es-EC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3" y="908720"/>
            <a:ext cx="8362349" cy="57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404664"/>
            <a:ext cx="8085584" cy="650336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/>
              <a:t>Conclusiones y Recomendaciones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CONCLUSIONES</a:t>
            </a:r>
          </a:p>
          <a:p>
            <a:pPr marL="0" indent="0" algn="just">
              <a:buNone/>
            </a:pPr>
            <a:endParaRPr lang="es-ES" b="1" dirty="0" smtClean="0"/>
          </a:p>
          <a:p>
            <a:pPr algn="just"/>
            <a:r>
              <a:rPr lang="es-EC" dirty="0" smtClean="0"/>
              <a:t>Cobit versión 4.1, como herramienta de auditoría, permitió evaluar de una manera objetiva la situación actual del área de Tecnología de ENAP SIPETROL Ecuador, la metodología es explícita, entendible y de fácil uso. Los objetivos de control permitieron definir los elementos auditables en cada proceso proporcionando un punto de referencia en el cumplimiento del desempeño de TI.</a:t>
            </a:r>
          </a:p>
          <a:p>
            <a:pPr algn="just"/>
            <a:endParaRPr lang="es-ES" dirty="0" smtClean="0"/>
          </a:p>
          <a:p>
            <a:pPr algn="just"/>
            <a:r>
              <a:rPr lang="es-EC" dirty="0" smtClean="0"/>
              <a:t>El </a:t>
            </a:r>
            <a:r>
              <a:rPr lang="es-EC" dirty="0"/>
              <a:t>alcance de la metodología Cobit es muy amplio, debido a que abarca a todos los procesos de Tecnología, es muy importante saber seleccionar los procesos a ser auditados en base a las necesidades de la organización, en este proyecto, los procesos fueron seleccionados tomando en cuenta la alineación de los objetivos de TI con los objetivos del Negocio</a:t>
            </a:r>
            <a:r>
              <a:rPr lang="es-EC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C" dirty="0"/>
              <a:t>La metodología utilizada para seleccionar los procesos a ser auditados se basaron en el Apéndice 1 del libro Cobit 4.1, tomando como referencia las metas del negocio definidas en el Balanced Scorecard, identificando el objetivo estratégico en el que TI forma parte; para cumplir con este objetivo se establecieron metas de TI las cuales se identificaron en los procesos definidos en la metodología Cobit. Por último para priorizar los procesos Cobit a ser auditados se identificaron los procesos que permitían cumplir con la mayoría de las metas de TI</a:t>
            </a:r>
            <a:r>
              <a:rPr lang="es-EC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2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CONCLUSIONES</a:t>
            </a:r>
          </a:p>
          <a:p>
            <a:pPr marL="0" indent="0" algn="just">
              <a:buNone/>
            </a:pPr>
            <a:endParaRPr lang="es-EC" dirty="0" smtClean="0"/>
          </a:p>
          <a:p>
            <a:pPr lvl="0" algn="just"/>
            <a:r>
              <a:rPr lang="es-EC" dirty="0" smtClean="0"/>
              <a:t>La </a:t>
            </a:r>
            <a:r>
              <a:rPr lang="es-EC" dirty="0"/>
              <a:t>mayoría de los procesos evaluados en el departamento de TI tienen un nivel 2, siendo 5 el máximo valor dentro de la escala de niveles de madurez que presenta Cobit, esto se debe a que la organización integra a TI en un solo proceso definido en el Balanced Scorecard, por lo tanto, los objetivos de TI si se encuentran alineados a los objetivos del negocio en la ponderación asignada en el Balanced Scorecard</a:t>
            </a:r>
            <a:r>
              <a:rPr lang="es-EC" dirty="0" smtClean="0"/>
              <a:t>.</a:t>
            </a:r>
          </a:p>
          <a:p>
            <a:pPr marL="0" lvl="0" indent="0" algn="just">
              <a:buNone/>
            </a:pPr>
            <a:endParaRPr lang="es-ES" dirty="0"/>
          </a:p>
          <a:p>
            <a:pPr lvl="0" algn="just"/>
            <a:r>
              <a:rPr lang="es-EC" dirty="0"/>
              <a:t>Cobit permitió evaluar la parte técnica dándonos a conocer si las tareas son ejecutadas de una manera estándar, se pudo evidenciar que los procesos de operaciones se encuentran en un nivel de madurez 1 “Inicial-Ad hoc”, adicionalmente, se realizó una auditoría de gestión determinando si la administración de TI es adecuada, dándonos como resultado un nivel de madurez 2 “Repetible pero intuitivo</a:t>
            </a:r>
            <a:r>
              <a:rPr lang="es-EC" dirty="0" smtClean="0"/>
              <a:t>”.</a:t>
            </a:r>
          </a:p>
          <a:p>
            <a:pPr marL="0" lvl="0" indent="0" algn="just">
              <a:buNone/>
            </a:pPr>
            <a:endParaRPr lang="es-EC" dirty="0" smtClean="0"/>
          </a:p>
          <a:p>
            <a:pPr lvl="0"/>
            <a:r>
              <a:rPr lang="es-EC" dirty="0" smtClean="0"/>
              <a:t>Los niveles de madurez establecidos en los 11 procesos auditados, determinan la situación actual de TI: el 9% corresponde al nivel 0 “No existente”, el 37% corresponde al nivel 1 “Inicial-Ad hoc”, el 27% corresponde al nivel 2 “Repetible pero intuitivo”, el 27% corresponde al nivel 3 “Proceso Definido”, concluyendo que el 73 % de los procesos deben ser mejorados.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22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b="1" dirty="0" smtClean="0"/>
              <a:t>CONCLUSIONES</a:t>
            </a:r>
          </a:p>
          <a:p>
            <a:pPr marL="0" indent="0" algn="just">
              <a:buNone/>
            </a:pPr>
            <a:endParaRPr lang="es-EC" dirty="0" smtClean="0"/>
          </a:p>
          <a:p>
            <a:pPr lvl="0" algn="just"/>
            <a:r>
              <a:rPr lang="es-EC" dirty="0" smtClean="0"/>
              <a:t>Se </a:t>
            </a:r>
            <a:r>
              <a:rPr lang="es-EC" dirty="0"/>
              <a:t>determinó que el mayor riesgo que afecta al negocio es la falta de corresponsabilidad e involucramiento de la Dirección General en la toma de decisiones que conciernen a tecnología, delegando toda la responsabilidad en la Gerencia de TI</a:t>
            </a:r>
            <a:r>
              <a:rPr lang="es-EC" dirty="0" smtClean="0"/>
              <a:t>.</a:t>
            </a:r>
          </a:p>
          <a:p>
            <a:pPr marL="0" lvl="0" indent="0" algn="just">
              <a:buNone/>
            </a:pPr>
            <a:endParaRPr lang="es-ES" dirty="0"/>
          </a:p>
          <a:p>
            <a:pPr lvl="0" algn="just"/>
            <a:r>
              <a:rPr lang="es-EC" dirty="0"/>
              <a:t>Los procesos que tienen relación con la seguridad y continuidad del negocio no contemplan un plan de acción, asignación de recursos y responsables ya que no forman parte del plan estratégico del negocio, por lo tanto, no se han establecido controles para mitigar o eliminar los incidentes de seguridad constituyendo un grave riesgo para la organización</a:t>
            </a:r>
            <a:r>
              <a:rPr lang="es-EC" dirty="0" smtClean="0"/>
              <a:t>.</a:t>
            </a:r>
          </a:p>
          <a:p>
            <a:pPr marL="0" lvl="0" indent="0" algn="just">
              <a:buNone/>
            </a:pPr>
            <a:endParaRPr lang="es-ES" dirty="0"/>
          </a:p>
          <a:p>
            <a:pPr lvl="0" algn="just"/>
            <a:r>
              <a:rPr lang="es-EC" dirty="0"/>
              <a:t>No se ha realizado un análisis de los perfiles de cargo y descripción de funciones del área de Tecnología en base al crecimiento de la organización y nuevos servicios, esto conlleva a que exista una sobrecarga de trabajo</a:t>
            </a:r>
            <a:r>
              <a:rPr lang="es-EC" dirty="0" smtClean="0"/>
              <a:t>.</a:t>
            </a:r>
          </a:p>
          <a:p>
            <a:pPr marL="0" lvl="0" indent="0" algn="just">
              <a:buNone/>
            </a:pPr>
            <a:endParaRPr lang="es-ES" dirty="0"/>
          </a:p>
          <a:p>
            <a:pPr algn="just"/>
            <a:r>
              <a:rPr lang="es-EC" dirty="0"/>
              <a:t>La recopilación de la documentación que permite evidenciar los puntos auditables no estuvo disponible en su totalidad, debido a una falta de cultura de generación de documentos importantes como políticas, procedimientos, cronogramas; la generación de este tipo de documentación es informal y no sigue un estándar, generando un retraso en la duración de la auditoría</a:t>
            </a:r>
            <a:r>
              <a:rPr lang="es-EC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02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075240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2300" b="1" dirty="0" smtClean="0"/>
              <a:t>RECOMENDACIONES</a:t>
            </a:r>
          </a:p>
          <a:p>
            <a:pPr marL="0" indent="0" algn="just">
              <a:buNone/>
            </a:pPr>
            <a:endParaRPr lang="es-EC" sz="2300" b="1" dirty="0"/>
          </a:p>
          <a:p>
            <a:pPr lvl="0" algn="just"/>
            <a:r>
              <a:rPr lang="es-EC" sz="2800" dirty="0" smtClean="0"/>
              <a:t>Se </a:t>
            </a:r>
            <a:r>
              <a:rPr lang="es-EC" sz="2800" dirty="0"/>
              <a:t>recomienda utilizar a la Metodología Cobit no sólo como una herramienta de auditoría sino como una herramienta de Gestión de TI, debido a que permite establecer el nivel de madurez de los procesos por medio de sus objetivos de control</a:t>
            </a:r>
            <a:r>
              <a:rPr lang="es-EC" sz="2800" dirty="0" smtClean="0"/>
              <a:t>.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EC" sz="2800" dirty="0"/>
              <a:t>Con el objetivo de mejorar tanto los procesos de operaciones como los procesos de gestión se recomienda alcanzar un nivel de madurez 3 “Proceso Definido”, para asegurar la estandarización de los procesos, la documentación y la comunicación a la organización. El alcanzar el nivel de madurez 3 no implica un alto presupuesto, en su lugar está enfocado al levantamiento y mejora de los procesos</a:t>
            </a:r>
            <a:r>
              <a:rPr lang="es-EC" sz="2800" dirty="0" smtClean="0"/>
              <a:t>.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EC" sz="2800" dirty="0"/>
              <a:t>Crear un Comité de Tecnología que permita definir los lineamientos de tecnología y ser corresponsables en la toma de decisiones importantes que afecten directamente al negocio</a:t>
            </a:r>
            <a:r>
              <a:rPr lang="es-EC" sz="28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513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7931224" cy="46085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sz="2400" b="1" dirty="0" smtClean="0"/>
              <a:t>RECOMENDACIONES</a:t>
            </a:r>
          </a:p>
          <a:p>
            <a:pPr marL="0" indent="0" algn="just">
              <a:buNone/>
            </a:pPr>
            <a:endParaRPr lang="es-EC" sz="2400" b="1" dirty="0"/>
          </a:p>
          <a:p>
            <a:pPr lvl="0" algn="just"/>
            <a:r>
              <a:rPr lang="es-EC" sz="2400" dirty="0" smtClean="0"/>
              <a:t>Se </a:t>
            </a:r>
            <a:r>
              <a:rPr lang="es-EC" sz="2400" dirty="0"/>
              <a:t>sugiere realizar revisiones anuales a los procesos auditados en este proyecto, que permita hacer seguimiento a las recomendaciones generadas y ver la posibilidad de realizar una nueva evaluación para los procesos que no fueron considerados en el presente trabajo</a:t>
            </a:r>
            <a:r>
              <a:rPr lang="es-EC" sz="2400" dirty="0" smtClean="0"/>
              <a:t>.</a:t>
            </a:r>
          </a:p>
          <a:p>
            <a:pPr lvl="0" algn="just"/>
            <a:endParaRPr lang="es-ES" sz="2000" dirty="0"/>
          </a:p>
          <a:p>
            <a:pPr lvl="0" algn="just"/>
            <a:r>
              <a:rPr lang="es-EC" sz="2400" dirty="0"/>
              <a:t>Se recomienda poner especial énfasis en los procesos referentes a la seguridad y continuidad del negocio, estos procesos deben ser parte del plan estratégico de la organización</a:t>
            </a:r>
            <a:r>
              <a:rPr lang="es-EC" sz="2400" dirty="0" smtClean="0"/>
              <a:t>.</a:t>
            </a:r>
          </a:p>
          <a:p>
            <a:pPr lvl="0" algn="just"/>
            <a:endParaRPr lang="es-ES" sz="2000" dirty="0"/>
          </a:p>
          <a:p>
            <a:pPr lvl="0" algn="just"/>
            <a:r>
              <a:rPr lang="es-EC" sz="2400" dirty="0"/>
              <a:t>Realizar un análisis de los perfiles de cargo y descripción de funciones del área de Tecnología en base al crecimiento de la organización y la prestación de nuevos servicios.</a:t>
            </a:r>
            <a:endParaRPr lang="es-ES" sz="20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04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2800" b="1" dirty="0" smtClean="0"/>
              <a:t>RECOMENDACIONES</a:t>
            </a:r>
          </a:p>
          <a:p>
            <a:pPr marL="0" indent="0" algn="just">
              <a:buNone/>
            </a:pPr>
            <a:endParaRPr lang="es-EC" sz="2800" b="1" dirty="0"/>
          </a:p>
          <a:p>
            <a:pPr lvl="0" algn="just"/>
            <a:r>
              <a:rPr lang="es-EC" sz="2800" dirty="0" smtClean="0"/>
              <a:t>La </a:t>
            </a:r>
            <a:r>
              <a:rPr lang="es-EC" sz="2800" dirty="0"/>
              <a:t>documentación importante de la empresa tal como: políticas, procedimientos, cronogramas, organigramas, manuales, etc., deben ser documentadas en formatos estándares que permitan evidenciar de una mejor manera la información</a:t>
            </a:r>
            <a:r>
              <a:rPr lang="es-EC" sz="2800" dirty="0" smtClean="0"/>
              <a:t>.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EC" sz="2800" dirty="0"/>
              <a:t>Para continuar con la evaluación de los procesos seleccionados se realizarán los siguientes pasos como parte del segundo proyecto:</a:t>
            </a:r>
            <a:endParaRPr lang="es-ES" sz="2400" dirty="0"/>
          </a:p>
          <a:p>
            <a:pPr lvl="1" algn="just"/>
            <a:r>
              <a:rPr lang="es-EC" dirty="0"/>
              <a:t>Determinar el nivel de madurez de la industria por medio de encuestas realizadas a empresas del sector.</a:t>
            </a:r>
            <a:endParaRPr lang="es-ES" sz="2000" dirty="0"/>
          </a:p>
          <a:p>
            <a:pPr lvl="1" algn="just"/>
            <a:r>
              <a:rPr lang="es-EC" dirty="0"/>
              <a:t>Generación de proyectos para elevar el nivel de madurez de los procesos evaluados, tomando en cuenta las observaciones y recomendaciones de la auditoría</a:t>
            </a:r>
            <a:r>
              <a:rPr lang="es-EC" dirty="0" smtClean="0"/>
              <a:t>.</a:t>
            </a:r>
            <a:endParaRPr lang="es-ES" sz="2000" dirty="0"/>
          </a:p>
          <a:p>
            <a:pPr lvl="1" algn="just"/>
            <a:r>
              <a:rPr lang="es-EC" dirty="0"/>
              <a:t>Plan de acción y estrategia de implementación de los proyectos sugeridos.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08112"/>
          </a:xfrm>
        </p:spPr>
        <p:txBody>
          <a:bodyPr>
            <a:normAutofit/>
          </a:bodyPr>
          <a:lstStyle/>
          <a:p>
            <a:pPr algn="r"/>
            <a:r>
              <a:rPr lang="es-EC" sz="4000" b="1" dirty="0" smtClean="0"/>
              <a:t>Resumen Parte I</a:t>
            </a:r>
            <a:endParaRPr lang="es-EC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 fontScale="92500"/>
          </a:bodyPr>
          <a:lstStyle/>
          <a:p>
            <a:r>
              <a:rPr lang="es-EC" b="1" dirty="0" smtClean="0"/>
              <a:t>Objetivo del proyecto:</a:t>
            </a:r>
          </a:p>
          <a:p>
            <a:pPr marL="0" indent="0">
              <a:buNone/>
            </a:pPr>
            <a:r>
              <a:rPr lang="es-EC" dirty="0" smtClean="0"/>
              <a:t>Realizar </a:t>
            </a:r>
            <a:r>
              <a:rPr lang="es-EC" dirty="0"/>
              <a:t>una Auditoría Informática en </a:t>
            </a:r>
            <a:r>
              <a:rPr lang="es-EC" dirty="0" err="1"/>
              <a:t>Enap</a:t>
            </a:r>
            <a:r>
              <a:rPr lang="es-EC" dirty="0"/>
              <a:t> </a:t>
            </a:r>
            <a:r>
              <a:rPr lang="es-EC" dirty="0" err="1"/>
              <a:t>Sipetrol</a:t>
            </a:r>
            <a:r>
              <a:rPr lang="es-EC" dirty="0"/>
              <a:t> S.A., para evaluar la gestión y el desempeño actual, empleando Metodología COBIT 4.1, generando un informe final que sirva de guía para el mejoramiento del área de </a:t>
            </a:r>
            <a:r>
              <a:rPr lang="es-EC" dirty="0" smtClean="0"/>
              <a:t>tecnología.</a:t>
            </a:r>
          </a:p>
          <a:p>
            <a:r>
              <a:rPr lang="es-EC" b="1" dirty="0" smtClean="0"/>
              <a:t>Objetivos de la auditoría:</a:t>
            </a:r>
          </a:p>
          <a:p>
            <a:pPr lvl="1"/>
            <a:r>
              <a:rPr lang="es-EC" dirty="0"/>
              <a:t>Evaluar la gestión y el desempeño actual del Departamento de TI.</a:t>
            </a:r>
            <a:endParaRPr lang="es-ES" dirty="0"/>
          </a:p>
          <a:p>
            <a:pPr lvl="1"/>
            <a:r>
              <a:rPr lang="es-EC" dirty="0"/>
              <a:t>Evidenciar si los objetivos de TI se encuentran alineados con el negocio.</a:t>
            </a:r>
            <a:endParaRPr lang="es-ES" dirty="0"/>
          </a:p>
          <a:p>
            <a:pPr lvl="1"/>
            <a:r>
              <a:rPr lang="es-EC" dirty="0"/>
              <a:t>Determinar el nivel de madurez de los procesos de TI evaluados.</a:t>
            </a:r>
            <a:endParaRPr lang="es-ES" dirty="0"/>
          </a:p>
          <a:p>
            <a:pPr lvl="1"/>
            <a:r>
              <a:rPr lang="es-EC" dirty="0"/>
              <a:t>Determinar los riesgos de TI que afecten al negocio.</a:t>
            </a:r>
            <a:endParaRPr lang="es-ES" dirty="0"/>
          </a:p>
          <a:p>
            <a:pPr lvl="1"/>
            <a:r>
              <a:rPr lang="es-EC" dirty="0"/>
              <a:t>Generar un informe final que sirva de guía para el mejoramiento del área de Tecnología.</a:t>
            </a:r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462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8328"/>
          </a:xfrm>
        </p:spPr>
        <p:txBody>
          <a:bodyPr>
            <a:noAutofit/>
          </a:bodyPr>
          <a:lstStyle/>
          <a:p>
            <a:pPr algn="r"/>
            <a:r>
              <a:rPr lang="es-EC" sz="3600" b="1" dirty="0"/>
              <a:t>Resumen Parte I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s-EC" b="1" dirty="0" smtClean="0"/>
              <a:t>Selección de procesos COBIT a auditar.</a:t>
            </a:r>
          </a:p>
          <a:p>
            <a:pPr marL="0" lvl="0" indent="0" algn="just">
              <a:buNone/>
            </a:pPr>
            <a:r>
              <a:rPr lang="es-EC" dirty="0" smtClean="0"/>
              <a:t>1. Ubicar a TI dentro del </a:t>
            </a:r>
            <a:r>
              <a:rPr lang="es-EC" dirty="0" smtClean="0">
                <a:hlinkClick r:id="rId3" action="ppaction://hlinksldjump"/>
              </a:rPr>
              <a:t>Balanced Scorecard </a:t>
            </a:r>
            <a:r>
              <a:rPr lang="es-EC" dirty="0" smtClean="0"/>
              <a:t>de la empresa, identificando el objetivo estratégico del que TI forma parte.</a:t>
            </a:r>
          </a:p>
          <a:p>
            <a:pPr marL="0" lvl="0" indent="0" algn="just">
              <a:buNone/>
            </a:pPr>
            <a:r>
              <a:rPr lang="es-EC" dirty="0" smtClean="0"/>
              <a:t>2. Se establecieron </a:t>
            </a:r>
            <a:r>
              <a:rPr lang="es-EC" dirty="0" smtClean="0">
                <a:hlinkClick r:id="rId4" action="ppaction://hlinksldjump"/>
              </a:rPr>
              <a:t>Objetivos de TI y metas </a:t>
            </a:r>
            <a:r>
              <a:rPr lang="es-EC" dirty="0">
                <a:hlinkClick r:id="rId4" action="ppaction://hlinksldjump"/>
              </a:rPr>
              <a:t>de TI</a:t>
            </a:r>
            <a:r>
              <a:rPr lang="es-EC" dirty="0"/>
              <a:t> </a:t>
            </a:r>
            <a:r>
              <a:rPr lang="es-EC" dirty="0" smtClean="0"/>
              <a:t>para cumplir </a:t>
            </a:r>
            <a:r>
              <a:rPr lang="es-EC" dirty="0"/>
              <a:t>con este objetivo </a:t>
            </a:r>
            <a:r>
              <a:rPr lang="es-EC" dirty="0" smtClean="0"/>
              <a:t>macro.</a:t>
            </a:r>
          </a:p>
          <a:p>
            <a:pPr marL="0" lvl="0" indent="0" algn="just">
              <a:buNone/>
            </a:pPr>
            <a:r>
              <a:rPr lang="es-EC" dirty="0" smtClean="0"/>
              <a:t>3. Se realizó un mapeo de las </a:t>
            </a:r>
            <a:r>
              <a:rPr lang="es-EC" dirty="0" smtClean="0">
                <a:hlinkClick r:id="rId5" action="ppaction://hlinksldjump"/>
              </a:rPr>
              <a:t>metas de TI con los procesos Cobit</a:t>
            </a:r>
            <a:r>
              <a:rPr lang="es-EC" dirty="0" smtClean="0"/>
              <a:t> para identificar los procesos COBIT que ayudan a cumplir las metas de TI.</a:t>
            </a:r>
            <a:r>
              <a:rPr lang="es-ES" dirty="0" smtClean="0"/>
              <a:t> </a:t>
            </a:r>
            <a:endParaRPr lang="es-EC" dirty="0" smtClean="0"/>
          </a:p>
          <a:p>
            <a:pPr marL="0" lvl="0" indent="0" algn="just">
              <a:buNone/>
            </a:pPr>
            <a:r>
              <a:rPr lang="es-EC" dirty="0" smtClean="0"/>
              <a:t>4. Para </a:t>
            </a:r>
            <a:r>
              <a:rPr lang="es-EC" dirty="0"/>
              <a:t>priorizar los procesos </a:t>
            </a:r>
            <a:r>
              <a:rPr lang="es-EC" dirty="0" smtClean="0"/>
              <a:t>COBIT </a:t>
            </a:r>
            <a:r>
              <a:rPr lang="es-EC" dirty="0"/>
              <a:t>a ser auditados </a:t>
            </a:r>
            <a:r>
              <a:rPr lang="es-EC" dirty="0" smtClean="0"/>
              <a:t>se empleó una </a:t>
            </a:r>
            <a:r>
              <a:rPr lang="es-EC" dirty="0" smtClean="0">
                <a:hlinkClick r:id="rId6" action="ppaction://hlinksldjump"/>
              </a:rPr>
              <a:t>matriz inversa de Procesos Cobit</a:t>
            </a:r>
            <a:r>
              <a:rPr lang="es-EC" dirty="0" smtClean="0"/>
              <a:t> versus metas de TI, seleccionando aquellos procesos que permitían </a:t>
            </a:r>
            <a:r>
              <a:rPr lang="es-EC" dirty="0"/>
              <a:t>cumplir con la mayoría de las metas de TI.</a:t>
            </a:r>
            <a:endParaRPr lang="es-ES" dirty="0"/>
          </a:p>
        </p:txBody>
      </p:sp>
      <p:sp>
        <p:nvSpPr>
          <p:cNvPr id="4" name="3 Flecha derecha">
            <a:hlinkClick r:id="rId7" action="ppaction://hlinksldjump"/>
          </p:cNvPr>
          <p:cNvSpPr/>
          <p:nvPr/>
        </p:nvSpPr>
        <p:spPr>
          <a:xfrm>
            <a:off x="8028384" y="6309320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92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80084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b="1" dirty="0" smtClean="0"/>
              <a:t>Balanced Scorecard</a:t>
            </a:r>
            <a:endParaRPr lang="es-ES" sz="3600" b="1" dirty="0"/>
          </a:p>
        </p:txBody>
      </p:sp>
      <p:pic>
        <p:nvPicPr>
          <p:cNvPr id="4" name="Picture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067944" y="3861048"/>
            <a:ext cx="1368152" cy="432048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8316416" y="6093296"/>
            <a:ext cx="43204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424" y="44624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b="1" dirty="0" smtClean="0"/>
              <a:t>Objetivos y Metas de TI</a:t>
            </a:r>
            <a:endParaRPr lang="es-ES" sz="3600" b="1" dirty="0"/>
          </a:p>
        </p:txBody>
      </p:sp>
      <p:pic>
        <p:nvPicPr>
          <p:cNvPr id="4" name="Picture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8316416" y="6093296"/>
            <a:ext cx="43204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83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29076" y="6309320"/>
            <a:ext cx="288032" cy="1098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2304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b="1" dirty="0" smtClean="0"/>
              <a:t>Mapeo Metas de TI y Procesos Cobit</a:t>
            </a:r>
            <a:endParaRPr lang="es-ES" sz="3600" b="1" dirty="0"/>
          </a:p>
        </p:txBody>
      </p:sp>
      <p:pic>
        <p:nvPicPr>
          <p:cNvPr id="4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6448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8553128" y="6419180"/>
            <a:ext cx="43204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3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2360"/>
            <a:ext cx="8208912" cy="578328"/>
          </a:xfrm>
        </p:spPr>
        <p:txBody>
          <a:bodyPr>
            <a:noAutofit/>
          </a:bodyPr>
          <a:lstStyle/>
          <a:p>
            <a:pPr algn="r"/>
            <a:r>
              <a:rPr lang="es-ES" sz="3200" b="1" dirty="0" smtClean="0"/>
              <a:t>Correlación entre Procesos Cobit y Metas de TI</a:t>
            </a:r>
            <a:endParaRPr lang="es-ES" sz="3200" b="1" dirty="0"/>
          </a:p>
        </p:txBody>
      </p:sp>
      <p:pic>
        <p:nvPicPr>
          <p:cNvPr id="4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2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8316416" y="6425952"/>
            <a:ext cx="43204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1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576064"/>
          </a:xfrm>
        </p:spPr>
        <p:txBody>
          <a:bodyPr>
            <a:noAutofit/>
          </a:bodyPr>
          <a:lstStyle/>
          <a:p>
            <a:r>
              <a:rPr lang="es-ES" sz="3600" dirty="0" smtClean="0"/>
              <a:t>Resumen de Procesos Cobit a ser auditados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868170"/>
            <a:ext cx="6140152" cy="35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4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7030A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2113</TotalTime>
  <Words>2154</Words>
  <Application>Microsoft Office PowerPoint</Application>
  <PresentationFormat>On-screen Show (4:3)</PresentationFormat>
  <Paragraphs>142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Flujo</vt:lpstr>
      <vt:lpstr>AUDITORÍA INFORMÁTICA EN LA EMPRESA ENAP SIPETROL S.A DE ACUERDO A LA METODOLOGÍA COBIT VERSIÓN 4.1</vt:lpstr>
      <vt:lpstr>Contenido</vt:lpstr>
      <vt:lpstr>Resumen Parte I</vt:lpstr>
      <vt:lpstr>Resumen Parte I</vt:lpstr>
      <vt:lpstr>Balanced Scorecard</vt:lpstr>
      <vt:lpstr>Objetivos y Metas de TI</vt:lpstr>
      <vt:lpstr>Mapeo Metas de TI y Procesos Cobit</vt:lpstr>
      <vt:lpstr>Correlación entre Procesos Cobit y Metas de TI</vt:lpstr>
      <vt:lpstr>Resumen de Procesos Cobit a ser auditados</vt:lpstr>
      <vt:lpstr>Plan de la Auditoría</vt:lpstr>
      <vt:lpstr>Desarrollo de la Auditoría</vt:lpstr>
      <vt:lpstr>Desarrollo de la Auditoría</vt:lpstr>
      <vt:lpstr>PowerPoint Presentation</vt:lpstr>
      <vt:lpstr>Informe Final de Auditoria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Proyectos asociados a las recomendaciones</vt:lpstr>
      <vt:lpstr>Plan de implementación</vt:lpstr>
      <vt:lpstr>Plan de implementación</vt:lpstr>
      <vt:lpstr>Conclusiones y Recomendaciones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NELLYPE</dc:creator>
  <cp:lastModifiedBy>Antonio Chuquimarca</cp:lastModifiedBy>
  <cp:revision>177</cp:revision>
  <dcterms:created xsi:type="dcterms:W3CDTF">2013-11-01T01:50:14Z</dcterms:created>
  <dcterms:modified xsi:type="dcterms:W3CDTF">2015-01-07T03:07:20Z</dcterms:modified>
</cp:coreProperties>
</file>