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8" r:id="rId2"/>
    <p:sldId id="348" r:id="rId3"/>
    <p:sldId id="405" r:id="rId4"/>
    <p:sldId id="406" r:id="rId5"/>
    <p:sldId id="452" r:id="rId6"/>
    <p:sldId id="374" r:id="rId7"/>
    <p:sldId id="401" r:id="rId8"/>
    <p:sldId id="440" r:id="rId9"/>
    <p:sldId id="402" r:id="rId10"/>
    <p:sldId id="441" r:id="rId11"/>
    <p:sldId id="403" r:id="rId12"/>
    <p:sldId id="446" r:id="rId13"/>
    <p:sldId id="442" r:id="rId14"/>
    <p:sldId id="375" r:id="rId15"/>
    <p:sldId id="372" r:id="rId16"/>
    <p:sldId id="369" r:id="rId17"/>
    <p:sldId id="443" r:id="rId18"/>
    <p:sldId id="379" r:id="rId19"/>
    <p:sldId id="381" r:id="rId20"/>
    <p:sldId id="380" r:id="rId21"/>
    <p:sldId id="409" r:id="rId22"/>
    <p:sldId id="410" r:id="rId23"/>
    <p:sldId id="411" r:id="rId24"/>
    <p:sldId id="412" r:id="rId25"/>
    <p:sldId id="413" r:id="rId26"/>
    <p:sldId id="414" r:id="rId27"/>
    <p:sldId id="417" r:id="rId28"/>
    <p:sldId id="418" r:id="rId29"/>
    <p:sldId id="415" r:id="rId30"/>
    <p:sldId id="416" r:id="rId31"/>
    <p:sldId id="419" r:id="rId32"/>
    <p:sldId id="421" r:id="rId33"/>
    <p:sldId id="422" r:id="rId34"/>
    <p:sldId id="382" r:id="rId35"/>
    <p:sldId id="423" r:id="rId36"/>
    <p:sldId id="444" r:id="rId37"/>
    <p:sldId id="385" r:id="rId38"/>
    <p:sldId id="424" r:id="rId39"/>
    <p:sldId id="425" r:id="rId40"/>
    <p:sldId id="426" r:id="rId41"/>
    <p:sldId id="429" r:id="rId42"/>
    <p:sldId id="430" r:id="rId43"/>
    <p:sldId id="453" r:id="rId44"/>
    <p:sldId id="431" r:id="rId45"/>
    <p:sldId id="432" r:id="rId46"/>
    <p:sldId id="451" r:id="rId47"/>
    <p:sldId id="454" r:id="rId48"/>
    <p:sldId id="433" r:id="rId49"/>
    <p:sldId id="434" r:id="rId50"/>
    <p:sldId id="435" r:id="rId51"/>
    <p:sldId id="436" r:id="rId52"/>
    <p:sldId id="445" r:id="rId53"/>
    <p:sldId id="437" r:id="rId54"/>
    <p:sldId id="447" r:id="rId55"/>
    <p:sldId id="439" r:id="rId56"/>
    <p:sldId id="450" r:id="rId57"/>
    <p:sldId id="448" r:id="rId58"/>
    <p:sldId id="438" r:id="rId59"/>
    <p:sldId id="449" r:id="rId60"/>
    <p:sldId id="400" r:id="rId6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5575" autoAdjust="0"/>
  </p:normalViewPr>
  <p:slideViewPr>
    <p:cSldViewPr showGuides="1">
      <p:cViewPr varScale="1">
        <p:scale>
          <a:sx n="74" d="100"/>
          <a:sy n="74" d="100"/>
        </p:scale>
        <p:origin x="666"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EC" b="1"/>
              <a:t>SISTEMAS MILITARES MAS SENSIBLES COMO BLANCOS DE ATAQUES CIBERNÉTICOS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Hoja1!$B$1</c:f>
              <c:strCache>
                <c:ptCount val="1"/>
                <c:pt idx="0">
                  <c:v>Valor</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C3I2</c:v>
                </c:pt>
                <c:pt idx="1">
                  <c:v>Infra. Infor. COMACO</c:v>
                </c:pt>
                <c:pt idx="2">
                  <c:v>Infra. Infor. Fuerzas</c:v>
                </c:pt>
                <c:pt idx="3">
                  <c:v>Sistemas radares FF.AA</c:v>
                </c:pt>
                <c:pt idx="4">
                  <c:v>Sistema naveg. F. Naval.</c:v>
                </c:pt>
                <c:pt idx="5">
                  <c:v>Sistema Armas</c:v>
                </c:pt>
                <c:pt idx="6">
                  <c:v>Servidores infor. Calificada.</c:v>
                </c:pt>
              </c:strCache>
            </c:strRef>
          </c:cat>
          <c:val>
            <c:numRef>
              <c:f>Hoja1!$B$2:$B$8</c:f>
              <c:numCache>
                <c:formatCode>General</c:formatCode>
                <c:ptCount val="7"/>
                <c:pt idx="0">
                  <c:v>12</c:v>
                </c:pt>
                <c:pt idx="1">
                  <c:v>10</c:v>
                </c:pt>
                <c:pt idx="2">
                  <c:v>13</c:v>
                </c:pt>
                <c:pt idx="3">
                  <c:v>7</c:v>
                </c:pt>
                <c:pt idx="4">
                  <c:v>1</c:v>
                </c:pt>
                <c:pt idx="5">
                  <c:v>5</c:v>
                </c:pt>
                <c:pt idx="6">
                  <c:v>12</c:v>
                </c:pt>
              </c:numCache>
            </c:numRef>
          </c:val>
        </c:ser>
        <c:dLbls>
          <c:dLblPos val="inEnd"/>
          <c:showLegendKey val="0"/>
          <c:showVal val="1"/>
          <c:showCatName val="0"/>
          <c:showSerName val="0"/>
          <c:showPercent val="0"/>
          <c:showBubbleSize val="0"/>
        </c:dLbls>
        <c:gapWidth val="100"/>
        <c:overlap val="-24"/>
        <c:axId val="-588552992"/>
        <c:axId val="-588550816"/>
      </c:barChart>
      <c:catAx>
        <c:axId val="-588552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8550816"/>
        <c:crosses val="autoZero"/>
        <c:auto val="1"/>
        <c:lblAlgn val="ctr"/>
        <c:lblOffset val="100"/>
        <c:noMultiLvlLbl val="0"/>
      </c:catAx>
      <c:valAx>
        <c:axId val="-588550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8552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EC"/>
              <a:t>ÁREAS INFRAESTRUCTURA CRÍTICA DEL ESTADO SERÍAN BLANCOS DE ATAQUES CIBERNÉTICOS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Hoja1!$B$1</c:f>
              <c:strCache>
                <c:ptCount val="1"/>
                <c:pt idx="0">
                  <c:v>Valor</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Centrales y R. Energía</c:v>
                </c:pt>
                <c:pt idx="1">
                  <c:v>TICS</c:v>
                </c:pt>
                <c:pt idx="2">
                  <c:v>Finanzas</c:v>
                </c:pt>
                <c:pt idx="3">
                  <c:v>Salud</c:v>
                </c:pt>
                <c:pt idx="4">
                  <c:v>Alimentación</c:v>
                </c:pt>
                <c:pt idx="5">
                  <c:v>Agua</c:v>
                </c:pt>
                <c:pt idx="6">
                  <c:v>Transporte</c:v>
                </c:pt>
                <c:pt idx="7">
                  <c:v>SRI</c:v>
                </c:pt>
              </c:strCache>
            </c:strRef>
          </c:cat>
          <c:val>
            <c:numRef>
              <c:f>Hoja1!$B$2:$B$9</c:f>
              <c:numCache>
                <c:formatCode>General</c:formatCode>
                <c:ptCount val="8"/>
                <c:pt idx="0">
                  <c:v>18</c:v>
                </c:pt>
                <c:pt idx="1">
                  <c:v>16</c:v>
                </c:pt>
                <c:pt idx="2">
                  <c:v>14</c:v>
                </c:pt>
                <c:pt idx="3">
                  <c:v>0</c:v>
                </c:pt>
                <c:pt idx="4">
                  <c:v>1</c:v>
                </c:pt>
                <c:pt idx="5">
                  <c:v>3</c:v>
                </c:pt>
                <c:pt idx="6">
                  <c:v>2</c:v>
                </c:pt>
                <c:pt idx="7">
                  <c:v>3</c:v>
                </c:pt>
              </c:numCache>
            </c:numRef>
          </c:val>
        </c:ser>
        <c:dLbls>
          <c:showLegendKey val="0"/>
          <c:showVal val="1"/>
          <c:showCatName val="0"/>
          <c:showSerName val="0"/>
          <c:showPercent val="0"/>
          <c:showBubbleSize val="0"/>
        </c:dLbls>
        <c:gapWidth val="150"/>
        <c:shape val="box"/>
        <c:axId val="-379583952"/>
        <c:axId val="-379583408"/>
        <c:axId val="0"/>
      </c:bar3DChart>
      <c:catAx>
        <c:axId val="-379583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79583408"/>
        <c:crosses val="autoZero"/>
        <c:auto val="1"/>
        <c:lblAlgn val="ctr"/>
        <c:lblOffset val="100"/>
        <c:noMultiLvlLbl val="0"/>
      </c:catAx>
      <c:valAx>
        <c:axId val="-379583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79583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C"/>
              <a:t>¿QUÉ CAPACIDAD DEBE TENER LA CIBERDEFENSA DEL COMACO?</a:t>
            </a:r>
          </a:p>
        </c:rich>
      </c:tx>
      <c:layout>
        <c:manualLayout>
          <c:xMode val="edge"/>
          <c:yMode val="edge"/>
          <c:x val="0.12386079611605853"/>
          <c:y val="2.3731236597569691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Hoja1!$B$1</c:f>
              <c:strCache>
                <c:ptCount val="1"/>
                <c:pt idx="0">
                  <c:v>Valor</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Hoja1!$A$2:$A$9</c:f>
              <c:strCache>
                <c:ptCount val="8"/>
                <c:pt idx="0">
                  <c:v>Deneg. Servicio</c:v>
                </c:pt>
                <c:pt idx="1">
                  <c:v>Detecc. Análisis Vulnerab.</c:v>
                </c:pt>
                <c:pt idx="2">
                  <c:v>Hackeo Ético</c:v>
                </c:pt>
                <c:pt idx="3">
                  <c:v>Infor. Forense</c:v>
                </c:pt>
                <c:pt idx="4">
                  <c:v>Monitoreo Redes</c:v>
                </c:pt>
                <c:pt idx="5">
                  <c:v>Detecc. email maliciosos</c:v>
                </c:pt>
                <c:pt idx="6">
                  <c:v>Detecc. M.media malicioso</c:v>
                </c:pt>
                <c:pt idx="7">
                  <c:v>Detección Intrusos</c:v>
                </c:pt>
              </c:strCache>
            </c:strRef>
          </c:cat>
          <c:val>
            <c:numRef>
              <c:f>Hoja1!$B$2:$B$9</c:f>
              <c:numCache>
                <c:formatCode>General</c:formatCode>
                <c:ptCount val="8"/>
                <c:pt idx="0">
                  <c:v>6</c:v>
                </c:pt>
                <c:pt idx="1">
                  <c:v>13</c:v>
                </c:pt>
                <c:pt idx="2">
                  <c:v>6</c:v>
                </c:pt>
                <c:pt idx="3">
                  <c:v>9</c:v>
                </c:pt>
                <c:pt idx="4">
                  <c:v>9</c:v>
                </c:pt>
                <c:pt idx="5">
                  <c:v>1</c:v>
                </c:pt>
                <c:pt idx="6">
                  <c:v>2</c:v>
                </c:pt>
                <c:pt idx="7">
                  <c:v>14</c:v>
                </c:pt>
              </c:numCache>
            </c:numRef>
          </c:val>
        </c:ser>
        <c:dLbls>
          <c:showLegendKey val="0"/>
          <c:showVal val="1"/>
          <c:showCatName val="0"/>
          <c:showSerName val="0"/>
          <c:showPercent val="0"/>
          <c:showBubbleSize val="0"/>
        </c:dLbls>
        <c:gapWidth val="150"/>
        <c:shape val="box"/>
        <c:axId val="-379587760"/>
        <c:axId val="-379580688"/>
        <c:axId val="0"/>
      </c:bar3DChart>
      <c:catAx>
        <c:axId val="-37958776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379580688"/>
        <c:crosses val="autoZero"/>
        <c:auto val="1"/>
        <c:lblAlgn val="ctr"/>
        <c:lblOffset val="100"/>
        <c:noMultiLvlLbl val="0"/>
      </c:catAx>
      <c:valAx>
        <c:axId val="-37958068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379587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EC"/>
              <a:t>CUÁLES SON LAS PRINCIPALES LIMITACIONES DEL COMANDO DE CIBERDEFENSA.</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Hoja1!$B$1</c:f>
              <c:strCache>
                <c:ptCount val="1"/>
                <c:pt idx="0">
                  <c:v>Serie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Infra. Física</c:v>
                </c:pt>
                <c:pt idx="1">
                  <c:v>Software Licencia</c:v>
                </c:pt>
                <c:pt idx="2">
                  <c:v>Capacitación</c:v>
                </c:pt>
                <c:pt idx="3">
                  <c:v>Presupuesto</c:v>
                </c:pt>
                <c:pt idx="4">
                  <c:v>Concienciación</c:v>
                </c:pt>
                <c:pt idx="5">
                  <c:v>Otro</c:v>
                </c:pt>
              </c:strCache>
            </c:strRef>
          </c:cat>
          <c:val>
            <c:numRef>
              <c:f>Hoja1!$B$2:$B$7</c:f>
              <c:numCache>
                <c:formatCode>General</c:formatCode>
                <c:ptCount val="6"/>
                <c:pt idx="0">
                  <c:v>12</c:v>
                </c:pt>
                <c:pt idx="1">
                  <c:v>4</c:v>
                </c:pt>
                <c:pt idx="2">
                  <c:v>16</c:v>
                </c:pt>
                <c:pt idx="3">
                  <c:v>10</c:v>
                </c:pt>
                <c:pt idx="4">
                  <c:v>12</c:v>
                </c:pt>
                <c:pt idx="5">
                  <c:v>3</c:v>
                </c:pt>
              </c:numCache>
            </c:numRef>
          </c:val>
        </c:ser>
        <c:dLbls>
          <c:showLegendKey val="0"/>
          <c:showVal val="1"/>
          <c:showCatName val="0"/>
          <c:showSerName val="0"/>
          <c:showPercent val="0"/>
          <c:showBubbleSize val="0"/>
        </c:dLbls>
        <c:gapWidth val="150"/>
        <c:shape val="box"/>
        <c:axId val="-379585040"/>
        <c:axId val="-379587216"/>
        <c:axId val="0"/>
      </c:bar3DChart>
      <c:catAx>
        <c:axId val="-379585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79587216"/>
        <c:crosses val="autoZero"/>
        <c:auto val="1"/>
        <c:lblAlgn val="ctr"/>
        <c:lblOffset val="100"/>
        <c:noMultiLvlLbl val="0"/>
      </c:catAx>
      <c:valAx>
        <c:axId val="-379587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79585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EC"/>
              <a:t>¿EL COMANDO DE CIBERDEFENSA DE LAS FF.AA DISPONE DE MEDIOS NECESARIOS PARA IMPEDIR UN ATAQUE CIBERNÉTICO?</a:t>
            </a:r>
          </a:p>
        </c:rich>
      </c:tx>
      <c:layout>
        <c:manualLayout>
          <c:xMode val="edge"/>
          <c:yMode val="edge"/>
          <c:x val="0.12214242857460315"/>
          <c:y val="4.837734327756500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Hoja1!$B$1</c:f>
              <c:strCache>
                <c:ptCount val="1"/>
                <c:pt idx="0">
                  <c:v>Valor</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SI</c:v>
                </c:pt>
                <c:pt idx="1">
                  <c:v>NO</c:v>
                </c:pt>
              </c:strCache>
            </c:strRef>
          </c:cat>
          <c:val>
            <c:numRef>
              <c:f>Hoja1!$B$2:$B$3</c:f>
              <c:numCache>
                <c:formatCode>General</c:formatCode>
                <c:ptCount val="2"/>
                <c:pt idx="0">
                  <c:v>2</c:v>
                </c:pt>
                <c:pt idx="1">
                  <c:v>18</c:v>
                </c:pt>
              </c:numCache>
            </c:numRef>
          </c:val>
        </c:ser>
        <c:dLbls>
          <c:showLegendKey val="0"/>
          <c:showVal val="1"/>
          <c:showCatName val="0"/>
          <c:showSerName val="0"/>
          <c:showPercent val="0"/>
          <c:showBubbleSize val="0"/>
        </c:dLbls>
        <c:gapWidth val="100"/>
        <c:overlap val="-24"/>
        <c:axId val="-379585584"/>
        <c:axId val="-379584496"/>
      </c:barChart>
      <c:catAx>
        <c:axId val="-379585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79584496"/>
        <c:crosses val="autoZero"/>
        <c:auto val="1"/>
        <c:lblAlgn val="ctr"/>
        <c:lblOffset val="100"/>
        <c:noMultiLvlLbl val="0"/>
      </c:catAx>
      <c:valAx>
        <c:axId val="-379584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79585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CIBERAMENAZAS QUE ENFRENTARÍA EL COMANDO DE CIBERDEFENSA.</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Hoja1!$B$1</c:f>
              <c:strCache>
                <c:ptCount val="1"/>
                <c:pt idx="0">
                  <c:v>Valor</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Estados</c:v>
                </c:pt>
                <c:pt idx="1">
                  <c:v>Org. Criminales</c:v>
                </c:pt>
                <c:pt idx="2">
                  <c:v>Hacktivistas</c:v>
                </c:pt>
                <c:pt idx="3">
                  <c:v>Terroristas</c:v>
                </c:pt>
                <c:pt idx="4">
                  <c:v>Otros </c:v>
                </c:pt>
              </c:strCache>
            </c:strRef>
          </c:cat>
          <c:val>
            <c:numRef>
              <c:f>Hoja1!$B$2:$B$6</c:f>
              <c:numCache>
                <c:formatCode>General</c:formatCode>
                <c:ptCount val="5"/>
                <c:pt idx="0">
                  <c:v>13</c:v>
                </c:pt>
                <c:pt idx="1">
                  <c:v>14</c:v>
                </c:pt>
                <c:pt idx="2">
                  <c:v>16</c:v>
                </c:pt>
                <c:pt idx="3">
                  <c:v>15</c:v>
                </c:pt>
                <c:pt idx="4">
                  <c:v>2</c:v>
                </c:pt>
              </c:numCache>
            </c:numRef>
          </c:val>
        </c:ser>
        <c:dLbls>
          <c:dLblPos val="outEnd"/>
          <c:showLegendKey val="0"/>
          <c:showVal val="1"/>
          <c:showCatName val="0"/>
          <c:showSerName val="0"/>
          <c:showPercent val="0"/>
          <c:showBubbleSize val="0"/>
        </c:dLbls>
        <c:gapWidth val="100"/>
        <c:overlap val="-24"/>
        <c:axId val="-375940288"/>
        <c:axId val="-375939744"/>
      </c:barChart>
      <c:catAx>
        <c:axId val="-3759402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EC"/>
          </a:p>
        </c:txPr>
        <c:crossAx val="-375939744"/>
        <c:crosses val="autoZero"/>
        <c:auto val="1"/>
        <c:lblAlgn val="ctr"/>
        <c:lblOffset val="100"/>
        <c:noMultiLvlLbl val="0"/>
      </c:catAx>
      <c:valAx>
        <c:axId val="-375939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75940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s-EC"/>
              <a:t>¿QUÉ PORCENTAJE DEL PRESUPUESTO DEL COMACO DEBE SER ASIGNADO A LA CIBERDEFENSA?</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s-EC"/>
        </a:p>
      </c:txPr>
    </c:title>
    <c:autoTitleDeleted val="0"/>
    <c:plotArea>
      <c:layout/>
      <c:barChart>
        <c:barDir val="col"/>
        <c:grouping val="clustered"/>
        <c:varyColors val="0"/>
        <c:ser>
          <c:idx val="0"/>
          <c:order val="0"/>
          <c:tx>
            <c:strRef>
              <c:f>Hoja1!$B$1</c:f>
              <c:strCache>
                <c:ptCount val="1"/>
                <c:pt idx="0">
                  <c:v>Valor</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Hoja1!$A$2:$A$6</c:f>
              <c:strCache>
                <c:ptCount val="5"/>
                <c:pt idx="0">
                  <c:v>10%</c:v>
                </c:pt>
                <c:pt idx="1">
                  <c:v>15%</c:v>
                </c:pt>
                <c:pt idx="2">
                  <c:v>20%</c:v>
                </c:pt>
                <c:pt idx="3">
                  <c:v>25%</c:v>
                </c:pt>
                <c:pt idx="4">
                  <c:v>Otro</c:v>
                </c:pt>
              </c:strCache>
            </c:strRef>
          </c:cat>
          <c:val>
            <c:numRef>
              <c:f>Hoja1!$B$2:$B$6</c:f>
              <c:numCache>
                <c:formatCode>General</c:formatCode>
                <c:ptCount val="5"/>
                <c:pt idx="0">
                  <c:v>4</c:v>
                </c:pt>
                <c:pt idx="1">
                  <c:v>3</c:v>
                </c:pt>
                <c:pt idx="2">
                  <c:v>4</c:v>
                </c:pt>
                <c:pt idx="3">
                  <c:v>4</c:v>
                </c:pt>
                <c:pt idx="4">
                  <c:v>4</c:v>
                </c:pt>
              </c:numCache>
            </c:numRef>
          </c:val>
        </c:ser>
        <c:dLbls>
          <c:dLblPos val="inEnd"/>
          <c:showLegendKey val="0"/>
          <c:showVal val="1"/>
          <c:showCatName val="0"/>
          <c:showSerName val="0"/>
          <c:showPercent val="0"/>
          <c:showBubbleSize val="0"/>
        </c:dLbls>
        <c:gapWidth val="41"/>
        <c:axId val="-375938112"/>
        <c:axId val="-375937568"/>
      </c:barChart>
      <c:catAx>
        <c:axId val="-3759381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s-EC"/>
          </a:p>
        </c:txPr>
        <c:crossAx val="-375937568"/>
        <c:crosses val="autoZero"/>
        <c:auto val="1"/>
        <c:lblAlgn val="ctr"/>
        <c:lblOffset val="100"/>
        <c:noMultiLvlLbl val="0"/>
      </c:catAx>
      <c:valAx>
        <c:axId val="-375937568"/>
        <c:scaling>
          <c:orientation val="minMax"/>
        </c:scaling>
        <c:delete val="1"/>
        <c:axPos val="l"/>
        <c:numFmt formatCode="General" sourceLinked="1"/>
        <c:majorTickMark val="none"/>
        <c:minorTickMark val="none"/>
        <c:tickLblPos val="nextTo"/>
        <c:crossAx val="-375938112"/>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PRIORIDAD DE LA INFRAESTRUCTURA CRÍTICA DE FF.AA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Hoja1!$B$1</c:f>
              <c:strCache>
                <c:ptCount val="1"/>
                <c:pt idx="0">
                  <c:v>I</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R. Datos COMACO</c:v>
                </c:pt>
                <c:pt idx="1">
                  <c:v>Sist. Pers. FF.AA</c:v>
                </c:pt>
                <c:pt idx="2">
                  <c:v>Sist. Infor. ISSFA</c:v>
                </c:pt>
                <c:pt idx="3">
                  <c:v>S. B. Datos FUERZAS</c:v>
                </c:pt>
                <c:pt idx="4">
                  <c:v>Sist. RADARES</c:v>
                </c:pt>
                <c:pt idx="5">
                  <c:v>Sist. CIBERDEFENSA</c:v>
                </c:pt>
                <c:pt idx="6">
                  <c:v>C3I2</c:v>
                </c:pt>
                <c:pt idx="7">
                  <c:v>R.Datos COIMC</c:v>
                </c:pt>
                <c:pt idx="8">
                  <c:v>Sist. ARMAS</c:v>
                </c:pt>
              </c:strCache>
            </c:strRef>
          </c:cat>
          <c:val>
            <c:numRef>
              <c:f>Hoja1!$B$2:$B$10</c:f>
              <c:numCache>
                <c:formatCode>General</c:formatCode>
                <c:ptCount val="9"/>
                <c:pt idx="0">
                  <c:v>12</c:v>
                </c:pt>
                <c:pt idx="1">
                  <c:v>2</c:v>
                </c:pt>
                <c:pt idx="2">
                  <c:v>1</c:v>
                </c:pt>
                <c:pt idx="3">
                  <c:v>7</c:v>
                </c:pt>
                <c:pt idx="4">
                  <c:v>11</c:v>
                </c:pt>
                <c:pt idx="5">
                  <c:v>13</c:v>
                </c:pt>
                <c:pt idx="6">
                  <c:v>16</c:v>
                </c:pt>
                <c:pt idx="7">
                  <c:v>11</c:v>
                </c:pt>
                <c:pt idx="8">
                  <c:v>9</c:v>
                </c:pt>
              </c:numCache>
            </c:numRef>
          </c:val>
        </c:ser>
        <c:ser>
          <c:idx val="1"/>
          <c:order val="1"/>
          <c:tx>
            <c:strRef>
              <c:f>Hoja1!$C$1</c:f>
              <c:strCache>
                <c:ptCount val="1"/>
                <c:pt idx="0">
                  <c:v>SI</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R. Datos COMACO</c:v>
                </c:pt>
                <c:pt idx="1">
                  <c:v>Sist. Pers. FF.AA</c:v>
                </c:pt>
                <c:pt idx="2">
                  <c:v>Sist. Infor. ISSFA</c:v>
                </c:pt>
                <c:pt idx="3">
                  <c:v>S. B. Datos FUERZAS</c:v>
                </c:pt>
                <c:pt idx="4">
                  <c:v>Sist. RADARES</c:v>
                </c:pt>
                <c:pt idx="5">
                  <c:v>Sist. CIBERDEFENSA</c:v>
                </c:pt>
                <c:pt idx="6">
                  <c:v>C3I2</c:v>
                </c:pt>
                <c:pt idx="7">
                  <c:v>R.Datos COIMC</c:v>
                </c:pt>
                <c:pt idx="8">
                  <c:v>Sist. ARMAS</c:v>
                </c:pt>
              </c:strCache>
            </c:strRef>
          </c:cat>
          <c:val>
            <c:numRef>
              <c:f>Hoja1!$C$2:$C$10</c:f>
              <c:numCache>
                <c:formatCode>General</c:formatCode>
                <c:ptCount val="9"/>
                <c:pt idx="0">
                  <c:v>5</c:v>
                </c:pt>
                <c:pt idx="1">
                  <c:v>9</c:v>
                </c:pt>
                <c:pt idx="2">
                  <c:v>10</c:v>
                </c:pt>
                <c:pt idx="3">
                  <c:v>1</c:v>
                </c:pt>
                <c:pt idx="4">
                  <c:v>6</c:v>
                </c:pt>
                <c:pt idx="5">
                  <c:v>7</c:v>
                </c:pt>
                <c:pt idx="6">
                  <c:v>2</c:v>
                </c:pt>
                <c:pt idx="7">
                  <c:v>8</c:v>
                </c:pt>
                <c:pt idx="8">
                  <c:v>4</c:v>
                </c:pt>
              </c:numCache>
            </c:numRef>
          </c:val>
        </c:ser>
        <c:ser>
          <c:idx val="2"/>
          <c:order val="2"/>
          <c:tx>
            <c:strRef>
              <c:f>Hoja1!$D$1</c:f>
              <c:strCache>
                <c:ptCount val="1"/>
                <c:pt idx="0">
                  <c:v>MI</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R. Datos COMACO</c:v>
                </c:pt>
                <c:pt idx="1">
                  <c:v>Sist. Pers. FF.AA</c:v>
                </c:pt>
                <c:pt idx="2">
                  <c:v>Sist. Infor. ISSFA</c:v>
                </c:pt>
                <c:pt idx="3">
                  <c:v>S. B. Datos FUERZAS</c:v>
                </c:pt>
                <c:pt idx="4">
                  <c:v>Sist. RADARES</c:v>
                </c:pt>
                <c:pt idx="5">
                  <c:v>Sist. CIBERDEFENSA</c:v>
                </c:pt>
                <c:pt idx="6">
                  <c:v>C3I2</c:v>
                </c:pt>
                <c:pt idx="7">
                  <c:v>R.Datos COIMC</c:v>
                </c:pt>
                <c:pt idx="8">
                  <c:v>Sist. ARMAS</c:v>
                </c:pt>
              </c:strCache>
            </c:strRef>
          </c:cat>
          <c:val>
            <c:numRef>
              <c:f>Hoja1!$D$2:$D$10</c:f>
              <c:numCache>
                <c:formatCode>General</c:formatCode>
                <c:ptCount val="9"/>
                <c:pt idx="0">
                  <c:v>3</c:v>
                </c:pt>
                <c:pt idx="1">
                  <c:v>9</c:v>
                </c:pt>
                <c:pt idx="2">
                  <c:v>9</c:v>
                </c:pt>
                <c:pt idx="3">
                  <c:v>12</c:v>
                </c:pt>
                <c:pt idx="4">
                  <c:v>3</c:v>
                </c:pt>
                <c:pt idx="6">
                  <c:v>2</c:v>
                </c:pt>
                <c:pt idx="8">
                  <c:v>4</c:v>
                </c:pt>
              </c:numCache>
            </c:numRef>
          </c:val>
        </c:ser>
        <c:ser>
          <c:idx val="3"/>
          <c:order val="3"/>
          <c:tx>
            <c:strRef>
              <c:f>Hoja1!$E$1</c:f>
              <c:strCache>
                <c:ptCount val="1"/>
                <c:pt idx="0">
                  <c:v>PI</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R. Datos COMACO</c:v>
                </c:pt>
                <c:pt idx="1">
                  <c:v>Sist. Pers. FF.AA</c:v>
                </c:pt>
                <c:pt idx="2">
                  <c:v>Sist. Infor. ISSFA</c:v>
                </c:pt>
                <c:pt idx="3">
                  <c:v>S. B. Datos FUERZAS</c:v>
                </c:pt>
                <c:pt idx="4">
                  <c:v>Sist. RADARES</c:v>
                </c:pt>
                <c:pt idx="5">
                  <c:v>Sist. CIBERDEFENSA</c:v>
                </c:pt>
                <c:pt idx="6">
                  <c:v>C3I2</c:v>
                </c:pt>
                <c:pt idx="7">
                  <c:v>R.Datos COIMC</c:v>
                </c:pt>
                <c:pt idx="8">
                  <c:v>Sist. ARMAS</c:v>
                </c:pt>
              </c:strCache>
            </c:strRef>
          </c:cat>
          <c:val>
            <c:numRef>
              <c:f>Hoja1!$E$2:$E$10</c:f>
              <c:numCache>
                <c:formatCode>General</c:formatCode>
                <c:ptCount val="9"/>
                <c:pt idx="7">
                  <c:v>1</c:v>
                </c:pt>
                <c:pt idx="8">
                  <c:v>2</c:v>
                </c:pt>
              </c:numCache>
            </c:numRef>
          </c:val>
        </c:ser>
        <c:ser>
          <c:idx val="4"/>
          <c:order val="4"/>
          <c:tx>
            <c:strRef>
              <c:f>Hoja1!$F$1</c:f>
              <c:strCache>
                <c:ptCount val="1"/>
                <c:pt idx="0">
                  <c:v>NC</c:v>
                </c:pt>
              </c:strCache>
            </c:strRef>
          </c:tx>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R. Datos COMACO</c:v>
                </c:pt>
                <c:pt idx="1">
                  <c:v>Sist. Pers. FF.AA</c:v>
                </c:pt>
                <c:pt idx="2">
                  <c:v>Sist. Infor. ISSFA</c:v>
                </c:pt>
                <c:pt idx="3">
                  <c:v>S. B. Datos FUERZAS</c:v>
                </c:pt>
                <c:pt idx="4">
                  <c:v>Sist. RADARES</c:v>
                </c:pt>
                <c:pt idx="5">
                  <c:v>Sist. CIBERDEFENSA</c:v>
                </c:pt>
                <c:pt idx="6">
                  <c:v>C3I2</c:v>
                </c:pt>
                <c:pt idx="7">
                  <c:v>R.Datos COIMC</c:v>
                </c:pt>
                <c:pt idx="8">
                  <c:v>Sist. ARMAS</c:v>
                </c:pt>
              </c:strCache>
            </c:strRef>
          </c:cat>
          <c:val>
            <c:numRef>
              <c:f>Hoja1!$F$2:$F$10</c:f>
              <c:numCache>
                <c:formatCode>General</c:formatCode>
                <c:ptCount val="9"/>
                <c:pt idx="8">
                  <c:v>1</c:v>
                </c:pt>
              </c:numCache>
            </c:numRef>
          </c:val>
        </c:ser>
        <c:dLbls>
          <c:showLegendKey val="0"/>
          <c:showVal val="1"/>
          <c:showCatName val="0"/>
          <c:showSerName val="0"/>
          <c:showPercent val="0"/>
          <c:showBubbleSize val="0"/>
        </c:dLbls>
        <c:gapWidth val="150"/>
        <c:shape val="box"/>
        <c:axId val="-375936480"/>
        <c:axId val="-375935936"/>
        <c:axId val="0"/>
      </c:bar3DChart>
      <c:catAx>
        <c:axId val="-3759364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75935936"/>
        <c:crosses val="autoZero"/>
        <c:auto val="1"/>
        <c:lblAlgn val="ctr"/>
        <c:lblOffset val="100"/>
        <c:noMultiLvlLbl val="0"/>
      </c:catAx>
      <c:valAx>
        <c:axId val="-375935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75936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s-EC"/>
              <a:t>¿LA CIBERDEFENSA DEBE ESTAR A CARGO DE LAS FF.AA U OTRA INSTITUCION?</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Hoja1!$B$1</c:f>
              <c:strCache>
                <c:ptCount val="1"/>
                <c:pt idx="0">
                  <c:v>Valor</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Hoja1!$A$2:$A$3</c:f>
              <c:strCache>
                <c:ptCount val="2"/>
                <c:pt idx="0">
                  <c:v>FF.AA</c:v>
                </c:pt>
                <c:pt idx="1">
                  <c:v>Otra Inst.</c:v>
                </c:pt>
              </c:strCache>
            </c:strRef>
          </c:cat>
          <c:val>
            <c:numRef>
              <c:f>Hoja1!$B$2:$B$3</c:f>
              <c:numCache>
                <c:formatCode>General</c:formatCode>
                <c:ptCount val="2"/>
                <c:pt idx="0">
                  <c:v>19</c:v>
                </c:pt>
                <c:pt idx="1">
                  <c:v>1</c:v>
                </c:pt>
              </c:numCache>
            </c:numRef>
          </c:val>
        </c:ser>
        <c:dLbls>
          <c:dLblPos val="outEnd"/>
          <c:showLegendKey val="0"/>
          <c:showVal val="1"/>
          <c:showCatName val="0"/>
          <c:showSerName val="0"/>
          <c:showPercent val="0"/>
          <c:showBubbleSize val="0"/>
        </c:dLbls>
        <c:gapWidth val="444"/>
        <c:overlap val="-90"/>
        <c:axId val="-364802704"/>
        <c:axId val="-364803248"/>
      </c:barChart>
      <c:catAx>
        <c:axId val="-3648027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EC"/>
          </a:p>
        </c:txPr>
        <c:crossAx val="-364803248"/>
        <c:crosses val="autoZero"/>
        <c:auto val="1"/>
        <c:lblAlgn val="ctr"/>
        <c:lblOffset val="100"/>
        <c:noMultiLvlLbl val="0"/>
      </c:catAx>
      <c:valAx>
        <c:axId val="-364803248"/>
        <c:scaling>
          <c:orientation val="minMax"/>
        </c:scaling>
        <c:delete val="1"/>
        <c:axPos val="l"/>
        <c:numFmt formatCode="General" sourceLinked="1"/>
        <c:majorTickMark val="none"/>
        <c:minorTickMark val="none"/>
        <c:tickLblPos val="nextTo"/>
        <c:crossAx val="-364802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2CD274-7487-494B-AA42-58661CA18BA5}" type="datetimeFigureOut">
              <a:rPr lang="es-EC" smtClean="0"/>
              <a:t>24/04/2015</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B3B9E9-3F1B-4A98-BA6A-3CC8F0DE283C}" type="slidenum">
              <a:rPr lang="es-EC" smtClean="0"/>
              <a:t>‹Nº›</a:t>
            </a:fld>
            <a:endParaRPr lang="es-EC"/>
          </a:p>
        </p:txBody>
      </p:sp>
    </p:spTree>
    <p:extLst>
      <p:ext uri="{BB962C8B-B14F-4D97-AF65-F5344CB8AC3E}">
        <p14:creationId xmlns:p14="http://schemas.microsoft.com/office/powerpoint/2010/main" val="324743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6B3B9E9-3F1B-4A98-BA6A-3CC8F0DE283C}" type="slidenum">
              <a:rPr lang="es-EC" smtClean="0"/>
              <a:t>4</a:t>
            </a:fld>
            <a:endParaRPr lang="es-EC"/>
          </a:p>
        </p:txBody>
      </p:sp>
    </p:spTree>
    <p:extLst>
      <p:ext uri="{BB962C8B-B14F-4D97-AF65-F5344CB8AC3E}">
        <p14:creationId xmlns:p14="http://schemas.microsoft.com/office/powerpoint/2010/main" val="3313703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6B3B9E9-3F1B-4A98-BA6A-3CC8F0DE283C}" type="slidenum">
              <a:rPr lang="es-EC" smtClean="0"/>
              <a:t>33</a:t>
            </a:fld>
            <a:endParaRPr lang="es-EC"/>
          </a:p>
        </p:txBody>
      </p:sp>
    </p:spTree>
    <p:extLst>
      <p:ext uri="{BB962C8B-B14F-4D97-AF65-F5344CB8AC3E}">
        <p14:creationId xmlns:p14="http://schemas.microsoft.com/office/powerpoint/2010/main" val="734930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6B3B9E9-3F1B-4A98-BA6A-3CC8F0DE283C}" type="slidenum">
              <a:rPr lang="es-EC" smtClean="0"/>
              <a:t>34</a:t>
            </a:fld>
            <a:endParaRPr lang="es-EC"/>
          </a:p>
        </p:txBody>
      </p:sp>
    </p:spTree>
    <p:extLst>
      <p:ext uri="{BB962C8B-B14F-4D97-AF65-F5344CB8AC3E}">
        <p14:creationId xmlns:p14="http://schemas.microsoft.com/office/powerpoint/2010/main" val="2207922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6B3B9E9-3F1B-4A98-BA6A-3CC8F0DE283C}" type="slidenum">
              <a:rPr lang="es-EC" smtClean="0"/>
              <a:t>35</a:t>
            </a:fld>
            <a:endParaRPr lang="es-EC"/>
          </a:p>
        </p:txBody>
      </p:sp>
    </p:spTree>
    <p:extLst>
      <p:ext uri="{BB962C8B-B14F-4D97-AF65-F5344CB8AC3E}">
        <p14:creationId xmlns:p14="http://schemas.microsoft.com/office/powerpoint/2010/main" val="3532770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6B3B9E9-3F1B-4A98-BA6A-3CC8F0DE283C}" type="slidenum">
              <a:rPr lang="es-EC" smtClean="0"/>
              <a:t>39</a:t>
            </a:fld>
            <a:endParaRPr lang="es-EC"/>
          </a:p>
        </p:txBody>
      </p:sp>
    </p:spTree>
    <p:extLst>
      <p:ext uri="{BB962C8B-B14F-4D97-AF65-F5344CB8AC3E}">
        <p14:creationId xmlns:p14="http://schemas.microsoft.com/office/powerpoint/2010/main" val="982683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6B3B9E9-3F1B-4A98-BA6A-3CC8F0DE283C}" type="slidenum">
              <a:rPr lang="es-EC" smtClean="0"/>
              <a:t>40</a:t>
            </a:fld>
            <a:endParaRPr lang="es-EC"/>
          </a:p>
        </p:txBody>
      </p:sp>
    </p:spTree>
    <p:extLst>
      <p:ext uri="{BB962C8B-B14F-4D97-AF65-F5344CB8AC3E}">
        <p14:creationId xmlns:p14="http://schemas.microsoft.com/office/powerpoint/2010/main" val="1261963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6B3B9E9-3F1B-4A98-BA6A-3CC8F0DE283C}" type="slidenum">
              <a:rPr lang="es-EC" smtClean="0"/>
              <a:t>41</a:t>
            </a:fld>
            <a:endParaRPr lang="es-EC"/>
          </a:p>
        </p:txBody>
      </p:sp>
    </p:spTree>
    <p:extLst>
      <p:ext uri="{BB962C8B-B14F-4D97-AF65-F5344CB8AC3E}">
        <p14:creationId xmlns:p14="http://schemas.microsoft.com/office/powerpoint/2010/main" val="1698868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6B3B9E9-3F1B-4A98-BA6A-3CC8F0DE283C}" type="slidenum">
              <a:rPr lang="es-EC" smtClean="0"/>
              <a:t>42</a:t>
            </a:fld>
            <a:endParaRPr lang="es-EC"/>
          </a:p>
        </p:txBody>
      </p:sp>
    </p:spTree>
    <p:extLst>
      <p:ext uri="{BB962C8B-B14F-4D97-AF65-F5344CB8AC3E}">
        <p14:creationId xmlns:p14="http://schemas.microsoft.com/office/powerpoint/2010/main" val="786487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6B3B9E9-3F1B-4A98-BA6A-3CC8F0DE283C}" type="slidenum">
              <a:rPr lang="es-EC" smtClean="0"/>
              <a:t>43</a:t>
            </a:fld>
            <a:endParaRPr lang="es-EC"/>
          </a:p>
        </p:txBody>
      </p:sp>
    </p:spTree>
    <p:extLst>
      <p:ext uri="{BB962C8B-B14F-4D97-AF65-F5344CB8AC3E}">
        <p14:creationId xmlns:p14="http://schemas.microsoft.com/office/powerpoint/2010/main" val="1623400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6B3B9E9-3F1B-4A98-BA6A-3CC8F0DE283C}" type="slidenum">
              <a:rPr lang="es-EC" smtClean="0"/>
              <a:t>44</a:t>
            </a:fld>
            <a:endParaRPr lang="es-EC"/>
          </a:p>
        </p:txBody>
      </p:sp>
    </p:spTree>
    <p:extLst>
      <p:ext uri="{BB962C8B-B14F-4D97-AF65-F5344CB8AC3E}">
        <p14:creationId xmlns:p14="http://schemas.microsoft.com/office/powerpoint/2010/main" val="2277327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6B3B9E9-3F1B-4A98-BA6A-3CC8F0DE283C}" type="slidenum">
              <a:rPr lang="es-EC" smtClean="0"/>
              <a:t>45</a:t>
            </a:fld>
            <a:endParaRPr lang="es-EC"/>
          </a:p>
        </p:txBody>
      </p:sp>
    </p:spTree>
    <p:extLst>
      <p:ext uri="{BB962C8B-B14F-4D97-AF65-F5344CB8AC3E}">
        <p14:creationId xmlns:p14="http://schemas.microsoft.com/office/powerpoint/2010/main" val="2188612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6B3B9E9-3F1B-4A98-BA6A-3CC8F0DE283C}" type="slidenum">
              <a:rPr lang="es-EC" smtClean="0"/>
              <a:t>6</a:t>
            </a:fld>
            <a:endParaRPr lang="es-EC"/>
          </a:p>
        </p:txBody>
      </p:sp>
    </p:spTree>
    <p:extLst>
      <p:ext uri="{BB962C8B-B14F-4D97-AF65-F5344CB8AC3E}">
        <p14:creationId xmlns:p14="http://schemas.microsoft.com/office/powerpoint/2010/main" val="1018429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6B3B9E9-3F1B-4A98-BA6A-3CC8F0DE283C}" type="slidenum">
              <a:rPr lang="es-EC" smtClean="0"/>
              <a:t>46</a:t>
            </a:fld>
            <a:endParaRPr lang="es-EC"/>
          </a:p>
        </p:txBody>
      </p:sp>
    </p:spTree>
    <p:extLst>
      <p:ext uri="{BB962C8B-B14F-4D97-AF65-F5344CB8AC3E}">
        <p14:creationId xmlns:p14="http://schemas.microsoft.com/office/powerpoint/2010/main" val="2460176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6B3B9E9-3F1B-4A98-BA6A-3CC8F0DE283C}" type="slidenum">
              <a:rPr lang="es-EC" smtClean="0"/>
              <a:t>47</a:t>
            </a:fld>
            <a:endParaRPr lang="es-EC"/>
          </a:p>
        </p:txBody>
      </p:sp>
    </p:spTree>
    <p:extLst>
      <p:ext uri="{BB962C8B-B14F-4D97-AF65-F5344CB8AC3E}">
        <p14:creationId xmlns:p14="http://schemas.microsoft.com/office/powerpoint/2010/main" val="2700827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6B3B9E9-3F1B-4A98-BA6A-3CC8F0DE283C}" type="slidenum">
              <a:rPr lang="es-EC" smtClean="0"/>
              <a:t>48</a:t>
            </a:fld>
            <a:endParaRPr lang="es-EC"/>
          </a:p>
        </p:txBody>
      </p:sp>
    </p:spTree>
    <p:extLst>
      <p:ext uri="{BB962C8B-B14F-4D97-AF65-F5344CB8AC3E}">
        <p14:creationId xmlns:p14="http://schemas.microsoft.com/office/powerpoint/2010/main" val="825863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6B3B9E9-3F1B-4A98-BA6A-3CC8F0DE283C}" type="slidenum">
              <a:rPr lang="es-EC" smtClean="0"/>
              <a:t>49</a:t>
            </a:fld>
            <a:endParaRPr lang="es-EC"/>
          </a:p>
        </p:txBody>
      </p:sp>
    </p:spTree>
    <p:extLst>
      <p:ext uri="{BB962C8B-B14F-4D97-AF65-F5344CB8AC3E}">
        <p14:creationId xmlns:p14="http://schemas.microsoft.com/office/powerpoint/2010/main" val="4128164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6B3B9E9-3F1B-4A98-BA6A-3CC8F0DE283C}" type="slidenum">
              <a:rPr lang="es-EC" smtClean="0"/>
              <a:t>50</a:t>
            </a:fld>
            <a:endParaRPr lang="es-EC"/>
          </a:p>
        </p:txBody>
      </p:sp>
    </p:spTree>
    <p:extLst>
      <p:ext uri="{BB962C8B-B14F-4D97-AF65-F5344CB8AC3E}">
        <p14:creationId xmlns:p14="http://schemas.microsoft.com/office/powerpoint/2010/main" val="1975173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6B3B9E9-3F1B-4A98-BA6A-3CC8F0DE283C}" type="slidenum">
              <a:rPr lang="es-EC" smtClean="0"/>
              <a:t>51</a:t>
            </a:fld>
            <a:endParaRPr lang="es-EC"/>
          </a:p>
        </p:txBody>
      </p:sp>
    </p:spTree>
    <p:extLst>
      <p:ext uri="{BB962C8B-B14F-4D97-AF65-F5344CB8AC3E}">
        <p14:creationId xmlns:p14="http://schemas.microsoft.com/office/powerpoint/2010/main" val="2353839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6B3B9E9-3F1B-4A98-BA6A-3CC8F0DE283C}" type="slidenum">
              <a:rPr lang="es-EC" smtClean="0"/>
              <a:t>53</a:t>
            </a:fld>
            <a:endParaRPr lang="es-EC"/>
          </a:p>
        </p:txBody>
      </p:sp>
    </p:spTree>
    <p:extLst>
      <p:ext uri="{BB962C8B-B14F-4D97-AF65-F5344CB8AC3E}">
        <p14:creationId xmlns:p14="http://schemas.microsoft.com/office/powerpoint/2010/main" val="3216008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6B3B9E9-3F1B-4A98-BA6A-3CC8F0DE283C}" type="slidenum">
              <a:rPr lang="es-EC" smtClean="0"/>
              <a:t>54</a:t>
            </a:fld>
            <a:endParaRPr lang="es-EC"/>
          </a:p>
        </p:txBody>
      </p:sp>
    </p:spTree>
    <p:extLst>
      <p:ext uri="{BB962C8B-B14F-4D97-AF65-F5344CB8AC3E}">
        <p14:creationId xmlns:p14="http://schemas.microsoft.com/office/powerpoint/2010/main" val="23971860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6B3B9E9-3F1B-4A98-BA6A-3CC8F0DE283C}" type="slidenum">
              <a:rPr lang="es-EC" smtClean="0"/>
              <a:t>55</a:t>
            </a:fld>
            <a:endParaRPr lang="es-EC"/>
          </a:p>
        </p:txBody>
      </p:sp>
    </p:spTree>
    <p:extLst>
      <p:ext uri="{BB962C8B-B14F-4D97-AF65-F5344CB8AC3E}">
        <p14:creationId xmlns:p14="http://schemas.microsoft.com/office/powerpoint/2010/main" val="3265606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6B3B9E9-3F1B-4A98-BA6A-3CC8F0DE283C}" type="slidenum">
              <a:rPr lang="es-EC" smtClean="0"/>
              <a:t>56</a:t>
            </a:fld>
            <a:endParaRPr lang="es-EC"/>
          </a:p>
        </p:txBody>
      </p:sp>
    </p:spTree>
    <p:extLst>
      <p:ext uri="{BB962C8B-B14F-4D97-AF65-F5344CB8AC3E}">
        <p14:creationId xmlns:p14="http://schemas.microsoft.com/office/powerpoint/2010/main" val="1742193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6B3B9E9-3F1B-4A98-BA6A-3CC8F0DE283C}" type="slidenum">
              <a:rPr lang="es-EC" smtClean="0"/>
              <a:t>7</a:t>
            </a:fld>
            <a:endParaRPr lang="es-EC"/>
          </a:p>
        </p:txBody>
      </p:sp>
    </p:spTree>
    <p:extLst>
      <p:ext uri="{BB962C8B-B14F-4D97-AF65-F5344CB8AC3E}">
        <p14:creationId xmlns:p14="http://schemas.microsoft.com/office/powerpoint/2010/main" val="719523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6B3B9E9-3F1B-4A98-BA6A-3CC8F0DE283C}" type="slidenum">
              <a:rPr lang="es-EC" smtClean="0"/>
              <a:t>57</a:t>
            </a:fld>
            <a:endParaRPr lang="es-EC"/>
          </a:p>
        </p:txBody>
      </p:sp>
    </p:spTree>
    <p:extLst>
      <p:ext uri="{BB962C8B-B14F-4D97-AF65-F5344CB8AC3E}">
        <p14:creationId xmlns:p14="http://schemas.microsoft.com/office/powerpoint/2010/main" val="31982300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6B3B9E9-3F1B-4A98-BA6A-3CC8F0DE283C}" type="slidenum">
              <a:rPr lang="es-EC" smtClean="0"/>
              <a:t>58</a:t>
            </a:fld>
            <a:endParaRPr lang="es-EC"/>
          </a:p>
        </p:txBody>
      </p:sp>
    </p:spTree>
    <p:extLst>
      <p:ext uri="{BB962C8B-B14F-4D97-AF65-F5344CB8AC3E}">
        <p14:creationId xmlns:p14="http://schemas.microsoft.com/office/powerpoint/2010/main" val="36647892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6B3B9E9-3F1B-4A98-BA6A-3CC8F0DE283C}" type="slidenum">
              <a:rPr lang="es-EC" smtClean="0"/>
              <a:t>59</a:t>
            </a:fld>
            <a:endParaRPr lang="es-EC"/>
          </a:p>
        </p:txBody>
      </p:sp>
    </p:spTree>
    <p:extLst>
      <p:ext uri="{BB962C8B-B14F-4D97-AF65-F5344CB8AC3E}">
        <p14:creationId xmlns:p14="http://schemas.microsoft.com/office/powerpoint/2010/main" val="469984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2A91CF5-A51E-4721-B016-B5933930C142}" type="slidenum">
              <a:rPr lang="es-EC" altLang="es-EC">
                <a:solidFill>
                  <a:srgbClr val="000000"/>
                </a:solidFill>
                <a:latin typeface="Calibri" panose="020F0502020204030204" pitchFamily="34" charset="0"/>
              </a:rPr>
              <a:pPr eaLnBrk="1" hangingPunct="1"/>
              <a:t>60</a:t>
            </a:fld>
            <a:endParaRPr lang="es-EC" altLang="es-EC">
              <a:solidFill>
                <a:srgbClr val="000000"/>
              </a:solidFill>
              <a:latin typeface="Calibri" panose="020F0502020204030204" pitchFamily="34" charset="0"/>
            </a:endParaRPr>
          </a:p>
        </p:txBody>
      </p:sp>
    </p:spTree>
    <p:extLst>
      <p:ext uri="{BB962C8B-B14F-4D97-AF65-F5344CB8AC3E}">
        <p14:creationId xmlns:p14="http://schemas.microsoft.com/office/powerpoint/2010/main" val="2681662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6B3B9E9-3F1B-4A98-BA6A-3CC8F0DE283C}" type="slidenum">
              <a:rPr lang="es-EC" smtClean="0"/>
              <a:t>11</a:t>
            </a:fld>
            <a:endParaRPr lang="es-EC"/>
          </a:p>
        </p:txBody>
      </p:sp>
    </p:spTree>
    <p:extLst>
      <p:ext uri="{BB962C8B-B14F-4D97-AF65-F5344CB8AC3E}">
        <p14:creationId xmlns:p14="http://schemas.microsoft.com/office/powerpoint/2010/main" val="1268304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6B3B9E9-3F1B-4A98-BA6A-3CC8F0DE283C}" type="slidenum">
              <a:rPr lang="es-EC" smtClean="0"/>
              <a:t>12</a:t>
            </a:fld>
            <a:endParaRPr lang="es-EC"/>
          </a:p>
        </p:txBody>
      </p:sp>
    </p:spTree>
    <p:extLst>
      <p:ext uri="{BB962C8B-B14F-4D97-AF65-F5344CB8AC3E}">
        <p14:creationId xmlns:p14="http://schemas.microsoft.com/office/powerpoint/2010/main" val="660151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6B3B9E9-3F1B-4A98-BA6A-3CC8F0DE283C}" type="slidenum">
              <a:rPr lang="es-EC" smtClean="0"/>
              <a:t>14</a:t>
            </a:fld>
            <a:endParaRPr lang="es-EC"/>
          </a:p>
        </p:txBody>
      </p:sp>
    </p:spTree>
    <p:extLst>
      <p:ext uri="{BB962C8B-B14F-4D97-AF65-F5344CB8AC3E}">
        <p14:creationId xmlns:p14="http://schemas.microsoft.com/office/powerpoint/2010/main" val="557193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6B3B9E9-3F1B-4A98-BA6A-3CC8F0DE283C}" type="slidenum">
              <a:rPr lang="es-EC" smtClean="0"/>
              <a:t>15</a:t>
            </a:fld>
            <a:endParaRPr lang="es-EC"/>
          </a:p>
        </p:txBody>
      </p:sp>
    </p:spTree>
    <p:extLst>
      <p:ext uri="{BB962C8B-B14F-4D97-AF65-F5344CB8AC3E}">
        <p14:creationId xmlns:p14="http://schemas.microsoft.com/office/powerpoint/2010/main" val="600744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6B3B9E9-3F1B-4A98-BA6A-3CC8F0DE283C}" type="slidenum">
              <a:rPr lang="es-EC" smtClean="0"/>
              <a:t>16</a:t>
            </a:fld>
            <a:endParaRPr lang="es-EC"/>
          </a:p>
        </p:txBody>
      </p:sp>
    </p:spTree>
    <p:extLst>
      <p:ext uri="{BB962C8B-B14F-4D97-AF65-F5344CB8AC3E}">
        <p14:creationId xmlns:p14="http://schemas.microsoft.com/office/powerpoint/2010/main" val="2554513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6B3B9E9-3F1B-4A98-BA6A-3CC8F0DE283C}" type="slidenum">
              <a:rPr lang="es-EC" smtClean="0"/>
              <a:t>18</a:t>
            </a:fld>
            <a:endParaRPr lang="es-EC"/>
          </a:p>
        </p:txBody>
      </p:sp>
    </p:spTree>
    <p:extLst>
      <p:ext uri="{BB962C8B-B14F-4D97-AF65-F5344CB8AC3E}">
        <p14:creationId xmlns:p14="http://schemas.microsoft.com/office/powerpoint/2010/main" val="40104785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6 Imagen" descr="F:\Comac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2"/>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4 Conector recto"/>
          <p:cNvCxnSpPr/>
          <p:nvPr userDrawn="1"/>
        </p:nvCxnSpPr>
        <p:spPr>
          <a:xfrm>
            <a:off x="6227764" y="6669088"/>
            <a:ext cx="259238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5 Rectángulo"/>
          <p:cNvSpPr>
            <a:spLocks noChangeArrowheads="1"/>
          </p:cNvSpPr>
          <p:nvPr userDrawn="1"/>
        </p:nvSpPr>
        <p:spPr bwMode="auto">
          <a:xfrm>
            <a:off x="3203576" y="6597650"/>
            <a:ext cx="2736850" cy="21590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es-EC" altLang="es-ES" sz="800" smtClean="0">
                <a:solidFill>
                  <a:srgbClr val="000000"/>
                </a:solidFill>
                <a:latin typeface="Aharoni" pitchFamily="2" charset="-79"/>
                <a:cs typeface="Aharoni" pitchFamily="2" charset="-79"/>
              </a:rPr>
              <a:t>UNIDOS EN LA PAZ INTEGRADOS EN LA DEFENSA</a:t>
            </a:r>
          </a:p>
        </p:txBody>
      </p:sp>
      <p:sp>
        <p:nvSpPr>
          <p:cNvPr id="7" name="6 CuadroTexto"/>
          <p:cNvSpPr txBox="1">
            <a:spLocks noChangeArrowheads="1"/>
          </p:cNvSpPr>
          <p:nvPr userDrawn="1"/>
        </p:nvSpPr>
        <p:spPr bwMode="auto">
          <a:xfrm>
            <a:off x="4176713" y="6700838"/>
            <a:ext cx="75565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r>
              <a:rPr lang="es-EC" sz="800" dirty="0" smtClean="0">
                <a:solidFill>
                  <a:srgbClr val="000000"/>
                </a:solidFill>
                <a:latin typeface="Aharoni" pitchFamily="2" charset="-79"/>
                <a:cs typeface="Aharoni" pitchFamily="2" charset="-79"/>
              </a:rPr>
              <a:t>XXXV EMC</a:t>
            </a:r>
          </a:p>
        </p:txBody>
      </p:sp>
      <p:cxnSp>
        <p:nvCxnSpPr>
          <p:cNvPr id="8" name="7 Conector recto"/>
          <p:cNvCxnSpPr/>
          <p:nvPr userDrawn="1"/>
        </p:nvCxnSpPr>
        <p:spPr>
          <a:xfrm>
            <a:off x="6227764" y="6742113"/>
            <a:ext cx="2592387"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userDrawn="1"/>
        </p:nvCxnSpPr>
        <p:spPr>
          <a:xfrm>
            <a:off x="6227764" y="6813550"/>
            <a:ext cx="259238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userDrawn="1"/>
        </p:nvCxnSpPr>
        <p:spPr>
          <a:xfrm>
            <a:off x="395289" y="6669088"/>
            <a:ext cx="259238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userDrawn="1"/>
        </p:nvCxnSpPr>
        <p:spPr>
          <a:xfrm>
            <a:off x="395289" y="6742113"/>
            <a:ext cx="2592387"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userDrawn="1"/>
        </p:nvCxnSpPr>
        <p:spPr>
          <a:xfrm>
            <a:off x="395289" y="6813550"/>
            <a:ext cx="259238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13" name="Picture 2" descr="F:\escudo inad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86750" y="0"/>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1187627" y="142853"/>
            <a:ext cx="6768752" cy="857256"/>
          </a:xfrm>
          <a:solidFill>
            <a:srgbClr val="002060"/>
          </a:solidFill>
          <a:ln>
            <a:solidFill>
              <a:schemeClr val="bg1"/>
            </a:solidFill>
          </a:ln>
        </p:spPr>
        <p:txBody>
          <a:bodyPr>
            <a:normAutofit/>
          </a:bodyPr>
          <a:lstStyle>
            <a:lvl1pPr>
              <a:defRPr sz="3200" baseline="0">
                <a:solidFill>
                  <a:schemeClr val="bg1"/>
                </a:solidFill>
              </a:defRPr>
            </a:lvl1pPr>
          </a:lstStyle>
          <a:p>
            <a:endParaRPr lang="es-EC" dirty="0"/>
          </a:p>
        </p:txBody>
      </p:sp>
      <p:sp>
        <p:nvSpPr>
          <p:cNvPr id="3" name="2 Subtítulo"/>
          <p:cNvSpPr>
            <a:spLocks noGrp="1"/>
          </p:cNvSpPr>
          <p:nvPr>
            <p:ph type="subTitle" idx="1"/>
          </p:nvPr>
        </p:nvSpPr>
        <p:spPr>
          <a:xfrm>
            <a:off x="395536" y="908720"/>
            <a:ext cx="8424936" cy="5544616"/>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dirty="0"/>
          </a:p>
        </p:txBody>
      </p:sp>
      <p:sp>
        <p:nvSpPr>
          <p:cNvPr id="14" name="5 Marcador de número de diapositiva"/>
          <p:cNvSpPr>
            <a:spLocks noGrp="1"/>
          </p:cNvSpPr>
          <p:nvPr>
            <p:ph type="sldNum" sz="quarter" idx="10"/>
          </p:nvPr>
        </p:nvSpPr>
        <p:spPr>
          <a:xfrm>
            <a:off x="5867400" y="6356352"/>
            <a:ext cx="2819400" cy="365125"/>
          </a:xfrm>
        </p:spPr>
        <p:txBody>
          <a:bodyPr/>
          <a:lstStyle>
            <a:lvl1pPr>
              <a:defRPr/>
            </a:lvl1pPr>
          </a:lstStyle>
          <a:p>
            <a:pPr>
              <a:defRPr/>
            </a:pPr>
            <a:endParaRPr lang="es-EC"/>
          </a:p>
        </p:txBody>
      </p:sp>
    </p:spTree>
    <p:extLst>
      <p:ext uri="{BB962C8B-B14F-4D97-AF65-F5344CB8AC3E}">
        <p14:creationId xmlns:p14="http://schemas.microsoft.com/office/powerpoint/2010/main" val="28193861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fld id="{CEDBB595-20DF-4FD4-B920-C06BA27C964C}" type="datetimeFigureOut">
              <a:rPr lang="es-EC"/>
              <a:pPr>
                <a:defRPr/>
              </a:pPr>
              <a:t>24/04/2015</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27C82CCA-5FB2-45BB-B086-2233B755B56D}" type="slidenum">
              <a:rPr lang="es-EC"/>
              <a:pPr>
                <a:defRPr/>
              </a:pPr>
              <a:t>‹Nº›</a:t>
            </a:fld>
            <a:endParaRPr lang="es-EC"/>
          </a:p>
        </p:txBody>
      </p:sp>
    </p:spTree>
    <p:extLst>
      <p:ext uri="{BB962C8B-B14F-4D97-AF65-F5344CB8AC3E}">
        <p14:creationId xmlns:p14="http://schemas.microsoft.com/office/powerpoint/2010/main" val="3229639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8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8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fld id="{49B2D936-2D4C-48B2-B15B-424F2034720E}" type="datetimeFigureOut">
              <a:rPr lang="es-EC"/>
              <a:pPr>
                <a:defRPr/>
              </a:pPr>
              <a:t>24/04/2015</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4173ED4E-1E96-4292-A375-AE2F908424BC}" type="slidenum">
              <a:rPr lang="es-EC"/>
              <a:pPr>
                <a:defRPr/>
              </a:pPr>
              <a:t>‹Nº›</a:t>
            </a:fld>
            <a:endParaRPr lang="es-EC"/>
          </a:p>
        </p:txBody>
      </p:sp>
    </p:spTree>
    <p:extLst>
      <p:ext uri="{BB962C8B-B14F-4D97-AF65-F5344CB8AC3E}">
        <p14:creationId xmlns:p14="http://schemas.microsoft.com/office/powerpoint/2010/main" val="181194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fld id="{77CD4C8B-A42D-42B8-8C12-3F35D593250B}" type="datetimeFigureOut">
              <a:rPr lang="es-EC"/>
              <a:pPr>
                <a:defRPr/>
              </a:pPr>
              <a:t>24/04/2015</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546FC56E-3B62-49EE-99DB-080609E36D03}" type="slidenum">
              <a:rPr lang="es-EC"/>
              <a:pPr>
                <a:defRPr/>
              </a:pPr>
              <a:t>‹Nº›</a:t>
            </a:fld>
            <a:endParaRPr lang="es-EC"/>
          </a:p>
        </p:txBody>
      </p:sp>
    </p:spTree>
    <p:extLst>
      <p:ext uri="{BB962C8B-B14F-4D97-AF65-F5344CB8AC3E}">
        <p14:creationId xmlns:p14="http://schemas.microsoft.com/office/powerpoint/2010/main" val="1015461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5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26133307-CBC2-42A8-8FE5-8308010D5D18}" type="datetimeFigureOut">
              <a:rPr lang="es-EC"/>
              <a:pPr>
                <a:defRPr/>
              </a:pPr>
              <a:t>24/04/2015</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95470F26-2739-40AD-9497-3CC998985470}" type="slidenum">
              <a:rPr lang="es-EC"/>
              <a:pPr>
                <a:defRPr/>
              </a:pPr>
              <a:t>‹Nº›</a:t>
            </a:fld>
            <a:endParaRPr lang="es-EC"/>
          </a:p>
        </p:txBody>
      </p:sp>
    </p:spTree>
    <p:extLst>
      <p:ext uri="{BB962C8B-B14F-4D97-AF65-F5344CB8AC3E}">
        <p14:creationId xmlns:p14="http://schemas.microsoft.com/office/powerpoint/2010/main" val="2569553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3 Marcador de fecha"/>
          <p:cNvSpPr>
            <a:spLocks noGrp="1"/>
          </p:cNvSpPr>
          <p:nvPr>
            <p:ph type="dt" sz="half" idx="10"/>
          </p:nvPr>
        </p:nvSpPr>
        <p:spPr/>
        <p:txBody>
          <a:bodyPr/>
          <a:lstStyle>
            <a:lvl1pPr>
              <a:defRPr/>
            </a:lvl1pPr>
          </a:lstStyle>
          <a:p>
            <a:pPr>
              <a:defRPr/>
            </a:pPr>
            <a:fld id="{7A1F22B1-E54A-4E20-BC86-EAD7B129568D}" type="datetimeFigureOut">
              <a:rPr lang="es-EC"/>
              <a:pPr>
                <a:defRPr/>
              </a:pPr>
              <a:t>24/04/2015</a:t>
            </a:fld>
            <a:endParaRPr lang="es-EC"/>
          </a:p>
        </p:txBody>
      </p:sp>
      <p:sp>
        <p:nvSpPr>
          <p:cNvPr id="6" name="4 Marcador de pie de página"/>
          <p:cNvSpPr>
            <a:spLocks noGrp="1"/>
          </p:cNvSpPr>
          <p:nvPr>
            <p:ph type="ftr" sz="quarter" idx="11"/>
          </p:nvPr>
        </p:nvSpPr>
        <p:spPr/>
        <p:txBody>
          <a:bodyPr/>
          <a:lstStyle>
            <a:lvl1pPr>
              <a:defRPr/>
            </a:lvl1pPr>
          </a:lstStyle>
          <a:p>
            <a:pPr>
              <a:defRPr/>
            </a:pPr>
            <a:endParaRPr lang="es-EC"/>
          </a:p>
        </p:txBody>
      </p:sp>
      <p:sp>
        <p:nvSpPr>
          <p:cNvPr id="7" name="5 Marcador de número de diapositiva"/>
          <p:cNvSpPr>
            <a:spLocks noGrp="1"/>
          </p:cNvSpPr>
          <p:nvPr>
            <p:ph type="sldNum" sz="quarter" idx="12"/>
          </p:nvPr>
        </p:nvSpPr>
        <p:spPr/>
        <p:txBody>
          <a:bodyPr/>
          <a:lstStyle>
            <a:lvl1pPr>
              <a:defRPr/>
            </a:lvl1pPr>
          </a:lstStyle>
          <a:p>
            <a:pPr>
              <a:defRPr/>
            </a:pPr>
            <a:fld id="{DA7FDA76-4EE4-4216-B56D-32CE8890E933}" type="slidenum">
              <a:rPr lang="es-EC"/>
              <a:pPr>
                <a:defRPr/>
              </a:pPr>
              <a:t>‹Nº›</a:t>
            </a:fld>
            <a:endParaRPr lang="es-EC"/>
          </a:p>
        </p:txBody>
      </p:sp>
    </p:spTree>
    <p:extLst>
      <p:ext uri="{BB962C8B-B14F-4D97-AF65-F5344CB8AC3E}">
        <p14:creationId xmlns:p14="http://schemas.microsoft.com/office/powerpoint/2010/main" val="2289655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5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3 Marcador de fecha"/>
          <p:cNvSpPr>
            <a:spLocks noGrp="1"/>
          </p:cNvSpPr>
          <p:nvPr>
            <p:ph type="dt" sz="half" idx="10"/>
          </p:nvPr>
        </p:nvSpPr>
        <p:spPr/>
        <p:txBody>
          <a:bodyPr/>
          <a:lstStyle>
            <a:lvl1pPr>
              <a:defRPr/>
            </a:lvl1pPr>
          </a:lstStyle>
          <a:p>
            <a:pPr>
              <a:defRPr/>
            </a:pPr>
            <a:fld id="{C2493B75-2FA5-4CEB-83A2-9A044BA1185B}" type="datetimeFigureOut">
              <a:rPr lang="es-EC"/>
              <a:pPr>
                <a:defRPr/>
              </a:pPr>
              <a:t>24/04/2015</a:t>
            </a:fld>
            <a:endParaRPr lang="es-EC"/>
          </a:p>
        </p:txBody>
      </p:sp>
      <p:sp>
        <p:nvSpPr>
          <p:cNvPr id="8" name="4 Marcador de pie de página"/>
          <p:cNvSpPr>
            <a:spLocks noGrp="1"/>
          </p:cNvSpPr>
          <p:nvPr>
            <p:ph type="ftr" sz="quarter" idx="11"/>
          </p:nvPr>
        </p:nvSpPr>
        <p:spPr/>
        <p:txBody>
          <a:bodyPr/>
          <a:lstStyle>
            <a:lvl1pPr>
              <a:defRPr/>
            </a:lvl1pPr>
          </a:lstStyle>
          <a:p>
            <a:pPr>
              <a:defRPr/>
            </a:pPr>
            <a:endParaRPr lang="es-EC"/>
          </a:p>
        </p:txBody>
      </p:sp>
      <p:sp>
        <p:nvSpPr>
          <p:cNvPr id="9" name="5 Marcador de número de diapositiva"/>
          <p:cNvSpPr>
            <a:spLocks noGrp="1"/>
          </p:cNvSpPr>
          <p:nvPr>
            <p:ph type="sldNum" sz="quarter" idx="12"/>
          </p:nvPr>
        </p:nvSpPr>
        <p:spPr/>
        <p:txBody>
          <a:bodyPr/>
          <a:lstStyle>
            <a:lvl1pPr>
              <a:defRPr/>
            </a:lvl1pPr>
          </a:lstStyle>
          <a:p>
            <a:pPr>
              <a:defRPr/>
            </a:pPr>
            <a:fld id="{9ACFB5F9-447D-4166-9720-75F1B258BFC9}" type="slidenum">
              <a:rPr lang="es-EC"/>
              <a:pPr>
                <a:defRPr/>
              </a:pPr>
              <a:t>‹Nº›</a:t>
            </a:fld>
            <a:endParaRPr lang="es-EC"/>
          </a:p>
        </p:txBody>
      </p:sp>
    </p:spTree>
    <p:extLst>
      <p:ext uri="{BB962C8B-B14F-4D97-AF65-F5344CB8AC3E}">
        <p14:creationId xmlns:p14="http://schemas.microsoft.com/office/powerpoint/2010/main" val="2953850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3 Marcador de fecha"/>
          <p:cNvSpPr>
            <a:spLocks noGrp="1"/>
          </p:cNvSpPr>
          <p:nvPr>
            <p:ph type="dt" sz="half" idx="10"/>
          </p:nvPr>
        </p:nvSpPr>
        <p:spPr/>
        <p:txBody>
          <a:bodyPr/>
          <a:lstStyle>
            <a:lvl1pPr>
              <a:defRPr/>
            </a:lvl1pPr>
          </a:lstStyle>
          <a:p>
            <a:pPr>
              <a:defRPr/>
            </a:pPr>
            <a:fld id="{41A85F81-FCA6-467C-903A-6ED7648BED8B}" type="datetimeFigureOut">
              <a:rPr lang="es-EC"/>
              <a:pPr>
                <a:defRPr/>
              </a:pPr>
              <a:t>24/04/2015</a:t>
            </a:fld>
            <a:endParaRPr lang="es-EC"/>
          </a:p>
        </p:txBody>
      </p:sp>
      <p:sp>
        <p:nvSpPr>
          <p:cNvPr id="4" name="4 Marcador de pie de página"/>
          <p:cNvSpPr>
            <a:spLocks noGrp="1"/>
          </p:cNvSpPr>
          <p:nvPr>
            <p:ph type="ftr" sz="quarter" idx="11"/>
          </p:nvPr>
        </p:nvSpPr>
        <p:spPr/>
        <p:txBody>
          <a:bodyPr/>
          <a:lstStyle>
            <a:lvl1pPr>
              <a:defRPr/>
            </a:lvl1pPr>
          </a:lstStyle>
          <a:p>
            <a:pPr>
              <a:defRPr/>
            </a:pPr>
            <a:endParaRPr lang="es-EC"/>
          </a:p>
        </p:txBody>
      </p:sp>
      <p:sp>
        <p:nvSpPr>
          <p:cNvPr id="5" name="5 Marcador de número de diapositiva"/>
          <p:cNvSpPr>
            <a:spLocks noGrp="1"/>
          </p:cNvSpPr>
          <p:nvPr>
            <p:ph type="sldNum" sz="quarter" idx="12"/>
          </p:nvPr>
        </p:nvSpPr>
        <p:spPr/>
        <p:txBody>
          <a:bodyPr/>
          <a:lstStyle>
            <a:lvl1pPr>
              <a:defRPr/>
            </a:lvl1pPr>
          </a:lstStyle>
          <a:p>
            <a:pPr>
              <a:defRPr/>
            </a:pPr>
            <a:fld id="{B799AD70-0CDC-4AF4-A34F-DE195051FCC4}" type="slidenum">
              <a:rPr lang="es-EC"/>
              <a:pPr>
                <a:defRPr/>
              </a:pPr>
              <a:t>‹Nº›</a:t>
            </a:fld>
            <a:endParaRPr lang="es-EC"/>
          </a:p>
        </p:txBody>
      </p:sp>
    </p:spTree>
    <p:extLst>
      <p:ext uri="{BB962C8B-B14F-4D97-AF65-F5344CB8AC3E}">
        <p14:creationId xmlns:p14="http://schemas.microsoft.com/office/powerpoint/2010/main" val="1031569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17BAA14E-E333-4B6B-969C-0CCF9FB6383C}" type="datetimeFigureOut">
              <a:rPr lang="es-EC"/>
              <a:pPr>
                <a:defRPr/>
              </a:pPr>
              <a:t>24/04/2015</a:t>
            </a:fld>
            <a:endParaRPr lang="es-EC"/>
          </a:p>
        </p:txBody>
      </p:sp>
      <p:sp>
        <p:nvSpPr>
          <p:cNvPr id="3" name="4 Marcador de pie de página"/>
          <p:cNvSpPr>
            <a:spLocks noGrp="1"/>
          </p:cNvSpPr>
          <p:nvPr>
            <p:ph type="ftr" sz="quarter" idx="11"/>
          </p:nvPr>
        </p:nvSpPr>
        <p:spPr/>
        <p:txBody>
          <a:bodyPr/>
          <a:lstStyle>
            <a:lvl1pPr>
              <a:defRPr/>
            </a:lvl1pPr>
          </a:lstStyle>
          <a:p>
            <a:pPr>
              <a:defRPr/>
            </a:pPr>
            <a:endParaRPr lang="es-EC"/>
          </a:p>
        </p:txBody>
      </p:sp>
      <p:sp>
        <p:nvSpPr>
          <p:cNvPr id="4" name="5 Marcador de número de diapositiva"/>
          <p:cNvSpPr>
            <a:spLocks noGrp="1"/>
          </p:cNvSpPr>
          <p:nvPr>
            <p:ph type="sldNum" sz="quarter" idx="12"/>
          </p:nvPr>
        </p:nvSpPr>
        <p:spPr/>
        <p:txBody>
          <a:bodyPr/>
          <a:lstStyle>
            <a:lvl1pPr>
              <a:defRPr/>
            </a:lvl1pPr>
          </a:lstStyle>
          <a:p>
            <a:pPr>
              <a:defRPr/>
            </a:pPr>
            <a:fld id="{68172980-0776-4254-A92A-12E780DCC23D}" type="slidenum">
              <a:rPr lang="es-EC"/>
              <a:pPr>
                <a:defRPr/>
              </a:pPr>
              <a:t>‹Nº›</a:t>
            </a:fld>
            <a:endParaRPr lang="es-EC"/>
          </a:p>
        </p:txBody>
      </p:sp>
    </p:spTree>
    <p:extLst>
      <p:ext uri="{BB962C8B-B14F-4D97-AF65-F5344CB8AC3E}">
        <p14:creationId xmlns:p14="http://schemas.microsoft.com/office/powerpoint/2010/main" val="3024709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3"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1" y="2731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39DC4C0-F84A-4350-8D49-D4E53E36739E}" type="datetimeFigureOut">
              <a:rPr lang="es-EC"/>
              <a:pPr>
                <a:defRPr/>
              </a:pPr>
              <a:t>24/04/2015</a:t>
            </a:fld>
            <a:endParaRPr lang="es-EC"/>
          </a:p>
        </p:txBody>
      </p:sp>
      <p:sp>
        <p:nvSpPr>
          <p:cNvPr id="6" name="4 Marcador de pie de página"/>
          <p:cNvSpPr>
            <a:spLocks noGrp="1"/>
          </p:cNvSpPr>
          <p:nvPr>
            <p:ph type="ftr" sz="quarter" idx="11"/>
          </p:nvPr>
        </p:nvSpPr>
        <p:spPr/>
        <p:txBody>
          <a:bodyPr/>
          <a:lstStyle>
            <a:lvl1pPr>
              <a:defRPr/>
            </a:lvl1pPr>
          </a:lstStyle>
          <a:p>
            <a:pPr>
              <a:defRPr/>
            </a:pPr>
            <a:endParaRPr lang="es-EC"/>
          </a:p>
        </p:txBody>
      </p:sp>
      <p:sp>
        <p:nvSpPr>
          <p:cNvPr id="7" name="5 Marcador de número de diapositiva"/>
          <p:cNvSpPr>
            <a:spLocks noGrp="1"/>
          </p:cNvSpPr>
          <p:nvPr>
            <p:ph type="sldNum" sz="quarter" idx="12"/>
          </p:nvPr>
        </p:nvSpPr>
        <p:spPr/>
        <p:txBody>
          <a:bodyPr/>
          <a:lstStyle>
            <a:lvl1pPr>
              <a:defRPr/>
            </a:lvl1pPr>
          </a:lstStyle>
          <a:p>
            <a:pPr>
              <a:defRPr/>
            </a:pPr>
            <a:fld id="{510CB133-C22B-49D2-B5FD-3461EFAD895D}" type="slidenum">
              <a:rPr lang="es-EC"/>
              <a:pPr>
                <a:defRPr/>
              </a:pPr>
              <a:t>‹Nº›</a:t>
            </a:fld>
            <a:endParaRPr lang="es-EC"/>
          </a:p>
        </p:txBody>
      </p:sp>
    </p:spTree>
    <p:extLst>
      <p:ext uri="{BB962C8B-B14F-4D97-AF65-F5344CB8AC3E}">
        <p14:creationId xmlns:p14="http://schemas.microsoft.com/office/powerpoint/2010/main" val="2923326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F009E63-978C-467E-803C-35F4C2B6B3AF}" type="datetimeFigureOut">
              <a:rPr lang="es-EC"/>
              <a:pPr>
                <a:defRPr/>
              </a:pPr>
              <a:t>24/04/2015</a:t>
            </a:fld>
            <a:endParaRPr lang="es-EC"/>
          </a:p>
        </p:txBody>
      </p:sp>
      <p:sp>
        <p:nvSpPr>
          <p:cNvPr id="6" name="4 Marcador de pie de página"/>
          <p:cNvSpPr>
            <a:spLocks noGrp="1"/>
          </p:cNvSpPr>
          <p:nvPr>
            <p:ph type="ftr" sz="quarter" idx="11"/>
          </p:nvPr>
        </p:nvSpPr>
        <p:spPr/>
        <p:txBody>
          <a:bodyPr/>
          <a:lstStyle>
            <a:lvl1pPr>
              <a:defRPr/>
            </a:lvl1pPr>
          </a:lstStyle>
          <a:p>
            <a:pPr>
              <a:defRPr/>
            </a:pPr>
            <a:endParaRPr lang="es-EC"/>
          </a:p>
        </p:txBody>
      </p:sp>
      <p:sp>
        <p:nvSpPr>
          <p:cNvPr id="7" name="5 Marcador de número de diapositiva"/>
          <p:cNvSpPr>
            <a:spLocks noGrp="1"/>
          </p:cNvSpPr>
          <p:nvPr>
            <p:ph type="sldNum" sz="quarter" idx="12"/>
          </p:nvPr>
        </p:nvSpPr>
        <p:spPr/>
        <p:txBody>
          <a:bodyPr/>
          <a:lstStyle>
            <a:lvl1pPr>
              <a:defRPr/>
            </a:lvl1pPr>
          </a:lstStyle>
          <a:p>
            <a:pPr>
              <a:defRPr/>
            </a:pPr>
            <a:fld id="{D3A71F4F-9544-47E9-9DBA-5B06C02EB3BC}" type="slidenum">
              <a:rPr lang="es-EC"/>
              <a:pPr>
                <a:defRPr/>
              </a:pPr>
              <a:t>‹Nº›</a:t>
            </a:fld>
            <a:endParaRPr lang="es-EC"/>
          </a:p>
        </p:txBody>
      </p:sp>
    </p:spTree>
    <p:extLst>
      <p:ext uri="{BB962C8B-B14F-4D97-AF65-F5344CB8AC3E}">
        <p14:creationId xmlns:p14="http://schemas.microsoft.com/office/powerpoint/2010/main" val="993792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dirty="0" smtClean="0"/>
              <a:t>Haga clic para modificar el estilo de título del patrón</a:t>
            </a:r>
            <a:endParaRPr lang="es-EC" altLang="es-ES" dirty="0" smtClean="0"/>
          </a:p>
        </p:txBody>
      </p:sp>
      <p:sp>
        <p:nvSpPr>
          <p:cNvPr id="1027" name="2 Marcador de texto"/>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dirty="0" smtClean="0"/>
              <a:t>Haga clic para modificar el estilo de texto del patrón</a:t>
            </a:r>
          </a:p>
          <a:p>
            <a:pPr lvl="1"/>
            <a:r>
              <a:rPr lang="es-ES" altLang="es-ES" dirty="0" smtClean="0"/>
              <a:t>Segundo nivel</a:t>
            </a:r>
          </a:p>
          <a:p>
            <a:pPr lvl="2"/>
            <a:r>
              <a:rPr lang="es-ES" altLang="es-ES" dirty="0" smtClean="0"/>
              <a:t>Tercer nivel</a:t>
            </a:r>
          </a:p>
          <a:p>
            <a:pPr lvl="3"/>
            <a:r>
              <a:rPr lang="es-ES" altLang="es-ES" dirty="0" smtClean="0"/>
              <a:t>Cuarto </a:t>
            </a:r>
            <a:r>
              <a:rPr lang="es-ES" altLang="es-ES" dirty="0" err="1" smtClean="0"/>
              <a:t>nivelQuinto</a:t>
            </a:r>
            <a:r>
              <a:rPr lang="es-ES" altLang="es-ES" dirty="0" smtClean="0"/>
              <a:t> nivel</a:t>
            </a:r>
            <a:endParaRPr lang="es-EC" altLang="es-ES" dirty="0" smtClean="0"/>
          </a:p>
        </p:txBody>
      </p:sp>
      <p:sp>
        <p:nvSpPr>
          <p:cNvPr id="4" name="3 Marcador de fecha"/>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42D8C0E2-A2B7-4982-B41E-5CE5629986D8}" type="datetimeFigureOut">
              <a:rPr lang="es-EC"/>
              <a:pPr>
                <a:defRPr/>
              </a:pPr>
              <a:t>24/04/2015</a:t>
            </a:fld>
            <a:endParaRPr lang="es-EC"/>
          </a:p>
        </p:txBody>
      </p:sp>
      <p:sp>
        <p:nvSpPr>
          <p:cNvPr id="5" name="4 Marcador de pie de página"/>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s-EC"/>
          </a:p>
        </p:txBody>
      </p:sp>
      <p:sp>
        <p:nvSpPr>
          <p:cNvPr id="6" name="5 Marcador de número de diapositiva"/>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400A6849-1E89-4045-B314-11BC621706AB}" type="slidenum">
              <a:rPr lang="es-EC"/>
              <a:pPr>
                <a:defRPr/>
              </a:pPr>
              <a:t>‹Nº›</a:t>
            </a:fld>
            <a:endParaRPr lang="es-EC"/>
          </a:p>
        </p:txBody>
      </p:sp>
    </p:spTree>
    <p:extLst>
      <p:ext uri="{BB962C8B-B14F-4D97-AF65-F5344CB8AC3E}">
        <p14:creationId xmlns:p14="http://schemas.microsoft.com/office/powerpoint/2010/main" val="3862583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4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9.pn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3.jpg"/></Relationships>
</file>

<file path=ppt/slides/_rels/slide5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1.jpg"/></Relationships>
</file>

<file path=ppt/slides/_rels/slide5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hyperlink" Target="https://www.google.com.ec/imgres?imgurl=http://4.bp.blogspot.com/-kQMa-oB6Q4A/UbrKIbJ4lyI/AAAAAAAAPGY/e9VpoKFhu5c/s1600/www1.jpg&amp;imgrefurl=http://astillasderealidad.blogspot.com/2013/06/prism-el-gran-hermano-global-que-te_21.html&amp;docid=JmZ0U2qohEu91M&amp;tbnid=jo15PB61HEP0RM:&amp;w=259&amp;h=174&amp;ei=-YdUU42HC4zjsATxsoA4&amp;ved=0CAIQxiAwAA&amp;iact=c"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3.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64410" y="1340768"/>
            <a:ext cx="7740038" cy="830997"/>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rPr>
              <a:t>ESTUDIO PROPECTIVO DE LA CIBERDEFENSA EN LAS FF.AA. DEL ECUADOR</a:t>
            </a:r>
          </a:p>
        </p:txBody>
      </p:sp>
      <p:sp>
        <p:nvSpPr>
          <p:cNvPr id="6" name="5 CuadroTexto"/>
          <p:cNvSpPr txBox="1"/>
          <p:nvPr/>
        </p:nvSpPr>
        <p:spPr>
          <a:xfrm>
            <a:off x="3110151" y="4914558"/>
            <a:ext cx="3573414" cy="338554"/>
          </a:xfrm>
          <a:prstGeom prst="rect">
            <a:avLst/>
          </a:prstGeom>
          <a:noFill/>
        </p:spPr>
        <p:txBody>
          <a:bodyPr wrap="none" rtlCol="0">
            <a:spAutoFit/>
          </a:bodyPr>
          <a:lstStyle/>
          <a:p>
            <a:r>
              <a:rPr lang="es-EC" sz="1600" b="1" i="1" dirty="0" smtClean="0">
                <a:solidFill>
                  <a:schemeClr val="bg1"/>
                </a:solidFill>
                <a:latin typeface="Verdana" pitchFamily="34" charset="0"/>
                <a:ea typeface="Verdana" pitchFamily="34" charset="0"/>
                <a:cs typeface="Verdana" pitchFamily="34" charset="0"/>
              </a:rPr>
              <a:t>SOBRE EL DERECHO DEL MAR</a:t>
            </a:r>
            <a:endParaRPr lang="es-EC" sz="1600" b="1" i="1" dirty="0">
              <a:solidFill>
                <a:schemeClr val="bg1"/>
              </a:solidFill>
              <a:latin typeface="Verdana" pitchFamily="34" charset="0"/>
              <a:ea typeface="Verdana" pitchFamily="34" charset="0"/>
              <a:cs typeface="Verdana" pitchFamily="34" charset="0"/>
            </a:endParaRPr>
          </a:p>
        </p:txBody>
      </p:sp>
      <p:sp>
        <p:nvSpPr>
          <p:cNvPr id="7" name="6 Rectángulo"/>
          <p:cNvSpPr/>
          <p:nvPr/>
        </p:nvSpPr>
        <p:spPr>
          <a:xfrm>
            <a:off x="1066851" y="3923762"/>
            <a:ext cx="2064989" cy="461665"/>
          </a:xfrm>
          <a:prstGeom prst="rect">
            <a:avLst/>
          </a:prstGeom>
        </p:spPr>
        <p:txBody>
          <a:bodyPr wrap="none">
            <a:spAutoFit/>
          </a:bodyPr>
          <a:lstStyle/>
          <a:p>
            <a:pPr algn="ctr"/>
            <a:r>
              <a:rPr lang="es-EC" sz="2400" b="1" u="sng" dirty="0">
                <a:solidFill>
                  <a:schemeClr val="bg1"/>
                </a:solidFill>
                <a:latin typeface="Arial" pitchFamily="34" charset="0"/>
              </a:rPr>
              <a:t>GRUPO No.6</a:t>
            </a: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514" y="2523819"/>
            <a:ext cx="5363774" cy="2345341"/>
          </a:xfrm>
          <a:prstGeom prst="rect">
            <a:avLst/>
          </a:prstGeom>
        </p:spPr>
      </p:pic>
      <p:pic>
        <p:nvPicPr>
          <p:cNvPr id="8" name="16 Imagen" descr="UFA"/>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16632"/>
            <a:ext cx="5976664" cy="1152128"/>
          </a:xfrm>
          <a:prstGeom prst="rect">
            <a:avLst/>
          </a:prstGeom>
          <a:ln>
            <a:noFill/>
          </a:ln>
          <a:effectLst>
            <a:softEdge rad="112500"/>
          </a:effectLst>
        </p:spPr>
      </p:pic>
      <p:sp>
        <p:nvSpPr>
          <p:cNvPr id="2" name="CuadroTexto 1"/>
          <p:cNvSpPr txBox="1"/>
          <p:nvPr/>
        </p:nvSpPr>
        <p:spPr>
          <a:xfrm>
            <a:off x="2021155" y="5127575"/>
            <a:ext cx="5575181"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s-EC"/>
            </a:defPPr>
            <a:lvl1pPr algn="ctr">
              <a:defRPr sz="24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defRPr>
            </a:lvl1pPr>
          </a:lstStyle>
          <a:p>
            <a:r>
              <a:rPr lang="es-EC" dirty="0"/>
              <a:t>CRNL DE EMC. EDWIN J. CASTRO P.</a:t>
            </a:r>
          </a:p>
        </p:txBody>
      </p:sp>
      <p:sp>
        <p:nvSpPr>
          <p:cNvPr id="9" name="CuadroTexto 8"/>
          <p:cNvSpPr txBox="1"/>
          <p:nvPr/>
        </p:nvSpPr>
        <p:spPr>
          <a:xfrm>
            <a:off x="2051720" y="5703639"/>
            <a:ext cx="5575181"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s-EC"/>
            </a:defPPr>
            <a:lvl1pPr algn="ctr">
              <a:defRPr sz="24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defRPr>
            </a:lvl1pPr>
          </a:lstStyle>
          <a:p>
            <a:r>
              <a:rPr lang="es-EC" dirty="0" smtClean="0"/>
              <a:t>DIRECTOR: MSC. EDGAR ARAUZ</a:t>
            </a:r>
            <a:endParaRPr lang="es-EC" dirty="0"/>
          </a:p>
        </p:txBody>
      </p:sp>
    </p:spTree>
    <p:extLst>
      <p:ext uri="{BB962C8B-B14F-4D97-AF65-F5344CB8AC3E}">
        <p14:creationId xmlns:p14="http://schemas.microsoft.com/office/powerpoint/2010/main" val="17480856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6 Imagen" descr="UFA"/>
          <p:cNvPicPr/>
          <p:nvPr/>
        </p:nvPicPr>
        <p:blipFill>
          <a:blip r:embed="rId2">
            <a:extLst>
              <a:ext uri="{28A0092B-C50C-407E-A947-70E740481C1C}">
                <a14:useLocalDpi xmlns:a14="http://schemas.microsoft.com/office/drawing/2010/main" val="0"/>
              </a:ext>
            </a:extLst>
          </a:blip>
          <a:srcRect/>
          <a:stretch>
            <a:fillRect/>
          </a:stretch>
        </p:blipFill>
        <p:spPr bwMode="auto">
          <a:xfrm>
            <a:off x="1475656" y="55230"/>
            <a:ext cx="6313462" cy="1429554"/>
          </a:xfrm>
          <a:prstGeom prst="rect">
            <a:avLst/>
          </a:prstGeom>
          <a:ln>
            <a:noFill/>
          </a:ln>
          <a:effectLst>
            <a:softEdge rad="112500"/>
          </a:effectLst>
        </p:spPr>
      </p:pic>
      <p:sp>
        <p:nvSpPr>
          <p:cNvPr id="8" name="1 CuadroTexto"/>
          <p:cNvSpPr txBox="1"/>
          <p:nvPr/>
        </p:nvSpPr>
        <p:spPr>
          <a:xfrm>
            <a:off x="2123728" y="1681644"/>
            <a:ext cx="5256584" cy="523220"/>
          </a:xfrm>
          <a:prstGeom prst="rect">
            <a:avLst/>
          </a:prstGeom>
          <a:solidFill>
            <a:schemeClr val="accent1"/>
          </a:solidFill>
        </p:spPr>
        <p:txBody>
          <a:bodyPr wrap="square" rtlCol="0">
            <a:spAutoFit/>
          </a:bodyPr>
          <a:lstStyle/>
          <a:p>
            <a:pPr algn="ctr"/>
            <a:r>
              <a:rPr lang="es-ES" sz="2800" b="1"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OBJETIVOS DE LA INVESTIGACION</a:t>
            </a:r>
            <a:endParaRPr lang="es-ES" sz="2800" b="1"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2594597"/>
            <a:ext cx="5283840" cy="3210667"/>
          </a:xfrm>
          <a:prstGeom prst="rect">
            <a:avLst/>
          </a:prstGeom>
        </p:spPr>
      </p:pic>
      <p:sp>
        <p:nvSpPr>
          <p:cNvPr id="7" name="Oval 4">
            <a:hlinkClick r:id="" action="ppaction://hlinkshowjump?jump=nextslide"/>
          </p:cNvPr>
          <p:cNvSpPr>
            <a:spLocks noChangeArrowheads="1"/>
          </p:cNvSpPr>
          <p:nvPr/>
        </p:nvSpPr>
        <p:spPr bwMode="auto">
          <a:xfrm flipH="1">
            <a:off x="1475656" y="1628800"/>
            <a:ext cx="592444" cy="605010"/>
          </a:xfrm>
          <a:prstGeom prst="ellipse">
            <a:avLst/>
          </a:prstGeom>
          <a:solidFill>
            <a:schemeClr val="accent1"/>
          </a:soli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n-US" sz="2800" b="1" kern="0" dirty="0">
                <a:solidFill>
                  <a:srgbClr val="FFFF00"/>
                </a:solidFill>
                <a:effectLst>
                  <a:outerShdw blurRad="38100" dist="38100" dir="2700000" algn="tl">
                    <a:srgbClr val="000000">
                      <a:alpha val="43137"/>
                    </a:srgbClr>
                  </a:outerShdw>
                </a:effectLst>
                <a:latin typeface="Arial" charset="0"/>
              </a:rPr>
              <a:t>3</a:t>
            </a:r>
          </a:p>
        </p:txBody>
      </p:sp>
    </p:spTree>
    <p:extLst>
      <p:ext uri="{BB962C8B-B14F-4D97-AF65-F5344CB8AC3E}">
        <p14:creationId xmlns:p14="http://schemas.microsoft.com/office/powerpoint/2010/main" val="24461092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88248" y="764704"/>
            <a:ext cx="4167728" cy="2308324"/>
          </a:xfrm>
          <a:prstGeom prst="rect">
            <a:avLst/>
          </a:prstGeom>
          <a:ln>
            <a:solidFill>
              <a:schemeClr val="tx2">
                <a:lumMod val="60000"/>
                <a:lumOff val="40000"/>
              </a:schemeClr>
            </a:solidFill>
          </a:ln>
        </p:spPr>
        <p:txBody>
          <a:bodyPr wrap="square">
            <a:spAutoFit/>
          </a:bodyPr>
          <a:lstStyle/>
          <a:p>
            <a:pPr algn="just"/>
            <a:r>
              <a:rPr lang="es-EC" b="1" dirty="0" smtClean="0">
                <a:latin typeface="Arial" panose="020B0604020202020204" pitchFamily="34" charset="0"/>
                <a:cs typeface="Arial" panose="020B0604020202020204" pitchFamily="34" charset="0"/>
              </a:rPr>
              <a:t>OBJETIVO GENERAL.-</a:t>
            </a:r>
          </a:p>
          <a:p>
            <a:pPr algn="just"/>
            <a:r>
              <a:rPr lang="es-EC" dirty="0" smtClean="0">
                <a:latin typeface="Arial" panose="020B0604020202020204" pitchFamily="34" charset="0"/>
                <a:cs typeface="Arial" panose="020B0604020202020204" pitchFamily="34" charset="0"/>
              </a:rPr>
              <a:t>Determinar </a:t>
            </a:r>
            <a:r>
              <a:rPr lang="es-EC" dirty="0">
                <a:latin typeface="Arial" panose="020B0604020202020204" pitchFamily="34" charset="0"/>
                <a:cs typeface="Arial" panose="020B0604020202020204" pitchFamily="34" charset="0"/>
              </a:rPr>
              <a:t>las variables de cambio, hechos portadores de futuro y actores más trascendentales que configurarían los escenarios alternativos que en el ámbito de la Ciberdefensa enfrentarían las Fuerzas Armadas ecuatorianas en el año </a:t>
            </a:r>
            <a:r>
              <a:rPr lang="es-EC" dirty="0" smtClean="0">
                <a:latin typeface="Arial" panose="020B0604020202020204" pitchFamily="34" charset="0"/>
                <a:cs typeface="Arial" panose="020B0604020202020204" pitchFamily="34" charset="0"/>
              </a:rPr>
              <a:t>2017.</a:t>
            </a:r>
            <a:endParaRPr lang="es-EC" dirty="0">
              <a:latin typeface="Arial" panose="020B0604020202020204" pitchFamily="34" charset="0"/>
              <a:cs typeface="Arial" panose="020B0604020202020204" pitchFamily="34" charset="0"/>
            </a:endParaRPr>
          </a:p>
        </p:txBody>
      </p:sp>
      <p:sp>
        <p:nvSpPr>
          <p:cNvPr id="2" name="1 Rectángulo"/>
          <p:cNvSpPr/>
          <p:nvPr/>
        </p:nvSpPr>
        <p:spPr>
          <a:xfrm>
            <a:off x="1907704" y="44624"/>
            <a:ext cx="5276766" cy="523220"/>
          </a:xfrm>
          <a:prstGeom prst="rect">
            <a:avLst/>
          </a:prstGeom>
          <a:solidFill>
            <a:schemeClr val="tx2">
              <a:lumMod val="60000"/>
              <a:lumOff val="40000"/>
            </a:schemeClr>
          </a:solidFill>
        </p:spPr>
        <p:txBody>
          <a:bodyPr wrap="none">
            <a:spAutoFit/>
          </a:bodyPr>
          <a:lstStyle/>
          <a:p>
            <a:r>
              <a:rPr lang="es-ES" sz="2800" b="1" dirty="0" smtClean="0"/>
              <a:t>OBJETIVOS DE LA INVESTIGACION </a:t>
            </a:r>
            <a:endParaRPr lang="es-ES" sz="2800" dirty="0"/>
          </a:p>
        </p:txBody>
      </p:sp>
      <p:pic>
        <p:nvPicPr>
          <p:cNvPr id="4" name="Picture 4" descr="http://www.channelbiz.es/wp-content/gallery/las-seis-tendencias-de-la-ciberseguridad/01-ciberseguridad.jpg"/>
          <p:cNvPicPr>
            <a:picLocks noChangeAspect="1" noChangeArrowheads="1"/>
          </p:cNvPicPr>
          <p:nvPr/>
        </p:nvPicPr>
        <p:blipFill>
          <a:blip r:embed="rId3" cstate="print"/>
          <a:srcRect/>
          <a:stretch>
            <a:fillRect/>
          </a:stretch>
        </p:blipFill>
        <p:spPr bwMode="auto">
          <a:xfrm>
            <a:off x="179512" y="3356991"/>
            <a:ext cx="4176464" cy="3128925"/>
          </a:xfrm>
          <a:prstGeom prst="rect">
            <a:avLst/>
          </a:prstGeom>
          <a:noFill/>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764704"/>
            <a:ext cx="4320480" cy="1866900"/>
          </a:xfrm>
          <a:prstGeom prst="rect">
            <a:avLst/>
          </a:prstGeom>
        </p:spPr>
      </p:pic>
      <p:sp>
        <p:nvSpPr>
          <p:cNvPr id="7" name="1 Rectángulo"/>
          <p:cNvSpPr/>
          <p:nvPr/>
        </p:nvSpPr>
        <p:spPr>
          <a:xfrm>
            <a:off x="4458480" y="2708920"/>
            <a:ext cx="4578016" cy="3970318"/>
          </a:xfrm>
          <a:prstGeom prst="rect">
            <a:avLst/>
          </a:prstGeom>
          <a:ln>
            <a:solidFill>
              <a:schemeClr val="tx2">
                <a:lumMod val="60000"/>
                <a:lumOff val="40000"/>
              </a:schemeClr>
            </a:solidFill>
          </a:ln>
        </p:spPr>
        <p:txBody>
          <a:bodyPr wrap="square">
            <a:spAutoFit/>
          </a:bodyPr>
          <a:lstStyle/>
          <a:p>
            <a:pPr algn="just"/>
            <a:r>
              <a:rPr lang="es-ES" b="1" dirty="0" smtClean="0">
                <a:latin typeface="Arial" panose="020B0604020202020204" pitchFamily="34" charset="0"/>
                <a:cs typeface="Arial" panose="020B0604020202020204" pitchFamily="34" charset="0"/>
              </a:rPr>
              <a:t>OBJETIVOS ESPECIFICOS.-</a:t>
            </a:r>
          </a:p>
          <a:p>
            <a:pPr marL="285750" lvl="0" indent="-285750" algn="just">
              <a:buFont typeface="Arial" panose="020B0604020202020204" pitchFamily="34" charset="0"/>
              <a:buChar char="•"/>
            </a:pPr>
            <a:r>
              <a:rPr lang="es-EC" dirty="0">
                <a:latin typeface="Arial" panose="020B0604020202020204" pitchFamily="34" charset="0"/>
                <a:cs typeface="Arial" panose="020B0604020202020204" pitchFamily="34" charset="0"/>
              </a:rPr>
              <a:t>Determinar el Estado del Arte del Comando de Ciberdefensa en las FF.AA ecuatorianas.</a:t>
            </a:r>
          </a:p>
          <a:p>
            <a:pPr marL="285750" lvl="0" indent="-285750" algn="just">
              <a:buFont typeface="Arial" panose="020B0604020202020204" pitchFamily="34" charset="0"/>
              <a:buChar char="•"/>
            </a:pPr>
            <a:r>
              <a:rPr lang="es-EC" dirty="0">
                <a:latin typeface="Arial" panose="020B0604020202020204" pitchFamily="34" charset="0"/>
                <a:cs typeface="Arial" panose="020B0604020202020204" pitchFamily="34" charset="0"/>
              </a:rPr>
              <a:t>Determinar las variables y los hechos portadores del futuro que influyen en el ámbito de la Ciberdefensa.</a:t>
            </a:r>
          </a:p>
          <a:p>
            <a:pPr marL="285750" lvl="0" indent="-285750" algn="just">
              <a:buFont typeface="Arial" panose="020B0604020202020204" pitchFamily="34" charset="0"/>
              <a:buChar char="•"/>
            </a:pPr>
            <a:r>
              <a:rPr lang="es-EC" dirty="0">
                <a:latin typeface="Arial" panose="020B0604020202020204" pitchFamily="34" charset="0"/>
                <a:cs typeface="Arial" panose="020B0604020202020204" pitchFamily="34" charset="0"/>
              </a:rPr>
              <a:t>Diseñar el escenario más probable de la Ciberdefensa en las Fuerzas Armadas ecuatorianas para el año 2017, empleando el método FAR.</a:t>
            </a:r>
          </a:p>
          <a:p>
            <a:pPr marL="285750" lvl="0" indent="-285750" algn="just">
              <a:buFont typeface="Arial" panose="020B0604020202020204" pitchFamily="34" charset="0"/>
              <a:buChar char="•"/>
            </a:pPr>
            <a:r>
              <a:rPr lang="es-EC" dirty="0">
                <a:latin typeface="Arial" panose="020B0604020202020204" pitchFamily="34" charset="0"/>
                <a:cs typeface="Arial" panose="020B0604020202020204" pitchFamily="34" charset="0"/>
              </a:rPr>
              <a:t>Establecer las amenazas y oportunidades a enfrentar para alcanzar el escenario optimista</a:t>
            </a:r>
            <a:r>
              <a:rPr lang="es-EC" dirty="0" smtClean="0"/>
              <a:t>.</a:t>
            </a:r>
            <a:endParaRPr lang="es-EC" dirty="0"/>
          </a:p>
        </p:txBody>
      </p:sp>
    </p:spTree>
    <p:extLst>
      <p:ext uri="{BB962C8B-B14F-4D97-AF65-F5344CB8AC3E}">
        <p14:creationId xmlns:p14="http://schemas.microsoft.com/office/powerpoint/2010/main" val="8725276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07704" y="260648"/>
            <a:ext cx="5276766" cy="461665"/>
          </a:xfrm>
          <a:prstGeom prst="rect">
            <a:avLst/>
          </a:prstGeom>
          <a:solidFill>
            <a:schemeClr val="tx2">
              <a:lumMod val="60000"/>
              <a:lumOff val="40000"/>
            </a:schemeClr>
          </a:solidFill>
        </p:spPr>
        <p:txBody>
          <a:bodyPr wrap="square">
            <a:spAutoFit/>
          </a:bodyPr>
          <a:lstStyle/>
          <a:p>
            <a:r>
              <a:rPr lang="es-ES" sz="2400" b="1" dirty="0" smtClean="0">
                <a:latin typeface="Arial" panose="020B0604020202020204" pitchFamily="34" charset="0"/>
                <a:cs typeface="Arial" panose="020B0604020202020204" pitchFamily="34" charset="0"/>
              </a:rPr>
              <a:t>PREGUNTAS DE  INVESTIGACIÓN </a:t>
            </a:r>
            <a:endParaRPr lang="es-ES" sz="2400" dirty="0">
              <a:latin typeface="Arial" panose="020B0604020202020204" pitchFamily="34" charset="0"/>
              <a:cs typeface="Arial" panose="020B0604020202020204" pitchFamily="34" charset="0"/>
            </a:endParaRPr>
          </a:p>
        </p:txBody>
      </p:sp>
      <p:sp>
        <p:nvSpPr>
          <p:cNvPr id="7" name="1 Rectángulo"/>
          <p:cNvSpPr/>
          <p:nvPr/>
        </p:nvSpPr>
        <p:spPr>
          <a:xfrm>
            <a:off x="1907704" y="2852936"/>
            <a:ext cx="5276766" cy="3139321"/>
          </a:xfrm>
          <a:prstGeom prst="rect">
            <a:avLst/>
          </a:prstGeom>
          <a:ln>
            <a:solidFill>
              <a:schemeClr val="tx2">
                <a:lumMod val="60000"/>
                <a:lumOff val="40000"/>
              </a:schemeClr>
            </a:solidFill>
          </a:ln>
        </p:spPr>
        <p:txBody>
          <a:bodyPr wrap="square">
            <a:spAutoFit/>
          </a:bodyPr>
          <a:lstStyle/>
          <a:p>
            <a:pPr marL="285750" lvl="0" indent="-285750" algn="just">
              <a:buFont typeface="Arial" panose="020B0604020202020204" pitchFamily="34" charset="0"/>
              <a:buChar char="•"/>
            </a:pPr>
            <a:r>
              <a:rPr lang="es-EC" dirty="0" smtClean="0">
                <a:latin typeface="Arial" panose="020B0604020202020204" pitchFamily="34" charset="0"/>
                <a:cs typeface="Arial" panose="020B0604020202020204" pitchFamily="34" charset="0"/>
              </a:rPr>
              <a:t>¿Cuál </a:t>
            </a:r>
            <a:r>
              <a:rPr lang="es-EC" dirty="0">
                <a:latin typeface="Arial" panose="020B0604020202020204" pitchFamily="34" charset="0"/>
                <a:cs typeface="Arial" panose="020B0604020202020204" pitchFamily="34" charset="0"/>
              </a:rPr>
              <a:t>es el Estado del Arte del Comando de Ciberdefensa en el Ecuador</a:t>
            </a:r>
            <a:r>
              <a:rPr lang="es-EC" dirty="0" smtClean="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es-EC" dirty="0">
                <a:latin typeface="Arial" panose="020B0604020202020204" pitchFamily="34" charset="0"/>
                <a:cs typeface="Arial" panose="020B0604020202020204" pitchFamily="34" charset="0"/>
              </a:rPr>
              <a:t>¿Cuáles son las variables y los hechos portadores del futuro que determinan escenarios alternativos en el ámbito de la Ciberdefensa en Ecuador?</a:t>
            </a:r>
          </a:p>
          <a:p>
            <a:pPr marL="285750" indent="-285750" algn="just">
              <a:buFont typeface="Arial" panose="020B0604020202020204" pitchFamily="34" charset="0"/>
              <a:buChar char="•"/>
            </a:pPr>
            <a:r>
              <a:rPr lang="es-EC" dirty="0">
                <a:latin typeface="Arial" panose="020B0604020202020204" pitchFamily="34" charset="0"/>
                <a:cs typeface="Arial" panose="020B0604020202020204" pitchFamily="34" charset="0"/>
              </a:rPr>
              <a:t>¿Cuál es el escenario más probable de la Ciberdefensa en las Fuerzas Armadas ecuatorianas para el año 2017?</a:t>
            </a:r>
          </a:p>
          <a:p>
            <a:pPr marL="285750" indent="-285750" algn="just">
              <a:buFont typeface="Arial" panose="020B0604020202020204" pitchFamily="34" charset="0"/>
              <a:buChar char="•"/>
            </a:pPr>
            <a:r>
              <a:rPr lang="es-EC" dirty="0">
                <a:latin typeface="Arial" panose="020B0604020202020204" pitchFamily="34" charset="0"/>
                <a:cs typeface="Arial" panose="020B0604020202020204" pitchFamily="34" charset="0"/>
              </a:rPr>
              <a:t>¿Cuáles son las amenazas y oportunidades a enfrentar para alcanzar el escenario optimista</a:t>
            </a:r>
            <a:r>
              <a:rPr lang="es-EC" dirty="0" smtClean="0">
                <a:latin typeface="Arial" panose="020B0604020202020204" pitchFamily="34" charset="0"/>
                <a:cs typeface="Arial" panose="020B0604020202020204" pitchFamily="34" charset="0"/>
              </a:rPr>
              <a:t>?</a:t>
            </a:r>
            <a:endParaRPr lang="es-EC"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836712"/>
            <a:ext cx="5276766" cy="1800200"/>
          </a:xfrm>
          <a:prstGeom prst="rect">
            <a:avLst/>
          </a:prstGeom>
        </p:spPr>
      </p:pic>
    </p:spTree>
    <p:extLst>
      <p:ext uri="{BB962C8B-B14F-4D97-AF65-F5344CB8AC3E}">
        <p14:creationId xmlns:p14="http://schemas.microsoft.com/office/powerpoint/2010/main" val="31341934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6 Imagen" descr="UFA"/>
          <p:cNvPicPr/>
          <p:nvPr/>
        </p:nvPicPr>
        <p:blipFill>
          <a:blip r:embed="rId2">
            <a:extLst>
              <a:ext uri="{28A0092B-C50C-407E-A947-70E740481C1C}">
                <a14:useLocalDpi xmlns:a14="http://schemas.microsoft.com/office/drawing/2010/main" val="0"/>
              </a:ext>
            </a:extLst>
          </a:blip>
          <a:srcRect/>
          <a:stretch>
            <a:fillRect/>
          </a:stretch>
        </p:blipFill>
        <p:spPr bwMode="auto">
          <a:xfrm>
            <a:off x="1475656" y="55230"/>
            <a:ext cx="6313462" cy="1429554"/>
          </a:xfrm>
          <a:prstGeom prst="rect">
            <a:avLst/>
          </a:prstGeom>
          <a:ln>
            <a:noFill/>
          </a:ln>
          <a:effectLst>
            <a:softEdge rad="112500"/>
          </a:effectLst>
        </p:spPr>
      </p:pic>
      <p:sp>
        <p:nvSpPr>
          <p:cNvPr id="8" name="1 CuadroTexto"/>
          <p:cNvSpPr txBox="1"/>
          <p:nvPr/>
        </p:nvSpPr>
        <p:spPr>
          <a:xfrm>
            <a:off x="2123728" y="1681644"/>
            <a:ext cx="5256584" cy="523220"/>
          </a:xfrm>
          <a:prstGeom prst="rect">
            <a:avLst/>
          </a:prstGeom>
          <a:solidFill>
            <a:schemeClr val="accent1"/>
          </a:solidFill>
        </p:spPr>
        <p:txBody>
          <a:bodyPr wrap="square" rtlCol="0">
            <a:spAutoFit/>
          </a:bodyPr>
          <a:lstStyle/>
          <a:p>
            <a:pPr algn="ctr"/>
            <a:r>
              <a:rPr lang="es-ES" sz="2800" b="1"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DISEÑO METODOLÓGICO</a:t>
            </a:r>
            <a:endParaRPr lang="es-ES" sz="2800" b="1" dirty="0">
              <a:ln w="18415" cmpd="sng">
                <a:solidFill>
                  <a:srgbClr val="FFFFFF"/>
                </a:solidFill>
                <a:prstDash val="solid"/>
              </a:ln>
              <a:solidFill>
                <a:schemeClr val="bg1"/>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2420888"/>
            <a:ext cx="5256584" cy="3888432"/>
          </a:xfrm>
          <a:prstGeom prst="rect">
            <a:avLst/>
          </a:prstGeom>
        </p:spPr>
      </p:pic>
      <p:sp>
        <p:nvSpPr>
          <p:cNvPr id="6" name="Oval 4">
            <a:hlinkClick r:id="" action="ppaction://hlinkshowjump?jump=nextslide"/>
          </p:cNvPr>
          <p:cNvSpPr>
            <a:spLocks noChangeArrowheads="1"/>
          </p:cNvSpPr>
          <p:nvPr/>
        </p:nvSpPr>
        <p:spPr bwMode="auto">
          <a:xfrm flipH="1">
            <a:off x="1475656" y="1628800"/>
            <a:ext cx="592444" cy="605010"/>
          </a:xfrm>
          <a:prstGeom prst="ellipse">
            <a:avLst/>
          </a:prstGeom>
          <a:solidFill>
            <a:schemeClr val="accent1"/>
          </a:soli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n-US" sz="2800" b="1" kern="0" dirty="0">
                <a:solidFill>
                  <a:srgbClr val="FFFF00"/>
                </a:solidFill>
                <a:effectLst>
                  <a:outerShdw blurRad="38100" dist="38100" dir="2700000" algn="tl">
                    <a:srgbClr val="000000">
                      <a:alpha val="43137"/>
                    </a:srgbClr>
                  </a:outerShdw>
                </a:effectLst>
                <a:latin typeface="Arial" charset="0"/>
              </a:rPr>
              <a:t>4</a:t>
            </a:r>
          </a:p>
        </p:txBody>
      </p:sp>
    </p:spTree>
    <p:extLst>
      <p:ext uri="{BB962C8B-B14F-4D97-AF65-F5344CB8AC3E}">
        <p14:creationId xmlns:p14="http://schemas.microsoft.com/office/powerpoint/2010/main" val="41562166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139952" y="4399944"/>
            <a:ext cx="4752528" cy="1477328"/>
          </a:xfrm>
          <a:prstGeom prst="rect">
            <a:avLst/>
          </a:prstGeom>
          <a:ln>
            <a:solidFill>
              <a:schemeClr val="tx2">
                <a:lumMod val="60000"/>
                <a:lumOff val="40000"/>
              </a:schemeClr>
            </a:solidFill>
          </a:ln>
        </p:spPr>
        <p:txBody>
          <a:bodyPr wrap="square">
            <a:spAutoFit/>
          </a:bodyPr>
          <a:lstStyle/>
          <a:p>
            <a:pPr algn="just"/>
            <a:r>
              <a:rPr lang="es-EC" b="1" dirty="0">
                <a:latin typeface="Arial" panose="020B0604020202020204" pitchFamily="34" charset="0"/>
                <a:cs typeface="Arial" panose="020B0604020202020204" pitchFamily="34" charset="0"/>
              </a:rPr>
              <a:t>Por el </a:t>
            </a:r>
            <a:r>
              <a:rPr lang="es-EC" b="1" dirty="0" smtClean="0">
                <a:latin typeface="Arial" panose="020B0604020202020204" pitchFamily="34" charset="0"/>
                <a:cs typeface="Arial" panose="020B0604020202020204" pitchFamily="34" charset="0"/>
              </a:rPr>
              <a:t>lugar.</a:t>
            </a:r>
          </a:p>
          <a:p>
            <a:pPr algn="just"/>
            <a:r>
              <a:rPr lang="es-EC" dirty="0">
                <a:latin typeface="Arial" panose="020B0604020202020204" pitchFamily="34" charset="0"/>
                <a:cs typeface="Arial" panose="020B0604020202020204" pitchFamily="34" charset="0"/>
              </a:rPr>
              <a:t>investigación de campo</a:t>
            </a:r>
            <a:r>
              <a:rPr lang="es-EC" dirty="0" smtClean="0">
                <a:latin typeface="Arial" panose="020B0604020202020204" pitchFamily="34" charset="0"/>
                <a:cs typeface="Arial" panose="020B0604020202020204" pitchFamily="34" charset="0"/>
              </a:rPr>
              <a:t>, </a:t>
            </a:r>
            <a:r>
              <a:rPr lang="es-EC" dirty="0">
                <a:latin typeface="Arial" panose="020B0604020202020204" pitchFamily="34" charset="0"/>
                <a:cs typeface="Arial" panose="020B0604020202020204" pitchFamily="34" charset="0"/>
              </a:rPr>
              <a:t>se realizó las entrevistas a diferentes personajes que laboran </a:t>
            </a:r>
            <a:r>
              <a:rPr lang="es-EC" dirty="0" smtClean="0">
                <a:latin typeface="Arial" panose="020B0604020202020204" pitchFamily="34" charset="0"/>
                <a:cs typeface="Arial" panose="020B0604020202020204" pitchFamily="34" charset="0"/>
              </a:rPr>
              <a:t>en </a:t>
            </a:r>
            <a:r>
              <a:rPr lang="es-EC" dirty="0">
                <a:latin typeface="Arial" panose="020B0604020202020204" pitchFamily="34" charset="0"/>
                <a:cs typeface="Arial" panose="020B0604020202020204" pitchFamily="34" charset="0"/>
              </a:rPr>
              <a:t>el tema de la </a:t>
            </a:r>
            <a:r>
              <a:rPr lang="es-EC" dirty="0" smtClean="0">
                <a:latin typeface="Arial" panose="020B0604020202020204" pitchFamily="34" charset="0"/>
                <a:cs typeface="Arial" panose="020B0604020202020204" pitchFamily="34" charset="0"/>
              </a:rPr>
              <a:t>Ciberdefensa </a:t>
            </a:r>
            <a:r>
              <a:rPr lang="es-EC" dirty="0">
                <a:latin typeface="Arial" panose="020B0604020202020204" pitchFamily="34" charset="0"/>
                <a:cs typeface="Arial" panose="020B0604020202020204" pitchFamily="34" charset="0"/>
              </a:rPr>
              <a:t>en diferentes instituciones públicas y </a:t>
            </a:r>
            <a:r>
              <a:rPr lang="es-EC" dirty="0" smtClean="0">
                <a:latin typeface="Arial" panose="020B0604020202020204" pitchFamily="34" charset="0"/>
                <a:cs typeface="Arial" panose="020B0604020202020204" pitchFamily="34" charset="0"/>
              </a:rPr>
              <a:t>privadas.</a:t>
            </a:r>
            <a:endParaRPr lang="es-ES" dirty="0">
              <a:latin typeface="Arial" panose="020B0604020202020204" pitchFamily="34" charset="0"/>
              <a:cs typeface="Arial" panose="020B0604020202020204" pitchFamily="34" charset="0"/>
            </a:endParaRPr>
          </a:p>
        </p:txBody>
      </p:sp>
      <p:sp>
        <p:nvSpPr>
          <p:cNvPr id="3" name="2 Rectángulo"/>
          <p:cNvSpPr/>
          <p:nvPr/>
        </p:nvSpPr>
        <p:spPr>
          <a:xfrm>
            <a:off x="323528" y="882586"/>
            <a:ext cx="3672408" cy="1754326"/>
          </a:xfrm>
          <a:prstGeom prst="rect">
            <a:avLst/>
          </a:prstGeom>
          <a:ln>
            <a:solidFill>
              <a:schemeClr val="tx2">
                <a:lumMod val="60000"/>
                <a:lumOff val="40000"/>
              </a:schemeClr>
            </a:solidFill>
          </a:ln>
        </p:spPr>
        <p:txBody>
          <a:bodyPr wrap="square">
            <a:spAutoFit/>
          </a:bodyPr>
          <a:lstStyle/>
          <a:p>
            <a:pPr lvl="0" algn="just"/>
            <a:r>
              <a:rPr lang="es-ES" b="1" dirty="0" smtClean="0">
                <a:solidFill>
                  <a:prstClr val="black"/>
                </a:solidFill>
                <a:latin typeface="Arial" panose="020B0604020202020204" pitchFamily="34" charset="0"/>
                <a:cs typeface="Arial" panose="020B0604020202020204" pitchFamily="34" charset="0"/>
              </a:rPr>
              <a:t>Alcance de la investigación:</a:t>
            </a:r>
          </a:p>
          <a:p>
            <a:pPr lvl="0" algn="just"/>
            <a:r>
              <a:rPr lang="es-EC" dirty="0">
                <a:latin typeface="Arial" panose="020B0604020202020204" pitchFamily="34" charset="0"/>
                <a:cs typeface="Arial" panose="020B0604020202020204" pitchFamily="34" charset="0"/>
              </a:rPr>
              <a:t>tipo </a:t>
            </a:r>
            <a:r>
              <a:rPr lang="es-EC" dirty="0" smtClean="0">
                <a:latin typeface="Arial" panose="020B0604020202020204" pitchFamily="34" charset="0"/>
                <a:cs typeface="Arial" panose="020B0604020202020204" pitchFamily="34" charset="0"/>
              </a:rPr>
              <a:t>correlacional: dos o mas variables.</a:t>
            </a:r>
          </a:p>
          <a:p>
            <a:pPr lvl="0" algn="just"/>
            <a:r>
              <a:rPr lang="es-EC" dirty="0" smtClean="0">
                <a:latin typeface="Arial" panose="020B0604020202020204" pitchFamily="34" charset="0"/>
                <a:cs typeface="Arial" panose="020B0604020202020204" pitchFamily="34" charset="0"/>
              </a:rPr>
              <a:t>Es </a:t>
            </a:r>
            <a:r>
              <a:rPr lang="es-EC" dirty="0">
                <a:latin typeface="Arial" panose="020B0604020202020204" pitchFamily="34" charset="0"/>
                <a:cs typeface="Arial" panose="020B0604020202020204" pitchFamily="34" charset="0"/>
              </a:rPr>
              <a:t>además transeccional </a:t>
            </a:r>
            <a:r>
              <a:rPr lang="es-EC" dirty="0" smtClean="0">
                <a:latin typeface="Arial" panose="020B0604020202020204" pitchFamily="34" charset="0"/>
                <a:cs typeface="Arial" panose="020B0604020202020204" pitchFamily="34" charset="0"/>
              </a:rPr>
              <a:t>los datos fueron recopilados una sola vez.</a:t>
            </a:r>
            <a:endParaRPr lang="es-ES" dirty="0">
              <a:solidFill>
                <a:prstClr val="black"/>
              </a:solidFill>
              <a:latin typeface="Arial" panose="020B0604020202020204" pitchFamily="34" charset="0"/>
              <a:cs typeface="Arial" panose="020B0604020202020204" pitchFamily="34" charset="0"/>
            </a:endParaRPr>
          </a:p>
        </p:txBody>
      </p:sp>
      <p:sp>
        <p:nvSpPr>
          <p:cNvPr id="4" name="3 Rectángulo"/>
          <p:cNvSpPr/>
          <p:nvPr/>
        </p:nvSpPr>
        <p:spPr>
          <a:xfrm>
            <a:off x="323528" y="2693819"/>
            <a:ext cx="3672408" cy="2031325"/>
          </a:xfrm>
          <a:prstGeom prst="rect">
            <a:avLst/>
          </a:prstGeom>
          <a:ln>
            <a:solidFill>
              <a:schemeClr val="tx2">
                <a:lumMod val="60000"/>
                <a:lumOff val="40000"/>
              </a:schemeClr>
            </a:solidFill>
          </a:ln>
        </p:spPr>
        <p:txBody>
          <a:bodyPr wrap="square">
            <a:spAutoFit/>
          </a:bodyPr>
          <a:lstStyle/>
          <a:p>
            <a:pPr algn="just"/>
            <a:r>
              <a:rPr lang="es-EC" b="1" dirty="0">
                <a:latin typeface="Arial" panose="020B0604020202020204" pitchFamily="34" charset="0"/>
                <a:cs typeface="Arial" panose="020B0604020202020204" pitchFamily="34" charset="0"/>
              </a:rPr>
              <a:t>Tipo de estudio</a:t>
            </a:r>
            <a:endParaRPr lang="es-EC" dirty="0">
              <a:latin typeface="Arial" panose="020B0604020202020204" pitchFamily="34" charset="0"/>
              <a:cs typeface="Arial" panose="020B0604020202020204" pitchFamily="34" charset="0"/>
            </a:endParaRPr>
          </a:p>
          <a:p>
            <a:pPr algn="just"/>
            <a:r>
              <a:rPr lang="es-EC" b="1" dirty="0">
                <a:latin typeface="Arial" panose="020B0604020202020204" pitchFamily="34" charset="0"/>
                <a:cs typeface="Arial" panose="020B0604020202020204" pitchFamily="34" charset="0"/>
              </a:rPr>
              <a:t>Por los </a:t>
            </a:r>
            <a:r>
              <a:rPr lang="es-EC" b="1" dirty="0" smtClean="0">
                <a:latin typeface="Arial" panose="020B0604020202020204" pitchFamily="34" charset="0"/>
                <a:cs typeface="Arial" panose="020B0604020202020204" pitchFamily="34" charset="0"/>
              </a:rPr>
              <a:t>objetivos.</a:t>
            </a:r>
          </a:p>
          <a:p>
            <a:pPr algn="just"/>
            <a:r>
              <a:rPr lang="es-EC" dirty="0">
                <a:latin typeface="Arial" panose="020B0604020202020204" pitchFamily="34" charset="0"/>
                <a:cs typeface="Arial" panose="020B0604020202020204" pitchFamily="34" charset="0"/>
              </a:rPr>
              <a:t>Es una investigación </a:t>
            </a:r>
            <a:r>
              <a:rPr lang="es-EC" dirty="0" smtClean="0">
                <a:latin typeface="Arial" panose="020B0604020202020204" pitchFamily="34" charset="0"/>
                <a:cs typeface="Arial" panose="020B0604020202020204" pitchFamily="34" charset="0"/>
              </a:rPr>
              <a:t>aplicada, </a:t>
            </a:r>
            <a:r>
              <a:rPr lang="es-EC" dirty="0">
                <a:latin typeface="Arial" panose="020B0604020202020204" pitchFamily="34" charset="0"/>
                <a:cs typeface="Arial" panose="020B0604020202020204" pitchFamily="34" charset="0"/>
              </a:rPr>
              <a:t>se diseñó entrevistas y encuestas que fueron aplicadas a juicio de expertos orientados a los objetivos de la investigación</a:t>
            </a:r>
            <a:r>
              <a:rPr lang="es-EC" dirty="0" smtClean="0">
                <a:latin typeface="Arial" panose="020B0604020202020204" pitchFamily="34" charset="0"/>
                <a:cs typeface="Arial" panose="020B0604020202020204" pitchFamily="34" charset="0"/>
              </a:rPr>
              <a:t>.</a:t>
            </a:r>
            <a:endParaRPr lang="es-EC"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908720"/>
            <a:ext cx="4608512" cy="3096344"/>
          </a:xfrm>
          <a:prstGeom prst="rect">
            <a:avLst/>
          </a:prstGeom>
        </p:spPr>
      </p:pic>
      <p:sp>
        <p:nvSpPr>
          <p:cNvPr id="6" name="7 Rectángulo"/>
          <p:cNvSpPr/>
          <p:nvPr/>
        </p:nvSpPr>
        <p:spPr>
          <a:xfrm>
            <a:off x="2325458" y="179929"/>
            <a:ext cx="4743543" cy="523220"/>
          </a:xfrm>
          <a:prstGeom prst="rect">
            <a:avLst/>
          </a:prstGeom>
          <a:solidFill>
            <a:schemeClr val="tx2">
              <a:lumMod val="60000"/>
              <a:lumOff val="40000"/>
            </a:schemeClr>
          </a:solidFill>
        </p:spPr>
        <p:txBody>
          <a:bodyPr wrap="none">
            <a:spAutoFit/>
          </a:bodyPr>
          <a:lstStyle/>
          <a:p>
            <a:r>
              <a:rPr lang="es-ES" sz="2800" b="1" dirty="0" smtClean="0">
                <a:solidFill>
                  <a:prstClr val="black"/>
                </a:solidFill>
                <a:latin typeface="Arial" panose="020B0604020202020204" pitchFamily="34" charset="0"/>
                <a:cs typeface="Arial" panose="020B0604020202020204" pitchFamily="34" charset="0"/>
              </a:rPr>
              <a:t>DISEÑO METODOLÓGICO</a:t>
            </a:r>
            <a:r>
              <a:rPr lang="es-ES" sz="2800" dirty="0" smtClean="0">
                <a:solidFill>
                  <a:prstClr val="black"/>
                </a:solidFill>
                <a:latin typeface="Arial" panose="020B0604020202020204" pitchFamily="34" charset="0"/>
                <a:cs typeface="Arial" panose="020B0604020202020204" pitchFamily="34" charset="0"/>
              </a:rPr>
              <a:t> </a:t>
            </a:r>
            <a:endParaRPr lang="es-ES" sz="2800"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4749502"/>
            <a:ext cx="3672408" cy="1847850"/>
          </a:xfrm>
          <a:prstGeom prst="rect">
            <a:avLst/>
          </a:prstGeom>
        </p:spPr>
      </p:pic>
    </p:spTree>
    <p:extLst>
      <p:ext uri="{BB962C8B-B14F-4D97-AF65-F5344CB8AC3E}">
        <p14:creationId xmlns:p14="http://schemas.microsoft.com/office/powerpoint/2010/main" val="33760820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2852936"/>
            <a:ext cx="4617248" cy="3693319"/>
          </a:xfrm>
          <a:prstGeom prst="rect">
            <a:avLst/>
          </a:prstGeom>
          <a:ln>
            <a:solidFill>
              <a:schemeClr val="tx2">
                <a:lumMod val="60000"/>
                <a:lumOff val="40000"/>
              </a:schemeClr>
            </a:solidFill>
          </a:ln>
        </p:spPr>
        <p:txBody>
          <a:bodyPr wrap="square">
            <a:spAutoFit/>
          </a:bodyPr>
          <a:lstStyle/>
          <a:p>
            <a:pPr marL="342900" indent="-342900" algn="just">
              <a:buFont typeface="+mj-lt"/>
              <a:buAutoNum type="arabicPeriod"/>
            </a:pPr>
            <a:r>
              <a:rPr lang="es-EC" dirty="0">
                <a:latin typeface="Arial" panose="020B0604020202020204" pitchFamily="34" charset="0"/>
                <a:cs typeface="Arial" panose="020B0604020202020204" pitchFamily="34" charset="0"/>
              </a:rPr>
              <a:t>Identificación de las fuerzas principales (definición de las principales variables que modelan la realidad-sectores). </a:t>
            </a:r>
            <a:endParaRPr lang="es-EC" dirty="0" smtClean="0">
              <a:latin typeface="Arial" panose="020B0604020202020204" pitchFamily="34" charset="0"/>
              <a:cs typeface="Arial" panose="020B0604020202020204" pitchFamily="34" charset="0"/>
            </a:endParaRPr>
          </a:p>
          <a:p>
            <a:pPr marL="342900" indent="-342900" algn="just">
              <a:buFont typeface="+mj-lt"/>
              <a:buAutoNum type="arabicPeriod"/>
            </a:pPr>
            <a:r>
              <a:rPr lang="es-EC" dirty="0">
                <a:latin typeface="Arial" panose="020B0604020202020204" pitchFamily="34" charset="0"/>
                <a:cs typeface="Arial" panose="020B0604020202020204" pitchFamily="34" charset="0"/>
              </a:rPr>
              <a:t>Establecimiento de los estados alternativos de cada sector (factores). </a:t>
            </a:r>
          </a:p>
          <a:p>
            <a:pPr marL="342900" indent="-342900">
              <a:buFont typeface="+mj-lt"/>
              <a:buAutoNum type="arabicPeriod"/>
            </a:pPr>
            <a:r>
              <a:rPr lang="es-EC" dirty="0">
                <a:latin typeface="Arial" panose="020B0604020202020204" pitchFamily="34" charset="0"/>
                <a:cs typeface="Arial" panose="020B0604020202020204" pitchFamily="34" charset="0"/>
              </a:rPr>
              <a:t>Construcción de la matriz Sectores/Factores. </a:t>
            </a:r>
          </a:p>
          <a:p>
            <a:pPr marL="342900" indent="-342900" algn="just">
              <a:buFont typeface="+mj-lt"/>
              <a:buAutoNum type="arabicPeriod"/>
            </a:pPr>
            <a:r>
              <a:rPr lang="es-EC" dirty="0">
                <a:latin typeface="Arial" panose="020B0604020202020204" pitchFamily="34" charset="0"/>
                <a:cs typeface="Arial" panose="020B0604020202020204" pitchFamily="34" charset="0"/>
              </a:rPr>
              <a:t>Calibración de la matriz. </a:t>
            </a:r>
          </a:p>
          <a:p>
            <a:pPr marL="342900" indent="-342900" algn="just">
              <a:buFont typeface="+mj-lt"/>
              <a:buAutoNum type="arabicPeriod"/>
            </a:pPr>
            <a:r>
              <a:rPr lang="es-EC" dirty="0">
                <a:latin typeface="Arial" panose="020B0604020202020204" pitchFamily="34" charset="0"/>
                <a:cs typeface="Arial" panose="020B0604020202020204" pitchFamily="34" charset="0"/>
              </a:rPr>
              <a:t>Construcción de escenarios. </a:t>
            </a:r>
            <a:endParaRPr lang="es-EC" dirty="0" smtClean="0">
              <a:latin typeface="Arial" panose="020B0604020202020204" pitchFamily="34" charset="0"/>
              <a:cs typeface="Arial" panose="020B0604020202020204" pitchFamily="34" charset="0"/>
            </a:endParaRPr>
          </a:p>
          <a:p>
            <a:pPr marL="342900" indent="-342900" algn="just">
              <a:buFont typeface="+mj-lt"/>
              <a:buAutoNum type="arabicPeriod"/>
            </a:pPr>
            <a:r>
              <a:rPr lang="es-EC" dirty="0">
                <a:latin typeface="Arial" panose="020B0604020202020204" pitchFamily="34" charset="0"/>
                <a:cs typeface="Arial" panose="020B0604020202020204" pitchFamily="34" charset="0"/>
              </a:rPr>
              <a:t>Narración del escenario más </a:t>
            </a:r>
            <a:r>
              <a:rPr lang="es-EC" dirty="0" smtClean="0">
                <a:latin typeface="Arial" panose="020B0604020202020204" pitchFamily="34" charset="0"/>
                <a:cs typeface="Arial" panose="020B0604020202020204" pitchFamily="34" charset="0"/>
              </a:rPr>
              <a:t>probable.</a:t>
            </a:r>
          </a:p>
          <a:p>
            <a:pPr marL="342900" indent="-342900" algn="just">
              <a:buFont typeface="+mj-lt"/>
              <a:buAutoNum type="arabicPeriod"/>
            </a:pPr>
            <a:r>
              <a:rPr lang="es-EC" dirty="0">
                <a:latin typeface="Arial" panose="020B0604020202020204" pitchFamily="34" charset="0"/>
                <a:cs typeface="Arial" panose="020B0604020202020204" pitchFamily="34" charset="0"/>
              </a:rPr>
              <a:t>Identificación de oportunidades y amenazas. </a:t>
            </a:r>
          </a:p>
          <a:p>
            <a:pPr marL="342900" indent="-342900" algn="just">
              <a:buFont typeface="+mj-lt"/>
              <a:buAutoNum type="arabicPeriod"/>
            </a:pPr>
            <a:r>
              <a:rPr lang="es-EC" dirty="0">
                <a:latin typeface="Arial" panose="020B0604020202020204" pitchFamily="34" charset="0"/>
                <a:cs typeface="Arial" panose="020B0604020202020204" pitchFamily="34" charset="0"/>
              </a:rPr>
              <a:t>Conclusiones y recomendaciones. </a:t>
            </a:r>
            <a:endParaRPr lang="es-ES" dirty="0">
              <a:latin typeface="Arial" panose="020B0604020202020204" pitchFamily="34" charset="0"/>
              <a:cs typeface="Arial" panose="020B0604020202020204" pitchFamily="34" charset="0"/>
            </a:endParaRPr>
          </a:p>
        </p:txBody>
      </p:sp>
      <p:sp>
        <p:nvSpPr>
          <p:cNvPr id="3" name="2 Rectángulo"/>
          <p:cNvSpPr/>
          <p:nvPr/>
        </p:nvSpPr>
        <p:spPr>
          <a:xfrm>
            <a:off x="2123728" y="188640"/>
            <a:ext cx="4041184" cy="461665"/>
          </a:xfrm>
          <a:prstGeom prst="rect">
            <a:avLst/>
          </a:prstGeom>
          <a:solidFill>
            <a:schemeClr val="tx2">
              <a:lumMod val="60000"/>
              <a:lumOff val="40000"/>
            </a:schemeClr>
          </a:solidFill>
        </p:spPr>
        <p:txBody>
          <a:bodyPr wrap="square">
            <a:spAutoFit/>
          </a:bodyPr>
          <a:lstStyle/>
          <a:p>
            <a:r>
              <a:rPr lang="es-ES" sz="2400" b="1" dirty="0">
                <a:solidFill>
                  <a:prstClr val="black"/>
                </a:solidFill>
                <a:latin typeface="Arial" panose="020B0604020202020204" pitchFamily="34" charset="0"/>
                <a:cs typeface="Arial" panose="020B0604020202020204" pitchFamily="34" charset="0"/>
              </a:rPr>
              <a:t>DISEÑO METODOLÓGICO</a:t>
            </a:r>
            <a:r>
              <a:rPr lang="es-ES" sz="2400" dirty="0">
                <a:solidFill>
                  <a:prstClr val="black"/>
                </a:solidFill>
                <a:latin typeface="Arial" panose="020B0604020202020204" pitchFamily="34" charset="0"/>
                <a:cs typeface="Arial" panose="020B0604020202020204" pitchFamily="34" charset="0"/>
              </a:rPr>
              <a:t> </a:t>
            </a:r>
            <a:endParaRPr lang="es-ES" sz="2400" dirty="0">
              <a:latin typeface="Arial" panose="020B0604020202020204" pitchFamily="34" charset="0"/>
              <a:cs typeface="Arial" panose="020B0604020202020204" pitchFamily="34" charset="0"/>
            </a:endParaRPr>
          </a:p>
        </p:txBody>
      </p:sp>
      <p:sp>
        <p:nvSpPr>
          <p:cNvPr id="5" name="4 Rectángulo"/>
          <p:cNvSpPr/>
          <p:nvPr/>
        </p:nvSpPr>
        <p:spPr>
          <a:xfrm>
            <a:off x="4940776" y="764704"/>
            <a:ext cx="3807688" cy="2031325"/>
          </a:xfrm>
          <a:prstGeom prst="rect">
            <a:avLst/>
          </a:prstGeom>
          <a:ln>
            <a:solidFill>
              <a:schemeClr val="tx2">
                <a:lumMod val="60000"/>
                <a:lumOff val="40000"/>
              </a:schemeClr>
            </a:solidFill>
          </a:ln>
        </p:spPr>
        <p:txBody>
          <a:bodyPr wrap="square">
            <a:spAutoFit/>
          </a:bodyPr>
          <a:lstStyle/>
          <a:p>
            <a:pPr algn="just"/>
            <a:r>
              <a:rPr lang="es-ES" b="1" dirty="0">
                <a:latin typeface="Arial" panose="020B0604020202020204" pitchFamily="34" charset="0"/>
                <a:cs typeface="Arial" panose="020B0604020202020204" pitchFamily="34" charset="0"/>
              </a:rPr>
              <a:t>Población y muestra: </a:t>
            </a:r>
            <a:r>
              <a:rPr lang="es-ES" dirty="0">
                <a:latin typeface="Arial" panose="020B0604020202020204" pitchFamily="34" charset="0"/>
                <a:cs typeface="Arial" panose="020B0604020202020204" pitchFamily="34" charset="0"/>
              </a:rPr>
              <a:t>no fueron aplicables estrictamente en este caso porque se aplicó el método prospectivo </a:t>
            </a:r>
            <a:r>
              <a:rPr lang="es-ES" dirty="0" smtClean="0">
                <a:latin typeface="Arial" panose="020B0604020202020204" pitchFamily="34" charset="0"/>
                <a:cs typeface="Arial" panose="020B0604020202020204" pitchFamily="34" charset="0"/>
              </a:rPr>
              <a:t>FAR, </a:t>
            </a:r>
            <a:r>
              <a:rPr lang="es-EC" dirty="0" smtClean="0">
                <a:latin typeface="Arial" panose="020B0604020202020204" pitchFamily="34" charset="0"/>
                <a:cs typeface="Arial" panose="020B0604020202020204" pitchFamily="34" charset="0"/>
              </a:rPr>
              <a:t>en </a:t>
            </a:r>
            <a:r>
              <a:rPr lang="es-EC" dirty="0">
                <a:latin typeface="Arial" panose="020B0604020202020204" pitchFamily="34" charset="0"/>
                <a:cs typeface="Arial" panose="020B0604020202020204" pitchFamily="34" charset="0"/>
              </a:rPr>
              <a:t>esta investigación fue necesario la opinión de expertos en el tema de la </a:t>
            </a:r>
            <a:r>
              <a:rPr lang="es-EC" dirty="0" smtClean="0">
                <a:latin typeface="Arial" panose="020B0604020202020204" pitchFamily="34" charset="0"/>
                <a:cs typeface="Arial" panose="020B0604020202020204" pitchFamily="34" charset="0"/>
              </a:rPr>
              <a:t>Ciberdefensa.</a:t>
            </a: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764704"/>
            <a:ext cx="4617248" cy="2016224"/>
          </a:xfrm>
          <a:prstGeom prst="rect">
            <a:avLst/>
          </a:prstGeom>
        </p:spPr>
      </p:pic>
      <p:pic>
        <p:nvPicPr>
          <p:cNvPr id="11" name="Picture 4" descr="http://es.secuware.com/var/secuware/storage/images/press-room/espa%C3%B1a-defender%C3%A1-un-plan-de-ciberseguridad-a-lo-obama-en-europa-nombre-corto/2863-3-esl-ES/Espa%C3%B1a-defender%C3%A1-un-plan-de-ciberseguridad-a-lo-Obama-en-Europa-nombre-corto_large.jpg"/>
          <p:cNvPicPr>
            <a:picLocks noChangeAspect="1" noChangeArrowheads="1"/>
          </p:cNvPicPr>
          <p:nvPr/>
        </p:nvPicPr>
        <p:blipFill>
          <a:blip r:embed="rId4" cstate="print"/>
          <a:srcRect/>
          <a:stretch>
            <a:fillRect/>
          </a:stretch>
        </p:blipFill>
        <p:spPr bwMode="auto">
          <a:xfrm>
            <a:off x="4932040" y="3140968"/>
            <a:ext cx="3888432" cy="2952327"/>
          </a:xfrm>
          <a:prstGeom prst="rect">
            <a:avLst/>
          </a:prstGeom>
          <a:noFill/>
        </p:spPr>
      </p:pic>
    </p:spTree>
    <p:extLst>
      <p:ext uri="{BB962C8B-B14F-4D97-AF65-F5344CB8AC3E}">
        <p14:creationId xmlns:p14="http://schemas.microsoft.com/office/powerpoint/2010/main" val="22221150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932040" y="1170618"/>
            <a:ext cx="4032448" cy="1754326"/>
          </a:xfrm>
          <a:prstGeom prst="rect">
            <a:avLst/>
          </a:prstGeom>
          <a:ln>
            <a:solidFill>
              <a:schemeClr val="tx2">
                <a:lumMod val="60000"/>
                <a:lumOff val="40000"/>
              </a:schemeClr>
            </a:solidFill>
          </a:ln>
        </p:spPr>
        <p:txBody>
          <a:bodyPr wrap="square">
            <a:spAutoFit/>
          </a:bodyPr>
          <a:lstStyle/>
          <a:p>
            <a:pPr lvl="0" algn="just"/>
            <a:r>
              <a:rPr lang="es-ES" b="1" dirty="0" smtClean="0">
                <a:solidFill>
                  <a:prstClr val="black"/>
                </a:solidFill>
                <a:latin typeface="Arial" panose="020B0604020202020204" pitchFamily="34" charset="0"/>
                <a:cs typeface="Arial" panose="020B0604020202020204" pitchFamily="34" charset="0"/>
              </a:rPr>
              <a:t>Recolección de datos: </a:t>
            </a:r>
          </a:p>
          <a:p>
            <a:pPr lvl="0" algn="just"/>
            <a:r>
              <a:rPr lang="es-ES" b="1" dirty="0" smtClean="0">
                <a:solidFill>
                  <a:prstClr val="black"/>
                </a:solidFill>
                <a:latin typeface="Arial" panose="020B0604020202020204" pitchFamily="34" charset="0"/>
                <a:cs typeface="Arial" panose="020B0604020202020204" pitchFamily="34" charset="0"/>
              </a:rPr>
              <a:t>Primarias</a:t>
            </a:r>
            <a:r>
              <a:rPr lang="es-ES" dirty="0" smtClean="0">
                <a:solidFill>
                  <a:prstClr val="black"/>
                </a:solidFill>
                <a:latin typeface="Arial" panose="020B0604020202020204" pitchFamily="34" charset="0"/>
                <a:cs typeface="Arial" panose="020B0604020202020204" pitchFamily="34" charset="0"/>
              </a:rPr>
              <a:t>: </a:t>
            </a:r>
            <a:r>
              <a:rPr lang="es-EC" dirty="0">
                <a:latin typeface="Arial" panose="020B0604020202020204" pitchFamily="34" charset="0"/>
                <a:cs typeface="Arial" panose="020B0604020202020204" pitchFamily="34" charset="0"/>
              </a:rPr>
              <a:t>toman información de primera mano, de fuente directa, del origen, en el mismo sitio de los </a:t>
            </a:r>
            <a:r>
              <a:rPr lang="es-EC" dirty="0" smtClean="0">
                <a:latin typeface="Arial" panose="020B0604020202020204" pitchFamily="34" charset="0"/>
                <a:cs typeface="Arial" panose="020B0604020202020204" pitchFamily="34" charset="0"/>
              </a:rPr>
              <a:t>acontecimientos. Comando de Ciberdefensa.</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3383702"/>
            <a:ext cx="4032448" cy="3069633"/>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660" y="764704"/>
            <a:ext cx="4456356" cy="4151073"/>
          </a:xfrm>
          <a:prstGeom prst="rect">
            <a:avLst/>
          </a:prstGeom>
        </p:spPr>
      </p:pic>
      <p:sp>
        <p:nvSpPr>
          <p:cNvPr id="9" name="2 Rectángulo"/>
          <p:cNvSpPr/>
          <p:nvPr/>
        </p:nvSpPr>
        <p:spPr>
          <a:xfrm>
            <a:off x="2123728" y="188640"/>
            <a:ext cx="4752528" cy="523220"/>
          </a:xfrm>
          <a:prstGeom prst="rect">
            <a:avLst/>
          </a:prstGeom>
          <a:solidFill>
            <a:schemeClr val="tx2">
              <a:lumMod val="60000"/>
              <a:lumOff val="40000"/>
            </a:schemeClr>
          </a:solidFill>
        </p:spPr>
        <p:txBody>
          <a:bodyPr wrap="square">
            <a:spAutoFit/>
          </a:bodyPr>
          <a:lstStyle/>
          <a:p>
            <a:r>
              <a:rPr lang="es-ES" sz="2800" b="1" dirty="0">
                <a:solidFill>
                  <a:prstClr val="black"/>
                </a:solidFill>
                <a:latin typeface="Arial" panose="020B0604020202020204" pitchFamily="34" charset="0"/>
                <a:cs typeface="Arial" panose="020B0604020202020204" pitchFamily="34" charset="0"/>
              </a:rPr>
              <a:t>DISEÑO METODOLÓGICO</a:t>
            </a:r>
            <a:r>
              <a:rPr lang="es-ES" sz="2800" dirty="0">
                <a:solidFill>
                  <a:prstClr val="black"/>
                </a:solidFill>
                <a:latin typeface="Arial" panose="020B0604020202020204" pitchFamily="34" charset="0"/>
                <a:cs typeface="Arial" panose="020B0604020202020204" pitchFamily="34" charset="0"/>
              </a:rPr>
              <a:t> </a:t>
            </a:r>
            <a:endParaRPr lang="es-ES" sz="2800" dirty="0">
              <a:latin typeface="Arial" panose="020B0604020202020204" pitchFamily="34" charset="0"/>
              <a:cs typeface="Arial" panose="020B0604020202020204" pitchFamily="34" charset="0"/>
            </a:endParaRPr>
          </a:p>
        </p:txBody>
      </p:sp>
      <p:sp>
        <p:nvSpPr>
          <p:cNvPr id="7" name="3 Rectángulo"/>
          <p:cNvSpPr/>
          <p:nvPr/>
        </p:nvSpPr>
        <p:spPr>
          <a:xfrm>
            <a:off x="395536" y="4759984"/>
            <a:ext cx="4032448" cy="1477328"/>
          </a:xfrm>
          <a:prstGeom prst="rect">
            <a:avLst/>
          </a:prstGeom>
          <a:ln>
            <a:solidFill>
              <a:schemeClr val="tx2">
                <a:lumMod val="60000"/>
                <a:lumOff val="40000"/>
              </a:schemeClr>
            </a:solidFill>
          </a:ln>
        </p:spPr>
        <p:txBody>
          <a:bodyPr wrap="square">
            <a:spAutoFit/>
          </a:bodyPr>
          <a:lstStyle/>
          <a:p>
            <a:pPr lvl="0" algn="just"/>
            <a:r>
              <a:rPr lang="es-EC" b="1" dirty="0" smtClean="0">
                <a:solidFill>
                  <a:prstClr val="black"/>
                </a:solidFill>
                <a:latin typeface="Arial" panose="020B0604020202020204" pitchFamily="34" charset="0"/>
                <a:cs typeface="Arial" panose="020B0604020202020204" pitchFamily="34" charset="0"/>
              </a:rPr>
              <a:t>Secundarias: </a:t>
            </a:r>
            <a:r>
              <a:rPr lang="es-EC" dirty="0">
                <a:latin typeface="Arial" panose="020B0604020202020204" pitchFamily="34" charset="0"/>
                <a:cs typeface="Arial" panose="020B0604020202020204" pitchFamily="34" charset="0"/>
              </a:rPr>
              <a:t>toman información de fuentes indirectas, es decir de segunda mano, permiten realizar investigación bibliográfica o </a:t>
            </a:r>
            <a:r>
              <a:rPr lang="es-EC" dirty="0" smtClean="0">
                <a:latin typeface="Arial" panose="020B0604020202020204" pitchFamily="34" charset="0"/>
                <a:cs typeface="Arial" panose="020B0604020202020204" pitchFamily="34" charset="0"/>
              </a:rPr>
              <a:t>documental.</a:t>
            </a:r>
            <a:r>
              <a:rPr lang="es-ES" dirty="0" smtClean="0">
                <a:solidFill>
                  <a:prstClr val="black"/>
                </a:solidFill>
                <a:latin typeface="Arial" panose="020B0604020202020204" pitchFamily="34" charset="0"/>
                <a:cs typeface="Arial" panose="020B0604020202020204" pitchFamily="34" charset="0"/>
              </a:rPr>
              <a:t>  </a:t>
            </a:r>
            <a:endParaRPr lang="es-E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65817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6 Imagen" descr="UFA"/>
          <p:cNvPicPr/>
          <p:nvPr/>
        </p:nvPicPr>
        <p:blipFill>
          <a:blip r:embed="rId2">
            <a:extLst>
              <a:ext uri="{28A0092B-C50C-407E-A947-70E740481C1C}">
                <a14:useLocalDpi xmlns:a14="http://schemas.microsoft.com/office/drawing/2010/main" val="0"/>
              </a:ext>
            </a:extLst>
          </a:blip>
          <a:srcRect/>
          <a:stretch>
            <a:fillRect/>
          </a:stretch>
        </p:blipFill>
        <p:spPr bwMode="auto">
          <a:xfrm>
            <a:off x="1475656" y="55230"/>
            <a:ext cx="6313462" cy="1429554"/>
          </a:xfrm>
          <a:prstGeom prst="rect">
            <a:avLst/>
          </a:prstGeom>
          <a:ln>
            <a:noFill/>
          </a:ln>
          <a:effectLst>
            <a:softEdge rad="112500"/>
          </a:effectLst>
        </p:spPr>
      </p:pic>
      <p:sp>
        <p:nvSpPr>
          <p:cNvPr id="8" name="1 CuadroTexto"/>
          <p:cNvSpPr txBox="1"/>
          <p:nvPr/>
        </p:nvSpPr>
        <p:spPr>
          <a:xfrm>
            <a:off x="1187624" y="1628800"/>
            <a:ext cx="7344816" cy="830997"/>
          </a:xfrm>
          <a:prstGeom prst="rect">
            <a:avLst/>
          </a:prstGeom>
          <a:solidFill>
            <a:schemeClr val="accent1"/>
          </a:solidFill>
        </p:spPr>
        <p:txBody>
          <a:bodyPr wrap="square" rtlCol="0">
            <a:spAutoFit/>
          </a:bodyPr>
          <a:lstStyle/>
          <a:p>
            <a:pPr algn="just"/>
            <a:r>
              <a:rPr lang="es-ES" sz="2400" b="1" dirty="0">
                <a:solidFill>
                  <a:prstClr val="black"/>
                </a:solidFill>
                <a:latin typeface="Arial" panose="020B0604020202020204" pitchFamily="34" charset="0"/>
                <a:cs typeface="Arial" panose="020B0604020202020204" pitchFamily="34" charset="0"/>
              </a:rPr>
              <a:t>PROCESAMIENTO, ANÁLISIS, INTERPRETACIÓN Y PRESENTACION DE DATOS.</a:t>
            </a:r>
            <a:endParaRPr lang="es-ES" sz="24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2603813"/>
            <a:ext cx="7344816" cy="3858265"/>
          </a:xfrm>
          <a:prstGeom prst="rect">
            <a:avLst/>
          </a:prstGeom>
        </p:spPr>
      </p:pic>
      <p:sp>
        <p:nvSpPr>
          <p:cNvPr id="7" name="Oval 4">
            <a:hlinkClick r:id="" action="ppaction://hlinkshowjump?jump=nextslide"/>
          </p:cNvPr>
          <p:cNvSpPr>
            <a:spLocks noChangeArrowheads="1"/>
          </p:cNvSpPr>
          <p:nvPr/>
        </p:nvSpPr>
        <p:spPr bwMode="auto">
          <a:xfrm flipH="1">
            <a:off x="539552" y="1815878"/>
            <a:ext cx="592444" cy="605010"/>
          </a:xfrm>
          <a:prstGeom prst="ellipse">
            <a:avLst/>
          </a:prstGeom>
          <a:solidFill>
            <a:schemeClr val="accent1"/>
          </a:soli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n-US" sz="2800" b="1" kern="0" dirty="0" smtClean="0">
                <a:solidFill>
                  <a:srgbClr val="FFFF00"/>
                </a:solidFill>
                <a:effectLst>
                  <a:outerShdw blurRad="38100" dist="38100" dir="2700000" algn="tl">
                    <a:srgbClr val="000000">
                      <a:alpha val="43137"/>
                    </a:srgbClr>
                  </a:outerShdw>
                </a:effectLst>
                <a:latin typeface="Arial" charset="0"/>
              </a:rPr>
              <a:t>5</a:t>
            </a:r>
            <a:endParaRPr lang="en-US" sz="2800" b="1" kern="0" dirty="0">
              <a:solidFill>
                <a:srgbClr val="FFFF00"/>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18276794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Rectángulo"/>
          <p:cNvSpPr/>
          <p:nvPr/>
        </p:nvSpPr>
        <p:spPr>
          <a:xfrm>
            <a:off x="827584" y="188640"/>
            <a:ext cx="7344816" cy="830997"/>
          </a:xfrm>
          <a:prstGeom prst="rect">
            <a:avLst/>
          </a:prstGeom>
          <a:solidFill>
            <a:schemeClr val="tx2">
              <a:lumMod val="60000"/>
              <a:lumOff val="40000"/>
            </a:schemeClr>
          </a:solidFill>
        </p:spPr>
        <p:txBody>
          <a:bodyPr wrap="square">
            <a:spAutoFit/>
          </a:bodyPr>
          <a:lstStyle/>
          <a:p>
            <a:r>
              <a:rPr lang="es-ES" sz="2400" b="1" dirty="0" smtClean="0">
                <a:solidFill>
                  <a:prstClr val="black"/>
                </a:solidFill>
                <a:latin typeface="Arial" panose="020B0604020202020204" pitchFamily="34" charset="0"/>
                <a:cs typeface="Arial" panose="020B0604020202020204" pitchFamily="34" charset="0"/>
              </a:rPr>
              <a:t>PROCESAMIENTO, ANÁLISIS, INTERPRETACIÓN Y PRESENTACION DE DATOS.</a:t>
            </a:r>
            <a:endParaRPr lang="es-ES" sz="2400" dirty="0">
              <a:latin typeface="Arial" panose="020B0604020202020204" pitchFamily="34" charset="0"/>
              <a:cs typeface="Arial" panose="020B0604020202020204" pitchFamily="34" charset="0"/>
            </a:endParaRPr>
          </a:p>
        </p:txBody>
      </p:sp>
      <p:graphicFrame>
        <p:nvGraphicFramePr>
          <p:cNvPr id="9" name="Tabla 8"/>
          <p:cNvGraphicFramePr>
            <a:graphicFrameLocks noGrp="1"/>
          </p:cNvGraphicFramePr>
          <p:nvPr>
            <p:extLst>
              <p:ext uri="{D42A27DB-BD31-4B8C-83A1-F6EECF244321}">
                <p14:modId xmlns:p14="http://schemas.microsoft.com/office/powerpoint/2010/main" val="778778847"/>
              </p:ext>
            </p:extLst>
          </p:nvPr>
        </p:nvGraphicFramePr>
        <p:xfrm>
          <a:off x="323528" y="1196752"/>
          <a:ext cx="8640960" cy="5188168"/>
        </p:xfrm>
        <a:graphic>
          <a:graphicData uri="http://schemas.openxmlformats.org/drawingml/2006/table">
            <a:tbl>
              <a:tblPr firstRow="1" bandRow="1">
                <a:tableStyleId>{8EC20E35-A176-4012-BC5E-935CFFF8708E}</a:tableStyleId>
              </a:tblPr>
              <a:tblGrid>
                <a:gridCol w="792088"/>
                <a:gridCol w="2088232"/>
                <a:gridCol w="5760640"/>
              </a:tblGrid>
              <a:tr h="370840">
                <a:tc>
                  <a:txBody>
                    <a:bodyPr/>
                    <a:lstStyle/>
                    <a:p>
                      <a:pPr algn="ctr"/>
                      <a:r>
                        <a:rPr lang="es-EC" dirty="0" smtClean="0"/>
                        <a:t>ORD</a:t>
                      </a:r>
                      <a:endParaRPr lang="es-EC" dirty="0"/>
                    </a:p>
                  </a:txBody>
                  <a:tcPr/>
                </a:tc>
                <a:tc>
                  <a:txBody>
                    <a:bodyPr/>
                    <a:lstStyle/>
                    <a:p>
                      <a:pPr algn="ctr"/>
                      <a:r>
                        <a:rPr lang="es-EC" dirty="0" smtClean="0"/>
                        <a:t>GRADO/TITULO</a:t>
                      </a:r>
                      <a:endParaRPr lang="es-EC" dirty="0"/>
                    </a:p>
                  </a:txBody>
                  <a:tcPr/>
                </a:tc>
                <a:tc>
                  <a:txBody>
                    <a:bodyPr/>
                    <a:lstStyle/>
                    <a:p>
                      <a:pPr algn="ctr"/>
                      <a:r>
                        <a:rPr lang="es-EC" dirty="0" smtClean="0"/>
                        <a:t>INSTITUCIÓN</a:t>
                      </a:r>
                      <a:endParaRPr lang="es-EC" dirty="0"/>
                    </a:p>
                  </a:txBody>
                  <a:tcPr/>
                </a:tc>
              </a:tr>
              <a:tr h="370840">
                <a:tc>
                  <a:txBody>
                    <a:bodyPr/>
                    <a:lstStyle/>
                    <a:p>
                      <a:pPr algn="ctr"/>
                      <a:r>
                        <a:rPr lang="es-EC" dirty="0" smtClean="0"/>
                        <a:t>01</a:t>
                      </a:r>
                      <a:endParaRPr lang="es-EC" dirty="0"/>
                    </a:p>
                  </a:txBody>
                  <a:tcPr/>
                </a:tc>
                <a:tc>
                  <a:txBody>
                    <a:bodyPr/>
                    <a:lstStyle/>
                    <a:p>
                      <a:r>
                        <a:rPr lang="es-EC" sz="1800" kern="1200" dirty="0" smtClean="0">
                          <a:solidFill>
                            <a:schemeClr val="dk1"/>
                          </a:solidFill>
                          <a:effectLst/>
                          <a:latin typeface="+mn-lt"/>
                          <a:ea typeface="+mn-ea"/>
                          <a:cs typeface="+mn-cs"/>
                        </a:rPr>
                        <a:t>Crnl del Ejército</a:t>
                      </a:r>
                      <a:endParaRPr lang="es-EC" dirty="0"/>
                    </a:p>
                  </a:txBody>
                  <a:tcPr/>
                </a:tc>
                <a:tc>
                  <a:txBody>
                    <a:bodyPr/>
                    <a:lstStyle/>
                    <a:p>
                      <a:r>
                        <a:rPr lang="es-EC" sz="1800" kern="1200" dirty="0" smtClean="0">
                          <a:solidFill>
                            <a:schemeClr val="dk1"/>
                          </a:solidFill>
                          <a:effectLst/>
                          <a:latin typeface="+mn-lt"/>
                          <a:ea typeface="+mn-ea"/>
                          <a:cs typeface="+mn-cs"/>
                        </a:rPr>
                        <a:t>Director de Sistemas y Comunicaciones del Ejército.</a:t>
                      </a:r>
                      <a:endParaRPr lang="es-EC" dirty="0"/>
                    </a:p>
                  </a:txBody>
                  <a:tcPr/>
                </a:tc>
              </a:tr>
              <a:tr h="370840">
                <a:tc>
                  <a:txBody>
                    <a:bodyPr/>
                    <a:lstStyle/>
                    <a:p>
                      <a:pPr algn="ctr"/>
                      <a:r>
                        <a:rPr lang="es-EC" dirty="0" smtClean="0"/>
                        <a:t>02</a:t>
                      </a:r>
                      <a:endParaRPr lang="es-EC" dirty="0"/>
                    </a:p>
                  </a:txBody>
                  <a:tcPr/>
                </a:tc>
                <a:tc>
                  <a:txBody>
                    <a:bodyPr/>
                    <a:lstStyle/>
                    <a:p>
                      <a:r>
                        <a:rPr lang="es-EC" sz="1800" kern="1200" dirty="0" smtClean="0">
                          <a:solidFill>
                            <a:schemeClr val="dk1"/>
                          </a:solidFill>
                          <a:effectLst/>
                          <a:latin typeface="+mn-lt"/>
                          <a:ea typeface="+mn-ea"/>
                          <a:cs typeface="+mn-cs"/>
                        </a:rPr>
                        <a:t>Crnl del Ejército</a:t>
                      </a:r>
                      <a:endParaRPr lang="es-EC" dirty="0"/>
                    </a:p>
                  </a:txBody>
                  <a:tcPr/>
                </a:tc>
                <a:tc>
                  <a:txBody>
                    <a:bodyPr/>
                    <a:lstStyle/>
                    <a:p>
                      <a:r>
                        <a:rPr lang="es-EC" sz="1800" kern="1200" dirty="0" smtClean="0">
                          <a:solidFill>
                            <a:schemeClr val="dk1"/>
                          </a:solidFill>
                          <a:effectLst/>
                          <a:latin typeface="+mn-lt"/>
                          <a:ea typeface="+mn-ea"/>
                          <a:cs typeface="+mn-cs"/>
                        </a:rPr>
                        <a:t>Subdirector de Sistemas y Comunicaciones del Ejército.</a:t>
                      </a:r>
                      <a:endParaRPr lang="es-EC" dirty="0"/>
                    </a:p>
                  </a:txBody>
                  <a:tcPr/>
                </a:tc>
              </a:tr>
              <a:tr h="370840">
                <a:tc>
                  <a:txBody>
                    <a:bodyPr/>
                    <a:lstStyle/>
                    <a:p>
                      <a:pPr algn="ctr"/>
                      <a:r>
                        <a:rPr lang="es-EC" dirty="0" smtClean="0"/>
                        <a:t>03</a:t>
                      </a:r>
                      <a:endParaRPr lang="es-EC" dirty="0"/>
                    </a:p>
                  </a:txBody>
                  <a:tcPr/>
                </a:tc>
                <a:tc>
                  <a:txBody>
                    <a:bodyPr/>
                    <a:lstStyle/>
                    <a:p>
                      <a:r>
                        <a:rPr lang="es-EC" sz="1800" kern="1200" dirty="0" smtClean="0">
                          <a:solidFill>
                            <a:schemeClr val="dk1"/>
                          </a:solidFill>
                          <a:effectLst/>
                          <a:latin typeface="+mn-lt"/>
                          <a:ea typeface="+mn-ea"/>
                          <a:cs typeface="+mn-cs"/>
                        </a:rPr>
                        <a:t>Capt del Ejército</a:t>
                      </a:r>
                      <a:endParaRPr lang="es-EC" dirty="0"/>
                    </a:p>
                  </a:txBody>
                  <a:tcPr/>
                </a:tc>
                <a:tc>
                  <a:txBody>
                    <a:bodyPr/>
                    <a:lstStyle/>
                    <a:p>
                      <a:r>
                        <a:rPr lang="es-EC" sz="1800" kern="1200" dirty="0" smtClean="0">
                          <a:solidFill>
                            <a:schemeClr val="dk1"/>
                          </a:solidFill>
                          <a:effectLst/>
                          <a:latin typeface="+mn-lt"/>
                          <a:ea typeface="+mn-ea"/>
                          <a:cs typeface="+mn-cs"/>
                        </a:rPr>
                        <a:t>Sistemas y Comunicaciones del Ejército.</a:t>
                      </a:r>
                      <a:endParaRPr lang="es-EC" dirty="0"/>
                    </a:p>
                  </a:txBody>
                  <a:tcPr/>
                </a:tc>
              </a:tr>
              <a:tr h="370840">
                <a:tc>
                  <a:txBody>
                    <a:bodyPr/>
                    <a:lstStyle/>
                    <a:p>
                      <a:pPr algn="ctr"/>
                      <a:r>
                        <a:rPr lang="es-EC" dirty="0" smtClean="0"/>
                        <a:t>04</a:t>
                      </a:r>
                      <a:endParaRPr lang="es-EC" dirty="0"/>
                    </a:p>
                  </a:txBody>
                  <a:tcPr/>
                </a:tc>
                <a:tc>
                  <a:txBody>
                    <a:bodyPr/>
                    <a:lstStyle/>
                    <a:p>
                      <a:r>
                        <a:rPr lang="es-EC" sz="1800" kern="1200" dirty="0" smtClean="0">
                          <a:solidFill>
                            <a:schemeClr val="dk1"/>
                          </a:solidFill>
                          <a:effectLst/>
                          <a:latin typeface="+mn-lt"/>
                          <a:ea typeface="+mn-ea"/>
                          <a:cs typeface="+mn-cs"/>
                        </a:rPr>
                        <a:t>Ing. Sistemas</a:t>
                      </a:r>
                      <a:endParaRPr lang="es-EC" dirty="0"/>
                    </a:p>
                  </a:txBody>
                  <a:tcPr/>
                </a:tc>
                <a:tc>
                  <a:txBody>
                    <a:bodyPr/>
                    <a:lstStyle/>
                    <a:p>
                      <a:r>
                        <a:rPr lang="es-EC" sz="1800" kern="1200" dirty="0" smtClean="0">
                          <a:solidFill>
                            <a:schemeClr val="dk1"/>
                          </a:solidFill>
                          <a:effectLst/>
                          <a:latin typeface="+mn-lt"/>
                          <a:ea typeface="+mn-ea"/>
                          <a:cs typeface="+mn-cs"/>
                        </a:rPr>
                        <a:t>SP de Sistemas y Comunicaciones del Ejército.</a:t>
                      </a:r>
                      <a:endParaRPr lang="es-EC" dirty="0"/>
                    </a:p>
                  </a:txBody>
                  <a:tcPr/>
                </a:tc>
              </a:tr>
              <a:tr h="370840">
                <a:tc>
                  <a:txBody>
                    <a:bodyPr/>
                    <a:lstStyle/>
                    <a:p>
                      <a:pPr algn="ctr"/>
                      <a:r>
                        <a:rPr lang="es-EC" dirty="0" smtClean="0"/>
                        <a:t>05</a:t>
                      </a:r>
                      <a:endParaRPr lang="es-EC" dirty="0"/>
                    </a:p>
                  </a:txBody>
                  <a:tcPr/>
                </a:tc>
                <a:tc>
                  <a:txBody>
                    <a:bodyPr/>
                    <a:lstStyle/>
                    <a:p>
                      <a:r>
                        <a:rPr lang="es-EC" sz="1800" kern="1200" dirty="0" smtClean="0">
                          <a:solidFill>
                            <a:schemeClr val="dk1"/>
                          </a:solidFill>
                          <a:effectLst/>
                          <a:latin typeface="+mn-lt"/>
                          <a:ea typeface="+mn-ea"/>
                          <a:cs typeface="+mn-cs"/>
                        </a:rPr>
                        <a:t>Crnl del Ejército</a:t>
                      </a:r>
                      <a:endParaRPr lang="es-EC" dirty="0"/>
                    </a:p>
                  </a:txBody>
                  <a:tcPr/>
                </a:tc>
                <a:tc>
                  <a:txBody>
                    <a:bodyPr/>
                    <a:lstStyle/>
                    <a:p>
                      <a:r>
                        <a:rPr lang="es-EC" sz="1800" kern="1200" dirty="0" smtClean="0">
                          <a:solidFill>
                            <a:schemeClr val="dk1"/>
                          </a:solidFill>
                          <a:effectLst/>
                          <a:latin typeface="+mn-lt"/>
                          <a:ea typeface="+mn-ea"/>
                          <a:cs typeface="+mn-cs"/>
                        </a:rPr>
                        <a:t>Comandante del Comando de Ciberdefensa</a:t>
                      </a:r>
                      <a:endParaRPr lang="es-EC" dirty="0"/>
                    </a:p>
                  </a:txBody>
                  <a:tcPr/>
                </a:tc>
              </a:tr>
              <a:tr h="367248">
                <a:tc>
                  <a:txBody>
                    <a:bodyPr/>
                    <a:lstStyle/>
                    <a:p>
                      <a:pPr algn="ctr"/>
                      <a:r>
                        <a:rPr lang="es-EC" dirty="0" smtClean="0"/>
                        <a:t>06</a:t>
                      </a:r>
                      <a:endParaRPr lang="es-EC" dirty="0"/>
                    </a:p>
                  </a:txBody>
                  <a:tcPr/>
                </a:tc>
                <a:tc>
                  <a:txBody>
                    <a:bodyPr/>
                    <a:lstStyle/>
                    <a:p>
                      <a:r>
                        <a:rPr lang="es-EC" sz="1800" kern="1200" dirty="0" smtClean="0">
                          <a:solidFill>
                            <a:schemeClr val="dk1"/>
                          </a:solidFill>
                          <a:effectLst/>
                          <a:latin typeface="+mn-lt"/>
                          <a:ea typeface="+mn-ea"/>
                          <a:cs typeface="+mn-cs"/>
                        </a:rPr>
                        <a:t>Tcrn de la FAE</a:t>
                      </a:r>
                      <a:endParaRPr lang="es-EC" dirty="0"/>
                    </a:p>
                  </a:txBody>
                  <a:tcPr/>
                </a:tc>
                <a:tc>
                  <a:txBody>
                    <a:bodyPr/>
                    <a:lstStyle/>
                    <a:p>
                      <a:r>
                        <a:rPr lang="es-EC" sz="1800" kern="1200" dirty="0" smtClean="0">
                          <a:solidFill>
                            <a:schemeClr val="dk1"/>
                          </a:solidFill>
                          <a:effectLst/>
                          <a:latin typeface="+mn-lt"/>
                          <a:ea typeface="+mn-ea"/>
                          <a:cs typeface="+mn-cs"/>
                        </a:rPr>
                        <a:t>Jefe de Estado Mayor del Comando de Ciberdefensa.</a:t>
                      </a:r>
                      <a:endParaRPr lang="es-EC" dirty="0"/>
                    </a:p>
                  </a:txBody>
                  <a:tcPr/>
                </a:tc>
              </a:tr>
              <a:tr h="370840">
                <a:tc>
                  <a:txBody>
                    <a:bodyPr/>
                    <a:lstStyle/>
                    <a:p>
                      <a:pPr algn="ctr"/>
                      <a:r>
                        <a:rPr lang="es-EC" dirty="0" smtClean="0"/>
                        <a:t>07</a:t>
                      </a:r>
                      <a:endParaRPr lang="es-EC" dirty="0"/>
                    </a:p>
                  </a:txBody>
                  <a:tcPr/>
                </a:tc>
                <a:tc>
                  <a:txBody>
                    <a:bodyPr/>
                    <a:lstStyle/>
                    <a:p>
                      <a:r>
                        <a:rPr lang="es-EC" sz="1800" kern="1200" dirty="0" smtClean="0">
                          <a:solidFill>
                            <a:schemeClr val="dk1"/>
                          </a:solidFill>
                          <a:effectLst/>
                          <a:latin typeface="+mn-lt"/>
                          <a:ea typeface="+mn-ea"/>
                          <a:cs typeface="+mn-cs"/>
                        </a:rPr>
                        <a:t>Mayo del Ejército</a:t>
                      </a:r>
                      <a:endParaRPr lang="es-EC" dirty="0"/>
                    </a:p>
                  </a:txBody>
                  <a:tcPr/>
                </a:tc>
                <a:tc>
                  <a:txBody>
                    <a:bodyPr/>
                    <a:lstStyle/>
                    <a:p>
                      <a:r>
                        <a:rPr lang="es-EC" sz="1800" kern="1200" dirty="0" smtClean="0">
                          <a:solidFill>
                            <a:schemeClr val="dk1"/>
                          </a:solidFill>
                          <a:effectLst/>
                          <a:latin typeface="+mn-lt"/>
                          <a:ea typeface="+mn-ea"/>
                          <a:cs typeface="+mn-cs"/>
                        </a:rPr>
                        <a:t>Grupo de Ciberdefensa</a:t>
                      </a:r>
                      <a:endParaRPr lang="es-EC" dirty="0"/>
                    </a:p>
                  </a:txBody>
                  <a:tcPr/>
                </a:tc>
              </a:tr>
              <a:tr h="370840">
                <a:tc>
                  <a:txBody>
                    <a:bodyPr/>
                    <a:lstStyle/>
                    <a:p>
                      <a:pPr algn="ctr"/>
                      <a:r>
                        <a:rPr lang="es-EC" dirty="0" smtClean="0"/>
                        <a:t>08</a:t>
                      </a:r>
                      <a:endParaRPr lang="es-EC" dirty="0"/>
                    </a:p>
                  </a:txBody>
                  <a:tcPr/>
                </a:tc>
                <a:tc>
                  <a:txBody>
                    <a:bodyPr/>
                    <a:lstStyle/>
                    <a:p>
                      <a:r>
                        <a:rPr lang="es-EC" sz="1800" kern="1200" dirty="0" smtClean="0">
                          <a:solidFill>
                            <a:schemeClr val="dk1"/>
                          </a:solidFill>
                          <a:effectLst/>
                          <a:latin typeface="+mn-lt"/>
                          <a:ea typeface="+mn-ea"/>
                          <a:cs typeface="+mn-cs"/>
                        </a:rPr>
                        <a:t>Capt del Ejército</a:t>
                      </a:r>
                      <a:endParaRPr lang="es-EC" dirty="0"/>
                    </a:p>
                  </a:txBody>
                  <a:tcPr/>
                </a:tc>
                <a:tc>
                  <a:txBody>
                    <a:bodyPr/>
                    <a:lstStyle/>
                    <a:p>
                      <a:r>
                        <a:rPr lang="es-EC" sz="1800" kern="1200" dirty="0" smtClean="0">
                          <a:solidFill>
                            <a:schemeClr val="dk1"/>
                          </a:solidFill>
                          <a:effectLst/>
                          <a:latin typeface="+mn-lt"/>
                          <a:ea typeface="+mn-ea"/>
                          <a:cs typeface="+mn-cs"/>
                        </a:rPr>
                        <a:t>Grupo de Ciberdefensa</a:t>
                      </a:r>
                      <a:endParaRPr lang="es-EC" dirty="0"/>
                    </a:p>
                  </a:txBody>
                  <a:tcPr/>
                </a:tc>
              </a:tr>
              <a:tr h="370840">
                <a:tc>
                  <a:txBody>
                    <a:bodyPr/>
                    <a:lstStyle/>
                    <a:p>
                      <a:pPr algn="ctr"/>
                      <a:r>
                        <a:rPr lang="es-EC" dirty="0" smtClean="0"/>
                        <a:t>09</a:t>
                      </a:r>
                      <a:endParaRPr lang="es-EC" dirty="0"/>
                    </a:p>
                  </a:txBody>
                  <a:tcPr/>
                </a:tc>
                <a:tc>
                  <a:txBody>
                    <a:bodyPr/>
                    <a:lstStyle/>
                    <a:p>
                      <a:r>
                        <a:rPr lang="es-EC" sz="1800" kern="1200" dirty="0" smtClean="0">
                          <a:solidFill>
                            <a:schemeClr val="dk1"/>
                          </a:solidFill>
                          <a:effectLst/>
                          <a:latin typeface="+mn-lt"/>
                          <a:ea typeface="+mn-ea"/>
                          <a:cs typeface="+mn-cs"/>
                        </a:rPr>
                        <a:t>Tnte del Ejército</a:t>
                      </a:r>
                      <a:endParaRPr lang="es-EC" dirty="0"/>
                    </a:p>
                  </a:txBody>
                  <a:tcPr/>
                </a:tc>
                <a:tc>
                  <a:txBody>
                    <a:bodyPr/>
                    <a:lstStyle/>
                    <a:p>
                      <a:r>
                        <a:rPr lang="es-EC" sz="1800" kern="1200" dirty="0" smtClean="0">
                          <a:solidFill>
                            <a:schemeClr val="dk1"/>
                          </a:solidFill>
                          <a:effectLst/>
                          <a:latin typeface="+mn-lt"/>
                          <a:ea typeface="+mn-ea"/>
                          <a:cs typeface="+mn-cs"/>
                        </a:rPr>
                        <a:t>Grupo de Ciberdefensa</a:t>
                      </a:r>
                      <a:endParaRPr lang="es-EC" dirty="0"/>
                    </a:p>
                  </a:txBody>
                  <a:tcPr/>
                </a:tc>
              </a:tr>
              <a:tr h="370840">
                <a:tc>
                  <a:txBody>
                    <a:bodyPr/>
                    <a:lstStyle/>
                    <a:p>
                      <a:pPr algn="ctr"/>
                      <a:r>
                        <a:rPr lang="es-EC" dirty="0" smtClean="0"/>
                        <a:t>10</a:t>
                      </a:r>
                      <a:endParaRPr lang="es-EC" dirty="0"/>
                    </a:p>
                  </a:txBody>
                  <a:tcPr/>
                </a:tc>
                <a:tc>
                  <a:txBody>
                    <a:bodyPr/>
                    <a:lstStyle/>
                    <a:p>
                      <a:r>
                        <a:rPr lang="es-EC" sz="1800" kern="1200" dirty="0" smtClean="0">
                          <a:solidFill>
                            <a:schemeClr val="dk1"/>
                          </a:solidFill>
                          <a:effectLst/>
                          <a:latin typeface="+mn-lt"/>
                          <a:ea typeface="+mn-ea"/>
                          <a:cs typeface="+mn-cs"/>
                        </a:rPr>
                        <a:t>Crnl (SP) del Ejército</a:t>
                      </a:r>
                      <a:endParaRPr lang="es-EC" dirty="0"/>
                    </a:p>
                  </a:txBody>
                  <a:tcPr/>
                </a:tc>
                <a:tc>
                  <a:txBody>
                    <a:bodyPr/>
                    <a:lstStyle/>
                    <a:p>
                      <a:r>
                        <a:rPr lang="es-EC" sz="1800" kern="1200" dirty="0" smtClean="0">
                          <a:solidFill>
                            <a:schemeClr val="dk1"/>
                          </a:solidFill>
                          <a:effectLst/>
                          <a:latin typeface="+mn-lt"/>
                          <a:ea typeface="+mn-ea"/>
                          <a:cs typeface="+mn-cs"/>
                        </a:rPr>
                        <a:t>Director del Dpto. de Ciencias de la computación ESPE.</a:t>
                      </a:r>
                      <a:endParaRPr lang="es-EC" dirty="0"/>
                    </a:p>
                  </a:txBody>
                  <a:tcPr/>
                </a:tc>
              </a:tr>
              <a:tr h="370840">
                <a:tc>
                  <a:txBody>
                    <a:bodyPr/>
                    <a:lstStyle/>
                    <a:p>
                      <a:pPr algn="ctr"/>
                      <a:r>
                        <a:rPr lang="es-EC" dirty="0" smtClean="0"/>
                        <a:t>11</a:t>
                      </a:r>
                      <a:endParaRPr lang="es-EC" dirty="0"/>
                    </a:p>
                  </a:txBody>
                  <a:tcPr/>
                </a:tc>
                <a:tc>
                  <a:txBody>
                    <a:bodyPr/>
                    <a:lstStyle/>
                    <a:p>
                      <a:r>
                        <a:rPr lang="es-EC" sz="1800" kern="1200" dirty="0" smtClean="0">
                          <a:solidFill>
                            <a:schemeClr val="dk1"/>
                          </a:solidFill>
                          <a:effectLst/>
                          <a:latin typeface="+mn-lt"/>
                          <a:ea typeface="+mn-ea"/>
                          <a:cs typeface="+mn-cs"/>
                        </a:rPr>
                        <a:t>Ing. Sistemas</a:t>
                      </a:r>
                      <a:endParaRPr lang="es-EC" dirty="0"/>
                    </a:p>
                  </a:txBody>
                  <a:tcPr/>
                </a:tc>
                <a:tc>
                  <a:txBody>
                    <a:bodyPr/>
                    <a:lstStyle/>
                    <a:p>
                      <a:r>
                        <a:rPr lang="es-EC" sz="1800" kern="1200" dirty="0" smtClean="0">
                          <a:solidFill>
                            <a:schemeClr val="dk1"/>
                          </a:solidFill>
                          <a:effectLst/>
                          <a:latin typeface="+mn-lt"/>
                          <a:ea typeface="+mn-ea"/>
                          <a:cs typeface="+mn-cs"/>
                        </a:rPr>
                        <a:t>PHD Ciencias de Computación. ESPE</a:t>
                      </a:r>
                      <a:endParaRPr lang="es-EC" dirty="0"/>
                    </a:p>
                  </a:txBody>
                  <a:tcPr/>
                </a:tc>
              </a:tr>
              <a:tr h="370840">
                <a:tc>
                  <a:txBody>
                    <a:bodyPr/>
                    <a:lstStyle/>
                    <a:p>
                      <a:pPr algn="ctr"/>
                      <a:r>
                        <a:rPr lang="es-EC" dirty="0" smtClean="0"/>
                        <a:t>12</a:t>
                      </a:r>
                      <a:endParaRPr lang="es-EC" dirty="0"/>
                    </a:p>
                  </a:txBody>
                  <a:tcPr/>
                </a:tc>
                <a:tc>
                  <a:txBody>
                    <a:bodyPr/>
                    <a:lstStyle/>
                    <a:p>
                      <a:r>
                        <a:rPr lang="es-EC" sz="1800" kern="1200" dirty="0" smtClean="0">
                          <a:solidFill>
                            <a:schemeClr val="dk1"/>
                          </a:solidFill>
                          <a:effectLst/>
                          <a:latin typeface="+mn-lt"/>
                          <a:ea typeface="+mn-ea"/>
                          <a:cs typeface="+mn-cs"/>
                        </a:rPr>
                        <a:t>Ing. Sistemas</a:t>
                      </a:r>
                      <a:endParaRPr lang="es-EC" dirty="0"/>
                    </a:p>
                  </a:txBody>
                  <a:tcPr/>
                </a:tc>
                <a:tc>
                  <a:txBody>
                    <a:bodyPr/>
                    <a:lstStyle/>
                    <a:p>
                      <a:r>
                        <a:rPr lang="es-EC" sz="1800" kern="1200" dirty="0" smtClean="0">
                          <a:solidFill>
                            <a:schemeClr val="dk1"/>
                          </a:solidFill>
                          <a:effectLst/>
                          <a:latin typeface="+mn-lt"/>
                          <a:ea typeface="+mn-ea"/>
                          <a:cs typeface="+mn-cs"/>
                        </a:rPr>
                        <a:t>Planificador académico de Ciencias de Computación. ESPE</a:t>
                      </a:r>
                      <a:endParaRPr lang="es-EC" dirty="0"/>
                    </a:p>
                  </a:txBody>
                  <a:tcPr/>
                </a:tc>
              </a:tr>
              <a:tr h="370840">
                <a:tc>
                  <a:txBody>
                    <a:bodyPr/>
                    <a:lstStyle/>
                    <a:p>
                      <a:endParaRPr lang="es-EC" dirty="0"/>
                    </a:p>
                  </a:txBody>
                  <a:tcPr/>
                </a:tc>
                <a:tc>
                  <a:txBody>
                    <a:bodyPr/>
                    <a:lstStyle/>
                    <a:p>
                      <a:endParaRPr lang="es-EC" dirty="0"/>
                    </a:p>
                  </a:txBody>
                  <a:tcPr/>
                </a:tc>
                <a:tc>
                  <a:txBody>
                    <a:bodyPr/>
                    <a:lstStyle/>
                    <a:p>
                      <a:r>
                        <a:rPr lang="es-EC" b="1" dirty="0" smtClean="0"/>
                        <a:t>                                                                 CONTINÚA</a:t>
                      </a:r>
                      <a:r>
                        <a:rPr lang="es-EC" b="1" baseline="0" dirty="0" smtClean="0"/>
                        <a:t> </a:t>
                      </a:r>
                      <a:endParaRPr lang="es-EC" b="1" dirty="0"/>
                    </a:p>
                  </a:txBody>
                  <a:tcPr/>
                </a:tc>
              </a:tr>
            </a:tbl>
          </a:graphicData>
        </a:graphic>
      </p:graphicFrame>
      <p:sp>
        <p:nvSpPr>
          <p:cNvPr id="10" name="Flecha derecha 9"/>
          <p:cNvSpPr/>
          <p:nvPr/>
        </p:nvSpPr>
        <p:spPr>
          <a:xfrm>
            <a:off x="7884368" y="6165304"/>
            <a:ext cx="864096" cy="117727"/>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a:p>
        </p:txBody>
      </p:sp>
    </p:spTree>
    <p:extLst>
      <p:ext uri="{BB962C8B-B14F-4D97-AF65-F5344CB8AC3E}">
        <p14:creationId xmlns:p14="http://schemas.microsoft.com/office/powerpoint/2010/main" val="8071986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Rectángulo"/>
          <p:cNvSpPr/>
          <p:nvPr/>
        </p:nvSpPr>
        <p:spPr>
          <a:xfrm>
            <a:off x="827584" y="188640"/>
            <a:ext cx="7344816" cy="830997"/>
          </a:xfrm>
          <a:prstGeom prst="rect">
            <a:avLst/>
          </a:prstGeom>
          <a:solidFill>
            <a:schemeClr val="tx2">
              <a:lumMod val="60000"/>
              <a:lumOff val="40000"/>
            </a:schemeClr>
          </a:solidFill>
        </p:spPr>
        <p:txBody>
          <a:bodyPr wrap="square">
            <a:spAutoFit/>
          </a:bodyPr>
          <a:lstStyle/>
          <a:p>
            <a:r>
              <a:rPr lang="es-ES" sz="2400" b="1" dirty="0" smtClean="0">
                <a:solidFill>
                  <a:prstClr val="black"/>
                </a:solidFill>
                <a:latin typeface="Arial" panose="020B0604020202020204" pitchFamily="34" charset="0"/>
                <a:cs typeface="Arial" panose="020B0604020202020204" pitchFamily="34" charset="0"/>
              </a:rPr>
              <a:t>PROCESAMIENTO, ANÁLISIS, INTERPRETACIÓN Y PRESENTACION DE DATOS.</a:t>
            </a:r>
            <a:endParaRPr lang="es-ES" sz="2400" dirty="0">
              <a:latin typeface="Arial" panose="020B0604020202020204" pitchFamily="34" charset="0"/>
              <a:cs typeface="Arial" panose="020B0604020202020204" pitchFamily="34"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3842103115"/>
              </p:ext>
            </p:extLst>
          </p:nvPr>
        </p:nvGraphicFramePr>
        <p:xfrm>
          <a:off x="323528" y="1380376"/>
          <a:ext cx="8640960" cy="3704808"/>
        </p:xfrm>
        <a:graphic>
          <a:graphicData uri="http://schemas.openxmlformats.org/drawingml/2006/table">
            <a:tbl>
              <a:tblPr firstRow="1" bandRow="1">
                <a:tableStyleId>{8EC20E35-A176-4012-BC5E-935CFFF8708E}</a:tableStyleId>
              </a:tblPr>
              <a:tblGrid>
                <a:gridCol w="792088"/>
                <a:gridCol w="2088232"/>
                <a:gridCol w="5760640"/>
              </a:tblGrid>
              <a:tr h="370840">
                <a:tc>
                  <a:txBody>
                    <a:bodyPr/>
                    <a:lstStyle/>
                    <a:p>
                      <a:pPr algn="ctr"/>
                      <a:r>
                        <a:rPr lang="es-EC" dirty="0" smtClean="0"/>
                        <a:t>ORD</a:t>
                      </a:r>
                      <a:endParaRPr lang="es-EC" dirty="0"/>
                    </a:p>
                  </a:txBody>
                  <a:tcPr/>
                </a:tc>
                <a:tc>
                  <a:txBody>
                    <a:bodyPr/>
                    <a:lstStyle/>
                    <a:p>
                      <a:pPr algn="ctr"/>
                      <a:r>
                        <a:rPr lang="es-EC" dirty="0" smtClean="0"/>
                        <a:t>GRADO/TITULO</a:t>
                      </a:r>
                      <a:endParaRPr lang="es-EC" dirty="0"/>
                    </a:p>
                  </a:txBody>
                  <a:tcPr/>
                </a:tc>
                <a:tc>
                  <a:txBody>
                    <a:bodyPr/>
                    <a:lstStyle/>
                    <a:p>
                      <a:pPr algn="ctr"/>
                      <a:r>
                        <a:rPr lang="es-EC" dirty="0" smtClean="0"/>
                        <a:t>INSTITUCIÓN</a:t>
                      </a:r>
                      <a:endParaRPr lang="es-EC" dirty="0"/>
                    </a:p>
                  </a:txBody>
                  <a:tcPr/>
                </a:tc>
              </a:tr>
              <a:tr h="370840">
                <a:tc>
                  <a:txBody>
                    <a:bodyPr/>
                    <a:lstStyle/>
                    <a:p>
                      <a:pPr algn="ctr"/>
                      <a:r>
                        <a:rPr lang="es-EC" dirty="0" smtClean="0"/>
                        <a:t>13</a:t>
                      </a:r>
                      <a:endParaRPr lang="es-EC" dirty="0"/>
                    </a:p>
                  </a:txBody>
                  <a:tcPr/>
                </a:tc>
                <a:tc>
                  <a:txBody>
                    <a:bodyPr/>
                    <a:lstStyle/>
                    <a:p>
                      <a:r>
                        <a:rPr lang="es-EC" sz="1800" kern="1200" dirty="0" err="1" smtClean="0">
                          <a:solidFill>
                            <a:schemeClr val="dk1"/>
                          </a:solidFill>
                          <a:effectLst/>
                          <a:latin typeface="+mn-lt"/>
                          <a:ea typeface="+mn-ea"/>
                          <a:cs typeface="+mn-cs"/>
                        </a:rPr>
                        <a:t>Msc</a:t>
                      </a:r>
                      <a:r>
                        <a:rPr lang="es-EC" sz="1800" kern="1200" dirty="0" smtClean="0">
                          <a:solidFill>
                            <a:schemeClr val="dk1"/>
                          </a:solidFill>
                          <a:effectLst/>
                          <a:latin typeface="+mn-lt"/>
                          <a:ea typeface="+mn-ea"/>
                          <a:cs typeface="+mn-cs"/>
                        </a:rPr>
                        <a:t>. Informática</a:t>
                      </a:r>
                      <a:endParaRPr lang="es-EC" dirty="0"/>
                    </a:p>
                  </a:txBody>
                  <a:tcPr/>
                </a:tc>
                <a:tc>
                  <a:txBody>
                    <a:bodyPr/>
                    <a:lstStyle/>
                    <a:p>
                      <a:r>
                        <a:rPr lang="es-EC" sz="1800" kern="1200" dirty="0" smtClean="0">
                          <a:solidFill>
                            <a:schemeClr val="dk1"/>
                          </a:solidFill>
                          <a:effectLst/>
                          <a:latin typeface="+mn-lt"/>
                          <a:ea typeface="+mn-ea"/>
                          <a:cs typeface="+mn-cs"/>
                        </a:rPr>
                        <a:t>Docente de la facultad de Ciencias de Computación. ESPE</a:t>
                      </a:r>
                      <a:endParaRPr lang="es-EC" dirty="0"/>
                    </a:p>
                  </a:txBody>
                  <a:tcPr/>
                </a:tc>
              </a:tr>
              <a:tr h="370840">
                <a:tc>
                  <a:txBody>
                    <a:bodyPr/>
                    <a:lstStyle/>
                    <a:p>
                      <a:pPr algn="ctr"/>
                      <a:r>
                        <a:rPr lang="es-EC" dirty="0" smtClean="0"/>
                        <a:t>14</a:t>
                      </a:r>
                      <a:endParaRPr lang="es-EC" dirty="0"/>
                    </a:p>
                  </a:txBody>
                  <a:tcPr/>
                </a:tc>
                <a:tc>
                  <a:txBody>
                    <a:bodyPr/>
                    <a:lstStyle/>
                    <a:p>
                      <a:r>
                        <a:rPr lang="es-EC" sz="1800" kern="1200" dirty="0" smtClean="0">
                          <a:solidFill>
                            <a:schemeClr val="dk1"/>
                          </a:solidFill>
                          <a:effectLst/>
                          <a:latin typeface="+mn-lt"/>
                          <a:ea typeface="+mn-ea"/>
                          <a:cs typeface="+mn-cs"/>
                        </a:rPr>
                        <a:t>Ing.  Sistemas</a:t>
                      </a:r>
                      <a:endParaRPr lang="es-EC" dirty="0"/>
                    </a:p>
                  </a:txBody>
                  <a:tcPr/>
                </a:tc>
                <a:tc>
                  <a:txBody>
                    <a:bodyPr/>
                    <a:lstStyle/>
                    <a:p>
                      <a:r>
                        <a:rPr lang="es-EC" sz="1800" kern="1200" dirty="0" smtClean="0">
                          <a:solidFill>
                            <a:schemeClr val="dk1"/>
                          </a:solidFill>
                          <a:effectLst/>
                          <a:latin typeface="+mn-lt"/>
                          <a:ea typeface="+mn-ea"/>
                          <a:cs typeface="+mn-cs"/>
                        </a:rPr>
                        <a:t>Docente de la facultad de Ciencias de Computación. ESPE</a:t>
                      </a:r>
                      <a:endParaRPr lang="es-EC" dirty="0"/>
                    </a:p>
                  </a:txBody>
                  <a:tcPr/>
                </a:tc>
              </a:tr>
              <a:tr h="370840">
                <a:tc>
                  <a:txBody>
                    <a:bodyPr/>
                    <a:lstStyle/>
                    <a:p>
                      <a:pPr algn="ctr"/>
                      <a:r>
                        <a:rPr lang="es-EC" dirty="0" smtClean="0"/>
                        <a:t>15</a:t>
                      </a:r>
                      <a:endParaRPr lang="es-EC" dirty="0"/>
                    </a:p>
                  </a:txBody>
                  <a:tcPr/>
                </a:tc>
                <a:tc>
                  <a:txBody>
                    <a:bodyPr/>
                    <a:lstStyle/>
                    <a:p>
                      <a:r>
                        <a:rPr lang="es-EC" sz="1800" kern="1200" dirty="0" smtClean="0">
                          <a:solidFill>
                            <a:schemeClr val="dk1"/>
                          </a:solidFill>
                          <a:effectLst/>
                          <a:latin typeface="+mn-lt"/>
                          <a:ea typeface="+mn-ea"/>
                          <a:cs typeface="+mn-cs"/>
                        </a:rPr>
                        <a:t>Tcrn del Ejército</a:t>
                      </a:r>
                      <a:endParaRPr lang="es-EC" dirty="0"/>
                    </a:p>
                  </a:txBody>
                  <a:tcPr/>
                </a:tc>
                <a:tc>
                  <a:txBody>
                    <a:bodyPr/>
                    <a:lstStyle/>
                    <a:p>
                      <a:r>
                        <a:rPr lang="es-EC" sz="1800" kern="1200" dirty="0" smtClean="0">
                          <a:solidFill>
                            <a:schemeClr val="dk1"/>
                          </a:solidFill>
                          <a:effectLst/>
                          <a:latin typeface="+mn-lt"/>
                          <a:ea typeface="+mn-ea"/>
                          <a:cs typeface="+mn-cs"/>
                        </a:rPr>
                        <a:t>Ing. Sistemas. Comando de Inteligencia Militar Conjunto</a:t>
                      </a:r>
                      <a:endParaRPr lang="es-EC" dirty="0"/>
                    </a:p>
                  </a:txBody>
                  <a:tcPr/>
                </a:tc>
              </a:tr>
              <a:tr h="370840">
                <a:tc>
                  <a:txBody>
                    <a:bodyPr/>
                    <a:lstStyle/>
                    <a:p>
                      <a:pPr algn="ctr"/>
                      <a:r>
                        <a:rPr lang="es-EC" dirty="0" smtClean="0"/>
                        <a:t>16</a:t>
                      </a:r>
                      <a:endParaRPr lang="es-EC" dirty="0"/>
                    </a:p>
                  </a:txBody>
                  <a:tcPr/>
                </a:tc>
                <a:tc>
                  <a:txBody>
                    <a:bodyPr/>
                    <a:lstStyle/>
                    <a:p>
                      <a:r>
                        <a:rPr lang="es-EC" sz="1800" kern="1200" dirty="0" smtClean="0">
                          <a:solidFill>
                            <a:schemeClr val="dk1"/>
                          </a:solidFill>
                          <a:effectLst/>
                          <a:latin typeface="+mn-lt"/>
                          <a:ea typeface="+mn-ea"/>
                          <a:cs typeface="+mn-cs"/>
                        </a:rPr>
                        <a:t>Ingeniero </a:t>
                      </a:r>
                      <a:endParaRPr lang="es-EC" dirty="0"/>
                    </a:p>
                  </a:txBody>
                  <a:tcPr/>
                </a:tc>
                <a:tc>
                  <a:txBody>
                    <a:bodyPr/>
                    <a:lstStyle/>
                    <a:p>
                      <a:r>
                        <a:rPr lang="es-EC" sz="1800" kern="1200" dirty="0" smtClean="0">
                          <a:solidFill>
                            <a:schemeClr val="dk1"/>
                          </a:solidFill>
                          <a:effectLst/>
                          <a:latin typeface="+mn-lt"/>
                          <a:ea typeface="+mn-ea"/>
                          <a:cs typeface="+mn-cs"/>
                        </a:rPr>
                        <a:t>Telecomunicaciones. CERT SUPERTEL.</a:t>
                      </a:r>
                      <a:endParaRPr lang="es-EC" dirty="0"/>
                    </a:p>
                  </a:txBody>
                  <a:tcPr/>
                </a:tc>
              </a:tr>
              <a:tr h="370840">
                <a:tc>
                  <a:txBody>
                    <a:bodyPr/>
                    <a:lstStyle/>
                    <a:p>
                      <a:pPr algn="ctr"/>
                      <a:r>
                        <a:rPr lang="es-EC" dirty="0" smtClean="0"/>
                        <a:t>17</a:t>
                      </a:r>
                      <a:endParaRPr lang="es-EC" dirty="0"/>
                    </a:p>
                  </a:txBody>
                  <a:tcPr/>
                </a:tc>
                <a:tc>
                  <a:txBody>
                    <a:bodyPr/>
                    <a:lstStyle/>
                    <a:p>
                      <a:r>
                        <a:rPr lang="es-EC" sz="1800" kern="1200" dirty="0" smtClean="0">
                          <a:solidFill>
                            <a:schemeClr val="dk1"/>
                          </a:solidFill>
                          <a:effectLst/>
                          <a:latin typeface="+mn-lt"/>
                          <a:ea typeface="+mn-ea"/>
                          <a:cs typeface="+mn-cs"/>
                        </a:rPr>
                        <a:t>Ingeniero</a:t>
                      </a:r>
                      <a:endParaRPr lang="es-EC"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800" kern="1200" dirty="0" smtClean="0">
                          <a:solidFill>
                            <a:schemeClr val="dk1"/>
                          </a:solidFill>
                          <a:effectLst/>
                          <a:latin typeface="+mn-lt"/>
                          <a:ea typeface="+mn-ea"/>
                          <a:cs typeface="+mn-cs"/>
                        </a:rPr>
                        <a:t>Telecomunicaciones. SUPERTEL. Analista de seguridad</a:t>
                      </a:r>
                      <a:endParaRPr lang="es-EC" dirty="0" smtClean="0"/>
                    </a:p>
                  </a:txBody>
                  <a:tcPr/>
                </a:tc>
              </a:tr>
              <a:tr h="367248">
                <a:tc>
                  <a:txBody>
                    <a:bodyPr/>
                    <a:lstStyle/>
                    <a:p>
                      <a:pPr algn="ctr"/>
                      <a:r>
                        <a:rPr lang="es-EC" dirty="0" smtClean="0"/>
                        <a:t>18</a:t>
                      </a:r>
                      <a:endParaRPr lang="es-EC" dirty="0"/>
                    </a:p>
                  </a:txBody>
                  <a:tcPr/>
                </a:tc>
                <a:tc>
                  <a:txBody>
                    <a:bodyPr/>
                    <a:lstStyle/>
                    <a:p>
                      <a:r>
                        <a:rPr lang="es-EC" sz="1800" kern="1200" dirty="0" smtClean="0">
                          <a:solidFill>
                            <a:schemeClr val="dk1"/>
                          </a:solidFill>
                          <a:effectLst/>
                          <a:latin typeface="+mn-lt"/>
                          <a:ea typeface="+mn-ea"/>
                          <a:cs typeface="+mn-cs"/>
                        </a:rPr>
                        <a:t>Ingeniero</a:t>
                      </a:r>
                      <a:endParaRPr lang="es-EC"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800" kern="1200" dirty="0" smtClean="0">
                          <a:solidFill>
                            <a:schemeClr val="dk1"/>
                          </a:solidFill>
                          <a:effectLst/>
                          <a:latin typeface="+mn-lt"/>
                          <a:ea typeface="+mn-ea"/>
                          <a:cs typeface="+mn-cs"/>
                        </a:rPr>
                        <a:t>Telecomunicaciones. CERT SUPERTEL.</a:t>
                      </a:r>
                      <a:endParaRPr lang="es-EC" dirty="0" smtClean="0"/>
                    </a:p>
                  </a:txBody>
                  <a:tcPr/>
                </a:tc>
              </a:tr>
              <a:tr h="370840">
                <a:tc>
                  <a:txBody>
                    <a:bodyPr/>
                    <a:lstStyle/>
                    <a:p>
                      <a:pPr algn="ctr"/>
                      <a:r>
                        <a:rPr lang="es-EC" dirty="0" smtClean="0"/>
                        <a:t>19</a:t>
                      </a:r>
                      <a:endParaRPr lang="es-EC"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800" kern="1200" dirty="0" smtClean="0">
                          <a:solidFill>
                            <a:schemeClr val="dk1"/>
                          </a:solidFill>
                          <a:effectLst/>
                          <a:latin typeface="+mn-lt"/>
                          <a:ea typeface="+mn-ea"/>
                          <a:cs typeface="+mn-cs"/>
                        </a:rPr>
                        <a:t>Ingeniero</a:t>
                      </a:r>
                      <a:endParaRPr lang="es-EC" dirty="0" smtClean="0"/>
                    </a:p>
                  </a:txBody>
                  <a:tcPr/>
                </a:tc>
                <a:tc>
                  <a:txBody>
                    <a:bodyPr/>
                    <a:lstStyle/>
                    <a:p>
                      <a:r>
                        <a:rPr lang="es-EC" sz="1800" kern="1200" dirty="0" smtClean="0">
                          <a:solidFill>
                            <a:schemeClr val="dk1"/>
                          </a:solidFill>
                          <a:effectLst/>
                          <a:latin typeface="+mn-lt"/>
                          <a:ea typeface="+mn-ea"/>
                          <a:cs typeface="+mn-cs"/>
                        </a:rPr>
                        <a:t>Telecomunicaciones. CERT SUPERTEL.</a:t>
                      </a:r>
                      <a:endParaRPr lang="es-EC" dirty="0"/>
                    </a:p>
                  </a:txBody>
                  <a:tcPr/>
                </a:tc>
              </a:tr>
              <a:tr h="370840">
                <a:tc>
                  <a:txBody>
                    <a:bodyPr/>
                    <a:lstStyle/>
                    <a:p>
                      <a:pPr algn="ctr"/>
                      <a:r>
                        <a:rPr lang="es-EC" dirty="0" smtClean="0"/>
                        <a:t>20</a:t>
                      </a:r>
                      <a:endParaRPr lang="es-EC" dirty="0"/>
                    </a:p>
                  </a:txBody>
                  <a:tcPr/>
                </a:tc>
                <a:tc>
                  <a:txBody>
                    <a:bodyPr/>
                    <a:lstStyle/>
                    <a:p>
                      <a:r>
                        <a:rPr lang="es-EC" sz="1800" kern="1200" dirty="0" smtClean="0">
                          <a:solidFill>
                            <a:schemeClr val="dk1"/>
                          </a:solidFill>
                          <a:effectLst/>
                          <a:latin typeface="+mn-lt"/>
                          <a:ea typeface="+mn-ea"/>
                          <a:cs typeface="+mn-cs"/>
                        </a:rPr>
                        <a:t>Ing.  Sistemas</a:t>
                      </a:r>
                      <a:endParaRPr lang="es-EC" dirty="0"/>
                    </a:p>
                  </a:txBody>
                  <a:tcPr/>
                </a:tc>
                <a:tc>
                  <a:txBody>
                    <a:bodyPr/>
                    <a:lstStyle/>
                    <a:p>
                      <a:r>
                        <a:rPr lang="es-EC" sz="1800" kern="1200" dirty="0" smtClean="0">
                          <a:solidFill>
                            <a:schemeClr val="dk1"/>
                          </a:solidFill>
                          <a:effectLst/>
                          <a:latin typeface="+mn-lt"/>
                          <a:ea typeface="+mn-ea"/>
                          <a:cs typeface="+mn-cs"/>
                        </a:rPr>
                        <a:t>CERT UTPL.</a:t>
                      </a:r>
                      <a:endParaRPr lang="es-EC" dirty="0"/>
                    </a:p>
                  </a:txBody>
                  <a:tcPr/>
                </a:tc>
              </a:tr>
              <a:tr h="370840">
                <a:tc>
                  <a:txBody>
                    <a:bodyPr/>
                    <a:lstStyle/>
                    <a:p>
                      <a:endParaRPr lang="es-EC" dirty="0"/>
                    </a:p>
                  </a:txBody>
                  <a:tcPr/>
                </a:tc>
                <a:tc>
                  <a:txBody>
                    <a:bodyPr/>
                    <a:lstStyle/>
                    <a:p>
                      <a:endParaRPr lang="es-EC" dirty="0"/>
                    </a:p>
                  </a:txBody>
                  <a:tcPr/>
                </a:tc>
                <a:tc>
                  <a:txBody>
                    <a:bodyPr/>
                    <a:lstStyle/>
                    <a:p>
                      <a:r>
                        <a:rPr lang="es-EC" b="1" dirty="0" smtClean="0"/>
                        <a:t>                                                                 </a:t>
                      </a:r>
                      <a:endParaRPr lang="es-EC" b="1" dirty="0"/>
                    </a:p>
                  </a:txBody>
                  <a:tcPr/>
                </a:tc>
              </a:tr>
            </a:tbl>
          </a:graphicData>
        </a:graphic>
      </p:graphicFrame>
    </p:spTree>
    <p:extLst>
      <p:ext uri="{BB962C8B-B14F-4D97-AF65-F5344CB8AC3E}">
        <p14:creationId xmlns:p14="http://schemas.microsoft.com/office/powerpoint/2010/main" val="30305103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p:cNvSpPr>
            <a:spLocks noChangeArrowheads="1"/>
          </p:cNvSpPr>
          <p:nvPr/>
        </p:nvSpPr>
        <p:spPr bwMode="auto">
          <a:xfrm>
            <a:off x="899592" y="-27384"/>
            <a:ext cx="7524328" cy="919401"/>
          </a:xfrm>
          <a:prstGeom prst="roundRect">
            <a:avLst>
              <a:gd name="adj" fmla="val 16667"/>
            </a:avLst>
          </a:prstGeom>
          <a:noFill/>
          <a:effectLst>
            <a:outerShdw blurRad="50800" dist="12700" dir="5400000" algn="ctr" rotWithShape="0">
              <a:schemeClr val="tx1"/>
            </a:outerShdw>
          </a:effectLst>
        </p:spPr>
        <p:txBody>
          <a:bodyPr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lvl="1" algn="ctr">
              <a:defRPr/>
            </a:pPr>
            <a:r>
              <a:rPr lang="es-EC" sz="4800" b="1" spc="30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Tahoma"/>
                <a:cs typeface="Tahoma"/>
              </a:rPr>
              <a:t>SUMARIO</a:t>
            </a:r>
            <a:endParaRPr lang="es-EC" sz="4800" spc="30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Tahoma"/>
              <a:cs typeface="Tahoma"/>
            </a:endParaRPr>
          </a:p>
        </p:txBody>
      </p:sp>
      <p:sp>
        <p:nvSpPr>
          <p:cNvPr id="6" name="Text Box 18"/>
          <p:cNvSpPr txBox="1">
            <a:spLocks noChangeArrowheads="1"/>
          </p:cNvSpPr>
          <p:nvPr/>
        </p:nvSpPr>
        <p:spPr bwMode="auto">
          <a:xfrm>
            <a:off x="2195736" y="1556792"/>
            <a:ext cx="6300192" cy="40011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a:defRPr/>
            </a:pPr>
            <a:r>
              <a:rPr lang="es-ES_tradnl" sz="2000" b="1" dirty="0">
                <a:latin typeface="Arial" pitchFamily="34" charset="0"/>
              </a:rPr>
              <a:t>FORMULACION DEL </a:t>
            </a:r>
            <a:r>
              <a:rPr lang="es-ES_tradnl" sz="2000" b="1" dirty="0" smtClean="0">
                <a:latin typeface="Arial" pitchFamily="34" charset="0"/>
              </a:rPr>
              <a:t>PROBLEMA E IMPORTANCIA</a:t>
            </a:r>
            <a:endParaRPr lang="es-ES_tradnl" sz="2000" b="1" dirty="0">
              <a:latin typeface="Arial" pitchFamily="34" charset="0"/>
            </a:endParaRPr>
          </a:p>
        </p:txBody>
      </p:sp>
      <p:sp>
        <p:nvSpPr>
          <p:cNvPr id="7" name="Oval 4">
            <a:hlinkClick r:id="" action="ppaction://hlinkshowjump?jump=nextslide"/>
          </p:cNvPr>
          <p:cNvSpPr>
            <a:spLocks noChangeArrowheads="1"/>
          </p:cNvSpPr>
          <p:nvPr/>
        </p:nvSpPr>
        <p:spPr bwMode="auto">
          <a:xfrm flipH="1">
            <a:off x="1547664" y="1556792"/>
            <a:ext cx="592444" cy="605010"/>
          </a:xfrm>
          <a:prstGeom prst="ellipse">
            <a:avLst/>
          </a:prstGeom>
          <a:solidFill>
            <a:schemeClr val="accent1"/>
          </a:soli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n-US" sz="2800" b="1" kern="0" dirty="0">
                <a:solidFill>
                  <a:srgbClr val="FFFF00"/>
                </a:solidFill>
                <a:effectLst>
                  <a:outerShdw blurRad="38100" dist="38100" dir="2700000" algn="tl">
                    <a:srgbClr val="000000">
                      <a:alpha val="43137"/>
                    </a:srgbClr>
                  </a:outerShdw>
                </a:effectLst>
                <a:latin typeface="Arial" charset="0"/>
              </a:rPr>
              <a:t>2</a:t>
            </a:r>
          </a:p>
        </p:txBody>
      </p:sp>
      <p:sp>
        <p:nvSpPr>
          <p:cNvPr id="8" name="Oval 4">
            <a:hlinkClick r:id="" action="ppaction://hlinkshowjump?jump=nextslide"/>
          </p:cNvPr>
          <p:cNvSpPr>
            <a:spLocks noChangeArrowheads="1"/>
          </p:cNvSpPr>
          <p:nvPr/>
        </p:nvSpPr>
        <p:spPr bwMode="auto">
          <a:xfrm flipH="1">
            <a:off x="1691680" y="2420888"/>
            <a:ext cx="592444" cy="605010"/>
          </a:xfrm>
          <a:prstGeom prst="ellipse">
            <a:avLst/>
          </a:prstGeom>
          <a:solidFill>
            <a:schemeClr val="accent1"/>
          </a:soli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n-US" sz="2800" b="1" kern="0" dirty="0">
                <a:solidFill>
                  <a:srgbClr val="FFFF00"/>
                </a:solidFill>
                <a:effectLst>
                  <a:outerShdw blurRad="38100" dist="38100" dir="2700000" algn="tl">
                    <a:srgbClr val="000000">
                      <a:alpha val="43137"/>
                    </a:srgbClr>
                  </a:outerShdw>
                </a:effectLst>
                <a:latin typeface="Arial" charset="0"/>
              </a:rPr>
              <a:t>3</a:t>
            </a:r>
          </a:p>
        </p:txBody>
      </p:sp>
      <p:sp>
        <p:nvSpPr>
          <p:cNvPr id="9" name="Oval 4">
            <a:hlinkClick r:id="" action="ppaction://hlinkshowjump?jump=nextslide"/>
          </p:cNvPr>
          <p:cNvSpPr>
            <a:spLocks noChangeArrowheads="1"/>
          </p:cNvSpPr>
          <p:nvPr/>
        </p:nvSpPr>
        <p:spPr bwMode="auto">
          <a:xfrm flipH="1">
            <a:off x="1152128" y="836712"/>
            <a:ext cx="592444" cy="605010"/>
          </a:xfrm>
          <a:prstGeom prst="ellipse">
            <a:avLst/>
          </a:prstGeom>
          <a:solidFill>
            <a:schemeClr val="accent1"/>
          </a:soli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n-US" sz="2800" b="1" kern="0" dirty="0">
                <a:solidFill>
                  <a:srgbClr val="FFFF00"/>
                </a:solidFill>
                <a:effectLst>
                  <a:outerShdw blurRad="38100" dist="38100" dir="2700000" algn="tl">
                    <a:srgbClr val="000000">
                      <a:alpha val="43137"/>
                    </a:srgbClr>
                  </a:outerShdw>
                </a:effectLst>
                <a:latin typeface="Arial" charset="0"/>
              </a:rPr>
              <a:t>1</a:t>
            </a:r>
          </a:p>
        </p:txBody>
      </p:sp>
      <p:sp>
        <p:nvSpPr>
          <p:cNvPr id="10" name="Text Box 18"/>
          <p:cNvSpPr txBox="1">
            <a:spLocks noChangeArrowheads="1"/>
          </p:cNvSpPr>
          <p:nvPr/>
        </p:nvSpPr>
        <p:spPr bwMode="auto">
          <a:xfrm>
            <a:off x="2448272" y="2452826"/>
            <a:ext cx="6120680" cy="40011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eaLnBrk="0" hangingPunct="0">
              <a:defRPr/>
            </a:pPr>
            <a:r>
              <a:rPr lang="es-ES_tradnl" sz="2000" b="1" dirty="0">
                <a:latin typeface="Arial" pitchFamily="34" charset="0"/>
              </a:rPr>
              <a:t>OBJETIVOS</a:t>
            </a:r>
            <a:r>
              <a:rPr lang="es-ES_tradnl" sz="2000" b="1" kern="0" dirty="0" smtClean="0">
                <a:ln w="11430">
                  <a:solidFill>
                    <a:sysClr val="windowText" lastClr="000000">
                      <a:lumMod val="95000"/>
                      <a:lumOff val="5000"/>
                    </a:sysClr>
                  </a:solidFill>
                </a:ln>
                <a:solidFill>
                  <a:schemeClr val="tx2"/>
                </a:solidFill>
                <a:effectLst>
                  <a:outerShdw blurRad="38100" dist="38100" dir="2700000" algn="tl">
                    <a:srgbClr val="000000">
                      <a:alpha val="43137"/>
                    </a:srgbClr>
                  </a:outerShdw>
                </a:effectLst>
                <a:latin typeface="Tahoma"/>
                <a:cs typeface="Tahoma"/>
              </a:rPr>
              <a:t> </a:t>
            </a:r>
            <a:r>
              <a:rPr lang="es-ES_tradnl" sz="2000" b="1" dirty="0">
                <a:latin typeface="Arial" pitchFamily="34" charset="0"/>
              </a:rPr>
              <a:t>DE LA INVESTIGACIÓN</a:t>
            </a:r>
          </a:p>
        </p:txBody>
      </p:sp>
      <p:sp>
        <p:nvSpPr>
          <p:cNvPr id="11" name="Text Box 18"/>
          <p:cNvSpPr txBox="1">
            <a:spLocks noChangeArrowheads="1"/>
          </p:cNvSpPr>
          <p:nvPr/>
        </p:nvSpPr>
        <p:spPr bwMode="auto">
          <a:xfrm>
            <a:off x="1907704" y="868650"/>
            <a:ext cx="6192688" cy="40011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r>
              <a:rPr lang="es-EC" sz="2000" b="1" dirty="0" smtClean="0">
                <a:latin typeface="Arial" pitchFamily="34" charset="0"/>
              </a:rPr>
              <a:t>ANTECEDENTES</a:t>
            </a:r>
            <a:endParaRPr lang="es-EC" sz="2000" b="1" dirty="0">
              <a:latin typeface="Arial" pitchFamily="34" charset="0"/>
            </a:endParaRPr>
          </a:p>
        </p:txBody>
      </p:sp>
      <p:sp>
        <p:nvSpPr>
          <p:cNvPr id="12" name="Oval 4">
            <a:hlinkClick r:id="" action="ppaction://hlinkshowjump?jump=nextslide"/>
          </p:cNvPr>
          <p:cNvSpPr>
            <a:spLocks noChangeArrowheads="1"/>
          </p:cNvSpPr>
          <p:nvPr/>
        </p:nvSpPr>
        <p:spPr bwMode="auto">
          <a:xfrm flipH="1">
            <a:off x="1675300" y="3212976"/>
            <a:ext cx="592444" cy="605010"/>
          </a:xfrm>
          <a:prstGeom prst="ellipse">
            <a:avLst/>
          </a:prstGeom>
          <a:solidFill>
            <a:schemeClr val="accent1"/>
          </a:soli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n-US" sz="2800" b="1" kern="0" dirty="0">
                <a:solidFill>
                  <a:srgbClr val="FFFF00"/>
                </a:solidFill>
                <a:effectLst>
                  <a:outerShdw blurRad="38100" dist="38100" dir="2700000" algn="tl">
                    <a:srgbClr val="000000">
                      <a:alpha val="43137"/>
                    </a:srgbClr>
                  </a:outerShdw>
                </a:effectLst>
                <a:latin typeface="Arial" charset="0"/>
              </a:rPr>
              <a:t>4</a:t>
            </a:r>
          </a:p>
        </p:txBody>
      </p:sp>
      <p:sp>
        <p:nvSpPr>
          <p:cNvPr id="13" name="Text Box 18"/>
          <p:cNvSpPr txBox="1">
            <a:spLocks noChangeArrowheads="1"/>
          </p:cNvSpPr>
          <p:nvPr/>
        </p:nvSpPr>
        <p:spPr bwMode="auto">
          <a:xfrm>
            <a:off x="2339752" y="3244914"/>
            <a:ext cx="6192688" cy="707886"/>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defPPr>
              <a:defRPr lang="es-EC"/>
            </a:defPPr>
            <a:lvl1pPr eaLnBrk="0" hangingPunct="0">
              <a:defRPr sz="2000" b="1">
                <a:latin typeface="Arial" pitchFamily="34" charset="0"/>
              </a:defRPr>
            </a:lvl1pPr>
          </a:lstStyle>
          <a:p>
            <a:r>
              <a:rPr lang="es-EC" dirty="0"/>
              <a:t>DISEÑO </a:t>
            </a:r>
            <a:r>
              <a:rPr lang="es-EC" dirty="0" smtClean="0"/>
              <a:t>METODOLÓGICO</a:t>
            </a:r>
            <a:endParaRPr lang="es-EC" dirty="0"/>
          </a:p>
          <a:p>
            <a:endParaRPr lang="es-ES_tradnl" dirty="0"/>
          </a:p>
        </p:txBody>
      </p:sp>
      <p:sp>
        <p:nvSpPr>
          <p:cNvPr id="14" name="Oval 4">
            <a:hlinkClick r:id="" action="ppaction://hlinkshowjump?jump=nextslide"/>
          </p:cNvPr>
          <p:cNvSpPr>
            <a:spLocks noChangeArrowheads="1"/>
          </p:cNvSpPr>
          <p:nvPr/>
        </p:nvSpPr>
        <p:spPr bwMode="auto">
          <a:xfrm flipH="1">
            <a:off x="1531284" y="4077072"/>
            <a:ext cx="592444" cy="605010"/>
          </a:xfrm>
          <a:prstGeom prst="ellipse">
            <a:avLst/>
          </a:prstGeom>
          <a:solidFill>
            <a:schemeClr val="accent1"/>
          </a:soli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n-US" sz="2800" b="1" kern="0" dirty="0" smtClean="0">
                <a:solidFill>
                  <a:srgbClr val="FFFF00"/>
                </a:solidFill>
                <a:effectLst>
                  <a:outerShdw blurRad="38100" dist="38100" dir="2700000" algn="tl">
                    <a:srgbClr val="000000">
                      <a:alpha val="43137"/>
                    </a:srgbClr>
                  </a:outerShdw>
                </a:effectLst>
                <a:latin typeface="Arial" charset="0"/>
              </a:rPr>
              <a:t>5</a:t>
            </a:r>
            <a:endParaRPr lang="en-US" sz="2800" b="1" kern="0" dirty="0">
              <a:solidFill>
                <a:srgbClr val="FFFF00"/>
              </a:solidFill>
              <a:effectLst>
                <a:outerShdw blurRad="38100" dist="38100" dir="2700000" algn="tl">
                  <a:srgbClr val="000000">
                    <a:alpha val="43137"/>
                  </a:srgbClr>
                </a:outerShdw>
              </a:effectLst>
              <a:latin typeface="Arial" charset="0"/>
            </a:endParaRPr>
          </a:p>
        </p:txBody>
      </p:sp>
      <p:sp>
        <p:nvSpPr>
          <p:cNvPr id="15" name="Text Box 18"/>
          <p:cNvSpPr txBox="1">
            <a:spLocks noChangeArrowheads="1"/>
          </p:cNvSpPr>
          <p:nvPr/>
        </p:nvSpPr>
        <p:spPr bwMode="auto">
          <a:xfrm>
            <a:off x="2267744" y="4077072"/>
            <a:ext cx="6228184" cy="1015663"/>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algn="just" eaLnBrk="0" hangingPunct="0">
              <a:defRPr/>
            </a:pPr>
            <a:r>
              <a:rPr lang="es-ES" sz="2000" b="1" dirty="0">
                <a:solidFill>
                  <a:prstClr val="black"/>
                </a:solidFill>
                <a:latin typeface="Arial" panose="020B0604020202020204" pitchFamily="34" charset="0"/>
                <a:cs typeface="Arial" panose="020B0604020202020204" pitchFamily="34" charset="0"/>
              </a:rPr>
              <a:t>PROCESAMIENTO, ANÁLISIS, INTERPRETACIÓN Y PRESENTACION DE </a:t>
            </a:r>
            <a:r>
              <a:rPr lang="es-ES" sz="2000" b="1" dirty="0" smtClean="0">
                <a:solidFill>
                  <a:prstClr val="black"/>
                </a:solidFill>
                <a:latin typeface="Arial" panose="020B0604020202020204" pitchFamily="34" charset="0"/>
                <a:cs typeface="Arial" panose="020B0604020202020204" pitchFamily="34" charset="0"/>
              </a:rPr>
              <a:t>DATOS</a:t>
            </a:r>
            <a:endParaRPr lang="es-EC" sz="2000" b="1" dirty="0">
              <a:latin typeface="Arial" pitchFamily="34" charset="0"/>
              <a:cs typeface="Arial" panose="020B0604020202020204" pitchFamily="34" charset="0"/>
            </a:endParaRPr>
          </a:p>
          <a:p>
            <a:pPr algn="just" eaLnBrk="0" hangingPunct="0">
              <a:defRPr/>
            </a:pPr>
            <a:endParaRPr lang="es-ES_tradnl" sz="2000" b="1" kern="0" dirty="0">
              <a:ln w="11430">
                <a:solidFill>
                  <a:sysClr val="windowText" lastClr="000000">
                    <a:lumMod val="95000"/>
                    <a:lumOff val="5000"/>
                  </a:sysClr>
                </a:solidFill>
              </a:ln>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 name="Oval 4">
            <a:hlinkClick r:id="" action="ppaction://hlinkshowjump?jump=nextslide"/>
          </p:cNvPr>
          <p:cNvSpPr>
            <a:spLocks noChangeArrowheads="1"/>
          </p:cNvSpPr>
          <p:nvPr/>
        </p:nvSpPr>
        <p:spPr bwMode="auto">
          <a:xfrm flipH="1">
            <a:off x="1459276" y="4984230"/>
            <a:ext cx="592444" cy="605010"/>
          </a:xfrm>
          <a:prstGeom prst="ellipse">
            <a:avLst/>
          </a:prstGeom>
          <a:solidFill>
            <a:schemeClr val="accent1"/>
          </a:soli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n-US" sz="2800" b="1" kern="0" dirty="0">
                <a:solidFill>
                  <a:srgbClr val="FFFF00"/>
                </a:solidFill>
                <a:effectLst>
                  <a:outerShdw blurRad="38100" dist="38100" dir="2700000" algn="tl">
                    <a:srgbClr val="000000">
                      <a:alpha val="43137"/>
                    </a:srgbClr>
                  </a:outerShdw>
                </a:effectLst>
                <a:latin typeface="Arial" charset="0"/>
              </a:rPr>
              <a:t>6</a:t>
            </a:r>
          </a:p>
        </p:txBody>
      </p:sp>
      <p:sp>
        <p:nvSpPr>
          <p:cNvPr id="17" name="Text Box 18"/>
          <p:cNvSpPr txBox="1">
            <a:spLocks noChangeArrowheads="1"/>
          </p:cNvSpPr>
          <p:nvPr/>
        </p:nvSpPr>
        <p:spPr bwMode="auto">
          <a:xfrm>
            <a:off x="2123728" y="5045114"/>
            <a:ext cx="6192688" cy="707886"/>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defPPr>
              <a:defRPr lang="es-EC"/>
            </a:defPPr>
            <a:lvl1pPr eaLnBrk="0" hangingPunct="0">
              <a:defRPr sz="2000" b="1">
                <a:latin typeface="Arial" pitchFamily="34" charset="0"/>
              </a:defRPr>
            </a:lvl1pPr>
          </a:lstStyle>
          <a:p>
            <a:r>
              <a:rPr lang="es-EC" dirty="0" smtClean="0"/>
              <a:t>CONSTRUCCIÓN DE ESCENARIOS</a:t>
            </a:r>
            <a:endParaRPr lang="es-EC" dirty="0"/>
          </a:p>
          <a:p>
            <a:endParaRPr lang="es-ES_tradnl" dirty="0"/>
          </a:p>
        </p:txBody>
      </p:sp>
      <p:sp>
        <p:nvSpPr>
          <p:cNvPr id="18" name="Oval 4">
            <a:hlinkClick r:id="" action="ppaction://hlinkshowjump?jump=nextslide"/>
          </p:cNvPr>
          <p:cNvSpPr>
            <a:spLocks noChangeArrowheads="1"/>
          </p:cNvSpPr>
          <p:nvPr/>
        </p:nvSpPr>
        <p:spPr bwMode="auto">
          <a:xfrm flipH="1">
            <a:off x="1115616" y="5805264"/>
            <a:ext cx="592444" cy="605010"/>
          </a:xfrm>
          <a:prstGeom prst="ellipse">
            <a:avLst/>
          </a:prstGeom>
          <a:solidFill>
            <a:schemeClr val="accent1"/>
          </a:soli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n-US" sz="2800" b="1" kern="0" dirty="0" smtClean="0">
                <a:solidFill>
                  <a:srgbClr val="FFFF00"/>
                </a:solidFill>
                <a:effectLst>
                  <a:outerShdw blurRad="38100" dist="38100" dir="2700000" algn="tl">
                    <a:srgbClr val="000000">
                      <a:alpha val="43137"/>
                    </a:srgbClr>
                  </a:outerShdw>
                </a:effectLst>
                <a:latin typeface="Arial" charset="0"/>
              </a:rPr>
              <a:t>7</a:t>
            </a:r>
            <a:endParaRPr lang="en-US" sz="2800" b="1" kern="0" dirty="0">
              <a:solidFill>
                <a:srgbClr val="FFFF00"/>
              </a:solidFill>
              <a:effectLst>
                <a:outerShdw blurRad="38100" dist="38100" dir="2700000" algn="tl">
                  <a:srgbClr val="000000">
                    <a:alpha val="43137"/>
                  </a:srgbClr>
                </a:outerShdw>
              </a:effectLst>
              <a:latin typeface="Arial" charset="0"/>
            </a:endParaRPr>
          </a:p>
        </p:txBody>
      </p:sp>
      <p:sp>
        <p:nvSpPr>
          <p:cNvPr id="19" name="Text Box 18"/>
          <p:cNvSpPr txBox="1">
            <a:spLocks noChangeArrowheads="1"/>
          </p:cNvSpPr>
          <p:nvPr/>
        </p:nvSpPr>
        <p:spPr bwMode="auto">
          <a:xfrm>
            <a:off x="1835696" y="5981218"/>
            <a:ext cx="6192688" cy="40011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defPPr>
              <a:defRPr lang="es-EC"/>
            </a:defPPr>
            <a:lvl1pPr eaLnBrk="0" hangingPunct="0">
              <a:defRPr sz="2000" b="1">
                <a:latin typeface="Arial" pitchFamily="34" charset="0"/>
              </a:defRPr>
            </a:lvl1pPr>
          </a:lstStyle>
          <a:p>
            <a:r>
              <a:rPr lang="es-EC" dirty="0" smtClean="0"/>
              <a:t>CONCLUSIONES Y RECOMENDACIONES</a:t>
            </a:r>
            <a:endParaRPr lang="es-ES_tradnl" dirty="0"/>
          </a:p>
        </p:txBody>
      </p:sp>
    </p:spTree>
    <p:extLst>
      <p:ext uri="{BB962C8B-B14F-4D97-AF65-F5344CB8AC3E}">
        <p14:creationId xmlns:p14="http://schemas.microsoft.com/office/powerpoint/2010/main" val="6697683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2 Rectángulo"/>
          <p:cNvSpPr/>
          <p:nvPr/>
        </p:nvSpPr>
        <p:spPr>
          <a:xfrm>
            <a:off x="3203848" y="116632"/>
            <a:ext cx="2088232" cy="523220"/>
          </a:xfrm>
          <a:prstGeom prst="rect">
            <a:avLst/>
          </a:prstGeom>
          <a:solidFill>
            <a:schemeClr val="tx2">
              <a:lumMod val="60000"/>
              <a:lumOff val="40000"/>
            </a:schemeClr>
          </a:solidFill>
        </p:spPr>
        <p:txBody>
          <a:bodyPr wrap="square">
            <a:spAutoFit/>
          </a:bodyPr>
          <a:lstStyle/>
          <a:p>
            <a:r>
              <a:rPr lang="es-ES" sz="2800" b="1" dirty="0" smtClean="0">
                <a:solidFill>
                  <a:prstClr val="black"/>
                </a:solidFill>
              </a:rPr>
              <a:t>RESULTADOS</a:t>
            </a:r>
            <a:endParaRPr lang="es-ES" sz="2800" dirty="0"/>
          </a:p>
        </p:txBody>
      </p:sp>
      <p:graphicFrame>
        <p:nvGraphicFramePr>
          <p:cNvPr id="16" name="Gráfico 15"/>
          <p:cNvGraphicFramePr/>
          <p:nvPr>
            <p:extLst>
              <p:ext uri="{D42A27DB-BD31-4B8C-83A1-F6EECF244321}">
                <p14:modId xmlns:p14="http://schemas.microsoft.com/office/powerpoint/2010/main" val="2769425939"/>
              </p:ext>
            </p:extLst>
          </p:nvPr>
        </p:nvGraphicFramePr>
        <p:xfrm>
          <a:off x="971600" y="1124744"/>
          <a:ext cx="7128792" cy="43924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76842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2 Rectángulo"/>
          <p:cNvSpPr/>
          <p:nvPr/>
        </p:nvSpPr>
        <p:spPr>
          <a:xfrm>
            <a:off x="3203848" y="116632"/>
            <a:ext cx="2088232" cy="523220"/>
          </a:xfrm>
          <a:prstGeom prst="rect">
            <a:avLst/>
          </a:prstGeom>
          <a:solidFill>
            <a:schemeClr val="tx2">
              <a:lumMod val="60000"/>
              <a:lumOff val="40000"/>
            </a:schemeClr>
          </a:solidFill>
        </p:spPr>
        <p:txBody>
          <a:bodyPr wrap="square">
            <a:spAutoFit/>
          </a:bodyPr>
          <a:lstStyle/>
          <a:p>
            <a:r>
              <a:rPr lang="es-ES" sz="2800" b="1" dirty="0" smtClean="0">
                <a:solidFill>
                  <a:prstClr val="black"/>
                </a:solidFill>
              </a:rPr>
              <a:t>RESULTADOS</a:t>
            </a:r>
            <a:endParaRPr lang="es-ES" sz="2800" dirty="0"/>
          </a:p>
        </p:txBody>
      </p:sp>
      <p:graphicFrame>
        <p:nvGraphicFramePr>
          <p:cNvPr id="4" name="Gráfico 3"/>
          <p:cNvGraphicFramePr/>
          <p:nvPr>
            <p:extLst>
              <p:ext uri="{D42A27DB-BD31-4B8C-83A1-F6EECF244321}">
                <p14:modId xmlns:p14="http://schemas.microsoft.com/office/powerpoint/2010/main" val="3818848595"/>
              </p:ext>
            </p:extLst>
          </p:nvPr>
        </p:nvGraphicFramePr>
        <p:xfrm>
          <a:off x="827584" y="836712"/>
          <a:ext cx="7632848" cy="54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37939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2 Rectángulo"/>
          <p:cNvSpPr/>
          <p:nvPr/>
        </p:nvSpPr>
        <p:spPr>
          <a:xfrm>
            <a:off x="3203848" y="116632"/>
            <a:ext cx="2088232" cy="523220"/>
          </a:xfrm>
          <a:prstGeom prst="rect">
            <a:avLst/>
          </a:prstGeom>
          <a:solidFill>
            <a:schemeClr val="tx2">
              <a:lumMod val="60000"/>
              <a:lumOff val="40000"/>
            </a:schemeClr>
          </a:solidFill>
        </p:spPr>
        <p:txBody>
          <a:bodyPr wrap="square">
            <a:spAutoFit/>
          </a:bodyPr>
          <a:lstStyle/>
          <a:p>
            <a:r>
              <a:rPr lang="es-ES" sz="2800" b="1" dirty="0" smtClean="0">
                <a:solidFill>
                  <a:prstClr val="black"/>
                </a:solidFill>
              </a:rPr>
              <a:t>RESULTADOS</a:t>
            </a:r>
            <a:endParaRPr lang="es-ES" sz="2800" dirty="0"/>
          </a:p>
        </p:txBody>
      </p:sp>
      <p:graphicFrame>
        <p:nvGraphicFramePr>
          <p:cNvPr id="3" name="Gráfico 2"/>
          <p:cNvGraphicFramePr/>
          <p:nvPr>
            <p:extLst>
              <p:ext uri="{D42A27DB-BD31-4B8C-83A1-F6EECF244321}">
                <p14:modId xmlns:p14="http://schemas.microsoft.com/office/powerpoint/2010/main" val="2296038730"/>
              </p:ext>
            </p:extLst>
          </p:nvPr>
        </p:nvGraphicFramePr>
        <p:xfrm>
          <a:off x="683569" y="836712"/>
          <a:ext cx="7488832" cy="55446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99704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2 Rectángulo"/>
          <p:cNvSpPr/>
          <p:nvPr/>
        </p:nvSpPr>
        <p:spPr>
          <a:xfrm>
            <a:off x="3203848" y="116632"/>
            <a:ext cx="2088232" cy="523220"/>
          </a:xfrm>
          <a:prstGeom prst="rect">
            <a:avLst/>
          </a:prstGeom>
          <a:solidFill>
            <a:schemeClr val="tx2">
              <a:lumMod val="60000"/>
              <a:lumOff val="40000"/>
            </a:schemeClr>
          </a:solidFill>
        </p:spPr>
        <p:txBody>
          <a:bodyPr wrap="square">
            <a:spAutoFit/>
          </a:bodyPr>
          <a:lstStyle/>
          <a:p>
            <a:r>
              <a:rPr lang="es-ES" sz="2800" b="1" dirty="0" smtClean="0">
                <a:solidFill>
                  <a:prstClr val="black"/>
                </a:solidFill>
              </a:rPr>
              <a:t>RESULTADOS</a:t>
            </a:r>
            <a:endParaRPr lang="es-ES" sz="2800" dirty="0"/>
          </a:p>
        </p:txBody>
      </p:sp>
      <p:graphicFrame>
        <p:nvGraphicFramePr>
          <p:cNvPr id="3" name="Gráfico 2"/>
          <p:cNvGraphicFramePr/>
          <p:nvPr>
            <p:extLst>
              <p:ext uri="{D42A27DB-BD31-4B8C-83A1-F6EECF244321}">
                <p14:modId xmlns:p14="http://schemas.microsoft.com/office/powerpoint/2010/main" val="3362870767"/>
              </p:ext>
            </p:extLst>
          </p:nvPr>
        </p:nvGraphicFramePr>
        <p:xfrm>
          <a:off x="611560" y="908720"/>
          <a:ext cx="7992888" cy="525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398843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2 Rectángulo"/>
          <p:cNvSpPr/>
          <p:nvPr/>
        </p:nvSpPr>
        <p:spPr>
          <a:xfrm>
            <a:off x="3203848" y="116632"/>
            <a:ext cx="2088232" cy="523220"/>
          </a:xfrm>
          <a:prstGeom prst="rect">
            <a:avLst/>
          </a:prstGeom>
          <a:solidFill>
            <a:schemeClr val="tx2">
              <a:lumMod val="60000"/>
              <a:lumOff val="40000"/>
            </a:schemeClr>
          </a:solidFill>
        </p:spPr>
        <p:txBody>
          <a:bodyPr wrap="square">
            <a:spAutoFit/>
          </a:bodyPr>
          <a:lstStyle/>
          <a:p>
            <a:r>
              <a:rPr lang="es-ES" sz="2800" b="1" dirty="0" smtClean="0">
                <a:solidFill>
                  <a:prstClr val="black"/>
                </a:solidFill>
              </a:rPr>
              <a:t>RESULTADOS</a:t>
            </a:r>
            <a:endParaRPr lang="es-ES" sz="2800" dirty="0"/>
          </a:p>
        </p:txBody>
      </p:sp>
      <p:graphicFrame>
        <p:nvGraphicFramePr>
          <p:cNvPr id="3" name="Gráfico 2"/>
          <p:cNvGraphicFramePr/>
          <p:nvPr>
            <p:extLst>
              <p:ext uri="{D42A27DB-BD31-4B8C-83A1-F6EECF244321}">
                <p14:modId xmlns:p14="http://schemas.microsoft.com/office/powerpoint/2010/main" val="1210373679"/>
              </p:ext>
            </p:extLst>
          </p:nvPr>
        </p:nvGraphicFramePr>
        <p:xfrm>
          <a:off x="755576" y="836712"/>
          <a:ext cx="7704856" cy="54726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56956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2 Rectángulo"/>
          <p:cNvSpPr/>
          <p:nvPr/>
        </p:nvSpPr>
        <p:spPr>
          <a:xfrm>
            <a:off x="3203848" y="116632"/>
            <a:ext cx="2088232" cy="523220"/>
          </a:xfrm>
          <a:prstGeom prst="rect">
            <a:avLst/>
          </a:prstGeom>
          <a:solidFill>
            <a:schemeClr val="tx2">
              <a:lumMod val="60000"/>
              <a:lumOff val="40000"/>
            </a:schemeClr>
          </a:solidFill>
        </p:spPr>
        <p:txBody>
          <a:bodyPr wrap="square">
            <a:spAutoFit/>
          </a:bodyPr>
          <a:lstStyle/>
          <a:p>
            <a:r>
              <a:rPr lang="es-ES" sz="2800" b="1" dirty="0" smtClean="0">
                <a:solidFill>
                  <a:prstClr val="black"/>
                </a:solidFill>
              </a:rPr>
              <a:t>RESULTADOS</a:t>
            </a:r>
            <a:endParaRPr lang="es-ES" sz="2800" dirty="0"/>
          </a:p>
        </p:txBody>
      </p:sp>
      <p:graphicFrame>
        <p:nvGraphicFramePr>
          <p:cNvPr id="3" name="Gráfico 2"/>
          <p:cNvGraphicFramePr/>
          <p:nvPr>
            <p:extLst>
              <p:ext uri="{D42A27DB-BD31-4B8C-83A1-F6EECF244321}">
                <p14:modId xmlns:p14="http://schemas.microsoft.com/office/powerpoint/2010/main" val="71600641"/>
              </p:ext>
            </p:extLst>
          </p:nvPr>
        </p:nvGraphicFramePr>
        <p:xfrm>
          <a:off x="683568" y="836712"/>
          <a:ext cx="7632848" cy="5184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39035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2 Rectángulo"/>
          <p:cNvSpPr/>
          <p:nvPr/>
        </p:nvSpPr>
        <p:spPr>
          <a:xfrm>
            <a:off x="3203848" y="116632"/>
            <a:ext cx="2088232" cy="523220"/>
          </a:xfrm>
          <a:prstGeom prst="rect">
            <a:avLst/>
          </a:prstGeom>
          <a:solidFill>
            <a:schemeClr val="tx2">
              <a:lumMod val="60000"/>
              <a:lumOff val="40000"/>
            </a:schemeClr>
          </a:solidFill>
        </p:spPr>
        <p:txBody>
          <a:bodyPr wrap="square">
            <a:spAutoFit/>
          </a:bodyPr>
          <a:lstStyle/>
          <a:p>
            <a:r>
              <a:rPr lang="es-ES" sz="2800" b="1" dirty="0" smtClean="0">
                <a:solidFill>
                  <a:prstClr val="black"/>
                </a:solidFill>
              </a:rPr>
              <a:t>RESULTADOS</a:t>
            </a:r>
            <a:endParaRPr lang="es-ES" sz="2800" dirty="0"/>
          </a:p>
        </p:txBody>
      </p:sp>
      <p:graphicFrame>
        <p:nvGraphicFramePr>
          <p:cNvPr id="3" name="Tabla 2"/>
          <p:cNvGraphicFramePr>
            <a:graphicFrameLocks noGrp="1"/>
          </p:cNvGraphicFramePr>
          <p:nvPr>
            <p:extLst>
              <p:ext uri="{D42A27DB-BD31-4B8C-83A1-F6EECF244321}">
                <p14:modId xmlns:p14="http://schemas.microsoft.com/office/powerpoint/2010/main" val="3612127954"/>
              </p:ext>
            </p:extLst>
          </p:nvPr>
        </p:nvGraphicFramePr>
        <p:xfrm>
          <a:off x="611560" y="1052737"/>
          <a:ext cx="7992888" cy="5256579"/>
        </p:xfrm>
        <a:graphic>
          <a:graphicData uri="http://schemas.openxmlformats.org/drawingml/2006/table">
            <a:tbl>
              <a:tblPr firstRow="1" bandRow="1">
                <a:tableStyleId>{21E4AEA4-8DFA-4A89-87EB-49C32662AFE0}</a:tableStyleId>
              </a:tblPr>
              <a:tblGrid>
                <a:gridCol w="792088"/>
                <a:gridCol w="7200800"/>
              </a:tblGrid>
              <a:tr h="519168">
                <a:tc>
                  <a:txBody>
                    <a:bodyPr/>
                    <a:lstStyle/>
                    <a:p>
                      <a:r>
                        <a:rPr lang="es-EC" dirty="0" smtClean="0"/>
                        <a:t>ORD</a:t>
                      </a:r>
                      <a:endParaRPr lang="es-EC" b="1" dirty="0"/>
                    </a:p>
                  </a:txBody>
                  <a:tcPr/>
                </a:tc>
                <a:tc>
                  <a:txBody>
                    <a:bodyPr/>
                    <a:lstStyle/>
                    <a:p>
                      <a:pPr algn="ctr"/>
                      <a:r>
                        <a:rPr lang="es-EC" sz="1800" kern="1200" dirty="0" smtClean="0">
                          <a:effectLst/>
                        </a:rPr>
                        <a:t>POLÍTICAS QUE AFECTARIAN LA CIBERDEFENSA</a:t>
                      </a:r>
                      <a:endParaRPr lang="es-EC" b="1" dirty="0"/>
                    </a:p>
                  </a:txBody>
                  <a:tcPr/>
                </a:tc>
              </a:tr>
              <a:tr h="526379">
                <a:tc>
                  <a:txBody>
                    <a:bodyPr/>
                    <a:lstStyle/>
                    <a:p>
                      <a:pPr algn="ctr"/>
                      <a:r>
                        <a:rPr lang="es-EC" dirty="0" smtClean="0"/>
                        <a:t>01</a:t>
                      </a:r>
                      <a:endParaRPr lang="es-EC" b="1" dirty="0"/>
                    </a:p>
                  </a:txBody>
                  <a:tcPr/>
                </a:tc>
                <a:tc>
                  <a:txBody>
                    <a:bodyPr/>
                    <a:lstStyle/>
                    <a:p>
                      <a:r>
                        <a:rPr lang="es-EC" sz="1800" kern="1200" dirty="0" smtClean="0">
                          <a:effectLst/>
                        </a:rPr>
                        <a:t>Reducción de presupuesto</a:t>
                      </a:r>
                      <a:endParaRPr lang="es-EC" b="1" dirty="0"/>
                    </a:p>
                  </a:txBody>
                  <a:tcPr/>
                </a:tc>
              </a:tr>
              <a:tr h="526379">
                <a:tc>
                  <a:txBody>
                    <a:bodyPr/>
                    <a:lstStyle/>
                    <a:p>
                      <a:pPr algn="ctr"/>
                      <a:r>
                        <a:rPr lang="es-EC" dirty="0" smtClean="0"/>
                        <a:t>02</a:t>
                      </a:r>
                      <a:endParaRPr lang="es-EC" b="1" dirty="0"/>
                    </a:p>
                  </a:txBody>
                  <a:tcPr/>
                </a:tc>
                <a:tc>
                  <a:txBody>
                    <a:bodyPr/>
                    <a:lstStyle/>
                    <a:p>
                      <a:r>
                        <a:rPr lang="es-EC" sz="1800" kern="1200" dirty="0" smtClean="0">
                          <a:effectLst/>
                        </a:rPr>
                        <a:t>Falta de apoyo gubernamental</a:t>
                      </a:r>
                      <a:endParaRPr lang="es-EC" b="1" dirty="0"/>
                    </a:p>
                  </a:txBody>
                  <a:tcPr/>
                </a:tc>
              </a:tr>
              <a:tr h="526379">
                <a:tc>
                  <a:txBody>
                    <a:bodyPr/>
                    <a:lstStyle/>
                    <a:p>
                      <a:pPr algn="ctr"/>
                      <a:r>
                        <a:rPr lang="es-EC" dirty="0" smtClean="0"/>
                        <a:t>03</a:t>
                      </a:r>
                      <a:endParaRPr lang="es-EC" b="1" dirty="0"/>
                    </a:p>
                  </a:txBody>
                  <a:tcPr/>
                </a:tc>
                <a:tc>
                  <a:txBody>
                    <a:bodyPr/>
                    <a:lstStyle/>
                    <a:p>
                      <a:r>
                        <a:rPr lang="es-EC" sz="1800" kern="1200" dirty="0" smtClean="0">
                          <a:effectLst/>
                        </a:rPr>
                        <a:t>Falta de un marco legal apropiado</a:t>
                      </a:r>
                      <a:endParaRPr lang="es-EC" b="1" dirty="0"/>
                    </a:p>
                  </a:txBody>
                  <a:tcPr/>
                </a:tc>
              </a:tr>
              <a:tr h="526379">
                <a:tc>
                  <a:txBody>
                    <a:bodyPr/>
                    <a:lstStyle/>
                    <a:p>
                      <a:pPr algn="ctr"/>
                      <a:r>
                        <a:rPr lang="es-EC" dirty="0" smtClean="0"/>
                        <a:t>04</a:t>
                      </a:r>
                      <a:endParaRPr lang="es-EC" b="1" dirty="0"/>
                    </a:p>
                  </a:txBody>
                  <a:tcPr/>
                </a:tc>
                <a:tc>
                  <a:txBody>
                    <a:bodyPr/>
                    <a:lstStyle/>
                    <a:p>
                      <a:r>
                        <a:rPr lang="es-EC" sz="1800" kern="1200" dirty="0" smtClean="0">
                          <a:effectLst/>
                        </a:rPr>
                        <a:t>Creación de organismos paralelos</a:t>
                      </a:r>
                      <a:endParaRPr lang="es-EC" b="1" dirty="0"/>
                    </a:p>
                  </a:txBody>
                  <a:tcPr/>
                </a:tc>
              </a:tr>
              <a:tr h="526379">
                <a:tc>
                  <a:txBody>
                    <a:bodyPr/>
                    <a:lstStyle/>
                    <a:p>
                      <a:pPr algn="ctr"/>
                      <a:r>
                        <a:rPr lang="es-EC" dirty="0" smtClean="0"/>
                        <a:t>05</a:t>
                      </a:r>
                      <a:endParaRPr lang="es-EC" b="1" dirty="0"/>
                    </a:p>
                  </a:txBody>
                  <a:tcPr/>
                </a:tc>
                <a:tc>
                  <a:txBody>
                    <a:bodyPr/>
                    <a:lstStyle/>
                    <a:p>
                      <a:r>
                        <a:rPr lang="es-EC" sz="1800" kern="1200" dirty="0" smtClean="0">
                          <a:effectLst/>
                        </a:rPr>
                        <a:t>Estado acceda a información de los ciudadanos</a:t>
                      </a:r>
                      <a:endParaRPr lang="es-EC" b="1" dirty="0"/>
                    </a:p>
                  </a:txBody>
                  <a:tcPr/>
                </a:tc>
              </a:tr>
              <a:tr h="526379">
                <a:tc>
                  <a:txBody>
                    <a:bodyPr/>
                    <a:lstStyle/>
                    <a:p>
                      <a:pPr algn="ctr"/>
                      <a:r>
                        <a:rPr lang="es-EC" dirty="0" smtClean="0"/>
                        <a:t>06</a:t>
                      </a:r>
                      <a:endParaRPr lang="es-EC" b="1" dirty="0"/>
                    </a:p>
                  </a:txBody>
                  <a:tcPr/>
                </a:tc>
                <a:tc>
                  <a:txBody>
                    <a:bodyPr/>
                    <a:lstStyle/>
                    <a:p>
                      <a:r>
                        <a:rPr lang="es-EC" sz="1800" kern="1200" dirty="0" smtClean="0">
                          <a:effectLst/>
                        </a:rPr>
                        <a:t>Falta de políticas de Ciberdefensa y Ciberseguridad nacionales.</a:t>
                      </a:r>
                      <a:endParaRPr lang="es-EC" b="1" dirty="0"/>
                    </a:p>
                  </a:txBody>
                  <a:tcPr/>
                </a:tc>
              </a:tr>
              <a:tr h="526379">
                <a:tc>
                  <a:txBody>
                    <a:bodyPr/>
                    <a:lstStyle/>
                    <a:p>
                      <a:pPr algn="ctr"/>
                      <a:r>
                        <a:rPr lang="es-EC" dirty="0" smtClean="0"/>
                        <a:t>07</a:t>
                      </a:r>
                      <a:endParaRPr lang="es-EC" b="1" dirty="0"/>
                    </a:p>
                  </a:txBody>
                  <a:tcPr/>
                </a:tc>
                <a:tc>
                  <a:txBody>
                    <a:bodyPr/>
                    <a:lstStyle/>
                    <a:p>
                      <a:r>
                        <a:rPr lang="es-EC" sz="1800" kern="1200" dirty="0" smtClean="0">
                          <a:effectLst/>
                        </a:rPr>
                        <a:t>Falta de inversión en sistemas de Ciberseguridad.</a:t>
                      </a:r>
                      <a:endParaRPr lang="es-EC" b="1" dirty="0"/>
                    </a:p>
                  </a:txBody>
                  <a:tcPr/>
                </a:tc>
              </a:tr>
              <a:tr h="526379">
                <a:tc>
                  <a:txBody>
                    <a:bodyPr/>
                    <a:lstStyle/>
                    <a:p>
                      <a:pPr algn="ctr"/>
                      <a:r>
                        <a:rPr lang="es-EC" dirty="0" smtClean="0"/>
                        <a:t>08</a:t>
                      </a:r>
                      <a:endParaRPr lang="es-EC" b="1" dirty="0"/>
                    </a:p>
                  </a:txBody>
                  <a:tcPr/>
                </a:tc>
                <a:tc>
                  <a:txBody>
                    <a:bodyPr/>
                    <a:lstStyle/>
                    <a:p>
                      <a:r>
                        <a:rPr lang="es-EC" sz="1800" kern="1200" dirty="0" smtClean="0">
                          <a:effectLst/>
                        </a:rPr>
                        <a:t>Políticas de acceso libre a sistemas informáticos críticos.</a:t>
                      </a:r>
                      <a:endParaRPr lang="es-EC" b="1" dirty="0"/>
                    </a:p>
                  </a:txBody>
                  <a:tcPr/>
                </a:tc>
              </a:tr>
              <a:tr h="526379">
                <a:tc>
                  <a:txBody>
                    <a:bodyPr/>
                    <a:lstStyle/>
                    <a:p>
                      <a:pPr algn="ctr"/>
                      <a:r>
                        <a:rPr lang="es-EC" dirty="0" smtClean="0"/>
                        <a:t>09</a:t>
                      </a:r>
                      <a:endParaRPr lang="es-EC" b="1" dirty="0"/>
                    </a:p>
                  </a:txBody>
                  <a:tcPr/>
                </a:tc>
                <a:tc>
                  <a:txBody>
                    <a:bodyPr/>
                    <a:lstStyle/>
                    <a:p>
                      <a:r>
                        <a:rPr lang="es-EC" sz="1800" kern="1200" dirty="0" smtClean="0">
                          <a:effectLst/>
                        </a:rPr>
                        <a:t>No disponer de convenios internacionales.</a:t>
                      </a:r>
                      <a:endParaRPr lang="es-EC" b="1" dirty="0"/>
                    </a:p>
                  </a:txBody>
                  <a:tcPr/>
                </a:tc>
              </a:tr>
            </a:tbl>
          </a:graphicData>
        </a:graphic>
      </p:graphicFrame>
    </p:spTree>
    <p:extLst>
      <p:ext uri="{BB962C8B-B14F-4D97-AF65-F5344CB8AC3E}">
        <p14:creationId xmlns:p14="http://schemas.microsoft.com/office/powerpoint/2010/main" val="24615567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2 Rectángulo"/>
          <p:cNvSpPr/>
          <p:nvPr/>
        </p:nvSpPr>
        <p:spPr>
          <a:xfrm>
            <a:off x="3203848" y="116632"/>
            <a:ext cx="2088232" cy="523220"/>
          </a:xfrm>
          <a:prstGeom prst="rect">
            <a:avLst/>
          </a:prstGeom>
          <a:solidFill>
            <a:schemeClr val="tx2">
              <a:lumMod val="60000"/>
              <a:lumOff val="40000"/>
            </a:schemeClr>
          </a:solidFill>
        </p:spPr>
        <p:txBody>
          <a:bodyPr wrap="square">
            <a:spAutoFit/>
          </a:bodyPr>
          <a:lstStyle/>
          <a:p>
            <a:r>
              <a:rPr lang="es-ES" sz="2800" b="1" dirty="0" smtClean="0">
                <a:solidFill>
                  <a:prstClr val="black"/>
                </a:solidFill>
              </a:rPr>
              <a:t>RESULTADOS</a:t>
            </a:r>
            <a:endParaRPr lang="es-ES" sz="2800" dirty="0"/>
          </a:p>
        </p:txBody>
      </p:sp>
      <p:graphicFrame>
        <p:nvGraphicFramePr>
          <p:cNvPr id="4" name="Tabla 3"/>
          <p:cNvGraphicFramePr>
            <a:graphicFrameLocks noGrp="1"/>
          </p:cNvGraphicFramePr>
          <p:nvPr>
            <p:extLst>
              <p:ext uri="{D42A27DB-BD31-4B8C-83A1-F6EECF244321}">
                <p14:modId xmlns:p14="http://schemas.microsoft.com/office/powerpoint/2010/main" val="3325561551"/>
              </p:ext>
            </p:extLst>
          </p:nvPr>
        </p:nvGraphicFramePr>
        <p:xfrm>
          <a:off x="611560" y="908725"/>
          <a:ext cx="7992888" cy="5256579"/>
        </p:xfrm>
        <a:graphic>
          <a:graphicData uri="http://schemas.openxmlformats.org/drawingml/2006/table">
            <a:tbl>
              <a:tblPr firstRow="1" bandRow="1">
                <a:tableStyleId>{00A15C55-8517-42AA-B614-E9B94910E393}</a:tableStyleId>
              </a:tblPr>
              <a:tblGrid>
                <a:gridCol w="792088"/>
                <a:gridCol w="7200800"/>
              </a:tblGrid>
              <a:tr h="519168">
                <a:tc>
                  <a:txBody>
                    <a:bodyPr/>
                    <a:lstStyle/>
                    <a:p>
                      <a:r>
                        <a:rPr lang="es-EC" dirty="0" smtClean="0"/>
                        <a:t>ORD</a:t>
                      </a:r>
                      <a:endParaRPr lang="es-EC" b="1" dirty="0"/>
                    </a:p>
                  </a:txBody>
                  <a:tcPr/>
                </a:tc>
                <a:tc>
                  <a:txBody>
                    <a:bodyPr/>
                    <a:lstStyle/>
                    <a:p>
                      <a:pPr algn="ctr"/>
                      <a:r>
                        <a:rPr lang="es-EC" sz="1800" b="1" kern="1200" dirty="0" smtClean="0">
                          <a:effectLst/>
                        </a:rPr>
                        <a:t>HECHOS SIGNIFICATIVOS PARA LA CREACION DE LA CIBERDEFENSA</a:t>
                      </a:r>
                      <a:endParaRPr lang="es-EC" b="1" dirty="0"/>
                    </a:p>
                  </a:txBody>
                  <a:tcPr/>
                </a:tc>
              </a:tr>
              <a:tr h="526379">
                <a:tc>
                  <a:txBody>
                    <a:bodyPr/>
                    <a:lstStyle/>
                    <a:p>
                      <a:pPr algn="ctr"/>
                      <a:r>
                        <a:rPr lang="es-EC" b="0" dirty="0" smtClean="0"/>
                        <a:t>01</a:t>
                      </a:r>
                      <a:endParaRPr lang="es-EC" b="0" dirty="0"/>
                    </a:p>
                  </a:txBody>
                  <a:tcPr/>
                </a:tc>
                <a:tc>
                  <a:txBody>
                    <a:bodyPr/>
                    <a:lstStyle/>
                    <a:p>
                      <a:r>
                        <a:rPr lang="es-EC" sz="1800" b="0" kern="1200" dirty="0" smtClean="0">
                          <a:solidFill>
                            <a:schemeClr val="dk1"/>
                          </a:solidFill>
                          <a:effectLst/>
                          <a:latin typeface="+mn-lt"/>
                          <a:ea typeface="+mn-ea"/>
                          <a:cs typeface="+mn-cs"/>
                        </a:rPr>
                        <a:t>Incremento de amenazas cibernéticas</a:t>
                      </a:r>
                      <a:endParaRPr lang="es-EC" b="0" dirty="0"/>
                    </a:p>
                  </a:txBody>
                  <a:tcPr/>
                </a:tc>
              </a:tr>
              <a:tr h="526379">
                <a:tc>
                  <a:txBody>
                    <a:bodyPr/>
                    <a:lstStyle/>
                    <a:p>
                      <a:pPr algn="ctr"/>
                      <a:r>
                        <a:rPr lang="es-EC" b="0" dirty="0" smtClean="0"/>
                        <a:t>02</a:t>
                      </a:r>
                      <a:endParaRPr lang="es-EC" b="0" dirty="0"/>
                    </a:p>
                  </a:txBody>
                  <a:tcPr/>
                </a:tc>
                <a:tc>
                  <a:txBody>
                    <a:bodyPr/>
                    <a:lstStyle/>
                    <a:p>
                      <a:r>
                        <a:rPr lang="es-EC" sz="1800" b="0" kern="1200" dirty="0" smtClean="0">
                          <a:solidFill>
                            <a:schemeClr val="dk1"/>
                          </a:solidFill>
                          <a:effectLst/>
                          <a:latin typeface="+mn-lt"/>
                          <a:ea typeface="+mn-ea"/>
                          <a:cs typeface="+mn-cs"/>
                        </a:rPr>
                        <a:t>No hay unidad responsable para enfrentar estas amenazas cibernéticas.</a:t>
                      </a:r>
                      <a:endParaRPr lang="es-EC" b="0" dirty="0"/>
                    </a:p>
                  </a:txBody>
                  <a:tcPr/>
                </a:tc>
              </a:tr>
              <a:tr h="526379">
                <a:tc>
                  <a:txBody>
                    <a:bodyPr/>
                    <a:lstStyle/>
                    <a:p>
                      <a:pPr algn="ctr"/>
                      <a:r>
                        <a:rPr lang="es-EC" b="0" dirty="0" smtClean="0"/>
                        <a:t>03</a:t>
                      </a:r>
                      <a:endParaRPr lang="es-EC" b="0" dirty="0"/>
                    </a:p>
                  </a:txBody>
                  <a:tcPr/>
                </a:tc>
                <a:tc>
                  <a:txBody>
                    <a:bodyPr/>
                    <a:lstStyle/>
                    <a:p>
                      <a:r>
                        <a:rPr lang="es-EC" sz="1800" b="0" kern="1200" dirty="0" smtClean="0">
                          <a:solidFill>
                            <a:schemeClr val="dk1"/>
                          </a:solidFill>
                          <a:effectLst/>
                          <a:latin typeface="+mn-lt"/>
                          <a:ea typeface="+mn-ea"/>
                          <a:cs typeface="+mn-cs"/>
                        </a:rPr>
                        <a:t>Ciberespionaje</a:t>
                      </a:r>
                      <a:endParaRPr lang="es-EC" b="0" dirty="0"/>
                    </a:p>
                  </a:txBody>
                  <a:tcPr/>
                </a:tc>
              </a:tr>
              <a:tr h="526379">
                <a:tc>
                  <a:txBody>
                    <a:bodyPr/>
                    <a:lstStyle/>
                    <a:p>
                      <a:pPr algn="ctr"/>
                      <a:r>
                        <a:rPr lang="es-EC" b="0" dirty="0" smtClean="0"/>
                        <a:t>04</a:t>
                      </a:r>
                      <a:endParaRPr lang="es-EC" b="0" dirty="0"/>
                    </a:p>
                  </a:txBody>
                  <a:tcPr/>
                </a:tc>
                <a:tc>
                  <a:txBody>
                    <a:bodyPr/>
                    <a:lstStyle/>
                    <a:p>
                      <a:r>
                        <a:rPr lang="es-EC" sz="1800" b="0" kern="1200" dirty="0" smtClean="0">
                          <a:solidFill>
                            <a:schemeClr val="dk1"/>
                          </a:solidFill>
                          <a:effectLst/>
                          <a:latin typeface="+mn-lt"/>
                          <a:ea typeface="+mn-ea"/>
                          <a:cs typeface="+mn-cs"/>
                        </a:rPr>
                        <a:t>Avance tecnológico en todos los campos</a:t>
                      </a:r>
                      <a:endParaRPr lang="es-EC" b="0" dirty="0"/>
                    </a:p>
                  </a:txBody>
                  <a:tcPr/>
                </a:tc>
              </a:tr>
              <a:tr h="526379">
                <a:tc>
                  <a:txBody>
                    <a:bodyPr/>
                    <a:lstStyle/>
                    <a:p>
                      <a:pPr algn="ctr"/>
                      <a:r>
                        <a:rPr lang="es-EC" b="0" dirty="0" smtClean="0"/>
                        <a:t>05</a:t>
                      </a:r>
                      <a:endParaRPr lang="es-EC" b="0" dirty="0"/>
                    </a:p>
                  </a:txBody>
                  <a:tcPr/>
                </a:tc>
                <a:tc>
                  <a:txBody>
                    <a:bodyPr/>
                    <a:lstStyle/>
                    <a:p>
                      <a:r>
                        <a:rPr lang="es-EC" sz="1800" b="0" kern="1200" dirty="0" smtClean="0">
                          <a:solidFill>
                            <a:schemeClr val="dk1"/>
                          </a:solidFill>
                          <a:effectLst/>
                          <a:latin typeface="+mn-lt"/>
                          <a:ea typeface="+mn-ea"/>
                          <a:cs typeface="+mn-cs"/>
                        </a:rPr>
                        <a:t>Cambio de escenarios</a:t>
                      </a:r>
                      <a:endParaRPr lang="es-EC" b="0" dirty="0"/>
                    </a:p>
                  </a:txBody>
                  <a:tcPr/>
                </a:tc>
              </a:tr>
              <a:tr h="526379">
                <a:tc>
                  <a:txBody>
                    <a:bodyPr/>
                    <a:lstStyle/>
                    <a:p>
                      <a:pPr algn="ctr"/>
                      <a:r>
                        <a:rPr lang="es-EC" b="0" dirty="0" smtClean="0"/>
                        <a:t>06</a:t>
                      </a:r>
                      <a:endParaRPr lang="es-EC" b="0" dirty="0"/>
                    </a:p>
                  </a:txBody>
                  <a:tcPr/>
                </a:tc>
                <a:tc>
                  <a:txBody>
                    <a:bodyPr/>
                    <a:lstStyle/>
                    <a:p>
                      <a:r>
                        <a:rPr lang="es-EC" sz="1800" b="0" kern="1200" dirty="0" smtClean="0">
                          <a:solidFill>
                            <a:schemeClr val="dk1"/>
                          </a:solidFill>
                          <a:effectLst/>
                          <a:latin typeface="+mn-lt"/>
                          <a:ea typeface="+mn-ea"/>
                          <a:cs typeface="+mn-cs"/>
                        </a:rPr>
                        <a:t>Dependencia de la tecnología </a:t>
                      </a:r>
                      <a:endParaRPr lang="es-EC" b="0" dirty="0"/>
                    </a:p>
                  </a:txBody>
                  <a:tcPr/>
                </a:tc>
              </a:tr>
              <a:tr h="526379">
                <a:tc>
                  <a:txBody>
                    <a:bodyPr/>
                    <a:lstStyle/>
                    <a:p>
                      <a:pPr algn="ctr"/>
                      <a:r>
                        <a:rPr lang="es-EC" b="0" dirty="0" smtClean="0"/>
                        <a:t>07</a:t>
                      </a:r>
                      <a:endParaRPr lang="es-EC" b="0" dirty="0"/>
                    </a:p>
                  </a:txBody>
                  <a:tcPr/>
                </a:tc>
                <a:tc>
                  <a:txBody>
                    <a:bodyPr/>
                    <a:lstStyle/>
                    <a:p>
                      <a:r>
                        <a:rPr lang="es-EC" sz="1800" b="0" kern="1200" dirty="0" smtClean="0">
                          <a:solidFill>
                            <a:schemeClr val="dk1"/>
                          </a:solidFill>
                          <a:effectLst/>
                          <a:latin typeface="+mn-lt"/>
                          <a:ea typeface="+mn-ea"/>
                          <a:cs typeface="+mn-cs"/>
                        </a:rPr>
                        <a:t>Hechos a nivel mundial sobre espionaje y ciberataques.</a:t>
                      </a:r>
                      <a:endParaRPr lang="es-EC" b="0" dirty="0"/>
                    </a:p>
                  </a:txBody>
                  <a:tcPr/>
                </a:tc>
              </a:tr>
              <a:tr h="526379">
                <a:tc>
                  <a:txBody>
                    <a:bodyPr/>
                    <a:lstStyle/>
                    <a:p>
                      <a:pPr algn="ctr"/>
                      <a:r>
                        <a:rPr lang="es-EC" b="0" dirty="0" smtClean="0"/>
                        <a:t>08</a:t>
                      </a:r>
                      <a:endParaRPr lang="es-EC" b="0" dirty="0"/>
                    </a:p>
                  </a:txBody>
                  <a:tcPr/>
                </a:tc>
                <a:tc>
                  <a:txBody>
                    <a:bodyPr/>
                    <a:lstStyle/>
                    <a:p>
                      <a:r>
                        <a:rPr lang="es-EC" sz="1800" b="0" kern="1200" dirty="0" smtClean="0">
                          <a:solidFill>
                            <a:schemeClr val="dk1"/>
                          </a:solidFill>
                          <a:effectLst/>
                          <a:latin typeface="+mn-lt"/>
                          <a:ea typeface="+mn-ea"/>
                          <a:cs typeface="+mn-cs"/>
                        </a:rPr>
                        <a:t>Vulnerabilidad de la información.</a:t>
                      </a:r>
                      <a:endParaRPr lang="es-EC" b="0" dirty="0"/>
                    </a:p>
                  </a:txBody>
                  <a:tcPr/>
                </a:tc>
              </a:tr>
              <a:tr h="526379">
                <a:tc>
                  <a:txBody>
                    <a:bodyPr/>
                    <a:lstStyle/>
                    <a:p>
                      <a:pPr algn="ctr"/>
                      <a:r>
                        <a:rPr lang="es-EC" b="0" dirty="0" smtClean="0"/>
                        <a:t>09</a:t>
                      </a:r>
                      <a:endParaRPr lang="es-EC" b="0" dirty="0"/>
                    </a:p>
                  </a:txBody>
                  <a:tcPr/>
                </a:tc>
                <a:tc>
                  <a:txBody>
                    <a:bodyPr/>
                    <a:lstStyle/>
                    <a:p>
                      <a:r>
                        <a:rPr lang="es-EC" sz="1800" b="0" kern="1200" dirty="0" smtClean="0">
                          <a:solidFill>
                            <a:schemeClr val="dk1"/>
                          </a:solidFill>
                          <a:effectLst/>
                          <a:latin typeface="+mn-lt"/>
                          <a:ea typeface="+mn-ea"/>
                          <a:cs typeface="+mn-cs"/>
                        </a:rPr>
                        <a:t>Intrusión en sistemas de seguridad del Estado.</a:t>
                      </a:r>
                      <a:endParaRPr lang="es-EC" b="0" dirty="0"/>
                    </a:p>
                  </a:txBody>
                  <a:tcPr/>
                </a:tc>
              </a:tr>
            </a:tbl>
          </a:graphicData>
        </a:graphic>
      </p:graphicFrame>
      <p:sp>
        <p:nvSpPr>
          <p:cNvPr id="2" name="Rectángulo 1"/>
          <p:cNvSpPr/>
          <p:nvPr/>
        </p:nvSpPr>
        <p:spPr>
          <a:xfrm>
            <a:off x="6319896" y="6156012"/>
            <a:ext cx="1276440" cy="369332"/>
          </a:xfrm>
          <a:prstGeom prst="rect">
            <a:avLst/>
          </a:prstGeom>
        </p:spPr>
        <p:txBody>
          <a:bodyPr wrap="none">
            <a:spAutoFit/>
          </a:bodyPr>
          <a:lstStyle/>
          <a:p>
            <a:r>
              <a:rPr lang="es-EC" b="1" dirty="0"/>
              <a:t>CONTINÚA </a:t>
            </a:r>
          </a:p>
        </p:txBody>
      </p:sp>
      <p:sp>
        <p:nvSpPr>
          <p:cNvPr id="5" name="Flecha derecha 4"/>
          <p:cNvSpPr/>
          <p:nvPr/>
        </p:nvSpPr>
        <p:spPr>
          <a:xfrm>
            <a:off x="7596336" y="6263601"/>
            <a:ext cx="864096" cy="117727"/>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a:p>
        </p:txBody>
      </p:sp>
    </p:spTree>
    <p:extLst>
      <p:ext uri="{BB962C8B-B14F-4D97-AF65-F5344CB8AC3E}">
        <p14:creationId xmlns:p14="http://schemas.microsoft.com/office/powerpoint/2010/main" val="12835476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2 Rectángulo"/>
          <p:cNvSpPr/>
          <p:nvPr/>
        </p:nvSpPr>
        <p:spPr>
          <a:xfrm>
            <a:off x="3203848" y="116632"/>
            <a:ext cx="2088232" cy="523220"/>
          </a:xfrm>
          <a:prstGeom prst="rect">
            <a:avLst/>
          </a:prstGeom>
          <a:solidFill>
            <a:schemeClr val="tx2">
              <a:lumMod val="60000"/>
              <a:lumOff val="40000"/>
            </a:schemeClr>
          </a:solidFill>
        </p:spPr>
        <p:txBody>
          <a:bodyPr wrap="square">
            <a:spAutoFit/>
          </a:bodyPr>
          <a:lstStyle/>
          <a:p>
            <a:r>
              <a:rPr lang="es-ES" sz="2800" b="1" dirty="0" smtClean="0">
                <a:solidFill>
                  <a:prstClr val="black"/>
                </a:solidFill>
              </a:rPr>
              <a:t>RESULTADOS</a:t>
            </a:r>
            <a:endParaRPr lang="es-ES" sz="2800" dirty="0"/>
          </a:p>
        </p:txBody>
      </p:sp>
      <p:graphicFrame>
        <p:nvGraphicFramePr>
          <p:cNvPr id="3" name="Tabla 2"/>
          <p:cNvGraphicFramePr>
            <a:graphicFrameLocks noGrp="1"/>
          </p:cNvGraphicFramePr>
          <p:nvPr>
            <p:extLst>
              <p:ext uri="{D42A27DB-BD31-4B8C-83A1-F6EECF244321}">
                <p14:modId xmlns:p14="http://schemas.microsoft.com/office/powerpoint/2010/main" val="2015226804"/>
              </p:ext>
            </p:extLst>
          </p:nvPr>
        </p:nvGraphicFramePr>
        <p:xfrm>
          <a:off x="611560" y="764704"/>
          <a:ext cx="7992888" cy="5417884"/>
        </p:xfrm>
        <a:graphic>
          <a:graphicData uri="http://schemas.openxmlformats.org/drawingml/2006/table">
            <a:tbl>
              <a:tblPr firstRow="1" bandRow="1">
                <a:tableStyleId>{00A15C55-8517-42AA-B614-E9B94910E393}</a:tableStyleId>
              </a:tblPr>
              <a:tblGrid>
                <a:gridCol w="792088"/>
                <a:gridCol w="7200800"/>
              </a:tblGrid>
              <a:tr h="519168">
                <a:tc>
                  <a:txBody>
                    <a:bodyPr/>
                    <a:lstStyle/>
                    <a:p>
                      <a:r>
                        <a:rPr lang="es-EC" dirty="0" smtClean="0"/>
                        <a:t>ORD</a:t>
                      </a:r>
                      <a:endParaRPr lang="es-EC" b="1" dirty="0"/>
                    </a:p>
                  </a:txBody>
                  <a:tcPr/>
                </a:tc>
                <a:tc>
                  <a:txBody>
                    <a:bodyPr/>
                    <a:lstStyle/>
                    <a:p>
                      <a:pPr algn="ctr"/>
                      <a:r>
                        <a:rPr lang="es-EC" sz="1800" b="1" kern="1200" dirty="0" smtClean="0">
                          <a:effectLst/>
                        </a:rPr>
                        <a:t>HECHOS SIGNIFICATIVOS PARA LA CREACION DE LA CIBERDEFENSA</a:t>
                      </a:r>
                      <a:endParaRPr lang="es-EC" b="1" dirty="0"/>
                    </a:p>
                  </a:txBody>
                  <a:tcPr/>
                </a:tc>
              </a:tr>
              <a:tr h="526379">
                <a:tc>
                  <a:txBody>
                    <a:bodyPr/>
                    <a:lstStyle/>
                    <a:p>
                      <a:pPr algn="ctr"/>
                      <a:r>
                        <a:rPr lang="es-EC" b="0" dirty="0" smtClean="0"/>
                        <a:t>10</a:t>
                      </a:r>
                      <a:endParaRPr lang="es-EC" b="0" dirty="0"/>
                    </a:p>
                  </a:txBody>
                  <a:tcPr/>
                </a:tc>
                <a:tc>
                  <a:txBody>
                    <a:bodyPr/>
                    <a:lstStyle/>
                    <a:p>
                      <a:r>
                        <a:rPr lang="es-EC" sz="1800" kern="1200" dirty="0" smtClean="0">
                          <a:solidFill>
                            <a:schemeClr val="dk1"/>
                          </a:solidFill>
                          <a:effectLst/>
                          <a:latin typeface="+mn-lt"/>
                          <a:ea typeface="+mn-ea"/>
                          <a:cs typeface="+mn-cs"/>
                        </a:rPr>
                        <a:t>Necesidad de mantener las comunicaciones durante situaciones de emergencia o catastróficas.</a:t>
                      </a:r>
                      <a:endParaRPr lang="es-EC" b="1" dirty="0"/>
                    </a:p>
                  </a:txBody>
                  <a:tcPr/>
                </a:tc>
              </a:tr>
              <a:tr h="424928">
                <a:tc>
                  <a:txBody>
                    <a:bodyPr/>
                    <a:lstStyle/>
                    <a:p>
                      <a:pPr algn="ctr"/>
                      <a:r>
                        <a:rPr lang="es-EC" b="0" dirty="0" smtClean="0"/>
                        <a:t>11</a:t>
                      </a:r>
                      <a:endParaRPr lang="es-EC" b="0" dirty="0"/>
                    </a:p>
                  </a:txBody>
                  <a:tcPr/>
                </a:tc>
                <a:tc>
                  <a:txBody>
                    <a:bodyPr/>
                    <a:lstStyle/>
                    <a:p>
                      <a:r>
                        <a:rPr lang="es-EC" sz="1800" kern="1200" dirty="0" err="1" smtClean="0">
                          <a:solidFill>
                            <a:schemeClr val="dk1"/>
                          </a:solidFill>
                          <a:effectLst/>
                          <a:latin typeface="+mn-lt"/>
                          <a:ea typeface="+mn-ea"/>
                          <a:cs typeface="+mn-cs"/>
                        </a:rPr>
                        <a:t>Hackeos</a:t>
                      </a:r>
                      <a:endParaRPr lang="es-EC" b="1" dirty="0"/>
                    </a:p>
                  </a:txBody>
                  <a:tcPr/>
                </a:tc>
              </a:tr>
              <a:tr h="432048">
                <a:tc>
                  <a:txBody>
                    <a:bodyPr/>
                    <a:lstStyle/>
                    <a:p>
                      <a:pPr algn="ctr"/>
                      <a:r>
                        <a:rPr lang="es-EC" b="0" dirty="0" smtClean="0"/>
                        <a:t>12</a:t>
                      </a:r>
                      <a:endParaRPr lang="es-EC" b="0" dirty="0"/>
                    </a:p>
                  </a:txBody>
                  <a:tcPr/>
                </a:tc>
                <a:tc>
                  <a:txBody>
                    <a:bodyPr/>
                    <a:lstStyle/>
                    <a:p>
                      <a:r>
                        <a:rPr lang="es-EC" sz="1800" kern="1200" dirty="0" smtClean="0">
                          <a:solidFill>
                            <a:schemeClr val="dk1"/>
                          </a:solidFill>
                          <a:effectLst/>
                          <a:latin typeface="+mn-lt"/>
                          <a:ea typeface="+mn-ea"/>
                          <a:cs typeface="+mn-cs"/>
                        </a:rPr>
                        <a:t>Detección de intrusos en la web</a:t>
                      </a:r>
                      <a:endParaRPr lang="es-EC" b="1" dirty="0"/>
                    </a:p>
                  </a:txBody>
                  <a:tcPr/>
                </a:tc>
              </a:tr>
              <a:tr h="432048">
                <a:tc>
                  <a:txBody>
                    <a:bodyPr/>
                    <a:lstStyle/>
                    <a:p>
                      <a:pPr algn="ctr"/>
                      <a:r>
                        <a:rPr lang="es-EC" b="0" dirty="0" smtClean="0"/>
                        <a:t>13</a:t>
                      </a:r>
                      <a:endParaRPr lang="es-EC" b="0" dirty="0"/>
                    </a:p>
                  </a:txBody>
                  <a:tcPr/>
                </a:tc>
                <a:tc>
                  <a:txBody>
                    <a:bodyPr/>
                    <a:lstStyle/>
                    <a:p>
                      <a:r>
                        <a:rPr lang="es-EC" sz="1800" kern="1200" dirty="0" smtClean="0">
                          <a:solidFill>
                            <a:schemeClr val="dk1"/>
                          </a:solidFill>
                          <a:effectLst/>
                          <a:latin typeface="+mn-lt"/>
                          <a:ea typeface="+mn-ea"/>
                          <a:cs typeface="+mn-cs"/>
                        </a:rPr>
                        <a:t>Defensa del Estado de derecho</a:t>
                      </a:r>
                      <a:endParaRPr lang="es-EC" b="1" dirty="0"/>
                    </a:p>
                  </a:txBody>
                  <a:tcPr/>
                </a:tc>
              </a:tr>
              <a:tr h="432048">
                <a:tc>
                  <a:txBody>
                    <a:bodyPr/>
                    <a:lstStyle/>
                    <a:p>
                      <a:pPr algn="ctr"/>
                      <a:r>
                        <a:rPr lang="es-EC" b="0" dirty="0" smtClean="0"/>
                        <a:t>14</a:t>
                      </a:r>
                      <a:endParaRPr lang="es-EC" b="0" dirty="0"/>
                    </a:p>
                  </a:txBody>
                  <a:tcPr/>
                </a:tc>
                <a:tc>
                  <a:txBody>
                    <a:bodyPr/>
                    <a:lstStyle/>
                    <a:p>
                      <a:r>
                        <a:rPr lang="es-EC" sz="1800" kern="1200" dirty="0" smtClean="0">
                          <a:solidFill>
                            <a:schemeClr val="dk1"/>
                          </a:solidFill>
                          <a:effectLst/>
                          <a:latin typeface="+mn-lt"/>
                          <a:ea typeface="+mn-ea"/>
                          <a:cs typeface="+mn-cs"/>
                        </a:rPr>
                        <a:t>Mantener la paz interna</a:t>
                      </a:r>
                      <a:endParaRPr lang="es-EC" b="1" dirty="0"/>
                    </a:p>
                  </a:txBody>
                  <a:tcPr/>
                </a:tc>
              </a:tr>
              <a:tr h="432048">
                <a:tc>
                  <a:txBody>
                    <a:bodyPr/>
                    <a:lstStyle/>
                    <a:p>
                      <a:pPr algn="ctr"/>
                      <a:r>
                        <a:rPr lang="es-EC" b="0" dirty="0" smtClean="0"/>
                        <a:t>15</a:t>
                      </a:r>
                      <a:endParaRPr lang="es-EC" b="0" dirty="0"/>
                    </a:p>
                  </a:txBody>
                  <a:tcPr/>
                </a:tc>
                <a:tc>
                  <a:txBody>
                    <a:bodyPr/>
                    <a:lstStyle/>
                    <a:p>
                      <a:r>
                        <a:rPr lang="es-EC" sz="1800" kern="1200" dirty="0" smtClean="0">
                          <a:solidFill>
                            <a:schemeClr val="dk1"/>
                          </a:solidFill>
                          <a:effectLst/>
                          <a:latin typeface="+mn-lt"/>
                          <a:ea typeface="+mn-ea"/>
                          <a:cs typeface="+mn-cs"/>
                        </a:rPr>
                        <a:t>Estado mundial de Ciberseguridad</a:t>
                      </a:r>
                      <a:endParaRPr lang="es-EC" b="1" dirty="0"/>
                    </a:p>
                  </a:txBody>
                  <a:tcPr/>
                </a:tc>
              </a:tr>
              <a:tr h="526379">
                <a:tc>
                  <a:txBody>
                    <a:bodyPr/>
                    <a:lstStyle/>
                    <a:p>
                      <a:pPr algn="ctr"/>
                      <a:r>
                        <a:rPr lang="es-EC" b="0" dirty="0" smtClean="0"/>
                        <a:t>16</a:t>
                      </a:r>
                      <a:endParaRPr lang="es-EC" b="0" dirty="0"/>
                    </a:p>
                  </a:txBody>
                  <a:tcPr/>
                </a:tc>
                <a:tc>
                  <a:txBody>
                    <a:bodyPr/>
                    <a:lstStyle/>
                    <a:p>
                      <a:r>
                        <a:rPr lang="es-EC" sz="1800" kern="1200" dirty="0" smtClean="0">
                          <a:solidFill>
                            <a:schemeClr val="dk1"/>
                          </a:solidFill>
                          <a:effectLst/>
                          <a:latin typeface="+mn-lt"/>
                          <a:ea typeface="+mn-ea"/>
                          <a:cs typeface="+mn-cs"/>
                        </a:rPr>
                        <a:t>Casos de espionaje entre países.</a:t>
                      </a:r>
                      <a:endParaRPr lang="es-EC" b="1" dirty="0"/>
                    </a:p>
                  </a:txBody>
                  <a:tcPr/>
                </a:tc>
              </a:tr>
              <a:tr h="526379">
                <a:tc>
                  <a:txBody>
                    <a:bodyPr/>
                    <a:lstStyle/>
                    <a:p>
                      <a:pPr algn="ctr"/>
                      <a:r>
                        <a:rPr lang="es-EC" b="0" dirty="0" smtClean="0"/>
                        <a:t>17</a:t>
                      </a:r>
                      <a:endParaRPr lang="es-EC" b="0" dirty="0"/>
                    </a:p>
                  </a:txBody>
                  <a:tcPr/>
                </a:tc>
                <a:tc>
                  <a:txBody>
                    <a:bodyPr/>
                    <a:lstStyle/>
                    <a:p>
                      <a:r>
                        <a:rPr lang="es-EC" sz="1800" kern="1200" dirty="0" smtClean="0">
                          <a:solidFill>
                            <a:schemeClr val="dk1"/>
                          </a:solidFill>
                          <a:effectLst/>
                          <a:latin typeface="+mn-lt"/>
                          <a:ea typeface="+mn-ea"/>
                          <a:cs typeface="+mn-cs"/>
                        </a:rPr>
                        <a:t>Enfrentar ciberamenazas a nivel de seguridad nacional.</a:t>
                      </a:r>
                      <a:endParaRPr lang="es-EC" b="1" dirty="0"/>
                    </a:p>
                  </a:txBody>
                  <a:tcPr/>
                </a:tc>
              </a:tr>
              <a:tr h="526379">
                <a:tc>
                  <a:txBody>
                    <a:bodyPr/>
                    <a:lstStyle/>
                    <a:p>
                      <a:pPr algn="ctr"/>
                      <a:r>
                        <a:rPr lang="es-EC" b="0" dirty="0" smtClean="0"/>
                        <a:t>18</a:t>
                      </a:r>
                      <a:endParaRPr lang="es-EC" b="0" dirty="0"/>
                    </a:p>
                  </a:txBody>
                  <a:tcPr/>
                </a:tc>
                <a:tc>
                  <a:txBody>
                    <a:bodyPr/>
                    <a:lstStyle/>
                    <a:p>
                      <a:r>
                        <a:rPr lang="es-EC" sz="1800" kern="1200" dirty="0" smtClean="0">
                          <a:solidFill>
                            <a:schemeClr val="dk1"/>
                          </a:solidFill>
                          <a:effectLst/>
                          <a:latin typeface="+mn-lt"/>
                          <a:ea typeface="+mn-ea"/>
                          <a:cs typeface="+mn-cs"/>
                        </a:rPr>
                        <a:t>Ataques cibernéticos a empresas.</a:t>
                      </a:r>
                      <a:endParaRPr lang="es-EC" b="1" dirty="0"/>
                    </a:p>
                  </a:txBody>
                  <a:tcPr/>
                </a:tc>
              </a:tr>
              <a:tr h="526379">
                <a:tc>
                  <a:txBody>
                    <a:bodyPr/>
                    <a:lstStyle/>
                    <a:p>
                      <a:pPr algn="ctr"/>
                      <a:r>
                        <a:rPr lang="es-EC" b="0" dirty="0" smtClean="0"/>
                        <a:t>19</a:t>
                      </a:r>
                      <a:endParaRPr lang="es-EC" b="0" dirty="0"/>
                    </a:p>
                  </a:txBody>
                  <a:tcPr/>
                </a:tc>
                <a:tc>
                  <a:txBody>
                    <a:bodyPr/>
                    <a:lstStyle/>
                    <a:p>
                      <a:r>
                        <a:rPr lang="es-EC" sz="1800" kern="1200" dirty="0" smtClean="0">
                          <a:solidFill>
                            <a:schemeClr val="dk1"/>
                          </a:solidFill>
                          <a:effectLst/>
                          <a:latin typeface="+mn-lt"/>
                          <a:ea typeface="+mn-ea"/>
                          <a:cs typeface="+mn-cs"/>
                        </a:rPr>
                        <a:t>Hackeo de cuentas del Presidente y del Estado</a:t>
                      </a:r>
                      <a:endParaRPr lang="es-EC" b="1" dirty="0"/>
                    </a:p>
                  </a:txBody>
                  <a:tcPr/>
                </a:tc>
              </a:tr>
            </a:tbl>
          </a:graphicData>
        </a:graphic>
      </p:graphicFrame>
    </p:spTree>
    <p:extLst>
      <p:ext uri="{BB962C8B-B14F-4D97-AF65-F5344CB8AC3E}">
        <p14:creationId xmlns:p14="http://schemas.microsoft.com/office/powerpoint/2010/main" val="38381818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2 Rectángulo"/>
          <p:cNvSpPr/>
          <p:nvPr/>
        </p:nvSpPr>
        <p:spPr>
          <a:xfrm>
            <a:off x="3203848" y="116632"/>
            <a:ext cx="2088232" cy="523220"/>
          </a:xfrm>
          <a:prstGeom prst="rect">
            <a:avLst/>
          </a:prstGeom>
          <a:solidFill>
            <a:schemeClr val="tx2">
              <a:lumMod val="60000"/>
              <a:lumOff val="40000"/>
            </a:schemeClr>
          </a:solidFill>
        </p:spPr>
        <p:txBody>
          <a:bodyPr wrap="square">
            <a:spAutoFit/>
          </a:bodyPr>
          <a:lstStyle/>
          <a:p>
            <a:r>
              <a:rPr lang="es-ES" sz="2800" b="1" dirty="0" smtClean="0">
                <a:solidFill>
                  <a:prstClr val="black"/>
                </a:solidFill>
              </a:rPr>
              <a:t>RESULTADOS</a:t>
            </a:r>
            <a:endParaRPr lang="es-ES" sz="2800" dirty="0"/>
          </a:p>
        </p:txBody>
      </p:sp>
      <p:graphicFrame>
        <p:nvGraphicFramePr>
          <p:cNvPr id="3" name="Gráfico 2"/>
          <p:cNvGraphicFramePr/>
          <p:nvPr>
            <p:extLst>
              <p:ext uri="{D42A27DB-BD31-4B8C-83A1-F6EECF244321}">
                <p14:modId xmlns:p14="http://schemas.microsoft.com/office/powerpoint/2010/main" val="4292382161"/>
              </p:ext>
            </p:extLst>
          </p:nvPr>
        </p:nvGraphicFramePr>
        <p:xfrm>
          <a:off x="899592" y="764704"/>
          <a:ext cx="7416824" cy="55446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47381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1115616" y="1539949"/>
            <a:ext cx="6961534" cy="5057403"/>
            <a:chOff x="1115616" y="1539949"/>
            <a:chExt cx="6961534" cy="5057403"/>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539949"/>
              <a:ext cx="6961534" cy="5057403"/>
            </a:xfrm>
            <a:prstGeom prst="rect">
              <a:avLst/>
            </a:prstGeom>
          </p:spPr>
        </p:pic>
        <p:sp>
          <p:nvSpPr>
            <p:cNvPr id="2" name="1 CuadroTexto"/>
            <p:cNvSpPr txBox="1"/>
            <p:nvPr/>
          </p:nvSpPr>
          <p:spPr>
            <a:xfrm>
              <a:off x="2627784" y="1539949"/>
              <a:ext cx="3888432" cy="461665"/>
            </a:xfrm>
            <a:prstGeom prst="rect">
              <a:avLst/>
            </a:prstGeom>
            <a:noFill/>
          </p:spPr>
          <p:txBody>
            <a:bodyPr wrap="square" rtlCol="0">
              <a:spAutoFit/>
            </a:bodyPr>
            <a:lstStyle/>
            <a:p>
              <a:pPr algn="ctr"/>
              <a:r>
                <a:rPr lang="es-ES" sz="2400" b="1"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ANTECEDENTES</a:t>
              </a:r>
            </a:p>
          </p:txBody>
        </p:sp>
      </p:grpSp>
      <p:pic>
        <p:nvPicPr>
          <p:cNvPr id="5" name="16 Imagen" descr="UFA"/>
          <p:cNvPicPr/>
          <p:nvPr/>
        </p:nvPicPr>
        <p:blipFill>
          <a:blip r:embed="rId3">
            <a:extLst>
              <a:ext uri="{28A0092B-C50C-407E-A947-70E740481C1C}">
                <a14:useLocalDpi xmlns:a14="http://schemas.microsoft.com/office/drawing/2010/main" val="0"/>
              </a:ext>
            </a:extLst>
          </a:blip>
          <a:srcRect/>
          <a:stretch>
            <a:fillRect/>
          </a:stretch>
        </p:blipFill>
        <p:spPr bwMode="auto">
          <a:xfrm>
            <a:off x="827584" y="1"/>
            <a:ext cx="7249566" cy="1429554"/>
          </a:xfrm>
          <a:prstGeom prst="rect">
            <a:avLst/>
          </a:prstGeom>
          <a:ln>
            <a:noFill/>
          </a:ln>
          <a:effectLst>
            <a:softEdge rad="112500"/>
          </a:effectLst>
        </p:spPr>
      </p:pic>
      <p:sp>
        <p:nvSpPr>
          <p:cNvPr id="7" name="Oval 4">
            <a:hlinkClick r:id="" action="ppaction://hlinkshowjump?jump=nextslide"/>
          </p:cNvPr>
          <p:cNvSpPr>
            <a:spLocks noChangeArrowheads="1"/>
          </p:cNvSpPr>
          <p:nvPr/>
        </p:nvSpPr>
        <p:spPr bwMode="auto">
          <a:xfrm flipH="1">
            <a:off x="2699792" y="1628800"/>
            <a:ext cx="592444" cy="605010"/>
          </a:xfrm>
          <a:prstGeom prst="ellipse">
            <a:avLst/>
          </a:prstGeom>
          <a:solidFill>
            <a:schemeClr val="accent1"/>
          </a:soli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n-US" sz="2800" b="1" kern="0" dirty="0">
                <a:solidFill>
                  <a:srgbClr val="FFFF00"/>
                </a:solidFill>
                <a:effectLst>
                  <a:outerShdw blurRad="38100" dist="38100" dir="2700000" algn="tl">
                    <a:srgbClr val="000000">
                      <a:alpha val="43137"/>
                    </a:srgbClr>
                  </a:outerShdw>
                </a:effectLst>
                <a:latin typeface="Arial" charset="0"/>
              </a:rPr>
              <a:t>1</a:t>
            </a:r>
          </a:p>
        </p:txBody>
      </p:sp>
    </p:spTree>
    <p:extLst>
      <p:ext uri="{BB962C8B-B14F-4D97-AF65-F5344CB8AC3E}">
        <p14:creationId xmlns:p14="http://schemas.microsoft.com/office/powerpoint/2010/main" val="9456680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2 Rectángulo"/>
          <p:cNvSpPr/>
          <p:nvPr/>
        </p:nvSpPr>
        <p:spPr>
          <a:xfrm>
            <a:off x="3203848" y="116632"/>
            <a:ext cx="2088232" cy="523220"/>
          </a:xfrm>
          <a:prstGeom prst="rect">
            <a:avLst/>
          </a:prstGeom>
          <a:solidFill>
            <a:schemeClr val="tx2">
              <a:lumMod val="60000"/>
              <a:lumOff val="40000"/>
            </a:schemeClr>
          </a:solidFill>
        </p:spPr>
        <p:txBody>
          <a:bodyPr wrap="square">
            <a:spAutoFit/>
          </a:bodyPr>
          <a:lstStyle/>
          <a:p>
            <a:r>
              <a:rPr lang="es-ES" sz="2800" b="1" dirty="0" smtClean="0">
                <a:solidFill>
                  <a:prstClr val="black"/>
                </a:solidFill>
              </a:rPr>
              <a:t>RESULTADOS</a:t>
            </a:r>
            <a:endParaRPr lang="es-ES" sz="2800" dirty="0"/>
          </a:p>
        </p:txBody>
      </p:sp>
      <p:graphicFrame>
        <p:nvGraphicFramePr>
          <p:cNvPr id="3" name="Gráfico 2"/>
          <p:cNvGraphicFramePr/>
          <p:nvPr>
            <p:extLst>
              <p:ext uri="{D42A27DB-BD31-4B8C-83A1-F6EECF244321}">
                <p14:modId xmlns:p14="http://schemas.microsoft.com/office/powerpoint/2010/main" val="93943525"/>
              </p:ext>
            </p:extLst>
          </p:nvPr>
        </p:nvGraphicFramePr>
        <p:xfrm>
          <a:off x="611560" y="639852"/>
          <a:ext cx="8064896" cy="58134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40453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2 Rectángulo"/>
          <p:cNvSpPr/>
          <p:nvPr/>
        </p:nvSpPr>
        <p:spPr>
          <a:xfrm>
            <a:off x="3203848" y="116632"/>
            <a:ext cx="2088232" cy="523220"/>
          </a:xfrm>
          <a:prstGeom prst="rect">
            <a:avLst/>
          </a:prstGeom>
          <a:solidFill>
            <a:schemeClr val="tx2">
              <a:lumMod val="60000"/>
              <a:lumOff val="40000"/>
            </a:schemeClr>
          </a:solidFill>
        </p:spPr>
        <p:txBody>
          <a:bodyPr wrap="square">
            <a:spAutoFit/>
          </a:bodyPr>
          <a:lstStyle/>
          <a:p>
            <a:r>
              <a:rPr lang="es-ES" sz="2800" b="1" dirty="0" smtClean="0">
                <a:solidFill>
                  <a:prstClr val="black"/>
                </a:solidFill>
              </a:rPr>
              <a:t>RESULTADOS</a:t>
            </a:r>
            <a:endParaRPr lang="es-ES" sz="2800" dirty="0"/>
          </a:p>
        </p:txBody>
      </p:sp>
      <p:graphicFrame>
        <p:nvGraphicFramePr>
          <p:cNvPr id="3" name="Tabla 2"/>
          <p:cNvGraphicFramePr>
            <a:graphicFrameLocks noGrp="1"/>
          </p:cNvGraphicFramePr>
          <p:nvPr>
            <p:extLst>
              <p:ext uri="{D42A27DB-BD31-4B8C-83A1-F6EECF244321}">
                <p14:modId xmlns:p14="http://schemas.microsoft.com/office/powerpoint/2010/main" val="2333994882"/>
              </p:ext>
            </p:extLst>
          </p:nvPr>
        </p:nvGraphicFramePr>
        <p:xfrm>
          <a:off x="611560" y="764704"/>
          <a:ext cx="7992888" cy="5185004"/>
        </p:xfrm>
        <a:graphic>
          <a:graphicData uri="http://schemas.openxmlformats.org/drawingml/2006/table">
            <a:tbl>
              <a:tblPr firstRow="1" bandRow="1">
                <a:tableStyleId>{2A488322-F2BA-4B5B-9748-0D474271808F}</a:tableStyleId>
              </a:tblPr>
              <a:tblGrid>
                <a:gridCol w="792088"/>
                <a:gridCol w="7200800"/>
              </a:tblGrid>
              <a:tr h="519168">
                <a:tc>
                  <a:txBody>
                    <a:bodyPr/>
                    <a:lstStyle/>
                    <a:p>
                      <a:r>
                        <a:rPr lang="es-EC" dirty="0" smtClean="0"/>
                        <a:t>ORD</a:t>
                      </a:r>
                      <a:endParaRPr lang="es-EC" b="1" dirty="0"/>
                    </a:p>
                  </a:txBody>
                  <a:tcPr/>
                </a:tc>
                <a:tc>
                  <a:txBody>
                    <a:bodyPr/>
                    <a:lstStyle/>
                    <a:p>
                      <a:pPr algn="ctr"/>
                      <a:r>
                        <a:rPr lang="es-EC" sz="1800" kern="1200" dirty="0" smtClean="0">
                          <a:effectLst/>
                        </a:rPr>
                        <a:t>INFRAESTRUCTURA BÁSICA DE  LA CIBERDEFENSA</a:t>
                      </a:r>
                      <a:endParaRPr lang="es-EC" b="1" dirty="0"/>
                    </a:p>
                  </a:txBody>
                  <a:tcPr/>
                </a:tc>
              </a:tr>
              <a:tr h="526379">
                <a:tc>
                  <a:txBody>
                    <a:bodyPr/>
                    <a:lstStyle/>
                    <a:p>
                      <a:pPr algn="ctr"/>
                      <a:r>
                        <a:rPr lang="es-EC" dirty="0" smtClean="0"/>
                        <a:t>01</a:t>
                      </a:r>
                      <a:endParaRPr lang="es-EC" b="1" dirty="0"/>
                    </a:p>
                  </a:txBody>
                  <a:tcPr/>
                </a:tc>
                <a:tc>
                  <a:txBody>
                    <a:bodyPr/>
                    <a:lstStyle/>
                    <a:p>
                      <a:r>
                        <a:rPr lang="es-EC" sz="1800" kern="1200" dirty="0" smtClean="0">
                          <a:solidFill>
                            <a:schemeClr val="dk1"/>
                          </a:solidFill>
                          <a:effectLst/>
                          <a:latin typeface="+mn-lt"/>
                          <a:ea typeface="+mn-ea"/>
                          <a:cs typeface="+mn-cs"/>
                        </a:rPr>
                        <a:t>Seguridad física, seguridad lógica (claves), seguridad de acceso a la información</a:t>
                      </a:r>
                      <a:endParaRPr lang="es-EC" b="1" dirty="0"/>
                    </a:p>
                  </a:txBody>
                  <a:tcPr/>
                </a:tc>
              </a:tr>
              <a:tr h="526379">
                <a:tc>
                  <a:txBody>
                    <a:bodyPr/>
                    <a:lstStyle/>
                    <a:p>
                      <a:pPr algn="ctr"/>
                      <a:r>
                        <a:rPr lang="es-EC" dirty="0" smtClean="0"/>
                        <a:t>02</a:t>
                      </a:r>
                      <a:endParaRPr lang="es-EC" b="1" dirty="0"/>
                    </a:p>
                  </a:txBody>
                  <a:tcPr/>
                </a:tc>
                <a:tc>
                  <a:txBody>
                    <a:bodyPr/>
                    <a:lstStyle/>
                    <a:p>
                      <a:r>
                        <a:rPr lang="es-EC" sz="1800" kern="1200" dirty="0" smtClean="0">
                          <a:solidFill>
                            <a:schemeClr val="dk1"/>
                          </a:solidFill>
                          <a:effectLst/>
                          <a:latin typeface="+mn-lt"/>
                          <a:ea typeface="+mn-ea"/>
                          <a:cs typeface="+mn-cs"/>
                        </a:rPr>
                        <a:t>Centro de monitoreo y centro de análisis</a:t>
                      </a:r>
                      <a:endParaRPr lang="es-EC" b="1" dirty="0"/>
                    </a:p>
                  </a:txBody>
                  <a:tcPr/>
                </a:tc>
              </a:tr>
              <a:tr h="526379">
                <a:tc>
                  <a:txBody>
                    <a:bodyPr/>
                    <a:lstStyle/>
                    <a:p>
                      <a:pPr algn="ctr"/>
                      <a:r>
                        <a:rPr lang="es-EC" dirty="0" smtClean="0"/>
                        <a:t>03</a:t>
                      </a:r>
                      <a:endParaRPr lang="es-EC" b="1" dirty="0"/>
                    </a:p>
                  </a:txBody>
                  <a:tcPr/>
                </a:tc>
                <a:tc>
                  <a:txBody>
                    <a:bodyPr/>
                    <a:lstStyle/>
                    <a:p>
                      <a:r>
                        <a:rPr lang="es-EC" sz="1800" kern="1200" dirty="0" smtClean="0">
                          <a:solidFill>
                            <a:schemeClr val="dk1"/>
                          </a:solidFill>
                          <a:effectLst/>
                          <a:latin typeface="+mn-lt"/>
                          <a:ea typeface="+mn-ea"/>
                          <a:cs typeface="+mn-cs"/>
                        </a:rPr>
                        <a:t>Grupo de detección, grupo de explotación y grupo de respuesta</a:t>
                      </a:r>
                      <a:endParaRPr lang="es-EC" b="1" dirty="0"/>
                    </a:p>
                  </a:txBody>
                  <a:tcPr/>
                </a:tc>
              </a:tr>
              <a:tr h="526379">
                <a:tc>
                  <a:txBody>
                    <a:bodyPr/>
                    <a:lstStyle/>
                    <a:p>
                      <a:pPr algn="ctr"/>
                      <a:r>
                        <a:rPr lang="es-EC" dirty="0" smtClean="0"/>
                        <a:t>04</a:t>
                      </a:r>
                      <a:endParaRPr lang="es-EC" b="1" dirty="0"/>
                    </a:p>
                  </a:txBody>
                  <a:tcPr/>
                </a:tc>
                <a:tc>
                  <a:txBody>
                    <a:bodyPr/>
                    <a:lstStyle/>
                    <a:p>
                      <a:r>
                        <a:rPr lang="es-EC" sz="1800" kern="1200" dirty="0" smtClean="0">
                          <a:solidFill>
                            <a:schemeClr val="dk1"/>
                          </a:solidFill>
                          <a:effectLst/>
                          <a:latin typeface="+mn-lt"/>
                          <a:ea typeface="+mn-ea"/>
                          <a:cs typeface="+mn-cs"/>
                        </a:rPr>
                        <a:t>Infraestructura física para 130 personas y equipos</a:t>
                      </a:r>
                      <a:endParaRPr lang="es-EC" b="1" dirty="0"/>
                    </a:p>
                  </a:txBody>
                  <a:tcPr/>
                </a:tc>
              </a:tr>
              <a:tr h="526379">
                <a:tc>
                  <a:txBody>
                    <a:bodyPr/>
                    <a:lstStyle/>
                    <a:p>
                      <a:pPr algn="ctr"/>
                      <a:r>
                        <a:rPr lang="es-EC" dirty="0" smtClean="0"/>
                        <a:t>05</a:t>
                      </a:r>
                      <a:endParaRPr lang="es-EC" b="1" dirty="0"/>
                    </a:p>
                  </a:txBody>
                  <a:tcPr/>
                </a:tc>
                <a:tc>
                  <a:txBody>
                    <a:bodyPr/>
                    <a:lstStyle/>
                    <a:p>
                      <a:r>
                        <a:rPr lang="es-EC" sz="1800" kern="1200" dirty="0" smtClean="0">
                          <a:solidFill>
                            <a:schemeClr val="dk1"/>
                          </a:solidFill>
                          <a:effectLst/>
                          <a:latin typeface="+mn-lt"/>
                          <a:ea typeface="+mn-ea"/>
                          <a:cs typeface="+mn-cs"/>
                        </a:rPr>
                        <a:t>Equipo de análisis de vulnerabilidades, equipo para detectar amenazas, data center robusto.</a:t>
                      </a:r>
                      <a:endParaRPr lang="es-EC" b="1" dirty="0"/>
                    </a:p>
                  </a:txBody>
                  <a:tcPr/>
                </a:tc>
              </a:tr>
              <a:tr h="526379">
                <a:tc>
                  <a:txBody>
                    <a:bodyPr/>
                    <a:lstStyle/>
                    <a:p>
                      <a:pPr algn="ctr"/>
                      <a:r>
                        <a:rPr lang="es-EC" dirty="0" smtClean="0"/>
                        <a:t>06</a:t>
                      </a:r>
                      <a:endParaRPr lang="es-EC" b="1" dirty="0"/>
                    </a:p>
                  </a:txBody>
                  <a:tcPr/>
                </a:tc>
                <a:tc>
                  <a:txBody>
                    <a:bodyPr/>
                    <a:lstStyle/>
                    <a:p>
                      <a:r>
                        <a:rPr lang="es-EC" sz="1800" kern="1200" dirty="0" smtClean="0">
                          <a:solidFill>
                            <a:schemeClr val="dk1"/>
                          </a:solidFill>
                          <a:effectLst/>
                          <a:latin typeface="+mn-lt"/>
                          <a:ea typeface="+mn-ea"/>
                          <a:cs typeface="+mn-cs"/>
                        </a:rPr>
                        <a:t>Hardware, software con licenciamiento en áreas de defensa (explotación, respuesta y forense.</a:t>
                      </a:r>
                      <a:endParaRPr lang="es-EC" b="1" dirty="0"/>
                    </a:p>
                  </a:txBody>
                  <a:tcPr/>
                </a:tc>
              </a:tr>
              <a:tr h="526379">
                <a:tc>
                  <a:txBody>
                    <a:bodyPr/>
                    <a:lstStyle/>
                    <a:p>
                      <a:pPr algn="ctr"/>
                      <a:r>
                        <a:rPr lang="es-EC" dirty="0" smtClean="0"/>
                        <a:t>07</a:t>
                      </a:r>
                      <a:endParaRPr lang="es-EC" b="1" dirty="0"/>
                    </a:p>
                  </a:txBody>
                  <a:tcPr/>
                </a:tc>
                <a:tc>
                  <a:txBody>
                    <a:bodyPr/>
                    <a:lstStyle/>
                    <a:p>
                      <a:r>
                        <a:rPr lang="es-EC" sz="1800" kern="1200" dirty="0" smtClean="0">
                          <a:solidFill>
                            <a:schemeClr val="dk1"/>
                          </a:solidFill>
                          <a:effectLst/>
                          <a:latin typeface="+mn-lt"/>
                          <a:ea typeface="+mn-ea"/>
                          <a:cs typeface="+mn-cs"/>
                        </a:rPr>
                        <a:t>Crear la capacidad para la protección de infraestructura crítica y realizar operaciones básicas ofensivas en el ciberespacio.</a:t>
                      </a:r>
                      <a:endParaRPr lang="es-EC" b="1" dirty="0"/>
                    </a:p>
                  </a:txBody>
                  <a:tcPr/>
                </a:tc>
              </a:tr>
              <a:tr h="526379">
                <a:tc>
                  <a:txBody>
                    <a:bodyPr/>
                    <a:lstStyle/>
                    <a:p>
                      <a:pPr algn="ctr"/>
                      <a:r>
                        <a:rPr lang="es-EC" dirty="0" smtClean="0"/>
                        <a:t>08</a:t>
                      </a:r>
                      <a:endParaRPr lang="es-EC" b="1" dirty="0"/>
                    </a:p>
                  </a:txBody>
                  <a:tcPr/>
                </a:tc>
                <a:tc>
                  <a:txBody>
                    <a:bodyPr/>
                    <a:lstStyle/>
                    <a:p>
                      <a:r>
                        <a:rPr lang="es-EC" sz="1800" kern="1200" dirty="0" smtClean="0">
                          <a:solidFill>
                            <a:schemeClr val="dk1"/>
                          </a:solidFill>
                          <a:effectLst/>
                          <a:latin typeface="+mn-lt"/>
                          <a:ea typeface="+mn-ea"/>
                          <a:cs typeface="+mn-cs"/>
                        </a:rPr>
                        <a:t>Redes de nueva generación.</a:t>
                      </a:r>
                      <a:endParaRPr lang="es-EC" b="1" dirty="0"/>
                    </a:p>
                  </a:txBody>
                  <a:tcPr/>
                </a:tc>
              </a:tr>
            </a:tbl>
          </a:graphicData>
        </a:graphic>
      </p:graphicFrame>
    </p:spTree>
    <p:extLst>
      <p:ext uri="{BB962C8B-B14F-4D97-AF65-F5344CB8AC3E}">
        <p14:creationId xmlns:p14="http://schemas.microsoft.com/office/powerpoint/2010/main" val="6856859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2 Rectángulo"/>
          <p:cNvSpPr/>
          <p:nvPr/>
        </p:nvSpPr>
        <p:spPr>
          <a:xfrm>
            <a:off x="3203848" y="116632"/>
            <a:ext cx="2088232" cy="523220"/>
          </a:xfrm>
          <a:prstGeom prst="rect">
            <a:avLst/>
          </a:prstGeom>
          <a:solidFill>
            <a:schemeClr val="tx2">
              <a:lumMod val="60000"/>
              <a:lumOff val="40000"/>
            </a:schemeClr>
          </a:solidFill>
        </p:spPr>
        <p:txBody>
          <a:bodyPr wrap="square">
            <a:spAutoFit/>
          </a:bodyPr>
          <a:lstStyle/>
          <a:p>
            <a:r>
              <a:rPr lang="es-ES" sz="2800" b="1" dirty="0" smtClean="0">
                <a:solidFill>
                  <a:prstClr val="black"/>
                </a:solidFill>
              </a:rPr>
              <a:t>RESULTADOS</a:t>
            </a:r>
            <a:endParaRPr lang="es-ES" sz="2800" dirty="0"/>
          </a:p>
        </p:txBody>
      </p:sp>
      <p:graphicFrame>
        <p:nvGraphicFramePr>
          <p:cNvPr id="3" name="Gráfico 2"/>
          <p:cNvGraphicFramePr/>
          <p:nvPr>
            <p:extLst>
              <p:ext uri="{D42A27DB-BD31-4B8C-83A1-F6EECF244321}">
                <p14:modId xmlns:p14="http://schemas.microsoft.com/office/powerpoint/2010/main" val="2517531267"/>
              </p:ext>
            </p:extLst>
          </p:nvPr>
        </p:nvGraphicFramePr>
        <p:xfrm>
          <a:off x="611560" y="764704"/>
          <a:ext cx="7776864" cy="56166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12819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2 Rectángulo"/>
          <p:cNvSpPr/>
          <p:nvPr/>
        </p:nvSpPr>
        <p:spPr>
          <a:xfrm>
            <a:off x="3203848" y="116632"/>
            <a:ext cx="2088232" cy="523220"/>
          </a:xfrm>
          <a:prstGeom prst="rect">
            <a:avLst/>
          </a:prstGeom>
          <a:solidFill>
            <a:schemeClr val="tx2">
              <a:lumMod val="60000"/>
              <a:lumOff val="40000"/>
            </a:schemeClr>
          </a:solidFill>
        </p:spPr>
        <p:txBody>
          <a:bodyPr wrap="square">
            <a:spAutoFit/>
          </a:bodyPr>
          <a:lstStyle/>
          <a:p>
            <a:r>
              <a:rPr lang="es-ES" sz="2800" b="1" dirty="0" smtClean="0">
                <a:solidFill>
                  <a:prstClr val="black"/>
                </a:solidFill>
              </a:rPr>
              <a:t>RESULTADOS</a:t>
            </a:r>
            <a:endParaRPr lang="es-ES" sz="2800" dirty="0"/>
          </a:p>
        </p:txBody>
      </p:sp>
      <p:graphicFrame>
        <p:nvGraphicFramePr>
          <p:cNvPr id="3" name="Tabla 2"/>
          <p:cNvGraphicFramePr>
            <a:graphicFrameLocks noGrp="1"/>
          </p:cNvGraphicFramePr>
          <p:nvPr>
            <p:extLst>
              <p:ext uri="{D42A27DB-BD31-4B8C-83A1-F6EECF244321}">
                <p14:modId xmlns:p14="http://schemas.microsoft.com/office/powerpoint/2010/main" val="2993229214"/>
              </p:ext>
            </p:extLst>
          </p:nvPr>
        </p:nvGraphicFramePr>
        <p:xfrm>
          <a:off x="611560" y="764704"/>
          <a:ext cx="7992888" cy="5464616"/>
        </p:xfrm>
        <a:graphic>
          <a:graphicData uri="http://schemas.openxmlformats.org/drawingml/2006/table">
            <a:tbl>
              <a:tblPr firstRow="1" bandRow="1">
                <a:tableStyleId>{2A488322-F2BA-4B5B-9748-0D474271808F}</a:tableStyleId>
              </a:tblPr>
              <a:tblGrid>
                <a:gridCol w="792088"/>
                <a:gridCol w="7200800"/>
              </a:tblGrid>
              <a:tr h="519168">
                <a:tc>
                  <a:txBody>
                    <a:bodyPr/>
                    <a:lstStyle/>
                    <a:p>
                      <a:r>
                        <a:rPr lang="es-EC" dirty="0" smtClean="0"/>
                        <a:t>ORD</a:t>
                      </a:r>
                      <a:endParaRPr lang="es-EC" b="1" dirty="0"/>
                    </a:p>
                  </a:txBody>
                  <a:tcPr/>
                </a:tc>
                <a:tc>
                  <a:txBody>
                    <a:bodyPr/>
                    <a:lstStyle/>
                    <a:p>
                      <a:pPr algn="ctr"/>
                      <a:r>
                        <a:rPr lang="es-EC" sz="1800" kern="1200" dirty="0" smtClean="0">
                          <a:effectLst/>
                        </a:rPr>
                        <a:t>¿QUÉ</a:t>
                      </a:r>
                      <a:r>
                        <a:rPr lang="es-EC" sz="1800" kern="1200" baseline="0" dirty="0" smtClean="0">
                          <a:effectLst/>
                        </a:rPr>
                        <a:t> INSTITUCIÓN DEBE ESTAR ENCARGADA</a:t>
                      </a:r>
                      <a:r>
                        <a:rPr lang="es-EC" sz="1800" kern="1200" dirty="0" smtClean="0">
                          <a:effectLst/>
                        </a:rPr>
                        <a:t> DE  LA CIBERDEFENSA?</a:t>
                      </a:r>
                      <a:endParaRPr lang="es-EC" b="1" dirty="0"/>
                    </a:p>
                  </a:txBody>
                  <a:tcPr/>
                </a:tc>
              </a:tr>
              <a:tr h="416936">
                <a:tc>
                  <a:txBody>
                    <a:bodyPr/>
                    <a:lstStyle/>
                    <a:p>
                      <a:pPr algn="ctr"/>
                      <a:r>
                        <a:rPr lang="es-EC" dirty="0" smtClean="0"/>
                        <a:t>01</a:t>
                      </a:r>
                      <a:endParaRPr lang="es-EC" b="1" dirty="0"/>
                    </a:p>
                  </a:txBody>
                  <a:tcPr/>
                </a:tc>
                <a:tc>
                  <a:txBody>
                    <a:bodyPr/>
                    <a:lstStyle/>
                    <a:p>
                      <a:r>
                        <a:rPr lang="es-EC" sz="1800" kern="1200" dirty="0" smtClean="0">
                          <a:solidFill>
                            <a:schemeClr val="dk1"/>
                          </a:solidFill>
                          <a:effectLst/>
                          <a:latin typeface="+mn-lt"/>
                          <a:ea typeface="+mn-ea"/>
                          <a:cs typeface="+mn-cs"/>
                        </a:rPr>
                        <a:t>El Comando Conjunto de las Fuerzas Armadas.</a:t>
                      </a:r>
                      <a:endParaRPr lang="es-EC" b="1" dirty="0"/>
                    </a:p>
                  </a:txBody>
                  <a:tcPr/>
                </a:tc>
              </a:tr>
              <a:tr h="432048">
                <a:tc>
                  <a:txBody>
                    <a:bodyPr/>
                    <a:lstStyle/>
                    <a:p>
                      <a:pPr algn="ctr"/>
                      <a:r>
                        <a:rPr lang="es-EC" dirty="0" smtClean="0"/>
                        <a:t>02</a:t>
                      </a:r>
                      <a:endParaRPr lang="es-EC" b="1" dirty="0"/>
                    </a:p>
                  </a:txBody>
                  <a:tcPr/>
                </a:tc>
                <a:tc>
                  <a:txBody>
                    <a:bodyPr/>
                    <a:lstStyle/>
                    <a:p>
                      <a:r>
                        <a:rPr lang="es-EC" sz="1800" kern="1200" dirty="0" smtClean="0">
                          <a:solidFill>
                            <a:schemeClr val="dk1"/>
                          </a:solidFill>
                          <a:effectLst/>
                          <a:latin typeface="+mn-lt"/>
                          <a:ea typeface="+mn-ea"/>
                          <a:cs typeface="+mn-cs"/>
                        </a:rPr>
                        <a:t>El Ministerio del Interior</a:t>
                      </a:r>
                      <a:endParaRPr lang="es-EC" b="1" dirty="0"/>
                    </a:p>
                  </a:txBody>
                  <a:tcPr/>
                </a:tc>
              </a:tr>
              <a:tr h="432048">
                <a:tc>
                  <a:txBody>
                    <a:bodyPr/>
                    <a:lstStyle/>
                    <a:p>
                      <a:pPr algn="ctr"/>
                      <a:r>
                        <a:rPr lang="es-EC" dirty="0" smtClean="0"/>
                        <a:t>03</a:t>
                      </a:r>
                      <a:endParaRPr lang="es-EC" b="1" dirty="0"/>
                    </a:p>
                  </a:txBody>
                  <a:tcPr/>
                </a:tc>
                <a:tc>
                  <a:txBody>
                    <a:bodyPr/>
                    <a:lstStyle/>
                    <a:p>
                      <a:r>
                        <a:rPr lang="es-EC" sz="1800" kern="1200" dirty="0" smtClean="0">
                          <a:solidFill>
                            <a:schemeClr val="dk1"/>
                          </a:solidFill>
                          <a:effectLst/>
                          <a:latin typeface="+mn-lt"/>
                          <a:ea typeface="+mn-ea"/>
                          <a:cs typeface="+mn-cs"/>
                        </a:rPr>
                        <a:t>FF.AA en coordinación con la Policía Nacional.</a:t>
                      </a:r>
                      <a:endParaRPr lang="es-EC" b="1" dirty="0"/>
                    </a:p>
                  </a:txBody>
                  <a:tcPr/>
                </a:tc>
              </a:tr>
              <a:tr h="432048">
                <a:tc>
                  <a:txBody>
                    <a:bodyPr/>
                    <a:lstStyle/>
                    <a:p>
                      <a:pPr algn="ctr"/>
                      <a:r>
                        <a:rPr lang="es-EC" dirty="0" smtClean="0"/>
                        <a:t>04</a:t>
                      </a:r>
                      <a:endParaRPr lang="es-EC" b="1" dirty="0"/>
                    </a:p>
                  </a:txBody>
                  <a:tcPr/>
                </a:tc>
                <a:tc>
                  <a:txBody>
                    <a:bodyPr/>
                    <a:lstStyle/>
                    <a:p>
                      <a:r>
                        <a:rPr lang="es-EC" sz="1800" kern="1200" dirty="0" smtClean="0">
                          <a:solidFill>
                            <a:schemeClr val="dk1"/>
                          </a:solidFill>
                          <a:effectLst/>
                          <a:latin typeface="+mn-lt"/>
                          <a:ea typeface="+mn-ea"/>
                          <a:cs typeface="+mn-cs"/>
                        </a:rPr>
                        <a:t>Concejo de Seguridad Pública del Estado (COSEPE). </a:t>
                      </a:r>
                      <a:endParaRPr lang="es-EC" b="1" dirty="0"/>
                    </a:p>
                  </a:txBody>
                  <a:tcPr/>
                </a:tc>
              </a:tr>
              <a:tr h="432048">
                <a:tc>
                  <a:txBody>
                    <a:bodyPr/>
                    <a:lstStyle/>
                    <a:p>
                      <a:pPr algn="ctr"/>
                      <a:r>
                        <a:rPr lang="es-EC" dirty="0" smtClean="0"/>
                        <a:t>05</a:t>
                      </a:r>
                      <a:endParaRPr lang="es-EC" b="1" dirty="0"/>
                    </a:p>
                  </a:txBody>
                  <a:tcPr/>
                </a:tc>
                <a:tc>
                  <a:txBody>
                    <a:bodyPr/>
                    <a:lstStyle/>
                    <a:p>
                      <a:r>
                        <a:rPr lang="es-EC" sz="1800" kern="1200" dirty="0" smtClean="0">
                          <a:solidFill>
                            <a:schemeClr val="dk1"/>
                          </a:solidFill>
                          <a:effectLst/>
                          <a:latin typeface="+mn-lt"/>
                          <a:ea typeface="+mn-ea"/>
                          <a:cs typeface="+mn-cs"/>
                        </a:rPr>
                        <a:t>Ministerio Coordinador de Seguridad (MICS).</a:t>
                      </a:r>
                      <a:endParaRPr lang="es-EC" b="1" dirty="0"/>
                    </a:p>
                  </a:txBody>
                  <a:tcPr/>
                </a:tc>
              </a:tr>
              <a:tr h="432048">
                <a:tc>
                  <a:txBody>
                    <a:bodyPr/>
                    <a:lstStyle/>
                    <a:p>
                      <a:pPr algn="ctr"/>
                      <a:r>
                        <a:rPr lang="es-EC" dirty="0" smtClean="0"/>
                        <a:t>06</a:t>
                      </a:r>
                      <a:endParaRPr lang="es-EC" b="1" dirty="0"/>
                    </a:p>
                  </a:txBody>
                  <a:tcPr/>
                </a:tc>
                <a:tc>
                  <a:txBody>
                    <a:bodyPr/>
                    <a:lstStyle/>
                    <a:p>
                      <a:r>
                        <a:rPr lang="es-EC" sz="1800" kern="1200" dirty="0" smtClean="0">
                          <a:solidFill>
                            <a:schemeClr val="dk1"/>
                          </a:solidFill>
                          <a:effectLst/>
                          <a:latin typeface="+mn-lt"/>
                          <a:ea typeface="+mn-ea"/>
                          <a:cs typeface="+mn-cs"/>
                        </a:rPr>
                        <a:t>Una Subsecretaria a nivel Estado.</a:t>
                      </a:r>
                      <a:endParaRPr lang="es-EC" b="1" dirty="0"/>
                    </a:p>
                  </a:txBody>
                  <a:tcPr/>
                </a:tc>
              </a:tr>
              <a:tr h="432048">
                <a:tc>
                  <a:txBody>
                    <a:bodyPr/>
                    <a:lstStyle/>
                    <a:p>
                      <a:pPr algn="ctr"/>
                      <a:r>
                        <a:rPr lang="es-EC" dirty="0" smtClean="0"/>
                        <a:t>07</a:t>
                      </a:r>
                      <a:endParaRPr lang="es-EC" b="1" dirty="0"/>
                    </a:p>
                  </a:txBody>
                  <a:tcPr/>
                </a:tc>
                <a:tc>
                  <a:txBody>
                    <a:bodyPr/>
                    <a:lstStyle/>
                    <a:p>
                      <a:r>
                        <a:rPr lang="es-EC" sz="1800" kern="1200" dirty="0" smtClean="0">
                          <a:solidFill>
                            <a:schemeClr val="dk1"/>
                          </a:solidFill>
                          <a:effectLst/>
                          <a:latin typeface="+mn-lt"/>
                          <a:ea typeface="+mn-ea"/>
                          <a:cs typeface="+mn-cs"/>
                        </a:rPr>
                        <a:t>Concejo Nacional de Ciberseguridad</a:t>
                      </a:r>
                      <a:endParaRPr lang="es-EC" b="1" dirty="0"/>
                    </a:p>
                  </a:txBody>
                  <a:tcPr/>
                </a:tc>
              </a:tr>
              <a:tr h="432048">
                <a:tc>
                  <a:txBody>
                    <a:bodyPr/>
                    <a:lstStyle/>
                    <a:p>
                      <a:pPr algn="ctr"/>
                      <a:r>
                        <a:rPr lang="es-EC" dirty="0" smtClean="0"/>
                        <a:t>08</a:t>
                      </a:r>
                      <a:endParaRPr lang="es-EC" b="1" dirty="0"/>
                    </a:p>
                  </a:txBody>
                  <a:tcPr/>
                </a:tc>
                <a:tc>
                  <a:txBody>
                    <a:bodyPr/>
                    <a:lstStyle/>
                    <a:p>
                      <a:r>
                        <a:rPr lang="es-EC" sz="1800" kern="1200" dirty="0" smtClean="0">
                          <a:solidFill>
                            <a:schemeClr val="dk1"/>
                          </a:solidFill>
                          <a:effectLst/>
                          <a:latin typeface="+mn-lt"/>
                          <a:ea typeface="+mn-ea"/>
                          <a:cs typeface="+mn-cs"/>
                        </a:rPr>
                        <a:t>El Estado, FF.AA y Policía Nacional.</a:t>
                      </a:r>
                      <a:endParaRPr lang="es-EC" b="1" dirty="0"/>
                    </a:p>
                  </a:txBody>
                  <a:tcPr/>
                </a:tc>
              </a:tr>
              <a:tr h="432048">
                <a:tc>
                  <a:txBody>
                    <a:bodyPr/>
                    <a:lstStyle/>
                    <a:p>
                      <a:pPr algn="ctr"/>
                      <a:r>
                        <a:rPr lang="es-EC" b="0" dirty="0" smtClean="0"/>
                        <a:t>09</a:t>
                      </a:r>
                      <a:endParaRPr lang="es-EC" b="0" dirty="0"/>
                    </a:p>
                  </a:txBody>
                  <a:tcPr/>
                </a:tc>
                <a:tc>
                  <a:txBody>
                    <a:bodyPr/>
                    <a:lstStyle/>
                    <a:p>
                      <a:r>
                        <a:rPr lang="es-EC" sz="1800" kern="1200" dirty="0" smtClean="0">
                          <a:solidFill>
                            <a:schemeClr val="dk1"/>
                          </a:solidFill>
                          <a:effectLst/>
                          <a:latin typeface="+mn-lt"/>
                          <a:ea typeface="+mn-ea"/>
                          <a:cs typeface="+mn-cs"/>
                        </a:rPr>
                        <a:t>El Ministerio de Telecomunicaciones</a:t>
                      </a:r>
                      <a:endParaRPr lang="es-EC" b="1" dirty="0"/>
                    </a:p>
                  </a:txBody>
                  <a:tcPr/>
                </a:tc>
              </a:tr>
              <a:tr h="432048">
                <a:tc>
                  <a:txBody>
                    <a:bodyPr/>
                    <a:lstStyle/>
                    <a:p>
                      <a:pPr algn="ctr"/>
                      <a:r>
                        <a:rPr lang="es-EC" b="0" dirty="0" smtClean="0"/>
                        <a:t>10</a:t>
                      </a:r>
                      <a:endParaRPr lang="es-EC" b="0" dirty="0"/>
                    </a:p>
                  </a:txBody>
                  <a:tcPr/>
                </a:tc>
                <a:tc>
                  <a:txBody>
                    <a:bodyPr/>
                    <a:lstStyle/>
                    <a:p>
                      <a:r>
                        <a:rPr lang="es-EC" sz="1800" kern="1200" dirty="0" smtClean="0">
                          <a:solidFill>
                            <a:schemeClr val="dk1"/>
                          </a:solidFill>
                          <a:effectLst/>
                          <a:latin typeface="+mn-lt"/>
                          <a:ea typeface="+mn-ea"/>
                          <a:cs typeface="+mn-cs"/>
                        </a:rPr>
                        <a:t>Un organismo civil</a:t>
                      </a:r>
                      <a:endParaRPr lang="es-EC" b="1" dirty="0"/>
                    </a:p>
                  </a:txBody>
                  <a:tcPr/>
                </a:tc>
              </a:tr>
              <a:tr h="526379">
                <a:tc>
                  <a:txBody>
                    <a:bodyPr/>
                    <a:lstStyle/>
                    <a:p>
                      <a:pPr algn="ctr"/>
                      <a:r>
                        <a:rPr lang="es-EC" b="0" dirty="0" smtClean="0"/>
                        <a:t>11</a:t>
                      </a:r>
                      <a:endParaRPr lang="es-EC" b="0" dirty="0"/>
                    </a:p>
                  </a:txBody>
                  <a:tcPr/>
                </a:tc>
                <a:tc>
                  <a:txBody>
                    <a:bodyPr/>
                    <a:lstStyle/>
                    <a:p>
                      <a:r>
                        <a:rPr lang="es-EC" sz="1800" kern="1200" dirty="0" smtClean="0">
                          <a:solidFill>
                            <a:schemeClr val="dk1"/>
                          </a:solidFill>
                          <a:effectLst/>
                          <a:latin typeface="+mn-lt"/>
                          <a:ea typeface="+mn-ea"/>
                          <a:cs typeface="+mn-cs"/>
                        </a:rPr>
                        <a:t>Una institución con independencia política, administrativa con canal de comunicación directa con el gobierno.</a:t>
                      </a:r>
                      <a:endParaRPr lang="es-EC" b="1" dirty="0"/>
                    </a:p>
                  </a:txBody>
                  <a:tcPr/>
                </a:tc>
              </a:tr>
            </a:tbl>
          </a:graphicData>
        </a:graphic>
      </p:graphicFrame>
    </p:spTree>
    <p:extLst>
      <p:ext uri="{BB962C8B-B14F-4D97-AF65-F5344CB8AC3E}">
        <p14:creationId xmlns:p14="http://schemas.microsoft.com/office/powerpoint/2010/main" val="39450421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679317"/>
            <a:ext cx="7920880" cy="3477875"/>
          </a:xfrm>
          <a:prstGeom prst="rect">
            <a:avLst/>
          </a:prstGeom>
          <a:ln>
            <a:solidFill>
              <a:schemeClr val="tx2">
                <a:lumMod val="60000"/>
                <a:lumOff val="40000"/>
              </a:schemeClr>
            </a:solidFill>
          </a:ln>
        </p:spPr>
        <p:txBody>
          <a:bodyPr wrap="square">
            <a:spAutoFit/>
          </a:bodyPr>
          <a:lstStyle/>
          <a:p>
            <a:pPr algn="just"/>
            <a:r>
              <a:rPr lang="es-EC" sz="2000" dirty="0">
                <a:latin typeface="Arial" panose="020B0604020202020204" pitchFamily="34" charset="0"/>
                <a:cs typeface="Arial" panose="020B0604020202020204" pitchFamily="34" charset="0"/>
              </a:rPr>
              <a:t>El Comando de Ciberdefensa para cumplir con su misión debe estar en capacidad </a:t>
            </a:r>
            <a:r>
              <a:rPr lang="es-EC" sz="2000" dirty="0" smtClean="0">
                <a:latin typeface="Arial" panose="020B0604020202020204" pitchFamily="34" charset="0"/>
                <a:cs typeface="Arial" panose="020B0604020202020204" pitchFamily="34" charset="0"/>
              </a:rPr>
              <a:t>de:</a:t>
            </a:r>
          </a:p>
          <a:p>
            <a:pPr marL="342900" indent="-342900" algn="just">
              <a:buFont typeface="Arial" panose="020B0604020202020204" pitchFamily="34" charset="0"/>
              <a:buChar char="•"/>
            </a:pPr>
            <a:r>
              <a:rPr lang="es-EC" sz="2000" dirty="0" smtClean="0">
                <a:latin typeface="Arial" panose="020B0604020202020204" pitchFamily="34" charset="0"/>
                <a:cs typeface="Arial" panose="020B0604020202020204" pitchFamily="34" charset="0"/>
              </a:rPr>
              <a:t>Detectar </a:t>
            </a:r>
            <a:r>
              <a:rPr lang="es-EC" sz="2000" dirty="0">
                <a:latin typeface="Arial" panose="020B0604020202020204" pitchFamily="34" charset="0"/>
                <a:cs typeface="Arial" panose="020B0604020202020204" pitchFamily="34" charset="0"/>
              </a:rPr>
              <a:t>intrusos a los diferentes sistemas </a:t>
            </a:r>
            <a:r>
              <a:rPr lang="es-EC" sz="2000" dirty="0" smtClean="0">
                <a:latin typeface="Arial" panose="020B0604020202020204" pitchFamily="34" charset="0"/>
                <a:cs typeface="Arial" panose="020B0604020202020204" pitchFamily="34" charset="0"/>
              </a:rPr>
              <a:t>informáticos. </a:t>
            </a:r>
          </a:p>
          <a:p>
            <a:pPr marL="342900" indent="-342900" algn="just">
              <a:buFont typeface="Arial" panose="020B0604020202020204" pitchFamily="34" charset="0"/>
              <a:buChar char="•"/>
            </a:pPr>
            <a:r>
              <a:rPr lang="es-EC" sz="2000" dirty="0">
                <a:latin typeface="Arial" panose="020B0604020202020204" pitchFamily="34" charset="0"/>
                <a:cs typeface="Arial" panose="020B0604020202020204" pitchFamily="34" charset="0"/>
              </a:rPr>
              <a:t>D</a:t>
            </a:r>
            <a:r>
              <a:rPr lang="es-EC" sz="2000" dirty="0" smtClean="0">
                <a:latin typeface="Arial" panose="020B0604020202020204" pitchFamily="34" charset="0"/>
                <a:cs typeface="Arial" panose="020B0604020202020204" pitchFamily="34" charset="0"/>
              </a:rPr>
              <a:t>etectar </a:t>
            </a:r>
            <a:r>
              <a:rPr lang="es-EC" sz="2000" dirty="0">
                <a:latin typeface="Arial" panose="020B0604020202020204" pitchFamily="34" charset="0"/>
                <a:cs typeface="Arial" panose="020B0604020202020204" pitchFamily="34" charset="0"/>
              </a:rPr>
              <a:t>y analizar las vulnerabilidades de su sistema propio de la </a:t>
            </a:r>
            <a:r>
              <a:rPr lang="es-EC" sz="2000" dirty="0" smtClean="0">
                <a:latin typeface="Arial" panose="020B0604020202020204" pitchFamily="34" charset="0"/>
                <a:cs typeface="Arial" panose="020B0604020202020204" pitchFamily="34" charset="0"/>
              </a:rPr>
              <a:t>Ciberdefensa.</a:t>
            </a:r>
          </a:p>
          <a:p>
            <a:pPr marL="342900" indent="-342900" algn="just">
              <a:buFont typeface="Arial" panose="020B0604020202020204" pitchFamily="34" charset="0"/>
              <a:buChar char="•"/>
            </a:pPr>
            <a:r>
              <a:rPr lang="es-EC" sz="2000" dirty="0" smtClean="0">
                <a:latin typeface="Arial" panose="020B0604020202020204" pitchFamily="34" charset="0"/>
                <a:cs typeface="Arial" panose="020B0604020202020204" pitchFamily="34" charset="0"/>
              </a:rPr>
              <a:t>Monitorear </a:t>
            </a:r>
            <a:r>
              <a:rPr lang="es-EC" sz="2000" dirty="0">
                <a:latin typeface="Arial" panose="020B0604020202020204" pitchFamily="34" charset="0"/>
                <a:cs typeface="Arial" panose="020B0604020202020204" pitchFamily="34" charset="0"/>
              </a:rPr>
              <a:t>las redes y disponer de informática </a:t>
            </a:r>
            <a:r>
              <a:rPr lang="es-EC" sz="2000" dirty="0" smtClean="0">
                <a:latin typeface="Arial" panose="020B0604020202020204" pitchFamily="34" charset="0"/>
                <a:cs typeface="Arial" panose="020B0604020202020204" pitchFamily="34" charset="0"/>
              </a:rPr>
              <a:t>forense.</a:t>
            </a:r>
          </a:p>
          <a:p>
            <a:pPr marL="342900" indent="-342900" algn="just">
              <a:buFont typeface="Arial" panose="020B0604020202020204" pitchFamily="34" charset="0"/>
              <a:buChar char="•"/>
            </a:pPr>
            <a:r>
              <a:rPr lang="es-EC" sz="2000" dirty="0" smtClean="0">
                <a:latin typeface="Arial" panose="020B0604020202020204" pitchFamily="34" charset="0"/>
                <a:cs typeface="Arial" panose="020B0604020202020204" pitchFamily="34" charset="0"/>
              </a:rPr>
              <a:t>Evitar </a:t>
            </a:r>
            <a:r>
              <a:rPr lang="es-EC" sz="2000" dirty="0">
                <a:latin typeface="Arial" panose="020B0604020202020204" pitchFamily="34" charset="0"/>
                <a:cs typeface="Arial" panose="020B0604020202020204" pitchFamily="34" charset="0"/>
              </a:rPr>
              <a:t>un ataque cibernético a la infraestructura digital critica del Estado y de las Fuerzas Armadas por parte de los </a:t>
            </a:r>
            <a:r>
              <a:rPr lang="es-EC" sz="2000" dirty="0" err="1">
                <a:latin typeface="Arial" panose="020B0604020202020204" pitchFamily="34" charset="0"/>
                <a:cs typeface="Arial" panose="020B0604020202020204" pitchFamily="34" charset="0"/>
              </a:rPr>
              <a:t>hacktivistas</a:t>
            </a:r>
            <a:r>
              <a:rPr lang="es-EC" sz="2000" dirty="0">
                <a:latin typeface="Arial" panose="020B0604020202020204" pitchFamily="34" charset="0"/>
                <a:cs typeface="Arial" panose="020B0604020202020204" pitchFamily="34" charset="0"/>
              </a:rPr>
              <a:t>, terroristas, organizaciones criminales y por parte de los </a:t>
            </a:r>
            <a:r>
              <a:rPr lang="es-EC" sz="2000" dirty="0" smtClean="0">
                <a:latin typeface="Arial" panose="020B0604020202020204" pitchFamily="34" charset="0"/>
                <a:cs typeface="Arial" panose="020B0604020202020204" pitchFamily="34" charset="0"/>
              </a:rPr>
              <a:t>Estados.</a:t>
            </a:r>
          </a:p>
          <a:p>
            <a:pPr algn="just"/>
            <a:endParaRPr lang="es-EC" sz="2000" dirty="0" smtClean="0">
              <a:latin typeface="Arial" panose="020B0604020202020204" pitchFamily="34" charset="0"/>
              <a:cs typeface="Arial" panose="020B0604020202020204" pitchFamily="34" charset="0"/>
            </a:endParaRPr>
          </a:p>
          <a:p>
            <a:pPr algn="just"/>
            <a:r>
              <a:rPr lang="es-EC" sz="2000" dirty="0" smtClean="0">
                <a:latin typeface="Arial" panose="020B0604020202020204" pitchFamily="34" charset="0"/>
                <a:cs typeface="Arial" panose="020B0604020202020204" pitchFamily="34" charset="0"/>
              </a:rPr>
              <a:t>El </a:t>
            </a:r>
            <a:r>
              <a:rPr lang="es-EC" sz="2000" dirty="0">
                <a:latin typeface="Arial" panose="020B0604020202020204" pitchFamily="34" charset="0"/>
                <a:cs typeface="Arial" panose="020B0604020202020204" pitchFamily="34" charset="0"/>
              </a:rPr>
              <a:t>Estado </a:t>
            </a:r>
            <a:r>
              <a:rPr lang="es-EC" sz="2000" dirty="0" smtClean="0">
                <a:latin typeface="Arial" panose="020B0604020202020204" pitchFamily="34" charset="0"/>
                <a:cs typeface="Arial" panose="020B0604020202020204" pitchFamily="34" charset="0"/>
              </a:rPr>
              <a:t>debe emitir </a:t>
            </a:r>
            <a:r>
              <a:rPr lang="es-EC" sz="2000" dirty="0">
                <a:latin typeface="Arial" panose="020B0604020202020204" pitchFamily="34" charset="0"/>
                <a:cs typeface="Arial" panose="020B0604020202020204" pitchFamily="34" charset="0"/>
              </a:rPr>
              <a:t>políticas que </a:t>
            </a:r>
            <a:r>
              <a:rPr lang="es-EC" sz="2000" dirty="0" smtClean="0">
                <a:latin typeface="Arial" panose="020B0604020202020204" pitchFamily="34" charset="0"/>
                <a:cs typeface="Arial" panose="020B0604020202020204" pitchFamily="34" charset="0"/>
              </a:rPr>
              <a:t>beneficien </a:t>
            </a:r>
            <a:r>
              <a:rPr lang="es-EC" sz="2000" dirty="0">
                <a:latin typeface="Arial" panose="020B0604020202020204" pitchFamily="34" charset="0"/>
                <a:cs typeface="Arial" panose="020B0604020202020204" pitchFamily="34" charset="0"/>
              </a:rPr>
              <a:t>a la </a:t>
            </a:r>
            <a:r>
              <a:rPr lang="es-EC" sz="2000" dirty="0" smtClean="0">
                <a:latin typeface="Arial" panose="020B0604020202020204" pitchFamily="34" charset="0"/>
                <a:cs typeface="Arial" panose="020B0604020202020204" pitchFamily="34" charset="0"/>
              </a:rPr>
              <a:t>Ciberdefensa</a:t>
            </a:r>
            <a:endParaRPr lang="es-ES" sz="1700" dirty="0">
              <a:solidFill>
                <a:prstClr val="black"/>
              </a:solidFill>
            </a:endParaRPr>
          </a:p>
        </p:txBody>
      </p:sp>
      <p:sp>
        <p:nvSpPr>
          <p:cNvPr id="10" name="2 Rectángulo"/>
          <p:cNvSpPr/>
          <p:nvPr/>
        </p:nvSpPr>
        <p:spPr>
          <a:xfrm>
            <a:off x="827583" y="116632"/>
            <a:ext cx="7488833" cy="954107"/>
          </a:xfrm>
          <a:prstGeom prst="rect">
            <a:avLst/>
          </a:prstGeom>
          <a:solidFill>
            <a:schemeClr val="tx2">
              <a:lumMod val="60000"/>
              <a:lumOff val="40000"/>
            </a:schemeClr>
          </a:solidFill>
        </p:spPr>
        <p:txBody>
          <a:bodyPr wrap="square">
            <a:spAutoFit/>
          </a:bodyPr>
          <a:lstStyle/>
          <a:p>
            <a:pPr algn="ctr"/>
            <a:r>
              <a:rPr lang="es-ES" sz="2800" b="1" dirty="0" smtClean="0">
                <a:solidFill>
                  <a:prstClr val="black"/>
                </a:solidFill>
                <a:latin typeface="Arial" panose="020B0604020202020204" pitchFamily="34" charset="0"/>
                <a:cs typeface="Arial" panose="020B0604020202020204" pitchFamily="34" charset="0"/>
              </a:rPr>
              <a:t>CONCLUSIONES DE LOS INSTRUMENTOS DE INVESTIGACIÓN.</a:t>
            </a:r>
            <a:endParaRPr lang="es-E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99337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011500"/>
            <a:ext cx="7920880" cy="3170099"/>
          </a:xfrm>
          <a:prstGeom prst="rect">
            <a:avLst/>
          </a:prstGeom>
          <a:ln>
            <a:solidFill>
              <a:schemeClr val="tx2">
                <a:lumMod val="60000"/>
                <a:lumOff val="40000"/>
              </a:schemeClr>
            </a:solidFill>
          </a:ln>
        </p:spPr>
        <p:txBody>
          <a:bodyPr wrap="square">
            <a:spAutoFit/>
          </a:bodyPr>
          <a:lstStyle/>
          <a:p>
            <a:pPr algn="just"/>
            <a:r>
              <a:rPr lang="es-EC" sz="2000" dirty="0">
                <a:latin typeface="Arial" panose="020B0604020202020204" pitchFamily="34" charset="0"/>
                <a:cs typeface="Arial" panose="020B0604020202020204" pitchFamily="34" charset="0"/>
              </a:rPr>
              <a:t>Analizado los resultados de las entrevistas </a:t>
            </a:r>
            <a:r>
              <a:rPr lang="es-EC" sz="2000" dirty="0" smtClean="0">
                <a:latin typeface="Arial" panose="020B0604020202020204" pitchFamily="34" charset="0"/>
                <a:cs typeface="Arial" panose="020B0604020202020204" pitchFamily="34" charset="0"/>
              </a:rPr>
              <a:t>del </a:t>
            </a:r>
            <a:r>
              <a:rPr lang="es-EC" sz="2000" dirty="0">
                <a:latin typeface="Arial" panose="020B0604020202020204" pitchFamily="34" charset="0"/>
                <a:cs typeface="Arial" panose="020B0604020202020204" pitchFamily="34" charset="0"/>
              </a:rPr>
              <a:t>grupo de expertos en el tema se concluye que las principales variables son las siguientes</a:t>
            </a:r>
            <a:r>
              <a:rPr lang="es-EC" sz="2000" dirty="0" smtClean="0">
                <a:latin typeface="Arial" panose="020B0604020202020204" pitchFamily="34" charset="0"/>
                <a:cs typeface="Arial" panose="020B0604020202020204" pitchFamily="34" charset="0"/>
              </a:rPr>
              <a:t>:</a:t>
            </a:r>
          </a:p>
          <a:p>
            <a:endParaRPr lang="es-EC" sz="20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s-EC" sz="2000" dirty="0">
                <a:latin typeface="Arial" panose="020B0604020202020204" pitchFamily="34" charset="0"/>
                <a:cs typeface="Arial" panose="020B0604020202020204" pitchFamily="34" charset="0"/>
              </a:rPr>
              <a:t>Capacitación.</a:t>
            </a:r>
          </a:p>
          <a:p>
            <a:pPr marL="342900" lvl="0" indent="-342900">
              <a:buFont typeface="Arial" panose="020B0604020202020204" pitchFamily="34" charset="0"/>
              <a:buChar char="•"/>
            </a:pPr>
            <a:r>
              <a:rPr lang="es-EC" sz="2000" dirty="0">
                <a:latin typeface="Arial" panose="020B0604020202020204" pitchFamily="34" charset="0"/>
                <a:cs typeface="Arial" panose="020B0604020202020204" pitchFamily="34" charset="0"/>
              </a:rPr>
              <a:t>Presupuesto.</a:t>
            </a:r>
          </a:p>
          <a:p>
            <a:pPr marL="342900" lvl="0" indent="-342900">
              <a:buFont typeface="Arial" panose="020B0604020202020204" pitchFamily="34" charset="0"/>
              <a:buChar char="•"/>
            </a:pPr>
            <a:r>
              <a:rPr lang="es-EC" sz="2000" dirty="0">
                <a:latin typeface="Arial" panose="020B0604020202020204" pitchFamily="34" charset="0"/>
                <a:cs typeface="Arial" panose="020B0604020202020204" pitchFamily="34" charset="0"/>
              </a:rPr>
              <a:t>Marco Legal.</a:t>
            </a:r>
          </a:p>
          <a:p>
            <a:pPr marL="342900" lvl="0" indent="-342900">
              <a:buFont typeface="Arial" panose="020B0604020202020204" pitchFamily="34" charset="0"/>
              <a:buChar char="•"/>
            </a:pPr>
            <a:r>
              <a:rPr lang="es-EC" sz="2000" dirty="0">
                <a:latin typeface="Arial" panose="020B0604020202020204" pitchFamily="34" charset="0"/>
                <a:cs typeface="Arial" panose="020B0604020202020204" pitchFamily="34" charset="0"/>
              </a:rPr>
              <a:t>Infraestructura y tecnología.</a:t>
            </a:r>
          </a:p>
          <a:p>
            <a:pPr marL="342900" lvl="0" indent="-342900">
              <a:buFont typeface="Arial" panose="020B0604020202020204" pitchFamily="34" charset="0"/>
              <a:buChar char="•"/>
            </a:pPr>
            <a:r>
              <a:rPr lang="es-EC" sz="2000" dirty="0">
                <a:latin typeface="Arial" panose="020B0604020202020204" pitchFamily="34" charset="0"/>
                <a:cs typeface="Arial" panose="020B0604020202020204" pitchFamily="34" charset="0"/>
              </a:rPr>
              <a:t>Políticas de Estado.</a:t>
            </a:r>
          </a:p>
          <a:p>
            <a:pPr marL="342900" lvl="0" indent="-342900">
              <a:buFont typeface="Arial" panose="020B0604020202020204" pitchFamily="34" charset="0"/>
              <a:buChar char="•"/>
            </a:pPr>
            <a:r>
              <a:rPr lang="es-EC" sz="2000" dirty="0">
                <a:latin typeface="Arial" panose="020B0604020202020204" pitchFamily="34" charset="0"/>
                <a:cs typeface="Arial" panose="020B0604020202020204" pitchFamily="34" charset="0"/>
              </a:rPr>
              <a:t>Talento Humano.</a:t>
            </a:r>
          </a:p>
          <a:p>
            <a:pPr marL="342900" lvl="0" indent="-342900">
              <a:buFont typeface="Arial" panose="020B0604020202020204" pitchFamily="34" charset="0"/>
              <a:buChar char="•"/>
            </a:pPr>
            <a:r>
              <a:rPr lang="es-EC" sz="2000" dirty="0">
                <a:latin typeface="Arial" panose="020B0604020202020204" pitchFamily="34" charset="0"/>
                <a:cs typeface="Arial" panose="020B0604020202020204" pitchFamily="34" charset="0"/>
              </a:rPr>
              <a:t>Convenios internacionales</a:t>
            </a:r>
            <a:r>
              <a:rPr lang="es-EC" sz="2000" dirty="0" smtClean="0">
                <a:latin typeface="Arial" panose="020B0604020202020204" pitchFamily="34" charset="0"/>
                <a:cs typeface="Arial" panose="020B0604020202020204" pitchFamily="34" charset="0"/>
              </a:rPr>
              <a:t>.</a:t>
            </a:r>
            <a:endParaRPr lang="es-EC" sz="2000" dirty="0">
              <a:latin typeface="Arial" panose="020B0604020202020204" pitchFamily="34" charset="0"/>
              <a:cs typeface="Arial" panose="020B0604020202020204" pitchFamily="34" charset="0"/>
            </a:endParaRPr>
          </a:p>
        </p:txBody>
      </p:sp>
      <p:sp>
        <p:nvSpPr>
          <p:cNvPr id="10" name="2 Rectángulo"/>
          <p:cNvSpPr/>
          <p:nvPr/>
        </p:nvSpPr>
        <p:spPr>
          <a:xfrm>
            <a:off x="827583" y="116632"/>
            <a:ext cx="7488833" cy="830997"/>
          </a:xfrm>
          <a:prstGeom prst="rect">
            <a:avLst/>
          </a:prstGeom>
          <a:solidFill>
            <a:schemeClr val="tx2">
              <a:lumMod val="60000"/>
              <a:lumOff val="40000"/>
            </a:schemeClr>
          </a:solidFill>
        </p:spPr>
        <p:txBody>
          <a:bodyPr wrap="square">
            <a:spAutoFit/>
          </a:bodyPr>
          <a:lstStyle/>
          <a:p>
            <a:pPr algn="ctr"/>
            <a:r>
              <a:rPr lang="es-ES" sz="2400" b="1" dirty="0" smtClean="0">
                <a:solidFill>
                  <a:prstClr val="black"/>
                </a:solidFill>
                <a:latin typeface="Arial" panose="020B0604020202020204" pitchFamily="34" charset="0"/>
                <a:cs typeface="Arial" panose="020B0604020202020204" pitchFamily="34" charset="0"/>
              </a:rPr>
              <a:t>CONCLUSIONES DE LOS INSTRUMENTOS DE INVESTIGACIÓN</a:t>
            </a:r>
            <a:endParaRPr lang="es-ES" sz="24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1772816"/>
            <a:ext cx="3816424" cy="2592288"/>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4653136"/>
            <a:ext cx="2590800" cy="1906141"/>
          </a:xfrm>
          <a:prstGeom prst="rect">
            <a:avLst/>
          </a:prstGeom>
        </p:spPr>
      </p:pic>
      <p:pic>
        <p:nvPicPr>
          <p:cNvPr id="8" name="Picture 6" descr="http://www.solo-opiniones.com/wp-content/uploads/hablando-de-hackers-2.jpg"/>
          <p:cNvPicPr>
            <a:picLocks noChangeAspect="1" noChangeArrowheads="1"/>
          </p:cNvPicPr>
          <p:nvPr/>
        </p:nvPicPr>
        <p:blipFill>
          <a:blip r:embed="rId5" cstate="print"/>
          <a:srcRect/>
          <a:stretch>
            <a:fillRect/>
          </a:stretch>
        </p:blipFill>
        <p:spPr bwMode="auto">
          <a:xfrm>
            <a:off x="971600" y="4653136"/>
            <a:ext cx="2524929" cy="1929333"/>
          </a:xfrm>
          <a:prstGeom prst="rect">
            <a:avLst/>
          </a:prstGeom>
          <a:noFill/>
        </p:spPr>
      </p:pic>
    </p:spTree>
    <p:extLst>
      <p:ext uri="{BB962C8B-B14F-4D97-AF65-F5344CB8AC3E}">
        <p14:creationId xmlns:p14="http://schemas.microsoft.com/office/powerpoint/2010/main" val="15978564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6 Imagen" descr="UFA"/>
          <p:cNvPicPr/>
          <p:nvPr/>
        </p:nvPicPr>
        <p:blipFill>
          <a:blip r:embed="rId2">
            <a:extLst>
              <a:ext uri="{28A0092B-C50C-407E-A947-70E740481C1C}">
                <a14:useLocalDpi xmlns:a14="http://schemas.microsoft.com/office/drawing/2010/main" val="0"/>
              </a:ext>
            </a:extLst>
          </a:blip>
          <a:srcRect/>
          <a:stretch>
            <a:fillRect/>
          </a:stretch>
        </p:blipFill>
        <p:spPr bwMode="auto">
          <a:xfrm>
            <a:off x="1475656" y="55230"/>
            <a:ext cx="6313462" cy="1429554"/>
          </a:xfrm>
          <a:prstGeom prst="rect">
            <a:avLst/>
          </a:prstGeom>
          <a:ln>
            <a:noFill/>
          </a:ln>
          <a:effectLst>
            <a:softEdge rad="112500"/>
          </a:effectLst>
        </p:spPr>
      </p:pic>
      <p:sp>
        <p:nvSpPr>
          <p:cNvPr id="8" name="1 CuadroTexto"/>
          <p:cNvSpPr txBox="1"/>
          <p:nvPr/>
        </p:nvSpPr>
        <p:spPr>
          <a:xfrm>
            <a:off x="2267744" y="1628800"/>
            <a:ext cx="5400600" cy="461665"/>
          </a:xfrm>
          <a:prstGeom prst="rect">
            <a:avLst/>
          </a:prstGeom>
          <a:solidFill>
            <a:schemeClr val="accent1"/>
          </a:solidFill>
        </p:spPr>
        <p:txBody>
          <a:bodyPr wrap="square" rtlCol="0">
            <a:spAutoFit/>
          </a:bodyPr>
          <a:lstStyle/>
          <a:p>
            <a:r>
              <a:rPr lang="es-ES" sz="2400" b="1" dirty="0">
                <a:solidFill>
                  <a:prstClr val="black"/>
                </a:solidFill>
                <a:latin typeface="Arial" panose="020B0604020202020204" pitchFamily="34" charset="0"/>
                <a:cs typeface="Arial" panose="020B0604020202020204" pitchFamily="34" charset="0"/>
              </a:rPr>
              <a:t>CONSTRUCCIÓN DE ESCENARIOS</a:t>
            </a:r>
            <a:endParaRPr lang="es-ES" sz="2400"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2348880"/>
            <a:ext cx="5328592" cy="4057651"/>
          </a:xfrm>
          <a:prstGeom prst="rect">
            <a:avLst/>
          </a:prstGeom>
        </p:spPr>
      </p:pic>
      <p:sp>
        <p:nvSpPr>
          <p:cNvPr id="6" name="Oval 4">
            <a:hlinkClick r:id="" action="ppaction://hlinkshowjump?jump=nextslide"/>
          </p:cNvPr>
          <p:cNvSpPr>
            <a:spLocks noChangeArrowheads="1"/>
          </p:cNvSpPr>
          <p:nvPr/>
        </p:nvSpPr>
        <p:spPr bwMode="auto">
          <a:xfrm flipH="1">
            <a:off x="1619672" y="1599854"/>
            <a:ext cx="592444" cy="605010"/>
          </a:xfrm>
          <a:prstGeom prst="ellipse">
            <a:avLst/>
          </a:prstGeom>
          <a:solidFill>
            <a:schemeClr val="accent1"/>
          </a:soli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n-US" sz="2800" b="1" kern="0" dirty="0">
                <a:solidFill>
                  <a:srgbClr val="FFFF00"/>
                </a:solidFill>
                <a:effectLst>
                  <a:outerShdw blurRad="38100" dist="38100" dir="2700000" algn="tl">
                    <a:srgbClr val="000000">
                      <a:alpha val="43137"/>
                    </a:srgbClr>
                  </a:outerShdw>
                </a:effectLst>
                <a:latin typeface="Arial" charset="0"/>
              </a:rPr>
              <a:t>6</a:t>
            </a:r>
          </a:p>
        </p:txBody>
      </p:sp>
    </p:spTree>
    <p:extLst>
      <p:ext uri="{BB962C8B-B14F-4D97-AF65-F5344CB8AC3E}">
        <p14:creationId xmlns:p14="http://schemas.microsoft.com/office/powerpoint/2010/main" val="33480300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26130" y="705470"/>
            <a:ext cx="7662294" cy="923330"/>
          </a:xfrm>
          <a:prstGeom prst="rect">
            <a:avLst/>
          </a:prstGeom>
          <a:ln>
            <a:solidFill>
              <a:schemeClr val="tx2">
                <a:lumMod val="60000"/>
                <a:lumOff val="40000"/>
              </a:schemeClr>
            </a:solidFill>
          </a:ln>
        </p:spPr>
        <p:txBody>
          <a:bodyPr wrap="square">
            <a:spAutoFit/>
          </a:bodyPr>
          <a:lstStyle/>
          <a:p>
            <a:pPr lvl="0" algn="just"/>
            <a:r>
              <a:rPr lang="es-EC" b="1" dirty="0"/>
              <a:t>Paso 1. </a:t>
            </a:r>
            <a:endParaRPr lang="es-EC" b="1" dirty="0" smtClean="0"/>
          </a:p>
          <a:p>
            <a:pPr lvl="0" algn="just"/>
            <a:r>
              <a:rPr lang="es-EC" b="1" dirty="0"/>
              <a:t>Identificación de las fuerzas principales. (definición de las principales variables que modelan la realidad – sectores).</a:t>
            </a:r>
            <a:endParaRPr lang="es-ES" dirty="0">
              <a:solidFill>
                <a:prstClr val="black"/>
              </a:solidFill>
            </a:endParaRPr>
          </a:p>
        </p:txBody>
      </p:sp>
      <p:sp>
        <p:nvSpPr>
          <p:cNvPr id="10" name="2 Rectángulo"/>
          <p:cNvSpPr/>
          <p:nvPr/>
        </p:nvSpPr>
        <p:spPr>
          <a:xfrm>
            <a:off x="1547664" y="116632"/>
            <a:ext cx="6336704" cy="523220"/>
          </a:xfrm>
          <a:prstGeom prst="rect">
            <a:avLst/>
          </a:prstGeom>
          <a:solidFill>
            <a:schemeClr val="tx2">
              <a:lumMod val="60000"/>
              <a:lumOff val="40000"/>
            </a:schemeClr>
          </a:solidFill>
        </p:spPr>
        <p:txBody>
          <a:bodyPr wrap="square">
            <a:spAutoFit/>
          </a:bodyPr>
          <a:lstStyle/>
          <a:p>
            <a:r>
              <a:rPr lang="es-ES" sz="2800" b="1" dirty="0" smtClean="0">
                <a:solidFill>
                  <a:prstClr val="black"/>
                </a:solidFill>
                <a:latin typeface="Arial" panose="020B0604020202020204" pitchFamily="34" charset="0"/>
                <a:cs typeface="Arial" panose="020B0604020202020204" pitchFamily="34" charset="0"/>
              </a:rPr>
              <a:t>CONSTRUCCIÓN DE ESCENARIOS</a:t>
            </a:r>
            <a:endParaRPr lang="es-ES" sz="2800" dirty="0">
              <a:latin typeface="Arial" panose="020B0604020202020204" pitchFamily="34" charset="0"/>
              <a:cs typeface="Arial" panose="020B0604020202020204" pitchFamily="34" charset="0"/>
            </a:endParaRPr>
          </a:p>
        </p:txBody>
      </p:sp>
      <p:graphicFrame>
        <p:nvGraphicFramePr>
          <p:cNvPr id="12" name="Tabla 11"/>
          <p:cNvGraphicFramePr>
            <a:graphicFrameLocks noGrp="1"/>
          </p:cNvGraphicFramePr>
          <p:nvPr>
            <p:extLst>
              <p:ext uri="{D42A27DB-BD31-4B8C-83A1-F6EECF244321}">
                <p14:modId xmlns:p14="http://schemas.microsoft.com/office/powerpoint/2010/main" val="722706690"/>
              </p:ext>
            </p:extLst>
          </p:nvPr>
        </p:nvGraphicFramePr>
        <p:xfrm>
          <a:off x="251520" y="1700808"/>
          <a:ext cx="8712968" cy="4638040"/>
        </p:xfrm>
        <a:graphic>
          <a:graphicData uri="http://schemas.openxmlformats.org/drawingml/2006/table">
            <a:tbl>
              <a:tblPr firstRow="1" bandRow="1">
                <a:tableStyleId>{00A15C55-8517-42AA-B614-E9B94910E393}</a:tableStyleId>
              </a:tblPr>
              <a:tblGrid>
                <a:gridCol w="1944216"/>
                <a:gridCol w="6768752"/>
              </a:tblGrid>
              <a:tr h="370840">
                <a:tc>
                  <a:txBody>
                    <a:bodyPr/>
                    <a:lstStyle/>
                    <a:p>
                      <a:r>
                        <a:rPr lang="es-EC" sz="1400" dirty="0" smtClean="0"/>
                        <a:t>FUERZAS PRINCIPALES</a:t>
                      </a:r>
                      <a:endParaRPr lang="es-EC" sz="1400" dirty="0"/>
                    </a:p>
                  </a:txBody>
                  <a:tcPr/>
                </a:tc>
                <a:tc>
                  <a:txBody>
                    <a:bodyPr/>
                    <a:lstStyle/>
                    <a:p>
                      <a:pPr algn="ctr"/>
                      <a:r>
                        <a:rPr lang="es-EC" sz="1400" dirty="0" smtClean="0"/>
                        <a:t>DEFINICION</a:t>
                      </a:r>
                      <a:endParaRPr lang="es-EC" sz="1400" dirty="0"/>
                    </a:p>
                  </a:txBody>
                  <a:tcPr/>
                </a:tc>
              </a:tr>
              <a:tr h="370840">
                <a:tc>
                  <a:txBody>
                    <a:bodyPr/>
                    <a:lstStyle/>
                    <a:p>
                      <a:r>
                        <a:rPr lang="es-EC" sz="1400" b="1" kern="1200" dirty="0" smtClean="0">
                          <a:solidFill>
                            <a:schemeClr val="dk1"/>
                          </a:solidFill>
                          <a:effectLst/>
                          <a:latin typeface="+mn-lt"/>
                          <a:ea typeface="+mn-ea"/>
                          <a:cs typeface="+mn-cs"/>
                        </a:rPr>
                        <a:t>Capacitación</a:t>
                      </a:r>
                      <a:endParaRPr lang="es-EC" sz="1400" dirty="0"/>
                    </a:p>
                  </a:txBody>
                  <a:tcPr/>
                </a:tc>
                <a:tc>
                  <a:txBody>
                    <a:bodyPr/>
                    <a:lstStyle/>
                    <a:p>
                      <a:r>
                        <a:rPr lang="es-EC" sz="1400" kern="1200" dirty="0" smtClean="0">
                          <a:solidFill>
                            <a:schemeClr val="dk1"/>
                          </a:solidFill>
                          <a:effectLst/>
                          <a:latin typeface="+mn-lt"/>
                          <a:ea typeface="+mn-ea"/>
                          <a:cs typeface="+mn-cs"/>
                        </a:rPr>
                        <a:t>Proceso de enseñanza-aprendizaje, mediante el cual se desarrolla las habilidades y destrezas de los miembros de Ciberdefensa, que les permitan un mejor desempeño en sus labores habituales.</a:t>
                      </a:r>
                      <a:endParaRPr lang="es-EC" sz="1400" dirty="0"/>
                    </a:p>
                  </a:txBody>
                  <a:tcPr/>
                </a:tc>
              </a:tr>
              <a:tr h="370840">
                <a:tc>
                  <a:txBody>
                    <a:bodyPr/>
                    <a:lstStyle/>
                    <a:p>
                      <a:r>
                        <a:rPr lang="es-EC" sz="1400" b="1" kern="1200" dirty="0" smtClean="0">
                          <a:solidFill>
                            <a:schemeClr val="dk1"/>
                          </a:solidFill>
                          <a:effectLst/>
                          <a:latin typeface="+mn-lt"/>
                          <a:ea typeface="+mn-ea"/>
                          <a:cs typeface="+mn-cs"/>
                        </a:rPr>
                        <a:t>Presupuesto</a:t>
                      </a:r>
                      <a:endParaRPr lang="es-EC" sz="1400" dirty="0"/>
                    </a:p>
                  </a:txBody>
                  <a:tcPr/>
                </a:tc>
                <a:tc>
                  <a:txBody>
                    <a:bodyPr/>
                    <a:lstStyle/>
                    <a:p>
                      <a:r>
                        <a:rPr lang="es-EC" sz="1400" b="0" kern="1200" dirty="0" smtClean="0">
                          <a:solidFill>
                            <a:schemeClr val="dk1"/>
                          </a:solidFill>
                          <a:effectLst/>
                          <a:latin typeface="+mn-lt"/>
                          <a:ea typeface="+mn-ea"/>
                          <a:cs typeface="+mn-cs"/>
                        </a:rPr>
                        <a:t>Recursos económicos que se estima será necesario para el fortalecimiento de la Ciberdefensa</a:t>
                      </a:r>
                      <a:r>
                        <a:rPr lang="es-EC" sz="1400" kern="1200" dirty="0" smtClean="0">
                          <a:solidFill>
                            <a:schemeClr val="dk1"/>
                          </a:solidFill>
                          <a:effectLst/>
                          <a:latin typeface="+mn-lt"/>
                          <a:ea typeface="+mn-ea"/>
                          <a:cs typeface="+mn-cs"/>
                        </a:rPr>
                        <a:t>.</a:t>
                      </a:r>
                      <a:endParaRPr lang="es-EC" sz="1400" dirty="0"/>
                    </a:p>
                  </a:txBody>
                  <a:tcPr/>
                </a:tc>
              </a:tr>
              <a:tr h="370840">
                <a:tc>
                  <a:txBody>
                    <a:bodyPr/>
                    <a:lstStyle/>
                    <a:p>
                      <a:r>
                        <a:rPr lang="es-EC" sz="1400" b="1" kern="1200" dirty="0" smtClean="0">
                          <a:solidFill>
                            <a:schemeClr val="dk1"/>
                          </a:solidFill>
                          <a:effectLst/>
                          <a:latin typeface="+mn-lt"/>
                          <a:ea typeface="+mn-ea"/>
                          <a:cs typeface="+mn-cs"/>
                        </a:rPr>
                        <a:t>Marco legal</a:t>
                      </a:r>
                      <a:endParaRPr lang="es-EC" sz="1400" dirty="0"/>
                    </a:p>
                  </a:txBody>
                  <a:tcPr/>
                </a:tc>
                <a:tc>
                  <a:txBody>
                    <a:bodyPr/>
                    <a:lstStyle/>
                    <a:p>
                      <a:r>
                        <a:rPr lang="es-EC" sz="1400" kern="1200" dirty="0" smtClean="0">
                          <a:solidFill>
                            <a:schemeClr val="dk1"/>
                          </a:solidFill>
                          <a:effectLst/>
                          <a:latin typeface="+mn-lt"/>
                          <a:ea typeface="+mn-ea"/>
                          <a:cs typeface="+mn-cs"/>
                        </a:rPr>
                        <a:t>Proporciona las bases sobre las cuales las instituciones construyen y determinan el alcance y naturaleza de su participación, es el orden normativo e institucional de la conducta humana en sociedad inspirada en postulados de justicia.</a:t>
                      </a:r>
                      <a:endParaRPr lang="es-EC" sz="1400" dirty="0"/>
                    </a:p>
                  </a:txBody>
                  <a:tcPr/>
                </a:tc>
              </a:tr>
              <a:tr h="370840">
                <a:tc>
                  <a:txBody>
                    <a:bodyPr/>
                    <a:lstStyle/>
                    <a:p>
                      <a:r>
                        <a:rPr lang="es-EC" sz="1400" b="1" kern="1200" dirty="0" smtClean="0">
                          <a:solidFill>
                            <a:schemeClr val="dk1"/>
                          </a:solidFill>
                          <a:effectLst/>
                          <a:latin typeface="+mn-lt"/>
                          <a:ea typeface="+mn-ea"/>
                          <a:cs typeface="+mn-cs"/>
                        </a:rPr>
                        <a:t>Infraestructura física y</a:t>
                      </a:r>
                      <a:endParaRPr lang="es-EC" sz="1400" kern="1200" dirty="0" smtClean="0">
                        <a:solidFill>
                          <a:schemeClr val="dk1"/>
                        </a:solidFill>
                        <a:effectLst/>
                        <a:latin typeface="+mn-lt"/>
                        <a:ea typeface="+mn-ea"/>
                        <a:cs typeface="+mn-cs"/>
                      </a:endParaRPr>
                    </a:p>
                    <a:p>
                      <a:r>
                        <a:rPr lang="es-EC" sz="1400" b="1" kern="1200" dirty="0" smtClean="0">
                          <a:solidFill>
                            <a:schemeClr val="dk1"/>
                          </a:solidFill>
                          <a:effectLst/>
                          <a:latin typeface="+mn-lt"/>
                          <a:ea typeface="+mn-ea"/>
                          <a:cs typeface="+mn-cs"/>
                        </a:rPr>
                        <a:t>Tecnológica</a:t>
                      </a:r>
                      <a:endParaRPr lang="es-EC"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b="0" kern="1200" dirty="0" smtClean="0">
                          <a:solidFill>
                            <a:schemeClr val="dk1"/>
                          </a:solidFill>
                          <a:effectLst/>
                          <a:latin typeface="+mn-lt"/>
                          <a:ea typeface="+mn-ea"/>
                          <a:cs typeface="+mn-cs"/>
                        </a:rPr>
                        <a:t>Conjunto de elementos o servicios que están considerados como necesarios para que una organización pueda funcionar o para que una actividad se desarrolle efectivamente.</a:t>
                      </a:r>
                      <a:endParaRPr lang="es-EC" sz="1400" kern="1200" dirty="0" smtClean="0">
                        <a:solidFill>
                          <a:schemeClr val="dk1"/>
                        </a:solidFill>
                        <a:effectLst/>
                        <a:latin typeface="+mn-lt"/>
                        <a:ea typeface="+mn-ea"/>
                        <a:cs typeface="+mn-cs"/>
                      </a:endParaRPr>
                    </a:p>
                  </a:txBody>
                  <a:tcPr/>
                </a:tc>
              </a:tr>
              <a:tr h="370840">
                <a:tc>
                  <a:txBody>
                    <a:bodyPr/>
                    <a:lstStyle/>
                    <a:p>
                      <a:r>
                        <a:rPr lang="es-EC" sz="1400" b="1" kern="1200" dirty="0" smtClean="0">
                          <a:solidFill>
                            <a:schemeClr val="dk1"/>
                          </a:solidFill>
                          <a:effectLst/>
                          <a:latin typeface="+mn-lt"/>
                          <a:ea typeface="+mn-ea"/>
                          <a:cs typeface="+mn-cs"/>
                        </a:rPr>
                        <a:t>Políticas de Estado</a:t>
                      </a:r>
                      <a:endParaRPr lang="es-EC" sz="1400" dirty="0"/>
                    </a:p>
                  </a:txBody>
                  <a:tcPr/>
                </a:tc>
                <a:tc>
                  <a:txBody>
                    <a:bodyPr/>
                    <a:lstStyle/>
                    <a:p>
                      <a:r>
                        <a:rPr lang="es-EC" sz="1400" kern="1200" dirty="0" smtClean="0">
                          <a:solidFill>
                            <a:schemeClr val="dk1"/>
                          </a:solidFill>
                          <a:effectLst/>
                          <a:latin typeface="+mn-lt"/>
                          <a:ea typeface="+mn-ea"/>
                          <a:cs typeface="+mn-cs"/>
                        </a:rPr>
                        <a:t>Es aquella que hace a los intereses del pueblo, independientemente del gobierno (de turno), es la determinación política para hacer frente a los riesgos y amenazas cibernéticos.</a:t>
                      </a:r>
                      <a:endParaRPr lang="es-EC" sz="1400" dirty="0"/>
                    </a:p>
                  </a:txBody>
                  <a:tcPr/>
                </a:tc>
              </a:tr>
              <a:tr h="370840">
                <a:tc>
                  <a:txBody>
                    <a:bodyPr/>
                    <a:lstStyle/>
                    <a:p>
                      <a:r>
                        <a:rPr lang="es-EC" sz="1400" b="1" kern="1200" dirty="0" smtClean="0">
                          <a:solidFill>
                            <a:schemeClr val="dk1"/>
                          </a:solidFill>
                          <a:effectLst/>
                          <a:latin typeface="+mn-lt"/>
                          <a:ea typeface="+mn-ea"/>
                          <a:cs typeface="+mn-cs"/>
                        </a:rPr>
                        <a:t>Talento </a:t>
                      </a:r>
                      <a:endParaRPr lang="es-EC" sz="1400" kern="1200" dirty="0" smtClean="0">
                        <a:solidFill>
                          <a:schemeClr val="dk1"/>
                        </a:solidFill>
                        <a:effectLst/>
                        <a:latin typeface="+mn-lt"/>
                        <a:ea typeface="+mn-ea"/>
                        <a:cs typeface="+mn-cs"/>
                      </a:endParaRPr>
                    </a:p>
                    <a:p>
                      <a:r>
                        <a:rPr lang="es-EC" sz="1400" b="1" kern="1200" dirty="0" smtClean="0">
                          <a:solidFill>
                            <a:schemeClr val="dk1"/>
                          </a:solidFill>
                          <a:effectLst/>
                          <a:latin typeface="+mn-lt"/>
                          <a:ea typeface="+mn-ea"/>
                          <a:cs typeface="+mn-cs"/>
                        </a:rPr>
                        <a:t>Humano</a:t>
                      </a:r>
                      <a:endParaRPr lang="es-EC" sz="1400" dirty="0"/>
                    </a:p>
                  </a:txBody>
                  <a:tcPr/>
                </a:tc>
                <a:tc>
                  <a:txBody>
                    <a:bodyPr/>
                    <a:lstStyle/>
                    <a:p>
                      <a:r>
                        <a:rPr lang="es-EC" sz="1400" kern="1200" dirty="0" smtClean="0">
                          <a:solidFill>
                            <a:schemeClr val="dk1"/>
                          </a:solidFill>
                          <a:effectLst/>
                          <a:latin typeface="+mn-lt"/>
                          <a:ea typeface="+mn-ea"/>
                          <a:cs typeface="+mn-cs"/>
                        </a:rPr>
                        <a:t>capacidad de la persona que entiende y comprende de manera inteligente la forma de resolver en determinada ocupación, asumiendo sus habilidades, destrezas, experiencias y aptitudes propias de las personas talentosas</a:t>
                      </a:r>
                      <a:endParaRPr lang="es-EC" sz="1400" dirty="0"/>
                    </a:p>
                  </a:txBody>
                  <a:tcPr/>
                </a:tc>
              </a:tr>
              <a:tr h="370840">
                <a:tc>
                  <a:txBody>
                    <a:bodyPr/>
                    <a:lstStyle/>
                    <a:p>
                      <a:r>
                        <a:rPr lang="es-EC" sz="1400" b="1" kern="1200" dirty="0" smtClean="0">
                          <a:solidFill>
                            <a:schemeClr val="dk1"/>
                          </a:solidFill>
                          <a:effectLst/>
                          <a:latin typeface="+mn-lt"/>
                          <a:ea typeface="+mn-ea"/>
                          <a:cs typeface="+mn-cs"/>
                        </a:rPr>
                        <a:t>Convenios </a:t>
                      </a:r>
                      <a:endParaRPr lang="es-EC" sz="1400" kern="1200" dirty="0" smtClean="0">
                        <a:solidFill>
                          <a:schemeClr val="dk1"/>
                        </a:solidFill>
                        <a:effectLst/>
                        <a:latin typeface="+mn-lt"/>
                        <a:ea typeface="+mn-ea"/>
                        <a:cs typeface="+mn-cs"/>
                      </a:endParaRPr>
                    </a:p>
                    <a:p>
                      <a:r>
                        <a:rPr lang="es-EC" sz="1400" b="1" kern="1200" dirty="0" smtClean="0">
                          <a:solidFill>
                            <a:schemeClr val="dk1"/>
                          </a:solidFill>
                          <a:effectLst/>
                          <a:latin typeface="+mn-lt"/>
                          <a:ea typeface="+mn-ea"/>
                          <a:cs typeface="+mn-cs"/>
                        </a:rPr>
                        <a:t>Internacionales </a:t>
                      </a:r>
                      <a:endParaRPr lang="es-EC" sz="1400" dirty="0"/>
                    </a:p>
                  </a:txBody>
                  <a:tcPr/>
                </a:tc>
                <a:tc>
                  <a:txBody>
                    <a:bodyPr/>
                    <a:lstStyle/>
                    <a:p>
                      <a:r>
                        <a:rPr lang="es-EC" sz="1400" kern="1200" dirty="0" smtClean="0">
                          <a:solidFill>
                            <a:schemeClr val="dk1"/>
                          </a:solidFill>
                          <a:effectLst/>
                          <a:latin typeface="+mn-lt"/>
                          <a:ea typeface="+mn-ea"/>
                          <a:cs typeface="+mn-cs"/>
                        </a:rPr>
                        <a:t>Compromisos de mutuo acuerdo entre los Estados.</a:t>
                      </a:r>
                      <a:endParaRPr lang="es-EC" sz="1400" dirty="0"/>
                    </a:p>
                  </a:txBody>
                  <a:tcPr/>
                </a:tc>
              </a:tr>
            </a:tbl>
          </a:graphicData>
        </a:graphic>
      </p:graphicFrame>
    </p:spTree>
    <p:extLst>
      <p:ext uri="{BB962C8B-B14F-4D97-AF65-F5344CB8AC3E}">
        <p14:creationId xmlns:p14="http://schemas.microsoft.com/office/powerpoint/2010/main" val="6869970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26130" y="705470"/>
            <a:ext cx="7662294" cy="646331"/>
          </a:xfrm>
          <a:prstGeom prst="rect">
            <a:avLst/>
          </a:prstGeom>
          <a:ln>
            <a:solidFill>
              <a:schemeClr val="tx2">
                <a:lumMod val="60000"/>
                <a:lumOff val="40000"/>
              </a:schemeClr>
            </a:solidFill>
          </a:ln>
        </p:spPr>
        <p:txBody>
          <a:bodyPr wrap="square">
            <a:spAutoFit/>
          </a:bodyPr>
          <a:lstStyle/>
          <a:p>
            <a:pPr lvl="0" algn="just"/>
            <a:r>
              <a:rPr lang="es-EC" b="1" dirty="0"/>
              <a:t>Paso </a:t>
            </a:r>
            <a:r>
              <a:rPr lang="es-EC" b="1" dirty="0" smtClean="0"/>
              <a:t>2. </a:t>
            </a:r>
          </a:p>
          <a:p>
            <a:pPr lvl="0" algn="just"/>
            <a:r>
              <a:rPr lang="es-EC" b="1" dirty="0"/>
              <a:t>Establecimiento de los Estados alternativos de cada Sector. (factores).</a:t>
            </a:r>
            <a:endParaRPr lang="es-ES" dirty="0">
              <a:solidFill>
                <a:prstClr val="black"/>
              </a:solidFill>
            </a:endParaRPr>
          </a:p>
        </p:txBody>
      </p:sp>
      <p:sp>
        <p:nvSpPr>
          <p:cNvPr id="10" name="2 Rectángulo"/>
          <p:cNvSpPr/>
          <p:nvPr/>
        </p:nvSpPr>
        <p:spPr>
          <a:xfrm>
            <a:off x="1619672" y="116632"/>
            <a:ext cx="6192688" cy="523220"/>
          </a:xfrm>
          <a:prstGeom prst="rect">
            <a:avLst/>
          </a:prstGeom>
          <a:solidFill>
            <a:schemeClr val="tx2">
              <a:lumMod val="60000"/>
              <a:lumOff val="40000"/>
            </a:schemeClr>
          </a:solidFill>
        </p:spPr>
        <p:txBody>
          <a:bodyPr wrap="square">
            <a:spAutoFit/>
          </a:bodyPr>
          <a:lstStyle/>
          <a:p>
            <a:r>
              <a:rPr lang="es-ES" sz="2800" b="1" dirty="0" smtClean="0">
                <a:solidFill>
                  <a:prstClr val="black"/>
                </a:solidFill>
                <a:latin typeface="Arial" panose="020B0604020202020204" pitchFamily="34" charset="0"/>
                <a:cs typeface="Arial" panose="020B0604020202020204" pitchFamily="34" charset="0"/>
              </a:rPr>
              <a:t>CONSTRUCCIÓN DE ESCENARIOS</a:t>
            </a:r>
            <a:endParaRPr lang="es-ES" sz="2800" dirty="0">
              <a:latin typeface="Arial" panose="020B0604020202020204" pitchFamily="34" charset="0"/>
              <a:cs typeface="Arial" panose="020B0604020202020204" pitchFamily="34" charset="0"/>
            </a:endParaRPr>
          </a:p>
        </p:txBody>
      </p:sp>
      <p:graphicFrame>
        <p:nvGraphicFramePr>
          <p:cNvPr id="12" name="Tabla 11"/>
          <p:cNvGraphicFramePr>
            <a:graphicFrameLocks noGrp="1"/>
          </p:cNvGraphicFramePr>
          <p:nvPr>
            <p:extLst>
              <p:ext uri="{D42A27DB-BD31-4B8C-83A1-F6EECF244321}">
                <p14:modId xmlns:p14="http://schemas.microsoft.com/office/powerpoint/2010/main" val="1315598607"/>
              </p:ext>
            </p:extLst>
          </p:nvPr>
        </p:nvGraphicFramePr>
        <p:xfrm>
          <a:off x="1619672" y="1700808"/>
          <a:ext cx="6480720" cy="4079240"/>
        </p:xfrm>
        <a:graphic>
          <a:graphicData uri="http://schemas.openxmlformats.org/drawingml/2006/table">
            <a:tbl>
              <a:tblPr firstRow="1" bandRow="1">
                <a:tableStyleId>{00A15C55-8517-42AA-B614-E9B94910E393}</a:tableStyleId>
              </a:tblPr>
              <a:tblGrid>
                <a:gridCol w="1440160"/>
                <a:gridCol w="1440160"/>
                <a:gridCol w="3600400"/>
              </a:tblGrid>
              <a:tr h="370840">
                <a:tc>
                  <a:txBody>
                    <a:bodyPr/>
                    <a:lstStyle/>
                    <a:p>
                      <a:r>
                        <a:rPr lang="es-EC" sz="1400" dirty="0" smtClean="0"/>
                        <a:t>FUERZAS</a:t>
                      </a:r>
                      <a:endParaRPr lang="es-EC" sz="1400" dirty="0"/>
                    </a:p>
                  </a:txBody>
                  <a:tcPr/>
                </a:tc>
                <a:tc>
                  <a:txBody>
                    <a:bodyPr/>
                    <a:lstStyle/>
                    <a:p>
                      <a:pPr algn="ctr"/>
                      <a:r>
                        <a:rPr lang="es-EC" sz="1400" dirty="0" smtClean="0"/>
                        <a:t>ID</a:t>
                      </a:r>
                      <a:endParaRPr lang="es-EC" sz="1400" dirty="0"/>
                    </a:p>
                  </a:txBody>
                  <a:tcPr/>
                </a:tc>
                <a:tc>
                  <a:txBody>
                    <a:bodyPr/>
                    <a:lstStyle/>
                    <a:p>
                      <a:pPr algn="ctr"/>
                      <a:r>
                        <a:rPr lang="es-EC" sz="1400" dirty="0" smtClean="0"/>
                        <a:t>VALOR</a:t>
                      </a:r>
                      <a:endParaRPr lang="es-EC" sz="1400" dirty="0"/>
                    </a:p>
                  </a:txBody>
                  <a:tcPr/>
                </a:tc>
              </a:tr>
              <a:tr h="370840">
                <a:tc rowSpan="5">
                  <a:txBody>
                    <a:bodyPr/>
                    <a:lstStyle/>
                    <a:p>
                      <a:endParaRPr lang="es-EC" sz="1400" b="1" kern="1200" dirty="0" smtClean="0">
                        <a:solidFill>
                          <a:schemeClr val="dk1"/>
                        </a:solidFill>
                        <a:effectLst/>
                        <a:latin typeface="+mn-lt"/>
                        <a:ea typeface="+mn-ea"/>
                        <a:cs typeface="+mn-cs"/>
                      </a:endParaRPr>
                    </a:p>
                    <a:p>
                      <a:endParaRPr lang="es-EC" sz="1400" b="1" kern="1200" dirty="0" smtClean="0">
                        <a:solidFill>
                          <a:schemeClr val="dk1"/>
                        </a:solidFill>
                        <a:effectLst/>
                        <a:latin typeface="+mn-lt"/>
                        <a:ea typeface="+mn-ea"/>
                        <a:cs typeface="+mn-cs"/>
                      </a:endParaRPr>
                    </a:p>
                    <a:p>
                      <a:endParaRPr lang="es-EC" sz="1400" b="1" kern="1200" dirty="0" smtClean="0">
                        <a:solidFill>
                          <a:schemeClr val="dk1"/>
                        </a:solidFill>
                        <a:effectLst/>
                        <a:latin typeface="+mn-lt"/>
                        <a:ea typeface="+mn-ea"/>
                        <a:cs typeface="+mn-cs"/>
                      </a:endParaRPr>
                    </a:p>
                    <a:p>
                      <a:r>
                        <a:rPr lang="es-EC" sz="1400" b="1" kern="1200" dirty="0" smtClean="0">
                          <a:solidFill>
                            <a:schemeClr val="dk1"/>
                          </a:solidFill>
                          <a:effectLst/>
                          <a:latin typeface="+mn-lt"/>
                          <a:ea typeface="+mn-ea"/>
                          <a:cs typeface="+mn-cs"/>
                        </a:rPr>
                        <a:t>Capacitación</a:t>
                      </a:r>
                      <a:endParaRPr lang="es-EC" sz="1400" dirty="0"/>
                    </a:p>
                  </a:txBody>
                  <a:tcPr/>
                </a:tc>
                <a:tc>
                  <a:txBody>
                    <a:bodyPr/>
                    <a:lstStyle/>
                    <a:p>
                      <a:pPr algn="ctr"/>
                      <a:r>
                        <a:rPr lang="es-EC" sz="1400" dirty="0" smtClean="0"/>
                        <a:t>C1</a:t>
                      </a:r>
                      <a:endParaRPr lang="es-EC" sz="1400" dirty="0"/>
                    </a:p>
                  </a:txBody>
                  <a:tcPr/>
                </a:tc>
                <a:tc>
                  <a:txBody>
                    <a:bodyPr/>
                    <a:lstStyle/>
                    <a:p>
                      <a:r>
                        <a:rPr lang="es-EC" sz="1400" dirty="0" smtClean="0"/>
                        <a:t>EXCELENTE</a:t>
                      </a:r>
                      <a:endParaRPr lang="es-EC" sz="1400" dirty="0"/>
                    </a:p>
                  </a:txBody>
                  <a:tcPr/>
                </a:tc>
              </a:tr>
              <a:tr h="370840">
                <a:tc vMerge="1">
                  <a:txBody>
                    <a:bodyPr/>
                    <a:lstStyle/>
                    <a:p>
                      <a:endParaRPr lang="es-EC" sz="1400" dirty="0"/>
                    </a:p>
                  </a:txBody>
                  <a:tcPr/>
                </a:tc>
                <a:tc>
                  <a:txBody>
                    <a:bodyPr/>
                    <a:lstStyle/>
                    <a:p>
                      <a:pPr algn="ctr"/>
                      <a:r>
                        <a:rPr lang="es-EC" sz="1400" dirty="0" smtClean="0"/>
                        <a:t>C2</a:t>
                      </a:r>
                      <a:endParaRPr lang="es-EC" sz="1400" dirty="0"/>
                    </a:p>
                  </a:txBody>
                  <a:tcPr/>
                </a:tc>
                <a:tc>
                  <a:txBody>
                    <a:bodyPr/>
                    <a:lstStyle/>
                    <a:p>
                      <a:r>
                        <a:rPr lang="es-EC" sz="1400" dirty="0" smtClean="0"/>
                        <a:t>MUY BUENA</a:t>
                      </a:r>
                      <a:endParaRPr lang="es-EC" sz="1400" dirty="0"/>
                    </a:p>
                  </a:txBody>
                  <a:tcPr/>
                </a:tc>
              </a:tr>
              <a:tr h="370840">
                <a:tc vMerge="1">
                  <a:txBody>
                    <a:bodyPr/>
                    <a:lstStyle/>
                    <a:p>
                      <a:endParaRPr lang="es-EC" sz="1400" dirty="0"/>
                    </a:p>
                  </a:txBody>
                  <a:tcPr/>
                </a:tc>
                <a:tc>
                  <a:txBody>
                    <a:bodyPr/>
                    <a:lstStyle/>
                    <a:p>
                      <a:pPr algn="ctr"/>
                      <a:r>
                        <a:rPr lang="es-EC" sz="1400" dirty="0" smtClean="0"/>
                        <a:t>C3</a:t>
                      </a:r>
                      <a:endParaRPr lang="es-EC" sz="1400" dirty="0"/>
                    </a:p>
                  </a:txBody>
                  <a:tcPr/>
                </a:tc>
                <a:tc>
                  <a:txBody>
                    <a:bodyPr/>
                    <a:lstStyle/>
                    <a:p>
                      <a:r>
                        <a:rPr lang="es-EC" sz="1400" dirty="0" smtClean="0"/>
                        <a:t>BUENA</a:t>
                      </a:r>
                    </a:p>
                  </a:txBody>
                  <a:tcPr/>
                </a:tc>
              </a:tr>
              <a:tr h="370840">
                <a:tc vMerge="1">
                  <a:txBody>
                    <a:bodyPr/>
                    <a:lstStyle/>
                    <a:p>
                      <a:endParaRPr lang="es-EC"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400" kern="1200" dirty="0" smtClean="0">
                          <a:solidFill>
                            <a:schemeClr val="dk1"/>
                          </a:solidFill>
                          <a:effectLst/>
                          <a:latin typeface="+mn-lt"/>
                          <a:ea typeface="+mn-ea"/>
                          <a:cs typeface="+mn-cs"/>
                        </a:rPr>
                        <a:t>C4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kern="1200" dirty="0" smtClean="0">
                          <a:solidFill>
                            <a:schemeClr val="dk1"/>
                          </a:solidFill>
                          <a:effectLst/>
                          <a:latin typeface="+mn-lt"/>
                          <a:ea typeface="+mn-ea"/>
                          <a:cs typeface="+mn-cs"/>
                        </a:rPr>
                        <a:t>REGULAR</a:t>
                      </a:r>
                    </a:p>
                  </a:txBody>
                  <a:tcPr/>
                </a:tc>
              </a:tr>
              <a:tr h="370840">
                <a:tc vMerge="1">
                  <a:txBody>
                    <a:bodyPr/>
                    <a:lstStyle/>
                    <a:p>
                      <a:endParaRPr lang="es-EC" sz="1400" dirty="0"/>
                    </a:p>
                  </a:txBody>
                  <a:tcPr/>
                </a:tc>
                <a:tc>
                  <a:txBody>
                    <a:bodyPr/>
                    <a:lstStyle/>
                    <a:p>
                      <a:pPr algn="ctr"/>
                      <a:r>
                        <a:rPr lang="es-EC" sz="1400" dirty="0" smtClean="0"/>
                        <a:t>C5</a:t>
                      </a:r>
                      <a:endParaRPr lang="es-EC" sz="1400" dirty="0"/>
                    </a:p>
                  </a:txBody>
                  <a:tcPr/>
                </a:tc>
                <a:tc>
                  <a:txBody>
                    <a:bodyPr/>
                    <a:lstStyle/>
                    <a:p>
                      <a:r>
                        <a:rPr lang="es-EC" sz="1400" dirty="0" smtClean="0"/>
                        <a:t>DEFICIENTE</a:t>
                      </a:r>
                      <a:endParaRPr lang="es-EC" sz="1400" dirty="0"/>
                    </a:p>
                  </a:txBody>
                  <a:tcPr/>
                </a:tc>
              </a:tr>
              <a:tr h="370840">
                <a:tc rowSpan="5">
                  <a:txBody>
                    <a:bodyPr/>
                    <a:lstStyle/>
                    <a:p>
                      <a:endParaRPr lang="es-EC" sz="1400" dirty="0" smtClean="0"/>
                    </a:p>
                    <a:p>
                      <a:endParaRPr lang="es-EC" sz="1400" dirty="0" smtClean="0"/>
                    </a:p>
                    <a:p>
                      <a:endParaRPr lang="es-EC" sz="1400" dirty="0" smtClean="0"/>
                    </a:p>
                    <a:p>
                      <a:r>
                        <a:rPr lang="es-EC" sz="1400" b="1" dirty="0" smtClean="0"/>
                        <a:t>Presupuesto</a:t>
                      </a:r>
                      <a:endParaRPr lang="es-EC" sz="1400" b="1" dirty="0"/>
                    </a:p>
                  </a:txBody>
                  <a:tcPr/>
                </a:tc>
                <a:tc>
                  <a:txBody>
                    <a:bodyPr/>
                    <a:lstStyle/>
                    <a:p>
                      <a:pPr algn="ctr"/>
                      <a:r>
                        <a:rPr lang="es-EC" sz="1400" dirty="0" smtClean="0"/>
                        <a:t>P1</a:t>
                      </a:r>
                      <a:endParaRPr lang="es-EC" sz="1400" dirty="0"/>
                    </a:p>
                  </a:txBody>
                  <a:tcPr/>
                </a:tc>
                <a:tc>
                  <a:txBody>
                    <a:bodyPr/>
                    <a:lstStyle/>
                    <a:p>
                      <a:r>
                        <a:rPr lang="es-EC" sz="1400" dirty="0" smtClean="0"/>
                        <a:t>MUY FAVORABLE</a:t>
                      </a:r>
                      <a:endParaRPr lang="es-EC" sz="1400" dirty="0"/>
                    </a:p>
                  </a:txBody>
                  <a:tcPr/>
                </a:tc>
              </a:tr>
              <a:tr h="370840">
                <a:tc vMerge="1">
                  <a:txBody>
                    <a:bodyPr/>
                    <a:lstStyle/>
                    <a:p>
                      <a:endParaRPr lang="es-EC" sz="1400" dirty="0"/>
                    </a:p>
                  </a:txBody>
                  <a:tcPr/>
                </a:tc>
                <a:tc>
                  <a:txBody>
                    <a:bodyPr/>
                    <a:lstStyle/>
                    <a:p>
                      <a:pPr algn="ctr"/>
                      <a:r>
                        <a:rPr lang="es-EC" sz="1400" dirty="0" smtClean="0"/>
                        <a:t>P2</a:t>
                      </a:r>
                      <a:endParaRPr lang="es-EC" sz="1400" dirty="0"/>
                    </a:p>
                  </a:txBody>
                  <a:tcPr/>
                </a:tc>
                <a:tc>
                  <a:txBody>
                    <a:bodyPr/>
                    <a:lstStyle/>
                    <a:p>
                      <a:r>
                        <a:rPr lang="es-EC" sz="1400" dirty="0" smtClean="0"/>
                        <a:t>FAVORABLE</a:t>
                      </a:r>
                      <a:endParaRPr lang="es-EC" sz="1400" dirty="0"/>
                    </a:p>
                  </a:txBody>
                  <a:tcPr/>
                </a:tc>
              </a:tr>
              <a:tr h="370840">
                <a:tc vMerge="1">
                  <a:txBody>
                    <a:bodyPr/>
                    <a:lstStyle/>
                    <a:p>
                      <a:endParaRPr lang="es-EC" sz="1400" dirty="0"/>
                    </a:p>
                  </a:txBody>
                  <a:tcPr/>
                </a:tc>
                <a:tc>
                  <a:txBody>
                    <a:bodyPr/>
                    <a:lstStyle/>
                    <a:p>
                      <a:pPr algn="ctr"/>
                      <a:r>
                        <a:rPr lang="es-EC" sz="1400" dirty="0" smtClean="0"/>
                        <a:t>P3</a:t>
                      </a:r>
                      <a:endParaRPr lang="es-EC" sz="1400" dirty="0"/>
                    </a:p>
                  </a:txBody>
                  <a:tcPr/>
                </a:tc>
                <a:tc>
                  <a:txBody>
                    <a:bodyPr/>
                    <a:lstStyle/>
                    <a:p>
                      <a:r>
                        <a:rPr lang="es-EC" sz="1400" dirty="0" smtClean="0"/>
                        <a:t>MEDIANAMENTE FAVORABLE</a:t>
                      </a:r>
                      <a:endParaRPr lang="es-EC" sz="1400" dirty="0"/>
                    </a:p>
                  </a:txBody>
                  <a:tcPr/>
                </a:tc>
              </a:tr>
              <a:tr h="370840">
                <a:tc vMerge="1">
                  <a:txBody>
                    <a:bodyPr/>
                    <a:lstStyle/>
                    <a:p>
                      <a:endParaRPr lang="es-EC" sz="1400" dirty="0"/>
                    </a:p>
                  </a:txBody>
                  <a:tcPr/>
                </a:tc>
                <a:tc>
                  <a:txBody>
                    <a:bodyPr/>
                    <a:lstStyle/>
                    <a:p>
                      <a:pPr algn="ctr"/>
                      <a:r>
                        <a:rPr lang="es-EC" sz="1400" dirty="0" smtClean="0"/>
                        <a:t>P4</a:t>
                      </a:r>
                      <a:endParaRPr lang="es-EC" sz="1400" dirty="0"/>
                    </a:p>
                  </a:txBody>
                  <a:tcPr/>
                </a:tc>
                <a:tc>
                  <a:txBody>
                    <a:bodyPr/>
                    <a:lstStyle/>
                    <a:p>
                      <a:r>
                        <a:rPr lang="es-EC" sz="1400" dirty="0" smtClean="0"/>
                        <a:t>DESFABORABLE</a:t>
                      </a:r>
                      <a:endParaRPr lang="es-EC" sz="1400" dirty="0"/>
                    </a:p>
                  </a:txBody>
                  <a:tcPr/>
                </a:tc>
              </a:tr>
              <a:tr h="370840">
                <a:tc vMerge="1">
                  <a:txBody>
                    <a:bodyPr/>
                    <a:lstStyle/>
                    <a:p>
                      <a:endParaRPr lang="es-EC" sz="1400" dirty="0"/>
                    </a:p>
                  </a:txBody>
                  <a:tcPr/>
                </a:tc>
                <a:tc>
                  <a:txBody>
                    <a:bodyPr/>
                    <a:lstStyle/>
                    <a:p>
                      <a:pPr algn="ctr"/>
                      <a:r>
                        <a:rPr lang="es-EC" sz="1400" dirty="0" smtClean="0"/>
                        <a:t>P5</a:t>
                      </a:r>
                      <a:endParaRPr lang="es-EC" sz="1400" dirty="0"/>
                    </a:p>
                  </a:txBody>
                  <a:tcPr/>
                </a:tc>
                <a:tc>
                  <a:txBody>
                    <a:bodyPr/>
                    <a:lstStyle/>
                    <a:p>
                      <a:r>
                        <a:rPr lang="es-EC" sz="1400" dirty="0" smtClean="0"/>
                        <a:t>ADVERSA</a:t>
                      </a:r>
                      <a:endParaRPr lang="es-EC" sz="1400" dirty="0"/>
                    </a:p>
                  </a:txBody>
                  <a:tcPr/>
                </a:tc>
              </a:tr>
            </a:tbl>
          </a:graphicData>
        </a:graphic>
      </p:graphicFrame>
    </p:spTree>
    <p:extLst>
      <p:ext uri="{BB962C8B-B14F-4D97-AF65-F5344CB8AC3E}">
        <p14:creationId xmlns:p14="http://schemas.microsoft.com/office/powerpoint/2010/main" val="13923275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26130" y="705470"/>
            <a:ext cx="7662294" cy="646331"/>
          </a:xfrm>
          <a:prstGeom prst="rect">
            <a:avLst/>
          </a:prstGeom>
          <a:ln>
            <a:solidFill>
              <a:schemeClr val="tx2">
                <a:lumMod val="60000"/>
                <a:lumOff val="40000"/>
              </a:schemeClr>
            </a:solidFill>
          </a:ln>
        </p:spPr>
        <p:txBody>
          <a:bodyPr wrap="square">
            <a:spAutoFit/>
          </a:bodyPr>
          <a:lstStyle/>
          <a:p>
            <a:pPr lvl="0" algn="just"/>
            <a:r>
              <a:rPr lang="es-EC" b="1" dirty="0"/>
              <a:t>Paso 3</a:t>
            </a:r>
            <a:r>
              <a:rPr lang="es-EC" b="1" dirty="0" smtClean="0"/>
              <a:t>. </a:t>
            </a:r>
          </a:p>
          <a:p>
            <a:pPr lvl="0" algn="just"/>
            <a:r>
              <a:rPr lang="es-EC" b="1" dirty="0"/>
              <a:t>Construcción de la Matriz Sectores/Factores</a:t>
            </a:r>
            <a:endParaRPr lang="es-EC" b="1" dirty="0" smtClean="0"/>
          </a:p>
        </p:txBody>
      </p:sp>
      <p:sp>
        <p:nvSpPr>
          <p:cNvPr id="10" name="2 Rectángulo"/>
          <p:cNvSpPr/>
          <p:nvPr/>
        </p:nvSpPr>
        <p:spPr>
          <a:xfrm>
            <a:off x="1619672" y="116632"/>
            <a:ext cx="6264696" cy="523220"/>
          </a:xfrm>
          <a:prstGeom prst="rect">
            <a:avLst/>
          </a:prstGeom>
          <a:solidFill>
            <a:schemeClr val="tx2">
              <a:lumMod val="60000"/>
              <a:lumOff val="40000"/>
            </a:schemeClr>
          </a:solidFill>
        </p:spPr>
        <p:txBody>
          <a:bodyPr wrap="square">
            <a:spAutoFit/>
          </a:bodyPr>
          <a:lstStyle/>
          <a:p>
            <a:r>
              <a:rPr lang="es-ES" sz="2800" b="1" dirty="0" smtClean="0">
                <a:solidFill>
                  <a:prstClr val="black"/>
                </a:solidFill>
                <a:latin typeface="Arial" panose="020B0604020202020204" pitchFamily="34" charset="0"/>
                <a:cs typeface="Arial" panose="020B0604020202020204" pitchFamily="34" charset="0"/>
              </a:rPr>
              <a:t>CONSTRUCCIÓN DE ESCENARIOS</a:t>
            </a:r>
            <a:endParaRPr lang="es-ES" sz="2800" dirty="0">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329149251"/>
              </p:ext>
            </p:extLst>
          </p:nvPr>
        </p:nvGraphicFramePr>
        <p:xfrm>
          <a:off x="726130" y="1643539"/>
          <a:ext cx="7662293" cy="4665782"/>
        </p:xfrm>
        <a:graphic>
          <a:graphicData uri="http://schemas.openxmlformats.org/drawingml/2006/table">
            <a:tbl>
              <a:tblPr firstRow="1" firstCol="1" bandRow="1">
                <a:tableStyleId>{D7AC3CCA-C797-4891-BE02-D94E43425B78}</a:tableStyleId>
              </a:tblPr>
              <a:tblGrid>
                <a:gridCol w="1045045"/>
                <a:gridCol w="1159615"/>
                <a:gridCol w="1160432"/>
                <a:gridCol w="1044225"/>
                <a:gridCol w="1159615"/>
                <a:gridCol w="932929"/>
                <a:gridCol w="1160432"/>
              </a:tblGrid>
              <a:tr h="267849">
                <a:tc>
                  <a:txBody>
                    <a:bodyPr/>
                    <a:lstStyle/>
                    <a:p>
                      <a:pPr algn="ctr">
                        <a:lnSpc>
                          <a:spcPct val="150000"/>
                        </a:lnSpc>
                        <a:spcAft>
                          <a:spcPts val="0"/>
                        </a:spcAft>
                      </a:pPr>
                      <a:r>
                        <a:rPr lang="es-EC" sz="1000">
                          <a:effectLst/>
                        </a:rPr>
                        <a:t>C</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P</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I</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V</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5698">
                <a:tc>
                  <a:txBody>
                    <a:bodyPr/>
                    <a:lstStyle/>
                    <a:p>
                      <a:pPr algn="ctr">
                        <a:lnSpc>
                          <a:spcPct val="150000"/>
                        </a:lnSpc>
                        <a:spcAft>
                          <a:spcPts val="0"/>
                        </a:spcAft>
                      </a:pPr>
                      <a:r>
                        <a:rPr lang="es-EC" sz="1000">
                          <a:effectLst/>
                        </a:rPr>
                        <a:t>Capacitación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Presupuesto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Marco</a:t>
                      </a:r>
                      <a:endParaRPr lang="es-EC" sz="1100">
                        <a:effectLst/>
                      </a:endParaRPr>
                    </a:p>
                    <a:p>
                      <a:pPr algn="ctr">
                        <a:lnSpc>
                          <a:spcPct val="150000"/>
                        </a:lnSpc>
                        <a:spcAft>
                          <a:spcPts val="0"/>
                        </a:spcAft>
                      </a:pPr>
                      <a:r>
                        <a:rPr lang="es-EC" sz="1000">
                          <a:effectLst/>
                        </a:rPr>
                        <a:t>Legal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Infra física y Tecnológica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Políticas</a:t>
                      </a:r>
                      <a:endParaRPr lang="es-EC" sz="1100">
                        <a:effectLst/>
                      </a:endParaRPr>
                    </a:p>
                    <a:p>
                      <a:pPr algn="ctr">
                        <a:lnSpc>
                          <a:spcPct val="150000"/>
                        </a:lnSpc>
                        <a:spcAft>
                          <a:spcPts val="0"/>
                        </a:spcAft>
                      </a:pPr>
                      <a:r>
                        <a:rPr lang="es-EC" sz="1000">
                          <a:effectLst/>
                        </a:rPr>
                        <a:t>Estado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Talento</a:t>
                      </a:r>
                      <a:endParaRPr lang="es-EC" sz="1100">
                        <a:effectLst/>
                      </a:endParaRPr>
                    </a:p>
                    <a:p>
                      <a:pPr algn="ctr">
                        <a:lnSpc>
                          <a:spcPct val="150000"/>
                        </a:lnSpc>
                        <a:spcAft>
                          <a:spcPts val="0"/>
                        </a:spcAft>
                      </a:pPr>
                      <a:r>
                        <a:rPr lang="es-EC" sz="1000">
                          <a:effectLst/>
                        </a:rPr>
                        <a:t>Humano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Convenios</a:t>
                      </a:r>
                      <a:endParaRPr lang="es-EC" sz="1100">
                        <a:effectLst/>
                      </a:endParaRPr>
                    </a:p>
                    <a:p>
                      <a:pPr algn="ctr">
                        <a:lnSpc>
                          <a:spcPct val="150000"/>
                        </a:lnSpc>
                        <a:spcAft>
                          <a:spcPts val="0"/>
                        </a:spcAft>
                      </a:pPr>
                      <a:r>
                        <a:rPr lang="es-EC" sz="1000">
                          <a:effectLst/>
                        </a:rPr>
                        <a:t>Internacional.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89268">
                <a:tc>
                  <a:txBody>
                    <a:bodyPr/>
                    <a:lstStyle/>
                    <a:p>
                      <a:pPr algn="ctr">
                        <a:lnSpc>
                          <a:spcPct val="150000"/>
                        </a:lnSpc>
                        <a:spcAft>
                          <a:spcPts val="0"/>
                        </a:spcAft>
                      </a:pPr>
                      <a:r>
                        <a:rPr lang="es-EC" sz="1000">
                          <a:effectLst/>
                        </a:rPr>
                        <a:t>C1</a:t>
                      </a:r>
                      <a:endParaRPr lang="es-EC" sz="1100">
                        <a:effectLst/>
                      </a:endParaRPr>
                    </a:p>
                    <a:p>
                      <a:pPr algn="ctr">
                        <a:lnSpc>
                          <a:spcPct val="150000"/>
                        </a:lnSpc>
                        <a:spcAft>
                          <a:spcPts val="0"/>
                        </a:spcAft>
                      </a:pPr>
                      <a:r>
                        <a:rPr lang="es-EC" sz="1000">
                          <a:effectLst/>
                        </a:rPr>
                        <a:t>Excelente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P1</a:t>
                      </a:r>
                      <a:endParaRPr lang="es-EC" sz="1100">
                        <a:effectLst/>
                      </a:endParaRPr>
                    </a:p>
                    <a:p>
                      <a:pPr algn="ctr">
                        <a:lnSpc>
                          <a:spcPct val="150000"/>
                        </a:lnSpc>
                        <a:spcAft>
                          <a:spcPts val="0"/>
                        </a:spcAft>
                      </a:pPr>
                      <a:r>
                        <a:rPr lang="es-EC" sz="1000">
                          <a:effectLst/>
                        </a:rPr>
                        <a:t>Muy 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L1</a:t>
                      </a:r>
                      <a:endParaRPr lang="es-EC" sz="1100">
                        <a:effectLst/>
                      </a:endParaRPr>
                    </a:p>
                    <a:p>
                      <a:pPr algn="ctr">
                        <a:lnSpc>
                          <a:spcPct val="150000"/>
                        </a:lnSpc>
                        <a:spcAft>
                          <a:spcPts val="0"/>
                        </a:spcAft>
                      </a:pPr>
                      <a:r>
                        <a:rPr lang="es-EC" sz="1000">
                          <a:effectLst/>
                        </a:rPr>
                        <a:t>Muy 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I1</a:t>
                      </a:r>
                      <a:endParaRPr lang="es-EC" sz="1100">
                        <a:effectLst/>
                      </a:endParaRPr>
                    </a:p>
                    <a:p>
                      <a:pPr algn="ctr">
                        <a:lnSpc>
                          <a:spcPct val="150000"/>
                        </a:lnSpc>
                        <a:spcAft>
                          <a:spcPts val="0"/>
                        </a:spcAft>
                      </a:pPr>
                      <a:r>
                        <a:rPr lang="es-EC" sz="1000">
                          <a:effectLst/>
                        </a:rPr>
                        <a:t>Excelente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E1</a:t>
                      </a:r>
                      <a:endParaRPr lang="es-EC" sz="1100">
                        <a:effectLst/>
                      </a:endParaRPr>
                    </a:p>
                    <a:p>
                      <a:pPr algn="ctr">
                        <a:lnSpc>
                          <a:spcPct val="150000"/>
                        </a:lnSpc>
                        <a:spcAft>
                          <a:spcPts val="0"/>
                        </a:spcAft>
                      </a:pPr>
                      <a:r>
                        <a:rPr lang="es-EC" sz="1000">
                          <a:effectLst/>
                        </a:rPr>
                        <a:t>Muy 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T1</a:t>
                      </a:r>
                      <a:endParaRPr lang="es-EC" sz="1100">
                        <a:effectLst/>
                      </a:endParaRPr>
                    </a:p>
                    <a:p>
                      <a:pPr algn="ctr">
                        <a:lnSpc>
                          <a:spcPct val="150000"/>
                        </a:lnSpc>
                        <a:spcAft>
                          <a:spcPts val="0"/>
                        </a:spcAft>
                      </a:pPr>
                      <a:r>
                        <a:rPr lang="es-EC" sz="1000">
                          <a:effectLst/>
                        </a:rPr>
                        <a:t>Excelente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V1</a:t>
                      </a:r>
                      <a:endParaRPr lang="es-EC" sz="1100">
                        <a:effectLst/>
                      </a:endParaRPr>
                    </a:p>
                    <a:p>
                      <a:pPr algn="ctr">
                        <a:lnSpc>
                          <a:spcPct val="150000"/>
                        </a:lnSpc>
                        <a:spcAft>
                          <a:spcPts val="0"/>
                        </a:spcAft>
                      </a:pPr>
                      <a:r>
                        <a:rPr lang="es-EC" sz="1000">
                          <a:effectLst/>
                        </a:rPr>
                        <a:t>Muy 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89268">
                <a:tc>
                  <a:txBody>
                    <a:bodyPr/>
                    <a:lstStyle/>
                    <a:p>
                      <a:pPr algn="ctr">
                        <a:lnSpc>
                          <a:spcPct val="150000"/>
                        </a:lnSpc>
                        <a:spcAft>
                          <a:spcPts val="0"/>
                        </a:spcAft>
                      </a:pPr>
                      <a:r>
                        <a:rPr lang="es-EC" sz="1000">
                          <a:effectLst/>
                        </a:rPr>
                        <a:t>C2</a:t>
                      </a:r>
                      <a:endParaRPr lang="es-EC" sz="1100">
                        <a:effectLst/>
                      </a:endParaRPr>
                    </a:p>
                    <a:p>
                      <a:pPr algn="ctr">
                        <a:lnSpc>
                          <a:spcPct val="150000"/>
                        </a:lnSpc>
                        <a:spcAft>
                          <a:spcPts val="0"/>
                        </a:spcAft>
                      </a:pPr>
                      <a:r>
                        <a:rPr lang="es-EC" sz="1000">
                          <a:effectLst/>
                        </a:rPr>
                        <a:t>Muy Buena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P2</a:t>
                      </a:r>
                      <a:endParaRPr lang="es-EC" sz="1100">
                        <a:effectLst/>
                      </a:endParaRPr>
                    </a:p>
                    <a:p>
                      <a:pPr algn="ctr">
                        <a:lnSpc>
                          <a:spcPct val="150000"/>
                        </a:lnSpc>
                        <a:spcAft>
                          <a:spcPts val="0"/>
                        </a:spcAft>
                      </a:pPr>
                      <a:r>
                        <a:rPr lang="es-EC" sz="1000">
                          <a:effectLst/>
                        </a:rPr>
                        <a:t>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L2</a:t>
                      </a:r>
                      <a:endParaRPr lang="es-EC" sz="1100">
                        <a:effectLst/>
                      </a:endParaRPr>
                    </a:p>
                    <a:p>
                      <a:pPr algn="ctr">
                        <a:lnSpc>
                          <a:spcPct val="150000"/>
                        </a:lnSpc>
                        <a:spcAft>
                          <a:spcPts val="0"/>
                        </a:spcAft>
                      </a:pPr>
                      <a:r>
                        <a:rPr lang="es-EC" sz="1000">
                          <a:effectLst/>
                        </a:rPr>
                        <a:t>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I2</a:t>
                      </a:r>
                      <a:endParaRPr lang="es-EC" sz="1100">
                        <a:effectLst/>
                      </a:endParaRPr>
                    </a:p>
                    <a:p>
                      <a:pPr algn="ctr">
                        <a:lnSpc>
                          <a:spcPct val="150000"/>
                        </a:lnSpc>
                        <a:spcAft>
                          <a:spcPts val="0"/>
                        </a:spcAft>
                      </a:pPr>
                      <a:r>
                        <a:rPr lang="es-EC" sz="1000">
                          <a:effectLst/>
                        </a:rPr>
                        <a:t>Óptima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E2</a:t>
                      </a:r>
                      <a:endParaRPr lang="es-EC" sz="1100">
                        <a:effectLst/>
                      </a:endParaRPr>
                    </a:p>
                    <a:p>
                      <a:pPr algn="ctr">
                        <a:lnSpc>
                          <a:spcPct val="150000"/>
                        </a:lnSpc>
                        <a:spcAft>
                          <a:spcPts val="0"/>
                        </a:spcAft>
                      </a:pPr>
                      <a:r>
                        <a:rPr lang="es-EC" sz="1000">
                          <a:effectLst/>
                        </a:rPr>
                        <a:t>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T2</a:t>
                      </a:r>
                      <a:endParaRPr lang="es-EC" sz="1100">
                        <a:effectLst/>
                      </a:endParaRPr>
                    </a:p>
                    <a:p>
                      <a:pPr algn="ctr">
                        <a:lnSpc>
                          <a:spcPct val="150000"/>
                        </a:lnSpc>
                        <a:spcAft>
                          <a:spcPts val="0"/>
                        </a:spcAft>
                      </a:pPr>
                      <a:r>
                        <a:rPr lang="es-EC" sz="1000">
                          <a:effectLst/>
                        </a:rPr>
                        <a:t>Muy Buena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V2</a:t>
                      </a:r>
                      <a:endParaRPr lang="es-EC" sz="1100">
                        <a:effectLst/>
                      </a:endParaRPr>
                    </a:p>
                    <a:p>
                      <a:pPr algn="ctr">
                        <a:lnSpc>
                          <a:spcPct val="150000"/>
                        </a:lnSpc>
                        <a:spcAft>
                          <a:spcPts val="0"/>
                        </a:spcAft>
                      </a:pPr>
                      <a:r>
                        <a:rPr lang="es-EC" sz="1000">
                          <a:effectLst/>
                        </a:rPr>
                        <a:t>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62325">
                <a:tc>
                  <a:txBody>
                    <a:bodyPr/>
                    <a:lstStyle/>
                    <a:p>
                      <a:pPr algn="ctr">
                        <a:lnSpc>
                          <a:spcPct val="150000"/>
                        </a:lnSpc>
                        <a:spcAft>
                          <a:spcPts val="0"/>
                        </a:spcAft>
                      </a:pPr>
                      <a:r>
                        <a:rPr lang="es-EC" sz="1000">
                          <a:effectLst/>
                        </a:rPr>
                        <a:t>C3</a:t>
                      </a:r>
                      <a:endParaRPr lang="es-EC" sz="1100">
                        <a:effectLst/>
                      </a:endParaRPr>
                    </a:p>
                    <a:p>
                      <a:pPr algn="ctr">
                        <a:lnSpc>
                          <a:spcPct val="150000"/>
                        </a:lnSpc>
                        <a:spcAft>
                          <a:spcPts val="0"/>
                        </a:spcAft>
                      </a:pPr>
                      <a:r>
                        <a:rPr lang="es-EC" sz="1000">
                          <a:effectLst/>
                        </a:rPr>
                        <a:t>Buena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P3</a:t>
                      </a:r>
                      <a:endParaRPr lang="es-EC" sz="1100">
                        <a:effectLst/>
                      </a:endParaRPr>
                    </a:p>
                    <a:p>
                      <a:pPr algn="ctr">
                        <a:lnSpc>
                          <a:spcPct val="150000"/>
                        </a:lnSpc>
                        <a:spcAft>
                          <a:spcPts val="0"/>
                        </a:spcAft>
                      </a:pPr>
                      <a:r>
                        <a:rPr lang="es-EC" sz="1000">
                          <a:effectLst/>
                        </a:rPr>
                        <a:t>Medianamente</a:t>
                      </a:r>
                      <a:endParaRPr lang="es-EC" sz="1100">
                        <a:effectLst/>
                      </a:endParaRPr>
                    </a:p>
                    <a:p>
                      <a:pPr algn="ctr">
                        <a:lnSpc>
                          <a:spcPct val="150000"/>
                        </a:lnSpc>
                        <a:spcAft>
                          <a:spcPts val="0"/>
                        </a:spcAft>
                      </a:pPr>
                      <a:r>
                        <a:rPr lang="es-EC" sz="1000">
                          <a:effectLst/>
                        </a:rPr>
                        <a:t>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L3</a:t>
                      </a:r>
                      <a:endParaRPr lang="es-EC" sz="1100">
                        <a:effectLst/>
                      </a:endParaRPr>
                    </a:p>
                    <a:p>
                      <a:pPr algn="ctr">
                        <a:lnSpc>
                          <a:spcPct val="150000"/>
                        </a:lnSpc>
                        <a:spcAft>
                          <a:spcPts val="0"/>
                        </a:spcAft>
                      </a:pPr>
                      <a:r>
                        <a:rPr lang="es-EC" sz="1000">
                          <a:effectLst/>
                        </a:rPr>
                        <a:t>Medianamente</a:t>
                      </a:r>
                      <a:endParaRPr lang="es-EC" sz="1100">
                        <a:effectLst/>
                      </a:endParaRPr>
                    </a:p>
                    <a:p>
                      <a:pPr algn="ctr">
                        <a:lnSpc>
                          <a:spcPct val="150000"/>
                        </a:lnSpc>
                        <a:spcAft>
                          <a:spcPts val="0"/>
                        </a:spcAft>
                      </a:pPr>
                      <a:r>
                        <a:rPr lang="es-EC" sz="1000">
                          <a:effectLst/>
                        </a:rPr>
                        <a:t>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I3</a:t>
                      </a:r>
                      <a:endParaRPr lang="es-EC" sz="1100">
                        <a:effectLst/>
                      </a:endParaRPr>
                    </a:p>
                    <a:p>
                      <a:pPr algn="ctr">
                        <a:lnSpc>
                          <a:spcPct val="150000"/>
                        </a:lnSpc>
                        <a:spcAft>
                          <a:spcPts val="0"/>
                        </a:spcAft>
                      </a:pPr>
                      <a:r>
                        <a:rPr lang="es-EC" sz="1000">
                          <a:effectLst/>
                        </a:rPr>
                        <a:t>Normal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E3</a:t>
                      </a:r>
                      <a:endParaRPr lang="es-EC" sz="1100">
                        <a:effectLst/>
                      </a:endParaRPr>
                    </a:p>
                    <a:p>
                      <a:pPr algn="ctr">
                        <a:lnSpc>
                          <a:spcPct val="150000"/>
                        </a:lnSpc>
                        <a:spcAft>
                          <a:spcPts val="0"/>
                        </a:spcAft>
                      </a:pPr>
                      <a:r>
                        <a:rPr lang="es-EC" sz="1000">
                          <a:effectLst/>
                        </a:rPr>
                        <a:t>Medianamente</a:t>
                      </a:r>
                      <a:endParaRPr lang="es-EC" sz="1100">
                        <a:effectLst/>
                      </a:endParaRPr>
                    </a:p>
                    <a:p>
                      <a:pPr algn="ctr">
                        <a:lnSpc>
                          <a:spcPct val="150000"/>
                        </a:lnSpc>
                        <a:spcAft>
                          <a:spcPts val="0"/>
                        </a:spcAft>
                      </a:pPr>
                      <a:r>
                        <a:rPr lang="es-EC" sz="1000">
                          <a:effectLst/>
                        </a:rPr>
                        <a:t>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T3</a:t>
                      </a:r>
                      <a:endParaRPr lang="es-EC" sz="1100">
                        <a:effectLst/>
                      </a:endParaRPr>
                    </a:p>
                    <a:p>
                      <a:pPr algn="ctr">
                        <a:lnSpc>
                          <a:spcPct val="150000"/>
                        </a:lnSpc>
                        <a:spcAft>
                          <a:spcPts val="0"/>
                        </a:spcAft>
                      </a:pPr>
                      <a:r>
                        <a:rPr lang="es-EC" sz="1000">
                          <a:effectLst/>
                        </a:rPr>
                        <a:t>Buena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V3</a:t>
                      </a:r>
                      <a:endParaRPr lang="es-EC" sz="1100">
                        <a:effectLst/>
                      </a:endParaRPr>
                    </a:p>
                    <a:p>
                      <a:pPr algn="ctr">
                        <a:lnSpc>
                          <a:spcPct val="150000"/>
                        </a:lnSpc>
                        <a:spcAft>
                          <a:spcPts val="0"/>
                        </a:spcAft>
                      </a:pPr>
                      <a:r>
                        <a:rPr lang="es-EC" sz="1000">
                          <a:effectLst/>
                        </a:rPr>
                        <a:t>Medianamente</a:t>
                      </a:r>
                      <a:endParaRPr lang="es-EC" sz="1100">
                        <a:effectLst/>
                      </a:endParaRPr>
                    </a:p>
                    <a:p>
                      <a:pPr algn="ctr">
                        <a:lnSpc>
                          <a:spcPct val="150000"/>
                        </a:lnSpc>
                        <a:spcAft>
                          <a:spcPts val="0"/>
                        </a:spcAft>
                      </a:pPr>
                      <a:r>
                        <a:rPr lang="es-EC" sz="1000">
                          <a:effectLst/>
                        </a:rPr>
                        <a:t>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10687">
                <a:tc>
                  <a:txBody>
                    <a:bodyPr/>
                    <a:lstStyle/>
                    <a:p>
                      <a:pPr algn="ctr">
                        <a:lnSpc>
                          <a:spcPct val="150000"/>
                        </a:lnSpc>
                        <a:spcAft>
                          <a:spcPts val="0"/>
                        </a:spcAft>
                      </a:pPr>
                      <a:r>
                        <a:rPr lang="es-EC" sz="1000">
                          <a:effectLst/>
                        </a:rPr>
                        <a:t>C4</a:t>
                      </a:r>
                      <a:endParaRPr lang="es-EC" sz="1100">
                        <a:effectLst/>
                      </a:endParaRPr>
                    </a:p>
                    <a:p>
                      <a:pPr algn="ctr">
                        <a:lnSpc>
                          <a:spcPct val="150000"/>
                        </a:lnSpc>
                        <a:spcAft>
                          <a:spcPts val="0"/>
                        </a:spcAft>
                      </a:pPr>
                      <a:r>
                        <a:rPr lang="es-EC" sz="1000">
                          <a:effectLst/>
                        </a:rPr>
                        <a:t>Regular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P4</a:t>
                      </a:r>
                      <a:endParaRPr lang="es-EC" sz="1100">
                        <a:effectLst/>
                      </a:endParaRPr>
                    </a:p>
                    <a:p>
                      <a:pPr algn="ctr">
                        <a:lnSpc>
                          <a:spcPct val="150000"/>
                        </a:lnSpc>
                        <a:spcAft>
                          <a:spcPts val="0"/>
                        </a:spcAft>
                      </a:pPr>
                      <a:r>
                        <a:rPr lang="es-EC" sz="1000">
                          <a:effectLst/>
                        </a:rPr>
                        <a:t>Desfavorable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L4</a:t>
                      </a:r>
                      <a:endParaRPr lang="es-EC" sz="1100">
                        <a:effectLst/>
                      </a:endParaRPr>
                    </a:p>
                    <a:p>
                      <a:pPr algn="ctr">
                        <a:lnSpc>
                          <a:spcPct val="150000"/>
                        </a:lnSpc>
                        <a:spcAft>
                          <a:spcPts val="0"/>
                        </a:spcAft>
                      </a:pPr>
                      <a:r>
                        <a:rPr lang="es-EC" sz="1000">
                          <a:effectLst/>
                        </a:rPr>
                        <a:t>Desfavorable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I4</a:t>
                      </a:r>
                      <a:endParaRPr lang="es-EC" sz="1100">
                        <a:effectLst/>
                      </a:endParaRPr>
                    </a:p>
                    <a:p>
                      <a:pPr algn="ctr">
                        <a:lnSpc>
                          <a:spcPct val="150000"/>
                        </a:lnSpc>
                        <a:spcAft>
                          <a:spcPts val="0"/>
                        </a:spcAft>
                      </a:pPr>
                      <a:r>
                        <a:rPr lang="es-EC" sz="1000">
                          <a:effectLst/>
                        </a:rPr>
                        <a:t>Baja</a:t>
                      </a:r>
                      <a:endParaRPr lang="es-EC" sz="1100">
                        <a:effectLst/>
                      </a:endParaRPr>
                    </a:p>
                    <a:p>
                      <a:pPr algn="ctr">
                        <a:lnSpc>
                          <a:spcPct val="150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E4</a:t>
                      </a:r>
                      <a:endParaRPr lang="es-EC" sz="1100">
                        <a:effectLst/>
                      </a:endParaRPr>
                    </a:p>
                    <a:p>
                      <a:pPr algn="ctr">
                        <a:lnSpc>
                          <a:spcPct val="150000"/>
                        </a:lnSpc>
                        <a:spcAft>
                          <a:spcPts val="0"/>
                        </a:spcAft>
                      </a:pPr>
                      <a:r>
                        <a:rPr lang="es-EC" sz="1000">
                          <a:effectLst/>
                        </a:rPr>
                        <a:t>Desfavorable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T4</a:t>
                      </a:r>
                      <a:endParaRPr lang="es-EC" sz="1100">
                        <a:effectLst/>
                      </a:endParaRPr>
                    </a:p>
                    <a:p>
                      <a:pPr algn="ctr">
                        <a:lnSpc>
                          <a:spcPct val="150000"/>
                        </a:lnSpc>
                        <a:spcAft>
                          <a:spcPts val="0"/>
                        </a:spcAft>
                      </a:pPr>
                      <a:r>
                        <a:rPr lang="es-EC" sz="1000">
                          <a:effectLst/>
                        </a:rPr>
                        <a:t>Regular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V4</a:t>
                      </a:r>
                      <a:endParaRPr lang="es-EC" sz="1100">
                        <a:effectLst/>
                      </a:endParaRPr>
                    </a:p>
                    <a:p>
                      <a:pPr algn="ctr">
                        <a:lnSpc>
                          <a:spcPct val="150000"/>
                        </a:lnSpc>
                        <a:spcAft>
                          <a:spcPts val="0"/>
                        </a:spcAft>
                      </a:pPr>
                      <a:r>
                        <a:rPr lang="es-EC" sz="1000">
                          <a:effectLst/>
                        </a:rPr>
                        <a:t>Desfavorable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10687">
                <a:tc>
                  <a:txBody>
                    <a:bodyPr/>
                    <a:lstStyle/>
                    <a:p>
                      <a:pPr algn="ctr">
                        <a:lnSpc>
                          <a:spcPct val="150000"/>
                        </a:lnSpc>
                        <a:spcAft>
                          <a:spcPts val="0"/>
                        </a:spcAft>
                      </a:pPr>
                      <a:r>
                        <a:rPr lang="es-EC" sz="1000">
                          <a:effectLst/>
                        </a:rPr>
                        <a:t>C5</a:t>
                      </a:r>
                      <a:endParaRPr lang="es-EC" sz="1100">
                        <a:effectLst/>
                      </a:endParaRPr>
                    </a:p>
                    <a:p>
                      <a:pPr algn="ctr">
                        <a:lnSpc>
                          <a:spcPct val="150000"/>
                        </a:lnSpc>
                        <a:spcAft>
                          <a:spcPts val="0"/>
                        </a:spcAft>
                      </a:pPr>
                      <a:r>
                        <a:rPr lang="es-EC" sz="1000">
                          <a:effectLst/>
                        </a:rPr>
                        <a:t>Deficiente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P5</a:t>
                      </a:r>
                      <a:endParaRPr lang="es-EC" sz="1100">
                        <a:effectLst/>
                      </a:endParaRPr>
                    </a:p>
                    <a:p>
                      <a:pPr algn="ctr">
                        <a:lnSpc>
                          <a:spcPct val="150000"/>
                        </a:lnSpc>
                        <a:spcAft>
                          <a:spcPts val="0"/>
                        </a:spcAft>
                      </a:pPr>
                      <a:r>
                        <a:rPr lang="es-EC" sz="1000">
                          <a:effectLst/>
                        </a:rPr>
                        <a:t>Adversa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L5</a:t>
                      </a:r>
                      <a:endParaRPr lang="es-EC" sz="1100">
                        <a:effectLst/>
                      </a:endParaRPr>
                    </a:p>
                    <a:p>
                      <a:pPr algn="ctr">
                        <a:lnSpc>
                          <a:spcPct val="150000"/>
                        </a:lnSpc>
                        <a:spcAft>
                          <a:spcPts val="0"/>
                        </a:spcAft>
                      </a:pPr>
                      <a:r>
                        <a:rPr lang="es-EC" sz="1000">
                          <a:effectLst/>
                        </a:rPr>
                        <a:t>Adversa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I5</a:t>
                      </a:r>
                      <a:endParaRPr lang="es-EC" sz="1100">
                        <a:effectLst/>
                      </a:endParaRPr>
                    </a:p>
                    <a:p>
                      <a:pPr algn="ctr">
                        <a:lnSpc>
                          <a:spcPct val="150000"/>
                        </a:lnSpc>
                        <a:spcAft>
                          <a:spcPts val="0"/>
                        </a:spcAft>
                      </a:pPr>
                      <a:r>
                        <a:rPr lang="es-EC" sz="1000">
                          <a:effectLst/>
                        </a:rPr>
                        <a:t>Mínima</a:t>
                      </a:r>
                      <a:endParaRPr lang="es-EC" sz="1100">
                        <a:effectLst/>
                      </a:endParaRPr>
                    </a:p>
                    <a:p>
                      <a:pPr algn="ctr">
                        <a:lnSpc>
                          <a:spcPct val="150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E5</a:t>
                      </a:r>
                      <a:endParaRPr lang="es-EC" sz="1100">
                        <a:effectLst/>
                      </a:endParaRPr>
                    </a:p>
                    <a:p>
                      <a:pPr algn="ctr">
                        <a:lnSpc>
                          <a:spcPct val="150000"/>
                        </a:lnSpc>
                        <a:spcAft>
                          <a:spcPts val="0"/>
                        </a:spcAft>
                      </a:pPr>
                      <a:r>
                        <a:rPr lang="es-EC" sz="1000">
                          <a:effectLst/>
                        </a:rPr>
                        <a:t>Adversa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T5</a:t>
                      </a:r>
                      <a:endParaRPr lang="es-EC" sz="1100">
                        <a:effectLst/>
                      </a:endParaRPr>
                    </a:p>
                    <a:p>
                      <a:pPr algn="ctr">
                        <a:lnSpc>
                          <a:spcPct val="150000"/>
                        </a:lnSpc>
                        <a:spcAft>
                          <a:spcPts val="0"/>
                        </a:spcAft>
                      </a:pPr>
                      <a:r>
                        <a:rPr lang="es-EC" sz="1000">
                          <a:effectLst/>
                        </a:rPr>
                        <a:t>Deficiente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V5</a:t>
                      </a:r>
                      <a:endParaRPr lang="es-EC" sz="1100" dirty="0">
                        <a:effectLst/>
                      </a:endParaRPr>
                    </a:p>
                    <a:p>
                      <a:pPr algn="ctr">
                        <a:lnSpc>
                          <a:spcPct val="150000"/>
                        </a:lnSpc>
                        <a:spcAft>
                          <a:spcPts val="0"/>
                        </a:spcAft>
                      </a:pPr>
                      <a:r>
                        <a:rPr lang="es-EC" sz="1000" dirty="0">
                          <a:effectLst/>
                        </a:rPr>
                        <a:t>Adversa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5839438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179512" y="2204864"/>
            <a:ext cx="3600400" cy="1477328"/>
          </a:xfrm>
          <a:prstGeom prst="rect">
            <a:avLst/>
          </a:prstGeom>
          <a:ln>
            <a:solidFill>
              <a:schemeClr val="tx2">
                <a:lumMod val="60000"/>
                <a:lumOff val="40000"/>
              </a:schemeClr>
            </a:solidFill>
          </a:ln>
        </p:spPr>
        <p:txBody>
          <a:bodyPr wrap="square">
            <a:spAutoFit/>
          </a:bodyPr>
          <a:lstStyle/>
          <a:p>
            <a:pPr algn="just"/>
            <a:r>
              <a:rPr lang="es-EC" dirty="0">
                <a:latin typeface="Arial" panose="020B0604020202020204" pitchFamily="34" charset="0"/>
                <a:cs typeface="Arial" panose="020B0604020202020204" pitchFamily="34" charset="0"/>
              </a:rPr>
              <a:t>Revelaciones de información secreta como las de WikiLeaks.</a:t>
            </a:r>
            <a:endParaRPr lang="es-ES" dirty="0">
              <a:solidFill>
                <a:prstClr val="black"/>
              </a:solidFill>
              <a:latin typeface="Arial" panose="020B0604020202020204" pitchFamily="34" charset="0"/>
              <a:cs typeface="Arial" panose="020B0604020202020204" pitchFamily="34" charset="0"/>
            </a:endParaRPr>
          </a:p>
          <a:p>
            <a:pPr lvl="0" algn="just"/>
            <a:r>
              <a:rPr lang="es-EC" dirty="0" smtClean="0">
                <a:latin typeface="Arial" panose="020B0604020202020204" pitchFamily="34" charset="0"/>
                <a:cs typeface="Arial" panose="020B0604020202020204" pitchFamily="34" charset="0"/>
              </a:rPr>
              <a:t>Se </a:t>
            </a:r>
            <a:r>
              <a:rPr lang="es-EC" dirty="0">
                <a:latin typeface="Arial" panose="020B0604020202020204" pitchFamily="34" charset="0"/>
                <a:cs typeface="Arial" panose="020B0604020202020204" pitchFamily="34" charset="0"/>
              </a:rPr>
              <a:t>confirmó el espionaje por parte de EE.UU a países de todo el mundo incluido Latinoamérica. </a:t>
            </a:r>
            <a:endParaRPr lang="es-EC" dirty="0" smtClean="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88640"/>
            <a:ext cx="3024337" cy="1936934"/>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7612" y="332655"/>
            <a:ext cx="4004788" cy="2664297"/>
          </a:xfrm>
          <a:prstGeom prst="rect">
            <a:avLst/>
          </a:prstGeom>
        </p:spPr>
      </p:pic>
      <p:sp>
        <p:nvSpPr>
          <p:cNvPr id="8" name="1 Rectángulo"/>
          <p:cNvSpPr/>
          <p:nvPr/>
        </p:nvSpPr>
        <p:spPr>
          <a:xfrm>
            <a:off x="3923928" y="3762906"/>
            <a:ext cx="5056319" cy="1754326"/>
          </a:xfrm>
          <a:prstGeom prst="rect">
            <a:avLst/>
          </a:prstGeom>
          <a:ln>
            <a:solidFill>
              <a:schemeClr val="tx2">
                <a:lumMod val="60000"/>
                <a:lumOff val="40000"/>
              </a:schemeClr>
            </a:solidFill>
          </a:ln>
        </p:spPr>
        <p:txBody>
          <a:bodyPr wrap="square">
            <a:spAutoFit/>
          </a:bodyPr>
          <a:lstStyle/>
          <a:p>
            <a:pPr algn="just"/>
            <a:r>
              <a:rPr lang="es-EC" dirty="0">
                <a:latin typeface="Arial" panose="020B0604020202020204" pitchFamily="34" charset="0"/>
                <a:cs typeface="Arial" panose="020B0604020202020204" pitchFamily="34" charset="0"/>
              </a:rPr>
              <a:t>La revolución tecnológica y digital en esta </a:t>
            </a:r>
            <a:r>
              <a:rPr lang="es-EC" dirty="0" smtClean="0">
                <a:latin typeface="Arial" panose="020B0604020202020204" pitchFamily="34" charset="0"/>
                <a:cs typeface="Arial" panose="020B0604020202020204" pitchFamily="34" charset="0"/>
              </a:rPr>
              <a:t>época, se evidencia </a:t>
            </a:r>
            <a:r>
              <a:rPr lang="es-EC" dirty="0">
                <a:latin typeface="Arial" panose="020B0604020202020204" pitchFamily="34" charset="0"/>
                <a:cs typeface="Arial" panose="020B0604020202020204" pitchFamily="34" charset="0"/>
              </a:rPr>
              <a:t>la vulnerabilidad del Estado y de la sociedad ante nuevas formas de ataques </a:t>
            </a:r>
            <a:r>
              <a:rPr lang="es-EC" dirty="0" smtClean="0">
                <a:latin typeface="Arial" panose="020B0604020202020204" pitchFamily="34" charset="0"/>
                <a:cs typeface="Arial" panose="020B0604020202020204" pitchFamily="34" charset="0"/>
              </a:rPr>
              <a:t>cibernéticos, se hace necesario la vigilancia </a:t>
            </a:r>
            <a:r>
              <a:rPr lang="es-EC" dirty="0">
                <a:latin typeface="Arial" panose="020B0604020202020204" pitchFamily="34" charset="0"/>
                <a:cs typeface="Arial" panose="020B0604020202020204" pitchFamily="34" charset="0"/>
              </a:rPr>
              <a:t>y respuesta para proteger los intereses nacionales de ataques </a:t>
            </a:r>
            <a:r>
              <a:rPr lang="es-EC" dirty="0" smtClean="0">
                <a:latin typeface="Arial" panose="020B0604020202020204" pitchFamily="34" charset="0"/>
                <a:cs typeface="Arial" panose="020B0604020202020204" pitchFamily="34" charset="0"/>
              </a:rPr>
              <a:t>virtuales.</a:t>
            </a:r>
            <a:endParaRPr lang="es-ES" dirty="0">
              <a:latin typeface="Arial" panose="020B0604020202020204" pitchFamily="34" charset="0"/>
              <a:cs typeface="Arial" panose="020B0604020202020204" pitchFamily="34" charset="0"/>
            </a:endParaRPr>
          </a:p>
        </p:txBody>
      </p:sp>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3761482"/>
            <a:ext cx="3602732" cy="2704827"/>
          </a:xfrm>
          <a:prstGeom prst="rect">
            <a:avLst/>
          </a:prstGeom>
        </p:spPr>
      </p:pic>
    </p:spTree>
    <p:extLst>
      <p:ext uri="{BB962C8B-B14F-4D97-AF65-F5344CB8AC3E}">
        <p14:creationId xmlns:p14="http://schemas.microsoft.com/office/powerpoint/2010/main" val="33200051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26130" y="705470"/>
            <a:ext cx="7662294" cy="646331"/>
          </a:xfrm>
          <a:prstGeom prst="rect">
            <a:avLst/>
          </a:prstGeom>
          <a:ln>
            <a:solidFill>
              <a:schemeClr val="tx2">
                <a:lumMod val="60000"/>
                <a:lumOff val="40000"/>
              </a:schemeClr>
            </a:solidFill>
          </a:ln>
        </p:spPr>
        <p:txBody>
          <a:bodyPr wrap="square">
            <a:spAutoFit/>
          </a:bodyPr>
          <a:lstStyle/>
          <a:p>
            <a:pPr lvl="0" algn="just"/>
            <a:r>
              <a:rPr lang="es-EC" b="1" dirty="0"/>
              <a:t>Paso </a:t>
            </a:r>
            <a:r>
              <a:rPr lang="es-EC" b="1" dirty="0" smtClean="0"/>
              <a:t>4. </a:t>
            </a:r>
          </a:p>
          <a:p>
            <a:pPr lvl="0" algn="just"/>
            <a:r>
              <a:rPr lang="es-EC" b="1" dirty="0"/>
              <a:t>Calibración de la </a:t>
            </a:r>
            <a:r>
              <a:rPr lang="es-EC" b="1" dirty="0" smtClean="0"/>
              <a:t>Matriz.</a:t>
            </a:r>
          </a:p>
        </p:txBody>
      </p:sp>
      <p:sp>
        <p:nvSpPr>
          <p:cNvPr id="10" name="2 Rectángulo"/>
          <p:cNvSpPr/>
          <p:nvPr/>
        </p:nvSpPr>
        <p:spPr>
          <a:xfrm>
            <a:off x="1619672" y="116632"/>
            <a:ext cx="6192688" cy="523220"/>
          </a:xfrm>
          <a:prstGeom prst="rect">
            <a:avLst/>
          </a:prstGeom>
          <a:solidFill>
            <a:schemeClr val="tx2">
              <a:lumMod val="60000"/>
              <a:lumOff val="40000"/>
            </a:schemeClr>
          </a:solidFill>
        </p:spPr>
        <p:txBody>
          <a:bodyPr wrap="square">
            <a:spAutoFit/>
          </a:bodyPr>
          <a:lstStyle/>
          <a:p>
            <a:r>
              <a:rPr lang="es-ES" sz="2800" b="1" dirty="0" smtClean="0">
                <a:solidFill>
                  <a:prstClr val="black"/>
                </a:solidFill>
                <a:latin typeface="Arial" panose="020B0604020202020204" pitchFamily="34" charset="0"/>
                <a:cs typeface="Arial" panose="020B0604020202020204" pitchFamily="34" charset="0"/>
              </a:rPr>
              <a:t>CONSTRUCCIÓN DE ESCENARIOS</a:t>
            </a:r>
            <a:endParaRPr lang="es-ES" sz="2800" dirty="0">
              <a:latin typeface="Arial" panose="020B0604020202020204" pitchFamily="34" charset="0"/>
              <a:cs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232131736"/>
              </p:ext>
            </p:extLst>
          </p:nvPr>
        </p:nvGraphicFramePr>
        <p:xfrm>
          <a:off x="251520" y="1484784"/>
          <a:ext cx="8568952" cy="4747240"/>
        </p:xfrm>
        <a:graphic>
          <a:graphicData uri="http://schemas.openxmlformats.org/drawingml/2006/table">
            <a:tbl>
              <a:tblPr firstRow="1" firstCol="1" bandRow="1">
                <a:tableStyleId>{8A107856-5554-42FB-B03E-39F5DBC370BA}</a:tableStyleId>
              </a:tblPr>
              <a:tblGrid>
                <a:gridCol w="1168702"/>
                <a:gridCol w="1296828"/>
                <a:gridCol w="1297744"/>
                <a:gridCol w="1167785"/>
                <a:gridCol w="1296828"/>
                <a:gridCol w="1043321"/>
                <a:gridCol w="1297744"/>
              </a:tblGrid>
              <a:tr h="272525">
                <a:tc>
                  <a:txBody>
                    <a:bodyPr/>
                    <a:lstStyle/>
                    <a:p>
                      <a:pPr algn="ctr">
                        <a:lnSpc>
                          <a:spcPct val="150000"/>
                        </a:lnSpc>
                        <a:spcAft>
                          <a:spcPts val="0"/>
                        </a:spcAft>
                      </a:pPr>
                      <a:r>
                        <a:rPr lang="es-EC" sz="1000" dirty="0">
                          <a:effectLst/>
                        </a:rPr>
                        <a:t>C</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P</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I</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V</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45051">
                <a:tc>
                  <a:txBody>
                    <a:bodyPr/>
                    <a:lstStyle/>
                    <a:p>
                      <a:pPr algn="ctr">
                        <a:lnSpc>
                          <a:spcPct val="150000"/>
                        </a:lnSpc>
                        <a:spcAft>
                          <a:spcPts val="0"/>
                        </a:spcAft>
                      </a:pPr>
                      <a:r>
                        <a:rPr lang="es-EC" sz="1000" dirty="0">
                          <a:effectLst/>
                        </a:rPr>
                        <a:t>Capacitación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Presupuesto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Marco</a:t>
                      </a:r>
                      <a:endParaRPr lang="es-EC" sz="1100">
                        <a:effectLst/>
                      </a:endParaRPr>
                    </a:p>
                    <a:p>
                      <a:pPr algn="ctr">
                        <a:lnSpc>
                          <a:spcPct val="150000"/>
                        </a:lnSpc>
                        <a:spcAft>
                          <a:spcPts val="0"/>
                        </a:spcAft>
                      </a:pPr>
                      <a:r>
                        <a:rPr lang="es-EC" sz="1000">
                          <a:effectLst/>
                        </a:rPr>
                        <a:t>Legal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Infra física y Tecnológica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Políticas</a:t>
                      </a:r>
                      <a:endParaRPr lang="es-EC" sz="1100">
                        <a:effectLst/>
                      </a:endParaRPr>
                    </a:p>
                    <a:p>
                      <a:pPr algn="ctr">
                        <a:lnSpc>
                          <a:spcPct val="150000"/>
                        </a:lnSpc>
                        <a:spcAft>
                          <a:spcPts val="0"/>
                        </a:spcAft>
                      </a:pPr>
                      <a:r>
                        <a:rPr lang="es-EC" sz="1000">
                          <a:effectLst/>
                        </a:rPr>
                        <a:t>Estado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Talento</a:t>
                      </a:r>
                      <a:endParaRPr lang="es-EC" sz="1100">
                        <a:effectLst/>
                      </a:endParaRPr>
                    </a:p>
                    <a:p>
                      <a:pPr algn="ctr">
                        <a:lnSpc>
                          <a:spcPct val="150000"/>
                        </a:lnSpc>
                        <a:spcAft>
                          <a:spcPts val="0"/>
                        </a:spcAft>
                      </a:pPr>
                      <a:r>
                        <a:rPr lang="es-EC" sz="1000">
                          <a:effectLst/>
                        </a:rPr>
                        <a:t>Humano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Convenios</a:t>
                      </a:r>
                      <a:endParaRPr lang="es-EC" sz="1100">
                        <a:effectLst/>
                      </a:endParaRPr>
                    </a:p>
                    <a:p>
                      <a:pPr algn="ctr">
                        <a:lnSpc>
                          <a:spcPct val="150000"/>
                        </a:lnSpc>
                        <a:spcAft>
                          <a:spcPts val="0"/>
                        </a:spcAft>
                      </a:pPr>
                      <a:r>
                        <a:rPr lang="es-EC" sz="1000">
                          <a:effectLst/>
                        </a:rPr>
                        <a:t>Internacional.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99556">
                <a:tc>
                  <a:txBody>
                    <a:bodyPr/>
                    <a:lstStyle/>
                    <a:p>
                      <a:pPr algn="ctr">
                        <a:lnSpc>
                          <a:spcPct val="150000"/>
                        </a:lnSpc>
                        <a:spcAft>
                          <a:spcPts val="0"/>
                        </a:spcAft>
                      </a:pPr>
                      <a:r>
                        <a:rPr lang="es-EC" sz="1000">
                          <a:effectLst/>
                        </a:rPr>
                        <a:t>C1</a:t>
                      </a:r>
                      <a:endParaRPr lang="es-EC" sz="1100">
                        <a:effectLst/>
                      </a:endParaRPr>
                    </a:p>
                    <a:p>
                      <a:pPr algn="ctr">
                        <a:lnSpc>
                          <a:spcPct val="150000"/>
                        </a:lnSpc>
                        <a:spcAft>
                          <a:spcPts val="0"/>
                        </a:spcAft>
                      </a:pPr>
                      <a:r>
                        <a:rPr lang="es-EC" sz="1000">
                          <a:effectLst/>
                        </a:rPr>
                        <a:t>Excelente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P1</a:t>
                      </a:r>
                      <a:endParaRPr lang="es-EC" sz="1100">
                        <a:effectLst/>
                      </a:endParaRPr>
                    </a:p>
                    <a:p>
                      <a:pPr algn="ctr">
                        <a:lnSpc>
                          <a:spcPct val="150000"/>
                        </a:lnSpc>
                        <a:spcAft>
                          <a:spcPts val="0"/>
                        </a:spcAft>
                      </a:pPr>
                      <a:r>
                        <a:rPr lang="es-EC" sz="1000">
                          <a:effectLst/>
                        </a:rPr>
                        <a:t>Muy 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L1</a:t>
                      </a:r>
                      <a:endParaRPr lang="es-EC" sz="1100">
                        <a:effectLst/>
                      </a:endParaRPr>
                    </a:p>
                    <a:p>
                      <a:pPr algn="ctr">
                        <a:lnSpc>
                          <a:spcPct val="150000"/>
                        </a:lnSpc>
                        <a:spcAft>
                          <a:spcPts val="0"/>
                        </a:spcAft>
                      </a:pPr>
                      <a:r>
                        <a:rPr lang="es-EC" sz="1000">
                          <a:effectLst/>
                        </a:rPr>
                        <a:t>Muy 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I1</a:t>
                      </a:r>
                      <a:endParaRPr lang="es-EC" sz="1100">
                        <a:effectLst/>
                      </a:endParaRPr>
                    </a:p>
                    <a:p>
                      <a:pPr algn="ctr">
                        <a:lnSpc>
                          <a:spcPct val="150000"/>
                        </a:lnSpc>
                        <a:spcAft>
                          <a:spcPts val="0"/>
                        </a:spcAft>
                      </a:pPr>
                      <a:r>
                        <a:rPr lang="es-EC" sz="1000">
                          <a:effectLst/>
                        </a:rPr>
                        <a:t>Excelente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E1</a:t>
                      </a:r>
                      <a:endParaRPr lang="es-EC" sz="1100">
                        <a:effectLst/>
                      </a:endParaRPr>
                    </a:p>
                    <a:p>
                      <a:pPr algn="ctr">
                        <a:lnSpc>
                          <a:spcPct val="150000"/>
                        </a:lnSpc>
                        <a:spcAft>
                          <a:spcPts val="0"/>
                        </a:spcAft>
                      </a:pPr>
                      <a:r>
                        <a:rPr lang="es-EC" sz="1000">
                          <a:effectLst/>
                        </a:rPr>
                        <a:t>Muy 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T1</a:t>
                      </a:r>
                      <a:endParaRPr lang="es-EC" sz="1100">
                        <a:effectLst/>
                      </a:endParaRPr>
                    </a:p>
                    <a:p>
                      <a:pPr algn="ctr">
                        <a:lnSpc>
                          <a:spcPct val="150000"/>
                        </a:lnSpc>
                        <a:spcAft>
                          <a:spcPts val="0"/>
                        </a:spcAft>
                      </a:pPr>
                      <a:r>
                        <a:rPr lang="es-EC" sz="1000">
                          <a:effectLst/>
                        </a:rPr>
                        <a:t>Excelente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V1</a:t>
                      </a:r>
                      <a:endParaRPr lang="es-EC" sz="1100">
                        <a:effectLst/>
                      </a:endParaRPr>
                    </a:p>
                    <a:p>
                      <a:pPr algn="ctr">
                        <a:lnSpc>
                          <a:spcPct val="150000"/>
                        </a:lnSpc>
                        <a:spcAft>
                          <a:spcPts val="0"/>
                        </a:spcAft>
                      </a:pPr>
                      <a:r>
                        <a:rPr lang="es-EC" sz="1000">
                          <a:effectLst/>
                        </a:rPr>
                        <a:t>Muy 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99556">
                <a:tc>
                  <a:txBody>
                    <a:bodyPr/>
                    <a:lstStyle/>
                    <a:p>
                      <a:pPr algn="ctr">
                        <a:lnSpc>
                          <a:spcPct val="150000"/>
                        </a:lnSpc>
                        <a:spcAft>
                          <a:spcPts val="0"/>
                        </a:spcAft>
                      </a:pPr>
                      <a:r>
                        <a:rPr lang="es-EC" sz="1000">
                          <a:effectLst/>
                        </a:rPr>
                        <a:t>C2</a:t>
                      </a:r>
                      <a:endParaRPr lang="es-EC" sz="1100">
                        <a:effectLst/>
                      </a:endParaRPr>
                    </a:p>
                    <a:p>
                      <a:pPr algn="ctr">
                        <a:lnSpc>
                          <a:spcPct val="150000"/>
                        </a:lnSpc>
                        <a:spcAft>
                          <a:spcPts val="0"/>
                        </a:spcAft>
                      </a:pPr>
                      <a:r>
                        <a:rPr lang="es-EC" sz="1000">
                          <a:effectLst/>
                        </a:rPr>
                        <a:t>Muy Buena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P2</a:t>
                      </a:r>
                      <a:endParaRPr lang="es-EC" sz="1100">
                        <a:effectLst/>
                      </a:endParaRPr>
                    </a:p>
                    <a:p>
                      <a:pPr algn="ctr">
                        <a:lnSpc>
                          <a:spcPct val="150000"/>
                        </a:lnSpc>
                        <a:spcAft>
                          <a:spcPts val="0"/>
                        </a:spcAft>
                      </a:pPr>
                      <a:r>
                        <a:rPr lang="es-EC" sz="1000">
                          <a:effectLst/>
                        </a:rPr>
                        <a:t>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L2</a:t>
                      </a:r>
                      <a:endParaRPr lang="es-EC" sz="1100">
                        <a:effectLst/>
                      </a:endParaRPr>
                    </a:p>
                    <a:p>
                      <a:pPr algn="ctr">
                        <a:lnSpc>
                          <a:spcPct val="150000"/>
                        </a:lnSpc>
                        <a:spcAft>
                          <a:spcPts val="0"/>
                        </a:spcAft>
                      </a:pPr>
                      <a:r>
                        <a:rPr lang="es-EC" sz="1000">
                          <a:effectLst/>
                        </a:rPr>
                        <a:t>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I2</a:t>
                      </a:r>
                      <a:endParaRPr lang="es-EC" sz="1100">
                        <a:effectLst/>
                      </a:endParaRPr>
                    </a:p>
                    <a:p>
                      <a:pPr algn="ctr">
                        <a:lnSpc>
                          <a:spcPct val="150000"/>
                        </a:lnSpc>
                        <a:spcAft>
                          <a:spcPts val="0"/>
                        </a:spcAft>
                      </a:pPr>
                      <a:r>
                        <a:rPr lang="es-EC" sz="1000">
                          <a:effectLst/>
                        </a:rPr>
                        <a:t>Óptima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E2</a:t>
                      </a:r>
                      <a:endParaRPr lang="es-EC" sz="1100">
                        <a:effectLst/>
                      </a:endParaRPr>
                    </a:p>
                    <a:p>
                      <a:pPr algn="ctr">
                        <a:lnSpc>
                          <a:spcPct val="150000"/>
                        </a:lnSpc>
                        <a:spcAft>
                          <a:spcPts val="0"/>
                        </a:spcAft>
                      </a:pPr>
                      <a:r>
                        <a:rPr lang="es-EC" sz="1000">
                          <a:effectLst/>
                        </a:rPr>
                        <a:t>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T2</a:t>
                      </a:r>
                      <a:endParaRPr lang="es-EC" sz="1100">
                        <a:effectLst/>
                      </a:endParaRPr>
                    </a:p>
                    <a:p>
                      <a:pPr algn="ctr">
                        <a:lnSpc>
                          <a:spcPct val="150000"/>
                        </a:lnSpc>
                        <a:spcAft>
                          <a:spcPts val="0"/>
                        </a:spcAft>
                      </a:pPr>
                      <a:r>
                        <a:rPr lang="es-EC" sz="1000">
                          <a:effectLst/>
                        </a:rPr>
                        <a:t>Muy Buena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V2</a:t>
                      </a:r>
                      <a:endParaRPr lang="es-EC" sz="1100" dirty="0">
                        <a:effectLst/>
                      </a:endParaRPr>
                    </a:p>
                    <a:p>
                      <a:pPr algn="ctr">
                        <a:lnSpc>
                          <a:spcPct val="150000"/>
                        </a:lnSpc>
                        <a:spcAft>
                          <a:spcPts val="0"/>
                        </a:spcAft>
                      </a:pPr>
                      <a:r>
                        <a:rPr lang="es-EC" sz="1000" dirty="0">
                          <a:effectLst/>
                        </a:rPr>
                        <a:t>Favorable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77380">
                <a:tc>
                  <a:txBody>
                    <a:bodyPr/>
                    <a:lstStyle/>
                    <a:p>
                      <a:pPr algn="ctr">
                        <a:lnSpc>
                          <a:spcPct val="150000"/>
                        </a:lnSpc>
                        <a:spcAft>
                          <a:spcPts val="0"/>
                        </a:spcAft>
                      </a:pPr>
                      <a:r>
                        <a:rPr lang="es-EC" sz="1000">
                          <a:effectLst/>
                        </a:rPr>
                        <a:t>C3</a:t>
                      </a:r>
                      <a:endParaRPr lang="es-EC" sz="1100">
                        <a:effectLst/>
                      </a:endParaRPr>
                    </a:p>
                    <a:p>
                      <a:pPr algn="ctr">
                        <a:lnSpc>
                          <a:spcPct val="150000"/>
                        </a:lnSpc>
                        <a:spcAft>
                          <a:spcPts val="0"/>
                        </a:spcAft>
                      </a:pPr>
                      <a:r>
                        <a:rPr lang="es-EC" sz="1000">
                          <a:effectLst/>
                        </a:rPr>
                        <a:t>Buena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P3</a:t>
                      </a:r>
                      <a:endParaRPr lang="es-EC" sz="1100">
                        <a:effectLst/>
                      </a:endParaRPr>
                    </a:p>
                    <a:p>
                      <a:pPr algn="ctr">
                        <a:lnSpc>
                          <a:spcPct val="150000"/>
                        </a:lnSpc>
                        <a:spcAft>
                          <a:spcPts val="0"/>
                        </a:spcAft>
                      </a:pPr>
                      <a:r>
                        <a:rPr lang="es-EC" sz="1000">
                          <a:effectLst/>
                        </a:rPr>
                        <a:t>Medianamente</a:t>
                      </a:r>
                      <a:endParaRPr lang="es-EC" sz="1100">
                        <a:effectLst/>
                      </a:endParaRPr>
                    </a:p>
                    <a:p>
                      <a:pPr algn="ctr">
                        <a:lnSpc>
                          <a:spcPct val="150000"/>
                        </a:lnSpc>
                        <a:spcAft>
                          <a:spcPts val="0"/>
                        </a:spcAft>
                      </a:pPr>
                      <a:r>
                        <a:rPr lang="es-EC" sz="1000">
                          <a:effectLst/>
                        </a:rPr>
                        <a:t>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L3</a:t>
                      </a:r>
                      <a:endParaRPr lang="es-EC" sz="1100">
                        <a:effectLst/>
                      </a:endParaRPr>
                    </a:p>
                    <a:p>
                      <a:pPr algn="ctr">
                        <a:lnSpc>
                          <a:spcPct val="150000"/>
                        </a:lnSpc>
                        <a:spcAft>
                          <a:spcPts val="0"/>
                        </a:spcAft>
                      </a:pPr>
                      <a:r>
                        <a:rPr lang="es-EC" sz="1000">
                          <a:effectLst/>
                        </a:rPr>
                        <a:t>Medianamente</a:t>
                      </a:r>
                      <a:endParaRPr lang="es-EC" sz="1100">
                        <a:effectLst/>
                      </a:endParaRPr>
                    </a:p>
                    <a:p>
                      <a:pPr algn="ctr">
                        <a:lnSpc>
                          <a:spcPct val="150000"/>
                        </a:lnSpc>
                        <a:spcAft>
                          <a:spcPts val="0"/>
                        </a:spcAft>
                      </a:pPr>
                      <a:r>
                        <a:rPr lang="es-EC" sz="1000">
                          <a:effectLst/>
                        </a:rPr>
                        <a:t>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I3</a:t>
                      </a:r>
                      <a:endParaRPr lang="es-EC" sz="1100">
                        <a:effectLst/>
                      </a:endParaRPr>
                    </a:p>
                    <a:p>
                      <a:pPr algn="ctr">
                        <a:lnSpc>
                          <a:spcPct val="150000"/>
                        </a:lnSpc>
                        <a:spcAft>
                          <a:spcPts val="0"/>
                        </a:spcAft>
                      </a:pPr>
                      <a:r>
                        <a:rPr lang="es-EC" sz="1000">
                          <a:effectLst/>
                        </a:rPr>
                        <a:t>Normal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E3</a:t>
                      </a:r>
                      <a:endParaRPr lang="es-EC" sz="1100">
                        <a:effectLst/>
                      </a:endParaRPr>
                    </a:p>
                    <a:p>
                      <a:pPr algn="ctr">
                        <a:lnSpc>
                          <a:spcPct val="150000"/>
                        </a:lnSpc>
                        <a:spcAft>
                          <a:spcPts val="0"/>
                        </a:spcAft>
                      </a:pPr>
                      <a:r>
                        <a:rPr lang="es-EC" sz="1000">
                          <a:effectLst/>
                        </a:rPr>
                        <a:t>Medianamente</a:t>
                      </a:r>
                      <a:endParaRPr lang="es-EC" sz="1100">
                        <a:effectLst/>
                      </a:endParaRPr>
                    </a:p>
                    <a:p>
                      <a:pPr algn="ctr">
                        <a:lnSpc>
                          <a:spcPct val="150000"/>
                        </a:lnSpc>
                        <a:spcAft>
                          <a:spcPts val="0"/>
                        </a:spcAft>
                      </a:pPr>
                      <a:r>
                        <a:rPr lang="es-EC" sz="1000">
                          <a:effectLst/>
                        </a:rPr>
                        <a:t>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T3</a:t>
                      </a:r>
                      <a:endParaRPr lang="es-EC" sz="1100" dirty="0">
                        <a:effectLst/>
                      </a:endParaRPr>
                    </a:p>
                    <a:p>
                      <a:pPr algn="ctr">
                        <a:lnSpc>
                          <a:spcPct val="150000"/>
                        </a:lnSpc>
                        <a:spcAft>
                          <a:spcPts val="0"/>
                        </a:spcAft>
                      </a:pPr>
                      <a:r>
                        <a:rPr lang="es-EC" sz="1000" dirty="0">
                          <a:effectLst/>
                        </a:rPr>
                        <a:t>Buena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V3</a:t>
                      </a:r>
                      <a:endParaRPr lang="es-EC" sz="1100" dirty="0">
                        <a:effectLst/>
                      </a:endParaRPr>
                    </a:p>
                    <a:p>
                      <a:pPr algn="ctr">
                        <a:lnSpc>
                          <a:spcPct val="150000"/>
                        </a:lnSpc>
                        <a:spcAft>
                          <a:spcPts val="0"/>
                        </a:spcAft>
                      </a:pPr>
                      <a:r>
                        <a:rPr lang="es-EC" sz="1000" dirty="0">
                          <a:effectLst/>
                        </a:rPr>
                        <a:t>Medianamente</a:t>
                      </a:r>
                      <a:endParaRPr lang="es-EC" sz="1100" dirty="0">
                        <a:effectLst/>
                      </a:endParaRPr>
                    </a:p>
                    <a:p>
                      <a:pPr algn="ctr">
                        <a:lnSpc>
                          <a:spcPct val="150000"/>
                        </a:lnSpc>
                        <a:spcAft>
                          <a:spcPts val="0"/>
                        </a:spcAft>
                      </a:pPr>
                      <a:r>
                        <a:rPr lang="es-EC" sz="1000" dirty="0">
                          <a:effectLst/>
                        </a:rPr>
                        <a:t>Favorable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26586">
                <a:tc>
                  <a:txBody>
                    <a:bodyPr/>
                    <a:lstStyle/>
                    <a:p>
                      <a:pPr algn="ctr">
                        <a:lnSpc>
                          <a:spcPct val="150000"/>
                        </a:lnSpc>
                        <a:spcAft>
                          <a:spcPts val="0"/>
                        </a:spcAft>
                      </a:pPr>
                      <a:r>
                        <a:rPr lang="es-EC" sz="1000">
                          <a:effectLst/>
                        </a:rPr>
                        <a:t>C4</a:t>
                      </a:r>
                      <a:endParaRPr lang="es-EC" sz="1100">
                        <a:effectLst/>
                      </a:endParaRPr>
                    </a:p>
                    <a:p>
                      <a:pPr algn="ctr">
                        <a:lnSpc>
                          <a:spcPct val="150000"/>
                        </a:lnSpc>
                        <a:spcAft>
                          <a:spcPts val="0"/>
                        </a:spcAft>
                      </a:pPr>
                      <a:r>
                        <a:rPr lang="es-EC" sz="1000">
                          <a:effectLst/>
                        </a:rPr>
                        <a:t>Regular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P4</a:t>
                      </a:r>
                      <a:endParaRPr lang="es-EC" sz="1100">
                        <a:effectLst/>
                      </a:endParaRPr>
                    </a:p>
                    <a:p>
                      <a:pPr algn="ctr">
                        <a:lnSpc>
                          <a:spcPct val="150000"/>
                        </a:lnSpc>
                        <a:spcAft>
                          <a:spcPts val="0"/>
                        </a:spcAft>
                      </a:pPr>
                      <a:r>
                        <a:rPr lang="es-EC" sz="1000">
                          <a:effectLst/>
                        </a:rPr>
                        <a:t>Desfavorable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L4</a:t>
                      </a:r>
                      <a:endParaRPr lang="es-EC" sz="1100">
                        <a:effectLst/>
                      </a:endParaRPr>
                    </a:p>
                    <a:p>
                      <a:pPr algn="ctr">
                        <a:lnSpc>
                          <a:spcPct val="150000"/>
                        </a:lnSpc>
                        <a:spcAft>
                          <a:spcPts val="0"/>
                        </a:spcAft>
                      </a:pPr>
                      <a:r>
                        <a:rPr lang="es-EC" sz="1000">
                          <a:effectLst/>
                        </a:rPr>
                        <a:t>Desfavorable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I4</a:t>
                      </a:r>
                      <a:endParaRPr lang="es-EC" sz="1100">
                        <a:effectLst/>
                      </a:endParaRPr>
                    </a:p>
                    <a:p>
                      <a:pPr algn="ctr">
                        <a:lnSpc>
                          <a:spcPct val="150000"/>
                        </a:lnSpc>
                        <a:spcAft>
                          <a:spcPts val="0"/>
                        </a:spcAft>
                      </a:pPr>
                      <a:r>
                        <a:rPr lang="es-EC" sz="1000">
                          <a:effectLst/>
                        </a:rPr>
                        <a:t>Baja</a:t>
                      </a:r>
                      <a:endParaRPr lang="es-EC" sz="1100">
                        <a:effectLst/>
                      </a:endParaRPr>
                    </a:p>
                    <a:p>
                      <a:pPr algn="ctr">
                        <a:lnSpc>
                          <a:spcPct val="150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E4</a:t>
                      </a:r>
                      <a:endParaRPr lang="es-EC" sz="1100">
                        <a:effectLst/>
                      </a:endParaRPr>
                    </a:p>
                    <a:p>
                      <a:pPr algn="ctr">
                        <a:lnSpc>
                          <a:spcPct val="150000"/>
                        </a:lnSpc>
                        <a:spcAft>
                          <a:spcPts val="0"/>
                        </a:spcAft>
                      </a:pPr>
                      <a:r>
                        <a:rPr lang="es-EC" sz="1000">
                          <a:effectLst/>
                        </a:rPr>
                        <a:t>Desfavorable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T4</a:t>
                      </a:r>
                      <a:endParaRPr lang="es-EC" sz="1100">
                        <a:effectLst/>
                      </a:endParaRPr>
                    </a:p>
                    <a:p>
                      <a:pPr algn="ctr">
                        <a:lnSpc>
                          <a:spcPct val="150000"/>
                        </a:lnSpc>
                        <a:spcAft>
                          <a:spcPts val="0"/>
                        </a:spcAft>
                      </a:pPr>
                      <a:r>
                        <a:rPr lang="es-EC" sz="1000">
                          <a:effectLst/>
                        </a:rPr>
                        <a:t>Regular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V4</a:t>
                      </a:r>
                      <a:endParaRPr lang="es-EC" sz="1100">
                        <a:effectLst/>
                      </a:endParaRPr>
                    </a:p>
                    <a:p>
                      <a:pPr algn="ctr">
                        <a:lnSpc>
                          <a:spcPct val="150000"/>
                        </a:lnSpc>
                        <a:spcAft>
                          <a:spcPts val="0"/>
                        </a:spcAft>
                      </a:pPr>
                      <a:r>
                        <a:rPr lang="es-EC" sz="1000">
                          <a:effectLst/>
                        </a:rPr>
                        <a:t>Desfavorable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26586">
                <a:tc>
                  <a:txBody>
                    <a:bodyPr/>
                    <a:lstStyle/>
                    <a:p>
                      <a:pPr algn="ctr">
                        <a:lnSpc>
                          <a:spcPct val="150000"/>
                        </a:lnSpc>
                        <a:spcAft>
                          <a:spcPts val="0"/>
                        </a:spcAft>
                      </a:pPr>
                      <a:r>
                        <a:rPr lang="es-EC" sz="1000">
                          <a:effectLst/>
                        </a:rPr>
                        <a:t>C5</a:t>
                      </a:r>
                      <a:endParaRPr lang="es-EC" sz="1100">
                        <a:effectLst/>
                      </a:endParaRPr>
                    </a:p>
                    <a:p>
                      <a:pPr algn="ctr">
                        <a:lnSpc>
                          <a:spcPct val="150000"/>
                        </a:lnSpc>
                        <a:spcAft>
                          <a:spcPts val="0"/>
                        </a:spcAft>
                      </a:pPr>
                      <a:r>
                        <a:rPr lang="es-EC" sz="1000">
                          <a:effectLst/>
                        </a:rPr>
                        <a:t>Deficiente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P5</a:t>
                      </a:r>
                      <a:endParaRPr lang="es-EC" sz="1100">
                        <a:effectLst/>
                      </a:endParaRPr>
                    </a:p>
                    <a:p>
                      <a:pPr algn="ctr">
                        <a:lnSpc>
                          <a:spcPct val="150000"/>
                        </a:lnSpc>
                        <a:spcAft>
                          <a:spcPts val="0"/>
                        </a:spcAft>
                      </a:pPr>
                      <a:r>
                        <a:rPr lang="es-EC" sz="1000">
                          <a:effectLst/>
                        </a:rPr>
                        <a:t>Adversa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L5</a:t>
                      </a:r>
                      <a:endParaRPr lang="es-EC" sz="1100" dirty="0">
                        <a:effectLst/>
                      </a:endParaRPr>
                    </a:p>
                    <a:p>
                      <a:pPr algn="ctr">
                        <a:lnSpc>
                          <a:spcPct val="150000"/>
                        </a:lnSpc>
                        <a:spcAft>
                          <a:spcPts val="0"/>
                        </a:spcAft>
                      </a:pPr>
                      <a:r>
                        <a:rPr lang="es-EC" sz="1000" dirty="0">
                          <a:effectLst/>
                        </a:rPr>
                        <a:t>Adversa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I5</a:t>
                      </a:r>
                      <a:endParaRPr lang="es-EC" sz="1100" dirty="0">
                        <a:effectLst/>
                      </a:endParaRPr>
                    </a:p>
                    <a:p>
                      <a:pPr algn="ctr">
                        <a:lnSpc>
                          <a:spcPct val="150000"/>
                        </a:lnSpc>
                        <a:spcAft>
                          <a:spcPts val="0"/>
                        </a:spcAft>
                      </a:pPr>
                      <a:r>
                        <a:rPr lang="es-EC" sz="1000" dirty="0">
                          <a:effectLst/>
                        </a:rPr>
                        <a:t>Mínima</a:t>
                      </a:r>
                      <a:endParaRPr lang="es-EC" sz="1100" dirty="0">
                        <a:effectLst/>
                      </a:endParaRPr>
                    </a:p>
                    <a:p>
                      <a:pPr algn="ctr">
                        <a:lnSpc>
                          <a:spcPct val="150000"/>
                        </a:lnSpc>
                        <a:spcAft>
                          <a:spcPts val="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E5</a:t>
                      </a:r>
                      <a:endParaRPr lang="es-EC" sz="1100">
                        <a:effectLst/>
                      </a:endParaRPr>
                    </a:p>
                    <a:p>
                      <a:pPr algn="ctr">
                        <a:lnSpc>
                          <a:spcPct val="150000"/>
                        </a:lnSpc>
                        <a:spcAft>
                          <a:spcPts val="0"/>
                        </a:spcAft>
                      </a:pPr>
                      <a:r>
                        <a:rPr lang="es-EC" sz="1000">
                          <a:effectLst/>
                        </a:rPr>
                        <a:t>Adversa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T5</a:t>
                      </a:r>
                      <a:endParaRPr lang="es-EC" sz="1100" dirty="0">
                        <a:effectLst/>
                      </a:endParaRPr>
                    </a:p>
                    <a:p>
                      <a:pPr algn="ctr">
                        <a:lnSpc>
                          <a:spcPct val="150000"/>
                        </a:lnSpc>
                        <a:spcAft>
                          <a:spcPts val="0"/>
                        </a:spcAft>
                      </a:pPr>
                      <a:r>
                        <a:rPr lang="es-EC" sz="1000" dirty="0">
                          <a:effectLst/>
                        </a:rPr>
                        <a:t>Deficiente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V5</a:t>
                      </a:r>
                      <a:endParaRPr lang="es-EC" sz="1100" dirty="0">
                        <a:effectLst/>
                      </a:endParaRPr>
                    </a:p>
                    <a:p>
                      <a:pPr algn="ctr">
                        <a:lnSpc>
                          <a:spcPct val="150000"/>
                        </a:lnSpc>
                        <a:spcAft>
                          <a:spcPts val="0"/>
                        </a:spcAft>
                      </a:pPr>
                      <a:r>
                        <a:rPr lang="es-EC" sz="1000" dirty="0">
                          <a:effectLst/>
                        </a:rPr>
                        <a:t>Adversa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cxnSp>
        <p:nvCxnSpPr>
          <p:cNvPr id="6" name="Conector recto de flecha 5"/>
          <p:cNvCxnSpPr/>
          <p:nvPr/>
        </p:nvCxnSpPr>
        <p:spPr>
          <a:xfrm flipV="1">
            <a:off x="755576" y="3162424"/>
            <a:ext cx="1296144" cy="8426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a:off x="2024658" y="3212976"/>
            <a:ext cx="1323206" cy="8426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a:off x="3275856" y="4005064"/>
            <a:ext cx="1224136" cy="8855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flipV="1">
            <a:off x="4472930" y="4005064"/>
            <a:ext cx="1107182" cy="9165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5580112" y="4005064"/>
            <a:ext cx="134109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flipV="1">
            <a:off x="6948264" y="4005064"/>
            <a:ext cx="1152128"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CuadroTexto 22"/>
          <p:cNvSpPr txBox="1"/>
          <p:nvPr/>
        </p:nvSpPr>
        <p:spPr>
          <a:xfrm>
            <a:off x="2771800" y="6237312"/>
            <a:ext cx="3600400" cy="369332"/>
          </a:xfrm>
          <a:prstGeom prst="rect">
            <a:avLst/>
          </a:prstGeom>
          <a:noFill/>
        </p:spPr>
        <p:txBody>
          <a:bodyPr wrap="square" rtlCol="0">
            <a:spAutoFit/>
          </a:bodyPr>
          <a:lstStyle/>
          <a:p>
            <a:r>
              <a:rPr lang="es-EC" b="1" dirty="0"/>
              <a:t>To (2015): C3; P2; </a:t>
            </a:r>
            <a:r>
              <a:rPr lang="es-EC" b="1" dirty="0" smtClean="0"/>
              <a:t>L3; I4</a:t>
            </a:r>
            <a:r>
              <a:rPr lang="es-EC" b="1" dirty="0"/>
              <a:t>; E3; T3; </a:t>
            </a:r>
            <a:r>
              <a:rPr lang="es-EC" b="1" dirty="0" smtClean="0"/>
              <a:t>V3</a:t>
            </a:r>
            <a:endParaRPr lang="es-EC" dirty="0"/>
          </a:p>
        </p:txBody>
      </p:sp>
    </p:spTree>
    <p:extLst>
      <p:ext uri="{BB962C8B-B14F-4D97-AF65-F5344CB8AC3E}">
        <p14:creationId xmlns:p14="http://schemas.microsoft.com/office/powerpoint/2010/main" val="6199504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26130" y="620688"/>
            <a:ext cx="7662294" cy="646331"/>
          </a:xfrm>
          <a:prstGeom prst="rect">
            <a:avLst/>
          </a:prstGeom>
          <a:ln>
            <a:solidFill>
              <a:schemeClr val="tx2">
                <a:lumMod val="60000"/>
                <a:lumOff val="40000"/>
              </a:schemeClr>
            </a:solidFill>
          </a:ln>
        </p:spPr>
        <p:txBody>
          <a:bodyPr wrap="square">
            <a:spAutoFit/>
          </a:bodyPr>
          <a:lstStyle/>
          <a:p>
            <a:pPr lvl="0" algn="just"/>
            <a:r>
              <a:rPr lang="es-EC" b="1" dirty="0"/>
              <a:t>Paso </a:t>
            </a:r>
            <a:r>
              <a:rPr lang="es-EC" b="1" dirty="0" smtClean="0"/>
              <a:t>5. </a:t>
            </a:r>
          </a:p>
          <a:p>
            <a:pPr lvl="0" algn="just"/>
            <a:r>
              <a:rPr lang="es-EC" b="1" dirty="0" smtClean="0"/>
              <a:t>Construcción de Escenarios.</a:t>
            </a:r>
          </a:p>
        </p:txBody>
      </p:sp>
      <p:sp>
        <p:nvSpPr>
          <p:cNvPr id="10" name="2 Rectángulo"/>
          <p:cNvSpPr/>
          <p:nvPr/>
        </p:nvSpPr>
        <p:spPr>
          <a:xfrm>
            <a:off x="1619672" y="44624"/>
            <a:ext cx="5256584" cy="523220"/>
          </a:xfrm>
          <a:prstGeom prst="rect">
            <a:avLst/>
          </a:prstGeom>
          <a:solidFill>
            <a:schemeClr val="tx2">
              <a:lumMod val="60000"/>
              <a:lumOff val="40000"/>
            </a:schemeClr>
          </a:solidFill>
        </p:spPr>
        <p:txBody>
          <a:bodyPr wrap="square">
            <a:spAutoFit/>
          </a:bodyPr>
          <a:lstStyle/>
          <a:p>
            <a:r>
              <a:rPr lang="es-ES" sz="2800" b="1" dirty="0" smtClean="0">
                <a:solidFill>
                  <a:prstClr val="black"/>
                </a:solidFill>
              </a:rPr>
              <a:t>CONSTRUCCIÓN DE ESCENARIOS</a:t>
            </a:r>
            <a:endParaRPr lang="es-ES" sz="2800" dirty="0"/>
          </a:p>
        </p:txBody>
      </p:sp>
      <p:graphicFrame>
        <p:nvGraphicFramePr>
          <p:cNvPr id="2" name="Tabla 1"/>
          <p:cNvGraphicFramePr>
            <a:graphicFrameLocks noGrp="1"/>
          </p:cNvGraphicFramePr>
          <p:nvPr>
            <p:extLst>
              <p:ext uri="{D42A27DB-BD31-4B8C-83A1-F6EECF244321}">
                <p14:modId xmlns:p14="http://schemas.microsoft.com/office/powerpoint/2010/main" val="3351201198"/>
              </p:ext>
            </p:extLst>
          </p:nvPr>
        </p:nvGraphicFramePr>
        <p:xfrm>
          <a:off x="323528" y="1387277"/>
          <a:ext cx="8568950" cy="4280239"/>
        </p:xfrm>
        <a:graphic>
          <a:graphicData uri="http://schemas.openxmlformats.org/drawingml/2006/table">
            <a:tbl>
              <a:tblPr firstRow="1" firstCol="1" bandRow="1">
                <a:tableStyleId>{BDBED569-4797-4DF1-A0F4-6AAB3CD982D8}</a:tableStyleId>
              </a:tblPr>
              <a:tblGrid>
                <a:gridCol w="1168702"/>
                <a:gridCol w="1296829"/>
                <a:gridCol w="1297743"/>
                <a:gridCol w="1167785"/>
                <a:gridCol w="1296829"/>
                <a:gridCol w="1043319"/>
                <a:gridCol w="1297743"/>
              </a:tblGrid>
              <a:tr h="222332">
                <a:tc>
                  <a:txBody>
                    <a:bodyPr/>
                    <a:lstStyle/>
                    <a:p>
                      <a:pPr algn="ctr">
                        <a:lnSpc>
                          <a:spcPct val="150000"/>
                        </a:lnSpc>
                        <a:spcAft>
                          <a:spcPts val="0"/>
                        </a:spcAft>
                      </a:pPr>
                      <a:r>
                        <a:rPr lang="es-EC" sz="1000" dirty="0">
                          <a:effectLst/>
                        </a:rPr>
                        <a:t>C</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P</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I</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V</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0287">
                <a:tc>
                  <a:txBody>
                    <a:bodyPr/>
                    <a:lstStyle/>
                    <a:p>
                      <a:pPr algn="ctr">
                        <a:lnSpc>
                          <a:spcPct val="150000"/>
                        </a:lnSpc>
                        <a:spcAft>
                          <a:spcPts val="0"/>
                        </a:spcAft>
                      </a:pPr>
                      <a:r>
                        <a:rPr lang="es-EC" sz="1000" dirty="0">
                          <a:effectLst/>
                        </a:rPr>
                        <a:t>Capacitación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Presupuesto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Marco</a:t>
                      </a:r>
                      <a:endParaRPr lang="es-EC" sz="1100">
                        <a:effectLst/>
                      </a:endParaRPr>
                    </a:p>
                    <a:p>
                      <a:pPr algn="ctr">
                        <a:lnSpc>
                          <a:spcPct val="150000"/>
                        </a:lnSpc>
                        <a:spcAft>
                          <a:spcPts val="0"/>
                        </a:spcAft>
                      </a:pPr>
                      <a:r>
                        <a:rPr lang="es-EC" sz="1000">
                          <a:effectLst/>
                        </a:rPr>
                        <a:t>Legal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Infra física y Tecnológica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Políticas</a:t>
                      </a:r>
                      <a:endParaRPr lang="es-EC" sz="1100">
                        <a:effectLst/>
                      </a:endParaRPr>
                    </a:p>
                    <a:p>
                      <a:pPr algn="ctr">
                        <a:lnSpc>
                          <a:spcPct val="150000"/>
                        </a:lnSpc>
                        <a:spcAft>
                          <a:spcPts val="0"/>
                        </a:spcAft>
                      </a:pPr>
                      <a:r>
                        <a:rPr lang="es-EC" sz="1000">
                          <a:effectLst/>
                        </a:rPr>
                        <a:t>Estado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Talento</a:t>
                      </a:r>
                      <a:endParaRPr lang="es-EC" sz="1100">
                        <a:effectLst/>
                      </a:endParaRPr>
                    </a:p>
                    <a:p>
                      <a:pPr algn="ctr">
                        <a:lnSpc>
                          <a:spcPct val="150000"/>
                        </a:lnSpc>
                        <a:spcAft>
                          <a:spcPts val="0"/>
                        </a:spcAft>
                      </a:pPr>
                      <a:r>
                        <a:rPr lang="es-EC" sz="1000">
                          <a:effectLst/>
                        </a:rPr>
                        <a:t>Humano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Convenios</a:t>
                      </a:r>
                      <a:endParaRPr lang="es-EC" sz="1100">
                        <a:effectLst/>
                      </a:endParaRPr>
                    </a:p>
                    <a:p>
                      <a:pPr algn="ctr">
                        <a:lnSpc>
                          <a:spcPct val="150000"/>
                        </a:lnSpc>
                        <a:spcAft>
                          <a:spcPts val="0"/>
                        </a:spcAft>
                      </a:pPr>
                      <a:r>
                        <a:rPr lang="es-EC" sz="1000">
                          <a:effectLst/>
                        </a:rPr>
                        <a:t>Internacional.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19878">
                <a:tc>
                  <a:txBody>
                    <a:bodyPr/>
                    <a:lstStyle/>
                    <a:p>
                      <a:pPr algn="ctr">
                        <a:lnSpc>
                          <a:spcPct val="150000"/>
                        </a:lnSpc>
                        <a:spcAft>
                          <a:spcPts val="0"/>
                        </a:spcAft>
                      </a:pPr>
                      <a:r>
                        <a:rPr lang="es-EC" sz="1000">
                          <a:effectLst/>
                        </a:rPr>
                        <a:t>C1</a:t>
                      </a:r>
                      <a:endParaRPr lang="es-EC" sz="1100">
                        <a:effectLst/>
                      </a:endParaRPr>
                    </a:p>
                    <a:p>
                      <a:pPr algn="ctr">
                        <a:lnSpc>
                          <a:spcPct val="150000"/>
                        </a:lnSpc>
                        <a:spcAft>
                          <a:spcPts val="0"/>
                        </a:spcAft>
                      </a:pPr>
                      <a:r>
                        <a:rPr lang="es-EC" sz="1000">
                          <a:effectLst/>
                        </a:rPr>
                        <a:t>Excelente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P1</a:t>
                      </a:r>
                      <a:endParaRPr lang="es-EC" sz="1100">
                        <a:effectLst/>
                      </a:endParaRPr>
                    </a:p>
                    <a:p>
                      <a:pPr algn="ctr">
                        <a:lnSpc>
                          <a:spcPct val="150000"/>
                        </a:lnSpc>
                        <a:spcAft>
                          <a:spcPts val="0"/>
                        </a:spcAft>
                      </a:pPr>
                      <a:r>
                        <a:rPr lang="es-EC" sz="1000">
                          <a:effectLst/>
                        </a:rPr>
                        <a:t>Muy 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L1</a:t>
                      </a:r>
                      <a:endParaRPr lang="es-EC" sz="1100">
                        <a:effectLst/>
                      </a:endParaRPr>
                    </a:p>
                    <a:p>
                      <a:pPr algn="ctr">
                        <a:lnSpc>
                          <a:spcPct val="150000"/>
                        </a:lnSpc>
                        <a:spcAft>
                          <a:spcPts val="0"/>
                        </a:spcAft>
                      </a:pPr>
                      <a:r>
                        <a:rPr lang="es-EC" sz="1000">
                          <a:effectLst/>
                        </a:rPr>
                        <a:t>Muy 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I1</a:t>
                      </a:r>
                      <a:endParaRPr lang="es-EC" sz="1100">
                        <a:effectLst/>
                      </a:endParaRPr>
                    </a:p>
                    <a:p>
                      <a:pPr algn="ctr">
                        <a:lnSpc>
                          <a:spcPct val="150000"/>
                        </a:lnSpc>
                        <a:spcAft>
                          <a:spcPts val="0"/>
                        </a:spcAft>
                      </a:pPr>
                      <a:r>
                        <a:rPr lang="es-EC" sz="1000">
                          <a:effectLst/>
                        </a:rPr>
                        <a:t>Excelente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E1</a:t>
                      </a:r>
                      <a:endParaRPr lang="es-EC" sz="1100">
                        <a:effectLst/>
                      </a:endParaRPr>
                    </a:p>
                    <a:p>
                      <a:pPr algn="ctr">
                        <a:lnSpc>
                          <a:spcPct val="150000"/>
                        </a:lnSpc>
                        <a:spcAft>
                          <a:spcPts val="0"/>
                        </a:spcAft>
                      </a:pPr>
                      <a:r>
                        <a:rPr lang="es-EC" sz="1000">
                          <a:effectLst/>
                        </a:rPr>
                        <a:t>Muy 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T1</a:t>
                      </a:r>
                      <a:endParaRPr lang="es-EC" sz="1100">
                        <a:effectLst/>
                      </a:endParaRPr>
                    </a:p>
                    <a:p>
                      <a:pPr algn="ctr">
                        <a:lnSpc>
                          <a:spcPct val="150000"/>
                        </a:lnSpc>
                        <a:spcAft>
                          <a:spcPts val="0"/>
                        </a:spcAft>
                      </a:pPr>
                      <a:r>
                        <a:rPr lang="es-EC" sz="1000">
                          <a:effectLst/>
                        </a:rPr>
                        <a:t>Excelente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V1</a:t>
                      </a:r>
                      <a:endParaRPr lang="es-EC" sz="1100">
                        <a:effectLst/>
                      </a:endParaRPr>
                    </a:p>
                    <a:p>
                      <a:pPr algn="ctr">
                        <a:lnSpc>
                          <a:spcPct val="150000"/>
                        </a:lnSpc>
                        <a:spcAft>
                          <a:spcPts val="0"/>
                        </a:spcAft>
                      </a:pPr>
                      <a:r>
                        <a:rPr lang="es-EC" sz="1000">
                          <a:effectLst/>
                        </a:rPr>
                        <a:t>Muy 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38548">
                <a:tc>
                  <a:txBody>
                    <a:bodyPr/>
                    <a:lstStyle/>
                    <a:p>
                      <a:pPr algn="ctr">
                        <a:lnSpc>
                          <a:spcPct val="150000"/>
                        </a:lnSpc>
                        <a:spcAft>
                          <a:spcPts val="0"/>
                        </a:spcAft>
                      </a:pPr>
                      <a:r>
                        <a:rPr lang="es-EC" sz="1000">
                          <a:effectLst/>
                        </a:rPr>
                        <a:t>C2</a:t>
                      </a:r>
                      <a:endParaRPr lang="es-EC" sz="1100">
                        <a:effectLst/>
                      </a:endParaRPr>
                    </a:p>
                    <a:p>
                      <a:pPr algn="ctr">
                        <a:lnSpc>
                          <a:spcPct val="150000"/>
                        </a:lnSpc>
                        <a:spcAft>
                          <a:spcPts val="0"/>
                        </a:spcAft>
                      </a:pPr>
                      <a:r>
                        <a:rPr lang="es-EC" sz="1000">
                          <a:effectLst/>
                        </a:rPr>
                        <a:t>Muy Buena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P2</a:t>
                      </a:r>
                      <a:endParaRPr lang="es-EC" sz="1100" dirty="0">
                        <a:effectLst/>
                      </a:endParaRPr>
                    </a:p>
                    <a:p>
                      <a:pPr algn="ctr">
                        <a:lnSpc>
                          <a:spcPct val="150000"/>
                        </a:lnSpc>
                        <a:spcAft>
                          <a:spcPts val="0"/>
                        </a:spcAft>
                      </a:pPr>
                      <a:r>
                        <a:rPr lang="es-EC" sz="1000" dirty="0">
                          <a:effectLst/>
                        </a:rPr>
                        <a:t>Favorable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L2</a:t>
                      </a:r>
                      <a:endParaRPr lang="es-EC" sz="1100">
                        <a:effectLst/>
                      </a:endParaRPr>
                    </a:p>
                    <a:p>
                      <a:pPr algn="ctr">
                        <a:lnSpc>
                          <a:spcPct val="150000"/>
                        </a:lnSpc>
                        <a:spcAft>
                          <a:spcPts val="0"/>
                        </a:spcAft>
                      </a:pPr>
                      <a:r>
                        <a:rPr lang="es-EC" sz="1000">
                          <a:effectLst/>
                        </a:rPr>
                        <a:t>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I2</a:t>
                      </a:r>
                      <a:endParaRPr lang="es-EC" sz="1100" dirty="0">
                        <a:effectLst/>
                      </a:endParaRPr>
                    </a:p>
                    <a:p>
                      <a:pPr algn="ctr">
                        <a:lnSpc>
                          <a:spcPct val="150000"/>
                        </a:lnSpc>
                        <a:spcAft>
                          <a:spcPts val="0"/>
                        </a:spcAft>
                      </a:pPr>
                      <a:r>
                        <a:rPr lang="es-EC" sz="1000" dirty="0">
                          <a:effectLst/>
                        </a:rPr>
                        <a:t>Óptima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E2</a:t>
                      </a:r>
                      <a:endParaRPr lang="es-EC" sz="1100">
                        <a:effectLst/>
                      </a:endParaRPr>
                    </a:p>
                    <a:p>
                      <a:pPr algn="ctr">
                        <a:lnSpc>
                          <a:spcPct val="150000"/>
                        </a:lnSpc>
                        <a:spcAft>
                          <a:spcPts val="0"/>
                        </a:spcAft>
                      </a:pPr>
                      <a:r>
                        <a:rPr lang="es-EC" sz="1000">
                          <a:effectLst/>
                        </a:rPr>
                        <a:t>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T2</a:t>
                      </a:r>
                      <a:endParaRPr lang="es-EC" sz="1100">
                        <a:effectLst/>
                      </a:endParaRPr>
                    </a:p>
                    <a:p>
                      <a:pPr algn="ctr">
                        <a:lnSpc>
                          <a:spcPct val="150000"/>
                        </a:lnSpc>
                        <a:spcAft>
                          <a:spcPts val="0"/>
                        </a:spcAft>
                      </a:pPr>
                      <a:r>
                        <a:rPr lang="es-EC" sz="1000">
                          <a:effectLst/>
                        </a:rPr>
                        <a:t>Muy Buena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V2</a:t>
                      </a:r>
                      <a:endParaRPr lang="es-EC" sz="1100">
                        <a:effectLst/>
                      </a:endParaRPr>
                    </a:p>
                    <a:p>
                      <a:pPr algn="ctr">
                        <a:lnSpc>
                          <a:spcPct val="150000"/>
                        </a:lnSpc>
                        <a:spcAft>
                          <a:spcPts val="0"/>
                        </a:spcAft>
                      </a:pPr>
                      <a:r>
                        <a:rPr lang="es-EC" sz="1000">
                          <a:effectLst/>
                        </a:rPr>
                        <a:t>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98276">
                <a:tc>
                  <a:txBody>
                    <a:bodyPr/>
                    <a:lstStyle/>
                    <a:p>
                      <a:pPr algn="ctr">
                        <a:lnSpc>
                          <a:spcPct val="150000"/>
                        </a:lnSpc>
                        <a:spcAft>
                          <a:spcPts val="0"/>
                        </a:spcAft>
                      </a:pPr>
                      <a:r>
                        <a:rPr lang="es-EC" sz="1000">
                          <a:effectLst/>
                        </a:rPr>
                        <a:t> C3</a:t>
                      </a:r>
                      <a:endParaRPr lang="es-EC" sz="1100">
                        <a:effectLst/>
                      </a:endParaRPr>
                    </a:p>
                    <a:p>
                      <a:pPr algn="ctr">
                        <a:lnSpc>
                          <a:spcPct val="150000"/>
                        </a:lnSpc>
                        <a:spcAft>
                          <a:spcPts val="0"/>
                        </a:spcAft>
                      </a:pPr>
                      <a:r>
                        <a:rPr lang="es-EC" sz="1000">
                          <a:effectLst/>
                        </a:rPr>
                        <a:t>Buena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P3</a:t>
                      </a:r>
                      <a:endParaRPr lang="es-EC" sz="1100" dirty="0">
                        <a:effectLst/>
                      </a:endParaRPr>
                    </a:p>
                    <a:p>
                      <a:pPr algn="ctr">
                        <a:lnSpc>
                          <a:spcPct val="150000"/>
                        </a:lnSpc>
                        <a:spcAft>
                          <a:spcPts val="0"/>
                        </a:spcAft>
                      </a:pPr>
                      <a:r>
                        <a:rPr lang="es-EC" sz="1000" dirty="0">
                          <a:effectLst/>
                        </a:rPr>
                        <a:t>Medianamente</a:t>
                      </a:r>
                      <a:endParaRPr lang="es-EC" sz="1100" dirty="0">
                        <a:effectLst/>
                      </a:endParaRPr>
                    </a:p>
                    <a:p>
                      <a:pPr algn="ctr">
                        <a:lnSpc>
                          <a:spcPct val="150000"/>
                        </a:lnSpc>
                        <a:spcAft>
                          <a:spcPts val="0"/>
                        </a:spcAft>
                      </a:pPr>
                      <a:r>
                        <a:rPr lang="es-EC" sz="1000" dirty="0">
                          <a:effectLst/>
                        </a:rPr>
                        <a:t>Favorable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L3</a:t>
                      </a:r>
                      <a:endParaRPr lang="es-EC" sz="1100" dirty="0">
                        <a:effectLst/>
                      </a:endParaRPr>
                    </a:p>
                    <a:p>
                      <a:pPr algn="ctr">
                        <a:lnSpc>
                          <a:spcPct val="150000"/>
                        </a:lnSpc>
                        <a:spcAft>
                          <a:spcPts val="0"/>
                        </a:spcAft>
                      </a:pPr>
                      <a:r>
                        <a:rPr lang="es-EC" sz="1000" dirty="0">
                          <a:effectLst/>
                        </a:rPr>
                        <a:t>Medianamente</a:t>
                      </a:r>
                      <a:endParaRPr lang="es-EC" sz="1100" dirty="0">
                        <a:effectLst/>
                      </a:endParaRPr>
                    </a:p>
                    <a:p>
                      <a:pPr algn="ctr">
                        <a:lnSpc>
                          <a:spcPct val="150000"/>
                        </a:lnSpc>
                        <a:spcAft>
                          <a:spcPts val="0"/>
                        </a:spcAft>
                      </a:pPr>
                      <a:r>
                        <a:rPr lang="es-EC" sz="1000" dirty="0">
                          <a:effectLst/>
                        </a:rPr>
                        <a:t>Favorable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I3</a:t>
                      </a:r>
                      <a:endParaRPr lang="es-EC" sz="1100" dirty="0">
                        <a:effectLst/>
                      </a:endParaRPr>
                    </a:p>
                    <a:p>
                      <a:pPr algn="ctr">
                        <a:lnSpc>
                          <a:spcPct val="150000"/>
                        </a:lnSpc>
                        <a:spcAft>
                          <a:spcPts val="0"/>
                        </a:spcAft>
                      </a:pPr>
                      <a:r>
                        <a:rPr lang="es-EC" sz="1000" dirty="0">
                          <a:effectLst/>
                        </a:rPr>
                        <a:t>Normal</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E3</a:t>
                      </a:r>
                      <a:endParaRPr lang="es-EC" sz="1100">
                        <a:effectLst/>
                      </a:endParaRPr>
                    </a:p>
                    <a:p>
                      <a:pPr algn="ctr">
                        <a:lnSpc>
                          <a:spcPct val="150000"/>
                        </a:lnSpc>
                        <a:spcAft>
                          <a:spcPts val="0"/>
                        </a:spcAft>
                      </a:pPr>
                      <a:r>
                        <a:rPr lang="es-EC" sz="1000">
                          <a:effectLst/>
                        </a:rPr>
                        <a:t>Medianamente</a:t>
                      </a:r>
                      <a:endParaRPr lang="es-EC" sz="1100">
                        <a:effectLst/>
                      </a:endParaRPr>
                    </a:p>
                    <a:p>
                      <a:pPr algn="ctr">
                        <a:lnSpc>
                          <a:spcPct val="150000"/>
                        </a:lnSpc>
                        <a:spcAft>
                          <a:spcPts val="0"/>
                        </a:spcAft>
                      </a:pPr>
                      <a:r>
                        <a:rPr lang="es-EC" sz="1000">
                          <a:effectLst/>
                        </a:rPr>
                        <a:t>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T3</a:t>
                      </a:r>
                      <a:endParaRPr lang="es-EC" sz="1100" dirty="0">
                        <a:effectLst/>
                      </a:endParaRPr>
                    </a:p>
                    <a:p>
                      <a:pPr algn="ctr">
                        <a:lnSpc>
                          <a:spcPct val="150000"/>
                        </a:lnSpc>
                        <a:spcAft>
                          <a:spcPts val="0"/>
                        </a:spcAft>
                      </a:pPr>
                      <a:r>
                        <a:rPr lang="es-EC" sz="1000" dirty="0">
                          <a:effectLst/>
                        </a:rPr>
                        <a:t>Buena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V3</a:t>
                      </a:r>
                      <a:endParaRPr lang="es-EC" sz="1100">
                        <a:effectLst/>
                      </a:endParaRPr>
                    </a:p>
                    <a:p>
                      <a:pPr algn="ctr">
                        <a:lnSpc>
                          <a:spcPct val="150000"/>
                        </a:lnSpc>
                        <a:spcAft>
                          <a:spcPts val="0"/>
                        </a:spcAft>
                      </a:pPr>
                      <a:r>
                        <a:rPr lang="es-EC" sz="1000">
                          <a:effectLst/>
                        </a:rPr>
                        <a:t>Medianamente</a:t>
                      </a:r>
                      <a:endParaRPr lang="es-EC" sz="1100">
                        <a:effectLst/>
                      </a:endParaRPr>
                    </a:p>
                    <a:p>
                      <a:pPr algn="ctr">
                        <a:lnSpc>
                          <a:spcPct val="150000"/>
                        </a:lnSpc>
                        <a:spcAft>
                          <a:spcPts val="0"/>
                        </a:spcAft>
                      </a:pPr>
                      <a:r>
                        <a:rPr lang="es-EC" sz="1000">
                          <a:effectLst/>
                        </a:rPr>
                        <a:t>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12325">
                <a:tc>
                  <a:txBody>
                    <a:bodyPr/>
                    <a:lstStyle/>
                    <a:p>
                      <a:pPr algn="ctr">
                        <a:lnSpc>
                          <a:spcPct val="150000"/>
                        </a:lnSpc>
                        <a:spcAft>
                          <a:spcPts val="0"/>
                        </a:spcAft>
                      </a:pPr>
                      <a:r>
                        <a:rPr lang="es-EC" sz="1000">
                          <a:effectLst/>
                        </a:rPr>
                        <a:t>C4</a:t>
                      </a:r>
                      <a:endParaRPr lang="es-EC" sz="1100">
                        <a:effectLst/>
                      </a:endParaRPr>
                    </a:p>
                    <a:p>
                      <a:pPr algn="ctr">
                        <a:lnSpc>
                          <a:spcPct val="150000"/>
                        </a:lnSpc>
                        <a:spcAft>
                          <a:spcPts val="0"/>
                        </a:spcAft>
                      </a:pPr>
                      <a:r>
                        <a:rPr lang="es-EC" sz="1000">
                          <a:effectLst/>
                        </a:rPr>
                        <a:t>Regular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P4</a:t>
                      </a:r>
                      <a:endParaRPr lang="es-EC" sz="1100">
                        <a:effectLst/>
                      </a:endParaRPr>
                    </a:p>
                    <a:p>
                      <a:pPr algn="ctr">
                        <a:lnSpc>
                          <a:spcPct val="150000"/>
                        </a:lnSpc>
                        <a:spcAft>
                          <a:spcPts val="0"/>
                        </a:spcAft>
                      </a:pPr>
                      <a:r>
                        <a:rPr lang="es-EC" sz="1000">
                          <a:effectLst/>
                        </a:rPr>
                        <a:t>Desfavorable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L4</a:t>
                      </a:r>
                      <a:endParaRPr lang="es-EC" sz="1100" dirty="0">
                        <a:effectLst/>
                      </a:endParaRPr>
                    </a:p>
                    <a:p>
                      <a:pPr algn="ctr">
                        <a:lnSpc>
                          <a:spcPct val="150000"/>
                        </a:lnSpc>
                        <a:spcAft>
                          <a:spcPts val="0"/>
                        </a:spcAft>
                      </a:pPr>
                      <a:r>
                        <a:rPr lang="es-EC" sz="1000" dirty="0">
                          <a:effectLst/>
                        </a:rPr>
                        <a:t>Desfavorable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I4</a:t>
                      </a:r>
                      <a:endParaRPr lang="es-EC" sz="1100" dirty="0">
                        <a:effectLst/>
                      </a:endParaRPr>
                    </a:p>
                    <a:p>
                      <a:pPr algn="ctr">
                        <a:lnSpc>
                          <a:spcPct val="150000"/>
                        </a:lnSpc>
                        <a:spcAft>
                          <a:spcPts val="0"/>
                        </a:spcAft>
                      </a:pPr>
                      <a:r>
                        <a:rPr lang="es-EC" sz="1000" dirty="0">
                          <a:effectLst/>
                        </a:rPr>
                        <a:t>Baja</a:t>
                      </a:r>
                      <a:endParaRPr lang="es-EC" sz="1100" dirty="0">
                        <a:effectLst/>
                      </a:endParaRPr>
                    </a:p>
                    <a:p>
                      <a:pPr algn="ctr">
                        <a:lnSpc>
                          <a:spcPct val="150000"/>
                        </a:lnSpc>
                        <a:spcAft>
                          <a:spcPts val="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E4</a:t>
                      </a:r>
                      <a:endParaRPr lang="es-EC" sz="1100" dirty="0">
                        <a:effectLst/>
                      </a:endParaRPr>
                    </a:p>
                    <a:p>
                      <a:pPr algn="ctr">
                        <a:lnSpc>
                          <a:spcPct val="150000"/>
                        </a:lnSpc>
                        <a:spcAft>
                          <a:spcPts val="0"/>
                        </a:spcAft>
                      </a:pPr>
                      <a:r>
                        <a:rPr lang="es-EC" sz="1000" dirty="0">
                          <a:effectLst/>
                        </a:rPr>
                        <a:t>Desfavorable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T4</a:t>
                      </a:r>
                      <a:endParaRPr lang="es-EC" sz="1100" dirty="0">
                        <a:effectLst/>
                      </a:endParaRPr>
                    </a:p>
                    <a:p>
                      <a:pPr algn="ctr">
                        <a:lnSpc>
                          <a:spcPct val="150000"/>
                        </a:lnSpc>
                        <a:spcAft>
                          <a:spcPts val="0"/>
                        </a:spcAft>
                      </a:pPr>
                      <a:r>
                        <a:rPr lang="es-EC" sz="1000" dirty="0">
                          <a:effectLst/>
                        </a:rPr>
                        <a:t>Regular</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V4</a:t>
                      </a:r>
                      <a:endParaRPr lang="es-EC" sz="1100" dirty="0">
                        <a:effectLst/>
                      </a:endParaRPr>
                    </a:p>
                    <a:p>
                      <a:pPr algn="ctr">
                        <a:lnSpc>
                          <a:spcPct val="150000"/>
                        </a:lnSpc>
                        <a:spcAft>
                          <a:spcPts val="0"/>
                        </a:spcAft>
                      </a:pPr>
                      <a:r>
                        <a:rPr lang="es-EC" sz="1000" dirty="0">
                          <a:effectLst/>
                        </a:rPr>
                        <a:t>Desfavorable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12325">
                <a:tc>
                  <a:txBody>
                    <a:bodyPr/>
                    <a:lstStyle/>
                    <a:p>
                      <a:pPr algn="ctr">
                        <a:lnSpc>
                          <a:spcPct val="150000"/>
                        </a:lnSpc>
                        <a:spcAft>
                          <a:spcPts val="0"/>
                        </a:spcAft>
                      </a:pPr>
                      <a:r>
                        <a:rPr lang="es-EC" sz="1000">
                          <a:effectLst/>
                        </a:rPr>
                        <a:t>C5</a:t>
                      </a:r>
                      <a:endParaRPr lang="es-EC" sz="1100">
                        <a:effectLst/>
                      </a:endParaRPr>
                    </a:p>
                    <a:p>
                      <a:pPr algn="ctr">
                        <a:lnSpc>
                          <a:spcPct val="150000"/>
                        </a:lnSpc>
                        <a:spcAft>
                          <a:spcPts val="0"/>
                        </a:spcAft>
                      </a:pPr>
                      <a:r>
                        <a:rPr lang="es-EC" sz="1000">
                          <a:effectLst/>
                        </a:rPr>
                        <a:t>Deficiente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P5</a:t>
                      </a:r>
                      <a:endParaRPr lang="es-EC" sz="1100" dirty="0">
                        <a:effectLst/>
                      </a:endParaRPr>
                    </a:p>
                    <a:p>
                      <a:pPr algn="ctr">
                        <a:lnSpc>
                          <a:spcPct val="150000"/>
                        </a:lnSpc>
                        <a:spcAft>
                          <a:spcPts val="0"/>
                        </a:spcAft>
                      </a:pPr>
                      <a:r>
                        <a:rPr lang="es-EC" sz="1000" dirty="0">
                          <a:effectLst/>
                        </a:rPr>
                        <a:t>Adversa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L5</a:t>
                      </a:r>
                      <a:endParaRPr lang="es-EC" sz="1100" dirty="0">
                        <a:effectLst/>
                      </a:endParaRPr>
                    </a:p>
                    <a:p>
                      <a:pPr algn="ctr">
                        <a:lnSpc>
                          <a:spcPct val="150000"/>
                        </a:lnSpc>
                        <a:spcAft>
                          <a:spcPts val="0"/>
                        </a:spcAft>
                      </a:pPr>
                      <a:r>
                        <a:rPr lang="es-EC" sz="1000" dirty="0">
                          <a:effectLst/>
                        </a:rPr>
                        <a:t>Adversa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I5</a:t>
                      </a:r>
                      <a:endParaRPr lang="es-EC" sz="1100" dirty="0">
                        <a:effectLst/>
                      </a:endParaRPr>
                    </a:p>
                    <a:p>
                      <a:pPr algn="ctr">
                        <a:lnSpc>
                          <a:spcPct val="150000"/>
                        </a:lnSpc>
                        <a:spcAft>
                          <a:spcPts val="0"/>
                        </a:spcAft>
                      </a:pPr>
                      <a:r>
                        <a:rPr lang="es-EC" sz="1000" dirty="0">
                          <a:effectLst/>
                        </a:rPr>
                        <a:t>Mínima</a:t>
                      </a:r>
                      <a:endParaRPr lang="es-EC" sz="1100" dirty="0">
                        <a:effectLst/>
                      </a:endParaRPr>
                    </a:p>
                    <a:p>
                      <a:pPr algn="ctr">
                        <a:lnSpc>
                          <a:spcPct val="150000"/>
                        </a:lnSpc>
                        <a:spcAft>
                          <a:spcPts val="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E5</a:t>
                      </a:r>
                      <a:endParaRPr lang="es-EC" sz="1100" dirty="0">
                        <a:effectLst/>
                      </a:endParaRPr>
                    </a:p>
                    <a:p>
                      <a:pPr algn="ctr">
                        <a:lnSpc>
                          <a:spcPct val="150000"/>
                        </a:lnSpc>
                        <a:spcAft>
                          <a:spcPts val="0"/>
                        </a:spcAft>
                      </a:pPr>
                      <a:r>
                        <a:rPr lang="es-EC" sz="1000" dirty="0">
                          <a:effectLst/>
                        </a:rPr>
                        <a:t>Adversa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T5</a:t>
                      </a:r>
                      <a:endParaRPr lang="es-EC" sz="1100">
                        <a:effectLst/>
                      </a:endParaRPr>
                    </a:p>
                    <a:p>
                      <a:pPr algn="ctr">
                        <a:lnSpc>
                          <a:spcPct val="150000"/>
                        </a:lnSpc>
                        <a:spcAft>
                          <a:spcPts val="0"/>
                        </a:spcAft>
                      </a:pPr>
                      <a:r>
                        <a:rPr lang="es-EC" sz="1000">
                          <a:effectLst/>
                        </a:rPr>
                        <a:t>Deficiente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V5</a:t>
                      </a:r>
                      <a:endParaRPr lang="es-EC" sz="1100" dirty="0">
                        <a:effectLst/>
                      </a:endParaRPr>
                    </a:p>
                    <a:p>
                      <a:pPr algn="ctr">
                        <a:lnSpc>
                          <a:spcPct val="150000"/>
                        </a:lnSpc>
                        <a:spcAft>
                          <a:spcPts val="0"/>
                        </a:spcAft>
                      </a:pPr>
                      <a:r>
                        <a:rPr lang="es-EC" sz="1000" dirty="0">
                          <a:effectLst/>
                        </a:rPr>
                        <a:t>Adversa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cxnSp>
        <p:nvCxnSpPr>
          <p:cNvPr id="13" name="Conector recto 12"/>
          <p:cNvCxnSpPr/>
          <p:nvPr/>
        </p:nvCxnSpPr>
        <p:spPr>
          <a:xfrm>
            <a:off x="726130" y="2348880"/>
            <a:ext cx="7768583"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flipV="1">
            <a:off x="899592" y="2915265"/>
            <a:ext cx="1205012" cy="801769"/>
          </a:xfrm>
          <a:prstGeom prst="line">
            <a:avLst/>
          </a:prstGeom>
          <a:ln w="381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2123728" y="2924944"/>
            <a:ext cx="1205012" cy="792088"/>
          </a:xfrm>
          <a:prstGeom prst="line">
            <a:avLst/>
          </a:prstGeom>
          <a:ln w="381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flipV="1">
            <a:off x="3387100" y="2848968"/>
            <a:ext cx="1266964" cy="868064"/>
          </a:xfrm>
          <a:prstGeom prst="line">
            <a:avLst/>
          </a:prstGeom>
          <a:ln w="381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4610421" y="2848968"/>
            <a:ext cx="1185715" cy="724048"/>
          </a:xfrm>
          <a:prstGeom prst="line">
            <a:avLst/>
          </a:prstGeom>
          <a:ln w="381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flipV="1">
            <a:off x="5796136" y="3573016"/>
            <a:ext cx="1440160" cy="19232"/>
          </a:xfrm>
          <a:prstGeom prst="line">
            <a:avLst/>
          </a:prstGeom>
          <a:ln w="28575">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flipV="1">
            <a:off x="7236296" y="2924945"/>
            <a:ext cx="1008112" cy="638455"/>
          </a:xfrm>
          <a:prstGeom prst="line">
            <a:avLst/>
          </a:prstGeom>
          <a:ln w="381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flipV="1">
            <a:off x="899592" y="3717032"/>
            <a:ext cx="1224136" cy="79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2123728" y="3717032"/>
            <a:ext cx="12050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3362667" y="3724969"/>
            <a:ext cx="1300455" cy="8201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flipV="1">
            <a:off x="4672617" y="3717033"/>
            <a:ext cx="1169209" cy="8280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flipV="1">
            <a:off x="5796136" y="3717032"/>
            <a:ext cx="1308938" cy="125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7092280" y="3717031"/>
            <a:ext cx="1152128" cy="6610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66" name="Tabla 65"/>
          <p:cNvGraphicFramePr>
            <a:graphicFrameLocks noGrp="1"/>
          </p:cNvGraphicFramePr>
          <p:nvPr>
            <p:extLst>
              <p:ext uri="{D42A27DB-BD31-4B8C-83A1-F6EECF244321}">
                <p14:modId xmlns:p14="http://schemas.microsoft.com/office/powerpoint/2010/main" val="4068616914"/>
              </p:ext>
            </p:extLst>
          </p:nvPr>
        </p:nvGraphicFramePr>
        <p:xfrm>
          <a:off x="1601152" y="5787347"/>
          <a:ext cx="5941695" cy="822960"/>
        </p:xfrm>
        <a:graphic>
          <a:graphicData uri="http://schemas.openxmlformats.org/drawingml/2006/table">
            <a:tbl>
              <a:tblPr firstRow="1" firstCol="1" bandRow="1">
                <a:tableStyleId>{69CF1AB2-1976-4502-BF36-3FF5EA218861}</a:tableStyleId>
              </a:tblPr>
              <a:tblGrid>
                <a:gridCol w="1170940"/>
                <a:gridCol w="629920"/>
                <a:gridCol w="450215"/>
                <a:gridCol w="629920"/>
                <a:gridCol w="540385"/>
                <a:gridCol w="539750"/>
                <a:gridCol w="540385"/>
                <a:gridCol w="629920"/>
                <a:gridCol w="810260"/>
              </a:tblGrid>
              <a:tr h="0">
                <a:tc>
                  <a:txBody>
                    <a:bodyPr/>
                    <a:lstStyle/>
                    <a:p>
                      <a:pPr algn="ctr">
                        <a:lnSpc>
                          <a:spcPct val="150000"/>
                        </a:lnSpc>
                        <a:spcAft>
                          <a:spcPts val="0"/>
                        </a:spcAft>
                      </a:pPr>
                      <a:r>
                        <a:rPr lang="es-EC" sz="1000" dirty="0">
                          <a:effectLst/>
                        </a:rPr>
                        <a:t>OPTIMISTA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ctr">
                        <a:lnSpc>
                          <a:spcPct val="150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C1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P1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L1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I1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E1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V1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1000" dirty="0">
                          <a:effectLst/>
                        </a:rPr>
                        <a:t>MAS PROBABLE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lgn="ctr">
                        <a:lnSpc>
                          <a:spcPct val="150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C3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P2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L3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I2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E3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V2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1000" dirty="0">
                          <a:effectLst/>
                        </a:rPr>
                        <a:t>PESIMISTA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algn="ctr">
                        <a:lnSpc>
                          <a:spcPct val="150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C3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P3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L3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I4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E3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V4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7" name="Elipse 66"/>
          <p:cNvSpPr/>
          <p:nvPr/>
        </p:nvSpPr>
        <p:spPr>
          <a:xfrm>
            <a:off x="3419872" y="6093296"/>
            <a:ext cx="379412" cy="4905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68" name="Elipse 67"/>
          <p:cNvSpPr/>
          <p:nvPr/>
        </p:nvSpPr>
        <p:spPr>
          <a:xfrm>
            <a:off x="4572000" y="6093296"/>
            <a:ext cx="379412" cy="492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69" name="Elipse 68"/>
          <p:cNvSpPr/>
          <p:nvPr/>
        </p:nvSpPr>
        <p:spPr>
          <a:xfrm>
            <a:off x="6228184" y="6093296"/>
            <a:ext cx="379412" cy="492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70" name="Elipse 69"/>
          <p:cNvSpPr/>
          <p:nvPr/>
        </p:nvSpPr>
        <p:spPr>
          <a:xfrm>
            <a:off x="5652120" y="6093296"/>
            <a:ext cx="379412" cy="492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Tree>
    <p:extLst>
      <p:ext uri="{BB962C8B-B14F-4D97-AF65-F5344CB8AC3E}">
        <p14:creationId xmlns:p14="http://schemas.microsoft.com/office/powerpoint/2010/main" val="18396613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1412776"/>
            <a:ext cx="7920880" cy="5078313"/>
          </a:xfrm>
          <a:prstGeom prst="rect">
            <a:avLst/>
          </a:prstGeom>
          <a:ln>
            <a:solidFill>
              <a:schemeClr val="tx2">
                <a:lumMod val="60000"/>
                <a:lumOff val="40000"/>
              </a:schemeClr>
            </a:solidFill>
          </a:ln>
        </p:spPr>
        <p:txBody>
          <a:bodyPr wrap="square">
            <a:spAutoFit/>
          </a:bodyPr>
          <a:lstStyle/>
          <a:p>
            <a:pPr algn="just"/>
            <a:r>
              <a:rPr lang="es-EC" dirty="0">
                <a:latin typeface="Arial" panose="020B0604020202020204" pitchFamily="34" charset="0"/>
                <a:cs typeface="Arial" panose="020B0604020202020204" pitchFamily="34" charset="0"/>
              </a:rPr>
              <a:t>El Comando de Ciberdefensa de Fuerzas Armadas del Ecuador para el año 2017 en el área de capacitación dispone de personal de oficiales y voluntarios con títulos académicos de acuerdo a su jerarquía, que manejan las técnicas de información y comunicación, en condiciones de mantenerse capacitados en el área de Ciberdefensa, con los recursos económicos suficientes que serán asignados por el gobierno para el cumplimiento de su misión, referente al marco legal hay regulaciones muy generales que no son suficientes, el Comando de Ciberdefensa tendría una capacidad de detección, prevención, contención y respuesta ante ciberataques con hardware y software </a:t>
            </a:r>
            <a:r>
              <a:rPr lang="es-EC" dirty="0" smtClean="0">
                <a:latin typeface="Arial" panose="020B0604020202020204" pitchFamily="34" charset="0"/>
                <a:cs typeface="Arial" panose="020B0604020202020204" pitchFamily="34" charset="0"/>
              </a:rPr>
              <a:t>actualizados, </a:t>
            </a:r>
            <a:r>
              <a:rPr lang="es-EC" dirty="0">
                <a:latin typeface="Arial" panose="020B0604020202020204" pitchFamily="34" charset="0"/>
                <a:cs typeface="Arial" panose="020B0604020202020204" pitchFamily="34" charset="0"/>
              </a:rPr>
              <a:t>ubicados en instalaciones cómodas que permiten realizar el trabajo en forma eficiente,  a pesar que existen políticas de Estado muy generales que en algo regula los riesgos y amenazas cibernéticas, en el campo de talento humano que </a:t>
            </a:r>
            <a:r>
              <a:rPr lang="es-EC" dirty="0" smtClean="0">
                <a:latin typeface="Arial" panose="020B0604020202020204" pitchFamily="34" charset="0"/>
                <a:cs typeface="Arial" panose="020B0604020202020204" pitchFamily="34" charset="0"/>
              </a:rPr>
              <a:t>conforma </a:t>
            </a:r>
            <a:r>
              <a:rPr lang="es-EC" dirty="0">
                <a:latin typeface="Arial" panose="020B0604020202020204" pitchFamily="34" charset="0"/>
                <a:cs typeface="Arial" panose="020B0604020202020204" pitchFamily="34" charset="0"/>
              </a:rPr>
              <a:t>el Comando de Ciberdefensa estará capacitado con habilidades, aptitudes, destrezas, con responsabilidad pero sin experiencia, se firman convenios bilaterales y multilaterales con otras naciones en el ámbito de la Ciberdefensa para mejorar los canales de información, detección y/o respuesta coordinada ante incidentes cibernéticos</a:t>
            </a:r>
            <a:r>
              <a:rPr lang="es-EC" dirty="0" smtClean="0">
                <a:latin typeface="Arial" panose="020B0604020202020204" pitchFamily="34" charset="0"/>
                <a:cs typeface="Arial" panose="020B0604020202020204" pitchFamily="34" charset="0"/>
              </a:rPr>
              <a:t>.</a:t>
            </a:r>
            <a:endParaRPr lang="es-EC" dirty="0">
              <a:latin typeface="Arial" panose="020B0604020202020204" pitchFamily="34" charset="0"/>
              <a:cs typeface="Arial" panose="020B0604020202020204" pitchFamily="34" charset="0"/>
            </a:endParaRPr>
          </a:p>
        </p:txBody>
      </p:sp>
      <p:sp>
        <p:nvSpPr>
          <p:cNvPr id="5" name="2 Rectángulo"/>
          <p:cNvSpPr/>
          <p:nvPr/>
        </p:nvSpPr>
        <p:spPr>
          <a:xfrm>
            <a:off x="1475656" y="44624"/>
            <a:ext cx="6336704" cy="523220"/>
          </a:xfrm>
          <a:prstGeom prst="rect">
            <a:avLst/>
          </a:prstGeom>
          <a:solidFill>
            <a:schemeClr val="tx2">
              <a:lumMod val="60000"/>
              <a:lumOff val="40000"/>
            </a:schemeClr>
          </a:solidFill>
        </p:spPr>
        <p:txBody>
          <a:bodyPr wrap="square">
            <a:spAutoFit/>
          </a:bodyPr>
          <a:lstStyle/>
          <a:p>
            <a:r>
              <a:rPr lang="es-ES" sz="2800" b="1" dirty="0" smtClean="0">
                <a:solidFill>
                  <a:prstClr val="black"/>
                </a:solidFill>
                <a:latin typeface="Arial" panose="020B0604020202020204" pitchFamily="34" charset="0"/>
                <a:cs typeface="Arial" panose="020B0604020202020204" pitchFamily="34" charset="0"/>
              </a:rPr>
              <a:t>CONSTRUCCIÓN DE ESCENARIOS</a:t>
            </a:r>
            <a:endParaRPr lang="es-ES" sz="2800" dirty="0">
              <a:latin typeface="Arial" panose="020B0604020202020204" pitchFamily="34" charset="0"/>
              <a:cs typeface="Arial" panose="020B0604020202020204" pitchFamily="34" charset="0"/>
            </a:endParaRPr>
          </a:p>
        </p:txBody>
      </p:sp>
      <p:sp>
        <p:nvSpPr>
          <p:cNvPr id="6" name="2 Rectángulo"/>
          <p:cNvSpPr/>
          <p:nvPr/>
        </p:nvSpPr>
        <p:spPr>
          <a:xfrm>
            <a:off x="726130" y="620688"/>
            <a:ext cx="7662294" cy="646331"/>
          </a:xfrm>
          <a:prstGeom prst="rect">
            <a:avLst/>
          </a:prstGeom>
          <a:ln>
            <a:solidFill>
              <a:schemeClr val="tx2">
                <a:lumMod val="60000"/>
                <a:lumOff val="40000"/>
              </a:schemeClr>
            </a:solidFill>
          </a:ln>
        </p:spPr>
        <p:txBody>
          <a:bodyPr wrap="square">
            <a:spAutoFit/>
          </a:bodyPr>
          <a:lstStyle/>
          <a:p>
            <a:pPr lvl="0" algn="just"/>
            <a:r>
              <a:rPr lang="es-EC" b="1" dirty="0">
                <a:latin typeface="Arial" panose="020B0604020202020204" pitchFamily="34" charset="0"/>
                <a:cs typeface="Arial" panose="020B0604020202020204" pitchFamily="34" charset="0"/>
              </a:rPr>
              <a:t>Paso </a:t>
            </a:r>
            <a:r>
              <a:rPr lang="es-EC" b="1" dirty="0" smtClean="0">
                <a:latin typeface="Arial" panose="020B0604020202020204" pitchFamily="34" charset="0"/>
                <a:cs typeface="Arial" panose="020B0604020202020204" pitchFamily="34" charset="0"/>
              </a:rPr>
              <a:t>6. </a:t>
            </a:r>
          </a:p>
          <a:p>
            <a:pPr lvl="0" algn="just"/>
            <a:r>
              <a:rPr lang="es-EC" b="1" dirty="0">
                <a:latin typeface="Arial" panose="020B0604020202020204" pitchFamily="34" charset="0"/>
                <a:cs typeface="Arial" panose="020B0604020202020204" pitchFamily="34" charset="0"/>
              </a:rPr>
              <a:t>Narración del Escenario más Probable</a:t>
            </a:r>
            <a:r>
              <a:rPr lang="es-EC" b="1" dirty="0" smtClean="0"/>
              <a:t>.</a:t>
            </a:r>
          </a:p>
        </p:txBody>
      </p:sp>
    </p:spTree>
    <p:extLst>
      <p:ext uri="{BB962C8B-B14F-4D97-AF65-F5344CB8AC3E}">
        <p14:creationId xmlns:p14="http://schemas.microsoft.com/office/powerpoint/2010/main" val="20876842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Rectángulo"/>
          <p:cNvSpPr/>
          <p:nvPr/>
        </p:nvSpPr>
        <p:spPr>
          <a:xfrm>
            <a:off x="1619672" y="44624"/>
            <a:ext cx="5256584" cy="523220"/>
          </a:xfrm>
          <a:prstGeom prst="rect">
            <a:avLst/>
          </a:prstGeom>
          <a:solidFill>
            <a:schemeClr val="tx2">
              <a:lumMod val="60000"/>
              <a:lumOff val="40000"/>
            </a:schemeClr>
          </a:solidFill>
        </p:spPr>
        <p:txBody>
          <a:bodyPr wrap="square">
            <a:spAutoFit/>
          </a:bodyPr>
          <a:lstStyle/>
          <a:p>
            <a:r>
              <a:rPr lang="es-ES" sz="2800" b="1" dirty="0" smtClean="0">
                <a:solidFill>
                  <a:prstClr val="black"/>
                </a:solidFill>
              </a:rPr>
              <a:t>CONSTRUCCIÓN DE ESCENARIOS</a:t>
            </a:r>
            <a:endParaRPr lang="es-ES" sz="2800" dirty="0"/>
          </a:p>
        </p:txBody>
      </p:sp>
      <p:graphicFrame>
        <p:nvGraphicFramePr>
          <p:cNvPr id="2" name="Tabla 1"/>
          <p:cNvGraphicFramePr>
            <a:graphicFrameLocks noGrp="1"/>
          </p:cNvGraphicFramePr>
          <p:nvPr>
            <p:extLst/>
          </p:nvPr>
        </p:nvGraphicFramePr>
        <p:xfrm>
          <a:off x="323528" y="1387277"/>
          <a:ext cx="8568950" cy="4280239"/>
        </p:xfrm>
        <a:graphic>
          <a:graphicData uri="http://schemas.openxmlformats.org/drawingml/2006/table">
            <a:tbl>
              <a:tblPr firstRow="1" firstCol="1" bandRow="1">
                <a:tableStyleId>{BDBED569-4797-4DF1-A0F4-6AAB3CD982D8}</a:tableStyleId>
              </a:tblPr>
              <a:tblGrid>
                <a:gridCol w="1168702"/>
                <a:gridCol w="1296829"/>
                <a:gridCol w="1297743"/>
                <a:gridCol w="1167785"/>
                <a:gridCol w="1296829"/>
                <a:gridCol w="1043319"/>
                <a:gridCol w="1297743"/>
              </a:tblGrid>
              <a:tr h="222332">
                <a:tc>
                  <a:txBody>
                    <a:bodyPr/>
                    <a:lstStyle/>
                    <a:p>
                      <a:pPr algn="ctr">
                        <a:lnSpc>
                          <a:spcPct val="150000"/>
                        </a:lnSpc>
                        <a:spcAft>
                          <a:spcPts val="0"/>
                        </a:spcAft>
                      </a:pPr>
                      <a:r>
                        <a:rPr lang="es-EC" sz="1000" dirty="0">
                          <a:effectLst/>
                        </a:rPr>
                        <a:t>C</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P</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I</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V</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0287">
                <a:tc>
                  <a:txBody>
                    <a:bodyPr/>
                    <a:lstStyle/>
                    <a:p>
                      <a:pPr algn="ctr">
                        <a:lnSpc>
                          <a:spcPct val="150000"/>
                        </a:lnSpc>
                        <a:spcAft>
                          <a:spcPts val="0"/>
                        </a:spcAft>
                      </a:pPr>
                      <a:r>
                        <a:rPr lang="es-EC" sz="1000" dirty="0">
                          <a:effectLst/>
                        </a:rPr>
                        <a:t>Capacitación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Presupuesto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Marco</a:t>
                      </a:r>
                      <a:endParaRPr lang="es-EC" sz="1100">
                        <a:effectLst/>
                      </a:endParaRPr>
                    </a:p>
                    <a:p>
                      <a:pPr algn="ctr">
                        <a:lnSpc>
                          <a:spcPct val="150000"/>
                        </a:lnSpc>
                        <a:spcAft>
                          <a:spcPts val="0"/>
                        </a:spcAft>
                      </a:pPr>
                      <a:r>
                        <a:rPr lang="es-EC" sz="1000">
                          <a:effectLst/>
                        </a:rPr>
                        <a:t>Legal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Infra física y Tecnológica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Políticas</a:t>
                      </a:r>
                      <a:endParaRPr lang="es-EC" sz="1100">
                        <a:effectLst/>
                      </a:endParaRPr>
                    </a:p>
                    <a:p>
                      <a:pPr algn="ctr">
                        <a:lnSpc>
                          <a:spcPct val="150000"/>
                        </a:lnSpc>
                        <a:spcAft>
                          <a:spcPts val="0"/>
                        </a:spcAft>
                      </a:pPr>
                      <a:r>
                        <a:rPr lang="es-EC" sz="1000">
                          <a:effectLst/>
                        </a:rPr>
                        <a:t>Estado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Talento</a:t>
                      </a:r>
                      <a:endParaRPr lang="es-EC" sz="1100">
                        <a:effectLst/>
                      </a:endParaRPr>
                    </a:p>
                    <a:p>
                      <a:pPr algn="ctr">
                        <a:lnSpc>
                          <a:spcPct val="150000"/>
                        </a:lnSpc>
                        <a:spcAft>
                          <a:spcPts val="0"/>
                        </a:spcAft>
                      </a:pPr>
                      <a:r>
                        <a:rPr lang="es-EC" sz="1000">
                          <a:effectLst/>
                        </a:rPr>
                        <a:t>Humano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Convenios</a:t>
                      </a:r>
                      <a:endParaRPr lang="es-EC" sz="1100">
                        <a:effectLst/>
                      </a:endParaRPr>
                    </a:p>
                    <a:p>
                      <a:pPr algn="ctr">
                        <a:lnSpc>
                          <a:spcPct val="150000"/>
                        </a:lnSpc>
                        <a:spcAft>
                          <a:spcPts val="0"/>
                        </a:spcAft>
                      </a:pPr>
                      <a:r>
                        <a:rPr lang="es-EC" sz="1000">
                          <a:effectLst/>
                        </a:rPr>
                        <a:t>Internacional.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19878">
                <a:tc>
                  <a:txBody>
                    <a:bodyPr/>
                    <a:lstStyle/>
                    <a:p>
                      <a:pPr algn="ctr">
                        <a:lnSpc>
                          <a:spcPct val="150000"/>
                        </a:lnSpc>
                        <a:spcAft>
                          <a:spcPts val="0"/>
                        </a:spcAft>
                      </a:pPr>
                      <a:r>
                        <a:rPr lang="es-EC" sz="1000">
                          <a:effectLst/>
                        </a:rPr>
                        <a:t>C1</a:t>
                      </a:r>
                      <a:endParaRPr lang="es-EC" sz="1100">
                        <a:effectLst/>
                      </a:endParaRPr>
                    </a:p>
                    <a:p>
                      <a:pPr algn="ctr">
                        <a:lnSpc>
                          <a:spcPct val="150000"/>
                        </a:lnSpc>
                        <a:spcAft>
                          <a:spcPts val="0"/>
                        </a:spcAft>
                      </a:pPr>
                      <a:r>
                        <a:rPr lang="es-EC" sz="1000">
                          <a:effectLst/>
                        </a:rPr>
                        <a:t>Excelente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P1</a:t>
                      </a:r>
                      <a:endParaRPr lang="es-EC" sz="1100">
                        <a:effectLst/>
                      </a:endParaRPr>
                    </a:p>
                    <a:p>
                      <a:pPr algn="ctr">
                        <a:lnSpc>
                          <a:spcPct val="150000"/>
                        </a:lnSpc>
                        <a:spcAft>
                          <a:spcPts val="0"/>
                        </a:spcAft>
                      </a:pPr>
                      <a:r>
                        <a:rPr lang="es-EC" sz="1000">
                          <a:effectLst/>
                        </a:rPr>
                        <a:t>Muy 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L1</a:t>
                      </a:r>
                      <a:endParaRPr lang="es-EC" sz="1100">
                        <a:effectLst/>
                      </a:endParaRPr>
                    </a:p>
                    <a:p>
                      <a:pPr algn="ctr">
                        <a:lnSpc>
                          <a:spcPct val="150000"/>
                        </a:lnSpc>
                        <a:spcAft>
                          <a:spcPts val="0"/>
                        </a:spcAft>
                      </a:pPr>
                      <a:r>
                        <a:rPr lang="es-EC" sz="1000">
                          <a:effectLst/>
                        </a:rPr>
                        <a:t>Muy 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I1</a:t>
                      </a:r>
                      <a:endParaRPr lang="es-EC" sz="1100">
                        <a:effectLst/>
                      </a:endParaRPr>
                    </a:p>
                    <a:p>
                      <a:pPr algn="ctr">
                        <a:lnSpc>
                          <a:spcPct val="150000"/>
                        </a:lnSpc>
                        <a:spcAft>
                          <a:spcPts val="0"/>
                        </a:spcAft>
                      </a:pPr>
                      <a:r>
                        <a:rPr lang="es-EC" sz="1000">
                          <a:effectLst/>
                        </a:rPr>
                        <a:t>Excelente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E1</a:t>
                      </a:r>
                      <a:endParaRPr lang="es-EC" sz="1100">
                        <a:effectLst/>
                      </a:endParaRPr>
                    </a:p>
                    <a:p>
                      <a:pPr algn="ctr">
                        <a:lnSpc>
                          <a:spcPct val="150000"/>
                        </a:lnSpc>
                        <a:spcAft>
                          <a:spcPts val="0"/>
                        </a:spcAft>
                      </a:pPr>
                      <a:r>
                        <a:rPr lang="es-EC" sz="1000">
                          <a:effectLst/>
                        </a:rPr>
                        <a:t>Muy 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T1</a:t>
                      </a:r>
                      <a:endParaRPr lang="es-EC" sz="1100">
                        <a:effectLst/>
                      </a:endParaRPr>
                    </a:p>
                    <a:p>
                      <a:pPr algn="ctr">
                        <a:lnSpc>
                          <a:spcPct val="150000"/>
                        </a:lnSpc>
                        <a:spcAft>
                          <a:spcPts val="0"/>
                        </a:spcAft>
                      </a:pPr>
                      <a:r>
                        <a:rPr lang="es-EC" sz="1000">
                          <a:effectLst/>
                        </a:rPr>
                        <a:t>Excelente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V1</a:t>
                      </a:r>
                      <a:endParaRPr lang="es-EC" sz="1100">
                        <a:effectLst/>
                      </a:endParaRPr>
                    </a:p>
                    <a:p>
                      <a:pPr algn="ctr">
                        <a:lnSpc>
                          <a:spcPct val="150000"/>
                        </a:lnSpc>
                        <a:spcAft>
                          <a:spcPts val="0"/>
                        </a:spcAft>
                      </a:pPr>
                      <a:r>
                        <a:rPr lang="es-EC" sz="1000">
                          <a:effectLst/>
                        </a:rPr>
                        <a:t>Muy 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38548">
                <a:tc>
                  <a:txBody>
                    <a:bodyPr/>
                    <a:lstStyle/>
                    <a:p>
                      <a:pPr algn="ctr">
                        <a:lnSpc>
                          <a:spcPct val="150000"/>
                        </a:lnSpc>
                        <a:spcAft>
                          <a:spcPts val="0"/>
                        </a:spcAft>
                      </a:pPr>
                      <a:r>
                        <a:rPr lang="es-EC" sz="1000">
                          <a:effectLst/>
                        </a:rPr>
                        <a:t>C2</a:t>
                      </a:r>
                      <a:endParaRPr lang="es-EC" sz="1100">
                        <a:effectLst/>
                      </a:endParaRPr>
                    </a:p>
                    <a:p>
                      <a:pPr algn="ctr">
                        <a:lnSpc>
                          <a:spcPct val="150000"/>
                        </a:lnSpc>
                        <a:spcAft>
                          <a:spcPts val="0"/>
                        </a:spcAft>
                      </a:pPr>
                      <a:r>
                        <a:rPr lang="es-EC" sz="1000">
                          <a:effectLst/>
                        </a:rPr>
                        <a:t>Muy Buena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P2</a:t>
                      </a:r>
                      <a:endParaRPr lang="es-EC" sz="1100" dirty="0">
                        <a:effectLst/>
                      </a:endParaRPr>
                    </a:p>
                    <a:p>
                      <a:pPr algn="ctr">
                        <a:lnSpc>
                          <a:spcPct val="150000"/>
                        </a:lnSpc>
                        <a:spcAft>
                          <a:spcPts val="0"/>
                        </a:spcAft>
                      </a:pPr>
                      <a:r>
                        <a:rPr lang="es-EC" sz="1000" dirty="0">
                          <a:effectLst/>
                        </a:rPr>
                        <a:t>Favorable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L2</a:t>
                      </a:r>
                      <a:endParaRPr lang="es-EC" sz="1100">
                        <a:effectLst/>
                      </a:endParaRPr>
                    </a:p>
                    <a:p>
                      <a:pPr algn="ctr">
                        <a:lnSpc>
                          <a:spcPct val="150000"/>
                        </a:lnSpc>
                        <a:spcAft>
                          <a:spcPts val="0"/>
                        </a:spcAft>
                      </a:pPr>
                      <a:r>
                        <a:rPr lang="es-EC" sz="1000">
                          <a:effectLst/>
                        </a:rPr>
                        <a:t>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I2</a:t>
                      </a:r>
                      <a:endParaRPr lang="es-EC" sz="1100" dirty="0">
                        <a:effectLst/>
                      </a:endParaRPr>
                    </a:p>
                    <a:p>
                      <a:pPr algn="ctr">
                        <a:lnSpc>
                          <a:spcPct val="150000"/>
                        </a:lnSpc>
                        <a:spcAft>
                          <a:spcPts val="0"/>
                        </a:spcAft>
                      </a:pPr>
                      <a:r>
                        <a:rPr lang="es-EC" sz="1000" dirty="0">
                          <a:effectLst/>
                        </a:rPr>
                        <a:t>Óptima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E2</a:t>
                      </a:r>
                      <a:endParaRPr lang="es-EC" sz="1100">
                        <a:effectLst/>
                      </a:endParaRPr>
                    </a:p>
                    <a:p>
                      <a:pPr algn="ctr">
                        <a:lnSpc>
                          <a:spcPct val="150000"/>
                        </a:lnSpc>
                        <a:spcAft>
                          <a:spcPts val="0"/>
                        </a:spcAft>
                      </a:pPr>
                      <a:r>
                        <a:rPr lang="es-EC" sz="1000">
                          <a:effectLst/>
                        </a:rPr>
                        <a:t>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T2</a:t>
                      </a:r>
                      <a:endParaRPr lang="es-EC" sz="1100">
                        <a:effectLst/>
                      </a:endParaRPr>
                    </a:p>
                    <a:p>
                      <a:pPr algn="ctr">
                        <a:lnSpc>
                          <a:spcPct val="150000"/>
                        </a:lnSpc>
                        <a:spcAft>
                          <a:spcPts val="0"/>
                        </a:spcAft>
                      </a:pPr>
                      <a:r>
                        <a:rPr lang="es-EC" sz="1000">
                          <a:effectLst/>
                        </a:rPr>
                        <a:t>Muy Buena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V2</a:t>
                      </a:r>
                      <a:endParaRPr lang="es-EC" sz="1100">
                        <a:effectLst/>
                      </a:endParaRPr>
                    </a:p>
                    <a:p>
                      <a:pPr algn="ctr">
                        <a:lnSpc>
                          <a:spcPct val="150000"/>
                        </a:lnSpc>
                        <a:spcAft>
                          <a:spcPts val="0"/>
                        </a:spcAft>
                      </a:pPr>
                      <a:r>
                        <a:rPr lang="es-EC" sz="1000">
                          <a:effectLst/>
                        </a:rPr>
                        <a:t>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98276">
                <a:tc>
                  <a:txBody>
                    <a:bodyPr/>
                    <a:lstStyle/>
                    <a:p>
                      <a:pPr algn="ctr">
                        <a:lnSpc>
                          <a:spcPct val="150000"/>
                        </a:lnSpc>
                        <a:spcAft>
                          <a:spcPts val="0"/>
                        </a:spcAft>
                      </a:pPr>
                      <a:r>
                        <a:rPr lang="es-EC" sz="1000">
                          <a:effectLst/>
                        </a:rPr>
                        <a:t> C3</a:t>
                      </a:r>
                      <a:endParaRPr lang="es-EC" sz="1100">
                        <a:effectLst/>
                      </a:endParaRPr>
                    </a:p>
                    <a:p>
                      <a:pPr algn="ctr">
                        <a:lnSpc>
                          <a:spcPct val="150000"/>
                        </a:lnSpc>
                        <a:spcAft>
                          <a:spcPts val="0"/>
                        </a:spcAft>
                      </a:pPr>
                      <a:r>
                        <a:rPr lang="es-EC" sz="1000">
                          <a:effectLst/>
                        </a:rPr>
                        <a:t>Buena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P3</a:t>
                      </a:r>
                      <a:endParaRPr lang="es-EC" sz="1100" dirty="0">
                        <a:effectLst/>
                      </a:endParaRPr>
                    </a:p>
                    <a:p>
                      <a:pPr algn="ctr">
                        <a:lnSpc>
                          <a:spcPct val="150000"/>
                        </a:lnSpc>
                        <a:spcAft>
                          <a:spcPts val="0"/>
                        </a:spcAft>
                      </a:pPr>
                      <a:r>
                        <a:rPr lang="es-EC" sz="1000" dirty="0">
                          <a:effectLst/>
                        </a:rPr>
                        <a:t>Medianamente</a:t>
                      </a:r>
                      <a:endParaRPr lang="es-EC" sz="1100" dirty="0">
                        <a:effectLst/>
                      </a:endParaRPr>
                    </a:p>
                    <a:p>
                      <a:pPr algn="ctr">
                        <a:lnSpc>
                          <a:spcPct val="150000"/>
                        </a:lnSpc>
                        <a:spcAft>
                          <a:spcPts val="0"/>
                        </a:spcAft>
                      </a:pPr>
                      <a:r>
                        <a:rPr lang="es-EC" sz="1000" dirty="0">
                          <a:effectLst/>
                        </a:rPr>
                        <a:t>Favorable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L3</a:t>
                      </a:r>
                      <a:endParaRPr lang="es-EC" sz="1100" dirty="0">
                        <a:effectLst/>
                      </a:endParaRPr>
                    </a:p>
                    <a:p>
                      <a:pPr algn="ctr">
                        <a:lnSpc>
                          <a:spcPct val="150000"/>
                        </a:lnSpc>
                        <a:spcAft>
                          <a:spcPts val="0"/>
                        </a:spcAft>
                      </a:pPr>
                      <a:r>
                        <a:rPr lang="es-EC" sz="1000" dirty="0">
                          <a:effectLst/>
                        </a:rPr>
                        <a:t>Medianamente</a:t>
                      </a:r>
                      <a:endParaRPr lang="es-EC" sz="1100" dirty="0">
                        <a:effectLst/>
                      </a:endParaRPr>
                    </a:p>
                    <a:p>
                      <a:pPr algn="ctr">
                        <a:lnSpc>
                          <a:spcPct val="150000"/>
                        </a:lnSpc>
                        <a:spcAft>
                          <a:spcPts val="0"/>
                        </a:spcAft>
                      </a:pPr>
                      <a:r>
                        <a:rPr lang="es-EC" sz="1000" dirty="0">
                          <a:effectLst/>
                        </a:rPr>
                        <a:t>Favorable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I3</a:t>
                      </a:r>
                      <a:endParaRPr lang="es-EC" sz="1100" dirty="0">
                        <a:effectLst/>
                      </a:endParaRPr>
                    </a:p>
                    <a:p>
                      <a:pPr algn="ctr">
                        <a:lnSpc>
                          <a:spcPct val="150000"/>
                        </a:lnSpc>
                        <a:spcAft>
                          <a:spcPts val="0"/>
                        </a:spcAft>
                      </a:pPr>
                      <a:r>
                        <a:rPr lang="es-EC" sz="1000" dirty="0">
                          <a:effectLst/>
                        </a:rPr>
                        <a:t>Normal</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E3</a:t>
                      </a:r>
                      <a:endParaRPr lang="es-EC" sz="1100">
                        <a:effectLst/>
                      </a:endParaRPr>
                    </a:p>
                    <a:p>
                      <a:pPr algn="ctr">
                        <a:lnSpc>
                          <a:spcPct val="150000"/>
                        </a:lnSpc>
                        <a:spcAft>
                          <a:spcPts val="0"/>
                        </a:spcAft>
                      </a:pPr>
                      <a:r>
                        <a:rPr lang="es-EC" sz="1000">
                          <a:effectLst/>
                        </a:rPr>
                        <a:t>Medianamente</a:t>
                      </a:r>
                      <a:endParaRPr lang="es-EC" sz="1100">
                        <a:effectLst/>
                      </a:endParaRPr>
                    </a:p>
                    <a:p>
                      <a:pPr algn="ctr">
                        <a:lnSpc>
                          <a:spcPct val="150000"/>
                        </a:lnSpc>
                        <a:spcAft>
                          <a:spcPts val="0"/>
                        </a:spcAft>
                      </a:pPr>
                      <a:r>
                        <a:rPr lang="es-EC" sz="1000">
                          <a:effectLst/>
                        </a:rPr>
                        <a:t>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T3</a:t>
                      </a:r>
                      <a:endParaRPr lang="es-EC" sz="1100" dirty="0">
                        <a:effectLst/>
                      </a:endParaRPr>
                    </a:p>
                    <a:p>
                      <a:pPr algn="ctr">
                        <a:lnSpc>
                          <a:spcPct val="150000"/>
                        </a:lnSpc>
                        <a:spcAft>
                          <a:spcPts val="0"/>
                        </a:spcAft>
                      </a:pPr>
                      <a:r>
                        <a:rPr lang="es-EC" sz="1000" dirty="0">
                          <a:effectLst/>
                        </a:rPr>
                        <a:t>Buena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V3</a:t>
                      </a:r>
                      <a:endParaRPr lang="es-EC" sz="1100">
                        <a:effectLst/>
                      </a:endParaRPr>
                    </a:p>
                    <a:p>
                      <a:pPr algn="ctr">
                        <a:lnSpc>
                          <a:spcPct val="150000"/>
                        </a:lnSpc>
                        <a:spcAft>
                          <a:spcPts val="0"/>
                        </a:spcAft>
                      </a:pPr>
                      <a:r>
                        <a:rPr lang="es-EC" sz="1000">
                          <a:effectLst/>
                        </a:rPr>
                        <a:t>Medianamente</a:t>
                      </a:r>
                      <a:endParaRPr lang="es-EC" sz="1100">
                        <a:effectLst/>
                      </a:endParaRPr>
                    </a:p>
                    <a:p>
                      <a:pPr algn="ctr">
                        <a:lnSpc>
                          <a:spcPct val="150000"/>
                        </a:lnSpc>
                        <a:spcAft>
                          <a:spcPts val="0"/>
                        </a:spcAft>
                      </a:pPr>
                      <a:r>
                        <a:rPr lang="es-EC" sz="1000">
                          <a:effectLst/>
                        </a:rPr>
                        <a:t>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12325">
                <a:tc>
                  <a:txBody>
                    <a:bodyPr/>
                    <a:lstStyle/>
                    <a:p>
                      <a:pPr algn="ctr">
                        <a:lnSpc>
                          <a:spcPct val="150000"/>
                        </a:lnSpc>
                        <a:spcAft>
                          <a:spcPts val="0"/>
                        </a:spcAft>
                      </a:pPr>
                      <a:r>
                        <a:rPr lang="es-EC" sz="1000">
                          <a:effectLst/>
                        </a:rPr>
                        <a:t>C4</a:t>
                      </a:r>
                      <a:endParaRPr lang="es-EC" sz="1100">
                        <a:effectLst/>
                      </a:endParaRPr>
                    </a:p>
                    <a:p>
                      <a:pPr algn="ctr">
                        <a:lnSpc>
                          <a:spcPct val="150000"/>
                        </a:lnSpc>
                        <a:spcAft>
                          <a:spcPts val="0"/>
                        </a:spcAft>
                      </a:pPr>
                      <a:r>
                        <a:rPr lang="es-EC" sz="1000">
                          <a:effectLst/>
                        </a:rPr>
                        <a:t>Regular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P4</a:t>
                      </a:r>
                      <a:endParaRPr lang="es-EC" sz="1100">
                        <a:effectLst/>
                      </a:endParaRPr>
                    </a:p>
                    <a:p>
                      <a:pPr algn="ctr">
                        <a:lnSpc>
                          <a:spcPct val="150000"/>
                        </a:lnSpc>
                        <a:spcAft>
                          <a:spcPts val="0"/>
                        </a:spcAft>
                      </a:pPr>
                      <a:r>
                        <a:rPr lang="es-EC" sz="1000">
                          <a:effectLst/>
                        </a:rPr>
                        <a:t>Desfavorable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L4</a:t>
                      </a:r>
                      <a:endParaRPr lang="es-EC" sz="1100" dirty="0">
                        <a:effectLst/>
                      </a:endParaRPr>
                    </a:p>
                    <a:p>
                      <a:pPr algn="ctr">
                        <a:lnSpc>
                          <a:spcPct val="150000"/>
                        </a:lnSpc>
                        <a:spcAft>
                          <a:spcPts val="0"/>
                        </a:spcAft>
                      </a:pPr>
                      <a:r>
                        <a:rPr lang="es-EC" sz="1000" dirty="0">
                          <a:effectLst/>
                        </a:rPr>
                        <a:t>Desfavorable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I4</a:t>
                      </a:r>
                      <a:endParaRPr lang="es-EC" sz="1100" dirty="0">
                        <a:effectLst/>
                      </a:endParaRPr>
                    </a:p>
                    <a:p>
                      <a:pPr algn="ctr">
                        <a:lnSpc>
                          <a:spcPct val="150000"/>
                        </a:lnSpc>
                        <a:spcAft>
                          <a:spcPts val="0"/>
                        </a:spcAft>
                      </a:pPr>
                      <a:r>
                        <a:rPr lang="es-EC" sz="1000" dirty="0">
                          <a:effectLst/>
                        </a:rPr>
                        <a:t>Baja</a:t>
                      </a:r>
                      <a:endParaRPr lang="es-EC" sz="1100" dirty="0">
                        <a:effectLst/>
                      </a:endParaRPr>
                    </a:p>
                    <a:p>
                      <a:pPr algn="ctr">
                        <a:lnSpc>
                          <a:spcPct val="150000"/>
                        </a:lnSpc>
                        <a:spcAft>
                          <a:spcPts val="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E4</a:t>
                      </a:r>
                      <a:endParaRPr lang="es-EC" sz="1100" dirty="0">
                        <a:effectLst/>
                      </a:endParaRPr>
                    </a:p>
                    <a:p>
                      <a:pPr algn="ctr">
                        <a:lnSpc>
                          <a:spcPct val="150000"/>
                        </a:lnSpc>
                        <a:spcAft>
                          <a:spcPts val="0"/>
                        </a:spcAft>
                      </a:pPr>
                      <a:r>
                        <a:rPr lang="es-EC" sz="1000" dirty="0">
                          <a:effectLst/>
                        </a:rPr>
                        <a:t>Desfavorable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T4</a:t>
                      </a:r>
                      <a:endParaRPr lang="es-EC" sz="1100" dirty="0">
                        <a:effectLst/>
                      </a:endParaRPr>
                    </a:p>
                    <a:p>
                      <a:pPr algn="ctr">
                        <a:lnSpc>
                          <a:spcPct val="150000"/>
                        </a:lnSpc>
                        <a:spcAft>
                          <a:spcPts val="0"/>
                        </a:spcAft>
                      </a:pPr>
                      <a:r>
                        <a:rPr lang="es-EC" sz="1000" dirty="0">
                          <a:effectLst/>
                        </a:rPr>
                        <a:t>Regular</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V4</a:t>
                      </a:r>
                      <a:endParaRPr lang="es-EC" sz="1100" dirty="0">
                        <a:effectLst/>
                      </a:endParaRPr>
                    </a:p>
                    <a:p>
                      <a:pPr algn="ctr">
                        <a:lnSpc>
                          <a:spcPct val="150000"/>
                        </a:lnSpc>
                        <a:spcAft>
                          <a:spcPts val="0"/>
                        </a:spcAft>
                      </a:pPr>
                      <a:r>
                        <a:rPr lang="es-EC" sz="1000" dirty="0">
                          <a:effectLst/>
                        </a:rPr>
                        <a:t>Desfavorable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12325">
                <a:tc>
                  <a:txBody>
                    <a:bodyPr/>
                    <a:lstStyle/>
                    <a:p>
                      <a:pPr algn="ctr">
                        <a:lnSpc>
                          <a:spcPct val="150000"/>
                        </a:lnSpc>
                        <a:spcAft>
                          <a:spcPts val="0"/>
                        </a:spcAft>
                      </a:pPr>
                      <a:r>
                        <a:rPr lang="es-EC" sz="1000">
                          <a:effectLst/>
                        </a:rPr>
                        <a:t>C5</a:t>
                      </a:r>
                      <a:endParaRPr lang="es-EC" sz="1100">
                        <a:effectLst/>
                      </a:endParaRPr>
                    </a:p>
                    <a:p>
                      <a:pPr algn="ctr">
                        <a:lnSpc>
                          <a:spcPct val="150000"/>
                        </a:lnSpc>
                        <a:spcAft>
                          <a:spcPts val="0"/>
                        </a:spcAft>
                      </a:pPr>
                      <a:r>
                        <a:rPr lang="es-EC" sz="1000">
                          <a:effectLst/>
                        </a:rPr>
                        <a:t>Deficiente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P5</a:t>
                      </a:r>
                      <a:endParaRPr lang="es-EC" sz="1100" dirty="0">
                        <a:effectLst/>
                      </a:endParaRPr>
                    </a:p>
                    <a:p>
                      <a:pPr algn="ctr">
                        <a:lnSpc>
                          <a:spcPct val="150000"/>
                        </a:lnSpc>
                        <a:spcAft>
                          <a:spcPts val="0"/>
                        </a:spcAft>
                      </a:pPr>
                      <a:r>
                        <a:rPr lang="es-EC" sz="1000" dirty="0">
                          <a:effectLst/>
                        </a:rPr>
                        <a:t>Adversa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L5</a:t>
                      </a:r>
                      <a:endParaRPr lang="es-EC" sz="1100" dirty="0">
                        <a:effectLst/>
                      </a:endParaRPr>
                    </a:p>
                    <a:p>
                      <a:pPr algn="ctr">
                        <a:lnSpc>
                          <a:spcPct val="150000"/>
                        </a:lnSpc>
                        <a:spcAft>
                          <a:spcPts val="0"/>
                        </a:spcAft>
                      </a:pPr>
                      <a:r>
                        <a:rPr lang="es-EC" sz="1000" dirty="0">
                          <a:effectLst/>
                        </a:rPr>
                        <a:t>Adversa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I5</a:t>
                      </a:r>
                      <a:endParaRPr lang="es-EC" sz="1100" dirty="0">
                        <a:effectLst/>
                      </a:endParaRPr>
                    </a:p>
                    <a:p>
                      <a:pPr algn="ctr">
                        <a:lnSpc>
                          <a:spcPct val="150000"/>
                        </a:lnSpc>
                        <a:spcAft>
                          <a:spcPts val="0"/>
                        </a:spcAft>
                      </a:pPr>
                      <a:r>
                        <a:rPr lang="es-EC" sz="1000" dirty="0">
                          <a:effectLst/>
                        </a:rPr>
                        <a:t>Mínima</a:t>
                      </a:r>
                      <a:endParaRPr lang="es-EC" sz="1100" dirty="0">
                        <a:effectLst/>
                      </a:endParaRPr>
                    </a:p>
                    <a:p>
                      <a:pPr algn="ctr">
                        <a:lnSpc>
                          <a:spcPct val="150000"/>
                        </a:lnSpc>
                        <a:spcAft>
                          <a:spcPts val="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E5</a:t>
                      </a:r>
                      <a:endParaRPr lang="es-EC" sz="1100" dirty="0">
                        <a:effectLst/>
                      </a:endParaRPr>
                    </a:p>
                    <a:p>
                      <a:pPr algn="ctr">
                        <a:lnSpc>
                          <a:spcPct val="150000"/>
                        </a:lnSpc>
                        <a:spcAft>
                          <a:spcPts val="0"/>
                        </a:spcAft>
                      </a:pPr>
                      <a:r>
                        <a:rPr lang="es-EC" sz="1000" dirty="0">
                          <a:effectLst/>
                        </a:rPr>
                        <a:t>Adversa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T5</a:t>
                      </a:r>
                      <a:endParaRPr lang="es-EC" sz="1100">
                        <a:effectLst/>
                      </a:endParaRPr>
                    </a:p>
                    <a:p>
                      <a:pPr algn="ctr">
                        <a:lnSpc>
                          <a:spcPct val="150000"/>
                        </a:lnSpc>
                        <a:spcAft>
                          <a:spcPts val="0"/>
                        </a:spcAft>
                      </a:pPr>
                      <a:r>
                        <a:rPr lang="es-EC" sz="1000">
                          <a:effectLst/>
                        </a:rPr>
                        <a:t>Deficiente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V5</a:t>
                      </a:r>
                      <a:endParaRPr lang="es-EC" sz="1100" dirty="0">
                        <a:effectLst/>
                      </a:endParaRPr>
                    </a:p>
                    <a:p>
                      <a:pPr algn="ctr">
                        <a:lnSpc>
                          <a:spcPct val="150000"/>
                        </a:lnSpc>
                        <a:spcAft>
                          <a:spcPts val="0"/>
                        </a:spcAft>
                      </a:pPr>
                      <a:r>
                        <a:rPr lang="es-EC" sz="1000" dirty="0">
                          <a:effectLst/>
                        </a:rPr>
                        <a:t>Adversa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cxnSp>
        <p:nvCxnSpPr>
          <p:cNvPr id="13" name="Conector recto 12"/>
          <p:cNvCxnSpPr/>
          <p:nvPr/>
        </p:nvCxnSpPr>
        <p:spPr>
          <a:xfrm>
            <a:off x="726130" y="2348880"/>
            <a:ext cx="7768583"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flipV="1">
            <a:off x="899592" y="2915265"/>
            <a:ext cx="1205012" cy="801769"/>
          </a:xfrm>
          <a:prstGeom prst="line">
            <a:avLst/>
          </a:prstGeom>
          <a:ln w="381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2123728" y="2924944"/>
            <a:ext cx="1205012" cy="792088"/>
          </a:xfrm>
          <a:prstGeom prst="line">
            <a:avLst/>
          </a:prstGeom>
          <a:ln w="381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flipV="1">
            <a:off x="3387100" y="2848968"/>
            <a:ext cx="1266964" cy="868064"/>
          </a:xfrm>
          <a:prstGeom prst="line">
            <a:avLst/>
          </a:prstGeom>
          <a:ln w="381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4610421" y="2848968"/>
            <a:ext cx="1185715" cy="724048"/>
          </a:xfrm>
          <a:prstGeom prst="line">
            <a:avLst/>
          </a:prstGeom>
          <a:ln w="381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flipV="1">
            <a:off x="5796136" y="3573016"/>
            <a:ext cx="1440160" cy="19232"/>
          </a:xfrm>
          <a:prstGeom prst="line">
            <a:avLst/>
          </a:prstGeom>
          <a:ln w="28575">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flipV="1">
            <a:off x="7236296" y="2924945"/>
            <a:ext cx="1008112" cy="638455"/>
          </a:xfrm>
          <a:prstGeom prst="line">
            <a:avLst/>
          </a:prstGeom>
          <a:ln w="381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flipV="1">
            <a:off x="899592" y="3717032"/>
            <a:ext cx="1224136" cy="79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2123728" y="3717032"/>
            <a:ext cx="12050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3362667" y="3724969"/>
            <a:ext cx="1300455" cy="8201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flipV="1">
            <a:off x="4672617" y="3717033"/>
            <a:ext cx="1169209" cy="8280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flipV="1">
            <a:off x="5796136" y="3717032"/>
            <a:ext cx="1308938" cy="125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7092280" y="3717031"/>
            <a:ext cx="1152128" cy="6610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66" name="Tabla 65"/>
          <p:cNvGraphicFramePr>
            <a:graphicFrameLocks noGrp="1"/>
          </p:cNvGraphicFramePr>
          <p:nvPr>
            <p:extLst/>
          </p:nvPr>
        </p:nvGraphicFramePr>
        <p:xfrm>
          <a:off x="1601152" y="5787347"/>
          <a:ext cx="5941695" cy="822960"/>
        </p:xfrm>
        <a:graphic>
          <a:graphicData uri="http://schemas.openxmlformats.org/drawingml/2006/table">
            <a:tbl>
              <a:tblPr firstRow="1" firstCol="1" bandRow="1">
                <a:tableStyleId>{69CF1AB2-1976-4502-BF36-3FF5EA218861}</a:tableStyleId>
              </a:tblPr>
              <a:tblGrid>
                <a:gridCol w="1170940"/>
                <a:gridCol w="629920"/>
                <a:gridCol w="450215"/>
                <a:gridCol w="629920"/>
                <a:gridCol w="540385"/>
                <a:gridCol w="539750"/>
                <a:gridCol w="540385"/>
                <a:gridCol w="629920"/>
                <a:gridCol w="810260"/>
              </a:tblGrid>
              <a:tr h="0">
                <a:tc>
                  <a:txBody>
                    <a:bodyPr/>
                    <a:lstStyle/>
                    <a:p>
                      <a:pPr algn="ctr">
                        <a:lnSpc>
                          <a:spcPct val="150000"/>
                        </a:lnSpc>
                        <a:spcAft>
                          <a:spcPts val="0"/>
                        </a:spcAft>
                      </a:pPr>
                      <a:r>
                        <a:rPr lang="es-EC" sz="1000" dirty="0">
                          <a:effectLst/>
                        </a:rPr>
                        <a:t>OPTIMISTA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ctr">
                        <a:lnSpc>
                          <a:spcPct val="150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C1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P1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L1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I1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E1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V1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1000" dirty="0">
                          <a:effectLst/>
                        </a:rPr>
                        <a:t>MAS PROBABLE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lgn="ctr">
                        <a:lnSpc>
                          <a:spcPct val="150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C3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P2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L3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I2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E3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V2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1000" dirty="0">
                          <a:effectLst/>
                        </a:rPr>
                        <a:t>PESIMISTA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algn="ctr">
                        <a:lnSpc>
                          <a:spcPct val="150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C3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P3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L3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I4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E3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V4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7" name="Elipse 66"/>
          <p:cNvSpPr/>
          <p:nvPr/>
        </p:nvSpPr>
        <p:spPr>
          <a:xfrm>
            <a:off x="3419872" y="6093296"/>
            <a:ext cx="379412" cy="4905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68" name="Elipse 67"/>
          <p:cNvSpPr/>
          <p:nvPr/>
        </p:nvSpPr>
        <p:spPr>
          <a:xfrm>
            <a:off x="4572000" y="6093296"/>
            <a:ext cx="379412" cy="492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69" name="Elipse 68"/>
          <p:cNvSpPr/>
          <p:nvPr/>
        </p:nvSpPr>
        <p:spPr>
          <a:xfrm>
            <a:off x="6228184" y="6093296"/>
            <a:ext cx="379412" cy="492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70" name="Elipse 69"/>
          <p:cNvSpPr/>
          <p:nvPr/>
        </p:nvSpPr>
        <p:spPr>
          <a:xfrm>
            <a:off x="5652120" y="6093296"/>
            <a:ext cx="379412" cy="492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23" name="2 Rectángulo"/>
          <p:cNvSpPr/>
          <p:nvPr/>
        </p:nvSpPr>
        <p:spPr>
          <a:xfrm>
            <a:off x="726130" y="620688"/>
            <a:ext cx="7662294" cy="646331"/>
          </a:xfrm>
          <a:prstGeom prst="rect">
            <a:avLst/>
          </a:prstGeom>
          <a:ln>
            <a:solidFill>
              <a:schemeClr val="tx2">
                <a:lumMod val="60000"/>
                <a:lumOff val="40000"/>
              </a:schemeClr>
            </a:solidFill>
          </a:ln>
        </p:spPr>
        <p:txBody>
          <a:bodyPr wrap="square">
            <a:spAutoFit/>
          </a:bodyPr>
          <a:lstStyle/>
          <a:p>
            <a:pPr lvl="0" algn="just"/>
            <a:r>
              <a:rPr lang="es-EC" b="1" dirty="0">
                <a:latin typeface="Arial" panose="020B0604020202020204" pitchFamily="34" charset="0"/>
                <a:cs typeface="Arial" panose="020B0604020202020204" pitchFamily="34" charset="0"/>
              </a:rPr>
              <a:t>Paso 7</a:t>
            </a:r>
            <a:r>
              <a:rPr lang="es-EC" b="1" dirty="0" smtClean="0">
                <a:latin typeface="Arial" panose="020B0604020202020204" pitchFamily="34" charset="0"/>
                <a:cs typeface="Arial" panose="020B0604020202020204" pitchFamily="34" charset="0"/>
              </a:rPr>
              <a:t>. </a:t>
            </a:r>
          </a:p>
          <a:p>
            <a:pPr lvl="0" algn="just"/>
            <a:r>
              <a:rPr lang="es-EC" b="1" dirty="0">
                <a:latin typeface="Arial" panose="020B0604020202020204" pitchFamily="34" charset="0"/>
                <a:cs typeface="Arial" panose="020B0604020202020204" pitchFamily="34" charset="0"/>
              </a:rPr>
              <a:t>Identificación de Oportunidades y Amenazas. </a:t>
            </a:r>
            <a:endParaRPr lang="es-EC"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68061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2228671"/>
            <a:ext cx="7920880" cy="1200329"/>
          </a:xfrm>
          <a:prstGeom prst="rect">
            <a:avLst/>
          </a:prstGeom>
          <a:ln>
            <a:solidFill>
              <a:schemeClr val="tx2">
                <a:lumMod val="60000"/>
                <a:lumOff val="40000"/>
              </a:schemeClr>
            </a:solidFill>
          </a:ln>
        </p:spPr>
        <p:txBody>
          <a:bodyPr wrap="square">
            <a:spAutoFit/>
          </a:bodyPr>
          <a:lstStyle/>
          <a:p>
            <a:pPr algn="just"/>
            <a:r>
              <a:rPr lang="es-EC" b="1" dirty="0" smtClean="0">
                <a:latin typeface="Arial" panose="020B0604020202020204" pitchFamily="34" charset="0"/>
                <a:cs typeface="Arial" panose="020B0604020202020204" pitchFamily="34" charset="0"/>
              </a:rPr>
              <a:t>P2</a:t>
            </a:r>
            <a:r>
              <a:rPr lang="es-EC" dirty="0">
                <a:latin typeface="Arial" panose="020B0604020202020204" pitchFamily="34" charset="0"/>
                <a:cs typeface="Arial" panose="020B0604020202020204" pitchFamily="34" charset="0"/>
              </a:rPr>
              <a:t>, el presupuesto que está asignado para el Comando de Ciberdefensa está comprometido, el Estado </a:t>
            </a:r>
            <a:r>
              <a:rPr lang="es-EC" dirty="0" smtClean="0">
                <a:latin typeface="Arial" panose="020B0604020202020204" pitchFamily="34" charset="0"/>
                <a:cs typeface="Arial" panose="020B0604020202020204" pitchFamily="34" charset="0"/>
              </a:rPr>
              <a:t>ha </a:t>
            </a:r>
            <a:r>
              <a:rPr lang="es-EC" dirty="0">
                <a:latin typeface="Arial" panose="020B0604020202020204" pitchFamily="34" charset="0"/>
                <a:cs typeface="Arial" panose="020B0604020202020204" pitchFamily="34" charset="0"/>
              </a:rPr>
              <a:t>a</a:t>
            </a:r>
            <a:r>
              <a:rPr lang="es-EC" dirty="0" smtClean="0">
                <a:latin typeface="Arial" panose="020B0604020202020204" pitchFamily="34" charset="0"/>
                <a:cs typeface="Arial" panose="020B0604020202020204" pitchFamily="34" charset="0"/>
              </a:rPr>
              <a:t>signado </a:t>
            </a:r>
            <a:r>
              <a:rPr lang="es-EC" dirty="0">
                <a:latin typeface="Arial" panose="020B0604020202020204" pitchFamily="34" charset="0"/>
                <a:cs typeface="Arial" panose="020B0604020202020204" pitchFamily="34" charset="0"/>
              </a:rPr>
              <a:t>los recursos económicos suficientes para cumplir con la misión de proteger la infraestructura crítica de las Fuerzas Armadas</a:t>
            </a:r>
            <a:r>
              <a:rPr lang="es-EC" dirty="0" smtClean="0">
                <a:latin typeface="Arial" panose="020B0604020202020204" pitchFamily="34" charset="0"/>
                <a:cs typeface="Arial" panose="020B0604020202020204" pitchFamily="34" charset="0"/>
              </a:rPr>
              <a:t>.</a:t>
            </a:r>
            <a:endParaRPr lang="es-EC" dirty="0">
              <a:latin typeface="Arial" panose="020B0604020202020204" pitchFamily="34" charset="0"/>
              <a:cs typeface="Arial" panose="020B0604020202020204" pitchFamily="34" charset="0"/>
            </a:endParaRPr>
          </a:p>
        </p:txBody>
      </p:sp>
      <p:sp>
        <p:nvSpPr>
          <p:cNvPr id="5" name="2 Rectángulo"/>
          <p:cNvSpPr/>
          <p:nvPr/>
        </p:nvSpPr>
        <p:spPr>
          <a:xfrm>
            <a:off x="1547664" y="44624"/>
            <a:ext cx="6264696" cy="523220"/>
          </a:xfrm>
          <a:prstGeom prst="rect">
            <a:avLst/>
          </a:prstGeom>
          <a:solidFill>
            <a:schemeClr val="tx2">
              <a:lumMod val="60000"/>
              <a:lumOff val="40000"/>
            </a:schemeClr>
          </a:solidFill>
        </p:spPr>
        <p:txBody>
          <a:bodyPr wrap="square">
            <a:spAutoFit/>
          </a:bodyPr>
          <a:lstStyle/>
          <a:p>
            <a:r>
              <a:rPr lang="es-ES" sz="2800" b="1" dirty="0" smtClean="0">
                <a:solidFill>
                  <a:prstClr val="black"/>
                </a:solidFill>
                <a:latin typeface="Arial" panose="020B0604020202020204" pitchFamily="34" charset="0"/>
                <a:cs typeface="Arial" panose="020B0604020202020204" pitchFamily="34" charset="0"/>
              </a:rPr>
              <a:t>CONSTRUCCIÓN DE ESCENARIOS</a:t>
            </a:r>
            <a:endParaRPr lang="es-ES" sz="2800" dirty="0">
              <a:latin typeface="Arial" panose="020B0604020202020204" pitchFamily="34" charset="0"/>
              <a:cs typeface="Arial" panose="020B0604020202020204" pitchFamily="34" charset="0"/>
            </a:endParaRPr>
          </a:p>
        </p:txBody>
      </p:sp>
      <p:sp>
        <p:nvSpPr>
          <p:cNvPr id="6" name="2 Rectángulo"/>
          <p:cNvSpPr/>
          <p:nvPr/>
        </p:nvSpPr>
        <p:spPr>
          <a:xfrm>
            <a:off x="726130" y="766445"/>
            <a:ext cx="7662294" cy="646331"/>
          </a:xfrm>
          <a:prstGeom prst="rect">
            <a:avLst/>
          </a:prstGeom>
          <a:ln>
            <a:solidFill>
              <a:schemeClr val="tx2">
                <a:lumMod val="60000"/>
                <a:lumOff val="40000"/>
              </a:schemeClr>
            </a:solidFill>
          </a:ln>
        </p:spPr>
        <p:txBody>
          <a:bodyPr wrap="square">
            <a:spAutoFit/>
          </a:bodyPr>
          <a:lstStyle/>
          <a:p>
            <a:pPr lvl="0" algn="just"/>
            <a:r>
              <a:rPr lang="es-EC" b="1" dirty="0">
                <a:latin typeface="Arial" panose="020B0604020202020204" pitchFamily="34" charset="0"/>
                <a:cs typeface="Arial" panose="020B0604020202020204" pitchFamily="34" charset="0"/>
              </a:rPr>
              <a:t>Paso 7</a:t>
            </a:r>
            <a:r>
              <a:rPr lang="es-EC" b="1" dirty="0" smtClean="0">
                <a:latin typeface="Arial" panose="020B0604020202020204" pitchFamily="34" charset="0"/>
                <a:cs typeface="Arial" panose="020B0604020202020204" pitchFamily="34" charset="0"/>
              </a:rPr>
              <a:t>. </a:t>
            </a:r>
          </a:p>
          <a:p>
            <a:pPr lvl="0" algn="just"/>
            <a:r>
              <a:rPr lang="es-EC" b="1" dirty="0">
                <a:latin typeface="Arial" panose="020B0604020202020204" pitchFamily="34" charset="0"/>
                <a:cs typeface="Arial" panose="020B0604020202020204" pitchFamily="34" charset="0"/>
              </a:rPr>
              <a:t>Identificación de Oportunidades y Amenazas. </a:t>
            </a:r>
            <a:endParaRPr lang="es-EC" b="1" dirty="0" smtClean="0">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5322118"/>
            <a:ext cx="7920880" cy="1275234"/>
          </a:xfrm>
          <a:prstGeom prst="rect">
            <a:avLst/>
          </a:prstGeom>
        </p:spPr>
      </p:pic>
      <p:sp>
        <p:nvSpPr>
          <p:cNvPr id="8" name="3 Rectángulo"/>
          <p:cNvSpPr/>
          <p:nvPr/>
        </p:nvSpPr>
        <p:spPr>
          <a:xfrm>
            <a:off x="611560" y="3679864"/>
            <a:ext cx="7920880" cy="1477328"/>
          </a:xfrm>
          <a:prstGeom prst="rect">
            <a:avLst/>
          </a:prstGeom>
          <a:ln>
            <a:solidFill>
              <a:schemeClr val="tx2">
                <a:lumMod val="60000"/>
                <a:lumOff val="40000"/>
              </a:schemeClr>
            </a:solidFill>
          </a:ln>
        </p:spPr>
        <p:txBody>
          <a:bodyPr wrap="square">
            <a:spAutoFit/>
          </a:bodyPr>
          <a:lstStyle/>
          <a:p>
            <a:r>
              <a:rPr lang="es-EC" b="1" dirty="0" smtClean="0">
                <a:latin typeface="Arial" panose="020B0604020202020204" pitchFamily="34" charset="0"/>
                <a:cs typeface="Arial" panose="020B0604020202020204" pitchFamily="34" charset="0"/>
              </a:rPr>
              <a:t>Estrategia</a:t>
            </a:r>
            <a:r>
              <a:rPr lang="es-EC" b="1" dirty="0">
                <a:latin typeface="Arial" panose="020B0604020202020204" pitchFamily="34" charset="0"/>
                <a:cs typeface="Arial" panose="020B0604020202020204" pitchFamily="34" charset="0"/>
              </a:rPr>
              <a:t>:</a:t>
            </a:r>
            <a:endParaRPr lang="es-EC" dirty="0">
              <a:latin typeface="Arial" panose="020B0604020202020204" pitchFamily="34" charset="0"/>
              <a:cs typeface="Arial" panose="020B0604020202020204" pitchFamily="34" charset="0"/>
            </a:endParaRPr>
          </a:p>
          <a:p>
            <a:pPr algn="just"/>
            <a:r>
              <a:rPr lang="es-EC" dirty="0">
                <a:latin typeface="Arial" panose="020B0604020202020204" pitchFamily="34" charset="0"/>
                <a:cs typeface="Arial" panose="020B0604020202020204" pitchFamily="34" charset="0"/>
              </a:rPr>
              <a:t>Presentar proyectos para proteger la infraestructura critica del Estado y hacer conocer </a:t>
            </a:r>
            <a:r>
              <a:rPr lang="es-EC" dirty="0" smtClean="0">
                <a:latin typeface="Arial" panose="020B0604020202020204" pitchFamily="34" charset="0"/>
                <a:cs typeface="Arial" panose="020B0604020202020204" pitchFamily="34" charset="0"/>
              </a:rPr>
              <a:t>la </a:t>
            </a:r>
            <a:r>
              <a:rPr lang="es-EC" dirty="0">
                <a:latin typeface="Arial" panose="020B0604020202020204" pitchFamily="34" charset="0"/>
                <a:cs typeface="Arial" panose="020B0604020202020204" pitchFamily="34" charset="0"/>
              </a:rPr>
              <a:t>importancia que tiene </a:t>
            </a:r>
            <a:r>
              <a:rPr lang="es-EC" dirty="0" smtClean="0">
                <a:latin typeface="Arial" panose="020B0604020202020204" pitchFamily="34" charset="0"/>
                <a:cs typeface="Arial" panose="020B0604020202020204" pitchFamily="34" charset="0"/>
              </a:rPr>
              <a:t>el Comando </a:t>
            </a:r>
            <a:r>
              <a:rPr lang="es-EC" dirty="0">
                <a:latin typeface="Arial" panose="020B0604020202020204" pitchFamily="34" charset="0"/>
                <a:cs typeface="Arial" panose="020B0604020202020204" pitchFamily="34" charset="0"/>
              </a:rPr>
              <a:t>para su defensa </a:t>
            </a:r>
            <a:r>
              <a:rPr lang="es-EC" dirty="0" smtClean="0">
                <a:latin typeface="Arial" panose="020B0604020202020204" pitchFamily="34" charset="0"/>
                <a:cs typeface="Arial" panose="020B0604020202020204" pitchFamily="34" charset="0"/>
              </a:rPr>
              <a:t>de manera que </a:t>
            </a:r>
            <a:r>
              <a:rPr lang="es-EC" dirty="0">
                <a:latin typeface="Arial" panose="020B0604020202020204" pitchFamily="34" charset="0"/>
                <a:cs typeface="Arial" panose="020B0604020202020204" pitchFamily="34" charset="0"/>
              </a:rPr>
              <a:t>se asigne recursos económicos a fin de ampliar la protección no solo de la infraestructura critica de las Fuerzas </a:t>
            </a:r>
            <a:r>
              <a:rPr lang="es-EC" dirty="0" smtClean="0">
                <a:latin typeface="Arial" panose="020B0604020202020204" pitchFamily="34" charset="0"/>
                <a:cs typeface="Arial" panose="020B0604020202020204" pitchFamily="34" charset="0"/>
              </a:rPr>
              <a:t>Armadas. </a:t>
            </a:r>
            <a:endParaRPr lang="es-EC" dirty="0">
              <a:latin typeface="Arial" panose="020B0604020202020204" pitchFamily="34" charset="0"/>
              <a:cs typeface="Arial" panose="020B0604020202020204" pitchFamily="34" charset="0"/>
            </a:endParaRPr>
          </a:p>
        </p:txBody>
      </p:sp>
      <p:sp>
        <p:nvSpPr>
          <p:cNvPr id="9" name="2 Rectángulo"/>
          <p:cNvSpPr/>
          <p:nvPr/>
        </p:nvSpPr>
        <p:spPr>
          <a:xfrm>
            <a:off x="611560" y="1578278"/>
            <a:ext cx="2079848" cy="338554"/>
          </a:xfrm>
          <a:prstGeom prst="rect">
            <a:avLst/>
          </a:prstGeom>
          <a:solidFill>
            <a:schemeClr val="tx2">
              <a:lumMod val="60000"/>
              <a:lumOff val="40000"/>
            </a:schemeClr>
          </a:solidFill>
        </p:spPr>
        <p:txBody>
          <a:bodyPr wrap="square">
            <a:spAutoFit/>
          </a:bodyPr>
          <a:lstStyle/>
          <a:p>
            <a:r>
              <a:rPr lang="es-ES" sz="1600" b="1" dirty="0" smtClean="0">
                <a:solidFill>
                  <a:prstClr val="black"/>
                </a:solidFill>
                <a:latin typeface="Arial" panose="020B0604020202020204" pitchFamily="34" charset="0"/>
                <a:cs typeface="Arial" panose="020B0604020202020204" pitchFamily="34" charset="0"/>
              </a:rPr>
              <a:t>OPORTUNIDADES:</a:t>
            </a:r>
            <a:endParaRPr lang="es-E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39956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871552"/>
            <a:ext cx="8352928" cy="1477328"/>
          </a:xfrm>
          <a:prstGeom prst="rect">
            <a:avLst/>
          </a:prstGeom>
          <a:ln>
            <a:solidFill>
              <a:schemeClr val="tx2">
                <a:lumMod val="60000"/>
                <a:lumOff val="40000"/>
              </a:schemeClr>
            </a:solidFill>
          </a:ln>
        </p:spPr>
        <p:txBody>
          <a:bodyPr wrap="square">
            <a:spAutoFit/>
          </a:bodyPr>
          <a:lstStyle/>
          <a:p>
            <a:r>
              <a:rPr lang="es-EC" b="1" dirty="0">
                <a:latin typeface="Arial" panose="020B0604020202020204" pitchFamily="34" charset="0"/>
                <a:cs typeface="Arial" panose="020B0604020202020204" pitchFamily="34" charset="0"/>
              </a:rPr>
              <a:t>Oportunidad:</a:t>
            </a:r>
            <a:r>
              <a:rPr lang="es-EC" dirty="0">
                <a:latin typeface="Arial" panose="020B0604020202020204" pitchFamily="34" charset="0"/>
                <a:cs typeface="Arial" panose="020B0604020202020204" pitchFamily="34" charset="0"/>
              </a:rPr>
              <a:t> </a:t>
            </a:r>
          </a:p>
          <a:p>
            <a:pPr algn="just"/>
            <a:r>
              <a:rPr lang="es-EC" b="1" dirty="0" smtClean="0">
                <a:latin typeface="Arial" panose="020B0604020202020204" pitchFamily="34" charset="0"/>
                <a:cs typeface="Arial" panose="020B0604020202020204" pitchFamily="34" charset="0"/>
              </a:rPr>
              <a:t>I2</a:t>
            </a:r>
            <a:r>
              <a:rPr lang="es-EC" dirty="0" smtClean="0">
                <a:latin typeface="Arial" panose="020B0604020202020204" pitchFamily="34" charset="0"/>
                <a:cs typeface="Arial" panose="020B0604020202020204" pitchFamily="34" charset="0"/>
              </a:rPr>
              <a:t> Infraestructura </a:t>
            </a:r>
            <a:r>
              <a:rPr lang="es-EC" dirty="0">
                <a:latin typeface="Arial" panose="020B0604020202020204" pitchFamily="34" charset="0"/>
                <a:cs typeface="Arial" panose="020B0604020202020204" pitchFamily="34" charset="0"/>
              </a:rPr>
              <a:t>física y tecnológica en la que el Comando de Ciberdefensa </a:t>
            </a:r>
            <a:r>
              <a:rPr lang="es-EC" dirty="0" smtClean="0">
                <a:latin typeface="Arial" panose="020B0604020202020204" pitchFamily="34" charset="0"/>
                <a:cs typeface="Arial" panose="020B0604020202020204" pitchFamily="34" charset="0"/>
              </a:rPr>
              <a:t>tiene la </a:t>
            </a:r>
            <a:r>
              <a:rPr lang="es-EC" dirty="0">
                <a:latin typeface="Arial" panose="020B0604020202020204" pitchFamily="34" charset="0"/>
                <a:cs typeface="Arial" panose="020B0604020202020204" pitchFamily="34" charset="0"/>
              </a:rPr>
              <a:t>capacidad de detección, prevención, contención y respuesta ante ciberataques, hardware y software actualizado, operando en instalaciones físicas cómodas</a:t>
            </a:r>
            <a:r>
              <a:rPr lang="es-EC" dirty="0" smtClean="0">
                <a:latin typeface="Arial" panose="020B0604020202020204" pitchFamily="34" charset="0"/>
                <a:cs typeface="Arial" panose="020B0604020202020204" pitchFamily="34" charset="0"/>
              </a:rPr>
              <a:t>.</a:t>
            </a:r>
            <a:endParaRPr lang="es-EC" dirty="0">
              <a:latin typeface="Arial" panose="020B0604020202020204" pitchFamily="34" charset="0"/>
              <a:cs typeface="Arial" panose="020B0604020202020204" pitchFamily="34" charset="0"/>
            </a:endParaRPr>
          </a:p>
        </p:txBody>
      </p:sp>
      <p:sp>
        <p:nvSpPr>
          <p:cNvPr id="5" name="2 Rectángulo"/>
          <p:cNvSpPr/>
          <p:nvPr/>
        </p:nvSpPr>
        <p:spPr>
          <a:xfrm>
            <a:off x="1619672" y="169476"/>
            <a:ext cx="5256584" cy="523220"/>
          </a:xfrm>
          <a:prstGeom prst="rect">
            <a:avLst/>
          </a:prstGeom>
          <a:solidFill>
            <a:schemeClr val="tx2">
              <a:lumMod val="60000"/>
              <a:lumOff val="40000"/>
            </a:schemeClr>
          </a:solidFill>
        </p:spPr>
        <p:txBody>
          <a:bodyPr wrap="square">
            <a:spAutoFit/>
          </a:bodyPr>
          <a:lstStyle/>
          <a:p>
            <a:r>
              <a:rPr lang="es-ES" sz="2800" b="1" dirty="0" smtClean="0">
                <a:solidFill>
                  <a:prstClr val="black"/>
                </a:solidFill>
              </a:rPr>
              <a:t>CONSTRUCCIÓN DE ESCENARIOS</a:t>
            </a:r>
            <a:endParaRPr lang="es-ES" sz="2800" dirty="0"/>
          </a:p>
        </p:txBody>
      </p:sp>
      <p:sp>
        <p:nvSpPr>
          <p:cNvPr id="6" name="3 Rectángulo"/>
          <p:cNvSpPr/>
          <p:nvPr/>
        </p:nvSpPr>
        <p:spPr>
          <a:xfrm>
            <a:off x="467544" y="2492896"/>
            <a:ext cx="8352928" cy="1200329"/>
          </a:xfrm>
          <a:prstGeom prst="rect">
            <a:avLst/>
          </a:prstGeom>
          <a:ln>
            <a:solidFill>
              <a:schemeClr val="tx2">
                <a:lumMod val="60000"/>
                <a:lumOff val="40000"/>
              </a:schemeClr>
            </a:solidFill>
          </a:ln>
        </p:spPr>
        <p:txBody>
          <a:bodyPr wrap="square">
            <a:spAutoFit/>
          </a:bodyPr>
          <a:lstStyle/>
          <a:p>
            <a:r>
              <a:rPr lang="es-EC" b="1" dirty="0" smtClean="0">
                <a:latin typeface="Arial" panose="020B0604020202020204" pitchFamily="34" charset="0"/>
                <a:cs typeface="Arial" panose="020B0604020202020204" pitchFamily="34" charset="0"/>
              </a:rPr>
              <a:t>Estrategia</a:t>
            </a:r>
            <a:r>
              <a:rPr lang="es-EC" b="1" dirty="0">
                <a:latin typeface="Arial" panose="020B0604020202020204" pitchFamily="34" charset="0"/>
                <a:cs typeface="Arial" panose="020B0604020202020204" pitchFamily="34" charset="0"/>
              </a:rPr>
              <a:t>:</a:t>
            </a:r>
            <a:endParaRPr lang="es-EC" dirty="0">
              <a:latin typeface="Arial" panose="020B0604020202020204" pitchFamily="34" charset="0"/>
              <a:cs typeface="Arial" panose="020B0604020202020204" pitchFamily="34" charset="0"/>
            </a:endParaRPr>
          </a:p>
          <a:p>
            <a:pPr algn="just"/>
            <a:r>
              <a:rPr lang="es-EC" dirty="0">
                <a:latin typeface="Arial" panose="020B0604020202020204" pitchFamily="34" charset="0"/>
                <a:cs typeface="Arial" panose="020B0604020202020204" pitchFamily="34" charset="0"/>
              </a:rPr>
              <a:t>Demostrar y difundir las capacidades del Comando de Ciberdefensa al poder político con el fin de lograr el apoyo económico y político para el fortalecimiento de la Ciberdefensa</a:t>
            </a:r>
            <a:r>
              <a:rPr lang="es-EC" dirty="0" smtClean="0">
                <a:latin typeface="Arial" panose="020B0604020202020204" pitchFamily="34" charset="0"/>
                <a:cs typeface="Arial" panose="020B0604020202020204" pitchFamily="34" charset="0"/>
              </a:rPr>
              <a:t>.</a:t>
            </a:r>
            <a:endParaRPr lang="es-EC"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3932659"/>
            <a:ext cx="3801677" cy="2520677"/>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3932659"/>
            <a:ext cx="3640733" cy="2520677"/>
          </a:xfrm>
          <a:prstGeom prst="rect">
            <a:avLst/>
          </a:prstGeom>
        </p:spPr>
      </p:pic>
    </p:spTree>
    <p:extLst>
      <p:ext uri="{BB962C8B-B14F-4D97-AF65-F5344CB8AC3E}">
        <p14:creationId xmlns:p14="http://schemas.microsoft.com/office/powerpoint/2010/main" val="4159556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764704"/>
            <a:ext cx="8352928" cy="1754326"/>
          </a:xfrm>
          <a:prstGeom prst="rect">
            <a:avLst/>
          </a:prstGeom>
          <a:ln>
            <a:solidFill>
              <a:schemeClr val="tx2">
                <a:lumMod val="60000"/>
                <a:lumOff val="40000"/>
              </a:schemeClr>
            </a:solidFill>
          </a:ln>
        </p:spPr>
        <p:txBody>
          <a:bodyPr wrap="square">
            <a:spAutoFit/>
          </a:bodyPr>
          <a:lstStyle/>
          <a:p>
            <a:r>
              <a:rPr lang="es-EC" b="1" dirty="0" smtClean="0">
                <a:latin typeface="Arial" panose="020B0604020202020204" pitchFamily="34" charset="0"/>
                <a:cs typeface="Arial" panose="020B0604020202020204" pitchFamily="34" charset="0"/>
              </a:rPr>
              <a:t>Oportunidad</a:t>
            </a:r>
            <a:r>
              <a:rPr lang="es-EC" b="1" dirty="0">
                <a:latin typeface="Arial" panose="020B0604020202020204" pitchFamily="34" charset="0"/>
                <a:cs typeface="Arial" panose="020B0604020202020204" pitchFamily="34" charset="0"/>
              </a:rPr>
              <a:t>:</a:t>
            </a:r>
            <a:r>
              <a:rPr lang="es-EC" dirty="0">
                <a:latin typeface="Arial" panose="020B0604020202020204" pitchFamily="34" charset="0"/>
                <a:cs typeface="Arial" panose="020B0604020202020204" pitchFamily="34" charset="0"/>
              </a:rPr>
              <a:t> </a:t>
            </a:r>
            <a:endParaRPr lang="es-EC" dirty="0" smtClean="0">
              <a:latin typeface="Arial" panose="020B0604020202020204" pitchFamily="34" charset="0"/>
              <a:cs typeface="Arial" panose="020B0604020202020204" pitchFamily="34" charset="0"/>
            </a:endParaRPr>
          </a:p>
          <a:p>
            <a:pPr algn="just"/>
            <a:r>
              <a:rPr lang="es-EC" b="1" dirty="0" smtClean="0">
                <a:latin typeface="Arial" panose="020B0604020202020204" pitchFamily="34" charset="0"/>
                <a:cs typeface="Arial" panose="020B0604020202020204" pitchFamily="34" charset="0"/>
              </a:rPr>
              <a:t>V2</a:t>
            </a:r>
            <a:r>
              <a:rPr lang="es-EC" dirty="0" smtClean="0">
                <a:latin typeface="Arial" panose="020B0604020202020204" pitchFamily="34" charset="0"/>
                <a:cs typeface="Arial" panose="020B0604020202020204" pitchFamily="34" charset="0"/>
              </a:rPr>
              <a:t> Convenios bilaterales y multilaterales con otras naciones en el ámbito de la Ciberdefensa para mejorar los canales de información, detección y/o respuesta coordinada ante incidentes cibernéticos, se debe aprovechar la política regional de integración en especial de UNASUR para intercambiar experiencias y actuar en coordinación con otros países que tiene mayor experiencia que el nuestro.</a:t>
            </a:r>
            <a:endParaRPr lang="es-EC" dirty="0">
              <a:latin typeface="Arial" panose="020B0604020202020204" pitchFamily="34" charset="0"/>
              <a:cs typeface="Arial" panose="020B0604020202020204" pitchFamily="34" charset="0"/>
            </a:endParaRPr>
          </a:p>
        </p:txBody>
      </p:sp>
      <p:sp>
        <p:nvSpPr>
          <p:cNvPr id="5" name="2 Rectángulo"/>
          <p:cNvSpPr/>
          <p:nvPr/>
        </p:nvSpPr>
        <p:spPr>
          <a:xfrm>
            <a:off x="1619672" y="169476"/>
            <a:ext cx="5256584" cy="523220"/>
          </a:xfrm>
          <a:prstGeom prst="rect">
            <a:avLst/>
          </a:prstGeom>
          <a:solidFill>
            <a:schemeClr val="tx2">
              <a:lumMod val="60000"/>
              <a:lumOff val="40000"/>
            </a:schemeClr>
          </a:solidFill>
        </p:spPr>
        <p:txBody>
          <a:bodyPr wrap="square">
            <a:spAutoFit/>
          </a:bodyPr>
          <a:lstStyle/>
          <a:p>
            <a:r>
              <a:rPr lang="es-ES" sz="2800" b="1" dirty="0" smtClean="0">
                <a:solidFill>
                  <a:prstClr val="black"/>
                </a:solidFill>
              </a:rPr>
              <a:t>CONSTRUCCIÓN DE ESCENARIOS</a:t>
            </a:r>
            <a:endParaRPr lang="es-ES" sz="2800" dirty="0"/>
          </a:p>
        </p:txBody>
      </p:sp>
      <p:sp>
        <p:nvSpPr>
          <p:cNvPr id="6" name="3 Rectángulo"/>
          <p:cNvSpPr/>
          <p:nvPr/>
        </p:nvSpPr>
        <p:spPr>
          <a:xfrm>
            <a:off x="467544" y="2708920"/>
            <a:ext cx="8352928" cy="1477328"/>
          </a:xfrm>
          <a:prstGeom prst="rect">
            <a:avLst/>
          </a:prstGeom>
          <a:ln>
            <a:solidFill>
              <a:schemeClr val="tx2">
                <a:lumMod val="60000"/>
                <a:lumOff val="40000"/>
              </a:schemeClr>
            </a:solidFill>
          </a:ln>
        </p:spPr>
        <p:txBody>
          <a:bodyPr wrap="square">
            <a:spAutoFit/>
          </a:bodyPr>
          <a:lstStyle/>
          <a:p>
            <a:r>
              <a:rPr lang="es-EC" b="1" dirty="0" smtClean="0">
                <a:latin typeface="Arial" panose="020B0604020202020204" pitchFamily="34" charset="0"/>
                <a:cs typeface="Arial" panose="020B0604020202020204" pitchFamily="34" charset="0"/>
              </a:rPr>
              <a:t>Estrategia</a:t>
            </a:r>
            <a:r>
              <a:rPr lang="es-EC" b="1" dirty="0">
                <a:latin typeface="Arial" panose="020B0604020202020204" pitchFamily="34" charset="0"/>
                <a:cs typeface="Arial" panose="020B0604020202020204" pitchFamily="34" charset="0"/>
              </a:rPr>
              <a:t>:</a:t>
            </a:r>
            <a:endParaRPr lang="es-EC" dirty="0">
              <a:latin typeface="Arial" panose="020B0604020202020204" pitchFamily="34" charset="0"/>
              <a:cs typeface="Arial" panose="020B0604020202020204" pitchFamily="34" charset="0"/>
            </a:endParaRPr>
          </a:p>
          <a:p>
            <a:pPr algn="just"/>
            <a:r>
              <a:rPr lang="es-EC" dirty="0" smtClean="0">
                <a:latin typeface="Arial" panose="020B0604020202020204" pitchFamily="34" charset="0"/>
                <a:cs typeface="Arial" panose="020B0604020202020204" pitchFamily="34" charset="0"/>
              </a:rPr>
              <a:t>Solicitar </a:t>
            </a:r>
            <a:r>
              <a:rPr lang="es-EC" dirty="0">
                <a:latin typeface="Arial" panose="020B0604020202020204" pitchFamily="34" charset="0"/>
                <a:cs typeface="Arial" panose="020B0604020202020204" pitchFamily="34" charset="0"/>
              </a:rPr>
              <a:t>al Gobierno se firmen convenios bilaterales y multilaterales con otros países a nivel regional y mundial con el fin de mantener una coordinación directa en la defensa de posibles ciberataques a la infraestructura crítica del Estado.</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4293096"/>
            <a:ext cx="2270745" cy="2270745"/>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5" y="4293096"/>
            <a:ext cx="3265087" cy="2270745"/>
          </a:xfrm>
          <a:prstGeom prst="rect">
            <a:avLst/>
          </a:prstGeom>
        </p:spPr>
      </p:pic>
    </p:spTree>
    <p:extLst>
      <p:ext uri="{BB962C8B-B14F-4D97-AF65-F5344CB8AC3E}">
        <p14:creationId xmlns:p14="http://schemas.microsoft.com/office/powerpoint/2010/main" val="38439385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Rectángulo"/>
          <p:cNvSpPr/>
          <p:nvPr/>
        </p:nvSpPr>
        <p:spPr>
          <a:xfrm>
            <a:off x="1619672" y="44624"/>
            <a:ext cx="5256584" cy="523220"/>
          </a:xfrm>
          <a:prstGeom prst="rect">
            <a:avLst/>
          </a:prstGeom>
          <a:solidFill>
            <a:schemeClr val="tx2">
              <a:lumMod val="60000"/>
              <a:lumOff val="40000"/>
            </a:schemeClr>
          </a:solidFill>
        </p:spPr>
        <p:txBody>
          <a:bodyPr wrap="square">
            <a:spAutoFit/>
          </a:bodyPr>
          <a:lstStyle/>
          <a:p>
            <a:r>
              <a:rPr lang="es-ES" sz="2800" b="1" dirty="0" smtClean="0">
                <a:solidFill>
                  <a:prstClr val="black"/>
                </a:solidFill>
              </a:rPr>
              <a:t>CONSTRUCCIÓN DE ESCENARIOS</a:t>
            </a:r>
            <a:endParaRPr lang="es-ES" sz="2800" dirty="0"/>
          </a:p>
        </p:txBody>
      </p:sp>
      <p:graphicFrame>
        <p:nvGraphicFramePr>
          <p:cNvPr id="2" name="Tabla 1"/>
          <p:cNvGraphicFramePr>
            <a:graphicFrameLocks noGrp="1"/>
          </p:cNvGraphicFramePr>
          <p:nvPr>
            <p:extLst/>
          </p:nvPr>
        </p:nvGraphicFramePr>
        <p:xfrm>
          <a:off x="323528" y="1387277"/>
          <a:ext cx="8568950" cy="4280239"/>
        </p:xfrm>
        <a:graphic>
          <a:graphicData uri="http://schemas.openxmlformats.org/drawingml/2006/table">
            <a:tbl>
              <a:tblPr firstRow="1" firstCol="1" bandRow="1">
                <a:tableStyleId>{BDBED569-4797-4DF1-A0F4-6AAB3CD982D8}</a:tableStyleId>
              </a:tblPr>
              <a:tblGrid>
                <a:gridCol w="1168702"/>
                <a:gridCol w="1296829"/>
                <a:gridCol w="1297743"/>
                <a:gridCol w="1167785"/>
                <a:gridCol w="1296829"/>
                <a:gridCol w="1043319"/>
                <a:gridCol w="1297743"/>
              </a:tblGrid>
              <a:tr h="222332">
                <a:tc>
                  <a:txBody>
                    <a:bodyPr/>
                    <a:lstStyle/>
                    <a:p>
                      <a:pPr algn="ctr">
                        <a:lnSpc>
                          <a:spcPct val="150000"/>
                        </a:lnSpc>
                        <a:spcAft>
                          <a:spcPts val="0"/>
                        </a:spcAft>
                      </a:pPr>
                      <a:r>
                        <a:rPr lang="es-EC" sz="1000" dirty="0">
                          <a:effectLst/>
                        </a:rPr>
                        <a:t>C</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P</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I</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V</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0287">
                <a:tc>
                  <a:txBody>
                    <a:bodyPr/>
                    <a:lstStyle/>
                    <a:p>
                      <a:pPr algn="ctr">
                        <a:lnSpc>
                          <a:spcPct val="150000"/>
                        </a:lnSpc>
                        <a:spcAft>
                          <a:spcPts val="0"/>
                        </a:spcAft>
                      </a:pPr>
                      <a:r>
                        <a:rPr lang="es-EC" sz="1000" dirty="0">
                          <a:effectLst/>
                        </a:rPr>
                        <a:t>Capacitación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Presupuesto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Marco</a:t>
                      </a:r>
                      <a:endParaRPr lang="es-EC" sz="1100">
                        <a:effectLst/>
                      </a:endParaRPr>
                    </a:p>
                    <a:p>
                      <a:pPr algn="ctr">
                        <a:lnSpc>
                          <a:spcPct val="150000"/>
                        </a:lnSpc>
                        <a:spcAft>
                          <a:spcPts val="0"/>
                        </a:spcAft>
                      </a:pPr>
                      <a:r>
                        <a:rPr lang="es-EC" sz="1000">
                          <a:effectLst/>
                        </a:rPr>
                        <a:t>Legal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Infra física y Tecnológica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Políticas</a:t>
                      </a:r>
                      <a:endParaRPr lang="es-EC" sz="1100">
                        <a:effectLst/>
                      </a:endParaRPr>
                    </a:p>
                    <a:p>
                      <a:pPr algn="ctr">
                        <a:lnSpc>
                          <a:spcPct val="150000"/>
                        </a:lnSpc>
                        <a:spcAft>
                          <a:spcPts val="0"/>
                        </a:spcAft>
                      </a:pPr>
                      <a:r>
                        <a:rPr lang="es-EC" sz="1000">
                          <a:effectLst/>
                        </a:rPr>
                        <a:t>Estado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Talento</a:t>
                      </a:r>
                      <a:endParaRPr lang="es-EC" sz="1100">
                        <a:effectLst/>
                      </a:endParaRPr>
                    </a:p>
                    <a:p>
                      <a:pPr algn="ctr">
                        <a:lnSpc>
                          <a:spcPct val="150000"/>
                        </a:lnSpc>
                        <a:spcAft>
                          <a:spcPts val="0"/>
                        </a:spcAft>
                      </a:pPr>
                      <a:r>
                        <a:rPr lang="es-EC" sz="1000">
                          <a:effectLst/>
                        </a:rPr>
                        <a:t>Humano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Convenios</a:t>
                      </a:r>
                      <a:endParaRPr lang="es-EC" sz="1100">
                        <a:effectLst/>
                      </a:endParaRPr>
                    </a:p>
                    <a:p>
                      <a:pPr algn="ctr">
                        <a:lnSpc>
                          <a:spcPct val="150000"/>
                        </a:lnSpc>
                        <a:spcAft>
                          <a:spcPts val="0"/>
                        </a:spcAft>
                      </a:pPr>
                      <a:r>
                        <a:rPr lang="es-EC" sz="1000">
                          <a:effectLst/>
                        </a:rPr>
                        <a:t>Internacional.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19878">
                <a:tc>
                  <a:txBody>
                    <a:bodyPr/>
                    <a:lstStyle/>
                    <a:p>
                      <a:pPr algn="ctr">
                        <a:lnSpc>
                          <a:spcPct val="150000"/>
                        </a:lnSpc>
                        <a:spcAft>
                          <a:spcPts val="0"/>
                        </a:spcAft>
                      </a:pPr>
                      <a:r>
                        <a:rPr lang="es-EC" sz="1000">
                          <a:effectLst/>
                        </a:rPr>
                        <a:t>C1</a:t>
                      </a:r>
                      <a:endParaRPr lang="es-EC" sz="1100">
                        <a:effectLst/>
                      </a:endParaRPr>
                    </a:p>
                    <a:p>
                      <a:pPr algn="ctr">
                        <a:lnSpc>
                          <a:spcPct val="150000"/>
                        </a:lnSpc>
                        <a:spcAft>
                          <a:spcPts val="0"/>
                        </a:spcAft>
                      </a:pPr>
                      <a:r>
                        <a:rPr lang="es-EC" sz="1000">
                          <a:effectLst/>
                        </a:rPr>
                        <a:t>Excelente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P1</a:t>
                      </a:r>
                      <a:endParaRPr lang="es-EC" sz="1100">
                        <a:effectLst/>
                      </a:endParaRPr>
                    </a:p>
                    <a:p>
                      <a:pPr algn="ctr">
                        <a:lnSpc>
                          <a:spcPct val="150000"/>
                        </a:lnSpc>
                        <a:spcAft>
                          <a:spcPts val="0"/>
                        </a:spcAft>
                      </a:pPr>
                      <a:r>
                        <a:rPr lang="es-EC" sz="1000">
                          <a:effectLst/>
                        </a:rPr>
                        <a:t>Muy 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L1</a:t>
                      </a:r>
                      <a:endParaRPr lang="es-EC" sz="1100">
                        <a:effectLst/>
                      </a:endParaRPr>
                    </a:p>
                    <a:p>
                      <a:pPr algn="ctr">
                        <a:lnSpc>
                          <a:spcPct val="150000"/>
                        </a:lnSpc>
                        <a:spcAft>
                          <a:spcPts val="0"/>
                        </a:spcAft>
                      </a:pPr>
                      <a:r>
                        <a:rPr lang="es-EC" sz="1000">
                          <a:effectLst/>
                        </a:rPr>
                        <a:t>Muy 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I1</a:t>
                      </a:r>
                      <a:endParaRPr lang="es-EC" sz="1100">
                        <a:effectLst/>
                      </a:endParaRPr>
                    </a:p>
                    <a:p>
                      <a:pPr algn="ctr">
                        <a:lnSpc>
                          <a:spcPct val="150000"/>
                        </a:lnSpc>
                        <a:spcAft>
                          <a:spcPts val="0"/>
                        </a:spcAft>
                      </a:pPr>
                      <a:r>
                        <a:rPr lang="es-EC" sz="1000">
                          <a:effectLst/>
                        </a:rPr>
                        <a:t>Excelente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E1</a:t>
                      </a:r>
                      <a:endParaRPr lang="es-EC" sz="1100">
                        <a:effectLst/>
                      </a:endParaRPr>
                    </a:p>
                    <a:p>
                      <a:pPr algn="ctr">
                        <a:lnSpc>
                          <a:spcPct val="150000"/>
                        </a:lnSpc>
                        <a:spcAft>
                          <a:spcPts val="0"/>
                        </a:spcAft>
                      </a:pPr>
                      <a:r>
                        <a:rPr lang="es-EC" sz="1000">
                          <a:effectLst/>
                        </a:rPr>
                        <a:t>Muy 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T1</a:t>
                      </a:r>
                      <a:endParaRPr lang="es-EC" sz="1100">
                        <a:effectLst/>
                      </a:endParaRPr>
                    </a:p>
                    <a:p>
                      <a:pPr algn="ctr">
                        <a:lnSpc>
                          <a:spcPct val="150000"/>
                        </a:lnSpc>
                        <a:spcAft>
                          <a:spcPts val="0"/>
                        </a:spcAft>
                      </a:pPr>
                      <a:r>
                        <a:rPr lang="es-EC" sz="1000">
                          <a:effectLst/>
                        </a:rPr>
                        <a:t>Excelente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V1</a:t>
                      </a:r>
                      <a:endParaRPr lang="es-EC" sz="1100">
                        <a:effectLst/>
                      </a:endParaRPr>
                    </a:p>
                    <a:p>
                      <a:pPr algn="ctr">
                        <a:lnSpc>
                          <a:spcPct val="150000"/>
                        </a:lnSpc>
                        <a:spcAft>
                          <a:spcPts val="0"/>
                        </a:spcAft>
                      </a:pPr>
                      <a:r>
                        <a:rPr lang="es-EC" sz="1000">
                          <a:effectLst/>
                        </a:rPr>
                        <a:t>Muy 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38548">
                <a:tc>
                  <a:txBody>
                    <a:bodyPr/>
                    <a:lstStyle/>
                    <a:p>
                      <a:pPr algn="ctr">
                        <a:lnSpc>
                          <a:spcPct val="150000"/>
                        </a:lnSpc>
                        <a:spcAft>
                          <a:spcPts val="0"/>
                        </a:spcAft>
                      </a:pPr>
                      <a:r>
                        <a:rPr lang="es-EC" sz="1000">
                          <a:effectLst/>
                        </a:rPr>
                        <a:t>C2</a:t>
                      </a:r>
                      <a:endParaRPr lang="es-EC" sz="1100">
                        <a:effectLst/>
                      </a:endParaRPr>
                    </a:p>
                    <a:p>
                      <a:pPr algn="ctr">
                        <a:lnSpc>
                          <a:spcPct val="150000"/>
                        </a:lnSpc>
                        <a:spcAft>
                          <a:spcPts val="0"/>
                        </a:spcAft>
                      </a:pPr>
                      <a:r>
                        <a:rPr lang="es-EC" sz="1000">
                          <a:effectLst/>
                        </a:rPr>
                        <a:t>Muy Buena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P2</a:t>
                      </a:r>
                      <a:endParaRPr lang="es-EC" sz="1100" dirty="0">
                        <a:effectLst/>
                      </a:endParaRPr>
                    </a:p>
                    <a:p>
                      <a:pPr algn="ctr">
                        <a:lnSpc>
                          <a:spcPct val="150000"/>
                        </a:lnSpc>
                        <a:spcAft>
                          <a:spcPts val="0"/>
                        </a:spcAft>
                      </a:pPr>
                      <a:r>
                        <a:rPr lang="es-EC" sz="1000" dirty="0">
                          <a:effectLst/>
                        </a:rPr>
                        <a:t>Favorable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L2</a:t>
                      </a:r>
                      <a:endParaRPr lang="es-EC" sz="1100">
                        <a:effectLst/>
                      </a:endParaRPr>
                    </a:p>
                    <a:p>
                      <a:pPr algn="ctr">
                        <a:lnSpc>
                          <a:spcPct val="150000"/>
                        </a:lnSpc>
                        <a:spcAft>
                          <a:spcPts val="0"/>
                        </a:spcAft>
                      </a:pPr>
                      <a:r>
                        <a:rPr lang="es-EC" sz="1000">
                          <a:effectLst/>
                        </a:rPr>
                        <a:t>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I2</a:t>
                      </a:r>
                      <a:endParaRPr lang="es-EC" sz="1100" dirty="0">
                        <a:effectLst/>
                      </a:endParaRPr>
                    </a:p>
                    <a:p>
                      <a:pPr algn="ctr">
                        <a:lnSpc>
                          <a:spcPct val="150000"/>
                        </a:lnSpc>
                        <a:spcAft>
                          <a:spcPts val="0"/>
                        </a:spcAft>
                      </a:pPr>
                      <a:r>
                        <a:rPr lang="es-EC" sz="1000" dirty="0">
                          <a:effectLst/>
                        </a:rPr>
                        <a:t>Óptima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E2</a:t>
                      </a:r>
                      <a:endParaRPr lang="es-EC" sz="1100">
                        <a:effectLst/>
                      </a:endParaRPr>
                    </a:p>
                    <a:p>
                      <a:pPr algn="ctr">
                        <a:lnSpc>
                          <a:spcPct val="150000"/>
                        </a:lnSpc>
                        <a:spcAft>
                          <a:spcPts val="0"/>
                        </a:spcAft>
                      </a:pPr>
                      <a:r>
                        <a:rPr lang="es-EC" sz="1000">
                          <a:effectLst/>
                        </a:rPr>
                        <a:t>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T2</a:t>
                      </a:r>
                      <a:endParaRPr lang="es-EC" sz="1100">
                        <a:effectLst/>
                      </a:endParaRPr>
                    </a:p>
                    <a:p>
                      <a:pPr algn="ctr">
                        <a:lnSpc>
                          <a:spcPct val="150000"/>
                        </a:lnSpc>
                        <a:spcAft>
                          <a:spcPts val="0"/>
                        </a:spcAft>
                      </a:pPr>
                      <a:r>
                        <a:rPr lang="es-EC" sz="1000">
                          <a:effectLst/>
                        </a:rPr>
                        <a:t>Muy Buena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V2</a:t>
                      </a:r>
                      <a:endParaRPr lang="es-EC" sz="1100">
                        <a:effectLst/>
                      </a:endParaRPr>
                    </a:p>
                    <a:p>
                      <a:pPr algn="ctr">
                        <a:lnSpc>
                          <a:spcPct val="150000"/>
                        </a:lnSpc>
                        <a:spcAft>
                          <a:spcPts val="0"/>
                        </a:spcAft>
                      </a:pPr>
                      <a:r>
                        <a:rPr lang="es-EC" sz="1000">
                          <a:effectLst/>
                        </a:rPr>
                        <a:t>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98276">
                <a:tc>
                  <a:txBody>
                    <a:bodyPr/>
                    <a:lstStyle/>
                    <a:p>
                      <a:pPr algn="ctr">
                        <a:lnSpc>
                          <a:spcPct val="150000"/>
                        </a:lnSpc>
                        <a:spcAft>
                          <a:spcPts val="0"/>
                        </a:spcAft>
                      </a:pPr>
                      <a:r>
                        <a:rPr lang="es-EC" sz="1000">
                          <a:effectLst/>
                        </a:rPr>
                        <a:t> C3</a:t>
                      </a:r>
                      <a:endParaRPr lang="es-EC" sz="1100">
                        <a:effectLst/>
                      </a:endParaRPr>
                    </a:p>
                    <a:p>
                      <a:pPr algn="ctr">
                        <a:lnSpc>
                          <a:spcPct val="150000"/>
                        </a:lnSpc>
                        <a:spcAft>
                          <a:spcPts val="0"/>
                        </a:spcAft>
                      </a:pPr>
                      <a:r>
                        <a:rPr lang="es-EC" sz="1000">
                          <a:effectLst/>
                        </a:rPr>
                        <a:t>Buena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P3</a:t>
                      </a:r>
                      <a:endParaRPr lang="es-EC" sz="1100" dirty="0">
                        <a:effectLst/>
                      </a:endParaRPr>
                    </a:p>
                    <a:p>
                      <a:pPr algn="ctr">
                        <a:lnSpc>
                          <a:spcPct val="150000"/>
                        </a:lnSpc>
                        <a:spcAft>
                          <a:spcPts val="0"/>
                        </a:spcAft>
                      </a:pPr>
                      <a:r>
                        <a:rPr lang="es-EC" sz="1000" dirty="0">
                          <a:effectLst/>
                        </a:rPr>
                        <a:t>Medianamente</a:t>
                      </a:r>
                      <a:endParaRPr lang="es-EC" sz="1100" dirty="0">
                        <a:effectLst/>
                      </a:endParaRPr>
                    </a:p>
                    <a:p>
                      <a:pPr algn="ctr">
                        <a:lnSpc>
                          <a:spcPct val="150000"/>
                        </a:lnSpc>
                        <a:spcAft>
                          <a:spcPts val="0"/>
                        </a:spcAft>
                      </a:pPr>
                      <a:r>
                        <a:rPr lang="es-EC" sz="1000" dirty="0">
                          <a:effectLst/>
                        </a:rPr>
                        <a:t>Favorable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L3</a:t>
                      </a:r>
                      <a:endParaRPr lang="es-EC" sz="1100" dirty="0">
                        <a:effectLst/>
                      </a:endParaRPr>
                    </a:p>
                    <a:p>
                      <a:pPr algn="ctr">
                        <a:lnSpc>
                          <a:spcPct val="150000"/>
                        </a:lnSpc>
                        <a:spcAft>
                          <a:spcPts val="0"/>
                        </a:spcAft>
                      </a:pPr>
                      <a:r>
                        <a:rPr lang="es-EC" sz="1000" dirty="0">
                          <a:effectLst/>
                        </a:rPr>
                        <a:t>Medianamente</a:t>
                      </a:r>
                      <a:endParaRPr lang="es-EC" sz="1100" dirty="0">
                        <a:effectLst/>
                      </a:endParaRPr>
                    </a:p>
                    <a:p>
                      <a:pPr algn="ctr">
                        <a:lnSpc>
                          <a:spcPct val="150000"/>
                        </a:lnSpc>
                        <a:spcAft>
                          <a:spcPts val="0"/>
                        </a:spcAft>
                      </a:pPr>
                      <a:r>
                        <a:rPr lang="es-EC" sz="1000" dirty="0">
                          <a:effectLst/>
                        </a:rPr>
                        <a:t>Favorable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I3</a:t>
                      </a:r>
                      <a:endParaRPr lang="es-EC" sz="1100" dirty="0">
                        <a:effectLst/>
                      </a:endParaRPr>
                    </a:p>
                    <a:p>
                      <a:pPr algn="ctr">
                        <a:lnSpc>
                          <a:spcPct val="150000"/>
                        </a:lnSpc>
                        <a:spcAft>
                          <a:spcPts val="0"/>
                        </a:spcAft>
                      </a:pPr>
                      <a:r>
                        <a:rPr lang="es-EC" sz="1000" dirty="0">
                          <a:effectLst/>
                        </a:rPr>
                        <a:t>Normal</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E3</a:t>
                      </a:r>
                      <a:endParaRPr lang="es-EC" sz="1100">
                        <a:effectLst/>
                      </a:endParaRPr>
                    </a:p>
                    <a:p>
                      <a:pPr algn="ctr">
                        <a:lnSpc>
                          <a:spcPct val="150000"/>
                        </a:lnSpc>
                        <a:spcAft>
                          <a:spcPts val="0"/>
                        </a:spcAft>
                      </a:pPr>
                      <a:r>
                        <a:rPr lang="es-EC" sz="1000">
                          <a:effectLst/>
                        </a:rPr>
                        <a:t>Medianamente</a:t>
                      </a:r>
                      <a:endParaRPr lang="es-EC" sz="1100">
                        <a:effectLst/>
                      </a:endParaRPr>
                    </a:p>
                    <a:p>
                      <a:pPr algn="ctr">
                        <a:lnSpc>
                          <a:spcPct val="150000"/>
                        </a:lnSpc>
                        <a:spcAft>
                          <a:spcPts val="0"/>
                        </a:spcAft>
                      </a:pPr>
                      <a:r>
                        <a:rPr lang="es-EC" sz="1000">
                          <a:effectLst/>
                        </a:rPr>
                        <a:t>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T3</a:t>
                      </a:r>
                      <a:endParaRPr lang="es-EC" sz="1100" dirty="0">
                        <a:effectLst/>
                      </a:endParaRPr>
                    </a:p>
                    <a:p>
                      <a:pPr algn="ctr">
                        <a:lnSpc>
                          <a:spcPct val="150000"/>
                        </a:lnSpc>
                        <a:spcAft>
                          <a:spcPts val="0"/>
                        </a:spcAft>
                      </a:pPr>
                      <a:r>
                        <a:rPr lang="es-EC" sz="1000" dirty="0">
                          <a:effectLst/>
                        </a:rPr>
                        <a:t>Buena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V3</a:t>
                      </a:r>
                      <a:endParaRPr lang="es-EC" sz="1100">
                        <a:effectLst/>
                      </a:endParaRPr>
                    </a:p>
                    <a:p>
                      <a:pPr algn="ctr">
                        <a:lnSpc>
                          <a:spcPct val="150000"/>
                        </a:lnSpc>
                        <a:spcAft>
                          <a:spcPts val="0"/>
                        </a:spcAft>
                      </a:pPr>
                      <a:r>
                        <a:rPr lang="es-EC" sz="1000">
                          <a:effectLst/>
                        </a:rPr>
                        <a:t>Medianamente</a:t>
                      </a:r>
                      <a:endParaRPr lang="es-EC" sz="1100">
                        <a:effectLst/>
                      </a:endParaRPr>
                    </a:p>
                    <a:p>
                      <a:pPr algn="ctr">
                        <a:lnSpc>
                          <a:spcPct val="150000"/>
                        </a:lnSpc>
                        <a:spcAft>
                          <a:spcPts val="0"/>
                        </a:spcAft>
                      </a:pPr>
                      <a:r>
                        <a:rPr lang="es-EC" sz="1000">
                          <a:effectLst/>
                        </a:rPr>
                        <a:t>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12325">
                <a:tc>
                  <a:txBody>
                    <a:bodyPr/>
                    <a:lstStyle/>
                    <a:p>
                      <a:pPr algn="ctr">
                        <a:lnSpc>
                          <a:spcPct val="150000"/>
                        </a:lnSpc>
                        <a:spcAft>
                          <a:spcPts val="0"/>
                        </a:spcAft>
                      </a:pPr>
                      <a:r>
                        <a:rPr lang="es-EC" sz="1000">
                          <a:effectLst/>
                        </a:rPr>
                        <a:t>C4</a:t>
                      </a:r>
                      <a:endParaRPr lang="es-EC" sz="1100">
                        <a:effectLst/>
                      </a:endParaRPr>
                    </a:p>
                    <a:p>
                      <a:pPr algn="ctr">
                        <a:lnSpc>
                          <a:spcPct val="150000"/>
                        </a:lnSpc>
                        <a:spcAft>
                          <a:spcPts val="0"/>
                        </a:spcAft>
                      </a:pPr>
                      <a:r>
                        <a:rPr lang="es-EC" sz="1000">
                          <a:effectLst/>
                        </a:rPr>
                        <a:t>Regular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P4</a:t>
                      </a:r>
                      <a:endParaRPr lang="es-EC" sz="1100">
                        <a:effectLst/>
                      </a:endParaRPr>
                    </a:p>
                    <a:p>
                      <a:pPr algn="ctr">
                        <a:lnSpc>
                          <a:spcPct val="150000"/>
                        </a:lnSpc>
                        <a:spcAft>
                          <a:spcPts val="0"/>
                        </a:spcAft>
                      </a:pPr>
                      <a:r>
                        <a:rPr lang="es-EC" sz="1000">
                          <a:effectLst/>
                        </a:rPr>
                        <a:t>Desfavorable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L4</a:t>
                      </a:r>
                      <a:endParaRPr lang="es-EC" sz="1100" dirty="0">
                        <a:effectLst/>
                      </a:endParaRPr>
                    </a:p>
                    <a:p>
                      <a:pPr algn="ctr">
                        <a:lnSpc>
                          <a:spcPct val="150000"/>
                        </a:lnSpc>
                        <a:spcAft>
                          <a:spcPts val="0"/>
                        </a:spcAft>
                      </a:pPr>
                      <a:r>
                        <a:rPr lang="es-EC" sz="1000" dirty="0">
                          <a:effectLst/>
                        </a:rPr>
                        <a:t>Desfavorable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I4</a:t>
                      </a:r>
                      <a:endParaRPr lang="es-EC" sz="1100" dirty="0">
                        <a:effectLst/>
                      </a:endParaRPr>
                    </a:p>
                    <a:p>
                      <a:pPr algn="ctr">
                        <a:lnSpc>
                          <a:spcPct val="150000"/>
                        </a:lnSpc>
                        <a:spcAft>
                          <a:spcPts val="0"/>
                        </a:spcAft>
                      </a:pPr>
                      <a:r>
                        <a:rPr lang="es-EC" sz="1000" dirty="0">
                          <a:effectLst/>
                        </a:rPr>
                        <a:t>Baja</a:t>
                      </a:r>
                      <a:endParaRPr lang="es-EC" sz="1100" dirty="0">
                        <a:effectLst/>
                      </a:endParaRPr>
                    </a:p>
                    <a:p>
                      <a:pPr algn="ctr">
                        <a:lnSpc>
                          <a:spcPct val="150000"/>
                        </a:lnSpc>
                        <a:spcAft>
                          <a:spcPts val="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E4</a:t>
                      </a:r>
                      <a:endParaRPr lang="es-EC" sz="1100" dirty="0">
                        <a:effectLst/>
                      </a:endParaRPr>
                    </a:p>
                    <a:p>
                      <a:pPr algn="ctr">
                        <a:lnSpc>
                          <a:spcPct val="150000"/>
                        </a:lnSpc>
                        <a:spcAft>
                          <a:spcPts val="0"/>
                        </a:spcAft>
                      </a:pPr>
                      <a:r>
                        <a:rPr lang="es-EC" sz="1000" dirty="0">
                          <a:effectLst/>
                        </a:rPr>
                        <a:t>Desfavorable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T4</a:t>
                      </a:r>
                      <a:endParaRPr lang="es-EC" sz="1100" dirty="0">
                        <a:effectLst/>
                      </a:endParaRPr>
                    </a:p>
                    <a:p>
                      <a:pPr algn="ctr">
                        <a:lnSpc>
                          <a:spcPct val="150000"/>
                        </a:lnSpc>
                        <a:spcAft>
                          <a:spcPts val="0"/>
                        </a:spcAft>
                      </a:pPr>
                      <a:r>
                        <a:rPr lang="es-EC" sz="1000" dirty="0">
                          <a:effectLst/>
                        </a:rPr>
                        <a:t>Regular</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V4</a:t>
                      </a:r>
                      <a:endParaRPr lang="es-EC" sz="1100" dirty="0">
                        <a:effectLst/>
                      </a:endParaRPr>
                    </a:p>
                    <a:p>
                      <a:pPr algn="ctr">
                        <a:lnSpc>
                          <a:spcPct val="150000"/>
                        </a:lnSpc>
                        <a:spcAft>
                          <a:spcPts val="0"/>
                        </a:spcAft>
                      </a:pPr>
                      <a:r>
                        <a:rPr lang="es-EC" sz="1000" dirty="0">
                          <a:effectLst/>
                        </a:rPr>
                        <a:t>Desfavorable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12325">
                <a:tc>
                  <a:txBody>
                    <a:bodyPr/>
                    <a:lstStyle/>
                    <a:p>
                      <a:pPr algn="ctr">
                        <a:lnSpc>
                          <a:spcPct val="150000"/>
                        </a:lnSpc>
                        <a:spcAft>
                          <a:spcPts val="0"/>
                        </a:spcAft>
                      </a:pPr>
                      <a:r>
                        <a:rPr lang="es-EC" sz="1000">
                          <a:effectLst/>
                        </a:rPr>
                        <a:t>C5</a:t>
                      </a:r>
                      <a:endParaRPr lang="es-EC" sz="1100">
                        <a:effectLst/>
                      </a:endParaRPr>
                    </a:p>
                    <a:p>
                      <a:pPr algn="ctr">
                        <a:lnSpc>
                          <a:spcPct val="150000"/>
                        </a:lnSpc>
                        <a:spcAft>
                          <a:spcPts val="0"/>
                        </a:spcAft>
                      </a:pPr>
                      <a:r>
                        <a:rPr lang="es-EC" sz="1000">
                          <a:effectLst/>
                        </a:rPr>
                        <a:t>Deficiente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P5</a:t>
                      </a:r>
                      <a:endParaRPr lang="es-EC" sz="1100" dirty="0">
                        <a:effectLst/>
                      </a:endParaRPr>
                    </a:p>
                    <a:p>
                      <a:pPr algn="ctr">
                        <a:lnSpc>
                          <a:spcPct val="150000"/>
                        </a:lnSpc>
                        <a:spcAft>
                          <a:spcPts val="0"/>
                        </a:spcAft>
                      </a:pPr>
                      <a:r>
                        <a:rPr lang="es-EC" sz="1000" dirty="0">
                          <a:effectLst/>
                        </a:rPr>
                        <a:t>Adversa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L5</a:t>
                      </a:r>
                      <a:endParaRPr lang="es-EC" sz="1100" dirty="0">
                        <a:effectLst/>
                      </a:endParaRPr>
                    </a:p>
                    <a:p>
                      <a:pPr algn="ctr">
                        <a:lnSpc>
                          <a:spcPct val="150000"/>
                        </a:lnSpc>
                        <a:spcAft>
                          <a:spcPts val="0"/>
                        </a:spcAft>
                      </a:pPr>
                      <a:r>
                        <a:rPr lang="es-EC" sz="1000" dirty="0">
                          <a:effectLst/>
                        </a:rPr>
                        <a:t>Adversa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I5</a:t>
                      </a:r>
                      <a:endParaRPr lang="es-EC" sz="1100" dirty="0">
                        <a:effectLst/>
                      </a:endParaRPr>
                    </a:p>
                    <a:p>
                      <a:pPr algn="ctr">
                        <a:lnSpc>
                          <a:spcPct val="150000"/>
                        </a:lnSpc>
                        <a:spcAft>
                          <a:spcPts val="0"/>
                        </a:spcAft>
                      </a:pPr>
                      <a:r>
                        <a:rPr lang="es-EC" sz="1000" dirty="0">
                          <a:effectLst/>
                        </a:rPr>
                        <a:t>Mínima</a:t>
                      </a:r>
                      <a:endParaRPr lang="es-EC" sz="1100" dirty="0">
                        <a:effectLst/>
                      </a:endParaRPr>
                    </a:p>
                    <a:p>
                      <a:pPr algn="ctr">
                        <a:lnSpc>
                          <a:spcPct val="150000"/>
                        </a:lnSpc>
                        <a:spcAft>
                          <a:spcPts val="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E5</a:t>
                      </a:r>
                      <a:endParaRPr lang="es-EC" sz="1100" dirty="0">
                        <a:effectLst/>
                      </a:endParaRPr>
                    </a:p>
                    <a:p>
                      <a:pPr algn="ctr">
                        <a:lnSpc>
                          <a:spcPct val="150000"/>
                        </a:lnSpc>
                        <a:spcAft>
                          <a:spcPts val="0"/>
                        </a:spcAft>
                      </a:pPr>
                      <a:r>
                        <a:rPr lang="es-EC" sz="1000" dirty="0">
                          <a:effectLst/>
                        </a:rPr>
                        <a:t>Adversa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T5</a:t>
                      </a:r>
                      <a:endParaRPr lang="es-EC" sz="1100">
                        <a:effectLst/>
                      </a:endParaRPr>
                    </a:p>
                    <a:p>
                      <a:pPr algn="ctr">
                        <a:lnSpc>
                          <a:spcPct val="150000"/>
                        </a:lnSpc>
                        <a:spcAft>
                          <a:spcPts val="0"/>
                        </a:spcAft>
                      </a:pPr>
                      <a:r>
                        <a:rPr lang="es-EC" sz="1000">
                          <a:effectLst/>
                        </a:rPr>
                        <a:t>Deficiente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V5</a:t>
                      </a:r>
                      <a:endParaRPr lang="es-EC" sz="1100" dirty="0">
                        <a:effectLst/>
                      </a:endParaRPr>
                    </a:p>
                    <a:p>
                      <a:pPr algn="ctr">
                        <a:lnSpc>
                          <a:spcPct val="150000"/>
                        </a:lnSpc>
                        <a:spcAft>
                          <a:spcPts val="0"/>
                        </a:spcAft>
                      </a:pPr>
                      <a:r>
                        <a:rPr lang="es-EC" sz="1000" dirty="0">
                          <a:effectLst/>
                        </a:rPr>
                        <a:t>Adversa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cxnSp>
        <p:nvCxnSpPr>
          <p:cNvPr id="13" name="Conector recto 12"/>
          <p:cNvCxnSpPr/>
          <p:nvPr/>
        </p:nvCxnSpPr>
        <p:spPr>
          <a:xfrm>
            <a:off x="726130" y="2348880"/>
            <a:ext cx="7768583"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flipV="1">
            <a:off x="899592" y="2915265"/>
            <a:ext cx="1205012" cy="801769"/>
          </a:xfrm>
          <a:prstGeom prst="line">
            <a:avLst/>
          </a:prstGeom>
          <a:ln w="381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2123728" y="2924944"/>
            <a:ext cx="1205012" cy="792088"/>
          </a:xfrm>
          <a:prstGeom prst="line">
            <a:avLst/>
          </a:prstGeom>
          <a:ln w="381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flipV="1">
            <a:off x="3387100" y="2848968"/>
            <a:ext cx="1266964" cy="868064"/>
          </a:xfrm>
          <a:prstGeom prst="line">
            <a:avLst/>
          </a:prstGeom>
          <a:ln w="381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4610421" y="2848968"/>
            <a:ext cx="1185715" cy="724048"/>
          </a:xfrm>
          <a:prstGeom prst="line">
            <a:avLst/>
          </a:prstGeom>
          <a:ln w="381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flipV="1">
            <a:off x="5796136" y="3573016"/>
            <a:ext cx="1440160" cy="19232"/>
          </a:xfrm>
          <a:prstGeom prst="line">
            <a:avLst/>
          </a:prstGeom>
          <a:ln w="28575">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flipV="1">
            <a:off x="7236296" y="2924945"/>
            <a:ext cx="1008112" cy="638455"/>
          </a:xfrm>
          <a:prstGeom prst="line">
            <a:avLst/>
          </a:prstGeom>
          <a:ln w="381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flipV="1">
            <a:off x="899592" y="3717032"/>
            <a:ext cx="1224136" cy="79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2123728" y="3717032"/>
            <a:ext cx="12050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3362667" y="3724969"/>
            <a:ext cx="1300455" cy="8201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flipV="1">
            <a:off x="4672617" y="3717033"/>
            <a:ext cx="1169209" cy="8280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flipV="1">
            <a:off x="5796136" y="3717032"/>
            <a:ext cx="1308938" cy="125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7092280" y="3717031"/>
            <a:ext cx="1152128" cy="6610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66" name="Tabla 65"/>
          <p:cNvGraphicFramePr>
            <a:graphicFrameLocks noGrp="1"/>
          </p:cNvGraphicFramePr>
          <p:nvPr>
            <p:extLst/>
          </p:nvPr>
        </p:nvGraphicFramePr>
        <p:xfrm>
          <a:off x="1601152" y="5787347"/>
          <a:ext cx="5941695" cy="822960"/>
        </p:xfrm>
        <a:graphic>
          <a:graphicData uri="http://schemas.openxmlformats.org/drawingml/2006/table">
            <a:tbl>
              <a:tblPr firstRow="1" firstCol="1" bandRow="1">
                <a:tableStyleId>{69CF1AB2-1976-4502-BF36-3FF5EA218861}</a:tableStyleId>
              </a:tblPr>
              <a:tblGrid>
                <a:gridCol w="1170940"/>
                <a:gridCol w="629920"/>
                <a:gridCol w="450215"/>
                <a:gridCol w="629920"/>
                <a:gridCol w="540385"/>
                <a:gridCol w="539750"/>
                <a:gridCol w="540385"/>
                <a:gridCol w="629920"/>
                <a:gridCol w="810260"/>
              </a:tblGrid>
              <a:tr h="0">
                <a:tc>
                  <a:txBody>
                    <a:bodyPr/>
                    <a:lstStyle/>
                    <a:p>
                      <a:pPr algn="ctr">
                        <a:lnSpc>
                          <a:spcPct val="150000"/>
                        </a:lnSpc>
                        <a:spcAft>
                          <a:spcPts val="0"/>
                        </a:spcAft>
                      </a:pPr>
                      <a:r>
                        <a:rPr lang="es-EC" sz="1000" dirty="0">
                          <a:effectLst/>
                        </a:rPr>
                        <a:t>OPTIMISTA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ctr">
                        <a:lnSpc>
                          <a:spcPct val="150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C1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P1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L1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I1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E1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V1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1000" dirty="0">
                          <a:effectLst/>
                        </a:rPr>
                        <a:t>MAS PROBABLE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lgn="ctr">
                        <a:lnSpc>
                          <a:spcPct val="150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C3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P2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L3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I2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E3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V2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1000" dirty="0">
                          <a:effectLst/>
                        </a:rPr>
                        <a:t>PESIMISTA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algn="ctr">
                        <a:lnSpc>
                          <a:spcPct val="150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C3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P3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L3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I4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E3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V4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7" name="Elipse 66"/>
          <p:cNvSpPr/>
          <p:nvPr/>
        </p:nvSpPr>
        <p:spPr>
          <a:xfrm>
            <a:off x="3419872" y="6093296"/>
            <a:ext cx="379412" cy="4905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68" name="Elipse 67"/>
          <p:cNvSpPr/>
          <p:nvPr/>
        </p:nvSpPr>
        <p:spPr>
          <a:xfrm>
            <a:off x="4572000" y="6093296"/>
            <a:ext cx="379412" cy="492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69" name="Elipse 68"/>
          <p:cNvSpPr/>
          <p:nvPr/>
        </p:nvSpPr>
        <p:spPr>
          <a:xfrm>
            <a:off x="6228184" y="6093296"/>
            <a:ext cx="379412" cy="492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70" name="Elipse 69"/>
          <p:cNvSpPr/>
          <p:nvPr/>
        </p:nvSpPr>
        <p:spPr>
          <a:xfrm>
            <a:off x="5652120" y="6093296"/>
            <a:ext cx="379412" cy="492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23" name="2 Rectángulo"/>
          <p:cNvSpPr/>
          <p:nvPr/>
        </p:nvSpPr>
        <p:spPr>
          <a:xfrm>
            <a:off x="726130" y="620688"/>
            <a:ext cx="7662294" cy="646331"/>
          </a:xfrm>
          <a:prstGeom prst="rect">
            <a:avLst/>
          </a:prstGeom>
          <a:ln>
            <a:solidFill>
              <a:schemeClr val="tx2">
                <a:lumMod val="60000"/>
                <a:lumOff val="40000"/>
              </a:schemeClr>
            </a:solidFill>
          </a:ln>
        </p:spPr>
        <p:txBody>
          <a:bodyPr wrap="square">
            <a:spAutoFit/>
          </a:bodyPr>
          <a:lstStyle/>
          <a:p>
            <a:pPr lvl="0" algn="just"/>
            <a:r>
              <a:rPr lang="es-EC" b="1" dirty="0">
                <a:latin typeface="Arial" panose="020B0604020202020204" pitchFamily="34" charset="0"/>
                <a:cs typeface="Arial" panose="020B0604020202020204" pitchFamily="34" charset="0"/>
              </a:rPr>
              <a:t>Paso 7</a:t>
            </a:r>
            <a:r>
              <a:rPr lang="es-EC" b="1" dirty="0" smtClean="0">
                <a:latin typeface="Arial" panose="020B0604020202020204" pitchFamily="34" charset="0"/>
                <a:cs typeface="Arial" panose="020B0604020202020204" pitchFamily="34" charset="0"/>
              </a:rPr>
              <a:t>. </a:t>
            </a:r>
          </a:p>
          <a:p>
            <a:pPr lvl="0" algn="just"/>
            <a:r>
              <a:rPr lang="es-EC" b="1" dirty="0">
                <a:latin typeface="Arial" panose="020B0604020202020204" pitchFamily="34" charset="0"/>
                <a:cs typeface="Arial" panose="020B0604020202020204" pitchFamily="34" charset="0"/>
              </a:rPr>
              <a:t>Identificación de Oportunidades y Amenazas. </a:t>
            </a:r>
            <a:endParaRPr lang="es-EC"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74083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1508591"/>
            <a:ext cx="8352928" cy="1200329"/>
          </a:xfrm>
          <a:prstGeom prst="rect">
            <a:avLst/>
          </a:prstGeom>
          <a:ln>
            <a:solidFill>
              <a:schemeClr val="tx2">
                <a:lumMod val="60000"/>
                <a:lumOff val="40000"/>
              </a:schemeClr>
            </a:solidFill>
          </a:ln>
        </p:spPr>
        <p:txBody>
          <a:bodyPr wrap="square">
            <a:spAutoFit/>
          </a:bodyPr>
          <a:lstStyle/>
          <a:p>
            <a:pPr algn="just"/>
            <a:r>
              <a:rPr lang="es-EC" b="1" dirty="0" smtClean="0">
                <a:latin typeface="Arial" panose="020B0604020202020204" pitchFamily="34" charset="0"/>
                <a:cs typeface="Arial" panose="020B0604020202020204" pitchFamily="34" charset="0"/>
              </a:rPr>
              <a:t>C3</a:t>
            </a:r>
            <a:r>
              <a:rPr lang="es-EC" dirty="0" smtClean="0">
                <a:latin typeface="Arial" panose="020B0604020202020204" pitchFamily="34" charset="0"/>
                <a:cs typeface="Arial" panose="020B0604020202020204" pitchFamily="34" charset="0"/>
              </a:rPr>
              <a:t> Capacitación del personal, para ser parte del Comando de Ciberdefensa todos sus integrantes deben tener títulos de acuerdo a su jerarquía, manejar las tecnologías de información y comunicaciones, tienen cierta experiencia, pero no han sido capacitados en el campo de la Ciberdefensa. </a:t>
            </a:r>
          </a:p>
        </p:txBody>
      </p:sp>
      <p:sp>
        <p:nvSpPr>
          <p:cNvPr id="5" name="2 Rectángulo"/>
          <p:cNvSpPr/>
          <p:nvPr/>
        </p:nvSpPr>
        <p:spPr>
          <a:xfrm>
            <a:off x="1619672" y="169476"/>
            <a:ext cx="6264696" cy="523220"/>
          </a:xfrm>
          <a:prstGeom prst="rect">
            <a:avLst/>
          </a:prstGeom>
          <a:solidFill>
            <a:schemeClr val="tx2">
              <a:lumMod val="60000"/>
              <a:lumOff val="40000"/>
            </a:schemeClr>
          </a:solidFill>
        </p:spPr>
        <p:txBody>
          <a:bodyPr wrap="square">
            <a:spAutoFit/>
          </a:bodyPr>
          <a:lstStyle/>
          <a:p>
            <a:r>
              <a:rPr lang="es-ES" sz="2800" b="1" dirty="0" smtClean="0">
                <a:solidFill>
                  <a:prstClr val="black"/>
                </a:solidFill>
                <a:latin typeface="Arial" panose="020B0604020202020204" pitchFamily="34" charset="0"/>
                <a:cs typeface="Arial" panose="020B0604020202020204" pitchFamily="34" charset="0"/>
              </a:rPr>
              <a:t>CONSTRUCCIÓN DE ESCENARIOS</a:t>
            </a:r>
            <a:endParaRPr lang="es-ES" sz="28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4853136"/>
            <a:ext cx="2857500" cy="1600200"/>
          </a:xfrm>
          <a:prstGeom prst="rect">
            <a:avLst/>
          </a:prstGeom>
        </p:spPr>
      </p:pic>
      <p:pic>
        <p:nvPicPr>
          <p:cNvPr id="1026" name="Picture 2" descr="Diploma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4199" y="4797152"/>
            <a:ext cx="3444225" cy="1661270"/>
          </a:xfrm>
          <a:prstGeom prst="rect">
            <a:avLst/>
          </a:prstGeom>
          <a:noFill/>
          <a:extLst>
            <a:ext uri="{909E8E84-426E-40DD-AFC4-6F175D3DCCD1}">
              <a14:hiddenFill xmlns:a14="http://schemas.microsoft.com/office/drawing/2010/main">
                <a:solidFill>
                  <a:srgbClr val="FFFFFF"/>
                </a:solidFill>
              </a14:hiddenFill>
            </a:ext>
          </a:extLst>
        </p:spPr>
      </p:pic>
      <p:sp>
        <p:nvSpPr>
          <p:cNvPr id="8" name="2 Rectángulo"/>
          <p:cNvSpPr/>
          <p:nvPr/>
        </p:nvSpPr>
        <p:spPr>
          <a:xfrm>
            <a:off x="467544" y="930206"/>
            <a:ext cx="1440160" cy="338554"/>
          </a:xfrm>
          <a:prstGeom prst="rect">
            <a:avLst/>
          </a:prstGeom>
          <a:solidFill>
            <a:schemeClr val="tx2">
              <a:lumMod val="60000"/>
              <a:lumOff val="40000"/>
            </a:schemeClr>
          </a:solidFill>
        </p:spPr>
        <p:txBody>
          <a:bodyPr wrap="square">
            <a:spAutoFit/>
          </a:bodyPr>
          <a:lstStyle/>
          <a:p>
            <a:r>
              <a:rPr lang="es-ES" sz="1600" b="1" dirty="0" smtClean="0">
                <a:solidFill>
                  <a:prstClr val="black"/>
                </a:solidFill>
                <a:latin typeface="Arial" panose="020B0604020202020204" pitchFamily="34" charset="0"/>
                <a:cs typeface="Arial" panose="020B0604020202020204" pitchFamily="34" charset="0"/>
              </a:rPr>
              <a:t>AMENAZAS:</a:t>
            </a:r>
            <a:endParaRPr lang="es-ES" sz="1600" dirty="0">
              <a:latin typeface="Arial" panose="020B0604020202020204" pitchFamily="34" charset="0"/>
              <a:cs typeface="Arial" panose="020B0604020202020204" pitchFamily="34" charset="0"/>
            </a:endParaRPr>
          </a:p>
        </p:txBody>
      </p:sp>
      <p:sp>
        <p:nvSpPr>
          <p:cNvPr id="9" name="3 Rectángulo"/>
          <p:cNvSpPr/>
          <p:nvPr/>
        </p:nvSpPr>
        <p:spPr>
          <a:xfrm>
            <a:off x="467544" y="2996952"/>
            <a:ext cx="8352928" cy="1200329"/>
          </a:xfrm>
          <a:prstGeom prst="rect">
            <a:avLst/>
          </a:prstGeom>
          <a:ln>
            <a:solidFill>
              <a:schemeClr val="tx2">
                <a:lumMod val="60000"/>
                <a:lumOff val="40000"/>
              </a:schemeClr>
            </a:solidFill>
          </a:ln>
        </p:spPr>
        <p:txBody>
          <a:bodyPr wrap="square">
            <a:spAutoFit/>
          </a:bodyPr>
          <a:lstStyle/>
          <a:p>
            <a:r>
              <a:rPr lang="es-EC" b="1" dirty="0" smtClean="0">
                <a:latin typeface="Arial" panose="020B0604020202020204" pitchFamily="34" charset="0"/>
                <a:cs typeface="Arial" panose="020B0604020202020204" pitchFamily="34" charset="0"/>
              </a:rPr>
              <a:t>Estrategia </a:t>
            </a:r>
            <a:r>
              <a:rPr lang="es-EC" b="1" dirty="0">
                <a:latin typeface="Arial" panose="020B0604020202020204" pitchFamily="34" charset="0"/>
                <a:cs typeface="Arial" panose="020B0604020202020204" pitchFamily="34" charset="0"/>
              </a:rPr>
              <a:t>para reducir amenazas:</a:t>
            </a:r>
            <a:endParaRPr lang="es-EC" dirty="0">
              <a:latin typeface="Arial" panose="020B0604020202020204" pitchFamily="34" charset="0"/>
              <a:cs typeface="Arial" panose="020B0604020202020204" pitchFamily="34" charset="0"/>
            </a:endParaRPr>
          </a:p>
          <a:p>
            <a:pPr algn="just"/>
            <a:r>
              <a:rPr lang="es-EC" dirty="0">
                <a:latin typeface="Arial" panose="020B0604020202020204" pitchFamily="34" charset="0"/>
                <a:cs typeface="Arial" panose="020B0604020202020204" pitchFamily="34" charset="0"/>
              </a:rPr>
              <a:t>Incluir en la compra de los equipos </a:t>
            </a:r>
            <a:r>
              <a:rPr lang="es-EC" dirty="0" smtClean="0">
                <a:latin typeface="Arial" panose="020B0604020202020204" pitchFamily="34" charset="0"/>
                <a:cs typeface="Arial" panose="020B0604020202020204" pitchFamily="34" charset="0"/>
              </a:rPr>
              <a:t>la </a:t>
            </a:r>
            <a:r>
              <a:rPr lang="es-EC" dirty="0">
                <a:latin typeface="Arial" panose="020B0604020202020204" pitchFamily="34" charset="0"/>
                <a:cs typeface="Arial" panose="020B0604020202020204" pitchFamily="34" charset="0"/>
              </a:rPr>
              <a:t>respectiva capacitación del personal que va a conformar el Comando de Ciberdefensa, invitar a expertos de otros países más avanzados en este tema para mantenerse constantemente capacitados</a:t>
            </a:r>
            <a:r>
              <a:rPr lang="es-EC" dirty="0" smtClean="0"/>
              <a:t>.</a:t>
            </a:r>
            <a:endParaRPr lang="es-EC" dirty="0"/>
          </a:p>
        </p:txBody>
      </p:sp>
    </p:spTree>
    <p:extLst>
      <p:ext uri="{BB962C8B-B14F-4D97-AF65-F5344CB8AC3E}">
        <p14:creationId xmlns:p14="http://schemas.microsoft.com/office/powerpoint/2010/main" val="9653425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980728"/>
            <a:ext cx="8352928" cy="1200329"/>
          </a:xfrm>
          <a:prstGeom prst="rect">
            <a:avLst/>
          </a:prstGeom>
          <a:ln>
            <a:solidFill>
              <a:schemeClr val="tx2">
                <a:lumMod val="60000"/>
                <a:lumOff val="40000"/>
              </a:schemeClr>
            </a:solidFill>
          </a:ln>
        </p:spPr>
        <p:txBody>
          <a:bodyPr wrap="square">
            <a:spAutoFit/>
          </a:bodyPr>
          <a:lstStyle/>
          <a:p>
            <a:pPr algn="just"/>
            <a:r>
              <a:rPr lang="es-EC" b="1" dirty="0">
                <a:latin typeface="Arial" panose="020B0604020202020204" pitchFamily="34" charset="0"/>
                <a:cs typeface="Arial" panose="020B0604020202020204" pitchFamily="34" charset="0"/>
              </a:rPr>
              <a:t>Amenaza: </a:t>
            </a:r>
            <a:endParaRPr lang="es-EC" dirty="0">
              <a:latin typeface="Arial" panose="020B0604020202020204" pitchFamily="34" charset="0"/>
              <a:cs typeface="Arial" panose="020B0604020202020204" pitchFamily="34" charset="0"/>
            </a:endParaRPr>
          </a:p>
          <a:p>
            <a:pPr algn="just"/>
            <a:r>
              <a:rPr lang="es-EC" b="1" dirty="0" smtClean="0">
                <a:latin typeface="Arial" panose="020B0604020202020204" pitchFamily="34" charset="0"/>
                <a:cs typeface="Arial" panose="020B0604020202020204" pitchFamily="34" charset="0"/>
              </a:rPr>
              <a:t>L3</a:t>
            </a:r>
            <a:r>
              <a:rPr lang="es-EC" dirty="0" smtClean="0">
                <a:latin typeface="Arial" panose="020B0604020202020204" pitchFamily="34" charset="0"/>
                <a:cs typeface="Arial" panose="020B0604020202020204" pitchFamily="34" charset="0"/>
              </a:rPr>
              <a:t> </a:t>
            </a:r>
            <a:r>
              <a:rPr lang="es-EC" dirty="0">
                <a:latin typeface="Arial" panose="020B0604020202020204" pitchFamily="34" charset="0"/>
                <a:cs typeface="Arial" panose="020B0604020202020204" pitchFamily="34" charset="0"/>
              </a:rPr>
              <a:t>marco legal, </a:t>
            </a:r>
            <a:r>
              <a:rPr lang="es-EC" dirty="0" smtClean="0">
                <a:latin typeface="Arial" panose="020B0604020202020204" pitchFamily="34" charset="0"/>
                <a:cs typeface="Arial" panose="020B0604020202020204" pitchFamily="34" charset="0"/>
              </a:rPr>
              <a:t>estamos </a:t>
            </a:r>
            <a:r>
              <a:rPr lang="es-EC" dirty="0">
                <a:latin typeface="Arial" panose="020B0604020202020204" pitchFamily="34" charset="0"/>
                <a:cs typeface="Arial" panose="020B0604020202020204" pitchFamily="34" charset="0"/>
              </a:rPr>
              <a:t>muy retrasados en cuanto a leyes que regulen el uso del internet y las redes sociales permitiendo que se cometan varias actividades ilícitas y que no pueden ser sancionadas</a:t>
            </a:r>
            <a:r>
              <a:rPr lang="es-EC" dirty="0" smtClean="0">
                <a:latin typeface="Arial" panose="020B0604020202020204" pitchFamily="34" charset="0"/>
                <a:cs typeface="Arial" panose="020B0604020202020204" pitchFamily="34" charset="0"/>
              </a:rPr>
              <a:t>.</a:t>
            </a:r>
          </a:p>
        </p:txBody>
      </p:sp>
      <p:sp>
        <p:nvSpPr>
          <p:cNvPr id="5" name="2 Rectángulo"/>
          <p:cNvSpPr/>
          <p:nvPr/>
        </p:nvSpPr>
        <p:spPr>
          <a:xfrm>
            <a:off x="1619672" y="169476"/>
            <a:ext cx="6264696" cy="523220"/>
          </a:xfrm>
          <a:prstGeom prst="rect">
            <a:avLst/>
          </a:prstGeom>
          <a:solidFill>
            <a:schemeClr val="tx2">
              <a:lumMod val="60000"/>
              <a:lumOff val="40000"/>
            </a:schemeClr>
          </a:solidFill>
        </p:spPr>
        <p:txBody>
          <a:bodyPr wrap="square">
            <a:spAutoFit/>
          </a:bodyPr>
          <a:lstStyle/>
          <a:p>
            <a:r>
              <a:rPr lang="es-ES" sz="2800" b="1" dirty="0" smtClean="0">
                <a:solidFill>
                  <a:prstClr val="black"/>
                </a:solidFill>
                <a:latin typeface="Arial" panose="020B0604020202020204" pitchFamily="34" charset="0"/>
                <a:cs typeface="Arial" panose="020B0604020202020204" pitchFamily="34" charset="0"/>
              </a:rPr>
              <a:t>CONSTRUCCIÓN DE ESCENARIOS</a:t>
            </a:r>
            <a:endParaRPr lang="es-ES" sz="2800" dirty="0">
              <a:latin typeface="Arial" panose="020B0604020202020204" pitchFamily="34" charset="0"/>
              <a:cs typeface="Arial" panose="020B0604020202020204" pitchFamily="34" charset="0"/>
            </a:endParaRPr>
          </a:p>
        </p:txBody>
      </p:sp>
      <p:sp>
        <p:nvSpPr>
          <p:cNvPr id="6" name="3 Rectángulo"/>
          <p:cNvSpPr/>
          <p:nvPr/>
        </p:nvSpPr>
        <p:spPr>
          <a:xfrm>
            <a:off x="467544" y="2636912"/>
            <a:ext cx="8352928" cy="1477328"/>
          </a:xfrm>
          <a:prstGeom prst="rect">
            <a:avLst/>
          </a:prstGeom>
          <a:ln>
            <a:solidFill>
              <a:schemeClr val="tx2">
                <a:lumMod val="60000"/>
                <a:lumOff val="40000"/>
              </a:schemeClr>
            </a:solidFill>
          </a:ln>
        </p:spPr>
        <p:txBody>
          <a:bodyPr wrap="square">
            <a:spAutoFit/>
          </a:bodyPr>
          <a:lstStyle/>
          <a:p>
            <a:pPr algn="just"/>
            <a:r>
              <a:rPr lang="es-EC" b="1" dirty="0" smtClean="0">
                <a:latin typeface="Arial" panose="020B0604020202020204" pitchFamily="34" charset="0"/>
                <a:cs typeface="Arial" panose="020B0604020202020204" pitchFamily="34" charset="0"/>
              </a:rPr>
              <a:t>Estrategia </a:t>
            </a:r>
            <a:r>
              <a:rPr lang="es-EC" b="1" dirty="0">
                <a:latin typeface="Arial" panose="020B0604020202020204" pitchFamily="34" charset="0"/>
                <a:cs typeface="Arial" panose="020B0604020202020204" pitchFamily="34" charset="0"/>
              </a:rPr>
              <a:t>para reducir amenazas:</a:t>
            </a:r>
            <a:endParaRPr lang="es-EC" dirty="0">
              <a:latin typeface="Arial" panose="020B0604020202020204" pitchFamily="34" charset="0"/>
              <a:cs typeface="Arial" panose="020B0604020202020204" pitchFamily="34" charset="0"/>
            </a:endParaRPr>
          </a:p>
          <a:p>
            <a:pPr algn="just"/>
            <a:r>
              <a:rPr lang="es-EC" dirty="0">
                <a:latin typeface="Arial" panose="020B0604020202020204" pitchFamily="34" charset="0"/>
                <a:cs typeface="Arial" panose="020B0604020202020204" pitchFamily="34" charset="0"/>
              </a:rPr>
              <a:t>Generar la necesidad al </a:t>
            </a:r>
            <a:r>
              <a:rPr lang="es-EC" dirty="0" smtClean="0">
                <a:latin typeface="Arial" panose="020B0604020202020204" pitchFamily="34" charset="0"/>
                <a:cs typeface="Arial" panose="020B0604020202020204" pitchFamily="34" charset="0"/>
              </a:rPr>
              <a:t>MDN </a:t>
            </a:r>
            <a:r>
              <a:rPr lang="es-EC" dirty="0">
                <a:latin typeface="Arial" panose="020B0604020202020204" pitchFamily="34" charset="0"/>
                <a:cs typeface="Arial" panose="020B0604020202020204" pitchFamily="34" charset="0"/>
              </a:rPr>
              <a:t>para que se exija la creación de un paquete normativo que regule específicamente todas las actividades ilícitas en el internet y las redes sociales para complementar la misión del Comando de </a:t>
            </a:r>
            <a:r>
              <a:rPr lang="es-EC" dirty="0" smtClean="0">
                <a:latin typeface="Arial" panose="020B0604020202020204" pitchFamily="34" charset="0"/>
                <a:cs typeface="Arial" panose="020B0604020202020204" pitchFamily="34" charset="0"/>
              </a:rPr>
              <a:t>Ciberdefensa</a:t>
            </a:r>
            <a:r>
              <a:rPr lang="es-EC" dirty="0">
                <a:latin typeface="Arial" panose="020B0604020202020204" pitchFamily="34" charset="0"/>
                <a:cs typeface="Arial" panose="020B0604020202020204" pitchFamily="34" charset="0"/>
              </a:rPr>
              <a:t>.</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4653136"/>
            <a:ext cx="2771775" cy="1647825"/>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4653136"/>
            <a:ext cx="2808312" cy="1686468"/>
          </a:xfrm>
          <a:prstGeom prst="rect">
            <a:avLst/>
          </a:prstGeom>
        </p:spPr>
      </p:pic>
    </p:spTree>
    <p:extLst>
      <p:ext uri="{BB962C8B-B14F-4D97-AF65-F5344CB8AC3E}">
        <p14:creationId xmlns:p14="http://schemas.microsoft.com/office/powerpoint/2010/main" val="11114637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6 Imagen" descr="UFA"/>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
            <a:ext cx="5688632" cy="836711"/>
          </a:xfrm>
          <a:prstGeom prst="rect">
            <a:avLst/>
          </a:prstGeom>
          <a:ln>
            <a:noFill/>
          </a:ln>
          <a:effectLst>
            <a:softEdge rad="112500"/>
          </a:effectLst>
        </p:spPr>
      </p:pic>
      <p:pic>
        <p:nvPicPr>
          <p:cNvPr id="8" name="Wikileaks - Collateral murder in Iraq by US helicopter (short video) - YouTube [36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827584" y="908721"/>
            <a:ext cx="7704855" cy="5544616"/>
          </a:xfrm>
          <a:prstGeom prst="rect">
            <a:avLst/>
          </a:prstGeom>
        </p:spPr>
      </p:pic>
    </p:spTree>
    <p:extLst>
      <p:ext uri="{BB962C8B-B14F-4D97-AF65-F5344CB8AC3E}">
        <p14:creationId xmlns:p14="http://schemas.microsoft.com/office/powerpoint/2010/main" val="39821846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980728"/>
            <a:ext cx="8352928" cy="1477328"/>
          </a:xfrm>
          <a:prstGeom prst="rect">
            <a:avLst/>
          </a:prstGeom>
          <a:ln>
            <a:solidFill>
              <a:schemeClr val="tx2">
                <a:lumMod val="60000"/>
                <a:lumOff val="40000"/>
              </a:schemeClr>
            </a:solidFill>
          </a:ln>
        </p:spPr>
        <p:txBody>
          <a:bodyPr wrap="square">
            <a:spAutoFit/>
          </a:bodyPr>
          <a:lstStyle/>
          <a:p>
            <a:pPr algn="just"/>
            <a:r>
              <a:rPr lang="es-EC" b="1" dirty="0">
                <a:latin typeface="Arial" panose="020B0604020202020204" pitchFamily="34" charset="0"/>
                <a:cs typeface="Arial" panose="020B0604020202020204" pitchFamily="34" charset="0"/>
              </a:rPr>
              <a:t>Amenaza:</a:t>
            </a:r>
            <a:endParaRPr lang="es-EC" dirty="0">
              <a:latin typeface="Arial" panose="020B0604020202020204" pitchFamily="34" charset="0"/>
              <a:cs typeface="Arial" panose="020B0604020202020204" pitchFamily="34" charset="0"/>
            </a:endParaRPr>
          </a:p>
          <a:p>
            <a:pPr algn="just"/>
            <a:r>
              <a:rPr lang="es-EC" b="1" dirty="0" smtClean="0">
                <a:latin typeface="Arial" panose="020B0604020202020204" pitchFamily="34" charset="0"/>
                <a:cs typeface="Arial" panose="020B0604020202020204" pitchFamily="34" charset="0"/>
              </a:rPr>
              <a:t>E3</a:t>
            </a:r>
            <a:r>
              <a:rPr lang="es-EC" dirty="0" smtClean="0">
                <a:latin typeface="Arial" panose="020B0604020202020204" pitchFamily="34" charset="0"/>
                <a:cs typeface="Arial" panose="020B0604020202020204" pitchFamily="34" charset="0"/>
              </a:rPr>
              <a:t> Políticas </a:t>
            </a:r>
            <a:r>
              <a:rPr lang="es-EC" dirty="0">
                <a:latin typeface="Arial" panose="020B0604020202020204" pitchFamily="34" charset="0"/>
                <a:cs typeface="Arial" panose="020B0604020202020204" pitchFamily="34" charset="0"/>
              </a:rPr>
              <a:t>de Estado en el campo de la Ciberdefensa, existen políticas muy generales que en algo regula los riesgos y amenazas cibernéticas que no es suficiente para el funcionamiento de la Ciberdefensa y Ciberseguridad en el país</a:t>
            </a:r>
            <a:r>
              <a:rPr lang="es-EC" dirty="0" smtClean="0">
                <a:latin typeface="Arial" panose="020B0604020202020204" pitchFamily="34" charset="0"/>
                <a:cs typeface="Arial" panose="020B0604020202020204" pitchFamily="34" charset="0"/>
              </a:rPr>
              <a:t>.</a:t>
            </a:r>
            <a:endParaRPr lang="es-EC" dirty="0">
              <a:latin typeface="Arial" panose="020B0604020202020204" pitchFamily="34" charset="0"/>
              <a:cs typeface="Arial" panose="020B0604020202020204" pitchFamily="34" charset="0"/>
            </a:endParaRPr>
          </a:p>
        </p:txBody>
      </p:sp>
      <p:sp>
        <p:nvSpPr>
          <p:cNvPr id="5" name="2 Rectángulo"/>
          <p:cNvSpPr/>
          <p:nvPr/>
        </p:nvSpPr>
        <p:spPr>
          <a:xfrm>
            <a:off x="1619672" y="169476"/>
            <a:ext cx="6264696" cy="523220"/>
          </a:xfrm>
          <a:prstGeom prst="rect">
            <a:avLst/>
          </a:prstGeom>
          <a:solidFill>
            <a:schemeClr val="tx2">
              <a:lumMod val="60000"/>
              <a:lumOff val="40000"/>
            </a:schemeClr>
          </a:solidFill>
        </p:spPr>
        <p:txBody>
          <a:bodyPr wrap="square">
            <a:spAutoFit/>
          </a:bodyPr>
          <a:lstStyle/>
          <a:p>
            <a:r>
              <a:rPr lang="es-ES" sz="2800" b="1" dirty="0" smtClean="0">
                <a:solidFill>
                  <a:prstClr val="black"/>
                </a:solidFill>
                <a:latin typeface="Arial" panose="020B0604020202020204" pitchFamily="34" charset="0"/>
                <a:cs typeface="Arial" panose="020B0604020202020204" pitchFamily="34" charset="0"/>
              </a:rPr>
              <a:t>CONSTRUCCIÓN DE ESCENARIOS</a:t>
            </a:r>
            <a:endParaRPr lang="es-ES" sz="2800" dirty="0">
              <a:latin typeface="Arial" panose="020B0604020202020204" pitchFamily="34" charset="0"/>
              <a:cs typeface="Arial" panose="020B0604020202020204" pitchFamily="34" charset="0"/>
            </a:endParaRPr>
          </a:p>
        </p:txBody>
      </p:sp>
      <p:pic>
        <p:nvPicPr>
          <p:cNvPr id="7" name="Picture 1"/>
          <p:cNvPicPr>
            <a:picLocks noChangeAspect="1" noChangeArrowheads="1"/>
          </p:cNvPicPr>
          <p:nvPr/>
        </p:nvPicPr>
        <p:blipFill>
          <a:blip r:embed="rId3" cstate="print"/>
          <a:srcRect/>
          <a:stretch>
            <a:fillRect/>
          </a:stretch>
        </p:blipFill>
        <p:spPr bwMode="auto">
          <a:xfrm>
            <a:off x="971600" y="4512628"/>
            <a:ext cx="3240360" cy="2012716"/>
          </a:xfrm>
          <a:prstGeom prst="rect">
            <a:avLst/>
          </a:prstGeom>
          <a:noFill/>
          <a:ln w="9525">
            <a:noFill/>
            <a:miter lim="800000"/>
            <a:headEnd/>
            <a:tailEnd/>
          </a:ln>
        </p:spPr>
      </p:pic>
      <p:sp>
        <p:nvSpPr>
          <p:cNvPr id="8" name="3 Rectángulo"/>
          <p:cNvSpPr/>
          <p:nvPr/>
        </p:nvSpPr>
        <p:spPr>
          <a:xfrm>
            <a:off x="467544" y="2599744"/>
            <a:ext cx="8352928" cy="1477328"/>
          </a:xfrm>
          <a:prstGeom prst="rect">
            <a:avLst/>
          </a:prstGeom>
          <a:ln>
            <a:solidFill>
              <a:schemeClr val="tx2">
                <a:lumMod val="60000"/>
                <a:lumOff val="40000"/>
              </a:schemeClr>
            </a:solidFill>
          </a:ln>
        </p:spPr>
        <p:txBody>
          <a:bodyPr wrap="square">
            <a:spAutoFit/>
          </a:bodyPr>
          <a:lstStyle/>
          <a:p>
            <a:pPr algn="just"/>
            <a:r>
              <a:rPr lang="es-EC" b="1" dirty="0" smtClean="0">
                <a:latin typeface="Arial" panose="020B0604020202020204" pitchFamily="34" charset="0"/>
                <a:cs typeface="Arial" panose="020B0604020202020204" pitchFamily="34" charset="0"/>
              </a:rPr>
              <a:t>Estrategia </a:t>
            </a:r>
            <a:r>
              <a:rPr lang="es-EC" b="1" dirty="0">
                <a:latin typeface="Arial" panose="020B0604020202020204" pitchFamily="34" charset="0"/>
                <a:cs typeface="Arial" panose="020B0604020202020204" pitchFamily="34" charset="0"/>
              </a:rPr>
              <a:t>para reducir amenazas:</a:t>
            </a:r>
            <a:endParaRPr lang="es-EC" dirty="0">
              <a:latin typeface="Arial" panose="020B0604020202020204" pitchFamily="34" charset="0"/>
              <a:cs typeface="Arial" panose="020B0604020202020204" pitchFamily="34" charset="0"/>
            </a:endParaRPr>
          </a:p>
          <a:p>
            <a:pPr algn="just"/>
            <a:r>
              <a:rPr lang="es-EC" dirty="0">
                <a:latin typeface="Arial" panose="020B0604020202020204" pitchFamily="34" charset="0"/>
                <a:cs typeface="Arial" panose="020B0604020202020204" pitchFamily="34" charset="0"/>
              </a:rPr>
              <a:t>Solicitar que a través del </a:t>
            </a:r>
            <a:r>
              <a:rPr lang="es-EC" dirty="0" smtClean="0">
                <a:latin typeface="Arial" panose="020B0604020202020204" pitchFamily="34" charset="0"/>
                <a:cs typeface="Arial" panose="020B0604020202020204" pitchFamily="34" charset="0"/>
              </a:rPr>
              <a:t>MDN </a:t>
            </a:r>
            <a:r>
              <a:rPr lang="es-EC" dirty="0">
                <a:latin typeface="Arial" panose="020B0604020202020204" pitchFamily="34" charset="0"/>
                <a:cs typeface="Arial" panose="020B0604020202020204" pitchFamily="34" charset="0"/>
              </a:rPr>
              <a:t>se solicite al Gobierno Nacional se motiven la generación de políticas de Estado orientadas al manejo de la Ciberseguridad y Ciberdefensa alineadas a las leyes en materia de Defensa y de protección de la infraestructura crítica de las Fuerzas Armadas y del Estado.</a:t>
            </a: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4425" y="4509120"/>
            <a:ext cx="2847975" cy="1600200"/>
          </a:xfrm>
          <a:prstGeom prst="rect">
            <a:avLst/>
          </a:prstGeom>
        </p:spPr>
      </p:pic>
    </p:spTree>
    <p:extLst>
      <p:ext uri="{BB962C8B-B14F-4D97-AF65-F5344CB8AC3E}">
        <p14:creationId xmlns:p14="http://schemas.microsoft.com/office/powerpoint/2010/main" val="30879003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836712"/>
            <a:ext cx="8352928" cy="1200329"/>
          </a:xfrm>
          <a:prstGeom prst="rect">
            <a:avLst/>
          </a:prstGeom>
          <a:ln>
            <a:solidFill>
              <a:schemeClr val="tx2">
                <a:lumMod val="60000"/>
                <a:lumOff val="40000"/>
              </a:schemeClr>
            </a:solidFill>
          </a:ln>
        </p:spPr>
        <p:txBody>
          <a:bodyPr wrap="square">
            <a:spAutoFit/>
          </a:bodyPr>
          <a:lstStyle/>
          <a:p>
            <a:pPr algn="just"/>
            <a:r>
              <a:rPr lang="es-EC" b="1" dirty="0">
                <a:latin typeface="Arial" panose="020B0604020202020204" pitchFamily="34" charset="0"/>
                <a:cs typeface="Arial" panose="020B0604020202020204" pitchFamily="34" charset="0"/>
              </a:rPr>
              <a:t>Amenaza:</a:t>
            </a:r>
            <a:endParaRPr lang="es-EC" dirty="0">
              <a:latin typeface="Arial" panose="020B0604020202020204" pitchFamily="34" charset="0"/>
              <a:cs typeface="Arial" panose="020B0604020202020204" pitchFamily="34" charset="0"/>
            </a:endParaRPr>
          </a:p>
          <a:p>
            <a:pPr algn="just"/>
            <a:r>
              <a:rPr lang="es-EC" dirty="0" smtClean="0">
                <a:latin typeface="Arial" panose="020B0604020202020204" pitchFamily="34" charset="0"/>
                <a:cs typeface="Arial" panose="020B0604020202020204" pitchFamily="34" charset="0"/>
              </a:rPr>
              <a:t>T3 </a:t>
            </a:r>
            <a:r>
              <a:rPr lang="es-EC" dirty="0">
                <a:latin typeface="Arial" panose="020B0604020202020204" pitchFamily="34" charset="0"/>
                <a:cs typeface="Arial" panose="020B0604020202020204" pitchFamily="34" charset="0"/>
              </a:rPr>
              <a:t>Talento Humano, se puede disponer de personal capacitado con habilidades, aptitudes, destrezas, responsables, pero sin experiencia por estar en un proceso de creación del Comando de Ciberdefensa</a:t>
            </a:r>
            <a:r>
              <a:rPr lang="es-EC" dirty="0" smtClean="0">
                <a:latin typeface="Arial" panose="020B0604020202020204" pitchFamily="34" charset="0"/>
                <a:cs typeface="Arial" panose="020B0604020202020204" pitchFamily="34" charset="0"/>
              </a:rPr>
              <a:t>.</a:t>
            </a:r>
            <a:endParaRPr lang="es-EC" dirty="0">
              <a:latin typeface="Arial" panose="020B0604020202020204" pitchFamily="34" charset="0"/>
              <a:cs typeface="Arial" panose="020B0604020202020204" pitchFamily="34" charset="0"/>
            </a:endParaRPr>
          </a:p>
        </p:txBody>
      </p:sp>
      <p:sp>
        <p:nvSpPr>
          <p:cNvPr id="5" name="2 Rectángulo"/>
          <p:cNvSpPr/>
          <p:nvPr/>
        </p:nvSpPr>
        <p:spPr>
          <a:xfrm>
            <a:off x="1619672" y="169476"/>
            <a:ext cx="6192688" cy="523220"/>
          </a:xfrm>
          <a:prstGeom prst="rect">
            <a:avLst/>
          </a:prstGeom>
          <a:solidFill>
            <a:schemeClr val="tx2">
              <a:lumMod val="60000"/>
              <a:lumOff val="40000"/>
            </a:schemeClr>
          </a:solidFill>
        </p:spPr>
        <p:txBody>
          <a:bodyPr wrap="square">
            <a:spAutoFit/>
          </a:bodyPr>
          <a:lstStyle/>
          <a:p>
            <a:r>
              <a:rPr lang="es-ES" sz="2800" b="1" dirty="0" smtClean="0">
                <a:solidFill>
                  <a:prstClr val="black"/>
                </a:solidFill>
                <a:latin typeface="Arial" panose="020B0604020202020204" pitchFamily="34" charset="0"/>
                <a:cs typeface="Arial" panose="020B0604020202020204" pitchFamily="34" charset="0"/>
              </a:rPr>
              <a:t>CONSTRUCCIÓN DE ESCENARIOS</a:t>
            </a:r>
            <a:endParaRPr lang="es-ES" sz="28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2143" y="4077875"/>
            <a:ext cx="3282305" cy="2293953"/>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4077875"/>
            <a:ext cx="2952328" cy="2293953"/>
          </a:xfrm>
          <a:prstGeom prst="rect">
            <a:avLst/>
          </a:prstGeom>
        </p:spPr>
      </p:pic>
      <p:sp>
        <p:nvSpPr>
          <p:cNvPr id="8" name="3 Rectángulo"/>
          <p:cNvSpPr/>
          <p:nvPr/>
        </p:nvSpPr>
        <p:spPr>
          <a:xfrm>
            <a:off x="467544" y="2311712"/>
            <a:ext cx="8352928" cy="1477328"/>
          </a:xfrm>
          <a:prstGeom prst="rect">
            <a:avLst/>
          </a:prstGeom>
          <a:ln>
            <a:solidFill>
              <a:schemeClr val="tx2">
                <a:lumMod val="60000"/>
                <a:lumOff val="40000"/>
              </a:schemeClr>
            </a:solidFill>
          </a:ln>
        </p:spPr>
        <p:txBody>
          <a:bodyPr wrap="square">
            <a:spAutoFit/>
          </a:bodyPr>
          <a:lstStyle/>
          <a:p>
            <a:pPr algn="just"/>
            <a:r>
              <a:rPr lang="es-EC" b="1" dirty="0" smtClean="0">
                <a:latin typeface="Arial" panose="020B0604020202020204" pitchFamily="34" charset="0"/>
                <a:cs typeface="Arial" panose="020B0604020202020204" pitchFamily="34" charset="0"/>
              </a:rPr>
              <a:t>Estrategia </a:t>
            </a:r>
            <a:r>
              <a:rPr lang="es-EC" b="1" dirty="0">
                <a:latin typeface="Arial" panose="020B0604020202020204" pitchFamily="34" charset="0"/>
                <a:cs typeface="Arial" panose="020B0604020202020204" pitchFamily="34" charset="0"/>
              </a:rPr>
              <a:t>para reducir amenazas:</a:t>
            </a:r>
            <a:endParaRPr lang="es-EC" dirty="0">
              <a:latin typeface="Arial" panose="020B0604020202020204" pitchFamily="34" charset="0"/>
              <a:cs typeface="Arial" panose="020B0604020202020204" pitchFamily="34" charset="0"/>
            </a:endParaRPr>
          </a:p>
          <a:p>
            <a:pPr algn="just"/>
            <a:r>
              <a:rPr lang="es-EC" dirty="0">
                <a:latin typeface="Arial" panose="020B0604020202020204" pitchFamily="34" charset="0"/>
                <a:cs typeface="Arial" panose="020B0604020202020204" pitchFamily="34" charset="0"/>
              </a:rPr>
              <a:t>Como parte de la adquisición de varios equipos para instalar las capacidades de la Ciberdefensa se debe adquirir un simulador o servidores en donde puedan capacitarse en todos las situaciones posibles para que vayan adquiriendo poco a poco la experiencia que se </a:t>
            </a:r>
            <a:r>
              <a:rPr lang="es-EC" dirty="0" smtClean="0">
                <a:latin typeface="Arial" panose="020B0604020202020204" pitchFamily="34" charset="0"/>
                <a:cs typeface="Arial" panose="020B0604020202020204" pitchFamily="34" charset="0"/>
              </a:rPr>
              <a:t>requiere</a:t>
            </a:r>
            <a:r>
              <a:rPr lang="es-EC" dirty="0" smtClean="0"/>
              <a:t>.</a:t>
            </a:r>
            <a:endParaRPr lang="es-EC" dirty="0"/>
          </a:p>
        </p:txBody>
      </p:sp>
    </p:spTree>
    <p:extLst>
      <p:ext uri="{BB962C8B-B14F-4D97-AF65-F5344CB8AC3E}">
        <p14:creationId xmlns:p14="http://schemas.microsoft.com/office/powerpoint/2010/main" val="20029308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6 Imagen" descr="UFA"/>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27238"/>
            <a:ext cx="5737398" cy="1264447"/>
          </a:xfrm>
          <a:prstGeom prst="rect">
            <a:avLst/>
          </a:prstGeom>
          <a:ln>
            <a:noFill/>
          </a:ln>
          <a:effectLst>
            <a:softEdge rad="112500"/>
          </a:effectLst>
        </p:spPr>
      </p:pic>
      <p:sp>
        <p:nvSpPr>
          <p:cNvPr id="8" name="1 CuadroTexto"/>
          <p:cNvSpPr txBox="1"/>
          <p:nvPr/>
        </p:nvSpPr>
        <p:spPr>
          <a:xfrm>
            <a:off x="1763688" y="1628800"/>
            <a:ext cx="6264696" cy="461665"/>
          </a:xfrm>
          <a:prstGeom prst="rect">
            <a:avLst/>
          </a:prstGeom>
          <a:solidFill>
            <a:schemeClr val="accent1"/>
          </a:solidFill>
        </p:spPr>
        <p:txBody>
          <a:bodyPr wrap="square" rtlCol="0">
            <a:spAutoFit/>
          </a:bodyPr>
          <a:lstStyle/>
          <a:p>
            <a:r>
              <a:rPr lang="es-ES" sz="2400" b="1" dirty="0">
                <a:solidFill>
                  <a:prstClr val="black"/>
                </a:solidFill>
                <a:latin typeface="Arial" panose="020B0604020202020204" pitchFamily="34" charset="0"/>
                <a:cs typeface="Arial" panose="020B0604020202020204" pitchFamily="34" charset="0"/>
              </a:rPr>
              <a:t>CONCLUSIONES Y RECOMENDACIONES</a:t>
            </a:r>
            <a:endParaRPr lang="es-ES" sz="24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2327580"/>
            <a:ext cx="6264696" cy="4118914"/>
          </a:xfrm>
          <a:prstGeom prst="rect">
            <a:avLst/>
          </a:prstGeom>
        </p:spPr>
      </p:pic>
      <p:sp>
        <p:nvSpPr>
          <p:cNvPr id="7" name="Oval 4">
            <a:hlinkClick r:id="" action="ppaction://hlinkshowjump?jump=nextslide"/>
          </p:cNvPr>
          <p:cNvSpPr>
            <a:spLocks noChangeArrowheads="1"/>
          </p:cNvSpPr>
          <p:nvPr/>
        </p:nvSpPr>
        <p:spPr bwMode="auto">
          <a:xfrm flipH="1">
            <a:off x="1115616" y="1628800"/>
            <a:ext cx="592444" cy="605010"/>
          </a:xfrm>
          <a:prstGeom prst="ellipse">
            <a:avLst/>
          </a:prstGeom>
          <a:solidFill>
            <a:schemeClr val="accent1"/>
          </a:soli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n-US" sz="2800" b="1" kern="0" dirty="0" smtClean="0">
                <a:solidFill>
                  <a:srgbClr val="FFFF00"/>
                </a:solidFill>
                <a:effectLst>
                  <a:outerShdw blurRad="38100" dist="38100" dir="2700000" algn="tl">
                    <a:srgbClr val="000000">
                      <a:alpha val="43137"/>
                    </a:srgbClr>
                  </a:outerShdw>
                </a:effectLst>
                <a:latin typeface="Arial" charset="0"/>
              </a:rPr>
              <a:t>7</a:t>
            </a:r>
            <a:endParaRPr lang="en-US" sz="2800" b="1" kern="0" dirty="0">
              <a:solidFill>
                <a:srgbClr val="FFFF00"/>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39814433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1268760"/>
            <a:ext cx="8640960" cy="1754326"/>
          </a:xfrm>
          <a:prstGeom prst="rect">
            <a:avLst/>
          </a:prstGeom>
          <a:ln>
            <a:solidFill>
              <a:schemeClr val="tx2">
                <a:lumMod val="60000"/>
                <a:lumOff val="40000"/>
              </a:schemeClr>
            </a:solidFill>
          </a:ln>
        </p:spPr>
        <p:txBody>
          <a:bodyPr wrap="square">
            <a:spAutoFit/>
          </a:bodyPr>
          <a:lstStyle/>
          <a:p>
            <a:pPr marL="285750" indent="-285750" algn="just">
              <a:buFont typeface="Arial" panose="020B0604020202020204" pitchFamily="34" charset="0"/>
              <a:buChar char="•"/>
            </a:pPr>
            <a:r>
              <a:rPr lang="es-EC" dirty="0">
                <a:latin typeface="Arial" panose="020B0604020202020204" pitchFamily="34" charset="0"/>
                <a:cs typeface="Arial" panose="020B0604020202020204" pitchFamily="34" charset="0"/>
              </a:rPr>
              <a:t>La situación del Comando de Ciberdefensa al 2017 se predice un mejor escenario que en el año actual (2015) al haber sido asignado una suma importante por parte del gobierno nacional para su creación. Sin embargo existen amenazas que hay que tomar en cuenta muy seriamente para enfrentar, neutralizar o adaptarnos a sus efectos, así como se han detectado fortalezas que hay que </a:t>
            </a:r>
            <a:r>
              <a:rPr lang="es-EC" dirty="0" smtClean="0">
                <a:latin typeface="Arial" panose="020B0604020202020204" pitchFamily="34" charset="0"/>
                <a:cs typeface="Arial" panose="020B0604020202020204" pitchFamily="34" charset="0"/>
              </a:rPr>
              <a:t>impulsarlas.</a:t>
            </a:r>
          </a:p>
        </p:txBody>
      </p:sp>
      <p:sp>
        <p:nvSpPr>
          <p:cNvPr id="5" name="2 Rectángulo"/>
          <p:cNvSpPr/>
          <p:nvPr/>
        </p:nvSpPr>
        <p:spPr>
          <a:xfrm>
            <a:off x="971600" y="-27384"/>
            <a:ext cx="7171354" cy="523220"/>
          </a:xfrm>
          <a:prstGeom prst="rect">
            <a:avLst/>
          </a:prstGeom>
          <a:solidFill>
            <a:schemeClr val="tx2">
              <a:lumMod val="60000"/>
              <a:lumOff val="40000"/>
            </a:schemeClr>
          </a:solidFill>
        </p:spPr>
        <p:txBody>
          <a:bodyPr wrap="square">
            <a:spAutoFit/>
          </a:bodyPr>
          <a:lstStyle/>
          <a:p>
            <a:r>
              <a:rPr lang="es-ES" sz="2800" b="1" dirty="0" smtClean="0">
                <a:solidFill>
                  <a:prstClr val="black"/>
                </a:solidFill>
                <a:latin typeface="Arial" panose="020B0604020202020204" pitchFamily="34" charset="0"/>
                <a:cs typeface="Arial" panose="020B0604020202020204" pitchFamily="34" charset="0"/>
              </a:rPr>
              <a:t>CONCLUSIONES Y RECOMENDACIONES</a:t>
            </a:r>
            <a:endParaRPr lang="es-ES" sz="2800" dirty="0">
              <a:latin typeface="Arial" panose="020B0604020202020204" pitchFamily="34" charset="0"/>
              <a:cs typeface="Arial" panose="020B0604020202020204" pitchFamily="34" charset="0"/>
            </a:endParaRPr>
          </a:p>
        </p:txBody>
      </p:sp>
      <p:sp>
        <p:nvSpPr>
          <p:cNvPr id="6" name="2 Rectángulo"/>
          <p:cNvSpPr/>
          <p:nvPr/>
        </p:nvSpPr>
        <p:spPr>
          <a:xfrm>
            <a:off x="726130" y="548680"/>
            <a:ext cx="7662294" cy="646331"/>
          </a:xfrm>
          <a:prstGeom prst="rect">
            <a:avLst/>
          </a:prstGeom>
          <a:ln>
            <a:solidFill>
              <a:schemeClr val="tx2">
                <a:lumMod val="60000"/>
                <a:lumOff val="40000"/>
              </a:schemeClr>
            </a:solidFill>
          </a:ln>
        </p:spPr>
        <p:txBody>
          <a:bodyPr wrap="square">
            <a:spAutoFit/>
          </a:bodyPr>
          <a:lstStyle/>
          <a:p>
            <a:pPr lvl="0" algn="just"/>
            <a:r>
              <a:rPr lang="es-EC" b="1" dirty="0">
                <a:latin typeface="Arial" panose="020B0604020202020204" pitchFamily="34" charset="0"/>
                <a:cs typeface="Arial" panose="020B0604020202020204" pitchFamily="34" charset="0"/>
              </a:rPr>
              <a:t>Paso </a:t>
            </a:r>
            <a:r>
              <a:rPr lang="es-EC" b="1" dirty="0" smtClean="0">
                <a:latin typeface="Arial" panose="020B0604020202020204" pitchFamily="34" charset="0"/>
                <a:cs typeface="Arial" panose="020B0604020202020204" pitchFamily="34" charset="0"/>
              </a:rPr>
              <a:t>8. </a:t>
            </a:r>
          </a:p>
          <a:p>
            <a:pPr lvl="0" algn="just"/>
            <a:r>
              <a:rPr lang="es-EC" b="1" dirty="0">
                <a:latin typeface="Arial" panose="020B0604020202020204" pitchFamily="34" charset="0"/>
                <a:cs typeface="Arial" panose="020B0604020202020204" pitchFamily="34" charset="0"/>
              </a:rPr>
              <a:t>Conclusiones y Recomendaciones</a:t>
            </a:r>
            <a:r>
              <a:rPr lang="es-EC" b="1" dirty="0"/>
              <a:t>.</a:t>
            </a:r>
            <a:endParaRPr lang="es-EC" b="1" dirty="0" smtClean="0"/>
          </a:p>
        </p:txBody>
      </p:sp>
      <p:sp>
        <p:nvSpPr>
          <p:cNvPr id="7" name="3 Rectángulo"/>
          <p:cNvSpPr/>
          <p:nvPr/>
        </p:nvSpPr>
        <p:spPr>
          <a:xfrm>
            <a:off x="323528" y="3140968"/>
            <a:ext cx="8640960" cy="646331"/>
          </a:xfrm>
          <a:prstGeom prst="rect">
            <a:avLst/>
          </a:prstGeom>
          <a:ln>
            <a:solidFill>
              <a:schemeClr val="tx2">
                <a:lumMod val="60000"/>
                <a:lumOff val="40000"/>
              </a:schemeClr>
            </a:solidFill>
          </a:ln>
        </p:spPr>
        <p:txBody>
          <a:bodyPr wrap="square">
            <a:spAutoFit/>
          </a:bodyPr>
          <a:lstStyle/>
          <a:p>
            <a:pPr marL="285750" indent="-285750" algn="just">
              <a:buFont typeface="Arial" panose="020B0604020202020204" pitchFamily="34" charset="0"/>
              <a:buChar char="•"/>
            </a:pPr>
            <a:r>
              <a:rPr lang="es-EC" dirty="0" smtClean="0">
                <a:latin typeface="Arial" panose="020B0604020202020204" pitchFamily="34" charset="0"/>
                <a:cs typeface="Arial" panose="020B0604020202020204" pitchFamily="34" charset="0"/>
              </a:rPr>
              <a:t>Debilidad latente </a:t>
            </a:r>
            <a:r>
              <a:rPr lang="es-EC" dirty="0">
                <a:latin typeface="Arial" panose="020B0604020202020204" pitchFamily="34" charset="0"/>
                <a:cs typeface="Arial" panose="020B0604020202020204" pitchFamily="34" charset="0"/>
              </a:rPr>
              <a:t>es la capacitación del personal que conformará el Comando de Ciberdefensa el cual es un factor importante para su </a:t>
            </a:r>
            <a:r>
              <a:rPr lang="es-EC" dirty="0" smtClean="0">
                <a:latin typeface="Arial" panose="020B0604020202020204" pitchFamily="34" charset="0"/>
                <a:cs typeface="Arial" panose="020B0604020202020204" pitchFamily="34" charset="0"/>
              </a:rPr>
              <a:t>funcionamiento.</a:t>
            </a:r>
          </a:p>
        </p:txBody>
      </p:sp>
      <p:sp>
        <p:nvSpPr>
          <p:cNvPr id="8" name="3 Rectángulo"/>
          <p:cNvSpPr/>
          <p:nvPr/>
        </p:nvSpPr>
        <p:spPr>
          <a:xfrm>
            <a:off x="323528" y="3933056"/>
            <a:ext cx="8640960" cy="1200329"/>
          </a:xfrm>
          <a:prstGeom prst="rect">
            <a:avLst/>
          </a:prstGeom>
          <a:ln>
            <a:solidFill>
              <a:schemeClr val="tx2">
                <a:lumMod val="60000"/>
                <a:lumOff val="40000"/>
              </a:schemeClr>
            </a:solidFill>
          </a:ln>
        </p:spPr>
        <p:txBody>
          <a:bodyPr wrap="square">
            <a:spAutoFit/>
          </a:bodyPr>
          <a:lstStyle/>
          <a:p>
            <a:pPr marL="285750" indent="-285750" algn="just">
              <a:buFont typeface="Arial" panose="020B0604020202020204" pitchFamily="34" charset="0"/>
              <a:buChar char="•"/>
            </a:pPr>
            <a:r>
              <a:rPr lang="es-EC" dirty="0" smtClean="0">
                <a:latin typeface="Arial" panose="020B0604020202020204" pitchFamily="34" charset="0"/>
                <a:cs typeface="Arial" panose="020B0604020202020204" pitchFamily="34" charset="0"/>
              </a:rPr>
              <a:t>Apoyar </a:t>
            </a:r>
            <a:r>
              <a:rPr lang="es-EC" dirty="0">
                <a:latin typeface="Arial" panose="020B0604020202020204" pitchFamily="34" charset="0"/>
                <a:cs typeface="Arial" panose="020B0604020202020204" pitchFamily="34" charset="0"/>
              </a:rPr>
              <a:t>en la designación de personal que tenga títulos académicos de acuerdo a su grado en relación al orgánico y </a:t>
            </a:r>
            <a:r>
              <a:rPr lang="es-EC" dirty="0" smtClean="0">
                <a:latin typeface="Arial" panose="020B0604020202020204" pitchFamily="34" charset="0"/>
                <a:cs typeface="Arial" panose="020B0604020202020204" pitchFamily="34" charset="0"/>
              </a:rPr>
              <a:t>reforzar </a:t>
            </a:r>
            <a:r>
              <a:rPr lang="es-EC" dirty="0">
                <a:latin typeface="Arial" panose="020B0604020202020204" pitchFamily="34" charset="0"/>
                <a:cs typeface="Arial" panose="020B0604020202020204" pitchFamily="34" charset="0"/>
              </a:rPr>
              <a:t>con la capacitación incluida en la compra de equipos con tecnología de punta y complementadas con la asistencia a seminarios nacionales e internacionales</a:t>
            </a:r>
            <a:r>
              <a:rPr lang="es-EC" dirty="0" smtClean="0">
                <a:latin typeface="Arial" panose="020B0604020202020204" pitchFamily="34" charset="0"/>
                <a:cs typeface="Arial" panose="020B0604020202020204" pitchFamily="34" charset="0"/>
              </a:rPr>
              <a:t>.</a:t>
            </a:r>
            <a:endParaRPr lang="es-EC"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5229200"/>
            <a:ext cx="3960440" cy="1334234"/>
          </a:xfrm>
          <a:prstGeom prst="rect">
            <a:avLst/>
          </a:prstGeom>
        </p:spPr>
      </p:pic>
    </p:spTree>
    <p:extLst>
      <p:ext uri="{BB962C8B-B14F-4D97-AF65-F5344CB8AC3E}">
        <p14:creationId xmlns:p14="http://schemas.microsoft.com/office/powerpoint/2010/main" val="31955153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980728"/>
            <a:ext cx="8640960" cy="923330"/>
          </a:xfrm>
          <a:prstGeom prst="rect">
            <a:avLst/>
          </a:prstGeom>
          <a:ln>
            <a:solidFill>
              <a:schemeClr val="tx2">
                <a:lumMod val="60000"/>
                <a:lumOff val="40000"/>
              </a:schemeClr>
            </a:solidFill>
          </a:ln>
        </p:spPr>
        <p:txBody>
          <a:bodyPr wrap="square">
            <a:spAutoFit/>
          </a:bodyPr>
          <a:lstStyle/>
          <a:p>
            <a:pPr marL="285750" indent="-285750" algn="just">
              <a:buFont typeface="Arial" panose="020B0604020202020204" pitchFamily="34" charset="0"/>
              <a:buChar char="•"/>
            </a:pPr>
            <a:r>
              <a:rPr lang="es-EC" dirty="0" smtClean="0">
                <a:latin typeface="Arial" panose="020B0604020202020204" pitchFamily="34" charset="0"/>
                <a:cs typeface="Arial" panose="020B0604020202020204" pitchFamily="34" charset="0"/>
              </a:rPr>
              <a:t>El </a:t>
            </a:r>
            <a:r>
              <a:rPr lang="es-EC" dirty="0">
                <a:latin typeface="Arial" panose="020B0604020202020204" pitchFamily="34" charset="0"/>
                <a:cs typeface="Arial" panose="020B0604020202020204" pitchFamily="34" charset="0"/>
              </a:rPr>
              <a:t>marco legal es casi inexistente en el campo de la seguridad de la información, a pesar de haberse incluido en el Código Orgánico Integral Penal algunos artículos que sancionan delitos </a:t>
            </a:r>
            <a:r>
              <a:rPr lang="es-EC" dirty="0" smtClean="0">
                <a:latin typeface="Arial" panose="020B0604020202020204" pitchFamily="34" charset="0"/>
                <a:cs typeface="Arial" panose="020B0604020202020204" pitchFamily="34" charset="0"/>
              </a:rPr>
              <a:t>informáticos.</a:t>
            </a:r>
          </a:p>
        </p:txBody>
      </p:sp>
      <p:sp>
        <p:nvSpPr>
          <p:cNvPr id="5" name="2 Rectángulo"/>
          <p:cNvSpPr/>
          <p:nvPr/>
        </p:nvSpPr>
        <p:spPr>
          <a:xfrm>
            <a:off x="971600" y="-27384"/>
            <a:ext cx="7171354" cy="523220"/>
          </a:xfrm>
          <a:prstGeom prst="rect">
            <a:avLst/>
          </a:prstGeom>
          <a:solidFill>
            <a:schemeClr val="tx2">
              <a:lumMod val="60000"/>
              <a:lumOff val="40000"/>
            </a:schemeClr>
          </a:solidFill>
        </p:spPr>
        <p:txBody>
          <a:bodyPr wrap="square">
            <a:spAutoFit/>
          </a:bodyPr>
          <a:lstStyle/>
          <a:p>
            <a:r>
              <a:rPr lang="es-ES" sz="2800" b="1" dirty="0" smtClean="0">
                <a:solidFill>
                  <a:prstClr val="black"/>
                </a:solidFill>
                <a:latin typeface="Arial" panose="020B0604020202020204" pitchFamily="34" charset="0"/>
                <a:cs typeface="Arial" panose="020B0604020202020204" pitchFamily="34" charset="0"/>
              </a:rPr>
              <a:t>CONCLUSIONES Y RECOMENDACIONES</a:t>
            </a:r>
            <a:endParaRPr lang="es-ES" sz="2800" dirty="0">
              <a:latin typeface="Arial" panose="020B0604020202020204" pitchFamily="34" charset="0"/>
              <a:cs typeface="Arial" panose="020B0604020202020204" pitchFamily="34" charset="0"/>
            </a:endParaRPr>
          </a:p>
        </p:txBody>
      </p:sp>
      <p:sp>
        <p:nvSpPr>
          <p:cNvPr id="7" name="3 Rectángulo"/>
          <p:cNvSpPr/>
          <p:nvPr/>
        </p:nvSpPr>
        <p:spPr>
          <a:xfrm>
            <a:off x="323528" y="3358733"/>
            <a:ext cx="8640960" cy="646331"/>
          </a:xfrm>
          <a:prstGeom prst="rect">
            <a:avLst/>
          </a:prstGeom>
          <a:ln>
            <a:solidFill>
              <a:schemeClr val="tx2">
                <a:lumMod val="60000"/>
                <a:lumOff val="40000"/>
              </a:schemeClr>
            </a:solidFill>
          </a:ln>
        </p:spPr>
        <p:txBody>
          <a:bodyPr wrap="square">
            <a:spAutoFit/>
          </a:bodyPr>
          <a:lstStyle/>
          <a:p>
            <a:pPr marL="285750" indent="-285750" algn="just">
              <a:buFont typeface="Arial" panose="020B0604020202020204" pitchFamily="34" charset="0"/>
              <a:buChar char="•"/>
            </a:pPr>
            <a:r>
              <a:rPr lang="es-EC" dirty="0" smtClean="0">
                <a:latin typeface="Arial" panose="020B0604020202020204" pitchFamily="34" charset="0"/>
                <a:cs typeface="Arial" panose="020B0604020202020204" pitchFamily="34" charset="0"/>
              </a:rPr>
              <a:t>Es </a:t>
            </a:r>
            <a:r>
              <a:rPr lang="es-EC" dirty="0">
                <a:latin typeface="Arial" panose="020B0604020202020204" pitchFamily="34" charset="0"/>
                <a:cs typeface="Arial" panose="020B0604020202020204" pitchFamily="34" charset="0"/>
              </a:rPr>
              <a:t>necesario que el Gobierno implante políticas claras y especificas en </a:t>
            </a:r>
            <a:r>
              <a:rPr lang="es-EC" dirty="0" smtClean="0">
                <a:latin typeface="Arial" panose="020B0604020202020204" pitchFamily="34" charset="0"/>
                <a:cs typeface="Arial" panose="020B0604020202020204" pitchFamily="34" charset="0"/>
              </a:rPr>
              <a:t>el </a:t>
            </a:r>
            <a:r>
              <a:rPr lang="es-EC" dirty="0">
                <a:latin typeface="Arial" panose="020B0604020202020204" pitchFamily="34" charset="0"/>
                <a:cs typeface="Arial" panose="020B0604020202020204" pitchFamily="34" charset="0"/>
              </a:rPr>
              <a:t>campo de la Ciberseguridad y la Ciberdefensa</a:t>
            </a:r>
          </a:p>
        </p:txBody>
      </p:sp>
      <p:sp>
        <p:nvSpPr>
          <p:cNvPr id="8" name="3 Rectángulo"/>
          <p:cNvSpPr/>
          <p:nvPr/>
        </p:nvSpPr>
        <p:spPr>
          <a:xfrm>
            <a:off x="323528" y="2132856"/>
            <a:ext cx="8640960" cy="923330"/>
          </a:xfrm>
          <a:prstGeom prst="rect">
            <a:avLst/>
          </a:prstGeom>
          <a:ln>
            <a:solidFill>
              <a:schemeClr val="tx2">
                <a:lumMod val="60000"/>
                <a:lumOff val="40000"/>
              </a:schemeClr>
            </a:solidFill>
          </a:ln>
        </p:spPr>
        <p:txBody>
          <a:bodyPr wrap="square">
            <a:spAutoFit/>
          </a:bodyPr>
          <a:lstStyle/>
          <a:p>
            <a:pPr marL="285750" indent="-285750" algn="just">
              <a:buFont typeface="Arial" panose="020B0604020202020204" pitchFamily="34" charset="0"/>
              <a:buChar char="•"/>
            </a:pPr>
            <a:r>
              <a:rPr lang="es-EC" dirty="0" smtClean="0">
                <a:latin typeface="Arial" panose="020B0604020202020204" pitchFamily="34" charset="0"/>
                <a:cs typeface="Arial" panose="020B0604020202020204" pitchFamily="34" charset="0"/>
              </a:rPr>
              <a:t>Crear </a:t>
            </a:r>
            <a:r>
              <a:rPr lang="es-EC" dirty="0">
                <a:latin typeface="Arial" panose="020B0604020202020204" pitchFamily="34" charset="0"/>
                <a:cs typeface="Arial" panose="020B0604020202020204" pitchFamily="34" charset="0"/>
              </a:rPr>
              <a:t>una ley de protección de datos, una ley seguridad de la información, una ley específica y completa en el ámbito informático que evite o regule las actividades ilícitas que se realizan a través de internet, paginas sociales y </a:t>
            </a:r>
            <a:r>
              <a:rPr lang="es-EC" dirty="0" smtClean="0">
                <a:latin typeface="Arial" panose="020B0604020202020204" pitchFamily="34" charset="0"/>
                <a:cs typeface="Arial" panose="020B0604020202020204" pitchFamily="34" charset="0"/>
              </a:rPr>
              <a:t>otras.</a:t>
            </a:r>
            <a:endParaRPr lang="es-EC"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4443197"/>
            <a:ext cx="4464496" cy="2112235"/>
          </a:xfrm>
          <a:prstGeom prst="rect">
            <a:avLst/>
          </a:prstGeom>
        </p:spPr>
      </p:pic>
    </p:spTree>
    <p:extLst>
      <p:ext uri="{BB962C8B-B14F-4D97-AF65-F5344CB8AC3E}">
        <p14:creationId xmlns:p14="http://schemas.microsoft.com/office/powerpoint/2010/main" val="25400724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1052736"/>
            <a:ext cx="7920880" cy="1200329"/>
          </a:xfrm>
          <a:prstGeom prst="rect">
            <a:avLst/>
          </a:prstGeom>
          <a:ln>
            <a:solidFill>
              <a:schemeClr val="tx2">
                <a:lumMod val="60000"/>
                <a:lumOff val="40000"/>
              </a:schemeClr>
            </a:solidFill>
          </a:ln>
        </p:spPr>
        <p:txBody>
          <a:bodyPr wrap="square">
            <a:spAutoFit/>
          </a:bodyPr>
          <a:lstStyle/>
          <a:p>
            <a:pPr marL="285750" indent="-285750" algn="just">
              <a:buFont typeface="Arial" panose="020B0604020202020204" pitchFamily="34" charset="0"/>
              <a:buChar char="•"/>
            </a:pPr>
            <a:r>
              <a:rPr lang="es-EC" dirty="0">
                <a:latin typeface="Arial" panose="020B0604020202020204" pitchFamily="34" charset="0"/>
                <a:cs typeface="Arial" panose="020B0604020202020204" pitchFamily="34" charset="0"/>
              </a:rPr>
              <a:t>El talento humano es </a:t>
            </a:r>
            <a:r>
              <a:rPr lang="es-EC" dirty="0" smtClean="0">
                <a:latin typeface="Arial" panose="020B0604020202020204" pitchFamily="34" charset="0"/>
                <a:cs typeface="Arial" panose="020B0604020202020204" pitchFamily="34" charset="0"/>
              </a:rPr>
              <a:t>factor </a:t>
            </a:r>
            <a:r>
              <a:rPr lang="es-EC" dirty="0">
                <a:latin typeface="Arial" panose="020B0604020202020204" pitchFamily="34" charset="0"/>
                <a:cs typeface="Arial" panose="020B0604020202020204" pitchFamily="34" charset="0"/>
              </a:rPr>
              <a:t>importante en el campo de la Ciberdefensa si no está capacitado correctamente podría constituir en una amenaza, al igual que si el personal no tiene las habilidades, destrezas, aptitudes en el campo </a:t>
            </a:r>
            <a:r>
              <a:rPr lang="es-EC" dirty="0" smtClean="0">
                <a:latin typeface="Arial" panose="020B0604020202020204" pitchFamily="34" charset="0"/>
                <a:cs typeface="Arial" panose="020B0604020202020204" pitchFamily="34" charset="0"/>
              </a:rPr>
              <a:t>informático.</a:t>
            </a:r>
          </a:p>
        </p:txBody>
      </p:sp>
      <p:sp>
        <p:nvSpPr>
          <p:cNvPr id="7" name="2 Rectángulo"/>
          <p:cNvSpPr/>
          <p:nvPr/>
        </p:nvSpPr>
        <p:spPr>
          <a:xfrm>
            <a:off x="899592" y="97468"/>
            <a:ext cx="7272808" cy="523220"/>
          </a:xfrm>
          <a:prstGeom prst="rect">
            <a:avLst/>
          </a:prstGeom>
          <a:solidFill>
            <a:schemeClr val="tx2">
              <a:lumMod val="60000"/>
              <a:lumOff val="40000"/>
            </a:schemeClr>
          </a:solidFill>
        </p:spPr>
        <p:txBody>
          <a:bodyPr wrap="square">
            <a:spAutoFit/>
          </a:bodyPr>
          <a:lstStyle/>
          <a:p>
            <a:r>
              <a:rPr lang="es-ES" sz="2800" b="1" dirty="0" smtClean="0">
                <a:solidFill>
                  <a:prstClr val="black"/>
                </a:solidFill>
                <a:latin typeface="Arial" panose="020B0604020202020204" pitchFamily="34" charset="0"/>
                <a:cs typeface="Arial" panose="020B0604020202020204" pitchFamily="34" charset="0"/>
              </a:rPr>
              <a:t>CONCLUSIONES Y RECOMENDACIONES</a:t>
            </a:r>
            <a:endParaRPr lang="es-ES" sz="2800" dirty="0">
              <a:latin typeface="Arial" panose="020B0604020202020204" pitchFamily="34" charset="0"/>
              <a:cs typeface="Arial" panose="020B0604020202020204" pitchFamily="34" charset="0"/>
            </a:endParaRPr>
          </a:p>
        </p:txBody>
      </p:sp>
      <p:sp>
        <p:nvSpPr>
          <p:cNvPr id="10" name="3 Rectángulo"/>
          <p:cNvSpPr/>
          <p:nvPr/>
        </p:nvSpPr>
        <p:spPr>
          <a:xfrm>
            <a:off x="611560" y="2708920"/>
            <a:ext cx="7920880" cy="646331"/>
          </a:xfrm>
          <a:prstGeom prst="rect">
            <a:avLst/>
          </a:prstGeom>
          <a:ln>
            <a:solidFill>
              <a:schemeClr val="tx2">
                <a:lumMod val="60000"/>
                <a:lumOff val="40000"/>
              </a:schemeClr>
            </a:solidFill>
          </a:ln>
        </p:spPr>
        <p:txBody>
          <a:bodyPr wrap="square">
            <a:spAutoFit/>
          </a:bodyPr>
          <a:lstStyle/>
          <a:p>
            <a:pPr marL="285750" indent="-285750" algn="just">
              <a:buFont typeface="Arial" panose="020B0604020202020204" pitchFamily="34" charset="0"/>
              <a:buChar char="•"/>
            </a:pPr>
            <a:r>
              <a:rPr lang="es-EC" dirty="0">
                <a:latin typeface="Arial" panose="020B0604020202020204" pitchFamily="34" charset="0"/>
                <a:cs typeface="Arial" panose="020B0604020202020204" pitchFamily="34" charset="0"/>
              </a:rPr>
              <a:t>L</a:t>
            </a:r>
            <a:r>
              <a:rPr lang="es-EC" dirty="0" smtClean="0">
                <a:latin typeface="Arial" panose="020B0604020202020204" pitchFamily="34" charset="0"/>
                <a:cs typeface="Arial" panose="020B0604020202020204" pitchFamily="34" charset="0"/>
              </a:rPr>
              <a:t>a </a:t>
            </a:r>
            <a:r>
              <a:rPr lang="es-EC" dirty="0">
                <a:latin typeface="Arial" panose="020B0604020202020204" pitchFamily="34" charset="0"/>
                <a:cs typeface="Arial" panose="020B0604020202020204" pitchFamily="34" charset="0"/>
              </a:rPr>
              <a:t>rotación del personal es una amenaza para el buen funcionamiento de la </a:t>
            </a:r>
            <a:r>
              <a:rPr lang="es-EC" dirty="0" smtClean="0">
                <a:latin typeface="Arial" panose="020B0604020202020204" pitchFamily="34" charset="0"/>
                <a:cs typeface="Arial" panose="020B0604020202020204" pitchFamily="34" charset="0"/>
              </a:rPr>
              <a:t>Ciberdefensa.</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4564" y="3706140"/>
            <a:ext cx="4905708" cy="2747196"/>
          </a:xfrm>
          <a:prstGeom prst="rect">
            <a:avLst/>
          </a:prstGeom>
        </p:spPr>
      </p:pic>
    </p:spTree>
    <p:extLst>
      <p:ext uri="{BB962C8B-B14F-4D97-AF65-F5344CB8AC3E}">
        <p14:creationId xmlns:p14="http://schemas.microsoft.com/office/powerpoint/2010/main" val="20485776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Rectángulo"/>
          <p:cNvSpPr/>
          <p:nvPr/>
        </p:nvSpPr>
        <p:spPr>
          <a:xfrm>
            <a:off x="899592" y="97468"/>
            <a:ext cx="7272808" cy="523220"/>
          </a:xfrm>
          <a:prstGeom prst="rect">
            <a:avLst/>
          </a:prstGeom>
          <a:solidFill>
            <a:schemeClr val="tx2">
              <a:lumMod val="60000"/>
              <a:lumOff val="40000"/>
            </a:schemeClr>
          </a:solidFill>
        </p:spPr>
        <p:txBody>
          <a:bodyPr wrap="square">
            <a:spAutoFit/>
          </a:bodyPr>
          <a:lstStyle/>
          <a:p>
            <a:r>
              <a:rPr lang="es-ES" sz="2800" b="1" dirty="0" smtClean="0">
                <a:solidFill>
                  <a:prstClr val="black"/>
                </a:solidFill>
                <a:latin typeface="Arial" panose="020B0604020202020204" pitchFamily="34" charset="0"/>
                <a:cs typeface="Arial" panose="020B0604020202020204" pitchFamily="34" charset="0"/>
              </a:rPr>
              <a:t>CONCLUSIONES Y RECOMENDACIONES</a:t>
            </a:r>
            <a:endParaRPr lang="es-ES" sz="2800" dirty="0">
              <a:latin typeface="Arial" panose="020B0604020202020204" pitchFamily="34" charset="0"/>
              <a:cs typeface="Arial" panose="020B0604020202020204" pitchFamily="34" charset="0"/>
            </a:endParaRPr>
          </a:p>
        </p:txBody>
      </p:sp>
      <p:sp>
        <p:nvSpPr>
          <p:cNvPr id="5" name="3 Rectángulo"/>
          <p:cNvSpPr/>
          <p:nvPr/>
        </p:nvSpPr>
        <p:spPr>
          <a:xfrm>
            <a:off x="611560" y="1054477"/>
            <a:ext cx="7920880" cy="646331"/>
          </a:xfrm>
          <a:prstGeom prst="rect">
            <a:avLst/>
          </a:prstGeom>
          <a:ln>
            <a:solidFill>
              <a:schemeClr val="tx2">
                <a:lumMod val="60000"/>
                <a:lumOff val="40000"/>
              </a:schemeClr>
            </a:solidFill>
          </a:ln>
        </p:spPr>
        <p:txBody>
          <a:bodyPr wrap="square">
            <a:spAutoFit/>
          </a:bodyPr>
          <a:lstStyle/>
          <a:p>
            <a:pPr marL="285750" indent="-285750" algn="just">
              <a:buFont typeface="Arial" panose="020B0604020202020204" pitchFamily="34" charset="0"/>
              <a:buChar char="•"/>
            </a:pPr>
            <a:r>
              <a:rPr lang="es-EC" dirty="0" smtClean="0">
                <a:latin typeface="Arial" panose="020B0604020202020204" pitchFamily="34" charset="0"/>
                <a:cs typeface="Arial" panose="020B0604020202020204" pitchFamily="34" charset="0"/>
              </a:rPr>
              <a:t>Estrategia </a:t>
            </a:r>
            <a:r>
              <a:rPr lang="es-EC" dirty="0">
                <a:latin typeface="Arial" panose="020B0604020202020204" pitchFamily="34" charset="0"/>
                <a:cs typeface="Arial" panose="020B0604020202020204" pitchFamily="34" charset="0"/>
              </a:rPr>
              <a:t>para que el personal que conforme este Comando tenga un tratamiento </a:t>
            </a:r>
            <a:r>
              <a:rPr lang="es-EC" dirty="0" smtClean="0">
                <a:latin typeface="Arial" panose="020B0604020202020204" pitchFamily="34" charset="0"/>
                <a:cs typeface="Arial" panose="020B0604020202020204" pitchFamily="34" charset="0"/>
              </a:rPr>
              <a:t>especial. </a:t>
            </a:r>
          </a:p>
        </p:txBody>
      </p:sp>
      <p:sp>
        <p:nvSpPr>
          <p:cNvPr id="8" name="3 Rectángulo"/>
          <p:cNvSpPr/>
          <p:nvPr/>
        </p:nvSpPr>
        <p:spPr>
          <a:xfrm>
            <a:off x="603176" y="2276872"/>
            <a:ext cx="7920880" cy="923330"/>
          </a:xfrm>
          <a:prstGeom prst="rect">
            <a:avLst/>
          </a:prstGeom>
          <a:ln>
            <a:solidFill>
              <a:schemeClr val="tx2">
                <a:lumMod val="60000"/>
                <a:lumOff val="40000"/>
              </a:schemeClr>
            </a:solidFill>
          </a:ln>
        </p:spPr>
        <p:txBody>
          <a:bodyPr wrap="square">
            <a:spAutoFit/>
          </a:bodyPr>
          <a:lstStyle/>
          <a:p>
            <a:pPr marL="285750" indent="-285750" algn="just">
              <a:buFont typeface="Arial" panose="020B0604020202020204" pitchFamily="34" charset="0"/>
              <a:buChar char="•"/>
            </a:pPr>
            <a:r>
              <a:rPr lang="es-EC" dirty="0" smtClean="0">
                <a:latin typeface="Arial" panose="020B0604020202020204" pitchFamily="34" charset="0"/>
                <a:cs typeface="Arial" panose="020B0604020202020204" pitchFamily="34" charset="0"/>
              </a:rPr>
              <a:t>Personal </a:t>
            </a:r>
            <a:r>
              <a:rPr lang="es-EC" dirty="0">
                <a:latin typeface="Arial" panose="020B0604020202020204" pitchFamily="34" charset="0"/>
                <a:cs typeface="Arial" panose="020B0604020202020204" pitchFamily="34" charset="0"/>
              </a:rPr>
              <a:t>que debe conformar este Comando debe ser personal con altos niveles de ética, profesionalidad, responsabilidad y habilidades </a:t>
            </a:r>
            <a:r>
              <a:rPr lang="es-EC" dirty="0" smtClean="0">
                <a:latin typeface="Arial" panose="020B0604020202020204" pitchFamily="34" charset="0"/>
                <a:cs typeface="Arial" panose="020B0604020202020204" pitchFamily="34" charset="0"/>
              </a:rPr>
              <a:t>especiales</a:t>
            </a:r>
            <a:r>
              <a:rPr lang="es-EC" dirty="0">
                <a:latin typeface="Arial" panose="020B0604020202020204" pitchFamily="34" charset="0"/>
                <a:cs typeface="Arial" panose="020B0604020202020204" pitchFamily="34" charset="0"/>
              </a:rPr>
              <a:t>.</a:t>
            </a:r>
            <a:endParaRPr lang="es-EC" dirty="0" smtClean="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5" y="3817608"/>
            <a:ext cx="4824536" cy="2635728"/>
          </a:xfrm>
          <a:prstGeom prst="rect">
            <a:avLst/>
          </a:prstGeom>
        </p:spPr>
      </p:pic>
    </p:spTree>
    <p:extLst>
      <p:ext uri="{BB962C8B-B14F-4D97-AF65-F5344CB8AC3E}">
        <p14:creationId xmlns:p14="http://schemas.microsoft.com/office/powerpoint/2010/main" val="22829668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2276872"/>
            <a:ext cx="7920880" cy="1477328"/>
          </a:xfrm>
          <a:prstGeom prst="rect">
            <a:avLst/>
          </a:prstGeom>
          <a:ln>
            <a:solidFill>
              <a:schemeClr val="tx2">
                <a:lumMod val="60000"/>
                <a:lumOff val="40000"/>
              </a:schemeClr>
            </a:solidFill>
          </a:ln>
        </p:spPr>
        <p:txBody>
          <a:bodyPr wrap="square">
            <a:spAutoFit/>
          </a:bodyPr>
          <a:lstStyle/>
          <a:p>
            <a:pPr marL="285750" indent="-285750" algn="just">
              <a:buFont typeface="Arial" panose="020B0604020202020204" pitchFamily="34" charset="0"/>
              <a:buChar char="•"/>
            </a:pPr>
            <a:r>
              <a:rPr lang="es-EC" dirty="0" smtClean="0">
                <a:latin typeface="Arial" panose="020B0604020202020204" pitchFamily="34" charset="0"/>
                <a:cs typeface="Arial" panose="020B0604020202020204" pitchFamily="34" charset="0"/>
              </a:rPr>
              <a:t>Elaborar </a:t>
            </a:r>
            <a:r>
              <a:rPr lang="es-EC" dirty="0">
                <a:latin typeface="Arial" panose="020B0604020202020204" pitchFamily="34" charset="0"/>
                <a:cs typeface="Arial" panose="020B0604020202020204" pitchFamily="34" charset="0"/>
              </a:rPr>
              <a:t>más proyectos relacionados a la protección no solamente de </a:t>
            </a:r>
            <a:r>
              <a:rPr lang="es-EC" dirty="0" smtClean="0">
                <a:latin typeface="Arial" panose="020B0604020202020204" pitchFamily="34" charset="0"/>
                <a:cs typeface="Arial" panose="020B0604020202020204" pitchFamily="34" charset="0"/>
              </a:rPr>
              <a:t>la </a:t>
            </a:r>
            <a:r>
              <a:rPr lang="es-EC" dirty="0">
                <a:latin typeface="Arial" panose="020B0604020202020204" pitchFamily="34" charset="0"/>
                <a:cs typeface="Arial" panose="020B0604020202020204" pitchFamily="34" charset="0"/>
              </a:rPr>
              <a:t>infraestructura critica de las Fuerzas Armadas sino del Estado para que hasta el año 2021 sea una realidad y así disponer del apoyo del gobierno para la asignación de los recursos económicos de acuerdo al </a:t>
            </a:r>
            <a:r>
              <a:rPr lang="es-EC" dirty="0" smtClean="0">
                <a:latin typeface="Arial" panose="020B0604020202020204" pitchFamily="34" charset="0"/>
                <a:cs typeface="Arial" panose="020B0604020202020204" pitchFamily="34" charset="0"/>
              </a:rPr>
              <a:t>requerimiento</a:t>
            </a:r>
            <a:r>
              <a:rPr lang="es-EC" dirty="0" smtClean="0"/>
              <a:t>.</a:t>
            </a:r>
            <a:endParaRPr lang="es-EC" dirty="0"/>
          </a:p>
        </p:txBody>
      </p:sp>
      <p:sp>
        <p:nvSpPr>
          <p:cNvPr id="7" name="2 Rectángulo"/>
          <p:cNvSpPr/>
          <p:nvPr/>
        </p:nvSpPr>
        <p:spPr>
          <a:xfrm>
            <a:off x="899592" y="97468"/>
            <a:ext cx="7272808" cy="523220"/>
          </a:xfrm>
          <a:prstGeom prst="rect">
            <a:avLst/>
          </a:prstGeom>
          <a:solidFill>
            <a:schemeClr val="tx2">
              <a:lumMod val="60000"/>
              <a:lumOff val="40000"/>
            </a:schemeClr>
          </a:solidFill>
        </p:spPr>
        <p:txBody>
          <a:bodyPr wrap="square">
            <a:spAutoFit/>
          </a:bodyPr>
          <a:lstStyle/>
          <a:p>
            <a:r>
              <a:rPr lang="es-ES" sz="2800" b="1" dirty="0" smtClean="0">
                <a:solidFill>
                  <a:prstClr val="black"/>
                </a:solidFill>
                <a:latin typeface="Arial" panose="020B0604020202020204" pitchFamily="34" charset="0"/>
                <a:cs typeface="Arial" panose="020B0604020202020204" pitchFamily="34" charset="0"/>
              </a:rPr>
              <a:t>CONCLUSIONES Y RECOMENDACIONES</a:t>
            </a:r>
            <a:endParaRPr lang="es-ES" sz="2800" dirty="0">
              <a:latin typeface="Arial" panose="020B0604020202020204" pitchFamily="34" charset="0"/>
              <a:cs typeface="Arial" panose="020B0604020202020204" pitchFamily="34" charset="0"/>
            </a:endParaRPr>
          </a:p>
        </p:txBody>
      </p:sp>
      <p:sp>
        <p:nvSpPr>
          <p:cNvPr id="5" name="3 Rectángulo"/>
          <p:cNvSpPr/>
          <p:nvPr/>
        </p:nvSpPr>
        <p:spPr>
          <a:xfrm>
            <a:off x="539552" y="1126485"/>
            <a:ext cx="7920880" cy="646331"/>
          </a:xfrm>
          <a:prstGeom prst="rect">
            <a:avLst/>
          </a:prstGeom>
          <a:ln>
            <a:solidFill>
              <a:schemeClr val="tx2">
                <a:lumMod val="60000"/>
                <a:lumOff val="40000"/>
              </a:schemeClr>
            </a:solidFill>
          </a:ln>
        </p:spPr>
        <p:txBody>
          <a:bodyPr wrap="square">
            <a:spAutoFit/>
          </a:bodyPr>
          <a:lstStyle/>
          <a:p>
            <a:pPr marL="285750" indent="-285750" algn="just">
              <a:buFont typeface="Arial" panose="020B0604020202020204" pitchFamily="34" charset="0"/>
              <a:buChar char="•"/>
            </a:pPr>
            <a:r>
              <a:rPr lang="es-EC" dirty="0" smtClean="0">
                <a:latin typeface="Arial" panose="020B0604020202020204" pitchFamily="34" charset="0"/>
                <a:cs typeface="Arial" panose="020B0604020202020204" pitchFamily="34" charset="0"/>
              </a:rPr>
              <a:t>Disponer </a:t>
            </a:r>
            <a:r>
              <a:rPr lang="es-EC" dirty="0">
                <a:latin typeface="Arial" panose="020B0604020202020204" pitchFamily="34" charset="0"/>
                <a:cs typeface="Arial" panose="020B0604020202020204" pitchFamily="34" charset="0"/>
              </a:rPr>
              <a:t>del personal más calificado e innovador posible y con la capacidad de desarrollar propias </a:t>
            </a:r>
            <a:r>
              <a:rPr lang="es-EC" dirty="0" smtClean="0">
                <a:latin typeface="Arial" panose="020B0604020202020204" pitchFamily="34" charset="0"/>
                <a:cs typeface="Arial" panose="020B0604020202020204" pitchFamily="34" charset="0"/>
              </a:rPr>
              <a:t>herramientas. </a:t>
            </a:r>
            <a:endParaRPr lang="es-EC"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4365104"/>
            <a:ext cx="3888432" cy="2117407"/>
          </a:xfrm>
          <a:prstGeom prst="rect">
            <a:avLst/>
          </a:prstGeom>
        </p:spPr>
      </p:pic>
    </p:spTree>
    <p:extLst>
      <p:ext uri="{BB962C8B-B14F-4D97-AF65-F5344CB8AC3E}">
        <p14:creationId xmlns:p14="http://schemas.microsoft.com/office/powerpoint/2010/main" val="4429848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1052736"/>
            <a:ext cx="7920880" cy="1200329"/>
          </a:xfrm>
          <a:prstGeom prst="rect">
            <a:avLst/>
          </a:prstGeom>
          <a:ln>
            <a:solidFill>
              <a:schemeClr val="tx2">
                <a:lumMod val="60000"/>
                <a:lumOff val="40000"/>
              </a:schemeClr>
            </a:solidFill>
          </a:ln>
        </p:spPr>
        <p:txBody>
          <a:bodyPr wrap="square">
            <a:spAutoFit/>
          </a:bodyPr>
          <a:lstStyle/>
          <a:p>
            <a:pPr marL="285750" indent="-285750" algn="just">
              <a:buFont typeface="Arial" panose="020B0604020202020204" pitchFamily="34" charset="0"/>
              <a:buChar char="•"/>
            </a:pPr>
            <a:r>
              <a:rPr lang="es-EC" dirty="0" smtClean="0">
                <a:latin typeface="Arial" panose="020B0604020202020204" pitchFamily="34" charset="0"/>
                <a:cs typeface="Arial" panose="020B0604020202020204" pitchFamily="34" charset="0"/>
              </a:rPr>
              <a:t>Concienciar </a:t>
            </a:r>
            <a:r>
              <a:rPr lang="es-EC" dirty="0">
                <a:latin typeface="Arial" panose="020B0604020202020204" pitchFamily="34" charset="0"/>
                <a:cs typeface="Arial" panose="020B0604020202020204" pitchFamily="34" charset="0"/>
              </a:rPr>
              <a:t>al nivel político las consecuencias que podría tener el país sino se organiza una entidad que organice la Ciberdefensa y la Ciberseguridad que debe abarcar todas las instituciones de seguridad, financiera y digital en ejecución conjunta</a:t>
            </a:r>
            <a:r>
              <a:rPr lang="es-EC" dirty="0" smtClean="0">
                <a:latin typeface="Arial" panose="020B0604020202020204" pitchFamily="34" charset="0"/>
                <a:cs typeface="Arial" panose="020B0604020202020204" pitchFamily="34" charset="0"/>
              </a:rPr>
              <a:t>.</a:t>
            </a:r>
            <a:endParaRPr lang="es-EC" dirty="0">
              <a:latin typeface="Arial" panose="020B0604020202020204" pitchFamily="34" charset="0"/>
              <a:cs typeface="Arial" panose="020B0604020202020204" pitchFamily="34" charset="0"/>
            </a:endParaRPr>
          </a:p>
        </p:txBody>
      </p:sp>
      <p:sp>
        <p:nvSpPr>
          <p:cNvPr id="5" name="2 Rectángulo"/>
          <p:cNvSpPr/>
          <p:nvPr/>
        </p:nvSpPr>
        <p:spPr>
          <a:xfrm>
            <a:off x="971600" y="44624"/>
            <a:ext cx="7272808" cy="523220"/>
          </a:xfrm>
          <a:prstGeom prst="rect">
            <a:avLst/>
          </a:prstGeom>
          <a:solidFill>
            <a:schemeClr val="tx2">
              <a:lumMod val="60000"/>
              <a:lumOff val="40000"/>
            </a:schemeClr>
          </a:solidFill>
        </p:spPr>
        <p:txBody>
          <a:bodyPr wrap="square">
            <a:spAutoFit/>
          </a:bodyPr>
          <a:lstStyle/>
          <a:p>
            <a:r>
              <a:rPr lang="es-ES" sz="2800" b="1" dirty="0">
                <a:solidFill>
                  <a:prstClr val="black"/>
                </a:solidFill>
                <a:latin typeface="Arial" panose="020B0604020202020204" pitchFamily="34" charset="0"/>
                <a:cs typeface="Arial" panose="020B0604020202020204" pitchFamily="34" charset="0"/>
              </a:rPr>
              <a:t>CONCLUSIONES Y RECOMENDACIONES</a:t>
            </a:r>
            <a:endParaRPr lang="es-ES" sz="2800" dirty="0">
              <a:latin typeface="Arial" panose="020B0604020202020204" pitchFamily="34" charset="0"/>
              <a:cs typeface="Arial" panose="020B0604020202020204" pitchFamily="34" charset="0"/>
            </a:endParaRPr>
          </a:p>
        </p:txBody>
      </p:sp>
      <p:sp>
        <p:nvSpPr>
          <p:cNvPr id="8" name="3 Rectángulo"/>
          <p:cNvSpPr/>
          <p:nvPr/>
        </p:nvSpPr>
        <p:spPr>
          <a:xfrm>
            <a:off x="611560" y="2780928"/>
            <a:ext cx="7920880" cy="1200329"/>
          </a:xfrm>
          <a:prstGeom prst="rect">
            <a:avLst/>
          </a:prstGeom>
          <a:ln>
            <a:solidFill>
              <a:schemeClr val="tx2">
                <a:lumMod val="60000"/>
                <a:lumOff val="40000"/>
              </a:schemeClr>
            </a:solidFill>
          </a:ln>
        </p:spPr>
        <p:txBody>
          <a:bodyPr wrap="square">
            <a:spAutoFit/>
          </a:bodyPr>
          <a:lstStyle/>
          <a:p>
            <a:pPr marL="285750" indent="-285750" algn="just">
              <a:buFont typeface="Arial" panose="020B0604020202020204" pitchFamily="34" charset="0"/>
              <a:buChar char="•"/>
            </a:pPr>
            <a:r>
              <a:rPr lang="es-EC" dirty="0" smtClean="0">
                <a:latin typeface="Arial" panose="020B0604020202020204" pitchFamily="34" charset="0"/>
                <a:cs typeface="Arial" panose="020B0604020202020204" pitchFamily="34" charset="0"/>
              </a:rPr>
              <a:t>La </a:t>
            </a:r>
            <a:r>
              <a:rPr lang="es-EC" dirty="0">
                <a:latin typeface="Arial" panose="020B0604020202020204" pitchFamily="34" charset="0"/>
                <a:cs typeface="Arial" panose="020B0604020202020204" pitchFamily="34" charset="0"/>
              </a:rPr>
              <a:t>infraestructura física y tecnológica que al ser adquiridas recientemente </a:t>
            </a:r>
            <a:r>
              <a:rPr lang="es-EC" dirty="0" smtClean="0">
                <a:latin typeface="Arial" panose="020B0604020202020204" pitchFamily="34" charset="0"/>
                <a:cs typeface="Arial" panose="020B0604020202020204" pitchFamily="34" charset="0"/>
              </a:rPr>
              <a:t>vendrá con tecnología </a:t>
            </a:r>
            <a:r>
              <a:rPr lang="es-EC" dirty="0">
                <a:latin typeface="Arial" panose="020B0604020202020204" pitchFamily="34" charset="0"/>
                <a:cs typeface="Arial" panose="020B0604020202020204" pitchFamily="34" charset="0"/>
              </a:rPr>
              <a:t>de punta y por lo tanto dispondrá la capacidad de detección, prevención, contención y respuesta ante ciberataques</a:t>
            </a:r>
            <a:r>
              <a:rPr lang="es-EC" dirty="0" smtClean="0">
                <a:latin typeface="Arial" panose="020B0604020202020204" pitchFamily="34" charset="0"/>
                <a:cs typeface="Arial" panose="020B0604020202020204" pitchFamily="34" charset="0"/>
              </a:rPr>
              <a:t>.</a:t>
            </a:r>
            <a:endParaRPr lang="es-EC"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4464957"/>
            <a:ext cx="1584176" cy="2069990"/>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4464957"/>
            <a:ext cx="3696410" cy="2069990"/>
          </a:xfrm>
          <a:prstGeom prst="rect">
            <a:avLst/>
          </a:prstGeom>
        </p:spPr>
      </p:pic>
    </p:spTree>
    <p:extLst>
      <p:ext uri="{BB962C8B-B14F-4D97-AF65-F5344CB8AC3E}">
        <p14:creationId xmlns:p14="http://schemas.microsoft.com/office/powerpoint/2010/main" val="24492183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1469683"/>
            <a:ext cx="7920880" cy="646331"/>
          </a:xfrm>
          <a:prstGeom prst="rect">
            <a:avLst/>
          </a:prstGeom>
          <a:ln>
            <a:solidFill>
              <a:schemeClr val="tx2">
                <a:lumMod val="60000"/>
                <a:lumOff val="40000"/>
              </a:schemeClr>
            </a:solidFill>
          </a:ln>
        </p:spPr>
        <p:txBody>
          <a:bodyPr wrap="square">
            <a:spAutoFit/>
          </a:bodyPr>
          <a:lstStyle/>
          <a:p>
            <a:pPr marL="285750" indent="-285750" algn="just">
              <a:buFont typeface="Arial" panose="020B0604020202020204" pitchFamily="34" charset="0"/>
              <a:buChar char="•"/>
            </a:pPr>
            <a:r>
              <a:rPr lang="es-EC" dirty="0" smtClean="0">
                <a:latin typeface="Arial" panose="020B0604020202020204" pitchFamily="34" charset="0"/>
                <a:cs typeface="Arial" panose="020B0604020202020204" pitchFamily="34" charset="0"/>
              </a:rPr>
              <a:t>Los </a:t>
            </a:r>
            <a:r>
              <a:rPr lang="es-EC" dirty="0">
                <a:latin typeface="Arial" panose="020B0604020202020204" pitchFamily="34" charset="0"/>
                <a:cs typeface="Arial" panose="020B0604020202020204" pitchFamily="34" charset="0"/>
              </a:rPr>
              <a:t>convenios internacionales es una oportunidad que se debe reforzar en vista que en la actualidad todavía no </a:t>
            </a:r>
            <a:r>
              <a:rPr lang="es-EC" dirty="0" smtClean="0">
                <a:latin typeface="Arial" panose="020B0604020202020204" pitchFamily="34" charset="0"/>
                <a:cs typeface="Arial" panose="020B0604020202020204" pitchFamily="34" charset="0"/>
              </a:rPr>
              <a:t>existen convenios.</a:t>
            </a:r>
          </a:p>
        </p:txBody>
      </p:sp>
      <p:sp>
        <p:nvSpPr>
          <p:cNvPr id="5" name="2 Rectángulo"/>
          <p:cNvSpPr/>
          <p:nvPr/>
        </p:nvSpPr>
        <p:spPr>
          <a:xfrm>
            <a:off x="971600" y="44624"/>
            <a:ext cx="7272808" cy="523220"/>
          </a:xfrm>
          <a:prstGeom prst="rect">
            <a:avLst/>
          </a:prstGeom>
          <a:solidFill>
            <a:schemeClr val="tx2">
              <a:lumMod val="60000"/>
              <a:lumOff val="40000"/>
            </a:schemeClr>
          </a:solidFill>
        </p:spPr>
        <p:txBody>
          <a:bodyPr wrap="square">
            <a:spAutoFit/>
          </a:bodyPr>
          <a:lstStyle/>
          <a:p>
            <a:r>
              <a:rPr lang="es-ES" sz="2800" b="1" dirty="0">
                <a:solidFill>
                  <a:prstClr val="black"/>
                </a:solidFill>
                <a:latin typeface="Arial" panose="020B0604020202020204" pitchFamily="34" charset="0"/>
                <a:cs typeface="Arial" panose="020B0604020202020204" pitchFamily="34" charset="0"/>
              </a:rPr>
              <a:t>CONCLUSIONES Y RECOMENDACIONES</a:t>
            </a:r>
            <a:endParaRPr lang="es-ES" sz="2800" dirty="0">
              <a:latin typeface="Arial" panose="020B0604020202020204" pitchFamily="34" charset="0"/>
              <a:cs typeface="Arial" panose="020B0604020202020204" pitchFamily="34" charset="0"/>
            </a:endParaRPr>
          </a:p>
        </p:txBody>
      </p:sp>
      <p:sp>
        <p:nvSpPr>
          <p:cNvPr id="6" name="2 Rectángulo"/>
          <p:cNvSpPr/>
          <p:nvPr/>
        </p:nvSpPr>
        <p:spPr>
          <a:xfrm>
            <a:off x="726130" y="620688"/>
            <a:ext cx="7662294" cy="646331"/>
          </a:xfrm>
          <a:prstGeom prst="rect">
            <a:avLst/>
          </a:prstGeom>
          <a:ln>
            <a:solidFill>
              <a:schemeClr val="tx2">
                <a:lumMod val="60000"/>
                <a:lumOff val="40000"/>
              </a:schemeClr>
            </a:solidFill>
          </a:ln>
        </p:spPr>
        <p:txBody>
          <a:bodyPr wrap="square">
            <a:spAutoFit/>
          </a:bodyPr>
          <a:lstStyle/>
          <a:p>
            <a:pPr lvl="0" algn="just"/>
            <a:r>
              <a:rPr lang="es-EC" b="1" dirty="0">
                <a:latin typeface="Arial" panose="020B0604020202020204" pitchFamily="34" charset="0"/>
                <a:cs typeface="Arial" panose="020B0604020202020204" pitchFamily="34" charset="0"/>
              </a:rPr>
              <a:t>Paso </a:t>
            </a:r>
            <a:r>
              <a:rPr lang="es-EC" b="1" dirty="0" smtClean="0">
                <a:latin typeface="Arial" panose="020B0604020202020204" pitchFamily="34" charset="0"/>
                <a:cs typeface="Arial" panose="020B0604020202020204" pitchFamily="34" charset="0"/>
              </a:rPr>
              <a:t>8. </a:t>
            </a:r>
          </a:p>
          <a:p>
            <a:pPr lvl="0" algn="just"/>
            <a:r>
              <a:rPr lang="es-EC" b="1" dirty="0">
                <a:latin typeface="Arial" panose="020B0604020202020204" pitchFamily="34" charset="0"/>
                <a:cs typeface="Arial" panose="020B0604020202020204" pitchFamily="34" charset="0"/>
              </a:rPr>
              <a:t>Conclusiones y Recomendaciones</a:t>
            </a:r>
            <a:r>
              <a:rPr lang="es-EC" b="1" dirty="0"/>
              <a:t>.</a:t>
            </a:r>
            <a:endParaRPr lang="es-EC" b="1" dirty="0" smtClean="0"/>
          </a:p>
        </p:txBody>
      </p:sp>
      <p:sp>
        <p:nvSpPr>
          <p:cNvPr id="8" name="3 Rectángulo"/>
          <p:cNvSpPr/>
          <p:nvPr/>
        </p:nvSpPr>
        <p:spPr>
          <a:xfrm>
            <a:off x="611560" y="2348880"/>
            <a:ext cx="7920880" cy="1477328"/>
          </a:xfrm>
          <a:prstGeom prst="rect">
            <a:avLst/>
          </a:prstGeom>
          <a:ln>
            <a:solidFill>
              <a:schemeClr val="tx2">
                <a:lumMod val="60000"/>
                <a:lumOff val="40000"/>
              </a:schemeClr>
            </a:solidFill>
          </a:ln>
        </p:spPr>
        <p:txBody>
          <a:bodyPr wrap="square">
            <a:spAutoFit/>
          </a:bodyPr>
          <a:lstStyle/>
          <a:p>
            <a:pPr marL="285750" indent="-285750" algn="just">
              <a:buFont typeface="Arial" panose="020B0604020202020204" pitchFamily="34" charset="0"/>
              <a:buChar char="•"/>
            </a:pPr>
            <a:r>
              <a:rPr lang="es-EC" dirty="0" smtClean="0">
                <a:latin typeface="Arial" panose="020B0604020202020204" pitchFamily="34" charset="0"/>
                <a:cs typeface="Arial" panose="020B0604020202020204" pitchFamily="34" charset="0"/>
              </a:rPr>
              <a:t> Firmar convenios con </a:t>
            </a:r>
            <a:r>
              <a:rPr lang="es-EC" dirty="0">
                <a:latin typeface="Arial" panose="020B0604020202020204" pitchFamily="34" charset="0"/>
                <a:cs typeface="Arial" panose="020B0604020202020204" pitchFamily="34" charset="0"/>
              </a:rPr>
              <a:t>el bloque de </a:t>
            </a:r>
            <a:r>
              <a:rPr lang="es-EC" dirty="0" smtClean="0">
                <a:latin typeface="Arial" panose="020B0604020202020204" pitchFamily="34" charset="0"/>
                <a:cs typeface="Arial" panose="020B0604020202020204" pitchFamily="34" charset="0"/>
              </a:rPr>
              <a:t>UNASUR, aprovechar </a:t>
            </a:r>
            <a:r>
              <a:rPr lang="es-EC" dirty="0">
                <a:latin typeface="Arial" panose="020B0604020202020204" pitchFamily="34" charset="0"/>
                <a:cs typeface="Arial" panose="020B0604020202020204" pitchFamily="34" charset="0"/>
              </a:rPr>
              <a:t>la política regional de integración para mejorar los canales de información, detección y/o respuesta coordinada ante incidentes cibernéticos, para intercambiar experiencias y actuar en coordinación con otros países que tiene mayor experiencia que el nuestro</a:t>
            </a:r>
            <a:r>
              <a:rPr lang="es-EC" dirty="0" smtClean="0">
                <a:latin typeface="Arial" panose="020B0604020202020204" pitchFamily="34" charset="0"/>
                <a:cs typeface="Arial" panose="020B0604020202020204" pitchFamily="34" charset="0"/>
              </a:rPr>
              <a:t>.</a:t>
            </a:r>
            <a:endParaRPr lang="es-EC"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3969952"/>
            <a:ext cx="4049610" cy="2483384"/>
          </a:xfrm>
          <a:prstGeom prst="rect">
            <a:avLst/>
          </a:prstGeom>
        </p:spPr>
      </p:pic>
    </p:spTree>
    <p:extLst>
      <p:ext uri="{BB962C8B-B14F-4D97-AF65-F5344CB8AC3E}">
        <p14:creationId xmlns:p14="http://schemas.microsoft.com/office/powerpoint/2010/main" val="31979321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462" t="8367" r="19606" b="4157"/>
          <a:stretch/>
        </p:blipFill>
        <p:spPr bwMode="auto">
          <a:xfrm>
            <a:off x="144016" y="1052736"/>
            <a:ext cx="3203848" cy="518457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2906" t="22700" r="30837" b="36195"/>
          <a:stretch/>
        </p:blipFill>
        <p:spPr bwMode="auto">
          <a:xfrm>
            <a:off x="3491880" y="1052736"/>
            <a:ext cx="5647024"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7 Rectángulo"/>
          <p:cNvSpPr/>
          <p:nvPr/>
        </p:nvSpPr>
        <p:spPr>
          <a:xfrm>
            <a:off x="2483768" y="179929"/>
            <a:ext cx="4295150" cy="584775"/>
          </a:xfrm>
          <a:prstGeom prst="rect">
            <a:avLst/>
          </a:prstGeom>
          <a:solidFill>
            <a:schemeClr val="tx2">
              <a:lumMod val="60000"/>
              <a:lumOff val="40000"/>
            </a:schemeClr>
          </a:solidFill>
        </p:spPr>
        <p:txBody>
          <a:bodyPr wrap="none">
            <a:spAutoFit/>
          </a:bodyPr>
          <a:lstStyle/>
          <a:p>
            <a:r>
              <a:rPr lang="es-ES" sz="3200" b="1" dirty="0" smtClean="0">
                <a:solidFill>
                  <a:prstClr val="black"/>
                </a:solidFill>
              </a:rPr>
              <a:t>MISIONES DE LAS FF.AA</a:t>
            </a:r>
            <a:r>
              <a:rPr lang="es-ES" sz="3200" dirty="0" smtClean="0">
                <a:solidFill>
                  <a:prstClr val="black"/>
                </a:solidFill>
              </a:rPr>
              <a:t> </a:t>
            </a:r>
            <a:endParaRPr lang="es-ES" sz="3200" dirty="0"/>
          </a:p>
        </p:txBody>
      </p:sp>
    </p:spTree>
    <p:extLst>
      <p:ext uri="{BB962C8B-B14F-4D97-AF65-F5344CB8AC3E}">
        <p14:creationId xmlns:p14="http://schemas.microsoft.com/office/powerpoint/2010/main" val="31127040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95386" y="1700808"/>
            <a:ext cx="5472608" cy="1569660"/>
          </a:xfrm>
          <a:prstGeom prst="rect">
            <a:avLst/>
          </a:prstGeom>
          <a:noFill/>
        </p:spPr>
        <p:txBody>
          <a:bodyPr wrap="square" rtlCol="0">
            <a:spAutoFit/>
          </a:bodyPr>
          <a:lstStyle/>
          <a:p>
            <a:r>
              <a:rPr lang="es-ES" sz="9600" b="1" dirty="0" smtClean="0">
                <a:solidFill>
                  <a:schemeClr val="bg1"/>
                </a:solidFill>
              </a:rPr>
              <a:t>GRACIAS</a:t>
            </a:r>
            <a:endParaRPr lang="es-ES" sz="9600" b="1" dirty="0">
              <a:solidFill>
                <a:schemeClr val="bg1"/>
              </a:solidFill>
            </a:endParaRPr>
          </a:p>
        </p:txBody>
      </p:sp>
      <p:pic>
        <p:nvPicPr>
          <p:cNvPr id="4" name="Picture 12" descr="https://encrypted-tbn1.gstatic.com/images?q=tbn:ANd9GcQSWHAtej08iP9xfnchCi0k0gAayhd8W8D8CDZRf7VBjg3xfrVU">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2204864"/>
            <a:ext cx="5832648" cy="41661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2 Rectángulo"/>
          <p:cNvSpPr/>
          <p:nvPr/>
        </p:nvSpPr>
        <p:spPr>
          <a:xfrm>
            <a:off x="1835696" y="1558533"/>
            <a:ext cx="5760640" cy="523220"/>
          </a:xfrm>
          <a:prstGeom prst="rect">
            <a:avLst/>
          </a:prstGeom>
          <a:solidFill>
            <a:schemeClr val="tx2">
              <a:lumMod val="60000"/>
              <a:lumOff val="40000"/>
            </a:schemeClr>
          </a:solidFill>
        </p:spPr>
        <p:txBody>
          <a:bodyPr wrap="square">
            <a:spAutoFit/>
          </a:bodyPr>
          <a:lstStyle/>
          <a:p>
            <a:r>
              <a:rPr lang="es-ES" sz="2800" b="1" dirty="0" smtClean="0">
                <a:solidFill>
                  <a:prstClr val="black"/>
                </a:solidFill>
                <a:latin typeface="Arial" panose="020B0604020202020204" pitchFamily="34" charset="0"/>
                <a:cs typeface="Arial" panose="020B0604020202020204" pitchFamily="34" charset="0"/>
              </a:rPr>
              <a:t>GRACIAS POR SU ATENCIÓN </a:t>
            </a:r>
            <a:endParaRPr lang="es-ES" sz="2800" dirty="0">
              <a:latin typeface="Arial" panose="020B0604020202020204" pitchFamily="34" charset="0"/>
              <a:cs typeface="Arial" panose="020B0604020202020204" pitchFamily="34" charset="0"/>
            </a:endParaRPr>
          </a:p>
        </p:txBody>
      </p:sp>
      <p:pic>
        <p:nvPicPr>
          <p:cNvPr id="6" name="16 Imagen" descr="UFA"/>
          <p:cNvPicPr/>
          <p:nvPr/>
        </p:nvPicPr>
        <p:blipFill>
          <a:blip r:embed="rId5">
            <a:extLst>
              <a:ext uri="{28A0092B-C50C-407E-A947-70E740481C1C}">
                <a14:useLocalDpi xmlns:a14="http://schemas.microsoft.com/office/drawing/2010/main" val="0"/>
              </a:ext>
            </a:extLst>
          </a:blip>
          <a:srcRect/>
          <a:stretch>
            <a:fillRect/>
          </a:stretch>
        </p:blipFill>
        <p:spPr bwMode="auto">
          <a:xfrm>
            <a:off x="1979712" y="127238"/>
            <a:ext cx="5737398" cy="1429554"/>
          </a:xfrm>
          <a:prstGeom prst="rect">
            <a:avLst/>
          </a:prstGeom>
          <a:ln>
            <a:noFill/>
          </a:ln>
          <a:effectLst>
            <a:softEdge rad="112500"/>
          </a:effectLst>
        </p:spPr>
      </p:pic>
    </p:spTree>
    <p:extLst>
      <p:ext uri="{BB962C8B-B14F-4D97-AF65-F5344CB8AC3E}">
        <p14:creationId xmlns:p14="http://schemas.microsoft.com/office/powerpoint/2010/main" val="181319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48288" y="893619"/>
            <a:ext cx="4167728" cy="2031325"/>
          </a:xfrm>
          <a:prstGeom prst="rect">
            <a:avLst/>
          </a:prstGeom>
          <a:ln>
            <a:solidFill>
              <a:schemeClr val="tx2">
                <a:lumMod val="60000"/>
                <a:lumOff val="40000"/>
              </a:schemeClr>
            </a:solidFill>
          </a:ln>
        </p:spPr>
        <p:txBody>
          <a:bodyPr wrap="square">
            <a:spAutoFit/>
          </a:bodyPr>
          <a:lstStyle/>
          <a:p>
            <a:pPr algn="just"/>
            <a:r>
              <a:rPr lang="es-EC" dirty="0" smtClean="0">
                <a:latin typeface="Arial" panose="020B0604020202020204" pitchFamily="34" charset="0"/>
                <a:cs typeface="Arial" panose="020B0604020202020204" pitchFamily="34" charset="0"/>
              </a:rPr>
              <a:t>La </a:t>
            </a:r>
            <a:r>
              <a:rPr lang="es-EC" dirty="0">
                <a:latin typeface="Arial" panose="020B0604020202020204" pitchFamily="34" charset="0"/>
                <a:cs typeface="Arial" panose="020B0604020202020204" pitchFamily="34" charset="0"/>
              </a:rPr>
              <a:t>situación de la Ciberdefensa en nuestro país es incipiente, se ha responsabilizado a las Fuerzas Armadas su creación asignándole una importante cantidad de recursos económicos para su organización y </a:t>
            </a:r>
            <a:r>
              <a:rPr lang="es-EC" dirty="0" smtClean="0">
                <a:latin typeface="Arial" panose="020B0604020202020204" pitchFamily="34" charset="0"/>
                <a:cs typeface="Arial" panose="020B0604020202020204" pitchFamily="34" charset="0"/>
              </a:rPr>
              <a:t>manejo. </a:t>
            </a:r>
            <a:endParaRPr lang="es-EC" dirty="0">
              <a:latin typeface="Arial" panose="020B0604020202020204" pitchFamily="34" charset="0"/>
              <a:cs typeface="Arial" panose="020B0604020202020204" pitchFamily="34" charset="0"/>
            </a:endParaRPr>
          </a:p>
        </p:txBody>
      </p:sp>
      <p:sp>
        <p:nvSpPr>
          <p:cNvPr id="7" name="6 Rectángulo"/>
          <p:cNvSpPr/>
          <p:nvPr/>
        </p:nvSpPr>
        <p:spPr>
          <a:xfrm>
            <a:off x="4894130" y="3591014"/>
            <a:ext cx="4142366" cy="2585323"/>
          </a:xfrm>
          <a:prstGeom prst="rect">
            <a:avLst/>
          </a:prstGeom>
          <a:ln>
            <a:solidFill>
              <a:schemeClr val="tx2">
                <a:lumMod val="60000"/>
                <a:lumOff val="40000"/>
              </a:schemeClr>
            </a:solidFill>
          </a:ln>
        </p:spPr>
        <p:txBody>
          <a:bodyPr wrap="square">
            <a:spAutoFit/>
          </a:bodyPr>
          <a:lstStyle/>
          <a:p>
            <a:pPr algn="just"/>
            <a:r>
              <a:rPr lang="es-EC" dirty="0">
                <a:latin typeface="Arial" panose="020B0604020202020204" pitchFamily="34" charset="0"/>
                <a:cs typeface="Arial" panose="020B0604020202020204" pitchFamily="34" charset="0"/>
              </a:rPr>
              <a:t>El no disponer de un comando de Ciberdefensa sería un atentado contra la seguridad del Estado, de sus instituciones y </a:t>
            </a:r>
            <a:r>
              <a:rPr lang="es-EC" dirty="0" smtClean="0">
                <a:latin typeface="Arial" panose="020B0604020202020204" pitchFamily="34" charset="0"/>
                <a:cs typeface="Arial" panose="020B0604020202020204" pitchFamily="34" charset="0"/>
              </a:rPr>
              <a:t>FF.AA, </a:t>
            </a:r>
            <a:r>
              <a:rPr lang="es-EC" dirty="0">
                <a:latin typeface="Arial" panose="020B0604020202020204" pitchFamily="34" charset="0"/>
                <a:cs typeface="Arial" panose="020B0604020202020204" pitchFamily="34" charset="0"/>
              </a:rPr>
              <a:t>la información, los sistemas de armas </a:t>
            </a:r>
            <a:r>
              <a:rPr lang="es-EC" dirty="0" smtClean="0">
                <a:latin typeface="Arial" panose="020B0604020202020204" pitchFamily="34" charset="0"/>
                <a:cs typeface="Arial" panose="020B0604020202020204" pitchFamily="34" charset="0"/>
              </a:rPr>
              <a:t>serian </a:t>
            </a:r>
            <a:r>
              <a:rPr lang="es-EC" dirty="0">
                <a:latin typeface="Arial" panose="020B0604020202020204" pitchFamily="34" charset="0"/>
                <a:cs typeface="Arial" panose="020B0604020202020204" pitchFamily="34" charset="0"/>
              </a:rPr>
              <a:t>vulnerables a los ataques cibernéticos por lo que se debe determinar la situación del comando cibernético de FF. AA para el año </a:t>
            </a:r>
            <a:r>
              <a:rPr lang="es-EC" dirty="0" smtClean="0">
                <a:latin typeface="Arial" panose="020B0604020202020204" pitchFamily="34" charset="0"/>
                <a:cs typeface="Arial" panose="020B0604020202020204" pitchFamily="34" charset="0"/>
              </a:rPr>
              <a:t>2017.</a:t>
            </a:r>
            <a:endParaRPr lang="es-EC" dirty="0">
              <a:latin typeface="Arial" panose="020B0604020202020204" pitchFamily="34" charset="0"/>
              <a:cs typeface="Arial" panose="020B0604020202020204" pitchFamily="34" charset="0"/>
            </a:endParaRPr>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288" y="3680450"/>
            <a:ext cx="4167728" cy="2700878"/>
          </a:xfrm>
          <a:prstGeom prst="rect">
            <a:avLst/>
          </a:prstGeom>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4130" y="692696"/>
            <a:ext cx="4142366" cy="2765107"/>
          </a:xfrm>
          <a:prstGeom prst="rect">
            <a:avLst/>
          </a:prstGeom>
        </p:spPr>
      </p:pic>
    </p:spTree>
    <p:extLst>
      <p:ext uri="{BB962C8B-B14F-4D97-AF65-F5344CB8AC3E}">
        <p14:creationId xmlns:p14="http://schemas.microsoft.com/office/powerpoint/2010/main" val="11148075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6 Imagen" descr="UFA"/>
          <p:cNvPicPr/>
          <p:nvPr/>
        </p:nvPicPr>
        <p:blipFill>
          <a:blip r:embed="rId2">
            <a:extLst>
              <a:ext uri="{28A0092B-C50C-407E-A947-70E740481C1C}">
                <a14:useLocalDpi xmlns:a14="http://schemas.microsoft.com/office/drawing/2010/main" val="0"/>
              </a:ext>
            </a:extLst>
          </a:blip>
          <a:srcRect/>
          <a:stretch>
            <a:fillRect/>
          </a:stretch>
        </p:blipFill>
        <p:spPr bwMode="auto">
          <a:xfrm>
            <a:off x="1475656" y="55230"/>
            <a:ext cx="6313462" cy="1429554"/>
          </a:xfrm>
          <a:prstGeom prst="rect">
            <a:avLst/>
          </a:prstGeom>
          <a:ln>
            <a:noFill/>
          </a:ln>
          <a:effectLst>
            <a:softEdge rad="112500"/>
          </a:effectLst>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2636912"/>
            <a:ext cx="5256584" cy="3485344"/>
          </a:xfrm>
          <a:prstGeom prst="rect">
            <a:avLst/>
          </a:prstGeom>
        </p:spPr>
      </p:pic>
      <p:sp>
        <p:nvSpPr>
          <p:cNvPr id="8" name="1 CuadroTexto"/>
          <p:cNvSpPr txBox="1"/>
          <p:nvPr/>
        </p:nvSpPr>
        <p:spPr>
          <a:xfrm>
            <a:off x="2123728" y="1538789"/>
            <a:ext cx="5256584" cy="954107"/>
          </a:xfrm>
          <a:prstGeom prst="rect">
            <a:avLst/>
          </a:prstGeom>
          <a:solidFill>
            <a:schemeClr val="accent1"/>
          </a:solidFill>
        </p:spPr>
        <p:txBody>
          <a:bodyPr wrap="square" rtlCol="0">
            <a:spAutoFit/>
          </a:bodyPr>
          <a:lstStyle/>
          <a:p>
            <a:pPr algn="ctr"/>
            <a:r>
              <a:rPr lang="es-ES" sz="2800" b="1"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FORMULACION DEL PROBLEMA E IMPORTANCIA</a:t>
            </a:r>
            <a:endParaRPr lang="es-ES" sz="2800" b="1" dirty="0">
              <a:ln w="18415" cmpd="sng">
                <a:solidFill>
                  <a:srgbClr val="FFFFFF"/>
                </a:solidFill>
                <a:prstDash val="solid"/>
              </a:ln>
              <a:solidFill>
                <a:schemeClr val="bg1"/>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6" name="Oval 4">
            <a:hlinkClick r:id="" action="ppaction://hlinkshowjump?jump=nextslide"/>
          </p:cNvPr>
          <p:cNvSpPr>
            <a:spLocks noChangeArrowheads="1"/>
          </p:cNvSpPr>
          <p:nvPr/>
        </p:nvSpPr>
        <p:spPr bwMode="auto">
          <a:xfrm flipH="1">
            <a:off x="1547664" y="1556792"/>
            <a:ext cx="592444" cy="605010"/>
          </a:xfrm>
          <a:prstGeom prst="ellipse">
            <a:avLst/>
          </a:prstGeom>
          <a:solidFill>
            <a:schemeClr val="accent1"/>
          </a:soli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n-US" sz="2800" b="1" kern="0" dirty="0">
                <a:solidFill>
                  <a:srgbClr val="FFFF00"/>
                </a:solidFill>
                <a:effectLst>
                  <a:outerShdw blurRad="38100" dist="38100" dir="2700000" algn="tl">
                    <a:srgbClr val="000000">
                      <a:alpha val="43137"/>
                    </a:srgbClr>
                  </a:outerShdw>
                </a:effectLst>
                <a:latin typeface="Arial" charset="0"/>
              </a:rPr>
              <a:t>2</a:t>
            </a:r>
          </a:p>
        </p:txBody>
      </p:sp>
    </p:spTree>
    <p:extLst>
      <p:ext uri="{BB962C8B-B14F-4D97-AF65-F5344CB8AC3E}">
        <p14:creationId xmlns:p14="http://schemas.microsoft.com/office/powerpoint/2010/main" val="26025667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90752" y="1037635"/>
            <a:ext cx="4167728" cy="2031325"/>
          </a:xfrm>
          <a:prstGeom prst="rect">
            <a:avLst/>
          </a:prstGeom>
          <a:ln>
            <a:solidFill>
              <a:schemeClr val="tx2">
                <a:lumMod val="60000"/>
                <a:lumOff val="40000"/>
              </a:schemeClr>
            </a:solidFill>
          </a:ln>
        </p:spPr>
        <p:txBody>
          <a:bodyPr wrap="square">
            <a:spAutoFit/>
          </a:bodyPr>
          <a:lstStyle/>
          <a:p>
            <a:pPr algn="just"/>
            <a:r>
              <a:rPr lang="es-EC" dirty="0">
                <a:latin typeface="Arial" panose="020B0604020202020204" pitchFamily="34" charset="0"/>
                <a:cs typeface="Arial" panose="020B0604020202020204" pitchFamily="34" charset="0"/>
              </a:rPr>
              <a:t>¿Cuáles son las variables de cambio, hechos portadores de futuro y actores más trascendentales que configurarían los escenarios alternativos que en el ámbito de la Ciberdefensa enfrentarían las </a:t>
            </a:r>
            <a:r>
              <a:rPr lang="es-EC" dirty="0" smtClean="0">
                <a:latin typeface="Arial" panose="020B0604020202020204" pitchFamily="34" charset="0"/>
                <a:cs typeface="Arial" panose="020B0604020202020204" pitchFamily="34" charset="0"/>
              </a:rPr>
              <a:t>FF.AA ecuatorianas </a:t>
            </a:r>
            <a:r>
              <a:rPr lang="es-EC" dirty="0">
                <a:latin typeface="Arial" panose="020B0604020202020204" pitchFamily="34" charset="0"/>
                <a:cs typeface="Arial" panose="020B0604020202020204" pitchFamily="34" charset="0"/>
              </a:rPr>
              <a:t>en el año 2017? </a:t>
            </a:r>
          </a:p>
        </p:txBody>
      </p:sp>
      <p:sp>
        <p:nvSpPr>
          <p:cNvPr id="8" name="7 Rectángulo"/>
          <p:cNvSpPr/>
          <p:nvPr/>
        </p:nvSpPr>
        <p:spPr>
          <a:xfrm>
            <a:off x="290752" y="4183920"/>
            <a:ext cx="8529720" cy="1477328"/>
          </a:xfrm>
          <a:prstGeom prst="rect">
            <a:avLst/>
          </a:prstGeom>
          <a:ln>
            <a:solidFill>
              <a:schemeClr val="tx2">
                <a:lumMod val="60000"/>
                <a:lumOff val="40000"/>
              </a:schemeClr>
            </a:solidFill>
          </a:ln>
        </p:spPr>
        <p:txBody>
          <a:bodyPr wrap="square">
            <a:spAutoFit/>
          </a:bodyPr>
          <a:lstStyle/>
          <a:p>
            <a:pPr algn="just"/>
            <a:r>
              <a:rPr lang="es-EC" dirty="0">
                <a:latin typeface="Arial" panose="020B0604020202020204" pitchFamily="34" charset="0"/>
                <a:cs typeface="Arial" panose="020B0604020202020204" pitchFamily="34" charset="0"/>
              </a:rPr>
              <a:t>El desarrollo de esta investigación es de importancia en vista que el Comando de Ciberdefensa de las FF.AA no cuenta con estudios prospectivos que le permita visualizar un panorama sobre su futuro, por lo que es necesario determinar el escenario de la Ciberdefensa </a:t>
            </a:r>
            <a:r>
              <a:rPr lang="es-EC" dirty="0" smtClean="0">
                <a:latin typeface="Arial" panose="020B0604020202020204" pitchFamily="34" charset="0"/>
                <a:cs typeface="Arial" panose="020B0604020202020204" pitchFamily="34" charset="0"/>
              </a:rPr>
              <a:t>en el </a:t>
            </a:r>
            <a:r>
              <a:rPr lang="es-EC" dirty="0">
                <a:latin typeface="Arial" panose="020B0604020202020204" pitchFamily="34" charset="0"/>
                <a:cs typeface="Arial" panose="020B0604020202020204" pitchFamily="34" charset="0"/>
              </a:rPr>
              <a:t>año 2017 para enfrentar las amenazas y riesgos cibernéticos en contra de la infraestructura crítica de las </a:t>
            </a:r>
            <a:r>
              <a:rPr lang="es-EC" dirty="0" smtClean="0">
                <a:latin typeface="Arial" panose="020B0604020202020204" pitchFamily="34" charset="0"/>
                <a:cs typeface="Arial" panose="020B0604020202020204" pitchFamily="34" charset="0"/>
              </a:rPr>
              <a:t>FF.AA. </a:t>
            </a:r>
            <a:endParaRPr lang="es-EC" dirty="0">
              <a:latin typeface="Arial" panose="020B0604020202020204" pitchFamily="34" charset="0"/>
              <a:cs typeface="Arial" panose="020B0604020202020204" pitchFamily="34" charset="0"/>
            </a:endParaRPr>
          </a:p>
        </p:txBody>
      </p:sp>
      <p:sp>
        <p:nvSpPr>
          <p:cNvPr id="5" name="1 Rectángulo"/>
          <p:cNvSpPr/>
          <p:nvPr/>
        </p:nvSpPr>
        <p:spPr>
          <a:xfrm>
            <a:off x="2339752" y="188640"/>
            <a:ext cx="4962449" cy="523220"/>
          </a:xfrm>
          <a:prstGeom prst="rect">
            <a:avLst/>
          </a:prstGeom>
          <a:solidFill>
            <a:schemeClr val="tx2">
              <a:lumMod val="60000"/>
              <a:lumOff val="40000"/>
            </a:schemeClr>
          </a:solidFill>
        </p:spPr>
        <p:txBody>
          <a:bodyPr wrap="none">
            <a:spAutoFit/>
          </a:bodyPr>
          <a:lstStyle/>
          <a:p>
            <a:r>
              <a:rPr lang="es-ES" sz="2800" b="1" dirty="0" smtClean="0"/>
              <a:t>FORMULACION DEL PROBLEMA </a:t>
            </a:r>
            <a:endParaRPr lang="es-ES" sz="2800" dirty="0"/>
          </a:p>
        </p:txBody>
      </p:sp>
      <p:sp>
        <p:nvSpPr>
          <p:cNvPr id="9" name="1 Rectángulo"/>
          <p:cNvSpPr/>
          <p:nvPr/>
        </p:nvSpPr>
        <p:spPr>
          <a:xfrm>
            <a:off x="2267744" y="3481844"/>
            <a:ext cx="4899675" cy="523220"/>
          </a:xfrm>
          <a:prstGeom prst="rect">
            <a:avLst/>
          </a:prstGeom>
          <a:solidFill>
            <a:schemeClr val="tx2">
              <a:lumMod val="60000"/>
              <a:lumOff val="40000"/>
            </a:schemeClr>
          </a:solidFill>
        </p:spPr>
        <p:txBody>
          <a:bodyPr wrap="none">
            <a:spAutoFit/>
          </a:bodyPr>
          <a:lstStyle/>
          <a:p>
            <a:r>
              <a:rPr lang="es-ES" sz="2800" b="1" dirty="0" smtClean="0"/>
              <a:t>JUSTIFICACION E IMPORTANCIA</a:t>
            </a:r>
            <a:endParaRPr lang="es-ES" sz="2800"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1087760"/>
            <a:ext cx="2880320" cy="1981200"/>
          </a:xfrm>
          <a:prstGeom prst="rect">
            <a:avLst/>
          </a:prstGeom>
        </p:spPr>
      </p:pic>
    </p:spTree>
    <p:extLst>
      <p:ext uri="{BB962C8B-B14F-4D97-AF65-F5344CB8AC3E}">
        <p14:creationId xmlns:p14="http://schemas.microsoft.com/office/powerpoint/2010/main" val="41844526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9571</TotalTime>
  <Words>4107</Words>
  <Application>Microsoft Office PowerPoint</Application>
  <PresentationFormat>Presentación en pantalla (4:3)</PresentationFormat>
  <Paragraphs>1022</Paragraphs>
  <Slides>60</Slides>
  <Notes>33</Notes>
  <HiddenSlides>0</HiddenSlides>
  <MMClips>1</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60</vt:i4>
      </vt:variant>
    </vt:vector>
  </HeadingPairs>
  <TitlesOfParts>
    <vt:vector size="67" baseType="lpstr">
      <vt:lpstr>Aharoni</vt:lpstr>
      <vt:lpstr>Arial</vt:lpstr>
      <vt:lpstr>Calibri</vt:lpstr>
      <vt:lpstr>Tahoma</vt:lpstr>
      <vt:lpstr>Times New Roman</vt:lpstr>
      <vt:lpstr>Verdana</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dc:creator>
  <cp:lastModifiedBy>EDWIN CASTRO</cp:lastModifiedBy>
  <cp:revision>348</cp:revision>
  <dcterms:created xsi:type="dcterms:W3CDTF">2014-09-17T17:45:07Z</dcterms:created>
  <dcterms:modified xsi:type="dcterms:W3CDTF">2015-04-24T17:14:30Z</dcterms:modified>
</cp:coreProperties>
</file>