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6" r:id="rId2"/>
  </p:sldMasterIdLst>
  <p:notesMasterIdLst>
    <p:notesMasterId r:id="rId4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92" r:id="rId32"/>
    <p:sldId id="287" r:id="rId33"/>
    <p:sldId id="293" r:id="rId34"/>
    <p:sldId id="294" r:id="rId35"/>
    <p:sldId id="286" r:id="rId36"/>
    <p:sldId id="299" r:id="rId37"/>
    <p:sldId id="300" r:id="rId38"/>
    <p:sldId id="301" r:id="rId39"/>
    <p:sldId id="289" r:id="rId40"/>
    <p:sldId id="295" r:id="rId41"/>
    <p:sldId id="296" r:id="rId42"/>
    <p:sldId id="290" r:id="rId43"/>
    <p:sldId id="297" r:id="rId44"/>
    <p:sldId id="298" r:id="rId45"/>
    <p:sldId id="291" r:id="rId4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4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36" y="5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C2754D-7018-4912-957B-73D84A40CFAD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44CC279D-D38D-4D6D-BF7C-1AECB3CB7B35}">
      <dgm:prSet phldrT="[Texto]" custT="1"/>
      <dgm:spPr/>
      <dgm:t>
        <a:bodyPr/>
        <a:lstStyle/>
        <a:p>
          <a:pPr algn="ctr"/>
          <a:r>
            <a:rPr lang="es-EC" sz="2000" dirty="0" smtClean="0"/>
            <a:t>Crecimiento personal e institucional</a:t>
          </a:r>
          <a:endParaRPr lang="es-EC" sz="2000" dirty="0"/>
        </a:p>
      </dgm:t>
    </dgm:pt>
    <dgm:pt modelId="{15D8134A-C05A-4410-B18C-1131936EAFB8}" type="parTrans" cxnId="{29909902-0B95-44EB-A991-549C633E1E7E}">
      <dgm:prSet/>
      <dgm:spPr/>
      <dgm:t>
        <a:bodyPr/>
        <a:lstStyle/>
        <a:p>
          <a:endParaRPr lang="es-EC"/>
        </a:p>
      </dgm:t>
    </dgm:pt>
    <dgm:pt modelId="{A5AB51EF-1A4A-4DE4-BDA4-4F1FC612C682}" type="sibTrans" cxnId="{29909902-0B95-44EB-A991-549C633E1E7E}">
      <dgm:prSet/>
      <dgm:spPr/>
      <dgm:t>
        <a:bodyPr/>
        <a:lstStyle/>
        <a:p>
          <a:endParaRPr lang="es-EC"/>
        </a:p>
      </dgm:t>
    </dgm:pt>
    <dgm:pt modelId="{D1A81AF6-6839-416D-ADAC-D14C4EA7DDA9}">
      <dgm:prSet phldrT="[Texto]" custT="1"/>
      <dgm:spPr/>
      <dgm:t>
        <a:bodyPr/>
        <a:lstStyle/>
        <a:p>
          <a:pPr algn="ctr"/>
          <a:r>
            <a:rPr lang="es-EC" sz="2000" dirty="0" smtClean="0"/>
            <a:t>Empresas privadas: Ganancias</a:t>
          </a:r>
          <a:endParaRPr lang="es-EC" sz="2000" dirty="0"/>
        </a:p>
      </dgm:t>
    </dgm:pt>
    <dgm:pt modelId="{2532B815-5861-4BE9-9CEB-83AE45303A67}" type="parTrans" cxnId="{9C9C5EA1-4229-4939-B9DA-BD5F04CC4BA7}">
      <dgm:prSet/>
      <dgm:spPr/>
      <dgm:t>
        <a:bodyPr/>
        <a:lstStyle/>
        <a:p>
          <a:endParaRPr lang="es-EC"/>
        </a:p>
      </dgm:t>
    </dgm:pt>
    <dgm:pt modelId="{84CCB79C-21D9-4EAB-8883-D5AAF81DCD82}" type="sibTrans" cxnId="{9C9C5EA1-4229-4939-B9DA-BD5F04CC4BA7}">
      <dgm:prSet/>
      <dgm:spPr/>
      <dgm:t>
        <a:bodyPr/>
        <a:lstStyle/>
        <a:p>
          <a:endParaRPr lang="es-EC"/>
        </a:p>
      </dgm:t>
    </dgm:pt>
    <dgm:pt modelId="{9707AC63-4F5A-44F6-8D0C-6E059B47BD3B}">
      <dgm:prSet phldrT="[Texto]" custT="1"/>
      <dgm:spPr/>
      <dgm:t>
        <a:bodyPr/>
        <a:lstStyle/>
        <a:p>
          <a:pPr algn="ctr"/>
          <a:r>
            <a:rPr lang="es-EC" sz="2000" dirty="0" smtClean="0"/>
            <a:t>Empresa Públicas: Satisfacción del cliente</a:t>
          </a:r>
          <a:endParaRPr lang="es-EC" sz="2000" dirty="0"/>
        </a:p>
      </dgm:t>
    </dgm:pt>
    <dgm:pt modelId="{A7081365-AF40-4D93-8AE7-0433F4A80E23}" type="parTrans" cxnId="{0BFD603B-7832-4AAC-BAB4-4E0CCBEC46DE}">
      <dgm:prSet/>
      <dgm:spPr/>
      <dgm:t>
        <a:bodyPr/>
        <a:lstStyle/>
        <a:p>
          <a:endParaRPr lang="es-EC"/>
        </a:p>
      </dgm:t>
    </dgm:pt>
    <dgm:pt modelId="{550D871E-A09E-42EE-BEF8-02DDEF2F8EB5}" type="sibTrans" cxnId="{0BFD603B-7832-4AAC-BAB4-4E0CCBEC46DE}">
      <dgm:prSet/>
      <dgm:spPr/>
      <dgm:t>
        <a:bodyPr/>
        <a:lstStyle/>
        <a:p>
          <a:endParaRPr lang="es-EC"/>
        </a:p>
      </dgm:t>
    </dgm:pt>
    <dgm:pt modelId="{A62D9FC0-9EE4-464B-8015-AA1DB6F60AD8}">
      <dgm:prSet phldrT="[Texto]" custT="1"/>
      <dgm:spPr/>
      <dgm:t>
        <a:bodyPr/>
        <a:lstStyle/>
        <a:p>
          <a:pPr algn="ctr"/>
          <a:r>
            <a:rPr lang="es-EC" sz="2000" dirty="0" smtClean="0"/>
            <a:t>Sociedad cambiante</a:t>
          </a:r>
          <a:endParaRPr lang="es-EC" sz="2000" dirty="0"/>
        </a:p>
      </dgm:t>
    </dgm:pt>
    <dgm:pt modelId="{64A2BD5B-6B63-488F-AB1E-D027522B8DFD}" type="parTrans" cxnId="{017CFC41-B509-4195-BC13-C01AAF5AB3ED}">
      <dgm:prSet/>
      <dgm:spPr/>
      <dgm:t>
        <a:bodyPr/>
        <a:lstStyle/>
        <a:p>
          <a:endParaRPr lang="es-EC"/>
        </a:p>
      </dgm:t>
    </dgm:pt>
    <dgm:pt modelId="{7D17C145-3DF6-4971-8C7C-6404D6E09199}" type="sibTrans" cxnId="{017CFC41-B509-4195-BC13-C01AAF5AB3ED}">
      <dgm:prSet/>
      <dgm:spPr/>
      <dgm:t>
        <a:bodyPr/>
        <a:lstStyle/>
        <a:p>
          <a:endParaRPr lang="es-EC"/>
        </a:p>
      </dgm:t>
    </dgm:pt>
    <dgm:pt modelId="{1AA1B674-8452-49D8-B143-1A020DB4ED84}" type="pres">
      <dgm:prSet presAssocID="{FEC2754D-7018-4912-957B-73D84A40CFA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7849E739-137D-4EB5-B048-9091C806CA06}" type="pres">
      <dgm:prSet presAssocID="{A62D9FC0-9EE4-464B-8015-AA1DB6F60AD8}" presName="composite" presStyleCnt="0"/>
      <dgm:spPr/>
    </dgm:pt>
    <dgm:pt modelId="{EA62AE6F-4386-41A9-8002-F2A222ED30BC}" type="pres">
      <dgm:prSet presAssocID="{A62D9FC0-9EE4-464B-8015-AA1DB6F60AD8}" presName="LShape" presStyleLbl="alignNode1" presStyleIdx="0" presStyleCnt="7"/>
      <dgm:spPr/>
    </dgm:pt>
    <dgm:pt modelId="{3EDB68B1-315E-4CDC-A495-C96957D7A755}" type="pres">
      <dgm:prSet presAssocID="{A62D9FC0-9EE4-464B-8015-AA1DB6F60AD8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DEB0F6-C1DE-456E-BB17-1D0A7A02AC3C}" type="pres">
      <dgm:prSet presAssocID="{A62D9FC0-9EE4-464B-8015-AA1DB6F60AD8}" presName="Triangle" presStyleLbl="alignNode1" presStyleIdx="1" presStyleCnt="7"/>
      <dgm:spPr/>
    </dgm:pt>
    <dgm:pt modelId="{5C2D157A-047E-45C1-ACBE-15CDCFBCFF0A}" type="pres">
      <dgm:prSet presAssocID="{7D17C145-3DF6-4971-8C7C-6404D6E09199}" presName="sibTrans" presStyleCnt="0"/>
      <dgm:spPr/>
    </dgm:pt>
    <dgm:pt modelId="{646A44EF-20FB-4CD1-B02F-50416264F9C7}" type="pres">
      <dgm:prSet presAssocID="{7D17C145-3DF6-4971-8C7C-6404D6E09199}" presName="space" presStyleCnt="0"/>
      <dgm:spPr/>
    </dgm:pt>
    <dgm:pt modelId="{805598EC-DD4C-4838-98D7-24400F6D5666}" type="pres">
      <dgm:prSet presAssocID="{44CC279D-D38D-4D6D-BF7C-1AECB3CB7B35}" presName="composite" presStyleCnt="0"/>
      <dgm:spPr/>
    </dgm:pt>
    <dgm:pt modelId="{7EFD4BB0-A13D-472A-A9DD-1D77C7EC7E44}" type="pres">
      <dgm:prSet presAssocID="{44CC279D-D38D-4D6D-BF7C-1AECB3CB7B35}" presName="LShape" presStyleLbl="alignNode1" presStyleIdx="2" presStyleCnt="7"/>
      <dgm:spPr/>
    </dgm:pt>
    <dgm:pt modelId="{0B0CA2C3-3244-42E5-A090-CBE5BD30D2FC}" type="pres">
      <dgm:prSet presAssocID="{44CC279D-D38D-4D6D-BF7C-1AECB3CB7B35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BC68CF-BE9A-4A4A-B5D1-5480D67DD497}" type="pres">
      <dgm:prSet presAssocID="{44CC279D-D38D-4D6D-BF7C-1AECB3CB7B35}" presName="Triangle" presStyleLbl="alignNode1" presStyleIdx="3" presStyleCnt="7"/>
      <dgm:spPr/>
    </dgm:pt>
    <dgm:pt modelId="{1AC4E6D2-B260-4039-A26B-CD1BA715408A}" type="pres">
      <dgm:prSet presAssocID="{A5AB51EF-1A4A-4DE4-BDA4-4F1FC612C682}" presName="sibTrans" presStyleCnt="0"/>
      <dgm:spPr/>
    </dgm:pt>
    <dgm:pt modelId="{D611ACE5-570A-4F8B-8AAE-2F256CA795B1}" type="pres">
      <dgm:prSet presAssocID="{A5AB51EF-1A4A-4DE4-BDA4-4F1FC612C682}" presName="space" presStyleCnt="0"/>
      <dgm:spPr/>
    </dgm:pt>
    <dgm:pt modelId="{F3B804ED-A0B2-4766-B806-D77E76EF5686}" type="pres">
      <dgm:prSet presAssocID="{D1A81AF6-6839-416D-ADAC-D14C4EA7DDA9}" presName="composite" presStyleCnt="0"/>
      <dgm:spPr/>
    </dgm:pt>
    <dgm:pt modelId="{3984F593-14E2-4DE6-8296-707E4929F96E}" type="pres">
      <dgm:prSet presAssocID="{D1A81AF6-6839-416D-ADAC-D14C4EA7DDA9}" presName="LShape" presStyleLbl="alignNode1" presStyleIdx="4" presStyleCnt="7"/>
      <dgm:spPr/>
    </dgm:pt>
    <dgm:pt modelId="{02E3BFF1-08C0-4EBE-82A9-569AC1DCFE2A}" type="pres">
      <dgm:prSet presAssocID="{D1A81AF6-6839-416D-ADAC-D14C4EA7DDA9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784D00-5404-4D87-AC3B-F3B49CFBC078}" type="pres">
      <dgm:prSet presAssocID="{D1A81AF6-6839-416D-ADAC-D14C4EA7DDA9}" presName="Triangle" presStyleLbl="alignNode1" presStyleIdx="5" presStyleCnt="7"/>
      <dgm:spPr/>
    </dgm:pt>
    <dgm:pt modelId="{8FA53D4F-2342-4EAF-9D13-00FBB14995F4}" type="pres">
      <dgm:prSet presAssocID="{84CCB79C-21D9-4EAB-8883-D5AAF81DCD82}" presName="sibTrans" presStyleCnt="0"/>
      <dgm:spPr/>
    </dgm:pt>
    <dgm:pt modelId="{AD2892DF-8883-40FD-B2F1-39A47B7BE68B}" type="pres">
      <dgm:prSet presAssocID="{84CCB79C-21D9-4EAB-8883-D5AAF81DCD82}" presName="space" presStyleCnt="0"/>
      <dgm:spPr/>
    </dgm:pt>
    <dgm:pt modelId="{2AB965AD-84F2-4CAC-A5C4-B22582AED8A5}" type="pres">
      <dgm:prSet presAssocID="{9707AC63-4F5A-44F6-8D0C-6E059B47BD3B}" presName="composite" presStyleCnt="0"/>
      <dgm:spPr/>
    </dgm:pt>
    <dgm:pt modelId="{B5F99C6C-1953-4A35-8175-6FA52D70BB4A}" type="pres">
      <dgm:prSet presAssocID="{9707AC63-4F5A-44F6-8D0C-6E059B47BD3B}" presName="LShape" presStyleLbl="alignNode1" presStyleIdx="6" presStyleCnt="7"/>
      <dgm:spPr/>
    </dgm:pt>
    <dgm:pt modelId="{A45B26E1-9AB5-40C1-AA54-D98614EFF238}" type="pres">
      <dgm:prSet presAssocID="{9707AC63-4F5A-44F6-8D0C-6E059B47BD3B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17CFC41-B509-4195-BC13-C01AAF5AB3ED}" srcId="{FEC2754D-7018-4912-957B-73D84A40CFAD}" destId="{A62D9FC0-9EE4-464B-8015-AA1DB6F60AD8}" srcOrd="0" destOrd="0" parTransId="{64A2BD5B-6B63-488F-AB1E-D027522B8DFD}" sibTransId="{7D17C145-3DF6-4971-8C7C-6404D6E09199}"/>
    <dgm:cxn modelId="{DE6CEFF3-CC5A-443C-97D1-CA9E211E76B5}" type="presOf" srcId="{44CC279D-D38D-4D6D-BF7C-1AECB3CB7B35}" destId="{0B0CA2C3-3244-42E5-A090-CBE5BD30D2FC}" srcOrd="0" destOrd="0" presId="urn:microsoft.com/office/officeart/2009/3/layout/StepUpProcess"/>
    <dgm:cxn modelId="{0BFD603B-7832-4AAC-BAB4-4E0CCBEC46DE}" srcId="{FEC2754D-7018-4912-957B-73D84A40CFAD}" destId="{9707AC63-4F5A-44F6-8D0C-6E059B47BD3B}" srcOrd="3" destOrd="0" parTransId="{A7081365-AF40-4D93-8AE7-0433F4A80E23}" sibTransId="{550D871E-A09E-42EE-BEF8-02DDEF2F8EB5}"/>
    <dgm:cxn modelId="{0F272792-49EC-4BB4-B9C3-E1568E4A81FE}" type="presOf" srcId="{D1A81AF6-6839-416D-ADAC-D14C4EA7DDA9}" destId="{02E3BFF1-08C0-4EBE-82A9-569AC1DCFE2A}" srcOrd="0" destOrd="0" presId="urn:microsoft.com/office/officeart/2009/3/layout/StepUpProcess"/>
    <dgm:cxn modelId="{E3175DD7-CAD7-49A9-8846-03AB76A16D16}" type="presOf" srcId="{9707AC63-4F5A-44F6-8D0C-6E059B47BD3B}" destId="{A45B26E1-9AB5-40C1-AA54-D98614EFF238}" srcOrd="0" destOrd="0" presId="urn:microsoft.com/office/officeart/2009/3/layout/StepUpProcess"/>
    <dgm:cxn modelId="{29909902-0B95-44EB-A991-549C633E1E7E}" srcId="{FEC2754D-7018-4912-957B-73D84A40CFAD}" destId="{44CC279D-D38D-4D6D-BF7C-1AECB3CB7B35}" srcOrd="1" destOrd="0" parTransId="{15D8134A-C05A-4410-B18C-1131936EAFB8}" sibTransId="{A5AB51EF-1A4A-4DE4-BDA4-4F1FC612C682}"/>
    <dgm:cxn modelId="{62FE754D-8B3A-44FF-9390-45C2D66B75EF}" type="presOf" srcId="{FEC2754D-7018-4912-957B-73D84A40CFAD}" destId="{1AA1B674-8452-49D8-B143-1A020DB4ED84}" srcOrd="0" destOrd="0" presId="urn:microsoft.com/office/officeart/2009/3/layout/StepUpProcess"/>
    <dgm:cxn modelId="{9C9C5EA1-4229-4939-B9DA-BD5F04CC4BA7}" srcId="{FEC2754D-7018-4912-957B-73D84A40CFAD}" destId="{D1A81AF6-6839-416D-ADAC-D14C4EA7DDA9}" srcOrd="2" destOrd="0" parTransId="{2532B815-5861-4BE9-9CEB-83AE45303A67}" sibTransId="{84CCB79C-21D9-4EAB-8883-D5AAF81DCD82}"/>
    <dgm:cxn modelId="{03E09BA8-3BC7-4B39-ABEB-556FEAD27881}" type="presOf" srcId="{A62D9FC0-9EE4-464B-8015-AA1DB6F60AD8}" destId="{3EDB68B1-315E-4CDC-A495-C96957D7A755}" srcOrd="0" destOrd="0" presId="urn:microsoft.com/office/officeart/2009/3/layout/StepUpProcess"/>
    <dgm:cxn modelId="{1A030225-FBFE-4DEB-B7D7-C4042295DC76}" type="presParOf" srcId="{1AA1B674-8452-49D8-B143-1A020DB4ED84}" destId="{7849E739-137D-4EB5-B048-9091C806CA06}" srcOrd="0" destOrd="0" presId="urn:microsoft.com/office/officeart/2009/3/layout/StepUpProcess"/>
    <dgm:cxn modelId="{46ECB7A1-2913-4CDF-BBA1-DB81EBB87494}" type="presParOf" srcId="{7849E739-137D-4EB5-B048-9091C806CA06}" destId="{EA62AE6F-4386-41A9-8002-F2A222ED30BC}" srcOrd="0" destOrd="0" presId="urn:microsoft.com/office/officeart/2009/3/layout/StepUpProcess"/>
    <dgm:cxn modelId="{3C5853F2-8978-4FE7-B952-AB7B61D2F827}" type="presParOf" srcId="{7849E739-137D-4EB5-B048-9091C806CA06}" destId="{3EDB68B1-315E-4CDC-A495-C96957D7A755}" srcOrd="1" destOrd="0" presId="urn:microsoft.com/office/officeart/2009/3/layout/StepUpProcess"/>
    <dgm:cxn modelId="{C236A7DD-6362-4855-A9F9-9A2826EA941F}" type="presParOf" srcId="{7849E739-137D-4EB5-B048-9091C806CA06}" destId="{6CDEB0F6-C1DE-456E-BB17-1D0A7A02AC3C}" srcOrd="2" destOrd="0" presId="urn:microsoft.com/office/officeart/2009/3/layout/StepUpProcess"/>
    <dgm:cxn modelId="{2E6E4123-DF50-4D8B-97B9-B5276B3F8354}" type="presParOf" srcId="{1AA1B674-8452-49D8-B143-1A020DB4ED84}" destId="{5C2D157A-047E-45C1-ACBE-15CDCFBCFF0A}" srcOrd="1" destOrd="0" presId="urn:microsoft.com/office/officeart/2009/3/layout/StepUpProcess"/>
    <dgm:cxn modelId="{400AF865-957F-43F4-AA16-975856798096}" type="presParOf" srcId="{5C2D157A-047E-45C1-ACBE-15CDCFBCFF0A}" destId="{646A44EF-20FB-4CD1-B02F-50416264F9C7}" srcOrd="0" destOrd="0" presId="urn:microsoft.com/office/officeart/2009/3/layout/StepUpProcess"/>
    <dgm:cxn modelId="{468908D7-8B52-462D-957B-DC254587B768}" type="presParOf" srcId="{1AA1B674-8452-49D8-B143-1A020DB4ED84}" destId="{805598EC-DD4C-4838-98D7-24400F6D5666}" srcOrd="2" destOrd="0" presId="urn:microsoft.com/office/officeart/2009/3/layout/StepUpProcess"/>
    <dgm:cxn modelId="{7CF21979-F5C3-4603-BD1B-8F5D0B57B437}" type="presParOf" srcId="{805598EC-DD4C-4838-98D7-24400F6D5666}" destId="{7EFD4BB0-A13D-472A-A9DD-1D77C7EC7E44}" srcOrd="0" destOrd="0" presId="urn:microsoft.com/office/officeart/2009/3/layout/StepUpProcess"/>
    <dgm:cxn modelId="{41F183D5-CADE-48DB-8103-DF2BA484C43A}" type="presParOf" srcId="{805598EC-DD4C-4838-98D7-24400F6D5666}" destId="{0B0CA2C3-3244-42E5-A090-CBE5BD30D2FC}" srcOrd="1" destOrd="0" presId="urn:microsoft.com/office/officeart/2009/3/layout/StepUpProcess"/>
    <dgm:cxn modelId="{79512A12-F243-4370-AEC3-7994BFA79437}" type="presParOf" srcId="{805598EC-DD4C-4838-98D7-24400F6D5666}" destId="{E4BC68CF-BE9A-4A4A-B5D1-5480D67DD497}" srcOrd="2" destOrd="0" presId="urn:microsoft.com/office/officeart/2009/3/layout/StepUpProcess"/>
    <dgm:cxn modelId="{E11FB764-0543-4574-8679-6320B5BD5660}" type="presParOf" srcId="{1AA1B674-8452-49D8-B143-1A020DB4ED84}" destId="{1AC4E6D2-B260-4039-A26B-CD1BA715408A}" srcOrd="3" destOrd="0" presId="urn:microsoft.com/office/officeart/2009/3/layout/StepUpProcess"/>
    <dgm:cxn modelId="{0DE3FF78-270D-4998-B0EC-BB0F5B88F3BD}" type="presParOf" srcId="{1AC4E6D2-B260-4039-A26B-CD1BA715408A}" destId="{D611ACE5-570A-4F8B-8AAE-2F256CA795B1}" srcOrd="0" destOrd="0" presId="urn:microsoft.com/office/officeart/2009/3/layout/StepUpProcess"/>
    <dgm:cxn modelId="{E718E5BE-86BC-467E-9F31-AD9FED142EEF}" type="presParOf" srcId="{1AA1B674-8452-49D8-B143-1A020DB4ED84}" destId="{F3B804ED-A0B2-4766-B806-D77E76EF5686}" srcOrd="4" destOrd="0" presId="urn:microsoft.com/office/officeart/2009/3/layout/StepUpProcess"/>
    <dgm:cxn modelId="{B79DF4A6-3B54-4C83-9D78-8AF9DD74AA21}" type="presParOf" srcId="{F3B804ED-A0B2-4766-B806-D77E76EF5686}" destId="{3984F593-14E2-4DE6-8296-707E4929F96E}" srcOrd="0" destOrd="0" presId="urn:microsoft.com/office/officeart/2009/3/layout/StepUpProcess"/>
    <dgm:cxn modelId="{EF2A83DC-6AF2-4BF0-9AA0-F39C8EA9C64F}" type="presParOf" srcId="{F3B804ED-A0B2-4766-B806-D77E76EF5686}" destId="{02E3BFF1-08C0-4EBE-82A9-569AC1DCFE2A}" srcOrd="1" destOrd="0" presId="urn:microsoft.com/office/officeart/2009/3/layout/StepUpProcess"/>
    <dgm:cxn modelId="{FC3C3F42-4CD8-49AB-B65B-0CE6CC24CBE7}" type="presParOf" srcId="{F3B804ED-A0B2-4766-B806-D77E76EF5686}" destId="{EB784D00-5404-4D87-AC3B-F3B49CFBC078}" srcOrd="2" destOrd="0" presId="urn:microsoft.com/office/officeart/2009/3/layout/StepUpProcess"/>
    <dgm:cxn modelId="{5B155994-AC91-450E-B014-3EB04AE433BF}" type="presParOf" srcId="{1AA1B674-8452-49D8-B143-1A020DB4ED84}" destId="{8FA53D4F-2342-4EAF-9D13-00FBB14995F4}" srcOrd="5" destOrd="0" presId="urn:microsoft.com/office/officeart/2009/3/layout/StepUpProcess"/>
    <dgm:cxn modelId="{7072F30C-3DA8-46E9-93F2-45F05F08FC28}" type="presParOf" srcId="{8FA53D4F-2342-4EAF-9D13-00FBB14995F4}" destId="{AD2892DF-8883-40FD-B2F1-39A47B7BE68B}" srcOrd="0" destOrd="0" presId="urn:microsoft.com/office/officeart/2009/3/layout/StepUpProcess"/>
    <dgm:cxn modelId="{DA2C8995-CA8D-4517-B621-E233AC1129C2}" type="presParOf" srcId="{1AA1B674-8452-49D8-B143-1A020DB4ED84}" destId="{2AB965AD-84F2-4CAC-A5C4-B22582AED8A5}" srcOrd="6" destOrd="0" presId="urn:microsoft.com/office/officeart/2009/3/layout/StepUpProcess"/>
    <dgm:cxn modelId="{AC7FDF7C-4197-43F4-9218-09FC88DEA60B}" type="presParOf" srcId="{2AB965AD-84F2-4CAC-A5C4-B22582AED8A5}" destId="{B5F99C6C-1953-4A35-8175-6FA52D70BB4A}" srcOrd="0" destOrd="0" presId="urn:microsoft.com/office/officeart/2009/3/layout/StepUpProcess"/>
    <dgm:cxn modelId="{1C5FB003-712C-43B3-ABC2-CBEA75D72BC9}" type="presParOf" srcId="{2AB965AD-84F2-4CAC-A5C4-B22582AED8A5}" destId="{A45B26E1-9AB5-40C1-AA54-D98614EFF23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5876D9-E497-4882-BAAB-B7821D64D19E}" type="doc">
      <dgm:prSet loTypeId="urn:microsoft.com/office/officeart/2005/8/layout/venn1" loCatId="relationship" qsTypeId="urn:microsoft.com/office/officeart/2005/8/quickstyle/3d3" qsCatId="3D" csTypeId="urn:microsoft.com/office/officeart/2005/8/colors/accent2_1" csCatId="accent2" phldr="1"/>
      <dgm:spPr/>
    </dgm:pt>
    <dgm:pt modelId="{45C25134-B57C-454D-B06F-657C01B28C6F}">
      <dgm:prSet phldrT="[Texto]" custT="1"/>
      <dgm:spPr/>
      <dgm:t>
        <a:bodyPr/>
        <a:lstStyle/>
        <a:p>
          <a:r>
            <a:rPr lang="es-EC" sz="1800" dirty="0" smtClean="0"/>
            <a:t>Actividades diarias</a:t>
          </a:r>
          <a:endParaRPr lang="es-EC" sz="1800" dirty="0"/>
        </a:p>
      </dgm:t>
    </dgm:pt>
    <dgm:pt modelId="{860AB3B2-B2FB-4376-A1EA-70A1D8313192}" type="parTrans" cxnId="{C237DCDE-1DFC-4732-B068-2541A77FD40D}">
      <dgm:prSet/>
      <dgm:spPr/>
      <dgm:t>
        <a:bodyPr/>
        <a:lstStyle/>
        <a:p>
          <a:endParaRPr lang="es-EC"/>
        </a:p>
      </dgm:t>
    </dgm:pt>
    <dgm:pt modelId="{7B436F3A-734D-4C47-AD51-D1041F798350}" type="sibTrans" cxnId="{C237DCDE-1DFC-4732-B068-2541A77FD40D}">
      <dgm:prSet/>
      <dgm:spPr/>
      <dgm:t>
        <a:bodyPr/>
        <a:lstStyle/>
        <a:p>
          <a:endParaRPr lang="es-EC"/>
        </a:p>
      </dgm:t>
    </dgm:pt>
    <dgm:pt modelId="{53F388CE-3435-442E-A446-DD890DC7D35F}">
      <dgm:prSet phldrT="[Texto]" custT="1"/>
      <dgm:spPr/>
      <dgm:t>
        <a:bodyPr/>
        <a:lstStyle/>
        <a:p>
          <a:r>
            <a:rPr lang="es-EC" sz="1800" dirty="0" smtClean="0"/>
            <a:t>Proyectos informáticos</a:t>
          </a:r>
          <a:endParaRPr lang="es-EC" sz="1800" dirty="0"/>
        </a:p>
      </dgm:t>
    </dgm:pt>
    <dgm:pt modelId="{5E505C17-CBF1-4E60-B643-6EB5ABDD6532}" type="parTrans" cxnId="{96EED6A6-6ADA-4FBB-859C-C2BE1BD36BFD}">
      <dgm:prSet/>
      <dgm:spPr/>
      <dgm:t>
        <a:bodyPr/>
        <a:lstStyle/>
        <a:p>
          <a:endParaRPr lang="es-EC"/>
        </a:p>
      </dgm:t>
    </dgm:pt>
    <dgm:pt modelId="{752C3E09-1ACF-41CA-9F0E-2B8AAA6F560B}" type="sibTrans" cxnId="{96EED6A6-6ADA-4FBB-859C-C2BE1BD36BFD}">
      <dgm:prSet/>
      <dgm:spPr/>
      <dgm:t>
        <a:bodyPr/>
        <a:lstStyle/>
        <a:p>
          <a:endParaRPr lang="es-EC"/>
        </a:p>
      </dgm:t>
    </dgm:pt>
    <dgm:pt modelId="{5FF2006E-CC20-477B-8B12-87C17E6C067A}">
      <dgm:prSet phldrT="[Texto]" custT="1"/>
      <dgm:spPr/>
      <dgm:t>
        <a:bodyPr/>
        <a:lstStyle/>
        <a:p>
          <a:r>
            <a:rPr lang="es-EC" sz="1800" dirty="0" smtClean="0"/>
            <a:t>Inversión en nuevos proyectos</a:t>
          </a:r>
          <a:endParaRPr lang="es-EC" sz="1800" dirty="0"/>
        </a:p>
      </dgm:t>
    </dgm:pt>
    <dgm:pt modelId="{E910A5F2-A691-4FF5-B380-068A7DE42733}" type="parTrans" cxnId="{BB1A33ED-72D5-44ED-868B-15AEEA213009}">
      <dgm:prSet/>
      <dgm:spPr/>
      <dgm:t>
        <a:bodyPr/>
        <a:lstStyle/>
        <a:p>
          <a:endParaRPr lang="es-EC"/>
        </a:p>
      </dgm:t>
    </dgm:pt>
    <dgm:pt modelId="{306D1BE1-5F83-41E6-A07E-ABECC533E529}" type="sibTrans" cxnId="{BB1A33ED-72D5-44ED-868B-15AEEA213009}">
      <dgm:prSet/>
      <dgm:spPr/>
      <dgm:t>
        <a:bodyPr/>
        <a:lstStyle/>
        <a:p>
          <a:endParaRPr lang="es-EC"/>
        </a:p>
      </dgm:t>
    </dgm:pt>
    <dgm:pt modelId="{B4BD005B-8378-433F-A590-B0FAB38EF6DB}" type="pres">
      <dgm:prSet presAssocID="{FB5876D9-E497-4882-BAAB-B7821D64D19E}" presName="compositeShape" presStyleCnt="0">
        <dgm:presLayoutVars>
          <dgm:chMax val="7"/>
          <dgm:dir/>
          <dgm:resizeHandles val="exact"/>
        </dgm:presLayoutVars>
      </dgm:prSet>
      <dgm:spPr/>
    </dgm:pt>
    <dgm:pt modelId="{54FC2D4D-92F5-4613-9158-93563E568559}" type="pres">
      <dgm:prSet presAssocID="{45C25134-B57C-454D-B06F-657C01B28C6F}" presName="circ1" presStyleLbl="vennNode1" presStyleIdx="0" presStyleCnt="3"/>
      <dgm:spPr/>
      <dgm:t>
        <a:bodyPr/>
        <a:lstStyle/>
        <a:p>
          <a:endParaRPr lang="es-EC"/>
        </a:p>
      </dgm:t>
    </dgm:pt>
    <dgm:pt modelId="{52E47D8F-FED1-4E0F-AA89-3D61F22EFF0F}" type="pres">
      <dgm:prSet presAssocID="{45C25134-B57C-454D-B06F-657C01B28C6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141287-050F-4D58-A61C-E507DA3221B6}" type="pres">
      <dgm:prSet presAssocID="{53F388CE-3435-442E-A446-DD890DC7D35F}" presName="circ2" presStyleLbl="vennNode1" presStyleIdx="1" presStyleCnt="3"/>
      <dgm:spPr/>
      <dgm:t>
        <a:bodyPr/>
        <a:lstStyle/>
        <a:p>
          <a:endParaRPr lang="es-EC"/>
        </a:p>
      </dgm:t>
    </dgm:pt>
    <dgm:pt modelId="{756BDBEB-ADE4-4BCF-95A4-8EE17DBA47E5}" type="pres">
      <dgm:prSet presAssocID="{53F388CE-3435-442E-A446-DD890DC7D35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7088DE-8B65-4F28-9308-20B1330676C5}" type="pres">
      <dgm:prSet presAssocID="{5FF2006E-CC20-477B-8B12-87C17E6C067A}" presName="circ3" presStyleLbl="vennNode1" presStyleIdx="2" presStyleCnt="3"/>
      <dgm:spPr/>
      <dgm:t>
        <a:bodyPr/>
        <a:lstStyle/>
        <a:p>
          <a:endParaRPr lang="es-EC"/>
        </a:p>
      </dgm:t>
    </dgm:pt>
    <dgm:pt modelId="{4D067F05-CB19-4FDB-BFEE-7C10B75A11D4}" type="pres">
      <dgm:prSet presAssocID="{5FF2006E-CC20-477B-8B12-87C17E6C067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DC4EC4F-CFCD-440A-8ECD-0DF47ECEA5D1}" type="presOf" srcId="{53F388CE-3435-442E-A446-DD890DC7D35F}" destId="{B4141287-050F-4D58-A61C-E507DA3221B6}" srcOrd="0" destOrd="0" presId="urn:microsoft.com/office/officeart/2005/8/layout/venn1"/>
    <dgm:cxn modelId="{B4B3D00F-423A-424D-833A-CCCC0646C061}" type="presOf" srcId="{45C25134-B57C-454D-B06F-657C01B28C6F}" destId="{54FC2D4D-92F5-4613-9158-93563E568559}" srcOrd="0" destOrd="0" presId="urn:microsoft.com/office/officeart/2005/8/layout/venn1"/>
    <dgm:cxn modelId="{881A896F-C78C-4D12-AC11-46E6F2A5DB5C}" type="presOf" srcId="{5FF2006E-CC20-477B-8B12-87C17E6C067A}" destId="{4D067F05-CB19-4FDB-BFEE-7C10B75A11D4}" srcOrd="1" destOrd="0" presId="urn:microsoft.com/office/officeart/2005/8/layout/venn1"/>
    <dgm:cxn modelId="{96EED6A6-6ADA-4FBB-859C-C2BE1BD36BFD}" srcId="{FB5876D9-E497-4882-BAAB-B7821D64D19E}" destId="{53F388CE-3435-442E-A446-DD890DC7D35F}" srcOrd="1" destOrd="0" parTransId="{5E505C17-CBF1-4E60-B643-6EB5ABDD6532}" sibTransId="{752C3E09-1ACF-41CA-9F0E-2B8AAA6F560B}"/>
    <dgm:cxn modelId="{3002AE8D-5A39-4E3F-A8C2-23BC1693BC98}" type="presOf" srcId="{FB5876D9-E497-4882-BAAB-B7821D64D19E}" destId="{B4BD005B-8378-433F-A590-B0FAB38EF6DB}" srcOrd="0" destOrd="0" presId="urn:microsoft.com/office/officeart/2005/8/layout/venn1"/>
    <dgm:cxn modelId="{BB1A33ED-72D5-44ED-868B-15AEEA213009}" srcId="{FB5876D9-E497-4882-BAAB-B7821D64D19E}" destId="{5FF2006E-CC20-477B-8B12-87C17E6C067A}" srcOrd="2" destOrd="0" parTransId="{E910A5F2-A691-4FF5-B380-068A7DE42733}" sibTransId="{306D1BE1-5F83-41E6-A07E-ABECC533E529}"/>
    <dgm:cxn modelId="{869ACD73-AB2A-4638-8C62-F9627C2A424F}" type="presOf" srcId="{5FF2006E-CC20-477B-8B12-87C17E6C067A}" destId="{E67088DE-8B65-4F28-9308-20B1330676C5}" srcOrd="0" destOrd="0" presId="urn:microsoft.com/office/officeart/2005/8/layout/venn1"/>
    <dgm:cxn modelId="{51B214CA-2527-44AF-8B3A-CCB2228AE3B7}" type="presOf" srcId="{45C25134-B57C-454D-B06F-657C01B28C6F}" destId="{52E47D8F-FED1-4E0F-AA89-3D61F22EFF0F}" srcOrd="1" destOrd="0" presId="urn:microsoft.com/office/officeart/2005/8/layout/venn1"/>
    <dgm:cxn modelId="{0FA7D28B-44C3-4322-87DB-E1E8EBF03E68}" type="presOf" srcId="{53F388CE-3435-442E-A446-DD890DC7D35F}" destId="{756BDBEB-ADE4-4BCF-95A4-8EE17DBA47E5}" srcOrd="1" destOrd="0" presId="urn:microsoft.com/office/officeart/2005/8/layout/venn1"/>
    <dgm:cxn modelId="{C237DCDE-1DFC-4732-B068-2541A77FD40D}" srcId="{FB5876D9-E497-4882-BAAB-B7821D64D19E}" destId="{45C25134-B57C-454D-B06F-657C01B28C6F}" srcOrd="0" destOrd="0" parTransId="{860AB3B2-B2FB-4376-A1EA-70A1D8313192}" sibTransId="{7B436F3A-734D-4C47-AD51-D1041F798350}"/>
    <dgm:cxn modelId="{566E2C3F-9417-4F5B-98F1-76296411C959}" type="presParOf" srcId="{B4BD005B-8378-433F-A590-B0FAB38EF6DB}" destId="{54FC2D4D-92F5-4613-9158-93563E568559}" srcOrd="0" destOrd="0" presId="urn:microsoft.com/office/officeart/2005/8/layout/venn1"/>
    <dgm:cxn modelId="{DF319E8B-0FE8-4E7B-B05D-AB68F0B226E6}" type="presParOf" srcId="{B4BD005B-8378-433F-A590-B0FAB38EF6DB}" destId="{52E47D8F-FED1-4E0F-AA89-3D61F22EFF0F}" srcOrd="1" destOrd="0" presId="urn:microsoft.com/office/officeart/2005/8/layout/venn1"/>
    <dgm:cxn modelId="{833015E8-E6FB-4023-9FB8-B44707B29ED1}" type="presParOf" srcId="{B4BD005B-8378-433F-A590-B0FAB38EF6DB}" destId="{B4141287-050F-4D58-A61C-E507DA3221B6}" srcOrd="2" destOrd="0" presId="urn:microsoft.com/office/officeart/2005/8/layout/venn1"/>
    <dgm:cxn modelId="{2CF65785-7960-4396-9BB4-8BF11CE1D237}" type="presParOf" srcId="{B4BD005B-8378-433F-A590-B0FAB38EF6DB}" destId="{756BDBEB-ADE4-4BCF-95A4-8EE17DBA47E5}" srcOrd="3" destOrd="0" presId="urn:microsoft.com/office/officeart/2005/8/layout/venn1"/>
    <dgm:cxn modelId="{3435ABDE-DFC4-4AC3-A83F-5861E159522B}" type="presParOf" srcId="{B4BD005B-8378-433F-A590-B0FAB38EF6DB}" destId="{E67088DE-8B65-4F28-9308-20B1330676C5}" srcOrd="4" destOrd="0" presId="urn:microsoft.com/office/officeart/2005/8/layout/venn1"/>
    <dgm:cxn modelId="{C64CC29B-A1E8-4DB1-9A13-325AA7DCDB05}" type="presParOf" srcId="{B4BD005B-8378-433F-A590-B0FAB38EF6DB}" destId="{4D067F05-CB19-4FDB-BFEE-7C10B75A11D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08CF1C-C7A5-4637-88BE-56111AADC0A4}" type="doc">
      <dgm:prSet loTypeId="urn:microsoft.com/office/officeart/2005/8/layout/arrow2" loCatId="process" qsTypeId="urn:microsoft.com/office/officeart/2005/8/quickstyle/simple5" qsCatId="simple" csTypeId="urn:microsoft.com/office/officeart/2005/8/colors/colorful5" csCatId="colorful" phldr="1"/>
      <dgm:spPr/>
    </dgm:pt>
    <dgm:pt modelId="{BF4F21B0-34C9-4189-B97F-4816398BCC0E}">
      <dgm:prSet phldrT="[Texto]"/>
      <dgm:spPr/>
      <dgm:t>
        <a:bodyPr/>
        <a:lstStyle/>
        <a:p>
          <a:r>
            <a:rPr lang="es-EC" dirty="0" smtClean="0"/>
            <a:t>Acto de planeamiento</a:t>
          </a:r>
          <a:endParaRPr lang="es-EC" dirty="0"/>
        </a:p>
      </dgm:t>
    </dgm:pt>
    <dgm:pt modelId="{762402C3-D7CE-4D63-9849-A7A2C6C24E12}" type="parTrans" cxnId="{EEE51A39-686A-4555-BBE5-5DE8384555AD}">
      <dgm:prSet/>
      <dgm:spPr/>
      <dgm:t>
        <a:bodyPr/>
        <a:lstStyle/>
        <a:p>
          <a:endParaRPr lang="es-EC"/>
        </a:p>
      </dgm:t>
    </dgm:pt>
    <dgm:pt modelId="{C0B294EF-19BC-418C-A056-44924B11FF78}" type="sibTrans" cxnId="{EEE51A39-686A-4555-BBE5-5DE8384555AD}">
      <dgm:prSet/>
      <dgm:spPr/>
      <dgm:t>
        <a:bodyPr/>
        <a:lstStyle/>
        <a:p>
          <a:endParaRPr lang="es-EC"/>
        </a:p>
      </dgm:t>
    </dgm:pt>
    <dgm:pt modelId="{D875A35E-9FAE-47A6-9610-64B6CF41ECDC}">
      <dgm:prSet phldrT="[Texto]"/>
      <dgm:spPr/>
      <dgm:t>
        <a:bodyPr/>
        <a:lstStyle/>
        <a:p>
          <a:r>
            <a:rPr lang="es-EC" dirty="0" smtClean="0"/>
            <a:t>Reconocimiento consciente del carácter de futuro.</a:t>
          </a:r>
          <a:endParaRPr lang="es-EC" dirty="0"/>
        </a:p>
      </dgm:t>
    </dgm:pt>
    <dgm:pt modelId="{3E8D27AF-5D78-4277-88C5-338C65B0793C}" type="parTrans" cxnId="{6AE60A0D-8F12-49E5-AB0F-7B7BE6F141B4}">
      <dgm:prSet/>
      <dgm:spPr/>
      <dgm:t>
        <a:bodyPr/>
        <a:lstStyle/>
        <a:p>
          <a:endParaRPr lang="es-EC"/>
        </a:p>
      </dgm:t>
    </dgm:pt>
    <dgm:pt modelId="{384C0A69-3A36-464A-AC3C-B102A1A3CD63}" type="sibTrans" cxnId="{6AE60A0D-8F12-49E5-AB0F-7B7BE6F141B4}">
      <dgm:prSet/>
      <dgm:spPr/>
      <dgm:t>
        <a:bodyPr/>
        <a:lstStyle/>
        <a:p>
          <a:endParaRPr lang="es-EC"/>
        </a:p>
      </dgm:t>
    </dgm:pt>
    <dgm:pt modelId="{516B9CDB-672E-48FF-8C71-399105F5C28C}">
      <dgm:prSet phldrT="[Texto]"/>
      <dgm:spPr/>
      <dgm:t>
        <a:bodyPr/>
        <a:lstStyle/>
        <a:p>
          <a:r>
            <a:rPr lang="es-EC" dirty="0" smtClean="0"/>
            <a:t>Acepta la premisa de que es imposible predecir el futuro.</a:t>
          </a:r>
          <a:endParaRPr lang="es-EC" dirty="0"/>
        </a:p>
      </dgm:t>
    </dgm:pt>
    <dgm:pt modelId="{6FC1B5E8-5E22-4728-BFEF-5E81B555C895}" type="parTrans" cxnId="{A528A0D6-5D19-4F80-88DA-A5B9CFCFABF0}">
      <dgm:prSet/>
      <dgm:spPr/>
      <dgm:t>
        <a:bodyPr/>
        <a:lstStyle/>
        <a:p>
          <a:endParaRPr lang="es-EC"/>
        </a:p>
      </dgm:t>
    </dgm:pt>
    <dgm:pt modelId="{B7438D99-1977-49F4-B81D-0153D970D9D5}" type="sibTrans" cxnId="{A528A0D6-5D19-4F80-88DA-A5B9CFCFABF0}">
      <dgm:prSet/>
      <dgm:spPr/>
      <dgm:t>
        <a:bodyPr/>
        <a:lstStyle/>
        <a:p>
          <a:endParaRPr lang="es-EC"/>
        </a:p>
      </dgm:t>
    </dgm:pt>
    <dgm:pt modelId="{47C3C2C0-34BE-44DD-93B7-FB0C49FBF333}" type="pres">
      <dgm:prSet presAssocID="{1F08CF1C-C7A5-4637-88BE-56111AADC0A4}" presName="arrowDiagram" presStyleCnt="0">
        <dgm:presLayoutVars>
          <dgm:chMax val="5"/>
          <dgm:dir/>
          <dgm:resizeHandles val="exact"/>
        </dgm:presLayoutVars>
      </dgm:prSet>
      <dgm:spPr/>
    </dgm:pt>
    <dgm:pt modelId="{C1162926-D410-43A6-9BF8-577C7276B46A}" type="pres">
      <dgm:prSet presAssocID="{1F08CF1C-C7A5-4637-88BE-56111AADC0A4}" presName="arrow" presStyleLbl="bgShp" presStyleIdx="0" presStyleCnt="1"/>
      <dgm:spPr/>
    </dgm:pt>
    <dgm:pt modelId="{EA211D2D-2519-4783-8615-206804DBA407}" type="pres">
      <dgm:prSet presAssocID="{1F08CF1C-C7A5-4637-88BE-56111AADC0A4}" presName="arrowDiagram3" presStyleCnt="0"/>
      <dgm:spPr/>
    </dgm:pt>
    <dgm:pt modelId="{09EEC2BB-2E0B-4411-A29A-E794DB52737D}" type="pres">
      <dgm:prSet presAssocID="{BF4F21B0-34C9-4189-B97F-4816398BCC0E}" presName="bullet3a" presStyleLbl="node1" presStyleIdx="0" presStyleCnt="3"/>
      <dgm:spPr/>
    </dgm:pt>
    <dgm:pt modelId="{90E8650C-78A4-4511-8DC3-3501D7BE2347}" type="pres">
      <dgm:prSet presAssocID="{BF4F21B0-34C9-4189-B97F-4816398BCC0E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A39273-4205-4827-B822-D3CB917AF203}" type="pres">
      <dgm:prSet presAssocID="{D875A35E-9FAE-47A6-9610-64B6CF41ECDC}" presName="bullet3b" presStyleLbl="node1" presStyleIdx="1" presStyleCnt="3"/>
      <dgm:spPr/>
    </dgm:pt>
    <dgm:pt modelId="{36A9CDD0-AC1D-473F-84F3-333B5DEC21F6}" type="pres">
      <dgm:prSet presAssocID="{D875A35E-9FAE-47A6-9610-64B6CF41ECDC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9C3B39-1C38-4490-907A-B5CD7935D061}" type="pres">
      <dgm:prSet presAssocID="{516B9CDB-672E-48FF-8C71-399105F5C28C}" presName="bullet3c" presStyleLbl="node1" presStyleIdx="2" presStyleCnt="3"/>
      <dgm:spPr/>
    </dgm:pt>
    <dgm:pt modelId="{D0A2E53B-3991-44D5-AAD0-92706D63F4E8}" type="pres">
      <dgm:prSet presAssocID="{516B9CDB-672E-48FF-8C71-399105F5C28C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EE51A39-686A-4555-BBE5-5DE8384555AD}" srcId="{1F08CF1C-C7A5-4637-88BE-56111AADC0A4}" destId="{BF4F21B0-34C9-4189-B97F-4816398BCC0E}" srcOrd="0" destOrd="0" parTransId="{762402C3-D7CE-4D63-9849-A7A2C6C24E12}" sibTransId="{C0B294EF-19BC-418C-A056-44924B11FF78}"/>
    <dgm:cxn modelId="{A528A0D6-5D19-4F80-88DA-A5B9CFCFABF0}" srcId="{1F08CF1C-C7A5-4637-88BE-56111AADC0A4}" destId="{516B9CDB-672E-48FF-8C71-399105F5C28C}" srcOrd="2" destOrd="0" parTransId="{6FC1B5E8-5E22-4728-BFEF-5E81B555C895}" sibTransId="{B7438D99-1977-49F4-B81D-0153D970D9D5}"/>
    <dgm:cxn modelId="{6AE60A0D-8F12-49E5-AB0F-7B7BE6F141B4}" srcId="{1F08CF1C-C7A5-4637-88BE-56111AADC0A4}" destId="{D875A35E-9FAE-47A6-9610-64B6CF41ECDC}" srcOrd="1" destOrd="0" parTransId="{3E8D27AF-5D78-4277-88C5-338C65B0793C}" sibTransId="{384C0A69-3A36-464A-AC3C-B102A1A3CD63}"/>
    <dgm:cxn modelId="{47D22ED0-DC76-43BD-8D66-77BE137A3FC7}" type="presOf" srcId="{516B9CDB-672E-48FF-8C71-399105F5C28C}" destId="{D0A2E53B-3991-44D5-AAD0-92706D63F4E8}" srcOrd="0" destOrd="0" presId="urn:microsoft.com/office/officeart/2005/8/layout/arrow2"/>
    <dgm:cxn modelId="{49940F06-5AC9-4E25-901A-FB397D5317CC}" type="presOf" srcId="{1F08CF1C-C7A5-4637-88BE-56111AADC0A4}" destId="{47C3C2C0-34BE-44DD-93B7-FB0C49FBF333}" srcOrd="0" destOrd="0" presId="urn:microsoft.com/office/officeart/2005/8/layout/arrow2"/>
    <dgm:cxn modelId="{1225B47D-4346-4F3C-B962-0C73C2F0273E}" type="presOf" srcId="{BF4F21B0-34C9-4189-B97F-4816398BCC0E}" destId="{90E8650C-78A4-4511-8DC3-3501D7BE2347}" srcOrd="0" destOrd="0" presId="urn:microsoft.com/office/officeart/2005/8/layout/arrow2"/>
    <dgm:cxn modelId="{071AACCC-04F3-451E-A777-92B38E218C5A}" type="presOf" srcId="{D875A35E-9FAE-47A6-9610-64B6CF41ECDC}" destId="{36A9CDD0-AC1D-473F-84F3-333B5DEC21F6}" srcOrd="0" destOrd="0" presId="urn:microsoft.com/office/officeart/2005/8/layout/arrow2"/>
    <dgm:cxn modelId="{CE2D3E1E-3CAD-44DB-B083-A3248E75DEA0}" type="presParOf" srcId="{47C3C2C0-34BE-44DD-93B7-FB0C49FBF333}" destId="{C1162926-D410-43A6-9BF8-577C7276B46A}" srcOrd="0" destOrd="0" presId="urn:microsoft.com/office/officeart/2005/8/layout/arrow2"/>
    <dgm:cxn modelId="{93F9ED17-9327-4A9A-9580-56F8955C2800}" type="presParOf" srcId="{47C3C2C0-34BE-44DD-93B7-FB0C49FBF333}" destId="{EA211D2D-2519-4783-8615-206804DBA407}" srcOrd="1" destOrd="0" presId="urn:microsoft.com/office/officeart/2005/8/layout/arrow2"/>
    <dgm:cxn modelId="{ED6D66EA-BEC9-4F5D-AFA4-D5D75CB30619}" type="presParOf" srcId="{EA211D2D-2519-4783-8615-206804DBA407}" destId="{09EEC2BB-2E0B-4411-A29A-E794DB52737D}" srcOrd="0" destOrd="0" presId="urn:microsoft.com/office/officeart/2005/8/layout/arrow2"/>
    <dgm:cxn modelId="{E80D6C96-E3C0-4F04-BF3A-E0105C20DF0C}" type="presParOf" srcId="{EA211D2D-2519-4783-8615-206804DBA407}" destId="{90E8650C-78A4-4511-8DC3-3501D7BE2347}" srcOrd="1" destOrd="0" presId="urn:microsoft.com/office/officeart/2005/8/layout/arrow2"/>
    <dgm:cxn modelId="{E4B56BFF-8678-49BD-A89A-4F61FB50D204}" type="presParOf" srcId="{EA211D2D-2519-4783-8615-206804DBA407}" destId="{66A39273-4205-4827-B822-D3CB917AF203}" srcOrd="2" destOrd="0" presId="urn:microsoft.com/office/officeart/2005/8/layout/arrow2"/>
    <dgm:cxn modelId="{38290C4E-D5CB-4376-A47B-38461914A222}" type="presParOf" srcId="{EA211D2D-2519-4783-8615-206804DBA407}" destId="{36A9CDD0-AC1D-473F-84F3-333B5DEC21F6}" srcOrd="3" destOrd="0" presId="urn:microsoft.com/office/officeart/2005/8/layout/arrow2"/>
    <dgm:cxn modelId="{2FB59435-9C51-496E-B69B-E9624B96F0DC}" type="presParOf" srcId="{EA211D2D-2519-4783-8615-206804DBA407}" destId="{809C3B39-1C38-4490-907A-B5CD7935D061}" srcOrd="4" destOrd="0" presId="urn:microsoft.com/office/officeart/2005/8/layout/arrow2"/>
    <dgm:cxn modelId="{75956839-5FE0-4C5D-A427-DAE6B483F4F2}" type="presParOf" srcId="{EA211D2D-2519-4783-8615-206804DBA407}" destId="{D0A2E53B-3991-44D5-AAD0-92706D63F4E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45C94C-7FA1-4745-9C4C-6EBE7213E987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44569DAE-3E99-4EE4-8644-AD9009804D81}">
      <dgm:prSet phldrT="[Texto]" custT="1"/>
      <dgm:spPr/>
      <dgm:t>
        <a:bodyPr/>
        <a:lstStyle/>
        <a:p>
          <a:r>
            <a:rPr lang="es-EC" sz="2000" dirty="0" smtClean="0"/>
            <a:t>Etapas del Plan Estratégico</a:t>
          </a:r>
          <a:endParaRPr lang="es-EC" sz="2000" dirty="0"/>
        </a:p>
      </dgm:t>
    </dgm:pt>
    <dgm:pt modelId="{AC392F3E-8B77-4A9A-8D79-F908A4A46A7C}" type="parTrans" cxnId="{000D4BA2-93E7-45B6-83C7-AED94F9E85D0}">
      <dgm:prSet/>
      <dgm:spPr/>
      <dgm:t>
        <a:bodyPr/>
        <a:lstStyle/>
        <a:p>
          <a:endParaRPr lang="es-EC"/>
        </a:p>
      </dgm:t>
    </dgm:pt>
    <dgm:pt modelId="{8456470D-00DD-4B45-8907-96668B216DE2}" type="sibTrans" cxnId="{000D4BA2-93E7-45B6-83C7-AED94F9E85D0}">
      <dgm:prSet/>
      <dgm:spPr/>
      <dgm:t>
        <a:bodyPr/>
        <a:lstStyle/>
        <a:p>
          <a:endParaRPr lang="es-EC"/>
        </a:p>
      </dgm:t>
    </dgm:pt>
    <dgm:pt modelId="{2415B54E-C7AF-4D60-889E-9DF8B58A65F4}">
      <dgm:prSet phldrT="[Texto]" custT="1"/>
      <dgm:spPr/>
      <dgm:t>
        <a:bodyPr/>
        <a:lstStyle/>
        <a:p>
          <a:r>
            <a:rPr lang="es-EC" sz="2000" dirty="0" smtClean="0"/>
            <a:t>Análisis estratégico</a:t>
          </a:r>
          <a:endParaRPr lang="es-EC" sz="2000" dirty="0"/>
        </a:p>
      </dgm:t>
    </dgm:pt>
    <dgm:pt modelId="{EBBA47B9-B124-49D3-B54F-B12E6FC3F36A}" type="parTrans" cxnId="{8D82D974-0D8C-4A5B-BC73-54FA0CA59919}">
      <dgm:prSet/>
      <dgm:spPr/>
      <dgm:t>
        <a:bodyPr/>
        <a:lstStyle/>
        <a:p>
          <a:endParaRPr lang="es-EC" dirty="0"/>
        </a:p>
      </dgm:t>
    </dgm:pt>
    <dgm:pt modelId="{12F8E677-D373-4322-A8E5-BD413D704DA0}" type="sibTrans" cxnId="{8D82D974-0D8C-4A5B-BC73-54FA0CA59919}">
      <dgm:prSet/>
      <dgm:spPr/>
      <dgm:t>
        <a:bodyPr/>
        <a:lstStyle/>
        <a:p>
          <a:endParaRPr lang="es-EC"/>
        </a:p>
      </dgm:t>
    </dgm:pt>
    <dgm:pt modelId="{35CBC179-2544-42B0-BC24-36CE925FDBF6}">
      <dgm:prSet phldrT="[Texto]" custT="1"/>
      <dgm:spPr/>
      <dgm:t>
        <a:bodyPr/>
        <a:lstStyle/>
        <a:p>
          <a:r>
            <a:rPr lang="es-EC" sz="2000" dirty="0" smtClean="0"/>
            <a:t>Formulación estratégica</a:t>
          </a:r>
          <a:endParaRPr lang="es-EC" sz="2000" dirty="0"/>
        </a:p>
      </dgm:t>
    </dgm:pt>
    <dgm:pt modelId="{F944950C-B841-4759-B07F-2F78B4099E30}" type="parTrans" cxnId="{C744B922-9FDC-444D-9281-5FA5B633D4C1}">
      <dgm:prSet/>
      <dgm:spPr/>
      <dgm:t>
        <a:bodyPr/>
        <a:lstStyle/>
        <a:p>
          <a:endParaRPr lang="es-EC" dirty="0"/>
        </a:p>
      </dgm:t>
    </dgm:pt>
    <dgm:pt modelId="{F258D969-F59F-4AB7-B86A-F1EF1428AB0E}" type="sibTrans" cxnId="{C744B922-9FDC-444D-9281-5FA5B633D4C1}">
      <dgm:prSet/>
      <dgm:spPr/>
      <dgm:t>
        <a:bodyPr/>
        <a:lstStyle/>
        <a:p>
          <a:endParaRPr lang="es-EC"/>
        </a:p>
      </dgm:t>
    </dgm:pt>
    <dgm:pt modelId="{34E663AC-651F-4D71-9CBE-0CE27C1F27AF}">
      <dgm:prSet phldrT="[Texto]" custT="1"/>
      <dgm:spPr/>
      <dgm:t>
        <a:bodyPr/>
        <a:lstStyle/>
        <a:p>
          <a:r>
            <a:rPr lang="es-EC" sz="2000" dirty="0" smtClean="0"/>
            <a:t>Implementación estratégica</a:t>
          </a:r>
          <a:endParaRPr lang="es-EC" sz="2000" dirty="0"/>
        </a:p>
      </dgm:t>
    </dgm:pt>
    <dgm:pt modelId="{2F3CD01E-4D43-40AD-A577-8C698F598576}" type="parTrans" cxnId="{7B993758-8942-49AA-B45C-89C7B4447DFA}">
      <dgm:prSet/>
      <dgm:spPr/>
      <dgm:t>
        <a:bodyPr/>
        <a:lstStyle/>
        <a:p>
          <a:endParaRPr lang="es-EC" dirty="0"/>
        </a:p>
      </dgm:t>
    </dgm:pt>
    <dgm:pt modelId="{117C45A1-C5BD-474C-94BD-91FEF38B39F6}" type="sibTrans" cxnId="{7B993758-8942-49AA-B45C-89C7B4447DFA}">
      <dgm:prSet/>
      <dgm:spPr/>
      <dgm:t>
        <a:bodyPr/>
        <a:lstStyle/>
        <a:p>
          <a:endParaRPr lang="es-EC"/>
        </a:p>
      </dgm:t>
    </dgm:pt>
    <dgm:pt modelId="{75176894-BFC0-4994-A450-376A4DE694D2}" type="pres">
      <dgm:prSet presAssocID="{FA45C94C-7FA1-4745-9C4C-6EBE7213E98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9CB2214-6184-461A-AF25-9B484CEB7D57}" type="pres">
      <dgm:prSet presAssocID="{44569DAE-3E99-4EE4-8644-AD9009804D81}" presName="root1" presStyleCnt="0"/>
      <dgm:spPr/>
    </dgm:pt>
    <dgm:pt modelId="{C0D527F9-7516-438F-931D-0C5208BBFDA6}" type="pres">
      <dgm:prSet presAssocID="{44569DAE-3E99-4EE4-8644-AD9009804D8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6E759C7-59F8-499F-925B-AC1653491084}" type="pres">
      <dgm:prSet presAssocID="{44569DAE-3E99-4EE4-8644-AD9009804D81}" presName="level2hierChild" presStyleCnt="0"/>
      <dgm:spPr/>
    </dgm:pt>
    <dgm:pt modelId="{501BF63C-914A-4002-AE2D-4AA225D164F2}" type="pres">
      <dgm:prSet presAssocID="{EBBA47B9-B124-49D3-B54F-B12E6FC3F36A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ADFDC6D5-40D2-4A82-8D4B-9E8173099094}" type="pres">
      <dgm:prSet presAssocID="{EBBA47B9-B124-49D3-B54F-B12E6FC3F36A}" presName="connTx" presStyleLbl="parChTrans1D2" presStyleIdx="0" presStyleCnt="3"/>
      <dgm:spPr/>
      <dgm:t>
        <a:bodyPr/>
        <a:lstStyle/>
        <a:p>
          <a:endParaRPr lang="es-EC"/>
        </a:p>
      </dgm:t>
    </dgm:pt>
    <dgm:pt modelId="{3E7E59C6-BA75-497C-906D-AC3557007CF8}" type="pres">
      <dgm:prSet presAssocID="{2415B54E-C7AF-4D60-889E-9DF8B58A65F4}" presName="root2" presStyleCnt="0"/>
      <dgm:spPr/>
    </dgm:pt>
    <dgm:pt modelId="{F3F1F66C-97E3-4649-963D-8B3F60D0ADA3}" type="pres">
      <dgm:prSet presAssocID="{2415B54E-C7AF-4D60-889E-9DF8B58A65F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C63BD81-5135-4853-9EB9-1AC4A81AA785}" type="pres">
      <dgm:prSet presAssocID="{2415B54E-C7AF-4D60-889E-9DF8B58A65F4}" presName="level3hierChild" presStyleCnt="0"/>
      <dgm:spPr/>
    </dgm:pt>
    <dgm:pt modelId="{8082F540-DA57-45F0-ABED-0CFD28366CFF}" type="pres">
      <dgm:prSet presAssocID="{F944950C-B841-4759-B07F-2F78B4099E30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B93F7E4D-C0DB-4F2A-B197-8DE314EE2F2B}" type="pres">
      <dgm:prSet presAssocID="{F944950C-B841-4759-B07F-2F78B4099E30}" presName="connTx" presStyleLbl="parChTrans1D2" presStyleIdx="1" presStyleCnt="3"/>
      <dgm:spPr/>
      <dgm:t>
        <a:bodyPr/>
        <a:lstStyle/>
        <a:p>
          <a:endParaRPr lang="es-EC"/>
        </a:p>
      </dgm:t>
    </dgm:pt>
    <dgm:pt modelId="{84268D09-C1D3-45AE-97AA-39453825224A}" type="pres">
      <dgm:prSet presAssocID="{35CBC179-2544-42B0-BC24-36CE925FDBF6}" presName="root2" presStyleCnt="0"/>
      <dgm:spPr/>
    </dgm:pt>
    <dgm:pt modelId="{CA1EE00C-1C46-4B46-9D2F-C1C803BF05BC}" type="pres">
      <dgm:prSet presAssocID="{35CBC179-2544-42B0-BC24-36CE925FDBF6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552194A-472B-41CE-8219-E94A05C10D62}" type="pres">
      <dgm:prSet presAssocID="{35CBC179-2544-42B0-BC24-36CE925FDBF6}" presName="level3hierChild" presStyleCnt="0"/>
      <dgm:spPr/>
    </dgm:pt>
    <dgm:pt modelId="{774A6330-A2C3-43A3-89B4-125909A8ABBE}" type="pres">
      <dgm:prSet presAssocID="{2F3CD01E-4D43-40AD-A577-8C698F598576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0B78DEF2-EE4B-4FF1-9DC5-A8DF39DA9E64}" type="pres">
      <dgm:prSet presAssocID="{2F3CD01E-4D43-40AD-A577-8C698F598576}" presName="connTx" presStyleLbl="parChTrans1D2" presStyleIdx="2" presStyleCnt="3"/>
      <dgm:spPr/>
      <dgm:t>
        <a:bodyPr/>
        <a:lstStyle/>
        <a:p>
          <a:endParaRPr lang="es-EC"/>
        </a:p>
      </dgm:t>
    </dgm:pt>
    <dgm:pt modelId="{FB6EA852-9057-4EB1-9DDA-FB208366F1B9}" type="pres">
      <dgm:prSet presAssocID="{34E663AC-651F-4D71-9CBE-0CE27C1F27AF}" presName="root2" presStyleCnt="0"/>
      <dgm:spPr/>
    </dgm:pt>
    <dgm:pt modelId="{90A6AB41-FD6B-49DE-B15C-0D40D4672CB4}" type="pres">
      <dgm:prSet presAssocID="{34E663AC-651F-4D71-9CBE-0CE27C1F27A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2E4981A-2DE5-4FF3-A063-4BFD54EAAC80}" type="pres">
      <dgm:prSet presAssocID="{34E663AC-651F-4D71-9CBE-0CE27C1F27AF}" presName="level3hierChild" presStyleCnt="0"/>
      <dgm:spPr/>
    </dgm:pt>
  </dgm:ptLst>
  <dgm:cxnLst>
    <dgm:cxn modelId="{3D1C55FA-B4C4-4F2A-95EB-6316C933AEB8}" type="presOf" srcId="{F944950C-B841-4759-B07F-2F78B4099E30}" destId="{8082F540-DA57-45F0-ABED-0CFD28366CFF}" srcOrd="0" destOrd="0" presId="urn:microsoft.com/office/officeart/2008/layout/HorizontalMultiLevelHierarchy"/>
    <dgm:cxn modelId="{0575FD7F-9AC9-4B61-AB4A-B1384B45A071}" type="presOf" srcId="{2415B54E-C7AF-4D60-889E-9DF8B58A65F4}" destId="{F3F1F66C-97E3-4649-963D-8B3F60D0ADA3}" srcOrd="0" destOrd="0" presId="urn:microsoft.com/office/officeart/2008/layout/HorizontalMultiLevelHierarchy"/>
    <dgm:cxn modelId="{E1CE5D34-5483-4FED-A9B5-E0FF420C53C1}" type="presOf" srcId="{FA45C94C-7FA1-4745-9C4C-6EBE7213E987}" destId="{75176894-BFC0-4994-A450-376A4DE694D2}" srcOrd="0" destOrd="0" presId="urn:microsoft.com/office/officeart/2008/layout/HorizontalMultiLevelHierarchy"/>
    <dgm:cxn modelId="{52C20F39-86B2-4537-804D-4E51C4CF3E80}" type="presOf" srcId="{2F3CD01E-4D43-40AD-A577-8C698F598576}" destId="{0B78DEF2-EE4B-4FF1-9DC5-A8DF39DA9E64}" srcOrd="1" destOrd="0" presId="urn:microsoft.com/office/officeart/2008/layout/HorizontalMultiLevelHierarchy"/>
    <dgm:cxn modelId="{8D82D974-0D8C-4A5B-BC73-54FA0CA59919}" srcId="{44569DAE-3E99-4EE4-8644-AD9009804D81}" destId="{2415B54E-C7AF-4D60-889E-9DF8B58A65F4}" srcOrd="0" destOrd="0" parTransId="{EBBA47B9-B124-49D3-B54F-B12E6FC3F36A}" sibTransId="{12F8E677-D373-4322-A8E5-BD413D704DA0}"/>
    <dgm:cxn modelId="{C744B922-9FDC-444D-9281-5FA5B633D4C1}" srcId="{44569DAE-3E99-4EE4-8644-AD9009804D81}" destId="{35CBC179-2544-42B0-BC24-36CE925FDBF6}" srcOrd="1" destOrd="0" parTransId="{F944950C-B841-4759-B07F-2F78B4099E30}" sibTransId="{F258D969-F59F-4AB7-B86A-F1EF1428AB0E}"/>
    <dgm:cxn modelId="{5E1CAB64-7F09-47BF-B996-7DD882EEB93F}" type="presOf" srcId="{2F3CD01E-4D43-40AD-A577-8C698F598576}" destId="{774A6330-A2C3-43A3-89B4-125909A8ABBE}" srcOrd="0" destOrd="0" presId="urn:microsoft.com/office/officeart/2008/layout/HorizontalMultiLevelHierarchy"/>
    <dgm:cxn modelId="{000D4BA2-93E7-45B6-83C7-AED94F9E85D0}" srcId="{FA45C94C-7FA1-4745-9C4C-6EBE7213E987}" destId="{44569DAE-3E99-4EE4-8644-AD9009804D81}" srcOrd="0" destOrd="0" parTransId="{AC392F3E-8B77-4A9A-8D79-F908A4A46A7C}" sibTransId="{8456470D-00DD-4B45-8907-96668B216DE2}"/>
    <dgm:cxn modelId="{7B993758-8942-49AA-B45C-89C7B4447DFA}" srcId="{44569DAE-3E99-4EE4-8644-AD9009804D81}" destId="{34E663AC-651F-4D71-9CBE-0CE27C1F27AF}" srcOrd="2" destOrd="0" parTransId="{2F3CD01E-4D43-40AD-A577-8C698F598576}" sibTransId="{117C45A1-C5BD-474C-94BD-91FEF38B39F6}"/>
    <dgm:cxn modelId="{1CEDE7CC-606D-4343-AD29-728FBCC680C5}" type="presOf" srcId="{EBBA47B9-B124-49D3-B54F-B12E6FC3F36A}" destId="{ADFDC6D5-40D2-4A82-8D4B-9E8173099094}" srcOrd="1" destOrd="0" presId="urn:microsoft.com/office/officeart/2008/layout/HorizontalMultiLevelHierarchy"/>
    <dgm:cxn modelId="{0A34338C-2D68-4AA0-9BEB-BEE01B55B6C0}" type="presOf" srcId="{44569DAE-3E99-4EE4-8644-AD9009804D81}" destId="{C0D527F9-7516-438F-931D-0C5208BBFDA6}" srcOrd="0" destOrd="0" presId="urn:microsoft.com/office/officeart/2008/layout/HorizontalMultiLevelHierarchy"/>
    <dgm:cxn modelId="{F23C000F-431A-4084-9863-B75701CD422F}" type="presOf" srcId="{EBBA47B9-B124-49D3-B54F-B12E6FC3F36A}" destId="{501BF63C-914A-4002-AE2D-4AA225D164F2}" srcOrd="0" destOrd="0" presId="urn:microsoft.com/office/officeart/2008/layout/HorizontalMultiLevelHierarchy"/>
    <dgm:cxn modelId="{60468CCE-0B32-412B-A208-B5FAF74755EB}" type="presOf" srcId="{35CBC179-2544-42B0-BC24-36CE925FDBF6}" destId="{CA1EE00C-1C46-4B46-9D2F-C1C803BF05BC}" srcOrd="0" destOrd="0" presId="urn:microsoft.com/office/officeart/2008/layout/HorizontalMultiLevelHierarchy"/>
    <dgm:cxn modelId="{AF55BD93-5696-4D6C-B4C0-A13475C3C016}" type="presOf" srcId="{F944950C-B841-4759-B07F-2F78B4099E30}" destId="{B93F7E4D-C0DB-4F2A-B197-8DE314EE2F2B}" srcOrd="1" destOrd="0" presId="urn:microsoft.com/office/officeart/2008/layout/HorizontalMultiLevelHierarchy"/>
    <dgm:cxn modelId="{58AC013C-E479-4820-A157-22979ADE0613}" type="presOf" srcId="{34E663AC-651F-4D71-9CBE-0CE27C1F27AF}" destId="{90A6AB41-FD6B-49DE-B15C-0D40D4672CB4}" srcOrd="0" destOrd="0" presId="urn:microsoft.com/office/officeart/2008/layout/HorizontalMultiLevelHierarchy"/>
    <dgm:cxn modelId="{497E350E-21DD-4E4E-B08A-6E495A719F17}" type="presParOf" srcId="{75176894-BFC0-4994-A450-376A4DE694D2}" destId="{99CB2214-6184-461A-AF25-9B484CEB7D57}" srcOrd="0" destOrd="0" presId="urn:microsoft.com/office/officeart/2008/layout/HorizontalMultiLevelHierarchy"/>
    <dgm:cxn modelId="{81640CD6-3880-499F-AFBE-58BD50620A18}" type="presParOf" srcId="{99CB2214-6184-461A-AF25-9B484CEB7D57}" destId="{C0D527F9-7516-438F-931D-0C5208BBFDA6}" srcOrd="0" destOrd="0" presId="urn:microsoft.com/office/officeart/2008/layout/HorizontalMultiLevelHierarchy"/>
    <dgm:cxn modelId="{6E4F1DCC-7E47-45C8-914E-6BAB949A2EA2}" type="presParOf" srcId="{99CB2214-6184-461A-AF25-9B484CEB7D57}" destId="{26E759C7-59F8-499F-925B-AC1653491084}" srcOrd="1" destOrd="0" presId="urn:microsoft.com/office/officeart/2008/layout/HorizontalMultiLevelHierarchy"/>
    <dgm:cxn modelId="{5A709451-C9DB-444B-9583-BE89CBB2F7B6}" type="presParOf" srcId="{26E759C7-59F8-499F-925B-AC1653491084}" destId="{501BF63C-914A-4002-AE2D-4AA225D164F2}" srcOrd="0" destOrd="0" presId="urn:microsoft.com/office/officeart/2008/layout/HorizontalMultiLevelHierarchy"/>
    <dgm:cxn modelId="{F3C9932B-4811-4913-AA73-DA4D7012D69E}" type="presParOf" srcId="{501BF63C-914A-4002-AE2D-4AA225D164F2}" destId="{ADFDC6D5-40D2-4A82-8D4B-9E8173099094}" srcOrd="0" destOrd="0" presId="urn:microsoft.com/office/officeart/2008/layout/HorizontalMultiLevelHierarchy"/>
    <dgm:cxn modelId="{A58B0399-1CD4-4E8C-A0B2-11620D227371}" type="presParOf" srcId="{26E759C7-59F8-499F-925B-AC1653491084}" destId="{3E7E59C6-BA75-497C-906D-AC3557007CF8}" srcOrd="1" destOrd="0" presId="urn:microsoft.com/office/officeart/2008/layout/HorizontalMultiLevelHierarchy"/>
    <dgm:cxn modelId="{20F38074-78B7-4A46-891F-06B4D8C982CE}" type="presParOf" srcId="{3E7E59C6-BA75-497C-906D-AC3557007CF8}" destId="{F3F1F66C-97E3-4649-963D-8B3F60D0ADA3}" srcOrd="0" destOrd="0" presId="urn:microsoft.com/office/officeart/2008/layout/HorizontalMultiLevelHierarchy"/>
    <dgm:cxn modelId="{4C00D7BA-935A-423F-8D88-96E0287C10A7}" type="presParOf" srcId="{3E7E59C6-BA75-497C-906D-AC3557007CF8}" destId="{5C63BD81-5135-4853-9EB9-1AC4A81AA785}" srcOrd="1" destOrd="0" presId="urn:microsoft.com/office/officeart/2008/layout/HorizontalMultiLevelHierarchy"/>
    <dgm:cxn modelId="{FEE3C61F-B612-41E3-B33E-6E1377B59F19}" type="presParOf" srcId="{26E759C7-59F8-499F-925B-AC1653491084}" destId="{8082F540-DA57-45F0-ABED-0CFD28366CFF}" srcOrd="2" destOrd="0" presId="urn:microsoft.com/office/officeart/2008/layout/HorizontalMultiLevelHierarchy"/>
    <dgm:cxn modelId="{94C66EA1-CA90-48F3-8421-4A62F2118A9A}" type="presParOf" srcId="{8082F540-DA57-45F0-ABED-0CFD28366CFF}" destId="{B93F7E4D-C0DB-4F2A-B197-8DE314EE2F2B}" srcOrd="0" destOrd="0" presId="urn:microsoft.com/office/officeart/2008/layout/HorizontalMultiLevelHierarchy"/>
    <dgm:cxn modelId="{CE1BE544-51A4-4593-A8D7-86FEEB72FA8A}" type="presParOf" srcId="{26E759C7-59F8-499F-925B-AC1653491084}" destId="{84268D09-C1D3-45AE-97AA-39453825224A}" srcOrd="3" destOrd="0" presId="urn:microsoft.com/office/officeart/2008/layout/HorizontalMultiLevelHierarchy"/>
    <dgm:cxn modelId="{F5C4E88F-E14F-43C9-B83C-6D3E0DCCD1E2}" type="presParOf" srcId="{84268D09-C1D3-45AE-97AA-39453825224A}" destId="{CA1EE00C-1C46-4B46-9D2F-C1C803BF05BC}" srcOrd="0" destOrd="0" presId="urn:microsoft.com/office/officeart/2008/layout/HorizontalMultiLevelHierarchy"/>
    <dgm:cxn modelId="{4D0C5E4F-2DC6-431B-9258-CB6CAB88F690}" type="presParOf" srcId="{84268D09-C1D3-45AE-97AA-39453825224A}" destId="{C552194A-472B-41CE-8219-E94A05C10D62}" srcOrd="1" destOrd="0" presId="urn:microsoft.com/office/officeart/2008/layout/HorizontalMultiLevelHierarchy"/>
    <dgm:cxn modelId="{81EB4EF9-C694-4E96-AE3D-3DB3D944230F}" type="presParOf" srcId="{26E759C7-59F8-499F-925B-AC1653491084}" destId="{774A6330-A2C3-43A3-89B4-125909A8ABBE}" srcOrd="4" destOrd="0" presId="urn:microsoft.com/office/officeart/2008/layout/HorizontalMultiLevelHierarchy"/>
    <dgm:cxn modelId="{71587B68-0AFC-4D59-959D-C024FE3EE042}" type="presParOf" srcId="{774A6330-A2C3-43A3-89B4-125909A8ABBE}" destId="{0B78DEF2-EE4B-4FF1-9DC5-A8DF39DA9E64}" srcOrd="0" destOrd="0" presId="urn:microsoft.com/office/officeart/2008/layout/HorizontalMultiLevelHierarchy"/>
    <dgm:cxn modelId="{BE4A2DD5-0766-4DAF-BF6C-8EEC98263D72}" type="presParOf" srcId="{26E759C7-59F8-499F-925B-AC1653491084}" destId="{FB6EA852-9057-4EB1-9DDA-FB208366F1B9}" srcOrd="5" destOrd="0" presId="urn:microsoft.com/office/officeart/2008/layout/HorizontalMultiLevelHierarchy"/>
    <dgm:cxn modelId="{D064A7E6-48B0-4232-9D89-02D0A56B05DF}" type="presParOf" srcId="{FB6EA852-9057-4EB1-9DDA-FB208366F1B9}" destId="{90A6AB41-FD6B-49DE-B15C-0D40D4672CB4}" srcOrd="0" destOrd="0" presId="urn:microsoft.com/office/officeart/2008/layout/HorizontalMultiLevelHierarchy"/>
    <dgm:cxn modelId="{F8A7326D-EE06-4344-B55B-68011521AE02}" type="presParOf" srcId="{FB6EA852-9057-4EB1-9DDA-FB208366F1B9}" destId="{E2E4981A-2DE5-4FF3-A063-4BFD54EAAC8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02803-F7AD-4B19-BE26-CDCC850C8F49}" type="datetimeFigureOut">
              <a:rPr lang="es-EC" smtClean="0"/>
              <a:t>14/01/2016</a:t>
            </a:fld>
            <a:endParaRPr lang="es-EC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87D82-2C57-4FBB-9369-EA168AB0017A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7829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47099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11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10331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12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48678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13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11750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14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16194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15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48598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16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76168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17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23021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18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25686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19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18804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20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4096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55856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21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74542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22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59664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23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751513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24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595830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25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259213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26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447190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27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108526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28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139583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29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080356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30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54873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421391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31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119023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32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151914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33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278856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34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096297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38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787248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39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871638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40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891515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41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063049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42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343889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44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99553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52463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31857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09502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38250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46172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7D82-2C57-4FBB-9369-EA168AB0017A}" type="slidenum">
              <a:rPr lang="es-EC" smtClean="0"/>
              <a:t>10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72693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017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1919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153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5995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221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8009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8186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2008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‹Nº›</a:t>
            </a:fld>
            <a:endParaRPr lang="es-EC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27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2777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‹Nº›</a:t>
            </a:fld>
            <a:endParaRPr lang="es-EC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6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0109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3530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1248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6863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3905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953487-42A6-4CFC-A365-8DC845F55DB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4486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1390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190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0150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7751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7615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6177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1790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23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8125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6054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953487-42A6-4CFC-A365-8DC845F55DB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8340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E953487-42A6-4CFC-A365-8DC845F55DB6}" type="slidenum">
              <a:rPr lang="es-EC" smtClean="0"/>
              <a:t>‹Nº›</a:t>
            </a:fld>
            <a:endParaRPr lang="es-EC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09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5.png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07800" y="1605736"/>
            <a:ext cx="750099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UNIVERSIDAD DE LAS FUERZAS</a:t>
            </a:r>
            <a:r>
              <a:rPr kumimoji="0" lang="es-EC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ARMADAS - ESPE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DEPARTAMENTO DE CIENCIAS ECONÓMICAS, ADMINISTRATIVAS Y DE COMERCIO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DESARROLLO DE UN SISTEMA DE PLANEACIÓN FINANCIERA PARA EL CRECIMIENTO SOSTENIBLE DE LA EMPRESA PÚBLICA METROPOLITANA DE AGUA POTABLE Y SANEAMIENTO EPMAPS DE LA CIUDAD DE QUITO</a:t>
            </a:r>
            <a:endParaRPr kumimoji="0" lang="es-EC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DAVID ANDRÉS FLORES COELLO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Tesis presentada como requisito previo a la obtención del Título de: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INGENIERO </a:t>
            </a:r>
            <a:r>
              <a:rPr lang="es-EC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EN FINANZAS Y AUDITORÍA, CPA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Ing. Álvaro</a:t>
            </a:r>
            <a:r>
              <a:rPr kumimoji="0" lang="es-EC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Carrillo P.</a:t>
            </a: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MBA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DIRECTOR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Eco. Gustavo Moncayo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OPONENTE</a:t>
            </a:r>
            <a:endParaRPr kumimoji="0" lang="es-EC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SANGOLQUÍ, </a:t>
            </a:r>
            <a:r>
              <a:rPr lang="es-EC" sz="1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ENERO</a:t>
            </a: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2016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825" y="456436"/>
            <a:ext cx="2950940" cy="64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1377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10</a:t>
            </a:fld>
            <a:endParaRPr lang="es-EC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15747022"/>
              </p:ext>
            </p:extLst>
          </p:nvPr>
        </p:nvGraphicFramePr>
        <p:xfrm>
          <a:off x="2339788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ángulo 2"/>
          <p:cNvSpPr/>
          <p:nvPr/>
        </p:nvSpPr>
        <p:spPr>
          <a:xfrm>
            <a:off x="532763" y="2738736"/>
            <a:ext cx="3288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dirty="0">
                <a:solidFill>
                  <a:srgbClr val="000000"/>
                </a:solidFill>
                <a:latin typeface="HelveticaNeueLT Std"/>
              </a:rPr>
              <a:t>Según Peter </a:t>
            </a:r>
            <a:r>
              <a:rPr lang="es-ES" dirty="0" smtClean="0">
                <a:solidFill>
                  <a:srgbClr val="000000"/>
                </a:solidFill>
                <a:latin typeface="HelveticaNeueLT Std"/>
              </a:rPr>
              <a:t>Drucker define a </a:t>
            </a:r>
            <a:endParaRPr lang="es-ES" dirty="0">
              <a:solidFill>
                <a:srgbClr val="000000"/>
              </a:solidFill>
              <a:latin typeface="HelveticaNeueLT Std"/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  <a:latin typeface="HelveticaNeueLT Std"/>
              </a:rPr>
              <a:t>Planeación Estratégica como</a:t>
            </a:r>
            <a:r>
              <a:rPr lang="es-ES" b="1" dirty="0" smtClean="0">
                <a:solidFill>
                  <a:srgbClr val="000000"/>
                </a:solidFill>
                <a:latin typeface="HelveticaNeueLT Std"/>
              </a:rPr>
              <a:t>:</a:t>
            </a:r>
          </a:p>
          <a:p>
            <a:pPr algn="ctr"/>
            <a:endParaRPr lang="es-ES" dirty="0">
              <a:solidFill>
                <a:srgbClr val="000000"/>
              </a:solidFill>
              <a:latin typeface="HelveticaNeueLT Std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0418" y="4091828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49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11</a:t>
            </a:fld>
            <a:endParaRPr lang="es-EC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18228844"/>
              </p:ext>
            </p:extLst>
          </p:nvPr>
        </p:nvGraphicFramePr>
        <p:xfrm>
          <a:off x="4201563" y="958001"/>
          <a:ext cx="7394388" cy="5143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ángulo 7"/>
          <p:cNvSpPr/>
          <p:nvPr/>
        </p:nvSpPr>
        <p:spPr>
          <a:xfrm>
            <a:off x="1379668" y="2606297"/>
            <a:ext cx="36629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dirty="0" smtClean="0">
                <a:solidFill>
                  <a:srgbClr val="000000"/>
                </a:solidFill>
                <a:latin typeface="HelveticaNeueLT Std"/>
              </a:rPr>
              <a:t>La planeación y control financiero tiene como propósito mejorar la rentabilidad.</a:t>
            </a:r>
            <a:endParaRPr lang="es-ES" dirty="0">
              <a:solidFill>
                <a:srgbClr val="000000"/>
              </a:solidFill>
              <a:latin typeface="HelveticaNeueLT Std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0383" y="4055644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15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12</a:t>
            </a:fld>
            <a:endParaRPr lang="es-EC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44302" y="736382"/>
            <a:ext cx="5903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400" b="1" i="0" u="none" strike="noStrike" cap="none" normalizeH="0" baseline="0" dirty="0" smtClean="0" bmk="_Toc279854306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CAPÍTULO 3</a:t>
            </a:r>
            <a:r>
              <a:rPr lang="es-ES" sz="2400" b="1" dirty="0" bmk="_Toc279854306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" sz="2400" b="1" dirty="0" smtClean="0" bmk="_Toc279854306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MARCO METODOLÓGICO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69551" y="1329778"/>
            <a:ext cx="53578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200" b="1" dirty="0" bmk="_Toc279854321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INVESTIGACIÓN DE MERCADO</a:t>
            </a:r>
            <a:endParaRPr lang="es-ES_tradnl" sz="2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95406" y="2839721"/>
            <a:ext cx="27860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2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2000" b="1" dirty="0" bmk="_Toc279854323">
                <a:solidFill>
                  <a:srgbClr val="33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METODOLOGÍA DE LA INVESTIGACIÓN</a:t>
            </a:r>
            <a:endParaRPr lang="es-EC" sz="20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13 Cerrar llave"/>
          <p:cNvSpPr/>
          <p:nvPr/>
        </p:nvSpPr>
        <p:spPr>
          <a:xfrm flipH="1">
            <a:off x="4381488" y="1892396"/>
            <a:ext cx="142876" cy="2714644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5 Rectángulo"/>
          <p:cNvSpPr/>
          <p:nvPr/>
        </p:nvSpPr>
        <p:spPr>
          <a:xfrm>
            <a:off x="7560479" y="2012002"/>
            <a:ext cx="2165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Arial" pitchFamily="34" charset="0"/>
                <a:cs typeface="Arial" pitchFamily="34" charset="0"/>
              </a:rPr>
              <a:t>Investigación Descriptiva</a:t>
            </a:r>
          </a:p>
        </p:txBody>
      </p:sp>
      <p:sp>
        <p:nvSpPr>
          <p:cNvPr id="12" name="6 Rectángulo"/>
          <p:cNvSpPr/>
          <p:nvPr/>
        </p:nvSpPr>
        <p:spPr>
          <a:xfrm>
            <a:off x="7560479" y="2629531"/>
            <a:ext cx="15969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Método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Inductivo </a:t>
            </a:r>
            <a:endParaRPr lang="es-EC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7 Rectángulo"/>
          <p:cNvSpPr/>
          <p:nvPr/>
        </p:nvSpPr>
        <p:spPr>
          <a:xfrm>
            <a:off x="7560447" y="3155009"/>
            <a:ext cx="3071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Muestreo probabilístico, de tipo aleatorio simple</a:t>
            </a:r>
            <a:endParaRPr lang="es-EC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702959" y="4063796"/>
            <a:ext cx="27860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lang="es-ES" sz="1400" b="1" dirty="0" bmk="">
                <a:latin typeface="Arial" pitchFamily="34" charset="0"/>
                <a:ea typeface="Calibri" pitchFamily="34" charset="0"/>
                <a:cs typeface="Arial" pitchFamily="34" charset="0"/>
              </a:rPr>
              <a:t>écnicas de Investigación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702959" y="2073415"/>
            <a:ext cx="22860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lang="es-ES" sz="1400" b="1" dirty="0" bmk="">
                <a:latin typeface="Arial" pitchFamily="34" charset="0"/>
                <a:ea typeface="Calibri" pitchFamily="34" charset="0"/>
                <a:cs typeface="Arial" pitchFamily="34" charset="0"/>
              </a:rPr>
              <a:t>ipo de Investigación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702959" y="2654944"/>
            <a:ext cx="26432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lang="es-ES" sz="1400" b="1" dirty="0" bmk="">
                <a:latin typeface="Arial" pitchFamily="34" charset="0"/>
                <a:ea typeface="Calibri" pitchFamily="34" charset="0"/>
                <a:cs typeface="Arial" pitchFamily="34" charset="0"/>
              </a:rPr>
              <a:t>étodo de Investigación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702959" y="3339533"/>
            <a:ext cx="29289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Diseño de Investigación 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2 Rectángulo"/>
          <p:cNvSpPr/>
          <p:nvPr/>
        </p:nvSpPr>
        <p:spPr>
          <a:xfrm>
            <a:off x="7560447" y="3962515"/>
            <a:ext cx="177644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Encuestas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Observación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directa</a:t>
            </a: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fuente secundaria </a:t>
            </a:r>
            <a:endParaRPr lang="es-EC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4 Flecha derecha"/>
          <p:cNvSpPr/>
          <p:nvPr/>
        </p:nvSpPr>
        <p:spPr>
          <a:xfrm>
            <a:off x="7060413" y="2012001"/>
            <a:ext cx="500066" cy="35719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0" name="15 Flecha derecha"/>
          <p:cNvSpPr/>
          <p:nvPr/>
        </p:nvSpPr>
        <p:spPr>
          <a:xfrm>
            <a:off x="7060413" y="2654943"/>
            <a:ext cx="500066" cy="35719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6 Flecha derecha"/>
          <p:cNvSpPr/>
          <p:nvPr/>
        </p:nvSpPr>
        <p:spPr>
          <a:xfrm>
            <a:off x="7060413" y="3297885"/>
            <a:ext cx="500066" cy="35719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2" name="17 Flecha derecha"/>
          <p:cNvSpPr/>
          <p:nvPr/>
        </p:nvSpPr>
        <p:spPr>
          <a:xfrm>
            <a:off x="7060413" y="4083703"/>
            <a:ext cx="500066" cy="35719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2306622" y="5079973"/>
            <a:ext cx="20002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2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dirty="0" bmk="_Toc279854331">
                <a:solidFill>
                  <a:srgbClr val="33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SEGMENTO OBJETIVO</a:t>
            </a:r>
            <a:endParaRPr lang="es-ES_tradnl" sz="20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0 Abrir llave"/>
          <p:cNvSpPr/>
          <p:nvPr/>
        </p:nvSpPr>
        <p:spPr>
          <a:xfrm>
            <a:off x="4381488" y="4947142"/>
            <a:ext cx="142876" cy="1214446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4702959" y="5261978"/>
            <a:ext cx="30718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Usuarios de agua potable de la EPMAPS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11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13</a:t>
            </a:fld>
            <a:endParaRPr lang="es-EC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250118" y="1060616"/>
            <a:ext cx="1725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2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dirty="0" smtClean="0" bmk="_Toc279854323">
                <a:solidFill>
                  <a:srgbClr val="33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POBLACIÓN</a:t>
            </a:r>
            <a:endParaRPr lang="es-ES_tradnl" sz="2000" b="1" dirty="0" bmk="_Toc279854323">
              <a:solidFill>
                <a:srgbClr val="3333CC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804458" y="79900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dirty="0"/>
              <a:t>P</a:t>
            </a:r>
            <a:r>
              <a:rPr lang="es-EC" dirty="0" smtClean="0"/>
              <a:t>oblación </a:t>
            </a:r>
            <a:r>
              <a:rPr lang="es-EC" dirty="0"/>
              <a:t>es finita y comprende el Número de Usuarios del Servicio de Agua Potable en el Distrito Metropolitano de Quito y que es de 612.157 personas.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50118" y="2368028"/>
            <a:ext cx="3466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2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dirty="0" bmk="_Toc279854323">
                <a:solidFill>
                  <a:srgbClr val="33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TAMAÑO DE LA MUESTRA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920354"/>
              </p:ext>
            </p:extLst>
          </p:nvPr>
        </p:nvGraphicFramePr>
        <p:xfrm>
          <a:off x="1360411" y="3429000"/>
          <a:ext cx="4206669" cy="220827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477197"/>
                <a:gridCol w="1729472"/>
              </a:tblGrid>
              <a:tr h="2700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</a:rPr>
                        <a:t>VARIABLES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</a:rPr>
                        <a:t>VALOR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5933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/>
                        <a:t>N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/>
                        <a:t>      612.157   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5933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/>
                        <a:t>P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/>
                        <a:t>            0,50   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5933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/>
                        <a:t>Q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/>
                        <a:t>            0,50   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5933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/>
                        <a:t>E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/>
                        <a:t>            0,05   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5933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/>
                        <a:t>Z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/>
                        <a:t>            1,96   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5933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/>
                        <a:t>Tamaño de Muestra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/>
                        <a:t>             </a:t>
                      </a:r>
                      <a:r>
                        <a:rPr lang="es-ES" sz="1800" kern="1200" dirty="0" smtClean="0"/>
                        <a:t>? 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433" y="4812645"/>
            <a:ext cx="3148774" cy="579625"/>
          </a:xfrm>
          <a:prstGeom prst="rect">
            <a:avLst/>
          </a:prstGeom>
        </p:spPr>
      </p:pic>
      <p:pic>
        <p:nvPicPr>
          <p:cNvPr id="3074" name="Imagen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5"/>
          <a:stretch>
            <a:fillRect/>
          </a:stretch>
        </p:blipFill>
        <p:spPr bwMode="auto">
          <a:xfrm>
            <a:off x="7699904" y="3429000"/>
            <a:ext cx="2335025" cy="120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90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14</a:t>
            </a:fld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88579" y="867117"/>
            <a:ext cx="4214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b="1" dirty="0" smtClean="0" bmk="_Toc279854353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TIEMPO DE PAGO DEL SERVICIO DE AGUA POTABLE 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935347"/>
              </p:ext>
            </p:extLst>
          </p:nvPr>
        </p:nvGraphicFramePr>
        <p:xfrm>
          <a:off x="927848" y="3008062"/>
          <a:ext cx="4881282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8377"/>
                <a:gridCol w="1402114"/>
                <a:gridCol w="1430791"/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FRECUENCIA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PORCENTAJE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Menos de 1 años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4,95%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1 a 5 años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8,33%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6 a 10 años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238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61,98%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Más de 10 años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24,74%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384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023" y="2474259"/>
            <a:ext cx="5310815" cy="319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1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15</a:t>
            </a:fld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88579" y="867117"/>
            <a:ext cx="4214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b="1" dirty="0" smtClean="0" bmk="_Toc279854353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PAGO PUNTUAL DE LAS PLANILLAS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306813"/>
              </p:ext>
            </p:extLst>
          </p:nvPr>
        </p:nvGraphicFramePr>
        <p:xfrm>
          <a:off x="804078" y="3429000"/>
          <a:ext cx="5127533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0697"/>
                <a:gridCol w="1398418"/>
                <a:gridCol w="1398418"/>
              </a:tblGrid>
              <a:tr h="27557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FRECUENCIA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PORCENTAJE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305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79,43%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20,57%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384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853" y="2518694"/>
            <a:ext cx="4955911" cy="298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2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16</a:t>
            </a:fld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69551" y="813329"/>
            <a:ext cx="4969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b="1" dirty="0" smtClean="0" bmk="_Toc279854353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CALIDAD DEL SERVICIO AL MOMENTO DE PAGAR LAS PLANILLAS EN LA EPMAPS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630205"/>
              </p:ext>
            </p:extLst>
          </p:nvPr>
        </p:nvGraphicFramePr>
        <p:xfrm>
          <a:off x="833996" y="2855584"/>
          <a:ext cx="4952721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1237"/>
                <a:gridCol w="1350742"/>
                <a:gridCol w="1350742"/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FRECUENCIA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PORCENTAJE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Excelente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3,13%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Muy Bueno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15,89%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Bueno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191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49,74%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Regular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26,56%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Pésimo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4,69%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384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702" y="2410150"/>
            <a:ext cx="5179989" cy="311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17</a:t>
            </a:fld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69551" y="813329"/>
            <a:ext cx="4969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b="1" dirty="0" smtClean="0" bmk="_Toc279854353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CALIDAD DEL SERVICIO DE AGUA POTABLE RECIBIDO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211581"/>
              </p:ext>
            </p:extLst>
          </p:nvPr>
        </p:nvGraphicFramePr>
        <p:xfrm>
          <a:off x="735387" y="2885518"/>
          <a:ext cx="5181317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5145"/>
                <a:gridCol w="1413086"/>
                <a:gridCol w="1413086"/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FRECUENCIA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PORCENTAJE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Excelente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7,29%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Muy Bueno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11,72%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Bueno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211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54,95%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Regular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21,09%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Pésimo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4,95%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384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810" y="2535219"/>
            <a:ext cx="5195615" cy="312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18</a:t>
            </a:fld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69551" y="813329"/>
            <a:ext cx="4969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b="1" dirty="0" smtClean="0" bmk="_Toc279854353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EXISTENCIA DE CORTES DE AGUA POTABLE EN EL AÑO 2015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063011"/>
              </p:ext>
            </p:extLst>
          </p:nvPr>
        </p:nvGraphicFramePr>
        <p:xfrm>
          <a:off x="942783" y="3079824"/>
          <a:ext cx="5041157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1435"/>
                <a:gridCol w="1374861"/>
                <a:gridCol w="1374861"/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FRECUENCIA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PORCENTAJE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145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37,76%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62,24%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384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197" y="2290093"/>
            <a:ext cx="5186356" cy="312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19</a:t>
            </a:fld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69551" y="674830"/>
            <a:ext cx="49693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b="1" dirty="0" smtClean="0" bmk="_Toc279854353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REQUERIMIENTO DE OBRAS DE AGUA POTABLE Y/O ALCANTARILLADO EN LA LOCALIDAD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465431"/>
              </p:ext>
            </p:extLst>
          </p:nvPr>
        </p:nvGraphicFramePr>
        <p:xfrm>
          <a:off x="748658" y="3093271"/>
          <a:ext cx="5033578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7990"/>
                <a:gridCol w="1372794"/>
                <a:gridCol w="1372794"/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FRECUENCIA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PORCENTAJE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145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37,76%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62,24%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384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776" y="2209412"/>
            <a:ext cx="5319384" cy="333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9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2</a:t>
            </a:fld>
            <a:endParaRPr lang="es-EC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29766" y="736382"/>
            <a:ext cx="43324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400" b="1" i="0" u="none" strike="noStrike" cap="none" normalizeH="0" baseline="0" dirty="0" smtClean="0" bmk="_Toc279854306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CAPÍTULO 1 EL PROBLEMA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82150191"/>
              </p:ext>
            </p:extLst>
          </p:nvPr>
        </p:nvGraphicFramePr>
        <p:xfrm>
          <a:off x="1968236" y="1607949"/>
          <a:ext cx="825552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Resultado de imagen para innovaci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08" y="4145148"/>
            <a:ext cx="2619375" cy="17430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68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20</a:t>
            </a:fld>
            <a:endParaRPr lang="es-EC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961064"/>
              </p:ext>
            </p:extLst>
          </p:nvPr>
        </p:nvGraphicFramePr>
        <p:xfrm>
          <a:off x="950536" y="3225056"/>
          <a:ext cx="4979616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3462"/>
                <a:gridCol w="1358077"/>
                <a:gridCol w="1358077"/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FRECUENCIA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PORCENTAJE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31,77%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262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68,23%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384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69551" y="813330"/>
            <a:ext cx="4969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b="1" dirty="0" smtClean="0" bmk="_Toc279854353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CONOCIMIENTO DE LAS FUNCIONES Y RESPONSABILDIADES DE LA EPMAPS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574" y="2303541"/>
            <a:ext cx="5141532" cy="309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6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21</a:t>
            </a:fld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69551" y="813330"/>
            <a:ext cx="4969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b="1" dirty="0" smtClean="0" bmk="_Toc279854353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CONFORMIDAD CON LOS VALORES CANCELADOS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218518"/>
              </p:ext>
            </p:extLst>
          </p:nvPr>
        </p:nvGraphicFramePr>
        <p:xfrm>
          <a:off x="856410" y="3241190"/>
          <a:ext cx="5140978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6810"/>
                <a:gridCol w="1402084"/>
                <a:gridCol w="1402084"/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FRECUENCIA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PORCENTAJE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198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51,56%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186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48,44%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384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337" name="Gráfico 1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460" y="2434244"/>
            <a:ext cx="5168434" cy="305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4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22</a:t>
            </a:fld>
            <a:endParaRPr lang="es-EC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937324"/>
              </p:ext>
            </p:extLst>
          </p:nvPr>
        </p:nvGraphicFramePr>
        <p:xfrm>
          <a:off x="734205" y="3102191"/>
          <a:ext cx="5182499" cy="1577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5681"/>
                <a:gridCol w="1413409"/>
                <a:gridCol w="1413409"/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FRECUENCIA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PORCENTAJE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Precio Muy Alto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47,31%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justifica el Servicio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51,61%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Otro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1,08%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186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69551" y="813330"/>
            <a:ext cx="4969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b="1" dirty="0" smtClean="0" bmk="_Toc279854353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RAZONES DE INCONFORMIDAD POR EL VALOR LA PLANILLA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150" y="2438011"/>
            <a:ext cx="5087744" cy="306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23</a:t>
            </a:fld>
            <a:endParaRPr lang="es-EC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19177"/>
              </p:ext>
            </p:extLst>
          </p:nvPr>
        </p:nvGraphicFramePr>
        <p:xfrm>
          <a:off x="1097280" y="3119717"/>
          <a:ext cx="4840942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6722"/>
                <a:gridCol w="1350468"/>
                <a:gridCol w="1373752"/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FRECUENCIA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PORCENTAJE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17,97%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315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82,03%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384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6385" name="Gráfico 12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457" y="2465575"/>
            <a:ext cx="4997543" cy="299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569551" y="813330"/>
            <a:ext cx="4969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b="1" dirty="0" smtClean="0" bmk="_Toc279854353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CANCELARÍA UN VALOR ADICIONAL EN SU PLANILLA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2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24</a:t>
            </a:fld>
            <a:endParaRPr lang="es-EC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547518"/>
              </p:ext>
            </p:extLst>
          </p:nvPr>
        </p:nvGraphicFramePr>
        <p:xfrm>
          <a:off x="160449" y="2521133"/>
          <a:ext cx="5767493" cy="2839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2833"/>
                <a:gridCol w="1506072"/>
                <a:gridCol w="1398588"/>
              </a:tblGrid>
              <a:tr h="26075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FRECUENCIA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PORCENTAJE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Mejorar el suministro de agua potable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31,51%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Ampliar el suministro en otros sectores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25,26%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Capacitar al personal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23,18%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Facilidades de pagos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18,49%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Otra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1,56%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384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7409" name="Gráfico 32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048" y="2425232"/>
            <a:ext cx="4937435" cy="30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569551" y="951829"/>
            <a:ext cx="4969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b="1" dirty="0" smtClean="0" bmk="_Toc279854353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SUGERENCIAS DE MEJORA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94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25</a:t>
            </a:fld>
            <a:endParaRPr lang="es-EC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267273"/>
              </p:ext>
            </p:extLst>
          </p:nvPr>
        </p:nvGraphicFramePr>
        <p:xfrm>
          <a:off x="681598" y="3147060"/>
          <a:ext cx="5171295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0589"/>
                <a:gridCol w="1410353"/>
                <a:gridCol w="1410353"/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FRECUENCIA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PORCENTAJE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342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89,06%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10,94%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384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8433" name="Gráfico 32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116" y="2411788"/>
            <a:ext cx="4997543" cy="275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569551" y="951829"/>
            <a:ext cx="4969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b="1" dirty="0" smtClean="0" bmk="_Toc279854353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IMPLEMENTACIÓN DE NUEVAS AGENCIAS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3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26</a:t>
            </a:fld>
            <a:endParaRPr lang="es-EC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105118"/>
              </p:ext>
            </p:extLst>
          </p:nvPr>
        </p:nvGraphicFramePr>
        <p:xfrm>
          <a:off x="547125" y="2929644"/>
          <a:ext cx="5307108" cy="1577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2322"/>
                <a:gridCol w="1447393"/>
                <a:gridCol w="1447393"/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FRECUENCIA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PORCENTAJE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Ventanilla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244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63,54%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Tarjeta de crédito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17,71%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Débito Bancario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18,75%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384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9457" name="Gráfico 32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349" y="2331103"/>
            <a:ext cx="4997543" cy="294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569551" y="951829"/>
            <a:ext cx="4969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b="1" dirty="0" smtClean="0" bmk="_Toc279854353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FORMAS DE PAGO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79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27</a:t>
            </a:fld>
            <a:endParaRPr lang="es-EC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100303" y="736382"/>
            <a:ext cx="39914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400" b="1" i="0" u="none" strike="noStrike" cap="none" normalizeH="0" baseline="0" dirty="0" smtClean="0" bmk="_Toc279854306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CAPÍTULO 4</a:t>
            </a:r>
            <a:r>
              <a:rPr lang="es-ES" sz="2400" b="1" dirty="0" smtClean="0" bmk="_Toc279854306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PROPUESTA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569551" y="1301452"/>
            <a:ext cx="4969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b="1" dirty="0" smtClean="0" bmk="_Toc279854353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ANÁLISIS SITUACIONAL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72352" y="2045523"/>
            <a:ext cx="33348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b="1" dirty="0" smtClean="0" bmk="_Toc279854353">
                <a:latin typeface="Arial" pitchFamily="34" charset="0"/>
                <a:cs typeface="Arial" pitchFamily="34" charset="0"/>
              </a:rPr>
              <a:t>ANÁLISIS ENTORNO</a:t>
            </a:r>
            <a:endParaRPr kumimoji="0" lang="es-EC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436073" y="2789592"/>
            <a:ext cx="1687255" cy="39735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 smtClean="0">
              <a:solidFill>
                <a:schemeClr val="tx1"/>
              </a:solidFill>
            </a:endParaRP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ECUADOR</a:t>
            </a:r>
          </a:p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Flecha abajo 2"/>
          <p:cNvSpPr/>
          <p:nvPr/>
        </p:nvSpPr>
        <p:spPr>
          <a:xfrm>
            <a:off x="5921723" y="2729081"/>
            <a:ext cx="348574" cy="518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Rectángulo 9"/>
          <p:cNvSpPr/>
          <p:nvPr/>
        </p:nvSpPr>
        <p:spPr>
          <a:xfrm>
            <a:off x="6865074" y="2414855"/>
            <a:ext cx="1902408" cy="108248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 smtClean="0">
              <a:solidFill>
                <a:schemeClr val="tx1"/>
              </a:solidFill>
            </a:endParaRP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Reducción Exportaciones (28%)</a:t>
            </a:r>
          </a:p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104815" y="4103155"/>
            <a:ext cx="1902408" cy="108248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 smtClean="0">
              <a:solidFill>
                <a:schemeClr val="tx1"/>
              </a:solidFill>
            </a:endParaRP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Dependencias exportaciones petroleras</a:t>
            </a:r>
          </a:p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103012" y="4103155"/>
            <a:ext cx="1902408" cy="108248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 smtClean="0">
              <a:solidFill>
                <a:schemeClr val="tx1"/>
              </a:solidFill>
            </a:endParaRP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Apreciación del dólar en el mercado internacional</a:t>
            </a:r>
          </a:p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370148" y="4103155"/>
            <a:ext cx="1902408" cy="108248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 smtClean="0">
              <a:solidFill>
                <a:schemeClr val="tx1"/>
              </a:solidFill>
            </a:endParaRP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Pérdida de competitividad</a:t>
            </a:r>
          </a:p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865074" y="3630418"/>
            <a:ext cx="1169894" cy="268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causas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16" name="Conector recto 15"/>
          <p:cNvCxnSpPr/>
          <p:nvPr/>
        </p:nvCxnSpPr>
        <p:spPr>
          <a:xfrm>
            <a:off x="6096010" y="3764889"/>
            <a:ext cx="0" cy="338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3056019" y="3899360"/>
            <a:ext cx="63703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>
            <a:endCxn id="11" idx="0"/>
          </p:cNvCxnSpPr>
          <p:nvPr/>
        </p:nvCxnSpPr>
        <p:spPr>
          <a:xfrm>
            <a:off x="3056019" y="3899360"/>
            <a:ext cx="0" cy="203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9420960" y="3899360"/>
            <a:ext cx="0" cy="203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4381510" y="5544241"/>
            <a:ext cx="3429000" cy="78356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 smtClean="0">
              <a:solidFill>
                <a:schemeClr val="tx1"/>
              </a:solidFill>
            </a:endParaRP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Déficit de la balanza comercial por USD 1.886 millones</a:t>
            </a:r>
          </a:p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9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28</a:t>
            </a:fld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568" y="599469"/>
            <a:ext cx="7258890" cy="30006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568" y="3600142"/>
            <a:ext cx="7258890" cy="274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2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29</a:t>
            </a:fld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055583" y="1035585"/>
            <a:ext cx="4080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b="1" dirty="0" smtClean="0" bmk="_Toc279854353">
                <a:latin typeface="Arial" pitchFamily="34" charset="0"/>
                <a:cs typeface="Arial" pitchFamily="34" charset="0"/>
              </a:rPr>
              <a:t>ANÁLISIS SITUACIONAL EPMAPS</a:t>
            </a:r>
            <a:endParaRPr kumimoji="0" lang="es-EC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97280" y="1841033"/>
            <a:ext cx="7345242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endParaRPr lang="es-ES" b="1" dirty="0">
              <a:solidFill>
                <a:srgbClr val="000000"/>
              </a:solidFill>
              <a:latin typeface="HelveticaNeueLT Std"/>
            </a:endParaRPr>
          </a:p>
          <a:p>
            <a:pPr algn="just"/>
            <a:r>
              <a:rPr lang="es-ES" b="1" dirty="0" smtClean="0">
                <a:solidFill>
                  <a:srgbClr val="000000"/>
                </a:solidFill>
                <a:latin typeface="HelveticaNeueLT Std"/>
              </a:rPr>
              <a:t>MISIÓN: </a:t>
            </a:r>
            <a:r>
              <a:rPr lang="es-ES" dirty="0" smtClean="0">
                <a:solidFill>
                  <a:srgbClr val="000000"/>
                </a:solidFill>
                <a:latin typeface="HelveticaNeueLT Std"/>
              </a:rPr>
              <a:t>Proveer servicios de agua potable y saneamiento con eficiencia y responsabilidad social y ambiental.</a:t>
            </a:r>
          </a:p>
          <a:p>
            <a:pPr algn="just"/>
            <a:endParaRPr lang="es-ES" b="1" dirty="0">
              <a:solidFill>
                <a:srgbClr val="000000"/>
              </a:solidFill>
              <a:latin typeface="HelveticaNeueLT Std"/>
            </a:endParaRPr>
          </a:p>
          <a:p>
            <a:pPr algn="just"/>
            <a:r>
              <a:rPr lang="es-ES" b="1" dirty="0" smtClean="0">
                <a:solidFill>
                  <a:srgbClr val="000000"/>
                </a:solidFill>
                <a:latin typeface="HelveticaNeueLT Std"/>
              </a:rPr>
              <a:t>VISIÖN: </a:t>
            </a:r>
            <a:r>
              <a:rPr lang="es-ES" dirty="0" smtClean="0">
                <a:solidFill>
                  <a:srgbClr val="000000"/>
                </a:solidFill>
                <a:latin typeface="HelveticaNeueLT Std"/>
              </a:rPr>
              <a:t>Ser una empresa líder en gestión sostenible e innovadora de servicios públicos en la Región.</a:t>
            </a:r>
          </a:p>
          <a:p>
            <a:pPr algn="just"/>
            <a:endParaRPr lang="es-ES" dirty="0">
              <a:solidFill>
                <a:srgbClr val="000000"/>
              </a:solidFill>
              <a:latin typeface="HelveticaNeueLT Std"/>
            </a:endParaRPr>
          </a:p>
          <a:p>
            <a:pPr algn="just"/>
            <a:r>
              <a:rPr lang="es-ES" b="1" dirty="0" smtClean="0">
                <a:solidFill>
                  <a:srgbClr val="000000"/>
                </a:solidFill>
                <a:latin typeface="HelveticaNeueLT Std"/>
              </a:rPr>
              <a:t>POLÍTICAS: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HelveticaNeueLT Std"/>
              </a:rPr>
              <a:t>Orientar la gestión hacia la satisfacción de la ciudadanía.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HelveticaNeueLT Std"/>
              </a:rPr>
              <a:t>Desarrollar una gestión exigible, verificable y observable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HelveticaNeueLT Std"/>
              </a:rPr>
              <a:t>Promover la participación ciudadana en la prestación de servicios.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HelveticaNeueLT Std"/>
              </a:rPr>
              <a:t>Enmarcar la gestión en la optimización y uso responsable de recursos públicos.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HelveticaNeueLT Std"/>
              </a:rPr>
              <a:t>Respetar los derechos del cliente.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HelveticaNeueLT Std"/>
              </a:rPr>
              <a:t>Promover la participación efectiva y el compromiso del personal.</a:t>
            </a:r>
          </a:p>
          <a:p>
            <a:pPr algn="ctr"/>
            <a:endParaRPr lang="es-ES" b="1" dirty="0" smtClean="0">
              <a:solidFill>
                <a:srgbClr val="000000"/>
              </a:solidFill>
              <a:latin typeface="HelveticaNeueLT Std"/>
            </a:endParaRPr>
          </a:p>
          <a:p>
            <a:pPr algn="ctr"/>
            <a:endParaRPr lang="es-ES" b="1" dirty="0">
              <a:solidFill>
                <a:srgbClr val="000000"/>
              </a:solidFill>
              <a:latin typeface="HelveticaNeueLT Std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3347" y="3168968"/>
            <a:ext cx="2646245" cy="130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3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3</a:t>
            </a:fld>
            <a:endParaRPr lang="es-EC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38" y="2309559"/>
            <a:ext cx="5695950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ángulo 10"/>
          <p:cNvSpPr/>
          <p:nvPr/>
        </p:nvSpPr>
        <p:spPr>
          <a:xfrm>
            <a:off x="7025558" y="3200444"/>
            <a:ext cx="49361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/>
              <a:t>Encargada de la prestación de servicios de agua potable y alcantarillado sanitario y pluvial en el Distrito Metropolitano de Quito.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2565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30</a:t>
            </a:fld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666"/>
          <a:stretch/>
        </p:blipFill>
        <p:spPr>
          <a:xfrm>
            <a:off x="2986366" y="1966632"/>
            <a:ext cx="6219265" cy="4000500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055583" y="897086"/>
            <a:ext cx="40808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b="1" dirty="0" smtClean="0" bmk="_Toc279854353">
                <a:latin typeface="Arial" pitchFamily="34" charset="0"/>
                <a:cs typeface="Arial" pitchFamily="34" charset="0"/>
              </a:rPr>
              <a:t>ESTRUCTURA DE GESTIÓN EPMAPS</a:t>
            </a:r>
            <a:endParaRPr kumimoji="0" lang="es-EC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31</a:t>
            </a:fld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59" y="2491711"/>
            <a:ext cx="5221046" cy="2745347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0003" y="1923518"/>
            <a:ext cx="55097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/>
              <a:t>Activos (Miles de dólares)</a:t>
            </a:r>
            <a:endParaRPr kumimoji="0" lang="es-EC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6936" y="2491710"/>
            <a:ext cx="5221046" cy="2745347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055583" y="1035585"/>
            <a:ext cx="4080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b="1" dirty="0" smtClean="0" bmk="_Toc279854353">
                <a:latin typeface="Arial" pitchFamily="34" charset="0"/>
                <a:cs typeface="Arial" pitchFamily="34" charset="0"/>
              </a:rPr>
              <a:t>ANÁLISIS FINANCIERO</a:t>
            </a:r>
            <a:endParaRPr kumimoji="0" lang="es-EC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272580" y="1923518"/>
            <a:ext cx="55097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/>
              <a:t>Análisis vertical</a:t>
            </a:r>
            <a:endParaRPr kumimoji="0" lang="es-EC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75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32</a:t>
            </a:fld>
            <a:endParaRPr lang="es-EC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3" t="35670" r="36208" b="24577"/>
          <a:stretch>
            <a:fillRect/>
          </a:stretch>
        </p:blipFill>
        <p:spPr bwMode="auto">
          <a:xfrm>
            <a:off x="0" y="868411"/>
            <a:ext cx="6136745" cy="295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8" t="30995" r="17119" b="23421"/>
          <a:stretch>
            <a:fillRect/>
          </a:stretch>
        </p:blipFill>
        <p:spPr bwMode="auto">
          <a:xfrm>
            <a:off x="5987975" y="3392487"/>
            <a:ext cx="6087484" cy="291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3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33</a:t>
            </a:fld>
            <a:endParaRPr lang="es-EC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0003" y="1923518"/>
            <a:ext cx="55097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/>
              <a:t>Pasivos (Miles </a:t>
            </a:r>
            <a:r>
              <a:rPr lang="es-ES" sz="1600" b="1" dirty="0"/>
              <a:t>de dólares)</a:t>
            </a:r>
            <a:endParaRPr kumimoji="0" lang="es-EC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272580" y="1923518"/>
            <a:ext cx="55097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/>
              <a:t>Análisis vertical</a:t>
            </a:r>
            <a:endParaRPr kumimoji="0" lang="es-EC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50003" y="4022374"/>
            <a:ext cx="55097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/>
              <a:t>Patrimonio </a:t>
            </a:r>
            <a:r>
              <a:rPr lang="es-ES" sz="1600" b="1" dirty="0"/>
              <a:t>(Miles de dólares)</a:t>
            </a:r>
            <a:endParaRPr kumimoji="0" lang="es-EC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272580" y="4022374"/>
            <a:ext cx="55097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/>
              <a:t>Análisis vertical</a:t>
            </a:r>
            <a:endParaRPr kumimoji="0" lang="es-EC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055583" y="1035585"/>
            <a:ext cx="4080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b="1" dirty="0" smtClean="0" bmk="_Toc279854353">
                <a:latin typeface="Arial" pitchFamily="34" charset="0"/>
                <a:cs typeface="Arial" pitchFamily="34" charset="0"/>
              </a:rPr>
              <a:t>ANÁLISIS FINANCIERO</a:t>
            </a:r>
            <a:endParaRPr kumimoji="0" lang="es-EC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15" y="2347316"/>
            <a:ext cx="5221046" cy="158981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580" y="2347316"/>
            <a:ext cx="5221046" cy="158981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2580" y="4553571"/>
            <a:ext cx="5221046" cy="130791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715" y="4590395"/>
            <a:ext cx="5221046" cy="12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34</a:t>
            </a:fld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055583" y="1035585"/>
            <a:ext cx="4080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b="1" dirty="0" smtClean="0" bmk="_Toc279854353">
                <a:latin typeface="Arial" pitchFamily="34" charset="0"/>
                <a:cs typeface="Arial" pitchFamily="34" charset="0"/>
              </a:rPr>
              <a:t>ANÁLISIS FINANCIERO</a:t>
            </a:r>
            <a:endParaRPr kumimoji="0" lang="es-EC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700" y="3009147"/>
            <a:ext cx="5221046" cy="1996154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349700" y="2266236"/>
            <a:ext cx="55097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600" b="1" dirty="0" smtClean="0" bmk="_Toc279854353">
                <a:latin typeface="Arial" pitchFamily="34" charset="0"/>
                <a:cs typeface="Arial" pitchFamily="34" charset="0"/>
              </a:rPr>
              <a:t>INGRESOS ESTRUCTURA VERTICAL</a:t>
            </a:r>
            <a:endParaRPr kumimoji="0" lang="es-EC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70644" y="2266236"/>
            <a:ext cx="1266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600" b="1" dirty="0" bmk="_Toc279854353">
                <a:latin typeface="Arial" pitchFamily="34" charset="0"/>
                <a:cs typeface="Arial" pitchFamily="34" charset="0"/>
              </a:rPr>
              <a:t>INGRESOS</a:t>
            </a:r>
            <a:endParaRPr lang="es-EC" sz="16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68" y="3103929"/>
            <a:ext cx="5507184" cy="180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15 de enero de 2016</a:t>
            </a:r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35</a:t>
            </a:fld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54" y="1167766"/>
            <a:ext cx="5221046" cy="2224722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32542" y="417447"/>
            <a:ext cx="55097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/>
              <a:t>Costos </a:t>
            </a:r>
            <a:r>
              <a:rPr lang="es-ES" sz="1600" b="1" dirty="0"/>
              <a:t>(Miles de dólares)</a:t>
            </a:r>
            <a:endParaRPr kumimoji="0" lang="es-EC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54" y="3698856"/>
            <a:ext cx="5221046" cy="222980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618" y="1167766"/>
            <a:ext cx="5221046" cy="2349164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353262" y="417447"/>
            <a:ext cx="55097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/>
              <a:t>Gastos (Miles </a:t>
            </a:r>
            <a:r>
              <a:rPr lang="es-ES" sz="1600" b="1" dirty="0"/>
              <a:t>de dólares)</a:t>
            </a:r>
            <a:endParaRPr kumimoji="0" lang="es-EC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7618" y="3698856"/>
            <a:ext cx="5221046" cy="237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00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15 de enero de 2016</a:t>
            </a:r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36</a:t>
            </a:fld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b="9034"/>
          <a:stretch/>
        </p:blipFill>
        <p:spPr>
          <a:xfrm>
            <a:off x="2511845" y="416859"/>
            <a:ext cx="7168310" cy="23397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b="13300"/>
          <a:stretch/>
        </p:blipFill>
        <p:spPr>
          <a:xfrm>
            <a:off x="2584940" y="3284911"/>
            <a:ext cx="7022120" cy="225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13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8" t="-14287" r="-638" b="14287"/>
          <a:stretch/>
        </p:blipFill>
        <p:spPr>
          <a:xfrm>
            <a:off x="1933021" y="1331669"/>
            <a:ext cx="8433533" cy="3576507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15 de enero de 2016</a:t>
            </a:r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37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6957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38</a:t>
            </a:fld>
            <a:endParaRPr lang="es-EC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570320"/>
              </p:ext>
            </p:extLst>
          </p:nvPr>
        </p:nvGraphicFramePr>
        <p:xfrm>
          <a:off x="737310" y="873699"/>
          <a:ext cx="10717379" cy="5311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484"/>
                <a:gridCol w="1452282"/>
                <a:gridCol w="1385047"/>
                <a:gridCol w="3523130"/>
                <a:gridCol w="941294"/>
                <a:gridCol w="968188"/>
                <a:gridCol w="1059954"/>
              </a:tblGrid>
              <a:tr h="504407">
                <a:tc gridSpan="4">
                  <a:txBody>
                    <a:bodyPr/>
                    <a:lstStyle/>
                    <a:p>
                      <a:pPr algn="ctr"/>
                      <a:r>
                        <a:rPr lang="es-EC" sz="1800" dirty="0" smtClean="0">
                          <a:solidFill>
                            <a:schemeClr val="tx1"/>
                          </a:solidFill>
                        </a:rPr>
                        <a:t>GESTIÓN FINANCIERA EN ÍNDICES</a:t>
                      </a:r>
                      <a:endParaRPr lang="es-EC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s-EC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es-EC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s-EC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19369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Sostenibilidad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Equilibrio económico y sostenibilidad</a:t>
                      </a:r>
                      <a:r>
                        <a:rPr lang="es-EC" sz="1400" baseline="0" dirty="0" smtClean="0"/>
                        <a:t> financiera.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Margen Operacional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(Ingresos operacionales - costos operacionales - gastos administrativos) / Ingresos Operacionales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24,73%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22,92%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25,61%</a:t>
                      </a:r>
                      <a:endParaRPr lang="es-EC" sz="1400" dirty="0"/>
                    </a:p>
                  </a:txBody>
                  <a:tcPr/>
                </a:tc>
              </a:tr>
              <a:tr h="870621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Liquidez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Cumplimiento de obligaciones al corto plazo</a:t>
                      </a:r>
                      <a:r>
                        <a:rPr lang="es-EC" sz="1400" baseline="0" dirty="0" smtClean="0"/>
                        <a:t> y flujo de caja.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Prueba</a:t>
                      </a:r>
                      <a:r>
                        <a:rPr lang="es-EC" sz="1400" baseline="0" dirty="0" smtClean="0"/>
                        <a:t> ácida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(Activo corriente – Inventario) / Pasivo</a:t>
                      </a:r>
                      <a:r>
                        <a:rPr lang="es-EC" sz="1400" baseline="0" dirty="0" smtClean="0"/>
                        <a:t> corriente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1,12%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0,86%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2,25%</a:t>
                      </a:r>
                      <a:endParaRPr lang="es-EC" sz="1400" dirty="0"/>
                    </a:p>
                  </a:txBody>
                  <a:tcPr/>
                </a:tc>
              </a:tr>
              <a:tr h="1119369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Endeudamiento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Grado</a:t>
                      </a:r>
                      <a:r>
                        <a:rPr lang="es-EC" sz="1400" baseline="0" dirty="0" smtClean="0"/>
                        <a:t> de financiamiento con fondos propios y terceros.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Índice de endeudamiento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(Pasivo</a:t>
                      </a:r>
                      <a:r>
                        <a:rPr lang="es-EC" sz="1400" baseline="0" dirty="0" smtClean="0"/>
                        <a:t> total/Activo Total)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25,92%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25,93%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22,24%</a:t>
                      </a:r>
                      <a:endParaRPr lang="es-EC" sz="1400" dirty="0"/>
                    </a:p>
                  </a:txBody>
                  <a:tcPr/>
                </a:tc>
              </a:tr>
              <a:tr h="1368119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Rentabilidad 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Mide la eficiencia</a:t>
                      </a:r>
                      <a:r>
                        <a:rPr lang="es-EC" sz="1400" baseline="0" dirty="0" smtClean="0"/>
                        <a:t> de la administración y los rendimientos generados con ventas e inversión.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Rentabilidad sobre ventas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(Utilidad neta netas de transferencia</a:t>
                      </a:r>
                      <a:r>
                        <a:rPr lang="es-EC" sz="1400" baseline="0" dirty="0" smtClean="0"/>
                        <a:t> / Ingresos Operacionales)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0,48%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0,46%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9,81%</a:t>
                      </a:r>
                      <a:endParaRPr lang="es-EC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33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39</a:t>
            </a:fld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055583" y="1035585"/>
            <a:ext cx="4080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b="1" dirty="0" smtClean="0" bmk="_Toc279854353">
                <a:latin typeface="Arial" pitchFamily="34" charset="0"/>
                <a:cs typeface="Arial" pitchFamily="34" charset="0"/>
              </a:rPr>
              <a:t>FILOSOFÍA FINANCIERA</a:t>
            </a:r>
            <a:endParaRPr kumimoji="0" lang="es-EC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97280" y="2166153"/>
            <a:ext cx="7345242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endParaRPr lang="es-ES" b="1" dirty="0">
              <a:solidFill>
                <a:srgbClr val="000000"/>
              </a:solidFill>
              <a:latin typeface="HelveticaNeueLT Std"/>
            </a:endParaRPr>
          </a:p>
          <a:p>
            <a:pPr algn="just"/>
            <a:r>
              <a:rPr lang="es-ES" b="1" dirty="0" smtClean="0">
                <a:solidFill>
                  <a:srgbClr val="000000"/>
                </a:solidFill>
                <a:latin typeface="HelveticaNeueLT Std"/>
              </a:rPr>
              <a:t>VISIÓN FINANCIERA: </a:t>
            </a:r>
            <a:r>
              <a:rPr lang="es-ES" dirty="0">
                <a:solidFill>
                  <a:srgbClr val="000000"/>
                </a:solidFill>
                <a:latin typeface="HelveticaNeueLT Std"/>
              </a:rPr>
              <a:t>Liderar a nivel nacional en el manejo eficiente de los recursos financieros de las empresas municipales de agua potable y alcantarillado.</a:t>
            </a:r>
            <a:endParaRPr lang="es-EC" dirty="0">
              <a:solidFill>
                <a:srgbClr val="000000"/>
              </a:solidFill>
              <a:latin typeface="HelveticaNeueLT Std"/>
            </a:endParaRPr>
          </a:p>
          <a:p>
            <a:pPr algn="just"/>
            <a:endParaRPr lang="es-ES" b="1" dirty="0">
              <a:solidFill>
                <a:srgbClr val="000000"/>
              </a:solidFill>
              <a:latin typeface="HelveticaNeueLT Std"/>
            </a:endParaRPr>
          </a:p>
          <a:p>
            <a:pPr algn="just"/>
            <a:r>
              <a:rPr lang="es-ES" b="1" dirty="0" smtClean="0">
                <a:solidFill>
                  <a:srgbClr val="000000"/>
                </a:solidFill>
                <a:latin typeface="HelveticaNeueLT Std"/>
              </a:rPr>
              <a:t>MISIÓN FINANCIERA: </a:t>
            </a:r>
            <a:r>
              <a:rPr lang="es-ES" dirty="0">
                <a:solidFill>
                  <a:srgbClr val="000000"/>
                </a:solidFill>
                <a:latin typeface="HelveticaNeueLT Std"/>
              </a:rPr>
              <a:t>Administrar los recursos financieros de la EPMAPS priorizando la sustentabilidad de la empresa y la calidad en la provisión de servicios de agua potable y </a:t>
            </a:r>
            <a:r>
              <a:rPr lang="es-ES" dirty="0" smtClean="0">
                <a:solidFill>
                  <a:srgbClr val="000000"/>
                </a:solidFill>
                <a:latin typeface="HelveticaNeueLT Std"/>
              </a:rPr>
              <a:t>alcantarillado</a:t>
            </a:r>
          </a:p>
          <a:p>
            <a:pPr algn="just"/>
            <a:endParaRPr lang="es-ES" dirty="0">
              <a:solidFill>
                <a:srgbClr val="000000"/>
              </a:solidFill>
              <a:latin typeface="HelveticaNeueLT Std"/>
            </a:endParaRPr>
          </a:p>
          <a:p>
            <a:pPr algn="just"/>
            <a:r>
              <a:rPr lang="es-ES" b="1" dirty="0" smtClean="0">
                <a:solidFill>
                  <a:srgbClr val="000000"/>
                </a:solidFill>
                <a:latin typeface="HelveticaNeueLT Std"/>
              </a:rPr>
              <a:t>OBJETIVO ESTRATÉGICO 2018: </a:t>
            </a:r>
            <a:r>
              <a:rPr lang="es-ES" dirty="0">
                <a:solidFill>
                  <a:srgbClr val="000000"/>
                </a:solidFill>
                <a:latin typeface="HelveticaNeueLT Std"/>
              </a:rPr>
              <a:t>Superar la crisis financiera y económica que atraviesa el país con eficacia y eficiencia financiera..</a:t>
            </a:r>
          </a:p>
          <a:p>
            <a:pPr algn="ctr"/>
            <a:endParaRPr lang="es-ES" b="1" dirty="0" smtClean="0">
              <a:solidFill>
                <a:srgbClr val="000000"/>
              </a:solidFill>
              <a:latin typeface="HelveticaNeueLT Std"/>
            </a:endParaRPr>
          </a:p>
          <a:p>
            <a:pPr algn="ctr"/>
            <a:endParaRPr lang="es-ES" b="1" dirty="0">
              <a:solidFill>
                <a:srgbClr val="000000"/>
              </a:solidFill>
              <a:latin typeface="HelveticaNeueLT Std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4613" y="2888558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800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4</a:t>
            </a:fld>
            <a:endParaRPr lang="es-EC" dirty="0"/>
          </a:p>
        </p:txBody>
      </p:sp>
      <p:sp>
        <p:nvSpPr>
          <p:cNvPr id="6" name="Elipse 5"/>
          <p:cNvSpPr/>
          <p:nvPr/>
        </p:nvSpPr>
        <p:spPr>
          <a:xfrm>
            <a:off x="4924074" y="573743"/>
            <a:ext cx="2339788" cy="96818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¿</a:t>
            </a:r>
            <a:r>
              <a:rPr lang="es-EC" dirty="0" smtClean="0"/>
              <a:t>Existencia de Problemas en la EPMAPS?</a:t>
            </a:r>
            <a:endParaRPr lang="es-EC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16934608"/>
              </p:ext>
            </p:extLst>
          </p:nvPr>
        </p:nvGraphicFramePr>
        <p:xfrm>
          <a:off x="2693894" y="2124635"/>
          <a:ext cx="6576209" cy="4190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8" name="Conector recto de flecha 7"/>
          <p:cNvCxnSpPr/>
          <p:nvPr/>
        </p:nvCxnSpPr>
        <p:spPr>
          <a:xfrm>
            <a:off x="6093968" y="1541932"/>
            <a:ext cx="0" cy="582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9330" y="2090567"/>
            <a:ext cx="1487140" cy="156183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492358" y="4168588"/>
            <a:ext cx="1694859" cy="1775011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Proyecto Ríos Orientales.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Programa de descontaminación de los ríos de Quito.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Entre otros.</a:t>
            </a:r>
          </a:p>
          <a:p>
            <a:pPr marL="285750" indent="-285750" algn="ctr">
              <a:buFontTx/>
              <a:buChar char="-"/>
            </a:pPr>
            <a:endParaRPr lang="es-EC" sz="1600" dirty="0"/>
          </a:p>
        </p:txBody>
      </p:sp>
      <p:sp>
        <p:nvSpPr>
          <p:cNvPr id="11" name="Rectángulo 10"/>
          <p:cNvSpPr/>
          <p:nvPr/>
        </p:nvSpPr>
        <p:spPr>
          <a:xfrm>
            <a:off x="8861611" y="4168589"/>
            <a:ext cx="1694859" cy="177501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Enterprise Resource Plannig (ERP).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SAP-IS-U (Industry Solutions Utilities)</a:t>
            </a:r>
            <a:endParaRPr lang="es-EC" sz="1600" dirty="0"/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8169087" y="4863352"/>
            <a:ext cx="625288" cy="4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>
            <a:off x="3282470" y="4867834"/>
            <a:ext cx="574161" cy="4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1877" y="2517604"/>
            <a:ext cx="17430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2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40</a:t>
            </a:fld>
            <a:endParaRPr lang="es-EC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398" y="710227"/>
            <a:ext cx="1011520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2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41</a:t>
            </a:fld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33" y="1610650"/>
            <a:ext cx="5221046" cy="29383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6935" y="1610650"/>
            <a:ext cx="5221046" cy="3624061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24877" y="935782"/>
            <a:ext cx="55097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/>
              <a:t>Ingresos</a:t>
            </a:r>
            <a:endParaRPr kumimoji="0" lang="es-EC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272579" y="935782"/>
            <a:ext cx="55097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/>
              <a:t>Gastos</a:t>
            </a:r>
            <a:endParaRPr kumimoji="0" lang="es-EC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589" y="5303285"/>
            <a:ext cx="5221046" cy="904111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24877" y="4549010"/>
            <a:ext cx="55097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/>
              <a:t>Utilidad Operacional</a:t>
            </a:r>
            <a:endParaRPr kumimoji="0" lang="es-EC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75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42</a:t>
            </a:fld>
            <a:endParaRPr lang="es-EC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81991" y="736382"/>
            <a:ext cx="62280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sz="2400" b="1" dirty="0" smtClean="0" bmk="_Toc279854306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CONCLUSIONES Y RECOMENDACIONES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352" y="1368326"/>
            <a:ext cx="33348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b="1" dirty="0" smtClean="0" bmk="_Toc279854353">
                <a:latin typeface="Arial" pitchFamily="34" charset="0"/>
                <a:cs typeface="Arial" pitchFamily="34" charset="0"/>
              </a:rPr>
              <a:t>CONCLUSIONES</a:t>
            </a:r>
            <a:endParaRPr kumimoji="0" lang="es-EC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50118" y="1841033"/>
            <a:ext cx="996236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En </a:t>
            </a:r>
            <a:r>
              <a:rPr lang="es-EC" sz="1600" dirty="0"/>
              <a:t>las entidades privadas el objetivo principal es obtener ganancias más elevadas a través de una mejor ubicación en el mercado. Mientras que, en las instituciones públicas, que es el objeto de estudio de esta investigación, se busca la satisfacción del cliente a través de brindar un servicio de calidad y optimizar recursos y tiempo valiosos del estado</a:t>
            </a:r>
            <a:r>
              <a:rPr lang="es-EC" sz="16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16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Un </a:t>
            </a:r>
            <a:r>
              <a:rPr lang="es-ES" sz="1600" dirty="0"/>
              <a:t>Plan Estratégico es el documento que sintetiza a nivel económico-financiero, estratégico y organizativo el posicionamiento actual y futuro de la empresa. Así, se entiende por Plan Estratégico el conjunto de análisis, decisiones y acciones que una organización lleva a cabo para crear y mantener ventajas comparativas sostenibles a lo largo del tiempo</a:t>
            </a:r>
            <a:r>
              <a:rPr lang="es-ES" sz="1600" dirty="0" smtClean="0"/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Los objetivos estratégicos planteados son: </a:t>
            </a:r>
            <a:r>
              <a:rPr lang="es-ES" sz="1600" dirty="0" smtClean="0"/>
              <a:t>mantener </a:t>
            </a:r>
            <a:r>
              <a:rPr lang="es-ES" sz="1600" dirty="0"/>
              <a:t>la sostenibilidad en niveles mínimos del 25%, lograr una liquidez superior al 2,25 como índice de prueba ácida, Alcanzar una rentabilidad neta mínima del 9%, Incrementar el nivel de deuda a un margen del 30% máximo, Conservar una estructura financiera de activo no corriente del 90% y activo corriente del 10%, Mejorar la Calidad de servicio al cliente a niveles de Excelente y Muy Bueno</a:t>
            </a:r>
            <a:r>
              <a:rPr lang="es-ES" sz="1600" dirty="0" smtClean="0"/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Con las estrategias aplicadas se logran mantener los ingresos operacionales, reducir los costos y gastos, logrando un margen de rentabilidad operacional (sustentabilidad) igual al logrado los años anteriores pero la rentabilidad o margen neto sufre una disminución por el costo de las estrategias y el gasto financiero.</a:t>
            </a:r>
            <a:endParaRPr lang="es-EC" sz="16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6900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43</a:t>
            </a:fld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60611" y="1317346"/>
            <a:ext cx="33348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b="1" dirty="0" smtClean="0" bmk="_Toc279854353">
                <a:latin typeface="Arial" pitchFamily="34" charset="0"/>
                <a:cs typeface="Arial" pitchFamily="34" charset="0"/>
              </a:rPr>
              <a:t>RECOMENDACIONES</a:t>
            </a:r>
            <a:endParaRPr kumimoji="0" lang="es-EC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097280" y="1994472"/>
            <a:ext cx="10115203" cy="3378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/>
              <a:t>Se recomienda buscar fuentes de financiamiento inmediatas y de largo plazo para afrontar la actual crisis económica.</a:t>
            </a:r>
            <a:endParaRPr lang="es-EC" sz="1600" dirty="0"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/>
              <a:t>Es necesario evaluar permanentemente la satisfacción del cliente con el servicio de agua potable y alcantarillado, para tomar medidas correctivas a tiempo.</a:t>
            </a:r>
            <a:endParaRPr lang="es-EC" sz="1600" dirty="0"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/>
              <a:t>Debe mantenerse el costo de generación de agua potable para no afectar el bolsillo del consumidor, por lo menos mientras pasa la crisis.</a:t>
            </a:r>
            <a:endParaRPr lang="es-EC" sz="1600" dirty="0"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/>
              <a:t>Se deben monitorear constantemente la ejecución de las estrategias planteadas en éste proyecto.</a:t>
            </a:r>
            <a:endParaRPr lang="es-EC" sz="1600" dirty="0"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/>
              <a:t>Es importante sociabilizar las funciones y responsabilidades que cumple la EPMAPS en la comunidad para que se reconozca el trabajo y obras realizadas.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316626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43" y="211947"/>
            <a:ext cx="5640787" cy="124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44</a:t>
            </a:fld>
            <a:endParaRPr lang="es-EC" dirty="0"/>
          </a:p>
        </p:txBody>
      </p:sp>
      <p:sp>
        <p:nvSpPr>
          <p:cNvPr id="2" name="Rectángulo 1"/>
          <p:cNvSpPr/>
          <p:nvPr/>
        </p:nvSpPr>
        <p:spPr>
          <a:xfrm>
            <a:off x="3353711" y="2652464"/>
            <a:ext cx="54845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GRACIAS </a:t>
            </a:r>
          </a:p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POR SU ATENCIÓN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620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5</a:t>
            </a:fld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81158" y="2466336"/>
            <a:ext cx="84296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9875" marR="0" lvl="0" indent="-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>
                <a:tab pos="457200" algn="l"/>
              </a:tabLst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Identificar</a:t>
            </a:r>
            <a:r>
              <a:rPr kumimoji="0" lang="es-EC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en la empresa sus principales servicios, comprender los objetivos y metas institucionales a través de la revisión de su filosofía empresarial.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9875" marR="0" lvl="0" indent="-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>
                <a:tab pos="457200" algn="l"/>
              </a:tabLst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Realizar un diagn</a:t>
            </a:r>
            <a:r>
              <a:rPr lang="es-E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óstico y análisis estratégico de los procesos actuales.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>
                <a:tab pos="457200" algn="l"/>
              </a:tabLst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Realizar el análisis financiero de la empresa</a:t>
            </a:r>
            <a:r>
              <a:rPr kumimoji="0" lang="es-E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en base a los rexportes proporcionados, para analizar la estructura financiera actual e identificar oportunidades de mejora.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>
                <a:tab pos="457200" algn="l"/>
              </a:tabLst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Establecer las medidas a ser adoptadas para lograr los resultados planeados.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20" y="1071546"/>
            <a:ext cx="3143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0" u="none" strike="noStrike" cap="none" normalizeH="0" baseline="0" dirty="0" smtClean="0" bmk="_Toc27985430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OBJETIVOS ESPECÍFICOS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6</a:t>
            </a:fld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398" y="818868"/>
            <a:ext cx="10115203" cy="542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3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7</a:t>
            </a:fld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414" y="2421031"/>
            <a:ext cx="9093171" cy="32887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390899" y="863919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solidFill>
                  <a:srgbClr val="000000"/>
                </a:solidFill>
                <a:latin typeface="HelveticaNeueLT Std"/>
              </a:rPr>
              <a:t>Los pilares en los que se fundamenta el Modelo de Gestión amparado en el Gobierno Corporativo son: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8586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8</a:t>
            </a:fld>
            <a:endParaRPr lang="es-EC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21796" y="736382"/>
            <a:ext cx="4748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400" b="1" i="0" u="none" strike="noStrike" cap="none" normalizeH="0" baseline="0" dirty="0" smtClean="0" bmk="_Toc279854306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CAPÍTULO 2</a:t>
            </a:r>
            <a:r>
              <a:rPr kumimoji="0" lang="es-ES" sz="2400" b="1" i="0" u="none" strike="noStrike" cap="none" normalizeH="0" dirty="0" smtClean="0" bmk="_Toc279854306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MARCO TEÓRICO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64358" y="2098097"/>
            <a:ext cx="6846677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endParaRPr lang="es-ES" b="1" dirty="0">
              <a:solidFill>
                <a:srgbClr val="000000"/>
              </a:solidFill>
              <a:latin typeface="HelveticaNeueLT Std"/>
            </a:endParaRPr>
          </a:p>
          <a:p>
            <a:pPr algn="just"/>
            <a:r>
              <a:rPr lang="es-ES" b="1" dirty="0" smtClean="0">
                <a:solidFill>
                  <a:srgbClr val="000000"/>
                </a:solidFill>
                <a:latin typeface="HelveticaNeueLT Std"/>
              </a:rPr>
              <a:t>El DMQ:</a:t>
            </a:r>
          </a:p>
          <a:p>
            <a:pPr algn="just"/>
            <a:endParaRPr lang="es-ES" b="1" dirty="0" smtClean="0">
              <a:solidFill>
                <a:srgbClr val="000000"/>
              </a:solidFill>
              <a:latin typeface="HelveticaNeueLT St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HelveticaNeueLT Std"/>
              </a:rPr>
              <a:t>Se localiza en la Hoya de Guayllabamba a 2.800 msnm.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HelveticaNeueLT Std"/>
              </a:rPr>
              <a:t>Extensión 4.228 km2, área urbana de Quito 350 km2, más 33 parroquias rurales.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HelveticaNeueLT Std"/>
              </a:rPr>
              <a:t>Población: 2´240.000 habitantes; cota promedio 2.800 msnm.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  <a:latin typeface="HelveticaNeueLT Std"/>
            </a:endParaRPr>
          </a:p>
          <a:p>
            <a:pPr algn="just"/>
            <a:r>
              <a:rPr lang="es-ES" b="1" dirty="0" smtClean="0">
                <a:solidFill>
                  <a:srgbClr val="000000"/>
                </a:solidFill>
                <a:latin typeface="HelveticaNeueLT Std"/>
              </a:rPr>
              <a:t>LA EPMAPS:</a:t>
            </a:r>
          </a:p>
          <a:p>
            <a:pPr algn="just"/>
            <a:endParaRPr lang="es-ES" dirty="0" smtClean="0">
              <a:solidFill>
                <a:srgbClr val="000000"/>
              </a:solidFill>
              <a:latin typeface="HelveticaNeueLT St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HelveticaNeueLT Std"/>
              </a:rPr>
              <a:t>Creada en el año 1960 y está adscrita al Régimen Municipal del MDMQ.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HelveticaNeueLT Std"/>
              </a:rPr>
              <a:t>Cuenta con patrimonio propio, está dotada de autonomía presupuestaria, financiera, económica y administrativa.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HelveticaNeueLT Std"/>
              </a:rPr>
              <a:t>Se rige por la Ley Orgánica de Empresa Públicas (LOEP).</a:t>
            </a:r>
          </a:p>
          <a:p>
            <a:pPr algn="ctr"/>
            <a:endParaRPr lang="es-ES" b="1" dirty="0" smtClean="0">
              <a:solidFill>
                <a:srgbClr val="000000"/>
              </a:solidFill>
              <a:latin typeface="HelveticaNeueLT Std"/>
            </a:endParaRPr>
          </a:p>
          <a:p>
            <a:pPr algn="ctr"/>
            <a:endParaRPr lang="es-ES" b="1" dirty="0">
              <a:solidFill>
                <a:srgbClr val="000000"/>
              </a:solidFill>
              <a:latin typeface="HelveticaNeueLT Std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118" y="3222512"/>
            <a:ext cx="3446355" cy="222577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926976" y="18142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dirty="0">
                <a:solidFill>
                  <a:srgbClr val="000000"/>
                </a:solidFill>
                <a:latin typeface="HelveticaNeueLT Std"/>
              </a:rPr>
              <a:t>El Distrito Metropolitano de Quito (DMQ) </a:t>
            </a:r>
          </a:p>
          <a:p>
            <a:pPr algn="ctr"/>
            <a:r>
              <a:rPr lang="es-ES" b="1" dirty="0">
                <a:solidFill>
                  <a:srgbClr val="000000"/>
                </a:solidFill>
                <a:latin typeface="HelveticaNeueLT Std"/>
              </a:rPr>
              <a:t>y la EPMAPS</a:t>
            </a:r>
          </a:p>
        </p:txBody>
      </p:sp>
    </p:spTree>
    <p:extLst>
      <p:ext uri="{BB962C8B-B14F-4D97-AF65-F5344CB8AC3E}">
        <p14:creationId xmlns:p14="http://schemas.microsoft.com/office/powerpoint/2010/main" val="252779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9" y="120261"/>
            <a:ext cx="2179339" cy="4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dirty="0" smtClean="0"/>
              <a:t>15 de enero de 2016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87-42A6-4CFC-A365-8DC845F55DB6}" type="slidenum">
              <a:rPr lang="es-EC" smtClean="0"/>
              <a:t>9</a:t>
            </a:fld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477" y="2075328"/>
            <a:ext cx="8653045" cy="158227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477" y="3947314"/>
            <a:ext cx="8653045" cy="164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8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814</TotalTime>
  <Words>1938</Words>
  <Application>Microsoft Office PowerPoint</Application>
  <PresentationFormat>Panorámica</PresentationFormat>
  <Paragraphs>525</Paragraphs>
  <Slides>44</Slides>
  <Notes>39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44</vt:i4>
      </vt:variant>
    </vt:vector>
  </HeadingPairs>
  <TitlesOfParts>
    <vt:vector size="54" baseType="lpstr">
      <vt:lpstr>Arial</vt:lpstr>
      <vt:lpstr>Calibri</vt:lpstr>
      <vt:lpstr>Calibri Light</vt:lpstr>
      <vt:lpstr>HelveticaNeueLT Std</vt:lpstr>
      <vt:lpstr>Symbol</vt:lpstr>
      <vt:lpstr>Times New Roman</vt:lpstr>
      <vt:lpstr>Trebuchet MS</vt:lpstr>
      <vt:lpstr>Wingdings 3</vt:lpstr>
      <vt:lpstr>Faceta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PERSONAL</cp:lastModifiedBy>
  <cp:revision>51</cp:revision>
  <dcterms:created xsi:type="dcterms:W3CDTF">2016-01-10T01:04:45Z</dcterms:created>
  <dcterms:modified xsi:type="dcterms:W3CDTF">2016-01-15T04:16:38Z</dcterms:modified>
</cp:coreProperties>
</file>