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301" r:id="rId3"/>
    <p:sldId id="291" r:id="rId4"/>
    <p:sldId id="302" r:id="rId5"/>
    <p:sldId id="292" r:id="rId6"/>
    <p:sldId id="257" r:id="rId7"/>
    <p:sldId id="306" r:id="rId8"/>
    <p:sldId id="260" r:id="rId9"/>
    <p:sldId id="261" r:id="rId10"/>
    <p:sldId id="282" r:id="rId11"/>
    <p:sldId id="263" r:id="rId12"/>
    <p:sldId id="264" r:id="rId13"/>
    <p:sldId id="265" r:id="rId14"/>
    <p:sldId id="303" r:id="rId15"/>
    <p:sldId id="307" r:id="rId16"/>
    <p:sldId id="308" r:id="rId17"/>
    <p:sldId id="275" r:id="rId18"/>
    <p:sldId id="300" r:id="rId19"/>
    <p:sldId id="284" r:id="rId20"/>
    <p:sldId id="293" r:id="rId21"/>
    <p:sldId id="298" r:id="rId22"/>
    <p:sldId id="295" r:id="rId23"/>
    <p:sldId id="279" r:id="rId24"/>
    <p:sldId id="269" r:id="rId25"/>
    <p:sldId id="271" r:id="rId26"/>
    <p:sldId id="270" r:id="rId27"/>
    <p:sldId id="272" r:id="rId28"/>
    <p:sldId id="281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66E9BA-D538-4F43-9DBD-28D72C5D634B}" type="doc">
      <dgm:prSet loTypeId="urn:microsoft.com/office/officeart/2005/8/layout/pyramid4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B753AA4-59CF-4E71-B420-92E14C326671}">
      <dgm:prSet phldrT="[Texto]"/>
      <dgm:spPr/>
      <dgm:t>
        <a:bodyPr/>
        <a:lstStyle/>
        <a:p>
          <a:r>
            <a:rPr lang="es-EC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Factibilidad Técnica 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D9A68B7-E0D9-4DD3-8BA1-60A47900DAB9}" type="parTrans" cxnId="{233D86CE-9105-4E73-98DA-92DB651BEE1B}">
      <dgm:prSet/>
      <dgm:spPr/>
      <dgm:t>
        <a:bodyPr/>
        <a:lstStyle/>
        <a:p>
          <a:endParaRPr lang="es-ES"/>
        </a:p>
      </dgm:t>
    </dgm:pt>
    <dgm:pt modelId="{DB2807E3-D309-4DE0-8E00-8EFB05C38C23}" type="sibTrans" cxnId="{233D86CE-9105-4E73-98DA-92DB651BEE1B}">
      <dgm:prSet/>
      <dgm:spPr/>
      <dgm:t>
        <a:bodyPr/>
        <a:lstStyle/>
        <a:p>
          <a:endParaRPr lang="es-ES"/>
        </a:p>
      </dgm:t>
    </dgm:pt>
    <dgm:pt modelId="{77F2B89E-1271-49B6-820C-FCEABA5642E9}">
      <dgm:prSet phldrT="[Texto]"/>
      <dgm:spPr/>
      <dgm:t>
        <a:bodyPr/>
        <a:lstStyle/>
        <a:p>
          <a:r>
            <a:rPr lang="es-EC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Factibilidad Económica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18D660E-218F-495C-B371-E050D582BE7D}" type="parTrans" cxnId="{E94E4459-1C2E-49F4-9744-03C6EDC4E024}">
      <dgm:prSet/>
      <dgm:spPr/>
      <dgm:t>
        <a:bodyPr/>
        <a:lstStyle/>
        <a:p>
          <a:endParaRPr lang="es-ES"/>
        </a:p>
      </dgm:t>
    </dgm:pt>
    <dgm:pt modelId="{DE4EB557-EE01-4FCE-AAB7-4500AF9223A7}" type="sibTrans" cxnId="{E94E4459-1C2E-49F4-9744-03C6EDC4E024}">
      <dgm:prSet/>
      <dgm:spPr/>
      <dgm:t>
        <a:bodyPr/>
        <a:lstStyle/>
        <a:p>
          <a:endParaRPr lang="es-ES"/>
        </a:p>
      </dgm:t>
    </dgm:pt>
    <dgm:pt modelId="{18426BDE-2D0B-46CF-B0A8-F76AB9A6AB91}">
      <dgm:prSet phldrT="[Texto]"/>
      <dgm:spPr/>
      <dgm:t>
        <a:bodyPr/>
        <a:lstStyle/>
        <a:p>
          <a:r>
            <a:rPr lang="es-EC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Factibilidad Legal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2E6F761-5C7E-4B87-81B5-20C3807AD296}" type="parTrans" cxnId="{5E026211-342D-4282-AE4D-CACD663F9A15}">
      <dgm:prSet/>
      <dgm:spPr/>
      <dgm:t>
        <a:bodyPr/>
        <a:lstStyle/>
        <a:p>
          <a:endParaRPr lang="es-ES"/>
        </a:p>
      </dgm:t>
    </dgm:pt>
    <dgm:pt modelId="{E71C0A2E-34F2-46F6-94AD-5D842DCB5684}" type="sibTrans" cxnId="{5E026211-342D-4282-AE4D-CACD663F9A15}">
      <dgm:prSet/>
      <dgm:spPr/>
      <dgm:t>
        <a:bodyPr/>
        <a:lstStyle/>
        <a:p>
          <a:endParaRPr lang="es-ES"/>
        </a:p>
      </dgm:t>
    </dgm:pt>
    <dgm:pt modelId="{92675506-A0A6-42E8-A5D3-AB384CB44C87}">
      <dgm:prSet phldrT="[Texto]"/>
      <dgm:spPr/>
      <dgm:t>
        <a:bodyPr/>
        <a:lstStyle/>
        <a:p>
          <a:r>
            <a:rPr lang="es-EC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Factibilidad  Operacional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9975514-A899-49A8-B7E3-27145537265E}" type="parTrans" cxnId="{B8BD72EE-7003-40AF-9ED8-FBD4F512D07F}">
      <dgm:prSet/>
      <dgm:spPr/>
      <dgm:t>
        <a:bodyPr/>
        <a:lstStyle/>
        <a:p>
          <a:endParaRPr lang="es-ES"/>
        </a:p>
      </dgm:t>
    </dgm:pt>
    <dgm:pt modelId="{D4881E25-AD75-4DB8-A632-9671A26C09F3}" type="sibTrans" cxnId="{B8BD72EE-7003-40AF-9ED8-FBD4F512D07F}">
      <dgm:prSet/>
      <dgm:spPr/>
      <dgm:t>
        <a:bodyPr/>
        <a:lstStyle/>
        <a:p>
          <a:endParaRPr lang="es-ES"/>
        </a:p>
      </dgm:t>
    </dgm:pt>
    <dgm:pt modelId="{1E3EEFC3-960F-41C2-80A9-E56DB979DD18}" type="pres">
      <dgm:prSet presAssocID="{7F66E9BA-D538-4F43-9DBD-28D72C5D634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B11E90F-614F-4EF6-848D-611AF38D7A6C}" type="pres">
      <dgm:prSet presAssocID="{7F66E9BA-D538-4F43-9DBD-28D72C5D634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3B9580-DF5F-4927-AFAC-756AC60200CB}" type="pres">
      <dgm:prSet presAssocID="{7F66E9BA-D538-4F43-9DBD-28D72C5D634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12A953-6863-4240-8CF3-E182AED8A7EB}" type="pres">
      <dgm:prSet presAssocID="{7F66E9BA-D538-4F43-9DBD-28D72C5D634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86D92C-E7A4-493B-B812-01ACE172DBA3}" type="pres">
      <dgm:prSet presAssocID="{7F66E9BA-D538-4F43-9DBD-28D72C5D634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E026211-342D-4282-AE4D-CACD663F9A15}" srcId="{7F66E9BA-D538-4F43-9DBD-28D72C5D634B}" destId="{18426BDE-2D0B-46CF-B0A8-F76AB9A6AB91}" srcOrd="2" destOrd="0" parTransId="{82E6F761-5C7E-4B87-81B5-20C3807AD296}" sibTransId="{E71C0A2E-34F2-46F6-94AD-5D842DCB5684}"/>
    <dgm:cxn modelId="{E94E4459-1C2E-49F4-9744-03C6EDC4E024}" srcId="{7F66E9BA-D538-4F43-9DBD-28D72C5D634B}" destId="{77F2B89E-1271-49B6-820C-FCEABA5642E9}" srcOrd="1" destOrd="0" parTransId="{818D660E-218F-495C-B371-E050D582BE7D}" sibTransId="{DE4EB557-EE01-4FCE-AAB7-4500AF9223A7}"/>
    <dgm:cxn modelId="{6C41C90C-C669-41A7-8902-3AE261F4F672}" type="presOf" srcId="{92675506-A0A6-42E8-A5D3-AB384CB44C87}" destId="{D586D92C-E7A4-493B-B812-01ACE172DBA3}" srcOrd="0" destOrd="0" presId="urn:microsoft.com/office/officeart/2005/8/layout/pyramid4"/>
    <dgm:cxn modelId="{360693B4-3F61-4D54-BFE0-0B27A058E703}" type="presOf" srcId="{18426BDE-2D0B-46CF-B0A8-F76AB9A6AB91}" destId="{4112A953-6863-4240-8CF3-E182AED8A7EB}" srcOrd="0" destOrd="0" presId="urn:microsoft.com/office/officeart/2005/8/layout/pyramid4"/>
    <dgm:cxn modelId="{A442FBA2-A866-4FCC-B377-05375C53DBE0}" type="presOf" srcId="{EB753AA4-59CF-4E71-B420-92E14C326671}" destId="{3B11E90F-614F-4EF6-848D-611AF38D7A6C}" srcOrd="0" destOrd="0" presId="urn:microsoft.com/office/officeart/2005/8/layout/pyramid4"/>
    <dgm:cxn modelId="{B8BD72EE-7003-40AF-9ED8-FBD4F512D07F}" srcId="{7F66E9BA-D538-4F43-9DBD-28D72C5D634B}" destId="{92675506-A0A6-42E8-A5D3-AB384CB44C87}" srcOrd="3" destOrd="0" parTransId="{09975514-A899-49A8-B7E3-27145537265E}" sibTransId="{D4881E25-AD75-4DB8-A632-9671A26C09F3}"/>
    <dgm:cxn modelId="{7ACA946A-4DC0-4C8C-ABC1-8B70B9468406}" type="presOf" srcId="{77F2B89E-1271-49B6-820C-FCEABA5642E9}" destId="{693B9580-DF5F-4927-AFAC-756AC60200CB}" srcOrd="0" destOrd="0" presId="urn:microsoft.com/office/officeart/2005/8/layout/pyramid4"/>
    <dgm:cxn modelId="{233D86CE-9105-4E73-98DA-92DB651BEE1B}" srcId="{7F66E9BA-D538-4F43-9DBD-28D72C5D634B}" destId="{EB753AA4-59CF-4E71-B420-92E14C326671}" srcOrd="0" destOrd="0" parTransId="{FD9A68B7-E0D9-4DD3-8BA1-60A47900DAB9}" sibTransId="{DB2807E3-D309-4DE0-8E00-8EFB05C38C23}"/>
    <dgm:cxn modelId="{CD1051FA-DA82-44EE-AD4F-B62C64FF64CB}" type="presOf" srcId="{7F66E9BA-D538-4F43-9DBD-28D72C5D634B}" destId="{1E3EEFC3-960F-41C2-80A9-E56DB979DD18}" srcOrd="0" destOrd="0" presId="urn:microsoft.com/office/officeart/2005/8/layout/pyramid4"/>
    <dgm:cxn modelId="{D54E8896-35B2-4DAB-888B-666541B51BA9}" type="presParOf" srcId="{1E3EEFC3-960F-41C2-80A9-E56DB979DD18}" destId="{3B11E90F-614F-4EF6-848D-611AF38D7A6C}" srcOrd="0" destOrd="0" presId="urn:microsoft.com/office/officeart/2005/8/layout/pyramid4"/>
    <dgm:cxn modelId="{7B87BC99-A152-49F2-9BDE-48BCB0B7A285}" type="presParOf" srcId="{1E3EEFC3-960F-41C2-80A9-E56DB979DD18}" destId="{693B9580-DF5F-4927-AFAC-756AC60200CB}" srcOrd="1" destOrd="0" presId="urn:microsoft.com/office/officeart/2005/8/layout/pyramid4"/>
    <dgm:cxn modelId="{96E08732-CAD8-4FD9-B9BE-68F2A6CA26AF}" type="presParOf" srcId="{1E3EEFC3-960F-41C2-80A9-E56DB979DD18}" destId="{4112A953-6863-4240-8CF3-E182AED8A7EB}" srcOrd="2" destOrd="0" presId="urn:microsoft.com/office/officeart/2005/8/layout/pyramid4"/>
    <dgm:cxn modelId="{09D301B5-C887-4760-8B91-074C7825370A}" type="presParOf" srcId="{1E3EEFC3-960F-41C2-80A9-E56DB979DD18}" destId="{D586D92C-E7A4-493B-B812-01ACE172DBA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DE0581-DDCA-435C-93AF-AE14D1499C5B}" type="doc">
      <dgm:prSet loTypeId="urn:microsoft.com/office/officeart/2005/8/layout/cycle3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CA70CF4-5F7F-4F4F-B471-388251ADA8F8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Sistema de la Gestión de la Seguridad de la Información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BC80BAF-4009-49C6-85C7-5D69529998A6}" type="parTrans" cxnId="{7CF04D81-A47D-4DDF-B464-06ED6902E3EE}">
      <dgm:prSet/>
      <dgm:spPr/>
      <dgm:t>
        <a:bodyPr/>
        <a:lstStyle/>
        <a:p>
          <a:endParaRPr lang="es-ES"/>
        </a:p>
      </dgm:t>
    </dgm:pt>
    <dgm:pt modelId="{E47B6F9C-DF42-45A4-9113-363964274182}" type="sibTrans" cxnId="{7CF04D81-A47D-4DDF-B464-06ED6902E3EE}">
      <dgm:prSet/>
      <dgm:spPr/>
      <dgm:t>
        <a:bodyPr/>
        <a:lstStyle/>
        <a:p>
          <a:endParaRPr lang="es-ES"/>
        </a:p>
      </dgm:t>
    </dgm:pt>
    <dgm:pt modelId="{BC352307-B85B-4F7A-B1C9-B0A8EA2D24F2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COBIT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7B945F0-2E84-4307-8DCB-EE5B74D87280}" type="parTrans" cxnId="{7DF1C3A4-3021-4640-8B4E-09685B66E07C}">
      <dgm:prSet/>
      <dgm:spPr/>
      <dgm:t>
        <a:bodyPr/>
        <a:lstStyle/>
        <a:p>
          <a:endParaRPr lang="es-ES"/>
        </a:p>
      </dgm:t>
    </dgm:pt>
    <dgm:pt modelId="{99833B31-185A-441C-AC82-CCB050418B8B}" type="sibTrans" cxnId="{7DF1C3A4-3021-4640-8B4E-09685B66E07C}">
      <dgm:prSet/>
      <dgm:spPr/>
      <dgm:t>
        <a:bodyPr/>
        <a:lstStyle/>
        <a:p>
          <a:endParaRPr lang="es-ES"/>
        </a:p>
      </dgm:t>
    </dgm:pt>
    <dgm:pt modelId="{DD4FD676-FDCF-4F14-8968-0996897456EC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ITIL</a:t>
          </a:r>
          <a:endParaRPr lang="es-ES" dirty="0"/>
        </a:p>
      </dgm:t>
    </dgm:pt>
    <dgm:pt modelId="{E1C25C83-AE5E-437F-A68A-5DAA45CB967D}" type="parTrans" cxnId="{01A82294-8497-403D-BFEF-8BBC3D772A4A}">
      <dgm:prSet/>
      <dgm:spPr/>
      <dgm:t>
        <a:bodyPr/>
        <a:lstStyle/>
        <a:p>
          <a:endParaRPr lang="es-ES"/>
        </a:p>
      </dgm:t>
    </dgm:pt>
    <dgm:pt modelId="{DFBD91E8-9FE8-42C5-B544-795AEF78AB93}" type="sibTrans" cxnId="{01A82294-8497-403D-BFEF-8BBC3D772A4A}">
      <dgm:prSet/>
      <dgm:spPr/>
      <dgm:t>
        <a:bodyPr/>
        <a:lstStyle/>
        <a:p>
          <a:endParaRPr lang="es-ES"/>
        </a:p>
      </dgm:t>
    </dgm:pt>
    <dgm:pt modelId="{317D50F2-5CA4-4469-BC3D-0709BB76B215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ISO/IEC 27001:2007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88CD478-3C50-4928-853B-751335117751}" type="parTrans" cxnId="{A18D05E0-7C79-49C6-BC24-9D540C1ECF37}">
      <dgm:prSet/>
      <dgm:spPr/>
      <dgm:t>
        <a:bodyPr/>
        <a:lstStyle/>
        <a:p>
          <a:endParaRPr lang="es-ES"/>
        </a:p>
      </dgm:t>
    </dgm:pt>
    <dgm:pt modelId="{F3B41C0C-F332-44CD-B2A6-4B4D8F80AD4B}" type="sibTrans" cxnId="{A18D05E0-7C79-49C6-BC24-9D540C1ECF37}">
      <dgm:prSet/>
      <dgm:spPr/>
      <dgm:t>
        <a:bodyPr/>
        <a:lstStyle/>
        <a:p>
          <a:endParaRPr lang="es-ES"/>
        </a:p>
      </dgm:t>
    </dgm:pt>
    <dgm:pt modelId="{77055BE2-C9A8-4179-8E3A-14111B567F2C}" type="pres">
      <dgm:prSet presAssocID="{4EDE0581-DDCA-435C-93AF-AE14D1499C5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39034EF-595D-46BD-8C57-3B5D3D281D61}" type="pres">
      <dgm:prSet presAssocID="{4EDE0581-DDCA-435C-93AF-AE14D1499C5B}" presName="cycle" presStyleCnt="0"/>
      <dgm:spPr/>
    </dgm:pt>
    <dgm:pt modelId="{C0BFADF2-7EB2-47CC-910F-58167CE3E34F}" type="pres">
      <dgm:prSet presAssocID="{ECA70CF4-5F7F-4F4F-B471-388251ADA8F8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2E78CB-463F-47CA-BB6B-2A168821C593}" type="pres">
      <dgm:prSet presAssocID="{E47B6F9C-DF42-45A4-9113-363964274182}" presName="sibTransFirstNode" presStyleLbl="bgShp" presStyleIdx="0" presStyleCnt="1"/>
      <dgm:spPr/>
      <dgm:t>
        <a:bodyPr/>
        <a:lstStyle/>
        <a:p>
          <a:endParaRPr lang="es-EC"/>
        </a:p>
      </dgm:t>
    </dgm:pt>
    <dgm:pt modelId="{2EAB9A18-4442-4EAD-BE57-14E721684C08}" type="pres">
      <dgm:prSet presAssocID="{BC352307-B85B-4F7A-B1C9-B0A8EA2D24F2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5535C57-65DB-4863-9D31-CBBC06C83A25}" type="pres">
      <dgm:prSet presAssocID="{DD4FD676-FDCF-4F14-8968-0996897456EC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EF8CB2-B78A-4D31-BC71-4232AFAAF6F8}" type="pres">
      <dgm:prSet presAssocID="{317D50F2-5CA4-4469-BC3D-0709BB76B215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999B67F-8A70-4B40-A615-69750578825D}" type="presOf" srcId="{317D50F2-5CA4-4469-BC3D-0709BB76B215}" destId="{7FEF8CB2-B78A-4D31-BC71-4232AFAAF6F8}" srcOrd="0" destOrd="0" presId="urn:microsoft.com/office/officeart/2005/8/layout/cycle3"/>
    <dgm:cxn modelId="{A18D05E0-7C79-49C6-BC24-9D540C1ECF37}" srcId="{4EDE0581-DDCA-435C-93AF-AE14D1499C5B}" destId="{317D50F2-5CA4-4469-BC3D-0709BB76B215}" srcOrd="3" destOrd="0" parTransId="{888CD478-3C50-4928-853B-751335117751}" sibTransId="{F3B41C0C-F332-44CD-B2A6-4B4D8F80AD4B}"/>
    <dgm:cxn modelId="{A70AFCB3-05FC-480F-B0B2-F5DC2D790EA1}" type="presOf" srcId="{4EDE0581-DDCA-435C-93AF-AE14D1499C5B}" destId="{77055BE2-C9A8-4179-8E3A-14111B567F2C}" srcOrd="0" destOrd="0" presId="urn:microsoft.com/office/officeart/2005/8/layout/cycle3"/>
    <dgm:cxn modelId="{01A82294-8497-403D-BFEF-8BBC3D772A4A}" srcId="{4EDE0581-DDCA-435C-93AF-AE14D1499C5B}" destId="{DD4FD676-FDCF-4F14-8968-0996897456EC}" srcOrd="2" destOrd="0" parTransId="{E1C25C83-AE5E-437F-A68A-5DAA45CB967D}" sibTransId="{DFBD91E8-9FE8-42C5-B544-795AEF78AB93}"/>
    <dgm:cxn modelId="{58E38579-079D-44C9-A986-938C24A0734C}" type="presOf" srcId="{E47B6F9C-DF42-45A4-9113-363964274182}" destId="{A22E78CB-463F-47CA-BB6B-2A168821C593}" srcOrd="0" destOrd="0" presId="urn:microsoft.com/office/officeart/2005/8/layout/cycle3"/>
    <dgm:cxn modelId="{0CCB5F11-7CBF-4DFD-8759-56F2E555ACBE}" type="presOf" srcId="{BC352307-B85B-4F7A-B1C9-B0A8EA2D24F2}" destId="{2EAB9A18-4442-4EAD-BE57-14E721684C08}" srcOrd="0" destOrd="0" presId="urn:microsoft.com/office/officeart/2005/8/layout/cycle3"/>
    <dgm:cxn modelId="{7CF04D81-A47D-4DDF-B464-06ED6902E3EE}" srcId="{4EDE0581-DDCA-435C-93AF-AE14D1499C5B}" destId="{ECA70CF4-5F7F-4F4F-B471-388251ADA8F8}" srcOrd="0" destOrd="0" parTransId="{4BC80BAF-4009-49C6-85C7-5D69529998A6}" sibTransId="{E47B6F9C-DF42-45A4-9113-363964274182}"/>
    <dgm:cxn modelId="{F1B5D2BF-2425-41DA-B9C8-A7FAEBCA8995}" type="presOf" srcId="{ECA70CF4-5F7F-4F4F-B471-388251ADA8F8}" destId="{C0BFADF2-7EB2-47CC-910F-58167CE3E34F}" srcOrd="0" destOrd="0" presId="urn:microsoft.com/office/officeart/2005/8/layout/cycle3"/>
    <dgm:cxn modelId="{7DF1C3A4-3021-4640-8B4E-09685B66E07C}" srcId="{4EDE0581-DDCA-435C-93AF-AE14D1499C5B}" destId="{BC352307-B85B-4F7A-B1C9-B0A8EA2D24F2}" srcOrd="1" destOrd="0" parTransId="{77B945F0-2E84-4307-8DCB-EE5B74D87280}" sibTransId="{99833B31-185A-441C-AC82-CCB050418B8B}"/>
    <dgm:cxn modelId="{207FF46A-3EB3-4B4D-ADCE-49B42EC10F07}" type="presOf" srcId="{DD4FD676-FDCF-4F14-8968-0996897456EC}" destId="{85535C57-65DB-4863-9D31-CBBC06C83A25}" srcOrd="0" destOrd="0" presId="urn:microsoft.com/office/officeart/2005/8/layout/cycle3"/>
    <dgm:cxn modelId="{B9C641BB-EA8D-4154-A161-5A01FD23C237}" type="presParOf" srcId="{77055BE2-C9A8-4179-8E3A-14111B567F2C}" destId="{539034EF-595D-46BD-8C57-3B5D3D281D61}" srcOrd="0" destOrd="0" presId="urn:microsoft.com/office/officeart/2005/8/layout/cycle3"/>
    <dgm:cxn modelId="{3D450DBC-75ED-41C5-B6DA-0A1D59F5F251}" type="presParOf" srcId="{539034EF-595D-46BD-8C57-3B5D3D281D61}" destId="{C0BFADF2-7EB2-47CC-910F-58167CE3E34F}" srcOrd="0" destOrd="0" presId="urn:microsoft.com/office/officeart/2005/8/layout/cycle3"/>
    <dgm:cxn modelId="{868B4530-3F12-4C76-A06A-A3E4FCE174F9}" type="presParOf" srcId="{539034EF-595D-46BD-8C57-3B5D3D281D61}" destId="{A22E78CB-463F-47CA-BB6B-2A168821C593}" srcOrd="1" destOrd="0" presId="urn:microsoft.com/office/officeart/2005/8/layout/cycle3"/>
    <dgm:cxn modelId="{DEAE482E-51ED-4E52-BF7D-3A09F797DBBE}" type="presParOf" srcId="{539034EF-595D-46BD-8C57-3B5D3D281D61}" destId="{2EAB9A18-4442-4EAD-BE57-14E721684C08}" srcOrd="2" destOrd="0" presId="urn:microsoft.com/office/officeart/2005/8/layout/cycle3"/>
    <dgm:cxn modelId="{E614BCEA-580D-4505-9FDD-418A0BDE0A9A}" type="presParOf" srcId="{539034EF-595D-46BD-8C57-3B5D3D281D61}" destId="{85535C57-65DB-4863-9D31-CBBC06C83A25}" srcOrd="3" destOrd="0" presId="urn:microsoft.com/office/officeart/2005/8/layout/cycle3"/>
    <dgm:cxn modelId="{C77CCDA8-062A-45A8-A993-E1233877B80E}" type="presParOf" srcId="{539034EF-595D-46BD-8C57-3B5D3D281D61}" destId="{7FEF8CB2-B78A-4D31-BC71-4232AFAAF6F8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EAD346-44EF-48BA-912F-FBC67ED4BEFC}" type="doc">
      <dgm:prSet loTypeId="urn:microsoft.com/office/officeart/2005/8/layout/hList6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1E2DA90-2393-489C-9E4A-1AE643B8DE5D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Diagnóstico Institucional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5CC7ACA-F36F-4610-A14E-77CD3CD49A47}" type="parTrans" cxnId="{D32DB499-4DAA-462D-8534-9C29AB7FB896}">
      <dgm:prSet/>
      <dgm:spPr/>
      <dgm:t>
        <a:bodyPr/>
        <a:lstStyle/>
        <a:p>
          <a:endParaRPr lang="es-ES"/>
        </a:p>
      </dgm:t>
    </dgm:pt>
    <dgm:pt modelId="{FBAD2DB9-3AD4-41D0-BB6A-63F5981D6941}" type="sibTrans" cxnId="{D32DB499-4DAA-462D-8534-9C29AB7FB896}">
      <dgm:prSet/>
      <dgm:spPr/>
      <dgm:t>
        <a:bodyPr/>
        <a:lstStyle/>
        <a:p>
          <a:endParaRPr lang="es-ES"/>
        </a:p>
      </dgm:t>
    </dgm:pt>
    <dgm:pt modelId="{DBE03989-CF1D-43B3-BE50-6560406B302F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Análisis - ARCH 2015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8991F29-7908-4B82-BBA6-4F11D1C8172A}" type="parTrans" cxnId="{B65D553F-BCE3-4521-84C3-A69BC87C270B}">
      <dgm:prSet/>
      <dgm:spPr/>
      <dgm:t>
        <a:bodyPr/>
        <a:lstStyle/>
        <a:p>
          <a:endParaRPr lang="es-ES"/>
        </a:p>
      </dgm:t>
    </dgm:pt>
    <dgm:pt modelId="{DA60CE75-C314-4A65-B6AE-2FADA05AD06E}" type="sibTrans" cxnId="{B65D553F-BCE3-4521-84C3-A69BC87C270B}">
      <dgm:prSet/>
      <dgm:spPr/>
      <dgm:t>
        <a:bodyPr/>
        <a:lstStyle/>
        <a:p>
          <a:endParaRPr lang="es-ES"/>
        </a:p>
      </dgm:t>
    </dgm:pt>
    <dgm:pt modelId="{DE548ABE-5C92-4E72-B1C0-A67DC1D6F890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Amenazas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6268664-6FDE-4DE4-BBE9-D2FF4B47E060}" type="parTrans" cxnId="{5DFC1282-48D4-4187-8EB0-0A0CFD81CFD1}">
      <dgm:prSet/>
      <dgm:spPr/>
      <dgm:t>
        <a:bodyPr/>
        <a:lstStyle/>
        <a:p>
          <a:endParaRPr lang="es-ES"/>
        </a:p>
      </dgm:t>
    </dgm:pt>
    <dgm:pt modelId="{8BE67569-A029-404E-9B24-5655FF947AD8}" type="sibTrans" cxnId="{5DFC1282-48D4-4187-8EB0-0A0CFD81CFD1}">
      <dgm:prSet/>
      <dgm:spPr/>
      <dgm:t>
        <a:bodyPr/>
        <a:lstStyle/>
        <a:p>
          <a:endParaRPr lang="es-ES"/>
        </a:p>
      </dgm:t>
    </dgm:pt>
    <dgm:pt modelId="{2574AE44-9BF9-47EB-BC81-CB6436799A7F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Vulnerabilidades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EE8C3EE-673D-42E5-B4D0-70AEF108CC17}" type="parTrans" cxnId="{51F62FD8-E918-4DC7-8F59-7A306DE435BD}">
      <dgm:prSet/>
      <dgm:spPr/>
      <dgm:t>
        <a:bodyPr/>
        <a:lstStyle/>
        <a:p>
          <a:endParaRPr lang="es-ES"/>
        </a:p>
      </dgm:t>
    </dgm:pt>
    <dgm:pt modelId="{76DEFDB8-BBF7-46B7-9286-7860A624E20D}" type="sibTrans" cxnId="{51F62FD8-E918-4DC7-8F59-7A306DE435BD}">
      <dgm:prSet/>
      <dgm:spPr/>
      <dgm:t>
        <a:bodyPr/>
        <a:lstStyle/>
        <a:p>
          <a:endParaRPr lang="es-ES"/>
        </a:p>
      </dgm:t>
    </dgm:pt>
    <dgm:pt modelId="{F1680BCD-8E65-484D-909C-651A48291687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Riesgos Informáticos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00D738E-1ACE-4BAD-9763-7378497B3278}" type="parTrans" cxnId="{C71FD227-A482-4438-9B7A-3D6007C40C39}">
      <dgm:prSet/>
      <dgm:spPr/>
      <dgm:t>
        <a:bodyPr/>
        <a:lstStyle/>
        <a:p>
          <a:endParaRPr lang="es-ES"/>
        </a:p>
      </dgm:t>
    </dgm:pt>
    <dgm:pt modelId="{2BEB2DD0-B17B-4DF7-8804-4C65BD09B3C1}" type="sibTrans" cxnId="{C71FD227-A482-4438-9B7A-3D6007C40C39}">
      <dgm:prSet/>
      <dgm:spPr/>
      <dgm:t>
        <a:bodyPr/>
        <a:lstStyle/>
        <a:p>
          <a:endParaRPr lang="es-ES"/>
        </a:p>
      </dgm:t>
    </dgm:pt>
    <dgm:pt modelId="{EE810218-962D-47B5-9E9A-26F48424DA11}" type="pres">
      <dgm:prSet presAssocID="{A1EAD346-44EF-48BA-912F-FBC67ED4BE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5BF3DD8-40F5-4FF0-92B6-9D4855FA4C8D}" type="pres">
      <dgm:prSet presAssocID="{61E2DA90-2393-489C-9E4A-1AE643B8DE5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853673-08ED-4DE4-A43D-81D1C1045505}" type="pres">
      <dgm:prSet presAssocID="{FBAD2DB9-3AD4-41D0-BB6A-63F5981D6941}" presName="sibTrans" presStyleCnt="0"/>
      <dgm:spPr/>
    </dgm:pt>
    <dgm:pt modelId="{6607080D-518F-449D-A2CA-13E899B05087}" type="pres">
      <dgm:prSet presAssocID="{DBE03989-CF1D-43B3-BE50-6560406B302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5F8397B-8574-4613-9E72-409CA9F63D88}" type="pres">
      <dgm:prSet presAssocID="{DA60CE75-C314-4A65-B6AE-2FADA05AD06E}" presName="sibTrans" presStyleCnt="0"/>
      <dgm:spPr/>
    </dgm:pt>
    <dgm:pt modelId="{D9B1DB97-B5E6-4C13-8C6F-B2C22DAAD9B1}" type="pres">
      <dgm:prSet presAssocID="{DE548ABE-5C92-4E72-B1C0-A67DC1D6F8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9B07EB-2BAE-4E33-AC25-178EADC93115}" type="pres">
      <dgm:prSet presAssocID="{8BE67569-A029-404E-9B24-5655FF947AD8}" presName="sibTrans" presStyleCnt="0"/>
      <dgm:spPr/>
    </dgm:pt>
    <dgm:pt modelId="{8ADF9DF0-634F-4FB2-B4B5-C1BEC6FFFA33}" type="pres">
      <dgm:prSet presAssocID="{2574AE44-9BF9-47EB-BC81-CB6436799A7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5F551CC-957C-4671-BF4E-837C8E51B1EF}" type="pres">
      <dgm:prSet presAssocID="{76DEFDB8-BBF7-46B7-9286-7860A624E20D}" presName="sibTrans" presStyleCnt="0"/>
      <dgm:spPr/>
    </dgm:pt>
    <dgm:pt modelId="{C2CF2B4E-4209-4675-9DF1-07CB0DEE64E6}" type="pres">
      <dgm:prSet presAssocID="{F1680BCD-8E65-484D-909C-651A48291687}" presName="node" presStyleLbl="node1" presStyleIdx="4" presStyleCnt="5" custLinFactNeighborX="30864" custLinFactNeighborY="7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71FD227-A482-4438-9B7A-3D6007C40C39}" srcId="{A1EAD346-44EF-48BA-912F-FBC67ED4BEFC}" destId="{F1680BCD-8E65-484D-909C-651A48291687}" srcOrd="4" destOrd="0" parTransId="{C00D738E-1ACE-4BAD-9763-7378497B3278}" sibTransId="{2BEB2DD0-B17B-4DF7-8804-4C65BD09B3C1}"/>
    <dgm:cxn modelId="{32038B58-6EF1-4A94-9D68-F8E09DA0D559}" type="presOf" srcId="{DBE03989-CF1D-43B3-BE50-6560406B302F}" destId="{6607080D-518F-449D-A2CA-13E899B05087}" srcOrd="0" destOrd="0" presId="urn:microsoft.com/office/officeart/2005/8/layout/hList6"/>
    <dgm:cxn modelId="{225E04B9-4569-4A8A-9D85-61AC5C048025}" type="presOf" srcId="{F1680BCD-8E65-484D-909C-651A48291687}" destId="{C2CF2B4E-4209-4675-9DF1-07CB0DEE64E6}" srcOrd="0" destOrd="0" presId="urn:microsoft.com/office/officeart/2005/8/layout/hList6"/>
    <dgm:cxn modelId="{B65D553F-BCE3-4521-84C3-A69BC87C270B}" srcId="{A1EAD346-44EF-48BA-912F-FBC67ED4BEFC}" destId="{DBE03989-CF1D-43B3-BE50-6560406B302F}" srcOrd="1" destOrd="0" parTransId="{38991F29-7908-4B82-BBA6-4F11D1C8172A}" sibTransId="{DA60CE75-C314-4A65-B6AE-2FADA05AD06E}"/>
    <dgm:cxn modelId="{D3A7E5EF-20FF-4941-A37B-C389604A8763}" type="presOf" srcId="{2574AE44-9BF9-47EB-BC81-CB6436799A7F}" destId="{8ADF9DF0-634F-4FB2-B4B5-C1BEC6FFFA33}" srcOrd="0" destOrd="0" presId="urn:microsoft.com/office/officeart/2005/8/layout/hList6"/>
    <dgm:cxn modelId="{51F62FD8-E918-4DC7-8F59-7A306DE435BD}" srcId="{A1EAD346-44EF-48BA-912F-FBC67ED4BEFC}" destId="{2574AE44-9BF9-47EB-BC81-CB6436799A7F}" srcOrd="3" destOrd="0" parTransId="{9EE8C3EE-673D-42E5-B4D0-70AEF108CC17}" sibTransId="{76DEFDB8-BBF7-46B7-9286-7860A624E20D}"/>
    <dgm:cxn modelId="{7E68F2D9-1E91-45D7-802A-DD4F6887589C}" type="presOf" srcId="{DE548ABE-5C92-4E72-B1C0-A67DC1D6F890}" destId="{D9B1DB97-B5E6-4C13-8C6F-B2C22DAAD9B1}" srcOrd="0" destOrd="0" presId="urn:microsoft.com/office/officeart/2005/8/layout/hList6"/>
    <dgm:cxn modelId="{D32DB499-4DAA-462D-8534-9C29AB7FB896}" srcId="{A1EAD346-44EF-48BA-912F-FBC67ED4BEFC}" destId="{61E2DA90-2393-489C-9E4A-1AE643B8DE5D}" srcOrd="0" destOrd="0" parTransId="{15CC7ACA-F36F-4610-A14E-77CD3CD49A47}" sibTransId="{FBAD2DB9-3AD4-41D0-BB6A-63F5981D6941}"/>
    <dgm:cxn modelId="{BFB8809E-F60C-42BE-8968-F36C2496F509}" type="presOf" srcId="{61E2DA90-2393-489C-9E4A-1AE643B8DE5D}" destId="{35BF3DD8-40F5-4FF0-92B6-9D4855FA4C8D}" srcOrd="0" destOrd="0" presId="urn:microsoft.com/office/officeart/2005/8/layout/hList6"/>
    <dgm:cxn modelId="{5DFC1282-48D4-4187-8EB0-0A0CFD81CFD1}" srcId="{A1EAD346-44EF-48BA-912F-FBC67ED4BEFC}" destId="{DE548ABE-5C92-4E72-B1C0-A67DC1D6F890}" srcOrd="2" destOrd="0" parTransId="{06268664-6FDE-4DE4-BBE9-D2FF4B47E060}" sibTransId="{8BE67569-A029-404E-9B24-5655FF947AD8}"/>
    <dgm:cxn modelId="{F4D2E82B-D4A2-4D6E-BECF-25F299C17557}" type="presOf" srcId="{A1EAD346-44EF-48BA-912F-FBC67ED4BEFC}" destId="{EE810218-962D-47B5-9E9A-26F48424DA11}" srcOrd="0" destOrd="0" presId="urn:microsoft.com/office/officeart/2005/8/layout/hList6"/>
    <dgm:cxn modelId="{E3E50CAC-CD5C-42C9-BEEA-3AD11E93E53D}" type="presParOf" srcId="{EE810218-962D-47B5-9E9A-26F48424DA11}" destId="{35BF3DD8-40F5-4FF0-92B6-9D4855FA4C8D}" srcOrd="0" destOrd="0" presId="urn:microsoft.com/office/officeart/2005/8/layout/hList6"/>
    <dgm:cxn modelId="{9044D7C2-F99D-484D-92DA-7A5155642F7A}" type="presParOf" srcId="{EE810218-962D-47B5-9E9A-26F48424DA11}" destId="{A2853673-08ED-4DE4-A43D-81D1C1045505}" srcOrd="1" destOrd="0" presId="urn:microsoft.com/office/officeart/2005/8/layout/hList6"/>
    <dgm:cxn modelId="{5F619506-5E27-4CC0-9E2D-AE30F6AD9613}" type="presParOf" srcId="{EE810218-962D-47B5-9E9A-26F48424DA11}" destId="{6607080D-518F-449D-A2CA-13E899B05087}" srcOrd="2" destOrd="0" presId="urn:microsoft.com/office/officeart/2005/8/layout/hList6"/>
    <dgm:cxn modelId="{A35C92A8-DB7F-40B1-B964-FDB1CBE68D80}" type="presParOf" srcId="{EE810218-962D-47B5-9E9A-26F48424DA11}" destId="{35F8397B-8574-4613-9E72-409CA9F63D88}" srcOrd="3" destOrd="0" presId="urn:microsoft.com/office/officeart/2005/8/layout/hList6"/>
    <dgm:cxn modelId="{6DF27527-DCEE-4DD0-9B35-74E67C473219}" type="presParOf" srcId="{EE810218-962D-47B5-9E9A-26F48424DA11}" destId="{D9B1DB97-B5E6-4C13-8C6F-B2C22DAAD9B1}" srcOrd="4" destOrd="0" presId="urn:microsoft.com/office/officeart/2005/8/layout/hList6"/>
    <dgm:cxn modelId="{7E22C8E1-155B-40EB-BA90-614BE3F6457B}" type="presParOf" srcId="{EE810218-962D-47B5-9E9A-26F48424DA11}" destId="{AD9B07EB-2BAE-4E33-AC25-178EADC93115}" srcOrd="5" destOrd="0" presId="urn:microsoft.com/office/officeart/2005/8/layout/hList6"/>
    <dgm:cxn modelId="{566DB573-2C68-418C-8D70-379AC90C4B7C}" type="presParOf" srcId="{EE810218-962D-47B5-9E9A-26F48424DA11}" destId="{8ADF9DF0-634F-4FB2-B4B5-C1BEC6FFFA33}" srcOrd="6" destOrd="0" presId="urn:microsoft.com/office/officeart/2005/8/layout/hList6"/>
    <dgm:cxn modelId="{A53362DC-2779-4754-93E1-3CE1DED6A38E}" type="presParOf" srcId="{EE810218-962D-47B5-9E9A-26F48424DA11}" destId="{35F551CC-957C-4671-BF4E-837C8E51B1EF}" srcOrd="7" destOrd="0" presId="urn:microsoft.com/office/officeart/2005/8/layout/hList6"/>
    <dgm:cxn modelId="{05DB05EE-DE23-40F5-9415-6D73B3A16E98}" type="presParOf" srcId="{EE810218-962D-47B5-9E9A-26F48424DA11}" destId="{C2CF2B4E-4209-4675-9DF1-07CB0DEE64E6}" srcOrd="8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EAD346-44EF-48BA-912F-FBC67ED4BEFC}" type="doc">
      <dgm:prSet loTypeId="urn:microsoft.com/office/officeart/2005/8/layout/hProcess9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DBE03989-CF1D-43B3-BE50-6560406B302F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Planificar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8991F29-7908-4B82-BBA6-4F11D1C8172A}" type="parTrans" cxnId="{B65D553F-BCE3-4521-84C3-A69BC87C270B}">
      <dgm:prSet/>
      <dgm:spPr/>
      <dgm:t>
        <a:bodyPr/>
        <a:lstStyle/>
        <a:p>
          <a:endParaRPr lang="es-ES"/>
        </a:p>
      </dgm:t>
    </dgm:pt>
    <dgm:pt modelId="{DA60CE75-C314-4A65-B6AE-2FADA05AD06E}" type="sibTrans" cxnId="{B65D553F-BCE3-4521-84C3-A69BC87C270B}">
      <dgm:prSet/>
      <dgm:spPr/>
      <dgm:t>
        <a:bodyPr/>
        <a:lstStyle/>
        <a:p>
          <a:endParaRPr lang="es-ES"/>
        </a:p>
      </dgm:t>
    </dgm:pt>
    <dgm:pt modelId="{2574AE44-9BF9-47EB-BC81-CB6436799A7F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Verificar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EE8C3EE-673D-42E5-B4D0-70AEF108CC17}" type="parTrans" cxnId="{51F62FD8-E918-4DC7-8F59-7A306DE435BD}">
      <dgm:prSet/>
      <dgm:spPr/>
      <dgm:t>
        <a:bodyPr/>
        <a:lstStyle/>
        <a:p>
          <a:endParaRPr lang="es-ES"/>
        </a:p>
      </dgm:t>
    </dgm:pt>
    <dgm:pt modelId="{76DEFDB8-BBF7-46B7-9286-7860A624E20D}" type="sibTrans" cxnId="{51F62FD8-E918-4DC7-8F59-7A306DE435BD}">
      <dgm:prSet/>
      <dgm:spPr/>
      <dgm:t>
        <a:bodyPr/>
        <a:lstStyle/>
        <a:p>
          <a:endParaRPr lang="es-ES"/>
        </a:p>
      </dgm:t>
    </dgm:pt>
    <dgm:pt modelId="{61E2DA90-2393-489C-9E4A-1AE643B8DE5D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Metodología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BAD2DB9-3AD4-41D0-BB6A-63F5981D6941}" type="sibTrans" cxnId="{D32DB499-4DAA-462D-8534-9C29AB7FB896}">
      <dgm:prSet/>
      <dgm:spPr/>
      <dgm:t>
        <a:bodyPr/>
        <a:lstStyle/>
        <a:p>
          <a:endParaRPr lang="es-ES"/>
        </a:p>
      </dgm:t>
    </dgm:pt>
    <dgm:pt modelId="{15CC7ACA-F36F-4610-A14E-77CD3CD49A47}" type="parTrans" cxnId="{D32DB499-4DAA-462D-8534-9C29AB7FB896}">
      <dgm:prSet/>
      <dgm:spPr/>
      <dgm:t>
        <a:bodyPr/>
        <a:lstStyle/>
        <a:p>
          <a:endParaRPr lang="es-ES"/>
        </a:p>
      </dgm:t>
    </dgm:pt>
    <dgm:pt modelId="{DE548ABE-5C92-4E72-B1C0-A67DC1D6F890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Ejecutar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BE67569-A029-404E-9B24-5655FF947AD8}" type="sibTrans" cxnId="{5DFC1282-48D4-4187-8EB0-0A0CFD81CFD1}">
      <dgm:prSet/>
      <dgm:spPr/>
      <dgm:t>
        <a:bodyPr/>
        <a:lstStyle/>
        <a:p>
          <a:endParaRPr lang="es-ES"/>
        </a:p>
      </dgm:t>
    </dgm:pt>
    <dgm:pt modelId="{06268664-6FDE-4DE4-BBE9-D2FF4B47E060}" type="parTrans" cxnId="{5DFC1282-48D4-4187-8EB0-0A0CFD81CFD1}">
      <dgm:prSet/>
      <dgm:spPr/>
      <dgm:t>
        <a:bodyPr/>
        <a:lstStyle/>
        <a:p>
          <a:endParaRPr lang="es-ES"/>
        </a:p>
      </dgm:t>
    </dgm:pt>
    <dgm:pt modelId="{F1680BCD-8E65-484D-909C-651A48291687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Corregir</a:t>
          </a:r>
          <a:endParaRPr lang="es-E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BEB2DD0-B17B-4DF7-8804-4C65BD09B3C1}" type="sibTrans" cxnId="{C71FD227-A482-4438-9B7A-3D6007C40C39}">
      <dgm:prSet/>
      <dgm:spPr/>
      <dgm:t>
        <a:bodyPr/>
        <a:lstStyle/>
        <a:p>
          <a:endParaRPr lang="es-ES"/>
        </a:p>
      </dgm:t>
    </dgm:pt>
    <dgm:pt modelId="{C00D738E-1ACE-4BAD-9763-7378497B3278}" type="parTrans" cxnId="{C71FD227-A482-4438-9B7A-3D6007C40C39}">
      <dgm:prSet/>
      <dgm:spPr/>
      <dgm:t>
        <a:bodyPr/>
        <a:lstStyle/>
        <a:p>
          <a:endParaRPr lang="es-ES"/>
        </a:p>
      </dgm:t>
    </dgm:pt>
    <dgm:pt modelId="{19988FC1-9194-4ECA-964E-D14FB6BA6D01}" type="pres">
      <dgm:prSet presAssocID="{A1EAD346-44EF-48BA-912F-FBC67ED4BEF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94AAFA7-0CC7-42EB-86BE-2F3ECDEE8BD5}" type="pres">
      <dgm:prSet presAssocID="{A1EAD346-44EF-48BA-912F-FBC67ED4BEFC}" presName="arrow" presStyleLbl="bgShp" presStyleIdx="0" presStyleCnt="1"/>
      <dgm:spPr/>
    </dgm:pt>
    <dgm:pt modelId="{B9AEEAC4-64AE-4A8F-B91E-65E7E471D71F}" type="pres">
      <dgm:prSet presAssocID="{A1EAD346-44EF-48BA-912F-FBC67ED4BEFC}" presName="linearProcess" presStyleCnt="0"/>
      <dgm:spPr/>
    </dgm:pt>
    <dgm:pt modelId="{789D588D-D5A6-4BD8-AF25-8135B4C34F42}" type="pres">
      <dgm:prSet presAssocID="{61E2DA90-2393-489C-9E4A-1AE643B8DE5D}" presName="textNode" presStyleLbl="node1" presStyleIdx="0" presStyleCnt="5" custLinFactX="-6788" custLinFactNeighborX="-100000" custLinFactNeighborY="-8693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3A5D66D-7BB9-46B5-8654-620173214D2A}" type="pres">
      <dgm:prSet presAssocID="{FBAD2DB9-3AD4-41D0-BB6A-63F5981D6941}" presName="sibTrans" presStyleCnt="0"/>
      <dgm:spPr/>
    </dgm:pt>
    <dgm:pt modelId="{CDB73583-F03E-4D0E-8860-15EEC815BB2D}" type="pres">
      <dgm:prSet presAssocID="{DBE03989-CF1D-43B3-BE50-6560406B302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96B085C-0BD2-47E6-8496-0EA7DF818682}" type="pres">
      <dgm:prSet presAssocID="{DA60CE75-C314-4A65-B6AE-2FADA05AD06E}" presName="sibTrans" presStyleCnt="0"/>
      <dgm:spPr/>
    </dgm:pt>
    <dgm:pt modelId="{5C3B5AEE-D419-4625-9295-B3703C016905}" type="pres">
      <dgm:prSet presAssocID="{DE548ABE-5C92-4E72-B1C0-A67DC1D6F890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769EBC8-D83A-4B5E-811F-8A301DA7598B}" type="pres">
      <dgm:prSet presAssocID="{8BE67569-A029-404E-9B24-5655FF947AD8}" presName="sibTrans" presStyleCnt="0"/>
      <dgm:spPr/>
    </dgm:pt>
    <dgm:pt modelId="{ACA04F9E-2A76-4B84-8ED3-89F3C9D7BCA0}" type="pres">
      <dgm:prSet presAssocID="{2574AE44-9BF9-47EB-BC81-CB6436799A7F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0D23B85-0713-4A11-A74D-F32D52BE8DB9}" type="pres">
      <dgm:prSet presAssocID="{76DEFDB8-BBF7-46B7-9286-7860A624E20D}" presName="sibTrans" presStyleCnt="0"/>
      <dgm:spPr/>
    </dgm:pt>
    <dgm:pt modelId="{2A953506-D378-4333-899A-DF38CBB572E3}" type="pres">
      <dgm:prSet presAssocID="{F1680BCD-8E65-484D-909C-651A48291687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71FD227-A482-4438-9B7A-3D6007C40C39}" srcId="{A1EAD346-44EF-48BA-912F-FBC67ED4BEFC}" destId="{F1680BCD-8E65-484D-909C-651A48291687}" srcOrd="4" destOrd="0" parTransId="{C00D738E-1ACE-4BAD-9763-7378497B3278}" sibTransId="{2BEB2DD0-B17B-4DF7-8804-4C65BD09B3C1}"/>
    <dgm:cxn modelId="{117DBFEC-39EB-4543-B513-046DD0FA3958}" type="presOf" srcId="{DE548ABE-5C92-4E72-B1C0-A67DC1D6F890}" destId="{5C3B5AEE-D419-4625-9295-B3703C016905}" srcOrd="0" destOrd="0" presId="urn:microsoft.com/office/officeart/2005/8/layout/hProcess9"/>
    <dgm:cxn modelId="{D32DB499-4DAA-462D-8534-9C29AB7FB896}" srcId="{A1EAD346-44EF-48BA-912F-FBC67ED4BEFC}" destId="{61E2DA90-2393-489C-9E4A-1AE643B8DE5D}" srcOrd="0" destOrd="0" parTransId="{15CC7ACA-F36F-4610-A14E-77CD3CD49A47}" sibTransId="{FBAD2DB9-3AD4-41D0-BB6A-63F5981D6941}"/>
    <dgm:cxn modelId="{6DAAF602-8B99-4A92-BF46-754392CC7522}" type="presOf" srcId="{A1EAD346-44EF-48BA-912F-FBC67ED4BEFC}" destId="{19988FC1-9194-4ECA-964E-D14FB6BA6D01}" srcOrd="0" destOrd="0" presId="urn:microsoft.com/office/officeart/2005/8/layout/hProcess9"/>
    <dgm:cxn modelId="{B65D553F-BCE3-4521-84C3-A69BC87C270B}" srcId="{A1EAD346-44EF-48BA-912F-FBC67ED4BEFC}" destId="{DBE03989-CF1D-43B3-BE50-6560406B302F}" srcOrd="1" destOrd="0" parTransId="{38991F29-7908-4B82-BBA6-4F11D1C8172A}" sibTransId="{DA60CE75-C314-4A65-B6AE-2FADA05AD06E}"/>
    <dgm:cxn modelId="{5DFC1282-48D4-4187-8EB0-0A0CFD81CFD1}" srcId="{A1EAD346-44EF-48BA-912F-FBC67ED4BEFC}" destId="{DE548ABE-5C92-4E72-B1C0-A67DC1D6F890}" srcOrd="2" destOrd="0" parTransId="{06268664-6FDE-4DE4-BBE9-D2FF4B47E060}" sibTransId="{8BE67569-A029-404E-9B24-5655FF947AD8}"/>
    <dgm:cxn modelId="{14763DB3-9E7B-4493-967E-B41375BD201C}" type="presOf" srcId="{2574AE44-9BF9-47EB-BC81-CB6436799A7F}" destId="{ACA04F9E-2A76-4B84-8ED3-89F3C9D7BCA0}" srcOrd="0" destOrd="0" presId="urn:microsoft.com/office/officeart/2005/8/layout/hProcess9"/>
    <dgm:cxn modelId="{51F62FD8-E918-4DC7-8F59-7A306DE435BD}" srcId="{A1EAD346-44EF-48BA-912F-FBC67ED4BEFC}" destId="{2574AE44-9BF9-47EB-BC81-CB6436799A7F}" srcOrd="3" destOrd="0" parTransId="{9EE8C3EE-673D-42E5-B4D0-70AEF108CC17}" sibTransId="{76DEFDB8-BBF7-46B7-9286-7860A624E20D}"/>
    <dgm:cxn modelId="{7E7F306C-3E29-4065-99AC-EE8845F21AA6}" type="presOf" srcId="{F1680BCD-8E65-484D-909C-651A48291687}" destId="{2A953506-D378-4333-899A-DF38CBB572E3}" srcOrd="0" destOrd="0" presId="urn:microsoft.com/office/officeart/2005/8/layout/hProcess9"/>
    <dgm:cxn modelId="{37D6ACD9-EB18-4C16-9668-2B82EE4C0CEC}" type="presOf" srcId="{61E2DA90-2393-489C-9E4A-1AE643B8DE5D}" destId="{789D588D-D5A6-4BD8-AF25-8135B4C34F42}" srcOrd="0" destOrd="0" presId="urn:microsoft.com/office/officeart/2005/8/layout/hProcess9"/>
    <dgm:cxn modelId="{6A906F10-EAFA-4F9E-AC4C-0CFABE695A11}" type="presOf" srcId="{DBE03989-CF1D-43B3-BE50-6560406B302F}" destId="{CDB73583-F03E-4D0E-8860-15EEC815BB2D}" srcOrd="0" destOrd="0" presId="urn:microsoft.com/office/officeart/2005/8/layout/hProcess9"/>
    <dgm:cxn modelId="{4F6DCADE-7833-44D9-AE38-DF9BECE988C1}" type="presParOf" srcId="{19988FC1-9194-4ECA-964E-D14FB6BA6D01}" destId="{A94AAFA7-0CC7-42EB-86BE-2F3ECDEE8BD5}" srcOrd="0" destOrd="0" presId="urn:microsoft.com/office/officeart/2005/8/layout/hProcess9"/>
    <dgm:cxn modelId="{B987BDBD-6E4C-433E-AEE1-431EA98C1A95}" type="presParOf" srcId="{19988FC1-9194-4ECA-964E-D14FB6BA6D01}" destId="{B9AEEAC4-64AE-4A8F-B91E-65E7E471D71F}" srcOrd="1" destOrd="0" presId="urn:microsoft.com/office/officeart/2005/8/layout/hProcess9"/>
    <dgm:cxn modelId="{AD617071-D483-4A4B-8C2A-0DB6E1D6EF97}" type="presParOf" srcId="{B9AEEAC4-64AE-4A8F-B91E-65E7E471D71F}" destId="{789D588D-D5A6-4BD8-AF25-8135B4C34F42}" srcOrd="0" destOrd="0" presId="urn:microsoft.com/office/officeart/2005/8/layout/hProcess9"/>
    <dgm:cxn modelId="{D8F2B6FC-662C-421F-96BD-C57259613EA0}" type="presParOf" srcId="{B9AEEAC4-64AE-4A8F-B91E-65E7E471D71F}" destId="{B3A5D66D-7BB9-46B5-8654-620173214D2A}" srcOrd="1" destOrd="0" presId="urn:microsoft.com/office/officeart/2005/8/layout/hProcess9"/>
    <dgm:cxn modelId="{ABFAF822-6D35-4CDA-883B-B82BDA78731C}" type="presParOf" srcId="{B9AEEAC4-64AE-4A8F-B91E-65E7E471D71F}" destId="{CDB73583-F03E-4D0E-8860-15EEC815BB2D}" srcOrd="2" destOrd="0" presId="urn:microsoft.com/office/officeart/2005/8/layout/hProcess9"/>
    <dgm:cxn modelId="{19E6C1F1-1A03-4472-B3C0-A6865B735C4A}" type="presParOf" srcId="{B9AEEAC4-64AE-4A8F-B91E-65E7E471D71F}" destId="{C96B085C-0BD2-47E6-8496-0EA7DF818682}" srcOrd="3" destOrd="0" presId="urn:microsoft.com/office/officeart/2005/8/layout/hProcess9"/>
    <dgm:cxn modelId="{4DF3456B-5E58-48FE-8CF4-993CB3A61724}" type="presParOf" srcId="{B9AEEAC4-64AE-4A8F-B91E-65E7E471D71F}" destId="{5C3B5AEE-D419-4625-9295-B3703C016905}" srcOrd="4" destOrd="0" presId="urn:microsoft.com/office/officeart/2005/8/layout/hProcess9"/>
    <dgm:cxn modelId="{EF241BBB-353E-441A-AA38-81E7CAC15CA5}" type="presParOf" srcId="{B9AEEAC4-64AE-4A8F-B91E-65E7E471D71F}" destId="{E769EBC8-D83A-4B5E-811F-8A301DA7598B}" srcOrd="5" destOrd="0" presId="urn:microsoft.com/office/officeart/2005/8/layout/hProcess9"/>
    <dgm:cxn modelId="{982B4F73-5D3E-4921-9488-C88EBFB96303}" type="presParOf" srcId="{B9AEEAC4-64AE-4A8F-B91E-65E7E471D71F}" destId="{ACA04F9E-2A76-4B84-8ED3-89F3C9D7BCA0}" srcOrd="6" destOrd="0" presId="urn:microsoft.com/office/officeart/2005/8/layout/hProcess9"/>
    <dgm:cxn modelId="{B26B9C3C-2AD5-4F20-AB3E-D514A997C805}" type="presParOf" srcId="{B9AEEAC4-64AE-4A8F-B91E-65E7E471D71F}" destId="{E0D23B85-0713-4A11-A74D-F32D52BE8DB9}" srcOrd="7" destOrd="0" presId="urn:microsoft.com/office/officeart/2005/8/layout/hProcess9"/>
    <dgm:cxn modelId="{CA268047-992A-4CBF-8A3E-2360730A9B03}" type="presParOf" srcId="{B9AEEAC4-64AE-4A8F-B91E-65E7E471D71F}" destId="{2A953506-D378-4333-899A-DF38CBB572E3}" srcOrd="8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1E90F-614F-4EF6-848D-611AF38D7A6C}">
      <dsp:nvSpPr>
        <dsp:cNvPr id="0" name=""/>
        <dsp:cNvSpPr/>
      </dsp:nvSpPr>
      <dsp:spPr>
        <a:xfrm>
          <a:off x="1009650" y="243681"/>
          <a:ext cx="2019300" cy="2019300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Factibilidad Técnica </a:t>
          </a:r>
          <a:endParaRPr lang="es-ES" sz="1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514475" y="1253331"/>
        <a:ext cx="1009650" cy="1009650"/>
      </dsp:txXfrm>
    </dsp:sp>
    <dsp:sp modelId="{693B9580-DF5F-4927-AFAC-756AC60200CB}">
      <dsp:nvSpPr>
        <dsp:cNvPr id="0" name=""/>
        <dsp:cNvSpPr/>
      </dsp:nvSpPr>
      <dsp:spPr>
        <a:xfrm>
          <a:off x="0" y="2262981"/>
          <a:ext cx="2019300" cy="2019300"/>
        </a:xfrm>
        <a:prstGeom prst="triangle">
          <a:avLst/>
        </a:prstGeom>
        <a:gradFill rotWithShape="0">
          <a:gsLst>
            <a:gs pos="0">
              <a:schemeClr val="accent3">
                <a:hueOff val="817465"/>
                <a:satOff val="-27042"/>
                <a:lumOff val="-392"/>
                <a:alphaOff val="0"/>
                <a:shade val="15000"/>
                <a:satMod val="180000"/>
              </a:schemeClr>
            </a:gs>
            <a:gs pos="50000">
              <a:schemeClr val="accent3">
                <a:hueOff val="817465"/>
                <a:satOff val="-27042"/>
                <a:lumOff val="-392"/>
                <a:alphaOff val="0"/>
                <a:shade val="45000"/>
                <a:satMod val="170000"/>
              </a:schemeClr>
            </a:gs>
            <a:gs pos="70000">
              <a:schemeClr val="accent3">
                <a:hueOff val="817465"/>
                <a:satOff val="-27042"/>
                <a:lumOff val="-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817465"/>
                <a:satOff val="-27042"/>
                <a:lumOff val="-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817465"/>
              <a:satOff val="-27042"/>
              <a:lumOff val="-39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Factibilidad Económica</a:t>
          </a:r>
          <a:endParaRPr lang="es-ES" sz="1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4825" y="3272631"/>
        <a:ext cx="1009650" cy="1009650"/>
      </dsp:txXfrm>
    </dsp:sp>
    <dsp:sp modelId="{4112A953-6863-4240-8CF3-E182AED8A7EB}">
      <dsp:nvSpPr>
        <dsp:cNvPr id="0" name=""/>
        <dsp:cNvSpPr/>
      </dsp:nvSpPr>
      <dsp:spPr>
        <a:xfrm rot="10800000">
          <a:off x="1009650" y="2262981"/>
          <a:ext cx="2019300" cy="2019300"/>
        </a:xfrm>
        <a:prstGeom prst="triangle">
          <a:avLst/>
        </a:prstGeom>
        <a:gradFill rotWithShape="0">
          <a:gsLst>
            <a:gs pos="0">
              <a:schemeClr val="accent3">
                <a:hueOff val="1634930"/>
                <a:satOff val="-54083"/>
                <a:lumOff val="-784"/>
                <a:alphaOff val="0"/>
                <a:shade val="15000"/>
                <a:satMod val="180000"/>
              </a:schemeClr>
            </a:gs>
            <a:gs pos="50000">
              <a:schemeClr val="accent3">
                <a:hueOff val="1634930"/>
                <a:satOff val="-54083"/>
                <a:lumOff val="-784"/>
                <a:alphaOff val="0"/>
                <a:shade val="45000"/>
                <a:satMod val="170000"/>
              </a:schemeClr>
            </a:gs>
            <a:gs pos="70000">
              <a:schemeClr val="accent3">
                <a:hueOff val="1634930"/>
                <a:satOff val="-54083"/>
                <a:lumOff val="-78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634930"/>
                <a:satOff val="-54083"/>
                <a:lumOff val="-78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634930"/>
              <a:satOff val="-54083"/>
              <a:lumOff val="-784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Factibilidad Legal</a:t>
          </a:r>
          <a:endParaRPr lang="es-ES" sz="1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14475" y="2262981"/>
        <a:ext cx="1009650" cy="1009650"/>
      </dsp:txXfrm>
    </dsp:sp>
    <dsp:sp modelId="{D586D92C-E7A4-493B-B812-01ACE172DBA3}">
      <dsp:nvSpPr>
        <dsp:cNvPr id="0" name=""/>
        <dsp:cNvSpPr/>
      </dsp:nvSpPr>
      <dsp:spPr>
        <a:xfrm>
          <a:off x="2019300" y="2262981"/>
          <a:ext cx="2019300" cy="2019300"/>
        </a:xfrm>
        <a:prstGeom prst="triangle">
          <a:avLst/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shade val="15000"/>
                <a:satMod val="180000"/>
              </a:schemeClr>
            </a:gs>
            <a:gs pos="50000">
              <a:schemeClr val="accent3">
                <a:hueOff val="2452395"/>
                <a:satOff val="-81125"/>
                <a:lumOff val="-1176"/>
                <a:alphaOff val="0"/>
                <a:shade val="45000"/>
                <a:satMod val="170000"/>
              </a:schemeClr>
            </a:gs>
            <a:gs pos="70000">
              <a:schemeClr val="accent3">
                <a:hueOff val="2452395"/>
                <a:satOff val="-81125"/>
                <a:lumOff val="-11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2452395"/>
              <a:satOff val="-81125"/>
              <a:lumOff val="-1176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Factibilidad  Operacional</a:t>
          </a:r>
          <a:endParaRPr lang="es-ES" sz="1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524125" y="3272631"/>
        <a:ext cx="1009650" cy="10096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E78CB-463F-47CA-BB6B-2A168821C593}">
      <dsp:nvSpPr>
        <dsp:cNvPr id="0" name=""/>
        <dsp:cNvSpPr/>
      </dsp:nvSpPr>
      <dsp:spPr>
        <a:xfrm>
          <a:off x="491873" y="375530"/>
          <a:ext cx="3056441" cy="3056441"/>
        </a:xfrm>
        <a:prstGeom prst="circularArrow">
          <a:avLst>
            <a:gd name="adj1" fmla="val 4668"/>
            <a:gd name="adj2" fmla="val 272909"/>
            <a:gd name="adj3" fmla="val 13187896"/>
            <a:gd name="adj4" fmla="val 17792797"/>
            <a:gd name="adj5" fmla="val 4847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0BFADF2-7EB2-47CC-910F-58167CE3E34F}">
      <dsp:nvSpPr>
        <dsp:cNvPr id="0" name=""/>
        <dsp:cNvSpPr/>
      </dsp:nvSpPr>
      <dsp:spPr>
        <a:xfrm>
          <a:off x="1097834" y="412286"/>
          <a:ext cx="1844519" cy="92225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Sistema de la Gestión de la Seguridad de la Información</a:t>
          </a:r>
          <a:endParaRPr lang="es-ES" sz="1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142855" y="457307"/>
        <a:ext cx="1754477" cy="832217"/>
      </dsp:txXfrm>
    </dsp:sp>
    <dsp:sp modelId="{2EAB9A18-4442-4EAD-BE57-14E721684C08}">
      <dsp:nvSpPr>
        <dsp:cNvPr id="0" name=""/>
        <dsp:cNvSpPr/>
      </dsp:nvSpPr>
      <dsp:spPr>
        <a:xfrm>
          <a:off x="2195299" y="1509751"/>
          <a:ext cx="1844519" cy="922259"/>
        </a:xfrm>
        <a:prstGeom prst="roundRect">
          <a:avLst/>
        </a:prstGeom>
        <a:gradFill rotWithShape="0">
          <a:gsLst>
            <a:gs pos="0">
              <a:schemeClr val="accent3">
                <a:hueOff val="817465"/>
                <a:satOff val="-27042"/>
                <a:lumOff val="-392"/>
                <a:alphaOff val="0"/>
                <a:shade val="15000"/>
                <a:satMod val="180000"/>
              </a:schemeClr>
            </a:gs>
            <a:gs pos="50000">
              <a:schemeClr val="accent3">
                <a:hueOff val="817465"/>
                <a:satOff val="-27042"/>
                <a:lumOff val="-392"/>
                <a:alphaOff val="0"/>
                <a:shade val="45000"/>
                <a:satMod val="170000"/>
              </a:schemeClr>
            </a:gs>
            <a:gs pos="70000">
              <a:schemeClr val="accent3">
                <a:hueOff val="817465"/>
                <a:satOff val="-27042"/>
                <a:lumOff val="-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817465"/>
                <a:satOff val="-27042"/>
                <a:lumOff val="-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COBIT</a:t>
          </a:r>
          <a:endParaRPr lang="es-ES" sz="1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240320" y="1554772"/>
        <a:ext cx="1754477" cy="832217"/>
      </dsp:txXfrm>
    </dsp:sp>
    <dsp:sp modelId="{85535C57-65DB-4863-9D31-CBBC06C83A25}">
      <dsp:nvSpPr>
        <dsp:cNvPr id="0" name=""/>
        <dsp:cNvSpPr/>
      </dsp:nvSpPr>
      <dsp:spPr>
        <a:xfrm>
          <a:off x="1097834" y="2607217"/>
          <a:ext cx="1844519" cy="922259"/>
        </a:xfrm>
        <a:prstGeom prst="roundRect">
          <a:avLst/>
        </a:prstGeom>
        <a:gradFill rotWithShape="0">
          <a:gsLst>
            <a:gs pos="0">
              <a:schemeClr val="accent3">
                <a:hueOff val="1634930"/>
                <a:satOff val="-54083"/>
                <a:lumOff val="-784"/>
                <a:alphaOff val="0"/>
                <a:shade val="15000"/>
                <a:satMod val="180000"/>
              </a:schemeClr>
            </a:gs>
            <a:gs pos="50000">
              <a:schemeClr val="accent3">
                <a:hueOff val="1634930"/>
                <a:satOff val="-54083"/>
                <a:lumOff val="-784"/>
                <a:alphaOff val="0"/>
                <a:shade val="45000"/>
                <a:satMod val="170000"/>
              </a:schemeClr>
            </a:gs>
            <a:gs pos="70000">
              <a:schemeClr val="accent3">
                <a:hueOff val="1634930"/>
                <a:satOff val="-54083"/>
                <a:lumOff val="-78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634930"/>
                <a:satOff val="-54083"/>
                <a:lumOff val="-78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ITIL</a:t>
          </a:r>
          <a:endParaRPr lang="es-ES" sz="1200" kern="1200" dirty="0"/>
        </a:p>
      </dsp:txBody>
      <dsp:txXfrm>
        <a:off x="1142855" y="2652238"/>
        <a:ext cx="1754477" cy="832217"/>
      </dsp:txXfrm>
    </dsp:sp>
    <dsp:sp modelId="{7FEF8CB2-B78A-4D31-BC71-4232AFAAF6F8}">
      <dsp:nvSpPr>
        <dsp:cNvPr id="0" name=""/>
        <dsp:cNvSpPr/>
      </dsp:nvSpPr>
      <dsp:spPr>
        <a:xfrm>
          <a:off x="368" y="1509751"/>
          <a:ext cx="1844519" cy="922259"/>
        </a:xfrm>
        <a:prstGeom prst="roundRect">
          <a:avLst/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shade val="15000"/>
                <a:satMod val="180000"/>
              </a:schemeClr>
            </a:gs>
            <a:gs pos="50000">
              <a:schemeClr val="accent3">
                <a:hueOff val="2452395"/>
                <a:satOff val="-81125"/>
                <a:lumOff val="-1176"/>
                <a:alphaOff val="0"/>
                <a:shade val="45000"/>
                <a:satMod val="170000"/>
              </a:schemeClr>
            </a:gs>
            <a:gs pos="70000">
              <a:schemeClr val="accent3">
                <a:hueOff val="2452395"/>
                <a:satOff val="-81125"/>
                <a:lumOff val="-11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ISO/IEC 27001:2007</a:t>
          </a:r>
          <a:endParaRPr lang="es-ES" sz="1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5389" y="1554772"/>
        <a:ext cx="1754477" cy="8322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F3DD8-40F5-4FF0-92B6-9D4855FA4C8D}">
      <dsp:nvSpPr>
        <dsp:cNvPr id="0" name=""/>
        <dsp:cNvSpPr/>
      </dsp:nvSpPr>
      <dsp:spPr>
        <a:xfrm rot="16200000">
          <a:off x="-1449875" y="1454483"/>
          <a:ext cx="4525963" cy="161699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049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Diagnóstico Institucional</a:t>
          </a:r>
          <a:endParaRPr lang="es-ES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5400000">
        <a:off x="4608" y="905193"/>
        <a:ext cx="1616996" cy="2715577"/>
      </dsp:txXfrm>
    </dsp:sp>
    <dsp:sp modelId="{6607080D-518F-449D-A2CA-13E899B05087}">
      <dsp:nvSpPr>
        <dsp:cNvPr id="0" name=""/>
        <dsp:cNvSpPr/>
      </dsp:nvSpPr>
      <dsp:spPr>
        <a:xfrm rot="16200000">
          <a:off x="288395" y="1454483"/>
          <a:ext cx="4525963" cy="161699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049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Análisis - ARCH 2015</a:t>
          </a:r>
          <a:endParaRPr lang="es-ES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5400000">
        <a:off x="1742878" y="905193"/>
        <a:ext cx="1616996" cy="2715577"/>
      </dsp:txXfrm>
    </dsp:sp>
    <dsp:sp modelId="{D9B1DB97-B5E6-4C13-8C6F-B2C22DAAD9B1}">
      <dsp:nvSpPr>
        <dsp:cNvPr id="0" name=""/>
        <dsp:cNvSpPr/>
      </dsp:nvSpPr>
      <dsp:spPr>
        <a:xfrm rot="16200000">
          <a:off x="2026666" y="1454483"/>
          <a:ext cx="4525963" cy="161699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049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Amenazas</a:t>
          </a:r>
          <a:endParaRPr lang="es-ES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5400000">
        <a:off x="3481149" y="905193"/>
        <a:ext cx="1616996" cy="2715577"/>
      </dsp:txXfrm>
    </dsp:sp>
    <dsp:sp modelId="{8ADF9DF0-634F-4FB2-B4B5-C1BEC6FFFA33}">
      <dsp:nvSpPr>
        <dsp:cNvPr id="0" name=""/>
        <dsp:cNvSpPr/>
      </dsp:nvSpPr>
      <dsp:spPr>
        <a:xfrm rot="16200000">
          <a:off x="3764937" y="1454483"/>
          <a:ext cx="4525963" cy="161699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049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Vulnerabilidades</a:t>
          </a:r>
          <a:endParaRPr lang="es-ES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5400000">
        <a:off x="5219420" y="905193"/>
        <a:ext cx="1616996" cy="2715577"/>
      </dsp:txXfrm>
    </dsp:sp>
    <dsp:sp modelId="{C2CF2B4E-4209-4675-9DF1-07CB0DEE64E6}">
      <dsp:nvSpPr>
        <dsp:cNvPr id="0" name=""/>
        <dsp:cNvSpPr/>
      </dsp:nvSpPr>
      <dsp:spPr>
        <a:xfrm rot="16200000">
          <a:off x="5507816" y="1454483"/>
          <a:ext cx="4525963" cy="1616996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049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Riesgos Informáticos</a:t>
          </a:r>
          <a:endParaRPr lang="es-ES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5400000">
        <a:off x="6962299" y="905193"/>
        <a:ext cx="1616996" cy="2715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AAFA7-0CC7-42EB-86BE-2F3ECDEE8BD5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D588D-D5A6-4BD8-AF25-8135B4C34F42}">
      <dsp:nvSpPr>
        <dsp:cNvPr id="0" name=""/>
        <dsp:cNvSpPr/>
      </dsp:nvSpPr>
      <dsp:spPr>
        <a:xfrm>
          <a:off x="0" y="0"/>
          <a:ext cx="1555557" cy="1810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Metodología</a:t>
          </a:r>
          <a:endParaRPr lang="es-ES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75936" y="75936"/>
        <a:ext cx="1403685" cy="1658512"/>
      </dsp:txXfrm>
    </dsp:sp>
    <dsp:sp modelId="{CDB73583-F03E-4D0E-8860-15EEC815BB2D}">
      <dsp:nvSpPr>
        <dsp:cNvPr id="0" name=""/>
        <dsp:cNvSpPr/>
      </dsp:nvSpPr>
      <dsp:spPr>
        <a:xfrm>
          <a:off x="1669352" y="1357788"/>
          <a:ext cx="1555557" cy="18103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Planificar</a:t>
          </a:r>
          <a:endParaRPr lang="es-ES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745288" y="1433724"/>
        <a:ext cx="1403685" cy="1658512"/>
      </dsp:txXfrm>
    </dsp:sp>
    <dsp:sp modelId="{5C3B5AEE-D419-4625-9295-B3703C016905}">
      <dsp:nvSpPr>
        <dsp:cNvPr id="0" name=""/>
        <dsp:cNvSpPr/>
      </dsp:nvSpPr>
      <dsp:spPr>
        <a:xfrm>
          <a:off x="3337021" y="1357788"/>
          <a:ext cx="1555557" cy="18103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Ejecutar</a:t>
          </a:r>
          <a:endParaRPr lang="es-ES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412957" y="1433724"/>
        <a:ext cx="1403685" cy="1658512"/>
      </dsp:txXfrm>
    </dsp:sp>
    <dsp:sp modelId="{ACA04F9E-2A76-4B84-8ED3-89F3C9D7BCA0}">
      <dsp:nvSpPr>
        <dsp:cNvPr id="0" name=""/>
        <dsp:cNvSpPr/>
      </dsp:nvSpPr>
      <dsp:spPr>
        <a:xfrm>
          <a:off x="5004690" y="1357788"/>
          <a:ext cx="1555557" cy="1810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Verificar</a:t>
          </a:r>
          <a:endParaRPr lang="es-ES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80626" y="1433724"/>
        <a:ext cx="1403685" cy="1658512"/>
      </dsp:txXfrm>
    </dsp:sp>
    <dsp:sp modelId="{2A953506-D378-4333-899A-DF38CBB572E3}">
      <dsp:nvSpPr>
        <dsp:cNvPr id="0" name=""/>
        <dsp:cNvSpPr/>
      </dsp:nvSpPr>
      <dsp:spPr>
        <a:xfrm>
          <a:off x="6672360" y="1357788"/>
          <a:ext cx="1555557" cy="181038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Corregir</a:t>
          </a:r>
          <a:endParaRPr lang="es-ES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748296" y="1433724"/>
        <a:ext cx="1403685" cy="1658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39950E-F210-43C0-8313-3EA394D2CD54}" type="datetimeFigureOut">
              <a:rPr lang="es-ES" smtClean="0"/>
              <a:t>12/12/2015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24EA3F-CCC9-480D-8268-474646F0D30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Tablas%20comparativas.doc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TRIZ%20FINAL%20APROBADA.xls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Fer Mera\Desktop\TESIS ESPE\espe sell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0"/>
            <a:ext cx="5048250" cy="923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107504" y="1133876"/>
            <a:ext cx="8856984" cy="416733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800" dirty="0" smtClean="0">
                <a:effectLst/>
              </a:rPr>
              <a:t/>
            </a:r>
            <a:br>
              <a:rPr lang="es-ES_tradnl" sz="2800" dirty="0" smtClean="0">
                <a:effectLst/>
              </a:rPr>
            </a:br>
            <a:r>
              <a:rPr lang="es-ES" sz="2800" dirty="0">
                <a:effectLst/>
              </a:rPr>
              <a:t/>
            </a:r>
            <a:br>
              <a:rPr lang="es-ES" sz="2800" dirty="0">
                <a:effectLst/>
              </a:rPr>
            </a:br>
            <a:r>
              <a:rPr lang="es-ES" sz="2900" dirty="0" smtClean="0">
                <a:effectLst/>
              </a:rPr>
              <a:t>TESIS </a:t>
            </a:r>
            <a:r>
              <a:rPr lang="es-ES" sz="2900" dirty="0">
                <a:effectLst/>
              </a:rPr>
              <a:t>PREVIO A LA OBTENCIÓN DEL TÍTULO DE INGENIERO EN </a:t>
            </a:r>
            <a:r>
              <a:rPr lang="es-ES" sz="2900" dirty="0" smtClean="0">
                <a:effectLst/>
              </a:rPr>
              <a:t>SISTEMAS</a:t>
            </a:r>
            <a:r>
              <a:rPr lang="es-ES" sz="2800" dirty="0" smtClean="0">
                <a:effectLst/>
              </a:rPr>
              <a:t/>
            </a:r>
            <a:br>
              <a:rPr lang="es-ES" sz="2800" dirty="0" smtClean="0">
                <a:effectLst/>
              </a:rPr>
            </a:br>
            <a:r>
              <a:rPr lang="es-ES" sz="2800" dirty="0" smtClean="0">
                <a:effectLst/>
              </a:rPr>
              <a:t/>
            </a:r>
            <a:br>
              <a:rPr lang="es-ES" sz="2800" dirty="0" smtClean="0">
                <a:effectLst/>
              </a:rPr>
            </a:br>
            <a:r>
              <a:rPr lang="es-ES" sz="2800" dirty="0" smtClean="0">
                <a:effectLst/>
              </a:rPr>
              <a:t/>
            </a:r>
            <a:br>
              <a:rPr lang="es-ES" sz="2800" dirty="0" smtClean="0">
                <a:effectLst/>
              </a:rPr>
            </a:br>
            <a:r>
              <a:rPr lang="es-ES_tradnl" sz="2200" b="0" dirty="0" smtClean="0"/>
              <a:t>TEMA</a:t>
            </a:r>
            <a:r>
              <a:rPr lang="es-ES_tradnl" sz="2200" b="0" dirty="0"/>
              <a:t>: </a:t>
            </a:r>
            <a:r>
              <a:rPr lang="es-ES" sz="2200" b="0" dirty="0"/>
              <a:t>DESARROLLO DE UN MODELO DE SISTEMA DE GESTIÓN DE SEGURIDAD DE LA INFORMACIÓN (SGSI) BASADO EN LAS MEJORES PRÁCTICAS DE SEGURIDAD INFORMÁTICA PARA LA AGENCIA DE REGULACIÓN Y CONTROL HIDROCARBURÍFERO.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>
                <a:effectLst/>
              </a:rPr>
              <a:t/>
            </a:r>
            <a:br>
              <a:rPr lang="es-ES" sz="2800" dirty="0">
                <a:effectLst/>
              </a:rPr>
            </a:br>
            <a:r>
              <a:rPr lang="es-ES" sz="2800" dirty="0" smtClean="0">
                <a:effectLst/>
              </a:rPr>
              <a:t/>
            </a:r>
            <a:br>
              <a:rPr lang="es-ES" sz="2800" dirty="0" smtClean="0">
                <a:effectLst/>
              </a:rPr>
            </a:br>
            <a:endParaRPr lang="es-ES" sz="2800" dirty="0"/>
          </a:p>
        </p:txBody>
      </p:sp>
      <p:sp>
        <p:nvSpPr>
          <p:cNvPr id="2" name="1 CuadroTexto"/>
          <p:cNvSpPr txBox="1"/>
          <p:nvPr/>
        </p:nvSpPr>
        <p:spPr>
          <a:xfrm>
            <a:off x="251520" y="5373216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AUTORES: </a:t>
            </a:r>
            <a:br>
              <a:rPr lang="es-ES" dirty="0"/>
            </a:br>
            <a:endParaRPr lang="es-ES" dirty="0" smtClean="0"/>
          </a:p>
          <a:p>
            <a:r>
              <a:rPr lang="es-ES" dirty="0" smtClean="0"/>
              <a:t>NÉSTOR </a:t>
            </a:r>
            <a:r>
              <a:rPr lang="es-ES" dirty="0"/>
              <a:t>RICARDO MONCAYO ZAMBRANO,</a:t>
            </a:r>
            <a:br>
              <a:rPr lang="es-ES" dirty="0"/>
            </a:br>
            <a:r>
              <a:rPr lang="es-ES" dirty="0" smtClean="0"/>
              <a:t>PAULINA </a:t>
            </a:r>
            <a:r>
              <a:rPr lang="es-ES" dirty="0"/>
              <a:t>PATRICIA GUAMÁN YUCAZA</a:t>
            </a:r>
            <a:br>
              <a:rPr lang="es-ES" dirty="0"/>
            </a:br>
            <a:endParaRPr lang="es-EC" dirty="0"/>
          </a:p>
        </p:txBody>
      </p:sp>
      <p:sp>
        <p:nvSpPr>
          <p:cNvPr id="3" name="2 CuadroTexto"/>
          <p:cNvSpPr txBox="1"/>
          <p:nvPr/>
        </p:nvSpPr>
        <p:spPr>
          <a:xfrm>
            <a:off x="5940152" y="594928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C" dirty="0" err="1" smtClean="0"/>
              <a:t>Sangolquí</a:t>
            </a:r>
            <a:r>
              <a:rPr lang="es-EC" dirty="0" smtClean="0"/>
              <a:t> 2015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7030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29644"/>
            <a:ext cx="4038600" cy="3028950"/>
          </a:xfrm>
        </p:spPr>
      </p:pic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EC" dirty="0"/>
              <a:t/>
            </a:r>
            <a:br>
              <a:rPr lang="es-EC" dirty="0"/>
            </a:br>
            <a:r>
              <a:rPr lang="es-EC" dirty="0"/>
              <a:t>Calle Estadio s/n entre Manuela Cañizares y Lola Quintana</a:t>
            </a:r>
            <a:br>
              <a:rPr lang="es-EC" dirty="0"/>
            </a:br>
            <a:r>
              <a:rPr lang="es-EC" dirty="0"/>
              <a:t>Sector La Armenia - </a:t>
            </a:r>
            <a:r>
              <a:rPr lang="es-EC" dirty="0" err="1"/>
              <a:t>Conocoto</a:t>
            </a:r>
            <a:r>
              <a:rPr lang="es-EC" dirty="0"/>
              <a:t> - Pichincha</a:t>
            </a:r>
          </a:p>
          <a:p>
            <a:endParaRPr lang="es-EC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/>
              <a:t>LOCALIZACIÓN DEL PROYECTO</a:t>
            </a:r>
            <a:endParaRPr lang="es-EC" sz="2800" dirty="0"/>
          </a:p>
        </p:txBody>
      </p:sp>
      <p:pic>
        <p:nvPicPr>
          <p:cNvPr id="6" name="5 Imagen" descr="C:\Users\Fer Mera\Desktop\TESIS ESPE\espe sell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61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91243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s-ES_tradnl" sz="2800" dirty="0" smtClean="0">
                <a:effectLst/>
              </a:rPr>
              <a:t>MARCO TEÓRICO</a:t>
            </a:r>
            <a:endParaRPr lang="es-ES" sz="2800" dirty="0"/>
          </a:p>
        </p:txBody>
      </p:sp>
      <p:graphicFrame>
        <p:nvGraphicFramePr>
          <p:cNvPr id="6" name="9 Marcador de contenido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41509757"/>
              </p:ext>
            </p:extLst>
          </p:nvPr>
        </p:nvGraphicFramePr>
        <p:xfrm>
          <a:off x="2843808" y="1988840"/>
          <a:ext cx="4040188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6 Imagen" descr="C:\Users\Fer Mera\Desktop\TESIS ESPE\espe sell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67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>
                <a:effectLst/>
              </a:rPr>
              <a:t>ANÁLISIS SITUACIÓN ACTUAL  DE LA ARCH</a:t>
            </a:r>
            <a:endParaRPr lang="es-ES" sz="2800" dirty="0"/>
          </a:p>
        </p:txBody>
      </p:sp>
      <p:graphicFrame>
        <p:nvGraphicFramePr>
          <p:cNvPr id="18" name="17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3314060"/>
              </p:ext>
            </p:extLst>
          </p:nvPr>
        </p:nvGraphicFramePr>
        <p:xfrm>
          <a:off x="467544" y="1844824"/>
          <a:ext cx="85792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C:\Users\Fer Mera\Desktop\TESIS ESPE\espe sell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65979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92392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>
                <a:effectLst/>
              </a:rPr>
              <a:t>MEJORES PRÁCTICAS DE DISEÑO SGSI</a:t>
            </a:r>
            <a:endParaRPr lang="es-ES" sz="2800" dirty="0"/>
          </a:p>
        </p:txBody>
      </p:sp>
      <p:graphicFrame>
        <p:nvGraphicFramePr>
          <p:cNvPr id="12" name="1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805358"/>
              </p:ext>
            </p:extLst>
          </p:nvPr>
        </p:nvGraphicFramePr>
        <p:xfrm>
          <a:off x="395536" y="206084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C:\Users\Fer Mera\Desktop\TESIS ESPE\espe sell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62041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29208" y="1700808"/>
            <a:ext cx="7715200" cy="2883776"/>
          </a:xfrm>
        </p:spPr>
        <p:txBody>
          <a:bodyPr>
            <a:noAutofit/>
          </a:bodyPr>
          <a:lstStyle/>
          <a:p>
            <a:r>
              <a:rPr lang="es-EC" sz="2200" dirty="0"/>
              <a:t>Tabla de </a:t>
            </a:r>
            <a:r>
              <a:rPr lang="es-EC" sz="2200" dirty="0" smtClean="0"/>
              <a:t>Planificación.</a:t>
            </a:r>
          </a:p>
          <a:p>
            <a:pPr marL="109728" indent="0">
              <a:buNone/>
            </a:pPr>
            <a:endParaRPr lang="es-EC" sz="2200" dirty="0" smtClean="0"/>
          </a:p>
          <a:p>
            <a:r>
              <a:rPr lang="es-EC" sz="2200" dirty="0"/>
              <a:t>Tabla de </a:t>
            </a:r>
            <a:r>
              <a:rPr lang="es-EC" sz="2200" dirty="0" smtClean="0"/>
              <a:t>Implementación.</a:t>
            </a:r>
          </a:p>
          <a:p>
            <a:endParaRPr lang="es-EC" sz="2200" dirty="0"/>
          </a:p>
          <a:p>
            <a:r>
              <a:rPr lang="es-ES" sz="2200" dirty="0"/>
              <a:t>Tabla de </a:t>
            </a:r>
            <a:r>
              <a:rPr lang="es-ES" sz="2200" dirty="0" smtClean="0"/>
              <a:t>Servicios.</a:t>
            </a:r>
          </a:p>
          <a:p>
            <a:pPr marL="109728" indent="0">
              <a:buNone/>
            </a:pPr>
            <a:endParaRPr lang="es-EC" sz="2200" dirty="0"/>
          </a:p>
          <a:p>
            <a:r>
              <a:rPr lang="es-ES" sz="2200" dirty="0"/>
              <a:t>Tabla de </a:t>
            </a:r>
            <a:r>
              <a:rPr lang="es-ES" sz="2200" dirty="0" smtClean="0"/>
              <a:t>Riesgos.</a:t>
            </a:r>
          </a:p>
          <a:p>
            <a:endParaRPr lang="es-EC" sz="2200" dirty="0"/>
          </a:p>
          <a:p>
            <a:r>
              <a:rPr lang="es-ES" sz="2200" dirty="0"/>
              <a:t>Tabla de </a:t>
            </a:r>
            <a:r>
              <a:rPr lang="es-ES" sz="2200" dirty="0" smtClean="0"/>
              <a:t>Evaluación.</a:t>
            </a:r>
          </a:p>
          <a:p>
            <a:endParaRPr lang="es-ES" sz="2200" dirty="0" smtClean="0"/>
          </a:p>
          <a:p>
            <a:r>
              <a:rPr lang="es-ES" sz="2200" dirty="0"/>
              <a:t>Tabla de </a:t>
            </a:r>
            <a:r>
              <a:rPr lang="es-ES" sz="2200" dirty="0" smtClean="0"/>
              <a:t>Control.</a:t>
            </a:r>
          </a:p>
          <a:p>
            <a:endParaRPr lang="es-EC" sz="3600" dirty="0"/>
          </a:p>
          <a:p>
            <a:endParaRPr lang="es-EC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419056" cy="994122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/>
              <a:t>TABLAS COMPARATIVAS</a:t>
            </a:r>
            <a:endParaRPr lang="es-EC" sz="2800" dirty="0"/>
          </a:p>
        </p:txBody>
      </p:sp>
      <p:pic>
        <p:nvPicPr>
          <p:cNvPr id="4" name="3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derecha">
            <a:hlinkClick r:id="rId3" action="ppaction://hlinkfile"/>
          </p:cNvPr>
          <p:cNvSpPr/>
          <p:nvPr/>
        </p:nvSpPr>
        <p:spPr>
          <a:xfrm>
            <a:off x="6372200" y="5589240"/>
            <a:ext cx="158417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45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723564"/>
              </p:ext>
            </p:extLst>
          </p:nvPr>
        </p:nvGraphicFramePr>
        <p:xfrm>
          <a:off x="827584" y="332656"/>
          <a:ext cx="7632848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6571"/>
                <a:gridCol w="1340128"/>
                <a:gridCol w="4166149"/>
              </a:tblGrid>
              <a:tr h="587592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COBIT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ISO27001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ITIL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1040">
                <a:tc>
                  <a:txBody>
                    <a:bodyPr/>
                    <a:lstStyle/>
                    <a:p>
                      <a:pPr algn="l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Marco </a:t>
                      </a:r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de referencia aceptado mundialmente de gobierno IT basado en estándares y mejores prácticas de la industria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500" b="0" dirty="0" smtClean="0"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effectLst/>
                      </a:endParaRPr>
                    </a:p>
                    <a:p>
                      <a:pPr algn="l"/>
                      <a:endParaRPr lang="es-ES" sz="1500" b="0" dirty="0" smtClean="0">
                        <a:effectLst/>
                      </a:endParaRPr>
                    </a:p>
                    <a:p>
                      <a:pPr algn="l"/>
                      <a:r>
                        <a:rPr lang="es-ES" sz="1500" b="0" dirty="0" smtClean="0">
                          <a:effectLst/>
                        </a:rPr>
                        <a:t>Alcance</a:t>
                      </a:r>
                      <a:endParaRPr lang="es-EC" sz="1500" b="0" dirty="0" smtClean="0">
                        <a:effectLst/>
                      </a:endParaRPr>
                    </a:p>
                    <a:p>
                      <a:pPr algn="l"/>
                      <a:r>
                        <a:rPr lang="es-ES" sz="1500" b="0" dirty="0" smtClean="0">
                          <a:effectLst/>
                        </a:rPr>
                        <a:t> </a:t>
                      </a:r>
                      <a:endParaRPr lang="es-EC" sz="1500" b="0" dirty="0" smtClean="0">
                        <a:effectLst/>
                      </a:endParaRPr>
                    </a:p>
                    <a:p>
                      <a:pPr algn="l"/>
                      <a:r>
                        <a:rPr lang="es-ES" sz="1500" b="0" dirty="0" smtClean="0">
                          <a:effectLst/>
                        </a:rPr>
                        <a:t>Tratamiento del Riesgo</a:t>
                      </a:r>
                      <a:endParaRPr lang="es-EC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500" dirty="0" smtClean="0">
                        <a:effectLst/>
                      </a:endParaRPr>
                    </a:p>
                    <a:p>
                      <a:pPr algn="l"/>
                      <a:endParaRPr lang="es-ES" sz="1500" dirty="0" smtClean="0">
                        <a:effectLst/>
                      </a:endParaRPr>
                    </a:p>
                    <a:p>
                      <a:pPr algn="l"/>
                      <a:r>
                        <a:rPr lang="es-ES" sz="1500" dirty="0" smtClean="0">
                          <a:effectLst/>
                        </a:rPr>
                        <a:t>Gestión </a:t>
                      </a:r>
                      <a:r>
                        <a:rPr lang="es-ES" sz="1500" dirty="0">
                          <a:effectLst/>
                        </a:rPr>
                        <a:t>de la Información.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dirty="0">
                          <a:effectLst/>
                        </a:rPr>
                        <a:t>Conocer al detalle de cada uno de los procesos  que actualmente se maneja en el ITIL.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dirty="0">
                          <a:effectLst/>
                        </a:rPr>
                        <a:t>Diseño de los Servicios TI.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dirty="0">
                          <a:effectLst/>
                        </a:rPr>
                        <a:t>Diseño de soluciones de servicio.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dirty="0">
                          <a:effectLst/>
                        </a:rPr>
                        <a:t>Diseño del Portafolio de Servicios.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dirty="0">
                          <a:effectLst/>
                        </a:rPr>
                        <a:t>Diseño de la arquitectura del servicio.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dirty="0">
                          <a:effectLst/>
                        </a:rPr>
                        <a:t>Diseño de procesos.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dirty="0">
                          <a:effectLst/>
                        </a:rPr>
                        <a:t>Diseño de métricas y sistemas de monitorización.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u="none" strike="noStrike" dirty="0">
                          <a:effectLst/>
                        </a:rPr>
                        <a:t>Gestión del Catálogo de Servicios</a:t>
                      </a:r>
                      <a:r>
                        <a:rPr lang="es-ES" sz="1500" dirty="0">
                          <a:effectLst/>
                        </a:rPr>
                        <a:t>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u="none" strike="noStrike" dirty="0">
                          <a:effectLst/>
                        </a:rPr>
                        <a:t>Gestión de Niveles de Servicio</a:t>
                      </a:r>
                      <a:r>
                        <a:rPr lang="es-ES" sz="1500" dirty="0">
                          <a:effectLst/>
                        </a:rPr>
                        <a:t>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u="none" strike="noStrike" dirty="0">
                          <a:effectLst/>
                        </a:rPr>
                        <a:t>Gestión de la Capacidad</a:t>
                      </a:r>
                      <a:r>
                        <a:rPr lang="es-ES" sz="1500" dirty="0">
                          <a:effectLst/>
                        </a:rPr>
                        <a:t>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dirty="0">
                          <a:effectLst/>
                        </a:rPr>
                        <a:t>Gestión de la Disponibilidad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dirty="0">
                          <a:effectLst/>
                        </a:rPr>
                        <a:t>Gestión de la Continuidad de los Servicios TI.</a:t>
                      </a:r>
                      <a:endParaRPr lang="es-EC" sz="1500" dirty="0">
                        <a:effectLst/>
                      </a:endParaRPr>
                    </a:p>
                    <a:p>
                      <a:pPr algn="l"/>
                      <a:r>
                        <a:rPr lang="es-ES" sz="1500" u="none" strike="noStrike" dirty="0">
                          <a:effectLst/>
                        </a:rPr>
                        <a:t>Gestión de Proveedores</a:t>
                      </a:r>
                      <a:r>
                        <a:rPr lang="es-ES" sz="1500" dirty="0">
                          <a:effectLst/>
                        </a:rPr>
                        <a:t>.</a:t>
                      </a:r>
                      <a:endParaRPr lang="es-EC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864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081697"/>
              </p:ext>
            </p:extLst>
          </p:nvPr>
        </p:nvGraphicFramePr>
        <p:xfrm>
          <a:off x="971600" y="1052736"/>
          <a:ext cx="7416824" cy="5688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6385"/>
                <a:gridCol w="1894055"/>
                <a:gridCol w="3456384"/>
              </a:tblGrid>
              <a:tr h="1762676">
                <a:tc>
                  <a:txBody>
                    <a:bodyPr/>
                    <a:lstStyle/>
                    <a:p>
                      <a:pPr algn="l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Ayuda </a:t>
                      </a:r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a los ejecutivos a entender y gestionar las inversiones en IT a través de sus ciclo de vida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No</a:t>
                      </a:r>
                      <a:r>
                        <a:rPr lang="es-ES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Aplica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               No Aplica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6592">
                <a:tc>
                  <a:txBody>
                    <a:bodyPr/>
                    <a:lstStyle/>
                    <a:p>
                      <a:pPr algn="just"/>
                      <a:endParaRPr lang="es-ES" sz="13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Administración de </a:t>
                      </a:r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Tecnologías de la Información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No Aplica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           Enfoque </a:t>
                      </a:r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a Procesos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48816">
                <a:tc>
                  <a:txBody>
                    <a:bodyPr/>
                    <a:lstStyle/>
                    <a:p>
                      <a:pPr algn="just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Control </a:t>
                      </a:r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de las tecnologías de la información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Administración </a:t>
                      </a:r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y Control de la Seguridad de la Información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Administración </a:t>
                      </a:r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y Control en la Entrega de Servicios Tecnológicos.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Administración y control en la entrega de servicios tecnológicos, para el sistema de gestión de la seguridad de la información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0549">
                <a:tc>
                  <a:txBody>
                    <a:bodyPr/>
                    <a:lstStyle/>
                    <a:p>
                      <a:pPr algn="l"/>
                      <a:endParaRPr lang="es-E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E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Control </a:t>
                      </a:r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de Proveedores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500" b="0" dirty="0">
                          <a:solidFill>
                            <a:schemeClr val="tx1"/>
                          </a:solidFill>
                          <a:effectLst/>
                        </a:rPr>
                        <a:t>Planes de Continuidad del Negocio.</a:t>
                      </a:r>
                      <a:endParaRPr lang="es-EC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                No Aplica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411340"/>
              </p:ext>
            </p:extLst>
          </p:nvPr>
        </p:nvGraphicFramePr>
        <p:xfrm>
          <a:off x="899592" y="404664"/>
          <a:ext cx="7632848" cy="625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6571"/>
                <a:gridCol w="1905877"/>
                <a:gridCol w="3600400"/>
              </a:tblGrid>
              <a:tr h="625477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COBIT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ISO27001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ITIL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66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61630" y="1916832"/>
            <a:ext cx="8229600" cy="4176464"/>
          </a:xfrm>
        </p:spPr>
        <p:txBody>
          <a:bodyPr>
            <a:normAutofit/>
          </a:bodyPr>
          <a:lstStyle/>
          <a:p>
            <a:pPr lvl="0"/>
            <a:r>
              <a:rPr lang="es-ES" sz="2200" dirty="0"/>
              <a:t>Alinear la Estrategia del Servicio con la Estrategia del Negocio</a:t>
            </a:r>
            <a:endParaRPr lang="es-EC" sz="2200" dirty="0"/>
          </a:p>
          <a:p>
            <a:pPr lvl="0"/>
            <a:r>
              <a:rPr lang="es-ES" sz="2200" dirty="0"/>
              <a:t>Establecer la Estrategia del Servicio</a:t>
            </a:r>
            <a:endParaRPr lang="es-EC" sz="2200" dirty="0"/>
          </a:p>
          <a:p>
            <a:pPr lvl="0"/>
            <a:r>
              <a:rPr lang="es-ES" sz="2200" dirty="0"/>
              <a:t>Identificación de los Riesgos</a:t>
            </a:r>
            <a:endParaRPr lang="es-EC" sz="2200" dirty="0"/>
          </a:p>
          <a:p>
            <a:pPr lvl="0"/>
            <a:r>
              <a:rPr lang="es-ES" sz="2200" dirty="0"/>
              <a:t>Planificación del tratamiento del Riesgo</a:t>
            </a:r>
            <a:endParaRPr lang="es-EC" sz="2200" dirty="0"/>
          </a:p>
          <a:p>
            <a:pPr lvl="0"/>
            <a:r>
              <a:rPr lang="es-ES" sz="2200" dirty="0"/>
              <a:t>Implementación de los Servicios Prioritarios</a:t>
            </a:r>
            <a:endParaRPr lang="es-EC" sz="2200" dirty="0"/>
          </a:p>
          <a:p>
            <a:pPr lvl="0"/>
            <a:r>
              <a:rPr lang="es-ES" sz="2200" dirty="0"/>
              <a:t>Planificación del Proceso de Cambio</a:t>
            </a:r>
            <a:endParaRPr lang="es-EC" sz="2200" dirty="0"/>
          </a:p>
          <a:p>
            <a:pPr lvl="0"/>
            <a:r>
              <a:rPr lang="es-ES" sz="2200" dirty="0"/>
              <a:t>Revisión Periódica</a:t>
            </a:r>
            <a:endParaRPr lang="es-EC" sz="2200" dirty="0"/>
          </a:p>
          <a:p>
            <a:pPr lvl="0"/>
            <a:r>
              <a:rPr lang="es-ES" sz="2200" dirty="0"/>
              <a:t>Planes de Continuidad</a:t>
            </a:r>
            <a:endParaRPr lang="es-EC" sz="2200" dirty="0"/>
          </a:p>
          <a:p>
            <a:endParaRPr lang="es-EC" sz="2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0597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/>
              <a:t>METODOLOGÍA DESARROLLADA</a:t>
            </a:r>
            <a:endParaRPr lang="es-EC" sz="2800" dirty="0"/>
          </a:p>
        </p:txBody>
      </p:sp>
      <p:pic>
        <p:nvPicPr>
          <p:cNvPr id="4" name="3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219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2345424"/>
            <a:ext cx="7776864" cy="3675864"/>
          </a:xfrm>
        </p:spPr>
        <p:txBody>
          <a:bodyPr>
            <a:normAutofit/>
          </a:bodyPr>
          <a:lstStyle/>
          <a:p>
            <a:pPr algn="just"/>
            <a:r>
              <a:rPr lang="es-ES" sz="1700" dirty="0" smtClean="0"/>
              <a:t>Definir un responsable para administrar la video-conferencia.</a:t>
            </a:r>
            <a:endParaRPr lang="es-EC" sz="1700" dirty="0" smtClean="0"/>
          </a:p>
          <a:p>
            <a:pPr algn="just"/>
            <a:r>
              <a:rPr lang="es-ES" sz="1700" dirty="0" smtClean="0"/>
              <a:t>Definir y documentar el procedimiento de acceso a los ambiente de pruebas y producción.</a:t>
            </a:r>
            <a:endParaRPr lang="es-EC" sz="1700" dirty="0" smtClean="0"/>
          </a:p>
          <a:p>
            <a:pPr algn="just"/>
            <a:r>
              <a:rPr lang="es-ES" sz="1700" dirty="0" smtClean="0"/>
              <a:t>Elaborar un documento tipo "lista de chequeo" (</a:t>
            </a:r>
            <a:r>
              <a:rPr lang="es-ES" sz="1700" dirty="0" err="1" smtClean="0"/>
              <a:t>check-list</a:t>
            </a:r>
            <a:r>
              <a:rPr lang="es-ES" sz="1700" dirty="0" smtClean="0"/>
              <a:t>) que contenga los parámetros de seguridad para el acceso a la red interministerial que soporta el servicios de video-conferencia.</a:t>
            </a:r>
            <a:endParaRPr lang="es-EC" sz="1700" dirty="0" smtClean="0"/>
          </a:p>
          <a:p>
            <a:pPr algn="just"/>
            <a:r>
              <a:rPr lang="es-ES" sz="1700" dirty="0" smtClean="0"/>
              <a:t>Crear contraseñas para el ingreso a la configuración de los equipos y para las salas virtuales de video-conferencia.</a:t>
            </a:r>
            <a:endParaRPr lang="es-EC" sz="1700" dirty="0" smtClean="0"/>
          </a:p>
          <a:p>
            <a:pPr algn="just"/>
            <a:r>
              <a:rPr lang="es-ES" sz="1700" dirty="0" smtClean="0"/>
              <a:t>Deshabilitar la respuesta automática de los equipos de video-conferencia.</a:t>
            </a:r>
            <a:endParaRPr lang="es-EC" sz="1700" dirty="0" smtClean="0"/>
          </a:p>
          <a:p>
            <a:pPr algn="just"/>
            <a:endParaRPr lang="es-EC" sz="17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778694"/>
            <a:ext cx="8568952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s-EC" sz="2800" dirty="0"/>
              <a:t>CASO </a:t>
            </a:r>
            <a:r>
              <a:rPr lang="es-EC" sz="2800" dirty="0" smtClean="0"/>
              <a:t>PRÁCTICO </a:t>
            </a:r>
            <a:r>
              <a:rPr lang="es-EC" sz="2800" dirty="0"/>
              <a:t>VALIDACIÓN DE LA METODOLOGÍA</a:t>
            </a:r>
            <a:r>
              <a:rPr lang="es-EC" sz="2000" dirty="0"/>
              <a:t/>
            </a:r>
            <a:br>
              <a:rPr lang="es-EC" sz="2000" dirty="0"/>
            </a:br>
            <a:endParaRPr lang="es-EC" sz="2000" dirty="0"/>
          </a:p>
        </p:txBody>
      </p:sp>
      <p:pic>
        <p:nvPicPr>
          <p:cNvPr id="4" name="3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2 Título"/>
          <p:cNvSpPr txBox="1">
            <a:spLocks/>
          </p:cNvSpPr>
          <p:nvPr/>
        </p:nvSpPr>
        <p:spPr>
          <a:xfrm>
            <a:off x="395536" y="1426766"/>
            <a:ext cx="8568952" cy="77809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C" sz="1800" dirty="0" smtClean="0"/>
              <a:t>DESARROLLO DE ACTIVIDADES PARA EL SISTEMA DE VIDEO - CONFERENCIA</a:t>
            </a: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6390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escavisl.es/subido/Imagenes/Videoconferencia_Empresa.JPG"/>
          <p:cNvSpPr>
            <a:spLocks noChangeAspect="1" noChangeArrowheads="1"/>
          </p:cNvSpPr>
          <p:nvPr/>
        </p:nvSpPr>
        <p:spPr bwMode="auto">
          <a:xfrm>
            <a:off x="155575" y="-1790700"/>
            <a:ext cx="67056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4" name="AutoShape 4" descr="http://www.escavisl.es/subido/Imagenes/Videoconferencia_Empresa.JPG"/>
          <p:cNvSpPr>
            <a:spLocks noChangeAspect="1" noChangeArrowheads="1"/>
          </p:cNvSpPr>
          <p:nvPr/>
        </p:nvSpPr>
        <p:spPr bwMode="auto">
          <a:xfrm>
            <a:off x="307975" y="-1638300"/>
            <a:ext cx="67056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105025"/>
            <a:ext cx="5184576" cy="2893717"/>
          </a:xfrm>
          <a:prstGeom prst="rect">
            <a:avLst/>
          </a:prstGeom>
        </p:spPr>
      </p:pic>
      <p:pic>
        <p:nvPicPr>
          <p:cNvPr id="6" name="5 Imagen" descr="C:\Users\Fer Mera\Desktop\TESIS ESPE\espe sell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2 Título"/>
          <p:cNvSpPr txBox="1">
            <a:spLocks/>
          </p:cNvSpPr>
          <p:nvPr/>
        </p:nvSpPr>
        <p:spPr>
          <a:xfrm>
            <a:off x="323528" y="706686"/>
            <a:ext cx="8568952" cy="778098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C" sz="2800" smtClean="0"/>
              <a:t>VALIDACIÓN DE LA METODOLOGÍA DESARROLLADA</a:t>
            </a:r>
            <a:endParaRPr lang="es-EC" sz="2800" dirty="0"/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475928" y="1220117"/>
            <a:ext cx="8568952" cy="77809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C" sz="2000" dirty="0" smtClean="0"/>
              <a:t>CASO PRÁCTICO VIDEO CONFERENCIA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12032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051720" y="332656"/>
            <a:ext cx="5266928" cy="850106"/>
          </a:xfrm>
        </p:spPr>
        <p:txBody>
          <a:bodyPr/>
          <a:lstStyle/>
          <a:p>
            <a:pPr algn="ctr"/>
            <a:r>
              <a:rPr lang="es-EC" dirty="0" smtClean="0"/>
              <a:t>AGENDA </a:t>
            </a:r>
            <a:endParaRPr lang="es-EC" dirty="0"/>
          </a:p>
        </p:txBody>
      </p:sp>
      <p:sp>
        <p:nvSpPr>
          <p:cNvPr id="4" name="3 Títul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C" sz="2900" b="1" dirty="0" smtClean="0">
                <a:latin typeface="+mj-lt"/>
                <a:cs typeface="Arial" panose="020B0604020202020204" pitchFamily="34" charset="0"/>
              </a:rPr>
              <a:t>ANTECEDENTES</a:t>
            </a: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LEYES ORIENTADAS AL SISTEMA INFORMÁTICO.</a:t>
            </a:r>
          </a:p>
          <a:p>
            <a:pPr lvl="1"/>
            <a:r>
              <a:rPr lang="es-EC" sz="1900" dirty="0">
                <a:latin typeface="+mj-lt"/>
                <a:cs typeface="Arial" panose="020B0604020202020204" pitchFamily="34" charset="0"/>
              </a:rPr>
              <a:t>ALINEACIÓN </a:t>
            </a:r>
            <a:r>
              <a:rPr lang="es-EC" sz="1900" dirty="0" smtClean="0">
                <a:latin typeface="+mj-lt"/>
                <a:cs typeface="Arial" panose="020B0604020202020204" pitchFamily="34" charset="0"/>
              </a:rPr>
              <a:t>ESTRATÉGICA</a:t>
            </a:r>
            <a:endParaRPr lang="es-EC" sz="1900" dirty="0">
              <a:latin typeface="+mj-lt"/>
              <a:cs typeface="Arial" panose="020B0604020202020204" pitchFamily="34" charset="0"/>
            </a:endParaRP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GOBIERNO POR RESULTADOS.</a:t>
            </a:r>
          </a:p>
          <a:p>
            <a:r>
              <a:rPr lang="es-EC" sz="2900" b="1" dirty="0" smtClean="0">
                <a:latin typeface="+mj-lt"/>
                <a:cs typeface="Arial" panose="020B0604020202020204" pitchFamily="34" charset="0"/>
              </a:rPr>
              <a:t>DESARROLLO</a:t>
            </a: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DESCRIPCIÓN DEL PROBLEMA.</a:t>
            </a: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OBJETIVOS.</a:t>
            </a: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FACTIBILIDAD.</a:t>
            </a:r>
          </a:p>
          <a:p>
            <a:pPr lvl="1"/>
            <a:r>
              <a:rPr lang="es-ES_tradnl" sz="1900" dirty="0" smtClean="0">
                <a:latin typeface="+mj-lt"/>
                <a:cs typeface="Arial" panose="020B0604020202020204" pitchFamily="34" charset="0"/>
              </a:rPr>
              <a:t>MARCO TEÓRICO.</a:t>
            </a:r>
          </a:p>
          <a:p>
            <a:pPr lvl="1"/>
            <a:r>
              <a:rPr lang="es-ES" sz="1900" dirty="0" smtClean="0">
                <a:latin typeface="+mj-lt"/>
                <a:cs typeface="Arial" panose="020B0604020202020204" pitchFamily="34" charset="0"/>
              </a:rPr>
              <a:t>ANÁLISIS SITUACIÓN ACTUAL  DE LA ARCH.</a:t>
            </a:r>
          </a:p>
          <a:p>
            <a:pPr lvl="1"/>
            <a:r>
              <a:rPr lang="es-ES" sz="1900" dirty="0" smtClean="0">
                <a:latin typeface="+mj-lt"/>
                <a:cs typeface="Arial" panose="020B0604020202020204" pitchFamily="34" charset="0"/>
              </a:rPr>
              <a:t>MEJORES PRÁCTICAS DE DISEÑO SGSI.</a:t>
            </a: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METODOLOGÍA PROPUESTA.</a:t>
            </a: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DESARROLLO DEL CASO PRÁCTICO.</a:t>
            </a: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DEFINICIÓN DE POLÍTICAS .</a:t>
            </a: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IMPLEMENTACIÓN DE POLÍTICAS</a:t>
            </a:r>
          </a:p>
          <a:p>
            <a:pPr lvl="1"/>
            <a:r>
              <a:rPr lang="es-EC" sz="1900" dirty="0" smtClean="0">
                <a:latin typeface="+mj-lt"/>
                <a:cs typeface="Arial" panose="020B0604020202020204" pitchFamily="34" charset="0"/>
              </a:rPr>
              <a:t>IMPLANTACIÓN DE POLÍTICAS.</a:t>
            </a:r>
          </a:p>
          <a:p>
            <a:pPr lvl="1"/>
            <a:r>
              <a:rPr lang="es-ES" sz="1900" dirty="0" smtClean="0">
                <a:latin typeface="+mj-lt"/>
                <a:cs typeface="Arial" panose="020B0604020202020204" pitchFamily="34" charset="0"/>
              </a:rPr>
              <a:t>IDENTIFICACIÓN DEL RIESGO.</a:t>
            </a:r>
          </a:p>
          <a:p>
            <a:r>
              <a:rPr lang="es-ES" sz="2900" b="1" dirty="0" smtClean="0">
                <a:latin typeface="+mj-lt"/>
                <a:cs typeface="Arial" panose="020B0604020202020204" pitchFamily="34" charset="0"/>
              </a:rPr>
              <a:t>CONCLUSIONES Y RECOMENDACIONES.</a:t>
            </a:r>
            <a:endParaRPr lang="es-EC" sz="2900" b="1" dirty="0" smtClean="0">
              <a:latin typeface="+mj-lt"/>
              <a:cs typeface="Arial" panose="020B0604020202020204" pitchFamily="34" charset="0"/>
            </a:endParaRPr>
          </a:p>
          <a:p>
            <a:endParaRPr lang="es-EC" sz="1400" dirty="0" smtClean="0"/>
          </a:p>
          <a:p>
            <a:endParaRPr lang="es-EC" sz="2800" dirty="0" smtClean="0"/>
          </a:p>
          <a:p>
            <a:endParaRPr lang="es-EC" sz="2800" dirty="0"/>
          </a:p>
        </p:txBody>
      </p:sp>
      <p:pic>
        <p:nvPicPr>
          <p:cNvPr id="5" name="4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11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71700" y="1196752"/>
            <a:ext cx="5904656" cy="692696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/>
              <a:t>DEFINICIÓN DE POLÍTICAS </a:t>
            </a:r>
            <a:endParaRPr lang="es-EC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331640" y="2575350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El tema a ser desarrollado se basa en la Norma ISO/ </a:t>
            </a:r>
            <a:r>
              <a:rPr lang="es-ES" dirty="0" err="1"/>
              <a:t>IEC</a:t>
            </a:r>
            <a:r>
              <a:rPr lang="es-ES" dirty="0"/>
              <a:t> 27001 y el Acuerdo 166 lo cual es solicitado por la SNAP de la República del Ecuador para las instituciones del estado. Además de las leyes y normas de la gestión de los datos e información en el gobierno</a:t>
            </a:r>
            <a:r>
              <a:rPr lang="es-ES" dirty="0" smtClean="0"/>
              <a:t>.</a:t>
            </a:r>
            <a:endParaRPr lang="es-EC" dirty="0"/>
          </a:p>
        </p:txBody>
      </p:sp>
      <p:pic>
        <p:nvPicPr>
          <p:cNvPr id="4" name="3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41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2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51720" y="764704"/>
            <a:ext cx="5040560" cy="594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601216" y="188640"/>
            <a:ext cx="6995120" cy="580926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/>
              <a:t>IMPLEMENTACIÓN DE POLÍTICAS</a:t>
            </a:r>
            <a:endParaRPr lang="es-EC" sz="2800" dirty="0"/>
          </a:p>
        </p:txBody>
      </p:sp>
      <p:pic>
        <p:nvPicPr>
          <p:cNvPr id="4" name="3 Imagen" descr="C:\Users\Fer Mera\Desktop\TESIS ESPE\espe sell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64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1467" y="2132856"/>
            <a:ext cx="3494469" cy="1728192"/>
          </a:xfrm>
        </p:spPr>
        <p:txBody>
          <a:bodyPr>
            <a:normAutofit lnSpcReduction="10000"/>
          </a:bodyPr>
          <a:lstStyle/>
          <a:p>
            <a:r>
              <a:rPr lang="es-EC" dirty="0" smtClean="0"/>
              <a:t>En la primera fase se implanto 124 hitos obligatorios.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/>
              <a:t>IMPLANTACIÓN DE SGSI</a:t>
            </a:r>
            <a:endParaRPr lang="es-EC" sz="2800" dirty="0"/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467544" y="4149080"/>
            <a:ext cx="3384376" cy="158763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C" dirty="0" smtClean="0"/>
              <a:t>En la segunda fase se implantará 256 hitos opcionales.</a:t>
            </a:r>
            <a:endParaRPr lang="es-EC" dirty="0"/>
          </a:p>
        </p:txBody>
      </p:sp>
      <p:sp>
        <p:nvSpPr>
          <p:cNvPr id="5" name="4 Flecha derecha"/>
          <p:cNvSpPr/>
          <p:nvPr/>
        </p:nvSpPr>
        <p:spPr>
          <a:xfrm>
            <a:off x="5400092" y="3356992"/>
            <a:ext cx="122413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968" y="3212976"/>
            <a:ext cx="167418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6 Imagen" descr="C:\Users\Fer Mera\Desktop\TESIS ESPE\espe sell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02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490140" y="1484784"/>
            <a:ext cx="7571184" cy="136815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Matriz de Identificación de Activos</a:t>
            </a:r>
            <a:endParaRPr lang="es-EC" sz="2400" dirty="0"/>
          </a:p>
          <a:p>
            <a:r>
              <a:rPr lang="es-ES" sz="2400" dirty="0" smtClean="0"/>
              <a:t>Matriz de Evaluación del Riesgo Total</a:t>
            </a:r>
            <a:endParaRPr lang="es-EC" sz="2400" dirty="0"/>
          </a:p>
          <a:p>
            <a:r>
              <a:rPr lang="es-EC" sz="2400" dirty="0" smtClean="0"/>
              <a:t>Análisis de Factores de Riesgo</a:t>
            </a:r>
            <a:endParaRPr lang="es-EC" sz="24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109935" y="548680"/>
            <a:ext cx="7221488" cy="998984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>
                <a:effectLst/>
              </a:rPr>
              <a:t>IDENTIFICACIÓN DEL RIESGO </a:t>
            </a:r>
            <a:endParaRPr lang="es-EC" sz="2800" dirty="0"/>
          </a:p>
        </p:txBody>
      </p:sp>
      <p:sp>
        <p:nvSpPr>
          <p:cNvPr id="5" name="4 Flecha derecha">
            <a:hlinkClick r:id="rId2" action="ppaction://hlinkfile"/>
          </p:cNvPr>
          <p:cNvSpPr/>
          <p:nvPr/>
        </p:nvSpPr>
        <p:spPr>
          <a:xfrm>
            <a:off x="6948264" y="6093296"/>
            <a:ext cx="13681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CuadroTexto"/>
          <p:cNvSpPr txBox="1"/>
          <p:nvPr/>
        </p:nvSpPr>
        <p:spPr>
          <a:xfrm>
            <a:off x="6084168" y="5301208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000" dirty="0" smtClean="0"/>
              <a:t>VER TABLAS</a:t>
            </a:r>
            <a:endParaRPr lang="es-EC" sz="1000" dirty="0"/>
          </a:p>
        </p:txBody>
      </p:sp>
      <p:pic>
        <p:nvPicPr>
          <p:cNvPr id="8" name="7 Imagen" descr="C:\Users\Fer Mera\Desktop\TESIS ESPE\espe sell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177" y="2996952"/>
            <a:ext cx="63531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77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2453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s-EC" b="1" dirty="0" smtClean="0"/>
          </a:p>
          <a:p>
            <a:pPr lvl="0" algn="just"/>
            <a:r>
              <a:rPr lang="es-ES" sz="2200" dirty="0"/>
              <a:t>En el desarrollo de la presente tesis se determinó que es crucial para la implementación de un SGSI las  fases de  levantamiento de información que permitieron el diseño de una metodología </a:t>
            </a:r>
            <a:r>
              <a:rPr lang="es-ES" sz="2200" dirty="0" smtClean="0"/>
              <a:t>adecuada.</a:t>
            </a:r>
          </a:p>
          <a:p>
            <a:pPr marL="109728" lvl="0" indent="0" algn="just">
              <a:buNone/>
            </a:pPr>
            <a:endParaRPr lang="es-EC" sz="2200" dirty="0"/>
          </a:p>
          <a:p>
            <a:pPr lvl="0" algn="just"/>
            <a:r>
              <a:rPr lang="es-ES" sz="2200" dirty="0"/>
              <a:t>Con el resultado obtenido en la investigación de las mejores prácticas de la Seguridad Informática, se generó una secuencia de dominios, dinámica y de fácil adaptabilidad a los cambios.</a:t>
            </a:r>
            <a:endParaRPr lang="es-EC" sz="2200" dirty="0"/>
          </a:p>
        </p:txBody>
      </p:sp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683568" y="548680"/>
            <a:ext cx="4536504" cy="936104"/>
          </a:xfrm>
        </p:spPr>
        <p:txBody>
          <a:bodyPr>
            <a:normAutofit/>
          </a:bodyPr>
          <a:lstStyle/>
          <a:p>
            <a:r>
              <a:rPr lang="es-EC" sz="2800" dirty="0" smtClean="0"/>
              <a:t>CONCLUSIONES</a:t>
            </a:r>
            <a:endParaRPr lang="es-EC" sz="2800" dirty="0"/>
          </a:p>
        </p:txBody>
      </p:sp>
      <p:pic>
        <p:nvPicPr>
          <p:cNvPr id="7" name="6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24" y="2690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724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1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s-EC" dirty="0"/>
          </a:p>
          <a:p>
            <a:pPr lvl="0"/>
            <a:r>
              <a:rPr lang="es-ES" sz="2200" dirty="0"/>
              <a:t>Se concluyó que el análisis de la matriz de riesgo es vital para la organización, ya que garantiza la seguridad de los activos de la información</a:t>
            </a:r>
            <a:r>
              <a:rPr lang="es-ES" sz="2200" dirty="0" smtClean="0"/>
              <a:t>.</a:t>
            </a:r>
          </a:p>
          <a:p>
            <a:pPr lvl="0"/>
            <a:endParaRPr lang="es-EC" sz="2200" dirty="0"/>
          </a:p>
          <a:p>
            <a:pPr lvl="0"/>
            <a:r>
              <a:rPr lang="es-ES" sz="2200" dirty="0"/>
              <a:t>La Metodología propuesta contribuyo para que la Agencia de Regulación y Control </a:t>
            </a:r>
            <a:r>
              <a:rPr lang="es-ES" sz="2200" dirty="0" err="1"/>
              <a:t>Hidrocarburífero</a:t>
            </a:r>
            <a:r>
              <a:rPr lang="es-ES" sz="2200" dirty="0"/>
              <a:t> defina y documente de manera obligatoria e inmediata los hitos del </a:t>
            </a:r>
            <a:r>
              <a:rPr lang="es-ES" sz="2200" dirty="0" err="1"/>
              <a:t>EGSI</a:t>
            </a:r>
            <a:r>
              <a:rPr lang="es-ES" sz="2200" dirty="0"/>
              <a:t>, basándose en las normas y regulaciones del Estado.</a:t>
            </a:r>
            <a:endParaRPr lang="es-EC" sz="2200" dirty="0"/>
          </a:p>
          <a:p>
            <a:pPr algn="just"/>
            <a:endParaRPr lang="es-EC" dirty="0"/>
          </a:p>
        </p:txBody>
      </p:sp>
      <p:pic>
        <p:nvPicPr>
          <p:cNvPr id="5" name="4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2 Título"/>
          <p:cNvSpPr txBox="1">
            <a:spLocks/>
          </p:cNvSpPr>
          <p:nvPr/>
        </p:nvSpPr>
        <p:spPr>
          <a:xfrm>
            <a:off x="683568" y="548680"/>
            <a:ext cx="4536504" cy="93610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C" sz="2800" smtClean="0"/>
              <a:t>CONCLUSIONES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09882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2132856"/>
            <a:ext cx="7488832" cy="3888432"/>
          </a:xfrm>
        </p:spPr>
        <p:txBody>
          <a:bodyPr>
            <a:normAutofit/>
          </a:bodyPr>
          <a:lstStyle/>
          <a:p>
            <a:pPr lvl="0" algn="just"/>
            <a:r>
              <a:rPr lang="es-EC" sz="2200" dirty="0"/>
              <a:t>Se recomienda continuar con las actividades de relevamiento de la información para mejorar las actuales  políticas definidas en el </a:t>
            </a:r>
            <a:r>
              <a:rPr lang="es-EC" sz="2200" dirty="0" err="1"/>
              <a:t>SGSI</a:t>
            </a:r>
            <a:r>
              <a:rPr lang="es-EC" sz="2200" dirty="0"/>
              <a:t>.</a:t>
            </a:r>
          </a:p>
          <a:p>
            <a:pPr algn="just"/>
            <a:endParaRPr lang="es-EC" sz="2200" dirty="0"/>
          </a:p>
          <a:p>
            <a:pPr lvl="0" algn="just"/>
            <a:r>
              <a:rPr lang="es-EC" sz="2200" dirty="0"/>
              <a:t>Es aconsejable que en futuros procesos de la organización se aplique a cabalidad la Secuencia de Dominios garantizando el cumplimiento de  las mejores prácticas de Seguridad Informática</a:t>
            </a:r>
            <a:r>
              <a:rPr lang="es-EC" sz="2200" dirty="0" smtClean="0"/>
              <a:t>.</a:t>
            </a:r>
            <a:endParaRPr lang="es-EC" sz="2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60840" cy="792088"/>
          </a:xfrm>
        </p:spPr>
        <p:txBody>
          <a:bodyPr>
            <a:normAutofit/>
          </a:bodyPr>
          <a:lstStyle/>
          <a:p>
            <a:r>
              <a:rPr lang="es-ES" sz="2800" dirty="0" smtClean="0"/>
              <a:t>RECOMENDACIONES</a:t>
            </a:r>
            <a:endParaRPr lang="es-EC" sz="2800" dirty="0"/>
          </a:p>
        </p:txBody>
      </p:sp>
      <p:pic>
        <p:nvPicPr>
          <p:cNvPr id="5" name="4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089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ES" dirty="0"/>
              <a:t> </a:t>
            </a:r>
            <a:endParaRPr lang="es-EC" dirty="0"/>
          </a:p>
          <a:p>
            <a:pPr lvl="0" algn="just"/>
            <a:r>
              <a:rPr lang="es-EC" dirty="0"/>
              <a:t> </a:t>
            </a:r>
            <a:r>
              <a:rPr lang="es-ES" sz="2200" dirty="0"/>
              <a:t>Es recomendable que el personal que maneja TI valore y asigne  un grado de protección según la criticidad de los riesgos para con ello mantener un adecuado resguardo de los activos.</a:t>
            </a:r>
            <a:endParaRPr lang="es-EC" sz="2200" dirty="0"/>
          </a:p>
          <a:p>
            <a:pPr algn="just"/>
            <a:endParaRPr lang="es-EC" sz="2200" dirty="0"/>
          </a:p>
          <a:p>
            <a:pPr lvl="0" algn="just"/>
            <a:r>
              <a:rPr lang="es-ES" sz="2200" dirty="0"/>
              <a:t>Se recomienda documentar los hitos así como los procedimientos operativos indicando a detalle las actividades generados por cada una de las áreas involucradas. </a:t>
            </a:r>
            <a:endParaRPr lang="es-EC" sz="2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29600" cy="1143000"/>
          </a:xfrm>
        </p:spPr>
        <p:txBody>
          <a:bodyPr>
            <a:normAutofit/>
          </a:bodyPr>
          <a:lstStyle/>
          <a:p>
            <a:r>
              <a:rPr lang="es-ES" sz="2800" dirty="0" smtClean="0"/>
              <a:t>RECOMENDACIONES</a:t>
            </a:r>
            <a:endParaRPr lang="es-EC" sz="2800" dirty="0"/>
          </a:p>
        </p:txBody>
      </p:sp>
      <p:pic>
        <p:nvPicPr>
          <p:cNvPr id="5" name="4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604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774" y="2276872"/>
            <a:ext cx="5605546" cy="3168352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r>
              <a:rPr lang="es-EC" dirty="0" smtClean="0"/>
              <a:t>AGRADECEMOS SU ATENCIÓN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610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280494" y="1268760"/>
            <a:ext cx="8676456" cy="4896544"/>
          </a:xfrm>
        </p:spPr>
        <p:txBody>
          <a:bodyPr>
            <a:noAutofit/>
          </a:bodyPr>
          <a:lstStyle/>
          <a:p>
            <a:pPr lvl="0"/>
            <a:r>
              <a:rPr lang="es-ES" sz="1800" dirty="0"/>
              <a:t>Constitución de la República del Ecuador</a:t>
            </a:r>
            <a:endParaRPr lang="es-EC" sz="1800" dirty="0"/>
          </a:p>
          <a:p>
            <a:pPr lvl="0"/>
            <a:r>
              <a:rPr lang="es-ES" sz="1800" dirty="0"/>
              <a:t>Ley de Comercio Electrónico, Firmas Electrónicas y Mensajes de Datos</a:t>
            </a:r>
            <a:endParaRPr lang="es-EC" sz="1800" dirty="0"/>
          </a:p>
          <a:p>
            <a:pPr lvl="0"/>
            <a:r>
              <a:rPr lang="es-ES" sz="1800" dirty="0"/>
              <a:t>Ley Orgánica de Transparencia y Acceso a la Información Pública</a:t>
            </a:r>
            <a:endParaRPr lang="es-EC" sz="1800" dirty="0"/>
          </a:p>
          <a:p>
            <a:pPr lvl="0"/>
            <a:r>
              <a:rPr lang="es-ES" sz="1800" dirty="0"/>
              <a:t>Ley del Sistema Nacional de Registro de Datos Públicos</a:t>
            </a:r>
            <a:endParaRPr lang="es-EC" sz="1800" dirty="0"/>
          </a:p>
          <a:p>
            <a:pPr lvl="0"/>
            <a:r>
              <a:rPr lang="es-ES" sz="1800" dirty="0"/>
              <a:t>Estatuto del Régimen Jurídico Administrativo de la Función Ejecutiva</a:t>
            </a:r>
            <a:endParaRPr lang="es-EC" sz="1800" dirty="0"/>
          </a:p>
          <a:p>
            <a:pPr lvl="0"/>
            <a:r>
              <a:rPr lang="es-ES" sz="1800" dirty="0"/>
              <a:t>Ley Orgánica y Normas de Control de la Contraloría General del Estado</a:t>
            </a:r>
            <a:endParaRPr lang="es-EC" sz="1800" dirty="0"/>
          </a:p>
          <a:p>
            <a:pPr lvl="0"/>
            <a:r>
              <a:rPr lang="es-ES" sz="1800" dirty="0"/>
              <a:t>Leyes y normas de control del sistema financiero</a:t>
            </a:r>
            <a:endParaRPr lang="es-EC" sz="1800" dirty="0"/>
          </a:p>
          <a:p>
            <a:pPr lvl="0"/>
            <a:r>
              <a:rPr lang="es-ES" sz="1800" dirty="0"/>
              <a:t>Leyes y normas de control de empresas públicas</a:t>
            </a:r>
            <a:endParaRPr lang="es-EC" sz="1800" dirty="0"/>
          </a:p>
          <a:p>
            <a:pPr lvl="0"/>
            <a:r>
              <a:rPr lang="es-ES" sz="1800" dirty="0"/>
              <a:t>Ley del Sistema Nacional de Archivos</a:t>
            </a:r>
            <a:endParaRPr lang="es-EC" sz="1800" dirty="0"/>
          </a:p>
          <a:p>
            <a:pPr lvl="0"/>
            <a:r>
              <a:rPr lang="es-ES" sz="1800" dirty="0"/>
              <a:t>Decreto Ejecutivo No. 1014 sobre el uso de Software Libre en la Administración Pública</a:t>
            </a:r>
            <a:endParaRPr lang="es-EC" sz="1800" dirty="0"/>
          </a:p>
          <a:p>
            <a:pPr lvl="0"/>
            <a:r>
              <a:rPr lang="es-ES" sz="1800" dirty="0"/>
              <a:t>Decreto Ejecutivo No. 1384 sobre Interoperabilidad Gubernamental en la Administración Pública</a:t>
            </a:r>
            <a:endParaRPr lang="es-EC" sz="1800" dirty="0"/>
          </a:p>
          <a:p>
            <a:pPr lvl="0"/>
            <a:r>
              <a:rPr lang="es-ES" sz="1800" dirty="0"/>
              <a:t>Otras normas cuya materia trate sobre </a:t>
            </a:r>
            <a:r>
              <a:rPr lang="es-ES" sz="1800" dirty="0" smtClean="0"/>
              <a:t>las </a:t>
            </a:r>
            <a:r>
              <a:rPr lang="es-ES" sz="1800" dirty="0"/>
              <a:t>entidades de la Administración </a:t>
            </a:r>
            <a:r>
              <a:rPr lang="es-ES" sz="1800" dirty="0" smtClean="0"/>
              <a:t>Pública.</a:t>
            </a:r>
            <a:endParaRPr lang="es-EC" sz="1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915816" y="119402"/>
            <a:ext cx="3394720" cy="710952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ANTECEDENTES</a:t>
            </a:r>
            <a:endParaRPr lang="es-EC" sz="2800" dirty="0"/>
          </a:p>
        </p:txBody>
      </p:sp>
      <p:pic>
        <p:nvPicPr>
          <p:cNvPr id="5" name="4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3 Título"/>
          <p:cNvSpPr txBox="1">
            <a:spLocks/>
          </p:cNvSpPr>
          <p:nvPr/>
        </p:nvSpPr>
        <p:spPr>
          <a:xfrm>
            <a:off x="395536" y="557808"/>
            <a:ext cx="8229600" cy="85496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C" sz="2000" dirty="0" smtClean="0"/>
              <a:t>LEYES ORIENTADAS AL SISTEMA INFORMÁTICO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3306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313184" y="1628800"/>
            <a:ext cx="4546848" cy="651527"/>
          </a:xfrm>
        </p:spPr>
        <p:txBody>
          <a:bodyPr/>
          <a:lstStyle/>
          <a:p>
            <a:r>
              <a:rPr lang="es-EC" dirty="0" smtClean="0"/>
              <a:t>CONSTITUCIÓN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23528" y="2564904"/>
            <a:ext cx="6624736" cy="785762"/>
          </a:xfrm>
        </p:spPr>
        <p:txBody>
          <a:bodyPr/>
          <a:lstStyle/>
          <a:p>
            <a:r>
              <a:rPr lang="es-EC" dirty="0" smtClean="0"/>
              <a:t>PLAN DEL BUEN VIVIR</a:t>
            </a:r>
            <a:endParaRPr lang="es-EC" dirty="0"/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323528" y="3713577"/>
            <a:ext cx="8280920" cy="8675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C" dirty="0" smtClean="0"/>
              <a:t>OBJETIVOS ESTRATÉGICOS INSTITUCIONALES</a:t>
            </a:r>
            <a:endParaRPr lang="es-EC" dirty="0"/>
          </a:p>
        </p:txBody>
      </p:sp>
      <p:sp>
        <p:nvSpPr>
          <p:cNvPr id="6" name="1 Marcador de contenido"/>
          <p:cNvSpPr txBox="1">
            <a:spLocks/>
          </p:cNvSpPr>
          <p:nvPr/>
        </p:nvSpPr>
        <p:spPr>
          <a:xfrm>
            <a:off x="390364" y="4797152"/>
            <a:ext cx="4901716" cy="651527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C" dirty="0" smtClean="0"/>
              <a:t>OBJETIVOS DEL PROYECTO</a:t>
            </a:r>
            <a:endParaRPr lang="es-EC" dirty="0"/>
          </a:p>
        </p:txBody>
      </p:sp>
      <p:sp>
        <p:nvSpPr>
          <p:cNvPr id="7" name="6 Flecha arriba"/>
          <p:cNvSpPr/>
          <p:nvPr/>
        </p:nvSpPr>
        <p:spPr>
          <a:xfrm rot="10800000">
            <a:off x="1907704" y="2132856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Flecha arriba"/>
          <p:cNvSpPr/>
          <p:nvPr/>
        </p:nvSpPr>
        <p:spPr>
          <a:xfrm rot="10800000">
            <a:off x="2327671" y="3140968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Flecha arriba"/>
          <p:cNvSpPr/>
          <p:nvPr/>
        </p:nvSpPr>
        <p:spPr>
          <a:xfrm rot="10800000">
            <a:off x="2853316" y="4273309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Flecha arriba"/>
          <p:cNvSpPr/>
          <p:nvPr/>
        </p:nvSpPr>
        <p:spPr>
          <a:xfrm rot="10800000">
            <a:off x="3491880" y="5373216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 Marcador de contenido"/>
          <p:cNvSpPr txBox="1">
            <a:spLocks/>
          </p:cNvSpPr>
          <p:nvPr/>
        </p:nvSpPr>
        <p:spPr>
          <a:xfrm>
            <a:off x="1979712" y="5949280"/>
            <a:ext cx="4901716" cy="6515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C" dirty="0" smtClean="0"/>
              <a:t>TEMA DEL PROYECTO</a:t>
            </a:r>
            <a:endParaRPr lang="es-EC" dirty="0"/>
          </a:p>
        </p:txBody>
      </p:sp>
      <p:sp>
        <p:nvSpPr>
          <p:cNvPr id="12" name="3 Título"/>
          <p:cNvSpPr txBox="1">
            <a:spLocks/>
          </p:cNvSpPr>
          <p:nvPr/>
        </p:nvSpPr>
        <p:spPr>
          <a:xfrm>
            <a:off x="2915816" y="119402"/>
            <a:ext cx="3394720" cy="71095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C" sz="2800" dirty="0" smtClean="0"/>
              <a:t>ANTECEDENTES</a:t>
            </a:r>
            <a:endParaRPr lang="es-EC" sz="2800" dirty="0"/>
          </a:p>
        </p:txBody>
      </p:sp>
      <p:sp>
        <p:nvSpPr>
          <p:cNvPr id="13" name="3 Título"/>
          <p:cNvSpPr txBox="1">
            <a:spLocks/>
          </p:cNvSpPr>
          <p:nvPr/>
        </p:nvSpPr>
        <p:spPr>
          <a:xfrm>
            <a:off x="395536" y="557808"/>
            <a:ext cx="8229600" cy="85496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C" sz="2000" dirty="0"/>
              <a:t>ALINEACIÓN </a:t>
            </a:r>
            <a:r>
              <a:rPr lang="es-EC" sz="2000" dirty="0" smtClean="0"/>
              <a:t>ESTRATÉGICA</a:t>
            </a:r>
            <a:endParaRPr lang="es-EC" sz="2000" dirty="0"/>
          </a:p>
        </p:txBody>
      </p:sp>
      <p:pic>
        <p:nvPicPr>
          <p:cNvPr id="14" name="13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964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0" b="19487"/>
          <a:stretch/>
        </p:blipFill>
        <p:spPr bwMode="auto">
          <a:xfrm>
            <a:off x="107504" y="1628800"/>
            <a:ext cx="8964487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3 Título"/>
          <p:cNvSpPr txBox="1">
            <a:spLocks/>
          </p:cNvSpPr>
          <p:nvPr/>
        </p:nvSpPr>
        <p:spPr>
          <a:xfrm>
            <a:off x="2915816" y="335426"/>
            <a:ext cx="3394720" cy="71095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C" sz="2800" dirty="0" smtClean="0">
                <a:solidFill>
                  <a:schemeClr val="accent1"/>
                </a:solidFill>
              </a:rPr>
              <a:t>ANTECEDENTES</a:t>
            </a:r>
            <a:endParaRPr lang="es-EC" sz="2800" dirty="0">
              <a:solidFill>
                <a:schemeClr val="accent1"/>
              </a:solidFill>
            </a:endParaRP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395536" y="773832"/>
            <a:ext cx="8229600" cy="85496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C" sz="2000" dirty="0">
                <a:solidFill>
                  <a:schemeClr val="accent1"/>
                </a:solidFill>
              </a:rPr>
              <a:t>GOBIERNO POR </a:t>
            </a:r>
            <a:r>
              <a:rPr lang="es-EC" sz="2000" dirty="0" smtClean="0">
                <a:solidFill>
                  <a:schemeClr val="accent1"/>
                </a:solidFill>
              </a:rPr>
              <a:t>RESULTADOS (GRP) </a:t>
            </a:r>
            <a:endParaRPr lang="es-EC" sz="2000" dirty="0">
              <a:solidFill>
                <a:schemeClr val="accent1"/>
              </a:solidFill>
            </a:endParaRPr>
          </a:p>
        </p:txBody>
      </p:sp>
      <p:pic>
        <p:nvPicPr>
          <p:cNvPr id="7" name="6 Imagen" descr="C:\Users\Fer Mera\Desktop\TESIS ESPE\espe sell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104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3312368"/>
          </a:xfrm>
        </p:spPr>
        <p:txBody>
          <a:bodyPr>
            <a:noAutofit/>
          </a:bodyPr>
          <a:lstStyle/>
          <a:p>
            <a:pPr algn="just"/>
            <a:r>
              <a:rPr lang="es-ES_tradnl" sz="1850" dirty="0" smtClean="0"/>
              <a:t>En </a:t>
            </a:r>
            <a:r>
              <a:rPr lang="es-ES_tradnl" sz="1850" dirty="0"/>
              <a:t>la actualidad en la Agencia de Regulación y Control Hidrocarburífero no </a:t>
            </a:r>
            <a:r>
              <a:rPr lang="es-ES_tradnl" sz="1850" dirty="0" smtClean="0"/>
              <a:t>cuenta </a:t>
            </a:r>
            <a:r>
              <a:rPr lang="es-ES_tradnl" sz="1850" dirty="0"/>
              <a:t>con controles que estandaricen o prevean las amenazas y vulnerabilidades para salvaguardar los datos de </a:t>
            </a:r>
            <a:r>
              <a:rPr lang="es-ES_tradnl" sz="1850" dirty="0" smtClean="0"/>
              <a:t>la institución por </a:t>
            </a:r>
            <a:r>
              <a:rPr lang="es-ES_tradnl" sz="1850" dirty="0"/>
              <a:t>lo que se busca diseñar un mecanismo que logre regular, gestionar y mitigar al máximo los riesgos informáticos  y establecer los requerimientos de la seguridad que nos permitan evitar pérdida de tiempo, dinero e información sensible para la institución</a:t>
            </a:r>
            <a:r>
              <a:rPr lang="es-ES_tradnl" sz="1850" dirty="0" smtClean="0"/>
              <a:t>.</a:t>
            </a:r>
          </a:p>
          <a:p>
            <a:pPr marL="109728" indent="0" algn="just">
              <a:buNone/>
            </a:pPr>
            <a:endParaRPr lang="es-ES_tradnl" sz="1850" dirty="0" smtClean="0"/>
          </a:p>
          <a:p>
            <a:pPr algn="just"/>
            <a:endParaRPr lang="es-ES" sz="185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19888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>
                <a:effectLst/>
              </a:rPr>
              <a:t>DESCRIPCIÓN</a:t>
            </a:r>
            <a:r>
              <a:rPr lang="es-EC" dirty="0" smtClean="0">
                <a:effectLst/>
              </a:rPr>
              <a:t> </a:t>
            </a:r>
            <a:r>
              <a:rPr lang="es-EC" sz="2800" dirty="0" smtClean="0">
                <a:effectLst/>
              </a:rPr>
              <a:t>DEL PROBLEMA </a:t>
            </a:r>
            <a:endParaRPr lang="es-ES" sz="2800" dirty="0"/>
          </a:p>
        </p:txBody>
      </p:sp>
      <p:pic>
        <p:nvPicPr>
          <p:cNvPr id="7" name="6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3 Título"/>
          <p:cNvSpPr txBox="1">
            <a:spLocks/>
          </p:cNvSpPr>
          <p:nvPr/>
        </p:nvSpPr>
        <p:spPr>
          <a:xfrm>
            <a:off x="2905472" y="917848"/>
            <a:ext cx="3394720" cy="71095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C" sz="3600" dirty="0" smtClean="0"/>
              <a:t>DESARROLLO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8899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755576" y="920747"/>
            <a:ext cx="7772400" cy="1428133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>
                <a:effectLst/>
              </a:rPr>
              <a:t>JUSTIFICACIÓN 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  <p:sp>
        <p:nvSpPr>
          <p:cNvPr id="8" name="2 Marcador de texto"/>
          <p:cNvSpPr txBox="1">
            <a:spLocks/>
          </p:cNvSpPr>
          <p:nvPr/>
        </p:nvSpPr>
        <p:spPr>
          <a:xfrm>
            <a:off x="1331640" y="1844824"/>
            <a:ext cx="6588224" cy="518457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CO" sz="1800" smtClean="0"/>
              <a:t>Debido que en la Agencia de Regulación y Control Hidrocarburífero no existe al momento normas ni políticas que salvaguarden a la información tanto de las amenazas como vulnerabilidades, en el caso de que se </a:t>
            </a:r>
            <a:r>
              <a:rPr lang="es-EC" sz="1800" smtClean="0"/>
              <a:t>presente un incidente no se cuenta con planes establecidos y definidos para la mitigación de riesgos.</a:t>
            </a:r>
          </a:p>
          <a:p>
            <a:pPr algn="just"/>
            <a:endParaRPr lang="es-ES" sz="1800" smtClean="0"/>
          </a:p>
          <a:p>
            <a:pPr algn="just"/>
            <a:r>
              <a:rPr lang="es-EC" sz="1800" smtClean="0"/>
              <a:t>Por ello, es vital para la organización tener una metodología  que permita evaluar y Administrar la seguridad de la información, todo esto debidamente documentado bajo las normas establecidas por las leyes del Gobierno Ecuatoriano cumpliendo con disposiciones legales en </a:t>
            </a:r>
            <a:r>
              <a:rPr lang="es-ES" sz="1800" smtClean="0"/>
              <a:t>el Acuerdo 166 de la Secretaría Nacional de la Administración Pública de la República del Ecuador.</a:t>
            </a:r>
          </a:p>
          <a:p>
            <a:pPr algn="just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7020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7544" y="4365104"/>
            <a:ext cx="4041775" cy="76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pPr algn="ctr"/>
            <a:r>
              <a:rPr lang="es-ES" dirty="0" smtClean="0"/>
              <a:t>Objetivos </a:t>
            </a:r>
            <a:r>
              <a:rPr lang="es-ES" dirty="0"/>
              <a:t>Específicos</a:t>
            </a:r>
          </a:p>
          <a:p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95536" y="923925"/>
            <a:ext cx="4176464" cy="184260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s-ES" sz="1800" dirty="0"/>
              <a:t>Desarrollar un modelo de Sistema de Gestión de Seguridad de la Información (SGSI) basado en las mejores prácticas de Seguridad Informática para la Agencia de Regulación y Control Hidrocarburífero.</a:t>
            </a:r>
          </a:p>
          <a:p>
            <a:pPr algn="just"/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6016" y="3068960"/>
            <a:ext cx="4320480" cy="3528392"/>
          </a:xfr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lvl="0" algn="just"/>
            <a:r>
              <a:rPr lang="es-EC" sz="2900" dirty="0"/>
              <a:t>Analizar la situación actual de la ARCH dentro del concepto de seguridad informática. </a:t>
            </a:r>
            <a:endParaRPr lang="es-EC" sz="2900" dirty="0" smtClean="0"/>
          </a:p>
          <a:p>
            <a:pPr marL="109728" lvl="0" indent="0" algn="just">
              <a:buNone/>
            </a:pPr>
            <a:endParaRPr lang="es-ES" sz="2900" dirty="0"/>
          </a:p>
          <a:p>
            <a:pPr lvl="0" algn="just"/>
            <a:r>
              <a:rPr lang="es-EC" sz="2900" dirty="0"/>
              <a:t>Desarrollar una metodología en la cual se apliquen las mejores prácticas de la </a:t>
            </a:r>
            <a:r>
              <a:rPr lang="es-ES" sz="2900" dirty="0"/>
              <a:t>norma ISO 27001:2007, COBIT e ITIL aplicables en la Agencia de Regulación y Control </a:t>
            </a:r>
            <a:r>
              <a:rPr lang="es-ES" sz="2900" dirty="0" smtClean="0"/>
              <a:t>Hidrocarburífero.</a:t>
            </a:r>
          </a:p>
          <a:p>
            <a:pPr lvl="0" algn="just"/>
            <a:endParaRPr lang="es-ES" sz="2900" dirty="0"/>
          </a:p>
          <a:p>
            <a:pPr lvl="0" algn="just"/>
            <a:r>
              <a:rPr lang="es-EC" sz="2900" dirty="0"/>
              <a:t>Analizar los riesgos informáticos de la </a:t>
            </a:r>
            <a:r>
              <a:rPr lang="es-EC" sz="2900" dirty="0" smtClean="0"/>
              <a:t>institución.</a:t>
            </a:r>
          </a:p>
          <a:p>
            <a:pPr lvl="0" algn="just"/>
            <a:endParaRPr lang="es-ES" sz="2900" dirty="0"/>
          </a:p>
          <a:p>
            <a:pPr lvl="0" algn="just"/>
            <a:r>
              <a:rPr lang="es-EC" sz="2900" dirty="0"/>
              <a:t>Describir y documentar las políticas de seguridad de la información para mitigar el riesgo informático.</a:t>
            </a:r>
            <a:endParaRPr lang="es-ES" sz="2900" dirty="0"/>
          </a:p>
          <a:p>
            <a:pPr algn="just"/>
            <a:endParaRPr lang="es-ES" dirty="0"/>
          </a:p>
          <a:p>
            <a:pPr algn="just"/>
            <a:endParaRPr lang="es-ES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>
          <a:xfrm>
            <a:off x="4860032" y="1340768"/>
            <a:ext cx="4040188" cy="762000"/>
          </a:xfrm>
          <a:solidFill>
            <a:schemeClr val="accent1">
              <a:shade val="15000"/>
              <a:satMod val="1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dirty="0" smtClean="0"/>
              <a:t>Objetivo General</a:t>
            </a:r>
            <a:endParaRPr lang="es-ES" dirty="0"/>
          </a:p>
        </p:txBody>
      </p:sp>
      <p:pic>
        <p:nvPicPr>
          <p:cNvPr id="7" name="6 Imagen" descr="C:\Users\Fer Mera\Desktop\TESIS ESPE\espe sell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91145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C" sz="2800" dirty="0" smtClean="0">
                <a:effectLst/>
              </a:rPr>
              <a:t>FACTIBILIDAD</a:t>
            </a:r>
            <a:r>
              <a:rPr lang="es-EC" sz="4400" dirty="0" smtClean="0">
                <a:effectLst/>
              </a:rPr>
              <a:t> </a:t>
            </a:r>
            <a:r>
              <a:rPr lang="es-ES" sz="4400" dirty="0">
                <a:effectLst/>
              </a:rPr>
              <a:t/>
            </a:r>
            <a:br>
              <a:rPr lang="es-ES" sz="4400" dirty="0">
                <a:effectLst/>
              </a:rPr>
            </a:br>
            <a:endParaRPr lang="es-ES" sz="44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5563123"/>
              </p:ext>
            </p:extLst>
          </p:nvPr>
        </p:nvGraphicFramePr>
        <p:xfrm>
          <a:off x="2843808" y="1772816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C:\Users\Fer Mera\Desktop\TESIS ESPE\espe sell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6264" cy="57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67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1220</TotalTime>
  <Words>1210</Words>
  <Application>Microsoft Office PowerPoint</Application>
  <PresentationFormat>Presentación en pantalla (4:3)</PresentationFormat>
  <Paragraphs>220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Concurrencia</vt:lpstr>
      <vt:lpstr>  TESIS PREVIO A LA OBTENCIÓN DEL TÍTULO DE INGENIERO EN SISTEMAS   TEMA: DESARROLLO DE UN MODELO DE SISTEMA DE GESTIÓN DE SEGURIDAD DE LA INFORMACIÓN (SGSI) BASADO EN LAS MEJORES PRÁCTICAS DE SEGURIDAD INFORMÁTICA PARA LA AGENCIA DE REGULACIÓN Y CONTROL HIDROCARBURÍFERO.   </vt:lpstr>
      <vt:lpstr>AGENDA </vt:lpstr>
      <vt:lpstr>ANTECEDENTES</vt:lpstr>
      <vt:lpstr>Presentación de PowerPoint</vt:lpstr>
      <vt:lpstr>Presentación de PowerPoint</vt:lpstr>
      <vt:lpstr>DESCRIPCIÓN DEL PROBLEMA </vt:lpstr>
      <vt:lpstr>JUSTIFICACIÓN  </vt:lpstr>
      <vt:lpstr>Presentación de PowerPoint</vt:lpstr>
      <vt:lpstr>FACTIBILIDAD  </vt:lpstr>
      <vt:lpstr>LOCALIZACIÓN DEL PROYECTO</vt:lpstr>
      <vt:lpstr>MARCO TEÓRICO</vt:lpstr>
      <vt:lpstr>ANÁLISIS SITUACIÓN ACTUAL  DE LA ARCH</vt:lpstr>
      <vt:lpstr>MEJORES PRÁCTICAS DE DISEÑO SGSI</vt:lpstr>
      <vt:lpstr>TABLAS COMPARATIVAS</vt:lpstr>
      <vt:lpstr>Presentación de PowerPoint</vt:lpstr>
      <vt:lpstr>Presentación de PowerPoint</vt:lpstr>
      <vt:lpstr>METODOLOGÍA DESARROLLADA</vt:lpstr>
      <vt:lpstr>CASO PRÁCTICO VALIDACIÓN DE LA METODOLOGÍA </vt:lpstr>
      <vt:lpstr>Presentación de PowerPoint</vt:lpstr>
      <vt:lpstr>DEFINICIÓN DE POLÍTICAS </vt:lpstr>
      <vt:lpstr>IMPLEMENTACIÓN DE POLÍTICAS</vt:lpstr>
      <vt:lpstr>IMPLANTACIÓN DE SGSI</vt:lpstr>
      <vt:lpstr>IDENTIFICACIÓN DEL RIESGO </vt:lpstr>
      <vt:lpstr>CONCLUSIONES</vt:lpstr>
      <vt:lpstr>Presentación de PowerPoint</vt:lpstr>
      <vt:lpstr>RECOMENDACIONES</vt:lpstr>
      <vt:lpstr>RECOMENDACIONES</vt:lpstr>
      <vt:lpstr>AGRADECEMOS SU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</dc:creator>
  <cp:lastModifiedBy>Lapton1</cp:lastModifiedBy>
  <cp:revision>155</cp:revision>
  <dcterms:created xsi:type="dcterms:W3CDTF">2015-06-12T10:05:00Z</dcterms:created>
  <dcterms:modified xsi:type="dcterms:W3CDTF">2015-12-12T17:10:33Z</dcterms:modified>
</cp:coreProperties>
</file>