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83" r:id="rId3"/>
    <p:sldId id="279" r:id="rId4"/>
    <p:sldId id="273" r:id="rId5"/>
    <p:sldId id="262" r:id="rId6"/>
    <p:sldId id="261" r:id="rId7"/>
    <p:sldId id="272" r:id="rId8"/>
    <p:sldId id="275" r:id="rId9"/>
    <p:sldId id="276" r:id="rId10"/>
    <p:sldId id="278" r:id="rId11"/>
    <p:sldId id="280" r:id="rId12"/>
    <p:sldId id="281" r:id="rId13"/>
    <p:sldId id="266" r:id="rId14"/>
    <p:sldId id="268" r:id="rId15"/>
    <p:sldId id="271" r:id="rId16"/>
    <p:sldId id="285" r:id="rId17"/>
    <p:sldId id="286" r:id="rId18"/>
    <p:sldId id="287" r:id="rId19"/>
    <p:sldId id="269" r:id="rId20"/>
    <p:sldId id="267" r:id="rId21"/>
    <p:sldId id="270" r:id="rId22"/>
    <p:sldId id="263" r:id="rId23"/>
    <p:sldId id="284" r:id="rId24"/>
    <p:sldId id="288" r:id="rId25"/>
    <p:sldId id="274" r:id="rId26"/>
    <p:sldId id="264" r:id="rId27"/>
    <p:sldId id="257"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BEFAA8D-F9A4-4DEB-B20C-E58A0A640DE4}" type="datetimeFigureOut">
              <a:rPr lang="es-EC" smtClean="0"/>
              <a:t>24/01/2016</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32907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EFAA8D-F9A4-4DEB-B20C-E58A0A640DE4}" type="datetimeFigureOut">
              <a:rPr lang="es-EC" smtClean="0"/>
              <a:t>24/01/2016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382710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EFAA8D-F9A4-4DEB-B20C-E58A0A640DE4}" type="datetimeFigureOut">
              <a:rPr lang="es-EC" smtClean="0"/>
              <a:t>24/01/2016</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0A95F5-06DD-49DE-9799-1EF15287A63E}"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855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BEFAA8D-F9A4-4DEB-B20C-E58A0A640DE4}" type="datetimeFigureOut">
              <a:rPr lang="es-EC" smtClean="0"/>
              <a:t>24/01/2016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2453837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BEFAA8D-F9A4-4DEB-B20C-E58A0A640DE4}" type="datetimeFigureOut">
              <a:rPr lang="es-EC" smtClean="0"/>
              <a:t>24/01/2016</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0A95F5-06DD-49DE-9799-1EF15287A63E}"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5386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BEFAA8D-F9A4-4DEB-B20C-E58A0A640DE4}" type="datetimeFigureOut">
              <a:rPr lang="es-EC" smtClean="0"/>
              <a:t>24/01/2016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50327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EFAA8D-F9A4-4DEB-B20C-E58A0A640DE4}" type="datetimeFigureOut">
              <a:rPr lang="es-EC" smtClean="0"/>
              <a:t>24/01/2016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2568669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EFAA8D-F9A4-4DEB-B20C-E58A0A640DE4}" type="datetimeFigureOut">
              <a:rPr lang="es-EC" smtClean="0"/>
              <a:t>24/01/2016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121971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EFAA8D-F9A4-4DEB-B20C-E58A0A640DE4}" type="datetimeFigureOut">
              <a:rPr lang="es-EC" smtClean="0"/>
              <a:t>24/01/2016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272711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EFAA8D-F9A4-4DEB-B20C-E58A0A640DE4}" type="datetimeFigureOut">
              <a:rPr lang="es-EC" smtClean="0"/>
              <a:t>24/01/2016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138849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EFAA8D-F9A4-4DEB-B20C-E58A0A640DE4}" type="datetimeFigureOut">
              <a:rPr lang="es-EC" smtClean="0"/>
              <a:t>24/01/2016</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146594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BEFAA8D-F9A4-4DEB-B20C-E58A0A640DE4}" type="datetimeFigureOut">
              <a:rPr lang="es-EC" smtClean="0"/>
              <a:t>24/01/2016</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324512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BEFAA8D-F9A4-4DEB-B20C-E58A0A640DE4}" type="datetimeFigureOut">
              <a:rPr lang="es-EC" smtClean="0"/>
              <a:t>24/01/2016</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252088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FAA8D-F9A4-4DEB-B20C-E58A0A640DE4}" type="datetimeFigureOut">
              <a:rPr lang="es-EC" smtClean="0"/>
              <a:t>24/01/2016</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236319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EFAA8D-F9A4-4DEB-B20C-E58A0A640DE4}" type="datetimeFigureOut">
              <a:rPr lang="es-EC" smtClean="0"/>
              <a:t>24/01/2016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285183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EFAA8D-F9A4-4DEB-B20C-E58A0A640DE4}" type="datetimeFigureOut">
              <a:rPr lang="es-EC" smtClean="0"/>
              <a:t>24/01/2016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0A95F5-06DD-49DE-9799-1EF15287A63E}" type="slidenum">
              <a:rPr lang="es-EC" smtClean="0"/>
              <a:t>‹Nº›</a:t>
            </a:fld>
            <a:endParaRPr lang="es-EC"/>
          </a:p>
        </p:txBody>
      </p:sp>
    </p:spTree>
    <p:extLst>
      <p:ext uri="{BB962C8B-B14F-4D97-AF65-F5344CB8AC3E}">
        <p14:creationId xmlns:p14="http://schemas.microsoft.com/office/powerpoint/2010/main" val="244756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EFAA8D-F9A4-4DEB-B20C-E58A0A640DE4}" type="datetimeFigureOut">
              <a:rPr lang="es-EC" smtClean="0"/>
              <a:t>24/01/2016</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B0A95F5-06DD-49DE-9799-1EF15287A63E}" type="slidenum">
              <a:rPr lang="es-EC" smtClean="0"/>
              <a:t>‹Nº›</a:t>
            </a:fld>
            <a:endParaRPr lang="es-EC"/>
          </a:p>
        </p:txBody>
      </p:sp>
    </p:spTree>
    <p:extLst>
      <p:ext uri="{BB962C8B-B14F-4D97-AF65-F5344CB8AC3E}">
        <p14:creationId xmlns:p14="http://schemas.microsoft.com/office/powerpoint/2010/main" val="959663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891530" y="91725"/>
            <a:ext cx="3995670" cy="1028737"/>
          </a:xfrm>
          <a:prstGeom prst="rect">
            <a:avLst/>
          </a:prstGeom>
        </p:spPr>
      </p:pic>
      <p:sp>
        <p:nvSpPr>
          <p:cNvPr id="2" name="Título 1"/>
          <p:cNvSpPr>
            <a:spLocks noGrp="1"/>
          </p:cNvSpPr>
          <p:nvPr>
            <p:ph type="ctrTitle"/>
          </p:nvPr>
        </p:nvSpPr>
        <p:spPr>
          <a:xfrm>
            <a:off x="895082" y="711485"/>
            <a:ext cx="10779616" cy="2262781"/>
          </a:xfrm>
        </p:spPr>
        <p:txBody>
          <a:bodyPr>
            <a:normAutofit fontScale="90000"/>
          </a:bodyPr>
          <a:lstStyle/>
          <a:p>
            <a:pPr algn="ctr"/>
            <a:r>
              <a:rPr lang="es-EC" sz="2800" b="1" dirty="0" smtClean="0"/>
              <a:t>DEPARTAMENTO DE CIENCIAS DE LA ENERGÍA Y MECÁNICA</a:t>
            </a:r>
            <a:br>
              <a:rPr lang="es-EC" sz="2800" b="1" dirty="0" smtClean="0"/>
            </a:br>
            <a:r>
              <a:rPr lang="es-EC" sz="2800" b="1" dirty="0" smtClean="0"/>
              <a:t/>
            </a:r>
            <a:br>
              <a:rPr lang="es-EC" sz="2800" b="1" dirty="0" smtClean="0"/>
            </a:br>
            <a:r>
              <a:rPr lang="es-EC" sz="2000" b="1" dirty="0" smtClean="0"/>
              <a:t>CARRERA DE INGENIERÍA MECATRÓNICA</a:t>
            </a:r>
            <a:br>
              <a:rPr lang="es-EC" sz="2000" b="1" dirty="0" smtClean="0"/>
            </a:br>
            <a:r>
              <a:rPr lang="es-EC" sz="2800" b="1" dirty="0" smtClean="0"/>
              <a:t/>
            </a:r>
            <a:br>
              <a:rPr lang="es-EC" sz="2800" b="1" dirty="0" smtClean="0"/>
            </a:br>
            <a:r>
              <a:rPr lang="es-EC" sz="2000" b="1" dirty="0" smtClean="0"/>
              <a:t>TRABAJO DE TITULACIÓN, PREVIO A LA OBTENCIÓN DEL TÍTULO DE INGENIERO MECATRÓNICO</a:t>
            </a:r>
            <a:endParaRPr lang="es-EC" sz="2000" b="1" dirty="0"/>
          </a:p>
        </p:txBody>
      </p:sp>
      <p:sp>
        <p:nvSpPr>
          <p:cNvPr id="3" name="Subtítulo 2"/>
          <p:cNvSpPr>
            <a:spLocks noGrp="1"/>
          </p:cNvSpPr>
          <p:nvPr>
            <p:ph type="subTitle" idx="1"/>
          </p:nvPr>
        </p:nvSpPr>
        <p:spPr>
          <a:xfrm>
            <a:off x="682580" y="2974266"/>
            <a:ext cx="11204620" cy="3056340"/>
          </a:xfrm>
        </p:spPr>
        <p:txBody>
          <a:bodyPr>
            <a:noAutofit/>
          </a:bodyPr>
          <a:lstStyle/>
          <a:p>
            <a:pPr algn="ctr"/>
            <a:r>
              <a:rPr lang="es-EC" sz="1400" b="1" dirty="0" smtClean="0"/>
              <a:t>TEMA : “DISEÑO Y CONSTRUCCIÓN DE UNA DESHIDRATADORA AUTOMÁTICA DE FRUTAS Y VERDURAS PARA LA EMPRESA SENSORTECSA S.A.”</a:t>
            </a:r>
          </a:p>
          <a:p>
            <a:pPr algn="ctr"/>
            <a:endParaRPr lang="es-EC" sz="1400" b="1" dirty="0" smtClean="0"/>
          </a:p>
          <a:p>
            <a:pPr algn="ctr"/>
            <a:r>
              <a:rPr lang="es-EC" sz="1400" b="1" dirty="0" smtClean="0"/>
              <a:t>AUTORES</a:t>
            </a:r>
          </a:p>
          <a:p>
            <a:pPr algn="ctr"/>
            <a:r>
              <a:rPr lang="es-EC" sz="1400" b="1" dirty="0" smtClean="0"/>
              <a:t>BAUTISTA CHIMARRO LUIS ALFREDO</a:t>
            </a:r>
          </a:p>
          <a:p>
            <a:pPr algn="ctr"/>
            <a:r>
              <a:rPr lang="es-EC" sz="1400" b="1" dirty="0" smtClean="0"/>
              <a:t>MEZA MOREJÓN DAVID FEDERICO</a:t>
            </a:r>
          </a:p>
          <a:p>
            <a:pPr algn="ctr"/>
            <a:endParaRPr lang="es-EC" sz="1400" b="1" dirty="0" smtClean="0"/>
          </a:p>
          <a:p>
            <a:pPr algn="ctr"/>
            <a:r>
              <a:rPr lang="es-EC" sz="1400" b="1" dirty="0" smtClean="0"/>
              <a:t>DIRECTOR</a:t>
            </a:r>
          </a:p>
          <a:p>
            <a:pPr algn="ctr"/>
            <a:r>
              <a:rPr lang="es-EC" sz="1400" b="1" dirty="0" smtClean="0"/>
              <a:t>ING. JOSÉ GUASUMBA JOSÉ, MSC.</a:t>
            </a:r>
          </a:p>
          <a:p>
            <a:pPr algn="ctr"/>
            <a:endParaRPr lang="es-EC" sz="1400" b="1" dirty="0" smtClean="0"/>
          </a:p>
          <a:p>
            <a:pPr algn="ctr"/>
            <a:r>
              <a:rPr lang="es-EC" sz="1400" b="1" dirty="0" smtClean="0"/>
              <a:t>SANGOLQUÍ</a:t>
            </a:r>
          </a:p>
          <a:p>
            <a:pPr algn="ctr"/>
            <a:r>
              <a:rPr lang="es-EC" sz="1400" b="1" dirty="0" smtClean="0"/>
              <a:t>2016</a:t>
            </a:r>
            <a:endParaRPr lang="es-EC" sz="1400" b="1" dirty="0"/>
          </a:p>
        </p:txBody>
      </p:sp>
    </p:spTree>
    <p:extLst>
      <p:ext uri="{BB962C8B-B14F-4D97-AF65-F5344CB8AC3E}">
        <p14:creationId xmlns:p14="http://schemas.microsoft.com/office/powerpoint/2010/main" val="119500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7613" y="456518"/>
            <a:ext cx="8911687" cy="1280890"/>
          </a:xfrm>
        </p:spPr>
        <p:txBody>
          <a:bodyPr>
            <a:normAutofit/>
          </a:bodyPr>
          <a:lstStyle/>
          <a:p>
            <a:pPr algn="ctr"/>
            <a:r>
              <a:rPr lang="es-EC" sz="2800" b="1" dirty="0" smtClean="0"/>
              <a:t>MARCO TEÓRICO</a:t>
            </a:r>
            <a:br>
              <a:rPr lang="es-EC" sz="2800" b="1" dirty="0" smtClean="0"/>
            </a:br>
            <a:r>
              <a:rPr lang="es-EC" sz="2800" b="1" dirty="0" smtClean="0"/>
              <a:t>Desarrollo del Proceso de la Uvilla</a:t>
            </a:r>
            <a:endParaRPr lang="es-EC" sz="2800" b="1"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marL="0" indent="0">
                  <a:buNone/>
                </a:pPr>
                <a:r>
                  <a:rPr lang="es-EC" sz="2400" dirty="0" smtClean="0"/>
                  <a:t>Aplicando los conceptos mencionados se obtiene: </a:t>
                </a:r>
              </a:p>
              <a:p>
                <a:pPr marL="0" indent="0">
                  <a:buNone/>
                </a:pPr>
                <a:r>
                  <a:rPr lang="es-EC" sz="2400" dirty="0" smtClean="0"/>
                  <a:t>Calor útil:                                   </a:t>
                </a:r>
                <a:r>
                  <a:rPr lang="es-EC" sz="2400" b="1" dirty="0" smtClean="0"/>
                  <a:t> </a:t>
                </a:r>
                <a14:m>
                  <m:oMath xmlns:m="http://schemas.openxmlformats.org/officeDocument/2006/math">
                    <m:sSub>
                      <m:sSubPr>
                        <m:ctrlPr>
                          <a:rPr lang="es-EC" sz="2400" b="1" i="1" smtClean="0">
                            <a:latin typeface="Cambria Math" panose="02040503050406030204" pitchFamily="18" charset="0"/>
                          </a:rPr>
                        </m:ctrlPr>
                      </m:sSubPr>
                      <m:e>
                        <m:r>
                          <a:rPr lang="es-EC" sz="2400" b="1" i="1" smtClean="0">
                            <a:latin typeface="Cambria Math" panose="02040503050406030204" pitchFamily="18" charset="0"/>
                          </a:rPr>
                          <m:t>𝑸</m:t>
                        </m:r>
                      </m:e>
                      <m:sub>
                        <m:r>
                          <a:rPr lang="es-EC" sz="2400" b="1" i="1" smtClean="0">
                            <a:latin typeface="Cambria Math" panose="02040503050406030204" pitchFamily="18" charset="0"/>
                          </a:rPr>
                          <m:t>𝒖</m:t>
                        </m:r>
                        <m:r>
                          <a:rPr lang="es-EC" sz="2400" b="1" i="1" smtClean="0">
                            <a:latin typeface="Cambria Math" panose="02040503050406030204" pitchFamily="18" charset="0"/>
                          </a:rPr>
                          <m:t>=</m:t>
                        </m:r>
                        <m:r>
                          <a:rPr lang="es-EC" sz="2400" b="1" i="1" smtClean="0">
                            <a:latin typeface="Cambria Math" panose="02040503050406030204" pitchFamily="18" charset="0"/>
                          </a:rPr>
                          <m:t>𝟓</m:t>
                        </m:r>
                        <m:r>
                          <a:rPr lang="es-EC" sz="2400" b="1" i="1" smtClean="0">
                            <a:latin typeface="Cambria Math" panose="02040503050406030204" pitchFamily="18" charset="0"/>
                          </a:rPr>
                          <m:t>.</m:t>
                        </m:r>
                        <m:r>
                          <a:rPr lang="es-EC" sz="2400" b="1" i="1" smtClean="0">
                            <a:latin typeface="Cambria Math" panose="02040503050406030204" pitchFamily="18" charset="0"/>
                          </a:rPr>
                          <m:t>𝟒</m:t>
                        </m:r>
                        <m:r>
                          <a:rPr lang="es-EC" sz="2400" b="1" i="1" smtClean="0">
                            <a:latin typeface="Cambria Math" panose="02040503050406030204" pitchFamily="18" charset="0"/>
                          </a:rPr>
                          <m:t> (</m:t>
                        </m:r>
                        <m:r>
                          <a:rPr lang="es-EC" sz="2400" b="1" i="1" smtClean="0">
                            <a:latin typeface="Cambria Math" panose="02040503050406030204" pitchFamily="18" charset="0"/>
                          </a:rPr>
                          <m:t>𝒌𝑾</m:t>
                        </m:r>
                        <m:r>
                          <a:rPr lang="es-EC" sz="2400" b="1" i="1" smtClean="0">
                            <a:latin typeface="Cambria Math" panose="02040503050406030204" pitchFamily="18" charset="0"/>
                          </a:rPr>
                          <m:t>)</m:t>
                        </m:r>
                      </m:sub>
                    </m:sSub>
                  </m:oMath>
                </a14:m>
                <a:endParaRPr lang="es-EC" sz="2400" b="1" dirty="0" smtClean="0"/>
              </a:p>
              <a:p>
                <a:pPr marL="0" indent="0">
                  <a:buNone/>
                </a:pPr>
                <a:endParaRPr lang="es-EC" sz="2400" dirty="0" smtClean="0"/>
              </a:p>
              <a:p>
                <a:pPr marL="0" indent="0">
                  <a:buNone/>
                </a:pPr>
                <a:r>
                  <a:rPr lang="es-EC" sz="2400" dirty="0" smtClean="0"/>
                  <a:t>Calor perdido del aire:</a:t>
                </a:r>
                <a14:m>
                  <m:oMath xmlns:m="http://schemas.openxmlformats.org/officeDocument/2006/math">
                    <m:sSub>
                      <m:sSubPr>
                        <m:ctrlPr>
                          <a:rPr lang="es-EC" sz="2400" i="1" smtClean="0">
                            <a:latin typeface="Cambria Math" panose="02040503050406030204" pitchFamily="18" charset="0"/>
                          </a:rPr>
                        </m:ctrlPr>
                      </m:sSubPr>
                      <m:e>
                        <m:r>
                          <a:rPr lang="es-EC" sz="2400" b="0" i="1" smtClean="0">
                            <a:latin typeface="Cambria Math" panose="02040503050406030204" pitchFamily="18" charset="0"/>
                          </a:rPr>
                          <m:t>              </m:t>
                        </m:r>
                        <m:r>
                          <a:rPr lang="es-EC" sz="2400" b="0" i="1" smtClean="0">
                            <a:latin typeface="Cambria Math" panose="02040503050406030204" pitchFamily="18" charset="0"/>
                          </a:rPr>
                          <m:t>𝑄</m:t>
                        </m:r>
                      </m:e>
                      <m:sub>
                        <m:r>
                          <a:rPr lang="es-EC" sz="2400" b="0" i="1" smtClean="0">
                            <a:latin typeface="Cambria Math" panose="02040503050406030204" pitchFamily="18" charset="0"/>
                          </a:rPr>
                          <m:t>𝑢</m:t>
                        </m:r>
                        <m:r>
                          <a:rPr lang="es-EC" sz="2400" b="0" i="1" smtClean="0">
                            <a:latin typeface="Cambria Math" panose="02040503050406030204" pitchFamily="18" charset="0"/>
                          </a:rPr>
                          <m:t>𝑎</m:t>
                        </m:r>
                        <m:r>
                          <a:rPr lang="es-EC" sz="2400" b="0" i="1" smtClean="0">
                            <a:latin typeface="Cambria Math" panose="02040503050406030204" pitchFamily="18" charset="0"/>
                          </a:rPr>
                          <m:t>=5.</m:t>
                        </m:r>
                        <m:r>
                          <a:rPr lang="es-EC" sz="2400" b="0" i="1" smtClean="0">
                            <a:latin typeface="Cambria Math" panose="02040503050406030204" pitchFamily="18" charset="0"/>
                          </a:rPr>
                          <m:t>5</m:t>
                        </m:r>
                        <m:r>
                          <a:rPr lang="es-EC" sz="2400" b="0" i="1" smtClean="0">
                            <a:latin typeface="Cambria Math" panose="02040503050406030204" pitchFamily="18" charset="0"/>
                          </a:rPr>
                          <m:t> (</m:t>
                        </m:r>
                        <m:r>
                          <a:rPr lang="es-EC" sz="2400" b="0" i="1" smtClean="0">
                            <a:latin typeface="Cambria Math" panose="02040503050406030204" pitchFamily="18" charset="0"/>
                          </a:rPr>
                          <m:t>𝑘𝑊</m:t>
                        </m:r>
                        <m:r>
                          <a:rPr lang="es-EC" sz="2400" b="0" i="1" smtClean="0">
                            <a:latin typeface="Cambria Math" panose="02040503050406030204" pitchFamily="18" charset="0"/>
                          </a:rPr>
                          <m:t>)</m:t>
                        </m:r>
                      </m:sub>
                    </m:sSub>
                  </m:oMath>
                </a14:m>
                <a:endParaRPr lang="es-EC" sz="2400" dirty="0" smtClean="0"/>
              </a:p>
              <a:p>
                <a:pPr marL="0" indent="0">
                  <a:buNone/>
                </a:pPr>
                <a:r>
                  <a:rPr lang="es-EC" sz="2400" dirty="0" smtClean="0"/>
                  <a:t>Calor perdido en la masa :</a:t>
                </a:r>
                <a14:m>
                  <m:oMath xmlns:m="http://schemas.openxmlformats.org/officeDocument/2006/math">
                    <m:sSub>
                      <m:sSubPr>
                        <m:ctrlPr>
                          <a:rPr lang="es-EC" sz="2400" i="1" smtClean="0">
                            <a:latin typeface="Cambria Math" panose="02040503050406030204" pitchFamily="18" charset="0"/>
                          </a:rPr>
                        </m:ctrlPr>
                      </m:sSubPr>
                      <m:e>
                        <m:r>
                          <a:rPr lang="es-EC" sz="2400" b="0" i="1" smtClean="0">
                            <a:latin typeface="Cambria Math" panose="02040503050406030204" pitchFamily="18" charset="0"/>
                          </a:rPr>
                          <m:t>       </m:t>
                        </m:r>
                        <m:r>
                          <a:rPr lang="es-EC" sz="2400" b="0" i="1" smtClean="0">
                            <a:latin typeface="Cambria Math" panose="02040503050406030204" pitchFamily="18" charset="0"/>
                          </a:rPr>
                          <m:t>𝑄</m:t>
                        </m:r>
                      </m:e>
                      <m:sub>
                        <m:r>
                          <a:rPr lang="es-EC" sz="2400" b="0" i="1" smtClean="0">
                            <a:latin typeface="Cambria Math" panose="02040503050406030204" pitchFamily="18" charset="0"/>
                          </a:rPr>
                          <m:t>𝑢</m:t>
                        </m:r>
                        <m:r>
                          <a:rPr lang="es-EC" sz="2400" b="0" i="1" smtClean="0">
                            <a:latin typeface="Cambria Math" panose="02040503050406030204" pitchFamily="18" charset="0"/>
                          </a:rPr>
                          <m:t>𝑚</m:t>
                        </m:r>
                        <m:r>
                          <a:rPr lang="es-EC" sz="2400" b="0" i="1" smtClean="0">
                            <a:latin typeface="Cambria Math" panose="02040503050406030204" pitchFamily="18" charset="0"/>
                          </a:rPr>
                          <m:t>=</m:t>
                        </m:r>
                        <m:r>
                          <a:rPr lang="es-EC" sz="2400" b="0" i="1" smtClean="0">
                            <a:latin typeface="Cambria Math" panose="02040503050406030204" pitchFamily="18" charset="0"/>
                          </a:rPr>
                          <m:t>14.404</m:t>
                        </m:r>
                        <m:r>
                          <a:rPr lang="es-EC" sz="2400" b="0" i="1" smtClean="0">
                            <a:latin typeface="Cambria Math" panose="02040503050406030204" pitchFamily="18" charset="0"/>
                          </a:rPr>
                          <m:t> (</m:t>
                        </m:r>
                        <m:r>
                          <a:rPr lang="es-EC" sz="2400" b="0" i="1" smtClean="0">
                            <a:latin typeface="Cambria Math" panose="02040503050406030204" pitchFamily="18" charset="0"/>
                          </a:rPr>
                          <m:t>𝑊</m:t>
                        </m:r>
                        <m:r>
                          <a:rPr lang="es-EC" sz="2400" b="0" i="1" smtClean="0">
                            <a:latin typeface="Cambria Math" panose="02040503050406030204" pitchFamily="18" charset="0"/>
                          </a:rPr>
                          <m:t>)</m:t>
                        </m:r>
                      </m:sub>
                    </m:sSub>
                  </m:oMath>
                </a14:m>
                <a:endParaRPr lang="es-EC" sz="2400" dirty="0" smtClean="0"/>
              </a:p>
              <a:p>
                <a:pPr marL="0" indent="0">
                  <a:buNone/>
                </a:pPr>
                <a:r>
                  <a:rPr lang="es-EC" sz="2400" dirty="0" smtClean="0"/>
                  <a:t>Calor perdido en paredes:</a:t>
                </a:r>
                <a14:m>
                  <m:oMath xmlns:m="http://schemas.openxmlformats.org/officeDocument/2006/math">
                    <m:sSub>
                      <m:sSubPr>
                        <m:ctrlPr>
                          <a:rPr lang="es-EC" sz="2400" i="1" smtClean="0">
                            <a:latin typeface="Cambria Math" panose="02040503050406030204" pitchFamily="18" charset="0"/>
                          </a:rPr>
                        </m:ctrlPr>
                      </m:sSubPr>
                      <m:e>
                        <m:r>
                          <a:rPr lang="es-EC" sz="2400" b="0" i="1" smtClean="0">
                            <a:latin typeface="Cambria Math" panose="02040503050406030204" pitchFamily="18" charset="0"/>
                          </a:rPr>
                          <m:t>       </m:t>
                        </m:r>
                        <m:r>
                          <a:rPr lang="es-EC" sz="2400" b="0" i="1" smtClean="0">
                            <a:latin typeface="Cambria Math" panose="02040503050406030204" pitchFamily="18" charset="0"/>
                          </a:rPr>
                          <m:t>𝑄</m:t>
                        </m:r>
                      </m:e>
                      <m:sub>
                        <m:r>
                          <a:rPr lang="es-EC" sz="2400" b="0" i="1" smtClean="0">
                            <a:latin typeface="Cambria Math" panose="02040503050406030204" pitchFamily="18" charset="0"/>
                          </a:rPr>
                          <m:t>𝑢</m:t>
                        </m:r>
                        <m:r>
                          <a:rPr lang="es-EC" sz="2400" b="0" i="1" smtClean="0">
                            <a:latin typeface="Cambria Math" panose="02040503050406030204" pitchFamily="18" charset="0"/>
                          </a:rPr>
                          <m:t>𝑝</m:t>
                        </m:r>
                        <m:r>
                          <a:rPr lang="es-EC" sz="2400" b="0" i="1" smtClean="0">
                            <a:latin typeface="Cambria Math" panose="02040503050406030204" pitchFamily="18" charset="0"/>
                          </a:rPr>
                          <m:t>=</m:t>
                        </m:r>
                        <m:r>
                          <a:rPr lang="es-EC" sz="2400" b="0" i="1" smtClean="0">
                            <a:latin typeface="Cambria Math" panose="02040503050406030204" pitchFamily="18" charset="0"/>
                          </a:rPr>
                          <m:t>71</m:t>
                        </m:r>
                        <m:r>
                          <a:rPr lang="es-EC" sz="2400" b="0" i="1" smtClean="0">
                            <a:latin typeface="Cambria Math" panose="02040503050406030204" pitchFamily="18" charset="0"/>
                          </a:rPr>
                          <m:t>.5</m:t>
                        </m:r>
                        <m:r>
                          <a:rPr lang="es-EC" sz="2400" b="0" i="1" smtClean="0">
                            <a:latin typeface="Cambria Math" panose="02040503050406030204" pitchFamily="18" charset="0"/>
                          </a:rPr>
                          <m:t>9</m:t>
                        </m:r>
                        <m:r>
                          <a:rPr lang="es-EC" sz="2400" b="0" i="1" smtClean="0">
                            <a:latin typeface="Cambria Math" panose="02040503050406030204" pitchFamily="18" charset="0"/>
                          </a:rPr>
                          <m:t> (</m:t>
                        </m:r>
                        <m:r>
                          <a:rPr lang="es-EC" sz="2400" b="0" i="1" smtClean="0">
                            <a:latin typeface="Cambria Math" panose="02040503050406030204" pitchFamily="18" charset="0"/>
                          </a:rPr>
                          <m:t>𝑊</m:t>
                        </m:r>
                        <m:r>
                          <a:rPr lang="es-EC" sz="2400" b="0" i="1" smtClean="0">
                            <a:latin typeface="Cambria Math" panose="02040503050406030204" pitchFamily="18" charset="0"/>
                          </a:rPr>
                          <m:t>)</m:t>
                        </m:r>
                      </m:sub>
                    </m:sSub>
                  </m:oMath>
                </a14:m>
                <a:endParaRPr lang="es-EC" sz="2400" dirty="0" smtClean="0"/>
              </a:p>
              <a:p>
                <a:pPr marL="0" indent="0">
                  <a:buNone/>
                </a:pPr>
                <a:r>
                  <a:rPr lang="es-EC" sz="2400" dirty="0" smtClean="0"/>
                  <a:t>Calor Total perdido:</a:t>
                </a:r>
                <a14:m>
                  <m:oMath xmlns:m="http://schemas.openxmlformats.org/officeDocument/2006/math">
                    <m:sSub>
                      <m:sSubPr>
                        <m:ctrlPr>
                          <a:rPr lang="es-EC" sz="2400" b="1" i="1" smtClean="0">
                            <a:latin typeface="Cambria Math" panose="02040503050406030204" pitchFamily="18" charset="0"/>
                          </a:rPr>
                        </m:ctrlPr>
                      </m:sSubPr>
                      <m:e>
                        <m:r>
                          <a:rPr lang="es-EC" sz="2400" b="1" i="1" smtClean="0">
                            <a:latin typeface="Cambria Math" panose="02040503050406030204" pitchFamily="18" charset="0"/>
                          </a:rPr>
                          <m:t>              </m:t>
                        </m:r>
                        <m:r>
                          <a:rPr lang="es-EC" sz="2400" b="1" i="1" smtClean="0">
                            <a:latin typeface="Cambria Math" panose="02040503050406030204" pitchFamily="18" charset="0"/>
                          </a:rPr>
                          <m:t>     </m:t>
                        </m:r>
                        <m:r>
                          <a:rPr lang="es-EC" sz="2400" b="1" i="1" smtClean="0">
                            <a:latin typeface="Cambria Math" panose="02040503050406030204" pitchFamily="18" charset="0"/>
                          </a:rPr>
                          <m:t>𝑸</m:t>
                        </m:r>
                      </m:e>
                      <m:sub>
                        <m:r>
                          <a:rPr lang="es-EC" sz="2400" b="1" i="1" smtClean="0">
                            <a:latin typeface="Cambria Math" panose="02040503050406030204" pitchFamily="18" charset="0"/>
                          </a:rPr>
                          <m:t>𝒖𝒂</m:t>
                        </m:r>
                        <m:r>
                          <a:rPr lang="es-EC" sz="2400" b="1" i="1" smtClean="0">
                            <a:latin typeface="Cambria Math" panose="02040503050406030204" pitchFamily="18" charset="0"/>
                          </a:rPr>
                          <m:t>=</m:t>
                        </m:r>
                        <m:r>
                          <a:rPr lang="es-EC" sz="2400" b="1" i="1" smtClean="0">
                            <a:latin typeface="Cambria Math" panose="02040503050406030204" pitchFamily="18" charset="0"/>
                          </a:rPr>
                          <m:t>𝟓</m:t>
                        </m:r>
                        <m:r>
                          <a:rPr lang="es-EC" sz="2400" b="1" i="1" smtClean="0">
                            <a:latin typeface="Cambria Math" panose="02040503050406030204" pitchFamily="18" charset="0"/>
                          </a:rPr>
                          <m:t>.</m:t>
                        </m:r>
                        <m:r>
                          <a:rPr lang="es-EC" sz="2400" b="1" i="1" smtClean="0">
                            <a:latin typeface="Cambria Math" panose="02040503050406030204" pitchFamily="18" charset="0"/>
                          </a:rPr>
                          <m:t>𝟓𝟔</m:t>
                        </m:r>
                        <m:r>
                          <a:rPr lang="es-EC" sz="2400" b="1" i="1" smtClean="0">
                            <a:latin typeface="Cambria Math" panose="02040503050406030204" pitchFamily="18" charset="0"/>
                          </a:rPr>
                          <m:t> (</m:t>
                        </m:r>
                        <m:r>
                          <a:rPr lang="es-EC" sz="2400" b="1" i="1" smtClean="0">
                            <a:latin typeface="Cambria Math" panose="02040503050406030204" pitchFamily="18" charset="0"/>
                          </a:rPr>
                          <m:t>𝒌𝑾</m:t>
                        </m:r>
                        <m:r>
                          <a:rPr lang="es-EC" sz="2400" b="1" i="1" smtClean="0">
                            <a:latin typeface="Cambria Math" panose="02040503050406030204" pitchFamily="18" charset="0"/>
                          </a:rPr>
                          <m:t>)</m:t>
                        </m:r>
                      </m:sub>
                    </m:sSub>
                  </m:oMath>
                </a14:m>
                <a:endParaRPr lang="es-EC" sz="2400" b="1"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094" t="-1290"/>
                </a:stretch>
              </a:blipFill>
            </p:spPr>
            <p:txBody>
              <a:bodyPr/>
              <a:lstStyle/>
              <a:p>
                <a:r>
                  <a:rPr lang="es-EC">
                    <a:noFill/>
                  </a:rPr>
                  <a:t> </a:t>
                </a:r>
              </a:p>
            </p:txBody>
          </p:sp>
        </mc:Fallback>
      </mc:AlternateContent>
      <p:pic>
        <p:nvPicPr>
          <p:cNvPr id="4" name="Imagen 3"/>
          <p:cNvPicPr>
            <a:picLocks noChangeAspect="1"/>
          </p:cNvPicPr>
          <p:nvPr/>
        </p:nvPicPr>
        <p:blipFill>
          <a:blip r:embed="rId3"/>
          <a:stretch>
            <a:fillRect/>
          </a:stretch>
        </p:blipFill>
        <p:spPr>
          <a:xfrm>
            <a:off x="9178880" y="172546"/>
            <a:ext cx="2514600" cy="866775"/>
          </a:xfrm>
          <a:prstGeom prst="rect">
            <a:avLst/>
          </a:prstGeom>
        </p:spPr>
      </p:pic>
    </p:spTree>
    <p:extLst>
      <p:ext uri="{BB962C8B-B14F-4D97-AF65-F5344CB8AC3E}">
        <p14:creationId xmlns:p14="http://schemas.microsoft.com/office/powerpoint/2010/main" val="191770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4813" y="387461"/>
            <a:ext cx="8911687" cy="1280890"/>
          </a:xfrm>
        </p:spPr>
        <p:txBody>
          <a:bodyPr>
            <a:normAutofit/>
          </a:bodyPr>
          <a:lstStyle/>
          <a:p>
            <a:pPr algn="ctr"/>
            <a:r>
              <a:rPr lang="es-EC" sz="2800" b="1" dirty="0" smtClean="0"/>
              <a:t>MARCO TEÓRICO</a:t>
            </a:r>
            <a:br>
              <a:rPr lang="es-EC" sz="2800" b="1" dirty="0" smtClean="0"/>
            </a:br>
            <a:r>
              <a:rPr lang="es-EC" sz="2800" b="1" dirty="0" smtClean="0"/>
              <a:t>Desarrollo del Proceso de la Uvilla</a:t>
            </a:r>
            <a:endParaRPr lang="es-EC" sz="2800" b="1"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normAutofit fontScale="85000" lnSpcReduction="20000"/>
              </a:bodyPr>
              <a:lstStyle/>
              <a:p>
                <a:pPr marL="0" indent="0">
                  <a:buNone/>
                </a:pPr>
                <a:r>
                  <a:rPr lang="es-EC" sz="2400" dirty="0" smtClean="0"/>
                  <a:t>Calor Neto Total: </a:t>
                </a:r>
                <a14:m>
                  <m:oMath xmlns:m="http://schemas.openxmlformats.org/officeDocument/2006/math">
                    <m:sSub>
                      <m:sSubPr>
                        <m:ctrlPr>
                          <a:rPr lang="es-EC" sz="2400" b="1" i="1" smtClean="0">
                            <a:latin typeface="Cambria Math" panose="02040503050406030204" pitchFamily="18" charset="0"/>
                          </a:rPr>
                        </m:ctrlPr>
                      </m:sSubPr>
                      <m:e>
                        <m:r>
                          <a:rPr lang="es-EC" sz="2400" b="1" i="1" smtClean="0">
                            <a:latin typeface="Cambria Math" panose="02040503050406030204" pitchFamily="18" charset="0"/>
                          </a:rPr>
                          <m:t>                   </m:t>
                        </m:r>
                        <m:r>
                          <a:rPr lang="es-EC" sz="2400" b="1" i="1" smtClean="0">
                            <a:latin typeface="Cambria Math" panose="02040503050406030204" pitchFamily="18" charset="0"/>
                          </a:rPr>
                          <m:t>𝑸</m:t>
                        </m:r>
                      </m:e>
                      <m:sub>
                        <m:r>
                          <a:rPr lang="es-EC" sz="2400" b="1" i="1" smtClean="0">
                            <a:latin typeface="Cambria Math" panose="02040503050406030204" pitchFamily="18" charset="0"/>
                          </a:rPr>
                          <m:t>𝒖</m:t>
                        </m:r>
                        <m:r>
                          <a:rPr lang="es-EC" sz="2400" b="1" i="1" smtClean="0">
                            <a:latin typeface="Cambria Math" panose="02040503050406030204" pitchFamily="18" charset="0"/>
                          </a:rPr>
                          <m:t>=</m:t>
                        </m:r>
                        <m:r>
                          <a:rPr lang="es-EC" sz="2400" b="1" i="1" smtClean="0">
                            <a:latin typeface="Cambria Math" panose="02040503050406030204" pitchFamily="18" charset="0"/>
                          </a:rPr>
                          <m:t>𝟓</m:t>
                        </m:r>
                        <m:r>
                          <a:rPr lang="es-EC" sz="2400" b="1" i="1" smtClean="0">
                            <a:latin typeface="Cambria Math" panose="02040503050406030204" pitchFamily="18" charset="0"/>
                          </a:rPr>
                          <m:t>.</m:t>
                        </m:r>
                        <m:r>
                          <a:rPr lang="es-EC" sz="2400" b="1" i="1" smtClean="0">
                            <a:latin typeface="Cambria Math" panose="02040503050406030204" pitchFamily="18" charset="0"/>
                          </a:rPr>
                          <m:t>𝟒</m:t>
                        </m:r>
                        <m:r>
                          <a:rPr lang="es-EC" sz="2400" b="1" i="1" smtClean="0">
                            <a:latin typeface="Cambria Math" panose="02040503050406030204" pitchFamily="18" charset="0"/>
                          </a:rPr>
                          <m:t> </m:t>
                        </m:r>
                        <m:d>
                          <m:dPr>
                            <m:ctrlPr>
                              <a:rPr lang="es-EC" sz="2400" b="1" i="1" smtClean="0">
                                <a:latin typeface="Cambria Math" panose="02040503050406030204" pitchFamily="18" charset="0"/>
                              </a:rPr>
                            </m:ctrlPr>
                          </m:dPr>
                          <m:e>
                            <m:r>
                              <a:rPr lang="es-EC" sz="2400" b="1" i="1" smtClean="0">
                                <a:latin typeface="Cambria Math" panose="02040503050406030204" pitchFamily="18" charset="0"/>
                              </a:rPr>
                              <m:t>𝒌𝑾</m:t>
                            </m:r>
                          </m:e>
                        </m:d>
                        <m:r>
                          <a:rPr lang="es-EC" sz="2400" b="1" i="1" smtClean="0">
                            <a:latin typeface="Cambria Math" panose="02040503050406030204" pitchFamily="18" charset="0"/>
                          </a:rPr>
                          <m:t>+</m:t>
                        </m:r>
                      </m:sub>
                    </m:sSub>
                    <m:sSub>
                      <m:sSubPr>
                        <m:ctrlPr>
                          <a:rPr lang="es-EC" sz="2400" b="1" i="1" smtClean="0">
                            <a:latin typeface="Cambria Math" panose="02040503050406030204" pitchFamily="18" charset="0"/>
                          </a:rPr>
                        </m:ctrlPr>
                      </m:sSubPr>
                      <m:e>
                        <m:r>
                          <a:rPr lang="es-EC" sz="2400" b="1" i="1" smtClean="0">
                            <a:latin typeface="Cambria Math" panose="02040503050406030204" pitchFamily="18" charset="0"/>
                          </a:rPr>
                          <m:t> </m:t>
                        </m:r>
                        <m:r>
                          <a:rPr lang="es-EC" sz="2400" b="1" i="1" smtClean="0">
                            <a:latin typeface="Cambria Math" panose="02040503050406030204" pitchFamily="18" charset="0"/>
                          </a:rPr>
                          <m:t>𝑸</m:t>
                        </m:r>
                      </m:e>
                      <m:sub>
                        <m:r>
                          <a:rPr lang="es-EC" sz="2400" b="1" i="1" smtClean="0">
                            <a:latin typeface="Cambria Math" panose="02040503050406030204" pitchFamily="18" charset="0"/>
                          </a:rPr>
                          <m:t>𝒖𝒂</m:t>
                        </m:r>
                        <m:r>
                          <a:rPr lang="es-EC" sz="2400" b="1" i="1" smtClean="0">
                            <a:latin typeface="Cambria Math" panose="02040503050406030204" pitchFamily="18" charset="0"/>
                          </a:rPr>
                          <m:t>=</m:t>
                        </m:r>
                        <m:r>
                          <a:rPr lang="es-EC" sz="2400" b="1" i="1" smtClean="0">
                            <a:latin typeface="Cambria Math" panose="02040503050406030204" pitchFamily="18" charset="0"/>
                          </a:rPr>
                          <m:t>𝟓</m:t>
                        </m:r>
                        <m:r>
                          <a:rPr lang="es-EC" sz="2400" b="1" i="1" smtClean="0">
                            <a:latin typeface="Cambria Math" panose="02040503050406030204" pitchFamily="18" charset="0"/>
                          </a:rPr>
                          <m:t>.</m:t>
                        </m:r>
                        <m:r>
                          <a:rPr lang="es-EC" sz="2400" b="1" i="1" smtClean="0">
                            <a:latin typeface="Cambria Math" panose="02040503050406030204" pitchFamily="18" charset="0"/>
                          </a:rPr>
                          <m:t>𝟓𝟔</m:t>
                        </m:r>
                        <m:r>
                          <a:rPr lang="es-EC" sz="2400" b="1" i="1" smtClean="0">
                            <a:latin typeface="Cambria Math" panose="02040503050406030204" pitchFamily="18" charset="0"/>
                          </a:rPr>
                          <m:t> (</m:t>
                        </m:r>
                        <m:r>
                          <a:rPr lang="es-EC" sz="2400" b="1" i="1" smtClean="0">
                            <a:latin typeface="Cambria Math" panose="02040503050406030204" pitchFamily="18" charset="0"/>
                          </a:rPr>
                          <m:t>𝒌𝑾</m:t>
                        </m:r>
                        <m:r>
                          <a:rPr lang="es-EC" sz="2400" b="1" i="1" smtClean="0">
                            <a:latin typeface="Cambria Math" panose="02040503050406030204" pitchFamily="18" charset="0"/>
                          </a:rPr>
                          <m:t>)</m:t>
                        </m:r>
                      </m:sub>
                    </m:sSub>
                  </m:oMath>
                </a14:m>
                <a:endParaRPr lang="es-EC" sz="2400" dirty="0" smtClean="0"/>
              </a:p>
              <a:p>
                <a:pPr marL="0" indent="0">
                  <a:buNone/>
                </a:pPr>
                <a:r>
                  <a:rPr lang="es-EC" sz="2400" dirty="0" smtClean="0"/>
                  <a:t>Calor Neto Total:                       </a:t>
                </a:r>
                <a14:m>
                  <m:oMath xmlns:m="http://schemas.openxmlformats.org/officeDocument/2006/math">
                    <m:sSub>
                      <m:sSubPr>
                        <m:ctrlPr>
                          <a:rPr lang="es-EC" sz="2400" b="1" i="1" smtClean="0">
                            <a:latin typeface="Cambria Math" panose="02040503050406030204" pitchFamily="18" charset="0"/>
                          </a:rPr>
                        </m:ctrlPr>
                      </m:sSubPr>
                      <m:e>
                        <m:r>
                          <a:rPr lang="es-EC" sz="2400" b="1" i="1" smtClean="0">
                            <a:latin typeface="Cambria Math" panose="02040503050406030204" pitchFamily="18" charset="0"/>
                          </a:rPr>
                          <m:t>𝑸</m:t>
                        </m:r>
                      </m:e>
                      <m:sub>
                        <m:r>
                          <a:rPr lang="es-EC" sz="2400" b="1" i="1" smtClean="0">
                            <a:latin typeface="Cambria Math" panose="02040503050406030204" pitchFamily="18" charset="0"/>
                          </a:rPr>
                          <m:t>𝒏𝒕</m:t>
                        </m:r>
                        <m:r>
                          <a:rPr lang="es-EC" sz="2400" b="1" i="1" smtClean="0">
                            <a:latin typeface="Cambria Math" panose="02040503050406030204" pitchFamily="18" charset="0"/>
                          </a:rPr>
                          <m:t>=</m:t>
                        </m:r>
                        <m:r>
                          <a:rPr lang="es-EC" sz="2400" b="1" i="1" smtClean="0">
                            <a:latin typeface="Cambria Math" panose="02040503050406030204" pitchFamily="18" charset="0"/>
                          </a:rPr>
                          <m:t>𝟏𝟎</m:t>
                        </m:r>
                        <m:r>
                          <a:rPr lang="es-EC" sz="2400" b="1" i="1" smtClean="0">
                            <a:latin typeface="Cambria Math" panose="02040503050406030204" pitchFamily="18" charset="0"/>
                          </a:rPr>
                          <m:t>.</m:t>
                        </m:r>
                        <m:r>
                          <a:rPr lang="es-EC" sz="2400" b="1" i="1" smtClean="0">
                            <a:latin typeface="Cambria Math" panose="02040503050406030204" pitchFamily="18" charset="0"/>
                          </a:rPr>
                          <m:t>𝟗𝟔</m:t>
                        </m:r>
                        <m:r>
                          <a:rPr lang="es-EC" sz="2400" b="1" i="1" smtClean="0">
                            <a:latin typeface="Cambria Math" panose="02040503050406030204" pitchFamily="18" charset="0"/>
                          </a:rPr>
                          <m:t> (</m:t>
                        </m:r>
                        <m:r>
                          <a:rPr lang="es-EC" sz="2400" b="1" i="1" smtClean="0">
                            <a:latin typeface="Cambria Math" panose="02040503050406030204" pitchFamily="18" charset="0"/>
                          </a:rPr>
                          <m:t>𝒌𝑾</m:t>
                        </m:r>
                        <m:r>
                          <a:rPr lang="es-EC" sz="2400" b="1" i="1" smtClean="0">
                            <a:latin typeface="Cambria Math" panose="02040503050406030204" pitchFamily="18" charset="0"/>
                          </a:rPr>
                          <m:t>)</m:t>
                        </m:r>
                      </m:sub>
                    </m:sSub>
                  </m:oMath>
                </a14:m>
                <a:endParaRPr lang="es-EC" sz="2400" b="1" dirty="0" smtClean="0"/>
              </a:p>
              <a:p>
                <a:pPr marL="0" indent="0">
                  <a:buNone/>
                </a:pPr>
                <a:endParaRPr lang="es-EC" sz="2400" dirty="0" smtClean="0"/>
              </a:p>
              <a:p>
                <a:pPr marL="0" indent="0">
                  <a:buNone/>
                </a:pPr>
                <a:r>
                  <a:rPr lang="es-EC" sz="2400" b="1" dirty="0" smtClean="0"/>
                  <a:t>Selección de Niquelinas</a:t>
                </a:r>
              </a:p>
              <a:p>
                <a:pPr marL="0" indent="0">
                  <a:buNone/>
                </a:pPr>
                <a:endParaRPr lang="es-EC" sz="2400" b="1" dirty="0"/>
              </a:p>
              <a:p>
                <a:r>
                  <a:rPr lang="es-EC" sz="2400" dirty="0" smtClean="0"/>
                  <a:t>Se necesitó de niquelinas comerciales que sobrepasen el valor del Calor Neto Total.</a:t>
                </a:r>
              </a:p>
              <a:p>
                <a:r>
                  <a:rPr lang="es-EC" sz="2400" dirty="0" smtClean="0"/>
                  <a:t>Comercialmente  se encontró que cada niquelina suple una potencia de 3.34(kW).</a:t>
                </a:r>
              </a:p>
              <a:p>
                <a:r>
                  <a:rPr lang="es-EC" sz="2400" dirty="0" smtClean="0"/>
                  <a:t>Se adquirió  4  niquelinas = 13.36 (kW) con lo que se cubrió el calor neto total.</a:t>
                </a:r>
                <a:endParaRPr lang="es-EC" sz="2400"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752" t="-2258" b="-968"/>
                </a:stretch>
              </a:blipFill>
            </p:spPr>
            <p:txBody>
              <a:bodyPr/>
              <a:lstStyle/>
              <a:p>
                <a:r>
                  <a:rPr lang="es-EC">
                    <a:noFill/>
                  </a:rPr>
                  <a:t> </a:t>
                </a:r>
              </a:p>
            </p:txBody>
          </p:sp>
        </mc:Fallback>
      </mc:AlternateContent>
      <p:pic>
        <p:nvPicPr>
          <p:cNvPr id="4" name="Imagen 3"/>
          <p:cNvPicPr>
            <a:picLocks noChangeAspect="1"/>
          </p:cNvPicPr>
          <p:nvPr/>
        </p:nvPicPr>
        <p:blipFill>
          <a:blip r:embed="rId3"/>
          <a:stretch>
            <a:fillRect/>
          </a:stretch>
        </p:blipFill>
        <p:spPr>
          <a:xfrm>
            <a:off x="9212687" y="161131"/>
            <a:ext cx="2514600" cy="866775"/>
          </a:xfrm>
          <a:prstGeom prst="rect">
            <a:avLst/>
          </a:prstGeom>
        </p:spPr>
      </p:pic>
    </p:spTree>
    <p:extLst>
      <p:ext uri="{BB962C8B-B14F-4D97-AF65-F5344CB8AC3E}">
        <p14:creationId xmlns:p14="http://schemas.microsoft.com/office/powerpoint/2010/main" val="4133634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460" y="387461"/>
            <a:ext cx="8911687" cy="1280890"/>
          </a:xfrm>
        </p:spPr>
        <p:txBody>
          <a:bodyPr>
            <a:normAutofit/>
          </a:bodyPr>
          <a:lstStyle/>
          <a:p>
            <a:pPr algn="ctr"/>
            <a:r>
              <a:rPr lang="es-EC" sz="2800" b="1" dirty="0" smtClean="0"/>
              <a:t>MARCO TEÓRICO</a:t>
            </a:r>
            <a:br>
              <a:rPr lang="es-EC" sz="2800" b="1" dirty="0" smtClean="0"/>
            </a:br>
            <a:r>
              <a:rPr lang="es-EC" sz="2800" b="1" dirty="0" smtClean="0"/>
              <a:t>Desarrollo del Proceso de la Uvilla</a:t>
            </a:r>
            <a:endParaRPr lang="es-EC" sz="2800" b="1"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430114" y="1436531"/>
                <a:ext cx="8915400" cy="3777622"/>
              </a:xfrm>
            </p:spPr>
            <p:txBody>
              <a:bodyPr>
                <a:noAutofit/>
              </a:bodyPr>
              <a:lstStyle/>
              <a:p>
                <a:pPr marL="0" indent="0">
                  <a:buNone/>
                </a:pPr>
                <a:r>
                  <a:rPr lang="es-EC" sz="2400" b="1" dirty="0" smtClean="0"/>
                  <a:t>Selección de Moto Ventiladores</a:t>
                </a:r>
              </a:p>
              <a:p>
                <a:pPr marL="0" indent="0" algn="ctr">
                  <a:buNone/>
                </a:pPr>
                <a:endParaRPr lang="es-EC" sz="2400" b="1" dirty="0"/>
              </a:p>
              <a:p>
                <a:pPr algn="ctr"/>
                <a:r>
                  <a:rPr lang="es-EC" sz="2400" dirty="0" smtClean="0"/>
                  <a:t>Se calculó el caudal requerido por los 12 niveles de la cámara de deshidratado.</a:t>
                </a:r>
              </a:p>
              <a:p>
                <a:pPr marL="0" indent="0" algn="ctr">
                  <a:buNone/>
                </a:pPr>
                <a:endParaRPr lang="es-EC" sz="2400" b="1" i="1" dirty="0" smtClean="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s-EC" sz="2400" b="1" i="1" smtClean="0">
                              <a:latin typeface="Cambria Math" panose="02040503050406030204" pitchFamily="18" charset="0"/>
                            </a:rPr>
                          </m:ctrlPr>
                        </m:sSubPr>
                        <m:e>
                          <m:r>
                            <a:rPr lang="es-EC" sz="2400" b="1" i="1" smtClean="0">
                              <a:latin typeface="Cambria Math" panose="02040503050406030204" pitchFamily="18" charset="0"/>
                            </a:rPr>
                            <m:t>𝑪𝒂𝒖𝒅𝒂𝒍</m:t>
                          </m:r>
                        </m:e>
                        <m:sub>
                          <m:r>
                            <a:rPr lang="es-EC" sz="2400" b="1" i="1" smtClean="0">
                              <a:latin typeface="Cambria Math" panose="02040503050406030204" pitchFamily="18" charset="0"/>
                            </a:rPr>
                            <m:t>𝒄𝒂𝒎</m:t>
                          </m:r>
                        </m:sub>
                      </m:sSub>
                      <m:r>
                        <a:rPr lang="es-EC" sz="2400" b="1" i="1" smtClean="0">
                          <a:latin typeface="Cambria Math" panose="02040503050406030204" pitchFamily="18" charset="0"/>
                        </a:rPr>
                        <m:t>=</m:t>
                      </m:r>
                      <m:r>
                        <a:rPr lang="es-EC" sz="2400" b="1" i="1" smtClean="0">
                          <a:latin typeface="Cambria Math" panose="02040503050406030204" pitchFamily="18" charset="0"/>
                        </a:rPr>
                        <m:t>𝟓𝟒</m:t>
                      </m:r>
                      <m:sSup>
                        <m:sSupPr>
                          <m:ctrlPr>
                            <a:rPr lang="es-EC" sz="2400" b="1" i="1" smtClean="0">
                              <a:latin typeface="Cambria Math" panose="02040503050406030204" pitchFamily="18" charset="0"/>
                            </a:rPr>
                          </m:ctrlPr>
                        </m:sSupPr>
                        <m:e>
                          <m:r>
                            <a:rPr lang="es-EC" sz="2400" b="1" i="1" smtClean="0">
                              <a:latin typeface="Cambria Math" panose="02040503050406030204" pitchFamily="18" charset="0"/>
                            </a:rPr>
                            <m:t>𝒎</m:t>
                          </m:r>
                        </m:e>
                        <m:sup>
                          <m:r>
                            <a:rPr lang="es-EC" sz="2400" b="1" i="1" smtClean="0">
                              <a:latin typeface="Cambria Math" panose="02040503050406030204" pitchFamily="18" charset="0"/>
                            </a:rPr>
                            <m:t>𝟑</m:t>
                          </m:r>
                        </m:sup>
                      </m:sSup>
                      <m:r>
                        <a:rPr lang="es-EC" sz="2400" b="1" i="1" smtClean="0">
                          <a:latin typeface="Cambria Math" panose="02040503050406030204" pitchFamily="18" charset="0"/>
                        </a:rPr>
                        <m:t>=</m:t>
                      </m:r>
                      <m:r>
                        <a:rPr lang="es-EC" sz="2400" b="1" i="1" smtClean="0">
                          <a:latin typeface="Cambria Math" panose="02040503050406030204" pitchFamily="18" charset="0"/>
                        </a:rPr>
                        <m:t>𝟏𝟗𝟎𝟖</m:t>
                      </m:r>
                      <m:r>
                        <a:rPr lang="es-EC" sz="2400" b="1" i="1" smtClean="0">
                          <a:latin typeface="Cambria Math" panose="02040503050406030204" pitchFamily="18" charset="0"/>
                        </a:rPr>
                        <m:t> </m:t>
                      </m:r>
                      <m:r>
                        <a:rPr lang="es-EC" sz="2400" b="1" i="1" smtClean="0">
                          <a:latin typeface="Cambria Math" panose="02040503050406030204" pitchFamily="18" charset="0"/>
                        </a:rPr>
                        <m:t>𝑪𝑭𝑴</m:t>
                      </m:r>
                    </m:oMath>
                  </m:oMathPara>
                </a14:m>
                <a:endParaRPr lang="es-EC" sz="2400" dirty="0" smtClean="0"/>
              </a:p>
              <a:p>
                <a:pPr algn="ctr"/>
                <a:r>
                  <a:rPr lang="es-EC" sz="2400" dirty="0" smtClean="0"/>
                  <a:t>Este valor se cubrió con 2 ventiladores encontrados en el mercado (SE0026) de 882 CFM cada uno</a:t>
                </a:r>
              </a:p>
              <a:p>
                <a:pPr marL="0" indent="0" algn="ctr">
                  <a:buNone/>
                </a:pPr>
                <a:r>
                  <a:rPr lang="es-EC" sz="2400" dirty="0" smtClean="0"/>
                  <a:t> </a:t>
                </a:r>
                <a:r>
                  <a:rPr lang="es-EC" sz="2400" b="1" dirty="0" smtClean="0"/>
                  <a:t>882 X 2 = 1764 CFM</a:t>
                </a:r>
                <a:endParaRPr lang="es-EC" sz="2400" dirty="0" smtClean="0"/>
              </a:p>
              <a:p>
                <a:pPr marL="0" indent="0" algn="ctr">
                  <a:buNone/>
                </a:pPr>
                <a:r>
                  <a:rPr lang="es-EC" sz="2400" dirty="0" smtClean="0"/>
                  <a:t>valor que se aproxima al requerido, los otros 2 valores fronterizos son muy distantes.</a:t>
                </a:r>
                <a:endParaRPr lang="es-EC" sz="2400"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430114" y="1436531"/>
                <a:ext cx="8915400" cy="3777622"/>
              </a:xfrm>
              <a:blipFill rotWithShape="0">
                <a:blip r:embed="rId2"/>
                <a:stretch>
                  <a:fillRect l="-1094" t="-1292" r="-205" b="-33118"/>
                </a:stretch>
              </a:blipFill>
            </p:spPr>
            <p:txBody>
              <a:bodyPr/>
              <a:lstStyle/>
              <a:p>
                <a:r>
                  <a:rPr lang="es-EC">
                    <a:noFill/>
                  </a:rPr>
                  <a:t> </a:t>
                </a:r>
              </a:p>
            </p:txBody>
          </p:sp>
        </mc:Fallback>
      </mc:AlternateContent>
      <p:pic>
        <p:nvPicPr>
          <p:cNvPr id="4" name="Imagen 3"/>
          <p:cNvPicPr>
            <a:picLocks noChangeAspect="1"/>
          </p:cNvPicPr>
          <p:nvPr/>
        </p:nvPicPr>
        <p:blipFill>
          <a:blip r:embed="rId3"/>
          <a:stretch>
            <a:fillRect/>
          </a:stretch>
        </p:blipFill>
        <p:spPr>
          <a:xfrm>
            <a:off x="9289961" y="161131"/>
            <a:ext cx="2514600" cy="866775"/>
          </a:xfrm>
          <a:prstGeom prst="rect">
            <a:avLst/>
          </a:prstGeom>
        </p:spPr>
      </p:pic>
    </p:spTree>
    <p:extLst>
      <p:ext uri="{BB962C8B-B14F-4D97-AF65-F5344CB8AC3E}">
        <p14:creationId xmlns:p14="http://schemas.microsoft.com/office/powerpoint/2010/main" val="1129646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800" b="1" dirty="0" smtClean="0"/>
              <a:t>Materiales de Fabricación</a:t>
            </a:r>
            <a:endParaRPr lang="es-EC" sz="2800" b="1" dirty="0"/>
          </a:p>
        </p:txBody>
      </p:sp>
      <p:pic>
        <p:nvPicPr>
          <p:cNvPr id="5" name="Marcador de contenido 4"/>
          <p:cNvPicPr>
            <a:picLocks noGrp="1" noChangeAspect="1"/>
          </p:cNvPicPr>
          <p:nvPr>
            <p:ph idx="1"/>
          </p:nvPr>
        </p:nvPicPr>
        <p:blipFill>
          <a:blip r:embed="rId2"/>
          <a:stretch>
            <a:fillRect/>
          </a:stretch>
        </p:blipFill>
        <p:spPr>
          <a:xfrm>
            <a:off x="5233471" y="1954532"/>
            <a:ext cx="5138314" cy="3924539"/>
          </a:xfrm>
          <a:prstGeom prst="rect">
            <a:avLst/>
          </a:prstGeom>
        </p:spPr>
      </p:pic>
      <p:sp>
        <p:nvSpPr>
          <p:cNvPr id="4" name="Marcador de texto 3"/>
          <p:cNvSpPr>
            <a:spLocks noGrp="1"/>
          </p:cNvSpPr>
          <p:nvPr>
            <p:ph type="body" sz="half" idx="2"/>
          </p:nvPr>
        </p:nvSpPr>
        <p:spPr>
          <a:xfrm>
            <a:off x="1301234" y="2599615"/>
            <a:ext cx="3932237" cy="3811588"/>
          </a:xfrm>
        </p:spPr>
        <p:txBody>
          <a:bodyPr>
            <a:normAutofit/>
          </a:bodyPr>
          <a:lstStyle/>
          <a:p>
            <a:pPr marL="285750" indent="-285750">
              <a:buFont typeface="Arial" panose="020B0604020202020204" pitchFamily="34" charset="0"/>
              <a:buChar char="•"/>
            </a:pPr>
            <a:r>
              <a:rPr lang="es-EC" sz="2400" dirty="0" smtClean="0"/>
              <a:t>Eléctricos</a:t>
            </a:r>
          </a:p>
          <a:p>
            <a:pPr marL="285750" indent="-285750">
              <a:buFont typeface="Arial" panose="020B0604020202020204" pitchFamily="34" charset="0"/>
              <a:buChar char="•"/>
            </a:pPr>
            <a:r>
              <a:rPr lang="es-EC" sz="2400" dirty="0" smtClean="0"/>
              <a:t>De Control</a:t>
            </a:r>
          </a:p>
          <a:p>
            <a:pPr marL="285750" indent="-285750">
              <a:buFont typeface="Arial" panose="020B0604020202020204" pitchFamily="34" charset="0"/>
              <a:buChar char="•"/>
            </a:pPr>
            <a:r>
              <a:rPr lang="es-EC" sz="2400" dirty="0" smtClean="0"/>
              <a:t>Metal Mecánicos</a:t>
            </a:r>
            <a:endParaRPr lang="es-EC" sz="2400" dirty="0"/>
          </a:p>
        </p:txBody>
      </p:sp>
      <p:pic>
        <p:nvPicPr>
          <p:cNvPr id="6" name="Imagen 5"/>
          <p:cNvPicPr>
            <a:picLocks noChangeAspect="1"/>
          </p:cNvPicPr>
          <p:nvPr/>
        </p:nvPicPr>
        <p:blipFill>
          <a:blip r:embed="rId3"/>
          <a:stretch>
            <a:fillRect/>
          </a:stretch>
        </p:blipFill>
        <p:spPr>
          <a:xfrm>
            <a:off x="9114485" y="457200"/>
            <a:ext cx="2514600" cy="866775"/>
          </a:xfrm>
          <a:prstGeom prst="rect">
            <a:avLst/>
          </a:prstGeom>
        </p:spPr>
      </p:pic>
    </p:spTree>
    <p:extLst>
      <p:ext uri="{BB962C8B-B14F-4D97-AF65-F5344CB8AC3E}">
        <p14:creationId xmlns:p14="http://schemas.microsoft.com/office/powerpoint/2010/main" val="2316510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8429" y="-115575"/>
            <a:ext cx="3932237" cy="1600200"/>
          </a:xfrm>
        </p:spPr>
        <p:txBody>
          <a:bodyPr>
            <a:normAutofit/>
          </a:bodyPr>
          <a:lstStyle/>
          <a:p>
            <a:pPr algn="ctr"/>
            <a:r>
              <a:rPr lang="es-EC" sz="2800" b="1" dirty="0" smtClean="0"/>
              <a:t>Materiales Eléctricos</a:t>
            </a:r>
            <a:endParaRPr lang="es-EC" sz="2800" b="1" dirty="0"/>
          </a:p>
        </p:txBody>
      </p:sp>
      <p:pic>
        <p:nvPicPr>
          <p:cNvPr id="5" name="Marcador de contenido 4"/>
          <p:cNvPicPr>
            <a:picLocks noGrp="1" noChangeAspect="1"/>
          </p:cNvPicPr>
          <p:nvPr>
            <p:ph idx="1"/>
          </p:nvPr>
        </p:nvPicPr>
        <p:blipFill>
          <a:blip r:embed="rId2"/>
          <a:stretch>
            <a:fillRect/>
          </a:stretch>
        </p:blipFill>
        <p:spPr>
          <a:xfrm>
            <a:off x="6988376" y="2072481"/>
            <a:ext cx="4257675" cy="3314700"/>
          </a:xfrm>
          <a:prstGeom prst="rect">
            <a:avLst/>
          </a:prstGeom>
        </p:spPr>
      </p:pic>
      <p:sp>
        <p:nvSpPr>
          <p:cNvPr id="4" name="Marcador de texto 3"/>
          <p:cNvSpPr>
            <a:spLocks noGrp="1"/>
          </p:cNvSpPr>
          <p:nvPr>
            <p:ph type="body" sz="half" idx="2"/>
          </p:nvPr>
        </p:nvSpPr>
        <p:spPr/>
        <p:txBody>
          <a:bodyPr/>
          <a:lstStyle/>
          <a:p>
            <a:endParaRPr lang="es-EC" dirty="0"/>
          </a:p>
        </p:txBody>
      </p:sp>
      <p:pic>
        <p:nvPicPr>
          <p:cNvPr id="6" name="Imagen 5"/>
          <p:cNvPicPr>
            <a:picLocks noChangeAspect="1"/>
          </p:cNvPicPr>
          <p:nvPr/>
        </p:nvPicPr>
        <p:blipFill>
          <a:blip r:embed="rId3"/>
          <a:stretch>
            <a:fillRect/>
          </a:stretch>
        </p:blipFill>
        <p:spPr>
          <a:xfrm>
            <a:off x="1427161" y="1484625"/>
            <a:ext cx="4667250" cy="4619625"/>
          </a:xfrm>
          <a:prstGeom prst="rect">
            <a:avLst/>
          </a:prstGeom>
        </p:spPr>
      </p:pic>
      <p:pic>
        <p:nvPicPr>
          <p:cNvPr id="7" name="Imagen 6"/>
          <p:cNvPicPr>
            <a:picLocks noChangeAspect="1"/>
          </p:cNvPicPr>
          <p:nvPr/>
        </p:nvPicPr>
        <p:blipFill>
          <a:blip r:embed="rId4"/>
          <a:stretch>
            <a:fillRect/>
          </a:stretch>
        </p:blipFill>
        <p:spPr>
          <a:xfrm>
            <a:off x="8731451" y="457199"/>
            <a:ext cx="2514600" cy="866775"/>
          </a:xfrm>
          <a:prstGeom prst="rect">
            <a:avLst/>
          </a:prstGeom>
        </p:spPr>
      </p:pic>
    </p:spTree>
    <p:extLst>
      <p:ext uri="{BB962C8B-B14F-4D97-AF65-F5344CB8AC3E}">
        <p14:creationId xmlns:p14="http://schemas.microsoft.com/office/powerpoint/2010/main" val="2543416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6" y="0"/>
            <a:ext cx="3932237" cy="1600200"/>
          </a:xfrm>
        </p:spPr>
        <p:txBody>
          <a:bodyPr>
            <a:normAutofit/>
          </a:bodyPr>
          <a:lstStyle/>
          <a:p>
            <a:pPr algn="ctr"/>
            <a:r>
              <a:rPr lang="es-EC" sz="2800" b="1" dirty="0" smtClean="0"/>
              <a:t>Materiales  de Control</a:t>
            </a:r>
            <a:endParaRPr lang="es-EC" sz="2800" b="1" dirty="0"/>
          </a:p>
        </p:txBody>
      </p:sp>
      <p:pic>
        <p:nvPicPr>
          <p:cNvPr id="5" name="Marcador de contenido 4"/>
          <p:cNvPicPr>
            <a:picLocks noGrp="1" noChangeAspect="1"/>
          </p:cNvPicPr>
          <p:nvPr>
            <p:ph idx="1"/>
          </p:nvPr>
        </p:nvPicPr>
        <p:blipFill>
          <a:blip r:embed="rId2"/>
          <a:stretch>
            <a:fillRect/>
          </a:stretch>
        </p:blipFill>
        <p:spPr>
          <a:xfrm>
            <a:off x="7175702" y="2120049"/>
            <a:ext cx="3733800" cy="3076575"/>
          </a:xfrm>
          <a:prstGeom prst="rect">
            <a:avLst/>
          </a:prstGeom>
        </p:spPr>
      </p:pic>
      <p:sp>
        <p:nvSpPr>
          <p:cNvPr id="4" name="Marcador de texto 3"/>
          <p:cNvSpPr>
            <a:spLocks noGrp="1"/>
          </p:cNvSpPr>
          <p:nvPr>
            <p:ph type="body" sz="half" idx="2"/>
          </p:nvPr>
        </p:nvSpPr>
        <p:spPr>
          <a:xfrm>
            <a:off x="839787" y="2180431"/>
            <a:ext cx="3932237" cy="3811588"/>
          </a:xfrm>
        </p:spPr>
        <p:txBody>
          <a:bodyPr/>
          <a:lstStyle/>
          <a:p>
            <a:endParaRPr lang="es-EC" dirty="0"/>
          </a:p>
        </p:txBody>
      </p:sp>
      <p:pic>
        <p:nvPicPr>
          <p:cNvPr id="6" name="Imagen 5"/>
          <p:cNvPicPr>
            <a:picLocks noChangeAspect="1"/>
          </p:cNvPicPr>
          <p:nvPr/>
        </p:nvPicPr>
        <p:blipFill>
          <a:blip r:embed="rId3"/>
          <a:stretch>
            <a:fillRect/>
          </a:stretch>
        </p:blipFill>
        <p:spPr>
          <a:xfrm>
            <a:off x="424664" y="2396945"/>
            <a:ext cx="5803588" cy="2522784"/>
          </a:xfrm>
          <a:prstGeom prst="rect">
            <a:avLst/>
          </a:prstGeom>
        </p:spPr>
      </p:pic>
      <p:pic>
        <p:nvPicPr>
          <p:cNvPr id="7" name="Imagen 6"/>
          <p:cNvPicPr>
            <a:picLocks noChangeAspect="1"/>
          </p:cNvPicPr>
          <p:nvPr/>
        </p:nvPicPr>
        <p:blipFill>
          <a:blip r:embed="rId4"/>
          <a:stretch>
            <a:fillRect/>
          </a:stretch>
        </p:blipFill>
        <p:spPr>
          <a:xfrm>
            <a:off x="8878888" y="366712"/>
            <a:ext cx="2514600" cy="866775"/>
          </a:xfrm>
          <a:prstGeom prst="rect">
            <a:avLst/>
          </a:prstGeom>
        </p:spPr>
      </p:pic>
    </p:spTree>
    <p:extLst>
      <p:ext uri="{BB962C8B-B14F-4D97-AF65-F5344CB8AC3E}">
        <p14:creationId xmlns:p14="http://schemas.microsoft.com/office/powerpoint/2010/main" val="2056810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609" y="474051"/>
            <a:ext cx="8911687" cy="1280890"/>
          </a:xfrm>
        </p:spPr>
        <p:txBody>
          <a:bodyPr>
            <a:normAutofit/>
          </a:bodyPr>
          <a:lstStyle/>
          <a:p>
            <a:pPr algn="ctr"/>
            <a:r>
              <a:rPr lang="es-EC" sz="2800" b="1" dirty="0" smtClean="0"/>
              <a:t>CONTROL DEL PROCESO</a:t>
            </a:r>
            <a:endParaRPr lang="es-EC" sz="2800" b="1" dirty="0"/>
          </a:p>
        </p:txBody>
      </p:sp>
      <p:sp>
        <p:nvSpPr>
          <p:cNvPr id="3" name="Marcador de texto 2"/>
          <p:cNvSpPr>
            <a:spLocks noGrp="1"/>
          </p:cNvSpPr>
          <p:nvPr>
            <p:ph type="body" idx="1"/>
          </p:nvPr>
        </p:nvSpPr>
        <p:spPr>
          <a:xfrm>
            <a:off x="1618327" y="1942725"/>
            <a:ext cx="3992732" cy="576262"/>
          </a:xfrm>
        </p:spPr>
        <p:txBody>
          <a:bodyPr/>
          <a:lstStyle/>
          <a:p>
            <a:pPr algn="ctr"/>
            <a:r>
              <a:rPr lang="es-EC" b="0" dirty="0" smtClean="0"/>
              <a:t>PANTALLA DE SELECCIÓN DE FRUTAS</a:t>
            </a:r>
            <a:endParaRPr lang="es-EC" b="0" dirty="0"/>
          </a:p>
        </p:txBody>
      </p:sp>
      <p:pic>
        <p:nvPicPr>
          <p:cNvPr id="7" name="Marcador de contenido 6"/>
          <p:cNvPicPr>
            <a:picLocks noGrp="1" noChangeAspect="1"/>
          </p:cNvPicPr>
          <p:nvPr>
            <p:ph sz="half" idx="2"/>
          </p:nvPr>
        </p:nvPicPr>
        <p:blipFill>
          <a:blip r:embed="rId2"/>
          <a:stretch>
            <a:fillRect/>
          </a:stretch>
        </p:blipFill>
        <p:spPr>
          <a:xfrm>
            <a:off x="1442993" y="2921110"/>
            <a:ext cx="4343400" cy="2620085"/>
          </a:xfrm>
          <a:prstGeom prst="rect">
            <a:avLst/>
          </a:prstGeom>
        </p:spPr>
      </p:pic>
      <p:sp>
        <p:nvSpPr>
          <p:cNvPr id="5" name="Marcador de texto 4"/>
          <p:cNvSpPr>
            <a:spLocks noGrp="1"/>
          </p:cNvSpPr>
          <p:nvPr>
            <p:ph type="body" sz="quarter" idx="3"/>
          </p:nvPr>
        </p:nvSpPr>
        <p:spPr>
          <a:xfrm>
            <a:off x="6860862" y="1607469"/>
            <a:ext cx="3999001" cy="576262"/>
          </a:xfrm>
        </p:spPr>
        <p:txBody>
          <a:bodyPr/>
          <a:lstStyle/>
          <a:p>
            <a:pPr algn="ctr"/>
            <a:r>
              <a:rPr lang="es-EC" b="0" dirty="0" smtClean="0"/>
              <a:t>PANTALLA DE BIENVENIDA</a:t>
            </a:r>
            <a:endParaRPr lang="es-EC" b="0" dirty="0"/>
          </a:p>
        </p:txBody>
      </p:sp>
      <p:pic>
        <p:nvPicPr>
          <p:cNvPr id="8" name="Marcador de contenido 7"/>
          <p:cNvPicPr>
            <a:picLocks noGrp="1" noChangeAspect="1"/>
          </p:cNvPicPr>
          <p:nvPr>
            <p:ph sz="quarter" idx="4"/>
          </p:nvPr>
        </p:nvPicPr>
        <p:blipFill>
          <a:blip r:embed="rId3"/>
          <a:stretch>
            <a:fillRect/>
          </a:stretch>
        </p:blipFill>
        <p:spPr>
          <a:xfrm>
            <a:off x="6691045" y="2921110"/>
            <a:ext cx="4338637" cy="2636890"/>
          </a:xfrm>
          <a:prstGeom prst="rect">
            <a:avLst/>
          </a:prstGeom>
        </p:spPr>
      </p:pic>
      <p:pic>
        <p:nvPicPr>
          <p:cNvPr id="9" name="Imagen 8"/>
          <p:cNvPicPr>
            <a:picLocks noChangeAspect="1"/>
          </p:cNvPicPr>
          <p:nvPr/>
        </p:nvPicPr>
        <p:blipFill>
          <a:blip r:embed="rId4"/>
          <a:stretch>
            <a:fillRect/>
          </a:stretch>
        </p:blipFill>
        <p:spPr>
          <a:xfrm>
            <a:off x="9191759" y="311904"/>
            <a:ext cx="2514600" cy="866775"/>
          </a:xfrm>
          <a:prstGeom prst="rect">
            <a:avLst/>
          </a:prstGeom>
        </p:spPr>
      </p:pic>
    </p:spTree>
    <p:extLst>
      <p:ext uri="{BB962C8B-B14F-4D97-AF65-F5344CB8AC3E}">
        <p14:creationId xmlns:p14="http://schemas.microsoft.com/office/powerpoint/2010/main" val="108459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19" y="591455"/>
            <a:ext cx="8911687" cy="1280890"/>
          </a:xfrm>
        </p:spPr>
        <p:txBody>
          <a:bodyPr>
            <a:normAutofit/>
          </a:bodyPr>
          <a:lstStyle/>
          <a:p>
            <a:pPr algn="ctr"/>
            <a:r>
              <a:rPr lang="es-EC" sz="2800" b="1" dirty="0" smtClean="0"/>
              <a:t>CONTROL DEL PROCESO</a:t>
            </a:r>
            <a:endParaRPr lang="es-EC" sz="2800" b="1" dirty="0"/>
          </a:p>
        </p:txBody>
      </p:sp>
      <p:sp>
        <p:nvSpPr>
          <p:cNvPr id="3" name="Marcador de texto 2"/>
          <p:cNvSpPr>
            <a:spLocks noGrp="1"/>
          </p:cNvSpPr>
          <p:nvPr>
            <p:ph type="body" idx="1"/>
          </p:nvPr>
        </p:nvSpPr>
        <p:spPr>
          <a:xfrm>
            <a:off x="1961087" y="1969475"/>
            <a:ext cx="3992732" cy="576262"/>
          </a:xfrm>
        </p:spPr>
        <p:txBody>
          <a:bodyPr/>
          <a:lstStyle/>
          <a:p>
            <a:pPr algn="ctr"/>
            <a:r>
              <a:rPr lang="es-EC" b="0" dirty="0" smtClean="0"/>
              <a:t>PANTALLA DE CONTROL AUTOMÁTICO</a:t>
            </a:r>
            <a:endParaRPr lang="es-EC" b="0" dirty="0"/>
          </a:p>
        </p:txBody>
      </p:sp>
      <p:pic>
        <p:nvPicPr>
          <p:cNvPr id="9" name="Marcador de contenido 8"/>
          <p:cNvPicPr>
            <a:picLocks noGrp="1" noChangeAspect="1"/>
          </p:cNvPicPr>
          <p:nvPr>
            <p:ph sz="half" idx="2"/>
          </p:nvPr>
        </p:nvPicPr>
        <p:blipFill>
          <a:blip r:embed="rId2"/>
          <a:stretch>
            <a:fillRect/>
          </a:stretch>
        </p:blipFill>
        <p:spPr>
          <a:xfrm>
            <a:off x="1610419" y="2919530"/>
            <a:ext cx="4343400" cy="2611469"/>
          </a:xfrm>
          <a:prstGeom prst="rect">
            <a:avLst/>
          </a:prstGeom>
        </p:spPr>
      </p:pic>
      <p:sp>
        <p:nvSpPr>
          <p:cNvPr id="5" name="Marcador de texto 4"/>
          <p:cNvSpPr>
            <a:spLocks noGrp="1"/>
          </p:cNvSpPr>
          <p:nvPr>
            <p:ph type="body" sz="quarter" idx="3"/>
          </p:nvPr>
        </p:nvSpPr>
        <p:spPr>
          <a:xfrm>
            <a:off x="7048767" y="1969475"/>
            <a:ext cx="3999001" cy="576262"/>
          </a:xfrm>
        </p:spPr>
        <p:txBody>
          <a:bodyPr/>
          <a:lstStyle/>
          <a:p>
            <a:pPr algn="ctr"/>
            <a:r>
              <a:rPr lang="es-EC" b="0" dirty="0" smtClean="0"/>
              <a:t>PANTALLA DE CONTROL MANUAL</a:t>
            </a:r>
            <a:endParaRPr lang="es-EC" b="0" dirty="0"/>
          </a:p>
        </p:txBody>
      </p:sp>
      <p:pic>
        <p:nvPicPr>
          <p:cNvPr id="10" name="Marcador de contenido 9"/>
          <p:cNvPicPr>
            <a:picLocks noGrp="1" noChangeAspect="1"/>
          </p:cNvPicPr>
          <p:nvPr>
            <p:ph sz="quarter" idx="4"/>
          </p:nvPr>
        </p:nvPicPr>
        <p:blipFill>
          <a:blip r:embed="rId3"/>
          <a:stretch>
            <a:fillRect/>
          </a:stretch>
        </p:blipFill>
        <p:spPr>
          <a:xfrm>
            <a:off x="6909985" y="2924559"/>
            <a:ext cx="4338637" cy="2606440"/>
          </a:xfrm>
          <a:prstGeom prst="rect">
            <a:avLst/>
          </a:prstGeom>
        </p:spPr>
      </p:pic>
      <p:pic>
        <p:nvPicPr>
          <p:cNvPr id="11" name="Imagen 10"/>
          <p:cNvPicPr>
            <a:picLocks noChangeAspect="1"/>
          </p:cNvPicPr>
          <p:nvPr/>
        </p:nvPicPr>
        <p:blipFill>
          <a:blip r:embed="rId4"/>
          <a:stretch>
            <a:fillRect/>
          </a:stretch>
        </p:blipFill>
        <p:spPr>
          <a:xfrm>
            <a:off x="8934182" y="365125"/>
            <a:ext cx="2514600" cy="866775"/>
          </a:xfrm>
          <a:prstGeom prst="rect">
            <a:avLst/>
          </a:prstGeom>
        </p:spPr>
      </p:pic>
    </p:spTree>
    <p:extLst>
      <p:ext uri="{BB962C8B-B14F-4D97-AF65-F5344CB8AC3E}">
        <p14:creationId xmlns:p14="http://schemas.microsoft.com/office/powerpoint/2010/main" val="2756722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9881" y="445753"/>
            <a:ext cx="8911687" cy="1280890"/>
          </a:xfrm>
        </p:spPr>
        <p:txBody>
          <a:bodyPr>
            <a:normAutofit/>
          </a:bodyPr>
          <a:lstStyle/>
          <a:p>
            <a:pPr algn="ctr"/>
            <a:r>
              <a:rPr lang="es-EC" sz="2800" b="1" dirty="0" smtClean="0"/>
              <a:t>CONTROL DEL PROCESO</a:t>
            </a:r>
            <a:endParaRPr lang="es-EC" sz="2800" b="1" dirty="0"/>
          </a:p>
        </p:txBody>
      </p:sp>
      <p:sp>
        <p:nvSpPr>
          <p:cNvPr id="3" name="Marcador de texto 2"/>
          <p:cNvSpPr>
            <a:spLocks noGrp="1"/>
          </p:cNvSpPr>
          <p:nvPr>
            <p:ph type="body" idx="1"/>
          </p:nvPr>
        </p:nvSpPr>
        <p:spPr>
          <a:xfrm>
            <a:off x="1824389" y="1857794"/>
            <a:ext cx="3992732" cy="576262"/>
          </a:xfrm>
        </p:spPr>
        <p:txBody>
          <a:bodyPr/>
          <a:lstStyle/>
          <a:p>
            <a:pPr algn="ctr"/>
            <a:r>
              <a:rPr lang="es-EC" b="0" dirty="0" smtClean="0"/>
              <a:t>PANTALLA DE LA GRÁFICA DE TEMPERATURA</a:t>
            </a:r>
            <a:endParaRPr lang="es-EC" b="0" dirty="0"/>
          </a:p>
        </p:txBody>
      </p:sp>
      <p:pic>
        <p:nvPicPr>
          <p:cNvPr id="7" name="Marcador de contenido 6"/>
          <p:cNvPicPr>
            <a:picLocks noGrp="1" noChangeAspect="1"/>
          </p:cNvPicPr>
          <p:nvPr>
            <p:ph sz="half" idx="2"/>
          </p:nvPr>
        </p:nvPicPr>
        <p:blipFill>
          <a:blip r:embed="rId2"/>
          <a:stretch>
            <a:fillRect/>
          </a:stretch>
        </p:blipFill>
        <p:spPr>
          <a:xfrm>
            <a:off x="1649055" y="2906157"/>
            <a:ext cx="4343400" cy="2633186"/>
          </a:xfrm>
          <a:prstGeom prst="rect">
            <a:avLst/>
          </a:prstGeom>
        </p:spPr>
      </p:pic>
      <p:sp>
        <p:nvSpPr>
          <p:cNvPr id="5" name="Marcador de texto 4"/>
          <p:cNvSpPr>
            <a:spLocks noGrp="1"/>
          </p:cNvSpPr>
          <p:nvPr>
            <p:ph type="body" sz="quarter" idx="3"/>
          </p:nvPr>
        </p:nvSpPr>
        <p:spPr>
          <a:xfrm>
            <a:off x="7011955" y="1560234"/>
            <a:ext cx="3999001" cy="576262"/>
          </a:xfrm>
        </p:spPr>
        <p:txBody>
          <a:bodyPr/>
          <a:lstStyle/>
          <a:p>
            <a:pPr algn="ctr"/>
            <a:r>
              <a:rPr lang="es-EC" b="0" dirty="0" smtClean="0"/>
              <a:t>PROGRAMACIÓN EN TEXTO ESTRUCTURADO</a:t>
            </a:r>
            <a:endParaRPr lang="es-EC" b="0" dirty="0"/>
          </a:p>
        </p:txBody>
      </p:sp>
      <p:pic>
        <p:nvPicPr>
          <p:cNvPr id="8" name="Marcador de contenido 7"/>
          <p:cNvPicPr>
            <a:picLocks noGrp="1" noChangeAspect="1"/>
          </p:cNvPicPr>
          <p:nvPr>
            <p:ph sz="quarter" idx="4"/>
          </p:nvPr>
        </p:nvPicPr>
        <p:blipFill>
          <a:blip r:embed="rId3"/>
          <a:stretch>
            <a:fillRect/>
          </a:stretch>
        </p:blipFill>
        <p:spPr>
          <a:xfrm>
            <a:off x="7974674" y="2434056"/>
            <a:ext cx="2341841" cy="3352800"/>
          </a:xfrm>
          <a:prstGeom prst="rect">
            <a:avLst/>
          </a:prstGeom>
        </p:spPr>
      </p:pic>
      <p:pic>
        <p:nvPicPr>
          <p:cNvPr id="9" name="Imagen 8"/>
          <p:cNvPicPr>
            <a:picLocks noChangeAspect="1"/>
          </p:cNvPicPr>
          <p:nvPr/>
        </p:nvPicPr>
        <p:blipFill>
          <a:blip r:embed="rId4"/>
          <a:stretch>
            <a:fillRect/>
          </a:stretch>
        </p:blipFill>
        <p:spPr>
          <a:xfrm>
            <a:off x="9011456" y="365125"/>
            <a:ext cx="2514600" cy="866775"/>
          </a:xfrm>
          <a:prstGeom prst="rect">
            <a:avLst/>
          </a:prstGeom>
        </p:spPr>
      </p:pic>
    </p:spTree>
    <p:extLst>
      <p:ext uri="{BB962C8B-B14F-4D97-AF65-F5344CB8AC3E}">
        <p14:creationId xmlns:p14="http://schemas.microsoft.com/office/powerpoint/2010/main" val="807908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9172" y="199622"/>
            <a:ext cx="3932237" cy="1600200"/>
          </a:xfrm>
        </p:spPr>
        <p:txBody>
          <a:bodyPr>
            <a:normAutofit/>
          </a:bodyPr>
          <a:lstStyle/>
          <a:p>
            <a:pPr algn="ctr"/>
            <a:r>
              <a:rPr lang="es-EC" sz="2800" b="1" dirty="0" smtClean="0"/>
              <a:t>Elementos Metal Mecánicos</a:t>
            </a:r>
            <a:endParaRPr lang="es-EC" sz="2800" b="1" dirty="0"/>
          </a:p>
        </p:txBody>
      </p:sp>
      <p:pic>
        <p:nvPicPr>
          <p:cNvPr id="5" name="Marcador de contenido 4"/>
          <p:cNvPicPr>
            <a:picLocks noGrp="1" noChangeAspect="1"/>
          </p:cNvPicPr>
          <p:nvPr>
            <p:ph idx="1"/>
          </p:nvPr>
        </p:nvPicPr>
        <p:blipFill>
          <a:blip r:embed="rId2"/>
          <a:stretch>
            <a:fillRect/>
          </a:stretch>
        </p:blipFill>
        <p:spPr>
          <a:xfrm>
            <a:off x="6553423" y="1690687"/>
            <a:ext cx="3381375" cy="4010025"/>
          </a:xfrm>
          <a:prstGeom prst="rect">
            <a:avLst/>
          </a:prstGeom>
        </p:spPr>
      </p:pic>
      <p:sp>
        <p:nvSpPr>
          <p:cNvPr id="4" name="Marcador de texto 3"/>
          <p:cNvSpPr>
            <a:spLocks noGrp="1"/>
          </p:cNvSpPr>
          <p:nvPr>
            <p:ph type="body" sz="half" idx="2"/>
          </p:nvPr>
        </p:nvSpPr>
        <p:spPr>
          <a:xfrm>
            <a:off x="1932690" y="2126647"/>
            <a:ext cx="3505199" cy="4262436"/>
          </a:xfrm>
        </p:spPr>
        <p:txBody>
          <a:bodyPr>
            <a:normAutofit/>
          </a:bodyPr>
          <a:lstStyle/>
          <a:p>
            <a:r>
              <a:rPr lang="es-EC" sz="2400" dirty="0" smtClean="0"/>
              <a:t>ESTRUCTURA INTERNA</a:t>
            </a:r>
          </a:p>
          <a:p>
            <a:endParaRPr lang="es-EC" sz="2400" dirty="0"/>
          </a:p>
          <a:p>
            <a:r>
              <a:rPr lang="es-EC" sz="2400" dirty="0" smtClean="0"/>
              <a:t>Tubo de Acero galvanizado ASTM36 de 1” X 2 mm de espesor</a:t>
            </a:r>
            <a:endParaRPr lang="es-EC" sz="2400" dirty="0"/>
          </a:p>
        </p:txBody>
      </p:sp>
      <p:pic>
        <p:nvPicPr>
          <p:cNvPr id="6" name="Imagen 5"/>
          <p:cNvPicPr>
            <a:picLocks noChangeAspect="1"/>
          </p:cNvPicPr>
          <p:nvPr/>
        </p:nvPicPr>
        <p:blipFill>
          <a:blip r:embed="rId3"/>
          <a:stretch>
            <a:fillRect/>
          </a:stretch>
        </p:blipFill>
        <p:spPr>
          <a:xfrm>
            <a:off x="8959940" y="398909"/>
            <a:ext cx="2514600" cy="866775"/>
          </a:xfrm>
          <a:prstGeom prst="rect">
            <a:avLst/>
          </a:prstGeom>
        </p:spPr>
      </p:pic>
    </p:spTree>
    <p:extLst>
      <p:ext uri="{BB962C8B-B14F-4D97-AF65-F5344CB8AC3E}">
        <p14:creationId xmlns:p14="http://schemas.microsoft.com/office/powerpoint/2010/main" val="1473765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039100" y="141295"/>
            <a:ext cx="3995670" cy="1094704"/>
          </a:xfrm>
          <a:prstGeom prst="rect">
            <a:avLst/>
          </a:prstGeom>
        </p:spPr>
      </p:pic>
      <p:sp>
        <p:nvSpPr>
          <p:cNvPr id="2" name="Título 1"/>
          <p:cNvSpPr>
            <a:spLocks noGrp="1"/>
          </p:cNvSpPr>
          <p:nvPr>
            <p:ph type="ctrTitle"/>
          </p:nvPr>
        </p:nvSpPr>
        <p:spPr>
          <a:xfrm>
            <a:off x="1524000" y="688647"/>
            <a:ext cx="9144000" cy="2387600"/>
          </a:xfrm>
        </p:spPr>
        <p:txBody>
          <a:bodyPr>
            <a:normAutofit/>
          </a:bodyPr>
          <a:lstStyle/>
          <a:p>
            <a:r>
              <a:rPr lang="es-EC" sz="2800" b="1" dirty="0" smtClean="0"/>
              <a:t>DEFINICIÓN DEL PROBLEMA</a:t>
            </a:r>
            <a:r>
              <a:rPr lang="es-EC" sz="2800" dirty="0" smtClean="0"/>
              <a:t/>
            </a:r>
            <a:br>
              <a:rPr lang="es-EC" sz="2800" dirty="0" smtClean="0"/>
            </a:br>
            <a:r>
              <a:rPr lang="es-EC" sz="2800" dirty="0" smtClean="0"/>
              <a:t/>
            </a:r>
            <a:br>
              <a:rPr lang="es-EC" sz="2800" dirty="0" smtClean="0"/>
            </a:br>
            <a:endParaRPr lang="es-EC" sz="2000" dirty="0"/>
          </a:p>
        </p:txBody>
      </p:sp>
      <p:sp>
        <p:nvSpPr>
          <p:cNvPr id="3" name="Subtítulo 2"/>
          <p:cNvSpPr>
            <a:spLocks noGrp="1"/>
          </p:cNvSpPr>
          <p:nvPr>
            <p:ph type="subTitle" idx="1"/>
          </p:nvPr>
        </p:nvSpPr>
        <p:spPr>
          <a:xfrm>
            <a:off x="1524000" y="3076247"/>
            <a:ext cx="9144000" cy="2631337"/>
          </a:xfrm>
        </p:spPr>
        <p:txBody>
          <a:bodyPr>
            <a:noAutofit/>
          </a:bodyPr>
          <a:lstStyle/>
          <a:p>
            <a:pPr algn="just"/>
            <a:r>
              <a:rPr lang="es-EC" dirty="0" smtClean="0"/>
              <a:t>Los miembros de la mayor parte de comunidades cercanas a la ciudad de Machachi se acostumbraron a la venta directa de las frutas y vegetales que cosechaban como uvillas y fresas.</a:t>
            </a:r>
          </a:p>
          <a:p>
            <a:pPr algn="just"/>
            <a:r>
              <a:rPr lang="es-EC" dirty="0" smtClean="0"/>
              <a:t>A través del tiempo la fruta se convirtió en un producto carente de valor agregado que  sencillamente generaba una utilidad baja a sus productores quienes  inclusive se veían obligados a deshacerse de sus frutas a cualquier precio vendiéndolas  para personas que aprovechando el temor de los comuneros de no poder venderlas antes de su descomposición natural.</a:t>
            </a:r>
            <a:endParaRPr lang="es-EC" dirty="0"/>
          </a:p>
        </p:txBody>
      </p:sp>
    </p:spTree>
    <p:extLst>
      <p:ext uri="{BB962C8B-B14F-4D97-AF65-F5344CB8AC3E}">
        <p14:creationId xmlns:p14="http://schemas.microsoft.com/office/powerpoint/2010/main" val="3821952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6826" y="0"/>
            <a:ext cx="3932237" cy="1600200"/>
          </a:xfrm>
        </p:spPr>
        <p:txBody>
          <a:bodyPr>
            <a:normAutofit/>
          </a:bodyPr>
          <a:lstStyle/>
          <a:p>
            <a:pPr algn="ctr"/>
            <a:r>
              <a:rPr lang="es-EC" sz="2800" b="1" dirty="0" smtClean="0"/>
              <a:t>Elementos Metal Mecánicos</a:t>
            </a:r>
            <a:endParaRPr lang="es-EC" sz="2800" b="1" dirty="0"/>
          </a:p>
        </p:txBody>
      </p:sp>
      <p:pic>
        <p:nvPicPr>
          <p:cNvPr id="5" name="Marcador de contenido 4"/>
          <p:cNvPicPr>
            <a:picLocks noGrp="1" noChangeAspect="1"/>
          </p:cNvPicPr>
          <p:nvPr>
            <p:ph idx="1"/>
          </p:nvPr>
        </p:nvPicPr>
        <p:blipFill>
          <a:blip r:embed="rId2"/>
          <a:stretch>
            <a:fillRect/>
          </a:stretch>
        </p:blipFill>
        <p:spPr>
          <a:xfrm>
            <a:off x="5718220" y="1757107"/>
            <a:ext cx="4227468" cy="3723054"/>
          </a:xfrm>
          <a:prstGeom prst="rect">
            <a:avLst/>
          </a:prstGeom>
        </p:spPr>
      </p:pic>
      <p:sp>
        <p:nvSpPr>
          <p:cNvPr id="4" name="Marcador de texto 3"/>
          <p:cNvSpPr>
            <a:spLocks noGrp="1"/>
          </p:cNvSpPr>
          <p:nvPr>
            <p:ph type="body" sz="half" idx="2"/>
          </p:nvPr>
        </p:nvSpPr>
        <p:spPr>
          <a:xfrm>
            <a:off x="1480344" y="1984979"/>
            <a:ext cx="3505199" cy="4262436"/>
          </a:xfrm>
        </p:spPr>
        <p:txBody>
          <a:bodyPr>
            <a:normAutofit/>
          </a:bodyPr>
          <a:lstStyle/>
          <a:p>
            <a:r>
              <a:rPr lang="es-EC" sz="2400" b="1" dirty="0" smtClean="0"/>
              <a:t>PAREDES EXTERNAS</a:t>
            </a:r>
          </a:p>
          <a:p>
            <a:r>
              <a:rPr lang="es-EC" sz="2400" b="1" dirty="0" smtClean="0"/>
              <a:t>PUERTAS</a:t>
            </a:r>
          </a:p>
          <a:p>
            <a:endParaRPr lang="es-EC" sz="2400" dirty="0"/>
          </a:p>
          <a:p>
            <a:r>
              <a:rPr lang="es-EC" sz="2400" dirty="0" smtClean="0"/>
              <a:t>Unión por pernos Tirafondos CHT – 058  y CHT - 0600</a:t>
            </a:r>
            <a:endParaRPr lang="es-EC" sz="2400" dirty="0"/>
          </a:p>
        </p:txBody>
      </p:sp>
      <p:pic>
        <p:nvPicPr>
          <p:cNvPr id="6" name="Imagen 5"/>
          <p:cNvPicPr>
            <a:picLocks noChangeAspect="1"/>
          </p:cNvPicPr>
          <p:nvPr/>
        </p:nvPicPr>
        <p:blipFill>
          <a:blip r:embed="rId3"/>
          <a:stretch>
            <a:fillRect/>
          </a:stretch>
        </p:blipFill>
        <p:spPr>
          <a:xfrm>
            <a:off x="8688388" y="310783"/>
            <a:ext cx="2514600" cy="866775"/>
          </a:xfrm>
          <a:prstGeom prst="rect">
            <a:avLst/>
          </a:prstGeom>
        </p:spPr>
      </p:pic>
    </p:spTree>
    <p:extLst>
      <p:ext uri="{BB962C8B-B14F-4D97-AF65-F5344CB8AC3E}">
        <p14:creationId xmlns:p14="http://schemas.microsoft.com/office/powerpoint/2010/main" val="1397935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8126" y="273843"/>
            <a:ext cx="3932237" cy="1233488"/>
          </a:xfrm>
        </p:spPr>
        <p:txBody>
          <a:bodyPr>
            <a:normAutofit/>
          </a:bodyPr>
          <a:lstStyle/>
          <a:p>
            <a:pPr algn="ctr"/>
            <a:r>
              <a:rPr lang="es-EC" sz="2800" b="1" dirty="0" smtClean="0"/>
              <a:t>Elementos Metal Mecánicos</a:t>
            </a:r>
            <a:endParaRPr lang="es-EC" sz="2800" b="1" dirty="0"/>
          </a:p>
        </p:txBody>
      </p:sp>
      <p:pic>
        <p:nvPicPr>
          <p:cNvPr id="5" name="Marcador de contenido 4"/>
          <p:cNvPicPr>
            <a:picLocks noGrp="1" noChangeAspect="1"/>
          </p:cNvPicPr>
          <p:nvPr>
            <p:ph idx="1"/>
          </p:nvPr>
        </p:nvPicPr>
        <p:blipFill>
          <a:blip r:embed="rId2"/>
          <a:stretch>
            <a:fillRect/>
          </a:stretch>
        </p:blipFill>
        <p:spPr>
          <a:xfrm>
            <a:off x="7179413" y="2212973"/>
            <a:ext cx="3543300" cy="3648075"/>
          </a:xfrm>
          <a:prstGeom prst="rect">
            <a:avLst/>
          </a:prstGeom>
        </p:spPr>
      </p:pic>
      <p:sp>
        <p:nvSpPr>
          <p:cNvPr id="4" name="Marcador de texto 3"/>
          <p:cNvSpPr>
            <a:spLocks noGrp="1"/>
          </p:cNvSpPr>
          <p:nvPr>
            <p:ph type="body" sz="half" idx="2"/>
          </p:nvPr>
        </p:nvSpPr>
        <p:spPr>
          <a:xfrm>
            <a:off x="1761644" y="1905793"/>
            <a:ext cx="3505199" cy="4262436"/>
          </a:xfrm>
        </p:spPr>
        <p:txBody>
          <a:bodyPr>
            <a:noAutofit/>
          </a:bodyPr>
          <a:lstStyle/>
          <a:p>
            <a:pPr algn="just"/>
            <a:r>
              <a:rPr lang="es-EC" sz="1800" b="1" dirty="0" smtClean="0"/>
              <a:t>CAMARA DE DESHIDRATADO</a:t>
            </a:r>
          </a:p>
          <a:p>
            <a:pPr algn="just"/>
            <a:endParaRPr lang="es-EC" sz="2400" dirty="0"/>
          </a:p>
          <a:p>
            <a:pPr algn="just"/>
            <a:r>
              <a:rPr lang="es-EC" sz="1800" dirty="0" smtClean="0"/>
              <a:t>Plancha de Acero Inoxidable ASTM 304 de espesor 0.6mm.</a:t>
            </a:r>
          </a:p>
          <a:p>
            <a:pPr algn="just"/>
            <a:r>
              <a:rPr lang="es-EC" sz="1800" dirty="0" smtClean="0"/>
              <a:t>Plancha de Fibra de Vidrio (2.5mm espesor)</a:t>
            </a:r>
          </a:p>
          <a:p>
            <a:pPr marL="285750" indent="-285750" algn="just">
              <a:buFont typeface="Arial" panose="020B0604020202020204" pitchFamily="34" charset="0"/>
              <a:buChar char="•"/>
            </a:pPr>
            <a:r>
              <a:rPr lang="es-EC" sz="1800" dirty="0" smtClean="0"/>
              <a:t>Soporte de Bandejas </a:t>
            </a:r>
          </a:p>
          <a:p>
            <a:pPr algn="just"/>
            <a:r>
              <a:rPr lang="es-EC" sz="1800" dirty="0" smtClean="0"/>
              <a:t>- Ángulos Acero </a:t>
            </a:r>
            <a:r>
              <a:rPr lang="es-EC" sz="1800" dirty="0" err="1" smtClean="0"/>
              <a:t>Inox</a:t>
            </a:r>
            <a:r>
              <a:rPr lang="es-EC" sz="1800" dirty="0" smtClean="0"/>
              <a:t>. ASTM 304 de ¾” y tubo de Acero </a:t>
            </a:r>
            <a:r>
              <a:rPr lang="es-EC" sz="1800" dirty="0" err="1" smtClean="0"/>
              <a:t>Inox</a:t>
            </a:r>
            <a:r>
              <a:rPr lang="es-EC" sz="1800" dirty="0" smtClean="0"/>
              <a:t>. 403 de 1” de diámetro con espesor de 1.5 mm</a:t>
            </a:r>
            <a:endParaRPr lang="es-EC" sz="1800" dirty="0"/>
          </a:p>
        </p:txBody>
      </p:sp>
      <p:pic>
        <p:nvPicPr>
          <p:cNvPr id="6" name="Imagen 5"/>
          <p:cNvPicPr>
            <a:picLocks noChangeAspect="1"/>
          </p:cNvPicPr>
          <p:nvPr/>
        </p:nvPicPr>
        <p:blipFill>
          <a:blip r:embed="rId3"/>
          <a:stretch>
            <a:fillRect/>
          </a:stretch>
        </p:blipFill>
        <p:spPr>
          <a:xfrm>
            <a:off x="8951063" y="273843"/>
            <a:ext cx="2514600" cy="866775"/>
          </a:xfrm>
          <a:prstGeom prst="rect">
            <a:avLst/>
          </a:prstGeom>
        </p:spPr>
      </p:pic>
    </p:spTree>
    <p:extLst>
      <p:ext uri="{BB962C8B-B14F-4D97-AF65-F5344CB8AC3E}">
        <p14:creationId xmlns:p14="http://schemas.microsoft.com/office/powerpoint/2010/main" val="910361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843" y="378777"/>
            <a:ext cx="12161826" cy="1325563"/>
          </a:xfrm>
        </p:spPr>
        <p:txBody>
          <a:bodyPr>
            <a:normAutofit/>
          </a:bodyPr>
          <a:lstStyle/>
          <a:p>
            <a:pPr algn="ctr"/>
            <a:r>
              <a:rPr lang="es-EC" sz="2800" b="1" dirty="0" smtClean="0"/>
              <a:t>FICHA TÉCNICA</a:t>
            </a:r>
            <a:endParaRPr lang="es-EC" sz="2800" b="1" dirty="0"/>
          </a:p>
        </p:txBody>
      </p:sp>
      <p:sp>
        <p:nvSpPr>
          <p:cNvPr id="3" name="Marcador de texto 2"/>
          <p:cNvSpPr>
            <a:spLocks noGrp="1"/>
          </p:cNvSpPr>
          <p:nvPr>
            <p:ph type="body" idx="1"/>
          </p:nvPr>
        </p:nvSpPr>
        <p:spPr/>
        <p:txBody>
          <a:bodyPr/>
          <a:lstStyle/>
          <a:p>
            <a:endParaRPr lang="es-EC" dirty="0"/>
          </a:p>
        </p:txBody>
      </p:sp>
      <p:pic>
        <p:nvPicPr>
          <p:cNvPr id="9" name="Marcador de contenido 8"/>
          <p:cNvPicPr>
            <a:picLocks noGrp="1" noChangeAspect="1"/>
          </p:cNvPicPr>
          <p:nvPr>
            <p:ph sz="half" idx="2"/>
          </p:nvPr>
        </p:nvPicPr>
        <p:blipFill>
          <a:blip r:embed="rId2"/>
          <a:stretch>
            <a:fillRect/>
          </a:stretch>
        </p:blipFill>
        <p:spPr>
          <a:xfrm>
            <a:off x="1526732" y="1753299"/>
            <a:ext cx="4432338" cy="4230385"/>
          </a:xfrm>
          <a:prstGeom prst="rect">
            <a:avLst/>
          </a:prstGeom>
        </p:spPr>
      </p:pic>
      <p:sp>
        <p:nvSpPr>
          <p:cNvPr id="5" name="Marcador de texto 4"/>
          <p:cNvSpPr>
            <a:spLocks noGrp="1"/>
          </p:cNvSpPr>
          <p:nvPr>
            <p:ph type="body" sz="quarter" idx="3"/>
          </p:nvPr>
        </p:nvSpPr>
        <p:spPr/>
        <p:txBody>
          <a:bodyPr/>
          <a:lstStyle/>
          <a:p>
            <a:endParaRPr lang="es-EC"/>
          </a:p>
        </p:txBody>
      </p:sp>
      <p:pic>
        <p:nvPicPr>
          <p:cNvPr id="7" name="Marcador de contenido 6"/>
          <p:cNvPicPr>
            <a:picLocks noGrp="1" noChangeAspect="1"/>
          </p:cNvPicPr>
          <p:nvPr>
            <p:ph sz="quarter" idx="4"/>
          </p:nvPr>
        </p:nvPicPr>
        <p:blipFill>
          <a:blip r:embed="rId3"/>
          <a:stretch>
            <a:fillRect/>
          </a:stretch>
        </p:blipFill>
        <p:spPr>
          <a:xfrm>
            <a:off x="6436365" y="1442434"/>
            <a:ext cx="3816761" cy="5045145"/>
          </a:xfrm>
          <a:prstGeom prst="rect">
            <a:avLst/>
          </a:prstGeom>
        </p:spPr>
      </p:pic>
      <p:pic>
        <p:nvPicPr>
          <p:cNvPr id="11" name="Imagen 10"/>
          <p:cNvPicPr>
            <a:picLocks noChangeAspect="1"/>
          </p:cNvPicPr>
          <p:nvPr/>
        </p:nvPicPr>
        <p:blipFill>
          <a:blip r:embed="rId4"/>
          <a:stretch>
            <a:fillRect/>
          </a:stretch>
        </p:blipFill>
        <p:spPr>
          <a:xfrm>
            <a:off x="9140244" y="329818"/>
            <a:ext cx="2514600" cy="866775"/>
          </a:xfrm>
          <a:prstGeom prst="rect">
            <a:avLst/>
          </a:prstGeom>
        </p:spPr>
      </p:pic>
    </p:spTree>
    <p:extLst>
      <p:ext uri="{BB962C8B-B14F-4D97-AF65-F5344CB8AC3E}">
        <p14:creationId xmlns:p14="http://schemas.microsoft.com/office/powerpoint/2010/main" val="446089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7021"/>
            <a:ext cx="3932237" cy="1047079"/>
          </a:xfrm>
        </p:spPr>
        <p:txBody>
          <a:bodyPr>
            <a:normAutofit/>
          </a:bodyPr>
          <a:lstStyle/>
          <a:p>
            <a:pPr algn="ctr"/>
            <a:r>
              <a:rPr lang="es-EC" sz="2800" b="1" dirty="0" smtClean="0"/>
              <a:t>VIABILIDAD</a:t>
            </a:r>
            <a:endParaRPr lang="es-EC" sz="2800" b="1" dirty="0"/>
          </a:p>
        </p:txBody>
      </p:sp>
      <p:sp>
        <p:nvSpPr>
          <p:cNvPr id="7" name="Marcador de posición de imagen 6"/>
          <p:cNvSpPr>
            <a:spLocks noGrp="1"/>
          </p:cNvSpPr>
          <p:nvPr>
            <p:ph type="pic" idx="1"/>
          </p:nvPr>
        </p:nvSpPr>
        <p:spPr>
          <a:xfrm>
            <a:off x="5481852" y="1330457"/>
            <a:ext cx="6172200" cy="4873625"/>
          </a:xfrm>
        </p:spPr>
      </p:sp>
      <p:sp>
        <p:nvSpPr>
          <p:cNvPr id="4" name="Marcador de texto 3"/>
          <p:cNvSpPr>
            <a:spLocks noGrp="1"/>
          </p:cNvSpPr>
          <p:nvPr>
            <p:ph type="body" sz="half" idx="2"/>
          </p:nvPr>
        </p:nvSpPr>
        <p:spPr>
          <a:xfrm>
            <a:off x="1441685" y="1086005"/>
            <a:ext cx="3932237" cy="3811588"/>
          </a:xfrm>
        </p:spPr>
        <p:txBody>
          <a:bodyPr>
            <a:noAutofit/>
          </a:bodyPr>
          <a:lstStyle/>
          <a:p>
            <a:pPr algn="just"/>
            <a:r>
              <a:rPr lang="es-EC" sz="2400" dirty="0" smtClean="0"/>
              <a:t>Por medio de los indicadores económicos obtenidos, la tasa interna de retorno T.I.R. produjo un interés mayor a la de una entidad financiera actualmente, además que el valor actual neto V.A.N.  generó un valor mayor a cero afirmando de esta manera que la implementación del proyecto fue rentable y conveniente.</a:t>
            </a:r>
            <a:endParaRPr lang="es-EC" sz="2400" dirty="0"/>
          </a:p>
        </p:txBody>
      </p:sp>
      <p:pic>
        <p:nvPicPr>
          <p:cNvPr id="8" name="Imagen 7"/>
          <p:cNvPicPr>
            <a:picLocks noChangeAspect="1"/>
          </p:cNvPicPr>
          <p:nvPr/>
        </p:nvPicPr>
        <p:blipFill>
          <a:blip r:embed="rId2"/>
          <a:stretch>
            <a:fillRect/>
          </a:stretch>
        </p:blipFill>
        <p:spPr>
          <a:xfrm>
            <a:off x="5481852" y="2636948"/>
            <a:ext cx="6064270" cy="2260645"/>
          </a:xfrm>
          <a:prstGeom prst="rect">
            <a:avLst/>
          </a:prstGeom>
        </p:spPr>
      </p:pic>
      <p:pic>
        <p:nvPicPr>
          <p:cNvPr id="9" name="Imagen 8"/>
          <p:cNvPicPr>
            <a:picLocks noChangeAspect="1"/>
          </p:cNvPicPr>
          <p:nvPr/>
        </p:nvPicPr>
        <p:blipFill>
          <a:blip r:embed="rId3"/>
          <a:stretch>
            <a:fillRect/>
          </a:stretch>
        </p:blipFill>
        <p:spPr>
          <a:xfrm>
            <a:off x="9031522" y="219230"/>
            <a:ext cx="2514600" cy="866775"/>
          </a:xfrm>
          <a:prstGeom prst="rect">
            <a:avLst/>
          </a:prstGeom>
        </p:spPr>
      </p:pic>
    </p:spTree>
    <p:extLst>
      <p:ext uri="{BB962C8B-B14F-4D97-AF65-F5344CB8AC3E}">
        <p14:creationId xmlns:p14="http://schemas.microsoft.com/office/powerpoint/2010/main" val="294689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8718" y="282872"/>
            <a:ext cx="8911687" cy="1280890"/>
          </a:xfrm>
        </p:spPr>
        <p:txBody>
          <a:bodyPr>
            <a:normAutofit/>
          </a:bodyPr>
          <a:lstStyle/>
          <a:p>
            <a:pPr algn="ctr"/>
            <a:r>
              <a:rPr lang="es-EC" sz="2800" b="1" dirty="0" smtClean="0"/>
              <a:t>RESULTADOS</a:t>
            </a:r>
            <a:endParaRPr lang="es-EC" sz="2800" b="1" dirty="0"/>
          </a:p>
        </p:txBody>
      </p:sp>
      <p:sp>
        <p:nvSpPr>
          <p:cNvPr id="3" name="Marcador de texto 2"/>
          <p:cNvSpPr>
            <a:spLocks noGrp="1"/>
          </p:cNvSpPr>
          <p:nvPr>
            <p:ph type="body" idx="1"/>
          </p:nvPr>
        </p:nvSpPr>
        <p:spPr>
          <a:xfrm>
            <a:off x="1531088" y="923317"/>
            <a:ext cx="3992732" cy="576262"/>
          </a:xfrm>
        </p:spPr>
        <p:txBody>
          <a:bodyPr/>
          <a:lstStyle/>
          <a:p>
            <a:pPr algn="ctr"/>
            <a:r>
              <a:rPr lang="es-EC" dirty="0" smtClean="0"/>
              <a:t>Deshidratación de la Piña</a:t>
            </a:r>
            <a:endParaRPr lang="es-EC" dirty="0"/>
          </a:p>
        </p:txBody>
      </p:sp>
      <p:pic>
        <p:nvPicPr>
          <p:cNvPr id="7" name="Marcador de contenido 6"/>
          <p:cNvPicPr>
            <a:picLocks noGrp="1" noChangeAspect="1"/>
          </p:cNvPicPr>
          <p:nvPr>
            <p:ph sz="half" idx="2"/>
          </p:nvPr>
        </p:nvPicPr>
        <p:blipFill>
          <a:blip r:embed="rId2"/>
          <a:stretch>
            <a:fillRect/>
          </a:stretch>
        </p:blipFill>
        <p:spPr>
          <a:xfrm>
            <a:off x="847401" y="1486909"/>
            <a:ext cx="5360105" cy="1893194"/>
          </a:xfrm>
          <a:prstGeom prst="rect">
            <a:avLst/>
          </a:prstGeom>
        </p:spPr>
      </p:pic>
      <p:sp>
        <p:nvSpPr>
          <p:cNvPr id="5" name="Marcador de texto 4"/>
          <p:cNvSpPr>
            <a:spLocks noGrp="1"/>
          </p:cNvSpPr>
          <p:nvPr>
            <p:ph type="body" sz="quarter" idx="3"/>
          </p:nvPr>
        </p:nvSpPr>
        <p:spPr>
          <a:xfrm>
            <a:off x="7506628" y="1701272"/>
            <a:ext cx="3999001" cy="576262"/>
          </a:xfrm>
        </p:spPr>
        <p:txBody>
          <a:bodyPr/>
          <a:lstStyle/>
          <a:p>
            <a:pPr algn="ctr"/>
            <a:r>
              <a:rPr lang="es-EC" b="0" dirty="0" smtClean="0"/>
              <a:t>Curva Tiempo vs % de Humedad</a:t>
            </a:r>
            <a:endParaRPr lang="es-EC" b="0" dirty="0"/>
          </a:p>
        </p:txBody>
      </p:sp>
      <p:pic>
        <p:nvPicPr>
          <p:cNvPr id="8" name="Marcador de contenido 7"/>
          <p:cNvPicPr>
            <a:picLocks noGrp="1" noChangeAspect="1"/>
          </p:cNvPicPr>
          <p:nvPr>
            <p:ph sz="quarter" idx="4"/>
          </p:nvPr>
        </p:nvPicPr>
        <p:blipFill>
          <a:blip r:embed="rId3"/>
          <a:stretch>
            <a:fillRect/>
          </a:stretch>
        </p:blipFill>
        <p:spPr>
          <a:xfrm>
            <a:off x="6921616" y="2679531"/>
            <a:ext cx="5015022" cy="2899539"/>
          </a:xfrm>
          <a:prstGeom prst="rect">
            <a:avLst/>
          </a:prstGeom>
        </p:spPr>
      </p:pic>
      <p:pic>
        <p:nvPicPr>
          <p:cNvPr id="9" name="Imagen 8"/>
          <p:cNvPicPr>
            <a:picLocks noChangeAspect="1"/>
          </p:cNvPicPr>
          <p:nvPr/>
        </p:nvPicPr>
        <p:blipFill>
          <a:blip r:embed="rId4"/>
          <a:stretch>
            <a:fillRect/>
          </a:stretch>
        </p:blipFill>
        <p:spPr>
          <a:xfrm>
            <a:off x="9506128" y="128299"/>
            <a:ext cx="2514600" cy="866775"/>
          </a:xfrm>
          <a:prstGeom prst="rect">
            <a:avLst/>
          </a:prstGeom>
        </p:spPr>
      </p:pic>
      <p:pic>
        <p:nvPicPr>
          <p:cNvPr id="10" name="Imagen 9"/>
          <p:cNvPicPr>
            <a:picLocks noChangeAspect="1"/>
          </p:cNvPicPr>
          <p:nvPr/>
        </p:nvPicPr>
        <p:blipFill>
          <a:blip r:embed="rId5"/>
          <a:stretch>
            <a:fillRect/>
          </a:stretch>
        </p:blipFill>
        <p:spPr>
          <a:xfrm>
            <a:off x="3614315" y="3541690"/>
            <a:ext cx="2902395" cy="3199393"/>
          </a:xfrm>
          <a:prstGeom prst="rect">
            <a:avLst/>
          </a:prstGeom>
          <a:scene3d>
            <a:camera prst="orthographicFront">
              <a:rot lat="0" lon="0" rev="0"/>
            </a:camera>
            <a:lightRig rig="threePt" dir="t"/>
          </a:scene3d>
        </p:spPr>
      </p:pic>
      <p:pic>
        <p:nvPicPr>
          <p:cNvPr id="11" name="Imagen 10"/>
          <p:cNvPicPr>
            <a:picLocks noChangeAspect="1"/>
          </p:cNvPicPr>
          <p:nvPr/>
        </p:nvPicPr>
        <p:blipFill>
          <a:blip r:embed="rId6"/>
          <a:stretch>
            <a:fillRect/>
          </a:stretch>
        </p:blipFill>
        <p:spPr>
          <a:xfrm>
            <a:off x="847401" y="3541690"/>
            <a:ext cx="2362008" cy="3200400"/>
          </a:xfrm>
          <a:prstGeom prst="rect">
            <a:avLst/>
          </a:prstGeom>
        </p:spPr>
      </p:pic>
    </p:spTree>
    <p:extLst>
      <p:ext uri="{BB962C8B-B14F-4D97-AF65-F5344CB8AC3E}">
        <p14:creationId xmlns:p14="http://schemas.microsoft.com/office/powerpoint/2010/main" val="1800348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6" y="-633010"/>
            <a:ext cx="3932237" cy="1600200"/>
          </a:xfrm>
        </p:spPr>
        <p:txBody>
          <a:bodyPr>
            <a:normAutofit/>
          </a:bodyPr>
          <a:lstStyle/>
          <a:p>
            <a:pPr algn="ctr"/>
            <a:r>
              <a:rPr lang="es-EC" sz="2800" b="1" dirty="0" smtClean="0"/>
              <a:t>CONCLUSIONES</a:t>
            </a:r>
            <a:endParaRPr lang="es-EC" sz="2800" b="1" dirty="0"/>
          </a:p>
        </p:txBody>
      </p:sp>
      <p:pic>
        <p:nvPicPr>
          <p:cNvPr id="5" name="Marcador de contenido 4"/>
          <p:cNvPicPr>
            <a:picLocks noGrp="1" noChangeAspect="1"/>
          </p:cNvPicPr>
          <p:nvPr>
            <p:ph idx="1"/>
          </p:nvPr>
        </p:nvPicPr>
        <p:blipFill>
          <a:blip r:embed="rId2"/>
          <a:stretch>
            <a:fillRect/>
          </a:stretch>
        </p:blipFill>
        <p:spPr>
          <a:xfrm>
            <a:off x="5592703" y="1059625"/>
            <a:ext cx="5910222" cy="2575774"/>
          </a:xfrm>
          <a:prstGeom prst="rect">
            <a:avLst/>
          </a:prstGeom>
        </p:spPr>
      </p:pic>
      <p:sp>
        <p:nvSpPr>
          <p:cNvPr id="4" name="Marcador de texto 3"/>
          <p:cNvSpPr>
            <a:spLocks noGrp="1"/>
          </p:cNvSpPr>
          <p:nvPr>
            <p:ph type="body" sz="half" idx="2"/>
          </p:nvPr>
        </p:nvSpPr>
        <p:spPr>
          <a:xfrm>
            <a:off x="928248" y="967190"/>
            <a:ext cx="3932237" cy="5890810"/>
          </a:xfrm>
        </p:spPr>
        <p:txBody>
          <a:bodyPr>
            <a:normAutofit fontScale="40000" lnSpcReduction="20000"/>
          </a:bodyPr>
          <a:lstStyle/>
          <a:p>
            <a:pPr marL="285750" indent="-285750" algn="just">
              <a:buFont typeface="Arial" panose="020B0604020202020204" pitchFamily="34" charset="0"/>
              <a:buChar char="•"/>
            </a:pPr>
            <a:r>
              <a:rPr lang="es-EC" sz="4400" dirty="0" smtClean="0"/>
              <a:t>Se diseñó y construyó un sistema de deshidratado de frutas y verduras por medio de una máquina de operación automática aprovechando los métodos de transferencia de calor habituales.</a:t>
            </a:r>
          </a:p>
          <a:p>
            <a:pPr marL="285750" indent="-285750" algn="just">
              <a:buFont typeface="Arial" panose="020B0604020202020204" pitchFamily="34" charset="0"/>
              <a:buChar char="•"/>
            </a:pPr>
            <a:r>
              <a:rPr lang="es-EC" sz="4400" dirty="0" smtClean="0"/>
              <a:t>Se controló la cantidad de humedad remanente en la cámara de deshidratado por medio de la sonda PT100 que también es capaz de originar la señal de temperatura.</a:t>
            </a:r>
          </a:p>
          <a:p>
            <a:pPr marL="285750" indent="-285750" algn="just">
              <a:buFont typeface="Arial" panose="020B0604020202020204" pitchFamily="34" charset="0"/>
              <a:buChar char="•"/>
            </a:pPr>
            <a:r>
              <a:rPr lang="es-EC" sz="4400" dirty="0" smtClean="0"/>
              <a:t>Se disminuyó el tiempo del proceso de deshidratado en frutas comparando con máquinas de similares características pero que trabajan con combustible de origen fósil para su funcionamiento debido al diseño de recirculación de aire caliente colocado en la parte inferior de la máquina.</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C" dirty="0"/>
          </a:p>
        </p:txBody>
      </p:sp>
      <p:pic>
        <p:nvPicPr>
          <p:cNvPr id="6" name="Imagen 5"/>
          <p:cNvPicPr>
            <a:picLocks noChangeAspect="1"/>
          </p:cNvPicPr>
          <p:nvPr/>
        </p:nvPicPr>
        <p:blipFill>
          <a:blip r:embed="rId3"/>
          <a:stretch>
            <a:fillRect/>
          </a:stretch>
        </p:blipFill>
        <p:spPr>
          <a:xfrm>
            <a:off x="9217517" y="167090"/>
            <a:ext cx="2514600" cy="866775"/>
          </a:xfrm>
          <a:prstGeom prst="rect">
            <a:avLst/>
          </a:prstGeom>
        </p:spPr>
      </p:pic>
      <p:pic>
        <p:nvPicPr>
          <p:cNvPr id="7" name="Imagen 6"/>
          <p:cNvPicPr>
            <a:picLocks noChangeAspect="1"/>
          </p:cNvPicPr>
          <p:nvPr/>
        </p:nvPicPr>
        <p:blipFill>
          <a:blip r:embed="rId4"/>
          <a:stretch>
            <a:fillRect/>
          </a:stretch>
        </p:blipFill>
        <p:spPr>
          <a:xfrm>
            <a:off x="6480889" y="3661159"/>
            <a:ext cx="4133850" cy="3086100"/>
          </a:xfrm>
          <a:prstGeom prst="rect">
            <a:avLst/>
          </a:prstGeom>
        </p:spPr>
      </p:pic>
    </p:spTree>
    <p:extLst>
      <p:ext uri="{BB962C8B-B14F-4D97-AF65-F5344CB8AC3E}">
        <p14:creationId xmlns:p14="http://schemas.microsoft.com/office/powerpoint/2010/main" val="977801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1859" y="623751"/>
            <a:ext cx="8911687" cy="1280890"/>
          </a:xfrm>
        </p:spPr>
        <p:txBody>
          <a:bodyPr/>
          <a:lstStyle/>
          <a:p>
            <a:pPr algn="ctr"/>
            <a:r>
              <a:rPr lang="es-EC" dirty="0" smtClean="0"/>
              <a:t/>
            </a:r>
            <a:br>
              <a:rPr lang="es-EC" dirty="0" smtClean="0"/>
            </a:br>
            <a:r>
              <a:rPr lang="es-EC" sz="2800" b="1" dirty="0" smtClean="0"/>
              <a:t>PRESENTACIÓN A LA VENTA DEL PRODUCTO</a:t>
            </a:r>
            <a:endParaRPr lang="es-EC" sz="2800" b="1" dirty="0"/>
          </a:p>
        </p:txBody>
      </p:sp>
      <p:pic>
        <p:nvPicPr>
          <p:cNvPr id="6" name="Marcador de contenido 5"/>
          <p:cNvPicPr>
            <a:picLocks noGrp="1" noChangeAspect="1"/>
          </p:cNvPicPr>
          <p:nvPr>
            <p:ph sz="half" idx="1"/>
          </p:nvPr>
        </p:nvPicPr>
        <p:blipFill>
          <a:blip r:embed="rId2"/>
          <a:stretch>
            <a:fillRect/>
          </a:stretch>
        </p:blipFill>
        <p:spPr>
          <a:xfrm>
            <a:off x="2589213" y="2589709"/>
            <a:ext cx="4313237" cy="2866032"/>
          </a:xfrm>
          <a:prstGeom prst="rect">
            <a:avLst/>
          </a:prstGeom>
        </p:spPr>
      </p:pic>
      <p:pic>
        <p:nvPicPr>
          <p:cNvPr id="8" name="Marcador de contenido 7"/>
          <p:cNvPicPr>
            <a:picLocks noGrp="1" noChangeAspect="1"/>
          </p:cNvPicPr>
          <p:nvPr>
            <p:ph sz="half" idx="2"/>
          </p:nvPr>
        </p:nvPicPr>
        <p:blipFill>
          <a:blip r:embed="rId3"/>
          <a:stretch>
            <a:fillRect/>
          </a:stretch>
        </p:blipFill>
        <p:spPr>
          <a:xfrm>
            <a:off x="7936433" y="2125663"/>
            <a:ext cx="2823121" cy="3778250"/>
          </a:xfrm>
          <a:prstGeom prst="rect">
            <a:avLst/>
          </a:prstGeom>
        </p:spPr>
      </p:pic>
      <p:pic>
        <p:nvPicPr>
          <p:cNvPr id="9" name="Imagen 8"/>
          <p:cNvPicPr>
            <a:picLocks noChangeAspect="1"/>
          </p:cNvPicPr>
          <p:nvPr/>
        </p:nvPicPr>
        <p:blipFill>
          <a:blip r:embed="rId4"/>
          <a:stretch>
            <a:fillRect/>
          </a:stretch>
        </p:blipFill>
        <p:spPr>
          <a:xfrm>
            <a:off x="292458" y="0"/>
            <a:ext cx="2514600" cy="866775"/>
          </a:xfrm>
          <a:prstGeom prst="rect">
            <a:avLst/>
          </a:prstGeom>
        </p:spPr>
      </p:pic>
    </p:spTree>
    <p:extLst>
      <p:ext uri="{BB962C8B-B14F-4D97-AF65-F5344CB8AC3E}">
        <p14:creationId xmlns:p14="http://schemas.microsoft.com/office/powerpoint/2010/main" val="2566658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1096" y="0"/>
            <a:ext cx="3932237" cy="963613"/>
          </a:xfrm>
        </p:spPr>
        <p:txBody>
          <a:bodyPr>
            <a:noAutofit/>
          </a:bodyPr>
          <a:lstStyle/>
          <a:p>
            <a:pPr algn="ctr"/>
            <a:r>
              <a:rPr lang="es-EC" sz="2800" b="1" dirty="0" smtClean="0"/>
              <a:t/>
            </a:r>
            <a:br>
              <a:rPr lang="es-EC" sz="2800" b="1" dirty="0" smtClean="0"/>
            </a:br>
            <a:r>
              <a:rPr lang="es-EC" sz="2800" b="1" dirty="0" smtClean="0"/>
              <a:t>DATASHEET DESHIDRATADORA</a:t>
            </a:r>
            <a:endParaRPr lang="es-EC" sz="2800" b="1" dirty="0"/>
          </a:p>
        </p:txBody>
      </p:sp>
      <p:pic>
        <p:nvPicPr>
          <p:cNvPr id="5" name="Marcador de contenido 4"/>
          <p:cNvPicPr>
            <a:picLocks noGrp="1" noChangeAspect="1"/>
          </p:cNvPicPr>
          <p:nvPr>
            <p:ph idx="1"/>
          </p:nvPr>
        </p:nvPicPr>
        <p:blipFill>
          <a:blip r:embed="rId2"/>
          <a:stretch>
            <a:fillRect/>
          </a:stretch>
        </p:blipFill>
        <p:spPr>
          <a:xfrm>
            <a:off x="6277370" y="1361811"/>
            <a:ext cx="5169856" cy="4499238"/>
          </a:xfrm>
          <a:prstGeom prst="rect">
            <a:avLst/>
          </a:prstGeom>
        </p:spPr>
      </p:pic>
      <p:sp>
        <p:nvSpPr>
          <p:cNvPr id="4" name="Marcador de texto 3"/>
          <p:cNvSpPr>
            <a:spLocks noGrp="1"/>
          </p:cNvSpPr>
          <p:nvPr>
            <p:ph type="body" sz="half" idx="2"/>
          </p:nvPr>
        </p:nvSpPr>
        <p:spPr/>
        <p:txBody>
          <a:bodyPr>
            <a:normAutofit/>
          </a:bodyPr>
          <a:lstStyle/>
          <a:p>
            <a:r>
              <a:rPr lang="es-EC" dirty="0" smtClean="0"/>
              <a:t>    </a:t>
            </a:r>
            <a:endParaRPr lang="es-EC" dirty="0"/>
          </a:p>
        </p:txBody>
      </p:sp>
      <p:pic>
        <p:nvPicPr>
          <p:cNvPr id="6" name="Imagen 5"/>
          <p:cNvPicPr>
            <a:picLocks noChangeAspect="1"/>
          </p:cNvPicPr>
          <p:nvPr/>
        </p:nvPicPr>
        <p:blipFill>
          <a:blip r:embed="rId3"/>
          <a:stretch>
            <a:fillRect/>
          </a:stretch>
        </p:blipFill>
        <p:spPr>
          <a:xfrm>
            <a:off x="1571333" y="1174617"/>
            <a:ext cx="3819525" cy="4905375"/>
          </a:xfrm>
          <a:prstGeom prst="rect">
            <a:avLst/>
          </a:prstGeom>
        </p:spPr>
      </p:pic>
      <p:pic>
        <p:nvPicPr>
          <p:cNvPr id="7" name="Imagen 6"/>
          <p:cNvPicPr>
            <a:picLocks noChangeAspect="1"/>
          </p:cNvPicPr>
          <p:nvPr/>
        </p:nvPicPr>
        <p:blipFill>
          <a:blip r:embed="rId4"/>
          <a:stretch>
            <a:fillRect/>
          </a:stretch>
        </p:blipFill>
        <p:spPr>
          <a:xfrm>
            <a:off x="8932626" y="103971"/>
            <a:ext cx="2514600" cy="866775"/>
          </a:xfrm>
          <a:prstGeom prst="rect">
            <a:avLst/>
          </a:prstGeom>
        </p:spPr>
      </p:pic>
    </p:spTree>
    <p:extLst>
      <p:ext uri="{BB962C8B-B14F-4D97-AF65-F5344CB8AC3E}">
        <p14:creationId xmlns:p14="http://schemas.microsoft.com/office/powerpoint/2010/main" val="3007255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1067" y="624109"/>
            <a:ext cx="8911687" cy="1280890"/>
          </a:xfrm>
        </p:spPr>
        <p:txBody>
          <a:bodyPr>
            <a:normAutofit/>
          </a:bodyPr>
          <a:lstStyle/>
          <a:p>
            <a:pPr algn="ctr"/>
            <a:r>
              <a:rPr lang="es-EC" sz="2800" b="1" dirty="0" smtClean="0"/>
              <a:t>OBJETIVO GENERAL</a:t>
            </a:r>
            <a:endParaRPr lang="es-EC" sz="2800" b="1" dirty="0"/>
          </a:p>
        </p:txBody>
      </p:sp>
      <p:sp>
        <p:nvSpPr>
          <p:cNvPr id="3" name="Marcador de contenido 2"/>
          <p:cNvSpPr>
            <a:spLocks noGrp="1"/>
          </p:cNvSpPr>
          <p:nvPr>
            <p:ph idx="1"/>
          </p:nvPr>
        </p:nvSpPr>
        <p:spPr>
          <a:xfrm>
            <a:off x="2086936" y="1490885"/>
            <a:ext cx="8915400" cy="3777622"/>
          </a:xfrm>
        </p:spPr>
        <p:txBody>
          <a:bodyPr>
            <a:normAutofit/>
          </a:bodyPr>
          <a:lstStyle/>
          <a:p>
            <a:pPr algn="just"/>
            <a:r>
              <a:rPr lang="es-EC" sz="2400" dirty="0" smtClean="0"/>
              <a:t>Diseñar , Construir e Implementar un Sistema Automático de deshidratación de frutas y verduras empleando diferentes técnicas y herramientas mecánicas, eléctricas y computacionales utilizadas por la ingeniería.</a:t>
            </a:r>
            <a:endParaRPr lang="es-EC" sz="2400" dirty="0"/>
          </a:p>
        </p:txBody>
      </p:sp>
      <p:pic>
        <p:nvPicPr>
          <p:cNvPr id="4" name="Imagen 3"/>
          <p:cNvPicPr>
            <a:picLocks noChangeAspect="1"/>
          </p:cNvPicPr>
          <p:nvPr/>
        </p:nvPicPr>
        <p:blipFill>
          <a:blip r:embed="rId2"/>
          <a:stretch>
            <a:fillRect/>
          </a:stretch>
        </p:blipFill>
        <p:spPr>
          <a:xfrm>
            <a:off x="9392992" y="190722"/>
            <a:ext cx="2514600" cy="866775"/>
          </a:xfrm>
          <a:prstGeom prst="rect">
            <a:avLst/>
          </a:prstGeom>
        </p:spPr>
      </p:pic>
      <p:pic>
        <p:nvPicPr>
          <p:cNvPr id="5" name="Imagen 4"/>
          <p:cNvPicPr>
            <a:picLocks noChangeAspect="1"/>
          </p:cNvPicPr>
          <p:nvPr/>
        </p:nvPicPr>
        <p:blipFill>
          <a:blip r:embed="rId3"/>
          <a:stretch>
            <a:fillRect/>
          </a:stretch>
        </p:blipFill>
        <p:spPr>
          <a:xfrm>
            <a:off x="5280024" y="3379696"/>
            <a:ext cx="3533775" cy="3209925"/>
          </a:xfrm>
          <a:prstGeom prst="rect">
            <a:avLst/>
          </a:prstGeom>
        </p:spPr>
      </p:pic>
    </p:spTree>
    <p:extLst>
      <p:ext uri="{BB962C8B-B14F-4D97-AF65-F5344CB8AC3E}">
        <p14:creationId xmlns:p14="http://schemas.microsoft.com/office/powerpoint/2010/main" val="2814538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5" y="591455"/>
            <a:ext cx="8911687" cy="1280890"/>
          </a:xfrm>
        </p:spPr>
        <p:txBody>
          <a:bodyPr>
            <a:normAutofit/>
          </a:bodyPr>
          <a:lstStyle/>
          <a:p>
            <a:pPr algn="ctr"/>
            <a:r>
              <a:rPr lang="es-EC" sz="2800" b="1" dirty="0" smtClean="0"/>
              <a:t>OBJETIVOS </a:t>
            </a:r>
            <a:br>
              <a:rPr lang="es-EC" sz="2800" b="1" dirty="0" smtClean="0"/>
            </a:br>
            <a:r>
              <a:rPr lang="es-EC" sz="2800" b="1" dirty="0" smtClean="0"/>
              <a:t>ESPECÍFICOS</a:t>
            </a:r>
            <a:endParaRPr lang="es-EC" sz="2800" b="1" dirty="0"/>
          </a:p>
        </p:txBody>
      </p:sp>
      <p:sp>
        <p:nvSpPr>
          <p:cNvPr id="3" name="Marcador de contenido 2"/>
          <p:cNvSpPr>
            <a:spLocks noGrp="1"/>
          </p:cNvSpPr>
          <p:nvPr>
            <p:ph idx="1"/>
          </p:nvPr>
        </p:nvSpPr>
        <p:spPr>
          <a:xfrm>
            <a:off x="1058627" y="1559303"/>
            <a:ext cx="8915400" cy="3154365"/>
          </a:xfrm>
        </p:spPr>
        <p:txBody>
          <a:bodyPr>
            <a:normAutofit lnSpcReduction="10000"/>
          </a:bodyPr>
          <a:lstStyle/>
          <a:p>
            <a:pPr algn="just"/>
            <a:r>
              <a:rPr lang="es-EC" sz="2400" dirty="0" smtClean="0"/>
              <a:t>Manejar cortos períodos de tiempo en el desarrollo del proceso.</a:t>
            </a:r>
          </a:p>
          <a:p>
            <a:pPr algn="just"/>
            <a:r>
              <a:rPr lang="es-EC" sz="2400" dirty="0" smtClean="0"/>
              <a:t>Entregar homogeneidad en el Secado.</a:t>
            </a:r>
          </a:p>
          <a:p>
            <a:pPr algn="just"/>
            <a:r>
              <a:rPr lang="es-EC" sz="2400" dirty="0" smtClean="0"/>
              <a:t>Entregar el control de los parámetros térmicos del proceso tanto de la temperatura como de la humedad de la carga del proceso.</a:t>
            </a:r>
          </a:p>
          <a:p>
            <a:pPr algn="just"/>
            <a:r>
              <a:rPr lang="es-EC" sz="2400" dirty="0" smtClean="0"/>
              <a:t>Cuidar el aspecto y la presentación de los alimentos una vez terminado el proceso</a:t>
            </a:r>
          </a:p>
          <a:p>
            <a:pPr marL="0" indent="0">
              <a:buNone/>
            </a:pPr>
            <a:endParaRPr lang="es-EC" dirty="0" smtClean="0"/>
          </a:p>
          <a:p>
            <a:endParaRPr lang="es-EC" dirty="0" smtClean="0"/>
          </a:p>
          <a:p>
            <a:endParaRPr lang="es-EC" dirty="0"/>
          </a:p>
        </p:txBody>
      </p:sp>
      <p:pic>
        <p:nvPicPr>
          <p:cNvPr id="5" name="Imagen 4"/>
          <p:cNvPicPr>
            <a:picLocks noChangeAspect="1"/>
          </p:cNvPicPr>
          <p:nvPr/>
        </p:nvPicPr>
        <p:blipFill>
          <a:blip r:embed="rId2"/>
          <a:stretch>
            <a:fillRect/>
          </a:stretch>
        </p:blipFill>
        <p:spPr>
          <a:xfrm>
            <a:off x="8852079" y="208604"/>
            <a:ext cx="2514600" cy="866775"/>
          </a:xfrm>
          <a:prstGeom prst="rect">
            <a:avLst/>
          </a:prstGeom>
        </p:spPr>
      </p:pic>
      <p:pic>
        <p:nvPicPr>
          <p:cNvPr id="6" name="Imagen 5"/>
          <p:cNvPicPr>
            <a:picLocks noChangeAspect="1"/>
          </p:cNvPicPr>
          <p:nvPr/>
        </p:nvPicPr>
        <p:blipFill>
          <a:blip r:embed="rId3"/>
          <a:stretch>
            <a:fillRect/>
          </a:stretch>
        </p:blipFill>
        <p:spPr>
          <a:xfrm>
            <a:off x="6504392" y="4307934"/>
            <a:ext cx="2785570" cy="2434448"/>
          </a:xfrm>
          <a:prstGeom prst="rect">
            <a:avLst/>
          </a:prstGeom>
        </p:spPr>
      </p:pic>
    </p:spTree>
    <p:extLst>
      <p:ext uri="{BB962C8B-B14F-4D97-AF65-F5344CB8AC3E}">
        <p14:creationId xmlns:p14="http://schemas.microsoft.com/office/powerpoint/2010/main" val="443531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6" y="810420"/>
            <a:ext cx="3932237" cy="1600200"/>
          </a:xfrm>
        </p:spPr>
        <p:txBody>
          <a:bodyPr>
            <a:normAutofit fontScale="90000"/>
          </a:bodyPr>
          <a:lstStyle/>
          <a:p>
            <a:pPr algn="ctr"/>
            <a:r>
              <a:rPr lang="es-EC" dirty="0" smtClean="0"/>
              <a:t/>
            </a:r>
            <a:br>
              <a:rPr lang="es-EC" dirty="0" smtClean="0"/>
            </a:br>
            <a:r>
              <a:rPr lang="es-EC" dirty="0" smtClean="0"/>
              <a:t>      </a:t>
            </a:r>
            <a:r>
              <a:rPr lang="es-EC" sz="3100" b="1" dirty="0" smtClean="0"/>
              <a:t>ANTECEDENTES</a:t>
            </a:r>
            <a:r>
              <a:rPr lang="es-EC" dirty="0" smtClean="0"/>
              <a:t/>
            </a:r>
            <a:br>
              <a:rPr lang="es-EC" dirty="0" smtClean="0"/>
            </a:br>
            <a:r>
              <a:rPr lang="es-EC" dirty="0" smtClean="0"/>
              <a:t/>
            </a:r>
            <a:br>
              <a:rPr lang="es-EC" dirty="0" smtClean="0"/>
            </a:br>
            <a:r>
              <a:rPr lang="es-EC" sz="3100" b="1" dirty="0" smtClean="0"/>
              <a:t>Deshidratador a Gas</a:t>
            </a:r>
            <a:endParaRPr lang="es-EC" sz="3100" b="1" dirty="0"/>
          </a:p>
        </p:txBody>
      </p:sp>
      <p:pic>
        <p:nvPicPr>
          <p:cNvPr id="5" name="Marcador de contenido 4"/>
          <p:cNvPicPr>
            <a:picLocks noGrp="1" noChangeAspect="1"/>
          </p:cNvPicPr>
          <p:nvPr>
            <p:ph idx="1"/>
          </p:nvPr>
        </p:nvPicPr>
        <p:blipFill>
          <a:blip r:embed="rId2"/>
          <a:stretch>
            <a:fillRect/>
          </a:stretch>
        </p:blipFill>
        <p:spPr>
          <a:xfrm>
            <a:off x="6731104" y="2086826"/>
            <a:ext cx="3901778" cy="3627434"/>
          </a:xfrm>
          <a:prstGeom prst="rect">
            <a:avLst/>
          </a:prstGeom>
        </p:spPr>
      </p:pic>
      <p:sp>
        <p:nvSpPr>
          <p:cNvPr id="4" name="Marcador de texto 3"/>
          <p:cNvSpPr>
            <a:spLocks noGrp="1"/>
          </p:cNvSpPr>
          <p:nvPr>
            <p:ph type="body" sz="half" idx="2"/>
          </p:nvPr>
        </p:nvSpPr>
        <p:spPr>
          <a:xfrm>
            <a:off x="839786" y="2713974"/>
            <a:ext cx="3932237" cy="3811588"/>
          </a:xfrm>
        </p:spPr>
        <p:txBody>
          <a:bodyPr>
            <a:normAutofit fontScale="92500" lnSpcReduction="10000"/>
          </a:bodyPr>
          <a:lstStyle/>
          <a:p>
            <a:pPr marL="285750" indent="-285750" algn="just">
              <a:buFont typeface="Arial" panose="020B0604020202020204" pitchFamily="34" charset="0"/>
              <a:buChar char="•"/>
            </a:pPr>
            <a:r>
              <a:rPr lang="es-EC" sz="2400" dirty="0" smtClean="0"/>
              <a:t>El Calentamiento se realiza con gas Propano.</a:t>
            </a:r>
          </a:p>
          <a:p>
            <a:pPr marL="285750" indent="-285750" algn="just">
              <a:buFont typeface="Arial" panose="020B0604020202020204" pitchFamily="34" charset="0"/>
              <a:buChar char="•"/>
            </a:pPr>
            <a:r>
              <a:rPr lang="es-EC" sz="2400" dirty="0" smtClean="0"/>
              <a:t>Necesita un control de paso  y una válvula solenoide para el gas.</a:t>
            </a:r>
          </a:p>
          <a:p>
            <a:pPr marL="285750" indent="-285750" algn="just">
              <a:buFont typeface="Arial" panose="020B0604020202020204" pitchFamily="34" charset="0"/>
              <a:buChar char="•"/>
            </a:pPr>
            <a:r>
              <a:rPr lang="es-EC" sz="2400" dirty="0" smtClean="0"/>
              <a:t>Control de presión de aire</a:t>
            </a:r>
          </a:p>
          <a:p>
            <a:pPr marL="285750" indent="-285750" algn="just">
              <a:buFont typeface="Arial" panose="020B0604020202020204" pitchFamily="34" charset="0"/>
              <a:buChar char="•"/>
            </a:pPr>
            <a:r>
              <a:rPr lang="es-EC" sz="2400" dirty="0" smtClean="0"/>
              <a:t>Posee un valor de adquisición elevado</a:t>
            </a:r>
          </a:p>
          <a:p>
            <a:pPr marL="285750" indent="-285750" algn="just">
              <a:buFont typeface="Arial" panose="020B0604020202020204" pitchFamily="34" charset="0"/>
              <a:buChar char="•"/>
            </a:pPr>
            <a:r>
              <a:rPr lang="es-EC" sz="2400" dirty="0" smtClean="0"/>
              <a:t>Mantenimiento elevado</a:t>
            </a:r>
            <a:endParaRPr lang="es-EC" sz="2400" dirty="0"/>
          </a:p>
        </p:txBody>
      </p:sp>
      <p:pic>
        <p:nvPicPr>
          <p:cNvPr id="6" name="Imagen 5"/>
          <p:cNvPicPr>
            <a:picLocks noChangeAspect="1"/>
          </p:cNvPicPr>
          <p:nvPr/>
        </p:nvPicPr>
        <p:blipFill>
          <a:blip r:embed="rId3"/>
          <a:stretch>
            <a:fillRect/>
          </a:stretch>
        </p:blipFill>
        <p:spPr>
          <a:xfrm>
            <a:off x="9265791" y="121678"/>
            <a:ext cx="2514600" cy="866775"/>
          </a:xfrm>
          <a:prstGeom prst="rect">
            <a:avLst/>
          </a:prstGeom>
        </p:spPr>
      </p:pic>
    </p:spTree>
    <p:extLst>
      <p:ext uri="{BB962C8B-B14F-4D97-AF65-F5344CB8AC3E}">
        <p14:creationId xmlns:p14="http://schemas.microsoft.com/office/powerpoint/2010/main" val="3144698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2434" y="103031"/>
            <a:ext cx="3932237" cy="1030310"/>
          </a:xfrm>
        </p:spPr>
        <p:txBody>
          <a:bodyPr>
            <a:normAutofit fontScale="90000"/>
          </a:bodyPr>
          <a:lstStyle/>
          <a:p>
            <a:pPr algn="ctr"/>
            <a:r>
              <a:rPr lang="es-EC" dirty="0" smtClean="0"/>
              <a:t/>
            </a:r>
            <a:br>
              <a:rPr lang="es-EC" dirty="0" smtClean="0"/>
            </a:br>
            <a:r>
              <a:rPr lang="es-EC" sz="3100" b="1" dirty="0" smtClean="0"/>
              <a:t>ANTECEDENTES</a:t>
            </a:r>
            <a:r>
              <a:rPr lang="es-EC" dirty="0" smtClean="0"/>
              <a:t/>
            </a:r>
            <a:br>
              <a:rPr lang="es-EC" dirty="0" smtClean="0"/>
            </a:br>
            <a:r>
              <a:rPr lang="es-EC" dirty="0"/>
              <a:t/>
            </a:r>
            <a:br>
              <a:rPr lang="es-EC" dirty="0"/>
            </a:br>
            <a:r>
              <a:rPr lang="es-EC" b="1" dirty="0" smtClean="0"/>
              <a:t>Deshidratadores Solares</a:t>
            </a:r>
            <a:endParaRPr lang="es-EC" b="1" dirty="0"/>
          </a:p>
        </p:txBody>
      </p:sp>
      <p:pic>
        <p:nvPicPr>
          <p:cNvPr id="5" name="Marcador de contenido 4"/>
          <p:cNvPicPr>
            <a:picLocks noGrp="1" noChangeAspect="1"/>
          </p:cNvPicPr>
          <p:nvPr>
            <p:ph idx="1"/>
          </p:nvPr>
        </p:nvPicPr>
        <p:blipFill>
          <a:blip r:embed="rId2"/>
          <a:stretch>
            <a:fillRect/>
          </a:stretch>
        </p:blipFill>
        <p:spPr>
          <a:xfrm>
            <a:off x="6405571" y="1605611"/>
            <a:ext cx="3830468" cy="4873625"/>
          </a:xfrm>
          <a:prstGeom prst="rect">
            <a:avLst/>
          </a:prstGeom>
        </p:spPr>
      </p:pic>
      <p:sp>
        <p:nvSpPr>
          <p:cNvPr id="4" name="Marcador de texto 3"/>
          <p:cNvSpPr>
            <a:spLocks noGrp="1"/>
          </p:cNvSpPr>
          <p:nvPr>
            <p:ph type="body" sz="half" idx="2"/>
          </p:nvPr>
        </p:nvSpPr>
        <p:spPr>
          <a:xfrm>
            <a:off x="1032434" y="1386671"/>
            <a:ext cx="3932237" cy="3275482"/>
          </a:xfrm>
        </p:spPr>
        <p:txBody>
          <a:bodyPr>
            <a:noAutofit/>
          </a:bodyPr>
          <a:lstStyle/>
          <a:p>
            <a:pPr marL="342900" indent="-342900" algn="just">
              <a:buFont typeface="Arial" panose="020B0604020202020204" pitchFamily="34" charset="0"/>
              <a:buChar char="•"/>
            </a:pPr>
            <a:r>
              <a:rPr lang="es-EC" sz="1800" dirty="0" smtClean="0"/>
              <a:t>El aire entra al Colector</a:t>
            </a:r>
          </a:p>
          <a:p>
            <a:pPr marL="342900" indent="-342900" algn="just">
              <a:buFont typeface="Arial" panose="020B0604020202020204" pitchFamily="34" charset="0"/>
              <a:buChar char="•"/>
            </a:pPr>
            <a:r>
              <a:rPr lang="es-EC" sz="1800" dirty="0" smtClean="0"/>
              <a:t>El calor proporcionado por el sol hace que la temperatura del aire suba y contenga más agua.</a:t>
            </a:r>
          </a:p>
          <a:p>
            <a:pPr marL="342900" indent="-342900" algn="just">
              <a:buFont typeface="Arial" panose="020B0604020202020204" pitchFamily="34" charset="0"/>
              <a:buChar char="•"/>
            </a:pPr>
            <a:r>
              <a:rPr lang="es-EC" sz="1800" dirty="0" smtClean="0"/>
              <a:t>El aire caliente y con baja humedad eleva la temperatura de los productos haciendo que en estos se evapore el agua que contienen.</a:t>
            </a:r>
          </a:p>
          <a:p>
            <a:pPr marL="342900" indent="-342900" algn="just">
              <a:buFont typeface="Arial" panose="020B0604020202020204" pitchFamily="34" charset="0"/>
              <a:buChar char="•"/>
            </a:pPr>
            <a:r>
              <a:rPr lang="es-EC" sz="1800" dirty="0" smtClean="0"/>
              <a:t>El aire cálido y seco absorbe la humedad que ha soltado el producto.</a:t>
            </a:r>
          </a:p>
          <a:p>
            <a:pPr marL="342900" indent="-342900" algn="just">
              <a:buFont typeface="Arial" panose="020B0604020202020204" pitchFamily="34" charset="0"/>
              <a:buChar char="•"/>
            </a:pPr>
            <a:r>
              <a:rPr lang="es-EC" sz="1800" dirty="0" smtClean="0"/>
              <a:t>El aire cálido y más húmedo sale del deshidratador a la atmósfera</a:t>
            </a:r>
            <a:endParaRPr lang="es-EC" sz="1800" dirty="0"/>
          </a:p>
        </p:txBody>
      </p:sp>
      <p:pic>
        <p:nvPicPr>
          <p:cNvPr id="6" name="Imagen 5"/>
          <p:cNvPicPr>
            <a:picLocks noChangeAspect="1"/>
          </p:cNvPicPr>
          <p:nvPr/>
        </p:nvPicPr>
        <p:blipFill>
          <a:blip r:embed="rId3"/>
          <a:stretch>
            <a:fillRect/>
          </a:stretch>
        </p:blipFill>
        <p:spPr>
          <a:xfrm>
            <a:off x="9423579" y="103031"/>
            <a:ext cx="2514600" cy="866775"/>
          </a:xfrm>
          <a:prstGeom prst="rect">
            <a:avLst/>
          </a:prstGeom>
        </p:spPr>
      </p:pic>
    </p:spTree>
    <p:extLst>
      <p:ext uri="{BB962C8B-B14F-4D97-AF65-F5344CB8AC3E}">
        <p14:creationId xmlns:p14="http://schemas.microsoft.com/office/powerpoint/2010/main" val="254524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231" y="893159"/>
            <a:ext cx="10515600" cy="1325563"/>
          </a:xfrm>
        </p:spPr>
        <p:txBody>
          <a:bodyPr>
            <a:normAutofit/>
          </a:bodyPr>
          <a:lstStyle/>
          <a:p>
            <a:pPr algn="ctr"/>
            <a:r>
              <a:rPr lang="es-EC" sz="2800" b="1" dirty="0" smtClean="0"/>
              <a:t>MARCO TEÓRICO</a:t>
            </a:r>
            <a:endParaRPr lang="es-EC" sz="2800" b="1" dirty="0"/>
          </a:p>
        </p:txBody>
      </p:sp>
      <p:sp>
        <p:nvSpPr>
          <p:cNvPr id="3" name="Marcador de contenido 2"/>
          <p:cNvSpPr>
            <a:spLocks noGrp="1"/>
          </p:cNvSpPr>
          <p:nvPr>
            <p:ph idx="1"/>
          </p:nvPr>
        </p:nvSpPr>
        <p:spPr>
          <a:xfrm>
            <a:off x="799564" y="2070324"/>
            <a:ext cx="10515600" cy="4351338"/>
          </a:xfrm>
        </p:spPr>
        <p:txBody>
          <a:bodyPr/>
          <a:lstStyle/>
          <a:p>
            <a:pPr algn="just"/>
            <a:r>
              <a:rPr lang="es-EC" sz="2400" b="1" dirty="0" smtClean="0"/>
              <a:t>Qué es deshidratación?</a:t>
            </a:r>
          </a:p>
          <a:p>
            <a:pPr marL="0" indent="0" algn="just">
              <a:buNone/>
            </a:pPr>
            <a:r>
              <a:rPr lang="es-EC" sz="2400" dirty="0" smtClean="0"/>
              <a:t>Proceso que consiste en extraer el agua de los alimentos para evitar la proliferación de bacterias y microorganismos.</a:t>
            </a:r>
          </a:p>
          <a:p>
            <a:pPr marL="0" indent="0" algn="just">
              <a:buNone/>
            </a:pPr>
            <a:r>
              <a:rPr lang="es-EC" sz="2400" dirty="0" smtClean="0"/>
              <a:t>Las bacterias provenientes del aire necesitan de agua para crecer y poder desarrollarse.</a:t>
            </a:r>
          </a:p>
          <a:p>
            <a:pPr marL="0" indent="0" algn="just">
              <a:buNone/>
            </a:pPr>
            <a:r>
              <a:rPr lang="es-EC" sz="2400" dirty="0" smtClean="0"/>
              <a:t>Un horno de deshidratación utilizando los procesos de transferencia de calor priva de agua a los alimentos  creando una capa dura en el exterior que ayuda a evitar que los microorganismos penetren o se desarrollen en los alimentos </a:t>
            </a:r>
            <a:r>
              <a:rPr lang="es-EC" dirty="0" smtClean="0"/>
              <a:t>.</a:t>
            </a:r>
            <a:endParaRPr lang="es-EC" dirty="0"/>
          </a:p>
        </p:txBody>
      </p:sp>
      <p:pic>
        <p:nvPicPr>
          <p:cNvPr id="4" name="Imagen 3"/>
          <p:cNvPicPr>
            <a:picLocks noChangeAspect="1"/>
          </p:cNvPicPr>
          <p:nvPr/>
        </p:nvPicPr>
        <p:blipFill>
          <a:blip r:embed="rId2"/>
          <a:stretch>
            <a:fillRect/>
          </a:stretch>
        </p:blipFill>
        <p:spPr>
          <a:xfrm>
            <a:off x="9359184" y="181579"/>
            <a:ext cx="2514600" cy="866775"/>
          </a:xfrm>
          <a:prstGeom prst="rect">
            <a:avLst/>
          </a:prstGeom>
        </p:spPr>
      </p:pic>
    </p:spTree>
    <p:extLst>
      <p:ext uri="{BB962C8B-B14F-4D97-AF65-F5344CB8AC3E}">
        <p14:creationId xmlns:p14="http://schemas.microsoft.com/office/powerpoint/2010/main" val="3247128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9790" y="745967"/>
            <a:ext cx="10515600" cy="1325563"/>
          </a:xfrm>
        </p:spPr>
        <p:txBody>
          <a:bodyPr>
            <a:normAutofit/>
          </a:bodyPr>
          <a:lstStyle/>
          <a:p>
            <a:pPr algn="ctr"/>
            <a:r>
              <a:rPr lang="es-EC" sz="2800" b="1" dirty="0" smtClean="0"/>
              <a:t>MARCO TEÓRICO</a:t>
            </a:r>
            <a:br>
              <a:rPr lang="es-EC" sz="2800" b="1" dirty="0" smtClean="0"/>
            </a:br>
            <a:r>
              <a:rPr lang="es-EC" sz="2800" b="1" dirty="0" smtClean="0"/>
              <a:t>Procesos  de Transferencia de Calor</a:t>
            </a:r>
            <a:endParaRPr lang="es-EC" sz="2800" b="1"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200" y="1723801"/>
                <a:ext cx="10515600" cy="4351338"/>
              </a:xfrm>
            </p:spPr>
            <p:txBody>
              <a:bodyPr/>
              <a:lstStyle/>
              <a:p>
                <a:pPr algn="just"/>
                <a:r>
                  <a:rPr lang="es-EC" sz="2400" b="1" dirty="0" smtClean="0"/>
                  <a:t>Convección</a:t>
                </a:r>
              </a:p>
              <a:p>
                <a:pPr marL="0" indent="0" algn="just">
                  <a:buNone/>
                </a:pPr>
                <a:r>
                  <a:rPr lang="es-EC" sz="2400" dirty="0" smtClean="0"/>
                  <a:t>Se produce por medio de un fluido que transporta calor entre zonas con diferentes temperaturas. El agua en contacto con la base caliente asciende mientras que la que se encuentra en la superficie desciende ocupando el lugar que ocupó la caliente.</a:t>
                </a:r>
              </a:p>
              <a:p>
                <a:pPr marL="0" indent="0" algn="just">
                  <a:buNone/>
                </a:pPr>
                <a:r>
                  <a:rPr lang="es-EC" sz="2400" dirty="0" smtClean="0"/>
                  <a:t>Es expresada por medio de la ley de enfriamiento </a:t>
                </a:r>
              </a:p>
              <a:p>
                <a:pPr marL="0" indent="0" algn="just">
                  <a:buNone/>
                </a:pPr>
                <a:r>
                  <a:rPr lang="es-EC" sz="2400" dirty="0"/>
                  <a:t>d</a:t>
                </a:r>
                <a:r>
                  <a:rPr lang="es-EC" sz="2400" dirty="0" smtClean="0"/>
                  <a:t>e Newton:</a:t>
                </a:r>
              </a:p>
              <a:p>
                <a:pPr marL="0" indent="0">
                  <a:buNone/>
                </a:pPr>
                <a14:m>
                  <m:oMathPara xmlns:m="http://schemas.openxmlformats.org/officeDocument/2006/math">
                    <m:oMathParaPr>
                      <m:jc m:val="centerGroup"/>
                    </m:oMathParaPr>
                    <m:oMath xmlns:m="http://schemas.openxmlformats.org/officeDocument/2006/math">
                      <m:f>
                        <m:fPr>
                          <m:ctrlPr>
                            <a:rPr lang="es-EC" sz="2400" b="1" i="1" smtClean="0">
                              <a:latin typeface="Cambria Math" panose="02040503050406030204" pitchFamily="18" charset="0"/>
                            </a:rPr>
                          </m:ctrlPr>
                        </m:fPr>
                        <m:num>
                          <m:r>
                            <a:rPr lang="es-EC" sz="2400" b="1" i="1" smtClean="0">
                              <a:latin typeface="Cambria Math" panose="02040503050406030204" pitchFamily="18" charset="0"/>
                            </a:rPr>
                            <m:t>𝒅𝑸</m:t>
                          </m:r>
                        </m:num>
                        <m:den>
                          <m:r>
                            <a:rPr lang="es-EC" sz="2400" b="1" i="1" smtClean="0">
                              <a:latin typeface="Cambria Math" panose="02040503050406030204" pitchFamily="18" charset="0"/>
                            </a:rPr>
                            <m:t>𝒅𝑻</m:t>
                          </m:r>
                        </m:den>
                      </m:f>
                      <m:r>
                        <a:rPr lang="es-EC" sz="2400" b="1" i="1" smtClean="0">
                          <a:latin typeface="Cambria Math" panose="02040503050406030204" pitchFamily="18" charset="0"/>
                        </a:rPr>
                        <m:t>:</m:t>
                      </m:r>
                      <m:r>
                        <a:rPr lang="es-EC" sz="2400" b="1" i="1" smtClean="0">
                          <a:latin typeface="Cambria Math" panose="02040503050406030204" pitchFamily="18" charset="0"/>
                        </a:rPr>
                        <m:t>𝒉</m:t>
                      </m:r>
                      <m:sSub>
                        <m:sSubPr>
                          <m:ctrlPr>
                            <a:rPr lang="es-EC" sz="2400" b="1" i="1" smtClean="0">
                              <a:latin typeface="Cambria Math" panose="02040503050406030204" pitchFamily="18" charset="0"/>
                            </a:rPr>
                          </m:ctrlPr>
                        </m:sSubPr>
                        <m:e>
                          <m:r>
                            <a:rPr lang="es-EC" sz="2400" b="1" i="1" smtClean="0">
                              <a:latin typeface="Cambria Math" panose="02040503050406030204" pitchFamily="18" charset="0"/>
                            </a:rPr>
                            <m:t>𝑨</m:t>
                          </m:r>
                        </m:e>
                        <m:sub>
                          <m:r>
                            <a:rPr lang="es-EC" sz="2400" b="1" i="1" smtClean="0">
                              <a:latin typeface="Cambria Math" panose="02040503050406030204" pitchFamily="18" charset="0"/>
                            </a:rPr>
                            <m:t>𝑺</m:t>
                          </m:r>
                        </m:sub>
                      </m:sSub>
                      <m:r>
                        <a:rPr lang="es-EC" sz="2400" b="1" i="1" smtClean="0">
                          <a:latin typeface="Cambria Math" panose="02040503050406030204" pitchFamily="18" charset="0"/>
                        </a:rPr>
                        <m:t>(</m:t>
                      </m:r>
                      <m:r>
                        <a:rPr lang="es-EC" sz="2400" b="1" i="1" smtClean="0">
                          <a:latin typeface="Cambria Math" panose="02040503050406030204" pitchFamily="18" charset="0"/>
                        </a:rPr>
                        <m:t>𝑻𝒔</m:t>
                      </m:r>
                      <m:r>
                        <a:rPr lang="es-EC" sz="2400" b="1" i="1" smtClean="0">
                          <a:latin typeface="Cambria Math" panose="02040503050406030204" pitchFamily="18" charset="0"/>
                        </a:rPr>
                        <m:t>−</m:t>
                      </m:r>
                      <m:sSub>
                        <m:sSubPr>
                          <m:ctrlPr>
                            <a:rPr lang="es-EC" sz="2400" b="1" i="1" smtClean="0">
                              <a:latin typeface="Cambria Math" panose="02040503050406030204" pitchFamily="18" charset="0"/>
                            </a:rPr>
                          </m:ctrlPr>
                        </m:sSubPr>
                        <m:e>
                          <m:r>
                            <a:rPr lang="es-EC" sz="2400" b="1" i="1" smtClean="0">
                              <a:latin typeface="Cambria Math" panose="02040503050406030204" pitchFamily="18" charset="0"/>
                            </a:rPr>
                            <m:t>𝑻</m:t>
                          </m:r>
                        </m:e>
                        <m:sub>
                          <m:r>
                            <a:rPr lang="es-EC" sz="2400" b="1" i="1" smtClean="0">
                              <a:latin typeface="Cambria Math" panose="02040503050406030204" pitchFamily="18" charset="0"/>
                            </a:rPr>
                            <m:t>𝒊𝒏𝒇</m:t>
                          </m:r>
                        </m:sub>
                      </m:sSub>
                      <m:r>
                        <a:rPr lang="es-EC" sz="2400" b="1" i="1" smtClean="0">
                          <a:latin typeface="Cambria Math" panose="02040503050406030204" pitchFamily="18" charset="0"/>
                        </a:rPr>
                        <m:t>)</m:t>
                      </m:r>
                    </m:oMath>
                  </m:oMathPara>
                </a14:m>
                <a:endParaRPr lang="es-EC" sz="2400" b="1"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200" y="1723801"/>
                <a:ext cx="10515600" cy="4351338"/>
              </a:xfrm>
              <a:blipFill rotWithShape="0">
                <a:blip r:embed="rId2"/>
                <a:stretch>
                  <a:fillRect l="-928" t="-1120" r="-870"/>
                </a:stretch>
              </a:blipFill>
            </p:spPr>
            <p:txBody>
              <a:bodyPr/>
              <a:lstStyle/>
              <a:p>
                <a:r>
                  <a:rPr lang="es-EC">
                    <a:noFill/>
                  </a:rPr>
                  <a:t> </a:t>
                </a:r>
              </a:p>
            </p:txBody>
          </p:sp>
        </mc:Fallback>
      </mc:AlternateContent>
      <p:pic>
        <p:nvPicPr>
          <p:cNvPr id="4" name="Imagen 3"/>
          <p:cNvPicPr>
            <a:picLocks noChangeAspect="1"/>
          </p:cNvPicPr>
          <p:nvPr/>
        </p:nvPicPr>
        <p:blipFill>
          <a:blip r:embed="rId3"/>
          <a:stretch>
            <a:fillRect/>
          </a:stretch>
        </p:blipFill>
        <p:spPr>
          <a:xfrm>
            <a:off x="8525815" y="3787567"/>
            <a:ext cx="3214352" cy="2390602"/>
          </a:xfrm>
          <a:prstGeom prst="rect">
            <a:avLst/>
          </a:prstGeom>
        </p:spPr>
      </p:pic>
      <p:pic>
        <p:nvPicPr>
          <p:cNvPr id="5" name="Imagen 4"/>
          <p:cNvPicPr>
            <a:picLocks noChangeAspect="1"/>
          </p:cNvPicPr>
          <p:nvPr/>
        </p:nvPicPr>
        <p:blipFill>
          <a:blip r:embed="rId4"/>
          <a:stretch>
            <a:fillRect/>
          </a:stretch>
        </p:blipFill>
        <p:spPr>
          <a:xfrm>
            <a:off x="8650914" y="213775"/>
            <a:ext cx="2514600" cy="866775"/>
          </a:xfrm>
          <a:prstGeom prst="rect">
            <a:avLst/>
          </a:prstGeom>
        </p:spPr>
      </p:pic>
    </p:spTree>
    <p:extLst>
      <p:ext uri="{BB962C8B-B14F-4D97-AF65-F5344CB8AC3E}">
        <p14:creationId xmlns:p14="http://schemas.microsoft.com/office/powerpoint/2010/main" val="2580000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45410"/>
            <a:ext cx="10515600" cy="1325563"/>
          </a:xfrm>
        </p:spPr>
        <p:txBody>
          <a:bodyPr>
            <a:normAutofit/>
          </a:bodyPr>
          <a:lstStyle/>
          <a:p>
            <a:pPr algn="ctr"/>
            <a:r>
              <a:rPr lang="es-EC" sz="2800" b="1" dirty="0" smtClean="0"/>
              <a:t>MARCO TEÓRICO</a:t>
            </a:r>
            <a:br>
              <a:rPr lang="es-EC" sz="2800" b="1" dirty="0" smtClean="0"/>
            </a:br>
            <a:r>
              <a:rPr lang="es-EC" sz="2800" b="1" dirty="0" smtClean="0"/>
              <a:t>Procesos  de Transferencia de Calor</a:t>
            </a:r>
            <a:endParaRPr lang="es-EC" sz="2800" b="1"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954110" y="1525569"/>
                <a:ext cx="10515600" cy="4351338"/>
              </a:xfrm>
            </p:spPr>
            <p:txBody>
              <a:bodyPr/>
              <a:lstStyle/>
              <a:p>
                <a:r>
                  <a:rPr lang="es-EC" sz="2400" b="1" dirty="0" smtClean="0"/>
                  <a:t>Conducción</a:t>
                </a:r>
              </a:p>
              <a:p>
                <a:pPr marL="0" indent="0" algn="just">
                  <a:buNone/>
                </a:pPr>
                <a:r>
                  <a:rPr lang="es-EC" sz="2400" dirty="0" smtClean="0"/>
                  <a:t>Es la capacidad de una sustancia de transferir la energía cinética de sus moléculas a otras con las que está en contacto y se relaciona con los gradientes de temperatura dentro del cuerpo. Su magnitud inversa es la resistividad térmica. Es gobernada por la ley de Fourier de la Conducción del calor</a:t>
                </a:r>
                <a:r>
                  <a:rPr lang="es-EC" dirty="0" smtClean="0"/>
                  <a:t>.</a:t>
                </a:r>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sz="2400" b="1" i="1" smtClean="0">
                              <a:latin typeface="Cambria Math" panose="02040503050406030204" pitchFamily="18" charset="0"/>
                            </a:rPr>
                          </m:ctrlPr>
                        </m:sSubPr>
                        <m:e>
                          <m:r>
                            <a:rPr lang="es-EC" sz="2400" b="1" i="1" smtClean="0">
                              <a:latin typeface="Cambria Math" panose="02040503050406030204" pitchFamily="18" charset="0"/>
                            </a:rPr>
                            <m:t>𝑸</m:t>
                          </m:r>
                        </m:e>
                        <m:sub>
                          <m:r>
                            <a:rPr lang="es-EC" sz="2400" b="1" i="1" smtClean="0">
                              <a:latin typeface="Cambria Math" panose="02040503050406030204" pitchFamily="18" charset="0"/>
                            </a:rPr>
                            <m:t>𝒄𝒐𝒏𝒅</m:t>
                          </m:r>
                          <m:r>
                            <a:rPr lang="es-EC" sz="2400" b="1" i="1" smtClean="0">
                              <a:latin typeface="Cambria Math" panose="02040503050406030204" pitchFamily="18" charset="0"/>
                            </a:rPr>
                            <m:t>=−</m:t>
                          </m:r>
                          <m:r>
                            <a:rPr lang="es-EC" sz="2400" b="1" i="1" smtClean="0">
                              <a:latin typeface="Cambria Math" panose="02040503050406030204" pitchFamily="18" charset="0"/>
                            </a:rPr>
                            <m:t>𝒌𝑨</m:t>
                          </m:r>
                          <m:f>
                            <m:fPr>
                              <m:ctrlPr>
                                <a:rPr lang="es-EC" sz="2400" b="1" i="1" smtClean="0">
                                  <a:latin typeface="Cambria Math" panose="02040503050406030204" pitchFamily="18" charset="0"/>
                                </a:rPr>
                              </m:ctrlPr>
                            </m:fPr>
                            <m:num>
                              <m:r>
                                <a:rPr lang="es-EC" sz="2400" b="1" i="1" smtClean="0">
                                  <a:latin typeface="Cambria Math" panose="02040503050406030204" pitchFamily="18" charset="0"/>
                                </a:rPr>
                                <m:t>𝒅𝑻</m:t>
                              </m:r>
                            </m:num>
                            <m:den>
                              <m:r>
                                <a:rPr lang="es-EC" sz="2400" b="1" i="1" smtClean="0">
                                  <a:latin typeface="Cambria Math" panose="02040503050406030204" pitchFamily="18" charset="0"/>
                                </a:rPr>
                                <m:t>𝒅𝒙</m:t>
                              </m:r>
                            </m:den>
                          </m:f>
                        </m:sub>
                      </m:sSub>
                    </m:oMath>
                  </m:oMathPara>
                </a14:m>
                <a:endParaRPr lang="es-EC" sz="2400" b="1"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954110" y="1525569"/>
                <a:ext cx="10515600" cy="4351338"/>
              </a:xfrm>
              <a:blipFill rotWithShape="0">
                <a:blip r:embed="rId2"/>
                <a:stretch>
                  <a:fillRect l="-928" t="-1120" r="-870"/>
                </a:stretch>
              </a:blipFill>
            </p:spPr>
            <p:txBody>
              <a:bodyPr/>
              <a:lstStyle/>
              <a:p>
                <a:r>
                  <a:rPr lang="es-EC">
                    <a:noFill/>
                  </a:rPr>
                  <a:t> </a:t>
                </a:r>
              </a:p>
            </p:txBody>
          </p:sp>
        </mc:Fallback>
      </mc:AlternateContent>
      <p:pic>
        <p:nvPicPr>
          <p:cNvPr id="4" name="Imagen 3"/>
          <p:cNvPicPr>
            <a:picLocks noChangeAspect="1"/>
          </p:cNvPicPr>
          <p:nvPr/>
        </p:nvPicPr>
        <p:blipFill>
          <a:blip r:embed="rId3"/>
          <a:stretch>
            <a:fillRect/>
          </a:stretch>
        </p:blipFill>
        <p:spPr>
          <a:xfrm>
            <a:off x="7907628" y="3555146"/>
            <a:ext cx="3446172" cy="2518358"/>
          </a:xfrm>
          <a:prstGeom prst="rect">
            <a:avLst/>
          </a:prstGeom>
        </p:spPr>
      </p:pic>
      <p:pic>
        <p:nvPicPr>
          <p:cNvPr id="5" name="Imagen 4"/>
          <p:cNvPicPr>
            <a:picLocks noChangeAspect="1"/>
          </p:cNvPicPr>
          <p:nvPr/>
        </p:nvPicPr>
        <p:blipFill>
          <a:blip r:embed="rId4"/>
          <a:stretch>
            <a:fillRect/>
          </a:stretch>
        </p:blipFill>
        <p:spPr>
          <a:xfrm>
            <a:off x="8540839" y="365125"/>
            <a:ext cx="2514600" cy="866775"/>
          </a:xfrm>
          <a:prstGeom prst="rect">
            <a:avLst/>
          </a:prstGeom>
        </p:spPr>
      </p:pic>
    </p:spTree>
    <p:extLst>
      <p:ext uri="{BB962C8B-B14F-4D97-AF65-F5344CB8AC3E}">
        <p14:creationId xmlns:p14="http://schemas.microsoft.com/office/powerpoint/2010/main" val="1453436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2230</TotalTime>
  <Words>876</Words>
  <Application>Microsoft Office PowerPoint</Application>
  <PresentationFormat>Panorámica</PresentationFormat>
  <Paragraphs>122</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Cambria Math</vt:lpstr>
      <vt:lpstr>Century Gothic</vt:lpstr>
      <vt:lpstr>Wingdings 3</vt:lpstr>
      <vt:lpstr>Espiral</vt:lpstr>
      <vt:lpstr>DEPARTAMENTO DE CIENCIAS DE LA ENERGÍA Y MECÁNICA  CARRERA DE INGENIERÍA MECATRÓNICA  TRABAJO DE TITULACIÓN, PREVIO A LA OBTENCIÓN DEL TÍTULO DE INGENIERO MECATRÓNICO</vt:lpstr>
      <vt:lpstr>DEFINICIÓN DEL PROBLEMA  </vt:lpstr>
      <vt:lpstr>OBJETIVO GENERAL</vt:lpstr>
      <vt:lpstr>OBJETIVOS  ESPECÍFICOS</vt:lpstr>
      <vt:lpstr>       ANTECEDENTES  Deshidratador a Gas</vt:lpstr>
      <vt:lpstr> ANTECEDENTES  Deshidratadores Solares</vt:lpstr>
      <vt:lpstr>MARCO TEÓRICO</vt:lpstr>
      <vt:lpstr>MARCO TEÓRICO Procesos  de Transferencia de Calor</vt:lpstr>
      <vt:lpstr>MARCO TEÓRICO Procesos  de Transferencia de Calor</vt:lpstr>
      <vt:lpstr>MARCO TEÓRICO Desarrollo del Proceso de la Uvilla</vt:lpstr>
      <vt:lpstr>MARCO TEÓRICO Desarrollo del Proceso de la Uvilla</vt:lpstr>
      <vt:lpstr>MARCO TEÓRICO Desarrollo del Proceso de la Uvilla</vt:lpstr>
      <vt:lpstr>Materiales de Fabricación</vt:lpstr>
      <vt:lpstr>Materiales Eléctricos</vt:lpstr>
      <vt:lpstr>Materiales  de Control</vt:lpstr>
      <vt:lpstr>CONTROL DEL PROCESO</vt:lpstr>
      <vt:lpstr>CONTROL DEL PROCESO</vt:lpstr>
      <vt:lpstr>CONTROL DEL PROCESO</vt:lpstr>
      <vt:lpstr>Elementos Metal Mecánicos</vt:lpstr>
      <vt:lpstr>Elementos Metal Mecánicos</vt:lpstr>
      <vt:lpstr>Elementos Metal Mecánicos</vt:lpstr>
      <vt:lpstr>FICHA TÉCNICA</vt:lpstr>
      <vt:lpstr>VIABILIDAD</vt:lpstr>
      <vt:lpstr>RESULTADOS</vt:lpstr>
      <vt:lpstr>CONCLUSIONES</vt:lpstr>
      <vt:lpstr> PRESENTACIÓN A LA VENTA DEL PRODUCTO</vt:lpstr>
      <vt:lpstr> DATASHEET DESHIDRATADORA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Características Deshidratador Jxhg-</dc:title>
  <dc:creator>David-M</dc:creator>
  <cp:lastModifiedBy>David-M</cp:lastModifiedBy>
  <cp:revision>74</cp:revision>
  <dcterms:created xsi:type="dcterms:W3CDTF">2016-01-25T04:58:26Z</dcterms:created>
  <dcterms:modified xsi:type="dcterms:W3CDTF">2016-01-26T18:09:11Z</dcterms:modified>
</cp:coreProperties>
</file>