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8">
  <p:sldMasterIdLst>
    <p:sldMasterId id="2147483672" r:id="rId1"/>
  </p:sldMasterIdLst>
  <p:notesMasterIdLst>
    <p:notesMasterId r:id="rId46"/>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91" r:id="rId17"/>
    <p:sldId id="272" r:id="rId18"/>
    <p:sldId id="273" r:id="rId19"/>
    <p:sldId id="274" r:id="rId20"/>
    <p:sldId id="275" r:id="rId21"/>
    <p:sldId id="292" r:id="rId22"/>
    <p:sldId id="299" r:id="rId23"/>
    <p:sldId id="276" r:id="rId24"/>
    <p:sldId id="277" r:id="rId25"/>
    <p:sldId id="278" r:id="rId26"/>
    <p:sldId id="293" r:id="rId27"/>
    <p:sldId id="294" r:id="rId28"/>
    <p:sldId id="295" r:id="rId29"/>
    <p:sldId id="279" r:id="rId30"/>
    <p:sldId id="280" r:id="rId31"/>
    <p:sldId id="281" r:id="rId32"/>
    <p:sldId id="282" r:id="rId33"/>
    <p:sldId id="283" r:id="rId34"/>
    <p:sldId id="284" r:id="rId35"/>
    <p:sldId id="285" r:id="rId36"/>
    <p:sldId id="286" r:id="rId37"/>
    <p:sldId id="287" r:id="rId38"/>
    <p:sldId id="288" r:id="rId39"/>
    <p:sldId id="289" r:id="rId40"/>
    <p:sldId id="296" r:id="rId41"/>
    <p:sldId id="301" r:id="rId42"/>
    <p:sldId id="297" r:id="rId43"/>
    <p:sldId id="300" r:id="rId44"/>
    <p:sldId id="298" r:id="rId4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7367" autoAdjust="0"/>
  </p:normalViewPr>
  <p:slideViewPr>
    <p:cSldViewPr>
      <p:cViewPr>
        <p:scale>
          <a:sx n="50" d="100"/>
          <a:sy n="50" d="100"/>
        </p:scale>
        <p:origin x="-1956" y="-606"/>
      </p:cViewPr>
      <p:guideLst>
        <p:guide orient="horz" pos="2160"/>
        <p:guide pos="2880"/>
      </p:guideLst>
    </p:cSldViewPr>
  </p:slideViewPr>
  <p:notesTextViewPr>
    <p:cViewPr>
      <p:scale>
        <a:sx n="1" d="1"/>
        <a:sy n="1" d="1"/>
      </p:scale>
      <p:origin x="0" y="0"/>
    </p:cViewPr>
  </p:notesTextViewPr>
  <p:sorterViewPr>
    <p:cViewPr>
      <p:scale>
        <a:sx n="100" d="100"/>
        <a:sy n="100" d="100"/>
      </p:scale>
      <p:origin x="0" y="5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UARIO\Desktop\tesis\hoja%20de%20campo%20pci.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USUARIO\Desktop\tesis\ensayo%20de%20contenido%20asfalto.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USUARIO\Desktop\tesis\ensayo%20de%20contenido%20asfalto.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USUARIO\Desktop\tesis\ensayo%20de%20contenido%20asfalt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UARIO\Desktop\tesis\hoja%20de%20campo%20pci.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UARIO\Desktop\tesis\hoja%20de%20campo%20pci.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UARIO\Desktop\tesis\hoja%20de%20campo%20pci.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Gr&#225;fico%202%20en%20Microsoft%20Word"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USUARIO\Desktop\tesis\ensayo%20de%20contenido%20asfalto.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USUARIO\Desktop\tesis\ensayo%20de%20contenido%20asfalto.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USUARIO\Desktop\tesis\ensayo%20de%20contenido%20asfalto.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USUARIO\Desktop\tesis\ensayo%20de%20contenido%20asfalt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Estado de daño  Via PAVER</a:t>
            </a:r>
          </a:p>
        </c:rich>
      </c:tx>
      <c:layout/>
      <c:overlay val="0"/>
    </c:title>
    <c:autoTitleDeleted val="0"/>
    <c:plotArea>
      <c:layout>
        <c:manualLayout>
          <c:layoutTarget val="inner"/>
          <c:xMode val="edge"/>
          <c:yMode val="edge"/>
          <c:x val="0.17488079106390772"/>
          <c:y val="0.20602686656787828"/>
          <c:w val="0.43147311237258135"/>
          <c:h val="0.68462523365391137"/>
        </c:manualLayout>
      </c:layout>
      <c:pieChart>
        <c:varyColors val="1"/>
        <c:ser>
          <c:idx val="0"/>
          <c:order val="0"/>
          <c:dLbls>
            <c:showLegendKey val="0"/>
            <c:showVal val="0"/>
            <c:showCatName val="0"/>
            <c:showSerName val="0"/>
            <c:showPercent val="1"/>
            <c:showBubbleSize val="0"/>
            <c:showLeaderLines val="1"/>
          </c:dLbls>
          <c:cat>
            <c:strRef>
              <c:f>'resultados '!$AC$129:$AC$135</c:f>
              <c:strCache>
                <c:ptCount val="7"/>
                <c:pt idx="0">
                  <c:v>EXCELENTE</c:v>
                </c:pt>
                <c:pt idx="1">
                  <c:v>MUY BUENA</c:v>
                </c:pt>
                <c:pt idx="2">
                  <c:v>BUENA</c:v>
                </c:pt>
                <c:pt idx="3">
                  <c:v>REGULAR</c:v>
                </c:pt>
                <c:pt idx="4">
                  <c:v>MALA</c:v>
                </c:pt>
                <c:pt idx="5">
                  <c:v>MUY MALA</c:v>
                </c:pt>
                <c:pt idx="6">
                  <c:v>DETERIORADA</c:v>
                </c:pt>
              </c:strCache>
            </c:strRef>
          </c:cat>
          <c:val>
            <c:numRef>
              <c:f>'resultados '!$AF$129:$AF$135</c:f>
              <c:numCache>
                <c:formatCode>0.00</c:formatCode>
                <c:ptCount val="7"/>
                <c:pt idx="0">
                  <c:v>0.83333333333333337</c:v>
                </c:pt>
                <c:pt idx="1">
                  <c:v>10.833333333333334</c:v>
                </c:pt>
                <c:pt idx="2">
                  <c:v>26.666666666666668</c:v>
                </c:pt>
                <c:pt idx="3">
                  <c:v>19.166666666666668</c:v>
                </c:pt>
                <c:pt idx="4">
                  <c:v>20</c:v>
                </c:pt>
                <c:pt idx="5">
                  <c:v>15.833333333333334</c:v>
                </c:pt>
                <c:pt idx="6">
                  <c:v>6.666666666666667</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txPr>
    <a:bodyPr/>
    <a:lstStyle/>
    <a:p>
      <a:pPr>
        <a:defRPr sz="1200"/>
      </a:pPr>
      <a:endParaRPr lang="es-EC"/>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0"/>
          <c:tx>
            <c:v>Muestra 18</c:v>
          </c:tx>
          <c:xVal>
            <c:numRef>
              <c:f>'3M'!$A$2:$A$12</c:f>
              <c:numCache>
                <c:formatCode>General</c:formatCode>
                <c:ptCount val="11"/>
                <c:pt idx="0">
                  <c:v>25</c:v>
                </c:pt>
                <c:pt idx="1">
                  <c:v>19</c:v>
                </c:pt>
                <c:pt idx="2">
                  <c:v>12.5</c:v>
                </c:pt>
                <c:pt idx="3">
                  <c:v>9.5</c:v>
                </c:pt>
                <c:pt idx="4">
                  <c:v>4.75</c:v>
                </c:pt>
                <c:pt idx="5">
                  <c:v>2.36</c:v>
                </c:pt>
                <c:pt idx="6">
                  <c:v>1.18</c:v>
                </c:pt>
                <c:pt idx="7">
                  <c:v>0.6</c:v>
                </c:pt>
                <c:pt idx="8">
                  <c:v>0.3</c:v>
                </c:pt>
                <c:pt idx="9">
                  <c:v>0.15</c:v>
                </c:pt>
                <c:pt idx="10">
                  <c:v>7.4999999999999997E-2</c:v>
                </c:pt>
              </c:numCache>
            </c:numRef>
          </c:xVal>
          <c:yVal>
            <c:numRef>
              <c:f>'3M'!$B$2:$B$13</c:f>
              <c:numCache>
                <c:formatCode>0.00</c:formatCode>
                <c:ptCount val="12"/>
                <c:pt idx="0">
                  <c:v>100</c:v>
                </c:pt>
                <c:pt idx="1">
                  <c:v>100</c:v>
                </c:pt>
                <c:pt idx="2">
                  <c:v>89.786568013659647</c:v>
                </c:pt>
                <c:pt idx="3">
                  <c:v>78.375071143995456</c:v>
                </c:pt>
                <c:pt idx="4">
                  <c:v>52.546955036994881</c:v>
                </c:pt>
                <c:pt idx="5">
                  <c:v>37.760387023335234</c:v>
                </c:pt>
                <c:pt idx="6">
                  <c:v>27.723392145702903</c:v>
                </c:pt>
                <c:pt idx="7">
                  <c:v>22.55264655663062</c:v>
                </c:pt>
                <c:pt idx="8">
                  <c:v>15.247581104154804</c:v>
                </c:pt>
                <c:pt idx="9">
                  <c:v>8.3067729083665256</c:v>
                </c:pt>
                <c:pt idx="10">
                  <c:v>4.1291974957313471</c:v>
                </c:pt>
                <c:pt idx="11">
                  <c:v>0</c:v>
                </c:pt>
              </c:numCache>
            </c:numRef>
          </c:yVal>
          <c:smooth val="1"/>
        </c:ser>
        <c:ser>
          <c:idx val="2"/>
          <c:order val="1"/>
          <c:tx>
            <c:v>Muestra 13</c:v>
          </c:tx>
          <c:xVal>
            <c:numRef>
              <c:f>'3M'!$A$2:$A$13</c:f>
              <c:numCache>
                <c:formatCode>General</c:formatCode>
                <c:ptCount val="12"/>
                <c:pt idx="0">
                  <c:v>25</c:v>
                </c:pt>
                <c:pt idx="1">
                  <c:v>19</c:v>
                </c:pt>
                <c:pt idx="2">
                  <c:v>12.5</c:v>
                </c:pt>
                <c:pt idx="3">
                  <c:v>9.5</c:v>
                </c:pt>
                <c:pt idx="4">
                  <c:v>4.75</c:v>
                </c:pt>
                <c:pt idx="5">
                  <c:v>2.36</c:v>
                </c:pt>
                <c:pt idx="6">
                  <c:v>1.18</c:v>
                </c:pt>
                <c:pt idx="7">
                  <c:v>0.6</c:v>
                </c:pt>
                <c:pt idx="8">
                  <c:v>0.3</c:v>
                </c:pt>
                <c:pt idx="9">
                  <c:v>0.15</c:v>
                </c:pt>
                <c:pt idx="10">
                  <c:v>7.4999999999999997E-2</c:v>
                </c:pt>
              </c:numCache>
            </c:numRef>
          </c:xVal>
          <c:yVal>
            <c:numRef>
              <c:f>'3M'!$C$2:$C$13</c:f>
              <c:numCache>
                <c:formatCode>0.00</c:formatCode>
                <c:ptCount val="12"/>
                <c:pt idx="0">
                  <c:v>100</c:v>
                </c:pt>
                <c:pt idx="1">
                  <c:v>100</c:v>
                </c:pt>
                <c:pt idx="2">
                  <c:v>87.073206018518519</c:v>
                </c:pt>
                <c:pt idx="3">
                  <c:v>61.172598379629626</c:v>
                </c:pt>
                <c:pt idx="4">
                  <c:v>46.737557870370367</c:v>
                </c:pt>
                <c:pt idx="5">
                  <c:v>35.05859375</c:v>
                </c:pt>
                <c:pt idx="6">
                  <c:v>27.086950231481481</c:v>
                </c:pt>
                <c:pt idx="7">
                  <c:v>17.697482638888886</c:v>
                </c:pt>
                <c:pt idx="8">
                  <c:v>9.0675636574074048</c:v>
                </c:pt>
                <c:pt idx="9">
                  <c:v>3.6241319444444429</c:v>
                </c:pt>
                <c:pt idx="10">
                  <c:v>0</c:v>
                </c:pt>
                <c:pt idx="11">
                  <c:v>0</c:v>
                </c:pt>
              </c:numCache>
            </c:numRef>
          </c:yVal>
          <c:smooth val="1"/>
        </c:ser>
        <c:ser>
          <c:idx val="3"/>
          <c:order val="2"/>
          <c:tx>
            <c:v>Muestra 14</c:v>
          </c:tx>
          <c:xVal>
            <c:numRef>
              <c:f>'3M'!$A$2:$A$13</c:f>
              <c:numCache>
                <c:formatCode>General</c:formatCode>
                <c:ptCount val="12"/>
                <c:pt idx="0">
                  <c:v>25</c:v>
                </c:pt>
                <c:pt idx="1">
                  <c:v>19</c:v>
                </c:pt>
                <c:pt idx="2">
                  <c:v>12.5</c:v>
                </c:pt>
                <c:pt idx="3">
                  <c:v>9.5</c:v>
                </c:pt>
                <c:pt idx="4">
                  <c:v>4.75</c:v>
                </c:pt>
                <c:pt idx="5">
                  <c:v>2.36</c:v>
                </c:pt>
                <c:pt idx="6">
                  <c:v>1.18</c:v>
                </c:pt>
                <c:pt idx="7">
                  <c:v>0.6</c:v>
                </c:pt>
                <c:pt idx="8">
                  <c:v>0.3</c:v>
                </c:pt>
                <c:pt idx="9">
                  <c:v>0.15</c:v>
                </c:pt>
                <c:pt idx="10">
                  <c:v>7.4999999999999997E-2</c:v>
                </c:pt>
              </c:numCache>
            </c:numRef>
          </c:xVal>
          <c:yVal>
            <c:numRef>
              <c:f>'3M'!$D$2:$D$13</c:f>
              <c:numCache>
                <c:formatCode>0.00</c:formatCode>
                <c:ptCount val="12"/>
                <c:pt idx="0">
                  <c:v>100</c:v>
                </c:pt>
                <c:pt idx="1">
                  <c:v>100</c:v>
                </c:pt>
                <c:pt idx="2">
                  <c:v>93.300710707211934</c:v>
                </c:pt>
                <c:pt idx="3">
                  <c:v>85.946056157520673</c:v>
                </c:pt>
                <c:pt idx="4">
                  <c:v>62.498543632762434</c:v>
                </c:pt>
                <c:pt idx="5">
                  <c:v>49.134917860887796</c:v>
                </c:pt>
                <c:pt idx="6">
                  <c:v>35.258650821391115</c:v>
                </c:pt>
                <c:pt idx="7">
                  <c:v>26.631131306070131</c:v>
                </c:pt>
                <c:pt idx="8">
                  <c:v>17.76476756378888</c:v>
                </c:pt>
                <c:pt idx="9">
                  <c:v>8.9129674938832579</c:v>
                </c:pt>
                <c:pt idx="10">
                  <c:v>3.8389840382150737</c:v>
                </c:pt>
                <c:pt idx="11">
                  <c:v>0</c:v>
                </c:pt>
              </c:numCache>
            </c:numRef>
          </c:yVal>
          <c:smooth val="1"/>
        </c:ser>
        <c:ser>
          <c:idx val="4"/>
          <c:order val="3"/>
          <c:tx>
            <c:v>Muestra 15</c:v>
          </c:tx>
          <c:xVal>
            <c:numRef>
              <c:f>'3M'!$A$2:$A$13</c:f>
              <c:numCache>
                <c:formatCode>General</c:formatCode>
                <c:ptCount val="12"/>
                <c:pt idx="0">
                  <c:v>25</c:v>
                </c:pt>
                <c:pt idx="1">
                  <c:v>19</c:v>
                </c:pt>
                <c:pt idx="2">
                  <c:v>12.5</c:v>
                </c:pt>
                <c:pt idx="3">
                  <c:v>9.5</c:v>
                </c:pt>
                <c:pt idx="4">
                  <c:v>4.75</c:v>
                </c:pt>
                <c:pt idx="5">
                  <c:v>2.36</c:v>
                </c:pt>
                <c:pt idx="6">
                  <c:v>1.18</c:v>
                </c:pt>
                <c:pt idx="7">
                  <c:v>0.6</c:v>
                </c:pt>
                <c:pt idx="8">
                  <c:v>0.3</c:v>
                </c:pt>
                <c:pt idx="9">
                  <c:v>0.15</c:v>
                </c:pt>
                <c:pt idx="10">
                  <c:v>7.4999999999999997E-2</c:v>
                </c:pt>
              </c:numCache>
            </c:numRef>
          </c:xVal>
          <c:yVal>
            <c:numRef>
              <c:f>'3M'!$E$2:$E$13</c:f>
              <c:numCache>
                <c:formatCode>0.00</c:formatCode>
                <c:ptCount val="12"/>
                <c:pt idx="0">
                  <c:v>100</c:v>
                </c:pt>
                <c:pt idx="1">
                  <c:v>100</c:v>
                </c:pt>
                <c:pt idx="2">
                  <c:v>93.800402061141028</c:v>
                </c:pt>
                <c:pt idx="3">
                  <c:v>85.294729301938673</c:v>
                </c:pt>
                <c:pt idx="4">
                  <c:v>60.320724634332322</c:v>
                </c:pt>
                <c:pt idx="5">
                  <c:v>44.839060008780642</c:v>
                </c:pt>
                <c:pt idx="6">
                  <c:v>34.057351480000918</c:v>
                </c:pt>
                <c:pt idx="7">
                  <c:v>27.277768791736946</c:v>
                </c:pt>
                <c:pt idx="8">
                  <c:v>18.35848141044896</c:v>
                </c:pt>
                <c:pt idx="9">
                  <c:v>9.9983825126510482</c:v>
                </c:pt>
                <c:pt idx="10">
                  <c:v>4.5520715391547384</c:v>
                </c:pt>
                <c:pt idx="11">
                  <c:v>0</c:v>
                </c:pt>
              </c:numCache>
            </c:numRef>
          </c:yVal>
          <c:smooth val="1"/>
        </c:ser>
        <c:ser>
          <c:idx val="5"/>
          <c:order val="4"/>
          <c:tx>
            <c:v>Muestra 4</c:v>
          </c:tx>
          <c:xVal>
            <c:numRef>
              <c:f>'3M'!$A$2:$A$13</c:f>
              <c:numCache>
                <c:formatCode>General</c:formatCode>
                <c:ptCount val="12"/>
                <c:pt idx="0">
                  <c:v>25</c:v>
                </c:pt>
                <c:pt idx="1">
                  <c:v>19</c:v>
                </c:pt>
                <c:pt idx="2">
                  <c:v>12.5</c:v>
                </c:pt>
                <c:pt idx="3">
                  <c:v>9.5</c:v>
                </c:pt>
                <c:pt idx="4">
                  <c:v>4.75</c:v>
                </c:pt>
                <c:pt idx="5">
                  <c:v>2.36</c:v>
                </c:pt>
                <c:pt idx="6">
                  <c:v>1.18</c:v>
                </c:pt>
                <c:pt idx="7">
                  <c:v>0.6</c:v>
                </c:pt>
                <c:pt idx="8">
                  <c:v>0.3</c:v>
                </c:pt>
                <c:pt idx="9">
                  <c:v>0.15</c:v>
                </c:pt>
                <c:pt idx="10">
                  <c:v>7.4999999999999997E-2</c:v>
                </c:pt>
              </c:numCache>
            </c:numRef>
          </c:xVal>
          <c:yVal>
            <c:numRef>
              <c:f>'3M'!$F$2:$F$13</c:f>
              <c:numCache>
                <c:formatCode>0.00</c:formatCode>
                <c:ptCount val="12"/>
                <c:pt idx="0">
                  <c:v>100</c:v>
                </c:pt>
                <c:pt idx="1">
                  <c:v>100</c:v>
                </c:pt>
                <c:pt idx="2">
                  <c:v>84.851154313487243</c:v>
                </c:pt>
                <c:pt idx="3">
                  <c:v>75.173147023086273</c:v>
                </c:pt>
                <c:pt idx="4">
                  <c:v>53.189550425273389</c:v>
                </c:pt>
                <c:pt idx="5">
                  <c:v>40.355407047387601</c:v>
                </c:pt>
                <c:pt idx="6">
                  <c:v>29.407654921020651</c:v>
                </c:pt>
                <c:pt idx="7">
                  <c:v>22.885783718104491</c:v>
                </c:pt>
                <c:pt idx="8">
                  <c:v>14.538274605103283</c:v>
                </c:pt>
                <c:pt idx="9">
                  <c:v>7.2478736330498208</c:v>
                </c:pt>
                <c:pt idx="10">
                  <c:v>3.1500607533414353</c:v>
                </c:pt>
                <c:pt idx="11">
                  <c:v>0</c:v>
                </c:pt>
              </c:numCache>
            </c:numRef>
          </c:yVal>
          <c:smooth val="1"/>
        </c:ser>
        <c:ser>
          <c:idx val="6"/>
          <c:order val="5"/>
          <c:tx>
            <c:v>Muestra 6</c:v>
          </c:tx>
          <c:xVal>
            <c:numRef>
              <c:f>'3M'!$A$2:$A$13</c:f>
              <c:numCache>
                <c:formatCode>General</c:formatCode>
                <c:ptCount val="12"/>
                <c:pt idx="0">
                  <c:v>25</c:v>
                </c:pt>
                <c:pt idx="1">
                  <c:v>19</c:v>
                </c:pt>
                <c:pt idx="2">
                  <c:v>12.5</c:v>
                </c:pt>
                <c:pt idx="3">
                  <c:v>9.5</c:v>
                </c:pt>
                <c:pt idx="4">
                  <c:v>4.75</c:v>
                </c:pt>
                <c:pt idx="5">
                  <c:v>2.36</c:v>
                </c:pt>
                <c:pt idx="6">
                  <c:v>1.18</c:v>
                </c:pt>
                <c:pt idx="7">
                  <c:v>0.6</c:v>
                </c:pt>
                <c:pt idx="8">
                  <c:v>0.3</c:v>
                </c:pt>
                <c:pt idx="9">
                  <c:v>0.15</c:v>
                </c:pt>
                <c:pt idx="10">
                  <c:v>7.4999999999999997E-2</c:v>
                </c:pt>
              </c:numCache>
            </c:numRef>
          </c:xVal>
          <c:yVal>
            <c:numRef>
              <c:f>'3M'!$G$2:$G$13</c:f>
              <c:numCache>
                <c:formatCode>0.00</c:formatCode>
                <c:ptCount val="12"/>
                <c:pt idx="0">
                  <c:v>100</c:v>
                </c:pt>
                <c:pt idx="1">
                  <c:v>100</c:v>
                </c:pt>
                <c:pt idx="2">
                  <c:v>87.073206018518519</c:v>
                </c:pt>
                <c:pt idx="3">
                  <c:v>61.172598379629626</c:v>
                </c:pt>
                <c:pt idx="4">
                  <c:v>46.737557870370367</c:v>
                </c:pt>
                <c:pt idx="5">
                  <c:v>35.05859375</c:v>
                </c:pt>
                <c:pt idx="6">
                  <c:v>27.086950231481481</c:v>
                </c:pt>
                <c:pt idx="7">
                  <c:v>17.697482638888886</c:v>
                </c:pt>
                <c:pt idx="8">
                  <c:v>9.0675636574074048</c:v>
                </c:pt>
                <c:pt idx="9">
                  <c:v>3.6241319444444429</c:v>
                </c:pt>
                <c:pt idx="10">
                  <c:v>0</c:v>
                </c:pt>
                <c:pt idx="11">
                  <c:v>0</c:v>
                </c:pt>
              </c:numCache>
            </c:numRef>
          </c:yVal>
          <c:smooth val="1"/>
        </c:ser>
        <c:ser>
          <c:idx val="7"/>
          <c:order val="6"/>
          <c:tx>
            <c:v>Muestra 7</c:v>
          </c:tx>
          <c:xVal>
            <c:numRef>
              <c:f>'3M'!$A$2:$A$13</c:f>
              <c:numCache>
                <c:formatCode>General</c:formatCode>
                <c:ptCount val="12"/>
                <c:pt idx="0">
                  <c:v>25</c:v>
                </c:pt>
                <c:pt idx="1">
                  <c:v>19</c:v>
                </c:pt>
                <c:pt idx="2">
                  <c:v>12.5</c:v>
                </c:pt>
                <c:pt idx="3">
                  <c:v>9.5</c:v>
                </c:pt>
                <c:pt idx="4">
                  <c:v>4.75</c:v>
                </c:pt>
                <c:pt idx="5">
                  <c:v>2.36</c:v>
                </c:pt>
                <c:pt idx="6">
                  <c:v>1.18</c:v>
                </c:pt>
                <c:pt idx="7">
                  <c:v>0.6</c:v>
                </c:pt>
                <c:pt idx="8">
                  <c:v>0.3</c:v>
                </c:pt>
                <c:pt idx="9">
                  <c:v>0.15</c:v>
                </c:pt>
                <c:pt idx="10">
                  <c:v>7.4999999999999997E-2</c:v>
                </c:pt>
              </c:numCache>
            </c:numRef>
          </c:xVal>
          <c:yVal>
            <c:numRef>
              <c:f>'3M'!$G$2:$G$13</c:f>
              <c:numCache>
                <c:formatCode>0.00</c:formatCode>
                <c:ptCount val="12"/>
                <c:pt idx="0">
                  <c:v>100</c:v>
                </c:pt>
                <c:pt idx="1">
                  <c:v>100</c:v>
                </c:pt>
                <c:pt idx="2">
                  <c:v>87.073206018518519</c:v>
                </c:pt>
                <c:pt idx="3">
                  <c:v>61.172598379629626</c:v>
                </c:pt>
                <c:pt idx="4">
                  <c:v>46.737557870370367</c:v>
                </c:pt>
                <c:pt idx="5">
                  <c:v>35.05859375</c:v>
                </c:pt>
                <c:pt idx="6">
                  <c:v>27.086950231481481</c:v>
                </c:pt>
                <c:pt idx="7">
                  <c:v>17.697482638888886</c:v>
                </c:pt>
                <c:pt idx="8">
                  <c:v>9.0675636574074048</c:v>
                </c:pt>
                <c:pt idx="9">
                  <c:v>3.6241319444444429</c:v>
                </c:pt>
                <c:pt idx="10">
                  <c:v>0</c:v>
                </c:pt>
                <c:pt idx="11">
                  <c:v>0</c:v>
                </c:pt>
              </c:numCache>
            </c:numRef>
          </c:yVal>
          <c:smooth val="1"/>
        </c:ser>
        <c:ser>
          <c:idx val="8"/>
          <c:order val="7"/>
          <c:tx>
            <c:v>Muestra 8</c:v>
          </c:tx>
          <c:xVal>
            <c:numRef>
              <c:f>'3M'!$A$2:$A$13</c:f>
              <c:numCache>
                <c:formatCode>General</c:formatCode>
                <c:ptCount val="12"/>
                <c:pt idx="0">
                  <c:v>25</c:v>
                </c:pt>
                <c:pt idx="1">
                  <c:v>19</c:v>
                </c:pt>
                <c:pt idx="2">
                  <c:v>12.5</c:v>
                </c:pt>
                <c:pt idx="3">
                  <c:v>9.5</c:v>
                </c:pt>
                <c:pt idx="4">
                  <c:v>4.75</c:v>
                </c:pt>
                <c:pt idx="5">
                  <c:v>2.36</c:v>
                </c:pt>
                <c:pt idx="6">
                  <c:v>1.18</c:v>
                </c:pt>
                <c:pt idx="7">
                  <c:v>0.6</c:v>
                </c:pt>
                <c:pt idx="8">
                  <c:v>0.3</c:v>
                </c:pt>
                <c:pt idx="9">
                  <c:v>0.15</c:v>
                </c:pt>
                <c:pt idx="10">
                  <c:v>7.4999999999999997E-2</c:v>
                </c:pt>
              </c:numCache>
            </c:numRef>
          </c:xVal>
          <c:yVal>
            <c:numRef>
              <c:f>'3M'!$H$2:$H$13</c:f>
              <c:numCache>
                <c:formatCode>0.00</c:formatCode>
                <c:ptCount val="12"/>
                <c:pt idx="0">
                  <c:v>100</c:v>
                </c:pt>
                <c:pt idx="1">
                  <c:v>97.345474746986781</c:v>
                </c:pt>
                <c:pt idx="2">
                  <c:v>70.148064056423749</c:v>
                </c:pt>
                <c:pt idx="3">
                  <c:v>57.732905002294629</c:v>
                </c:pt>
                <c:pt idx="4">
                  <c:v>35.60058935774498</c:v>
                </c:pt>
                <c:pt idx="5">
                  <c:v>26.530760126566989</c:v>
                </c:pt>
                <c:pt idx="6">
                  <c:v>20.125117750778969</c:v>
                </c:pt>
                <c:pt idx="7">
                  <c:v>16.436801043453059</c:v>
                </c:pt>
                <c:pt idx="8">
                  <c:v>10.898287480978723</c:v>
                </c:pt>
                <c:pt idx="9">
                  <c:v>5.4056665297939759</c:v>
                </c:pt>
                <c:pt idx="10">
                  <c:v>2.135214125262678</c:v>
                </c:pt>
                <c:pt idx="11">
                  <c:v>0</c:v>
                </c:pt>
              </c:numCache>
            </c:numRef>
          </c:yVal>
          <c:smooth val="1"/>
        </c:ser>
        <c:ser>
          <c:idx val="9"/>
          <c:order val="8"/>
          <c:tx>
            <c:v>Muestra 9</c:v>
          </c:tx>
          <c:xVal>
            <c:numRef>
              <c:f>'3M'!$A$2:$A$13</c:f>
              <c:numCache>
                <c:formatCode>General</c:formatCode>
                <c:ptCount val="12"/>
                <c:pt idx="0">
                  <c:v>25</c:v>
                </c:pt>
                <c:pt idx="1">
                  <c:v>19</c:v>
                </c:pt>
                <c:pt idx="2">
                  <c:v>12.5</c:v>
                </c:pt>
                <c:pt idx="3">
                  <c:v>9.5</c:v>
                </c:pt>
                <c:pt idx="4">
                  <c:v>4.75</c:v>
                </c:pt>
                <c:pt idx="5">
                  <c:v>2.36</c:v>
                </c:pt>
                <c:pt idx="6">
                  <c:v>1.18</c:v>
                </c:pt>
                <c:pt idx="7">
                  <c:v>0.6</c:v>
                </c:pt>
                <c:pt idx="8">
                  <c:v>0.3</c:v>
                </c:pt>
                <c:pt idx="9">
                  <c:v>0.15</c:v>
                </c:pt>
                <c:pt idx="10">
                  <c:v>7.4999999999999997E-2</c:v>
                </c:pt>
              </c:numCache>
            </c:numRef>
          </c:xVal>
          <c:yVal>
            <c:numRef>
              <c:f>'3M'!$I$2:$I$13</c:f>
              <c:numCache>
                <c:formatCode>0.00</c:formatCode>
                <c:ptCount val="12"/>
                <c:pt idx="0">
                  <c:v>100</c:v>
                </c:pt>
                <c:pt idx="1">
                  <c:v>90.441688424717142</c:v>
                </c:pt>
                <c:pt idx="2">
                  <c:v>83.60748476936466</c:v>
                </c:pt>
                <c:pt idx="3">
                  <c:v>71.494778067885107</c:v>
                </c:pt>
                <c:pt idx="4">
                  <c:v>51.031331592689291</c:v>
                </c:pt>
                <c:pt idx="5">
                  <c:v>39.595300261096597</c:v>
                </c:pt>
                <c:pt idx="6">
                  <c:v>28.690165361183631</c:v>
                </c:pt>
                <c:pt idx="7">
                  <c:v>22.532637075718014</c:v>
                </c:pt>
                <c:pt idx="8">
                  <c:v>14.29068755439512</c:v>
                </c:pt>
                <c:pt idx="9">
                  <c:v>6.3881636205395864</c:v>
                </c:pt>
                <c:pt idx="10">
                  <c:v>2.2628372497824074</c:v>
                </c:pt>
                <c:pt idx="11">
                  <c:v>0</c:v>
                </c:pt>
              </c:numCache>
            </c:numRef>
          </c:yVal>
          <c:smooth val="1"/>
        </c:ser>
        <c:ser>
          <c:idx val="0"/>
          <c:order val="9"/>
          <c:tx>
            <c:v>Promedio</c:v>
          </c:tx>
          <c:xVal>
            <c:numRef>
              <c:f>'3M'!$A$2:$A$13</c:f>
              <c:numCache>
                <c:formatCode>General</c:formatCode>
                <c:ptCount val="12"/>
                <c:pt idx="0">
                  <c:v>25</c:v>
                </c:pt>
                <c:pt idx="1">
                  <c:v>19</c:v>
                </c:pt>
                <c:pt idx="2">
                  <c:v>12.5</c:v>
                </c:pt>
                <c:pt idx="3">
                  <c:v>9.5</c:v>
                </c:pt>
                <c:pt idx="4">
                  <c:v>4.75</c:v>
                </c:pt>
                <c:pt idx="5">
                  <c:v>2.36</c:v>
                </c:pt>
                <c:pt idx="6">
                  <c:v>1.18</c:v>
                </c:pt>
                <c:pt idx="7">
                  <c:v>0.6</c:v>
                </c:pt>
                <c:pt idx="8">
                  <c:v>0.3</c:v>
                </c:pt>
                <c:pt idx="9">
                  <c:v>0.15</c:v>
                </c:pt>
                <c:pt idx="10">
                  <c:v>7.4999999999999997E-2</c:v>
                </c:pt>
              </c:numCache>
            </c:numRef>
          </c:xVal>
          <c:yVal>
            <c:numRef>
              <c:f>'3M'!$K$2:$K$13</c:f>
              <c:numCache>
                <c:formatCode>0.00</c:formatCode>
                <c:ptCount val="12"/>
                <c:pt idx="0">
                  <c:v>100</c:v>
                </c:pt>
                <c:pt idx="1">
                  <c:v>98.643018130189319</c:v>
                </c:pt>
                <c:pt idx="2">
                  <c:v>85.029986949379563</c:v>
                </c:pt>
                <c:pt idx="3">
                  <c:v>70.580948545942164</c:v>
                </c:pt>
                <c:pt idx="4">
                  <c:v>48.863928058306485</c:v>
                </c:pt>
                <c:pt idx="5">
                  <c:v>36.578534026202426</c:v>
                </c:pt>
                <c:pt idx="6">
                  <c:v>27.355407341292487</c:v>
                </c:pt>
                <c:pt idx="7">
                  <c:v>20.924380167197707</c:v>
                </c:pt>
                <c:pt idx="8">
                  <c:v>13.330801486009427</c:v>
                </c:pt>
                <c:pt idx="9">
                  <c:v>6.6602895712186063</c:v>
                </c:pt>
                <c:pt idx="10">
                  <c:v>2.5738070838982106</c:v>
                </c:pt>
                <c:pt idx="11">
                  <c:v>0</c:v>
                </c:pt>
              </c:numCache>
            </c:numRef>
          </c:yVal>
          <c:smooth val="1"/>
        </c:ser>
        <c:dLbls>
          <c:showLegendKey val="0"/>
          <c:showVal val="0"/>
          <c:showCatName val="0"/>
          <c:showSerName val="0"/>
          <c:showPercent val="0"/>
          <c:showBubbleSize val="0"/>
        </c:dLbls>
        <c:axId val="123573760"/>
        <c:axId val="123575680"/>
      </c:scatterChart>
      <c:valAx>
        <c:axId val="123573760"/>
        <c:scaling>
          <c:logBase val="10"/>
          <c:orientation val="maxMin"/>
          <c:max val="30"/>
          <c:min val="1.0000000000000002E-2"/>
        </c:scaling>
        <c:delete val="0"/>
        <c:axPos val="b"/>
        <c:majorGridlines/>
        <c:minorGridlines/>
        <c:title>
          <c:tx>
            <c:rich>
              <a:bodyPr/>
              <a:lstStyle/>
              <a:p>
                <a:pPr>
                  <a:defRPr sz="900"/>
                </a:pPr>
                <a:r>
                  <a:rPr lang="es-EC" sz="900"/>
                  <a:t>AberturaTamiz</a:t>
                </a:r>
                <a:r>
                  <a:rPr lang="es-EC" sz="900" baseline="0"/>
                  <a:t> mm</a:t>
                </a:r>
                <a:endParaRPr lang="es-EC" sz="900"/>
              </a:p>
            </c:rich>
          </c:tx>
          <c:overlay val="0"/>
        </c:title>
        <c:numFmt formatCode="General" sourceLinked="1"/>
        <c:majorTickMark val="out"/>
        <c:minorTickMark val="none"/>
        <c:tickLblPos val="low"/>
        <c:txPr>
          <a:bodyPr/>
          <a:lstStyle/>
          <a:p>
            <a:pPr>
              <a:defRPr sz="700"/>
            </a:pPr>
            <a:endParaRPr lang="es-EC"/>
          </a:p>
        </c:txPr>
        <c:crossAx val="123575680"/>
        <c:crossesAt val="0"/>
        <c:crossBetween val="midCat"/>
      </c:valAx>
      <c:valAx>
        <c:axId val="123575680"/>
        <c:scaling>
          <c:orientation val="minMax"/>
          <c:max val="110"/>
          <c:min val="0"/>
        </c:scaling>
        <c:delete val="0"/>
        <c:axPos val="r"/>
        <c:majorGridlines/>
        <c:minorGridlines/>
        <c:title>
          <c:tx>
            <c:rich>
              <a:bodyPr/>
              <a:lstStyle/>
              <a:p>
                <a:pPr>
                  <a:defRPr sz="800"/>
                </a:pPr>
                <a:r>
                  <a:rPr lang="es-EC" sz="800"/>
                  <a:t>Porcentaje</a:t>
                </a:r>
                <a:r>
                  <a:rPr lang="es-EC" sz="800" baseline="0"/>
                  <a:t> que pasa</a:t>
                </a:r>
                <a:endParaRPr lang="es-EC" sz="800"/>
              </a:p>
            </c:rich>
          </c:tx>
          <c:overlay val="0"/>
        </c:title>
        <c:numFmt formatCode="0.00" sourceLinked="1"/>
        <c:majorTickMark val="out"/>
        <c:minorTickMark val="none"/>
        <c:tickLblPos val="high"/>
        <c:txPr>
          <a:bodyPr/>
          <a:lstStyle/>
          <a:p>
            <a:pPr>
              <a:defRPr sz="700"/>
            </a:pPr>
            <a:endParaRPr lang="es-EC"/>
          </a:p>
        </c:txPr>
        <c:crossAx val="123573760"/>
        <c:crossesAt val="1"/>
        <c:crossBetween val="midCat"/>
      </c:valAx>
    </c:plotArea>
    <c:legend>
      <c:legendPos val="r"/>
      <c:overlay val="0"/>
      <c:txPr>
        <a:bodyPr/>
        <a:lstStyle/>
        <a:p>
          <a:pPr>
            <a:defRPr sz="1200"/>
          </a:pPr>
          <a:endParaRPr lang="es-EC"/>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1"/>
          <c:tx>
            <c:v>Curva N°2</c:v>
          </c:tx>
          <c:xVal>
            <c:numRef>
              <c:f>'3M'!$P$3:$P$11</c:f>
              <c:numCache>
                <c:formatCode>General</c:formatCode>
                <c:ptCount val="9"/>
                <c:pt idx="0">
                  <c:v>19</c:v>
                </c:pt>
                <c:pt idx="1">
                  <c:v>12.5</c:v>
                </c:pt>
                <c:pt idx="2">
                  <c:v>4.75</c:v>
                </c:pt>
                <c:pt idx="3">
                  <c:v>2.36</c:v>
                </c:pt>
                <c:pt idx="4">
                  <c:v>0.3</c:v>
                </c:pt>
                <c:pt idx="5">
                  <c:v>7.4999999999999997E-2</c:v>
                </c:pt>
              </c:numCache>
            </c:numRef>
          </c:xVal>
          <c:yVal>
            <c:numRef>
              <c:f>'3M'!$R$3:$R$11</c:f>
              <c:numCache>
                <c:formatCode>General</c:formatCode>
                <c:ptCount val="9"/>
                <c:pt idx="0">
                  <c:v>100</c:v>
                </c:pt>
                <c:pt idx="1">
                  <c:v>100</c:v>
                </c:pt>
                <c:pt idx="2">
                  <c:v>74</c:v>
                </c:pt>
                <c:pt idx="3">
                  <c:v>58</c:v>
                </c:pt>
                <c:pt idx="4">
                  <c:v>21</c:v>
                </c:pt>
                <c:pt idx="5">
                  <c:v>10</c:v>
                </c:pt>
              </c:numCache>
            </c:numRef>
          </c:yVal>
          <c:smooth val="0"/>
        </c:ser>
        <c:ser>
          <c:idx val="0"/>
          <c:order val="0"/>
          <c:tx>
            <c:v>Curva N°1</c:v>
          </c:tx>
          <c:xVal>
            <c:numRef>
              <c:f>'3M'!$P$3:$P$11</c:f>
              <c:numCache>
                <c:formatCode>General</c:formatCode>
                <c:ptCount val="9"/>
                <c:pt idx="0">
                  <c:v>19</c:v>
                </c:pt>
                <c:pt idx="1">
                  <c:v>12.5</c:v>
                </c:pt>
                <c:pt idx="2">
                  <c:v>4.75</c:v>
                </c:pt>
                <c:pt idx="3">
                  <c:v>2.36</c:v>
                </c:pt>
                <c:pt idx="4">
                  <c:v>0.3</c:v>
                </c:pt>
                <c:pt idx="5">
                  <c:v>7.4999999999999997E-2</c:v>
                </c:pt>
              </c:numCache>
            </c:numRef>
          </c:xVal>
          <c:yVal>
            <c:numRef>
              <c:f>'3M'!$Q$3:$Q$11</c:f>
              <c:numCache>
                <c:formatCode>General</c:formatCode>
                <c:ptCount val="9"/>
                <c:pt idx="0">
                  <c:v>100</c:v>
                </c:pt>
                <c:pt idx="1">
                  <c:v>90</c:v>
                </c:pt>
                <c:pt idx="2">
                  <c:v>44</c:v>
                </c:pt>
                <c:pt idx="3">
                  <c:v>28</c:v>
                </c:pt>
                <c:pt idx="4">
                  <c:v>5</c:v>
                </c:pt>
                <c:pt idx="5">
                  <c:v>2</c:v>
                </c:pt>
              </c:numCache>
            </c:numRef>
          </c:yVal>
          <c:smooth val="0"/>
        </c:ser>
        <c:ser>
          <c:idx val="2"/>
          <c:order val="2"/>
          <c:tx>
            <c:v>Curva Promedio</c:v>
          </c:tx>
          <c:xVal>
            <c:numRef>
              <c:f>'3M'!$P$3:$P$8</c:f>
              <c:numCache>
                <c:formatCode>General</c:formatCode>
                <c:ptCount val="6"/>
                <c:pt idx="0">
                  <c:v>19</c:v>
                </c:pt>
                <c:pt idx="1">
                  <c:v>12.5</c:v>
                </c:pt>
                <c:pt idx="2">
                  <c:v>4.75</c:v>
                </c:pt>
                <c:pt idx="3">
                  <c:v>2.36</c:v>
                </c:pt>
                <c:pt idx="4">
                  <c:v>0.3</c:v>
                </c:pt>
                <c:pt idx="5">
                  <c:v>7.4999999999999997E-2</c:v>
                </c:pt>
              </c:numCache>
            </c:numRef>
          </c:xVal>
          <c:yVal>
            <c:numRef>
              <c:f>'3M'!$S$3:$S$8</c:f>
              <c:numCache>
                <c:formatCode>0.00</c:formatCode>
                <c:ptCount val="6"/>
                <c:pt idx="0">
                  <c:v>98.643018130189319</c:v>
                </c:pt>
                <c:pt idx="1">
                  <c:v>85.029986949379563</c:v>
                </c:pt>
                <c:pt idx="2">
                  <c:v>48.863928058306485</c:v>
                </c:pt>
                <c:pt idx="3">
                  <c:v>36.578534026202426</c:v>
                </c:pt>
                <c:pt idx="4">
                  <c:v>13.330801486009427</c:v>
                </c:pt>
                <c:pt idx="5">
                  <c:v>2.5738070838982106</c:v>
                </c:pt>
              </c:numCache>
            </c:numRef>
          </c:yVal>
          <c:smooth val="0"/>
        </c:ser>
        <c:dLbls>
          <c:showLegendKey val="0"/>
          <c:showVal val="0"/>
          <c:showCatName val="0"/>
          <c:showSerName val="0"/>
          <c:showPercent val="0"/>
          <c:showBubbleSize val="0"/>
        </c:dLbls>
        <c:axId val="123862016"/>
        <c:axId val="123614336"/>
      </c:scatterChart>
      <c:valAx>
        <c:axId val="123862016"/>
        <c:scaling>
          <c:logBase val="10"/>
          <c:orientation val="maxMin"/>
        </c:scaling>
        <c:delete val="0"/>
        <c:axPos val="b"/>
        <c:majorGridlines/>
        <c:minorGridlines/>
        <c:title>
          <c:tx>
            <c:rich>
              <a:bodyPr/>
              <a:lstStyle/>
              <a:p>
                <a:pPr>
                  <a:defRPr sz="300"/>
                </a:pPr>
                <a:r>
                  <a:rPr lang="es-EC" sz="900" b="1" i="0" baseline="0">
                    <a:effectLst/>
                  </a:rPr>
                  <a:t>Abertura Tamiz mm</a:t>
                </a:r>
                <a:endParaRPr lang="es-EC" sz="300">
                  <a:effectLst/>
                </a:endParaRPr>
              </a:p>
            </c:rich>
          </c:tx>
          <c:overlay val="0"/>
        </c:title>
        <c:numFmt formatCode="General" sourceLinked="1"/>
        <c:majorTickMark val="out"/>
        <c:minorTickMark val="none"/>
        <c:tickLblPos val="low"/>
        <c:txPr>
          <a:bodyPr/>
          <a:lstStyle/>
          <a:p>
            <a:pPr>
              <a:defRPr sz="700"/>
            </a:pPr>
            <a:endParaRPr lang="es-EC"/>
          </a:p>
        </c:txPr>
        <c:crossAx val="123614336"/>
        <c:crossesAt val="0"/>
        <c:crossBetween val="midCat"/>
      </c:valAx>
      <c:valAx>
        <c:axId val="123614336"/>
        <c:scaling>
          <c:orientation val="minMax"/>
          <c:max val="110"/>
          <c:min val="0"/>
        </c:scaling>
        <c:delete val="0"/>
        <c:axPos val="r"/>
        <c:majorGridlines/>
        <c:minorGridlines/>
        <c:title>
          <c:tx>
            <c:rich>
              <a:bodyPr/>
              <a:lstStyle/>
              <a:p>
                <a:pPr>
                  <a:defRPr/>
                </a:pPr>
                <a:r>
                  <a:rPr lang="es-EC" sz="900" b="1" i="0" baseline="0">
                    <a:effectLst/>
                  </a:rPr>
                  <a:t>Porcentaje que pasa</a:t>
                </a:r>
                <a:endParaRPr lang="es-EC" sz="300">
                  <a:effectLst/>
                </a:endParaRPr>
              </a:p>
            </c:rich>
          </c:tx>
          <c:layout>
            <c:manualLayout>
              <c:xMode val="edge"/>
              <c:yMode val="edge"/>
              <c:x val="0.71841460400409585"/>
              <c:y val="0.2354176076827606"/>
            </c:manualLayout>
          </c:layout>
          <c:overlay val="0"/>
        </c:title>
        <c:numFmt formatCode="General" sourceLinked="1"/>
        <c:majorTickMark val="out"/>
        <c:minorTickMark val="none"/>
        <c:tickLblPos val="high"/>
        <c:txPr>
          <a:bodyPr/>
          <a:lstStyle/>
          <a:p>
            <a:pPr>
              <a:defRPr sz="700"/>
            </a:pPr>
            <a:endParaRPr lang="es-EC"/>
          </a:p>
        </c:txPr>
        <c:crossAx val="123862016"/>
        <c:crossesAt val="1"/>
        <c:crossBetween val="midCat"/>
      </c:valAx>
    </c:plotArea>
    <c:legend>
      <c:legendPos val="r"/>
      <c:layout>
        <c:manualLayout>
          <c:xMode val="edge"/>
          <c:yMode val="edge"/>
          <c:x val="0.79011875757682759"/>
          <c:y val="0.39727318968849823"/>
          <c:w val="0.19194402269223074"/>
          <c:h val="0.28814055219841705"/>
        </c:manualLayout>
      </c:layout>
      <c:overlay val="0"/>
      <c:txPr>
        <a:bodyPr/>
        <a:lstStyle/>
        <a:p>
          <a:pPr>
            <a:defRPr sz="700"/>
          </a:pPr>
          <a:endParaRPr lang="es-EC"/>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1"/>
          <c:tx>
            <c:v>Curva N°2</c:v>
          </c:tx>
          <c:spPr>
            <a:ln w="12700"/>
          </c:spPr>
          <c:xVal>
            <c:numRef>
              <c:f>'3M'!$A$44:$A$50</c:f>
              <c:numCache>
                <c:formatCode>General</c:formatCode>
                <c:ptCount val="7"/>
                <c:pt idx="0">
                  <c:v>19</c:v>
                </c:pt>
                <c:pt idx="1">
                  <c:v>12.5</c:v>
                </c:pt>
                <c:pt idx="2">
                  <c:v>4.75</c:v>
                </c:pt>
                <c:pt idx="3">
                  <c:v>2.36</c:v>
                </c:pt>
                <c:pt idx="4">
                  <c:v>0.3</c:v>
                </c:pt>
                <c:pt idx="5">
                  <c:v>0.15</c:v>
                </c:pt>
                <c:pt idx="6">
                  <c:v>7.4999999999999997E-2</c:v>
                </c:pt>
              </c:numCache>
            </c:numRef>
          </c:xVal>
          <c:yVal>
            <c:numRef>
              <c:f>'3M'!$C$44:$C$50</c:f>
              <c:numCache>
                <c:formatCode>General</c:formatCode>
                <c:ptCount val="7"/>
                <c:pt idx="0">
                  <c:v>100</c:v>
                </c:pt>
                <c:pt idx="1">
                  <c:v>100</c:v>
                </c:pt>
                <c:pt idx="2">
                  <c:v>68</c:v>
                </c:pt>
                <c:pt idx="3">
                  <c:v>52</c:v>
                </c:pt>
                <c:pt idx="4">
                  <c:v>28</c:v>
                </c:pt>
                <c:pt idx="5">
                  <c:v>17</c:v>
                </c:pt>
                <c:pt idx="6">
                  <c:v>8</c:v>
                </c:pt>
              </c:numCache>
            </c:numRef>
          </c:yVal>
          <c:smooth val="0"/>
        </c:ser>
        <c:ser>
          <c:idx val="0"/>
          <c:order val="0"/>
          <c:tx>
            <c:v>Curva N°1</c:v>
          </c:tx>
          <c:spPr>
            <a:ln w="19050"/>
          </c:spPr>
          <c:xVal>
            <c:numRef>
              <c:f>'3M'!$A$44:$A$50</c:f>
              <c:numCache>
                <c:formatCode>General</c:formatCode>
                <c:ptCount val="7"/>
                <c:pt idx="0">
                  <c:v>19</c:v>
                </c:pt>
                <c:pt idx="1">
                  <c:v>12.5</c:v>
                </c:pt>
                <c:pt idx="2">
                  <c:v>4.75</c:v>
                </c:pt>
                <c:pt idx="3">
                  <c:v>2.36</c:v>
                </c:pt>
                <c:pt idx="4">
                  <c:v>0.3</c:v>
                </c:pt>
                <c:pt idx="5">
                  <c:v>0.15</c:v>
                </c:pt>
                <c:pt idx="6">
                  <c:v>7.4999999999999997E-2</c:v>
                </c:pt>
              </c:numCache>
            </c:numRef>
          </c:xVal>
          <c:yVal>
            <c:numRef>
              <c:f>'3M'!$B$44:$B$50</c:f>
              <c:numCache>
                <c:formatCode>General</c:formatCode>
                <c:ptCount val="7"/>
                <c:pt idx="0">
                  <c:v>100</c:v>
                </c:pt>
                <c:pt idx="1">
                  <c:v>80</c:v>
                </c:pt>
                <c:pt idx="2">
                  <c:v>51</c:v>
                </c:pt>
                <c:pt idx="3">
                  <c:v>38</c:v>
                </c:pt>
                <c:pt idx="4">
                  <c:v>17</c:v>
                </c:pt>
                <c:pt idx="5">
                  <c:v>8</c:v>
                </c:pt>
                <c:pt idx="6">
                  <c:v>5</c:v>
                </c:pt>
              </c:numCache>
            </c:numRef>
          </c:yVal>
          <c:smooth val="0"/>
        </c:ser>
        <c:ser>
          <c:idx val="2"/>
          <c:order val="2"/>
          <c:tx>
            <c:v>Curva Promedio</c:v>
          </c:tx>
          <c:spPr>
            <a:ln w="12700"/>
          </c:spPr>
          <c:xVal>
            <c:numRef>
              <c:f>'3M'!$A$44:$A$50</c:f>
              <c:numCache>
                <c:formatCode>General</c:formatCode>
                <c:ptCount val="7"/>
                <c:pt idx="0">
                  <c:v>19</c:v>
                </c:pt>
                <c:pt idx="1">
                  <c:v>12.5</c:v>
                </c:pt>
                <c:pt idx="2">
                  <c:v>4.75</c:v>
                </c:pt>
                <c:pt idx="3">
                  <c:v>2.36</c:v>
                </c:pt>
                <c:pt idx="4">
                  <c:v>0.3</c:v>
                </c:pt>
                <c:pt idx="5">
                  <c:v>0.15</c:v>
                </c:pt>
                <c:pt idx="6">
                  <c:v>7.4999999999999997E-2</c:v>
                </c:pt>
              </c:numCache>
            </c:numRef>
          </c:xVal>
          <c:yVal>
            <c:numRef>
              <c:f>'3M'!$D$44:$D$50</c:f>
              <c:numCache>
                <c:formatCode>0.00</c:formatCode>
                <c:ptCount val="7"/>
                <c:pt idx="0">
                  <c:v>98.643018130189319</c:v>
                </c:pt>
                <c:pt idx="1">
                  <c:v>85.029986949379563</c:v>
                </c:pt>
                <c:pt idx="2">
                  <c:v>48.863928058306485</c:v>
                </c:pt>
                <c:pt idx="3">
                  <c:v>36.578534026202426</c:v>
                </c:pt>
                <c:pt idx="4">
                  <c:v>13.330801486009427</c:v>
                </c:pt>
                <c:pt idx="5" formatCode="General">
                  <c:v>6.6602895712186063</c:v>
                </c:pt>
                <c:pt idx="6">
                  <c:v>2.5738070838982106</c:v>
                </c:pt>
              </c:numCache>
            </c:numRef>
          </c:yVal>
          <c:smooth val="0"/>
        </c:ser>
        <c:dLbls>
          <c:showLegendKey val="0"/>
          <c:showVal val="0"/>
          <c:showCatName val="0"/>
          <c:showSerName val="0"/>
          <c:showPercent val="0"/>
          <c:showBubbleSize val="0"/>
        </c:dLbls>
        <c:axId val="123700352"/>
        <c:axId val="123702272"/>
      </c:scatterChart>
      <c:valAx>
        <c:axId val="123700352"/>
        <c:scaling>
          <c:logBase val="10"/>
          <c:orientation val="maxMin"/>
        </c:scaling>
        <c:delete val="0"/>
        <c:axPos val="b"/>
        <c:majorGridlines/>
        <c:minorGridlines/>
        <c:title>
          <c:tx>
            <c:rich>
              <a:bodyPr/>
              <a:lstStyle/>
              <a:p>
                <a:pPr>
                  <a:defRPr sz="700"/>
                </a:pPr>
                <a:r>
                  <a:rPr lang="es-EC" sz="700"/>
                  <a:t>Abertura</a:t>
                </a:r>
                <a:r>
                  <a:rPr lang="es-EC" sz="700" baseline="0"/>
                  <a:t> del Tamiz </a:t>
                </a:r>
                <a:endParaRPr lang="es-EC" sz="700"/>
              </a:p>
            </c:rich>
          </c:tx>
          <c:overlay val="0"/>
        </c:title>
        <c:numFmt formatCode="General" sourceLinked="1"/>
        <c:majorTickMark val="out"/>
        <c:minorTickMark val="none"/>
        <c:tickLblPos val="low"/>
        <c:txPr>
          <a:bodyPr/>
          <a:lstStyle/>
          <a:p>
            <a:pPr>
              <a:defRPr sz="700"/>
            </a:pPr>
            <a:endParaRPr lang="es-EC"/>
          </a:p>
        </c:txPr>
        <c:crossAx val="123702272"/>
        <c:crossesAt val="0"/>
        <c:crossBetween val="midCat"/>
      </c:valAx>
      <c:valAx>
        <c:axId val="123702272"/>
        <c:scaling>
          <c:orientation val="minMax"/>
          <c:max val="110"/>
          <c:min val="0"/>
        </c:scaling>
        <c:delete val="0"/>
        <c:axPos val="r"/>
        <c:majorGridlines/>
        <c:minorGridlines/>
        <c:title>
          <c:tx>
            <c:rich>
              <a:bodyPr/>
              <a:lstStyle/>
              <a:p>
                <a:pPr>
                  <a:defRPr sz="700"/>
                </a:pPr>
                <a:r>
                  <a:rPr lang="es-EC" sz="700"/>
                  <a:t>Porcentaje que pasa </a:t>
                </a:r>
              </a:p>
            </c:rich>
          </c:tx>
          <c:overlay val="0"/>
        </c:title>
        <c:numFmt formatCode="General" sourceLinked="1"/>
        <c:majorTickMark val="out"/>
        <c:minorTickMark val="none"/>
        <c:tickLblPos val="high"/>
        <c:txPr>
          <a:bodyPr/>
          <a:lstStyle/>
          <a:p>
            <a:pPr>
              <a:defRPr sz="700"/>
            </a:pPr>
            <a:endParaRPr lang="es-EC"/>
          </a:p>
        </c:txPr>
        <c:crossAx val="123700352"/>
        <c:crossesAt val="1"/>
        <c:crossBetween val="midCat"/>
      </c:valAx>
    </c:plotArea>
    <c:legend>
      <c:legendPos val="r"/>
      <c:overlay val="0"/>
      <c:txPr>
        <a:bodyPr/>
        <a:lstStyle/>
        <a:p>
          <a:pPr>
            <a:defRPr sz="700"/>
          </a:pPr>
          <a:endParaRPr lang="es-EC"/>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s-EC" sz="1600" dirty="0"/>
              <a:t>Sentido </a:t>
            </a:r>
            <a:r>
              <a:rPr lang="es-EC" sz="1600" dirty="0" smtClean="0"/>
              <a:t>ESPE-Choclo</a:t>
            </a:r>
            <a:endParaRPr lang="es-EC" sz="1100" dirty="0"/>
          </a:p>
        </c:rich>
      </c:tx>
      <c:layout/>
      <c:overlay val="0"/>
    </c:title>
    <c:autoTitleDeleted val="0"/>
    <c:plotArea>
      <c:layout/>
      <c:pieChart>
        <c:varyColors val="1"/>
        <c:ser>
          <c:idx val="0"/>
          <c:order val="0"/>
          <c:dLbls>
            <c:showLegendKey val="0"/>
            <c:showVal val="0"/>
            <c:showCatName val="0"/>
            <c:showSerName val="0"/>
            <c:showPercent val="1"/>
            <c:showBubbleSize val="0"/>
            <c:showLeaderLines val="1"/>
          </c:dLbls>
          <c:cat>
            <c:strRef>
              <c:f>'resultados '!$AL$130:$AL$136</c:f>
              <c:strCache>
                <c:ptCount val="7"/>
                <c:pt idx="0">
                  <c:v>BUENA</c:v>
                </c:pt>
                <c:pt idx="1">
                  <c:v>MALA</c:v>
                </c:pt>
                <c:pt idx="2">
                  <c:v>REGULAR</c:v>
                </c:pt>
                <c:pt idx="3">
                  <c:v>MUY MALA</c:v>
                </c:pt>
                <c:pt idx="4">
                  <c:v>DETERIORADA</c:v>
                </c:pt>
                <c:pt idx="5">
                  <c:v>MUY BUENA</c:v>
                </c:pt>
                <c:pt idx="6">
                  <c:v>EXCELENTE</c:v>
                </c:pt>
              </c:strCache>
            </c:strRef>
          </c:cat>
          <c:val>
            <c:numRef>
              <c:f>'resultados '!$AO$130:$AO$136</c:f>
              <c:numCache>
                <c:formatCode>0.00</c:formatCode>
                <c:ptCount val="7"/>
                <c:pt idx="0">
                  <c:v>18.333333333333332</c:v>
                </c:pt>
                <c:pt idx="1">
                  <c:v>25</c:v>
                </c:pt>
                <c:pt idx="2">
                  <c:v>16.666666666666668</c:v>
                </c:pt>
                <c:pt idx="3">
                  <c:v>16.666666666666668</c:v>
                </c:pt>
                <c:pt idx="4">
                  <c:v>10</c:v>
                </c:pt>
                <c:pt idx="5">
                  <c:v>11.666666666666666</c:v>
                </c:pt>
                <c:pt idx="6">
                  <c:v>1.6666666666666667</c:v>
                </c:pt>
              </c:numCache>
            </c:numRef>
          </c:val>
        </c:ser>
        <c:dLbls>
          <c:showLegendKey val="0"/>
          <c:showVal val="0"/>
          <c:showCatName val="0"/>
          <c:showSerName val="0"/>
          <c:showPercent val="1"/>
          <c:showBubbleSize val="0"/>
          <c:showLeaderLines val="1"/>
        </c:dLbls>
        <c:firstSliceAng val="0"/>
      </c:pieChart>
    </c:plotArea>
    <c:legend>
      <c:legendPos val="r"/>
      <c:layout/>
      <c:overlay val="0"/>
      <c:txPr>
        <a:bodyPr/>
        <a:lstStyle/>
        <a:p>
          <a:pPr>
            <a:defRPr sz="700"/>
          </a:pPr>
          <a:endParaRPr lang="es-EC"/>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s-EC" sz="1400"/>
              <a:t>Sentido Choclo- ESPE</a:t>
            </a:r>
          </a:p>
        </c:rich>
      </c:tx>
      <c:layout/>
      <c:overlay val="0"/>
    </c:title>
    <c:autoTitleDeleted val="0"/>
    <c:plotArea>
      <c:layout/>
      <c:pieChart>
        <c:varyColors val="1"/>
        <c:ser>
          <c:idx val="0"/>
          <c:order val="0"/>
          <c:dLbls>
            <c:showLegendKey val="0"/>
            <c:showVal val="0"/>
            <c:showCatName val="0"/>
            <c:showSerName val="0"/>
            <c:showPercent val="1"/>
            <c:showBubbleSize val="0"/>
            <c:showLeaderLines val="1"/>
          </c:dLbls>
          <c:cat>
            <c:strRef>
              <c:f>'resultados '!$AS$130:$AS$136</c:f>
              <c:strCache>
                <c:ptCount val="7"/>
                <c:pt idx="0">
                  <c:v>BUENA</c:v>
                </c:pt>
                <c:pt idx="1">
                  <c:v>MALA</c:v>
                </c:pt>
                <c:pt idx="2">
                  <c:v>REGULAR</c:v>
                </c:pt>
                <c:pt idx="3">
                  <c:v>MUY MALA</c:v>
                </c:pt>
                <c:pt idx="4">
                  <c:v>DETERIORADA</c:v>
                </c:pt>
                <c:pt idx="5">
                  <c:v>MUY BUENA</c:v>
                </c:pt>
                <c:pt idx="6">
                  <c:v>EXCELENTE</c:v>
                </c:pt>
              </c:strCache>
            </c:strRef>
          </c:cat>
          <c:val>
            <c:numRef>
              <c:f>'resultados '!$AV$130:$AV$136</c:f>
              <c:numCache>
                <c:formatCode>0.00</c:formatCode>
                <c:ptCount val="7"/>
                <c:pt idx="0">
                  <c:v>35</c:v>
                </c:pt>
                <c:pt idx="1">
                  <c:v>15</c:v>
                </c:pt>
                <c:pt idx="2">
                  <c:v>21.666666666666668</c:v>
                </c:pt>
                <c:pt idx="3">
                  <c:v>15</c:v>
                </c:pt>
                <c:pt idx="4">
                  <c:v>3.3333333333333335</c:v>
                </c:pt>
                <c:pt idx="5">
                  <c:v>10</c:v>
                </c:pt>
                <c:pt idx="6">
                  <c:v>0</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txPr>
    <a:bodyPr/>
    <a:lstStyle/>
    <a:p>
      <a:pPr>
        <a:defRPr sz="900"/>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Estado de daño  Via</a:t>
            </a:r>
          </a:p>
        </c:rich>
      </c:tx>
      <c:layout/>
      <c:overlay val="0"/>
    </c:title>
    <c:autoTitleDeleted val="0"/>
    <c:plotArea>
      <c:layout>
        <c:manualLayout>
          <c:layoutTarget val="inner"/>
          <c:xMode val="edge"/>
          <c:yMode val="edge"/>
          <c:x val="0.13178469277502988"/>
          <c:y val="0.19805374581984359"/>
          <c:w val="0.43130483689538807"/>
          <c:h val="0.67432431352172351"/>
        </c:manualLayout>
      </c:layout>
      <c:pieChart>
        <c:varyColors val="1"/>
        <c:ser>
          <c:idx val="0"/>
          <c:order val="0"/>
          <c:dLbls>
            <c:showLegendKey val="0"/>
            <c:showVal val="0"/>
            <c:showCatName val="0"/>
            <c:showSerName val="0"/>
            <c:showPercent val="1"/>
            <c:showBubbleSize val="0"/>
            <c:showLeaderLines val="1"/>
          </c:dLbls>
          <c:cat>
            <c:strRef>
              <c:f>'resultados '!$AC$139:$AC$141</c:f>
              <c:strCache>
                <c:ptCount val="3"/>
                <c:pt idx="0">
                  <c:v>BUENO</c:v>
                </c:pt>
                <c:pt idx="1">
                  <c:v>REGULAR</c:v>
                </c:pt>
                <c:pt idx="2">
                  <c:v>DEFICEINTE</c:v>
                </c:pt>
              </c:strCache>
            </c:strRef>
          </c:cat>
          <c:val>
            <c:numRef>
              <c:f>'resultados '!$AF$139:$AF$141</c:f>
              <c:numCache>
                <c:formatCode>0.00</c:formatCode>
                <c:ptCount val="3"/>
                <c:pt idx="0">
                  <c:v>38.333333333333336</c:v>
                </c:pt>
                <c:pt idx="1">
                  <c:v>39.166666666666664</c:v>
                </c:pt>
                <c:pt idx="2">
                  <c:v>22.5</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txPr>
    <a:bodyPr/>
    <a:lstStyle/>
    <a:p>
      <a:pPr>
        <a:defRPr sz="1200"/>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Estado Vía Mariana de Jesús</a:t>
            </a:r>
          </a:p>
        </c:rich>
      </c:tx>
      <c:overlay val="0"/>
    </c:title>
    <c:autoTitleDeleted val="0"/>
    <c:plotArea>
      <c:layout/>
      <c:pieChart>
        <c:varyColors val="1"/>
        <c:ser>
          <c:idx val="0"/>
          <c:order val="0"/>
          <c:dLbls>
            <c:showLegendKey val="0"/>
            <c:showVal val="0"/>
            <c:showCatName val="0"/>
            <c:showSerName val="0"/>
            <c:showPercent val="1"/>
            <c:showBubbleSize val="0"/>
            <c:showLeaderLines val="1"/>
          </c:dLbls>
          <c:cat>
            <c:strRef>
              <c:f>'[Gráfico 2 en Microsoft Word]Hoja1'!$A$2:$A$4</c:f>
              <c:strCache>
                <c:ptCount val="3"/>
                <c:pt idx="0">
                  <c:v>MUY BUENO</c:v>
                </c:pt>
                <c:pt idx="1">
                  <c:v>BUENO</c:v>
                </c:pt>
                <c:pt idx="2">
                  <c:v>REGULAR</c:v>
                </c:pt>
              </c:strCache>
            </c:strRef>
          </c:cat>
          <c:val>
            <c:numRef>
              <c:f>'[Gráfico 2 en Microsoft Word]Hoja1'!$B$2:$B$4</c:f>
              <c:numCache>
                <c:formatCode>General</c:formatCode>
                <c:ptCount val="3"/>
                <c:pt idx="0">
                  <c:v>52.63</c:v>
                </c:pt>
                <c:pt idx="1">
                  <c:v>39.47</c:v>
                </c:pt>
                <c:pt idx="2">
                  <c:v>7.89</c:v>
                </c:pt>
              </c:numCache>
            </c:numRef>
          </c:val>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txPr>
    <a:bodyPr/>
    <a:lstStyle/>
    <a:p>
      <a:pPr>
        <a:defRPr sz="1050">
          <a:latin typeface="Arial" panose="020B0604020202020204" pitchFamily="34" charset="0"/>
          <a:cs typeface="Arial" panose="020B0604020202020204" pitchFamily="34" charset="0"/>
        </a:defRPr>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sz="1000"/>
              <a:t>CURVA</a:t>
            </a:r>
            <a:r>
              <a:rPr lang="es-EC" sz="1000" baseline="0"/>
              <a:t> GRANULOMETRICA MUESTRA N°18 </a:t>
            </a:r>
            <a:endParaRPr lang="es-EC" sz="1000"/>
          </a:p>
        </c:rich>
      </c:tx>
      <c:overlay val="0"/>
    </c:title>
    <c:autoTitleDeleted val="0"/>
    <c:plotArea>
      <c:layout/>
      <c:scatterChart>
        <c:scatterStyle val="smoothMarker"/>
        <c:varyColors val="0"/>
        <c:ser>
          <c:idx val="0"/>
          <c:order val="0"/>
          <c:xVal>
            <c:numRef>
              <c:f>'granulometria 18'!$B$17:$B$27</c:f>
              <c:numCache>
                <c:formatCode>General</c:formatCode>
                <c:ptCount val="11"/>
                <c:pt idx="0">
                  <c:v>25</c:v>
                </c:pt>
                <c:pt idx="1">
                  <c:v>19</c:v>
                </c:pt>
                <c:pt idx="2">
                  <c:v>12.5</c:v>
                </c:pt>
                <c:pt idx="3">
                  <c:v>9.5</c:v>
                </c:pt>
                <c:pt idx="4">
                  <c:v>4.75</c:v>
                </c:pt>
                <c:pt idx="5">
                  <c:v>2.36</c:v>
                </c:pt>
                <c:pt idx="6">
                  <c:v>1.18</c:v>
                </c:pt>
                <c:pt idx="7">
                  <c:v>0.6</c:v>
                </c:pt>
                <c:pt idx="8">
                  <c:v>0.3</c:v>
                </c:pt>
                <c:pt idx="9">
                  <c:v>0.15</c:v>
                </c:pt>
                <c:pt idx="10">
                  <c:v>7.4999999999999997E-2</c:v>
                </c:pt>
              </c:numCache>
            </c:numRef>
          </c:xVal>
          <c:yVal>
            <c:numRef>
              <c:f>'granulometria 18'!$F$17:$F$28</c:f>
              <c:numCache>
                <c:formatCode>0.00</c:formatCode>
                <c:ptCount val="12"/>
                <c:pt idx="0">
                  <c:v>100</c:v>
                </c:pt>
                <c:pt idx="1">
                  <c:v>100</c:v>
                </c:pt>
                <c:pt idx="2">
                  <c:v>75.62908658609075</c:v>
                </c:pt>
                <c:pt idx="3">
                  <c:v>58.86665345749951</c:v>
                </c:pt>
                <c:pt idx="4">
                  <c:v>31.112542104220339</c:v>
                </c:pt>
                <c:pt idx="5">
                  <c:v>20.873786407767</c:v>
                </c:pt>
                <c:pt idx="6">
                  <c:v>16.762433128591255</c:v>
                </c:pt>
                <c:pt idx="7">
                  <c:v>14.607687735288309</c:v>
                </c:pt>
                <c:pt idx="8">
                  <c:v>10.744006340400261</c:v>
                </c:pt>
                <c:pt idx="9">
                  <c:v>6.4345155537943555</c:v>
                </c:pt>
                <c:pt idx="10">
                  <c:v>3.0958985535962142</c:v>
                </c:pt>
                <c:pt idx="11">
                  <c:v>0</c:v>
                </c:pt>
              </c:numCache>
            </c:numRef>
          </c:yVal>
          <c:smooth val="1"/>
        </c:ser>
        <c:dLbls>
          <c:showLegendKey val="0"/>
          <c:showVal val="0"/>
          <c:showCatName val="0"/>
          <c:showSerName val="0"/>
          <c:showPercent val="0"/>
          <c:showBubbleSize val="0"/>
        </c:dLbls>
        <c:axId val="45192704"/>
        <c:axId val="45194624"/>
      </c:scatterChart>
      <c:valAx>
        <c:axId val="45192704"/>
        <c:scaling>
          <c:logBase val="10"/>
          <c:orientation val="maxMin"/>
          <c:max val="30"/>
        </c:scaling>
        <c:delete val="0"/>
        <c:axPos val="b"/>
        <c:majorGridlines/>
        <c:minorGridlines/>
        <c:title>
          <c:tx>
            <c:rich>
              <a:bodyPr/>
              <a:lstStyle/>
              <a:p>
                <a:pPr>
                  <a:defRPr sz="900"/>
                </a:pPr>
                <a:r>
                  <a:rPr lang="en-US" sz="900"/>
                  <a:t>ABERTURA DE MALLA</a:t>
                </a:r>
                <a:r>
                  <a:rPr lang="en-US" sz="900" baseline="0"/>
                  <a:t> mm.</a:t>
                </a:r>
                <a:endParaRPr lang="en-US" sz="900"/>
              </a:p>
            </c:rich>
          </c:tx>
          <c:overlay val="0"/>
        </c:title>
        <c:numFmt formatCode="General" sourceLinked="1"/>
        <c:majorTickMark val="out"/>
        <c:minorTickMark val="none"/>
        <c:tickLblPos val="low"/>
        <c:txPr>
          <a:bodyPr/>
          <a:lstStyle/>
          <a:p>
            <a:pPr>
              <a:defRPr sz="800"/>
            </a:pPr>
            <a:endParaRPr lang="es-EC"/>
          </a:p>
        </c:txPr>
        <c:crossAx val="45194624"/>
        <c:crossesAt val="0"/>
        <c:crossBetween val="midCat"/>
      </c:valAx>
      <c:valAx>
        <c:axId val="45194624"/>
        <c:scaling>
          <c:orientation val="minMax"/>
          <c:max val="110"/>
          <c:min val="0"/>
        </c:scaling>
        <c:delete val="0"/>
        <c:axPos val="r"/>
        <c:majorGridlines/>
        <c:minorGridlines/>
        <c:title>
          <c:tx>
            <c:rich>
              <a:bodyPr/>
              <a:lstStyle/>
              <a:p>
                <a:pPr>
                  <a:defRPr sz="900"/>
                </a:pPr>
                <a:r>
                  <a:rPr lang="es-EC" sz="900"/>
                  <a:t>PORCENTAJE</a:t>
                </a:r>
                <a:r>
                  <a:rPr lang="es-EC" sz="900" baseline="0"/>
                  <a:t> QUE PASA</a:t>
                </a:r>
                <a:endParaRPr lang="es-EC" sz="900"/>
              </a:p>
            </c:rich>
          </c:tx>
          <c:overlay val="0"/>
        </c:title>
        <c:numFmt formatCode="0.00" sourceLinked="1"/>
        <c:majorTickMark val="out"/>
        <c:minorTickMark val="none"/>
        <c:tickLblPos val="high"/>
        <c:spPr>
          <a:noFill/>
          <a:ln w="6350"/>
        </c:spPr>
        <c:txPr>
          <a:bodyPr anchor="t" anchorCtr="1"/>
          <a:lstStyle/>
          <a:p>
            <a:pPr>
              <a:defRPr sz="800"/>
            </a:pPr>
            <a:endParaRPr lang="es-EC"/>
          </a:p>
        </c:txPr>
        <c:crossAx val="45192704"/>
        <c:crossesAt val="1"/>
        <c:crossBetween val="midCat"/>
      </c:valAx>
      <c:spPr>
        <a:noFill/>
        <a:ln w="25400">
          <a:noFill/>
        </a:ln>
      </c:spPr>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000"/>
            </a:pPr>
            <a:r>
              <a:rPr lang="es-EC" sz="1000"/>
              <a:t>CURVA GRANULOMETRICA N°13 </a:t>
            </a:r>
          </a:p>
        </c:rich>
      </c:tx>
      <c:overlay val="0"/>
    </c:title>
    <c:autoTitleDeleted val="0"/>
    <c:plotArea>
      <c:layout/>
      <c:scatterChart>
        <c:scatterStyle val="smoothMarker"/>
        <c:varyColors val="0"/>
        <c:ser>
          <c:idx val="0"/>
          <c:order val="0"/>
          <c:xVal>
            <c:numRef>
              <c:f>'granulometria 13'!$B$17:$B$27</c:f>
              <c:numCache>
                <c:formatCode>General</c:formatCode>
                <c:ptCount val="11"/>
                <c:pt idx="0">
                  <c:v>25</c:v>
                </c:pt>
                <c:pt idx="1">
                  <c:v>19</c:v>
                </c:pt>
                <c:pt idx="2">
                  <c:v>12.5</c:v>
                </c:pt>
                <c:pt idx="3">
                  <c:v>9.5</c:v>
                </c:pt>
                <c:pt idx="4">
                  <c:v>4.75</c:v>
                </c:pt>
                <c:pt idx="5">
                  <c:v>2.36</c:v>
                </c:pt>
                <c:pt idx="6">
                  <c:v>1.18</c:v>
                </c:pt>
                <c:pt idx="7">
                  <c:v>0.6</c:v>
                </c:pt>
                <c:pt idx="8">
                  <c:v>0.3</c:v>
                </c:pt>
                <c:pt idx="9">
                  <c:v>0.15</c:v>
                </c:pt>
                <c:pt idx="10">
                  <c:v>7.4999999999999997E-2</c:v>
                </c:pt>
              </c:numCache>
            </c:numRef>
          </c:xVal>
          <c:yVal>
            <c:numRef>
              <c:f>'granulometria 13'!$F$17:$F$28</c:f>
              <c:numCache>
                <c:formatCode>0.00</c:formatCode>
                <c:ptCount val="12"/>
                <c:pt idx="0">
                  <c:v>100</c:v>
                </c:pt>
                <c:pt idx="1">
                  <c:v>100</c:v>
                </c:pt>
                <c:pt idx="2">
                  <c:v>89.786568013659647</c:v>
                </c:pt>
                <c:pt idx="3">
                  <c:v>78.375071143995456</c:v>
                </c:pt>
                <c:pt idx="4">
                  <c:v>52.546955036994881</c:v>
                </c:pt>
                <c:pt idx="5">
                  <c:v>37.760387023335234</c:v>
                </c:pt>
                <c:pt idx="6">
                  <c:v>27.723392145702903</c:v>
                </c:pt>
                <c:pt idx="7">
                  <c:v>22.55264655663062</c:v>
                </c:pt>
                <c:pt idx="8">
                  <c:v>15.247581104154804</c:v>
                </c:pt>
                <c:pt idx="9">
                  <c:v>8.3067729083665256</c:v>
                </c:pt>
                <c:pt idx="10">
                  <c:v>4.1291974957313471</c:v>
                </c:pt>
                <c:pt idx="11">
                  <c:v>0</c:v>
                </c:pt>
              </c:numCache>
            </c:numRef>
          </c:yVal>
          <c:smooth val="1"/>
        </c:ser>
        <c:dLbls>
          <c:showLegendKey val="0"/>
          <c:showVal val="0"/>
          <c:showCatName val="0"/>
          <c:showSerName val="0"/>
          <c:showPercent val="0"/>
          <c:showBubbleSize val="0"/>
        </c:dLbls>
        <c:axId val="45206912"/>
        <c:axId val="123409920"/>
      </c:scatterChart>
      <c:valAx>
        <c:axId val="45206912"/>
        <c:scaling>
          <c:logBase val="10"/>
          <c:orientation val="maxMin"/>
          <c:max val="30"/>
        </c:scaling>
        <c:delete val="0"/>
        <c:axPos val="b"/>
        <c:majorGridlines/>
        <c:minorGridlines/>
        <c:title>
          <c:tx>
            <c:rich>
              <a:bodyPr/>
              <a:lstStyle/>
              <a:p>
                <a:pPr>
                  <a:defRPr sz="900"/>
                </a:pPr>
                <a:r>
                  <a:rPr lang="en-US" sz="900"/>
                  <a:t>ABERTURA DE MALLA mm.</a:t>
                </a:r>
              </a:p>
            </c:rich>
          </c:tx>
          <c:overlay val="0"/>
        </c:title>
        <c:numFmt formatCode="General" sourceLinked="1"/>
        <c:majorTickMark val="out"/>
        <c:minorTickMark val="none"/>
        <c:tickLblPos val="low"/>
        <c:crossAx val="123409920"/>
        <c:crossesAt val="0"/>
        <c:crossBetween val="midCat"/>
      </c:valAx>
      <c:valAx>
        <c:axId val="123409920"/>
        <c:scaling>
          <c:orientation val="minMax"/>
          <c:max val="110"/>
          <c:min val="0"/>
        </c:scaling>
        <c:delete val="0"/>
        <c:axPos val="r"/>
        <c:majorGridlines/>
        <c:minorGridlines/>
        <c:title>
          <c:tx>
            <c:rich>
              <a:bodyPr/>
              <a:lstStyle/>
              <a:p>
                <a:pPr>
                  <a:defRPr sz="900"/>
                </a:pPr>
                <a:r>
                  <a:rPr lang="es-EC" sz="900"/>
                  <a:t>PORCENTAJE QUE PASA</a:t>
                </a:r>
              </a:p>
            </c:rich>
          </c:tx>
          <c:overlay val="0"/>
        </c:title>
        <c:numFmt formatCode="0.00" sourceLinked="1"/>
        <c:majorTickMark val="out"/>
        <c:minorTickMark val="none"/>
        <c:tickLblPos val="high"/>
        <c:txPr>
          <a:bodyPr/>
          <a:lstStyle/>
          <a:p>
            <a:pPr>
              <a:defRPr sz="800"/>
            </a:pPr>
            <a:endParaRPr lang="es-EC"/>
          </a:p>
        </c:txPr>
        <c:crossAx val="45206912"/>
        <c:crossesAt val="1"/>
        <c:crossBetween val="midCat"/>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1000"/>
            </a:pPr>
            <a:r>
              <a:rPr lang="es-EC" sz="1000"/>
              <a:t>CURVA GRANULOMETRICA N°14  </a:t>
            </a:r>
          </a:p>
        </c:rich>
      </c:tx>
      <c:overlay val="0"/>
    </c:title>
    <c:autoTitleDeleted val="0"/>
    <c:plotArea>
      <c:layout/>
      <c:scatterChart>
        <c:scatterStyle val="smoothMarker"/>
        <c:varyColors val="0"/>
        <c:ser>
          <c:idx val="0"/>
          <c:order val="0"/>
          <c:xVal>
            <c:numRef>
              <c:f>'granulometria 14'!$B$17:$B$27</c:f>
              <c:numCache>
                <c:formatCode>General</c:formatCode>
                <c:ptCount val="11"/>
                <c:pt idx="0">
                  <c:v>25</c:v>
                </c:pt>
                <c:pt idx="1">
                  <c:v>19</c:v>
                </c:pt>
                <c:pt idx="2">
                  <c:v>12.5</c:v>
                </c:pt>
                <c:pt idx="3">
                  <c:v>9.5</c:v>
                </c:pt>
                <c:pt idx="4">
                  <c:v>4.75</c:v>
                </c:pt>
                <c:pt idx="5">
                  <c:v>2.36</c:v>
                </c:pt>
                <c:pt idx="6">
                  <c:v>1.18</c:v>
                </c:pt>
                <c:pt idx="7">
                  <c:v>0.6</c:v>
                </c:pt>
                <c:pt idx="8">
                  <c:v>0.3</c:v>
                </c:pt>
                <c:pt idx="9">
                  <c:v>0.15</c:v>
                </c:pt>
                <c:pt idx="10">
                  <c:v>7.4999999999999997E-2</c:v>
                </c:pt>
              </c:numCache>
            </c:numRef>
          </c:xVal>
          <c:yVal>
            <c:numRef>
              <c:f>'granulometria 14'!$F$17:$F$28</c:f>
              <c:numCache>
                <c:formatCode>0.00</c:formatCode>
                <c:ptCount val="12"/>
                <c:pt idx="0">
                  <c:v>100</c:v>
                </c:pt>
                <c:pt idx="1">
                  <c:v>100</c:v>
                </c:pt>
                <c:pt idx="2">
                  <c:v>87.073206018518519</c:v>
                </c:pt>
                <c:pt idx="3">
                  <c:v>61.172598379629626</c:v>
                </c:pt>
                <c:pt idx="4">
                  <c:v>46.737557870370367</c:v>
                </c:pt>
                <c:pt idx="5">
                  <c:v>35.05859375</c:v>
                </c:pt>
                <c:pt idx="6">
                  <c:v>27.086950231481481</c:v>
                </c:pt>
                <c:pt idx="7">
                  <c:v>17.697482638888886</c:v>
                </c:pt>
                <c:pt idx="8">
                  <c:v>9.0675636574074048</c:v>
                </c:pt>
                <c:pt idx="9">
                  <c:v>3.6241319444444429</c:v>
                </c:pt>
                <c:pt idx="10">
                  <c:v>0</c:v>
                </c:pt>
                <c:pt idx="11">
                  <c:v>0</c:v>
                </c:pt>
              </c:numCache>
            </c:numRef>
          </c:yVal>
          <c:smooth val="1"/>
        </c:ser>
        <c:dLbls>
          <c:showLegendKey val="0"/>
          <c:showVal val="0"/>
          <c:showCatName val="0"/>
          <c:showSerName val="0"/>
          <c:showPercent val="0"/>
          <c:showBubbleSize val="0"/>
        </c:dLbls>
        <c:axId val="123442688"/>
        <c:axId val="123444608"/>
      </c:scatterChart>
      <c:valAx>
        <c:axId val="123442688"/>
        <c:scaling>
          <c:logBase val="10"/>
          <c:orientation val="maxMin"/>
          <c:max val="30"/>
        </c:scaling>
        <c:delete val="0"/>
        <c:axPos val="b"/>
        <c:majorGridlines/>
        <c:minorGridlines/>
        <c:title>
          <c:tx>
            <c:rich>
              <a:bodyPr/>
              <a:lstStyle/>
              <a:p>
                <a:pPr>
                  <a:defRPr sz="900"/>
                </a:pPr>
                <a:r>
                  <a:rPr lang="en-US" sz="900"/>
                  <a:t>ABERTURA DE MALLA mm.</a:t>
                </a:r>
              </a:p>
            </c:rich>
          </c:tx>
          <c:overlay val="0"/>
        </c:title>
        <c:numFmt formatCode="General" sourceLinked="1"/>
        <c:majorTickMark val="out"/>
        <c:minorTickMark val="none"/>
        <c:tickLblPos val="low"/>
        <c:crossAx val="123444608"/>
        <c:crossesAt val="0"/>
        <c:crossBetween val="midCat"/>
      </c:valAx>
      <c:valAx>
        <c:axId val="123444608"/>
        <c:scaling>
          <c:orientation val="minMax"/>
          <c:max val="110"/>
          <c:min val="0"/>
        </c:scaling>
        <c:delete val="0"/>
        <c:axPos val="r"/>
        <c:majorGridlines/>
        <c:minorGridlines/>
        <c:title>
          <c:tx>
            <c:rich>
              <a:bodyPr/>
              <a:lstStyle/>
              <a:p>
                <a:pPr>
                  <a:defRPr sz="900"/>
                </a:pPr>
                <a:r>
                  <a:rPr lang="es-EC" sz="900"/>
                  <a:t>PORCENTAJE QUE PASA</a:t>
                </a:r>
              </a:p>
            </c:rich>
          </c:tx>
          <c:overlay val="0"/>
        </c:title>
        <c:numFmt formatCode="0.00" sourceLinked="1"/>
        <c:majorTickMark val="out"/>
        <c:minorTickMark val="none"/>
        <c:tickLblPos val="high"/>
        <c:crossAx val="123442688"/>
        <c:crossesAt val="1"/>
        <c:crossBetween val="midCat"/>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a:defRPr sz="1400"/>
            </a:pPr>
            <a:r>
              <a:rPr lang="es-EC" sz="1400"/>
              <a:t>CURVA GRANULOMETRICA N°15 </a:t>
            </a:r>
          </a:p>
        </c:rich>
      </c:tx>
      <c:overlay val="0"/>
    </c:title>
    <c:autoTitleDeleted val="0"/>
    <c:plotArea>
      <c:layout/>
      <c:scatterChart>
        <c:scatterStyle val="smoothMarker"/>
        <c:varyColors val="0"/>
        <c:ser>
          <c:idx val="0"/>
          <c:order val="0"/>
          <c:xVal>
            <c:numRef>
              <c:f>'granulometria 14'!$B$17:$B$27</c:f>
              <c:numCache>
                <c:formatCode>General</c:formatCode>
                <c:ptCount val="11"/>
                <c:pt idx="0">
                  <c:v>25</c:v>
                </c:pt>
                <c:pt idx="1">
                  <c:v>19</c:v>
                </c:pt>
                <c:pt idx="2">
                  <c:v>12.5</c:v>
                </c:pt>
                <c:pt idx="3">
                  <c:v>9.5</c:v>
                </c:pt>
                <c:pt idx="4">
                  <c:v>4.75</c:v>
                </c:pt>
                <c:pt idx="5">
                  <c:v>2.36</c:v>
                </c:pt>
                <c:pt idx="6">
                  <c:v>1.18</c:v>
                </c:pt>
                <c:pt idx="7">
                  <c:v>0.6</c:v>
                </c:pt>
                <c:pt idx="8">
                  <c:v>0.3</c:v>
                </c:pt>
                <c:pt idx="9">
                  <c:v>0.15</c:v>
                </c:pt>
                <c:pt idx="10">
                  <c:v>7.4999999999999997E-2</c:v>
                </c:pt>
              </c:numCache>
            </c:numRef>
          </c:xVal>
          <c:yVal>
            <c:numRef>
              <c:f>'granulometria 15'!$F$15:$F$26</c:f>
              <c:numCache>
                <c:formatCode>0.00</c:formatCode>
                <c:ptCount val="12"/>
                <c:pt idx="0">
                  <c:v>100</c:v>
                </c:pt>
                <c:pt idx="1">
                  <c:v>100</c:v>
                </c:pt>
                <c:pt idx="2">
                  <c:v>93.300710707211934</c:v>
                </c:pt>
                <c:pt idx="3">
                  <c:v>85.946056157520673</c:v>
                </c:pt>
                <c:pt idx="4">
                  <c:v>62.498543632762434</c:v>
                </c:pt>
                <c:pt idx="5">
                  <c:v>49.134917860887796</c:v>
                </c:pt>
                <c:pt idx="6">
                  <c:v>35.258650821391115</c:v>
                </c:pt>
                <c:pt idx="7">
                  <c:v>26.631131306070131</c:v>
                </c:pt>
                <c:pt idx="8">
                  <c:v>17.76476756378888</c:v>
                </c:pt>
                <c:pt idx="9">
                  <c:v>8.9129674938832579</c:v>
                </c:pt>
                <c:pt idx="10">
                  <c:v>3.8389840382150737</c:v>
                </c:pt>
                <c:pt idx="11">
                  <c:v>0</c:v>
                </c:pt>
              </c:numCache>
            </c:numRef>
          </c:yVal>
          <c:smooth val="1"/>
        </c:ser>
        <c:dLbls>
          <c:showLegendKey val="0"/>
          <c:showVal val="0"/>
          <c:showCatName val="0"/>
          <c:showSerName val="0"/>
          <c:showPercent val="0"/>
          <c:showBubbleSize val="0"/>
        </c:dLbls>
        <c:axId val="123751808"/>
        <c:axId val="123758080"/>
      </c:scatterChart>
      <c:valAx>
        <c:axId val="123751808"/>
        <c:scaling>
          <c:logBase val="10"/>
          <c:orientation val="maxMin"/>
          <c:max val="30"/>
        </c:scaling>
        <c:delete val="0"/>
        <c:axPos val="b"/>
        <c:majorGridlines/>
        <c:minorGridlines/>
        <c:title>
          <c:tx>
            <c:rich>
              <a:bodyPr/>
              <a:lstStyle/>
              <a:p>
                <a:pPr>
                  <a:defRPr/>
                </a:pPr>
                <a:r>
                  <a:rPr lang="en-US"/>
                  <a:t>ABERTURA DE MALLA mm.</a:t>
                </a:r>
              </a:p>
            </c:rich>
          </c:tx>
          <c:overlay val="0"/>
        </c:title>
        <c:numFmt formatCode="General" sourceLinked="1"/>
        <c:majorTickMark val="out"/>
        <c:minorTickMark val="none"/>
        <c:tickLblPos val="low"/>
        <c:crossAx val="123758080"/>
        <c:crossesAt val="0"/>
        <c:crossBetween val="midCat"/>
      </c:valAx>
      <c:valAx>
        <c:axId val="123758080"/>
        <c:scaling>
          <c:orientation val="minMax"/>
          <c:max val="110"/>
          <c:min val="0"/>
        </c:scaling>
        <c:delete val="0"/>
        <c:axPos val="r"/>
        <c:majorGridlines/>
        <c:minorGridlines/>
        <c:title>
          <c:tx>
            <c:rich>
              <a:bodyPr/>
              <a:lstStyle/>
              <a:p>
                <a:pPr>
                  <a:defRPr/>
                </a:pPr>
                <a:r>
                  <a:rPr lang="es-EC"/>
                  <a:t>PORCENTAJE QUE PASA</a:t>
                </a:r>
              </a:p>
            </c:rich>
          </c:tx>
          <c:overlay val="0"/>
        </c:title>
        <c:numFmt formatCode="0.00" sourceLinked="1"/>
        <c:majorTickMark val="out"/>
        <c:minorTickMark val="none"/>
        <c:tickLblPos val="high"/>
        <c:crossAx val="123751808"/>
        <c:crossesAt val="1"/>
        <c:crossBetween val="midCat"/>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B880F1-2FE7-49C5-9A2F-7A57D7CC0861}" type="datetimeFigureOut">
              <a:rPr lang="es-EC" smtClean="0"/>
              <a:t>22/01/2016</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0CEE4A-DFB7-4834-A01D-2A1CB78E8D78}" type="slidenum">
              <a:rPr lang="es-EC" smtClean="0"/>
              <a:t>‹Nº›</a:t>
            </a:fld>
            <a:endParaRPr lang="es-EC"/>
          </a:p>
        </p:txBody>
      </p:sp>
    </p:spTree>
    <p:extLst>
      <p:ext uri="{BB962C8B-B14F-4D97-AF65-F5344CB8AC3E}">
        <p14:creationId xmlns:p14="http://schemas.microsoft.com/office/powerpoint/2010/main" val="1740225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La escala de calificación para cada metodología es diferente  el sistema VIZIR califica el estado del pavimento en una escala comprendida entre 1 y 7 con la ponderación de 1 a un excelente estado del pavimento y 7 una valoración deficiente, para la metodología PCI se utiliza una escala que va entre 0 y 100 para la cual 0 indica un pésimo estado del pavimento mientras tanto 100 indica un buen estado del pavimento.</a:t>
            </a:r>
            <a:endParaRPr lang="es-EC" dirty="0" smtClean="0"/>
          </a:p>
          <a:p>
            <a:endParaRPr lang="es-EC" dirty="0"/>
          </a:p>
        </p:txBody>
      </p:sp>
      <p:sp>
        <p:nvSpPr>
          <p:cNvPr id="4" name="3 Marcador de número de diapositiva"/>
          <p:cNvSpPr>
            <a:spLocks noGrp="1"/>
          </p:cNvSpPr>
          <p:nvPr>
            <p:ph type="sldNum" sz="quarter" idx="10"/>
          </p:nvPr>
        </p:nvSpPr>
        <p:spPr/>
        <p:txBody>
          <a:bodyPr/>
          <a:lstStyle/>
          <a:p>
            <a:fld id="{4B0CEE4A-DFB7-4834-A01D-2A1CB78E8D78}" type="slidenum">
              <a:rPr lang="es-EC" smtClean="0"/>
              <a:t>14</a:t>
            </a:fld>
            <a:endParaRPr lang="es-EC"/>
          </a:p>
        </p:txBody>
      </p:sp>
    </p:spTree>
    <p:extLst>
      <p:ext uri="{BB962C8B-B14F-4D97-AF65-F5344CB8AC3E}">
        <p14:creationId xmlns:p14="http://schemas.microsoft.com/office/powerpoint/2010/main" val="3811447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19B69FB7-3B2D-4DDF-A330-4B37E175DCF2}" type="datetimeFigureOut">
              <a:rPr lang="es-EC" smtClean="0"/>
              <a:t>22/01/2016</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2CFD4271-BB1D-41B9-AD84-FBD705BFF8D7}" type="slidenum">
              <a:rPr lang="es-EC" smtClean="0"/>
              <a:t>‹Nº›</a:t>
            </a:fld>
            <a:endParaRPr lang="es-EC" dirty="0"/>
          </a:p>
        </p:txBody>
      </p:sp>
    </p:spTree>
    <p:extLst>
      <p:ext uri="{BB962C8B-B14F-4D97-AF65-F5344CB8AC3E}">
        <p14:creationId xmlns:p14="http://schemas.microsoft.com/office/powerpoint/2010/main" val="3394356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19B69FB7-3B2D-4DDF-A330-4B37E175DCF2}" type="datetimeFigureOut">
              <a:rPr lang="es-EC" smtClean="0"/>
              <a:t>22/01/2016</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2CFD4271-BB1D-41B9-AD84-FBD705BFF8D7}" type="slidenum">
              <a:rPr lang="es-EC" smtClean="0"/>
              <a:t>‹Nº›</a:t>
            </a:fld>
            <a:endParaRPr lang="es-EC" dirty="0"/>
          </a:p>
        </p:txBody>
      </p:sp>
    </p:spTree>
    <p:extLst>
      <p:ext uri="{BB962C8B-B14F-4D97-AF65-F5344CB8AC3E}">
        <p14:creationId xmlns:p14="http://schemas.microsoft.com/office/powerpoint/2010/main" val="1181006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19B69FB7-3B2D-4DDF-A330-4B37E175DCF2}" type="datetimeFigureOut">
              <a:rPr lang="es-EC" smtClean="0"/>
              <a:t>22/01/2016</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2CFD4271-BB1D-41B9-AD84-FBD705BFF8D7}" type="slidenum">
              <a:rPr lang="es-EC" smtClean="0"/>
              <a:t>‹Nº›</a:t>
            </a:fld>
            <a:endParaRPr lang="es-EC" dirty="0"/>
          </a:p>
        </p:txBody>
      </p:sp>
    </p:spTree>
    <p:extLst>
      <p:ext uri="{BB962C8B-B14F-4D97-AF65-F5344CB8AC3E}">
        <p14:creationId xmlns:p14="http://schemas.microsoft.com/office/powerpoint/2010/main" val="3722058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19B69FB7-3B2D-4DDF-A330-4B37E175DCF2}" type="datetimeFigureOut">
              <a:rPr lang="es-EC" smtClean="0"/>
              <a:t>22/01/2016</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2CFD4271-BB1D-41B9-AD84-FBD705BFF8D7}" type="slidenum">
              <a:rPr lang="es-EC" smtClean="0"/>
              <a:t>‹Nº›</a:t>
            </a:fld>
            <a:endParaRPr lang="es-EC" dirty="0"/>
          </a:p>
        </p:txBody>
      </p:sp>
    </p:spTree>
    <p:extLst>
      <p:ext uri="{BB962C8B-B14F-4D97-AF65-F5344CB8AC3E}">
        <p14:creationId xmlns:p14="http://schemas.microsoft.com/office/powerpoint/2010/main" val="357210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9B69FB7-3B2D-4DDF-A330-4B37E175DCF2}" type="datetimeFigureOut">
              <a:rPr lang="es-EC" smtClean="0"/>
              <a:t>22/01/2016</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2CFD4271-BB1D-41B9-AD84-FBD705BFF8D7}" type="slidenum">
              <a:rPr lang="es-EC" smtClean="0"/>
              <a:t>‹Nº›</a:t>
            </a:fld>
            <a:endParaRPr lang="es-EC" dirty="0"/>
          </a:p>
        </p:txBody>
      </p:sp>
    </p:spTree>
    <p:extLst>
      <p:ext uri="{BB962C8B-B14F-4D97-AF65-F5344CB8AC3E}">
        <p14:creationId xmlns:p14="http://schemas.microsoft.com/office/powerpoint/2010/main" val="1304933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19B69FB7-3B2D-4DDF-A330-4B37E175DCF2}" type="datetimeFigureOut">
              <a:rPr lang="es-EC" smtClean="0"/>
              <a:t>22/01/2016</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2CFD4271-BB1D-41B9-AD84-FBD705BFF8D7}" type="slidenum">
              <a:rPr lang="es-EC" smtClean="0"/>
              <a:t>‹Nº›</a:t>
            </a:fld>
            <a:endParaRPr lang="es-EC" dirty="0"/>
          </a:p>
        </p:txBody>
      </p:sp>
    </p:spTree>
    <p:extLst>
      <p:ext uri="{BB962C8B-B14F-4D97-AF65-F5344CB8AC3E}">
        <p14:creationId xmlns:p14="http://schemas.microsoft.com/office/powerpoint/2010/main" val="3022089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19B69FB7-3B2D-4DDF-A330-4B37E175DCF2}" type="datetimeFigureOut">
              <a:rPr lang="es-EC" smtClean="0"/>
              <a:t>22/01/2016</a:t>
            </a:fld>
            <a:endParaRPr lang="es-EC" dirty="0"/>
          </a:p>
        </p:txBody>
      </p:sp>
      <p:sp>
        <p:nvSpPr>
          <p:cNvPr id="8" name="7 Marcador de pie de página"/>
          <p:cNvSpPr>
            <a:spLocks noGrp="1"/>
          </p:cNvSpPr>
          <p:nvPr>
            <p:ph type="ftr" sz="quarter" idx="11"/>
          </p:nvPr>
        </p:nvSpPr>
        <p:spPr/>
        <p:txBody>
          <a:bodyPr/>
          <a:lstStyle/>
          <a:p>
            <a:endParaRPr lang="es-EC" dirty="0"/>
          </a:p>
        </p:txBody>
      </p:sp>
      <p:sp>
        <p:nvSpPr>
          <p:cNvPr id="9" name="8 Marcador de número de diapositiva"/>
          <p:cNvSpPr>
            <a:spLocks noGrp="1"/>
          </p:cNvSpPr>
          <p:nvPr>
            <p:ph type="sldNum" sz="quarter" idx="12"/>
          </p:nvPr>
        </p:nvSpPr>
        <p:spPr/>
        <p:txBody>
          <a:bodyPr/>
          <a:lstStyle/>
          <a:p>
            <a:fld id="{2CFD4271-BB1D-41B9-AD84-FBD705BFF8D7}" type="slidenum">
              <a:rPr lang="es-EC" smtClean="0"/>
              <a:t>‹Nº›</a:t>
            </a:fld>
            <a:endParaRPr lang="es-EC" dirty="0"/>
          </a:p>
        </p:txBody>
      </p:sp>
    </p:spTree>
    <p:extLst>
      <p:ext uri="{BB962C8B-B14F-4D97-AF65-F5344CB8AC3E}">
        <p14:creationId xmlns:p14="http://schemas.microsoft.com/office/powerpoint/2010/main" val="2494443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19B69FB7-3B2D-4DDF-A330-4B37E175DCF2}" type="datetimeFigureOut">
              <a:rPr lang="es-EC" smtClean="0"/>
              <a:t>22/01/2016</a:t>
            </a:fld>
            <a:endParaRPr lang="es-EC" dirty="0"/>
          </a:p>
        </p:txBody>
      </p:sp>
      <p:sp>
        <p:nvSpPr>
          <p:cNvPr id="4" name="3 Marcador de pie de página"/>
          <p:cNvSpPr>
            <a:spLocks noGrp="1"/>
          </p:cNvSpPr>
          <p:nvPr>
            <p:ph type="ftr" sz="quarter" idx="11"/>
          </p:nvPr>
        </p:nvSpPr>
        <p:spPr/>
        <p:txBody>
          <a:bodyPr/>
          <a:lstStyle/>
          <a:p>
            <a:endParaRPr lang="es-EC" dirty="0"/>
          </a:p>
        </p:txBody>
      </p:sp>
      <p:sp>
        <p:nvSpPr>
          <p:cNvPr id="5" name="4 Marcador de número de diapositiva"/>
          <p:cNvSpPr>
            <a:spLocks noGrp="1"/>
          </p:cNvSpPr>
          <p:nvPr>
            <p:ph type="sldNum" sz="quarter" idx="12"/>
          </p:nvPr>
        </p:nvSpPr>
        <p:spPr/>
        <p:txBody>
          <a:bodyPr/>
          <a:lstStyle/>
          <a:p>
            <a:fld id="{2CFD4271-BB1D-41B9-AD84-FBD705BFF8D7}" type="slidenum">
              <a:rPr lang="es-EC" smtClean="0"/>
              <a:t>‹Nº›</a:t>
            </a:fld>
            <a:endParaRPr lang="es-EC" dirty="0"/>
          </a:p>
        </p:txBody>
      </p:sp>
    </p:spTree>
    <p:extLst>
      <p:ext uri="{BB962C8B-B14F-4D97-AF65-F5344CB8AC3E}">
        <p14:creationId xmlns:p14="http://schemas.microsoft.com/office/powerpoint/2010/main" val="3369007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9B69FB7-3B2D-4DDF-A330-4B37E175DCF2}" type="datetimeFigureOut">
              <a:rPr lang="es-EC" smtClean="0"/>
              <a:t>22/01/2016</a:t>
            </a:fld>
            <a:endParaRPr lang="es-EC" dirty="0"/>
          </a:p>
        </p:txBody>
      </p:sp>
      <p:sp>
        <p:nvSpPr>
          <p:cNvPr id="3" name="2 Marcador de pie de página"/>
          <p:cNvSpPr>
            <a:spLocks noGrp="1"/>
          </p:cNvSpPr>
          <p:nvPr>
            <p:ph type="ftr" sz="quarter" idx="11"/>
          </p:nvPr>
        </p:nvSpPr>
        <p:spPr/>
        <p:txBody>
          <a:bodyPr/>
          <a:lstStyle/>
          <a:p>
            <a:endParaRPr lang="es-EC" dirty="0"/>
          </a:p>
        </p:txBody>
      </p:sp>
      <p:sp>
        <p:nvSpPr>
          <p:cNvPr id="4" name="3 Marcador de número de diapositiva"/>
          <p:cNvSpPr>
            <a:spLocks noGrp="1"/>
          </p:cNvSpPr>
          <p:nvPr>
            <p:ph type="sldNum" sz="quarter" idx="12"/>
          </p:nvPr>
        </p:nvSpPr>
        <p:spPr/>
        <p:txBody>
          <a:bodyPr/>
          <a:lstStyle/>
          <a:p>
            <a:fld id="{2CFD4271-BB1D-41B9-AD84-FBD705BFF8D7}" type="slidenum">
              <a:rPr lang="es-EC" smtClean="0"/>
              <a:t>‹Nº›</a:t>
            </a:fld>
            <a:endParaRPr lang="es-EC" dirty="0"/>
          </a:p>
        </p:txBody>
      </p:sp>
    </p:spTree>
    <p:extLst>
      <p:ext uri="{BB962C8B-B14F-4D97-AF65-F5344CB8AC3E}">
        <p14:creationId xmlns:p14="http://schemas.microsoft.com/office/powerpoint/2010/main" val="176903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9B69FB7-3B2D-4DDF-A330-4B37E175DCF2}" type="datetimeFigureOut">
              <a:rPr lang="es-EC" smtClean="0"/>
              <a:t>22/01/2016</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2CFD4271-BB1D-41B9-AD84-FBD705BFF8D7}" type="slidenum">
              <a:rPr lang="es-EC" smtClean="0"/>
              <a:t>‹Nº›</a:t>
            </a:fld>
            <a:endParaRPr lang="es-EC" dirty="0"/>
          </a:p>
        </p:txBody>
      </p:sp>
    </p:spTree>
    <p:extLst>
      <p:ext uri="{BB962C8B-B14F-4D97-AF65-F5344CB8AC3E}">
        <p14:creationId xmlns:p14="http://schemas.microsoft.com/office/powerpoint/2010/main" val="3434023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9B69FB7-3B2D-4DDF-A330-4B37E175DCF2}" type="datetimeFigureOut">
              <a:rPr lang="es-EC" smtClean="0"/>
              <a:t>22/01/2016</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2CFD4271-BB1D-41B9-AD84-FBD705BFF8D7}" type="slidenum">
              <a:rPr lang="es-EC" smtClean="0"/>
              <a:t>‹Nº›</a:t>
            </a:fld>
            <a:endParaRPr lang="es-EC" dirty="0"/>
          </a:p>
        </p:txBody>
      </p:sp>
    </p:spTree>
    <p:extLst>
      <p:ext uri="{BB962C8B-B14F-4D97-AF65-F5344CB8AC3E}">
        <p14:creationId xmlns:p14="http://schemas.microsoft.com/office/powerpoint/2010/main" val="3973725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40000"/>
                <a:satMod val="350000"/>
              </a:schemeClr>
            </a:gs>
            <a:gs pos="25000">
              <a:srgbClr val="92D050"/>
            </a:gs>
            <a:gs pos="100000">
              <a:schemeClr val="bg2">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B69FB7-3B2D-4DDF-A330-4B37E175DCF2}" type="datetimeFigureOut">
              <a:rPr lang="es-EC" smtClean="0"/>
              <a:t>22/01/2016</a:t>
            </a:fld>
            <a:endParaRPr lang="es-EC"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FD4271-BB1D-41B9-AD84-FBD705BFF8D7}" type="slidenum">
              <a:rPr lang="es-EC" smtClean="0"/>
              <a:t>‹Nº›</a:t>
            </a:fld>
            <a:endParaRPr lang="es-EC" dirty="0"/>
          </a:p>
        </p:txBody>
      </p:sp>
    </p:spTree>
    <p:extLst>
      <p:ext uri="{BB962C8B-B14F-4D97-AF65-F5344CB8AC3E}">
        <p14:creationId xmlns:p14="http://schemas.microsoft.com/office/powerpoint/2010/main" val="1618256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2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151934"/>
            <a:ext cx="7543800" cy="5013370"/>
          </a:xfrm>
        </p:spPr>
        <p:txBody>
          <a:bodyPr>
            <a:normAutofit fontScale="90000"/>
          </a:bodyPr>
          <a:lstStyle/>
          <a:p>
            <a:pPr algn="ctr"/>
            <a:r>
              <a:rPr lang="es-ES" sz="2400" b="1" dirty="0"/>
              <a:t>DEPARTAMENTO DE CIENCIAS DE TIERRA Y LA </a:t>
            </a:r>
            <a:r>
              <a:rPr lang="es-ES" sz="2400" b="1" dirty="0" smtClean="0"/>
              <a:t>CONSTRUCCIÓN</a:t>
            </a:r>
            <a:r>
              <a:rPr lang="es-ES" sz="1800" dirty="0"/>
              <a:t> </a:t>
            </a:r>
            <a:r>
              <a:rPr lang="es-EC" sz="1800" dirty="0"/>
              <a:t/>
            </a:r>
            <a:br>
              <a:rPr lang="es-EC" sz="1800" dirty="0"/>
            </a:br>
            <a:r>
              <a:rPr lang="es-ES" sz="2400" b="1" dirty="0"/>
              <a:t>CARRERA DE INGENIERÍA CIVIL</a:t>
            </a:r>
            <a:r>
              <a:rPr lang="es-EC" sz="1800" dirty="0"/>
              <a:t/>
            </a:r>
            <a:br>
              <a:rPr lang="es-EC" sz="1800" dirty="0"/>
            </a:br>
            <a:r>
              <a:rPr lang="es-ES" sz="1800" dirty="0"/>
              <a:t> </a:t>
            </a:r>
            <a:r>
              <a:rPr lang="es-EC" sz="1800" dirty="0"/>
              <a:t/>
            </a:r>
            <a:br>
              <a:rPr lang="es-EC" sz="1800" dirty="0"/>
            </a:br>
            <a:r>
              <a:rPr lang="es-ES" sz="1800" dirty="0"/>
              <a:t> </a:t>
            </a:r>
            <a:r>
              <a:rPr lang="es-EC" sz="1800" dirty="0"/>
              <a:t/>
            </a:r>
            <a:br>
              <a:rPr lang="es-EC" sz="1800" dirty="0"/>
            </a:br>
            <a:r>
              <a:rPr lang="es-ES" sz="2000" b="1" dirty="0"/>
              <a:t>TRABAJO DE TITULACIÓN, PREVIO A LA OBTENCIÓN DEL TÍTULO DE INGENIERO CIVIL.</a:t>
            </a:r>
            <a:r>
              <a:rPr lang="es-EC" sz="2000" b="1" dirty="0"/>
              <a:t/>
            </a:r>
            <a:br>
              <a:rPr lang="es-EC" sz="2000" b="1" dirty="0"/>
            </a:br>
            <a:r>
              <a:rPr lang="es-ES" sz="2000" b="1" dirty="0"/>
              <a:t> </a:t>
            </a:r>
            <a:r>
              <a:rPr lang="es-EC" sz="2000" dirty="0"/>
              <a:t/>
            </a:r>
            <a:br>
              <a:rPr lang="es-EC" sz="2000" dirty="0"/>
            </a:br>
            <a:r>
              <a:rPr lang="es-ES" sz="2000" dirty="0"/>
              <a:t> </a:t>
            </a:r>
            <a:r>
              <a:rPr lang="es-EC" sz="2000" dirty="0"/>
              <a:t/>
            </a:r>
            <a:br>
              <a:rPr lang="es-EC" sz="2000" dirty="0"/>
            </a:br>
            <a:r>
              <a:rPr lang="es-EC" sz="2000" dirty="0"/>
              <a:t/>
            </a:r>
            <a:br>
              <a:rPr lang="es-EC" sz="2000" dirty="0"/>
            </a:br>
            <a:r>
              <a:rPr lang="es-ES" sz="2000" b="1" dirty="0"/>
              <a:t>  </a:t>
            </a:r>
            <a:r>
              <a:rPr lang="es-EC" sz="2000" dirty="0"/>
              <a:t/>
            </a:r>
            <a:br>
              <a:rPr lang="es-EC" sz="2000" dirty="0"/>
            </a:br>
            <a:r>
              <a:rPr lang="es-ES" sz="2000" b="1" dirty="0"/>
              <a:t>DIRECTOR: ING. ROBALINO BEDÓN IVETH CAROLINA</a:t>
            </a:r>
            <a:r>
              <a:rPr lang="es-EC" sz="2000" dirty="0"/>
              <a:t/>
            </a:r>
            <a:br>
              <a:rPr lang="es-EC" sz="2000" dirty="0"/>
            </a:br>
            <a:r>
              <a:rPr lang="es-ES" sz="2000" b="1" dirty="0"/>
              <a:t> </a:t>
            </a:r>
            <a:r>
              <a:rPr lang="es-EC" sz="2000" dirty="0"/>
              <a:t/>
            </a:r>
            <a:br>
              <a:rPr lang="es-EC" sz="2000" dirty="0"/>
            </a:br>
            <a:r>
              <a:rPr lang="es-ES" sz="2000" b="1" dirty="0"/>
              <a:t> </a:t>
            </a:r>
            <a:r>
              <a:rPr lang="es-EC" sz="2000" dirty="0"/>
              <a:t/>
            </a:r>
            <a:br>
              <a:rPr lang="es-EC" sz="2000" dirty="0"/>
            </a:br>
            <a:r>
              <a:rPr lang="es-ES" sz="2000" b="1" dirty="0" smtClean="0"/>
              <a:t>ENERO </a:t>
            </a:r>
            <a:r>
              <a:rPr lang="es-EC" sz="2000" dirty="0"/>
              <a:t> </a:t>
            </a:r>
            <a:r>
              <a:rPr lang="es-ES" sz="2000" b="1" dirty="0" smtClean="0"/>
              <a:t>2016</a:t>
            </a:r>
            <a:r>
              <a:rPr lang="es-EC" sz="1600" dirty="0"/>
              <a:t/>
            </a:r>
            <a:br>
              <a:rPr lang="es-EC" sz="1600" dirty="0"/>
            </a:br>
            <a:endParaRPr lang="es-EC" sz="1600" dirty="0"/>
          </a:p>
        </p:txBody>
      </p:sp>
      <p:pic>
        <p:nvPicPr>
          <p:cNvPr id="4" name="3 Imagen"/>
          <p:cNvPicPr/>
          <p:nvPr/>
        </p:nvPicPr>
        <p:blipFill rotWithShape="1">
          <a:blip r:embed="rId2"/>
          <a:srcRect l="37786" t="21003" r="31364" b="66234"/>
          <a:stretch/>
        </p:blipFill>
        <p:spPr bwMode="auto">
          <a:xfrm>
            <a:off x="63061" y="39414"/>
            <a:ext cx="4286885" cy="1112520"/>
          </a:xfrm>
          <a:prstGeom prst="rect">
            <a:avLst/>
          </a:prstGeom>
          <a:ln>
            <a:noFill/>
          </a:ln>
          <a:extLst>
            <a:ext uri="{53640926-AAD7-44D8-BBD7-CCE9431645EC}">
              <a14:shadowObscured xmlns:a14="http://schemas.microsoft.com/office/drawing/2010/main"/>
            </a:ext>
          </a:extLst>
        </p:spPr>
      </p:pic>
      <p:sp>
        <p:nvSpPr>
          <p:cNvPr id="5" name="AutoShape 2" descr="data:image/jpeg;base64,/9j/4AAQSkZJRgABAQAAAQABAAD/2wCEAAkGBxQTEhUUEhQVFBUWGRkbGRgWFBwYHRwXHBkaHB0cHxwdHiggGSAlHBwdIjEhJSksLi4uGB8zODMsNygtLisBCgoKDg0OGxAQGzQlICQ0NDAwLDYsLCw1LC8wLCwsLy8sLSwsLCwsLCwsLCwsLCwsLCwsLCwsLCwsLCwsLCwsLP/AABEIALoAugMBIgACEQEDEQH/xAAcAAACAwEBAQEAAAAAAAAAAAAGBwAEBQEDAgj/xABGEAACAQMCAwUFBQUGAwgDAAABAgMABBESIQUxQQYTIlFhBzJxgZEUUqGxwSNCYnLRJDOCsuHwkqLCNENzg5PT4vEWJVP/xAAaAQACAwEBAAAAAAAAAAAAAAADBAACBQEG/8QAMBEAAgIBBAEEAAQEBwAAAAAAAQIAAxEEEiExQRMiUWEFMnGRgaHR8BQjM0Kx4fH/2gAMAwEAAhEDEQA/AHjUqVKkklSpXCakk7XDUJof7Q9qorbK/wB5J9xTy/mP7tVZgoyZR3VBuY4m8TWFxXtZbQ5BfWw6J4vx5Cl/xbtBPc7O2lPuJsMevVvnXpxuW04b3KtDNeTTjVGqDSp5A8tzjI2350sLzYSK4qNQ1pxUP4ma152+lbaKJUHmx1H6bAfjWdDxe9uZBGsxDNyAIQef5VkoLp3aS5tVtQ4BSNSdhy3HT8DWv2f8NzCf4wPrt+tI2X2C3Y5izC02bWbj64lVrSdpxBJI4csFOp2IGfny+FULm30yyR69TRMVbGdj/wDVF63H2y4mXAW6spwo6CWLKuvwIB+o9dhvi1vo4pfL94xSfJkx+lEvq2IzZ/8AJezRqFPM5wmymlk0ROynBPvleQ9DXbbjdynuXDtgkE6tYyDg863ey/gaaU8o4Xb6D/SgTsXCfsiN1cs/1JoO8rQLM85g/wDDlawwJzDWz7dXCe+qSD4aT9RkfhRHwztvbyY7zVET97df+IbfWsW0guIeHyy2kKzzuw0o2MFAQCSCRn978KGON8WYI3fcNaKfbDQPlcZGSVIDDbOwBHrTqNYEDE9+DGFF6KDuz9H+sc8cqsAykMDyIOQa+gaTHDeITQHVEzJncr0PxHLNHPAO2ySEJOBG/IMPcJ+P7p+NEq1SPx0ZerWI3DcGGFSvlXzXc01HJ2pUqVJJKlSpUkkqVK4akk7XnIwG52HmajPgZOwHM0tO1naY3BMURxCOZ+//APH86Fbata5MBfetS5M0+M9p5LiTuLEE52Ljr54+6PWhrinBxbqGkuICS2kqJAW1np6mr3Z+GQ216lucXDQ/sj6jVkD8B86HOzPD7azRZ2tHurssgUHnrcgHOQcEHbJBpM7bVBc99fUVWsWgPZ2f5S+qUTC5u34ewstP2mJgq6lDfs2ODjPLb/LWV2iu4Y797dD4tAkI6KxJyv5H/FVu37O3NxE6xyPbK4x3ikhsbcgDk/HIpbTJbVqNpHHmEprNbYg/d8INoxueJcRDzadoy/Q8wFHL/StKwkLlWhVpOTDSCfUcuVEXZ32YWFsQzRm4l5mSc6yT545CjSOIKAFAAHIAYH0p23RJY4cnmMNVk5iusOFX7X1zc/Z+6EjIyHWP3RjODvuPOp/+K8Re8lupu5bWioAvhOlScZHLO569KaeKmKM2nVgQfPcts+4t7/hN8lvcRxQqzTRNHkuBjUCCR64JrE4XwyS2t4o5Y2QogBJU4z135fjTjxUIoT6JGQJ4EqagRjMU/aAQXktpHDfrbtbA5iLNEzlgN1cEeXr1qpxLh92s0YmunkWMHwOEYkNy8SgZ6HcUyuMdl7W5UrLChz1wBQa/s6Fs7S2o1ZAGnJzgcgByPl0qupqc14XucsBK4lHh3DGmkWMdeZ8gOZr2uuIWU93JYiKSF4dCLOF8JYgbMvMDJwD1qpxvtEbSzkWBH+1zMIgwU+AHbPofLPUjyrQ4jxya1sbGeSGK7uWbuyznQdY1aWyAc8vqelD0tSrXhuzBV0JsIxnM5wvj8tjM0Eh7xEbDLnJXO4K/Ig4NMWwvkmQPGwZT1FI2yguHmnubogSzsCVXkAuwHwwAPhRJ2XvpYZh3ZGhj4w7aV+Oo7A+XnyrtWpCvsByPEAlxqfZ2v/EbArtVrS6SQZRlYZxlWDYI5jarFaM0p2pUqVJJK41czWF2v419mgJX+8fwp+p+Q/SqswUZMo7hFLHxB3txx7W32aNgF5St06eH4DrWLxHgTQYYESRt7si8j8fKr/ZjhVrPGQ7P3+7EasEj+HOzfnvXzwvtBw63d42u3iXJEkFzCV3+ajSfXrSDUm8Eno9fUQSk3He/nr6EoWUjIwdCVYciP97193faPiTPotrW0aVthN4tXx0nl6nJFfE3ErWW6+z2Mvfll1DTuoz+7q64G/pTE4DwVbdfvSN7zfoPShaSm9HIbqMUoynEHuxXYQWzPcXbi4u5Tl2I8K+ig8/j/SrfbrtrHYJpCiWdhlI9WPQFiASATsABljsK1u0PFzAqrGnezyHTDFnGpvNiPdRebN0HqRWFY9lrayaTiF27T3GAzzOMhTyxEgHhGdlG55DNauI0IW8PlZo0aRdDlVLL91iNx8jVmltxTthxKeY2/D7CSIjnNcoVAHnj3QPmT/D1pgcOR1jQSsGkCjWwGAWxuQPLNdklmpUqVJJKlSpUkkrlcZsc6G4+31gWwLmMb43YL/mx1qSS/wAY4HHONxpfo45j4+YpcdsOFXOmGBmUJHKsi5GzAHfDdOZ2NM634zBIMpIrDzBzXb63inQoxDA+RGQehHkaBbTu5XgwbJnkReWHCmnfSmw5s3QDzP8ASsLtb2mDZ4bwzBH/AH853BPUA8j5Z+QrW7V2V1HDJaRy92shB1Y95OTAEbqcc/0zWVwvgsdtGEjHxON2PLJxWWrJpVwBlzF/ainA5lvsReLYSYAAjkI7zAxv9/Gf9j4U34nBGRuD1HlSkTgc8nuROR5kYH1POizsPxJkLWc2Q8edGfu9V9cdPSm9Jc54fzBaa11ba/nr+kM6lcU12tCaM+TSk7U8T+03LMN0TKJ8BzPzP6Uwe13EO5tnIOGYaV+Lf0GaXfCuNtDH3Zt47iInLKTpcbfuk7E8tjj40lqnBwhOIhq2DMKs48yvEuCCCQQcgg4IPmD0q52j49mFTLbGaUMq94gG6nY61xuem2xPlV23js58/Z5u5kAJMFx4GAHMjO5A8xketenZa1W5lUqQ8SjUSDkEdBkc8n8jSCVXI4TsH9pK62T2/MIOxfZ9IV74xqssgH7oBC88fE8zWxxzjMVpE0szaVXpzLHoqjqa0TSv9rvCXeS3m1aomIiZCfdy2osvnqUaT1AG3M1rHFaceJo01hmCfMDb/j15xG77zP2SMxaY1y2TFrycspBJJxnBA6b18ycTu7GJVMQubdZlmURltAdV2Vhuyrr0yYHNh676zwrkOdigIB5AA4z8vDWbPxrVlbcBuneNsgPp1c+grGr199toKLkfH/c9FZ+GUpVtZsH+/Eu9mPbRctdRx3sMaxSsFyiMhXUcBvETqXPOmfe9vLCKRo3uUDoSGUBjgjocCkJLahLtLm+kklijKsojQZZ1YER77ICeZPT1q9erdGdXzCi3Fy0hTvGYgOp2k0FTpAXp1xW1vOzd+8w2pC2FDn647jmPtH4bt/akGTjdXH5rRWj5AI68q/N/GuEzbI11EFuJUQqqOVQDJJBdiRsDt1Nbtzx69ilZY+JPKsNuZlxEio7IT+zIIJxhcH+YVNPZ6y7l6/v5lL6/SO09/cegNdqvYz640fGNaq2PiAasUWCnnMNj8DQDf8H4d9ignu0EYbulMiZTDNgAtjYjPmCKYDigLtLw+YcMjhfQsi3FuqHOtcCdAjMCBzzkj1xmpJB7iHsiG0lnNG4xsJF0MRjmJYsDO+zFTggGgu3v5op2tw9ys0cqg4d5kADIroOeBzbW3THnsyOxXHvs0q2kvhhkZhAzH+7kBw9ux/hbOk9Rj4ml2bt5l4yXLEQtJdKiEru2rLMNIzp2x4t8g9AK4pzOkYjF43woTxFD7w3U+Tf72PxoAPGLu2KJAkJKyftBIpDac7gNnb5g8xTRFBvbbh2llnXr4W+PQ/p9KV1SkD1E7EDYMe4ShxO4a2eXiVxdyPahAbe3zpHesMaTgDXvyB8yelAPZ+/uGme+lY95K4cL0CgYHwGnbHkKu9rEmvrqJJFCWkCKVVdwzkeL55GMdAPWrEybeVLajWA4VTn5iurt9uBHFw28WWJJF5MAR8+nyqzQT7N+IZR4CfcOpf5Tz/H86Nq0a33qDGqbPUQNF97S7vLxRDkoLn4nYfgD9aF4Vq52ruu9vJT906R/h2qtCKxNY+XMyXO+5j/CfdxZRyLplRXXyYZ+nlR57PuDJbWihF0hyWxz26b/AI/OgzRnSo5sQB8yBTXt4gqqo5KAB8BR/wALBILEzR04n01Lb2pXLme2iWOWTSHkVI4y2uT3fe90BV1E5+8KZRr5KVqWIHUqfMdrsNbhh4n52UNOA8rBkO6xp7mOe5/fPx29K95Qj4AOloyGwp5eQI6ZGfrRt7SOytrBBJcwH7PMWUKqNhJHZxkd2dmY5J8OCcUto2lVRL3TBmZl8KEpPoJVtJAOHzkY+WDzpb0dgwvU2qtYlgyw58/c1JgCjq3JlYH6bH5Vg8Lv07qAzNC5HeF4rhX0vk+E4XHLfGOWa0L67V4mWNgXcFAucFSRg6hzXSMk55YqrNeSSrAJm+0yBMRKk7hmXbARUjzuRyx0511esZwYPWMCwwA3HzKd99mKXD64wxwYo4WkCIwG2A3rg70zeEez3hl2kUsd5cPkaCq3CEM2A0keCmrfG4zy3qrbeze5NpcSgtBcSIpS2EveguniHeO4OWPLAwB60O+z/gcsvE0khgaJYmjM7OmBHIhPeRqTzLjAwOjE0xVXtBy2czKtt349uMT9CRRhQABgAYA9ANq+6lSrwclDvbza0z92a2P0uIqIc0O9vGQ2ciNLFESYzmWQIPDIjHc+impJF/2hWGWZ1BIS50t5aJiWWKTPQvo0Z81jPU1m9hY9PFYWmYfaC8qjCBe9iaNn1s3NmDDSR0C1vmzs5g7Rzd5FKgt0IPPu2dwVbG7AknI+6Kwe7McNheFi91cSMTIQB3aGFxoRRsMg7nmSSfIBOh+T9RnbuAX5jyBqrxSzEsTof3gfr0P1xXzwY5giOc5RT+FXab7EWYckRSgHcHmNj8RtVSZa3O0NvoupV6MQw/xD+uax5xXl7V9O4rMy1eCJY7IXXdXkfk+UP+Ibf82KbNJW3k0So/3XU/QinQpyAfOtvQvlMQmgPtK/BiTmfVLI3m7n6sT+tW4aoQ8z8a0IayLySTEKOTmavBY9VzCP4gfpv+lM0Ut+zn/a4vn/AJTRJxXil01y1vZCDMaK8jz6yB3hYIqqhBJwjEnPkOtav4aMUzXo/LCWvKeUKpZjgKCSfIAZNDnccX//AL8PHwtpv/fr4ktOLEEGewwdv+yzdf8Az60IeLLj3Fvtdx9pc+FvDbq22lMdBnZm3JPlgVvdgu0ZguBBK+YJiFjzjEc3QDyD+X3sedCvHOzj2JWynkDhlDQTAY3HT0ZTv6itHg/Y+54hbl47i2XBKOhjfUki4PvBhg8mB8mFAAbfNWx6TpwP2/X7hB7UuPW+h7O3VHubkiJ3RAdAYgsGcD3tO+nnjc1Y7Mm1s1kup9CBNNvCdOWcoMtoA3dmdtOF+5QfJK6XUrzi3EfDI2VBbxskZmYBicMWLNnSCc+VednwqKQQzz8YgiZCSgkiMbLzDDQ7DYlic43Jznlg3mZXJhBxvtrdXuYbbNokiTiNv++eSIhSjZ2hGSNhlsMNxTA7DyxvYWzxKFV4lbA+8R4s+uc59aWHa3szJYQxTremRzM8iZhQJqZC7ZxuQQuAAeZrf9kPH5WX7LJEqj9rIpD5K5k3RlxthmIG/IVbB7nMxn1w1Khrk7Ed2y7Y8QeZ44pDDGH7sd3GVGrvNODK2QxxglV38W3I15cX4FZWjOl3cvecSKgxppZ1WRsaQAc5Y42DH5Ciz2uyIUtQjKSJ1yA38aE7D65O1eyWCXEUxcKRNc3JfkSdDd2mluY0hAQRyxUHMkyONccRmXTa3WI2LKBGqb6WXBViDjxE49KwTdh7GxQBhJbTBZlZSpQspC8+YPQjatm44vF3ETTzRLKuuKTVIqsWiYqGxke8uDQrxG8jkuEaB1cZiDlWyNnbTnHxNB9BVBIjFT+5THv2aObWH+Ra06x+yR/skP8AL+prYoi9CCs/Of1gN24TE6N5pj6E/wBaGrgUV9vR44fg35ihWevP68Y1Ezb+zMy6Gxpx8PuMxRnzRT+ApPXPI00uDE/Z4f8Aw0/yindCeDBaM4ZorHXTI6/ddh9GI/SrkNffaW17u7lHm2of4t68oTSGpXDERasbXIM2eByabmE/xY+u361a9qF2LbEym4haRdDTwuAAFYEI4IOThn08t8jO+Kx0lKlXHNWDfQg1V7Y8Qae9mEpbuo9Kxp+6VKK+vHUsWxk/d2xvWh+G2AU4+Jt6Co3NsE2Z73hagauMzvnfC3msn5IuR+FVZuLcLUZF5xF/VXuD/wBNAfEcRPHKqgKuVfA5I2N/kQPxq/LMFGokY58+n9KdN3wJsL+Ggkgt19T67W3NlOoMFzxCd1JUJNE7AHY4VtIKsMA7k1Q4H2jS2MrXEcrN3RygZ0DSDAjchSuQwODnPu12ztO8iaJgySBiwyCCHJ1K2/MEEEH1NUuCWz3d7GJMfs95FHJdDHAPnlgW+AonqFsKR1F7KFprJznM2ksBFaxwPIEkcNcSEo8hZl3RcKCfE/U9ENd4Lc2TTxNfqjQPEc69RCNzVsDOxwwyfSmr7P4keB7hSGFw5IIIOIk8CLkegLY83NCvtF7F2lrw4tbxaWWWPxamLaGcKykk50adtPIVCvOYvXbtRkPmWVn4NceGKKe+CYJ7uO4uFU9M5yAcUCSz/wD7ITcKtp0DY7pUj7vLx4MqsGIBB8WQfPPTZiezyNY769jQBVMVqwUYx7rr+lC3EB9i4hMPdEF1FdKfKCY6Jj67NJVwYDuN/hE8jxh5ou5c5/Z6w5A6ZI2z8MiruqvOSXwFhvtkY67ZFLe27Yarhe+1aGOnK5QxltgAucnfAJO9DawKwX5hErZgceIB3djarLdG4jTMk0zxuyFiWWV0ePYZ90BwPPVW72MvQtqqR3EcUSPNhGXDDLSk5B90e6R/I1VZ/wBndwkSd3omvj3py2gYn8fLJwDmtThTLm4KpHI5uWUayBkGEOAM88lsY/jNDrsy/wDKR29oEwuJ8UtFsJ43kia5N1qOEy5XvFOdhywMgHzqtxDiUc0qtErhQYRlojHn9t0yBkb1auuIyCzuohZyMwuCWlGhUVsq2jUTqOPTOKq8ZnuGdTcRpF7hUI+s/wB/HnUeXUcqYbozlf5x+sdXYk/2OP8Axf5jW7Q92DP9kX0Z/wDNRDVE/KJa7/UP6wH7dSZmjXyQn6n/AEoZuDWv2ln13ch6LhR8hv8AiTWNOa89rW3agzLuOSZQujzpwcOt8RRjyRR/yilHHHrkVfvMo+pp0xpgAeQFaOgX2mV0S5LGLv2k2mmaKT76lT8V/wBD+FDkJpkdt+H97atgZZPGPlz/AAzSxtm2oOurw+fmB1K7Ls/M049xXeK9n5bmNbm1AeZFEUsRIGtUyUZSSBqAON9iPLFeUDVv9lOId1PpOyy4H+L9388fOgaCzZYUPmO6W41uGWA69l+JS+D7E6g8zI8aqPj4iT8gaL+zfsuVSr3r95pwRDHtECOWonxSY8thtypk1V4pfx28TzStpRAWY+g8h1J5AetbgrUTUs1ltnBMCfafwEaRfRjDQriYAe9COu3VNz8C3pgB7O2ErW0rwoTcXrFYwPCdOk9TyxGCcnqwq92t7b3l4RaoiQw3JKFSC0vd/vEsDpXbbAB54zRz2L4cBI8mMJbp3SfzkB5D8hoX5NXcAnIg7GdVFbeOYMey7jqw3jWZyiygkRspUxzoN18gWQZx/AT1oz9qi54Vd/woG/4XU0pLDizG7XiPulrhX0j3RE7BGOPvd0efmKbPtLv4V4deRyTRqzQSBVaRQWbSSAATknNRCCJfUowYEjGRmA/D+Om24lqElunfWcPhuHMYkIeQYWT3Ub4g5r57ecTSa6tnkhlgaVHtpg6ZVo3yUKyqTG+GLDY58dWuyVvHNe2ySxpIkvD2BDqGB0SDz/nq7239m8SWsslk80Pdjvhbq5aJ2j8eyN7h2Pun5VYRaFPs64k09hFrOZIswyfzxHTn5gA/Aihft9ZzRXP2hWhaMhP2TEK2AdxjmRnJz0rvss4kPtFxHnw3EcV0nkWI7uQD5qv1FWu3PZd2m+0qzMpI7z3fBGuM+8QCOZx8a4+ccRjTEB/ceIH2ohlvbMaUEcjyB4l1YAZGDaifPO+MVTvuLmGaQwRiRBcLKh3w37IQDScY0iTYnO+Ns1Q41JplREVzEZJHSQIWZ4pH06yqDKqpVsKcFum1esd9BFqSNLjQ1xayE/Z3GUjKl9sbAEbCgjh+pLFzyst8Q4NCXCya3mZtUkgZhlyPEy4OAARgADG25NeHFuIPKAk3imgyjOBjWvfW5RyBtkg7n41LviitMr4lwGyuIWBALYIO23LO/nVKa6EtxcOFdUNsN3QrmRZY8AZHkBtVEL7jn7jVlSqgwOeI7fZ839mI8pG/IfrW/fXIjjdzyVSfoKG/Z237CQeUn/SK5244hsIFO7YZvgNwPnj8KIbAlW4xLVna7GCZkLEsebEk/E71UmarErYFUZ2rzYJdy3zMW1sCXuy1sZLyEDkraz8F3/PA+dNygT2b2P8AeTkc/CvwG5/SjuvQ6NNtf6xrRJtrz8z5YAgg0n+O8ONtcNH+7nKZ+6eX05fKnFihntxwTv4daDMkeSMcyvVf6etd1VXqJO6un1EyOxF/E9WxuPWsu3kq9C9eesUg5ERps4jF7L8W76PSx/aJs3qOjf760I+1O+ZpYbYbRgd7J/E2cRr6gEMx+C1VtLponEkZww+hHkfSiC/4BbcTAmVpIp1GnUjbjyDI2VcfEfOtvS6n10x5mxo7kDgv4ibs75or3Wcl18IWVCy4bxKA0YJGcdQeVPH2fXBlsI2eMxli+oNzJ1tltwDhjuMjlS3n7DcStL0XcCpcCJkKqhVdeFKsSjkfusy7NnO4FOq2k1oraSuoA6WGCPQjzpxFxDXOHctPz6/DO67y0kBzCShG4Jjz4G23wy4OR1yOlXeE9l1u1ufB+yhicuerzd2TGmrmcbM2/wB0cjTd7Qdk4Lsq0oIkT3ZE2bHVT95T901lcT7GOvDmtLOYxSM+ppSTliWy+rHmNsDkAB0qorw2fEZfV76QmOes/UDew92q3PC3ZgA9vPGCSBliYSqj1JzgU2eJTaIpG0GTSjHQMZbCk6RnbJ5b+dIvsn2GduJfZZnEbWZjmBQOxIVwU0l3IVTjoOnpT+xRBESMT8zcK4vLH3ckLGERiURlIzK/cuwOlsju10+Hck4x0p9T2k9zw4xzJF38kO6kkx95jIyRg41YO1fXarsvFeWrwMAmQdDKMFGIxnbmDyI6itThcLJFGr4LKigkdSBg/lXAMTpI8CLS37AXy5Je3Z23d2ZtTt5khRXo3Ym/6fZj/wCY4/6DTSrlcNanxDDU2gYBinHZTiC51W8L/wDh3e//ADRAVS4jwO5ZDE1hdqzlQGWWGRB4hudLZA+VOU143VwsalnICjck1z00kOqtx+aYttax8Phc6mYE5AOMlsYwMUEzzmR2kfdmOT/T6bVc43xVrl87iNfdX9T61mTSVia7Uhz6adTNvu3nJnlM9VNJdwijLMQB8TtX3NJRT7PuDam+0uNlyI8+fIt+n1quko3sBM/abbAghpwWwEEKRD90Y+J6n5mr1cWu16ADAwJtAADAkrjV2uGuzsWfbXgJhfvox+zc+ID91j+hrAhkpy3VurqUcBlYYIPlSs7S8Ae0fIy0THwt5eh/3vWXq9N/uWZWqo9Nt69Txikq5ZXbxOHiOD1HQjyIrHilq3FJ0rJG+ttyzldmYx+C8ejnGPdkHND+Y8xWyKW97bW9sqNeXK27tuo6j1z0rZj4/JBoEpE8TgMkqcyvT0avQV3NszaMTRVyB7oXms+441bpL3LzRJKQGCM6qxU7ZAJ3FcsONQze5IM/dPhb6Gl1xjh7zcWnedZ4UaOO3gb7OJUk1Nh85VlVd8kkrjzpkEHkQoOeozBYx9732kd5o0ah1TOrHrvv6ZPnVoUFe0e9eKCGKCVI5JJFVY3cxd6qjeMSDHd5GBnI5gA719dj52m4ZJvcI/7Zf20mp1ZcjCuOaqcAH0867JDImqN5xmCIhZJo0YkAKzjOTy250sPZpdXs8llMrzvCY5RdmViyNIGITRk+9yzp22NXe1nDCnGFkVLkxz2xEv2ZDq1qzackKQNWQOY93c4qSRoiu1nDiaJGrTHuiVBKuw1A45HHM/Csm57RNIkjWq5EY3Z+ePML1xz38qo1ir2ZUsBNjifFI4F1SNjyHU/AUB8Y4s9y3i8MY5Ln8T5mqVxKztrkYsx6n9PL4CvCSSsTU642+2vqKWW5/SfUj4qpLJUkkrvDbCS5kEcYyep6KPM0tVSWP3ErHLHA7ntwHhLXUwQbIN3byX+p5Cm1awLGqogwqgAD0qpwPhKW8YjQfzHqx8zWjivQaekVLjzNHTUekvPZ7nRUqVKPGZKlSpUknK8bq2WRSjqGVhgg9a96lSTGYre0nZSS3JeIF4efmV9D5j1rO4HcqJ4i5GkOufLnz+FOErQlx/sVHLl4MRv1H7rH4dKQt0nuDrM6zSFG31ft/SAnGey88/FLiS5iaUFgIARlTHpG/ljmMHrmvmSS5E0MeQLWJGUR4AKHljlkjYefWvDiMnGLLMUc7LGdlWQK2n+R9J29M18cMaQRgTSd4+5LfH86Bq88kHvjE7beByD34m1gH41q8S4o1tcC2huJO8WJXdG8QGc8iVxjblmqHZyLvLmJemoMfgu/6fjWBHe9/wAQv7jmO87pT/DHscfP86XoDJQ7Z+MTtbD0y0NYuJzXJEMqW8obkJY8jbf4dPKrEHHpQRbiCEDPd6RkL5YwOlDMN2VYMOakEfEYoqdVWc3h/uBCZyegZVOofTB+OaNprrrF75z/ACha3L8Aym3FntWeC3jtowp3ESYGogdMjfp8q9uEcRmuJe7llYBlbSEwnix6DJ+vSl32TmZ0luZPfuZGkOei58I/OiOwvTHKj/dYH5Z3/CqWamxb9ufbnEo1uLMZ4nMgklskgkHJycgkH8RV7gnERDKpPuN4WH8J/p/WqnaNRHdzKpGltMq48pM5/wCcN9azGmpd1eu/OeuoCy303hLfdn5e+ZIx+z5hycKFPr+n9c0P3+lHZFkWTTgal5Vk8Qk4jdS90k8hh0qFRQMgDmNgDnb3mPzoy7IezRYhqnJy2CV1Ek/zEfkPrTv+FSwZTzOsotH+X2ef0mVwTgkt02EGEHvOeQ+HmfSmdwbg8dtGEjHxY82Pmat29uqKFRQqjkAMV7CnqdOtQ47jWn0y1c9n5kxXalSmIzJUqVKkklSpUqSSVKlSpJJXMV2pUknjPbK4KuoYHowyKFuJ9hIWyYS0R8h4l+h3H1ouNSqNWr9iDepLB7hmKu/7HXkYPd+LY4aN8MMjngkfnQ5w/g8trGI3SQHJYlkO5J3NPaoyg8xml30ikYBix0Y24U4H7xH/AGivDtFx+8NqbOBUaKUFXP76gkEgHUBgjPTqadlxZRnnGh+KA/pWfJwqDP8Acxf+mv8AShV6c1NlTBpQ9TZDRSWhEaIg5KAPoBVmMO58Ks3wUn9KbtrYRDlHGPgg/pV9YwOQA+Aqq6FTyT3Kro2fktE3wzsRdNM8oRl7zGe8YADHpuaLuHdgV5zyFv4U2H150cVCKaXToOTzGRpEzluZU4fwyKFdMSKg9B+Z5mremu1KOBjqMgADAkqVKldnZKlSpUkkqVKlSSf/2Q=="/>
          <p:cNvSpPr>
            <a:spLocks noChangeAspect="1" noChangeArrowheads="1"/>
          </p:cNvSpPr>
          <p:nvPr/>
        </p:nvSpPr>
        <p:spPr bwMode="auto">
          <a:xfrm>
            <a:off x="155575" y="-1058863"/>
            <a:ext cx="2219325" cy="2219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6" name="AutoShape 4" descr="data:image/jpeg;base64,/9j/4AAQSkZJRgABAQAAAQABAAD/2wCEAAkGBxQTEhUUEhQVFBUWGRkbGRgWFBwYHRwXHBkaHB0cHxwdHiggGSAlHBwdIjEhJSksLi4uGB8zODMsNygtLisBCgoKDg0OGxAQGzQlICQ0NDAwLDYsLCw1LC8wLCwsLy8sLSwsLCwsLCwsLCwsLCwsLCwsLCwsLCwsLCwsLCwsLP/AABEIALoAugMBIgACEQEDEQH/xAAcAAACAwEBAQEAAAAAAAAAAAAGBwAEBQEDAgj/xABGEAACAQMCAwUFBQUGAwgDAAABAgMABBESIQUxQQYTIlFhBzJxgZEUUqGxwSNCYnLRJDOCsuHwkqLCNENzg5PT4vEWJVP/xAAaAQACAwEBAAAAAAAAAAAAAAADBAACBQEG/8QAMBEAAgIBBAEEAAQEBwAAAAAAAQIAAxEEEiExQRMiUWEFMnGRgaHR8BQjM0Kx4fH/2gAMAwEAAhEDEQA/AHjUqVKkklSpXCakk7XDUJof7Q9qorbK/wB5J9xTy/mP7tVZgoyZR3VBuY4m8TWFxXtZbQ5BfWw6J4vx5Cl/xbtBPc7O2lPuJsMevVvnXpxuW04b3KtDNeTTjVGqDSp5A8tzjI2350sLzYSK4qNQ1pxUP4ma152+lbaKJUHmx1H6bAfjWdDxe9uZBGsxDNyAIQef5VkoLp3aS5tVtQ4BSNSdhy3HT8DWv2f8NzCf4wPrt+tI2X2C3Y5izC02bWbj64lVrSdpxBJI4csFOp2IGfny+FULm30yyR69TRMVbGdj/wDVF63H2y4mXAW6spwo6CWLKuvwIB+o9dhvi1vo4pfL94xSfJkx+lEvq2IzZ/8AJezRqFPM5wmymlk0ROynBPvleQ9DXbbjdynuXDtgkE6tYyDg863ey/gaaU8o4Xb6D/SgTsXCfsiN1cs/1JoO8rQLM85g/wDDlawwJzDWz7dXCe+qSD4aT9RkfhRHwztvbyY7zVET97df+IbfWsW0guIeHyy2kKzzuw0o2MFAQCSCRn978KGON8WYI3fcNaKfbDQPlcZGSVIDDbOwBHrTqNYEDE9+DGFF6KDuz9H+sc8cqsAykMDyIOQa+gaTHDeITQHVEzJncr0PxHLNHPAO2ySEJOBG/IMPcJ+P7p+NEq1SPx0ZerWI3DcGGFSvlXzXc01HJ2pUqVJJKlSpUkkqVK4akk7XnIwG52HmajPgZOwHM0tO1naY3BMURxCOZ+//APH86Fbata5MBfetS5M0+M9p5LiTuLEE52Ljr54+6PWhrinBxbqGkuICS2kqJAW1np6mr3Z+GQ216lucXDQ/sj6jVkD8B86HOzPD7azRZ2tHurssgUHnrcgHOQcEHbJBpM7bVBc99fUVWsWgPZ2f5S+qUTC5u34ewstP2mJgq6lDfs2ODjPLb/LWV2iu4Y797dD4tAkI6KxJyv5H/FVu37O3NxE6xyPbK4x3ikhsbcgDk/HIpbTJbVqNpHHmEprNbYg/d8INoxueJcRDzadoy/Q8wFHL/StKwkLlWhVpOTDSCfUcuVEXZ32YWFsQzRm4l5mSc6yT545CjSOIKAFAAHIAYH0p23RJY4cnmMNVk5iusOFX7X1zc/Z+6EjIyHWP3RjODvuPOp/+K8Re8lupu5bWioAvhOlScZHLO569KaeKmKM2nVgQfPcts+4t7/hN8lvcRxQqzTRNHkuBjUCCR64JrE4XwyS2t4o5Y2QogBJU4z135fjTjxUIoT6JGQJ4EqagRjMU/aAQXktpHDfrbtbA5iLNEzlgN1cEeXr1qpxLh92s0YmunkWMHwOEYkNy8SgZ6HcUyuMdl7W5UrLChz1wBQa/s6Fs7S2o1ZAGnJzgcgByPl0qupqc14XucsBK4lHh3DGmkWMdeZ8gOZr2uuIWU93JYiKSF4dCLOF8JYgbMvMDJwD1qpxvtEbSzkWBH+1zMIgwU+AHbPofLPUjyrQ4jxya1sbGeSGK7uWbuyznQdY1aWyAc8vqelD0tSrXhuzBV0JsIxnM5wvj8tjM0Eh7xEbDLnJXO4K/Ig4NMWwvkmQPGwZT1FI2yguHmnubogSzsCVXkAuwHwwAPhRJ2XvpYZh3ZGhj4w7aV+Oo7A+XnyrtWpCvsByPEAlxqfZ2v/EbArtVrS6SQZRlYZxlWDYI5jarFaM0p2pUqVJJK41czWF2v419mgJX+8fwp+p+Q/SqswUZMo7hFLHxB3txx7W32aNgF5St06eH4DrWLxHgTQYYESRt7si8j8fKr/ZjhVrPGQ7P3+7EasEj+HOzfnvXzwvtBw63d42u3iXJEkFzCV3+ajSfXrSDUm8Eno9fUQSk3He/nr6EoWUjIwdCVYciP97193faPiTPotrW0aVthN4tXx0nl6nJFfE3ErWW6+z2Mvfll1DTuoz+7q64G/pTE4DwVbdfvSN7zfoPShaSm9HIbqMUoynEHuxXYQWzPcXbi4u5Tl2I8K+ig8/j/SrfbrtrHYJpCiWdhlI9WPQFiASATsABljsK1u0PFzAqrGnezyHTDFnGpvNiPdRebN0HqRWFY9lrayaTiF27T3GAzzOMhTyxEgHhGdlG55DNauI0IW8PlZo0aRdDlVLL91iNx8jVmltxTthxKeY2/D7CSIjnNcoVAHnj3QPmT/D1pgcOR1jQSsGkCjWwGAWxuQPLNdklmpUqVJJKlSpUkkrlcZsc6G4+31gWwLmMb43YL/mx1qSS/wAY4HHONxpfo45j4+YpcdsOFXOmGBmUJHKsi5GzAHfDdOZ2NM634zBIMpIrDzBzXb63inQoxDA+RGQehHkaBbTu5XgwbJnkReWHCmnfSmw5s3QDzP8ASsLtb2mDZ4bwzBH/AH853BPUA8j5Z+QrW7V2V1HDJaRy92shB1Y95OTAEbqcc/0zWVwvgsdtGEjHxON2PLJxWWrJpVwBlzF/ainA5lvsReLYSYAAjkI7zAxv9/Gf9j4U34nBGRuD1HlSkTgc8nuROR5kYH1POizsPxJkLWc2Q8edGfu9V9cdPSm9Jc54fzBaa11ba/nr+kM6lcU12tCaM+TSk7U8T+03LMN0TKJ8BzPzP6Uwe13EO5tnIOGYaV+Lf0GaXfCuNtDH3Zt47iInLKTpcbfuk7E8tjj40lqnBwhOIhq2DMKs48yvEuCCCQQcgg4IPmD0q52j49mFTLbGaUMq94gG6nY61xuem2xPlV23js58/Z5u5kAJMFx4GAHMjO5A8xketenZa1W5lUqQ8SjUSDkEdBkc8n8jSCVXI4TsH9pK62T2/MIOxfZ9IV74xqssgH7oBC88fE8zWxxzjMVpE0szaVXpzLHoqjqa0TSv9rvCXeS3m1aomIiZCfdy2osvnqUaT1AG3M1rHFaceJo01hmCfMDb/j15xG77zP2SMxaY1y2TFrycspBJJxnBA6b18ycTu7GJVMQubdZlmURltAdV2Vhuyrr0yYHNh676zwrkOdigIB5AA4z8vDWbPxrVlbcBuneNsgPp1c+grGr199toKLkfH/c9FZ+GUpVtZsH+/Eu9mPbRctdRx3sMaxSsFyiMhXUcBvETqXPOmfe9vLCKRo3uUDoSGUBjgjocCkJLahLtLm+kklijKsojQZZ1YER77ICeZPT1q9erdGdXzCi3Fy0hTvGYgOp2k0FTpAXp1xW1vOzd+8w2pC2FDn647jmPtH4bt/akGTjdXH5rRWj5AI68q/N/GuEzbI11EFuJUQqqOVQDJJBdiRsDt1Nbtzx69ilZY+JPKsNuZlxEio7IT+zIIJxhcH+YVNPZ6y7l6/v5lL6/SO09/cegNdqvYz640fGNaq2PiAasUWCnnMNj8DQDf8H4d9ignu0EYbulMiZTDNgAtjYjPmCKYDigLtLw+YcMjhfQsi3FuqHOtcCdAjMCBzzkj1xmpJB7iHsiG0lnNG4xsJF0MRjmJYsDO+zFTggGgu3v5op2tw9ys0cqg4d5kADIroOeBzbW3THnsyOxXHvs0q2kvhhkZhAzH+7kBw9ux/hbOk9Rj4ml2bt5l4yXLEQtJdKiEru2rLMNIzp2x4t8g9AK4pzOkYjF43woTxFD7w3U+Tf72PxoAPGLu2KJAkJKyftBIpDac7gNnb5g8xTRFBvbbh2llnXr4W+PQ/p9KV1SkD1E7EDYMe4ShxO4a2eXiVxdyPahAbe3zpHesMaTgDXvyB8yelAPZ+/uGme+lY95K4cL0CgYHwGnbHkKu9rEmvrqJJFCWkCKVVdwzkeL55GMdAPWrEybeVLajWA4VTn5iurt9uBHFw28WWJJF5MAR8+nyqzQT7N+IZR4CfcOpf5Tz/H86Nq0a33qDGqbPUQNF97S7vLxRDkoLn4nYfgD9aF4Vq52ruu9vJT906R/h2qtCKxNY+XMyXO+5j/CfdxZRyLplRXXyYZ+nlR57PuDJbWihF0hyWxz26b/AI/OgzRnSo5sQB8yBTXt4gqqo5KAB8BR/wALBILEzR04n01Lb2pXLme2iWOWTSHkVI4y2uT3fe90BV1E5+8KZRr5KVqWIHUqfMdrsNbhh4n52UNOA8rBkO6xp7mOe5/fPx29K95Qj4AOloyGwp5eQI6ZGfrRt7SOytrBBJcwH7PMWUKqNhJHZxkd2dmY5J8OCcUto2lVRL3TBmZl8KEpPoJVtJAOHzkY+WDzpb0dgwvU2qtYlgyw58/c1JgCjq3JlYH6bH5Vg8Lv07qAzNC5HeF4rhX0vk+E4XHLfGOWa0L67V4mWNgXcFAucFSRg6hzXSMk55YqrNeSSrAJm+0yBMRKk7hmXbARUjzuRyx0511esZwYPWMCwwA3HzKd99mKXD64wxwYo4WkCIwG2A3rg70zeEez3hl2kUsd5cPkaCq3CEM2A0keCmrfG4zy3qrbeze5NpcSgtBcSIpS2EveguniHeO4OWPLAwB60O+z/gcsvE0khgaJYmjM7OmBHIhPeRqTzLjAwOjE0xVXtBy2czKtt349uMT9CRRhQABgAYA9ANq+6lSrwclDvbza0z92a2P0uIqIc0O9vGQ2ciNLFESYzmWQIPDIjHc+impJF/2hWGWZ1BIS50t5aJiWWKTPQvo0Z81jPU1m9hY9PFYWmYfaC8qjCBe9iaNn1s3NmDDSR0C1vmzs5g7Rzd5FKgt0IPPu2dwVbG7AknI+6Kwe7McNheFi91cSMTIQB3aGFxoRRsMg7nmSSfIBOh+T9RnbuAX5jyBqrxSzEsTof3gfr0P1xXzwY5giOc5RT+FXab7EWYckRSgHcHmNj8RtVSZa3O0NvoupV6MQw/xD+uax5xXl7V9O4rMy1eCJY7IXXdXkfk+UP+Ibf82KbNJW3k0So/3XU/QinQpyAfOtvQvlMQmgPtK/BiTmfVLI3m7n6sT+tW4aoQ8z8a0IayLySTEKOTmavBY9VzCP4gfpv+lM0Ut+zn/a4vn/AJTRJxXil01y1vZCDMaK8jz6yB3hYIqqhBJwjEnPkOtav4aMUzXo/LCWvKeUKpZjgKCSfIAZNDnccX//AL8PHwtpv/fr4ktOLEEGewwdv+yzdf8Az60IeLLj3Fvtdx9pc+FvDbq22lMdBnZm3JPlgVvdgu0ZguBBK+YJiFjzjEc3QDyD+X3sedCvHOzj2JWynkDhlDQTAY3HT0ZTv6itHg/Y+54hbl47i2XBKOhjfUki4PvBhg8mB8mFAAbfNWx6TpwP2/X7hB7UuPW+h7O3VHubkiJ3RAdAYgsGcD3tO+nnjc1Y7Mm1s1kup9CBNNvCdOWcoMtoA3dmdtOF+5QfJK6XUrzi3EfDI2VBbxskZmYBicMWLNnSCc+VednwqKQQzz8YgiZCSgkiMbLzDDQ7DYlic43Jznlg3mZXJhBxvtrdXuYbbNokiTiNv++eSIhSjZ2hGSNhlsMNxTA7DyxvYWzxKFV4lbA+8R4s+uc59aWHa3szJYQxTremRzM8iZhQJqZC7ZxuQQuAAeZrf9kPH5WX7LJEqj9rIpD5K5k3RlxthmIG/IVbB7nMxn1w1Khrk7Ed2y7Y8QeZ44pDDGH7sd3GVGrvNODK2QxxglV38W3I15cX4FZWjOl3cvecSKgxppZ1WRsaQAc5Y42DH5Ciz2uyIUtQjKSJ1yA38aE7D65O1eyWCXEUxcKRNc3JfkSdDd2mluY0hAQRyxUHMkyONccRmXTa3WI2LKBGqb6WXBViDjxE49KwTdh7GxQBhJbTBZlZSpQspC8+YPQjatm44vF3ETTzRLKuuKTVIqsWiYqGxke8uDQrxG8jkuEaB1cZiDlWyNnbTnHxNB9BVBIjFT+5THv2aObWH+Ra06x+yR/skP8AL+prYoi9CCs/Of1gN24TE6N5pj6E/wBaGrgUV9vR44fg35ihWevP68Y1Ezb+zMy6Gxpx8PuMxRnzRT+ApPXPI00uDE/Z4f8Aw0/yindCeDBaM4ZorHXTI6/ddh9GI/SrkNffaW17u7lHm2of4t68oTSGpXDERasbXIM2eByabmE/xY+u361a9qF2LbEym4haRdDTwuAAFYEI4IOThn08t8jO+Kx0lKlXHNWDfQg1V7Y8Qae9mEpbuo9Kxp+6VKK+vHUsWxk/d2xvWh+G2AU4+Jt6Co3NsE2Z73hagauMzvnfC3msn5IuR+FVZuLcLUZF5xF/VXuD/wBNAfEcRPHKqgKuVfA5I2N/kQPxq/LMFGokY58+n9KdN3wJsL+Ggkgt19T67W3NlOoMFzxCd1JUJNE7AHY4VtIKsMA7k1Q4H2jS2MrXEcrN3RygZ0DSDAjchSuQwODnPu12ztO8iaJgySBiwyCCHJ1K2/MEEEH1NUuCWz3d7GJMfs95FHJdDHAPnlgW+AonqFsKR1F7KFprJznM2ksBFaxwPIEkcNcSEo8hZl3RcKCfE/U9ENd4Lc2TTxNfqjQPEc69RCNzVsDOxwwyfSmr7P4keB7hSGFw5IIIOIk8CLkegLY83NCvtF7F2lrw4tbxaWWWPxamLaGcKykk50adtPIVCvOYvXbtRkPmWVn4NceGKKe+CYJ7uO4uFU9M5yAcUCSz/wD7ITcKtp0DY7pUj7vLx4MqsGIBB8WQfPPTZiezyNY769jQBVMVqwUYx7rr+lC3EB9i4hMPdEF1FdKfKCY6Jj67NJVwYDuN/hE8jxh5ou5c5/Z6w5A6ZI2z8MiruqvOSXwFhvtkY67ZFLe27Yarhe+1aGOnK5QxltgAucnfAJO9DawKwX5hErZgceIB3djarLdG4jTMk0zxuyFiWWV0ePYZ90BwPPVW72MvQtqqR3EcUSPNhGXDDLSk5B90e6R/I1VZ/wBndwkSd3omvj3py2gYn8fLJwDmtThTLm4KpHI5uWUayBkGEOAM88lsY/jNDrsy/wDKR29oEwuJ8UtFsJ43kia5N1qOEy5XvFOdhywMgHzqtxDiUc0qtErhQYRlojHn9t0yBkb1auuIyCzuohZyMwuCWlGhUVsq2jUTqOPTOKq8ZnuGdTcRpF7hUI+s/wB/HnUeXUcqYbozlf5x+sdXYk/2OP8Axf5jW7Q92DP9kX0Z/wDNRDVE/KJa7/UP6wH7dSZmjXyQn6n/AEoZuDWv2ln13ch6LhR8hv8AiTWNOa89rW3agzLuOSZQujzpwcOt8RRjyRR/yilHHHrkVfvMo+pp0xpgAeQFaOgX2mV0S5LGLv2k2mmaKT76lT8V/wBD+FDkJpkdt+H97atgZZPGPlz/AAzSxtm2oOurw+fmB1K7Ls/M049xXeK9n5bmNbm1AeZFEUsRIGtUyUZSSBqAON9iPLFeUDVv9lOId1PpOyy4H+L9388fOgaCzZYUPmO6W41uGWA69l+JS+D7E6g8zI8aqPj4iT8gaL+zfsuVSr3r95pwRDHtECOWonxSY8thtypk1V4pfx28TzStpRAWY+g8h1J5AetbgrUTUs1ltnBMCfafwEaRfRjDQriYAe9COu3VNz8C3pgB7O2ErW0rwoTcXrFYwPCdOk9TyxGCcnqwq92t7b3l4RaoiQw3JKFSC0vd/vEsDpXbbAB54zRz2L4cBI8mMJbp3SfzkB5D8hoX5NXcAnIg7GdVFbeOYMey7jqw3jWZyiygkRspUxzoN18gWQZx/AT1oz9qi54Vd/woG/4XU0pLDizG7XiPulrhX0j3RE7BGOPvd0efmKbPtLv4V4deRyTRqzQSBVaRQWbSSAATknNRCCJfUowYEjGRmA/D+Om24lqElunfWcPhuHMYkIeQYWT3Ub4g5r57ecTSa6tnkhlgaVHtpg6ZVo3yUKyqTG+GLDY58dWuyVvHNe2ySxpIkvD2BDqGB0SDz/nq7239m8SWsslk80Pdjvhbq5aJ2j8eyN7h2Pun5VYRaFPs64k09hFrOZIswyfzxHTn5gA/Aihft9ZzRXP2hWhaMhP2TEK2AdxjmRnJz0rvss4kPtFxHnw3EcV0nkWI7uQD5qv1FWu3PZd2m+0qzMpI7z3fBGuM+8QCOZx8a4+ccRjTEB/ceIH2ohlvbMaUEcjyB4l1YAZGDaifPO+MVTvuLmGaQwRiRBcLKh3w37IQDScY0iTYnO+Ns1Q41JplREVzEZJHSQIWZ4pH06yqDKqpVsKcFum1esd9BFqSNLjQ1xayE/Z3GUjKl9sbAEbCgjh+pLFzyst8Q4NCXCya3mZtUkgZhlyPEy4OAARgADG25NeHFuIPKAk3imgyjOBjWvfW5RyBtkg7n41LviitMr4lwGyuIWBALYIO23LO/nVKa6EtxcOFdUNsN3QrmRZY8AZHkBtVEL7jn7jVlSqgwOeI7fZ839mI8pG/IfrW/fXIjjdzyVSfoKG/Z237CQeUn/SK5244hsIFO7YZvgNwPnj8KIbAlW4xLVna7GCZkLEsebEk/E71UmarErYFUZ2rzYJdy3zMW1sCXuy1sZLyEDkraz8F3/PA+dNygT2b2P8AeTkc/CvwG5/SjuvQ6NNtf6xrRJtrz8z5YAgg0n+O8ONtcNH+7nKZ+6eX05fKnFihntxwTv4daDMkeSMcyvVf6etd1VXqJO6un1EyOxF/E9WxuPWsu3kq9C9eesUg5ERps4jF7L8W76PSx/aJs3qOjf760I+1O+ZpYbYbRgd7J/E2cRr6gEMx+C1VtLponEkZww+hHkfSiC/4BbcTAmVpIp1GnUjbjyDI2VcfEfOtvS6n10x5mxo7kDgv4ibs75or3Wcl18IWVCy4bxKA0YJGcdQeVPH2fXBlsI2eMxli+oNzJ1tltwDhjuMjlS3n7DcStL0XcCpcCJkKqhVdeFKsSjkfusy7NnO4FOq2k1oraSuoA6WGCPQjzpxFxDXOHctPz6/DO67y0kBzCShG4Jjz4G23wy4OR1yOlXeE9l1u1ufB+yhicuerzd2TGmrmcbM2/wB0cjTd7Qdk4Lsq0oIkT3ZE2bHVT95T901lcT7GOvDmtLOYxSM+ppSTliWy+rHmNsDkAB0qorw2fEZfV76QmOes/UDew92q3PC3ZgA9vPGCSBliYSqj1JzgU2eJTaIpG0GTSjHQMZbCk6RnbJ5b+dIvsn2GduJfZZnEbWZjmBQOxIVwU0l3IVTjoOnpT+xRBESMT8zcK4vLH3ckLGERiURlIzK/cuwOlsju10+Hck4x0p9T2k9zw4xzJF38kO6kkx95jIyRg41YO1fXarsvFeWrwMAmQdDKMFGIxnbmDyI6itThcLJFGr4LKigkdSBg/lXAMTpI8CLS37AXy5Je3Z23d2ZtTt5khRXo3Ym/6fZj/wCY4/6DTSrlcNanxDDU2gYBinHZTiC51W8L/wDh3e//ADRAVS4jwO5ZDE1hdqzlQGWWGRB4hudLZA+VOU143VwsalnICjck1z00kOqtx+aYttax8Phc6mYE5AOMlsYwMUEzzmR2kfdmOT/T6bVc43xVrl87iNfdX9T61mTSVia7Uhz6adTNvu3nJnlM9VNJdwijLMQB8TtX3NJRT7PuDam+0uNlyI8+fIt+n1quko3sBM/abbAghpwWwEEKRD90Y+J6n5mr1cWu16ADAwJtAADAkrjV2uGuzsWfbXgJhfvox+zc+ID91j+hrAhkpy3VurqUcBlYYIPlSs7S8Ae0fIy0THwt5eh/3vWXq9N/uWZWqo9Nt69Txikq5ZXbxOHiOD1HQjyIrHilq3FJ0rJG+ttyzldmYx+C8ejnGPdkHND+Y8xWyKW97bW9sqNeXK27tuo6j1z0rZj4/JBoEpE8TgMkqcyvT0avQV3NszaMTRVyB7oXms+441bpL3LzRJKQGCM6qxU7ZAJ3FcsONQze5IM/dPhb6Gl1xjh7zcWnedZ4UaOO3gb7OJUk1Nh85VlVd8kkrjzpkEHkQoOeozBYx9732kd5o0ah1TOrHrvv6ZPnVoUFe0e9eKCGKCVI5JJFVY3cxd6qjeMSDHd5GBnI5gA719dj52m4ZJvcI/7Zf20mp1ZcjCuOaqcAH0867JDImqN5xmCIhZJo0YkAKzjOTy250sPZpdXs8llMrzvCY5RdmViyNIGITRk+9yzp22NXe1nDCnGFkVLkxz2xEv2ZDq1qzackKQNWQOY93c4qSRoiu1nDiaJGrTHuiVBKuw1A45HHM/Csm57RNIkjWq5EY3Z+ePML1xz38qo1ir2ZUsBNjifFI4F1SNjyHU/AUB8Y4s9y3i8MY5Ln8T5mqVxKztrkYsx6n9PL4CvCSSsTU642+2vqKWW5/SfUj4qpLJUkkrvDbCS5kEcYyep6KPM0tVSWP3ErHLHA7ntwHhLXUwQbIN3byX+p5Cm1awLGqogwqgAD0qpwPhKW8YjQfzHqx8zWjivQaekVLjzNHTUekvPZ7nRUqVKPGZKlSpUknK8bq2WRSjqGVhgg9a96lSTGYre0nZSS3JeIF4efmV9D5j1rO4HcqJ4i5GkOufLnz+FOErQlx/sVHLl4MRv1H7rH4dKQt0nuDrM6zSFG31ft/SAnGey88/FLiS5iaUFgIARlTHpG/ljmMHrmvmSS5E0MeQLWJGUR4AKHljlkjYefWvDiMnGLLMUc7LGdlWQK2n+R9J29M18cMaQRgTSd4+5LfH86Bq88kHvjE7beByD34m1gH41q8S4o1tcC2huJO8WJXdG8QGc8iVxjblmqHZyLvLmJemoMfgu/6fjWBHe9/wAQv7jmO87pT/DHscfP86XoDJQ7Z+MTtbD0y0NYuJzXJEMqW8obkJY8jbf4dPKrEHHpQRbiCEDPd6RkL5YwOlDMN2VYMOakEfEYoqdVWc3h/uBCZyegZVOofTB+OaNprrrF75z/ACha3L8Aym3FntWeC3jtowp3ESYGogdMjfp8q9uEcRmuJe7llYBlbSEwnix6DJ+vSl32TmZ0luZPfuZGkOei58I/OiOwvTHKj/dYH5Z3/CqWamxb9ufbnEo1uLMZ4nMgklskgkHJycgkH8RV7gnERDKpPuN4WH8J/p/WqnaNRHdzKpGltMq48pM5/wCcN9azGmpd1eu/OeuoCy303hLfdn5e+ZIx+z5hycKFPr+n9c0P3+lHZFkWTTgal5Vk8Qk4jdS90k8hh0qFRQMgDmNgDnb3mPzoy7IezRYhqnJy2CV1Ek/zEfkPrTv+FSwZTzOsotH+X2ef0mVwTgkt02EGEHvOeQ+HmfSmdwbg8dtGEjHxY82Pmat29uqKFRQqjkAMV7CnqdOtQ47jWn0y1c9n5kxXalSmIzJUqVKkklSpUqSSVKlSpJJXMV2pUknjPbK4KuoYHowyKFuJ9hIWyYS0R8h4l+h3H1ouNSqNWr9iDepLB7hmKu/7HXkYPd+LY4aN8MMjngkfnQ5w/g8trGI3SQHJYlkO5J3NPaoyg8xml30ikYBix0Y24U4H7xH/AGivDtFx+8NqbOBUaKUFXP76gkEgHUBgjPTqadlxZRnnGh+KA/pWfJwqDP8Acxf+mv8AShV6c1NlTBpQ9TZDRSWhEaIg5KAPoBVmMO58Ks3wUn9KbtrYRDlHGPgg/pV9YwOQA+Aqq6FTyT3Kro2fktE3wzsRdNM8oRl7zGe8YADHpuaLuHdgV5zyFv4U2H150cVCKaXToOTzGRpEzluZU4fwyKFdMSKg9B+Z5mremu1KOBjqMgADAkqVKldnZKlSpUkkqVKlSSf/2Q=="/>
          <p:cNvSpPr>
            <a:spLocks noChangeAspect="1" noChangeArrowheads="1"/>
          </p:cNvSpPr>
          <p:nvPr/>
        </p:nvSpPr>
        <p:spPr bwMode="auto">
          <a:xfrm>
            <a:off x="307975" y="-906463"/>
            <a:ext cx="2219325" cy="2219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1030" name="Picture 6" descr="http://4.bp.blogspot.com/_28-xu-h8hWY/SZhTg-2q0aI/AAAAAAAAABQ/PUMCqkMUfWU/S269/SELLO_CIV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0"/>
            <a:ext cx="1427237" cy="116046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7 Conector recto"/>
          <p:cNvCxnSpPr/>
          <p:nvPr/>
        </p:nvCxnSpPr>
        <p:spPr>
          <a:xfrm flipH="1">
            <a:off x="467544" y="1268760"/>
            <a:ext cx="8368480"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1" name="10 Conector recto"/>
          <p:cNvCxnSpPr/>
          <p:nvPr/>
        </p:nvCxnSpPr>
        <p:spPr>
          <a:xfrm flipH="1">
            <a:off x="467544" y="5838653"/>
            <a:ext cx="8368480" cy="0"/>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319698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Auscultación Superficial, metodología PAVER </a:t>
            </a:r>
            <a:endParaRPr lang="es-EC" dirty="0"/>
          </a:p>
        </p:txBody>
      </p:sp>
      <p:sp>
        <p:nvSpPr>
          <p:cNvPr id="3" name="2 Marcador de contenido"/>
          <p:cNvSpPr>
            <a:spLocks noGrp="1"/>
          </p:cNvSpPr>
          <p:nvPr>
            <p:ph idx="1"/>
          </p:nvPr>
        </p:nvSpPr>
        <p:spPr>
          <a:xfrm>
            <a:off x="858452" y="1728629"/>
            <a:ext cx="3970784" cy="1828799"/>
          </a:xfrm>
        </p:spPr>
        <p:txBody>
          <a:bodyPr>
            <a:normAutofit/>
          </a:bodyPr>
          <a:lstStyle/>
          <a:p>
            <a:pPr marL="0" indent="0" algn="just">
              <a:buNone/>
            </a:pPr>
            <a:r>
              <a:rPr lang="es-EC" sz="2000" dirty="0" smtClean="0"/>
              <a:t>Muestras de inspección  cada 50m  en la totalidad en la vía  </a:t>
            </a:r>
            <a:r>
              <a:rPr lang="es-ES" sz="2000" dirty="0"/>
              <a:t>(Carrión, 2007</a:t>
            </a:r>
            <a:r>
              <a:rPr lang="es-ES" sz="2000" dirty="0" smtClean="0"/>
              <a:t>).</a:t>
            </a:r>
          </a:p>
          <a:p>
            <a:pPr marL="0" indent="0" algn="just">
              <a:buNone/>
            </a:pPr>
            <a:r>
              <a:rPr lang="es-ES" sz="2000" dirty="0" smtClean="0"/>
              <a:t>Unidad muestral de 180 m</a:t>
            </a:r>
            <a:r>
              <a:rPr lang="es-ES" sz="2000" baseline="30000" dirty="0" smtClean="0"/>
              <a:t>2</a:t>
            </a:r>
          </a:p>
          <a:p>
            <a:pPr marL="0" indent="0" algn="just">
              <a:buNone/>
            </a:pPr>
            <a:r>
              <a:rPr lang="es-EC" sz="2000" dirty="0" smtClean="0"/>
              <a:t>Valoración 120 unidades.</a:t>
            </a:r>
            <a:endParaRPr lang="es-EC" sz="2000" dirty="0"/>
          </a:p>
        </p:txBody>
      </p:sp>
      <p:pic>
        <p:nvPicPr>
          <p:cNvPr id="4" name="3 Imagen" descr="C:\Users\USUARIO\Desktop\tesis\visita de campo\101MSDCF\DSC0413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8926" y="1576978"/>
            <a:ext cx="3545522" cy="2356078"/>
          </a:xfrm>
          <a:prstGeom prst="rect">
            <a:avLst/>
          </a:prstGeom>
          <a:noFill/>
          <a:ln>
            <a:noFill/>
          </a:ln>
        </p:spPr>
      </p:pic>
      <p:sp>
        <p:nvSpPr>
          <p:cNvPr id="5" name="30 Cuadro de texto"/>
          <p:cNvSpPr txBox="1"/>
          <p:nvPr/>
        </p:nvSpPr>
        <p:spPr>
          <a:xfrm>
            <a:off x="7308304" y="2643029"/>
            <a:ext cx="982980" cy="241300"/>
          </a:xfrm>
          <a:prstGeom prst="rect">
            <a:avLst/>
          </a:prstGeom>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 sz="750" b="1">
                <a:solidFill>
                  <a:srgbClr val="000000"/>
                </a:solidFill>
                <a:effectLst/>
                <a:latin typeface="Times New Roman"/>
                <a:ea typeface="Calibri"/>
              </a:rPr>
              <a:t>Redondel Colibrí</a:t>
            </a:r>
            <a:endParaRPr lang="es-EC" sz="1200">
              <a:solidFill>
                <a:srgbClr val="000000"/>
              </a:solidFill>
              <a:effectLst/>
              <a:latin typeface="Times New Roman"/>
              <a:ea typeface="Calibri"/>
            </a:endParaRPr>
          </a:p>
        </p:txBody>
      </p:sp>
      <p:sp>
        <p:nvSpPr>
          <p:cNvPr id="7" name="28 Cuadro de texto"/>
          <p:cNvSpPr txBox="1"/>
          <p:nvPr/>
        </p:nvSpPr>
        <p:spPr>
          <a:xfrm>
            <a:off x="5796136" y="2410619"/>
            <a:ext cx="982980" cy="232410"/>
          </a:xfrm>
          <a:prstGeom prst="rect">
            <a:avLst/>
          </a:prstGeom>
          <a:no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s-ES" sz="750" b="1" dirty="0">
                <a:solidFill>
                  <a:srgbClr val="000000"/>
                </a:solidFill>
                <a:effectLst/>
                <a:latin typeface="Times New Roman"/>
                <a:ea typeface="Calibri"/>
              </a:rPr>
              <a:t>Redondel choclo</a:t>
            </a:r>
            <a:endParaRPr lang="es-EC" sz="1200" dirty="0">
              <a:solidFill>
                <a:srgbClr val="000000"/>
              </a:solidFill>
              <a:effectLst/>
              <a:latin typeface="Times New Roman"/>
              <a:ea typeface="Calibri"/>
            </a:endParaRPr>
          </a:p>
        </p:txBody>
      </p:sp>
      <p:cxnSp>
        <p:nvCxnSpPr>
          <p:cNvPr id="8" name="31 Conector recto de flecha"/>
          <p:cNvCxnSpPr/>
          <p:nvPr/>
        </p:nvCxnSpPr>
        <p:spPr>
          <a:xfrm>
            <a:off x="9411335" y="9446260"/>
            <a:ext cx="56007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53 Conector recto"/>
          <p:cNvCxnSpPr/>
          <p:nvPr/>
        </p:nvCxnSpPr>
        <p:spPr>
          <a:xfrm flipV="1">
            <a:off x="6660232" y="2276872"/>
            <a:ext cx="455930" cy="990600"/>
          </a:xfrm>
          <a:prstGeom prst="line">
            <a:avLst/>
          </a:prstGeom>
        </p:spPr>
        <p:style>
          <a:lnRef idx="2">
            <a:schemeClr val="accent3"/>
          </a:lnRef>
          <a:fillRef idx="0">
            <a:schemeClr val="accent3"/>
          </a:fillRef>
          <a:effectRef idx="1">
            <a:schemeClr val="accent3"/>
          </a:effectRef>
          <a:fontRef idx="minor">
            <a:schemeClr val="tx1"/>
          </a:fontRef>
        </p:style>
      </p:cxnSp>
      <p:pic>
        <p:nvPicPr>
          <p:cNvPr id="10" name="9 Imagen" descr="C:\Users\USUARIO\Desktop\tesis\visita de campo\101MSDCF\DSC04290.JPG"/>
          <p:cNvPicPr/>
          <p:nvPr/>
        </p:nvPicPr>
        <p:blipFill rotWithShape="1">
          <a:blip r:embed="rId3" cstate="print">
            <a:extLst>
              <a:ext uri="{28A0092B-C50C-407E-A947-70E740481C1C}">
                <a14:useLocalDpi xmlns:a14="http://schemas.microsoft.com/office/drawing/2010/main" val="0"/>
              </a:ext>
            </a:extLst>
          </a:blip>
          <a:srcRect l="7769" t="11900" r="18017"/>
          <a:stretch/>
        </p:blipFill>
        <p:spPr bwMode="auto">
          <a:xfrm>
            <a:off x="5058926" y="4221088"/>
            <a:ext cx="3545522" cy="2448272"/>
          </a:xfrm>
          <a:prstGeom prst="rect">
            <a:avLst/>
          </a:prstGeom>
          <a:noFill/>
          <a:ln>
            <a:noFill/>
          </a:ln>
          <a:extLst>
            <a:ext uri="{53640926-AAD7-44D8-BBD7-CCE9431645EC}">
              <a14:shadowObscured xmlns:a14="http://schemas.microsoft.com/office/drawing/2010/main"/>
            </a:ext>
          </a:extLst>
        </p:spPr>
      </p:pic>
      <p:pic>
        <p:nvPicPr>
          <p:cNvPr id="11" name="10 Imagen" descr="C:\Users\USUARIO\Desktop\tesis\visita de campo\101MSDCF\DSC0414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3645024"/>
            <a:ext cx="4104456" cy="2952327"/>
          </a:xfrm>
          <a:prstGeom prst="rect">
            <a:avLst/>
          </a:prstGeom>
          <a:noFill/>
          <a:ln>
            <a:noFill/>
          </a:ln>
        </p:spPr>
      </p:pic>
    </p:spTree>
    <p:extLst>
      <p:ext uri="{BB962C8B-B14F-4D97-AF65-F5344CB8AC3E}">
        <p14:creationId xmlns:p14="http://schemas.microsoft.com/office/powerpoint/2010/main" val="3407977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a:bodyPr>
          <a:lstStyle/>
          <a:p>
            <a:r>
              <a:rPr lang="es-EC" sz="3200" dirty="0" smtClean="0"/>
              <a:t>Resultados PCI para los 4 carriles </a:t>
            </a:r>
            <a:endParaRPr lang="es-EC" sz="32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472247117"/>
              </p:ext>
            </p:extLst>
          </p:nvPr>
        </p:nvGraphicFramePr>
        <p:xfrm>
          <a:off x="611560" y="980728"/>
          <a:ext cx="3960440" cy="5438282"/>
        </p:xfrm>
        <a:graphic>
          <a:graphicData uri="http://schemas.openxmlformats.org/drawingml/2006/table">
            <a:tbl>
              <a:tblPr firstRow="1" firstCol="1" bandRow="1">
                <a:tableStyleId>{5C22544A-7EE6-4342-B048-85BDC9FD1C3A}</a:tableStyleId>
              </a:tblPr>
              <a:tblGrid>
                <a:gridCol w="326459"/>
                <a:gridCol w="1401733"/>
                <a:gridCol w="648072"/>
                <a:gridCol w="792088"/>
                <a:gridCol w="792088"/>
              </a:tblGrid>
              <a:tr h="585596">
                <a:tc>
                  <a:txBody>
                    <a:bodyPr/>
                    <a:lstStyle/>
                    <a:p>
                      <a:pPr algn="ctr">
                        <a:lnSpc>
                          <a:spcPct val="115000"/>
                        </a:lnSpc>
                        <a:spcAft>
                          <a:spcPts val="0"/>
                        </a:spcAft>
                      </a:pPr>
                      <a:r>
                        <a:rPr lang="es-EC" sz="1100">
                          <a:effectLst/>
                        </a:rPr>
                        <a:t> </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FALLA</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UNIDAD</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dirty="0">
                          <a:effectLst/>
                        </a:rPr>
                        <a:t>AREA</a:t>
                      </a:r>
                      <a:endParaRPr lang="es-EC" sz="1200" dirty="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dirty="0">
                          <a:effectLst/>
                        </a:rPr>
                        <a:t>%AREA TOTAL</a:t>
                      </a:r>
                      <a:endParaRPr lang="es-EC" sz="1200" dirty="0">
                        <a:solidFill>
                          <a:srgbClr val="000000"/>
                        </a:solidFill>
                        <a:effectLst/>
                        <a:latin typeface="Times New Roman"/>
                        <a:ea typeface="Calibri"/>
                        <a:cs typeface="Angsana New"/>
                      </a:endParaRPr>
                    </a:p>
                  </a:txBody>
                  <a:tcPr marL="44450" marR="44450" marT="0" marB="0" anchor="b"/>
                </a:tc>
              </a:tr>
              <a:tr h="377653">
                <a:tc>
                  <a:txBody>
                    <a:bodyPr/>
                    <a:lstStyle/>
                    <a:p>
                      <a:pPr algn="ctr">
                        <a:lnSpc>
                          <a:spcPct val="115000"/>
                        </a:lnSpc>
                        <a:spcAft>
                          <a:spcPts val="0"/>
                        </a:spcAft>
                      </a:pPr>
                      <a:r>
                        <a:rPr lang="es-EC" sz="1100">
                          <a:effectLst/>
                        </a:rPr>
                        <a:t>1</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Piel de cocodrilo</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m</a:t>
                      </a:r>
                      <a:r>
                        <a:rPr lang="es-EC" sz="1100" baseline="30000">
                          <a:effectLst/>
                        </a:rPr>
                        <a:t>2</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2868,05</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18,43</a:t>
                      </a:r>
                      <a:endParaRPr lang="es-EC" sz="1200">
                        <a:solidFill>
                          <a:srgbClr val="000000"/>
                        </a:solidFill>
                        <a:effectLst/>
                        <a:latin typeface="Times New Roman"/>
                        <a:ea typeface="Calibri"/>
                        <a:cs typeface="Angsana New"/>
                      </a:endParaRPr>
                    </a:p>
                  </a:txBody>
                  <a:tcPr marL="44450" marR="44450" marT="0" marB="0" anchor="b"/>
                </a:tc>
              </a:tr>
              <a:tr h="299325">
                <a:tc>
                  <a:txBody>
                    <a:bodyPr/>
                    <a:lstStyle/>
                    <a:p>
                      <a:pPr algn="ctr">
                        <a:lnSpc>
                          <a:spcPct val="115000"/>
                        </a:lnSpc>
                        <a:spcAft>
                          <a:spcPts val="0"/>
                        </a:spcAft>
                      </a:pPr>
                      <a:r>
                        <a:rPr lang="es-EC" sz="1100">
                          <a:effectLst/>
                        </a:rPr>
                        <a:t>2</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Exudación</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m</a:t>
                      </a:r>
                      <a:r>
                        <a:rPr lang="es-EC" sz="1100" baseline="30000">
                          <a:effectLst/>
                        </a:rPr>
                        <a:t>2</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34,70</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0,22</a:t>
                      </a:r>
                      <a:endParaRPr lang="es-EC" sz="1200">
                        <a:solidFill>
                          <a:srgbClr val="000000"/>
                        </a:solidFill>
                        <a:effectLst/>
                        <a:latin typeface="Times New Roman"/>
                        <a:ea typeface="Calibri"/>
                        <a:cs typeface="Angsana New"/>
                      </a:endParaRPr>
                    </a:p>
                  </a:txBody>
                  <a:tcPr marL="44450" marR="44450" marT="0" marB="0" anchor="b"/>
                </a:tc>
              </a:tr>
              <a:tr h="325435">
                <a:tc>
                  <a:txBody>
                    <a:bodyPr/>
                    <a:lstStyle/>
                    <a:p>
                      <a:pPr algn="ctr">
                        <a:lnSpc>
                          <a:spcPct val="115000"/>
                        </a:lnSpc>
                        <a:spcAft>
                          <a:spcPts val="0"/>
                        </a:spcAft>
                      </a:pPr>
                      <a:r>
                        <a:rPr lang="es-EC" sz="1100">
                          <a:effectLst/>
                        </a:rPr>
                        <a:t>3</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Agrietamiento en bloque</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m</a:t>
                      </a:r>
                      <a:r>
                        <a:rPr lang="es-EC" sz="1100" baseline="30000">
                          <a:effectLst/>
                        </a:rPr>
                        <a:t>2</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6186,05</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39,76</a:t>
                      </a:r>
                      <a:endParaRPr lang="es-EC" sz="1200">
                        <a:solidFill>
                          <a:srgbClr val="000000"/>
                        </a:solidFill>
                        <a:effectLst/>
                        <a:latin typeface="Times New Roman"/>
                        <a:ea typeface="Calibri"/>
                        <a:cs typeface="Angsana New"/>
                      </a:endParaRPr>
                    </a:p>
                  </a:txBody>
                  <a:tcPr marL="44450" marR="44450" marT="0" marB="0" anchor="b"/>
                </a:tc>
              </a:tr>
              <a:tr h="548297">
                <a:tc>
                  <a:txBody>
                    <a:bodyPr/>
                    <a:lstStyle/>
                    <a:p>
                      <a:pPr algn="ctr">
                        <a:lnSpc>
                          <a:spcPct val="115000"/>
                        </a:lnSpc>
                        <a:spcAft>
                          <a:spcPts val="0"/>
                        </a:spcAft>
                      </a:pPr>
                      <a:r>
                        <a:rPr lang="es-EC" sz="1100">
                          <a:effectLst/>
                        </a:rPr>
                        <a:t>4</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Abultamiento y hundimiento</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m</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10,74</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0,07</a:t>
                      </a:r>
                      <a:endParaRPr lang="es-EC" sz="1200">
                        <a:solidFill>
                          <a:srgbClr val="000000"/>
                        </a:solidFill>
                        <a:effectLst/>
                        <a:latin typeface="Times New Roman"/>
                        <a:ea typeface="Calibri"/>
                        <a:cs typeface="Angsana New"/>
                      </a:endParaRPr>
                    </a:p>
                  </a:txBody>
                  <a:tcPr marL="44450" marR="44450" marT="0" marB="0" anchor="b"/>
                </a:tc>
              </a:tr>
              <a:tr h="312380">
                <a:tc>
                  <a:txBody>
                    <a:bodyPr/>
                    <a:lstStyle/>
                    <a:p>
                      <a:pPr algn="ctr">
                        <a:lnSpc>
                          <a:spcPct val="115000"/>
                        </a:lnSpc>
                        <a:spcAft>
                          <a:spcPts val="0"/>
                        </a:spcAft>
                      </a:pPr>
                      <a:r>
                        <a:rPr lang="es-EC" sz="1100">
                          <a:effectLst/>
                        </a:rPr>
                        <a:t>7</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Grieta de borde</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m</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418,49</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2,69</a:t>
                      </a:r>
                      <a:endParaRPr lang="es-EC" sz="1200">
                        <a:solidFill>
                          <a:srgbClr val="000000"/>
                        </a:solidFill>
                        <a:effectLst/>
                        <a:latin typeface="Times New Roman"/>
                        <a:ea typeface="Calibri"/>
                        <a:cs typeface="Angsana New"/>
                      </a:endParaRPr>
                    </a:p>
                  </a:txBody>
                  <a:tcPr marL="44450" marR="44450" marT="0" marB="0" anchor="b"/>
                </a:tc>
              </a:tr>
              <a:tr h="312380">
                <a:tc>
                  <a:txBody>
                    <a:bodyPr/>
                    <a:lstStyle/>
                    <a:p>
                      <a:pPr algn="ctr">
                        <a:lnSpc>
                          <a:spcPct val="115000"/>
                        </a:lnSpc>
                        <a:spcAft>
                          <a:spcPts val="0"/>
                        </a:spcAft>
                      </a:pPr>
                      <a:r>
                        <a:rPr lang="es-EC" sz="1100">
                          <a:effectLst/>
                        </a:rPr>
                        <a:t>9</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Desnivel de carril / berma</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m</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446,20</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2,87</a:t>
                      </a:r>
                      <a:endParaRPr lang="es-EC" sz="1200">
                        <a:solidFill>
                          <a:srgbClr val="000000"/>
                        </a:solidFill>
                        <a:effectLst/>
                        <a:latin typeface="Times New Roman"/>
                        <a:ea typeface="Calibri"/>
                        <a:cs typeface="Angsana New"/>
                      </a:endParaRPr>
                    </a:p>
                  </a:txBody>
                  <a:tcPr marL="44450" marR="44450" marT="0" marB="0" anchor="b"/>
                </a:tc>
              </a:tr>
              <a:tr h="548297">
                <a:tc>
                  <a:txBody>
                    <a:bodyPr/>
                    <a:lstStyle/>
                    <a:p>
                      <a:pPr algn="ctr">
                        <a:lnSpc>
                          <a:spcPct val="115000"/>
                        </a:lnSpc>
                        <a:spcAft>
                          <a:spcPts val="0"/>
                        </a:spcAft>
                      </a:pPr>
                      <a:r>
                        <a:rPr lang="es-EC" sz="1100">
                          <a:effectLst/>
                        </a:rPr>
                        <a:t>10</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Grieta longitudinales  y transversal</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m</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2346,26</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15,08</a:t>
                      </a:r>
                      <a:endParaRPr lang="es-EC" sz="1200">
                        <a:solidFill>
                          <a:srgbClr val="000000"/>
                        </a:solidFill>
                        <a:effectLst/>
                        <a:latin typeface="Times New Roman"/>
                        <a:ea typeface="Calibri"/>
                        <a:cs typeface="Angsana New"/>
                      </a:endParaRPr>
                    </a:p>
                  </a:txBody>
                  <a:tcPr marL="44450" marR="44450" marT="0" marB="0" anchor="b"/>
                </a:tc>
              </a:tr>
              <a:tr h="265197">
                <a:tc>
                  <a:txBody>
                    <a:bodyPr/>
                    <a:lstStyle/>
                    <a:p>
                      <a:pPr algn="ctr">
                        <a:lnSpc>
                          <a:spcPct val="115000"/>
                        </a:lnSpc>
                        <a:spcAft>
                          <a:spcPts val="0"/>
                        </a:spcAft>
                      </a:pPr>
                      <a:r>
                        <a:rPr lang="es-EC" sz="1100">
                          <a:effectLst/>
                        </a:rPr>
                        <a:t>11</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Parcheo de corte</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m</a:t>
                      </a:r>
                      <a:r>
                        <a:rPr lang="es-EC" sz="1100" baseline="30000">
                          <a:effectLst/>
                        </a:rPr>
                        <a:t>2</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2183,16</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14,03</a:t>
                      </a:r>
                      <a:endParaRPr lang="es-EC" sz="1200">
                        <a:solidFill>
                          <a:srgbClr val="000000"/>
                        </a:solidFill>
                        <a:effectLst/>
                        <a:latin typeface="Times New Roman"/>
                        <a:ea typeface="Calibri"/>
                        <a:cs typeface="Angsana New"/>
                      </a:endParaRPr>
                    </a:p>
                  </a:txBody>
                  <a:tcPr marL="44450" marR="44450" marT="0" marB="0" anchor="b"/>
                </a:tc>
              </a:tr>
              <a:tr h="265197">
                <a:tc>
                  <a:txBody>
                    <a:bodyPr/>
                    <a:lstStyle/>
                    <a:p>
                      <a:pPr algn="ctr">
                        <a:lnSpc>
                          <a:spcPct val="115000"/>
                        </a:lnSpc>
                        <a:spcAft>
                          <a:spcPts val="0"/>
                        </a:spcAft>
                      </a:pPr>
                      <a:r>
                        <a:rPr lang="es-EC" sz="1100">
                          <a:effectLst/>
                        </a:rPr>
                        <a:t>12</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Pulimento de agregado</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m</a:t>
                      </a:r>
                      <a:r>
                        <a:rPr lang="es-EC" sz="1100" baseline="30000">
                          <a:effectLst/>
                        </a:rPr>
                        <a:t>2</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334,40</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2,15</a:t>
                      </a:r>
                      <a:endParaRPr lang="es-EC" sz="1200">
                        <a:solidFill>
                          <a:srgbClr val="000000"/>
                        </a:solidFill>
                        <a:effectLst/>
                        <a:latin typeface="Times New Roman"/>
                        <a:ea typeface="Calibri"/>
                        <a:cs typeface="Angsana New"/>
                      </a:endParaRPr>
                    </a:p>
                  </a:txBody>
                  <a:tcPr marL="44450" marR="44450" marT="0" marB="0" anchor="b"/>
                </a:tc>
              </a:tr>
              <a:tr h="265197">
                <a:tc>
                  <a:txBody>
                    <a:bodyPr/>
                    <a:lstStyle/>
                    <a:p>
                      <a:pPr algn="ctr">
                        <a:lnSpc>
                          <a:spcPct val="115000"/>
                        </a:lnSpc>
                        <a:spcAft>
                          <a:spcPts val="0"/>
                        </a:spcAft>
                      </a:pPr>
                      <a:r>
                        <a:rPr lang="es-EC" sz="1100">
                          <a:effectLst/>
                        </a:rPr>
                        <a:t>13</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Huecos</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unidad</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120,00</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0,77</a:t>
                      </a:r>
                      <a:endParaRPr lang="es-EC" sz="1200">
                        <a:solidFill>
                          <a:srgbClr val="000000"/>
                        </a:solidFill>
                        <a:effectLst/>
                        <a:latin typeface="Times New Roman"/>
                        <a:ea typeface="Calibri"/>
                        <a:cs typeface="Angsana New"/>
                      </a:endParaRPr>
                    </a:p>
                  </a:txBody>
                  <a:tcPr marL="44450" marR="44450" marT="0" marB="0" anchor="b"/>
                </a:tc>
              </a:tr>
              <a:tr h="265197">
                <a:tc>
                  <a:txBody>
                    <a:bodyPr/>
                    <a:lstStyle/>
                    <a:p>
                      <a:pPr algn="ctr">
                        <a:lnSpc>
                          <a:spcPct val="115000"/>
                        </a:lnSpc>
                        <a:spcAft>
                          <a:spcPts val="0"/>
                        </a:spcAft>
                      </a:pPr>
                      <a:r>
                        <a:rPr lang="es-EC" sz="1100">
                          <a:effectLst/>
                        </a:rPr>
                        <a:t>15</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Surco de Huella</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m</a:t>
                      </a:r>
                      <a:r>
                        <a:rPr lang="es-EC" sz="1100" baseline="30000">
                          <a:effectLst/>
                        </a:rPr>
                        <a:t>2</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467,40</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3,00</a:t>
                      </a:r>
                      <a:endParaRPr lang="es-EC" sz="1200">
                        <a:solidFill>
                          <a:srgbClr val="000000"/>
                        </a:solidFill>
                        <a:effectLst/>
                        <a:latin typeface="Times New Roman"/>
                        <a:ea typeface="Calibri"/>
                        <a:cs typeface="Angsana New"/>
                      </a:endParaRPr>
                    </a:p>
                  </a:txBody>
                  <a:tcPr marL="44450" marR="44450" marT="0" marB="0" anchor="b"/>
                </a:tc>
              </a:tr>
              <a:tr h="265197">
                <a:tc>
                  <a:txBody>
                    <a:bodyPr/>
                    <a:lstStyle/>
                    <a:p>
                      <a:pPr algn="ctr">
                        <a:lnSpc>
                          <a:spcPct val="115000"/>
                        </a:lnSpc>
                        <a:spcAft>
                          <a:spcPts val="0"/>
                        </a:spcAft>
                      </a:pPr>
                      <a:r>
                        <a:rPr lang="es-EC" sz="1100">
                          <a:effectLst/>
                        </a:rPr>
                        <a:t>17</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Grieta Parabólica</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m</a:t>
                      </a:r>
                      <a:r>
                        <a:rPr lang="es-EC" sz="1100" baseline="30000">
                          <a:effectLst/>
                        </a:rPr>
                        <a:t>2</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138,50</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0,89</a:t>
                      </a:r>
                      <a:endParaRPr lang="es-EC" sz="1200">
                        <a:solidFill>
                          <a:srgbClr val="000000"/>
                        </a:solidFill>
                        <a:effectLst/>
                        <a:latin typeface="Times New Roman"/>
                        <a:ea typeface="Calibri"/>
                        <a:cs typeface="Angsana New"/>
                      </a:endParaRPr>
                    </a:p>
                  </a:txBody>
                  <a:tcPr marL="44450" marR="44450" marT="0" marB="0" anchor="b"/>
                </a:tc>
              </a:tr>
              <a:tr h="265197">
                <a:tc>
                  <a:txBody>
                    <a:bodyPr/>
                    <a:lstStyle/>
                    <a:p>
                      <a:pPr algn="ctr">
                        <a:lnSpc>
                          <a:spcPct val="115000"/>
                        </a:lnSpc>
                        <a:spcAft>
                          <a:spcPts val="0"/>
                        </a:spcAft>
                      </a:pPr>
                      <a:r>
                        <a:rPr lang="es-EC" sz="1100">
                          <a:effectLst/>
                        </a:rPr>
                        <a:t>19</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Intemperismo</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m</a:t>
                      </a:r>
                      <a:r>
                        <a:rPr lang="es-EC" sz="1100" baseline="30000">
                          <a:effectLst/>
                        </a:rPr>
                        <a:t>2</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6,00</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0,04</a:t>
                      </a:r>
                      <a:endParaRPr lang="es-EC" sz="1200">
                        <a:solidFill>
                          <a:srgbClr val="000000"/>
                        </a:solidFill>
                        <a:effectLst/>
                        <a:latin typeface="Times New Roman"/>
                        <a:ea typeface="Calibri"/>
                        <a:cs typeface="Angsana New"/>
                      </a:endParaRPr>
                    </a:p>
                  </a:txBody>
                  <a:tcPr marL="44450" marR="44450" marT="0" marB="0" anchor="b"/>
                </a:tc>
              </a:tr>
              <a:tr h="284033">
                <a:tc>
                  <a:txBody>
                    <a:bodyPr/>
                    <a:lstStyle/>
                    <a:p>
                      <a:pPr>
                        <a:lnSpc>
                          <a:spcPct val="115000"/>
                        </a:lnSpc>
                      </a:pPr>
                      <a:endParaRPr lang="es-EC" sz="1200">
                        <a:solidFill>
                          <a:srgbClr val="000000"/>
                        </a:solidFill>
                        <a:effectLst/>
                        <a:latin typeface="Times New Roman"/>
                        <a:cs typeface="Angsana New"/>
                      </a:endParaRPr>
                    </a:p>
                  </a:txBody>
                  <a:tcPr marL="44450" marR="44450" marT="0" marB="0" anchor="b"/>
                </a:tc>
                <a:tc>
                  <a:txBody>
                    <a:bodyPr/>
                    <a:lstStyle/>
                    <a:p>
                      <a:pPr>
                        <a:lnSpc>
                          <a:spcPct val="115000"/>
                        </a:lnSpc>
                      </a:pPr>
                      <a:endParaRPr lang="es-EC" sz="1200">
                        <a:solidFill>
                          <a:srgbClr val="000000"/>
                        </a:solidFill>
                        <a:effectLst/>
                        <a:latin typeface="Times New Roman"/>
                        <a:cs typeface="Angsana New"/>
                      </a:endParaRPr>
                    </a:p>
                  </a:txBody>
                  <a:tcPr marL="44450" marR="44450" marT="0" marB="0" anchor="b"/>
                </a:tc>
                <a:tc>
                  <a:txBody>
                    <a:bodyPr/>
                    <a:lstStyle/>
                    <a:p>
                      <a:pPr>
                        <a:lnSpc>
                          <a:spcPct val="115000"/>
                        </a:lnSpc>
                      </a:pPr>
                      <a:endParaRPr lang="es-EC" sz="1200">
                        <a:solidFill>
                          <a:srgbClr val="000000"/>
                        </a:solidFill>
                        <a:effectLst/>
                        <a:latin typeface="Times New Roman"/>
                        <a:cs typeface="Angsana New"/>
                      </a:endParaRPr>
                    </a:p>
                  </a:txBody>
                  <a:tcPr marL="44450" marR="44450" marT="0" marB="0" anchor="b"/>
                </a:tc>
                <a:tc>
                  <a:txBody>
                    <a:bodyPr/>
                    <a:lstStyle/>
                    <a:p>
                      <a:pPr algn="ctr">
                        <a:lnSpc>
                          <a:spcPct val="115000"/>
                        </a:lnSpc>
                        <a:spcAft>
                          <a:spcPts val="0"/>
                        </a:spcAft>
                      </a:pPr>
                      <a:r>
                        <a:rPr lang="es-EC" sz="1100">
                          <a:effectLst/>
                        </a:rPr>
                        <a:t>15559,94</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dirty="0">
                          <a:effectLst/>
                        </a:rPr>
                        <a:t>100%</a:t>
                      </a:r>
                      <a:endParaRPr lang="es-EC" sz="1200" dirty="0">
                        <a:solidFill>
                          <a:srgbClr val="000000"/>
                        </a:solidFill>
                        <a:effectLst/>
                        <a:latin typeface="Times New Roman"/>
                        <a:ea typeface="Calibri"/>
                        <a:cs typeface="Angsana New"/>
                      </a:endParaRPr>
                    </a:p>
                  </a:txBody>
                  <a:tcPr marL="44450" marR="44450" marT="0" marB="0" anchor="b"/>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4210074284"/>
              </p:ext>
            </p:extLst>
          </p:nvPr>
        </p:nvGraphicFramePr>
        <p:xfrm>
          <a:off x="4860032" y="980728"/>
          <a:ext cx="3825875" cy="1972437"/>
        </p:xfrm>
        <a:graphic>
          <a:graphicData uri="http://schemas.openxmlformats.org/drawingml/2006/table">
            <a:tbl>
              <a:tblPr firstRow="1" firstCol="1" bandRow="1">
                <a:tableStyleId>{5C22544A-7EE6-4342-B048-85BDC9FD1C3A}</a:tableStyleId>
              </a:tblPr>
              <a:tblGrid>
                <a:gridCol w="1142365"/>
                <a:gridCol w="1037590"/>
                <a:gridCol w="862330"/>
                <a:gridCol w="783590"/>
              </a:tblGrid>
              <a:tr h="179070">
                <a:tc>
                  <a:txBody>
                    <a:bodyPr/>
                    <a:lstStyle/>
                    <a:p>
                      <a:pPr algn="ctr">
                        <a:lnSpc>
                          <a:spcPct val="115000"/>
                        </a:lnSpc>
                        <a:spcAft>
                          <a:spcPts val="0"/>
                        </a:spcAft>
                      </a:pPr>
                      <a:r>
                        <a:rPr lang="es-EC" sz="1100">
                          <a:effectLst/>
                        </a:rPr>
                        <a:t>ESTADO</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UNIDADES DE MUESTRA</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LONGITUD</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a:t>
                      </a:r>
                      <a:endParaRPr lang="es-EC" sz="1200">
                        <a:solidFill>
                          <a:srgbClr val="000000"/>
                        </a:solidFill>
                        <a:effectLst/>
                        <a:latin typeface="Times New Roman"/>
                        <a:ea typeface="Calibri"/>
                        <a:cs typeface="Angsana New"/>
                      </a:endParaRPr>
                    </a:p>
                  </a:txBody>
                  <a:tcPr marL="44450" marR="44450" marT="0" marB="0" anchor="b"/>
                </a:tc>
              </a:tr>
              <a:tr h="140335">
                <a:tc>
                  <a:txBody>
                    <a:bodyPr/>
                    <a:lstStyle/>
                    <a:p>
                      <a:pPr algn="ctr">
                        <a:lnSpc>
                          <a:spcPct val="115000"/>
                        </a:lnSpc>
                        <a:spcAft>
                          <a:spcPts val="0"/>
                        </a:spcAft>
                      </a:pPr>
                      <a:r>
                        <a:rPr lang="es-EC" sz="1100">
                          <a:effectLst/>
                        </a:rPr>
                        <a:t>EXCELENTE</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1</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50 m</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0,83</a:t>
                      </a:r>
                      <a:endParaRPr lang="es-EC" sz="1200">
                        <a:solidFill>
                          <a:srgbClr val="000000"/>
                        </a:solidFill>
                        <a:effectLst/>
                        <a:latin typeface="Times New Roman"/>
                        <a:ea typeface="Calibri"/>
                        <a:cs typeface="Angsana New"/>
                      </a:endParaRPr>
                    </a:p>
                  </a:txBody>
                  <a:tcPr marL="44450" marR="44450" marT="0" marB="0" anchor="b"/>
                </a:tc>
              </a:tr>
              <a:tr h="226060">
                <a:tc>
                  <a:txBody>
                    <a:bodyPr/>
                    <a:lstStyle/>
                    <a:p>
                      <a:pPr algn="ctr">
                        <a:lnSpc>
                          <a:spcPct val="115000"/>
                        </a:lnSpc>
                        <a:spcAft>
                          <a:spcPts val="0"/>
                        </a:spcAft>
                      </a:pPr>
                      <a:r>
                        <a:rPr lang="es-EC" sz="1100">
                          <a:effectLst/>
                        </a:rPr>
                        <a:t>MUY BUENA</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13</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650 m</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10,83</a:t>
                      </a:r>
                      <a:endParaRPr lang="es-EC" sz="1200">
                        <a:solidFill>
                          <a:srgbClr val="000000"/>
                        </a:solidFill>
                        <a:effectLst/>
                        <a:latin typeface="Times New Roman"/>
                        <a:ea typeface="Calibri"/>
                        <a:cs typeface="Angsana New"/>
                      </a:endParaRPr>
                    </a:p>
                  </a:txBody>
                  <a:tcPr marL="44450" marR="44450" marT="0" marB="0" anchor="b"/>
                </a:tc>
              </a:tr>
              <a:tr h="179070">
                <a:tc>
                  <a:txBody>
                    <a:bodyPr/>
                    <a:lstStyle/>
                    <a:p>
                      <a:pPr algn="ctr">
                        <a:lnSpc>
                          <a:spcPct val="115000"/>
                        </a:lnSpc>
                        <a:spcAft>
                          <a:spcPts val="0"/>
                        </a:spcAft>
                      </a:pPr>
                      <a:r>
                        <a:rPr lang="es-EC" sz="1100">
                          <a:effectLst/>
                        </a:rPr>
                        <a:t>BUENA</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32</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1600 m </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26,67</a:t>
                      </a:r>
                      <a:endParaRPr lang="es-EC" sz="1200">
                        <a:solidFill>
                          <a:srgbClr val="000000"/>
                        </a:solidFill>
                        <a:effectLst/>
                        <a:latin typeface="Times New Roman"/>
                        <a:ea typeface="Calibri"/>
                        <a:cs typeface="Angsana New"/>
                      </a:endParaRPr>
                    </a:p>
                  </a:txBody>
                  <a:tcPr marL="44450" marR="44450" marT="0" marB="0" anchor="b"/>
                </a:tc>
              </a:tr>
              <a:tr h="194945">
                <a:tc>
                  <a:txBody>
                    <a:bodyPr/>
                    <a:lstStyle/>
                    <a:p>
                      <a:pPr algn="ctr">
                        <a:lnSpc>
                          <a:spcPct val="115000"/>
                        </a:lnSpc>
                        <a:spcAft>
                          <a:spcPts val="0"/>
                        </a:spcAft>
                      </a:pPr>
                      <a:r>
                        <a:rPr lang="es-EC" sz="1100">
                          <a:effectLst/>
                        </a:rPr>
                        <a:t>REGULAR</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23</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1150 m</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19,17</a:t>
                      </a:r>
                      <a:endParaRPr lang="es-EC" sz="1200">
                        <a:solidFill>
                          <a:srgbClr val="000000"/>
                        </a:solidFill>
                        <a:effectLst/>
                        <a:latin typeface="Times New Roman"/>
                        <a:ea typeface="Calibri"/>
                        <a:cs typeface="Angsana New"/>
                      </a:endParaRPr>
                    </a:p>
                  </a:txBody>
                  <a:tcPr marL="44450" marR="44450" marT="0" marB="0" anchor="b"/>
                </a:tc>
              </a:tr>
              <a:tr h="201930">
                <a:tc>
                  <a:txBody>
                    <a:bodyPr/>
                    <a:lstStyle/>
                    <a:p>
                      <a:pPr algn="ctr">
                        <a:lnSpc>
                          <a:spcPct val="115000"/>
                        </a:lnSpc>
                        <a:spcAft>
                          <a:spcPts val="0"/>
                        </a:spcAft>
                      </a:pPr>
                      <a:r>
                        <a:rPr lang="es-EC" sz="1100">
                          <a:effectLst/>
                        </a:rPr>
                        <a:t>MALA</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24</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1200 m</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20,00</a:t>
                      </a:r>
                      <a:endParaRPr lang="es-EC" sz="1200">
                        <a:solidFill>
                          <a:srgbClr val="000000"/>
                        </a:solidFill>
                        <a:effectLst/>
                        <a:latin typeface="Times New Roman"/>
                        <a:ea typeface="Calibri"/>
                        <a:cs typeface="Angsana New"/>
                      </a:endParaRPr>
                    </a:p>
                  </a:txBody>
                  <a:tcPr marL="44450" marR="44450" marT="0" marB="0" anchor="b"/>
                </a:tc>
              </a:tr>
              <a:tr h="179070">
                <a:tc>
                  <a:txBody>
                    <a:bodyPr/>
                    <a:lstStyle/>
                    <a:p>
                      <a:pPr algn="ctr">
                        <a:lnSpc>
                          <a:spcPct val="115000"/>
                        </a:lnSpc>
                        <a:spcAft>
                          <a:spcPts val="0"/>
                        </a:spcAft>
                      </a:pPr>
                      <a:r>
                        <a:rPr lang="es-EC" sz="1100">
                          <a:effectLst/>
                        </a:rPr>
                        <a:t>MUY MALA</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19</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950 m</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15,83</a:t>
                      </a:r>
                      <a:endParaRPr lang="es-EC" sz="1200">
                        <a:solidFill>
                          <a:srgbClr val="000000"/>
                        </a:solidFill>
                        <a:effectLst/>
                        <a:latin typeface="Times New Roman"/>
                        <a:ea typeface="Calibri"/>
                        <a:cs typeface="Angsana New"/>
                      </a:endParaRPr>
                    </a:p>
                  </a:txBody>
                  <a:tcPr marL="44450" marR="44450" marT="0" marB="0" anchor="b"/>
                </a:tc>
              </a:tr>
              <a:tr h="179070">
                <a:tc>
                  <a:txBody>
                    <a:bodyPr/>
                    <a:lstStyle/>
                    <a:p>
                      <a:pPr algn="ctr">
                        <a:lnSpc>
                          <a:spcPct val="115000"/>
                        </a:lnSpc>
                        <a:spcAft>
                          <a:spcPts val="0"/>
                        </a:spcAft>
                      </a:pPr>
                      <a:r>
                        <a:rPr lang="es-EC" sz="1100">
                          <a:effectLst/>
                        </a:rPr>
                        <a:t>DETERIORADA</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8</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400 m </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6,67</a:t>
                      </a:r>
                      <a:endParaRPr lang="es-EC" sz="1200">
                        <a:solidFill>
                          <a:srgbClr val="000000"/>
                        </a:solidFill>
                        <a:effectLst/>
                        <a:latin typeface="Times New Roman"/>
                        <a:ea typeface="Calibri"/>
                        <a:cs typeface="Angsana New"/>
                      </a:endParaRPr>
                    </a:p>
                  </a:txBody>
                  <a:tcPr marL="44450" marR="44450" marT="0" marB="0" anchor="b"/>
                </a:tc>
              </a:tr>
              <a:tr h="132715">
                <a:tc>
                  <a:txBody>
                    <a:bodyPr/>
                    <a:lstStyle/>
                    <a:p>
                      <a:pPr algn="ctr">
                        <a:lnSpc>
                          <a:spcPct val="115000"/>
                        </a:lnSpc>
                        <a:spcAft>
                          <a:spcPts val="0"/>
                        </a:spcAft>
                      </a:pPr>
                      <a:r>
                        <a:rPr lang="es-EC" sz="1100">
                          <a:effectLst/>
                        </a:rPr>
                        <a:t>TOTAL</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120</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6000 m</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dirty="0">
                          <a:effectLst/>
                        </a:rPr>
                        <a:t>100</a:t>
                      </a:r>
                      <a:endParaRPr lang="es-EC" sz="1200" dirty="0">
                        <a:solidFill>
                          <a:srgbClr val="000000"/>
                        </a:solidFill>
                        <a:effectLst/>
                        <a:latin typeface="Times New Roman"/>
                        <a:ea typeface="Calibri"/>
                        <a:cs typeface="Angsana New"/>
                      </a:endParaRPr>
                    </a:p>
                  </a:txBody>
                  <a:tcPr marL="44450" marR="44450" marT="0" marB="0" anchor="b"/>
                </a:tc>
              </a:tr>
            </a:tbl>
          </a:graphicData>
        </a:graphic>
      </p:graphicFrame>
      <p:graphicFrame>
        <p:nvGraphicFramePr>
          <p:cNvPr id="6" name="5 Gráfico"/>
          <p:cNvGraphicFramePr/>
          <p:nvPr>
            <p:extLst>
              <p:ext uri="{D42A27DB-BD31-4B8C-83A1-F6EECF244321}">
                <p14:modId xmlns:p14="http://schemas.microsoft.com/office/powerpoint/2010/main" val="1898964964"/>
              </p:ext>
            </p:extLst>
          </p:nvPr>
        </p:nvGraphicFramePr>
        <p:xfrm>
          <a:off x="5076056" y="3212976"/>
          <a:ext cx="3528392" cy="27363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7991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fontScale="90000"/>
          </a:bodyPr>
          <a:lstStyle/>
          <a:p>
            <a:r>
              <a:rPr lang="es-EC" dirty="0" smtClean="0"/>
              <a:t>PCI por cada sentido de Circulación</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593874046"/>
              </p:ext>
            </p:extLst>
          </p:nvPr>
        </p:nvGraphicFramePr>
        <p:xfrm>
          <a:off x="683568" y="3861048"/>
          <a:ext cx="3384376" cy="2304259"/>
        </p:xfrm>
        <a:graphic>
          <a:graphicData uri="http://schemas.openxmlformats.org/drawingml/2006/table">
            <a:tbl>
              <a:tblPr firstRow="1" firstCol="1" bandRow="1">
                <a:tableStyleId>{5C22544A-7EE6-4342-B048-85BDC9FD1C3A}</a:tableStyleId>
              </a:tblPr>
              <a:tblGrid>
                <a:gridCol w="1008112"/>
                <a:gridCol w="936104"/>
                <a:gridCol w="720080"/>
                <a:gridCol w="720080"/>
              </a:tblGrid>
              <a:tr h="461228">
                <a:tc>
                  <a:txBody>
                    <a:bodyPr/>
                    <a:lstStyle/>
                    <a:p>
                      <a:pPr algn="ctr">
                        <a:lnSpc>
                          <a:spcPct val="115000"/>
                        </a:lnSpc>
                        <a:spcAft>
                          <a:spcPts val="0"/>
                        </a:spcAft>
                      </a:pPr>
                      <a:r>
                        <a:rPr lang="es-EC" sz="1100" dirty="0">
                          <a:effectLst/>
                        </a:rPr>
                        <a:t>ESTADO</a:t>
                      </a:r>
                      <a:endParaRPr lang="es-EC" sz="1200" dirty="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dirty="0">
                          <a:effectLst/>
                        </a:rPr>
                        <a:t>UNIDADES DE MUESTRA</a:t>
                      </a:r>
                      <a:endParaRPr lang="es-EC" sz="1200" dirty="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LONGITUD</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a:t>
                      </a:r>
                      <a:endParaRPr lang="es-EC" sz="1200">
                        <a:solidFill>
                          <a:srgbClr val="000000"/>
                        </a:solidFill>
                        <a:effectLst/>
                        <a:latin typeface="Times New Roman"/>
                        <a:ea typeface="Calibri"/>
                        <a:cs typeface="Angsana New"/>
                      </a:endParaRPr>
                    </a:p>
                  </a:txBody>
                  <a:tcPr marL="44450" marR="44450" marT="0" marB="0" anchor="b"/>
                </a:tc>
              </a:tr>
              <a:tr h="223084">
                <a:tc>
                  <a:txBody>
                    <a:bodyPr/>
                    <a:lstStyle/>
                    <a:p>
                      <a:pPr algn="ctr">
                        <a:lnSpc>
                          <a:spcPct val="115000"/>
                        </a:lnSpc>
                        <a:spcAft>
                          <a:spcPts val="0"/>
                        </a:spcAft>
                      </a:pPr>
                      <a:r>
                        <a:rPr lang="es-EC" sz="1100">
                          <a:effectLst/>
                        </a:rPr>
                        <a:t>BUENA</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11</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550 m</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18,33</a:t>
                      </a:r>
                      <a:endParaRPr lang="es-EC" sz="1200">
                        <a:solidFill>
                          <a:srgbClr val="000000"/>
                        </a:solidFill>
                        <a:effectLst/>
                        <a:latin typeface="Times New Roman"/>
                        <a:ea typeface="Calibri"/>
                        <a:cs typeface="Angsana New"/>
                      </a:endParaRPr>
                    </a:p>
                  </a:txBody>
                  <a:tcPr marL="44450" marR="44450" marT="0" marB="0" anchor="b"/>
                </a:tc>
              </a:tr>
              <a:tr h="223084">
                <a:tc>
                  <a:txBody>
                    <a:bodyPr/>
                    <a:lstStyle/>
                    <a:p>
                      <a:pPr algn="ctr">
                        <a:lnSpc>
                          <a:spcPct val="115000"/>
                        </a:lnSpc>
                        <a:spcAft>
                          <a:spcPts val="0"/>
                        </a:spcAft>
                      </a:pPr>
                      <a:r>
                        <a:rPr lang="es-EC" sz="1100">
                          <a:effectLst/>
                        </a:rPr>
                        <a:t>MALA</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15</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750 m</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25,00</a:t>
                      </a:r>
                      <a:endParaRPr lang="es-EC" sz="1200">
                        <a:solidFill>
                          <a:srgbClr val="000000"/>
                        </a:solidFill>
                        <a:effectLst/>
                        <a:latin typeface="Times New Roman"/>
                        <a:ea typeface="Calibri"/>
                        <a:cs typeface="Angsana New"/>
                      </a:endParaRPr>
                    </a:p>
                  </a:txBody>
                  <a:tcPr marL="44450" marR="44450" marT="0" marB="0" anchor="b"/>
                </a:tc>
              </a:tr>
              <a:tr h="230614">
                <a:tc>
                  <a:txBody>
                    <a:bodyPr/>
                    <a:lstStyle/>
                    <a:p>
                      <a:pPr algn="ctr">
                        <a:lnSpc>
                          <a:spcPct val="115000"/>
                        </a:lnSpc>
                        <a:spcAft>
                          <a:spcPts val="0"/>
                        </a:spcAft>
                      </a:pPr>
                      <a:r>
                        <a:rPr lang="es-EC" sz="1100">
                          <a:effectLst/>
                        </a:rPr>
                        <a:t>REGULAR</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10</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500 m</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16,67</a:t>
                      </a:r>
                      <a:endParaRPr lang="es-EC" sz="1200">
                        <a:solidFill>
                          <a:srgbClr val="000000"/>
                        </a:solidFill>
                        <a:effectLst/>
                        <a:latin typeface="Times New Roman"/>
                        <a:ea typeface="Calibri"/>
                        <a:cs typeface="Angsana New"/>
                      </a:endParaRPr>
                    </a:p>
                  </a:txBody>
                  <a:tcPr marL="44450" marR="44450" marT="0" marB="0" anchor="b"/>
                </a:tc>
              </a:tr>
              <a:tr h="240027">
                <a:tc>
                  <a:txBody>
                    <a:bodyPr/>
                    <a:lstStyle/>
                    <a:p>
                      <a:pPr algn="ctr">
                        <a:lnSpc>
                          <a:spcPct val="115000"/>
                        </a:lnSpc>
                        <a:spcAft>
                          <a:spcPts val="0"/>
                        </a:spcAft>
                      </a:pPr>
                      <a:r>
                        <a:rPr lang="es-EC" sz="1100">
                          <a:effectLst/>
                        </a:rPr>
                        <a:t>MUY MALA</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10</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500 m</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16,67</a:t>
                      </a:r>
                      <a:endParaRPr lang="es-EC" sz="1200">
                        <a:solidFill>
                          <a:srgbClr val="000000"/>
                        </a:solidFill>
                        <a:effectLst/>
                        <a:latin typeface="Times New Roman"/>
                        <a:ea typeface="Calibri"/>
                        <a:cs typeface="Angsana New"/>
                      </a:endParaRPr>
                    </a:p>
                  </a:txBody>
                  <a:tcPr marL="44450" marR="44450" marT="0" marB="0" anchor="b"/>
                </a:tc>
              </a:tr>
              <a:tr h="240027">
                <a:tc>
                  <a:txBody>
                    <a:bodyPr/>
                    <a:lstStyle/>
                    <a:p>
                      <a:pPr algn="ctr">
                        <a:lnSpc>
                          <a:spcPct val="115000"/>
                        </a:lnSpc>
                        <a:spcAft>
                          <a:spcPts val="0"/>
                        </a:spcAft>
                      </a:pPr>
                      <a:r>
                        <a:rPr lang="es-EC" sz="1100">
                          <a:effectLst/>
                        </a:rPr>
                        <a:t>DETERIORADA</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6</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300 m</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10,00</a:t>
                      </a:r>
                      <a:endParaRPr lang="es-EC" sz="1200">
                        <a:solidFill>
                          <a:srgbClr val="000000"/>
                        </a:solidFill>
                        <a:effectLst/>
                        <a:latin typeface="Times New Roman"/>
                        <a:ea typeface="Calibri"/>
                        <a:cs typeface="Angsana New"/>
                      </a:endParaRPr>
                    </a:p>
                  </a:txBody>
                  <a:tcPr marL="44450" marR="44450" marT="0" marB="0" anchor="b"/>
                </a:tc>
              </a:tr>
              <a:tr h="240027">
                <a:tc>
                  <a:txBody>
                    <a:bodyPr/>
                    <a:lstStyle/>
                    <a:p>
                      <a:pPr algn="ctr">
                        <a:lnSpc>
                          <a:spcPct val="115000"/>
                        </a:lnSpc>
                        <a:spcAft>
                          <a:spcPts val="0"/>
                        </a:spcAft>
                      </a:pPr>
                      <a:r>
                        <a:rPr lang="es-EC" sz="1100">
                          <a:effectLst/>
                        </a:rPr>
                        <a:t>MUY BUENA</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7</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350 m</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11,67</a:t>
                      </a:r>
                      <a:endParaRPr lang="es-EC" sz="1200">
                        <a:solidFill>
                          <a:srgbClr val="000000"/>
                        </a:solidFill>
                        <a:effectLst/>
                        <a:latin typeface="Times New Roman"/>
                        <a:ea typeface="Calibri"/>
                        <a:cs typeface="Angsana New"/>
                      </a:endParaRPr>
                    </a:p>
                  </a:txBody>
                  <a:tcPr marL="44450" marR="44450" marT="0" marB="0" anchor="b"/>
                </a:tc>
              </a:tr>
              <a:tr h="223084">
                <a:tc>
                  <a:txBody>
                    <a:bodyPr/>
                    <a:lstStyle/>
                    <a:p>
                      <a:pPr algn="ctr">
                        <a:lnSpc>
                          <a:spcPct val="115000"/>
                        </a:lnSpc>
                        <a:spcAft>
                          <a:spcPts val="0"/>
                        </a:spcAft>
                      </a:pPr>
                      <a:r>
                        <a:rPr lang="es-EC" sz="1100">
                          <a:effectLst/>
                        </a:rPr>
                        <a:t>EXCELENTE</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1</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50 m</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1,67</a:t>
                      </a:r>
                      <a:endParaRPr lang="es-EC" sz="1200">
                        <a:solidFill>
                          <a:srgbClr val="000000"/>
                        </a:solidFill>
                        <a:effectLst/>
                        <a:latin typeface="Times New Roman"/>
                        <a:ea typeface="Calibri"/>
                        <a:cs typeface="Angsana New"/>
                      </a:endParaRPr>
                    </a:p>
                  </a:txBody>
                  <a:tcPr marL="44450" marR="44450" marT="0" marB="0" anchor="b"/>
                </a:tc>
              </a:tr>
              <a:tr h="223084">
                <a:tc>
                  <a:txBody>
                    <a:bodyPr/>
                    <a:lstStyle/>
                    <a:p>
                      <a:pPr algn="ctr">
                        <a:lnSpc>
                          <a:spcPct val="115000"/>
                        </a:lnSpc>
                        <a:spcAft>
                          <a:spcPts val="0"/>
                        </a:spcAft>
                      </a:pPr>
                      <a:r>
                        <a:rPr lang="es-EC" sz="1100">
                          <a:effectLst/>
                        </a:rPr>
                        <a:t>TOTAL </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60</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3000 m</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dirty="0">
                          <a:effectLst/>
                        </a:rPr>
                        <a:t>100</a:t>
                      </a:r>
                      <a:endParaRPr lang="es-EC" sz="1200" dirty="0">
                        <a:solidFill>
                          <a:srgbClr val="000000"/>
                        </a:solidFill>
                        <a:effectLst/>
                        <a:latin typeface="Times New Roman"/>
                        <a:ea typeface="Calibri"/>
                        <a:cs typeface="Angsana New"/>
                      </a:endParaRPr>
                    </a:p>
                  </a:txBody>
                  <a:tcPr marL="44450" marR="44450" marT="0" marB="0" anchor="b"/>
                </a:tc>
              </a:tr>
            </a:tbl>
          </a:graphicData>
        </a:graphic>
      </p:graphicFrame>
      <p:graphicFrame>
        <p:nvGraphicFramePr>
          <p:cNvPr id="5" name="4 Gráfico"/>
          <p:cNvGraphicFramePr/>
          <p:nvPr>
            <p:extLst>
              <p:ext uri="{D42A27DB-BD31-4B8C-83A1-F6EECF244321}">
                <p14:modId xmlns:p14="http://schemas.microsoft.com/office/powerpoint/2010/main" val="3576854782"/>
              </p:ext>
            </p:extLst>
          </p:nvPr>
        </p:nvGraphicFramePr>
        <p:xfrm>
          <a:off x="539552" y="1196752"/>
          <a:ext cx="3528392" cy="2592288"/>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6 Conector recto"/>
          <p:cNvCxnSpPr/>
          <p:nvPr/>
        </p:nvCxnSpPr>
        <p:spPr>
          <a:xfrm>
            <a:off x="4716016" y="1196752"/>
            <a:ext cx="0" cy="4896544"/>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8" name="7 Gráfico"/>
          <p:cNvGraphicFramePr/>
          <p:nvPr>
            <p:extLst>
              <p:ext uri="{D42A27DB-BD31-4B8C-83A1-F6EECF244321}">
                <p14:modId xmlns:p14="http://schemas.microsoft.com/office/powerpoint/2010/main" val="3982567128"/>
              </p:ext>
            </p:extLst>
          </p:nvPr>
        </p:nvGraphicFramePr>
        <p:xfrm>
          <a:off x="5220072" y="1196752"/>
          <a:ext cx="3456384" cy="23027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8 Tabla"/>
          <p:cNvGraphicFramePr>
            <a:graphicFrameLocks noGrp="1"/>
          </p:cNvGraphicFramePr>
          <p:nvPr>
            <p:extLst>
              <p:ext uri="{D42A27DB-BD31-4B8C-83A1-F6EECF244321}">
                <p14:modId xmlns:p14="http://schemas.microsoft.com/office/powerpoint/2010/main" val="1740828581"/>
              </p:ext>
            </p:extLst>
          </p:nvPr>
        </p:nvGraphicFramePr>
        <p:xfrm>
          <a:off x="5292080" y="3842363"/>
          <a:ext cx="3456384" cy="2232248"/>
        </p:xfrm>
        <a:graphic>
          <a:graphicData uri="http://schemas.openxmlformats.org/drawingml/2006/table">
            <a:tbl>
              <a:tblPr firstRow="1" firstCol="1" bandRow="1">
                <a:tableStyleId>{5C22544A-7EE6-4342-B048-85BDC9FD1C3A}</a:tableStyleId>
              </a:tblPr>
              <a:tblGrid>
                <a:gridCol w="1008112"/>
                <a:gridCol w="936104"/>
                <a:gridCol w="792088"/>
                <a:gridCol w="720080"/>
              </a:tblGrid>
              <a:tr h="430263">
                <a:tc>
                  <a:txBody>
                    <a:bodyPr/>
                    <a:lstStyle/>
                    <a:p>
                      <a:pPr algn="ctr">
                        <a:lnSpc>
                          <a:spcPct val="115000"/>
                        </a:lnSpc>
                        <a:spcAft>
                          <a:spcPts val="0"/>
                        </a:spcAft>
                      </a:pPr>
                      <a:r>
                        <a:rPr lang="es-EC" sz="1100" dirty="0">
                          <a:effectLst/>
                        </a:rPr>
                        <a:t>ESTADO</a:t>
                      </a:r>
                      <a:endParaRPr lang="es-EC" sz="1200" dirty="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UNIDADES DE MUESTRA</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LONGITUD</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dirty="0">
                          <a:effectLst/>
                        </a:rPr>
                        <a:t>%</a:t>
                      </a:r>
                      <a:endParaRPr lang="es-EC" sz="1200" dirty="0">
                        <a:solidFill>
                          <a:srgbClr val="000000"/>
                        </a:solidFill>
                        <a:effectLst/>
                        <a:latin typeface="Times New Roman"/>
                        <a:ea typeface="Calibri"/>
                        <a:cs typeface="Angsana New"/>
                      </a:endParaRPr>
                    </a:p>
                  </a:txBody>
                  <a:tcPr marL="44450" marR="44450" marT="0" marB="0" anchor="b"/>
                </a:tc>
              </a:tr>
              <a:tr h="652420">
                <a:tc>
                  <a:txBody>
                    <a:bodyPr/>
                    <a:lstStyle/>
                    <a:p>
                      <a:pPr algn="ctr">
                        <a:lnSpc>
                          <a:spcPct val="115000"/>
                        </a:lnSpc>
                        <a:spcAft>
                          <a:spcPts val="0"/>
                        </a:spcAft>
                      </a:pPr>
                      <a:r>
                        <a:rPr lang="es-EC" sz="1100">
                          <a:effectLst/>
                        </a:rPr>
                        <a:t>EXCELENTE</a:t>
                      </a:r>
                      <a:endParaRPr lang="es-EC" sz="1200">
                        <a:effectLst/>
                      </a:endParaRPr>
                    </a:p>
                    <a:p>
                      <a:pPr algn="ctr">
                        <a:lnSpc>
                          <a:spcPct val="115000"/>
                        </a:lnSpc>
                        <a:spcAft>
                          <a:spcPts val="0"/>
                        </a:spcAft>
                      </a:pPr>
                      <a:r>
                        <a:rPr lang="es-EC" sz="1100">
                          <a:effectLst/>
                        </a:rPr>
                        <a:t>MUY BUENA</a:t>
                      </a:r>
                      <a:endParaRPr lang="es-EC" sz="1200">
                        <a:effectLst/>
                      </a:endParaRPr>
                    </a:p>
                    <a:p>
                      <a:pPr algn="ctr">
                        <a:lnSpc>
                          <a:spcPct val="115000"/>
                        </a:lnSpc>
                        <a:spcAft>
                          <a:spcPts val="0"/>
                        </a:spcAft>
                      </a:pPr>
                      <a:r>
                        <a:rPr lang="es-EC" sz="1100">
                          <a:effectLst/>
                        </a:rPr>
                        <a:t>BUENA</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0</a:t>
                      </a:r>
                      <a:endParaRPr lang="es-EC" sz="1200">
                        <a:effectLst/>
                      </a:endParaRPr>
                    </a:p>
                    <a:p>
                      <a:pPr algn="ctr">
                        <a:lnSpc>
                          <a:spcPct val="115000"/>
                        </a:lnSpc>
                        <a:spcAft>
                          <a:spcPts val="0"/>
                        </a:spcAft>
                      </a:pPr>
                      <a:r>
                        <a:rPr lang="es-EC" sz="1100">
                          <a:effectLst/>
                        </a:rPr>
                        <a:t>6</a:t>
                      </a:r>
                      <a:endParaRPr lang="es-EC" sz="1200">
                        <a:effectLst/>
                      </a:endParaRPr>
                    </a:p>
                    <a:p>
                      <a:pPr algn="ctr">
                        <a:lnSpc>
                          <a:spcPct val="115000"/>
                        </a:lnSpc>
                        <a:spcAft>
                          <a:spcPts val="0"/>
                        </a:spcAft>
                      </a:pPr>
                      <a:r>
                        <a:rPr lang="es-EC" sz="1100">
                          <a:effectLst/>
                        </a:rPr>
                        <a:t>21</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0 m</a:t>
                      </a:r>
                      <a:endParaRPr lang="es-EC" sz="1200">
                        <a:effectLst/>
                      </a:endParaRPr>
                    </a:p>
                    <a:p>
                      <a:pPr algn="ctr">
                        <a:lnSpc>
                          <a:spcPct val="115000"/>
                        </a:lnSpc>
                        <a:spcAft>
                          <a:spcPts val="0"/>
                        </a:spcAft>
                      </a:pPr>
                      <a:r>
                        <a:rPr lang="es-EC" sz="1100">
                          <a:effectLst/>
                        </a:rPr>
                        <a:t>300 m</a:t>
                      </a:r>
                      <a:endParaRPr lang="es-EC" sz="1200">
                        <a:effectLst/>
                      </a:endParaRPr>
                    </a:p>
                    <a:p>
                      <a:pPr algn="ctr">
                        <a:lnSpc>
                          <a:spcPct val="115000"/>
                        </a:lnSpc>
                        <a:spcAft>
                          <a:spcPts val="0"/>
                        </a:spcAft>
                      </a:pPr>
                      <a:r>
                        <a:rPr lang="es-EC" sz="1100">
                          <a:effectLst/>
                        </a:rPr>
                        <a:t>1050 m</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0,00</a:t>
                      </a:r>
                      <a:endParaRPr lang="es-EC" sz="1200">
                        <a:effectLst/>
                      </a:endParaRPr>
                    </a:p>
                    <a:p>
                      <a:pPr algn="ctr">
                        <a:lnSpc>
                          <a:spcPct val="115000"/>
                        </a:lnSpc>
                        <a:spcAft>
                          <a:spcPts val="0"/>
                        </a:spcAft>
                      </a:pPr>
                      <a:r>
                        <a:rPr lang="es-EC" sz="1100">
                          <a:effectLst/>
                        </a:rPr>
                        <a:t>10,00</a:t>
                      </a:r>
                      <a:endParaRPr lang="es-EC" sz="1200">
                        <a:effectLst/>
                      </a:endParaRPr>
                    </a:p>
                    <a:p>
                      <a:pPr algn="ctr">
                        <a:lnSpc>
                          <a:spcPct val="115000"/>
                        </a:lnSpc>
                        <a:spcAft>
                          <a:spcPts val="0"/>
                        </a:spcAft>
                      </a:pPr>
                      <a:r>
                        <a:rPr lang="es-EC" sz="1100">
                          <a:effectLst/>
                        </a:rPr>
                        <a:t>35,00</a:t>
                      </a:r>
                      <a:endParaRPr lang="es-EC" sz="1200">
                        <a:solidFill>
                          <a:srgbClr val="000000"/>
                        </a:solidFill>
                        <a:effectLst/>
                        <a:latin typeface="Times New Roman"/>
                        <a:ea typeface="Calibri"/>
                        <a:cs typeface="Angsana New"/>
                      </a:endParaRPr>
                    </a:p>
                  </a:txBody>
                  <a:tcPr marL="44450" marR="44450" marT="0" marB="0" anchor="b"/>
                </a:tc>
              </a:tr>
              <a:tr h="215132">
                <a:tc>
                  <a:txBody>
                    <a:bodyPr/>
                    <a:lstStyle/>
                    <a:p>
                      <a:pPr algn="ctr">
                        <a:lnSpc>
                          <a:spcPct val="115000"/>
                        </a:lnSpc>
                        <a:spcAft>
                          <a:spcPts val="0"/>
                        </a:spcAft>
                      </a:pPr>
                      <a:r>
                        <a:rPr lang="es-EC" sz="1100">
                          <a:effectLst/>
                        </a:rPr>
                        <a:t>REGULAR</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13</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650 m</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21,67</a:t>
                      </a:r>
                      <a:endParaRPr lang="es-EC" sz="1200">
                        <a:solidFill>
                          <a:srgbClr val="000000"/>
                        </a:solidFill>
                        <a:effectLst/>
                        <a:latin typeface="Times New Roman"/>
                        <a:ea typeface="Calibri"/>
                        <a:cs typeface="Angsana New"/>
                      </a:endParaRPr>
                    </a:p>
                  </a:txBody>
                  <a:tcPr marL="44450" marR="44450" marT="0" marB="0" anchor="b"/>
                </a:tc>
              </a:tr>
              <a:tr h="233425">
                <a:tc>
                  <a:txBody>
                    <a:bodyPr/>
                    <a:lstStyle/>
                    <a:p>
                      <a:pPr algn="ctr">
                        <a:lnSpc>
                          <a:spcPct val="115000"/>
                        </a:lnSpc>
                        <a:spcAft>
                          <a:spcPts val="0"/>
                        </a:spcAft>
                      </a:pPr>
                      <a:r>
                        <a:rPr lang="es-EC" sz="1100">
                          <a:effectLst/>
                        </a:rPr>
                        <a:t>MALA</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9</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450 m</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15,00</a:t>
                      </a:r>
                      <a:endParaRPr lang="es-EC" sz="1200">
                        <a:solidFill>
                          <a:srgbClr val="000000"/>
                        </a:solidFill>
                        <a:effectLst/>
                        <a:latin typeface="Times New Roman"/>
                        <a:ea typeface="Calibri"/>
                        <a:cs typeface="Angsana New"/>
                      </a:endParaRPr>
                    </a:p>
                  </a:txBody>
                  <a:tcPr marL="44450" marR="44450" marT="0" marB="0" anchor="b"/>
                </a:tc>
              </a:tr>
              <a:tr h="242938">
                <a:tc>
                  <a:txBody>
                    <a:bodyPr/>
                    <a:lstStyle/>
                    <a:p>
                      <a:pPr algn="ctr">
                        <a:lnSpc>
                          <a:spcPct val="115000"/>
                        </a:lnSpc>
                        <a:spcAft>
                          <a:spcPts val="0"/>
                        </a:spcAft>
                      </a:pPr>
                      <a:r>
                        <a:rPr lang="es-EC" sz="1100">
                          <a:effectLst/>
                        </a:rPr>
                        <a:t>MUY MALA</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9</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450 m</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15,00</a:t>
                      </a:r>
                      <a:endParaRPr lang="es-EC" sz="1200">
                        <a:solidFill>
                          <a:srgbClr val="000000"/>
                        </a:solidFill>
                        <a:effectLst/>
                        <a:latin typeface="Times New Roman"/>
                        <a:ea typeface="Calibri"/>
                        <a:cs typeface="Angsana New"/>
                      </a:endParaRPr>
                    </a:p>
                  </a:txBody>
                  <a:tcPr marL="44450" marR="44450" marT="0" marB="0" anchor="b"/>
                </a:tc>
              </a:tr>
              <a:tr h="242938">
                <a:tc>
                  <a:txBody>
                    <a:bodyPr/>
                    <a:lstStyle/>
                    <a:p>
                      <a:pPr algn="ctr">
                        <a:lnSpc>
                          <a:spcPct val="115000"/>
                        </a:lnSpc>
                        <a:spcAft>
                          <a:spcPts val="0"/>
                        </a:spcAft>
                      </a:pPr>
                      <a:r>
                        <a:rPr lang="es-EC" sz="1100">
                          <a:effectLst/>
                        </a:rPr>
                        <a:t>DETERIORADA</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2</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100 m</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3,33</a:t>
                      </a:r>
                      <a:endParaRPr lang="es-EC" sz="1200">
                        <a:solidFill>
                          <a:srgbClr val="000000"/>
                        </a:solidFill>
                        <a:effectLst/>
                        <a:latin typeface="Times New Roman"/>
                        <a:ea typeface="Calibri"/>
                        <a:cs typeface="Angsana New"/>
                      </a:endParaRPr>
                    </a:p>
                  </a:txBody>
                  <a:tcPr marL="44450" marR="44450" marT="0" marB="0" anchor="b"/>
                </a:tc>
              </a:tr>
              <a:tr h="215132">
                <a:tc>
                  <a:txBody>
                    <a:bodyPr/>
                    <a:lstStyle/>
                    <a:p>
                      <a:pPr algn="ctr">
                        <a:lnSpc>
                          <a:spcPct val="115000"/>
                        </a:lnSpc>
                        <a:spcAft>
                          <a:spcPts val="0"/>
                        </a:spcAft>
                      </a:pPr>
                      <a:r>
                        <a:rPr lang="es-EC" sz="1100">
                          <a:effectLst/>
                        </a:rPr>
                        <a:t>Total </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60</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a:effectLst/>
                        </a:rPr>
                        <a:t>3000 m</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100" dirty="0">
                          <a:effectLst/>
                        </a:rPr>
                        <a:t>100</a:t>
                      </a:r>
                      <a:endParaRPr lang="es-EC" sz="1200" dirty="0">
                        <a:solidFill>
                          <a:srgbClr val="000000"/>
                        </a:solidFill>
                        <a:effectLst/>
                        <a:latin typeface="Times New Roman"/>
                        <a:ea typeface="Calibri"/>
                        <a:cs typeface="Angsana New"/>
                      </a:endParaRPr>
                    </a:p>
                  </a:txBody>
                  <a:tcPr marL="44450" marR="44450" marT="0" marB="0" anchor="b"/>
                </a:tc>
              </a:tr>
            </a:tbl>
          </a:graphicData>
        </a:graphic>
      </p:graphicFrame>
    </p:spTree>
    <p:extLst>
      <p:ext uri="{BB962C8B-B14F-4D97-AF65-F5344CB8AC3E}">
        <p14:creationId xmlns:p14="http://schemas.microsoft.com/office/powerpoint/2010/main" val="1692280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21296" y="188640"/>
            <a:ext cx="7211144" cy="1143000"/>
          </a:xfrm>
        </p:spPr>
        <p:txBody>
          <a:bodyPr>
            <a:noAutofit/>
          </a:bodyPr>
          <a:lstStyle/>
          <a:p>
            <a:r>
              <a:rPr lang="es-EC" sz="3600" dirty="0" smtClean="0"/>
              <a:t>Auscultación superficial metodología VIZIR </a:t>
            </a:r>
            <a:endParaRPr lang="es-EC" sz="36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239172268"/>
              </p:ext>
            </p:extLst>
          </p:nvPr>
        </p:nvGraphicFramePr>
        <p:xfrm>
          <a:off x="683568" y="1412776"/>
          <a:ext cx="3888433" cy="4831454"/>
        </p:xfrm>
        <a:graphic>
          <a:graphicData uri="http://schemas.openxmlformats.org/drawingml/2006/table">
            <a:tbl>
              <a:tblPr firstRow="1" firstCol="1" bandRow="1">
                <a:tableStyleId>{5C22544A-7EE6-4342-B048-85BDC9FD1C3A}</a:tableStyleId>
              </a:tblPr>
              <a:tblGrid>
                <a:gridCol w="1718146"/>
                <a:gridCol w="668168"/>
                <a:gridCol w="668168"/>
                <a:gridCol w="833951"/>
              </a:tblGrid>
              <a:tr h="332818">
                <a:tc>
                  <a:txBody>
                    <a:bodyPr/>
                    <a:lstStyle/>
                    <a:p>
                      <a:pPr algn="l">
                        <a:lnSpc>
                          <a:spcPct val="115000"/>
                        </a:lnSpc>
                        <a:spcAft>
                          <a:spcPts val="0"/>
                        </a:spcAft>
                      </a:pPr>
                      <a:r>
                        <a:rPr lang="es-EC" sz="1000" dirty="0">
                          <a:effectLst/>
                        </a:rPr>
                        <a:t>FALLA</a:t>
                      </a:r>
                      <a:endParaRPr lang="es-EC" sz="1000" dirty="0">
                        <a:solidFill>
                          <a:srgbClr val="000000"/>
                        </a:solidFill>
                        <a:effectLst/>
                        <a:latin typeface="Times New Roman"/>
                        <a:ea typeface="Calibri"/>
                        <a:cs typeface="Angsana New"/>
                      </a:endParaRPr>
                    </a:p>
                  </a:txBody>
                  <a:tcPr marL="34322" marR="34322" marT="0" marB="0"/>
                </a:tc>
                <a:tc>
                  <a:txBody>
                    <a:bodyPr/>
                    <a:lstStyle/>
                    <a:p>
                      <a:pPr algn="l">
                        <a:lnSpc>
                          <a:spcPct val="115000"/>
                        </a:lnSpc>
                        <a:spcAft>
                          <a:spcPts val="0"/>
                        </a:spcAft>
                      </a:pPr>
                      <a:r>
                        <a:rPr lang="es-EC" sz="1000">
                          <a:effectLst/>
                        </a:rPr>
                        <a:t>UNIDAD</a:t>
                      </a:r>
                      <a:endParaRPr lang="es-EC" sz="1000">
                        <a:solidFill>
                          <a:srgbClr val="000000"/>
                        </a:solidFill>
                        <a:effectLst/>
                        <a:latin typeface="Times New Roman"/>
                        <a:ea typeface="Calibri"/>
                        <a:cs typeface="Angsana New"/>
                      </a:endParaRPr>
                    </a:p>
                  </a:txBody>
                  <a:tcPr marL="34322" marR="34322" marT="0" marB="0"/>
                </a:tc>
                <a:tc>
                  <a:txBody>
                    <a:bodyPr/>
                    <a:lstStyle/>
                    <a:p>
                      <a:pPr algn="l">
                        <a:lnSpc>
                          <a:spcPct val="115000"/>
                        </a:lnSpc>
                        <a:spcAft>
                          <a:spcPts val="0"/>
                        </a:spcAft>
                      </a:pPr>
                      <a:r>
                        <a:rPr lang="es-EC" sz="1000">
                          <a:effectLst/>
                        </a:rPr>
                        <a:t>AREA</a:t>
                      </a:r>
                      <a:endParaRPr lang="es-EC" sz="1000">
                        <a:solidFill>
                          <a:srgbClr val="000000"/>
                        </a:solidFill>
                        <a:effectLst/>
                        <a:latin typeface="Times New Roman"/>
                        <a:ea typeface="Calibri"/>
                        <a:cs typeface="Angsana New"/>
                      </a:endParaRPr>
                    </a:p>
                  </a:txBody>
                  <a:tcPr marL="34322" marR="34322" marT="0" marB="0"/>
                </a:tc>
                <a:tc>
                  <a:txBody>
                    <a:bodyPr/>
                    <a:lstStyle/>
                    <a:p>
                      <a:pPr algn="l">
                        <a:lnSpc>
                          <a:spcPct val="115000"/>
                        </a:lnSpc>
                        <a:spcAft>
                          <a:spcPts val="0"/>
                        </a:spcAft>
                      </a:pPr>
                      <a:r>
                        <a:rPr lang="es-EC" sz="1000">
                          <a:effectLst/>
                        </a:rPr>
                        <a:t>% AREA TOTAL</a:t>
                      </a:r>
                      <a:endParaRPr lang="es-EC" sz="1000">
                        <a:solidFill>
                          <a:srgbClr val="000000"/>
                        </a:solidFill>
                        <a:effectLst/>
                        <a:latin typeface="Times New Roman"/>
                        <a:ea typeface="Calibri"/>
                        <a:cs typeface="Angsana New"/>
                      </a:endParaRPr>
                    </a:p>
                  </a:txBody>
                  <a:tcPr marL="34322" marR="34322" marT="0" marB="0"/>
                </a:tc>
              </a:tr>
              <a:tr h="347139">
                <a:tc gridSpan="4">
                  <a:txBody>
                    <a:bodyPr/>
                    <a:lstStyle/>
                    <a:p>
                      <a:pPr algn="ctr">
                        <a:lnSpc>
                          <a:spcPct val="115000"/>
                        </a:lnSpc>
                        <a:spcAft>
                          <a:spcPts val="0"/>
                        </a:spcAft>
                      </a:pPr>
                      <a:r>
                        <a:rPr lang="es-EC" sz="1100" dirty="0">
                          <a:effectLst/>
                        </a:rPr>
                        <a:t>DAÑOS TIPO </a:t>
                      </a:r>
                      <a:r>
                        <a:rPr lang="es-EC" sz="1100" dirty="0" smtClean="0">
                          <a:effectLst/>
                        </a:rPr>
                        <a:t>A</a:t>
                      </a:r>
                    </a:p>
                    <a:p>
                      <a:pPr algn="l">
                        <a:lnSpc>
                          <a:spcPct val="115000"/>
                        </a:lnSpc>
                        <a:spcAft>
                          <a:spcPts val="0"/>
                        </a:spcAft>
                      </a:pPr>
                      <a:endParaRPr lang="es-EC" sz="1000" dirty="0">
                        <a:solidFill>
                          <a:srgbClr val="000000"/>
                        </a:solidFill>
                        <a:effectLst/>
                        <a:latin typeface="Times New Roman"/>
                        <a:ea typeface="Calibri"/>
                        <a:cs typeface="Angsana New"/>
                      </a:endParaRPr>
                    </a:p>
                  </a:txBody>
                  <a:tcPr marL="34322" marR="34322" marT="0" marB="0"/>
                </a:tc>
                <a:tc hMerge="1">
                  <a:txBody>
                    <a:bodyPr/>
                    <a:lstStyle/>
                    <a:p>
                      <a:endParaRPr lang="es-EC"/>
                    </a:p>
                  </a:txBody>
                  <a:tcPr/>
                </a:tc>
                <a:tc hMerge="1">
                  <a:txBody>
                    <a:bodyPr/>
                    <a:lstStyle/>
                    <a:p>
                      <a:endParaRPr lang="es-EC"/>
                    </a:p>
                  </a:txBody>
                  <a:tcPr/>
                </a:tc>
                <a:tc hMerge="1">
                  <a:txBody>
                    <a:bodyPr/>
                    <a:lstStyle/>
                    <a:p>
                      <a:endParaRPr lang="es-EC"/>
                    </a:p>
                  </a:txBody>
                  <a:tcPr/>
                </a:tc>
              </a:tr>
              <a:tr h="294638">
                <a:tc>
                  <a:txBody>
                    <a:bodyPr/>
                    <a:lstStyle/>
                    <a:p>
                      <a:pPr algn="l">
                        <a:lnSpc>
                          <a:spcPct val="115000"/>
                        </a:lnSpc>
                        <a:spcAft>
                          <a:spcPts val="0"/>
                        </a:spcAft>
                      </a:pPr>
                      <a:r>
                        <a:rPr lang="es-EC" sz="1000" dirty="0">
                          <a:effectLst/>
                        </a:rPr>
                        <a:t>Piel de cocodrilo</a:t>
                      </a:r>
                      <a:endParaRPr lang="es-EC" sz="1000" dirty="0">
                        <a:solidFill>
                          <a:srgbClr val="000000"/>
                        </a:solidFill>
                        <a:effectLst/>
                        <a:latin typeface="Times New Roman"/>
                        <a:ea typeface="Calibri"/>
                        <a:cs typeface="Angsana New"/>
                      </a:endParaRPr>
                    </a:p>
                  </a:txBody>
                  <a:tcPr marL="34322" marR="34322" marT="0" marB="0"/>
                </a:tc>
                <a:tc>
                  <a:txBody>
                    <a:bodyPr/>
                    <a:lstStyle/>
                    <a:p>
                      <a:pPr algn="l">
                        <a:lnSpc>
                          <a:spcPct val="115000"/>
                        </a:lnSpc>
                        <a:spcAft>
                          <a:spcPts val="0"/>
                        </a:spcAft>
                      </a:pPr>
                      <a:r>
                        <a:rPr lang="es-EC" sz="1000">
                          <a:effectLst/>
                        </a:rPr>
                        <a:t>m2</a:t>
                      </a:r>
                      <a:endParaRPr lang="es-EC" sz="1000">
                        <a:solidFill>
                          <a:srgbClr val="000000"/>
                        </a:solidFill>
                        <a:effectLst/>
                        <a:latin typeface="Times New Roman"/>
                        <a:ea typeface="Calibri"/>
                        <a:cs typeface="Angsana New"/>
                      </a:endParaRPr>
                    </a:p>
                  </a:txBody>
                  <a:tcPr marL="34322" marR="34322" marT="0" marB="0"/>
                </a:tc>
                <a:tc>
                  <a:txBody>
                    <a:bodyPr/>
                    <a:lstStyle/>
                    <a:p>
                      <a:pPr algn="l">
                        <a:lnSpc>
                          <a:spcPct val="115000"/>
                        </a:lnSpc>
                        <a:spcAft>
                          <a:spcPts val="0"/>
                        </a:spcAft>
                      </a:pPr>
                      <a:r>
                        <a:rPr lang="es-EC" sz="1000">
                          <a:effectLst/>
                        </a:rPr>
                        <a:t>2737,63</a:t>
                      </a:r>
                      <a:endParaRPr lang="es-EC" sz="1000">
                        <a:solidFill>
                          <a:srgbClr val="000000"/>
                        </a:solidFill>
                        <a:effectLst/>
                        <a:latin typeface="Times New Roman"/>
                        <a:ea typeface="Calibri"/>
                        <a:cs typeface="Angsana New"/>
                      </a:endParaRPr>
                    </a:p>
                  </a:txBody>
                  <a:tcPr marL="34322" marR="34322" marT="0" marB="0"/>
                </a:tc>
                <a:tc>
                  <a:txBody>
                    <a:bodyPr/>
                    <a:lstStyle/>
                    <a:p>
                      <a:pPr algn="l">
                        <a:lnSpc>
                          <a:spcPct val="115000"/>
                        </a:lnSpc>
                        <a:spcAft>
                          <a:spcPts val="0"/>
                        </a:spcAft>
                      </a:pPr>
                      <a:r>
                        <a:rPr lang="es-EC" sz="1000">
                          <a:effectLst/>
                        </a:rPr>
                        <a:t>18,39</a:t>
                      </a:r>
                      <a:endParaRPr lang="es-EC" sz="1000">
                        <a:solidFill>
                          <a:srgbClr val="000000"/>
                        </a:solidFill>
                        <a:effectLst/>
                        <a:latin typeface="Times New Roman"/>
                        <a:ea typeface="Calibri"/>
                        <a:cs typeface="Angsana New"/>
                      </a:endParaRPr>
                    </a:p>
                  </a:txBody>
                  <a:tcPr marL="34322" marR="34322" marT="0" marB="0" anchor="b"/>
                </a:tc>
              </a:tr>
              <a:tr h="294638">
                <a:tc>
                  <a:txBody>
                    <a:bodyPr/>
                    <a:lstStyle/>
                    <a:p>
                      <a:pPr algn="l">
                        <a:lnSpc>
                          <a:spcPct val="115000"/>
                        </a:lnSpc>
                        <a:spcAft>
                          <a:spcPts val="0"/>
                        </a:spcAft>
                      </a:pPr>
                      <a:r>
                        <a:rPr lang="es-EC" sz="1000">
                          <a:effectLst/>
                        </a:rPr>
                        <a:t>Parcheo de corte</a:t>
                      </a:r>
                      <a:endParaRPr lang="es-EC" sz="1000">
                        <a:solidFill>
                          <a:srgbClr val="000000"/>
                        </a:solidFill>
                        <a:effectLst/>
                        <a:latin typeface="Times New Roman"/>
                        <a:ea typeface="Calibri"/>
                        <a:cs typeface="Angsana New"/>
                      </a:endParaRPr>
                    </a:p>
                  </a:txBody>
                  <a:tcPr marL="34322" marR="34322" marT="0" marB="0"/>
                </a:tc>
                <a:tc>
                  <a:txBody>
                    <a:bodyPr/>
                    <a:lstStyle/>
                    <a:p>
                      <a:pPr algn="l">
                        <a:lnSpc>
                          <a:spcPct val="115000"/>
                        </a:lnSpc>
                        <a:spcAft>
                          <a:spcPts val="0"/>
                        </a:spcAft>
                      </a:pPr>
                      <a:r>
                        <a:rPr lang="es-EC" sz="1000">
                          <a:effectLst/>
                        </a:rPr>
                        <a:t>m2</a:t>
                      </a:r>
                      <a:endParaRPr lang="es-EC" sz="1000">
                        <a:solidFill>
                          <a:srgbClr val="000000"/>
                        </a:solidFill>
                        <a:effectLst/>
                        <a:latin typeface="Times New Roman"/>
                        <a:ea typeface="Calibri"/>
                        <a:cs typeface="Angsana New"/>
                      </a:endParaRPr>
                    </a:p>
                  </a:txBody>
                  <a:tcPr marL="34322" marR="34322" marT="0" marB="0"/>
                </a:tc>
                <a:tc>
                  <a:txBody>
                    <a:bodyPr/>
                    <a:lstStyle/>
                    <a:p>
                      <a:pPr algn="l">
                        <a:lnSpc>
                          <a:spcPct val="115000"/>
                        </a:lnSpc>
                        <a:spcAft>
                          <a:spcPts val="0"/>
                        </a:spcAft>
                      </a:pPr>
                      <a:r>
                        <a:rPr lang="es-EC" sz="1000">
                          <a:effectLst/>
                        </a:rPr>
                        <a:t>2183,16</a:t>
                      </a:r>
                      <a:endParaRPr lang="es-EC" sz="1000">
                        <a:solidFill>
                          <a:srgbClr val="000000"/>
                        </a:solidFill>
                        <a:effectLst/>
                        <a:latin typeface="Times New Roman"/>
                        <a:ea typeface="Calibri"/>
                        <a:cs typeface="Angsana New"/>
                      </a:endParaRPr>
                    </a:p>
                  </a:txBody>
                  <a:tcPr marL="34322" marR="34322" marT="0" marB="0"/>
                </a:tc>
                <a:tc>
                  <a:txBody>
                    <a:bodyPr/>
                    <a:lstStyle/>
                    <a:p>
                      <a:pPr algn="l">
                        <a:lnSpc>
                          <a:spcPct val="115000"/>
                        </a:lnSpc>
                        <a:spcAft>
                          <a:spcPts val="0"/>
                        </a:spcAft>
                      </a:pPr>
                      <a:r>
                        <a:rPr lang="es-EC" sz="1000">
                          <a:effectLst/>
                        </a:rPr>
                        <a:t>14,67</a:t>
                      </a:r>
                      <a:endParaRPr lang="es-EC" sz="1000">
                        <a:solidFill>
                          <a:srgbClr val="000000"/>
                        </a:solidFill>
                        <a:effectLst/>
                        <a:latin typeface="Times New Roman"/>
                        <a:ea typeface="Calibri"/>
                        <a:cs typeface="Angsana New"/>
                      </a:endParaRPr>
                    </a:p>
                  </a:txBody>
                  <a:tcPr marL="34322" marR="34322" marT="0" marB="0" anchor="b"/>
                </a:tc>
              </a:tr>
              <a:tr h="332818">
                <a:tc>
                  <a:txBody>
                    <a:bodyPr/>
                    <a:lstStyle/>
                    <a:p>
                      <a:pPr algn="l">
                        <a:lnSpc>
                          <a:spcPct val="115000"/>
                        </a:lnSpc>
                        <a:spcAft>
                          <a:spcPts val="0"/>
                        </a:spcAft>
                      </a:pPr>
                      <a:r>
                        <a:rPr lang="es-EC" sz="1000">
                          <a:effectLst/>
                        </a:rPr>
                        <a:t>Abultamiento y hundimiento</a:t>
                      </a:r>
                      <a:endParaRPr lang="es-EC" sz="1000">
                        <a:solidFill>
                          <a:srgbClr val="000000"/>
                        </a:solidFill>
                        <a:effectLst/>
                        <a:latin typeface="Times New Roman"/>
                        <a:ea typeface="Calibri"/>
                        <a:cs typeface="Angsana New"/>
                      </a:endParaRPr>
                    </a:p>
                  </a:txBody>
                  <a:tcPr marL="34322" marR="34322" marT="0" marB="0"/>
                </a:tc>
                <a:tc>
                  <a:txBody>
                    <a:bodyPr/>
                    <a:lstStyle/>
                    <a:p>
                      <a:pPr algn="l">
                        <a:lnSpc>
                          <a:spcPct val="115000"/>
                        </a:lnSpc>
                        <a:spcAft>
                          <a:spcPts val="0"/>
                        </a:spcAft>
                      </a:pPr>
                      <a:r>
                        <a:rPr lang="es-EC" sz="1000">
                          <a:effectLst/>
                        </a:rPr>
                        <a:t>m</a:t>
                      </a:r>
                      <a:endParaRPr lang="es-EC" sz="1000">
                        <a:solidFill>
                          <a:srgbClr val="000000"/>
                        </a:solidFill>
                        <a:effectLst/>
                        <a:latin typeface="Times New Roman"/>
                        <a:ea typeface="Calibri"/>
                        <a:cs typeface="Angsana New"/>
                      </a:endParaRPr>
                    </a:p>
                  </a:txBody>
                  <a:tcPr marL="34322" marR="34322" marT="0" marB="0"/>
                </a:tc>
                <a:tc>
                  <a:txBody>
                    <a:bodyPr/>
                    <a:lstStyle/>
                    <a:p>
                      <a:pPr algn="l">
                        <a:lnSpc>
                          <a:spcPct val="115000"/>
                        </a:lnSpc>
                        <a:spcAft>
                          <a:spcPts val="0"/>
                        </a:spcAft>
                      </a:pPr>
                      <a:r>
                        <a:rPr lang="es-EC" sz="1000">
                          <a:effectLst/>
                        </a:rPr>
                        <a:t>10,74</a:t>
                      </a:r>
                      <a:endParaRPr lang="es-EC" sz="1000">
                        <a:solidFill>
                          <a:srgbClr val="000000"/>
                        </a:solidFill>
                        <a:effectLst/>
                        <a:latin typeface="Times New Roman"/>
                        <a:ea typeface="Calibri"/>
                        <a:cs typeface="Angsana New"/>
                      </a:endParaRPr>
                    </a:p>
                  </a:txBody>
                  <a:tcPr marL="34322" marR="34322" marT="0" marB="0"/>
                </a:tc>
                <a:tc>
                  <a:txBody>
                    <a:bodyPr/>
                    <a:lstStyle/>
                    <a:p>
                      <a:pPr algn="l">
                        <a:lnSpc>
                          <a:spcPct val="115000"/>
                        </a:lnSpc>
                        <a:spcAft>
                          <a:spcPts val="0"/>
                        </a:spcAft>
                      </a:pPr>
                      <a:r>
                        <a:rPr lang="es-EC" sz="1000">
                          <a:effectLst/>
                        </a:rPr>
                        <a:t>0,07</a:t>
                      </a:r>
                      <a:endParaRPr lang="es-EC" sz="1000">
                        <a:solidFill>
                          <a:srgbClr val="000000"/>
                        </a:solidFill>
                        <a:effectLst/>
                        <a:latin typeface="Times New Roman"/>
                        <a:ea typeface="Calibri"/>
                        <a:cs typeface="Angsana New"/>
                      </a:endParaRPr>
                    </a:p>
                  </a:txBody>
                  <a:tcPr marL="34322" marR="34322" marT="0" marB="0" anchor="b"/>
                </a:tc>
              </a:tr>
              <a:tr h="332818">
                <a:tc>
                  <a:txBody>
                    <a:bodyPr/>
                    <a:lstStyle/>
                    <a:p>
                      <a:pPr algn="l">
                        <a:lnSpc>
                          <a:spcPct val="115000"/>
                        </a:lnSpc>
                        <a:spcAft>
                          <a:spcPts val="0"/>
                        </a:spcAft>
                      </a:pPr>
                      <a:r>
                        <a:rPr lang="es-EC" sz="1000">
                          <a:effectLst/>
                        </a:rPr>
                        <a:t>Grieta longitudinales y transversal</a:t>
                      </a:r>
                      <a:endParaRPr lang="es-EC" sz="1000">
                        <a:solidFill>
                          <a:srgbClr val="000000"/>
                        </a:solidFill>
                        <a:effectLst/>
                        <a:latin typeface="Times New Roman"/>
                        <a:ea typeface="Calibri"/>
                        <a:cs typeface="Angsana New"/>
                      </a:endParaRPr>
                    </a:p>
                  </a:txBody>
                  <a:tcPr marL="34322" marR="34322" marT="0" marB="0"/>
                </a:tc>
                <a:tc>
                  <a:txBody>
                    <a:bodyPr/>
                    <a:lstStyle/>
                    <a:p>
                      <a:pPr algn="l">
                        <a:lnSpc>
                          <a:spcPct val="115000"/>
                        </a:lnSpc>
                        <a:spcAft>
                          <a:spcPts val="0"/>
                        </a:spcAft>
                      </a:pPr>
                      <a:r>
                        <a:rPr lang="es-EC" sz="1000" dirty="0">
                          <a:effectLst/>
                        </a:rPr>
                        <a:t>m</a:t>
                      </a:r>
                      <a:endParaRPr lang="es-EC" sz="1000" dirty="0">
                        <a:solidFill>
                          <a:srgbClr val="000000"/>
                        </a:solidFill>
                        <a:effectLst/>
                        <a:latin typeface="Times New Roman"/>
                        <a:ea typeface="Calibri"/>
                        <a:cs typeface="Angsana New"/>
                      </a:endParaRPr>
                    </a:p>
                  </a:txBody>
                  <a:tcPr marL="34322" marR="34322" marT="0" marB="0"/>
                </a:tc>
                <a:tc>
                  <a:txBody>
                    <a:bodyPr/>
                    <a:lstStyle/>
                    <a:p>
                      <a:pPr algn="l">
                        <a:lnSpc>
                          <a:spcPct val="115000"/>
                        </a:lnSpc>
                        <a:spcAft>
                          <a:spcPts val="0"/>
                        </a:spcAft>
                      </a:pPr>
                      <a:r>
                        <a:rPr lang="es-EC" sz="1000">
                          <a:effectLst/>
                        </a:rPr>
                        <a:t>2346,26</a:t>
                      </a:r>
                      <a:endParaRPr lang="es-EC" sz="1000">
                        <a:solidFill>
                          <a:srgbClr val="000000"/>
                        </a:solidFill>
                        <a:effectLst/>
                        <a:latin typeface="Times New Roman"/>
                        <a:ea typeface="Calibri"/>
                        <a:cs typeface="Angsana New"/>
                      </a:endParaRPr>
                    </a:p>
                  </a:txBody>
                  <a:tcPr marL="34322" marR="34322" marT="0" marB="0"/>
                </a:tc>
                <a:tc>
                  <a:txBody>
                    <a:bodyPr/>
                    <a:lstStyle/>
                    <a:p>
                      <a:pPr algn="l">
                        <a:lnSpc>
                          <a:spcPct val="115000"/>
                        </a:lnSpc>
                        <a:spcAft>
                          <a:spcPts val="0"/>
                        </a:spcAft>
                      </a:pPr>
                      <a:r>
                        <a:rPr lang="es-EC" sz="1000">
                          <a:effectLst/>
                        </a:rPr>
                        <a:t>15,76</a:t>
                      </a:r>
                      <a:endParaRPr lang="es-EC" sz="1000">
                        <a:solidFill>
                          <a:srgbClr val="000000"/>
                        </a:solidFill>
                        <a:effectLst/>
                        <a:latin typeface="Times New Roman"/>
                        <a:ea typeface="Calibri"/>
                        <a:cs typeface="Angsana New"/>
                      </a:endParaRPr>
                    </a:p>
                  </a:txBody>
                  <a:tcPr marL="34322" marR="34322" marT="0" marB="0" anchor="b"/>
                </a:tc>
              </a:tr>
              <a:tr h="196425">
                <a:tc>
                  <a:txBody>
                    <a:bodyPr/>
                    <a:lstStyle/>
                    <a:p>
                      <a:pPr algn="l">
                        <a:lnSpc>
                          <a:spcPct val="115000"/>
                        </a:lnSpc>
                        <a:spcAft>
                          <a:spcPts val="0"/>
                        </a:spcAft>
                      </a:pPr>
                      <a:r>
                        <a:rPr lang="es-EC" sz="1000">
                          <a:effectLst/>
                        </a:rPr>
                        <a:t>Huecos</a:t>
                      </a:r>
                      <a:endParaRPr lang="es-EC" sz="1000">
                        <a:solidFill>
                          <a:srgbClr val="000000"/>
                        </a:solidFill>
                        <a:effectLst/>
                        <a:latin typeface="Times New Roman"/>
                        <a:ea typeface="Calibri"/>
                        <a:cs typeface="Angsana New"/>
                      </a:endParaRPr>
                    </a:p>
                  </a:txBody>
                  <a:tcPr marL="34322" marR="34322" marT="0" marB="0"/>
                </a:tc>
                <a:tc>
                  <a:txBody>
                    <a:bodyPr/>
                    <a:lstStyle/>
                    <a:p>
                      <a:pPr algn="l">
                        <a:lnSpc>
                          <a:spcPct val="115000"/>
                        </a:lnSpc>
                        <a:spcAft>
                          <a:spcPts val="0"/>
                        </a:spcAft>
                      </a:pPr>
                      <a:r>
                        <a:rPr lang="es-EC" sz="1000">
                          <a:effectLst/>
                        </a:rPr>
                        <a:t>unidad</a:t>
                      </a:r>
                      <a:endParaRPr lang="es-EC" sz="1000">
                        <a:solidFill>
                          <a:srgbClr val="000000"/>
                        </a:solidFill>
                        <a:effectLst/>
                        <a:latin typeface="Times New Roman"/>
                        <a:ea typeface="Calibri"/>
                        <a:cs typeface="Angsana New"/>
                      </a:endParaRPr>
                    </a:p>
                  </a:txBody>
                  <a:tcPr marL="34322" marR="34322" marT="0" marB="0"/>
                </a:tc>
                <a:tc>
                  <a:txBody>
                    <a:bodyPr/>
                    <a:lstStyle/>
                    <a:p>
                      <a:pPr algn="l">
                        <a:lnSpc>
                          <a:spcPct val="115000"/>
                        </a:lnSpc>
                        <a:spcAft>
                          <a:spcPts val="0"/>
                        </a:spcAft>
                      </a:pPr>
                      <a:r>
                        <a:rPr lang="es-EC" sz="1000" dirty="0">
                          <a:effectLst/>
                        </a:rPr>
                        <a:t>120,00</a:t>
                      </a:r>
                      <a:endParaRPr lang="es-EC" sz="1000" dirty="0">
                        <a:solidFill>
                          <a:srgbClr val="000000"/>
                        </a:solidFill>
                        <a:effectLst/>
                        <a:latin typeface="Times New Roman"/>
                        <a:ea typeface="Calibri"/>
                        <a:cs typeface="Angsana New"/>
                      </a:endParaRPr>
                    </a:p>
                  </a:txBody>
                  <a:tcPr marL="34322" marR="34322" marT="0" marB="0"/>
                </a:tc>
                <a:tc>
                  <a:txBody>
                    <a:bodyPr/>
                    <a:lstStyle/>
                    <a:p>
                      <a:pPr algn="l">
                        <a:lnSpc>
                          <a:spcPct val="115000"/>
                        </a:lnSpc>
                        <a:spcAft>
                          <a:spcPts val="0"/>
                        </a:spcAft>
                      </a:pPr>
                      <a:r>
                        <a:rPr lang="es-EC" sz="1000" dirty="0">
                          <a:effectLst/>
                        </a:rPr>
                        <a:t>0,81</a:t>
                      </a:r>
                      <a:endParaRPr lang="es-EC" sz="1000" dirty="0">
                        <a:solidFill>
                          <a:srgbClr val="000000"/>
                        </a:solidFill>
                        <a:effectLst/>
                        <a:latin typeface="Times New Roman"/>
                        <a:ea typeface="Calibri"/>
                        <a:cs typeface="Angsana New"/>
                      </a:endParaRPr>
                    </a:p>
                  </a:txBody>
                  <a:tcPr marL="34322" marR="34322" marT="0" marB="0" anchor="b"/>
                </a:tc>
              </a:tr>
              <a:tr h="195814">
                <a:tc gridSpan="2">
                  <a:txBody>
                    <a:bodyPr/>
                    <a:lstStyle/>
                    <a:p>
                      <a:pPr algn="r">
                        <a:lnSpc>
                          <a:spcPct val="115000"/>
                        </a:lnSpc>
                        <a:spcAft>
                          <a:spcPts val="0"/>
                        </a:spcAft>
                      </a:pPr>
                      <a:r>
                        <a:rPr lang="es-EC" sz="1000" dirty="0">
                          <a:effectLst/>
                        </a:rPr>
                        <a:t>                                                      total</a:t>
                      </a:r>
                      <a:endParaRPr lang="es-EC" sz="1000" dirty="0">
                        <a:solidFill>
                          <a:srgbClr val="000000"/>
                        </a:solidFill>
                        <a:effectLst/>
                        <a:latin typeface="Times New Roman"/>
                        <a:ea typeface="Calibri"/>
                        <a:cs typeface="Angsana New"/>
                      </a:endParaRPr>
                    </a:p>
                  </a:txBody>
                  <a:tcPr marL="34322" marR="34322" marT="0" marB="0"/>
                </a:tc>
                <a:tc hMerge="1">
                  <a:txBody>
                    <a:bodyPr/>
                    <a:lstStyle/>
                    <a:p>
                      <a:endParaRPr lang="es-EC"/>
                    </a:p>
                  </a:txBody>
                  <a:tcPr/>
                </a:tc>
                <a:tc>
                  <a:txBody>
                    <a:bodyPr/>
                    <a:lstStyle/>
                    <a:p>
                      <a:pPr algn="l">
                        <a:lnSpc>
                          <a:spcPct val="115000"/>
                        </a:lnSpc>
                        <a:spcAft>
                          <a:spcPts val="0"/>
                        </a:spcAft>
                      </a:pPr>
                      <a:r>
                        <a:rPr lang="es-EC" sz="1000">
                          <a:effectLst/>
                        </a:rPr>
                        <a:t>7397,79</a:t>
                      </a:r>
                      <a:endParaRPr lang="es-EC" sz="1000">
                        <a:solidFill>
                          <a:srgbClr val="000000"/>
                        </a:solidFill>
                        <a:effectLst/>
                        <a:latin typeface="Times New Roman"/>
                        <a:ea typeface="Calibri"/>
                        <a:cs typeface="Angsana New"/>
                      </a:endParaRPr>
                    </a:p>
                  </a:txBody>
                  <a:tcPr marL="34322" marR="34322" marT="0" marB="0"/>
                </a:tc>
                <a:tc>
                  <a:txBody>
                    <a:bodyPr/>
                    <a:lstStyle/>
                    <a:p>
                      <a:pPr algn="l">
                        <a:lnSpc>
                          <a:spcPct val="115000"/>
                        </a:lnSpc>
                        <a:spcAft>
                          <a:spcPts val="0"/>
                        </a:spcAft>
                      </a:pPr>
                      <a:r>
                        <a:rPr lang="es-EC" sz="1000" dirty="0">
                          <a:effectLst/>
                        </a:rPr>
                        <a:t>49.69</a:t>
                      </a:r>
                      <a:endParaRPr lang="es-EC" sz="1000" dirty="0">
                        <a:solidFill>
                          <a:srgbClr val="000000"/>
                        </a:solidFill>
                        <a:effectLst/>
                        <a:latin typeface="Times New Roman"/>
                        <a:ea typeface="Calibri"/>
                        <a:cs typeface="Angsana New"/>
                      </a:endParaRPr>
                    </a:p>
                  </a:txBody>
                  <a:tcPr marL="34322" marR="34322" marT="0" marB="0"/>
                </a:tc>
              </a:tr>
              <a:tr h="362955">
                <a:tc gridSpan="4">
                  <a:txBody>
                    <a:bodyPr/>
                    <a:lstStyle/>
                    <a:p>
                      <a:pPr algn="ctr">
                        <a:lnSpc>
                          <a:spcPct val="115000"/>
                        </a:lnSpc>
                        <a:spcAft>
                          <a:spcPts val="0"/>
                        </a:spcAft>
                      </a:pPr>
                      <a:r>
                        <a:rPr lang="es-EC" sz="1100" dirty="0">
                          <a:effectLst/>
                        </a:rPr>
                        <a:t>DAÑOS TIPO </a:t>
                      </a:r>
                      <a:r>
                        <a:rPr lang="es-EC" sz="1100" dirty="0" smtClean="0">
                          <a:effectLst/>
                        </a:rPr>
                        <a:t>B</a:t>
                      </a:r>
                    </a:p>
                    <a:p>
                      <a:pPr algn="ctr">
                        <a:lnSpc>
                          <a:spcPct val="115000"/>
                        </a:lnSpc>
                        <a:spcAft>
                          <a:spcPts val="0"/>
                        </a:spcAft>
                      </a:pPr>
                      <a:endParaRPr lang="es-EC" sz="1100" dirty="0">
                        <a:solidFill>
                          <a:srgbClr val="000000"/>
                        </a:solidFill>
                        <a:effectLst/>
                        <a:latin typeface="Times New Roman"/>
                        <a:ea typeface="Calibri"/>
                        <a:cs typeface="Angsana New"/>
                      </a:endParaRPr>
                    </a:p>
                  </a:txBody>
                  <a:tcPr marL="34322" marR="34322" marT="0" marB="0"/>
                </a:tc>
                <a:tc hMerge="1">
                  <a:txBody>
                    <a:bodyPr/>
                    <a:lstStyle/>
                    <a:p>
                      <a:endParaRPr lang="es-EC"/>
                    </a:p>
                  </a:txBody>
                  <a:tcPr/>
                </a:tc>
                <a:tc hMerge="1">
                  <a:txBody>
                    <a:bodyPr/>
                    <a:lstStyle/>
                    <a:p>
                      <a:endParaRPr lang="es-EC"/>
                    </a:p>
                  </a:txBody>
                  <a:tcPr/>
                </a:tc>
                <a:tc hMerge="1">
                  <a:txBody>
                    <a:bodyPr/>
                    <a:lstStyle/>
                    <a:p>
                      <a:endParaRPr lang="es-EC"/>
                    </a:p>
                  </a:txBody>
                  <a:tcPr/>
                </a:tc>
              </a:tr>
              <a:tr h="196425">
                <a:tc>
                  <a:txBody>
                    <a:bodyPr/>
                    <a:lstStyle/>
                    <a:p>
                      <a:pPr algn="l">
                        <a:lnSpc>
                          <a:spcPct val="115000"/>
                        </a:lnSpc>
                        <a:spcAft>
                          <a:spcPts val="0"/>
                        </a:spcAft>
                      </a:pPr>
                      <a:r>
                        <a:rPr lang="es-EC" sz="1000" b="1">
                          <a:effectLst/>
                        </a:rPr>
                        <a:t>Exudación</a:t>
                      </a:r>
                      <a:endParaRPr lang="es-EC" sz="1000" b="1">
                        <a:solidFill>
                          <a:srgbClr val="000000"/>
                        </a:solidFill>
                        <a:effectLst/>
                        <a:latin typeface="Times New Roman"/>
                        <a:ea typeface="Calibri"/>
                        <a:cs typeface="Angsana New"/>
                      </a:endParaRPr>
                    </a:p>
                  </a:txBody>
                  <a:tcPr marL="34322" marR="34322" marT="0" marB="0"/>
                </a:tc>
                <a:tc>
                  <a:txBody>
                    <a:bodyPr/>
                    <a:lstStyle/>
                    <a:p>
                      <a:pPr algn="l">
                        <a:lnSpc>
                          <a:spcPct val="115000"/>
                        </a:lnSpc>
                        <a:spcAft>
                          <a:spcPts val="0"/>
                        </a:spcAft>
                      </a:pPr>
                      <a:r>
                        <a:rPr lang="es-EC" sz="1000">
                          <a:effectLst/>
                        </a:rPr>
                        <a:t>m2</a:t>
                      </a:r>
                      <a:endParaRPr lang="es-EC" sz="1000">
                        <a:solidFill>
                          <a:srgbClr val="000000"/>
                        </a:solidFill>
                        <a:effectLst/>
                        <a:latin typeface="Times New Roman"/>
                        <a:ea typeface="Calibri"/>
                        <a:cs typeface="Angsana New"/>
                      </a:endParaRPr>
                    </a:p>
                  </a:txBody>
                  <a:tcPr marL="34322" marR="34322" marT="0" marB="0"/>
                </a:tc>
                <a:tc>
                  <a:txBody>
                    <a:bodyPr/>
                    <a:lstStyle/>
                    <a:p>
                      <a:pPr algn="l">
                        <a:lnSpc>
                          <a:spcPct val="115000"/>
                        </a:lnSpc>
                        <a:spcAft>
                          <a:spcPts val="0"/>
                        </a:spcAft>
                      </a:pPr>
                      <a:r>
                        <a:rPr lang="es-EC" sz="1000">
                          <a:effectLst/>
                        </a:rPr>
                        <a:t>69,54</a:t>
                      </a:r>
                      <a:endParaRPr lang="es-EC" sz="1000">
                        <a:solidFill>
                          <a:srgbClr val="000000"/>
                        </a:solidFill>
                        <a:effectLst/>
                        <a:latin typeface="Times New Roman"/>
                        <a:ea typeface="Calibri"/>
                        <a:cs typeface="Angsana New"/>
                      </a:endParaRPr>
                    </a:p>
                  </a:txBody>
                  <a:tcPr marL="34322" marR="34322" marT="0" marB="0"/>
                </a:tc>
                <a:tc>
                  <a:txBody>
                    <a:bodyPr/>
                    <a:lstStyle/>
                    <a:p>
                      <a:pPr algn="l">
                        <a:lnSpc>
                          <a:spcPct val="115000"/>
                        </a:lnSpc>
                        <a:spcAft>
                          <a:spcPts val="0"/>
                        </a:spcAft>
                      </a:pPr>
                      <a:r>
                        <a:rPr lang="es-EC" sz="1000">
                          <a:effectLst/>
                        </a:rPr>
                        <a:t>0,47</a:t>
                      </a:r>
                      <a:endParaRPr lang="es-EC" sz="1000">
                        <a:solidFill>
                          <a:srgbClr val="000000"/>
                        </a:solidFill>
                        <a:effectLst/>
                        <a:latin typeface="Times New Roman"/>
                        <a:ea typeface="Calibri"/>
                        <a:cs typeface="Angsana New"/>
                      </a:endParaRPr>
                    </a:p>
                  </a:txBody>
                  <a:tcPr marL="34322" marR="34322" marT="0" marB="0" anchor="b"/>
                </a:tc>
              </a:tr>
              <a:tr h="196425">
                <a:tc>
                  <a:txBody>
                    <a:bodyPr/>
                    <a:lstStyle/>
                    <a:p>
                      <a:pPr algn="l">
                        <a:lnSpc>
                          <a:spcPct val="115000"/>
                        </a:lnSpc>
                        <a:spcAft>
                          <a:spcPts val="0"/>
                        </a:spcAft>
                      </a:pPr>
                      <a:r>
                        <a:rPr lang="es-EC" sz="1000" b="1">
                          <a:effectLst/>
                        </a:rPr>
                        <a:t>Grieta de borde</a:t>
                      </a:r>
                      <a:endParaRPr lang="es-EC" sz="1000" b="1">
                        <a:solidFill>
                          <a:srgbClr val="000000"/>
                        </a:solidFill>
                        <a:effectLst/>
                        <a:latin typeface="Times New Roman"/>
                        <a:ea typeface="Calibri"/>
                        <a:cs typeface="Angsana New"/>
                      </a:endParaRPr>
                    </a:p>
                  </a:txBody>
                  <a:tcPr marL="34322" marR="34322" marT="0" marB="0"/>
                </a:tc>
                <a:tc>
                  <a:txBody>
                    <a:bodyPr/>
                    <a:lstStyle/>
                    <a:p>
                      <a:pPr algn="l">
                        <a:lnSpc>
                          <a:spcPct val="115000"/>
                        </a:lnSpc>
                        <a:spcAft>
                          <a:spcPts val="0"/>
                        </a:spcAft>
                      </a:pPr>
                      <a:r>
                        <a:rPr lang="es-EC" sz="1000">
                          <a:effectLst/>
                        </a:rPr>
                        <a:t>m</a:t>
                      </a:r>
                      <a:endParaRPr lang="es-EC" sz="1000">
                        <a:solidFill>
                          <a:srgbClr val="000000"/>
                        </a:solidFill>
                        <a:effectLst/>
                        <a:latin typeface="Times New Roman"/>
                        <a:ea typeface="Calibri"/>
                        <a:cs typeface="Angsana New"/>
                      </a:endParaRPr>
                    </a:p>
                  </a:txBody>
                  <a:tcPr marL="34322" marR="34322" marT="0" marB="0"/>
                </a:tc>
                <a:tc>
                  <a:txBody>
                    <a:bodyPr/>
                    <a:lstStyle/>
                    <a:p>
                      <a:pPr algn="l">
                        <a:lnSpc>
                          <a:spcPct val="115000"/>
                        </a:lnSpc>
                        <a:spcAft>
                          <a:spcPts val="0"/>
                        </a:spcAft>
                      </a:pPr>
                      <a:r>
                        <a:rPr lang="es-EC" sz="1000">
                          <a:effectLst/>
                        </a:rPr>
                        <a:t>418,49</a:t>
                      </a:r>
                      <a:endParaRPr lang="es-EC" sz="1000">
                        <a:solidFill>
                          <a:srgbClr val="000000"/>
                        </a:solidFill>
                        <a:effectLst/>
                        <a:latin typeface="Times New Roman"/>
                        <a:ea typeface="Calibri"/>
                        <a:cs typeface="Angsana New"/>
                      </a:endParaRPr>
                    </a:p>
                  </a:txBody>
                  <a:tcPr marL="34322" marR="34322" marT="0" marB="0"/>
                </a:tc>
                <a:tc>
                  <a:txBody>
                    <a:bodyPr/>
                    <a:lstStyle/>
                    <a:p>
                      <a:pPr algn="l">
                        <a:lnSpc>
                          <a:spcPct val="115000"/>
                        </a:lnSpc>
                        <a:spcAft>
                          <a:spcPts val="0"/>
                        </a:spcAft>
                      </a:pPr>
                      <a:r>
                        <a:rPr lang="es-EC" sz="1000">
                          <a:effectLst/>
                        </a:rPr>
                        <a:t>2,81</a:t>
                      </a:r>
                      <a:endParaRPr lang="es-EC" sz="1000">
                        <a:solidFill>
                          <a:srgbClr val="000000"/>
                        </a:solidFill>
                        <a:effectLst/>
                        <a:latin typeface="Times New Roman"/>
                        <a:ea typeface="Calibri"/>
                        <a:cs typeface="Angsana New"/>
                      </a:endParaRPr>
                    </a:p>
                  </a:txBody>
                  <a:tcPr marL="34322" marR="34322" marT="0" marB="0" anchor="b"/>
                </a:tc>
              </a:tr>
              <a:tr h="196425">
                <a:tc>
                  <a:txBody>
                    <a:bodyPr/>
                    <a:lstStyle/>
                    <a:p>
                      <a:pPr algn="l">
                        <a:lnSpc>
                          <a:spcPct val="115000"/>
                        </a:lnSpc>
                        <a:spcAft>
                          <a:spcPts val="0"/>
                        </a:spcAft>
                      </a:pPr>
                      <a:r>
                        <a:rPr lang="es-EC" sz="1000" b="1">
                          <a:effectLst/>
                        </a:rPr>
                        <a:t>Desnivel de carril / berma</a:t>
                      </a:r>
                      <a:endParaRPr lang="es-EC" sz="1000" b="1">
                        <a:solidFill>
                          <a:srgbClr val="000000"/>
                        </a:solidFill>
                        <a:effectLst/>
                        <a:latin typeface="Times New Roman"/>
                        <a:ea typeface="Calibri"/>
                        <a:cs typeface="Angsana New"/>
                      </a:endParaRPr>
                    </a:p>
                  </a:txBody>
                  <a:tcPr marL="34322" marR="34322" marT="0" marB="0"/>
                </a:tc>
                <a:tc>
                  <a:txBody>
                    <a:bodyPr/>
                    <a:lstStyle/>
                    <a:p>
                      <a:pPr algn="l">
                        <a:lnSpc>
                          <a:spcPct val="115000"/>
                        </a:lnSpc>
                        <a:spcAft>
                          <a:spcPts val="0"/>
                        </a:spcAft>
                      </a:pPr>
                      <a:r>
                        <a:rPr lang="es-EC" sz="1000">
                          <a:effectLst/>
                        </a:rPr>
                        <a:t>m</a:t>
                      </a:r>
                      <a:endParaRPr lang="es-EC" sz="1000">
                        <a:solidFill>
                          <a:srgbClr val="000000"/>
                        </a:solidFill>
                        <a:effectLst/>
                        <a:latin typeface="Times New Roman"/>
                        <a:ea typeface="Calibri"/>
                        <a:cs typeface="Angsana New"/>
                      </a:endParaRPr>
                    </a:p>
                  </a:txBody>
                  <a:tcPr marL="34322" marR="34322" marT="0" marB="0"/>
                </a:tc>
                <a:tc>
                  <a:txBody>
                    <a:bodyPr/>
                    <a:lstStyle/>
                    <a:p>
                      <a:pPr algn="l">
                        <a:lnSpc>
                          <a:spcPct val="115000"/>
                        </a:lnSpc>
                        <a:spcAft>
                          <a:spcPts val="0"/>
                        </a:spcAft>
                      </a:pPr>
                      <a:r>
                        <a:rPr lang="es-EC" sz="1000">
                          <a:effectLst/>
                        </a:rPr>
                        <a:t>446,20</a:t>
                      </a:r>
                      <a:endParaRPr lang="es-EC" sz="1000">
                        <a:solidFill>
                          <a:srgbClr val="000000"/>
                        </a:solidFill>
                        <a:effectLst/>
                        <a:latin typeface="Times New Roman"/>
                        <a:ea typeface="Calibri"/>
                        <a:cs typeface="Angsana New"/>
                      </a:endParaRPr>
                    </a:p>
                  </a:txBody>
                  <a:tcPr marL="34322" marR="34322" marT="0" marB="0"/>
                </a:tc>
                <a:tc>
                  <a:txBody>
                    <a:bodyPr/>
                    <a:lstStyle/>
                    <a:p>
                      <a:pPr algn="l">
                        <a:lnSpc>
                          <a:spcPct val="115000"/>
                        </a:lnSpc>
                        <a:spcAft>
                          <a:spcPts val="0"/>
                        </a:spcAft>
                      </a:pPr>
                      <a:r>
                        <a:rPr lang="es-EC" sz="1000">
                          <a:effectLst/>
                        </a:rPr>
                        <a:t>3,00</a:t>
                      </a:r>
                      <a:endParaRPr lang="es-EC" sz="1000">
                        <a:solidFill>
                          <a:srgbClr val="000000"/>
                        </a:solidFill>
                        <a:effectLst/>
                        <a:latin typeface="Times New Roman"/>
                        <a:ea typeface="Calibri"/>
                        <a:cs typeface="Angsana New"/>
                      </a:endParaRPr>
                    </a:p>
                  </a:txBody>
                  <a:tcPr marL="34322" marR="34322" marT="0" marB="0" anchor="b"/>
                </a:tc>
              </a:tr>
              <a:tr h="294638">
                <a:tc>
                  <a:txBody>
                    <a:bodyPr/>
                    <a:lstStyle/>
                    <a:p>
                      <a:pPr algn="l">
                        <a:lnSpc>
                          <a:spcPct val="115000"/>
                        </a:lnSpc>
                        <a:spcAft>
                          <a:spcPts val="0"/>
                        </a:spcAft>
                      </a:pPr>
                      <a:r>
                        <a:rPr lang="es-EC" sz="1000" b="1">
                          <a:effectLst/>
                        </a:rPr>
                        <a:t>Agrietamiento en bloque</a:t>
                      </a:r>
                      <a:endParaRPr lang="es-EC" sz="1000" b="1">
                        <a:solidFill>
                          <a:srgbClr val="000000"/>
                        </a:solidFill>
                        <a:effectLst/>
                        <a:latin typeface="Times New Roman"/>
                        <a:ea typeface="Calibri"/>
                        <a:cs typeface="Angsana New"/>
                      </a:endParaRPr>
                    </a:p>
                  </a:txBody>
                  <a:tcPr marL="34322" marR="34322" marT="0" marB="0"/>
                </a:tc>
                <a:tc>
                  <a:txBody>
                    <a:bodyPr/>
                    <a:lstStyle/>
                    <a:p>
                      <a:pPr algn="l">
                        <a:lnSpc>
                          <a:spcPct val="115000"/>
                        </a:lnSpc>
                        <a:spcAft>
                          <a:spcPts val="0"/>
                        </a:spcAft>
                      </a:pPr>
                      <a:r>
                        <a:rPr lang="es-EC" sz="1000">
                          <a:effectLst/>
                        </a:rPr>
                        <a:t>m2</a:t>
                      </a:r>
                      <a:endParaRPr lang="es-EC" sz="1000">
                        <a:solidFill>
                          <a:srgbClr val="000000"/>
                        </a:solidFill>
                        <a:effectLst/>
                        <a:latin typeface="Times New Roman"/>
                        <a:ea typeface="Calibri"/>
                        <a:cs typeface="Angsana New"/>
                      </a:endParaRPr>
                    </a:p>
                  </a:txBody>
                  <a:tcPr marL="34322" marR="34322" marT="0" marB="0"/>
                </a:tc>
                <a:tc>
                  <a:txBody>
                    <a:bodyPr/>
                    <a:lstStyle/>
                    <a:p>
                      <a:pPr algn="l">
                        <a:lnSpc>
                          <a:spcPct val="115000"/>
                        </a:lnSpc>
                        <a:spcAft>
                          <a:spcPts val="0"/>
                        </a:spcAft>
                      </a:pPr>
                      <a:r>
                        <a:rPr lang="es-EC" sz="1000">
                          <a:effectLst/>
                        </a:rPr>
                        <a:t>5608,35</a:t>
                      </a:r>
                      <a:endParaRPr lang="es-EC" sz="1000">
                        <a:solidFill>
                          <a:srgbClr val="000000"/>
                        </a:solidFill>
                        <a:effectLst/>
                        <a:latin typeface="Times New Roman"/>
                        <a:ea typeface="Calibri"/>
                        <a:cs typeface="Angsana New"/>
                      </a:endParaRPr>
                    </a:p>
                  </a:txBody>
                  <a:tcPr marL="34322" marR="34322" marT="0" marB="0"/>
                </a:tc>
                <a:tc>
                  <a:txBody>
                    <a:bodyPr/>
                    <a:lstStyle/>
                    <a:p>
                      <a:pPr algn="l">
                        <a:lnSpc>
                          <a:spcPct val="115000"/>
                        </a:lnSpc>
                        <a:spcAft>
                          <a:spcPts val="0"/>
                        </a:spcAft>
                      </a:pPr>
                      <a:r>
                        <a:rPr lang="es-EC" sz="1000">
                          <a:effectLst/>
                        </a:rPr>
                        <a:t>37,67</a:t>
                      </a:r>
                      <a:endParaRPr lang="es-EC" sz="1000">
                        <a:solidFill>
                          <a:srgbClr val="000000"/>
                        </a:solidFill>
                        <a:effectLst/>
                        <a:latin typeface="Times New Roman"/>
                        <a:ea typeface="Calibri"/>
                        <a:cs typeface="Angsana New"/>
                      </a:endParaRPr>
                    </a:p>
                  </a:txBody>
                  <a:tcPr marL="34322" marR="34322" marT="0" marB="0" anchor="b"/>
                </a:tc>
              </a:tr>
              <a:tr h="196425">
                <a:tc>
                  <a:txBody>
                    <a:bodyPr/>
                    <a:lstStyle/>
                    <a:p>
                      <a:pPr algn="l">
                        <a:lnSpc>
                          <a:spcPct val="115000"/>
                        </a:lnSpc>
                        <a:spcAft>
                          <a:spcPts val="0"/>
                        </a:spcAft>
                      </a:pPr>
                      <a:r>
                        <a:rPr lang="es-EC" sz="1000" b="1">
                          <a:effectLst/>
                        </a:rPr>
                        <a:t>Pulimento de agregado</a:t>
                      </a:r>
                      <a:endParaRPr lang="es-EC" sz="1000" b="1">
                        <a:solidFill>
                          <a:srgbClr val="000000"/>
                        </a:solidFill>
                        <a:effectLst/>
                        <a:latin typeface="Times New Roman"/>
                        <a:ea typeface="Calibri"/>
                        <a:cs typeface="Angsana New"/>
                      </a:endParaRPr>
                    </a:p>
                  </a:txBody>
                  <a:tcPr marL="34322" marR="34322" marT="0" marB="0"/>
                </a:tc>
                <a:tc>
                  <a:txBody>
                    <a:bodyPr/>
                    <a:lstStyle/>
                    <a:p>
                      <a:pPr algn="l">
                        <a:lnSpc>
                          <a:spcPct val="115000"/>
                        </a:lnSpc>
                        <a:spcAft>
                          <a:spcPts val="0"/>
                        </a:spcAft>
                      </a:pPr>
                      <a:r>
                        <a:rPr lang="es-EC" sz="1000">
                          <a:effectLst/>
                        </a:rPr>
                        <a:t>m2</a:t>
                      </a:r>
                      <a:endParaRPr lang="es-EC" sz="1000">
                        <a:solidFill>
                          <a:srgbClr val="000000"/>
                        </a:solidFill>
                        <a:effectLst/>
                        <a:latin typeface="Times New Roman"/>
                        <a:ea typeface="Calibri"/>
                        <a:cs typeface="Angsana New"/>
                      </a:endParaRPr>
                    </a:p>
                  </a:txBody>
                  <a:tcPr marL="34322" marR="34322" marT="0" marB="0"/>
                </a:tc>
                <a:tc>
                  <a:txBody>
                    <a:bodyPr/>
                    <a:lstStyle/>
                    <a:p>
                      <a:pPr algn="l">
                        <a:lnSpc>
                          <a:spcPct val="115000"/>
                        </a:lnSpc>
                        <a:spcAft>
                          <a:spcPts val="0"/>
                        </a:spcAft>
                      </a:pPr>
                      <a:r>
                        <a:rPr lang="es-EC" sz="1000">
                          <a:effectLst/>
                        </a:rPr>
                        <a:t>334,40</a:t>
                      </a:r>
                      <a:endParaRPr lang="es-EC" sz="1000">
                        <a:solidFill>
                          <a:srgbClr val="000000"/>
                        </a:solidFill>
                        <a:effectLst/>
                        <a:latin typeface="Times New Roman"/>
                        <a:ea typeface="Calibri"/>
                        <a:cs typeface="Angsana New"/>
                      </a:endParaRPr>
                    </a:p>
                  </a:txBody>
                  <a:tcPr marL="34322" marR="34322" marT="0" marB="0"/>
                </a:tc>
                <a:tc>
                  <a:txBody>
                    <a:bodyPr/>
                    <a:lstStyle/>
                    <a:p>
                      <a:pPr algn="l">
                        <a:lnSpc>
                          <a:spcPct val="115000"/>
                        </a:lnSpc>
                        <a:spcAft>
                          <a:spcPts val="0"/>
                        </a:spcAft>
                      </a:pPr>
                      <a:r>
                        <a:rPr lang="es-EC" sz="1000">
                          <a:effectLst/>
                        </a:rPr>
                        <a:t>2,25</a:t>
                      </a:r>
                      <a:endParaRPr lang="es-EC" sz="1000">
                        <a:solidFill>
                          <a:srgbClr val="000000"/>
                        </a:solidFill>
                        <a:effectLst/>
                        <a:latin typeface="Times New Roman"/>
                        <a:ea typeface="Calibri"/>
                        <a:cs typeface="Angsana New"/>
                      </a:endParaRPr>
                    </a:p>
                  </a:txBody>
                  <a:tcPr marL="34322" marR="34322" marT="0" marB="0" anchor="b"/>
                </a:tc>
              </a:tr>
              <a:tr h="196425">
                <a:tc>
                  <a:txBody>
                    <a:bodyPr/>
                    <a:lstStyle/>
                    <a:p>
                      <a:pPr algn="l">
                        <a:lnSpc>
                          <a:spcPct val="115000"/>
                        </a:lnSpc>
                        <a:spcAft>
                          <a:spcPts val="0"/>
                        </a:spcAft>
                      </a:pPr>
                      <a:r>
                        <a:rPr lang="es-EC" sz="1000" b="1">
                          <a:effectLst/>
                        </a:rPr>
                        <a:t>Surco de Huella</a:t>
                      </a:r>
                      <a:endParaRPr lang="es-EC" sz="1000" b="1">
                        <a:solidFill>
                          <a:srgbClr val="000000"/>
                        </a:solidFill>
                        <a:effectLst/>
                        <a:latin typeface="Times New Roman"/>
                        <a:ea typeface="Calibri"/>
                        <a:cs typeface="Angsana New"/>
                      </a:endParaRPr>
                    </a:p>
                  </a:txBody>
                  <a:tcPr marL="34322" marR="34322" marT="0" marB="0"/>
                </a:tc>
                <a:tc>
                  <a:txBody>
                    <a:bodyPr/>
                    <a:lstStyle/>
                    <a:p>
                      <a:pPr algn="l">
                        <a:lnSpc>
                          <a:spcPct val="115000"/>
                        </a:lnSpc>
                        <a:spcAft>
                          <a:spcPts val="0"/>
                        </a:spcAft>
                      </a:pPr>
                      <a:r>
                        <a:rPr lang="es-EC" sz="1000">
                          <a:effectLst/>
                        </a:rPr>
                        <a:t>m2</a:t>
                      </a:r>
                      <a:endParaRPr lang="es-EC" sz="1000">
                        <a:solidFill>
                          <a:srgbClr val="000000"/>
                        </a:solidFill>
                        <a:effectLst/>
                        <a:latin typeface="Times New Roman"/>
                        <a:ea typeface="Calibri"/>
                        <a:cs typeface="Angsana New"/>
                      </a:endParaRPr>
                    </a:p>
                  </a:txBody>
                  <a:tcPr marL="34322" marR="34322" marT="0" marB="0"/>
                </a:tc>
                <a:tc>
                  <a:txBody>
                    <a:bodyPr/>
                    <a:lstStyle/>
                    <a:p>
                      <a:pPr algn="l">
                        <a:lnSpc>
                          <a:spcPct val="115000"/>
                        </a:lnSpc>
                        <a:spcAft>
                          <a:spcPts val="0"/>
                        </a:spcAft>
                      </a:pPr>
                      <a:r>
                        <a:rPr lang="es-EC" sz="1000">
                          <a:effectLst/>
                        </a:rPr>
                        <a:t>467,40</a:t>
                      </a:r>
                      <a:endParaRPr lang="es-EC" sz="1000">
                        <a:solidFill>
                          <a:srgbClr val="000000"/>
                        </a:solidFill>
                        <a:effectLst/>
                        <a:latin typeface="Times New Roman"/>
                        <a:ea typeface="Calibri"/>
                        <a:cs typeface="Angsana New"/>
                      </a:endParaRPr>
                    </a:p>
                  </a:txBody>
                  <a:tcPr marL="34322" marR="34322" marT="0" marB="0"/>
                </a:tc>
                <a:tc>
                  <a:txBody>
                    <a:bodyPr/>
                    <a:lstStyle/>
                    <a:p>
                      <a:pPr algn="l">
                        <a:lnSpc>
                          <a:spcPct val="115000"/>
                        </a:lnSpc>
                        <a:spcAft>
                          <a:spcPts val="0"/>
                        </a:spcAft>
                      </a:pPr>
                      <a:r>
                        <a:rPr lang="es-EC" sz="1000">
                          <a:effectLst/>
                        </a:rPr>
                        <a:t>3,14</a:t>
                      </a:r>
                      <a:endParaRPr lang="es-EC" sz="1000">
                        <a:solidFill>
                          <a:srgbClr val="000000"/>
                        </a:solidFill>
                        <a:effectLst/>
                        <a:latin typeface="Times New Roman"/>
                        <a:ea typeface="Calibri"/>
                        <a:cs typeface="Angsana New"/>
                      </a:endParaRPr>
                    </a:p>
                  </a:txBody>
                  <a:tcPr marL="34322" marR="34322" marT="0" marB="0" anchor="b"/>
                </a:tc>
              </a:tr>
              <a:tr h="196425">
                <a:tc>
                  <a:txBody>
                    <a:bodyPr/>
                    <a:lstStyle/>
                    <a:p>
                      <a:pPr algn="l">
                        <a:lnSpc>
                          <a:spcPct val="115000"/>
                        </a:lnSpc>
                        <a:spcAft>
                          <a:spcPts val="0"/>
                        </a:spcAft>
                      </a:pPr>
                      <a:r>
                        <a:rPr lang="es-EC" sz="1000" b="1">
                          <a:effectLst/>
                        </a:rPr>
                        <a:t>Desplazamiento</a:t>
                      </a:r>
                      <a:endParaRPr lang="es-EC" sz="1000" b="1">
                        <a:solidFill>
                          <a:srgbClr val="000000"/>
                        </a:solidFill>
                        <a:effectLst/>
                        <a:latin typeface="Times New Roman"/>
                        <a:ea typeface="Calibri"/>
                        <a:cs typeface="Angsana New"/>
                      </a:endParaRPr>
                    </a:p>
                  </a:txBody>
                  <a:tcPr marL="34322" marR="34322" marT="0" marB="0"/>
                </a:tc>
                <a:tc>
                  <a:txBody>
                    <a:bodyPr/>
                    <a:lstStyle/>
                    <a:p>
                      <a:pPr algn="l">
                        <a:lnSpc>
                          <a:spcPct val="115000"/>
                        </a:lnSpc>
                        <a:spcAft>
                          <a:spcPts val="0"/>
                        </a:spcAft>
                      </a:pPr>
                      <a:r>
                        <a:rPr lang="es-EC" sz="1000">
                          <a:effectLst/>
                        </a:rPr>
                        <a:t>m2</a:t>
                      </a:r>
                      <a:endParaRPr lang="es-EC" sz="1000">
                        <a:solidFill>
                          <a:srgbClr val="000000"/>
                        </a:solidFill>
                        <a:effectLst/>
                        <a:latin typeface="Times New Roman"/>
                        <a:ea typeface="Calibri"/>
                        <a:cs typeface="Angsana New"/>
                      </a:endParaRPr>
                    </a:p>
                  </a:txBody>
                  <a:tcPr marL="34322" marR="34322" marT="0" marB="0"/>
                </a:tc>
                <a:tc>
                  <a:txBody>
                    <a:bodyPr/>
                    <a:lstStyle/>
                    <a:p>
                      <a:pPr algn="l">
                        <a:lnSpc>
                          <a:spcPct val="115000"/>
                        </a:lnSpc>
                        <a:spcAft>
                          <a:spcPts val="0"/>
                        </a:spcAft>
                      </a:pPr>
                      <a:r>
                        <a:rPr lang="es-EC" sz="1000">
                          <a:effectLst/>
                        </a:rPr>
                        <a:t>0,00</a:t>
                      </a:r>
                      <a:endParaRPr lang="es-EC" sz="1000">
                        <a:solidFill>
                          <a:srgbClr val="000000"/>
                        </a:solidFill>
                        <a:effectLst/>
                        <a:latin typeface="Times New Roman"/>
                        <a:ea typeface="Calibri"/>
                        <a:cs typeface="Angsana New"/>
                      </a:endParaRPr>
                    </a:p>
                  </a:txBody>
                  <a:tcPr marL="34322" marR="34322" marT="0" marB="0"/>
                </a:tc>
                <a:tc>
                  <a:txBody>
                    <a:bodyPr/>
                    <a:lstStyle/>
                    <a:p>
                      <a:pPr algn="l">
                        <a:lnSpc>
                          <a:spcPct val="115000"/>
                        </a:lnSpc>
                        <a:spcAft>
                          <a:spcPts val="0"/>
                        </a:spcAft>
                      </a:pPr>
                      <a:r>
                        <a:rPr lang="es-EC" sz="1000">
                          <a:effectLst/>
                        </a:rPr>
                        <a:t>0,00</a:t>
                      </a:r>
                      <a:endParaRPr lang="es-EC" sz="1000">
                        <a:solidFill>
                          <a:srgbClr val="000000"/>
                        </a:solidFill>
                        <a:effectLst/>
                        <a:latin typeface="Times New Roman"/>
                        <a:ea typeface="Calibri"/>
                        <a:cs typeface="Angsana New"/>
                      </a:endParaRPr>
                    </a:p>
                  </a:txBody>
                  <a:tcPr marL="34322" marR="34322" marT="0" marB="0" anchor="b"/>
                </a:tc>
              </a:tr>
              <a:tr h="196425">
                <a:tc>
                  <a:txBody>
                    <a:bodyPr/>
                    <a:lstStyle/>
                    <a:p>
                      <a:pPr algn="l">
                        <a:lnSpc>
                          <a:spcPct val="115000"/>
                        </a:lnSpc>
                        <a:spcAft>
                          <a:spcPts val="0"/>
                        </a:spcAft>
                      </a:pPr>
                      <a:r>
                        <a:rPr lang="es-EC" sz="1000" b="1">
                          <a:effectLst/>
                        </a:rPr>
                        <a:t>Grieta Parabólica</a:t>
                      </a:r>
                      <a:endParaRPr lang="es-EC" sz="1000" b="1">
                        <a:solidFill>
                          <a:srgbClr val="000000"/>
                        </a:solidFill>
                        <a:effectLst/>
                        <a:latin typeface="Times New Roman"/>
                        <a:ea typeface="Calibri"/>
                        <a:cs typeface="Angsana New"/>
                      </a:endParaRPr>
                    </a:p>
                  </a:txBody>
                  <a:tcPr marL="34322" marR="34322" marT="0" marB="0"/>
                </a:tc>
                <a:tc>
                  <a:txBody>
                    <a:bodyPr/>
                    <a:lstStyle/>
                    <a:p>
                      <a:pPr algn="l">
                        <a:lnSpc>
                          <a:spcPct val="115000"/>
                        </a:lnSpc>
                        <a:spcAft>
                          <a:spcPts val="0"/>
                        </a:spcAft>
                      </a:pPr>
                      <a:r>
                        <a:rPr lang="es-EC" sz="1000">
                          <a:effectLst/>
                        </a:rPr>
                        <a:t>m2</a:t>
                      </a:r>
                      <a:endParaRPr lang="es-EC" sz="1000">
                        <a:solidFill>
                          <a:srgbClr val="000000"/>
                        </a:solidFill>
                        <a:effectLst/>
                        <a:latin typeface="Times New Roman"/>
                        <a:ea typeface="Calibri"/>
                        <a:cs typeface="Angsana New"/>
                      </a:endParaRPr>
                    </a:p>
                  </a:txBody>
                  <a:tcPr marL="34322" marR="34322" marT="0" marB="0"/>
                </a:tc>
                <a:tc>
                  <a:txBody>
                    <a:bodyPr/>
                    <a:lstStyle/>
                    <a:p>
                      <a:pPr algn="l">
                        <a:lnSpc>
                          <a:spcPct val="115000"/>
                        </a:lnSpc>
                        <a:spcAft>
                          <a:spcPts val="0"/>
                        </a:spcAft>
                      </a:pPr>
                      <a:r>
                        <a:rPr lang="es-EC" sz="1000">
                          <a:effectLst/>
                        </a:rPr>
                        <a:t>138,50</a:t>
                      </a:r>
                      <a:endParaRPr lang="es-EC" sz="1000">
                        <a:solidFill>
                          <a:srgbClr val="000000"/>
                        </a:solidFill>
                        <a:effectLst/>
                        <a:latin typeface="Times New Roman"/>
                        <a:ea typeface="Calibri"/>
                        <a:cs typeface="Angsana New"/>
                      </a:endParaRPr>
                    </a:p>
                  </a:txBody>
                  <a:tcPr marL="34322" marR="34322" marT="0" marB="0"/>
                </a:tc>
                <a:tc>
                  <a:txBody>
                    <a:bodyPr/>
                    <a:lstStyle/>
                    <a:p>
                      <a:pPr algn="l">
                        <a:lnSpc>
                          <a:spcPct val="115000"/>
                        </a:lnSpc>
                        <a:spcAft>
                          <a:spcPts val="0"/>
                        </a:spcAft>
                      </a:pPr>
                      <a:r>
                        <a:rPr lang="es-EC" sz="1000">
                          <a:effectLst/>
                        </a:rPr>
                        <a:t>0,93</a:t>
                      </a:r>
                      <a:endParaRPr lang="es-EC" sz="1000">
                        <a:solidFill>
                          <a:srgbClr val="000000"/>
                        </a:solidFill>
                        <a:effectLst/>
                        <a:latin typeface="Times New Roman"/>
                        <a:ea typeface="Calibri"/>
                        <a:cs typeface="Angsana New"/>
                      </a:endParaRPr>
                    </a:p>
                  </a:txBody>
                  <a:tcPr marL="34322" marR="34322" marT="0" marB="0" anchor="b"/>
                </a:tc>
              </a:tr>
              <a:tr h="196425">
                <a:tc>
                  <a:txBody>
                    <a:bodyPr/>
                    <a:lstStyle/>
                    <a:p>
                      <a:pPr algn="l">
                        <a:lnSpc>
                          <a:spcPct val="115000"/>
                        </a:lnSpc>
                        <a:spcAft>
                          <a:spcPts val="0"/>
                        </a:spcAft>
                      </a:pPr>
                      <a:r>
                        <a:rPr lang="es-EC" sz="1000" b="1" dirty="0">
                          <a:effectLst/>
                        </a:rPr>
                        <a:t>Intemperismo</a:t>
                      </a:r>
                      <a:endParaRPr lang="es-EC" sz="1000" b="1" dirty="0">
                        <a:solidFill>
                          <a:srgbClr val="000000"/>
                        </a:solidFill>
                        <a:effectLst/>
                        <a:latin typeface="Times New Roman"/>
                        <a:ea typeface="Calibri"/>
                        <a:cs typeface="Angsana New"/>
                      </a:endParaRPr>
                    </a:p>
                  </a:txBody>
                  <a:tcPr marL="34322" marR="34322" marT="0" marB="0"/>
                </a:tc>
                <a:tc>
                  <a:txBody>
                    <a:bodyPr/>
                    <a:lstStyle/>
                    <a:p>
                      <a:pPr algn="l">
                        <a:lnSpc>
                          <a:spcPct val="115000"/>
                        </a:lnSpc>
                        <a:spcAft>
                          <a:spcPts val="0"/>
                        </a:spcAft>
                      </a:pPr>
                      <a:r>
                        <a:rPr lang="es-EC" sz="1000">
                          <a:effectLst/>
                        </a:rPr>
                        <a:t>m2</a:t>
                      </a:r>
                      <a:endParaRPr lang="es-EC" sz="1000">
                        <a:solidFill>
                          <a:srgbClr val="000000"/>
                        </a:solidFill>
                        <a:effectLst/>
                        <a:latin typeface="Times New Roman"/>
                        <a:ea typeface="Calibri"/>
                        <a:cs typeface="Angsana New"/>
                      </a:endParaRPr>
                    </a:p>
                  </a:txBody>
                  <a:tcPr marL="34322" marR="34322" marT="0" marB="0"/>
                </a:tc>
                <a:tc>
                  <a:txBody>
                    <a:bodyPr/>
                    <a:lstStyle/>
                    <a:p>
                      <a:pPr algn="l">
                        <a:lnSpc>
                          <a:spcPct val="115000"/>
                        </a:lnSpc>
                        <a:spcAft>
                          <a:spcPts val="0"/>
                        </a:spcAft>
                      </a:pPr>
                      <a:r>
                        <a:rPr lang="es-EC" sz="1000">
                          <a:effectLst/>
                        </a:rPr>
                        <a:t>6,00</a:t>
                      </a:r>
                      <a:endParaRPr lang="es-EC" sz="1000">
                        <a:solidFill>
                          <a:srgbClr val="000000"/>
                        </a:solidFill>
                        <a:effectLst/>
                        <a:latin typeface="Times New Roman"/>
                        <a:ea typeface="Calibri"/>
                        <a:cs typeface="Angsana New"/>
                      </a:endParaRPr>
                    </a:p>
                  </a:txBody>
                  <a:tcPr marL="34322" marR="34322" marT="0" marB="0"/>
                </a:tc>
                <a:tc>
                  <a:txBody>
                    <a:bodyPr/>
                    <a:lstStyle/>
                    <a:p>
                      <a:pPr algn="l">
                        <a:lnSpc>
                          <a:spcPct val="115000"/>
                        </a:lnSpc>
                        <a:spcAft>
                          <a:spcPts val="0"/>
                        </a:spcAft>
                      </a:pPr>
                      <a:r>
                        <a:rPr lang="es-EC" sz="1000">
                          <a:effectLst/>
                        </a:rPr>
                        <a:t>0,04</a:t>
                      </a:r>
                      <a:endParaRPr lang="es-EC" sz="1000">
                        <a:solidFill>
                          <a:srgbClr val="000000"/>
                        </a:solidFill>
                        <a:effectLst/>
                        <a:latin typeface="Times New Roman"/>
                        <a:ea typeface="Calibri"/>
                        <a:cs typeface="Angsana New"/>
                      </a:endParaRPr>
                    </a:p>
                  </a:txBody>
                  <a:tcPr marL="34322" marR="34322" marT="0" marB="0" anchor="b"/>
                </a:tc>
              </a:tr>
              <a:tr h="196425">
                <a:tc gridSpan="2">
                  <a:txBody>
                    <a:bodyPr/>
                    <a:lstStyle/>
                    <a:p>
                      <a:pPr algn="r">
                        <a:lnSpc>
                          <a:spcPct val="115000"/>
                        </a:lnSpc>
                        <a:spcAft>
                          <a:spcPts val="0"/>
                        </a:spcAft>
                      </a:pPr>
                      <a:r>
                        <a:rPr lang="es-EC" sz="1000" dirty="0">
                          <a:effectLst/>
                        </a:rPr>
                        <a:t>total</a:t>
                      </a:r>
                      <a:endParaRPr lang="es-EC" sz="1000" dirty="0">
                        <a:solidFill>
                          <a:srgbClr val="000000"/>
                        </a:solidFill>
                        <a:effectLst/>
                        <a:latin typeface="Times New Roman"/>
                        <a:ea typeface="Calibri"/>
                        <a:cs typeface="Angsana New"/>
                      </a:endParaRPr>
                    </a:p>
                  </a:txBody>
                  <a:tcPr marL="34322" marR="34322" marT="0" marB="0"/>
                </a:tc>
                <a:tc hMerge="1">
                  <a:txBody>
                    <a:bodyPr/>
                    <a:lstStyle/>
                    <a:p>
                      <a:pPr algn="r">
                        <a:lnSpc>
                          <a:spcPct val="115000"/>
                        </a:lnSpc>
                        <a:spcAft>
                          <a:spcPts val="0"/>
                        </a:spcAft>
                      </a:pPr>
                      <a:endParaRPr lang="es-EC" sz="900" dirty="0">
                        <a:solidFill>
                          <a:srgbClr val="000000"/>
                        </a:solidFill>
                        <a:effectLst/>
                        <a:latin typeface="Times New Roman"/>
                        <a:ea typeface="Calibri"/>
                        <a:cs typeface="Angsana New"/>
                      </a:endParaRPr>
                    </a:p>
                  </a:txBody>
                  <a:tcPr marL="34322" marR="34322" marT="0" marB="0"/>
                </a:tc>
                <a:tc>
                  <a:txBody>
                    <a:bodyPr/>
                    <a:lstStyle/>
                    <a:p>
                      <a:pPr algn="l">
                        <a:lnSpc>
                          <a:spcPct val="115000"/>
                        </a:lnSpc>
                        <a:spcAft>
                          <a:spcPts val="0"/>
                        </a:spcAft>
                      </a:pPr>
                      <a:r>
                        <a:rPr lang="es-EC" sz="1000">
                          <a:effectLst/>
                        </a:rPr>
                        <a:t>50,31</a:t>
                      </a:r>
                      <a:endParaRPr lang="es-EC" sz="1000">
                        <a:solidFill>
                          <a:srgbClr val="000000"/>
                        </a:solidFill>
                        <a:effectLst/>
                        <a:latin typeface="Times New Roman"/>
                        <a:ea typeface="Calibri"/>
                        <a:cs typeface="Angsana New"/>
                      </a:endParaRPr>
                    </a:p>
                  </a:txBody>
                  <a:tcPr marL="34322" marR="34322" marT="0" marB="0" anchor="b"/>
                </a:tc>
                <a:tc>
                  <a:txBody>
                    <a:bodyPr/>
                    <a:lstStyle/>
                    <a:p>
                      <a:pPr algn="l">
                        <a:lnSpc>
                          <a:spcPct val="115000"/>
                        </a:lnSpc>
                        <a:spcAft>
                          <a:spcPts val="0"/>
                        </a:spcAft>
                      </a:pPr>
                      <a:r>
                        <a:rPr lang="es-EC" sz="1000" dirty="0">
                          <a:effectLst/>
                        </a:rPr>
                        <a:t>50,31</a:t>
                      </a:r>
                      <a:endParaRPr lang="es-EC" sz="1000" dirty="0">
                        <a:solidFill>
                          <a:srgbClr val="000000"/>
                        </a:solidFill>
                        <a:effectLst/>
                        <a:latin typeface="Times New Roman"/>
                        <a:ea typeface="Calibri"/>
                        <a:cs typeface="Angsana New"/>
                      </a:endParaRPr>
                    </a:p>
                  </a:txBody>
                  <a:tcPr marL="34322" marR="34322" marT="0" marB="0" anchor="b"/>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2316817804"/>
              </p:ext>
            </p:extLst>
          </p:nvPr>
        </p:nvGraphicFramePr>
        <p:xfrm>
          <a:off x="4932040" y="1412776"/>
          <a:ext cx="3150870" cy="1584175"/>
        </p:xfrm>
        <a:graphic>
          <a:graphicData uri="http://schemas.openxmlformats.org/drawingml/2006/table">
            <a:tbl>
              <a:tblPr firstRow="1" firstCol="1" bandRow="1">
                <a:tableStyleId>{5C22544A-7EE6-4342-B048-85BDC9FD1C3A}</a:tableStyleId>
              </a:tblPr>
              <a:tblGrid>
                <a:gridCol w="911225"/>
                <a:gridCol w="886460"/>
                <a:gridCol w="815340"/>
                <a:gridCol w="537845"/>
              </a:tblGrid>
              <a:tr h="485431">
                <a:tc>
                  <a:txBody>
                    <a:bodyPr/>
                    <a:lstStyle/>
                    <a:p>
                      <a:pPr algn="just">
                        <a:lnSpc>
                          <a:spcPct val="115000"/>
                        </a:lnSpc>
                        <a:spcAft>
                          <a:spcPts val="0"/>
                        </a:spcAft>
                      </a:pPr>
                      <a:r>
                        <a:rPr lang="es-EC" sz="1200">
                          <a:effectLst/>
                        </a:rPr>
                        <a:t>ESTADO</a:t>
                      </a:r>
                      <a:endParaRPr lang="es-EC" sz="1200">
                        <a:solidFill>
                          <a:srgbClr val="000000"/>
                        </a:solidFill>
                        <a:effectLst/>
                        <a:latin typeface="Times New Roman"/>
                        <a:ea typeface="Calibri"/>
                        <a:cs typeface="Angsana New"/>
                      </a:endParaRPr>
                    </a:p>
                  </a:txBody>
                  <a:tcPr marL="44450" marR="44450" marT="0" marB="0" anchor="b"/>
                </a:tc>
                <a:tc>
                  <a:txBody>
                    <a:bodyPr/>
                    <a:lstStyle/>
                    <a:p>
                      <a:pPr algn="just">
                        <a:lnSpc>
                          <a:spcPct val="115000"/>
                        </a:lnSpc>
                        <a:spcAft>
                          <a:spcPts val="0"/>
                        </a:spcAft>
                      </a:pPr>
                      <a:r>
                        <a:rPr lang="es-EC" sz="1200">
                          <a:effectLst/>
                        </a:rPr>
                        <a:t>UNIDAD DE MUESTREO</a:t>
                      </a:r>
                      <a:endParaRPr lang="es-EC" sz="1200">
                        <a:solidFill>
                          <a:srgbClr val="000000"/>
                        </a:solidFill>
                        <a:effectLst/>
                        <a:latin typeface="Times New Roman"/>
                        <a:ea typeface="Calibri"/>
                        <a:cs typeface="Angsana New"/>
                      </a:endParaRPr>
                    </a:p>
                  </a:txBody>
                  <a:tcPr marL="44450" marR="44450" marT="0" marB="0" anchor="b"/>
                </a:tc>
                <a:tc>
                  <a:txBody>
                    <a:bodyPr/>
                    <a:lstStyle/>
                    <a:p>
                      <a:pPr algn="just">
                        <a:lnSpc>
                          <a:spcPct val="115000"/>
                        </a:lnSpc>
                        <a:spcAft>
                          <a:spcPts val="0"/>
                        </a:spcAft>
                      </a:pPr>
                      <a:r>
                        <a:rPr lang="es-EC" sz="1200">
                          <a:effectLst/>
                        </a:rPr>
                        <a:t>LONGITUD</a:t>
                      </a:r>
                      <a:endParaRPr lang="es-EC" sz="1200">
                        <a:solidFill>
                          <a:srgbClr val="000000"/>
                        </a:solidFill>
                        <a:effectLst/>
                        <a:latin typeface="Times New Roman"/>
                        <a:ea typeface="Calibri"/>
                        <a:cs typeface="Angsana New"/>
                      </a:endParaRPr>
                    </a:p>
                  </a:txBody>
                  <a:tcPr marL="44450" marR="44450" marT="0" marB="0" anchor="b"/>
                </a:tc>
                <a:tc>
                  <a:txBody>
                    <a:bodyPr/>
                    <a:lstStyle/>
                    <a:p>
                      <a:pPr algn="just">
                        <a:lnSpc>
                          <a:spcPct val="115000"/>
                        </a:lnSpc>
                        <a:spcAft>
                          <a:spcPts val="0"/>
                        </a:spcAft>
                      </a:pPr>
                      <a:r>
                        <a:rPr lang="es-EC" sz="1200">
                          <a:effectLst/>
                        </a:rPr>
                        <a:t>%</a:t>
                      </a:r>
                      <a:endParaRPr lang="es-EC" sz="1200">
                        <a:solidFill>
                          <a:srgbClr val="000000"/>
                        </a:solidFill>
                        <a:effectLst/>
                        <a:latin typeface="Times New Roman"/>
                        <a:ea typeface="Calibri"/>
                        <a:cs typeface="Angsana New"/>
                      </a:endParaRPr>
                    </a:p>
                  </a:txBody>
                  <a:tcPr marL="44450" marR="44450" marT="0" marB="0" anchor="b"/>
                </a:tc>
              </a:tr>
              <a:tr h="289820">
                <a:tc>
                  <a:txBody>
                    <a:bodyPr/>
                    <a:lstStyle/>
                    <a:p>
                      <a:pPr algn="just">
                        <a:lnSpc>
                          <a:spcPct val="115000"/>
                        </a:lnSpc>
                        <a:spcAft>
                          <a:spcPts val="0"/>
                        </a:spcAft>
                      </a:pPr>
                      <a:r>
                        <a:rPr lang="es-EC" sz="1200">
                          <a:effectLst/>
                        </a:rPr>
                        <a:t>BUENO</a:t>
                      </a:r>
                      <a:endParaRPr lang="es-EC" sz="1200">
                        <a:solidFill>
                          <a:srgbClr val="000000"/>
                        </a:solidFill>
                        <a:effectLst/>
                        <a:latin typeface="Times New Roman"/>
                        <a:ea typeface="Calibri"/>
                        <a:cs typeface="Angsana New"/>
                      </a:endParaRPr>
                    </a:p>
                  </a:txBody>
                  <a:tcPr marL="44450" marR="44450" marT="0" marB="0" anchor="b"/>
                </a:tc>
                <a:tc>
                  <a:txBody>
                    <a:bodyPr/>
                    <a:lstStyle/>
                    <a:p>
                      <a:pPr algn="just">
                        <a:lnSpc>
                          <a:spcPct val="115000"/>
                        </a:lnSpc>
                        <a:spcAft>
                          <a:spcPts val="0"/>
                        </a:spcAft>
                      </a:pPr>
                      <a:r>
                        <a:rPr lang="es-EC" sz="1200">
                          <a:effectLst/>
                        </a:rPr>
                        <a:t>46</a:t>
                      </a:r>
                      <a:endParaRPr lang="es-EC" sz="1200">
                        <a:solidFill>
                          <a:srgbClr val="000000"/>
                        </a:solidFill>
                        <a:effectLst/>
                        <a:latin typeface="Times New Roman"/>
                        <a:ea typeface="Calibri"/>
                        <a:cs typeface="Angsana New"/>
                      </a:endParaRPr>
                    </a:p>
                  </a:txBody>
                  <a:tcPr marL="44450" marR="44450" marT="0" marB="0" anchor="b"/>
                </a:tc>
                <a:tc>
                  <a:txBody>
                    <a:bodyPr/>
                    <a:lstStyle/>
                    <a:p>
                      <a:pPr algn="just">
                        <a:lnSpc>
                          <a:spcPct val="115000"/>
                        </a:lnSpc>
                        <a:spcAft>
                          <a:spcPts val="0"/>
                        </a:spcAft>
                      </a:pPr>
                      <a:r>
                        <a:rPr lang="es-EC" sz="1200">
                          <a:effectLst/>
                        </a:rPr>
                        <a:t>2300 m</a:t>
                      </a:r>
                      <a:endParaRPr lang="es-EC" sz="1200">
                        <a:solidFill>
                          <a:srgbClr val="000000"/>
                        </a:solidFill>
                        <a:effectLst/>
                        <a:latin typeface="Times New Roman"/>
                        <a:ea typeface="Calibri"/>
                        <a:cs typeface="Angsana New"/>
                      </a:endParaRPr>
                    </a:p>
                  </a:txBody>
                  <a:tcPr marL="44450" marR="44450" marT="0" marB="0" anchor="b"/>
                </a:tc>
                <a:tc>
                  <a:txBody>
                    <a:bodyPr/>
                    <a:lstStyle/>
                    <a:p>
                      <a:pPr algn="just">
                        <a:lnSpc>
                          <a:spcPct val="115000"/>
                        </a:lnSpc>
                        <a:spcAft>
                          <a:spcPts val="0"/>
                        </a:spcAft>
                      </a:pPr>
                      <a:r>
                        <a:rPr lang="es-EC" sz="1200">
                          <a:effectLst/>
                        </a:rPr>
                        <a:t>38,33</a:t>
                      </a:r>
                      <a:endParaRPr lang="es-EC" sz="1200">
                        <a:solidFill>
                          <a:srgbClr val="000000"/>
                        </a:solidFill>
                        <a:effectLst/>
                        <a:latin typeface="Times New Roman"/>
                        <a:ea typeface="Calibri"/>
                        <a:cs typeface="Angsana New"/>
                      </a:endParaRPr>
                    </a:p>
                  </a:txBody>
                  <a:tcPr marL="44450" marR="44450" marT="0" marB="0" anchor="b"/>
                </a:tc>
              </a:tr>
              <a:tr h="289820">
                <a:tc>
                  <a:txBody>
                    <a:bodyPr/>
                    <a:lstStyle/>
                    <a:p>
                      <a:pPr algn="just">
                        <a:lnSpc>
                          <a:spcPct val="115000"/>
                        </a:lnSpc>
                        <a:spcAft>
                          <a:spcPts val="0"/>
                        </a:spcAft>
                      </a:pPr>
                      <a:r>
                        <a:rPr lang="es-EC" sz="1200">
                          <a:effectLst/>
                        </a:rPr>
                        <a:t>REGULAR</a:t>
                      </a:r>
                      <a:endParaRPr lang="es-EC" sz="1200">
                        <a:solidFill>
                          <a:srgbClr val="000000"/>
                        </a:solidFill>
                        <a:effectLst/>
                        <a:latin typeface="Times New Roman"/>
                        <a:ea typeface="Calibri"/>
                        <a:cs typeface="Angsana New"/>
                      </a:endParaRPr>
                    </a:p>
                  </a:txBody>
                  <a:tcPr marL="44450" marR="44450" marT="0" marB="0" anchor="b"/>
                </a:tc>
                <a:tc>
                  <a:txBody>
                    <a:bodyPr/>
                    <a:lstStyle/>
                    <a:p>
                      <a:pPr algn="just">
                        <a:lnSpc>
                          <a:spcPct val="115000"/>
                        </a:lnSpc>
                        <a:spcAft>
                          <a:spcPts val="0"/>
                        </a:spcAft>
                      </a:pPr>
                      <a:r>
                        <a:rPr lang="es-EC" sz="1200">
                          <a:effectLst/>
                        </a:rPr>
                        <a:t>47</a:t>
                      </a:r>
                      <a:endParaRPr lang="es-EC" sz="1200">
                        <a:solidFill>
                          <a:srgbClr val="000000"/>
                        </a:solidFill>
                        <a:effectLst/>
                        <a:latin typeface="Times New Roman"/>
                        <a:ea typeface="Calibri"/>
                        <a:cs typeface="Angsana New"/>
                      </a:endParaRPr>
                    </a:p>
                  </a:txBody>
                  <a:tcPr marL="44450" marR="44450" marT="0" marB="0" anchor="b"/>
                </a:tc>
                <a:tc>
                  <a:txBody>
                    <a:bodyPr/>
                    <a:lstStyle/>
                    <a:p>
                      <a:pPr algn="just">
                        <a:lnSpc>
                          <a:spcPct val="115000"/>
                        </a:lnSpc>
                        <a:spcAft>
                          <a:spcPts val="0"/>
                        </a:spcAft>
                      </a:pPr>
                      <a:r>
                        <a:rPr lang="es-EC" sz="1200">
                          <a:effectLst/>
                        </a:rPr>
                        <a:t>2350 m</a:t>
                      </a:r>
                      <a:endParaRPr lang="es-EC" sz="1200">
                        <a:solidFill>
                          <a:srgbClr val="000000"/>
                        </a:solidFill>
                        <a:effectLst/>
                        <a:latin typeface="Times New Roman"/>
                        <a:ea typeface="Calibri"/>
                        <a:cs typeface="Angsana New"/>
                      </a:endParaRPr>
                    </a:p>
                  </a:txBody>
                  <a:tcPr marL="44450" marR="44450" marT="0" marB="0" anchor="b"/>
                </a:tc>
                <a:tc>
                  <a:txBody>
                    <a:bodyPr/>
                    <a:lstStyle/>
                    <a:p>
                      <a:pPr algn="just">
                        <a:lnSpc>
                          <a:spcPct val="115000"/>
                        </a:lnSpc>
                        <a:spcAft>
                          <a:spcPts val="0"/>
                        </a:spcAft>
                      </a:pPr>
                      <a:r>
                        <a:rPr lang="es-EC" sz="1200">
                          <a:effectLst/>
                        </a:rPr>
                        <a:t>39,17</a:t>
                      </a:r>
                      <a:endParaRPr lang="es-EC" sz="1200">
                        <a:solidFill>
                          <a:srgbClr val="000000"/>
                        </a:solidFill>
                        <a:effectLst/>
                        <a:latin typeface="Times New Roman"/>
                        <a:ea typeface="Calibri"/>
                        <a:cs typeface="Angsana New"/>
                      </a:endParaRPr>
                    </a:p>
                  </a:txBody>
                  <a:tcPr marL="44450" marR="44450" marT="0" marB="0" anchor="b"/>
                </a:tc>
              </a:tr>
              <a:tr h="277713">
                <a:tc>
                  <a:txBody>
                    <a:bodyPr/>
                    <a:lstStyle/>
                    <a:p>
                      <a:pPr algn="just">
                        <a:lnSpc>
                          <a:spcPct val="115000"/>
                        </a:lnSpc>
                        <a:spcAft>
                          <a:spcPts val="0"/>
                        </a:spcAft>
                      </a:pPr>
                      <a:r>
                        <a:rPr lang="es-EC" sz="1200">
                          <a:effectLst/>
                        </a:rPr>
                        <a:t>DEFICIENTE</a:t>
                      </a:r>
                      <a:endParaRPr lang="es-EC" sz="1200">
                        <a:solidFill>
                          <a:srgbClr val="000000"/>
                        </a:solidFill>
                        <a:effectLst/>
                        <a:latin typeface="Times New Roman"/>
                        <a:ea typeface="Calibri"/>
                        <a:cs typeface="Angsana New"/>
                      </a:endParaRPr>
                    </a:p>
                  </a:txBody>
                  <a:tcPr marL="44450" marR="44450" marT="0" marB="0" anchor="b"/>
                </a:tc>
                <a:tc>
                  <a:txBody>
                    <a:bodyPr/>
                    <a:lstStyle/>
                    <a:p>
                      <a:pPr algn="just">
                        <a:lnSpc>
                          <a:spcPct val="115000"/>
                        </a:lnSpc>
                        <a:spcAft>
                          <a:spcPts val="0"/>
                        </a:spcAft>
                      </a:pPr>
                      <a:r>
                        <a:rPr lang="es-EC" sz="1200">
                          <a:effectLst/>
                        </a:rPr>
                        <a:t>27</a:t>
                      </a:r>
                      <a:endParaRPr lang="es-EC" sz="1200">
                        <a:solidFill>
                          <a:srgbClr val="000000"/>
                        </a:solidFill>
                        <a:effectLst/>
                        <a:latin typeface="Times New Roman"/>
                        <a:ea typeface="Calibri"/>
                        <a:cs typeface="Angsana New"/>
                      </a:endParaRPr>
                    </a:p>
                  </a:txBody>
                  <a:tcPr marL="44450" marR="44450" marT="0" marB="0" anchor="b"/>
                </a:tc>
                <a:tc>
                  <a:txBody>
                    <a:bodyPr/>
                    <a:lstStyle/>
                    <a:p>
                      <a:pPr algn="just">
                        <a:lnSpc>
                          <a:spcPct val="115000"/>
                        </a:lnSpc>
                        <a:spcAft>
                          <a:spcPts val="0"/>
                        </a:spcAft>
                      </a:pPr>
                      <a:r>
                        <a:rPr lang="es-EC" sz="1200">
                          <a:effectLst/>
                        </a:rPr>
                        <a:t>1350 m</a:t>
                      </a:r>
                      <a:endParaRPr lang="es-EC" sz="1200">
                        <a:solidFill>
                          <a:srgbClr val="000000"/>
                        </a:solidFill>
                        <a:effectLst/>
                        <a:latin typeface="Times New Roman"/>
                        <a:ea typeface="Calibri"/>
                        <a:cs typeface="Angsana New"/>
                      </a:endParaRPr>
                    </a:p>
                  </a:txBody>
                  <a:tcPr marL="44450" marR="44450" marT="0" marB="0" anchor="b"/>
                </a:tc>
                <a:tc>
                  <a:txBody>
                    <a:bodyPr/>
                    <a:lstStyle/>
                    <a:p>
                      <a:pPr algn="just">
                        <a:lnSpc>
                          <a:spcPct val="115000"/>
                        </a:lnSpc>
                        <a:spcAft>
                          <a:spcPts val="0"/>
                        </a:spcAft>
                      </a:pPr>
                      <a:r>
                        <a:rPr lang="es-EC" sz="1200">
                          <a:effectLst/>
                        </a:rPr>
                        <a:t>22,50</a:t>
                      </a:r>
                      <a:endParaRPr lang="es-EC" sz="1200">
                        <a:solidFill>
                          <a:srgbClr val="000000"/>
                        </a:solidFill>
                        <a:effectLst/>
                        <a:latin typeface="Times New Roman"/>
                        <a:ea typeface="Calibri"/>
                        <a:cs typeface="Angsana New"/>
                      </a:endParaRPr>
                    </a:p>
                  </a:txBody>
                  <a:tcPr marL="44450" marR="44450" marT="0" marB="0" anchor="b"/>
                </a:tc>
              </a:tr>
              <a:tr h="241391">
                <a:tc>
                  <a:txBody>
                    <a:bodyPr/>
                    <a:lstStyle/>
                    <a:p>
                      <a:pPr algn="just">
                        <a:lnSpc>
                          <a:spcPct val="115000"/>
                        </a:lnSpc>
                        <a:spcAft>
                          <a:spcPts val="0"/>
                        </a:spcAft>
                      </a:pPr>
                      <a:r>
                        <a:rPr lang="es-EC" sz="1200">
                          <a:effectLst/>
                        </a:rPr>
                        <a:t>TOTAL</a:t>
                      </a:r>
                      <a:endParaRPr lang="es-EC" sz="1200">
                        <a:solidFill>
                          <a:srgbClr val="000000"/>
                        </a:solidFill>
                        <a:effectLst/>
                        <a:latin typeface="Times New Roman"/>
                        <a:ea typeface="Calibri"/>
                        <a:cs typeface="Angsana New"/>
                      </a:endParaRPr>
                    </a:p>
                  </a:txBody>
                  <a:tcPr marL="44450" marR="44450" marT="0" marB="0" anchor="b"/>
                </a:tc>
                <a:tc>
                  <a:txBody>
                    <a:bodyPr/>
                    <a:lstStyle/>
                    <a:p>
                      <a:pPr algn="just">
                        <a:lnSpc>
                          <a:spcPct val="115000"/>
                        </a:lnSpc>
                        <a:spcAft>
                          <a:spcPts val="0"/>
                        </a:spcAft>
                      </a:pPr>
                      <a:r>
                        <a:rPr lang="es-EC" sz="1200">
                          <a:effectLst/>
                        </a:rPr>
                        <a:t>120</a:t>
                      </a:r>
                      <a:endParaRPr lang="es-EC" sz="1200">
                        <a:solidFill>
                          <a:srgbClr val="000000"/>
                        </a:solidFill>
                        <a:effectLst/>
                        <a:latin typeface="Times New Roman"/>
                        <a:ea typeface="Calibri"/>
                        <a:cs typeface="Angsana New"/>
                      </a:endParaRPr>
                    </a:p>
                  </a:txBody>
                  <a:tcPr marL="44450" marR="44450" marT="0" marB="0" anchor="b"/>
                </a:tc>
                <a:tc>
                  <a:txBody>
                    <a:bodyPr/>
                    <a:lstStyle/>
                    <a:p>
                      <a:pPr algn="just">
                        <a:lnSpc>
                          <a:spcPct val="115000"/>
                        </a:lnSpc>
                        <a:spcAft>
                          <a:spcPts val="0"/>
                        </a:spcAft>
                      </a:pPr>
                      <a:r>
                        <a:rPr lang="es-EC" sz="1200">
                          <a:effectLst/>
                        </a:rPr>
                        <a:t>6000 m</a:t>
                      </a:r>
                      <a:endParaRPr lang="es-EC" sz="1200">
                        <a:solidFill>
                          <a:srgbClr val="000000"/>
                        </a:solidFill>
                        <a:effectLst/>
                        <a:latin typeface="Times New Roman"/>
                        <a:ea typeface="Calibri"/>
                        <a:cs typeface="Angsana New"/>
                      </a:endParaRPr>
                    </a:p>
                  </a:txBody>
                  <a:tcPr marL="44450" marR="44450" marT="0" marB="0" anchor="b"/>
                </a:tc>
                <a:tc>
                  <a:txBody>
                    <a:bodyPr/>
                    <a:lstStyle/>
                    <a:p>
                      <a:pPr algn="just">
                        <a:lnSpc>
                          <a:spcPct val="115000"/>
                        </a:lnSpc>
                        <a:spcAft>
                          <a:spcPts val="0"/>
                        </a:spcAft>
                      </a:pPr>
                      <a:r>
                        <a:rPr lang="es-EC" sz="1200" dirty="0">
                          <a:effectLst/>
                        </a:rPr>
                        <a:t>100</a:t>
                      </a:r>
                      <a:endParaRPr lang="es-EC" sz="1200" dirty="0">
                        <a:solidFill>
                          <a:srgbClr val="000000"/>
                        </a:solidFill>
                        <a:effectLst/>
                        <a:latin typeface="Times New Roman"/>
                        <a:ea typeface="Calibri"/>
                        <a:cs typeface="Angsana New"/>
                      </a:endParaRPr>
                    </a:p>
                  </a:txBody>
                  <a:tcPr marL="44450" marR="44450" marT="0" marB="0" anchor="b"/>
                </a:tc>
              </a:tr>
            </a:tbl>
          </a:graphicData>
        </a:graphic>
      </p:graphicFrame>
      <p:graphicFrame>
        <p:nvGraphicFramePr>
          <p:cNvPr id="6" name="5 Gráfico"/>
          <p:cNvGraphicFramePr/>
          <p:nvPr>
            <p:extLst>
              <p:ext uri="{D42A27DB-BD31-4B8C-83A1-F6EECF244321}">
                <p14:modId xmlns:p14="http://schemas.microsoft.com/office/powerpoint/2010/main" val="1753954154"/>
              </p:ext>
            </p:extLst>
          </p:nvPr>
        </p:nvGraphicFramePr>
        <p:xfrm>
          <a:off x="4932040" y="3356992"/>
          <a:ext cx="2933700" cy="1876425"/>
        </p:xfrm>
        <a:graphic>
          <a:graphicData uri="http://schemas.openxmlformats.org/drawingml/2006/chart">
            <c:chart xmlns:c="http://schemas.openxmlformats.org/drawingml/2006/chart" xmlns:r="http://schemas.openxmlformats.org/officeDocument/2006/relationships" r:id="rId2"/>
          </a:graphicData>
        </a:graphic>
      </p:graphicFrame>
      <p:sp>
        <p:nvSpPr>
          <p:cNvPr id="7" name="2 Marcador de contenido"/>
          <p:cNvSpPr txBox="1">
            <a:spLocks/>
          </p:cNvSpPr>
          <p:nvPr/>
        </p:nvSpPr>
        <p:spPr>
          <a:xfrm>
            <a:off x="4788024" y="5229200"/>
            <a:ext cx="3744416" cy="12683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EC" sz="1600" dirty="0" smtClean="0"/>
              <a:t>Daños </a:t>
            </a:r>
            <a:r>
              <a:rPr lang="es-EC" sz="1600" b="1" dirty="0" smtClean="0"/>
              <a:t>Tipo A: </a:t>
            </a:r>
            <a:r>
              <a:rPr lang="es-EC" sz="1600" dirty="0"/>
              <a:t>I</a:t>
            </a:r>
            <a:r>
              <a:rPr lang="es-EC" sz="1600" dirty="0" smtClean="0"/>
              <a:t>nsuficiencia estructural.</a:t>
            </a:r>
          </a:p>
          <a:p>
            <a:pPr marL="0" indent="0" algn="just">
              <a:buFont typeface="Arial" panose="020B0604020202020204" pitchFamily="34" charset="0"/>
              <a:buNone/>
            </a:pPr>
            <a:r>
              <a:rPr lang="es-EC" sz="1600" dirty="0" smtClean="0"/>
              <a:t>Daño </a:t>
            </a:r>
            <a:r>
              <a:rPr lang="es-EC" sz="1600" b="1" dirty="0" smtClean="0"/>
              <a:t>Tipo B:</a:t>
            </a:r>
            <a:r>
              <a:rPr lang="es-EC" sz="1600" dirty="0" smtClean="0"/>
              <a:t>Deficiencias constructivas, trafico.</a:t>
            </a:r>
          </a:p>
          <a:p>
            <a:pPr marL="0" indent="0" algn="just">
              <a:buFont typeface="Arial" panose="020B0604020202020204" pitchFamily="34" charset="0"/>
              <a:buNone/>
            </a:pPr>
            <a:r>
              <a:rPr lang="es-EC" sz="1400" dirty="0" smtClean="0"/>
              <a:t>(Marrugo,2014)</a:t>
            </a:r>
            <a:endParaRPr lang="es-EC" sz="1400" dirty="0"/>
          </a:p>
        </p:txBody>
      </p:sp>
    </p:spTree>
    <p:extLst>
      <p:ext uri="{BB962C8B-B14F-4D97-AF65-F5344CB8AC3E}">
        <p14:creationId xmlns:p14="http://schemas.microsoft.com/office/powerpoint/2010/main" val="1773997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noAutofit/>
          </a:bodyPr>
          <a:lstStyle/>
          <a:p>
            <a:r>
              <a:rPr lang="es-EC" sz="3200" dirty="0" smtClean="0"/>
              <a:t>Comparación entre sistemas PCI – VIZIR </a:t>
            </a:r>
            <a:endParaRPr lang="es-EC" sz="32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341021519"/>
              </p:ext>
            </p:extLst>
          </p:nvPr>
        </p:nvGraphicFramePr>
        <p:xfrm>
          <a:off x="395536" y="1442392"/>
          <a:ext cx="2952328" cy="890651"/>
        </p:xfrm>
        <a:graphic>
          <a:graphicData uri="http://schemas.openxmlformats.org/drawingml/2006/table">
            <a:tbl>
              <a:tblPr firstRow="1" firstCol="1" bandRow="1">
                <a:tableStyleId>{5C22544A-7EE6-4342-B048-85BDC9FD1C3A}</a:tableStyleId>
              </a:tblPr>
              <a:tblGrid>
                <a:gridCol w="1080120"/>
                <a:gridCol w="1008112"/>
                <a:gridCol w="864096"/>
              </a:tblGrid>
              <a:tr h="180340">
                <a:tc>
                  <a:txBody>
                    <a:bodyPr/>
                    <a:lstStyle/>
                    <a:p>
                      <a:pPr algn="ctr">
                        <a:lnSpc>
                          <a:spcPct val="115000"/>
                        </a:lnSpc>
                        <a:spcAft>
                          <a:spcPts val="0"/>
                        </a:spcAft>
                      </a:pPr>
                      <a:r>
                        <a:rPr lang="es-EC" sz="1200" dirty="0">
                          <a:effectLst/>
                        </a:rPr>
                        <a:t>METODOLOGÍA</a:t>
                      </a:r>
                      <a:endParaRPr lang="es-EC" sz="1200" dirty="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200">
                          <a:effectLst/>
                        </a:rPr>
                        <a:t>CALIFICACIÓN PROMEDIO</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200" dirty="0">
                          <a:effectLst/>
                        </a:rPr>
                        <a:t>ESTADO </a:t>
                      </a:r>
                      <a:endParaRPr lang="es-EC" sz="1200" dirty="0">
                        <a:solidFill>
                          <a:srgbClr val="000000"/>
                        </a:solidFill>
                        <a:effectLst/>
                        <a:latin typeface="Times New Roman"/>
                        <a:ea typeface="Calibri"/>
                        <a:cs typeface="Angsana New"/>
                      </a:endParaRPr>
                    </a:p>
                  </a:txBody>
                  <a:tcPr marL="44450" marR="44450" marT="0" marB="0" anchor="b"/>
                </a:tc>
              </a:tr>
              <a:tr h="135255">
                <a:tc>
                  <a:txBody>
                    <a:bodyPr/>
                    <a:lstStyle/>
                    <a:p>
                      <a:pPr algn="ctr">
                        <a:lnSpc>
                          <a:spcPct val="115000"/>
                        </a:lnSpc>
                        <a:spcAft>
                          <a:spcPts val="0"/>
                        </a:spcAft>
                      </a:pPr>
                      <a:r>
                        <a:rPr lang="es-EC" sz="1200">
                          <a:effectLst/>
                        </a:rPr>
                        <a:t>PAVER</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200">
                          <a:effectLst/>
                        </a:rPr>
                        <a:t>45</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200">
                          <a:effectLst/>
                        </a:rPr>
                        <a:t>REGULAR</a:t>
                      </a:r>
                      <a:endParaRPr lang="es-EC" sz="1200">
                        <a:solidFill>
                          <a:srgbClr val="000000"/>
                        </a:solidFill>
                        <a:effectLst/>
                        <a:latin typeface="Times New Roman"/>
                        <a:ea typeface="Calibri"/>
                        <a:cs typeface="Angsana New"/>
                      </a:endParaRPr>
                    </a:p>
                  </a:txBody>
                  <a:tcPr marL="44450" marR="44450" marT="0" marB="0" anchor="b"/>
                </a:tc>
              </a:tr>
              <a:tr h="259715">
                <a:tc>
                  <a:txBody>
                    <a:bodyPr/>
                    <a:lstStyle/>
                    <a:p>
                      <a:pPr algn="ctr">
                        <a:lnSpc>
                          <a:spcPct val="115000"/>
                        </a:lnSpc>
                        <a:spcAft>
                          <a:spcPts val="0"/>
                        </a:spcAft>
                      </a:pPr>
                      <a:r>
                        <a:rPr lang="es-EC" sz="1200">
                          <a:effectLst/>
                        </a:rPr>
                        <a:t>VIZIR</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200">
                          <a:effectLst/>
                        </a:rPr>
                        <a:t>4</a:t>
                      </a:r>
                      <a:endParaRPr lang="es-EC" sz="12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200" dirty="0">
                          <a:effectLst/>
                        </a:rPr>
                        <a:t>REGULAR</a:t>
                      </a:r>
                      <a:endParaRPr lang="es-EC" sz="1200" dirty="0">
                        <a:solidFill>
                          <a:srgbClr val="000000"/>
                        </a:solidFill>
                        <a:effectLst/>
                        <a:latin typeface="Times New Roman"/>
                        <a:ea typeface="Calibri"/>
                        <a:cs typeface="Angsana New"/>
                      </a:endParaRPr>
                    </a:p>
                  </a:txBody>
                  <a:tcPr marL="44450" marR="44450" marT="0" marB="0" anchor="b"/>
                </a:tc>
              </a:tr>
            </a:tbl>
          </a:graphicData>
        </a:graphic>
      </p:graphicFrame>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3"/>
          <p:cNvSpPr>
            <a:spLocks noChangeArrowheads="1"/>
          </p:cNvSpPr>
          <p:nvPr/>
        </p:nvSpPr>
        <p:spPr bwMode="auto">
          <a:xfrm>
            <a:off x="4405559" y="3428999"/>
            <a:ext cx="428396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C" sz="1200" b="1" i="0" u="none" strike="noStrike" cap="none" normalizeH="0" baseline="0" dirty="0" smtClean="0" bmk="_Toc440616195">
                <a:ln>
                  <a:noFill/>
                </a:ln>
                <a:solidFill>
                  <a:schemeClr val="tx1"/>
                </a:solidFill>
                <a:effectLst/>
                <a:latin typeface="Times New Roman" pitchFamily="18" charset="0"/>
                <a:ea typeface="Calibri" pitchFamily="34" charset="0"/>
                <a:cs typeface="Times New Roman" pitchFamily="18" charset="0"/>
              </a:rPr>
              <a:t>Perfil  Índice de Condición del Pavimento PCI.</a:t>
            </a:r>
            <a:endParaRPr kumimoji="0" lang="es-ES" alt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980727"/>
            <a:ext cx="4219575" cy="2448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1506" y="3717032"/>
            <a:ext cx="4219575" cy="2588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5436096" y="6317556"/>
            <a:ext cx="2646045" cy="276999"/>
          </a:xfrm>
          <a:prstGeom prst="rect">
            <a:avLst/>
          </a:prstGeom>
        </p:spPr>
        <p:txBody>
          <a:bodyPr wrap="none">
            <a:spAutoFit/>
          </a:bodyPr>
          <a:lstStyle/>
          <a:p>
            <a:r>
              <a:rPr lang="es-ES" sz="1200" b="1" dirty="0"/>
              <a:t>Perfil Índice de Deterioro Superficial IS</a:t>
            </a:r>
            <a:endParaRPr lang="es-EC" sz="1200" b="1" dirty="0"/>
          </a:p>
        </p:txBody>
      </p:sp>
      <p:pic>
        <p:nvPicPr>
          <p:cNvPr id="1024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2609454"/>
            <a:ext cx="3857625" cy="2907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Rectángulo"/>
          <p:cNvSpPr/>
          <p:nvPr/>
        </p:nvSpPr>
        <p:spPr>
          <a:xfrm>
            <a:off x="1331640" y="5517232"/>
            <a:ext cx="2160079" cy="276999"/>
          </a:xfrm>
          <a:prstGeom prst="rect">
            <a:avLst/>
          </a:prstGeom>
        </p:spPr>
        <p:txBody>
          <a:bodyPr wrap="none">
            <a:spAutoFit/>
          </a:bodyPr>
          <a:lstStyle/>
          <a:p>
            <a:r>
              <a:rPr lang="es-ES" sz="1200" b="1" dirty="0"/>
              <a:t>Perfil Comparación VIZIR y PCI.</a:t>
            </a:r>
            <a:endParaRPr lang="es-EC" sz="1200" b="1" dirty="0"/>
          </a:p>
        </p:txBody>
      </p:sp>
      <p:sp>
        <p:nvSpPr>
          <p:cNvPr id="18" name="17 Rectángulo"/>
          <p:cNvSpPr/>
          <p:nvPr/>
        </p:nvSpPr>
        <p:spPr>
          <a:xfrm>
            <a:off x="4751168" y="1009036"/>
            <a:ext cx="1027755" cy="461665"/>
          </a:xfrm>
          <a:prstGeom prst="rect">
            <a:avLst/>
          </a:prstGeom>
        </p:spPr>
        <p:txBody>
          <a:bodyPr wrap="square">
            <a:spAutoFit/>
          </a:bodyPr>
          <a:lstStyle/>
          <a:p>
            <a:r>
              <a:rPr lang="es-ES" sz="1200" b="1" dirty="0" smtClean="0"/>
              <a:t>Buena calificación</a:t>
            </a:r>
            <a:endParaRPr lang="es-EC" sz="1200" b="1" dirty="0"/>
          </a:p>
        </p:txBody>
      </p:sp>
      <p:sp>
        <p:nvSpPr>
          <p:cNvPr id="19" name="18 Rectángulo"/>
          <p:cNvSpPr/>
          <p:nvPr/>
        </p:nvSpPr>
        <p:spPr>
          <a:xfrm>
            <a:off x="4751168" y="5424898"/>
            <a:ext cx="1027755" cy="461665"/>
          </a:xfrm>
          <a:prstGeom prst="rect">
            <a:avLst/>
          </a:prstGeom>
        </p:spPr>
        <p:txBody>
          <a:bodyPr wrap="square">
            <a:spAutoFit/>
          </a:bodyPr>
          <a:lstStyle/>
          <a:p>
            <a:r>
              <a:rPr lang="es-ES" sz="1200" b="1" dirty="0" smtClean="0"/>
              <a:t>Buena calificación</a:t>
            </a:r>
            <a:endParaRPr lang="es-EC" sz="1200" b="1" dirty="0"/>
          </a:p>
        </p:txBody>
      </p:sp>
    </p:spTree>
    <p:extLst>
      <p:ext uri="{BB962C8B-B14F-4D97-AF65-F5344CB8AC3E}">
        <p14:creationId xmlns:p14="http://schemas.microsoft.com/office/powerpoint/2010/main" val="3765661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Autofit/>
          </a:bodyPr>
          <a:lstStyle/>
          <a:p>
            <a:r>
              <a:rPr lang="es-EC" sz="2800" b="1" dirty="0" smtClean="0"/>
              <a:t>Auscultación superficial </a:t>
            </a:r>
            <a:r>
              <a:rPr lang="es-EC" sz="2800" b="1" dirty="0"/>
              <a:t>Higuera y Pacheco (2010)</a:t>
            </a:r>
          </a:p>
        </p:txBody>
      </p:sp>
      <p:sp>
        <p:nvSpPr>
          <p:cNvPr id="3" name="2 Marcador de contenido"/>
          <p:cNvSpPr>
            <a:spLocks noGrp="1"/>
          </p:cNvSpPr>
          <p:nvPr>
            <p:ph idx="1"/>
          </p:nvPr>
        </p:nvSpPr>
        <p:spPr>
          <a:xfrm>
            <a:off x="467544" y="1196752"/>
            <a:ext cx="3106688" cy="1396751"/>
          </a:xfrm>
        </p:spPr>
        <p:txBody>
          <a:bodyPr>
            <a:normAutofit/>
          </a:bodyPr>
          <a:lstStyle/>
          <a:p>
            <a:pPr marL="0" indent="0">
              <a:buNone/>
            </a:pPr>
            <a:r>
              <a:rPr lang="es-EC" sz="1800" dirty="0" smtClean="0"/>
              <a:t>Unidades muéstrales cada 50m</a:t>
            </a:r>
          </a:p>
          <a:p>
            <a:pPr marL="0" indent="0">
              <a:buNone/>
            </a:pPr>
            <a:r>
              <a:rPr lang="es-EC" sz="1800" dirty="0" smtClean="0"/>
              <a:t>Total de 76 muestras.</a:t>
            </a:r>
          </a:p>
          <a:p>
            <a:pPr marL="0" indent="0">
              <a:buNone/>
            </a:pPr>
            <a:r>
              <a:rPr lang="es-EC" sz="1800" dirty="0" smtClean="0"/>
              <a:t>Desarrollado y calibrado en Colombia</a:t>
            </a:r>
            <a:endParaRPr lang="es-EC" sz="1800" dirty="0"/>
          </a:p>
        </p:txBody>
      </p:sp>
      <p:graphicFrame>
        <p:nvGraphicFramePr>
          <p:cNvPr id="4" name="3 Tabla"/>
          <p:cNvGraphicFramePr>
            <a:graphicFrameLocks noGrp="1"/>
          </p:cNvGraphicFramePr>
          <p:nvPr>
            <p:extLst>
              <p:ext uri="{D42A27DB-BD31-4B8C-83A1-F6EECF244321}">
                <p14:modId xmlns:p14="http://schemas.microsoft.com/office/powerpoint/2010/main" val="3917793895"/>
              </p:ext>
            </p:extLst>
          </p:nvPr>
        </p:nvGraphicFramePr>
        <p:xfrm>
          <a:off x="539552" y="2996952"/>
          <a:ext cx="3528392" cy="2168924"/>
        </p:xfrm>
        <a:graphic>
          <a:graphicData uri="http://schemas.openxmlformats.org/drawingml/2006/table">
            <a:tbl>
              <a:tblPr firstRow="1" firstCol="1" bandRow="1">
                <a:tableStyleId>{5C22544A-7EE6-4342-B048-85BDC9FD1C3A}</a:tableStyleId>
              </a:tblPr>
              <a:tblGrid>
                <a:gridCol w="1512168"/>
                <a:gridCol w="720080"/>
                <a:gridCol w="648072"/>
                <a:gridCol w="648072"/>
              </a:tblGrid>
              <a:tr h="461912">
                <a:tc>
                  <a:txBody>
                    <a:bodyPr/>
                    <a:lstStyle/>
                    <a:p>
                      <a:pPr algn="l">
                        <a:lnSpc>
                          <a:spcPct val="115000"/>
                        </a:lnSpc>
                        <a:spcAft>
                          <a:spcPts val="0"/>
                        </a:spcAft>
                      </a:pPr>
                      <a:r>
                        <a:rPr lang="es-ES" sz="1200" dirty="0">
                          <a:effectLst/>
                        </a:rPr>
                        <a:t>FALLA</a:t>
                      </a:r>
                      <a:endParaRPr lang="es-EC" sz="1600" dirty="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S" sz="1200">
                          <a:effectLst/>
                        </a:rPr>
                        <a:t>UNIDAD</a:t>
                      </a:r>
                      <a:endParaRPr lang="es-EC" sz="16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S" sz="1200">
                          <a:effectLst/>
                        </a:rPr>
                        <a:t>AREA</a:t>
                      </a:r>
                      <a:endParaRPr lang="es-EC" sz="16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S" sz="1200">
                          <a:effectLst/>
                        </a:rPr>
                        <a:t>% AREA TOTAL</a:t>
                      </a:r>
                      <a:endParaRPr lang="es-EC" sz="1600">
                        <a:solidFill>
                          <a:srgbClr val="000000"/>
                        </a:solidFill>
                        <a:effectLst/>
                        <a:latin typeface="Times New Roman"/>
                        <a:ea typeface="Calibri"/>
                        <a:cs typeface="Angsana New"/>
                      </a:endParaRPr>
                    </a:p>
                  </a:txBody>
                  <a:tcPr marL="44450" marR="44450" marT="0" marB="0" anchor="b"/>
                </a:tc>
              </a:tr>
              <a:tr h="237766">
                <a:tc>
                  <a:txBody>
                    <a:bodyPr/>
                    <a:lstStyle/>
                    <a:p>
                      <a:pPr algn="l">
                        <a:lnSpc>
                          <a:spcPct val="115000"/>
                        </a:lnSpc>
                        <a:spcAft>
                          <a:spcPts val="0"/>
                        </a:spcAft>
                      </a:pPr>
                      <a:r>
                        <a:rPr lang="es-ES" sz="1200">
                          <a:effectLst/>
                        </a:rPr>
                        <a:t>Abultamiento</a:t>
                      </a:r>
                      <a:endParaRPr lang="es-EC" sz="16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S" sz="1200">
                          <a:effectLst/>
                        </a:rPr>
                        <a:t>m</a:t>
                      </a:r>
                      <a:r>
                        <a:rPr lang="es-ES" sz="1200" baseline="30000">
                          <a:effectLst/>
                        </a:rPr>
                        <a:t>2</a:t>
                      </a:r>
                      <a:endParaRPr lang="es-EC" sz="16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S" sz="1200">
                          <a:effectLst/>
                        </a:rPr>
                        <a:t>232,00</a:t>
                      </a:r>
                      <a:endParaRPr lang="es-EC" sz="16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S" sz="1200">
                          <a:effectLst/>
                        </a:rPr>
                        <a:t>14,85</a:t>
                      </a:r>
                      <a:endParaRPr lang="es-EC" sz="1600">
                        <a:solidFill>
                          <a:srgbClr val="000000"/>
                        </a:solidFill>
                        <a:effectLst/>
                        <a:latin typeface="Times New Roman"/>
                        <a:ea typeface="Calibri"/>
                        <a:cs typeface="Angsana New"/>
                      </a:endParaRPr>
                    </a:p>
                  </a:txBody>
                  <a:tcPr marL="44450" marR="44450" marT="0" marB="0" anchor="b"/>
                </a:tc>
              </a:tr>
              <a:tr h="237766">
                <a:tc>
                  <a:txBody>
                    <a:bodyPr/>
                    <a:lstStyle/>
                    <a:p>
                      <a:pPr algn="l">
                        <a:lnSpc>
                          <a:spcPct val="115000"/>
                        </a:lnSpc>
                        <a:spcAft>
                          <a:spcPts val="0"/>
                        </a:spcAft>
                      </a:pPr>
                      <a:r>
                        <a:rPr lang="es-ES" sz="1200">
                          <a:effectLst/>
                        </a:rPr>
                        <a:t>Ahuellamiento</a:t>
                      </a:r>
                      <a:endParaRPr lang="es-EC" sz="16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S" sz="1200">
                          <a:effectLst/>
                        </a:rPr>
                        <a:t>m</a:t>
                      </a:r>
                      <a:r>
                        <a:rPr lang="es-ES" sz="1200" baseline="30000">
                          <a:effectLst/>
                        </a:rPr>
                        <a:t>2</a:t>
                      </a:r>
                      <a:endParaRPr lang="es-EC" sz="16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S" sz="1200">
                          <a:effectLst/>
                        </a:rPr>
                        <a:t>148,30</a:t>
                      </a:r>
                      <a:endParaRPr lang="es-EC" sz="16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S" sz="1200">
                          <a:effectLst/>
                        </a:rPr>
                        <a:t>9,49</a:t>
                      </a:r>
                      <a:endParaRPr lang="es-EC" sz="1600">
                        <a:solidFill>
                          <a:srgbClr val="000000"/>
                        </a:solidFill>
                        <a:effectLst/>
                        <a:latin typeface="Times New Roman"/>
                        <a:ea typeface="Calibri"/>
                        <a:cs typeface="Angsana New"/>
                      </a:endParaRPr>
                    </a:p>
                  </a:txBody>
                  <a:tcPr marL="44450" marR="44450" marT="0" marB="0" anchor="b"/>
                </a:tc>
              </a:tr>
              <a:tr h="237766">
                <a:tc>
                  <a:txBody>
                    <a:bodyPr/>
                    <a:lstStyle/>
                    <a:p>
                      <a:pPr algn="l">
                        <a:lnSpc>
                          <a:spcPct val="115000"/>
                        </a:lnSpc>
                        <a:spcAft>
                          <a:spcPts val="0"/>
                        </a:spcAft>
                      </a:pPr>
                      <a:r>
                        <a:rPr lang="es-ES" sz="1200">
                          <a:effectLst/>
                        </a:rPr>
                        <a:t>Desgaste Superficial</a:t>
                      </a:r>
                      <a:endParaRPr lang="es-EC" sz="16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S" sz="1200">
                          <a:effectLst/>
                        </a:rPr>
                        <a:t>m</a:t>
                      </a:r>
                      <a:r>
                        <a:rPr lang="es-ES" sz="1200" baseline="30000">
                          <a:effectLst/>
                        </a:rPr>
                        <a:t>2</a:t>
                      </a:r>
                      <a:endParaRPr lang="es-EC" sz="16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S" sz="1200">
                          <a:effectLst/>
                        </a:rPr>
                        <a:t>567,88</a:t>
                      </a:r>
                      <a:endParaRPr lang="es-EC" sz="16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S" sz="1200">
                          <a:effectLst/>
                        </a:rPr>
                        <a:t>36,34</a:t>
                      </a:r>
                      <a:endParaRPr lang="es-EC" sz="1600">
                        <a:solidFill>
                          <a:srgbClr val="000000"/>
                        </a:solidFill>
                        <a:effectLst/>
                        <a:latin typeface="Times New Roman"/>
                        <a:ea typeface="Calibri"/>
                        <a:cs typeface="Angsana New"/>
                      </a:endParaRPr>
                    </a:p>
                  </a:txBody>
                  <a:tcPr marL="44450" marR="44450" marT="0" marB="0" anchor="b"/>
                </a:tc>
              </a:tr>
              <a:tr h="237766">
                <a:tc>
                  <a:txBody>
                    <a:bodyPr/>
                    <a:lstStyle/>
                    <a:p>
                      <a:pPr algn="l">
                        <a:lnSpc>
                          <a:spcPct val="115000"/>
                        </a:lnSpc>
                        <a:spcAft>
                          <a:spcPts val="0"/>
                        </a:spcAft>
                      </a:pPr>
                      <a:r>
                        <a:rPr lang="es-ES" sz="1200">
                          <a:effectLst/>
                        </a:rPr>
                        <a:t>Perdida de Arena</a:t>
                      </a:r>
                      <a:endParaRPr lang="es-EC" sz="16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S" sz="1200">
                          <a:effectLst/>
                        </a:rPr>
                        <a:t>m</a:t>
                      </a:r>
                      <a:r>
                        <a:rPr lang="es-ES" sz="1200" baseline="30000">
                          <a:effectLst/>
                        </a:rPr>
                        <a:t>2</a:t>
                      </a:r>
                      <a:endParaRPr lang="es-EC" sz="16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S" sz="1200">
                          <a:effectLst/>
                        </a:rPr>
                        <a:t>175,00</a:t>
                      </a:r>
                      <a:endParaRPr lang="es-EC" sz="16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S" sz="1200">
                          <a:effectLst/>
                        </a:rPr>
                        <a:t>11,20</a:t>
                      </a:r>
                      <a:endParaRPr lang="es-EC" sz="1600">
                        <a:solidFill>
                          <a:srgbClr val="000000"/>
                        </a:solidFill>
                        <a:effectLst/>
                        <a:latin typeface="Times New Roman"/>
                        <a:ea typeface="Calibri"/>
                        <a:cs typeface="Angsana New"/>
                      </a:endParaRPr>
                    </a:p>
                  </a:txBody>
                  <a:tcPr marL="44450" marR="44450" marT="0" marB="0" anchor="b"/>
                </a:tc>
              </a:tr>
              <a:tr h="237766">
                <a:tc>
                  <a:txBody>
                    <a:bodyPr/>
                    <a:lstStyle/>
                    <a:p>
                      <a:pPr algn="l">
                        <a:lnSpc>
                          <a:spcPct val="115000"/>
                        </a:lnSpc>
                        <a:spcAft>
                          <a:spcPts val="0"/>
                        </a:spcAft>
                      </a:pPr>
                      <a:r>
                        <a:rPr lang="es-ES" sz="1200">
                          <a:effectLst/>
                        </a:rPr>
                        <a:t>Fracturamiento</a:t>
                      </a:r>
                      <a:endParaRPr lang="es-EC" sz="16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S" sz="1200">
                          <a:effectLst/>
                        </a:rPr>
                        <a:t>m</a:t>
                      </a:r>
                      <a:r>
                        <a:rPr lang="es-ES" sz="1200" baseline="30000">
                          <a:effectLst/>
                        </a:rPr>
                        <a:t>2</a:t>
                      </a:r>
                      <a:endParaRPr lang="es-EC" sz="16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S" sz="1200">
                          <a:effectLst/>
                        </a:rPr>
                        <a:t>50,10</a:t>
                      </a:r>
                      <a:endParaRPr lang="es-EC" sz="16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S" sz="1200">
                          <a:effectLst/>
                        </a:rPr>
                        <a:t>3,21</a:t>
                      </a:r>
                      <a:endParaRPr lang="es-EC" sz="1600">
                        <a:solidFill>
                          <a:srgbClr val="000000"/>
                        </a:solidFill>
                        <a:effectLst/>
                        <a:latin typeface="Times New Roman"/>
                        <a:ea typeface="Calibri"/>
                        <a:cs typeface="Angsana New"/>
                      </a:endParaRPr>
                    </a:p>
                  </a:txBody>
                  <a:tcPr marL="44450" marR="44450" marT="0" marB="0" anchor="b"/>
                </a:tc>
              </a:tr>
              <a:tr h="237766">
                <a:tc>
                  <a:txBody>
                    <a:bodyPr/>
                    <a:lstStyle/>
                    <a:p>
                      <a:pPr algn="l">
                        <a:lnSpc>
                          <a:spcPct val="115000"/>
                        </a:lnSpc>
                        <a:spcAft>
                          <a:spcPts val="0"/>
                        </a:spcAft>
                      </a:pPr>
                      <a:r>
                        <a:rPr lang="es-ES" sz="1200">
                          <a:effectLst/>
                        </a:rPr>
                        <a:t>Vegetación en Calzada</a:t>
                      </a:r>
                      <a:endParaRPr lang="es-EC" sz="16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S" sz="1200">
                          <a:effectLst/>
                        </a:rPr>
                        <a:t>m</a:t>
                      </a:r>
                      <a:r>
                        <a:rPr lang="es-ES" sz="1200" baseline="30000">
                          <a:effectLst/>
                        </a:rPr>
                        <a:t>2</a:t>
                      </a:r>
                      <a:endParaRPr lang="es-EC" sz="16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S" sz="1200">
                          <a:effectLst/>
                        </a:rPr>
                        <a:t>389,50</a:t>
                      </a:r>
                      <a:endParaRPr lang="es-EC" sz="16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S" sz="1200">
                          <a:effectLst/>
                        </a:rPr>
                        <a:t>24,92</a:t>
                      </a:r>
                      <a:endParaRPr lang="es-EC" sz="1600">
                        <a:solidFill>
                          <a:srgbClr val="000000"/>
                        </a:solidFill>
                        <a:effectLst/>
                        <a:latin typeface="Times New Roman"/>
                        <a:ea typeface="Calibri"/>
                        <a:cs typeface="Angsana New"/>
                      </a:endParaRPr>
                    </a:p>
                  </a:txBody>
                  <a:tcPr marL="44450" marR="44450" marT="0" marB="0" anchor="b"/>
                </a:tc>
              </a:tr>
              <a:tr h="271732">
                <a:tc>
                  <a:txBody>
                    <a:bodyPr/>
                    <a:lstStyle/>
                    <a:p>
                      <a:pPr>
                        <a:lnSpc>
                          <a:spcPct val="115000"/>
                        </a:lnSpc>
                      </a:pPr>
                      <a:endParaRPr lang="es-EC" sz="1600">
                        <a:solidFill>
                          <a:srgbClr val="000000"/>
                        </a:solidFill>
                        <a:effectLst/>
                        <a:latin typeface="Times New Roman"/>
                        <a:cs typeface="Angsana New"/>
                      </a:endParaRPr>
                    </a:p>
                  </a:txBody>
                  <a:tcPr marL="44450" marR="44450" marT="0" marB="0" anchor="b"/>
                </a:tc>
                <a:tc>
                  <a:txBody>
                    <a:bodyPr/>
                    <a:lstStyle/>
                    <a:p>
                      <a:pPr algn="l">
                        <a:lnSpc>
                          <a:spcPct val="115000"/>
                        </a:lnSpc>
                        <a:spcAft>
                          <a:spcPts val="0"/>
                        </a:spcAft>
                      </a:pPr>
                      <a:r>
                        <a:rPr lang="es-ES" sz="1200">
                          <a:effectLst/>
                        </a:rPr>
                        <a:t>Total</a:t>
                      </a:r>
                      <a:endParaRPr lang="es-EC" sz="16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S" sz="1200">
                          <a:effectLst/>
                        </a:rPr>
                        <a:t>1562,78</a:t>
                      </a:r>
                      <a:endParaRPr lang="es-EC" sz="16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S" sz="1200" dirty="0">
                          <a:effectLst/>
                        </a:rPr>
                        <a:t>100%</a:t>
                      </a:r>
                      <a:endParaRPr lang="es-EC" sz="1600" dirty="0">
                        <a:solidFill>
                          <a:srgbClr val="000000"/>
                        </a:solidFill>
                        <a:effectLst/>
                        <a:latin typeface="Times New Roman"/>
                        <a:ea typeface="Calibri"/>
                        <a:cs typeface="Angsana New"/>
                      </a:endParaRPr>
                    </a:p>
                  </a:txBody>
                  <a:tcPr marL="44450" marR="44450" marT="0" marB="0" anchor="b"/>
                </a:tc>
              </a:tr>
            </a:tbl>
          </a:graphicData>
        </a:graphic>
      </p:graphicFrame>
      <p:sp>
        <p:nvSpPr>
          <p:cNvPr id="5" name="4 Rectángulo"/>
          <p:cNvSpPr/>
          <p:nvPr/>
        </p:nvSpPr>
        <p:spPr>
          <a:xfrm>
            <a:off x="971600" y="2703403"/>
            <a:ext cx="2860976" cy="276999"/>
          </a:xfrm>
          <a:prstGeom prst="rect">
            <a:avLst/>
          </a:prstGeom>
        </p:spPr>
        <p:txBody>
          <a:bodyPr wrap="none">
            <a:spAutoFit/>
          </a:bodyPr>
          <a:lstStyle/>
          <a:p>
            <a:r>
              <a:rPr lang="es-ES" sz="1200" b="1" dirty="0"/>
              <a:t>Resumen de Daños Pavimento Articulado </a:t>
            </a:r>
            <a:endParaRPr lang="es-EC" sz="1200" b="1" dirty="0"/>
          </a:p>
        </p:txBody>
      </p:sp>
      <p:graphicFrame>
        <p:nvGraphicFramePr>
          <p:cNvPr id="6" name="5 Tabla"/>
          <p:cNvGraphicFramePr>
            <a:graphicFrameLocks noGrp="1"/>
          </p:cNvGraphicFramePr>
          <p:nvPr>
            <p:extLst>
              <p:ext uri="{D42A27DB-BD31-4B8C-83A1-F6EECF244321}">
                <p14:modId xmlns:p14="http://schemas.microsoft.com/office/powerpoint/2010/main" val="606733469"/>
              </p:ext>
            </p:extLst>
          </p:nvPr>
        </p:nvGraphicFramePr>
        <p:xfrm>
          <a:off x="4837988" y="1262853"/>
          <a:ext cx="3816425" cy="1472184"/>
        </p:xfrm>
        <a:graphic>
          <a:graphicData uri="http://schemas.openxmlformats.org/drawingml/2006/table">
            <a:tbl>
              <a:tblPr firstRow="1" firstCol="1" bandRow="1">
                <a:tableStyleId>{5C22544A-7EE6-4342-B048-85BDC9FD1C3A}</a:tableStyleId>
              </a:tblPr>
              <a:tblGrid>
                <a:gridCol w="1195652"/>
                <a:gridCol w="1012228"/>
                <a:gridCol w="1092240"/>
                <a:gridCol w="516305"/>
              </a:tblGrid>
              <a:tr h="215900">
                <a:tc>
                  <a:txBody>
                    <a:bodyPr/>
                    <a:lstStyle/>
                    <a:p>
                      <a:pPr algn="l">
                        <a:lnSpc>
                          <a:spcPct val="115000"/>
                        </a:lnSpc>
                        <a:spcAft>
                          <a:spcPts val="0"/>
                        </a:spcAft>
                      </a:pPr>
                      <a:r>
                        <a:rPr lang="es-EC" sz="1400">
                          <a:effectLst/>
                        </a:rPr>
                        <a:t>ESTADO</a:t>
                      </a:r>
                      <a:endParaRPr lang="es-EC" sz="14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C" sz="1400">
                          <a:effectLst/>
                        </a:rPr>
                        <a:t>UNIDAD MUESTRA</a:t>
                      </a:r>
                      <a:endParaRPr lang="es-EC" sz="14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C" sz="1400">
                          <a:effectLst/>
                        </a:rPr>
                        <a:t>LONGITUD</a:t>
                      </a:r>
                      <a:endParaRPr lang="es-EC" sz="14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C" sz="1400">
                          <a:effectLst/>
                        </a:rPr>
                        <a:t>%</a:t>
                      </a:r>
                      <a:endParaRPr lang="es-EC" sz="1400">
                        <a:solidFill>
                          <a:srgbClr val="000000"/>
                        </a:solidFill>
                        <a:effectLst/>
                        <a:latin typeface="Times New Roman"/>
                        <a:ea typeface="Calibri"/>
                        <a:cs typeface="Angsana New"/>
                      </a:endParaRPr>
                    </a:p>
                  </a:txBody>
                  <a:tcPr marL="44450" marR="44450" marT="0" marB="0" anchor="b"/>
                </a:tc>
              </a:tr>
              <a:tr h="215900">
                <a:tc>
                  <a:txBody>
                    <a:bodyPr/>
                    <a:lstStyle/>
                    <a:p>
                      <a:pPr algn="l">
                        <a:lnSpc>
                          <a:spcPct val="115000"/>
                        </a:lnSpc>
                        <a:spcAft>
                          <a:spcPts val="0"/>
                        </a:spcAft>
                      </a:pPr>
                      <a:r>
                        <a:rPr lang="es-EC" sz="1400">
                          <a:effectLst/>
                        </a:rPr>
                        <a:t>MUY BUENO</a:t>
                      </a:r>
                      <a:endParaRPr lang="es-EC" sz="14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C" sz="1400">
                          <a:effectLst/>
                        </a:rPr>
                        <a:t>40</a:t>
                      </a:r>
                      <a:endParaRPr lang="es-EC" sz="14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C" sz="1400">
                          <a:effectLst/>
                        </a:rPr>
                        <a:t>2000 m</a:t>
                      </a:r>
                      <a:endParaRPr lang="es-EC" sz="14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C" sz="1400">
                          <a:effectLst/>
                        </a:rPr>
                        <a:t>52,63</a:t>
                      </a:r>
                      <a:endParaRPr lang="es-EC" sz="1400">
                        <a:solidFill>
                          <a:srgbClr val="000000"/>
                        </a:solidFill>
                        <a:effectLst/>
                        <a:latin typeface="Times New Roman"/>
                        <a:ea typeface="Calibri"/>
                        <a:cs typeface="Angsana New"/>
                      </a:endParaRPr>
                    </a:p>
                  </a:txBody>
                  <a:tcPr marL="44450" marR="44450" marT="0" marB="0" anchor="b"/>
                </a:tc>
              </a:tr>
              <a:tr h="215900">
                <a:tc>
                  <a:txBody>
                    <a:bodyPr/>
                    <a:lstStyle/>
                    <a:p>
                      <a:pPr algn="l">
                        <a:lnSpc>
                          <a:spcPct val="115000"/>
                        </a:lnSpc>
                        <a:spcAft>
                          <a:spcPts val="0"/>
                        </a:spcAft>
                      </a:pPr>
                      <a:r>
                        <a:rPr lang="es-EC" sz="1400">
                          <a:effectLst/>
                        </a:rPr>
                        <a:t>BUENO</a:t>
                      </a:r>
                      <a:endParaRPr lang="es-EC" sz="14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C" sz="1400">
                          <a:effectLst/>
                        </a:rPr>
                        <a:t>30</a:t>
                      </a:r>
                      <a:endParaRPr lang="es-EC" sz="14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C" sz="1400">
                          <a:effectLst/>
                        </a:rPr>
                        <a:t>1500 m</a:t>
                      </a:r>
                      <a:endParaRPr lang="es-EC" sz="14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C" sz="1400">
                          <a:effectLst/>
                        </a:rPr>
                        <a:t>39,47</a:t>
                      </a:r>
                      <a:endParaRPr lang="es-EC" sz="1400">
                        <a:solidFill>
                          <a:srgbClr val="000000"/>
                        </a:solidFill>
                        <a:effectLst/>
                        <a:latin typeface="Times New Roman"/>
                        <a:ea typeface="Calibri"/>
                        <a:cs typeface="Angsana New"/>
                      </a:endParaRPr>
                    </a:p>
                  </a:txBody>
                  <a:tcPr marL="44450" marR="44450" marT="0" marB="0" anchor="b"/>
                </a:tc>
              </a:tr>
              <a:tr h="215900">
                <a:tc>
                  <a:txBody>
                    <a:bodyPr/>
                    <a:lstStyle/>
                    <a:p>
                      <a:pPr algn="l">
                        <a:lnSpc>
                          <a:spcPct val="115000"/>
                        </a:lnSpc>
                        <a:spcAft>
                          <a:spcPts val="0"/>
                        </a:spcAft>
                      </a:pPr>
                      <a:r>
                        <a:rPr lang="es-EC" sz="1400">
                          <a:effectLst/>
                        </a:rPr>
                        <a:t>REGULAR</a:t>
                      </a:r>
                      <a:endParaRPr lang="es-EC" sz="14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C" sz="1400">
                          <a:effectLst/>
                        </a:rPr>
                        <a:t>6</a:t>
                      </a:r>
                      <a:endParaRPr lang="es-EC" sz="14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C" sz="1400">
                          <a:effectLst/>
                        </a:rPr>
                        <a:t>300 m</a:t>
                      </a:r>
                      <a:endParaRPr lang="es-EC" sz="14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C" sz="1400">
                          <a:effectLst/>
                        </a:rPr>
                        <a:t>7,89</a:t>
                      </a:r>
                      <a:endParaRPr lang="es-EC" sz="1400">
                        <a:solidFill>
                          <a:srgbClr val="000000"/>
                        </a:solidFill>
                        <a:effectLst/>
                        <a:latin typeface="Times New Roman"/>
                        <a:ea typeface="Calibri"/>
                        <a:cs typeface="Angsana New"/>
                      </a:endParaRPr>
                    </a:p>
                  </a:txBody>
                  <a:tcPr marL="44450" marR="44450" marT="0" marB="0" anchor="b"/>
                </a:tc>
              </a:tr>
              <a:tr h="215900">
                <a:tc>
                  <a:txBody>
                    <a:bodyPr/>
                    <a:lstStyle/>
                    <a:p>
                      <a:pPr>
                        <a:lnSpc>
                          <a:spcPct val="115000"/>
                        </a:lnSpc>
                      </a:pPr>
                      <a:endParaRPr lang="es-EC" sz="1400">
                        <a:solidFill>
                          <a:srgbClr val="000000"/>
                        </a:solidFill>
                        <a:effectLst/>
                        <a:latin typeface="Times New Roman"/>
                        <a:cs typeface="Angsana New"/>
                      </a:endParaRPr>
                    </a:p>
                  </a:txBody>
                  <a:tcPr marL="44450" marR="44450" marT="0" marB="0" anchor="b"/>
                </a:tc>
                <a:tc>
                  <a:txBody>
                    <a:bodyPr/>
                    <a:lstStyle/>
                    <a:p>
                      <a:pPr algn="l">
                        <a:lnSpc>
                          <a:spcPct val="115000"/>
                        </a:lnSpc>
                        <a:spcAft>
                          <a:spcPts val="0"/>
                        </a:spcAft>
                      </a:pPr>
                      <a:r>
                        <a:rPr lang="es-EC" sz="1400">
                          <a:effectLst/>
                        </a:rPr>
                        <a:t>76</a:t>
                      </a:r>
                      <a:endParaRPr lang="es-EC" sz="14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C" sz="1400">
                          <a:effectLst/>
                        </a:rPr>
                        <a:t>3800 m</a:t>
                      </a:r>
                      <a:endParaRPr lang="es-EC" sz="14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C" sz="1400" dirty="0">
                          <a:effectLst/>
                        </a:rPr>
                        <a:t>100</a:t>
                      </a:r>
                      <a:endParaRPr lang="es-EC" sz="1400" dirty="0">
                        <a:solidFill>
                          <a:srgbClr val="000000"/>
                        </a:solidFill>
                        <a:effectLst/>
                        <a:latin typeface="Times New Roman"/>
                        <a:ea typeface="Calibri"/>
                        <a:cs typeface="Angsana New"/>
                      </a:endParaRPr>
                    </a:p>
                  </a:txBody>
                  <a:tcPr marL="44450" marR="44450" marT="0" marB="0" anchor="b"/>
                </a:tc>
              </a:tr>
            </a:tbl>
          </a:graphicData>
        </a:graphic>
      </p:graphicFrame>
      <p:sp>
        <p:nvSpPr>
          <p:cNvPr id="7" name="6 Rectángulo"/>
          <p:cNvSpPr/>
          <p:nvPr/>
        </p:nvSpPr>
        <p:spPr>
          <a:xfrm>
            <a:off x="5652120" y="980728"/>
            <a:ext cx="2188163" cy="276999"/>
          </a:xfrm>
          <a:prstGeom prst="rect">
            <a:avLst/>
          </a:prstGeom>
        </p:spPr>
        <p:txBody>
          <a:bodyPr wrap="none">
            <a:spAutoFit/>
          </a:bodyPr>
          <a:lstStyle/>
          <a:p>
            <a:r>
              <a:rPr lang="es-ES" sz="1200" b="1" dirty="0"/>
              <a:t>Estados Unidades de muestreo </a:t>
            </a:r>
            <a:endParaRPr lang="es-EC" sz="1200" b="1" dirty="0"/>
          </a:p>
        </p:txBody>
      </p:sp>
      <p:sp>
        <p:nvSpPr>
          <p:cNvPr id="8"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9" name="8 Gráfico"/>
          <p:cNvGraphicFramePr/>
          <p:nvPr>
            <p:extLst>
              <p:ext uri="{D42A27DB-BD31-4B8C-83A1-F6EECF244321}">
                <p14:modId xmlns:p14="http://schemas.microsoft.com/office/powerpoint/2010/main" val="2908554275"/>
              </p:ext>
            </p:extLst>
          </p:nvPr>
        </p:nvGraphicFramePr>
        <p:xfrm>
          <a:off x="4932040" y="3140968"/>
          <a:ext cx="3600400" cy="2448272"/>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3"/>
          <p:cNvSpPr>
            <a:spLocks noChangeArrowheads="1"/>
          </p:cNvSpPr>
          <p:nvPr/>
        </p:nvSpPr>
        <p:spPr bwMode="auto">
          <a:xfrm rot="10800000" flipV="1">
            <a:off x="5292080" y="5157192"/>
            <a:ext cx="3081365" cy="277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C" sz="1200" b="1" i="0" u="none" strike="noStrike" cap="none" normalizeH="0" baseline="0" dirty="0" smtClean="0" bmk="_Toc440616198">
                <a:ln>
                  <a:noFill/>
                </a:ln>
                <a:solidFill>
                  <a:schemeClr val="tx1"/>
                </a:solidFill>
                <a:effectLst/>
                <a:latin typeface="Times New Roman" pitchFamily="18" charset="0"/>
                <a:ea typeface="Calibri" pitchFamily="34" charset="0"/>
                <a:cs typeface="Times New Roman" pitchFamily="18" charset="0"/>
              </a:rPr>
              <a:t>Estado de Vía Pavimento Articulado.</a:t>
            </a:r>
            <a:endParaRPr kumimoji="0" lang="es-ES" altLang="es-EC"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66830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490066"/>
          </a:xfrm>
        </p:spPr>
        <p:txBody>
          <a:bodyPr>
            <a:noAutofit/>
          </a:bodyPr>
          <a:lstStyle/>
          <a:p>
            <a:r>
              <a:rPr lang="es-EC" sz="3600" dirty="0" smtClean="0"/>
              <a:t>Estudio de trafico actual y diseño Av. General Rumiñahui.</a:t>
            </a:r>
            <a:endParaRPr lang="es-EC" sz="36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786719761"/>
              </p:ext>
            </p:extLst>
          </p:nvPr>
        </p:nvGraphicFramePr>
        <p:xfrm>
          <a:off x="4355976" y="2996952"/>
          <a:ext cx="3960440" cy="2208276"/>
        </p:xfrm>
        <a:graphic>
          <a:graphicData uri="http://schemas.openxmlformats.org/drawingml/2006/table">
            <a:tbl>
              <a:tblPr firstRow="1" firstCol="1" bandRow="1">
                <a:tableStyleId>{5C22544A-7EE6-4342-B048-85BDC9FD1C3A}</a:tableStyleId>
              </a:tblPr>
              <a:tblGrid>
                <a:gridCol w="1005022"/>
                <a:gridCol w="1589725"/>
                <a:gridCol w="1365693"/>
              </a:tblGrid>
              <a:tr h="278765">
                <a:tc>
                  <a:txBody>
                    <a:bodyPr/>
                    <a:lstStyle/>
                    <a:p>
                      <a:pPr algn="l">
                        <a:lnSpc>
                          <a:spcPct val="115000"/>
                        </a:lnSpc>
                        <a:spcAft>
                          <a:spcPts val="0"/>
                        </a:spcAft>
                      </a:pPr>
                      <a:r>
                        <a:rPr lang="es-EC" sz="1400" dirty="0">
                          <a:effectLst/>
                        </a:rPr>
                        <a:t>Año </a:t>
                      </a:r>
                      <a:endParaRPr lang="es-EC" sz="1400" dirty="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C" sz="1400">
                          <a:effectLst/>
                        </a:rPr>
                        <a:t>Tramo San Luis – Colibrí TPDA </a:t>
                      </a:r>
                      <a:endParaRPr lang="es-EC" sz="14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C" sz="1400">
                          <a:effectLst/>
                        </a:rPr>
                        <a:t>Tramo Colibrí - San Luis   TPDA</a:t>
                      </a:r>
                      <a:endParaRPr lang="es-EC" sz="1400">
                        <a:solidFill>
                          <a:srgbClr val="000000"/>
                        </a:solidFill>
                        <a:effectLst/>
                        <a:latin typeface="Times New Roman"/>
                        <a:ea typeface="Calibri"/>
                        <a:cs typeface="Angsana New"/>
                      </a:endParaRPr>
                    </a:p>
                  </a:txBody>
                  <a:tcPr marL="44450" marR="44450" marT="0" marB="0" anchor="b"/>
                </a:tc>
              </a:tr>
              <a:tr h="198120">
                <a:tc>
                  <a:txBody>
                    <a:bodyPr/>
                    <a:lstStyle/>
                    <a:p>
                      <a:pPr algn="l">
                        <a:lnSpc>
                          <a:spcPct val="115000"/>
                        </a:lnSpc>
                        <a:spcAft>
                          <a:spcPts val="0"/>
                        </a:spcAft>
                      </a:pPr>
                      <a:r>
                        <a:rPr lang="es-EC" sz="1400">
                          <a:effectLst/>
                        </a:rPr>
                        <a:t>2003</a:t>
                      </a:r>
                      <a:endParaRPr lang="es-EC" sz="14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C" sz="1400">
                          <a:effectLst/>
                        </a:rPr>
                        <a:t>9346</a:t>
                      </a:r>
                      <a:r>
                        <a:rPr lang="es-EC" sz="1400" baseline="30000">
                          <a:effectLst/>
                        </a:rPr>
                        <a:t>a</a:t>
                      </a:r>
                      <a:endParaRPr lang="es-EC" sz="14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C" sz="1400">
                          <a:effectLst/>
                        </a:rPr>
                        <a:t>10908</a:t>
                      </a:r>
                      <a:endParaRPr lang="es-EC" sz="1400">
                        <a:solidFill>
                          <a:srgbClr val="000000"/>
                        </a:solidFill>
                        <a:effectLst/>
                        <a:latin typeface="Times New Roman"/>
                        <a:ea typeface="Calibri"/>
                        <a:cs typeface="Angsana New"/>
                      </a:endParaRPr>
                    </a:p>
                  </a:txBody>
                  <a:tcPr marL="44450" marR="44450" marT="0" marB="0" anchor="b"/>
                </a:tc>
              </a:tr>
              <a:tr h="396875">
                <a:tc>
                  <a:txBody>
                    <a:bodyPr/>
                    <a:lstStyle/>
                    <a:p>
                      <a:pPr algn="l">
                        <a:lnSpc>
                          <a:spcPct val="115000"/>
                        </a:lnSpc>
                        <a:spcAft>
                          <a:spcPts val="0"/>
                        </a:spcAft>
                      </a:pPr>
                      <a:r>
                        <a:rPr lang="es-EC" sz="1400">
                          <a:effectLst/>
                        </a:rPr>
                        <a:t>Proyección 2013 </a:t>
                      </a:r>
                      <a:endParaRPr lang="es-EC" sz="14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C" sz="1400">
                          <a:effectLst/>
                        </a:rPr>
                        <a:t>13418</a:t>
                      </a:r>
                      <a:r>
                        <a:rPr lang="es-EC" sz="1400" baseline="30000">
                          <a:effectLst/>
                        </a:rPr>
                        <a:t>b</a:t>
                      </a:r>
                      <a:endParaRPr lang="es-EC" sz="14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C" sz="1400">
                          <a:effectLst/>
                        </a:rPr>
                        <a:t>15660</a:t>
                      </a:r>
                      <a:endParaRPr lang="es-EC" sz="1400">
                        <a:solidFill>
                          <a:srgbClr val="000000"/>
                        </a:solidFill>
                        <a:effectLst/>
                        <a:latin typeface="Times New Roman"/>
                        <a:ea typeface="Calibri"/>
                        <a:cs typeface="Angsana New"/>
                      </a:endParaRPr>
                    </a:p>
                  </a:txBody>
                  <a:tcPr marL="44450" marR="44450" marT="0" marB="0" anchor="b"/>
                </a:tc>
              </a:tr>
              <a:tr h="198120">
                <a:tc>
                  <a:txBody>
                    <a:bodyPr/>
                    <a:lstStyle/>
                    <a:p>
                      <a:pPr algn="l">
                        <a:lnSpc>
                          <a:spcPct val="115000"/>
                        </a:lnSpc>
                        <a:spcAft>
                          <a:spcPts val="0"/>
                        </a:spcAft>
                      </a:pPr>
                      <a:r>
                        <a:rPr lang="es-EC" sz="1400" dirty="0" smtClean="0">
                          <a:effectLst/>
                        </a:rPr>
                        <a:t>Medición 2013</a:t>
                      </a:r>
                      <a:endParaRPr lang="es-EC" sz="1400" dirty="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C" sz="1400">
                          <a:effectLst/>
                        </a:rPr>
                        <a:t>15220</a:t>
                      </a:r>
                      <a:r>
                        <a:rPr lang="es-EC" sz="1400" baseline="30000">
                          <a:effectLst/>
                        </a:rPr>
                        <a:t>c</a:t>
                      </a:r>
                      <a:endParaRPr lang="es-EC" sz="14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C" sz="1400">
                          <a:effectLst/>
                        </a:rPr>
                        <a:t>17741</a:t>
                      </a:r>
                      <a:endParaRPr lang="es-EC" sz="1400">
                        <a:solidFill>
                          <a:srgbClr val="000000"/>
                        </a:solidFill>
                        <a:effectLst/>
                        <a:latin typeface="Times New Roman"/>
                        <a:ea typeface="Calibri"/>
                        <a:cs typeface="Angsana New"/>
                      </a:endParaRPr>
                    </a:p>
                  </a:txBody>
                  <a:tcPr marL="44450" marR="44450" marT="0" marB="0" anchor="b"/>
                </a:tc>
              </a:tr>
              <a:tr h="198120">
                <a:tc>
                  <a:txBody>
                    <a:bodyPr/>
                    <a:lstStyle/>
                    <a:p>
                      <a:pPr algn="l">
                        <a:lnSpc>
                          <a:spcPct val="115000"/>
                        </a:lnSpc>
                        <a:spcAft>
                          <a:spcPts val="0"/>
                        </a:spcAft>
                      </a:pPr>
                      <a:r>
                        <a:rPr lang="es-EC" sz="1400">
                          <a:effectLst/>
                        </a:rPr>
                        <a:t>Proyección 2015</a:t>
                      </a:r>
                      <a:endParaRPr lang="es-EC" sz="14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C" sz="1400" dirty="0">
                          <a:effectLst/>
                        </a:rPr>
                        <a:t>16494</a:t>
                      </a:r>
                      <a:endParaRPr lang="es-EC" sz="1400" dirty="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C" sz="1400" dirty="0">
                          <a:effectLst/>
                        </a:rPr>
                        <a:t>19226</a:t>
                      </a:r>
                      <a:endParaRPr lang="es-EC" sz="1400" dirty="0">
                        <a:solidFill>
                          <a:srgbClr val="000000"/>
                        </a:solidFill>
                        <a:effectLst/>
                        <a:latin typeface="Times New Roman"/>
                        <a:ea typeface="Calibri"/>
                        <a:cs typeface="Angsana New"/>
                      </a:endParaRPr>
                    </a:p>
                  </a:txBody>
                  <a:tcPr marL="44450" marR="44450" marT="0" marB="0" anchor="b"/>
                </a:tc>
              </a:tr>
            </a:tbl>
          </a:graphicData>
        </a:graphic>
      </p:graphicFrame>
      <p:sp>
        <p:nvSpPr>
          <p:cNvPr id="5" name="Rectangle 1"/>
          <p:cNvSpPr>
            <a:spLocks noChangeArrowheads="1"/>
          </p:cNvSpPr>
          <p:nvPr/>
        </p:nvSpPr>
        <p:spPr bwMode="auto">
          <a:xfrm>
            <a:off x="3503622" y="5301208"/>
            <a:ext cx="5400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C" sz="1000" b="1" i="0" u="none" strike="noStrike" cap="none" normalizeH="0" baseline="30000" dirty="0" smtClean="0">
                <a:ln>
                  <a:noFill/>
                </a:ln>
                <a:solidFill>
                  <a:srgbClr val="000000"/>
                </a:solidFill>
                <a:effectLst/>
                <a:latin typeface="Arial" pitchFamily="34" charset="0"/>
                <a:ea typeface="Calibri" pitchFamily="34" charset="0"/>
                <a:cs typeface="Arial" pitchFamily="34" charset="0"/>
              </a:rPr>
              <a:t>a</a:t>
            </a:r>
            <a:r>
              <a:rPr kumimoji="0" lang="es-ES" altLang="es-EC" sz="1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 Medición Estudio de Trafico año 2003.</a:t>
            </a:r>
            <a:endParaRPr kumimoji="0" lang="es-EC" alt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1000" b="1" i="0" u="none" strike="noStrike" cap="none" normalizeH="0" baseline="30000" dirty="0" smtClean="0">
                <a:ln>
                  <a:noFill/>
                </a:ln>
                <a:solidFill>
                  <a:srgbClr val="000000"/>
                </a:solidFill>
                <a:effectLst/>
                <a:latin typeface="Arial" pitchFamily="34" charset="0"/>
                <a:ea typeface="Calibri" pitchFamily="34" charset="0"/>
                <a:cs typeface="Arial" pitchFamily="34" charset="0"/>
              </a:rPr>
              <a:t>b </a:t>
            </a:r>
            <a:r>
              <a:rPr kumimoji="0" lang="es-ES" altLang="es-EC" sz="1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Proyección de diseño año 2013.</a:t>
            </a:r>
            <a:endParaRPr kumimoji="0" lang="es-EC" alt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1000" b="1" i="0" u="none" strike="noStrike" cap="none" normalizeH="0" baseline="30000" dirty="0" smtClean="0">
                <a:ln>
                  <a:noFill/>
                </a:ln>
                <a:solidFill>
                  <a:srgbClr val="000000"/>
                </a:solidFill>
                <a:effectLst/>
                <a:latin typeface="Arial" pitchFamily="34" charset="0"/>
                <a:ea typeface="Calibri" pitchFamily="34" charset="0"/>
                <a:cs typeface="Arial" pitchFamily="34" charset="0"/>
              </a:rPr>
              <a:t>c </a:t>
            </a:r>
            <a:r>
              <a:rPr kumimoji="0" lang="es-ES" altLang="es-EC" sz="1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Medición Estudio de trafico año 2013.</a:t>
            </a:r>
            <a:endParaRPr kumimoji="0" lang="es-EC" alt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1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Nota: las Proyecciones para el año 2015  corresponde al incremento del PBI 4.10%</a:t>
            </a:r>
            <a:endParaRPr kumimoji="0" lang="es-ES" alt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9 Tabla"/>
          <p:cNvGraphicFramePr>
            <a:graphicFrameLocks noGrp="1"/>
          </p:cNvGraphicFramePr>
          <p:nvPr>
            <p:extLst>
              <p:ext uri="{D42A27DB-BD31-4B8C-83A1-F6EECF244321}">
                <p14:modId xmlns:p14="http://schemas.microsoft.com/office/powerpoint/2010/main" val="476561693"/>
              </p:ext>
            </p:extLst>
          </p:nvPr>
        </p:nvGraphicFramePr>
        <p:xfrm>
          <a:off x="4943782" y="1412776"/>
          <a:ext cx="2520280" cy="1080120"/>
        </p:xfrm>
        <a:graphic>
          <a:graphicData uri="http://schemas.openxmlformats.org/drawingml/2006/table">
            <a:tbl>
              <a:tblPr firstRow="1" bandRow="1">
                <a:tableStyleId>{5C22544A-7EE6-4342-B048-85BDC9FD1C3A}</a:tableStyleId>
              </a:tblPr>
              <a:tblGrid>
                <a:gridCol w="1274759"/>
                <a:gridCol w="1245521"/>
              </a:tblGrid>
              <a:tr h="325751">
                <a:tc>
                  <a:txBody>
                    <a:bodyPr/>
                    <a:lstStyle/>
                    <a:p>
                      <a:r>
                        <a:rPr lang="es-EC" sz="1400" dirty="0" smtClean="0"/>
                        <a:t>Condición</a:t>
                      </a:r>
                      <a:endParaRPr lang="es-EC" sz="1400" dirty="0"/>
                    </a:p>
                  </a:txBody>
                  <a:tcPr/>
                </a:tc>
                <a:tc>
                  <a:txBody>
                    <a:bodyPr/>
                    <a:lstStyle/>
                    <a:p>
                      <a:r>
                        <a:rPr lang="es-EC" sz="1400" dirty="0" smtClean="0"/>
                        <a:t>Incremento</a:t>
                      </a:r>
                      <a:endParaRPr lang="es-EC" sz="1400" dirty="0"/>
                    </a:p>
                  </a:txBody>
                  <a:tcPr/>
                </a:tc>
              </a:tr>
              <a:tr h="325751">
                <a:tc>
                  <a:txBody>
                    <a:bodyPr/>
                    <a:lstStyle/>
                    <a:p>
                      <a:r>
                        <a:rPr lang="es-EC" sz="1400" dirty="0" smtClean="0"/>
                        <a:t>2003-2013</a:t>
                      </a:r>
                      <a:endParaRPr lang="es-EC" sz="1400" dirty="0"/>
                    </a:p>
                  </a:txBody>
                  <a:tcPr/>
                </a:tc>
                <a:tc>
                  <a:txBody>
                    <a:bodyPr/>
                    <a:lstStyle/>
                    <a:p>
                      <a:r>
                        <a:rPr lang="es-EC" sz="1400" dirty="0" smtClean="0"/>
                        <a:t>13%</a:t>
                      </a:r>
                      <a:endParaRPr lang="es-EC" sz="1400" dirty="0"/>
                    </a:p>
                  </a:txBody>
                  <a:tcPr/>
                </a:tc>
              </a:tr>
              <a:tr h="428618">
                <a:tc>
                  <a:txBody>
                    <a:bodyPr/>
                    <a:lstStyle/>
                    <a:p>
                      <a:r>
                        <a:rPr lang="es-EC" sz="1400" dirty="0" smtClean="0"/>
                        <a:t>2003-2015</a:t>
                      </a:r>
                      <a:endParaRPr lang="es-EC" sz="1400" dirty="0"/>
                    </a:p>
                  </a:txBody>
                  <a:tcPr/>
                </a:tc>
                <a:tc>
                  <a:txBody>
                    <a:bodyPr/>
                    <a:lstStyle/>
                    <a:p>
                      <a:r>
                        <a:rPr lang="es-EC" sz="1400" dirty="0" smtClean="0"/>
                        <a:t>23%</a:t>
                      </a:r>
                      <a:endParaRPr lang="es-EC" sz="1400" dirty="0"/>
                    </a:p>
                  </a:txBody>
                  <a:tcPr/>
                </a:tc>
              </a:tr>
            </a:tbl>
          </a:graphicData>
        </a:graphic>
      </p:graphicFrame>
      <p:pic>
        <p:nvPicPr>
          <p:cNvPr id="28675" name="Picture 3" descr="C:\Users\USUARIO\Desktop\tesis\fotos tesis\DCIM\101MSDCF\DSC0468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196752"/>
            <a:ext cx="3024336" cy="288032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
          <p:cNvSpPr>
            <a:spLocks noChangeArrowheads="1"/>
          </p:cNvSpPr>
          <p:nvPr/>
        </p:nvSpPr>
        <p:spPr bwMode="auto">
          <a:xfrm>
            <a:off x="1259632" y="4093042"/>
            <a:ext cx="25922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altLang="es-EC" b="1" i="0" u="none" strike="noStrike" cap="none" normalizeH="0" baseline="30000" dirty="0" smtClean="0">
                <a:ln>
                  <a:noFill/>
                </a:ln>
                <a:solidFill>
                  <a:srgbClr val="000000"/>
                </a:solidFill>
                <a:effectLst/>
                <a:latin typeface="Arial" pitchFamily="34" charset="0"/>
                <a:ea typeface="Calibri" pitchFamily="34" charset="0"/>
                <a:cs typeface="Arial" pitchFamily="34" charset="0"/>
              </a:rPr>
              <a:t>Incremento de parque automotor</a:t>
            </a:r>
            <a:endParaRPr kumimoji="0" lang="es-ES" altLang="es-EC"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468375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116632"/>
            <a:ext cx="6840760" cy="1008112"/>
          </a:xfrm>
        </p:spPr>
        <p:txBody>
          <a:bodyPr>
            <a:noAutofit/>
          </a:bodyPr>
          <a:lstStyle/>
          <a:p>
            <a:r>
              <a:rPr lang="es-EC" sz="3200" dirty="0" smtClean="0"/>
              <a:t>Estudio Estadístico de campo pavimento flexible y articulado</a:t>
            </a:r>
            <a:endParaRPr lang="es-EC" sz="3200" dirty="0"/>
          </a:p>
        </p:txBody>
      </p:sp>
      <p:sp>
        <p:nvSpPr>
          <p:cNvPr id="3" name="2 Marcador de contenido"/>
          <p:cNvSpPr>
            <a:spLocks noGrp="1"/>
          </p:cNvSpPr>
          <p:nvPr>
            <p:ph idx="1"/>
          </p:nvPr>
        </p:nvSpPr>
        <p:spPr>
          <a:xfrm>
            <a:off x="468517" y="1124744"/>
            <a:ext cx="4258816" cy="1152128"/>
          </a:xfrm>
        </p:spPr>
        <p:txBody>
          <a:bodyPr>
            <a:noAutofit/>
          </a:bodyPr>
          <a:lstStyle/>
          <a:p>
            <a:pPr marL="0" indent="0">
              <a:buNone/>
            </a:pPr>
            <a:r>
              <a:rPr lang="es-ES" sz="1600" dirty="0" smtClean="0"/>
              <a:t>selección </a:t>
            </a:r>
            <a:r>
              <a:rPr lang="es-ES" sz="1600" dirty="0"/>
              <a:t>al azar buscando sectores homogéneos o característicos de alguna patología tratando de que las muestras represente el comportamiento real del pavimento </a:t>
            </a:r>
            <a:r>
              <a:rPr lang="es-ES" sz="1600" dirty="0" smtClean="0"/>
              <a:t>(NEVI-12 6.203.8.6)</a:t>
            </a:r>
            <a:endParaRPr lang="es-EC" sz="1600" dirty="0"/>
          </a:p>
          <a:p>
            <a:endParaRPr lang="es-EC" sz="1600" dirty="0"/>
          </a:p>
        </p:txBody>
      </p:sp>
      <p:sp>
        <p:nvSpPr>
          <p:cNvPr id="4" name="3 Rectángulo"/>
          <p:cNvSpPr/>
          <p:nvPr/>
        </p:nvSpPr>
        <p:spPr>
          <a:xfrm>
            <a:off x="4788024" y="4437112"/>
            <a:ext cx="4032448" cy="1569660"/>
          </a:xfrm>
          <a:prstGeom prst="rect">
            <a:avLst/>
          </a:prstGeom>
        </p:spPr>
        <p:txBody>
          <a:bodyPr wrap="square">
            <a:spAutoFit/>
          </a:bodyPr>
          <a:lstStyle/>
          <a:p>
            <a:pPr marL="285750" indent="-285750">
              <a:buFont typeface="Arial" panose="020B0604020202020204" pitchFamily="34" charset="0"/>
              <a:buChar char="•"/>
            </a:pPr>
            <a:r>
              <a:rPr lang="es-ES" sz="1600" dirty="0" smtClean="0"/>
              <a:t>Espesores </a:t>
            </a:r>
            <a:r>
              <a:rPr lang="es-ES" sz="1600" dirty="0"/>
              <a:t>de </a:t>
            </a:r>
            <a:r>
              <a:rPr lang="es-ES" sz="1600" dirty="0" smtClean="0"/>
              <a:t>carpeta</a:t>
            </a:r>
          </a:p>
          <a:p>
            <a:pPr marL="285750" indent="-285750">
              <a:buFont typeface="Arial" panose="020B0604020202020204" pitchFamily="34" charset="0"/>
              <a:buChar char="•"/>
            </a:pPr>
            <a:r>
              <a:rPr lang="es-ES" sz="1600" dirty="0" smtClean="0"/>
              <a:t>Condición </a:t>
            </a:r>
            <a:r>
              <a:rPr lang="es-ES" sz="1600" dirty="0"/>
              <a:t>de drenaje </a:t>
            </a:r>
            <a:r>
              <a:rPr lang="es-ES" sz="1600" dirty="0" smtClean="0"/>
              <a:t>superficial</a:t>
            </a:r>
          </a:p>
          <a:p>
            <a:pPr marL="285750" indent="-285750">
              <a:buFont typeface="Arial" panose="020B0604020202020204" pitchFamily="34" charset="0"/>
              <a:buChar char="•"/>
            </a:pPr>
            <a:r>
              <a:rPr lang="es-ES" sz="1600" dirty="0" smtClean="0"/>
              <a:t>Condición </a:t>
            </a:r>
            <a:r>
              <a:rPr lang="es-ES" sz="1600" dirty="0"/>
              <a:t>de adherencia entre la capa asfáltica y capa de base </a:t>
            </a:r>
            <a:r>
              <a:rPr lang="es-ES" sz="1600" dirty="0" smtClean="0"/>
              <a:t>granular</a:t>
            </a:r>
          </a:p>
          <a:p>
            <a:pPr marL="285750" indent="-285750">
              <a:buFont typeface="Arial" panose="020B0604020202020204" pitchFamily="34" charset="0"/>
              <a:buChar char="•"/>
            </a:pPr>
            <a:r>
              <a:rPr lang="es-ES" sz="1600" dirty="0" smtClean="0"/>
              <a:t>Patrón </a:t>
            </a:r>
            <a:r>
              <a:rPr lang="es-ES" sz="1600" dirty="0"/>
              <a:t>de falla en carpeta </a:t>
            </a:r>
            <a:r>
              <a:rPr lang="es-ES" sz="1600" dirty="0" smtClean="0"/>
              <a:t>(NEVI-12 6.203.8.4)</a:t>
            </a:r>
            <a:endParaRPr lang="es-EC" sz="1600" dirty="0"/>
          </a:p>
        </p:txBody>
      </p:sp>
      <p:pic>
        <p:nvPicPr>
          <p:cNvPr id="5" name="4 Imagen" descr="C:\Users\USUARIO\Desktop\tesis\visita de campo\101MSDCF\DSC04151.JPG"/>
          <p:cNvPicPr/>
          <p:nvPr/>
        </p:nvPicPr>
        <p:blipFill rotWithShape="1">
          <a:blip r:embed="rId2" cstate="print">
            <a:extLst>
              <a:ext uri="{28A0092B-C50C-407E-A947-70E740481C1C}">
                <a14:useLocalDpi xmlns:a14="http://schemas.microsoft.com/office/drawing/2010/main" val="0"/>
              </a:ext>
            </a:extLst>
          </a:blip>
          <a:srcRect t="21317"/>
          <a:stretch/>
        </p:blipFill>
        <p:spPr bwMode="auto">
          <a:xfrm>
            <a:off x="5004048" y="1268760"/>
            <a:ext cx="3600400" cy="3168352"/>
          </a:xfrm>
          <a:prstGeom prst="rect">
            <a:avLst/>
          </a:prstGeom>
          <a:noFill/>
          <a:ln>
            <a:noFill/>
          </a:ln>
          <a:extLst>
            <a:ext uri="{53640926-AAD7-44D8-BBD7-CCE9431645EC}">
              <a14:shadowObscured xmlns:a14="http://schemas.microsoft.com/office/drawing/2010/main"/>
            </a:ext>
          </a:extLst>
        </p:spPr>
      </p:pic>
      <p:pic>
        <p:nvPicPr>
          <p:cNvPr id="12290" name="Picture 2" descr="C:\Users\USUARIO\Desktop\tesis\fotos tesis\fotos briquetas\DSC038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842" y="2498532"/>
            <a:ext cx="4092166" cy="3508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5582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260648"/>
            <a:ext cx="3104966" cy="2520280"/>
          </a:xfrm>
        </p:spPr>
        <p:txBody>
          <a:bodyPr>
            <a:noAutofit/>
          </a:bodyPr>
          <a:lstStyle/>
          <a:p>
            <a:pPr marL="0" indent="0">
              <a:buNone/>
            </a:pPr>
            <a:r>
              <a:rPr lang="es-EC" sz="2000" b="1" dirty="0" smtClean="0">
                <a:solidFill>
                  <a:srgbClr val="002060"/>
                </a:solidFill>
              </a:rPr>
              <a:t>Obtención de núcleos.</a:t>
            </a:r>
          </a:p>
          <a:p>
            <a:r>
              <a:rPr lang="es-EC" sz="2000" dirty="0" smtClean="0"/>
              <a:t>Tramo1 choclo – colibrí</a:t>
            </a:r>
          </a:p>
          <a:p>
            <a:r>
              <a:rPr lang="es-EC" sz="2000" dirty="0" smtClean="0"/>
              <a:t>Tramo dos colibrí- ESPE con división inicio , centro, fin en toda la vía.</a:t>
            </a:r>
            <a:endParaRPr lang="es-EC" sz="2000" dirty="0"/>
          </a:p>
        </p:txBody>
      </p:sp>
      <p:pic>
        <p:nvPicPr>
          <p:cNvPr id="4" name="3 Imagen"/>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rot="5400000">
            <a:off x="3096697" y="871855"/>
            <a:ext cx="6336704" cy="5114290"/>
          </a:xfrm>
          <a:prstGeom prst="rect">
            <a:avLst/>
          </a:prstGeom>
          <a:ln w="19050">
            <a:solidFill>
              <a:schemeClr val="tx1"/>
            </a:solidFill>
          </a:ln>
        </p:spPr>
      </p:pic>
      <p:pic>
        <p:nvPicPr>
          <p:cNvPr id="13314" name="Picture 2" descr="C:\Users\USUARIO\Desktop\tesis\fotos tesis\visita de campo\101MSDCF\DSC0414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061" y="2348880"/>
            <a:ext cx="3284140"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USUARIO\Desktop\tesis\fotos tesis\visita de campo\101MSDCF\DSC0416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0061" y="4581128"/>
            <a:ext cx="328414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475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260648"/>
            <a:ext cx="6635080" cy="652934"/>
          </a:xfrm>
        </p:spPr>
        <p:txBody>
          <a:bodyPr>
            <a:normAutofit/>
          </a:bodyPr>
          <a:lstStyle/>
          <a:p>
            <a:r>
              <a:rPr lang="es-EC" sz="3200" b="1" dirty="0" smtClean="0"/>
              <a:t>Verificación espesores de carpeta </a:t>
            </a:r>
            <a:endParaRPr lang="es-EC" sz="3200"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437460757"/>
              </p:ext>
            </p:extLst>
          </p:nvPr>
        </p:nvGraphicFramePr>
        <p:xfrm>
          <a:off x="899592" y="980728"/>
          <a:ext cx="4104456" cy="5158389"/>
        </p:xfrm>
        <a:graphic>
          <a:graphicData uri="http://schemas.openxmlformats.org/drawingml/2006/table">
            <a:tbl>
              <a:tblPr firstRow="1" firstCol="1" bandRow="1">
                <a:tableStyleId>{5C22544A-7EE6-4342-B048-85BDC9FD1C3A}</a:tableStyleId>
              </a:tblPr>
              <a:tblGrid>
                <a:gridCol w="965754"/>
                <a:gridCol w="1448632"/>
                <a:gridCol w="804795"/>
                <a:gridCol w="885275"/>
              </a:tblGrid>
              <a:tr h="338587">
                <a:tc>
                  <a:txBody>
                    <a:bodyPr/>
                    <a:lstStyle/>
                    <a:p>
                      <a:pPr algn="ctr">
                        <a:lnSpc>
                          <a:spcPct val="115000"/>
                        </a:lnSpc>
                        <a:spcAft>
                          <a:spcPts val="0"/>
                        </a:spcAft>
                      </a:pPr>
                      <a:r>
                        <a:rPr lang="es-ES" sz="1050" dirty="0">
                          <a:effectLst/>
                        </a:rPr>
                        <a:t>Código del  Núcleo</a:t>
                      </a:r>
                      <a:endParaRPr lang="es-EC" sz="1100" dirty="0">
                        <a:solidFill>
                          <a:srgbClr val="000000"/>
                        </a:solidFill>
                        <a:effectLst/>
                        <a:latin typeface="Times New Roman"/>
                        <a:ea typeface="Calibri"/>
                        <a:cs typeface="Angsana New"/>
                      </a:endParaRPr>
                    </a:p>
                  </a:txBody>
                  <a:tcPr marL="46362" marR="46362" marT="0" marB="0"/>
                </a:tc>
                <a:tc>
                  <a:txBody>
                    <a:bodyPr/>
                    <a:lstStyle/>
                    <a:p>
                      <a:pPr algn="ctr">
                        <a:lnSpc>
                          <a:spcPct val="115000"/>
                        </a:lnSpc>
                        <a:spcAft>
                          <a:spcPts val="0"/>
                        </a:spcAft>
                      </a:pPr>
                      <a:r>
                        <a:rPr lang="es-ES" sz="1050">
                          <a:effectLst/>
                        </a:rPr>
                        <a:t>Localización</a:t>
                      </a:r>
                      <a:endParaRPr lang="es-EC" sz="1100">
                        <a:solidFill>
                          <a:srgbClr val="000000"/>
                        </a:solidFill>
                        <a:effectLst/>
                        <a:latin typeface="Times New Roman"/>
                        <a:ea typeface="Calibri"/>
                        <a:cs typeface="Angsana New"/>
                      </a:endParaRPr>
                    </a:p>
                  </a:txBody>
                  <a:tcPr marL="46362" marR="46362" marT="0" marB="0"/>
                </a:tc>
                <a:tc>
                  <a:txBody>
                    <a:bodyPr/>
                    <a:lstStyle/>
                    <a:p>
                      <a:pPr algn="ctr">
                        <a:lnSpc>
                          <a:spcPct val="115000"/>
                        </a:lnSpc>
                        <a:spcAft>
                          <a:spcPts val="0"/>
                        </a:spcAft>
                      </a:pPr>
                      <a:r>
                        <a:rPr lang="es-ES" sz="1050">
                          <a:effectLst/>
                        </a:rPr>
                        <a:t>Espesor cm</a:t>
                      </a:r>
                      <a:endParaRPr lang="es-EC" sz="1100">
                        <a:solidFill>
                          <a:srgbClr val="000000"/>
                        </a:solidFill>
                        <a:effectLst/>
                        <a:latin typeface="Times New Roman"/>
                        <a:ea typeface="Calibri"/>
                        <a:cs typeface="Angsana New"/>
                      </a:endParaRPr>
                    </a:p>
                  </a:txBody>
                  <a:tcPr marL="46362" marR="46362" marT="0" marB="0"/>
                </a:tc>
                <a:tc>
                  <a:txBody>
                    <a:bodyPr/>
                    <a:lstStyle/>
                    <a:p>
                      <a:pPr algn="ctr">
                        <a:lnSpc>
                          <a:spcPct val="115000"/>
                        </a:lnSpc>
                        <a:spcAft>
                          <a:spcPts val="0"/>
                        </a:spcAft>
                      </a:pPr>
                      <a:r>
                        <a:rPr lang="es-ES" sz="1050">
                          <a:effectLst/>
                        </a:rPr>
                        <a:t>Carril</a:t>
                      </a:r>
                      <a:endParaRPr lang="es-EC" sz="1100">
                        <a:solidFill>
                          <a:srgbClr val="000000"/>
                        </a:solidFill>
                        <a:effectLst/>
                        <a:latin typeface="Times New Roman"/>
                        <a:ea typeface="Calibri"/>
                        <a:cs typeface="Angsana New"/>
                      </a:endParaRPr>
                    </a:p>
                  </a:txBody>
                  <a:tcPr marL="46362" marR="46362" marT="0" marB="0"/>
                </a:tc>
              </a:tr>
              <a:tr h="245747">
                <a:tc>
                  <a:txBody>
                    <a:bodyPr/>
                    <a:lstStyle/>
                    <a:p>
                      <a:pPr algn="ctr">
                        <a:lnSpc>
                          <a:spcPct val="115000"/>
                        </a:lnSpc>
                        <a:spcAft>
                          <a:spcPts val="0"/>
                        </a:spcAft>
                      </a:pPr>
                      <a:r>
                        <a:rPr lang="es-ES" sz="1050">
                          <a:effectLst/>
                        </a:rPr>
                        <a:t>1</a:t>
                      </a:r>
                      <a:endParaRPr lang="es-EC" sz="1100">
                        <a:solidFill>
                          <a:srgbClr val="000000"/>
                        </a:solidFill>
                        <a:effectLst/>
                        <a:latin typeface="Times New Roman"/>
                        <a:ea typeface="Calibri"/>
                        <a:cs typeface="Angsana New"/>
                      </a:endParaRPr>
                    </a:p>
                  </a:txBody>
                  <a:tcPr marL="46362" marR="46362" marT="0" marB="0"/>
                </a:tc>
                <a:tc>
                  <a:txBody>
                    <a:bodyPr/>
                    <a:lstStyle/>
                    <a:p>
                      <a:pPr algn="just">
                        <a:lnSpc>
                          <a:spcPct val="115000"/>
                        </a:lnSpc>
                        <a:spcAft>
                          <a:spcPts val="0"/>
                        </a:spcAft>
                      </a:pPr>
                      <a:r>
                        <a:rPr lang="es-ES" sz="1050">
                          <a:effectLst/>
                        </a:rPr>
                        <a:t>Redondel Choclo</a:t>
                      </a:r>
                      <a:endParaRPr lang="es-EC" sz="1100">
                        <a:solidFill>
                          <a:srgbClr val="000000"/>
                        </a:solidFill>
                        <a:effectLst/>
                        <a:latin typeface="Times New Roman"/>
                        <a:ea typeface="Calibri"/>
                        <a:cs typeface="Angsana New"/>
                      </a:endParaRPr>
                    </a:p>
                  </a:txBody>
                  <a:tcPr marL="46362" marR="46362" marT="0" marB="0"/>
                </a:tc>
                <a:tc>
                  <a:txBody>
                    <a:bodyPr/>
                    <a:lstStyle/>
                    <a:p>
                      <a:pPr algn="ctr">
                        <a:lnSpc>
                          <a:spcPct val="115000"/>
                        </a:lnSpc>
                        <a:spcAft>
                          <a:spcPts val="0"/>
                        </a:spcAft>
                      </a:pPr>
                      <a:r>
                        <a:rPr lang="es-ES" sz="1050">
                          <a:effectLst/>
                        </a:rPr>
                        <a:t>12,05</a:t>
                      </a:r>
                      <a:endParaRPr lang="es-EC" sz="1100">
                        <a:solidFill>
                          <a:srgbClr val="000000"/>
                        </a:solidFill>
                        <a:effectLst/>
                        <a:latin typeface="Times New Roman"/>
                        <a:ea typeface="Calibri"/>
                        <a:cs typeface="Angsana New"/>
                      </a:endParaRPr>
                    </a:p>
                  </a:txBody>
                  <a:tcPr marL="46362" marR="46362" marT="0" marB="0"/>
                </a:tc>
                <a:tc>
                  <a:txBody>
                    <a:bodyPr/>
                    <a:lstStyle/>
                    <a:p>
                      <a:pPr algn="ctr">
                        <a:lnSpc>
                          <a:spcPct val="115000"/>
                        </a:lnSpc>
                        <a:spcAft>
                          <a:spcPts val="0"/>
                        </a:spcAft>
                      </a:pPr>
                      <a:r>
                        <a:rPr lang="es-ES" sz="1050">
                          <a:effectLst/>
                        </a:rPr>
                        <a:t>Derecho</a:t>
                      </a:r>
                      <a:endParaRPr lang="es-EC" sz="1100">
                        <a:solidFill>
                          <a:srgbClr val="000000"/>
                        </a:solidFill>
                        <a:effectLst/>
                        <a:latin typeface="Times New Roman"/>
                        <a:ea typeface="Calibri"/>
                        <a:cs typeface="Angsana New"/>
                      </a:endParaRPr>
                    </a:p>
                  </a:txBody>
                  <a:tcPr marL="46362" marR="46362" marT="0" marB="0"/>
                </a:tc>
              </a:tr>
              <a:tr h="245747">
                <a:tc>
                  <a:txBody>
                    <a:bodyPr/>
                    <a:lstStyle/>
                    <a:p>
                      <a:pPr algn="ctr">
                        <a:lnSpc>
                          <a:spcPct val="115000"/>
                        </a:lnSpc>
                        <a:spcAft>
                          <a:spcPts val="0"/>
                        </a:spcAft>
                      </a:pPr>
                      <a:r>
                        <a:rPr lang="es-ES" sz="1050">
                          <a:effectLst/>
                        </a:rPr>
                        <a:t>2</a:t>
                      </a:r>
                      <a:endParaRPr lang="es-EC" sz="1100">
                        <a:solidFill>
                          <a:srgbClr val="000000"/>
                        </a:solidFill>
                        <a:effectLst/>
                        <a:latin typeface="Times New Roman"/>
                        <a:ea typeface="Calibri"/>
                        <a:cs typeface="Angsana New"/>
                      </a:endParaRPr>
                    </a:p>
                  </a:txBody>
                  <a:tcPr marL="46362" marR="46362" marT="0" marB="0"/>
                </a:tc>
                <a:tc>
                  <a:txBody>
                    <a:bodyPr/>
                    <a:lstStyle/>
                    <a:p>
                      <a:pPr algn="just">
                        <a:lnSpc>
                          <a:spcPct val="115000"/>
                        </a:lnSpc>
                        <a:spcAft>
                          <a:spcPts val="0"/>
                        </a:spcAft>
                      </a:pPr>
                      <a:r>
                        <a:rPr lang="es-ES" sz="1050">
                          <a:effectLst/>
                        </a:rPr>
                        <a:t>Redondel Choclo</a:t>
                      </a:r>
                      <a:endParaRPr lang="es-EC" sz="1100">
                        <a:solidFill>
                          <a:srgbClr val="000000"/>
                        </a:solidFill>
                        <a:effectLst/>
                        <a:latin typeface="Times New Roman"/>
                        <a:ea typeface="Calibri"/>
                        <a:cs typeface="Angsana New"/>
                      </a:endParaRPr>
                    </a:p>
                  </a:txBody>
                  <a:tcPr marL="46362" marR="46362" marT="0" marB="0"/>
                </a:tc>
                <a:tc>
                  <a:txBody>
                    <a:bodyPr/>
                    <a:lstStyle/>
                    <a:p>
                      <a:pPr algn="ctr">
                        <a:lnSpc>
                          <a:spcPct val="115000"/>
                        </a:lnSpc>
                        <a:spcAft>
                          <a:spcPts val="0"/>
                        </a:spcAft>
                      </a:pPr>
                      <a:r>
                        <a:rPr lang="es-ES" sz="1050">
                          <a:effectLst/>
                        </a:rPr>
                        <a:t>-</a:t>
                      </a:r>
                      <a:endParaRPr lang="es-EC" sz="1100">
                        <a:solidFill>
                          <a:srgbClr val="000000"/>
                        </a:solidFill>
                        <a:effectLst/>
                        <a:latin typeface="Times New Roman"/>
                        <a:ea typeface="Calibri"/>
                        <a:cs typeface="Angsana New"/>
                      </a:endParaRPr>
                    </a:p>
                  </a:txBody>
                  <a:tcPr marL="46362" marR="46362" marT="0" marB="0"/>
                </a:tc>
                <a:tc>
                  <a:txBody>
                    <a:bodyPr/>
                    <a:lstStyle/>
                    <a:p>
                      <a:pPr algn="ctr">
                        <a:lnSpc>
                          <a:spcPct val="115000"/>
                        </a:lnSpc>
                        <a:spcAft>
                          <a:spcPts val="0"/>
                        </a:spcAft>
                      </a:pPr>
                      <a:r>
                        <a:rPr lang="es-ES" sz="1050">
                          <a:effectLst/>
                        </a:rPr>
                        <a:t>Derecho</a:t>
                      </a:r>
                      <a:endParaRPr lang="es-EC" sz="1100">
                        <a:solidFill>
                          <a:srgbClr val="000000"/>
                        </a:solidFill>
                        <a:effectLst/>
                        <a:latin typeface="Times New Roman"/>
                        <a:ea typeface="Calibri"/>
                        <a:cs typeface="Angsana New"/>
                      </a:endParaRPr>
                    </a:p>
                  </a:txBody>
                  <a:tcPr marL="46362" marR="46362" marT="0" marB="0"/>
                </a:tc>
              </a:tr>
              <a:tr h="245747">
                <a:tc>
                  <a:txBody>
                    <a:bodyPr/>
                    <a:lstStyle/>
                    <a:p>
                      <a:pPr algn="ctr">
                        <a:lnSpc>
                          <a:spcPct val="115000"/>
                        </a:lnSpc>
                        <a:spcAft>
                          <a:spcPts val="0"/>
                        </a:spcAft>
                      </a:pPr>
                      <a:r>
                        <a:rPr lang="es-ES" sz="1050">
                          <a:effectLst/>
                        </a:rPr>
                        <a:t>3</a:t>
                      </a:r>
                      <a:endParaRPr lang="es-EC" sz="1100">
                        <a:solidFill>
                          <a:srgbClr val="000000"/>
                        </a:solidFill>
                        <a:effectLst/>
                        <a:latin typeface="Times New Roman"/>
                        <a:ea typeface="Calibri"/>
                        <a:cs typeface="Angsana New"/>
                      </a:endParaRPr>
                    </a:p>
                  </a:txBody>
                  <a:tcPr marL="46362" marR="46362" marT="0" marB="0"/>
                </a:tc>
                <a:tc>
                  <a:txBody>
                    <a:bodyPr/>
                    <a:lstStyle/>
                    <a:p>
                      <a:pPr algn="just">
                        <a:lnSpc>
                          <a:spcPct val="115000"/>
                        </a:lnSpc>
                        <a:spcAft>
                          <a:spcPts val="0"/>
                        </a:spcAft>
                      </a:pPr>
                      <a:r>
                        <a:rPr lang="es-ES" sz="1050">
                          <a:effectLst/>
                        </a:rPr>
                        <a:t>Hotel Colibrí</a:t>
                      </a:r>
                      <a:endParaRPr lang="es-EC" sz="1100">
                        <a:solidFill>
                          <a:srgbClr val="000000"/>
                        </a:solidFill>
                        <a:effectLst/>
                        <a:latin typeface="Times New Roman"/>
                        <a:ea typeface="Calibri"/>
                        <a:cs typeface="Angsana New"/>
                      </a:endParaRPr>
                    </a:p>
                  </a:txBody>
                  <a:tcPr marL="46362" marR="46362" marT="0" marB="0"/>
                </a:tc>
                <a:tc>
                  <a:txBody>
                    <a:bodyPr/>
                    <a:lstStyle/>
                    <a:p>
                      <a:pPr algn="ctr">
                        <a:lnSpc>
                          <a:spcPct val="115000"/>
                        </a:lnSpc>
                        <a:spcAft>
                          <a:spcPts val="0"/>
                        </a:spcAft>
                      </a:pPr>
                      <a:r>
                        <a:rPr lang="es-ES" sz="1050">
                          <a:effectLst/>
                        </a:rPr>
                        <a:t>12,10</a:t>
                      </a:r>
                      <a:endParaRPr lang="es-EC" sz="1100">
                        <a:solidFill>
                          <a:srgbClr val="000000"/>
                        </a:solidFill>
                        <a:effectLst/>
                        <a:latin typeface="Times New Roman"/>
                        <a:ea typeface="Calibri"/>
                        <a:cs typeface="Angsana New"/>
                      </a:endParaRPr>
                    </a:p>
                  </a:txBody>
                  <a:tcPr marL="46362" marR="46362" marT="0" marB="0"/>
                </a:tc>
                <a:tc>
                  <a:txBody>
                    <a:bodyPr/>
                    <a:lstStyle/>
                    <a:p>
                      <a:pPr algn="ctr">
                        <a:lnSpc>
                          <a:spcPct val="115000"/>
                        </a:lnSpc>
                        <a:spcAft>
                          <a:spcPts val="0"/>
                        </a:spcAft>
                      </a:pPr>
                      <a:r>
                        <a:rPr lang="es-ES" sz="1050">
                          <a:effectLst/>
                        </a:rPr>
                        <a:t>Derecho</a:t>
                      </a:r>
                      <a:endParaRPr lang="es-EC" sz="1100">
                        <a:solidFill>
                          <a:srgbClr val="000000"/>
                        </a:solidFill>
                        <a:effectLst/>
                        <a:latin typeface="Times New Roman"/>
                        <a:ea typeface="Calibri"/>
                        <a:cs typeface="Angsana New"/>
                      </a:endParaRPr>
                    </a:p>
                  </a:txBody>
                  <a:tcPr marL="46362" marR="46362" marT="0" marB="0"/>
                </a:tc>
              </a:tr>
              <a:tr h="245747">
                <a:tc>
                  <a:txBody>
                    <a:bodyPr/>
                    <a:lstStyle/>
                    <a:p>
                      <a:pPr algn="ctr">
                        <a:lnSpc>
                          <a:spcPct val="115000"/>
                        </a:lnSpc>
                        <a:spcAft>
                          <a:spcPts val="0"/>
                        </a:spcAft>
                      </a:pPr>
                      <a:r>
                        <a:rPr lang="es-ES" sz="1050">
                          <a:effectLst/>
                        </a:rPr>
                        <a:t>4</a:t>
                      </a:r>
                      <a:endParaRPr lang="es-EC" sz="1100">
                        <a:solidFill>
                          <a:srgbClr val="000000"/>
                        </a:solidFill>
                        <a:effectLst/>
                        <a:latin typeface="Times New Roman"/>
                        <a:ea typeface="Calibri"/>
                        <a:cs typeface="Angsana New"/>
                      </a:endParaRPr>
                    </a:p>
                  </a:txBody>
                  <a:tcPr marL="46362" marR="46362" marT="0" marB="0"/>
                </a:tc>
                <a:tc>
                  <a:txBody>
                    <a:bodyPr/>
                    <a:lstStyle/>
                    <a:p>
                      <a:pPr algn="just">
                        <a:lnSpc>
                          <a:spcPct val="115000"/>
                        </a:lnSpc>
                        <a:spcAft>
                          <a:spcPts val="0"/>
                        </a:spcAft>
                      </a:pPr>
                      <a:r>
                        <a:rPr lang="es-ES" sz="1050">
                          <a:effectLst/>
                        </a:rPr>
                        <a:t>Puente Hotel Colibrí</a:t>
                      </a:r>
                      <a:endParaRPr lang="es-EC" sz="1100">
                        <a:solidFill>
                          <a:srgbClr val="000000"/>
                        </a:solidFill>
                        <a:effectLst/>
                        <a:latin typeface="Times New Roman"/>
                        <a:ea typeface="Calibri"/>
                        <a:cs typeface="Angsana New"/>
                      </a:endParaRPr>
                    </a:p>
                  </a:txBody>
                  <a:tcPr marL="46362" marR="46362" marT="0" marB="0"/>
                </a:tc>
                <a:tc>
                  <a:txBody>
                    <a:bodyPr/>
                    <a:lstStyle/>
                    <a:p>
                      <a:pPr algn="ctr">
                        <a:lnSpc>
                          <a:spcPct val="115000"/>
                        </a:lnSpc>
                        <a:spcAft>
                          <a:spcPts val="0"/>
                        </a:spcAft>
                      </a:pPr>
                      <a:r>
                        <a:rPr lang="es-ES" sz="1050">
                          <a:effectLst/>
                        </a:rPr>
                        <a:t>12,12</a:t>
                      </a:r>
                      <a:endParaRPr lang="es-EC" sz="1100">
                        <a:solidFill>
                          <a:srgbClr val="000000"/>
                        </a:solidFill>
                        <a:effectLst/>
                        <a:latin typeface="Times New Roman"/>
                        <a:ea typeface="Calibri"/>
                        <a:cs typeface="Angsana New"/>
                      </a:endParaRPr>
                    </a:p>
                  </a:txBody>
                  <a:tcPr marL="46362" marR="46362" marT="0" marB="0"/>
                </a:tc>
                <a:tc>
                  <a:txBody>
                    <a:bodyPr/>
                    <a:lstStyle/>
                    <a:p>
                      <a:pPr algn="ctr">
                        <a:lnSpc>
                          <a:spcPct val="115000"/>
                        </a:lnSpc>
                        <a:spcAft>
                          <a:spcPts val="0"/>
                        </a:spcAft>
                      </a:pPr>
                      <a:r>
                        <a:rPr lang="es-ES" sz="1050">
                          <a:effectLst/>
                        </a:rPr>
                        <a:t>Derecho</a:t>
                      </a:r>
                      <a:endParaRPr lang="es-EC" sz="1100">
                        <a:solidFill>
                          <a:srgbClr val="000000"/>
                        </a:solidFill>
                        <a:effectLst/>
                        <a:latin typeface="Times New Roman"/>
                        <a:ea typeface="Calibri"/>
                        <a:cs typeface="Angsana New"/>
                      </a:endParaRPr>
                    </a:p>
                  </a:txBody>
                  <a:tcPr marL="46362" marR="46362" marT="0" marB="0"/>
                </a:tc>
              </a:tr>
              <a:tr h="245747">
                <a:tc>
                  <a:txBody>
                    <a:bodyPr/>
                    <a:lstStyle/>
                    <a:p>
                      <a:pPr algn="ctr">
                        <a:lnSpc>
                          <a:spcPct val="115000"/>
                        </a:lnSpc>
                        <a:spcAft>
                          <a:spcPts val="0"/>
                        </a:spcAft>
                      </a:pPr>
                      <a:r>
                        <a:rPr lang="es-ES" sz="1050">
                          <a:effectLst/>
                        </a:rPr>
                        <a:t>5</a:t>
                      </a:r>
                      <a:endParaRPr lang="es-EC" sz="1100">
                        <a:solidFill>
                          <a:srgbClr val="000000"/>
                        </a:solidFill>
                        <a:effectLst/>
                        <a:latin typeface="Times New Roman"/>
                        <a:ea typeface="Calibri"/>
                        <a:cs typeface="Angsana New"/>
                      </a:endParaRPr>
                    </a:p>
                  </a:txBody>
                  <a:tcPr marL="46362" marR="46362" marT="0" marB="0"/>
                </a:tc>
                <a:tc>
                  <a:txBody>
                    <a:bodyPr/>
                    <a:lstStyle/>
                    <a:p>
                      <a:pPr algn="just">
                        <a:lnSpc>
                          <a:spcPct val="115000"/>
                        </a:lnSpc>
                        <a:spcAft>
                          <a:spcPts val="0"/>
                        </a:spcAft>
                      </a:pPr>
                      <a:r>
                        <a:rPr lang="es-ES" sz="1050">
                          <a:effectLst/>
                        </a:rPr>
                        <a:t>Puente Hotel Colibrí</a:t>
                      </a:r>
                      <a:endParaRPr lang="es-EC" sz="1100">
                        <a:solidFill>
                          <a:srgbClr val="000000"/>
                        </a:solidFill>
                        <a:effectLst/>
                        <a:latin typeface="Times New Roman"/>
                        <a:ea typeface="Calibri"/>
                        <a:cs typeface="Angsana New"/>
                      </a:endParaRPr>
                    </a:p>
                  </a:txBody>
                  <a:tcPr marL="46362" marR="46362" marT="0" marB="0"/>
                </a:tc>
                <a:tc>
                  <a:txBody>
                    <a:bodyPr/>
                    <a:lstStyle/>
                    <a:p>
                      <a:pPr algn="ctr">
                        <a:lnSpc>
                          <a:spcPct val="115000"/>
                        </a:lnSpc>
                        <a:spcAft>
                          <a:spcPts val="0"/>
                        </a:spcAft>
                      </a:pPr>
                      <a:r>
                        <a:rPr lang="es-ES" sz="1050">
                          <a:effectLst/>
                        </a:rPr>
                        <a:t>12,50</a:t>
                      </a:r>
                      <a:endParaRPr lang="es-EC" sz="1100">
                        <a:solidFill>
                          <a:srgbClr val="000000"/>
                        </a:solidFill>
                        <a:effectLst/>
                        <a:latin typeface="Times New Roman"/>
                        <a:ea typeface="Calibri"/>
                        <a:cs typeface="Angsana New"/>
                      </a:endParaRPr>
                    </a:p>
                  </a:txBody>
                  <a:tcPr marL="46362" marR="46362" marT="0" marB="0"/>
                </a:tc>
                <a:tc>
                  <a:txBody>
                    <a:bodyPr/>
                    <a:lstStyle/>
                    <a:p>
                      <a:pPr algn="ctr">
                        <a:lnSpc>
                          <a:spcPct val="115000"/>
                        </a:lnSpc>
                        <a:spcAft>
                          <a:spcPts val="0"/>
                        </a:spcAft>
                      </a:pPr>
                      <a:r>
                        <a:rPr lang="es-ES" sz="1050">
                          <a:effectLst/>
                        </a:rPr>
                        <a:t>Derecho</a:t>
                      </a:r>
                      <a:endParaRPr lang="es-EC" sz="1100">
                        <a:solidFill>
                          <a:srgbClr val="000000"/>
                        </a:solidFill>
                        <a:effectLst/>
                        <a:latin typeface="Times New Roman"/>
                        <a:ea typeface="Calibri"/>
                        <a:cs typeface="Angsana New"/>
                      </a:endParaRPr>
                    </a:p>
                  </a:txBody>
                  <a:tcPr marL="46362" marR="46362" marT="0" marB="0"/>
                </a:tc>
              </a:tr>
              <a:tr h="245747">
                <a:tc>
                  <a:txBody>
                    <a:bodyPr/>
                    <a:lstStyle/>
                    <a:p>
                      <a:pPr algn="ctr">
                        <a:lnSpc>
                          <a:spcPct val="115000"/>
                        </a:lnSpc>
                        <a:spcAft>
                          <a:spcPts val="0"/>
                        </a:spcAft>
                      </a:pPr>
                      <a:r>
                        <a:rPr lang="es-ES" sz="1050">
                          <a:effectLst/>
                        </a:rPr>
                        <a:t>6</a:t>
                      </a:r>
                      <a:endParaRPr lang="es-EC" sz="1100">
                        <a:solidFill>
                          <a:srgbClr val="000000"/>
                        </a:solidFill>
                        <a:effectLst/>
                        <a:latin typeface="Times New Roman"/>
                        <a:ea typeface="Calibri"/>
                        <a:cs typeface="Angsana New"/>
                      </a:endParaRPr>
                    </a:p>
                  </a:txBody>
                  <a:tcPr marL="46362" marR="46362" marT="0" marB="0"/>
                </a:tc>
                <a:tc>
                  <a:txBody>
                    <a:bodyPr/>
                    <a:lstStyle/>
                    <a:p>
                      <a:pPr algn="just">
                        <a:lnSpc>
                          <a:spcPct val="115000"/>
                        </a:lnSpc>
                        <a:spcAft>
                          <a:spcPts val="0"/>
                        </a:spcAft>
                      </a:pPr>
                      <a:r>
                        <a:rPr lang="es-ES" sz="1050">
                          <a:effectLst/>
                        </a:rPr>
                        <a:t>Puente Hotel Colibrí</a:t>
                      </a:r>
                      <a:endParaRPr lang="es-EC" sz="1100">
                        <a:solidFill>
                          <a:srgbClr val="000000"/>
                        </a:solidFill>
                        <a:effectLst/>
                        <a:latin typeface="Times New Roman"/>
                        <a:ea typeface="Calibri"/>
                        <a:cs typeface="Angsana New"/>
                      </a:endParaRPr>
                    </a:p>
                  </a:txBody>
                  <a:tcPr marL="46362" marR="46362" marT="0" marB="0"/>
                </a:tc>
                <a:tc>
                  <a:txBody>
                    <a:bodyPr/>
                    <a:lstStyle/>
                    <a:p>
                      <a:pPr algn="ctr">
                        <a:lnSpc>
                          <a:spcPct val="115000"/>
                        </a:lnSpc>
                        <a:spcAft>
                          <a:spcPts val="0"/>
                        </a:spcAft>
                      </a:pPr>
                      <a:r>
                        <a:rPr lang="es-ES" sz="1050">
                          <a:effectLst/>
                        </a:rPr>
                        <a:t>12,45</a:t>
                      </a:r>
                      <a:endParaRPr lang="es-EC" sz="1100">
                        <a:solidFill>
                          <a:srgbClr val="000000"/>
                        </a:solidFill>
                        <a:effectLst/>
                        <a:latin typeface="Times New Roman"/>
                        <a:ea typeface="Calibri"/>
                        <a:cs typeface="Angsana New"/>
                      </a:endParaRPr>
                    </a:p>
                  </a:txBody>
                  <a:tcPr marL="46362" marR="46362" marT="0" marB="0"/>
                </a:tc>
                <a:tc>
                  <a:txBody>
                    <a:bodyPr/>
                    <a:lstStyle/>
                    <a:p>
                      <a:pPr algn="ctr">
                        <a:lnSpc>
                          <a:spcPct val="115000"/>
                        </a:lnSpc>
                        <a:spcAft>
                          <a:spcPts val="0"/>
                        </a:spcAft>
                      </a:pPr>
                      <a:r>
                        <a:rPr lang="es-ES" sz="1050">
                          <a:effectLst/>
                        </a:rPr>
                        <a:t>Derecho</a:t>
                      </a:r>
                      <a:endParaRPr lang="es-EC" sz="1100">
                        <a:solidFill>
                          <a:srgbClr val="000000"/>
                        </a:solidFill>
                        <a:effectLst/>
                        <a:latin typeface="Times New Roman"/>
                        <a:ea typeface="Calibri"/>
                        <a:cs typeface="Angsana New"/>
                      </a:endParaRPr>
                    </a:p>
                  </a:txBody>
                  <a:tcPr marL="46362" marR="46362" marT="0" marB="0"/>
                </a:tc>
              </a:tr>
              <a:tr h="245747">
                <a:tc>
                  <a:txBody>
                    <a:bodyPr/>
                    <a:lstStyle/>
                    <a:p>
                      <a:pPr algn="ctr">
                        <a:lnSpc>
                          <a:spcPct val="115000"/>
                        </a:lnSpc>
                        <a:spcAft>
                          <a:spcPts val="0"/>
                        </a:spcAft>
                      </a:pPr>
                      <a:r>
                        <a:rPr lang="es-ES" sz="1050">
                          <a:effectLst/>
                        </a:rPr>
                        <a:t>7</a:t>
                      </a:r>
                      <a:endParaRPr lang="es-EC" sz="1100">
                        <a:solidFill>
                          <a:srgbClr val="000000"/>
                        </a:solidFill>
                        <a:effectLst/>
                        <a:latin typeface="Times New Roman"/>
                        <a:ea typeface="Calibri"/>
                        <a:cs typeface="Angsana New"/>
                      </a:endParaRPr>
                    </a:p>
                  </a:txBody>
                  <a:tcPr marL="46362" marR="46362" marT="0" marB="0"/>
                </a:tc>
                <a:tc>
                  <a:txBody>
                    <a:bodyPr/>
                    <a:lstStyle/>
                    <a:p>
                      <a:pPr algn="just">
                        <a:lnSpc>
                          <a:spcPct val="115000"/>
                        </a:lnSpc>
                        <a:spcAft>
                          <a:spcPts val="0"/>
                        </a:spcAft>
                      </a:pPr>
                      <a:r>
                        <a:rPr lang="es-ES" sz="1050">
                          <a:effectLst/>
                        </a:rPr>
                        <a:t>Gas Petrocomercial</a:t>
                      </a:r>
                      <a:endParaRPr lang="es-EC" sz="1100">
                        <a:solidFill>
                          <a:srgbClr val="000000"/>
                        </a:solidFill>
                        <a:effectLst/>
                        <a:latin typeface="Times New Roman"/>
                        <a:ea typeface="Calibri"/>
                        <a:cs typeface="Angsana New"/>
                      </a:endParaRPr>
                    </a:p>
                  </a:txBody>
                  <a:tcPr marL="46362" marR="46362" marT="0" marB="0"/>
                </a:tc>
                <a:tc>
                  <a:txBody>
                    <a:bodyPr/>
                    <a:lstStyle/>
                    <a:p>
                      <a:pPr algn="ctr">
                        <a:lnSpc>
                          <a:spcPct val="115000"/>
                        </a:lnSpc>
                        <a:spcAft>
                          <a:spcPts val="0"/>
                        </a:spcAft>
                      </a:pPr>
                      <a:r>
                        <a:rPr lang="es-ES" sz="1050">
                          <a:effectLst/>
                        </a:rPr>
                        <a:t>12,46</a:t>
                      </a:r>
                      <a:endParaRPr lang="es-EC" sz="1100">
                        <a:solidFill>
                          <a:srgbClr val="000000"/>
                        </a:solidFill>
                        <a:effectLst/>
                        <a:latin typeface="Times New Roman"/>
                        <a:ea typeface="Calibri"/>
                        <a:cs typeface="Angsana New"/>
                      </a:endParaRPr>
                    </a:p>
                  </a:txBody>
                  <a:tcPr marL="46362" marR="46362" marT="0" marB="0"/>
                </a:tc>
                <a:tc>
                  <a:txBody>
                    <a:bodyPr/>
                    <a:lstStyle/>
                    <a:p>
                      <a:pPr algn="ctr">
                        <a:lnSpc>
                          <a:spcPct val="115000"/>
                        </a:lnSpc>
                        <a:spcAft>
                          <a:spcPts val="0"/>
                        </a:spcAft>
                      </a:pPr>
                      <a:r>
                        <a:rPr lang="es-ES" sz="1050">
                          <a:effectLst/>
                        </a:rPr>
                        <a:t>Derecho</a:t>
                      </a:r>
                      <a:endParaRPr lang="es-EC" sz="1100">
                        <a:solidFill>
                          <a:srgbClr val="000000"/>
                        </a:solidFill>
                        <a:effectLst/>
                        <a:latin typeface="Times New Roman"/>
                        <a:ea typeface="Calibri"/>
                        <a:cs typeface="Angsana New"/>
                      </a:endParaRPr>
                    </a:p>
                  </a:txBody>
                  <a:tcPr marL="46362" marR="46362" marT="0" marB="0"/>
                </a:tc>
              </a:tr>
              <a:tr h="245747">
                <a:tc>
                  <a:txBody>
                    <a:bodyPr/>
                    <a:lstStyle/>
                    <a:p>
                      <a:pPr algn="ctr">
                        <a:lnSpc>
                          <a:spcPct val="115000"/>
                        </a:lnSpc>
                        <a:spcAft>
                          <a:spcPts val="0"/>
                        </a:spcAft>
                      </a:pPr>
                      <a:r>
                        <a:rPr lang="es-ES" sz="1050">
                          <a:effectLst/>
                        </a:rPr>
                        <a:t>8</a:t>
                      </a:r>
                      <a:endParaRPr lang="es-EC" sz="1100">
                        <a:solidFill>
                          <a:srgbClr val="000000"/>
                        </a:solidFill>
                        <a:effectLst/>
                        <a:latin typeface="Times New Roman"/>
                        <a:ea typeface="Calibri"/>
                        <a:cs typeface="Angsana New"/>
                      </a:endParaRPr>
                    </a:p>
                  </a:txBody>
                  <a:tcPr marL="46362" marR="46362" marT="0" marB="0"/>
                </a:tc>
                <a:tc>
                  <a:txBody>
                    <a:bodyPr/>
                    <a:lstStyle/>
                    <a:p>
                      <a:pPr algn="just">
                        <a:lnSpc>
                          <a:spcPct val="115000"/>
                        </a:lnSpc>
                        <a:spcAft>
                          <a:spcPts val="0"/>
                        </a:spcAft>
                      </a:pPr>
                      <a:r>
                        <a:rPr lang="es-ES" sz="1050">
                          <a:effectLst/>
                        </a:rPr>
                        <a:t>Gas Petrocomercial</a:t>
                      </a:r>
                      <a:endParaRPr lang="es-EC" sz="1100">
                        <a:solidFill>
                          <a:srgbClr val="000000"/>
                        </a:solidFill>
                        <a:effectLst/>
                        <a:latin typeface="Times New Roman"/>
                        <a:ea typeface="Calibri"/>
                        <a:cs typeface="Angsana New"/>
                      </a:endParaRPr>
                    </a:p>
                  </a:txBody>
                  <a:tcPr marL="46362" marR="46362" marT="0" marB="0"/>
                </a:tc>
                <a:tc>
                  <a:txBody>
                    <a:bodyPr/>
                    <a:lstStyle/>
                    <a:p>
                      <a:pPr algn="ctr">
                        <a:lnSpc>
                          <a:spcPct val="115000"/>
                        </a:lnSpc>
                        <a:spcAft>
                          <a:spcPts val="0"/>
                        </a:spcAft>
                      </a:pPr>
                      <a:r>
                        <a:rPr lang="es-ES" sz="1050">
                          <a:effectLst/>
                        </a:rPr>
                        <a:t>12,42</a:t>
                      </a:r>
                      <a:endParaRPr lang="es-EC" sz="1100">
                        <a:solidFill>
                          <a:srgbClr val="000000"/>
                        </a:solidFill>
                        <a:effectLst/>
                        <a:latin typeface="Times New Roman"/>
                        <a:ea typeface="Calibri"/>
                        <a:cs typeface="Angsana New"/>
                      </a:endParaRPr>
                    </a:p>
                  </a:txBody>
                  <a:tcPr marL="46362" marR="46362" marT="0" marB="0"/>
                </a:tc>
                <a:tc>
                  <a:txBody>
                    <a:bodyPr/>
                    <a:lstStyle/>
                    <a:p>
                      <a:pPr algn="ctr">
                        <a:lnSpc>
                          <a:spcPct val="115000"/>
                        </a:lnSpc>
                        <a:spcAft>
                          <a:spcPts val="0"/>
                        </a:spcAft>
                      </a:pPr>
                      <a:r>
                        <a:rPr lang="es-ES" sz="1050">
                          <a:effectLst/>
                        </a:rPr>
                        <a:t>Derecho</a:t>
                      </a:r>
                      <a:endParaRPr lang="es-EC" sz="1100">
                        <a:solidFill>
                          <a:srgbClr val="000000"/>
                        </a:solidFill>
                        <a:effectLst/>
                        <a:latin typeface="Times New Roman"/>
                        <a:ea typeface="Calibri"/>
                        <a:cs typeface="Angsana New"/>
                      </a:endParaRPr>
                    </a:p>
                  </a:txBody>
                  <a:tcPr marL="46362" marR="46362" marT="0" marB="0"/>
                </a:tc>
              </a:tr>
              <a:tr h="245747">
                <a:tc>
                  <a:txBody>
                    <a:bodyPr/>
                    <a:lstStyle/>
                    <a:p>
                      <a:pPr algn="ctr">
                        <a:lnSpc>
                          <a:spcPct val="115000"/>
                        </a:lnSpc>
                        <a:spcAft>
                          <a:spcPts val="0"/>
                        </a:spcAft>
                      </a:pPr>
                      <a:r>
                        <a:rPr lang="es-ES" sz="1050">
                          <a:effectLst/>
                        </a:rPr>
                        <a:t>9</a:t>
                      </a:r>
                      <a:endParaRPr lang="es-EC" sz="1100">
                        <a:solidFill>
                          <a:srgbClr val="000000"/>
                        </a:solidFill>
                        <a:effectLst/>
                        <a:latin typeface="Times New Roman"/>
                        <a:ea typeface="Calibri"/>
                        <a:cs typeface="Angsana New"/>
                      </a:endParaRPr>
                    </a:p>
                  </a:txBody>
                  <a:tcPr marL="46362" marR="46362" marT="0" marB="0"/>
                </a:tc>
                <a:tc>
                  <a:txBody>
                    <a:bodyPr/>
                    <a:lstStyle/>
                    <a:p>
                      <a:pPr algn="just">
                        <a:lnSpc>
                          <a:spcPct val="115000"/>
                        </a:lnSpc>
                        <a:spcAft>
                          <a:spcPts val="0"/>
                        </a:spcAft>
                      </a:pPr>
                      <a:r>
                        <a:rPr lang="es-ES" sz="1050">
                          <a:effectLst/>
                        </a:rPr>
                        <a:t>Gas Petrocomercial</a:t>
                      </a:r>
                      <a:endParaRPr lang="es-EC" sz="1100">
                        <a:solidFill>
                          <a:srgbClr val="000000"/>
                        </a:solidFill>
                        <a:effectLst/>
                        <a:latin typeface="Times New Roman"/>
                        <a:ea typeface="Calibri"/>
                        <a:cs typeface="Angsana New"/>
                      </a:endParaRPr>
                    </a:p>
                  </a:txBody>
                  <a:tcPr marL="46362" marR="46362" marT="0" marB="0"/>
                </a:tc>
                <a:tc>
                  <a:txBody>
                    <a:bodyPr/>
                    <a:lstStyle/>
                    <a:p>
                      <a:pPr algn="ctr">
                        <a:lnSpc>
                          <a:spcPct val="115000"/>
                        </a:lnSpc>
                        <a:spcAft>
                          <a:spcPts val="0"/>
                        </a:spcAft>
                      </a:pPr>
                      <a:r>
                        <a:rPr lang="es-ES" sz="1050">
                          <a:effectLst/>
                        </a:rPr>
                        <a:t>12,30</a:t>
                      </a:r>
                      <a:endParaRPr lang="es-EC" sz="1100">
                        <a:solidFill>
                          <a:srgbClr val="000000"/>
                        </a:solidFill>
                        <a:effectLst/>
                        <a:latin typeface="Times New Roman"/>
                        <a:ea typeface="Calibri"/>
                        <a:cs typeface="Angsana New"/>
                      </a:endParaRPr>
                    </a:p>
                  </a:txBody>
                  <a:tcPr marL="46362" marR="46362" marT="0" marB="0"/>
                </a:tc>
                <a:tc>
                  <a:txBody>
                    <a:bodyPr/>
                    <a:lstStyle/>
                    <a:p>
                      <a:pPr algn="ctr">
                        <a:lnSpc>
                          <a:spcPct val="115000"/>
                        </a:lnSpc>
                        <a:spcAft>
                          <a:spcPts val="0"/>
                        </a:spcAft>
                      </a:pPr>
                      <a:r>
                        <a:rPr lang="es-ES" sz="1050">
                          <a:effectLst/>
                        </a:rPr>
                        <a:t>Derecho</a:t>
                      </a:r>
                      <a:endParaRPr lang="es-EC" sz="1100">
                        <a:solidFill>
                          <a:srgbClr val="000000"/>
                        </a:solidFill>
                        <a:effectLst/>
                        <a:latin typeface="Times New Roman"/>
                        <a:ea typeface="Calibri"/>
                        <a:cs typeface="Angsana New"/>
                      </a:endParaRPr>
                    </a:p>
                  </a:txBody>
                  <a:tcPr marL="46362" marR="46362" marT="0" marB="0"/>
                </a:tc>
              </a:tr>
              <a:tr h="338587">
                <a:tc>
                  <a:txBody>
                    <a:bodyPr/>
                    <a:lstStyle/>
                    <a:p>
                      <a:pPr algn="ctr">
                        <a:lnSpc>
                          <a:spcPct val="115000"/>
                        </a:lnSpc>
                        <a:spcAft>
                          <a:spcPts val="0"/>
                        </a:spcAft>
                      </a:pPr>
                      <a:r>
                        <a:rPr lang="es-ES" sz="1050">
                          <a:effectLst/>
                        </a:rPr>
                        <a:t>10</a:t>
                      </a:r>
                      <a:endParaRPr lang="es-EC" sz="1100">
                        <a:solidFill>
                          <a:srgbClr val="000000"/>
                        </a:solidFill>
                        <a:effectLst/>
                        <a:latin typeface="Times New Roman"/>
                        <a:ea typeface="Calibri"/>
                        <a:cs typeface="Angsana New"/>
                      </a:endParaRPr>
                    </a:p>
                  </a:txBody>
                  <a:tcPr marL="46362" marR="46362" marT="0" marB="0"/>
                </a:tc>
                <a:tc>
                  <a:txBody>
                    <a:bodyPr/>
                    <a:lstStyle/>
                    <a:p>
                      <a:pPr algn="just">
                        <a:lnSpc>
                          <a:spcPct val="115000"/>
                        </a:lnSpc>
                        <a:spcAft>
                          <a:spcPts val="0"/>
                        </a:spcAft>
                      </a:pPr>
                      <a:r>
                        <a:rPr lang="es-ES" sz="1050">
                          <a:effectLst/>
                        </a:rPr>
                        <a:t>Gas Petrocomercial Frente</a:t>
                      </a:r>
                      <a:endParaRPr lang="es-EC" sz="1100">
                        <a:solidFill>
                          <a:srgbClr val="000000"/>
                        </a:solidFill>
                        <a:effectLst/>
                        <a:latin typeface="Times New Roman"/>
                        <a:ea typeface="Calibri"/>
                        <a:cs typeface="Angsana New"/>
                      </a:endParaRPr>
                    </a:p>
                  </a:txBody>
                  <a:tcPr marL="46362" marR="46362" marT="0" marB="0"/>
                </a:tc>
                <a:tc>
                  <a:txBody>
                    <a:bodyPr/>
                    <a:lstStyle/>
                    <a:p>
                      <a:pPr algn="ctr">
                        <a:lnSpc>
                          <a:spcPct val="115000"/>
                        </a:lnSpc>
                        <a:spcAft>
                          <a:spcPts val="0"/>
                        </a:spcAft>
                      </a:pPr>
                      <a:r>
                        <a:rPr lang="es-ES" sz="1050">
                          <a:effectLst/>
                        </a:rPr>
                        <a:t>12,50</a:t>
                      </a:r>
                      <a:endParaRPr lang="es-EC" sz="1100">
                        <a:solidFill>
                          <a:srgbClr val="000000"/>
                        </a:solidFill>
                        <a:effectLst/>
                        <a:latin typeface="Times New Roman"/>
                        <a:ea typeface="Calibri"/>
                        <a:cs typeface="Angsana New"/>
                      </a:endParaRPr>
                    </a:p>
                  </a:txBody>
                  <a:tcPr marL="46362" marR="46362" marT="0" marB="0"/>
                </a:tc>
                <a:tc>
                  <a:txBody>
                    <a:bodyPr/>
                    <a:lstStyle/>
                    <a:p>
                      <a:pPr algn="ctr">
                        <a:lnSpc>
                          <a:spcPct val="115000"/>
                        </a:lnSpc>
                        <a:spcAft>
                          <a:spcPts val="0"/>
                        </a:spcAft>
                      </a:pPr>
                      <a:r>
                        <a:rPr lang="es-ES" sz="1050">
                          <a:effectLst/>
                        </a:rPr>
                        <a:t>Izquierdo</a:t>
                      </a:r>
                      <a:endParaRPr lang="es-EC" sz="1100">
                        <a:solidFill>
                          <a:srgbClr val="000000"/>
                        </a:solidFill>
                        <a:effectLst/>
                        <a:latin typeface="Times New Roman"/>
                        <a:ea typeface="Calibri"/>
                        <a:cs typeface="Angsana New"/>
                      </a:endParaRPr>
                    </a:p>
                  </a:txBody>
                  <a:tcPr marL="46362" marR="46362" marT="0" marB="0"/>
                </a:tc>
              </a:tr>
              <a:tr h="338587">
                <a:tc>
                  <a:txBody>
                    <a:bodyPr/>
                    <a:lstStyle/>
                    <a:p>
                      <a:pPr algn="ctr">
                        <a:lnSpc>
                          <a:spcPct val="115000"/>
                        </a:lnSpc>
                        <a:spcAft>
                          <a:spcPts val="0"/>
                        </a:spcAft>
                      </a:pPr>
                      <a:r>
                        <a:rPr lang="es-ES" sz="1050">
                          <a:effectLst/>
                        </a:rPr>
                        <a:t>11</a:t>
                      </a:r>
                      <a:endParaRPr lang="es-EC" sz="1100">
                        <a:solidFill>
                          <a:srgbClr val="000000"/>
                        </a:solidFill>
                        <a:effectLst/>
                        <a:latin typeface="Times New Roman"/>
                        <a:ea typeface="Calibri"/>
                        <a:cs typeface="Angsana New"/>
                      </a:endParaRPr>
                    </a:p>
                  </a:txBody>
                  <a:tcPr marL="46362" marR="46362" marT="0" marB="0"/>
                </a:tc>
                <a:tc>
                  <a:txBody>
                    <a:bodyPr/>
                    <a:lstStyle/>
                    <a:p>
                      <a:pPr algn="just">
                        <a:lnSpc>
                          <a:spcPct val="115000"/>
                        </a:lnSpc>
                        <a:spcAft>
                          <a:spcPts val="0"/>
                        </a:spcAft>
                      </a:pPr>
                      <a:r>
                        <a:rPr lang="es-ES" sz="1050">
                          <a:effectLst/>
                        </a:rPr>
                        <a:t>Gas Petrocomercial Frente</a:t>
                      </a:r>
                      <a:endParaRPr lang="es-EC" sz="1100">
                        <a:solidFill>
                          <a:srgbClr val="000000"/>
                        </a:solidFill>
                        <a:effectLst/>
                        <a:latin typeface="Times New Roman"/>
                        <a:ea typeface="Calibri"/>
                        <a:cs typeface="Angsana New"/>
                      </a:endParaRPr>
                    </a:p>
                  </a:txBody>
                  <a:tcPr marL="46362" marR="46362" marT="0" marB="0"/>
                </a:tc>
                <a:tc>
                  <a:txBody>
                    <a:bodyPr/>
                    <a:lstStyle/>
                    <a:p>
                      <a:pPr algn="ctr">
                        <a:lnSpc>
                          <a:spcPct val="115000"/>
                        </a:lnSpc>
                        <a:spcAft>
                          <a:spcPts val="0"/>
                        </a:spcAft>
                      </a:pPr>
                      <a:r>
                        <a:rPr lang="es-ES" sz="1050">
                          <a:effectLst/>
                        </a:rPr>
                        <a:t>12, 50</a:t>
                      </a:r>
                      <a:endParaRPr lang="es-EC" sz="1100">
                        <a:solidFill>
                          <a:srgbClr val="000000"/>
                        </a:solidFill>
                        <a:effectLst/>
                        <a:latin typeface="Times New Roman"/>
                        <a:ea typeface="Calibri"/>
                        <a:cs typeface="Angsana New"/>
                      </a:endParaRPr>
                    </a:p>
                  </a:txBody>
                  <a:tcPr marL="46362" marR="46362" marT="0" marB="0"/>
                </a:tc>
                <a:tc>
                  <a:txBody>
                    <a:bodyPr/>
                    <a:lstStyle/>
                    <a:p>
                      <a:pPr algn="ctr">
                        <a:lnSpc>
                          <a:spcPct val="115000"/>
                        </a:lnSpc>
                        <a:spcAft>
                          <a:spcPts val="0"/>
                        </a:spcAft>
                      </a:pPr>
                      <a:r>
                        <a:rPr lang="es-ES" sz="1050">
                          <a:effectLst/>
                        </a:rPr>
                        <a:t>Izquierdo</a:t>
                      </a:r>
                      <a:endParaRPr lang="es-EC" sz="1100">
                        <a:solidFill>
                          <a:srgbClr val="000000"/>
                        </a:solidFill>
                        <a:effectLst/>
                        <a:latin typeface="Times New Roman"/>
                        <a:ea typeface="Calibri"/>
                        <a:cs typeface="Angsana New"/>
                      </a:endParaRPr>
                    </a:p>
                  </a:txBody>
                  <a:tcPr marL="46362" marR="46362" marT="0" marB="0"/>
                </a:tc>
              </a:tr>
              <a:tr h="338587">
                <a:tc>
                  <a:txBody>
                    <a:bodyPr/>
                    <a:lstStyle/>
                    <a:p>
                      <a:pPr algn="ctr">
                        <a:lnSpc>
                          <a:spcPct val="115000"/>
                        </a:lnSpc>
                        <a:spcAft>
                          <a:spcPts val="0"/>
                        </a:spcAft>
                      </a:pPr>
                      <a:r>
                        <a:rPr lang="es-ES" sz="1050">
                          <a:effectLst/>
                        </a:rPr>
                        <a:t>12</a:t>
                      </a:r>
                      <a:endParaRPr lang="es-EC" sz="1100">
                        <a:solidFill>
                          <a:srgbClr val="000000"/>
                        </a:solidFill>
                        <a:effectLst/>
                        <a:latin typeface="Times New Roman"/>
                        <a:ea typeface="Calibri"/>
                        <a:cs typeface="Angsana New"/>
                      </a:endParaRPr>
                    </a:p>
                  </a:txBody>
                  <a:tcPr marL="46362" marR="46362" marT="0" marB="0"/>
                </a:tc>
                <a:tc>
                  <a:txBody>
                    <a:bodyPr/>
                    <a:lstStyle/>
                    <a:p>
                      <a:pPr algn="just">
                        <a:lnSpc>
                          <a:spcPct val="115000"/>
                        </a:lnSpc>
                        <a:spcAft>
                          <a:spcPts val="0"/>
                        </a:spcAft>
                      </a:pPr>
                      <a:r>
                        <a:rPr lang="es-ES" sz="1050">
                          <a:effectLst/>
                        </a:rPr>
                        <a:t>Gas Petrocomercial Frente</a:t>
                      </a:r>
                      <a:endParaRPr lang="es-EC" sz="1100">
                        <a:solidFill>
                          <a:srgbClr val="000000"/>
                        </a:solidFill>
                        <a:effectLst/>
                        <a:latin typeface="Times New Roman"/>
                        <a:ea typeface="Calibri"/>
                        <a:cs typeface="Angsana New"/>
                      </a:endParaRPr>
                    </a:p>
                  </a:txBody>
                  <a:tcPr marL="46362" marR="46362" marT="0" marB="0"/>
                </a:tc>
                <a:tc>
                  <a:txBody>
                    <a:bodyPr/>
                    <a:lstStyle/>
                    <a:p>
                      <a:pPr algn="ctr">
                        <a:lnSpc>
                          <a:spcPct val="115000"/>
                        </a:lnSpc>
                        <a:spcAft>
                          <a:spcPts val="0"/>
                        </a:spcAft>
                      </a:pPr>
                      <a:r>
                        <a:rPr lang="es-ES" sz="1050">
                          <a:effectLst/>
                        </a:rPr>
                        <a:t>12,40</a:t>
                      </a:r>
                      <a:endParaRPr lang="es-EC" sz="1100">
                        <a:solidFill>
                          <a:srgbClr val="000000"/>
                        </a:solidFill>
                        <a:effectLst/>
                        <a:latin typeface="Times New Roman"/>
                        <a:ea typeface="Calibri"/>
                        <a:cs typeface="Angsana New"/>
                      </a:endParaRPr>
                    </a:p>
                  </a:txBody>
                  <a:tcPr marL="46362" marR="46362" marT="0" marB="0"/>
                </a:tc>
                <a:tc>
                  <a:txBody>
                    <a:bodyPr/>
                    <a:lstStyle/>
                    <a:p>
                      <a:pPr algn="ctr">
                        <a:lnSpc>
                          <a:spcPct val="115000"/>
                        </a:lnSpc>
                        <a:spcAft>
                          <a:spcPts val="0"/>
                        </a:spcAft>
                      </a:pPr>
                      <a:r>
                        <a:rPr lang="es-ES" sz="1050">
                          <a:effectLst/>
                        </a:rPr>
                        <a:t>Izquierdo</a:t>
                      </a:r>
                      <a:endParaRPr lang="es-EC" sz="1100">
                        <a:solidFill>
                          <a:srgbClr val="000000"/>
                        </a:solidFill>
                        <a:effectLst/>
                        <a:latin typeface="Times New Roman"/>
                        <a:ea typeface="Calibri"/>
                        <a:cs typeface="Angsana New"/>
                      </a:endParaRPr>
                    </a:p>
                  </a:txBody>
                  <a:tcPr marL="46362" marR="46362" marT="0" marB="0"/>
                </a:tc>
              </a:tr>
              <a:tr h="245747">
                <a:tc>
                  <a:txBody>
                    <a:bodyPr/>
                    <a:lstStyle/>
                    <a:p>
                      <a:pPr algn="ctr">
                        <a:lnSpc>
                          <a:spcPct val="115000"/>
                        </a:lnSpc>
                        <a:spcAft>
                          <a:spcPts val="0"/>
                        </a:spcAft>
                      </a:pPr>
                      <a:r>
                        <a:rPr lang="es-ES" sz="1050">
                          <a:effectLst/>
                        </a:rPr>
                        <a:t>13</a:t>
                      </a:r>
                      <a:endParaRPr lang="es-EC" sz="1100">
                        <a:solidFill>
                          <a:srgbClr val="000000"/>
                        </a:solidFill>
                        <a:effectLst/>
                        <a:latin typeface="Times New Roman"/>
                        <a:ea typeface="Calibri"/>
                        <a:cs typeface="Angsana New"/>
                      </a:endParaRPr>
                    </a:p>
                  </a:txBody>
                  <a:tcPr marL="46362" marR="46362" marT="0" marB="0"/>
                </a:tc>
                <a:tc>
                  <a:txBody>
                    <a:bodyPr/>
                    <a:lstStyle/>
                    <a:p>
                      <a:pPr algn="just">
                        <a:lnSpc>
                          <a:spcPct val="115000"/>
                        </a:lnSpc>
                        <a:spcAft>
                          <a:spcPts val="0"/>
                        </a:spcAft>
                      </a:pPr>
                      <a:r>
                        <a:rPr lang="es-ES" sz="1050">
                          <a:effectLst/>
                        </a:rPr>
                        <a:t>Urb La Colina</a:t>
                      </a:r>
                      <a:endParaRPr lang="es-EC" sz="1100">
                        <a:solidFill>
                          <a:srgbClr val="000000"/>
                        </a:solidFill>
                        <a:effectLst/>
                        <a:latin typeface="Times New Roman"/>
                        <a:ea typeface="Calibri"/>
                        <a:cs typeface="Angsana New"/>
                      </a:endParaRPr>
                    </a:p>
                  </a:txBody>
                  <a:tcPr marL="46362" marR="46362" marT="0" marB="0"/>
                </a:tc>
                <a:tc>
                  <a:txBody>
                    <a:bodyPr/>
                    <a:lstStyle/>
                    <a:p>
                      <a:pPr algn="ctr">
                        <a:lnSpc>
                          <a:spcPct val="115000"/>
                        </a:lnSpc>
                        <a:spcAft>
                          <a:spcPts val="0"/>
                        </a:spcAft>
                      </a:pPr>
                      <a:r>
                        <a:rPr lang="es-ES" sz="1050">
                          <a:effectLst/>
                        </a:rPr>
                        <a:t>12,50</a:t>
                      </a:r>
                      <a:endParaRPr lang="es-EC" sz="1100">
                        <a:solidFill>
                          <a:srgbClr val="000000"/>
                        </a:solidFill>
                        <a:effectLst/>
                        <a:latin typeface="Times New Roman"/>
                        <a:ea typeface="Calibri"/>
                        <a:cs typeface="Angsana New"/>
                      </a:endParaRPr>
                    </a:p>
                  </a:txBody>
                  <a:tcPr marL="46362" marR="46362" marT="0" marB="0"/>
                </a:tc>
                <a:tc>
                  <a:txBody>
                    <a:bodyPr/>
                    <a:lstStyle/>
                    <a:p>
                      <a:pPr algn="ctr">
                        <a:lnSpc>
                          <a:spcPct val="115000"/>
                        </a:lnSpc>
                        <a:spcAft>
                          <a:spcPts val="0"/>
                        </a:spcAft>
                      </a:pPr>
                      <a:r>
                        <a:rPr lang="es-ES" sz="1050">
                          <a:effectLst/>
                        </a:rPr>
                        <a:t>Derecho</a:t>
                      </a:r>
                      <a:endParaRPr lang="es-EC" sz="1100">
                        <a:solidFill>
                          <a:srgbClr val="000000"/>
                        </a:solidFill>
                        <a:effectLst/>
                        <a:latin typeface="Times New Roman"/>
                        <a:ea typeface="Calibri"/>
                        <a:cs typeface="Angsana New"/>
                      </a:endParaRPr>
                    </a:p>
                  </a:txBody>
                  <a:tcPr marL="46362" marR="46362" marT="0" marB="0"/>
                </a:tc>
              </a:tr>
              <a:tr h="245747">
                <a:tc>
                  <a:txBody>
                    <a:bodyPr/>
                    <a:lstStyle/>
                    <a:p>
                      <a:pPr algn="ctr">
                        <a:lnSpc>
                          <a:spcPct val="115000"/>
                        </a:lnSpc>
                        <a:spcAft>
                          <a:spcPts val="0"/>
                        </a:spcAft>
                      </a:pPr>
                      <a:r>
                        <a:rPr lang="es-ES" sz="1050">
                          <a:effectLst/>
                        </a:rPr>
                        <a:t>14</a:t>
                      </a:r>
                      <a:endParaRPr lang="es-EC" sz="1100">
                        <a:solidFill>
                          <a:srgbClr val="000000"/>
                        </a:solidFill>
                        <a:effectLst/>
                        <a:latin typeface="Times New Roman"/>
                        <a:ea typeface="Calibri"/>
                        <a:cs typeface="Angsana New"/>
                      </a:endParaRPr>
                    </a:p>
                  </a:txBody>
                  <a:tcPr marL="46362" marR="46362" marT="0" marB="0"/>
                </a:tc>
                <a:tc>
                  <a:txBody>
                    <a:bodyPr/>
                    <a:lstStyle/>
                    <a:p>
                      <a:pPr algn="just">
                        <a:lnSpc>
                          <a:spcPct val="115000"/>
                        </a:lnSpc>
                        <a:spcAft>
                          <a:spcPts val="0"/>
                        </a:spcAft>
                      </a:pPr>
                      <a:r>
                        <a:rPr lang="es-ES" sz="1050">
                          <a:effectLst/>
                        </a:rPr>
                        <a:t>Urb La Colina</a:t>
                      </a:r>
                      <a:endParaRPr lang="es-EC" sz="1100">
                        <a:solidFill>
                          <a:srgbClr val="000000"/>
                        </a:solidFill>
                        <a:effectLst/>
                        <a:latin typeface="Times New Roman"/>
                        <a:ea typeface="Calibri"/>
                        <a:cs typeface="Angsana New"/>
                      </a:endParaRPr>
                    </a:p>
                  </a:txBody>
                  <a:tcPr marL="46362" marR="46362" marT="0" marB="0"/>
                </a:tc>
                <a:tc>
                  <a:txBody>
                    <a:bodyPr/>
                    <a:lstStyle/>
                    <a:p>
                      <a:pPr algn="ctr">
                        <a:lnSpc>
                          <a:spcPct val="115000"/>
                        </a:lnSpc>
                        <a:spcAft>
                          <a:spcPts val="0"/>
                        </a:spcAft>
                      </a:pPr>
                      <a:r>
                        <a:rPr lang="es-ES" sz="1050">
                          <a:effectLst/>
                        </a:rPr>
                        <a:t>12,50</a:t>
                      </a:r>
                      <a:endParaRPr lang="es-EC" sz="1100">
                        <a:solidFill>
                          <a:srgbClr val="000000"/>
                        </a:solidFill>
                        <a:effectLst/>
                        <a:latin typeface="Times New Roman"/>
                        <a:ea typeface="Calibri"/>
                        <a:cs typeface="Angsana New"/>
                      </a:endParaRPr>
                    </a:p>
                  </a:txBody>
                  <a:tcPr marL="46362" marR="46362" marT="0" marB="0"/>
                </a:tc>
                <a:tc>
                  <a:txBody>
                    <a:bodyPr/>
                    <a:lstStyle/>
                    <a:p>
                      <a:pPr algn="ctr">
                        <a:lnSpc>
                          <a:spcPct val="115000"/>
                        </a:lnSpc>
                        <a:spcAft>
                          <a:spcPts val="0"/>
                        </a:spcAft>
                      </a:pPr>
                      <a:r>
                        <a:rPr lang="es-ES" sz="1050">
                          <a:effectLst/>
                        </a:rPr>
                        <a:t>Derecho</a:t>
                      </a:r>
                      <a:endParaRPr lang="es-EC" sz="1100">
                        <a:solidFill>
                          <a:srgbClr val="000000"/>
                        </a:solidFill>
                        <a:effectLst/>
                        <a:latin typeface="Times New Roman"/>
                        <a:ea typeface="Calibri"/>
                        <a:cs typeface="Angsana New"/>
                      </a:endParaRPr>
                    </a:p>
                  </a:txBody>
                  <a:tcPr marL="46362" marR="46362" marT="0" marB="0"/>
                </a:tc>
              </a:tr>
              <a:tr h="245747">
                <a:tc>
                  <a:txBody>
                    <a:bodyPr/>
                    <a:lstStyle/>
                    <a:p>
                      <a:pPr algn="ctr">
                        <a:lnSpc>
                          <a:spcPct val="115000"/>
                        </a:lnSpc>
                        <a:spcAft>
                          <a:spcPts val="0"/>
                        </a:spcAft>
                      </a:pPr>
                      <a:r>
                        <a:rPr lang="es-ES" sz="1050">
                          <a:effectLst/>
                        </a:rPr>
                        <a:t>15</a:t>
                      </a:r>
                      <a:endParaRPr lang="es-EC" sz="1100">
                        <a:solidFill>
                          <a:srgbClr val="000000"/>
                        </a:solidFill>
                        <a:effectLst/>
                        <a:latin typeface="Times New Roman"/>
                        <a:ea typeface="Calibri"/>
                        <a:cs typeface="Angsana New"/>
                      </a:endParaRPr>
                    </a:p>
                  </a:txBody>
                  <a:tcPr marL="46362" marR="46362" marT="0" marB="0"/>
                </a:tc>
                <a:tc>
                  <a:txBody>
                    <a:bodyPr/>
                    <a:lstStyle/>
                    <a:p>
                      <a:pPr algn="just">
                        <a:lnSpc>
                          <a:spcPct val="115000"/>
                        </a:lnSpc>
                        <a:spcAft>
                          <a:spcPts val="0"/>
                        </a:spcAft>
                      </a:pPr>
                      <a:r>
                        <a:rPr lang="es-ES" sz="1050">
                          <a:effectLst/>
                        </a:rPr>
                        <a:t>Urb La Colina</a:t>
                      </a:r>
                      <a:endParaRPr lang="es-EC" sz="1100">
                        <a:solidFill>
                          <a:srgbClr val="000000"/>
                        </a:solidFill>
                        <a:effectLst/>
                        <a:latin typeface="Times New Roman"/>
                        <a:ea typeface="Calibri"/>
                        <a:cs typeface="Angsana New"/>
                      </a:endParaRPr>
                    </a:p>
                  </a:txBody>
                  <a:tcPr marL="46362" marR="46362" marT="0" marB="0"/>
                </a:tc>
                <a:tc>
                  <a:txBody>
                    <a:bodyPr/>
                    <a:lstStyle/>
                    <a:p>
                      <a:pPr algn="ctr">
                        <a:lnSpc>
                          <a:spcPct val="115000"/>
                        </a:lnSpc>
                        <a:spcAft>
                          <a:spcPts val="0"/>
                        </a:spcAft>
                      </a:pPr>
                      <a:r>
                        <a:rPr lang="es-ES" sz="1050">
                          <a:effectLst/>
                        </a:rPr>
                        <a:t>12,50</a:t>
                      </a:r>
                      <a:endParaRPr lang="es-EC" sz="1100">
                        <a:solidFill>
                          <a:srgbClr val="000000"/>
                        </a:solidFill>
                        <a:effectLst/>
                        <a:latin typeface="Times New Roman"/>
                        <a:ea typeface="Calibri"/>
                        <a:cs typeface="Angsana New"/>
                      </a:endParaRPr>
                    </a:p>
                  </a:txBody>
                  <a:tcPr marL="46362" marR="46362" marT="0" marB="0"/>
                </a:tc>
                <a:tc>
                  <a:txBody>
                    <a:bodyPr/>
                    <a:lstStyle/>
                    <a:p>
                      <a:pPr algn="ctr">
                        <a:lnSpc>
                          <a:spcPct val="115000"/>
                        </a:lnSpc>
                        <a:spcAft>
                          <a:spcPts val="0"/>
                        </a:spcAft>
                      </a:pPr>
                      <a:r>
                        <a:rPr lang="es-ES" sz="1050">
                          <a:effectLst/>
                        </a:rPr>
                        <a:t>Derecho</a:t>
                      </a:r>
                      <a:endParaRPr lang="es-EC" sz="1100">
                        <a:solidFill>
                          <a:srgbClr val="000000"/>
                        </a:solidFill>
                        <a:effectLst/>
                        <a:latin typeface="Times New Roman"/>
                        <a:ea typeface="Calibri"/>
                        <a:cs typeface="Angsana New"/>
                      </a:endParaRPr>
                    </a:p>
                  </a:txBody>
                  <a:tcPr marL="46362" marR="46362" marT="0" marB="0"/>
                </a:tc>
              </a:tr>
              <a:tr h="245747">
                <a:tc>
                  <a:txBody>
                    <a:bodyPr/>
                    <a:lstStyle/>
                    <a:p>
                      <a:pPr algn="ctr">
                        <a:lnSpc>
                          <a:spcPct val="115000"/>
                        </a:lnSpc>
                        <a:spcAft>
                          <a:spcPts val="0"/>
                        </a:spcAft>
                      </a:pPr>
                      <a:r>
                        <a:rPr lang="es-ES" sz="1050">
                          <a:effectLst/>
                        </a:rPr>
                        <a:t>16</a:t>
                      </a:r>
                      <a:endParaRPr lang="es-EC" sz="1100">
                        <a:solidFill>
                          <a:srgbClr val="000000"/>
                        </a:solidFill>
                        <a:effectLst/>
                        <a:latin typeface="Times New Roman"/>
                        <a:ea typeface="Calibri"/>
                        <a:cs typeface="Angsana New"/>
                      </a:endParaRPr>
                    </a:p>
                  </a:txBody>
                  <a:tcPr marL="46362" marR="46362" marT="0" marB="0"/>
                </a:tc>
                <a:tc>
                  <a:txBody>
                    <a:bodyPr/>
                    <a:lstStyle/>
                    <a:p>
                      <a:pPr algn="just">
                        <a:lnSpc>
                          <a:spcPct val="115000"/>
                        </a:lnSpc>
                        <a:spcAft>
                          <a:spcPts val="0"/>
                        </a:spcAft>
                      </a:pPr>
                      <a:r>
                        <a:rPr lang="es-ES" sz="1050">
                          <a:effectLst/>
                        </a:rPr>
                        <a:t>Parada De Buses ESPE</a:t>
                      </a:r>
                      <a:endParaRPr lang="es-EC" sz="1100">
                        <a:solidFill>
                          <a:srgbClr val="000000"/>
                        </a:solidFill>
                        <a:effectLst/>
                        <a:latin typeface="Times New Roman"/>
                        <a:ea typeface="Calibri"/>
                        <a:cs typeface="Angsana New"/>
                      </a:endParaRPr>
                    </a:p>
                  </a:txBody>
                  <a:tcPr marL="46362" marR="46362" marT="0" marB="0"/>
                </a:tc>
                <a:tc>
                  <a:txBody>
                    <a:bodyPr/>
                    <a:lstStyle/>
                    <a:p>
                      <a:pPr algn="ctr">
                        <a:lnSpc>
                          <a:spcPct val="115000"/>
                        </a:lnSpc>
                        <a:spcAft>
                          <a:spcPts val="0"/>
                        </a:spcAft>
                      </a:pPr>
                      <a:r>
                        <a:rPr lang="es-ES" sz="1050">
                          <a:effectLst/>
                        </a:rPr>
                        <a:t>12,45</a:t>
                      </a:r>
                      <a:endParaRPr lang="es-EC" sz="1100">
                        <a:solidFill>
                          <a:srgbClr val="000000"/>
                        </a:solidFill>
                        <a:effectLst/>
                        <a:latin typeface="Times New Roman"/>
                        <a:ea typeface="Calibri"/>
                        <a:cs typeface="Angsana New"/>
                      </a:endParaRPr>
                    </a:p>
                  </a:txBody>
                  <a:tcPr marL="46362" marR="46362" marT="0" marB="0"/>
                </a:tc>
                <a:tc>
                  <a:txBody>
                    <a:bodyPr/>
                    <a:lstStyle/>
                    <a:p>
                      <a:pPr algn="ctr">
                        <a:lnSpc>
                          <a:spcPct val="115000"/>
                        </a:lnSpc>
                        <a:spcAft>
                          <a:spcPts val="0"/>
                        </a:spcAft>
                      </a:pPr>
                      <a:r>
                        <a:rPr lang="es-ES" sz="1050">
                          <a:effectLst/>
                        </a:rPr>
                        <a:t>Izquierdo</a:t>
                      </a:r>
                      <a:endParaRPr lang="es-EC" sz="1100">
                        <a:solidFill>
                          <a:srgbClr val="000000"/>
                        </a:solidFill>
                        <a:effectLst/>
                        <a:latin typeface="Times New Roman"/>
                        <a:ea typeface="Calibri"/>
                        <a:cs typeface="Angsana New"/>
                      </a:endParaRPr>
                    </a:p>
                  </a:txBody>
                  <a:tcPr marL="46362" marR="46362" marT="0" marB="0"/>
                </a:tc>
              </a:tr>
              <a:tr h="245747">
                <a:tc>
                  <a:txBody>
                    <a:bodyPr/>
                    <a:lstStyle/>
                    <a:p>
                      <a:pPr algn="ctr">
                        <a:lnSpc>
                          <a:spcPct val="115000"/>
                        </a:lnSpc>
                        <a:spcAft>
                          <a:spcPts val="0"/>
                        </a:spcAft>
                      </a:pPr>
                      <a:r>
                        <a:rPr lang="es-ES" sz="1050">
                          <a:effectLst/>
                        </a:rPr>
                        <a:t>17</a:t>
                      </a:r>
                      <a:endParaRPr lang="es-EC" sz="1100">
                        <a:solidFill>
                          <a:srgbClr val="000000"/>
                        </a:solidFill>
                        <a:effectLst/>
                        <a:latin typeface="Times New Roman"/>
                        <a:ea typeface="Calibri"/>
                        <a:cs typeface="Angsana New"/>
                      </a:endParaRPr>
                    </a:p>
                  </a:txBody>
                  <a:tcPr marL="46362" marR="46362" marT="0" marB="0"/>
                </a:tc>
                <a:tc>
                  <a:txBody>
                    <a:bodyPr/>
                    <a:lstStyle/>
                    <a:p>
                      <a:pPr algn="just">
                        <a:lnSpc>
                          <a:spcPct val="115000"/>
                        </a:lnSpc>
                        <a:spcAft>
                          <a:spcPts val="0"/>
                        </a:spcAft>
                      </a:pPr>
                      <a:r>
                        <a:rPr lang="es-ES" sz="1050">
                          <a:effectLst/>
                        </a:rPr>
                        <a:t>Parada De Buses ESPE</a:t>
                      </a:r>
                      <a:endParaRPr lang="es-EC" sz="1100">
                        <a:solidFill>
                          <a:srgbClr val="000000"/>
                        </a:solidFill>
                        <a:effectLst/>
                        <a:latin typeface="Times New Roman"/>
                        <a:ea typeface="Calibri"/>
                        <a:cs typeface="Angsana New"/>
                      </a:endParaRPr>
                    </a:p>
                  </a:txBody>
                  <a:tcPr marL="46362" marR="46362" marT="0" marB="0"/>
                </a:tc>
                <a:tc>
                  <a:txBody>
                    <a:bodyPr/>
                    <a:lstStyle/>
                    <a:p>
                      <a:pPr algn="ctr">
                        <a:lnSpc>
                          <a:spcPct val="115000"/>
                        </a:lnSpc>
                        <a:spcAft>
                          <a:spcPts val="0"/>
                        </a:spcAft>
                      </a:pPr>
                      <a:r>
                        <a:rPr lang="es-ES" sz="1050">
                          <a:effectLst/>
                        </a:rPr>
                        <a:t>12,45</a:t>
                      </a:r>
                      <a:endParaRPr lang="es-EC" sz="1100">
                        <a:solidFill>
                          <a:srgbClr val="000000"/>
                        </a:solidFill>
                        <a:effectLst/>
                        <a:latin typeface="Times New Roman"/>
                        <a:ea typeface="Calibri"/>
                        <a:cs typeface="Angsana New"/>
                      </a:endParaRPr>
                    </a:p>
                  </a:txBody>
                  <a:tcPr marL="46362" marR="46362" marT="0" marB="0"/>
                </a:tc>
                <a:tc>
                  <a:txBody>
                    <a:bodyPr/>
                    <a:lstStyle/>
                    <a:p>
                      <a:pPr algn="ctr">
                        <a:lnSpc>
                          <a:spcPct val="115000"/>
                        </a:lnSpc>
                        <a:spcAft>
                          <a:spcPts val="0"/>
                        </a:spcAft>
                      </a:pPr>
                      <a:r>
                        <a:rPr lang="es-ES" sz="1050">
                          <a:effectLst/>
                        </a:rPr>
                        <a:t>Izquierdo</a:t>
                      </a:r>
                      <a:endParaRPr lang="es-EC" sz="1100">
                        <a:solidFill>
                          <a:srgbClr val="000000"/>
                        </a:solidFill>
                        <a:effectLst/>
                        <a:latin typeface="Times New Roman"/>
                        <a:ea typeface="Calibri"/>
                        <a:cs typeface="Angsana New"/>
                      </a:endParaRPr>
                    </a:p>
                  </a:txBody>
                  <a:tcPr marL="46362" marR="46362" marT="0" marB="0"/>
                </a:tc>
              </a:tr>
              <a:tr h="245747">
                <a:tc>
                  <a:txBody>
                    <a:bodyPr/>
                    <a:lstStyle/>
                    <a:p>
                      <a:pPr algn="ctr">
                        <a:lnSpc>
                          <a:spcPct val="115000"/>
                        </a:lnSpc>
                        <a:spcAft>
                          <a:spcPts val="0"/>
                        </a:spcAft>
                      </a:pPr>
                      <a:r>
                        <a:rPr lang="es-ES" sz="1050" dirty="0">
                          <a:effectLst/>
                        </a:rPr>
                        <a:t>18</a:t>
                      </a:r>
                      <a:endParaRPr lang="es-EC" sz="1100" dirty="0">
                        <a:solidFill>
                          <a:srgbClr val="000000"/>
                        </a:solidFill>
                        <a:effectLst/>
                        <a:latin typeface="Times New Roman"/>
                        <a:ea typeface="Calibri"/>
                        <a:cs typeface="Angsana New"/>
                      </a:endParaRPr>
                    </a:p>
                  </a:txBody>
                  <a:tcPr marL="46362" marR="46362" marT="0" marB="0"/>
                </a:tc>
                <a:tc>
                  <a:txBody>
                    <a:bodyPr/>
                    <a:lstStyle/>
                    <a:p>
                      <a:pPr algn="just">
                        <a:lnSpc>
                          <a:spcPct val="115000"/>
                        </a:lnSpc>
                        <a:spcAft>
                          <a:spcPts val="0"/>
                        </a:spcAft>
                      </a:pPr>
                      <a:r>
                        <a:rPr lang="es-ES" sz="1050" dirty="0">
                          <a:effectLst/>
                        </a:rPr>
                        <a:t>Parada De Buses ESPE</a:t>
                      </a:r>
                      <a:endParaRPr lang="es-EC" sz="1100" dirty="0">
                        <a:solidFill>
                          <a:srgbClr val="000000"/>
                        </a:solidFill>
                        <a:effectLst/>
                        <a:latin typeface="Times New Roman"/>
                        <a:ea typeface="Calibri"/>
                        <a:cs typeface="Angsana New"/>
                      </a:endParaRPr>
                    </a:p>
                  </a:txBody>
                  <a:tcPr marL="46362" marR="46362" marT="0" marB="0"/>
                </a:tc>
                <a:tc>
                  <a:txBody>
                    <a:bodyPr/>
                    <a:lstStyle/>
                    <a:p>
                      <a:pPr algn="ctr">
                        <a:lnSpc>
                          <a:spcPct val="115000"/>
                        </a:lnSpc>
                        <a:spcAft>
                          <a:spcPts val="0"/>
                        </a:spcAft>
                      </a:pPr>
                      <a:r>
                        <a:rPr lang="es-ES" sz="1050">
                          <a:effectLst/>
                        </a:rPr>
                        <a:t>12,50</a:t>
                      </a:r>
                      <a:endParaRPr lang="es-EC" sz="1100">
                        <a:solidFill>
                          <a:srgbClr val="000000"/>
                        </a:solidFill>
                        <a:effectLst/>
                        <a:latin typeface="Times New Roman"/>
                        <a:ea typeface="Calibri"/>
                        <a:cs typeface="Angsana New"/>
                      </a:endParaRPr>
                    </a:p>
                  </a:txBody>
                  <a:tcPr marL="46362" marR="46362" marT="0" marB="0"/>
                </a:tc>
                <a:tc>
                  <a:txBody>
                    <a:bodyPr/>
                    <a:lstStyle/>
                    <a:p>
                      <a:pPr algn="ctr">
                        <a:lnSpc>
                          <a:spcPct val="115000"/>
                        </a:lnSpc>
                        <a:spcAft>
                          <a:spcPts val="0"/>
                        </a:spcAft>
                      </a:pPr>
                      <a:r>
                        <a:rPr lang="es-ES" sz="1050" dirty="0">
                          <a:effectLst/>
                        </a:rPr>
                        <a:t>Izquierdo</a:t>
                      </a:r>
                      <a:endParaRPr lang="es-EC" sz="1100" dirty="0">
                        <a:solidFill>
                          <a:srgbClr val="000000"/>
                        </a:solidFill>
                        <a:effectLst/>
                        <a:latin typeface="Times New Roman"/>
                        <a:ea typeface="Calibri"/>
                        <a:cs typeface="Angsana New"/>
                      </a:endParaRPr>
                    </a:p>
                  </a:txBody>
                  <a:tcPr marL="46362" marR="46362" marT="0" marB="0"/>
                </a:tc>
              </a:tr>
            </a:tbl>
          </a:graphicData>
        </a:graphic>
      </p:graphicFrame>
      <p:sp>
        <p:nvSpPr>
          <p:cNvPr id="5" name="4 Rectángulo"/>
          <p:cNvSpPr/>
          <p:nvPr/>
        </p:nvSpPr>
        <p:spPr>
          <a:xfrm>
            <a:off x="5417820" y="4235108"/>
            <a:ext cx="3059812" cy="830997"/>
          </a:xfrm>
          <a:prstGeom prst="rect">
            <a:avLst/>
          </a:prstGeom>
        </p:spPr>
        <p:txBody>
          <a:bodyPr wrap="square">
            <a:spAutoFit/>
          </a:bodyPr>
          <a:lstStyle/>
          <a:p>
            <a:r>
              <a:rPr lang="es-ES" sz="1600" dirty="0" smtClean="0"/>
              <a:t>Diferencia de carpeta  es considerado aceptable </a:t>
            </a:r>
            <a:r>
              <a:rPr lang="es-ES" sz="1600" dirty="0"/>
              <a:t>de acuerdo a </a:t>
            </a:r>
            <a:r>
              <a:rPr lang="es-EC" sz="1600" dirty="0"/>
              <a:t>(</a:t>
            </a:r>
            <a:r>
              <a:rPr lang="es-EC" sz="1600" dirty="0" err="1"/>
              <a:t>Carrion</a:t>
            </a:r>
            <a:r>
              <a:rPr lang="es-EC" sz="1600" dirty="0"/>
              <a:t> </a:t>
            </a:r>
            <a:r>
              <a:rPr lang="es-EC" sz="1600" dirty="0" err="1"/>
              <a:t>Estupiñan</a:t>
            </a:r>
            <a:r>
              <a:rPr lang="es-EC" sz="1600" dirty="0"/>
              <a:t> , 2015)</a:t>
            </a:r>
            <a:r>
              <a:rPr lang="es-ES" sz="1600" dirty="0"/>
              <a:t>.</a:t>
            </a:r>
            <a:endParaRPr lang="es-EC" sz="1600" dirty="0"/>
          </a:p>
        </p:txBody>
      </p:sp>
      <p:pic>
        <p:nvPicPr>
          <p:cNvPr id="14337" name="Picture 1" descr="C:\Users\USUARIO\Desktop\tesis\fotos tesis\fotos inspección\DSC047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7820" y="980728"/>
            <a:ext cx="3294112"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07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151934"/>
            <a:ext cx="7918648" cy="4869354"/>
          </a:xfrm>
        </p:spPr>
        <p:txBody>
          <a:bodyPr>
            <a:normAutofit/>
          </a:bodyPr>
          <a:lstStyle/>
          <a:p>
            <a:r>
              <a:rPr lang="es-ES" sz="2800" b="1" dirty="0" smtClean="0"/>
              <a:t>TEMA</a:t>
            </a:r>
            <a:r>
              <a:rPr lang="es-ES" sz="2800" b="1" dirty="0"/>
              <a:t>: ANALISIS RETROSPECTIVO DE PARAMETROS DE FISCALIZACIÓN EN PAVIMENTO FLEXIBLE Y ARTICULADO PARA DOS VÍAS DEL CANTÓN RUMIÑAHUI</a:t>
            </a:r>
            <a:r>
              <a:rPr lang="es-ES" sz="2800" b="1" dirty="0" smtClean="0"/>
              <a:t>.</a:t>
            </a:r>
            <a:br>
              <a:rPr lang="es-ES" sz="2800" b="1" dirty="0" smtClean="0"/>
            </a:br>
            <a:r>
              <a:rPr lang="es-ES" sz="2800" b="1" dirty="0" smtClean="0"/>
              <a:t/>
            </a:r>
            <a:br>
              <a:rPr lang="es-ES" sz="2800" b="1" dirty="0" smtClean="0"/>
            </a:br>
            <a:r>
              <a:rPr lang="es-ES" sz="2800" b="1" dirty="0"/>
              <a:t/>
            </a:r>
            <a:br>
              <a:rPr lang="es-ES" sz="2800" b="1" dirty="0"/>
            </a:br>
            <a:r>
              <a:rPr lang="es-ES" sz="2800" b="1" dirty="0" smtClean="0"/>
              <a:t>Lenin Arcos R</a:t>
            </a:r>
            <a:endParaRPr lang="es-EC" sz="2800" dirty="0"/>
          </a:p>
        </p:txBody>
      </p:sp>
      <p:pic>
        <p:nvPicPr>
          <p:cNvPr id="4" name="3 Imagen"/>
          <p:cNvPicPr/>
          <p:nvPr/>
        </p:nvPicPr>
        <p:blipFill rotWithShape="1">
          <a:blip r:embed="rId2"/>
          <a:srcRect l="37786" t="21003" r="31364" b="66234"/>
          <a:stretch/>
        </p:blipFill>
        <p:spPr bwMode="auto">
          <a:xfrm>
            <a:off x="63061" y="39414"/>
            <a:ext cx="4286885" cy="1112520"/>
          </a:xfrm>
          <a:prstGeom prst="rect">
            <a:avLst/>
          </a:prstGeom>
          <a:ln>
            <a:noFill/>
          </a:ln>
          <a:extLst>
            <a:ext uri="{53640926-AAD7-44D8-BBD7-CCE9431645EC}">
              <a14:shadowObscured xmlns:a14="http://schemas.microsoft.com/office/drawing/2010/main"/>
            </a:ext>
          </a:extLst>
        </p:spPr>
      </p:pic>
      <p:sp>
        <p:nvSpPr>
          <p:cNvPr id="5" name="AutoShape 2" descr="data:image/jpeg;base64,/9j/4AAQSkZJRgABAQAAAQABAAD/2wCEAAkGBxQTEhUUEhQVFBUWGRkbGRgWFBwYHRwXHBkaHB0cHxwdHiggGSAlHBwdIjEhJSksLi4uGB8zODMsNygtLisBCgoKDg0OGxAQGzQlICQ0NDAwLDYsLCw1LC8wLCwsLy8sLSwsLCwsLCwsLCwsLCwsLCwsLCwsLCwsLCwsLCwsLP/AABEIALoAugMBIgACEQEDEQH/xAAcAAACAwEBAQEAAAAAAAAAAAAGBwAEBQEDAgj/xABGEAACAQMCAwUFBQUGAwgDAAABAgMABBESIQUxQQYTIlFhBzJxgZEUUqGxwSNCYnLRJDOCsuHwkqLCNENzg5PT4vEWJVP/xAAaAQACAwEBAAAAAAAAAAAAAAADBAACBQEG/8QAMBEAAgIBBAEEAAQEBwAAAAAAAQIAAxEEEiExQRMiUWEFMnGRgaHR8BQjM0Kx4fH/2gAMAwEAAhEDEQA/AHjUqVKkklSpXCakk7XDUJof7Q9qorbK/wB5J9xTy/mP7tVZgoyZR3VBuY4m8TWFxXtZbQ5BfWw6J4vx5Cl/xbtBPc7O2lPuJsMevVvnXpxuW04b3KtDNeTTjVGqDSp5A8tzjI2350sLzYSK4qNQ1pxUP4ma152+lbaKJUHmx1H6bAfjWdDxe9uZBGsxDNyAIQef5VkoLp3aS5tVtQ4BSNSdhy3HT8DWv2f8NzCf4wPrt+tI2X2C3Y5izC02bWbj64lVrSdpxBJI4csFOp2IGfny+FULm30yyR69TRMVbGdj/wDVF63H2y4mXAW6spwo6CWLKuvwIB+o9dhvi1vo4pfL94xSfJkx+lEvq2IzZ/8AJezRqFPM5wmymlk0ROynBPvleQ9DXbbjdynuXDtgkE6tYyDg863ey/gaaU8o4Xb6D/SgTsXCfsiN1cs/1JoO8rQLM85g/wDDlawwJzDWz7dXCe+qSD4aT9RkfhRHwztvbyY7zVET97df+IbfWsW0guIeHyy2kKzzuw0o2MFAQCSCRn978KGON8WYI3fcNaKfbDQPlcZGSVIDDbOwBHrTqNYEDE9+DGFF6KDuz9H+sc8cqsAykMDyIOQa+gaTHDeITQHVEzJncr0PxHLNHPAO2ySEJOBG/IMPcJ+P7p+NEq1SPx0ZerWI3DcGGFSvlXzXc01HJ2pUqVJJKlSpUkkqVK4akk7XnIwG52HmajPgZOwHM0tO1naY3BMURxCOZ+//APH86Fbata5MBfetS5M0+M9p5LiTuLEE52Ljr54+6PWhrinBxbqGkuICS2kqJAW1np6mr3Z+GQ216lucXDQ/sj6jVkD8B86HOzPD7azRZ2tHurssgUHnrcgHOQcEHbJBpM7bVBc99fUVWsWgPZ2f5S+qUTC5u34ewstP2mJgq6lDfs2ODjPLb/LWV2iu4Y797dD4tAkI6KxJyv5H/FVu37O3NxE6xyPbK4x3ikhsbcgDk/HIpbTJbVqNpHHmEprNbYg/d8INoxueJcRDzadoy/Q8wFHL/StKwkLlWhVpOTDSCfUcuVEXZ32YWFsQzRm4l5mSc6yT545CjSOIKAFAAHIAYH0p23RJY4cnmMNVk5iusOFX7X1zc/Z+6EjIyHWP3RjODvuPOp/+K8Re8lupu5bWioAvhOlScZHLO569KaeKmKM2nVgQfPcts+4t7/hN8lvcRxQqzTRNHkuBjUCCR64JrE4XwyS2t4o5Y2QogBJU4z135fjTjxUIoT6JGQJ4EqagRjMU/aAQXktpHDfrbtbA5iLNEzlgN1cEeXr1qpxLh92s0YmunkWMHwOEYkNy8SgZ6HcUyuMdl7W5UrLChz1wBQa/s6Fs7S2o1ZAGnJzgcgByPl0qupqc14XucsBK4lHh3DGmkWMdeZ8gOZr2uuIWU93JYiKSF4dCLOF8JYgbMvMDJwD1qpxvtEbSzkWBH+1zMIgwU+AHbPofLPUjyrQ4jxya1sbGeSGK7uWbuyznQdY1aWyAc8vqelD0tSrXhuzBV0JsIxnM5wvj8tjM0Eh7xEbDLnJXO4K/Ig4NMWwvkmQPGwZT1FI2yguHmnubogSzsCVXkAuwHwwAPhRJ2XvpYZh3ZGhj4w7aV+Oo7A+XnyrtWpCvsByPEAlxqfZ2v/EbArtVrS6SQZRlYZxlWDYI5jarFaM0p2pUqVJJK41czWF2v419mgJX+8fwp+p+Q/SqswUZMo7hFLHxB3txx7W32aNgF5St06eH4DrWLxHgTQYYESRt7si8j8fKr/ZjhVrPGQ7P3+7EasEj+HOzfnvXzwvtBw63d42u3iXJEkFzCV3+ajSfXrSDUm8Eno9fUQSk3He/nr6EoWUjIwdCVYciP97193faPiTPotrW0aVthN4tXx0nl6nJFfE3ErWW6+z2Mvfll1DTuoz+7q64G/pTE4DwVbdfvSN7zfoPShaSm9HIbqMUoynEHuxXYQWzPcXbi4u5Tl2I8K+ig8/j/SrfbrtrHYJpCiWdhlI9WPQFiASATsABljsK1u0PFzAqrGnezyHTDFnGpvNiPdRebN0HqRWFY9lrayaTiF27T3GAzzOMhTyxEgHhGdlG55DNauI0IW8PlZo0aRdDlVLL91iNx8jVmltxTthxKeY2/D7CSIjnNcoVAHnj3QPmT/D1pgcOR1jQSsGkCjWwGAWxuQPLNdklmpUqVJJKlSpUkkrlcZsc6G4+31gWwLmMb43YL/mx1qSS/wAY4HHONxpfo45j4+YpcdsOFXOmGBmUJHKsi5GzAHfDdOZ2NM634zBIMpIrDzBzXb63inQoxDA+RGQehHkaBbTu5XgwbJnkReWHCmnfSmw5s3QDzP8ASsLtb2mDZ4bwzBH/AH853BPUA8j5Z+QrW7V2V1HDJaRy92shB1Y95OTAEbqcc/0zWVwvgsdtGEjHxON2PLJxWWrJpVwBlzF/ainA5lvsReLYSYAAjkI7zAxv9/Gf9j4U34nBGRuD1HlSkTgc8nuROR5kYH1POizsPxJkLWc2Q8edGfu9V9cdPSm9Jc54fzBaa11ba/nr+kM6lcU12tCaM+TSk7U8T+03LMN0TKJ8BzPzP6Uwe13EO5tnIOGYaV+Lf0GaXfCuNtDH3Zt47iInLKTpcbfuk7E8tjj40lqnBwhOIhq2DMKs48yvEuCCCQQcgg4IPmD0q52j49mFTLbGaUMq94gG6nY61xuem2xPlV23js58/Z5u5kAJMFx4GAHMjO5A8xketenZa1W5lUqQ8SjUSDkEdBkc8n8jSCVXI4TsH9pK62T2/MIOxfZ9IV74xqssgH7oBC88fE8zWxxzjMVpE0szaVXpzLHoqjqa0TSv9rvCXeS3m1aomIiZCfdy2osvnqUaT1AG3M1rHFaceJo01hmCfMDb/j15xG77zP2SMxaY1y2TFrycspBJJxnBA6b18ycTu7GJVMQubdZlmURltAdV2Vhuyrr0yYHNh676zwrkOdigIB5AA4z8vDWbPxrVlbcBuneNsgPp1c+grGr199toKLkfH/c9FZ+GUpVtZsH+/Eu9mPbRctdRx3sMaxSsFyiMhXUcBvETqXPOmfe9vLCKRo3uUDoSGUBjgjocCkJLahLtLm+kklijKsojQZZ1YER77ICeZPT1q9erdGdXzCi3Fy0hTvGYgOp2k0FTpAXp1xW1vOzd+8w2pC2FDn647jmPtH4bt/akGTjdXH5rRWj5AI68q/N/GuEzbI11EFuJUQqqOVQDJJBdiRsDt1Nbtzx69ilZY+JPKsNuZlxEio7IT+zIIJxhcH+YVNPZ6y7l6/v5lL6/SO09/cegNdqvYz640fGNaq2PiAasUWCnnMNj8DQDf8H4d9ignu0EYbulMiZTDNgAtjYjPmCKYDigLtLw+YcMjhfQsi3FuqHOtcCdAjMCBzzkj1xmpJB7iHsiG0lnNG4xsJF0MRjmJYsDO+zFTggGgu3v5op2tw9ys0cqg4d5kADIroOeBzbW3THnsyOxXHvs0q2kvhhkZhAzH+7kBw9ux/hbOk9Rj4ml2bt5l4yXLEQtJdKiEru2rLMNIzp2x4t8g9AK4pzOkYjF43woTxFD7w3U+Tf72PxoAPGLu2KJAkJKyftBIpDac7gNnb5g8xTRFBvbbh2llnXr4W+PQ/p9KV1SkD1E7EDYMe4ShxO4a2eXiVxdyPahAbe3zpHesMaTgDXvyB8yelAPZ+/uGme+lY95K4cL0CgYHwGnbHkKu9rEmvrqJJFCWkCKVVdwzkeL55GMdAPWrEybeVLajWA4VTn5iurt9uBHFw28WWJJF5MAR8+nyqzQT7N+IZR4CfcOpf5Tz/H86Nq0a33qDGqbPUQNF97S7vLxRDkoLn4nYfgD9aF4Vq52ruu9vJT906R/h2qtCKxNY+XMyXO+5j/CfdxZRyLplRXXyYZ+nlR57PuDJbWihF0hyWxz26b/AI/OgzRnSo5sQB8yBTXt4gqqo5KAB8BR/wALBILEzR04n01Lb2pXLme2iWOWTSHkVI4y2uT3fe90BV1E5+8KZRr5KVqWIHUqfMdrsNbhh4n52UNOA8rBkO6xp7mOe5/fPx29K95Qj4AOloyGwp5eQI6ZGfrRt7SOytrBBJcwH7PMWUKqNhJHZxkd2dmY5J8OCcUto2lVRL3TBmZl8KEpPoJVtJAOHzkY+WDzpb0dgwvU2qtYlgyw58/c1JgCjq3JlYH6bH5Vg8Lv07qAzNC5HeF4rhX0vk+E4XHLfGOWa0L67V4mWNgXcFAucFSRg6hzXSMk55YqrNeSSrAJm+0yBMRKk7hmXbARUjzuRyx0511esZwYPWMCwwA3HzKd99mKXD64wxwYo4WkCIwG2A3rg70zeEez3hl2kUsd5cPkaCq3CEM2A0keCmrfG4zy3qrbeze5NpcSgtBcSIpS2EveguniHeO4OWPLAwB60O+z/gcsvE0khgaJYmjM7OmBHIhPeRqTzLjAwOjE0xVXtBy2czKtt349uMT9CRRhQABgAYA9ANq+6lSrwclDvbza0z92a2P0uIqIc0O9vGQ2ciNLFESYzmWQIPDIjHc+impJF/2hWGWZ1BIS50t5aJiWWKTPQvo0Z81jPU1m9hY9PFYWmYfaC8qjCBe9iaNn1s3NmDDSR0C1vmzs5g7Rzd5FKgt0IPPu2dwVbG7AknI+6Kwe7McNheFi91cSMTIQB3aGFxoRRsMg7nmSSfIBOh+T9RnbuAX5jyBqrxSzEsTof3gfr0P1xXzwY5giOc5RT+FXab7EWYckRSgHcHmNj8RtVSZa3O0NvoupV6MQw/xD+uax5xXl7V9O4rMy1eCJY7IXXdXkfk+UP+Ibf82KbNJW3k0So/3XU/QinQpyAfOtvQvlMQmgPtK/BiTmfVLI3m7n6sT+tW4aoQ8z8a0IayLySTEKOTmavBY9VzCP4gfpv+lM0Ut+zn/a4vn/AJTRJxXil01y1vZCDMaK8jz6yB3hYIqqhBJwjEnPkOtav4aMUzXo/LCWvKeUKpZjgKCSfIAZNDnccX//AL8PHwtpv/fr4ktOLEEGewwdv+yzdf8Az60IeLLj3Fvtdx9pc+FvDbq22lMdBnZm3JPlgVvdgu0ZguBBK+YJiFjzjEc3QDyD+X3sedCvHOzj2JWynkDhlDQTAY3HT0ZTv6itHg/Y+54hbl47i2XBKOhjfUki4PvBhg8mB8mFAAbfNWx6TpwP2/X7hB7UuPW+h7O3VHubkiJ3RAdAYgsGcD3tO+nnjc1Y7Mm1s1kup9CBNNvCdOWcoMtoA3dmdtOF+5QfJK6XUrzi3EfDI2VBbxskZmYBicMWLNnSCc+VednwqKQQzz8YgiZCSgkiMbLzDDQ7DYlic43Jznlg3mZXJhBxvtrdXuYbbNokiTiNv++eSIhSjZ2hGSNhlsMNxTA7DyxvYWzxKFV4lbA+8R4s+uc59aWHa3szJYQxTremRzM8iZhQJqZC7ZxuQQuAAeZrf9kPH5WX7LJEqj9rIpD5K5k3RlxthmIG/IVbB7nMxn1w1Khrk7Ed2y7Y8QeZ44pDDGH7sd3GVGrvNODK2QxxglV38W3I15cX4FZWjOl3cvecSKgxppZ1WRsaQAc5Y42DH5Ciz2uyIUtQjKSJ1yA38aE7D65O1eyWCXEUxcKRNc3JfkSdDd2mluY0hAQRyxUHMkyONccRmXTa3WI2LKBGqb6WXBViDjxE49KwTdh7GxQBhJbTBZlZSpQspC8+YPQjatm44vF3ETTzRLKuuKTVIqsWiYqGxke8uDQrxG8jkuEaB1cZiDlWyNnbTnHxNB9BVBIjFT+5THv2aObWH+Ra06x+yR/skP8AL+prYoi9CCs/Of1gN24TE6N5pj6E/wBaGrgUV9vR44fg35ihWevP68Y1Ezb+zMy6Gxpx8PuMxRnzRT+ApPXPI00uDE/Z4f8Aw0/yindCeDBaM4ZorHXTI6/ddh9GI/SrkNffaW17u7lHm2of4t68oTSGpXDERasbXIM2eByabmE/xY+u361a9qF2LbEym4haRdDTwuAAFYEI4IOThn08t8jO+Kx0lKlXHNWDfQg1V7Y8Qae9mEpbuo9Kxp+6VKK+vHUsWxk/d2xvWh+G2AU4+Jt6Co3NsE2Z73hagauMzvnfC3msn5IuR+FVZuLcLUZF5xF/VXuD/wBNAfEcRPHKqgKuVfA5I2N/kQPxq/LMFGokY58+n9KdN3wJsL+Ggkgt19T67W3NlOoMFzxCd1JUJNE7AHY4VtIKsMA7k1Q4H2jS2MrXEcrN3RygZ0DSDAjchSuQwODnPu12ztO8iaJgySBiwyCCHJ1K2/MEEEH1NUuCWz3d7GJMfs95FHJdDHAPnlgW+AonqFsKR1F7KFprJznM2ksBFaxwPIEkcNcSEo8hZl3RcKCfE/U9ENd4Lc2TTxNfqjQPEc69RCNzVsDOxwwyfSmr7P4keB7hSGFw5IIIOIk8CLkegLY83NCvtF7F2lrw4tbxaWWWPxamLaGcKykk50adtPIVCvOYvXbtRkPmWVn4NceGKKe+CYJ7uO4uFU9M5yAcUCSz/wD7ITcKtp0DY7pUj7vLx4MqsGIBB8WQfPPTZiezyNY769jQBVMVqwUYx7rr+lC3EB9i4hMPdEF1FdKfKCY6Jj67NJVwYDuN/hE8jxh5ou5c5/Z6w5A6ZI2z8MiruqvOSXwFhvtkY67ZFLe27Yarhe+1aGOnK5QxltgAucnfAJO9DawKwX5hErZgceIB3djarLdG4jTMk0zxuyFiWWV0ePYZ90BwPPVW72MvQtqqR3EcUSPNhGXDDLSk5B90e6R/I1VZ/wBndwkSd3omvj3py2gYn8fLJwDmtThTLm4KpHI5uWUayBkGEOAM88lsY/jNDrsy/wDKR29oEwuJ8UtFsJ43kia5N1qOEy5XvFOdhywMgHzqtxDiUc0qtErhQYRlojHn9t0yBkb1auuIyCzuohZyMwuCWlGhUVsq2jUTqOPTOKq8ZnuGdTcRpF7hUI+s/wB/HnUeXUcqYbozlf5x+sdXYk/2OP8Axf5jW7Q92DP9kX0Z/wDNRDVE/KJa7/UP6wH7dSZmjXyQn6n/AEoZuDWv2ln13ch6LhR8hv8AiTWNOa89rW3agzLuOSZQujzpwcOt8RRjyRR/yilHHHrkVfvMo+pp0xpgAeQFaOgX2mV0S5LGLv2k2mmaKT76lT8V/wBD+FDkJpkdt+H97atgZZPGPlz/AAzSxtm2oOurw+fmB1K7Ls/M049xXeK9n5bmNbm1AeZFEUsRIGtUyUZSSBqAON9iPLFeUDVv9lOId1PpOyy4H+L9388fOgaCzZYUPmO6W41uGWA69l+JS+D7E6g8zI8aqPj4iT8gaL+zfsuVSr3r95pwRDHtECOWonxSY8thtypk1V4pfx28TzStpRAWY+g8h1J5AetbgrUTUs1ltnBMCfafwEaRfRjDQriYAe9COu3VNz8C3pgB7O2ErW0rwoTcXrFYwPCdOk9TyxGCcnqwq92t7b3l4RaoiQw3JKFSC0vd/vEsDpXbbAB54zRz2L4cBI8mMJbp3SfzkB5D8hoX5NXcAnIg7GdVFbeOYMey7jqw3jWZyiygkRspUxzoN18gWQZx/AT1oz9qi54Vd/woG/4XU0pLDizG7XiPulrhX0j3RE7BGOPvd0efmKbPtLv4V4deRyTRqzQSBVaRQWbSSAATknNRCCJfUowYEjGRmA/D+Om24lqElunfWcPhuHMYkIeQYWT3Ub4g5r57ecTSa6tnkhlgaVHtpg6ZVo3yUKyqTG+GLDY58dWuyVvHNe2ySxpIkvD2BDqGB0SDz/nq7239m8SWsslk80Pdjvhbq5aJ2j8eyN7h2Pun5VYRaFPs64k09hFrOZIswyfzxHTn5gA/Aihft9ZzRXP2hWhaMhP2TEK2AdxjmRnJz0rvss4kPtFxHnw3EcV0nkWI7uQD5qv1FWu3PZd2m+0qzMpI7z3fBGuM+8QCOZx8a4+ccRjTEB/ceIH2ohlvbMaUEcjyB4l1YAZGDaifPO+MVTvuLmGaQwRiRBcLKh3w37IQDScY0iTYnO+Ns1Q41JplREVzEZJHSQIWZ4pH06yqDKqpVsKcFum1esd9BFqSNLjQ1xayE/Z3GUjKl9sbAEbCgjh+pLFzyst8Q4NCXCya3mZtUkgZhlyPEy4OAARgADG25NeHFuIPKAk3imgyjOBjWvfW5RyBtkg7n41LviitMr4lwGyuIWBALYIO23LO/nVKa6EtxcOFdUNsN3QrmRZY8AZHkBtVEL7jn7jVlSqgwOeI7fZ839mI8pG/IfrW/fXIjjdzyVSfoKG/Z237CQeUn/SK5244hsIFO7YZvgNwPnj8KIbAlW4xLVna7GCZkLEsebEk/E71UmarErYFUZ2rzYJdy3zMW1sCXuy1sZLyEDkraz8F3/PA+dNygT2b2P8AeTkc/CvwG5/SjuvQ6NNtf6xrRJtrz8z5YAgg0n+O8ONtcNH+7nKZ+6eX05fKnFihntxwTv4daDMkeSMcyvVf6etd1VXqJO6un1EyOxF/E9WxuPWsu3kq9C9eesUg5ERps4jF7L8W76PSx/aJs3qOjf760I+1O+ZpYbYbRgd7J/E2cRr6gEMx+C1VtLponEkZww+hHkfSiC/4BbcTAmVpIp1GnUjbjyDI2VcfEfOtvS6n10x5mxo7kDgv4ibs75or3Wcl18IWVCy4bxKA0YJGcdQeVPH2fXBlsI2eMxli+oNzJ1tltwDhjuMjlS3n7DcStL0XcCpcCJkKqhVdeFKsSjkfusy7NnO4FOq2k1oraSuoA6WGCPQjzpxFxDXOHctPz6/DO67y0kBzCShG4Jjz4G23wy4OR1yOlXeE9l1u1ufB+yhicuerzd2TGmrmcbM2/wB0cjTd7Qdk4Lsq0oIkT3ZE2bHVT95T901lcT7GOvDmtLOYxSM+ppSTliWy+rHmNsDkAB0qorw2fEZfV76QmOes/UDew92q3PC3ZgA9vPGCSBliYSqj1JzgU2eJTaIpG0GTSjHQMZbCk6RnbJ5b+dIvsn2GduJfZZnEbWZjmBQOxIVwU0l3IVTjoOnpT+xRBESMT8zcK4vLH3ckLGERiURlIzK/cuwOlsju10+Hck4x0p9T2k9zw4xzJF38kO6kkx95jIyRg41YO1fXarsvFeWrwMAmQdDKMFGIxnbmDyI6itThcLJFGr4LKigkdSBg/lXAMTpI8CLS37AXy5Je3Z23d2ZtTt5khRXo3Ym/6fZj/wCY4/6DTSrlcNanxDDU2gYBinHZTiC51W8L/wDh3e//ADRAVS4jwO5ZDE1hdqzlQGWWGRB4hudLZA+VOU143VwsalnICjck1z00kOqtx+aYttax8Phc6mYE5AOMlsYwMUEzzmR2kfdmOT/T6bVc43xVrl87iNfdX9T61mTSVia7Uhz6adTNvu3nJnlM9VNJdwijLMQB8TtX3NJRT7PuDam+0uNlyI8+fIt+n1quko3sBM/abbAghpwWwEEKRD90Y+J6n5mr1cWu16ADAwJtAADAkrjV2uGuzsWfbXgJhfvox+zc+ID91j+hrAhkpy3VurqUcBlYYIPlSs7S8Ae0fIy0THwt5eh/3vWXq9N/uWZWqo9Nt69Txikq5ZXbxOHiOD1HQjyIrHilq3FJ0rJG+ttyzldmYx+C8ejnGPdkHND+Y8xWyKW97bW9sqNeXK27tuo6j1z0rZj4/JBoEpE8TgMkqcyvT0avQV3NszaMTRVyB7oXms+441bpL3LzRJKQGCM6qxU7ZAJ3FcsONQze5IM/dPhb6Gl1xjh7zcWnedZ4UaOO3gb7OJUk1Nh85VlVd8kkrjzpkEHkQoOeozBYx9732kd5o0ah1TOrHrvv6ZPnVoUFe0e9eKCGKCVI5JJFVY3cxd6qjeMSDHd5GBnI5gA719dj52m4ZJvcI/7Zf20mp1ZcjCuOaqcAH0867JDImqN5xmCIhZJo0YkAKzjOTy250sPZpdXs8llMrzvCY5RdmViyNIGITRk+9yzp22NXe1nDCnGFkVLkxz2xEv2ZDq1qzackKQNWQOY93c4qSRoiu1nDiaJGrTHuiVBKuw1A45HHM/Csm57RNIkjWq5EY3Z+ePML1xz38qo1ir2ZUsBNjifFI4F1SNjyHU/AUB8Y4s9y3i8MY5Ln8T5mqVxKztrkYsx6n9PL4CvCSSsTU642+2vqKWW5/SfUj4qpLJUkkrvDbCS5kEcYyep6KPM0tVSWP3ErHLHA7ntwHhLXUwQbIN3byX+p5Cm1awLGqogwqgAD0qpwPhKW8YjQfzHqx8zWjivQaekVLjzNHTUekvPZ7nRUqVKPGZKlSpUknK8bq2WRSjqGVhgg9a96lSTGYre0nZSS3JeIF4efmV9D5j1rO4HcqJ4i5GkOufLnz+FOErQlx/sVHLl4MRv1H7rH4dKQt0nuDrM6zSFG31ft/SAnGey88/FLiS5iaUFgIARlTHpG/ljmMHrmvmSS5E0MeQLWJGUR4AKHljlkjYefWvDiMnGLLMUc7LGdlWQK2n+R9J29M18cMaQRgTSd4+5LfH86Bq88kHvjE7beByD34m1gH41q8S4o1tcC2huJO8WJXdG8QGc8iVxjblmqHZyLvLmJemoMfgu/6fjWBHe9/wAQv7jmO87pT/DHscfP86XoDJQ7Z+MTtbD0y0NYuJzXJEMqW8obkJY8jbf4dPKrEHHpQRbiCEDPd6RkL5YwOlDMN2VYMOakEfEYoqdVWc3h/uBCZyegZVOofTB+OaNprrrF75z/ACha3L8Aym3FntWeC3jtowp3ESYGogdMjfp8q9uEcRmuJe7llYBlbSEwnix6DJ+vSl32TmZ0luZPfuZGkOei58I/OiOwvTHKj/dYH5Z3/CqWamxb9ufbnEo1uLMZ4nMgklskgkHJycgkH8RV7gnERDKpPuN4WH8J/p/WqnaNRHdzKpGltMq48pM5/wCcN9azGmpd1eu/OeuoCy303hLfdn5e+ZIx+z5hycKFPr+n9c0P3+lHZFkWTTgal5Vk8Qk4jdS90k8hh0qFRQMgDmNgDnb3mPzoy7IezRYhqnJy2CV1Ek/zEfkPrTv+FSwZTzOsotH+X2ef0mVwTgkt02EGEHvOeQ+HmfSmdwbg8dtGEjHxY82Pmat29uqKFRQqjkAMV7CnqdOtQ47jWn0y1c9n5kxXalSmIzJUqVKkklSpUqSSVKlSpJJXMV2pUknjPbK4KuoYHowyKFuJ9hIWyYS0R8h4l+h3H1ouNSqNWr9iDepLB7hmKu/7HXkYPd+LY4aN8MMjngkfnQ5w/g8trGI3SQHJYlkO5J3NPaoyg8xml30ikYBix0Y24U4H7xH/AGivDtFx+8NqbOBUaKUFXP76gkEgHUBgjPTqadlxZRnnGh+KA/pWfJwqDP8Acxf+mv8AShV6c1NlTBpQ9TZDRSWhEaIg5KAPoBVmMO58Ks3wUn9KbtrYRDlHGPgg/pV9YwOQA+Aqq6FTyT3Kro2fktE3wzsRdNM8oRl7zGe8YADHpuaLuHdgV5zyFv4U2H150cVCKaXToOTzGRpEzluZU4fwyKFdMSKg9B+Z5mremu1KOBjqMgADAkqVKldnZKlSpUkkqVKlSSf/2Q=="/>
          <p:cNvSpPr>
            <a:spLocks noChangeAspect="1" noChangeArrowheads="1"/>
          </p:cNvSpPr>
          <p:nvPr/>
        </p:nvSpPr>
        <p:spPr bwMode="auto">
          <a:xfrm>
            <a:off x="155575" y="-1058863"/>
            <a:ext cx="2219325" cy="2219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6" name="AutoShape 4" descr="data:image/jpeg;base64,/9j/4AAQSkZJRgABAQAAAQABAAD/2wCEAAkGBxQTEhUUEhQVFBUWGRkbGRgWFBwYHRwXHBkaHB0cHxwdHiggGSAlHBwdIjEhJSksLi4uGB8zODMsNygtLisBCgoKDg0OGxAQGzQlICQ0NDAwLDYsLCw1LC8wLCwsLy8sLSwsLCwsLCwsLCwsLCwsLCwsLCwsLCwsLCwsLCwsLP/AABEIALoAugMBIgACEQEDEQH/xAAcAAACAwEBAQEAAAAAAAAAAAAGBwAEBQEDAgj/xABGEAACAQMCAwUFBQUGAwgDAAABAgMABBESIQUxQQYTIlFhBzJxgZEUUqGxwSNCYnLRJDOCsuHwkqLCNENzg5PT4vEWJVP/xAAaAQACAwEBAAAAAAAAAAAAAAADBAACBQEG/8QAMBEAAgIBBAEEAAQEBwAAAAAAAQIAAxEEEiExQRMiUWEFMnGRgaHR8BQjM0Kx4fH/2gAMAwEAAhEDEQA/AHjUqVKkklSpXCakk7XDUJof7Q9qorbK/wB5J9xTy/mP7tVZgoyZR3VBuY4m8TWFxXtZbQ5BfWw6J4vx5Cl/xbtBPc7O2lPuJsMevVvnXpxuW04b3KtDNeTTjVGqDSp5A8tzjI2350sLzYSK4qNQ1pxUP4ma152+lbaKJUHmx1H6bAfjWdDxe9uZBGsxDNyAIQef5VkoLp3aS5tVtQ4BSNSdhy3HT8DWv2f8NzCf4wPrt+tI2X2C3Y5izC02bWbj64lVrSdpxBJI4csFOp2IGfny+FULm30yyR69TRMVbGdj/wDVF63H2y4mXAW6spwo6CWLKuvwIB+o9dhvi1vo4pfL94xSfJkx+lEvq2IzZ/8AJezRqFPM5wmymlk0ROynBPvleQ9DXbbjdynuXDtgkE6tYyDg863ey/gaaU8o4Xb6D/SgTsXCfsiN1cs/1JoO8rQLM85g/wDDlawwJzDWz7dXCe+qSD4aT9RkfhRHwztvbyY7zVET97df+IbfWsW0guIeHyy2kKzzuw0o2MFAQCSCRn978KGON8WYI3fcNaKfbDQPlcZGSVIDDbOwBHrTqNYEDE9+DGFF6KDuz9H+sc8cqsAykMDyIOQa+gaTHDeITQHVEzJncr0PxHLNHPAO2ySEJOBG/IMPcJ+P7p+NEq1SPx0ZerWI3DcGGFSvlXzXc01HJ2pUqVJJKlSpUkkqVK4akk7XnIwG52HmajPgZOwHM0tO1naY3BMURxCOZ+//APH86Fbata5MBfetS5M0+M9p5LiTuLEE52Ljr54+6PWhrinBxbqGkuICS2kqJAW1np6mr3Z+GQ216lucXDQ/sj6jVkD8B86HOzPD7azRZ2tHurssgUHnrcgHOQcEHbJBpM7bVBc99fUVWsWgPZ2f5S+qUTC5u34ewstP2mJgq6lDfs2ODjPLb/LWV2iu4Y797dD4tAkI6KxJyv5H/FVu37O3NxE6xyPbK4x3ikhsbcgDk/HIpbTJbVqNpHHmEprNbYg/d8INoxueJcRDzadoy/Q8wFHL/StKwkLlWhVpOTDSCfUcuVEXZ32YWFsQzRm4l5mSc6yT545CjSOIKAFAAHIAYH0p23RJY4cnmMNVk5iusOFX7X1zc/Z+6EjIyHWP3RjODvuPOp/+K8Re8lupu5bWioAvhOlScZHLO569KaeKmKM2nVgQfPcts+4t7/hN8lvcRxQqzTRNHkuBjUCCR64JrE4XwyS2t4o5Y2QogBJU4z135fjTjxUIoT6JGQJ4EqagRjMU/aAQXktpHDfrbtbA5iLNEzlgN1cEeXr1qpxLh92s0YmunkWMHwOEYkNy8SgZ6HcUyuMdl7W5UrLChz1wBQa/s6Fs7S2o1ZAGnJzgcgByPl0qupqc14XucsBK4lHh3DGmkWMdeZ8gOZr2uuIWU93JYiKSF4dCLOF8JYgbMvMDJwD1qpxvtEbSzkWBH+1zMIgwU+AHbPofLPUjyrQ4jxya1sbGeSGK7uWbuyznQdY1aWyAc8vqelD0tSrXhuzBV0JsIxnM5wvj8tjM0Eh7xEbDLnJXO4K/Ig4NMWwvkmQPGwZT1FI2yguHmnubogSzsCVXkAuwHwwAPhRJ2XvpYZh3ZGhj4w7aV+Oo7A+XnyrtWpCvsByPEAlxqfZ2v/EbArtVrS6SQZRlYZxlWDYI5jarFaM0p2pUqVJJK41czWF2v419mgJX+8fwp+p+Q/SqswUZMo7hFLHxB3txx7W32aNgF5St06eH4DrWLxHgTQYYESRt7si8j8fKr/ZjhVrPGQ7P3+7EasEj+HOzfnvXzwvtBw63d42u3iXJEkFzCV3+ajSfXrSDUm8Eno9fUQSk3He/nr6EoWUjIwdCVYciP97193faPiTPotrW0aVthN4tXx0nl6nJFfE3ErWW6+z2Mvfll1DTuoz+7q64G/pTE4DwVbdfvSN7zfoPShaSm9HIbqMUoynEHuxXYQWzPcXbi4u5Tl2I8K+ig8/j/SrfbrtrHYJpCiWdhlI9WPQFiASATsABljsK1u0PFzAqrGnezyHTDFnGpvNiPdRebN0HqRWFY9lrayaTiF27T3GAzzOMhTyxEgHhGdlG55DNauI0IW8PlZo0aRdDlVLL91iNx8jVmltxTthxKeY2/D7CSIjnNcoVAHnj3QPmT/D1pgcOR1jQSsGkCjWwGAWxuQPLNdklmpUqVJJKlSpUkkrlcZsc6G4+31gWwLmMb43YL/mx1qSS/wAY4HHONxpfo45j4+YpcdsOFXOmGBmUJHKsi5GzAHfDdOZ2NM634zBIMpIrDzBzXb63inQoxDA+RGQehHkaBbTu5XgwbJnkReWHCmnfSmw5s3QDzP8ASsLtb2mDZ4bwzBH/AH853BPUA8j5Z+QrW7V2V1HDJaRy92shB1Y95OTAEbqcc/0zWVwvgsdtGEjHxON2PLJxWWrJpVwBlzF/ainA5lvsReLYSYAAjkI7zAxv9/Gf9j4U34nBGRuD1HlSkTgc8nuROR5kYH1POizsPxJkLWc2Q8edGfu9V9cdPSm9Jc54fzBaa11ba/nr+kM6lcU12tCaM+TSk7U8T+03LMN0TKJ8BzPzP6Uwe13EO5tnIOGYaV+Lf0GaXfCuNtDH3Zt47iInLKTpcbfuk7E8tjj40lqnBwhOIhq2DMKs48yvEuCCCQQcgg4IPmD0q52j49mFTLbGaUMq94gG6nY61xuem2xPlV23js58/Z5u5kAJMFx4GAHMjO5A8xketenZa1W5lUqQ8SjUSDkEdBkc8n8jSCVXI4TsH9pK62T2/MIOxfZ9IV74xqssgH7oBC88fE8zWxxzjMVpE0szaVXpzLHoqjqa0TSv9rvCXeS3m1aomIiZCfdy2osvnqUaT1AG3M1rHFaceJo01hmCfMDb/j15xG77zP2SMxaY1y2TFrycspBJJxnBA6b18ycTu7GJVMQubdZlmURltAdV2Vhuyrr0yYHNh676zwrkOdigIB5AA4z8vDWbPxrVlbcBuneNsgPp1c+grGr199toKLkfH/c9FZ+GUpVtZsH+/Eu9mPbRctdRx3sMaxSsFyiMhXUcBvETqXPOmfe9vLCKRo3uUDoSGUBjgjocCkJLahLtLm+kklijKsojQZZ1YER77ICeZPT1q9erdGdXzCi3Fy0hTvGYgOp2k0FTpAXp1xW1vOzd+8w2pC2FDn647jmPtH4bt/akGTjdXH5rRWj5AI68q/N/GuEzbI11EFuJUQqqOVQDJJBdiRsDt1Nbtzx69ilZY+JPKsNuZlxEio7IT+zIIJxhcH+YVNPZ6y7l6/v5lL6/SO09/cegNdqvYz640fGNaq2PiAasUWCnnMNj8DQDf8H4d9ignu0EYbulMiZTDNgAtjYjPmCKYDigLtLw+YcMjhfQsi3FuqHOtcCdAjMCBzzkj1xmpJB7iHsiG0lnNG4xsJF0MRjmJYsDO+zFTggGgu3v5op2tw9ys0cqg4d5kADIroOeBzbW3THnsyOxXHvs0q2kvhhkZhAzH+7kBw9ux/hbOk9Rj4ml2bt5l4yXLEQtJdKiEru2rLMNIzp2x4t8g9AK4pzOkYjF43woTxFD7w3U+Tf72PxoAPGLu2KJAkJKyftBIpDac7gNnb5g8xTRFBvbbh2llnXr4W+PQ/p9KV1SkD1E7EDYMe4ShxO4a2eXiVxdyPahAbe3zpHesMaTgDXvyB8yelAPZ+/uGme+lY95K4cL0CgYHwGnbHkKu9rEmvrqJJFCWkCKVVdwzkeL55GMdAPWrEybeVLajWA4VTn5iurt9uBHFw28WWJJF5MAR8+nyqzQT7N+IZR4CfcOpf5Tz/H86Nq0a33qDGqbPUQNF97S7vLxRDkoLn4nYfgD9aF4Vq52ruu9vJT906R/h2qtCKxNY+XMyXO+5j/CfdxZRyLplRXXyYZ+nlR57PuDJbWihF0hyWxz26b/AI/OgzRnSo5sQB8yBTXt4gqqo5KAB8BR/wALBILEzR04n01Lb2pXLme2iWOWTSHkVI4y2uT3fe90BV1E5+8KZRr5KVqWIHUqfMdrsNbhh4n52UNOA8rBkO6xp7mOe5/fPx29K95Qj4AOloyGwp5eQI6ZGfrRt7SOytrBBJcwH7PMWUKqNhJHZxkd2dmY5J8OCcUto2lVRL3TBmZl8KEpPoJVtJAOHzkY+WDzpb0dgwvU2qtYlgyw58/c1JgCjq3JlYH6bH5Vg8Lv07qAzNC5HeF4rhX0vk+E4XHLfGOWa0L67V4mWNgXcFAucFSRg6hzXSMk55YqrNeSSrAJm+0yBMRKk7hmXbARUjzuRyx0511esZwYPWMCwwA3HzKd99mKXD64wxwYo4WkCIwG2A3rg70zeEez3hl2kUsd5cPkaCq3CEM2A0keCmrfG4zy3qrbeze5NpcSgtBcSIpS2EveguniHeO4OWPLAwB60O+z/gcsvE0khgaJYmjM7OmBHIhPeRqTzLjAwOjE0xVXtBy2czKtt349uMT9CRRhQABgAYA9ANq+6lSrwclDvbza0z92a2P0uIqIc0O9vGQ2ciNLFESYzmWQIPDIjHc+impJF/2hWGWZ1BIS50t5aJiWWKTPQvo0Z81jPU1m9hY9PFYWmYfaC8qjCBe9iaNn1s3NmDDSR0C1vmzs5g7Rzd5FKgt0IPPu2dwVbG7AknI+6Kwe7McNheFi91cSMTIQB3aGFxoRRsMg7nmSSfIBOh+T9RnbuAX5jyBqrxSzEsTof3gfr0P1xXzwY5giOc5RT+FXab7EWYckRSgHcHmNj8RtVSZa3O0NvoupV6MQw/xD+uax5xXl7V9O4rMy1eCJY7IXXdXkfk+UP+Ibf82KbNJW3k0So/3XU/QinQpyAfOtvQvlMQmgPtK/BiTmfVLI3m7n6sT+tW4aoQ8z8a0IayLySTEKOTmavBY9VzCP4gfpv+lM0Ut+zn/a4vn/AJTRJxXil01y1vZCDMaK8jz6yB3hYIqqhBJwjEnPkOtav4aMUzXo/LCWvKeUKpZjgKCSfIAZNDnccX//AL8PHwtpv/fr4ktOLEEGewwdv+yzdf8Az60IeLLj3Fvtdx9pc+FvDbq22lMdBnZm3JPlgVvdgu0ZguBBK+YJiFjzjEc3QDyD+X3sedCvHOzj2JWynkDhlDQTAY3HT0ZTv6itHg/Y+54hbl47i2XBKOhjfUki4PvBhg8mB8mFAAbfNWx6TpwP2/X7hB7UuPW+h7O3VHubkiJ3RAdAYgsGcD3tO+nnjc1Y7Mm1s1kup9CBNNvCdOWcoMtoA3dmdtOF+5QfJK6XUrzi3EfDI2VBbxskZmYBicMWLNnSCc+VednwqKQQzz8YgiZCSgkiMbLzDDQ7DYlic43Jznlg3mZXJhBxvtrdXuYbbNokiTiNv++eSIhSjZ2hGSNhlsMNxTA7DyxvYWzxKFV4lbA+8R4s+uc59aWHa3szJYQxTremRzM8iZhQJqZC7ZxuQQuAAeZrf9kPH5WX7LJEqj9rIpD5K5k3RlxthmIG/IVbB7nMxn1w1Khrk7Ed2y7Y8QeZ44pDDGH7sd3GVGrvNODK2QxxglV38W3I15cX4FZWjOl3cvecSKgxppZ1WRsaQAc5Y42DH5Ciz2uyIUtQjKSJ1yA38aE7D65O1eyWCXEUxcKRNc3JfkSdDd2mluY0hAQRyxUHMkyONccRmXTa3WI2LKBGqb6WXBViDjxE49KwTdh7GxQBhJbTBZlZSpQspC8+YPQjatm44vF3ETTzRLKuuKTVIqsWiYqGxke8uDQrxG8jkuEaB1cZiDlWyNnbTnHxNB9BVBIjFT+5THv2aObWH+Ra06x+yR/skP8AL+prYoi9CCs/Of1gN24TE6N5pj6E/wBaGrgUV9vR44fg35ihWevP68Y1Ezb+zMy6Gxpx8PuMxRnzRT+ApPXPI00uDE/Z4f8Aw0/yindCeDBaM4ZorHXTI6/ddh9GI/SrkNffaW17u7lHm2of4t68oTSGpXDERasbXIM2eByabmE/xY+u361a9qF2LbEym4haRdDTwuAAFYEI4IOThn08t8jO+Kx0lKlXHNWDfQg1V7Y8Qae9mEpbuo9Kxp+6VKK+vHUsWxk/d2xvWh+G2AU4+Jt6Co3NsE2Z73hagauMzvnfC3msn5IuR+FVZuLcLUZF5xF/VXuD/wBNAfEcRPHKqgKuVfA5I2N/kQPxq/LMFGokY58+n9KdN3wJsL+Ggkgt19T67W3NlOoMFzxCd1JUJNE7AHY4VtIKsMA7k1Q4H2jS2MrXEcrN3RygZ0DSDAjchSuQwODnPu12ztO8iaJgySBiwyCCHJ1K2/MEEEH1NUuCWz3d7GJMfs95FHJdDHAPnlgW+AonqFsKR1F7KFprJznM2ksBFaxwPIEkcNcSEo8hZl3RcKCfE/U9ENd4Lc2TTxNfqjQPEc69RCNzVsDOxwwyfSmr7P4keB7hSGFw5IIIOIk8CLkegLY83NCvtF7F2lrw4tbxaWWWPxamLaGcKykk50adtPIVCvOYvXbtRkPmWVn4NceGKKe+CYJ7uO4uFU9M5yAcUCSz/wD7ITcKtp0DY7pUj7vLx4MqsGIBB8WQfPPTZiezyNY769jQBVMVqwUYx7rr+lC3EB9i4hMPdEF1FdKfKCY6Jj67NJVwYDuN/hE8jxh5ou5c5/Z6w5A6ZI2z8MiruqvOSXwFhvtkY67ZFLe27Yarhe+1aGOnK5QxltgAucnfAJO9DawKwX5hErZgceIB3djarLdG4jTMk0zxuyFiWWV0ePYZ90BwPPVW72MvQtqqR3EcUSPNhGXDDLSk5B90e6R/I1VZ/wBndwkSd3omvj3py2gYn8fLJwDmtThTLm4KpHI5uWUayBkGEOAM88lsY/jNDrsy/wDKR29oEwuJ8UtFsJ43kia5N1qOEy5XvFOdhywMgHzqtxDiUc0qtErhQYRlojHn9t0yBkb1auuIyCzuohZyMwuCWlGhUVsq2jUTqOPTOKq8ZnuGdTcRpF7hUI+s/wB/HnUeXUcqYbozlf5x+sdXYk/2OP8Axf5jW7Q92DP9kX0Z/wDNRDVE/KJa7/UP6wH7dSZmjXyQn6n/AEoZuDWv2ln13ch6LhR8hv8AiTWNOa89rW3agzLuOSZQujzpwcOt8RRjyRR/yilHHHrkVfvMo+pp0xpgAeQFaOgX2mV0S5LGLv2k2mmaKT76lT8V/wBD+FDkJpkdt+H97atgZZPGPlz/AAzSxtm2oOurw+fmB1K7Ls/M049xXeK9n5bmNbm1AeZFEUsRIGtUyUZSSBqAON9iPLFeUDVv9lOId1PpOyy4H+L9388fOgaCzZYUPmO6W41uGWA69l+JS+D7E6g8zI8aqPj4iT8gaL+zfsuVSr3r95pwRDHtECOWonxSY8thtypk1V4pfx28TzStpRAWY+g8h1J5AetbgrUTUs1ltnBMCfafwEaRfRjDQriYAe9COu3VNz8C3pgB7O2ErW0rwoTcXrFYwPCdOk9TyxGCcnqwq92t7b3l4RaoiQw3JKFSC0vd/vEsDpXbbAB54zRz2L4cBI8mMJbp3SfzkB5D8hoX5NXcAnIg7GdVFbeOYMey7jqw3jWZyiygkRspUxzoN18gWQZx/AT1oz9qi54Vd/woG/4XU0pLDizG7XiPulrhX0j3RE7BGOPvd0efmKbPtLv4V4deRyTRqzQSBVaRQWbSSAATknNRCCJfUowYEjGRmA/D+Om24lqElunfWcPhuHMYkIeQYWT3Ub4g5r57ecTSa6tnkhlgaVHtpg6ZVo3yUKyqTG+GLDY58dWuyVvHNe2ySxpIkvD2BDqGB0SDz/nq7239m8SWsslk80Pdjvhbq5aJ2j8eyN7h2Pun5VYRaFPs64k09hFrOZIswyfzxHTn5gA/Aihft9ZzRXP2hWhaMhP2TEK2AdxjmRnJz0rvss4kPtFxHnw3EcV0nkWI7uQD5qv1FWu3PZd2m+0qzMpI7z3fBGuM+8QCOZx8a4+ccRjTEB/ceIH2ohlvbMaUEcjyB4l1YAZGDaifPO+MVTvuLmGaQwRiRBcLKh3w37IQDScY0iTYnO+Ns1Q41JplREVzEZJHSQIWZ4pH06yqDKqpVsKcFum1esd9BFqSNLjQ1xayE/Z3GUjKl9sbAEbCgjh+pLFzyst8Q4NCXCya3mZtUkgZhlyPEy4OAARgADG25NeHFuIPKAk3imgyjOBjWvfW5RyBtkg7n41LviitMr4lwGyuIWBALYIO23LO/nVKa6EtxcOFdUNsN3QrmRZY8AZHkBtVEL7jn7jVlSqgwOeI7fZ839mI8pG/IfrW/fXIjjdzyVSfoKG/Z237CQeUn/SK5244hsIFO7YZvgNwPnj8KIbAlW4xLVna7GCZkLEsebEk/E71UmarErYFUZ2rzYJdy3zMW1sCXuy1sZLyEDkraz8F3/PA+dNygT2b2P8AeTkc/CvwG5/SjuvQ6NNtf6xrRJtrz8z5YAgg0n+O8ONtcNH+7nKZ+6eX05fKnFihntxwTv4daDMkeSMcyvVf6etd1VXqJO6un1EyOxF/E9WxuPWsu3kq9C9eesUg5ERps4jF7L8W76PSx/aJs3qOjf760I+1O+ZpYbYbRgd7J/E2cRr6gEMx+C1VtLponEkZww+hHkfSiC/4BbcTAmVpIp1GnUjbjyDI2VcfEfOtvS6n10x5mxo7kDgv4ibs75or3Wcl18IWVCy4bxKA0YJGcdQeVPH2fXBlsI2eMxli+oNzJ1tltwDhjuMjlS3n7DcStL0XcCpcCJkKqhVdeFKsSjkfusy7NnO4FOq2k1oraSuoA6WGCPQjzpxFxDXOHctPz6/DO67y0kBzCShG4Jjz4G23wy4OR1yOlXeE9l1u1ufB+yhicuerzd2TGmrmcbM2/wB0cjTd7Qdk4Lsq0oIkT3ZE2bHVT95T901lcT7GOvDmtLOYxSM+ppSTliWy+rHmNsDkAB0qorw2fEZfV76QmOes/UDew92q3PC3ZgA9vPGCSBliYSqj1JzgU2eJTaIpG0GTSjHQMZbCk6RnbJ5b+dIvsn2GduJfZZnEbWZjmBQOxIVwU0l3IVTjoOnpT+xRBESMT8zcK4vLH3ckLGERiURlIzK/cuwOlsju10+Hck4x0p9T2k9zw4xzJF38kO6kkx95jIyRg41YO1fXarsvFeWrwMAmQdDKMFGIxnbmDyI6itThcLJFGr4LKigkdSBg/lXAMTpI8CLS37AXy5Je3Z23d2ZtTt5khRXo3Ym/6fZj/wCY4/6DTSrlcNanxDDU2gYBinHZTiC51W8L/wDh3e//ADRAVS4jwO5ZDE1hdqzlQGWWGRB4hudLZA+VOU143VwsalnICjck1z00kOqtx+aYttax8Phc6mYE5AOMlsYwMUEzzmR2kfdmOT/T6bVc43xVrl87iNfdX9T61mTSVia7Uhz6adTNvu3nJnlM9VNJdwijLMQB8TtX3NJRT7PuDam+0uNlyI8+fIt+n1quko3sBM/abbAghpwWwEEKRD90Y+J6n5mr1cWu16ADAwJtAADAkrjV2uGuzsWfbXgJhfvox+zc+ID91j+hrAhkpy3VurqUcBlYYIPlSs7S8Ae0fIy0THwt5eh/3vWXq9N/uWZWqo9Nt69Txikq5ZXbxOHiOD1HQjyIrHilq3FJ0rJG+ttyzldmYx+C8ejnGPdkHND+Y8xWyKW97bW9sqNeXK27tuo6j1z0rZj4/JBoEpE8TgMkqcyvT0avQV3NszaMTRVyB7oXms+441bpL3LzRJKQGCM6qxU7ZAJ3FcsONQze5IM/dPhb6Gl1xjh7zcWnedZ4UaOO3gb7OJUk1Nh85VlVd8kkrjzpkEHkQoOeozBYx9732kd5o0ah1TOrHrvv6ZPnVoUFe0e9eKCGKCVI5JJFVY3cxd6qjeMSDHd5GBnI5gA719dj52m4ZJvcI/7Zf20mp1ZcjCuOaqcAH0867JDImqN5xmCIhZJo0YkAKzjOTy250sPZpdXs8llMrzvCY5RdmViyNIGITRk+9yzp22NXe1nDCnGFkVLkxz2xEv2ZDq1qzackKQNWQOY93c4qSRoiu1nDiaJGrTHuiVBKuw1A45HHM/Csm57RNIkjWq5EY3Z+ePML1xz38qo1ir2ZUsBNjifFI4F1SNjyHU/AUB8Y4s9y3i8MY5Ln8T5mqVxKztrkYsx6n9PL4CvCSSsTU642+2vqKWW5/SfUj4qpLJUkkrvDbCS5kEcYyep6KPM0tVSWP3ErHLHA7ntwHhLXUwQbIN3byX+p5Cm1awLGqogwqgAD0qpwPhKW8YjQfzHqx8zWjivQaekVLjzNHTUekvPZ7nRUqVKPGZKlSpUknK8bq2WRSjqGVhgg9a96lSTGYre0nZSS3JeIF4efmV9D5j1rO4HcqJ4i5GkOufLnz+FOErQlx/sVHLl4MRv1H7rH4dKQt0nuDrM6zSFG31ft/SAnGey88/FLiS5iaUFgIARlTHpG/ljmMHrmvmSS5E0MeQLWJGUR4AKHljlkjYefWvDiMnGLLMUc7LGdlWQK2n+R9J29M18cMaQRgTSd4+5LfH86Bq88kHvjE7beByD34m1gH41q8S4o1tcC2huJO8WJXdG8QGc8iVxjblmqHZyLvLmJemoMfgu/6fjWBHe9/wAQv7jmO87pT/DHscfP86XoDJQ7Z+MTtbD0y0NYuJzXJEMqW8obkJY8jbf4dPKrEHHpQRbiCEDPd6RkL5YwOlDMN2VYMOakEfEYoqdVWc3h/uBCZyegZVOofTB+OaNprrrF75z/ACha3L8Aym3FntWeC3jtowp3ESYGogdMjfp8q9uEcRmuJe7llYBlbSEwnix6DJ+vSl32TmZ0luZPfuZGkOei58I/OiOwvTHKj/dYH5Z3/CqWamxb9ufbnEo1uLMZ4nMgklskgkHJycgkH8RV7gnERDKpPuN4WH8J/p/WqnaNRHdzKpGltMq48pM5/wCcN9azGmpd1eu/OeuoCy303hLfdn5e+ZIx+z5hycKFPr+n9c0P3+lHZFkWTTgal5Vk8Qk4jdS90k8hh0qFRQMgDmNgDnb3mPzoy7IezRYhqnJy2CV1Ek/zEfkPrTv+FSwZTzOsotH+X2ef0mVwTgkt02EGEHvOeQ+HmfSmdwbg8dtGEjHxY82Pmat29uqKFRQqjkAMV7CnqdOtQ47jWn0y1c9n5kxXalSmIzJUqVKkklSpUqSSVKlSpJJXMV2pUknjPbK4KuoYHowyKFuJ9hIWyYS0R8h4l+h3H1ouNSqNWr9iDepLB7hmKu/7HXkYPd+LY4aN8MMjngkfnQ5w/g8trGI3SQHJYlkO5J3NPaoyg8xml30ikYBix0Y24U4H7xH/AGivDtFx+8NqbOBUaKUFXP76gkEgHUBgjPTqadlxZRnnGh+KA/pWfJwqDP8Acxf+mv8AShV6c1NlTBpQ9TZDRSWhEaIg5KAPoBVmMO58Ks3wUn9KbtrYRDlHGPgg/pV9YwOQA+Aqq6FTyT3Kro2fktE3wzsRdNM8oRl7zGe8YADHpuaLuHdgV5zyFv4U2H150cVCKaXToOTzGRpEzluZU4fwyKFdMSKg9B+Z5mremu1KOBjqMgADAkqVKldnZKlSpUkkqVKlSSf/2Q=="/>
          <p:cNvSpPr>
            <a:spLocks noChangeAspect="1" noChangeArrowheads="1"/>
          </p:cNvSpPr>
          <p:nvPr/>
        </p:nvSpPr>
        <p:spPr bwMode="auto">
          <a:xfrm>
            <a:off x="307975" y="-906463"/>
            <a:ext cx="2219325" cy="2219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1030" name="Picture 6" descr="http://4.bp.blogspot.com/_28-xu-h8hWY/SZhTg-2q0aI/AAAAAAAAABQ/PUMCqkMUfWU/S269/SELLO_CIV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0"/>
            <a:ext cx="1427237" cy="116046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7 Conector recto"/>
          <p:cNvCxnSpPr/>
          <p:nvPr/>
        </p:nvCxnSpPr>
        <p:spPr>
          <a:xfrm flipH="1">
            <a:off x="467544" y="1268760"/>
            <a:ext cx="8368480"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1" name="10 Conector recto"/>
          <p:cNvCxnSpPr/>
          <p:nvPr/>
        </p:nvCxnSpPr>
        <p:spPr>
          <a:xfrm flipH="1">
            <a:off x="467544" y="5838653"/>
            <a:ext cx="8368480" cy="0"/>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556604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2069" y="116632"/>
            <a:ext cx="8229600" cy="576064"/>
          </a:xfrm>
        </p:spPr>
        <p:txBody>
          <a:bodyPr>
            <a:normAutofit fontScale="90000"/>
          </a:bodyPr>
          <a:lstStyle/>
          <a:p>
            <a:r>
              <a:rPr lang="es-EC" sz="3600" dirty="0" smtClean="0"/>
              <a:t>Medición de Espesores Pavimento.</a:t>
            </a:r>
            <a:endParaRPr lang="es-EC" sz="3600" dirty="0"/>
          </a:p>
        </p:txBody>
      </p:sp>
      <p:pic>
        <p:nvPicPr>
          <p:cNvPr id="4" name="3 Marcador de contenido" descr="C:\Users\USUARIO\Desktop\tesis\fotos tesis\DCIM\101MSDCF\DSC04588.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692695"/>
            <a:ext cx="2880319" cy="2300863"/>
          </a:xfrm>
          <a:prstGeom prst="rect">
            <a:avLst/>
          </a:prstGeom>
          <a:noFill/>
          <a:ln>
            <a:noFill/>
          </a:ln>
        </p:spPr>
      </p:pic>
      <p:pic>
        <p:nvPicPr>
          <p:cNvPr id="5" name="4 Imagen" descr="C:\Users\USUARIO\Desktop\tesis\fotos tesis\DCIM\101MSDCF\DSC0459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7" y="692696"/>
            <a:ext cx="2736304" cy="2300863"/>
          </a:xfrm>
          <a:prstGeom prst="rect">
            <a:avLst/>
          </a:prstGeom>
          <a:noFill/>
          <a:ln>
            <a:noFill/>
          </a:ln>
        </p:spPr>
      </p:pic>
      <p:graphicFrame>
        <p:nvGraphicFramePr>
          <p:cNvPr id="6" name="5 Tabla"/>
          <p:cNvGraphicFramePr>
            <a:graphicFrameLocks noGrp="1"/>
          </p:cNvGraphicFramePr>
          <p:nvPr>
            <p:extLst>
              <p:ext uri="{D42A27DB-BD31-4B8C-83A1-F6EECF244321}">
                <p14:modId xmlns:p14="http://schemas.microsoft.com/office/powerpoint/2010/main" val="3318049341"/>
              </p:ext>
            </p:extLst>
          </p:nvPr>
        </p:nvGraphicFramePr>
        <p:xfrm>
          <a:off x="1226127" y="3310999"/>
          <a:ext cx="3849929" cy="1464818"/>
        </p:xfrm>
        <a:graphic>
          <a:graphicData uri="http://schemas.openxmlformats.org/drawingml/2006/table">
            <a:tbl>
              <a:tblPr firstRow="1" firstCol="1" bandRow="1">
                <a:tableStyleId>{21E4AEA4-8DFA-4A89-87EB-49C32662AFE0}</a:tableStyleId>
              </a:tblPr>
              <a:tblGrid>
                <a:gridCol w="1503889"/>
                <a:gridCol w="667185"/>
                <a:gridCol w="1678855"/>
              </a:tblGrid>
              <a:tr h="108374">
                <a:tc gridSpan="3">
                  <a:txBody>
                    <a:bodyPr/>
                    <a:lstStyle/>
                    <a:p>
                      <a:pPr algn="ctr"/>
                      <a:r>
                        <a:rPr lang="es-EC" sz="1200" dirty="0" smtClean="0"/>
                        <a:t>Pavimento Articulado</a:t>
                      </a:r>
                      <a:endParaRPr lang="es-EC" sz="1200" dirty="0"/>
                    </a:p>
                  </a:txBody>
                  <a:tcPr marL="44450" marR="44450" marT="0" marB="0" anchor="ctr"/>
                </a:tc>
                <a:tc hMerge="1">
                  <a:txBody>
                    <a:bodyPr/>
                    <a:lstStyle/>
                    <a:p>
                      <a:endParaRPr lang="es-EC"/>
                    </a:p>
                  </a:txBody>
                  <a:tcPr marL="44450" marR="44450" marT="0" marB="0" anchor="ctr">
                    <a:lnB w="12700" cap="flat" cmpd="sng" algn="ctr">
                      <a:solidFill>
                        <a:schemeClr val="tx1"/>
                      </a:solidFill>
                      <a:prstDash val="solid"/>
                      <a:round/>
                      <a:headEnd type="none" w="med" len="med"/>
                      <a:tailEnd type="none" w="med" len="med"/>
                    </a:lnB>
                  </a:tcPr>
                </a:tc>
                <a:tc hMerge="1">
                  <a:txBody>
                    <a:bodyPr/>
                    <a:lstStyle/>
                    <a:p>
                      <a:endParaRPr lang="es-EC" dirty="0"/>
                    </a:p>
                  </a:txBody>
                  <a:tcPr marL="44450" marR="44450" marT="0" marB="0" anchor="ctr">
                    <a:lnB w="12700" cap="flat" cmpd="sng" algn="ctr">
                      <a:solidFill>
                        <a:schemeClr val="tx1"/>
                      </a:solidFill>
                      <a:prstDash val="solid"/>
                      <a:round/>
                      <a:headEnd type="none" w="med" len="med"/>
                      <a:tailEnd type="none" w="med" len="med"/>
                    </a:lnB>
                  </a:tcPr>
                </a:tc>
              </a:tr>
              <a:tr h="265006">
                <a:tc>
                  <a:txBody>
                    <a:bodyPr/>
                    <a:lstStyle/>
                    <a:p>
                      <a:pPr algn="ctr">
                        <a:lnSpc>
                          <a:spcPct val="115000"/>
                        </a:lnSpc>
                        <a:spcAft>
                          <a:spcPts val="0"/>
                        </a:spcAft>
                      </a:pPr>
                      <a:r>
                        <a:rPr lang="es-ES" sz="1100" dirty="0">
                          <a:effectLst/>
                        </a:rPr>
                        <a:t>Capa Pavimento</a:t>
                      </a:r>
                      <a:endParaRPr lang="es-EC" sz="1200" dirty="0">
                        <a:solidFill>
                          <a:srgbClr val="000000"/>
                        </a:solidFill>
                        <a:effectLst/>
                        <a:latin typeface="Times New Roman"/>
                        <a:ea typeface="Calibri"/>
                        <a:cs typeface="Angsana New"/>
                      </a:endParaRPr>
                    </a:p>
                  </a:txBody>
                  <a:tcPr marL="44450" marR="44450" marT="0" marB="0" anchor="ctr"/>
                </a:tc>
                <a:tc>
                  <a:txBody>
                    <a:bodyPr/>
                    <a:lstStyle/>
                    <a:p>
                      <a:pPr algn="ctr">
                        <a:lnSpc>
                          <a:spcPct val="115000"/>
                        </a:lnSpc>
                        <a:spcAft>
                          <a:spcPts val="0"/>
                        </a:spcAft>
                      </a:pPr>
                      <a:r>
                        <a:rPr lang="es-ES" sz="1100">
                          <a:effectLst/>
                        </a:rPr>
                        <a:t>Espesor mm</a:t>
                      </a:r>
                      <a:endParaRPr lang="es-EC" sz="1200">
                        <a:solidFill>
                          <a:srgbClr val="000000"/>
                        </a:solidFill>
                        <a:effectLst/>
                        <a:latin typeface="Times New Roman"/>
                        <a:ea typeface="Calibri"/>
                        <a:cs typeface="Angsana New"/>
                      </a:endParaRPr>
                    </a:p>
                  </a:txBody>
                  <a:tcPr marL="44450" marR="44450" marT="0" marB="0" anchor="ctr"/>
                </a:tc>
                <a:tc>
                  <a:txBody>
                    <a:bodyPr/>
                    <a:lstStyle/>
                    <a:p>
                      <a:pPr algn="ctr">
                        <a:lnSpc>
                          <a:spcPct val="115000"/>
                        </a:lnSpc>
                        <a:spcAft>
                          <a:spcPts val="0"/>
                        </a:spcAft>
                      </a:pPr>
                      <a:r>
                        <a:rPr lang="es-ES" sz="1100" dirty="0">
                          <a:effectLst/>
                        </a:rPr>
                        <a:t>Observación.</a:t>
                      </a:r>
                      <a:endParaRPr lang="es-EC" sz="1200" dirty="0">
                        <a:solidFill>
                          <a:srgbClr val="000000"/>
                        </a:solidFill>
                        <a:effectLst/>
                        <a:latin typeface="Times New Roman"/>
                        <a:ea typeface="Calibri"/>
                        <a:cs typeface="Angsana New"/>
                      </a:endParaRPr>
                    </a:p>
                  </a:txBody>
                  <a:tcPr marL="44450" marR="44450" marT="0" marB="0" anchor="ctr"/>
                </a:tc>
              </a:tr>
              <a:tr h="436880">
                <a:tc>
                  <a:txBody>
                    <a:bodyPr/>
                    <a:lstStyle/>
                    <a:p>
                      <a:pPr algn="ctr">
                        <a:lnSpc>
                          <a:spcPct val="115000"/>
                        </a:lnSpc>
                        <a:spcAft>
                          <a:spcPts val="0"/>
                        </a:spcAft>
                      </a:pPr>
                      <a:r>
                        <a:rPr lang="es-ES" sz="1100">
                          <a:effectLst/>
                        </a:rPr>
                        <a:t>Base Granular</a:t>
                      </a:r>
                      <a:endParaRPr lang="es-EC" sz="1200">
                        <a:solidFill>
                          <a:srgbClr val="000000"/>
                        </a:solidFill>
                        <a:effectLst/>
                        <a:latin typeface="Times New Roman"/>
                        <a:ea typeface="Calibri"/>
                        <a:cs typeface="Angsana New"/>
                      </a:endParaRPr>
                    </a:p>
                  </a:txBody>
                  <a:tcPr marL="44450" marR="44450" marT="0" marB="0" anchor="ctr"/>
                </a:tc>
                <a:tc>
                  <a:txBody>
                    <a:bodyPr/>
                    <a:lstStyle/>
                    <a:p>
                      <a:pPr algn="ctr">
                        <a:lnSpc>
                          <a:spcPct val="115000"/>
                        </a:lnSpc>
                        <a:spcAft>
                          <a:spcPts val="0"/>
                        </a:spcAft>
                      </a:pPr>
                      <a:r>
                        <a:rPr lang="es-ES" sz="1100">
                          <a:effectLst/>
                        </a:rPr>
                        <a:t>320</a:t>
                      </a:r>
                      <a:endParaRPr lang="es-EC" sz="1200">
                        <a:solidFill>
                          <a:srgbClr val="000000"/>
                        </a:solidFill>
                        <a:effectLst/>
                        <a:latin typeface="Times New Roman"/>
                        <a:ea typeface="Calibri"/>
                        <a:cs typeface="Angsana New"/>
                      </a:endParaRPr>
                    </a:p>
                  </a:txBody>
                  <a:tcPr marL="44450" marR="44450" marT="0" marB="0" anchor="ctr"/>
                </a:tc>
                <a:tc>
                  <a:txBody>
                    <a:bodyPr/>
                    <a:lstStyle/>
                    <a:p>
                      <a:pPr algn="ctr">
                        <a:lnSpc>
                          <a:spcPct val="115000"/>
                        </a:lnSpc>
                        <a:spcAft>
                          <a:spcPts val="0"/>
                        </a:spcAft>
                      </a:pPr>
                      <a:r>
                        <a:rPr lang="es-ES" sz="1100">
                          <a:effectLst/>
                        </a:rPr>
                        <a:t>Presencia de material de granulometría gruesa </a:t>
                      </a:r>
                      <a:endParaRPr lang="es-EC" sz="1200">
                        <a:solidFill>
                          <a:srgbClr val="000000"/>
                        </a:solidFill>
                        <a:effectLst/>
                        <a:latin typeface="Times New Roman"/>
                        <a:ea typeface="Calibri"/>
                        <a:cs typeface="Angsana New"/>
                      </a:endParaRPr>
                    </a:p>
                  </a:txBody>
                  <a:tcPr marL="44450" marR="44450" marT="0" marB="0" anchor="ctr"/>
                </a:tc>
              </a:tr>
              <a:tr h="266700">
                <a:tc>
                  <a:txBody>
                    <a:bodyPr/>
                    <a:lstStyle/>
                    <a:p>
                      <a:pPr algn="ctr">
                        <a:lnSpc>
                          <a:spcPct val="115000"/>
                        </a:lnSpc>
                        <a:spcAft>
                          <a:spcPts val="0"/>
                        </a:spcAft>
                      </a:pPr>
                      <a:r>
                        <a:rPr lang="es-ES" sz="1100">
                          <a:effectLst/>
                        </a:rPr>
                        <a:t>Arena Estabilización</a:t>
                      </a:r>
                      <a:endParaRPr lang="es-EC" sz="1200">
                        <a:solidFill>
                          <a:srgbClr val="000000"/>
                        </a:solidFill>
                        <a:effectLst/>
                        <a:latin typeface="Times New Roman"/>
                        <a:ea typeface="Calibri"/>
                        <a:cs typeface="Angsana New"/>
                      </a:endParaRPr>
                    </a:p>
                  </a:txBody>
                  <a:tcPr marL="44450" marR="44450" marT="0" marB="0" anchor="ctr"/>
                </a:tc>
                <a:tc>
                  <a:txBody>
                    <a:bodyPr/>
                    <a:lstStyle/>
                    <a:p>
                      <a:pPr algn="ctr">
                        <a:lnSpc>
                          <a:spcPct val="115000"/>
                        </a:lnSpc>
                        <a:spcAft>
                          <a:spcPts val="0"/>
                        </a:spcAft>
                      </a:pPr>
                      <a:r>
                        <a:rPr lang="es-ES" sz="1100">
                          <a:effectLst/>
                        </a:rPr>
                        <a:t>40</a:t>
                      </a:r>
                      <a:endParaRPr lang="es-EC" sz="1200">
                        <a:solidFill>
                          <a:srgbClr val="000000"/>
                        </a:solidFill>
                        <a:effectLst/>
                        <a:latin typeface="Times New Roman"/>
                        <a:ea typeface="Calibri"/>
                        <a:cs typeface="Angsana New"/>
                      </a:endParaRPr>
                    </a:p>
                  </a:txBody>
                  <a:tcPr marL="44450" marR="44450" marT="0" marB="0" anchor="ctr"/>
                </a:tc>
                <a:tc>
                  <a:txBody>
                    <a:bodyPr/>
                    <a:lstStyle/>
                    <a:p>
                      <a:pPr algn="ctr">
                        <a:lnSpc>
                          <a:spcPct val="115000"/>
                        </a:lnSpc>
                        <a:spcAft>
                          <a:spcPts val="0"/>
                        </a:spcAft>
                      </a:pPr>
                      <a:r>
                        <a:rPr lang="es-ES" sz="1100">
                          <a:effectLst/>
                        </a:rPr>
                        <a:t>Arena gruesa</a:t>
                      </a:r>
                      <a:endParaRPr lang="es-EC" sz="1200">
                        <a:solidFill>
                          <a:srgbClr val="000000"/>
                        </a:solidFill>
                        <a:effectLst/>
                        <a:latin typeface="Times New Roman"/>
                        <a:ea typeface="Calibri"/>
                        <a:cs typeface="Angsana New"/>
                      </a:endParaRPr>
                    </a:p>
                  </a:txBody>
                  <a:tcPr marL="44450" marR="44450" marT="0" marB="0" anchor="ctr"/>
                </a:tc>
              </a:tr>
              <a:tr h="190500">
                <a:tc>
                  <a:txBody>
                    <a:bodyPr/>
                    <a:lstStyle/>
                    <a:p>
                      <a:pPr algn="ctr">
                        <a:lnSpc>
                          <a:spcPct val="115000"/>
                        </a:lnSpc>
                        <a:spcAft>
                          <a:spcPts val="0"/>
                        </a:spcAft>
                      </a:pPr>
                      <a:r>
                        <a:rPr lang="es-ES" sz="1100" dirty="0">
                          <a:effectLst/>
                        </a:rPr>
                        <a:t>Adoquín</a:t>
                      </a:r>
                      <a:endParaRPr lang="es-EC" sz="1200" dirty="0">
                        <a:solidFill>
                          <a:srgbClr val="000000"/>
                        </a:solidFill>
                        <a:effectLst/>
                        <a:latin typeface="Times New Roman"/>
                        <a:ea typeface="Calibri"/>
                        <a:cs typeface="Angsana New"/>
                      </a:endParaRPr>
                    </a:p>
                  </a:txBody>
                  <a:tcPr marL="44450" marR="44450" marT="0" marB="0" anchor="ctr"/>
                </a:tc>
                <a:tc>
                  <a:txBody>
                    <a:bodyPr/>
                    <a:lstStyle/>
                    <a:p>
                      <a:pPr algn="ctr">
                        <a:lnSpc>
                          <a:spcPct val="115000"/>
                        </a:lnSpc>
                        <a:spcAft>
                          <a:spcPts val="0"/>
                        </a:spcAft>
                      </a:pPr>
                      <a:r>
                        <a:rPr lang="es-ES" sz="1100">
                          <a:effectLst/>
                        </a:rPr>
                        <a:t>Variable</a:t>
                      </a:r>
                      <a:endParaRPr lang="es-EC" sz="1200">
                        <a:solidFill>
                          <a:srgbClr val="000000"/>
                        </a:solidFill>
                        <a:effectLst/>
                        <a:latin typeface="Times New Roman"/>
                        <a:ea typeface="Calibri"/>
                        <a:cs typeface="Angsana New"/>
                      </a:endParaRPr>
                    </a:p>
                  </a:txBody>
                  <a:tcPr marL="44450" marR="44450" marT="0" marB="0" anchor="ctr"/>
                </a:tc>
                <a:tc>
                  <a:txBody>
                    <a:bodyPr/>
                    <a:lstStyle/>
                    <a:p>
                      <a:pPr algn="ctr">
                        <a:lnSpc>
                          <a:spcPct val="115000"/>
                        </a:lnSpc>
                        <a:spcAft>
                          <a:spcPts val="0"/>
                        </a:spcAft>
                      </a:pPr>
                      <a:r>
                        <a:rPr lang="es-ES" sz="1100" dirty="0">
                          <a:effectLst/>
                        </a:rPr>
                        <a:t>Variable en cada tramo</a:t>
                      </a:r>
                      <a:endParaRPr lang="es-EC" sz="1200" dirty="0">
                        <a:solidFill>
                          <a:srgbClr val="000000"/>
                        </a:solidFill>
                        <a:effectLst/>
                        <a:latin typeface="Times New Roman"/>
                        <a:ea typeface="Calibri"/>
                        <a:cs typeface="Angsana New"/>
                      </a:endParaRPr>
                    </a:p>
                  </a:txBody>
                  <a:tcPr marL="44450" marR="44450" marT="0" marB="0" anchor="ctr"/>
                </a:tc>
              </a:tr>
            </a:tbl>
          </a:graphicData>
        </a:graphic>
      </p:graphicFrame>
      <p:pic>
        <p:nvPicPr>
          <p:cNvPr id="7" name="6 Imagen" descr="C:\Users\USUARIO\Desktop\tesis\DSC04608.JPG"/>
          <p:cNvPicPr/>
          <p:nvPr/>
        </p:nvPicPr>
        <p:blipFill rotWithShape="1">
          <a:blip r:embed="rId4" cstate="print">
            <a:extLst>
              <a:ext uri="{28A0092B-C50C-407E-A947-70E740481C1C}">
                <a14:useLocalDpi xmlns:a14="http://schemas.microsoft.com/office/drawing/2010/main" val="0"/>
              </a:ext>
            </a:extLst>
          </a:blip>
          <a:srcRect l="6148" t="6704" r="14664" b="15921"/>
          <a:stretch/>
        </p:blipFill>
        <p:spPr bwMode="auto">
          <a:xfrm>
            <a:off x="6372200" y="692696"/>
            <a:ext cx="2568406" cy="2284839"/>
          </a:xfrm>
          <a:prstGeom prst="rect">
            <a:avLst/>
          </a:prstGeom>
          <a:noFill/>
          <a:ln>
            <a:noFill/>
          </a:ln>
          <a:extLst>
            <a:ext uri="{53640926-AAD7-44D8-BBD7-CCE9431645EC}">
              <a14:shadowObscured xmlns:a14="http://schemas.microsoft.com/office/drawing/2010/main"/>
            </a:ext>
          </a:extLst>
        </p:spPr>
      </p:pic>
      <p:pic>
        <p:nvPicPr>
          <p:cNvPr id="8" name="7 Imagen" descr="C:\Users\USUARIO\Desktop\tesis\fotos tesis\DCIM\101MSDCF\DSC04604.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2119" y="3140968"/>
            <a:ext cx="3315667" cy="2880320"/>
          </a:xfrm>
          <a:prstGeom prst="rect">
            <a:avLst/>
          </a:prstGeom>
          <a:noFill/>
          <a:ln>
            <a:noFill/>
          </a:ln>
        </p:spPr>
      </p:pic>
      <p:sp>
        <p:nvSpPr>
          <p:cNvPr id="9" name="8 Rectángulo"/>
          <p:cNvSpPr/>
          <p:nvPr/>
        </p:nvSpPr>
        <p:spPr>
          <a:xfrm>
            <a:off x="538794" y="2993559"/>
            <a:ext cx="2482796" cy="307777"/>
          </a:xfrm>
          <a:prstGeom prst="rect">
            <a:avLst/>
          </a:prstGeom>
        </p:spPr>
        <p:txBody>
          <a:bodyPr wrap="none">
            <a:spAutoFit/>
          </a:bodyPr>
          <a:lstStyle/>
          <a:p>
            <a:r>
              <a:rPr lang="es-ES" sz="1400" dirty="0" smtClean="0"/>
              <a:t>Medición Pavimento Articulado</a:t>
            </a:r>
            <a:endParaRPr lang="es-EC" sz="1400" dirty="0"/>
          </a:p>
        </p:txBody>
      </p:sp>
      <p:sp>
        <p:nvSpPr>
          <p:cNvPr id="10" name="9 Rectángulo"/>
          <p:cNvSpPr/>
          <p:nvPr/>
        </p:nvSpPr>
        <p:spPr>
          <a:xfrm>
            <a:off x="5956568" y="6062498"/>
            <a:ext cx="2706767" cy="307777"/>
          </a:xfrm>
          <a:prstGeom prst="rect">
            <a:avLst/>
          </a:prstGeom>
        </p:spPr>
        <p:txBody>
          <a:bodyPr wrap="none">
            <a:spAutoFit/>
          </a:bodyPr>
          <a:lstStyle/>
          <a:p>
            <a:r>
              <a:rPr lang="es-ES" sz="1400" dirty="0" smtClean="0"/>
              <a:t>Medición Pavimento tramo Choclo</a:t>
            </a:r>
            <a:endParaRPr lang="es-EC" sz="1400" dirty="0"/>
          </a:p>
        </p:txBody>
      </p:sp>
      <p:graphicFrame>
        <p:nvGraphicFramePr>
          <p:cNvPr id="11" name="10 Tabla"/>
          <p:cNvGraphicFramePr>
            <a:graphicFrameLocks noGrp="1"/>
          </p:cNvGraphicFramePr>
          <p:nvPr>
            <p:extLst>
              <p:ext uri="{D42A27DB-BD31-4B8C-83A1-F6EECF244321}">
                <p14:modId xmlns:p14="http://schemas.microsoft.com/office/powerpoint/2010/main" val="3634286022"/>
              </p:ext>
            </p:extLst>
          </p:nvPr>
        </p:nvGraphicFramePr>
        <p:xfrm>
          <a:off x="1223629" y="5013176"/>
          <a:ext cx="3816423" cy="1679474"/>
        </p:xfrm>
        <a:graphic>
          <a:graphicData uri="http://schemas.openxmlformats.org/drawingml/2006/table">
            <a:tbl>
              <a:tblPr firstRow="1" firstCol="1" bandRow="1">
                <a:tableStyleId>{5C22544A-7EE6-4342-B048-85BDC9FD1C3A}</a:tableStyleId>
              </a:tblPr>
              <a:tblGrid>
                <a:gridCol w="1281739"/>
                <a:gridCol w="779903"/>
                <a:gridCol w="1754781"/>
              </a:tblGrid>
              <a:tr h="278664">
                <a:tc gridSpan="3">
                  <a:txBody>
                    <a:bodyPr/>
                    <a:lstStyle/>
                    <a:p>
                      <a:pPr algn="ctr"/>
                      <a:r>
                        <a:rPr lang="es-EC" sz="1200" dirty="0" smtClean="0"/>
                        <a:t>Pavimento</a:t>
                      </a:r>
                      <a:r>
                        <a:rPr lang="es-EC" sz="1200" baseline="0" dirty="0" smtClean="0"/>
                        <a:t> flexible tramo choclo</a:t>
                      </a:r>
                      <a:endParaRPr lang="es-EC" sz="1200" dirty="0"/>
                    </a:p>
                  </a:txBody>
                  <a:tcPr marL="44450" marR="44450" marT="0" marB="0" anchor="ctr">
                    <a:lnB w="12700" cap="flat" cmpd="sng" algn="ctr">
                      <a:solidFill>
                        <a:schemeClr val="tx1"/>
                      </a:solidFill>
                      <a:prstDash val="solid"/>
                      <a:round/>
                      <a:headEnd type="none" w="med" len="med"/>
                      <a:tailEnd type="none" w="med" len="med"/>
                    </a:lnB>
                  </a:tcPr>
                </a:tc>
                <a:tc hMerge="1">
                  <a:txBody>
                    <a:bodyPr/>
                    <a:lstStyle/>
                    <a:p>
                      <a:endParaRPr lang="es-EC"/>
                    </a:p>
                  </a:txBody>
                  <a:tcPr marL="44450" marR="44450" marT="0" marB="0" anchor="ctr">
                    <a:lnB w="12700" cap="flat" cmpd="sng" algn="ctr">
                      <a:solidFill>
                        <a:schemeClr val="tx1"/>
                      </a:solidFill>
                      <a:prstDash val="solid"/>
                      <a:round/>
                      <a:headEnd type="none" w="med" len="med"/>
                      <a:tailEnd type="none" w="med" len="med"/>
                    </a:lnB>
                  </a:tcPr>
                </a:tc>
                <a:tc hMerge="1">
                  <a:txBody>
                    <a:bodyPr/>
                    <a:lstStyle/>
                    <a:p>
                      <a:endParaRPr lang="es-EC" dirty="0"/>
                    </a:p>
                  </a:txBody>
                  <a:tcPr marL="44450" marR="44450" marT="0" marB="0" anchor="ctr">
                    <a:lnB w="12700" cap="flat" cmpd="sng" algn="ctr">
                      <a:solidFill>
                        <a:schemeClr val="tx1"/>
                      </a:solidFill>
                      <a:prstDash val="solid"/>
                      <a:round/>
                      <a:headEnd type="none" w="med" len="med"/>
                      <a:tailEnd type="none" w="med" len="med"/>
                    </a:lnB>
                  </a:tcPr>
                </a:tc>
              </a:tr>
              <a:tr h="0">
                <a:tc>
                  <a:txBody>
                    <a:bodyPr/>
                    <a:lstStyle/>
                    <a:p>
                      <a:pPr algn="ctr">
                        <a:lnSpc>
                          <a:spcPct val="115000"/>
                        </a:lnSpc>
                        <a:spcAft>
                          <a:spcPts val="0"/>
                        </a:spcAft>
                      </a:pPr>
                      <a:r>
                        <a:rPr lang="es-ES" sz="1100" dirty="0">
                          <a:effectLst/>
                        </a:rPr>
                        <a:t>Capa Pavimento</a:t>
                      </a:r>
                      <a:endParaRPr lang="es-EC" sz="1200" dirty="0">
                        <a:solidFill>
                          <a:srgbClr val="000000"/>
                        </a:solidFill>
                        <a:effectLst/>
                        <a:latin typeface="Times New Roman"/>
                        <a:ea typeface="Calibri"/>
                        <a:cs typeface="Angsana New"/>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s-ES" sz="1100">
                          <a:effectLst/>
                        </a:rPr>
                        <a:t>Espesor mm</a:t>
                      </a:r>
                      <a:endParaRPr lang="es-EC" sz="1200">
                        <a:solidFill>
                          <a:srgbClr val="000000"/>
                        </a:solidFill>
                        <a:effectLst/>
                        <a:latin typeface="Times New Roman"/>
                        <a:ea typeface="Calibri"/>
                        <a:cs typeface="Angsana New"/>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s-ES" sz="1100" dirty="0">
                          <a:effectLst/>
                        </a:rPr>
                        <a:t>Observación.</a:t>
                      </a:r>
                      <a:endParaRPr lang="es-EC" sz="1200" dirty="0">
                        <a:solidFill>
                          <a:srgbClr val="000000"/>
                        </a:solidFill>
                        <a:effectLst/>
                        <a:latin typeface="Times New Roman"/>
                        <a:ea typeface="Calibri"/>
                        <a:cs typeface="Angsana New"/>
                      </a:endParaRPr>
                    </a:p>
                  </a:txBody>
                  <a:tcPr marL="44450" marR="44450" marT="0" marB="0" anchor="ctr">
                    <a:lnT w="12700" cap="flat" cmpd="sng" algn="ctr">
                      <a:solidFill>
                        <a:schemeClr val="tx1"/>
                      </a:solidFill>
                      <a:prstDash val="solid"/>
                      <a:round/>
                      <a:headEnd type="none" w="med" len="med"/>
                      <a:tailEnd type="none" w="med" len="med"/>
                    </a:lnT>
                  </a:tcPr>
                </a:tc>
              </a:tr>
              <a:tr h="436880">
                <a:tc>
                  <a:txBody>
                    <a:bodyPr/>
                    <a:lstStyle/>
                    <a:p>
                      <a:pPr algn="ctr">
                        <a:lnSpc>
                          <a:spcPct val="115000"/>
                        </a:lnSpc>
                        <a:spcAft>
                          <a:spcPts val="0"/>
                        </a:spcAft>
                      </a:pPr>
                      <a:r>
                        <a:rPr lang="es-ES" sz="1100">
                          <a:effectLst/>
                        </a:rPr>
                        <a:t>Sub Base Granular</a:t>
                      </a:r>
                      <a:endParaRPr lang="es-EC" sz="1200">
                        <a:solidFill>
                          <a:srgbClr val="000000"/>
                        </a:solidFill>
                        <a:effectLst/>
                        <a:latin typeface="Times New Roman"/>
                        <a:ea typeface="Calibri"/>
                        <a:cs typeface="Angsana New"/>
                      </a:endParaRPr>
                    </a:p>
                  </a:txBody>
                  <a:tcPr marL="44450" marR="44450" marT="0" marB="0" anchor="ctr"/>
                </a:tc>
                <a:tc>
                  <a:txBody>
                    <a:bodyPr/>
                    <a:lstStyle/>
                    <a:p>
                      <a:pPr algn="ctr">
                        <a:lnSpc>
                          <a:spcPct val="115000"/>
                        </a:lnSpc>
                        <a:spcAft>
                          <a:spcPts val="0"/>
                        </a:spcAft>
                      </a:pPr>
                      <a:r>
                        <a:rPr lang="es-EC" sz="1100">
                          <a:effectLst/>
                        </a:rPr>
                        <a:t>320</a:t>
                      </a:r>
                      <a:endParaRPr lang="es-EC" sz="1200">
                        <a:solidFill>
                          <a:srgbClr val="000000"/>
                        </a:solidFill>
                        <a:effectLst/>
                        <a:latin typeface="Times New Roman"/>
                        <a:ea typeface="Calibri"/>
                        <a:cs typeface="Angsana New"/>
                      </a:endParaRPr>
                    </a:p>
                  </a:txBody>
                  <a:tcPr marL="44450" marR="44450" marT="0" marB="0" anchor="ctr"/>
                </a:tc>
                <a:tc>
                  <a:txBody>
                    <a:bodyPr/>
                    <a:lstStyle/>
                    <a:p>
                      <a:pPr algn="just">
                        <a:lnSpc>
                          <a:spcPct val="115000"/>
                        </a:lnSpc>
                        <a:spcAft>
                          <a:spcPts val="0"/>
                        </a:spcAft>
                      </a:pPr>
                      <a:r>
                        <a:rPr lang="es-ES" sz="1100">
                          <a:effectLst/>
                        </a:rPr>
                        <a:t>Inadecuada cohesión entre partículas, material disperso.</a:t>
                      </a:r>
                      <a:endParaRPr lang="es-EC" sz="1200">
                        <a:solidFill>
                          <a:srgbClr val="000000"/>
                        </a:solidFill>
                        <a:effectLst/>
                        <a:latin typeface="Times New Roman"/>
                        <a:ea typeface="Calibri"/>
                        <a:cs typeface="Angsana New"/>
                      </a:endParaRPr>
                    </a:p>
                  </a:txBody>
                  <a:tcPr marL="44450" marR="44450" marT="0" marB="0" anchor="ctr"/>
                </a:tc>
              </a:tr>
              <a:tr h="266700">
                <a:tc>
                  <a:txBody>
                    <a:bodyPr/>
                    <a:lstStyle/>
                    <a:p>
                      <a:pPr algn="ctr">
                        <a:lnSpc>
                          <a:spcPct val="115000"/>
                        </a:lnSpc>
                        <a:spcAft>
                          <a:spcPts val="0"/>
                        </a:spcAft>
                      </a:pPr>
                      <a:r>
                        <a:rPr lang="es-ES" sz="1100">
                          <a:effectLst/>
                        </a:rPr>
                        <a:t>Base Granular</a:t>
                      </a:r>
                      <a:endParaRPr lang="es-EC" sz="1200">
                        <a:solidFill>
                          <a:srgbClr val="000000"/>
                        </a:solidFill>
                        <a:effectLst/>
                        <a:latin typeface="Times New Roman"/>
                        <a:ea typeface="Calibri"/>
                        <a:cs typeface="Angsana New"/>
                      </a:endParaRPr>
                    </a:p>
                  </a:txBody>
                  <a:tcPr marL="44450" marR="44450" marT="0" marB="0" anchor="ctr"/>
                </a:tc>
                <a:tc>
                  <a:txBody>
                    <a:bodyPr/>
                    <a:lstStyle/>
                    <a:p>
                      <a:pPr algn="ctr">
                        <a:lnSpc>
                          <a:spcPct val="115000"/>
                        </a:lnSpc>
                        <a:spcAft>
                          <a:spcPts val="0"/>
                        </a:spcAft>
                      </a:pPr>
                      <a:r>
                        <a:rPr lang="es-EC" sz="1100">
                          <a:effectLst/>
                        </a:rPr>
                        <a:t>250</a:t>
                      </a:r>
                      <a:endParaRPr lang="es-EC" sz="1200">
                        <a:solidFill>
                          <a:srgbClr val="000000"/>
                        </a:solidFill>
                        <a:effectLst/>
                        <a:latin typeface="Times New Roman"/>
                        <a:ea typeface="Calibri"/>
                        <a:cs typeface="Angsana New"/>
                      </a:endParaRPr>
                    </a:p>
                  </a:txBody>
                  <a:tcPr marL="44450" marR="44450" marT="0" marB="0" anchor="ctr"/>
                </a:tc>
                <a:tc>
                  <a:txBody>
                    <a:bodyPr/>
                    <a:lstStyle/>
                    <a:p>
                      <a:pPr algn="just">
                        <a:lnSpc>
                          <a:spcPct val="115000"/>
                        </a:lnSpc>
                        <a:spcAft>
                          <a:spcPts val="0"/>
                        </a:spcAft>
                      </a:pPr>
                      <a:r>
                        <a:rPr lang="es-ES" sz="1100">
                          <a:effectLst/>
                        </a:rPr>
                        <a:t>Presencia de material orgánico</a:t>
                      </a:r>
                      <a:endParaRPr lang="es-EC" sz="1200">
                        <a:solidFill>
                          <a:srgbClr val="000000"/>
                        </a:solidFill>
                        <a:effectLst/>
                        <a:latin typeface="Times New Roman"/>
                        <a:ea typeface="Calibri"/>
                        <a:cs typeface="Angsana New"/>
                      </a:endParaRPr>
                    </a:p>
                  </a:txBody>
                  <a:tcPr marL="44450" marR="44450" marT="0" marB="0" anchor="ctr"/>
                </a:tc>
              </a:tr>
              <a:tr h="46990">
                <a:tc>
                  <a:txBody>
                    <a:bodyPr/>
                    <a:lstStyle/>
                    <a:p>
                      <a:pPr algn="ctr">
                        <a:lnSpc>
                          <a:spcPct val="115000"/>
                        </a:lnSpc>
                        <a:spcAft>
                          <a:spcPts val="0"/>
                        </a:spcAft>
                      </a:pPr>
                      <a:r>
                        <a:rPr lang="es-ES" sz="1100" dirty="0">
                          <a:effectLst/>
                        </a:rPr>
                        <a:t>Carpeta asfáltica</a:t>
                      </a:r>
                      <a:endParaRPr lang="es-EC" sz="1200" dirty="0">
                        <a:solidFill>
                          <a:srgbClr val="000000"/>
                        </a:solidFill>
                        <a:effectLst/>
                        <a:latin typeface="Times New Roman"/>
                        <a:ea typeface="Calibri"/>
                        <a:cs typeface="Angsana New"/>
                      </a:endParaRPr>
                    </a:p>
                  </a:txBody>
                  <a:tcPr marL="44450" marR="44450" marT="0" marB="0" anchor="ctr"/>
                </a:tc>
                <a:tc>
                  <a:txBody>
                    <a:bodyPr/>
                    <a:lstStyle/>
                    <a:p>
                      <a:pPr algn="ctr">
                        <a:lnSpc>
                          <a:spcPct val="115000"/>
                        </a:lnSpc>
                        <a:spcAft>
                          <a:spcPts val="0"/>
                        </a:spcAft>
                      </a:pPr>
                      <a:r>
                        <a:rPr lang="es-EC" sz="1100">
                          <a:effectLst/>
                        </a:rPr>
                        <a:t>-</a:t>
                      </a:r>
                      <a:endParaRPr lang="es-EC" sz="1200">
                        <a:solidFill>
                          <a:srgbClr val="000000"/>
                        </a:solidFill>
                        <a:effectLst/>
                        <a:latin typeface="Times New Roman"/>
                        <a:ea typeface="Calibri"/>
                        <a:cs typeface="Angsana New"/>
                      </a:endParaRPr>
                    </a:p>
                  </a:txBody>
                  <a:tcPr marL="44450" marR="44450" marT="0" marB="0" anchor="ctr"/>
                </a:tc>
                <a:tc>
                  <a:txBody>
                    <a:bodyPr/>
                    <a:lstStyle/>
                    <a:p>
                      <a:pPr algn="just">
                        <a:lnSpc>
                          <a:spcPct val="115000"/>
                        </a:lnSpc>
                        <a:spcAft>
                          <a:spcPts val="0"/>
                        </a:spcAft>
                      </a:pPr>
                      <a:r>
                        <a:rPr lang="es-ES" sz="1100" dirty="0">
                          <a:effectLst/>
                        </a:rPr>
                        <a:t>Variable en cada tramo</a:t>
                      </a:r>
                      <a:endParaRPr lang="es-EC" sz="1200" dirty="0">
                        <a:solidFill>
                          <a:srgbClr val="000000"/>
                        </a:solidFill>
                        <a:effectLst/>
                        <a:latin typeface="Times New Roman"/>
                        <a:ea typeface="Calibri"/>
                        <a:cs typeface="Angsana New"/>
                      </a:endParaRPr>
                    </a:p>
                  </a:txBody>
                  <a:tcPr marL="44450" marR="44450" marT="0" marB="0" anchor="ctr"/>
                </a:tc>
              </a:tr>
            </a:tbl>
          </a:graphicData>
        </a:graphic>
      </p:graphicFrame>
    </p:spTree>
    <p:extLst>
      <p:ext uri="{BB962C8B-B14F-4D97-AF65-F5344CB8AC3E}">
        <p14:creationId xmlns:p14="http://schemas.microsoft.com/office/powerpoint/2010/main" val="9685997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fontScale="90000"/>
          </a:bodyPr>
          <a:lstStyle/>
          <a:p>
            <a:r>
              <a:rPr lang="es-EC" sz="3600" dirty="0" smtClean="0"/>
              <a:t>Medición de Espesores Pavimento flexible </a:t>
            </a:r>
            <a:endParaRPr lang="es-EC" sz="36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552572872"/>
              </p:ext>
            </p:extLst>
          </p:nvPr>
        </p:nvGraphicFramePr>
        <p:xfrm>
          <a:off x="1619672" y="1354878"/>
          <a:ext cx="5184575" cy="1766489"/>
        </p:xfrm>
        <a:graphic>
          <a:graphicData uri="http://schemas.openxmlformats.org/drawingml/2006/table">
            <a:tbl>
              <a:tblPr firstRow="1" firstCol="1" bandRow="1">
                <a:tableStyleId>{5C22544A-7EE6-4342-B048-85BDC9FD1C3A}</a:tableStyleId>
              </a:tblPr>
              <a:tblGrid>
                <a:gridCol w="1493860"/>
                <a:gridCol w="966616"/>
                <a:gridCol w="889558"/>
                <a:gridCol w="797627"/>
                <a:gridCol w="1036914"/>
              </a:tblGrid>
              <a:tr h="785033">
                <a:tc>
                  <a:txBody>
                    <a:bodyPr/>
                    <a:lstStyle/>
                    <a:p>
                      <a:pPr algn="l">
                        <a:lnSpc>
                          <a:spcPct val="115000"/>
                        </a:lnSpc>
                        <a:spcAft>
                          <a:spcPts val="0"/>
                        </a:spcAft>
                      </a:pPr>
                      <a:r>
                        <a:rPr lang="es-EC" sz="1400">
                          <a:effectLst/>
                        </a:rPr>
                        <a:t>Estructura</a:t>
                      </a:r>
                      <a:endParaRPr lang="es-EC" sz="1400">
                        <a:solidFill>
                          <a:srgbClr val="000000"/>
                        </a:solidFill>
                        <a:effectLst/>
                        <a:latin typeface="Times New Roman"/>
                        <a:ea typeface="Calibri"/>
                        <a:cs typeface="Angsana New"/>
                      </a:endParaRPr>
                    </a:p>
                  </a:txBody>
                  <a:tcPr marL="68580" marR="68580" marT="0" marB="0"/>
                </a:tc>
                <a:tc>
                  <a:txBody>
                    <a:bodyPr/>
                    <a:lstStyle/>
                    <a:p>
                      <a:pPr algn="l">
                        <a:lnSpc>
                          <a:spcPct val="115000"/>
                        </a:lnSpc>
                        <a:spcAft>
                          <a:spcPts val="0"/>
                        </a:spcAft>
                      </a:pPr>
                      <a:r>
                        <a:rPr lang="es-EC" sz="1400">
                          <a:effectLst/>
                        </a:rPr>
                        <a:t>Espesor de Diseño</a:t>
                      </a:r>
                      <a:endParaRPr lang="es-EC" sz="1400">
                        <a:solidFill>
                          <a:srgbClr val="000000"/>
                        </a:solidFill>
                        <a:effectLst/>
                        <a:latin typeface="Times New Roman"/>
                        <a:ea typeface="Calibri"/>
                        <a:cs typeface="Angsana New"/>
                      </a:endParaRPr>
                    </a:p>
                  </a:txBody>
                  <a:tcPr marL="68580" marR="68580" marT="0" marB="0"/>
                </a:tc>
                <a:tc>
                  <a:txBody>
                    <a:bodyPr/>
                    <a:lstStyle/>
                    <a:p>
                      <a:pPr algn="l">
                        <a:lnSpc>
                          <a:spcPct val="115000"/>
                        </a:lnSpc>
                        <a:spcAft>
                          <a:spcPts val="0"/>
                        </a:spcAft>
                      </a:pPr>
                      <a:r>
                        <a:rPr lang="es-EC" sz="1400">
                          <a:effectLst/>
                        </a:rPr>
                        <a:t>Tramo Choclo – Colibrí</a:t>
                      </a:r>
                      <a:endParaRPr lang="es-EC" sz="1400">
                        <a:solidFill>
                          <a:srgbClr val="000000"/>
                        </a:solidFill>
                        <a:effectLst/>
                        <a:latin typeface="Times New Roman"/>
                        <a:ea typeface="Calibri"/>
                        <a:cs typeface="Angsana New"/>
                      </a:endParaRPr>
                    </a:p>
                  </a:txBody>
                  <a:tcPr marL="68580" marR="68580" marT="0" marB="0"/>
                </a:tc>
                <a:tc>
                  <a:txBody>
                    <a:bodyPr/>
                    <a:lstStyle/>
                    <a:p>
                      <a:pPr algn="l">
                        <a:lnSpc>
                          <a:spcPct val="115000"/>
                        </a:lnSpc>
                        <a:spcAft>
                          <a:spcPts val="0"/>
                        </a:spcAft>
                      </a:pPr>
                      <a:r>
                        <a:rPr lang="es-EC" sz="1400">
                          <a:effectLst/>
                        </a:rPr>
                        <a:t>Tramo  Colibrí-ESPE</a:t>
                      </a:r>
                      <a:endParaRPr lang="es-EC" sz="1400">
                        <a:solidFill>
                          <a:srgbClr val="000000"/>
                        </a:solidFill>
                        <a:effectLst/>
                        <a:latin typeface="Times New Roman"/>
                        <a:ea typeface="Calibri"/>
                        <a:cs typeface="Angsana New"/>
                      </a:endParaRPr>
                    </a:p>
                  </a:txBody>
                  <a:tcPr marL="68580" marR="68580" marT="0" marB="0"/>
                </a:tc>
                <a:tc>
                  <a:txBody>
                    <a:bodyPr/>
                    <a:lstStyle/>
                    <a:p>
                      <a:pPr algn="l">
                        <a:lnSpc>
                          <a:spcPct val="115000"/>
                        </a:lnSpc>
                        <a:spcAft>
                          <a:spcPts val="0"/>
                        </a:spcAft>
                      </a:pPr>
                      <a:r>
                        <a:rPr lang="es-EC" sz="1400">
                          <a:effectLst/>
                        </a:rPr>
                        <a:t>Espesor condiciones actuales </a:t>
                      </a:r>
                      <a:r>
                        <a:rPr lang="es-ES" sz="1400">
                          <a:effectLst/>
                        </a:rPr>
                        <a:t> </a:t>
                      </a:r>
                      <a:endParaRPr lang="es-EC" sz="1400">
                        <a:solidFill>
                          <a:srgbClr val="000000"/>
                        </a:solidFill>
                        <a:effectLst/>
                        <a:latin typeface="Times New Roman"/>
                        <a:ea typeface="Calibri"/>
                        <a:cs typeface="Angsana New"/>
                      </a:endParaRPr>
                    </a:p>
                  </a:txBody>
                  <a:tcPr marL="68580" marR="68580" marT="0" marB="0"/>
                </a:tc>
              </a:tr>
              <a:tr h="196258">
                <a:tc>
                  <a:txBody>
                    <a:bodyPr/>
                    <a:lstStyle/>
                    <a:p>
                      <a:pPr algn="l">
                        <a:lnSpc>
                          <a:spcPct val="115000"/>
                        </a:lnSpc>
                        <a:spcAft>
                          <a:spcPts val="0"/>
                        </a:spcAft>
                      </a:pPr>
                      <a:r>
                        <a:rPr lang="es-EC" sz="1400">
                          <a:effectLst/>
                        </a:rPr>
                        <a:t>Base  mm</a:t>
                      </a:r>
                      <a:endParaRPr lang="es-EC" sz="1400">
                        <a:solidFill>
                          <a:srgbClr val="000000"/>
                        </a:solidFill>
                        <a:effectLst/>
                        <a:latin typeface="Times New Roman"/>
                        <a:ea typeface="Calibri"/>
                        <a:cs typeface="Angsana New"/>
                      </a:endParaRPr>
                    </a:p>
                  </a:txBody>
                  <a:tcPr marL="68580" marR="68580" marT="0" marB="0"/>
                </a:tc>
                <a:tc>
                  <a:txBody>
                    <a:bodyPr/>
                    <a:lstStyle/>
                    <a:p>
                      <a:pPr algn="l">
                        <a:lnSpc>
                          <a:spcPct val="115000"/>
                        </a:lnSpc>
                        <a:spcAft>
                          <a:spcPts val="0"/>
                        </a:spcAft>
                      </a:pPr>
                      <a:r>
                        <a:rPr lang="es-EC" sz="1400">
                          <a:effectLst/>
                        </a:rPr>
                        <a:t>300</a:t>
                      </a:r>
                      <a:endParaRPr lang="es-EC" sz="1400">
                        <a:solidFill>
                          <a:srgbClr val="000000"/>
                        </a:solidFill>
                        <a:effectLst/>
                        <a:latin typeface="Times New Roman"/>
                        <a:ea typeface="Calibri"/>
                        <a:cs typeface="Angsana New"/>
                      </a:endParaRPr>
                    </a:p>
                  </a:txBody>
                  <a:tcPr marL="68580" marR="68580" marT="0" marB="0"/>
                </a:tc>
                <a:tc>
                  <a:txBody>
                    <a:bodyPr/>
                    <a:lstStyle/>
                    <a:p>
                      <a:pPr algn="l">
                        <a:lnSpc>
                          <a:spcPct val="115000"/>
                        </a:lnSpc>
                        <a:spcAft>
                          <a:spcPts val="0"/>
                        </a:spcAft>
                      </a:pPr>
                      <a:r>
                        <a:rPr lang="es-EC" sz="1400" baseline="30000">
                          <a:effectLst/>
                        </a:rPr>
                        <a:t>a</a:t>
                      </a:r>
                      <a:r>
                        <a:rPr lang="es-EC" sz="1400">
                          <a:effectLst/>
                        </a:rPr>
                        <a:t>250</a:t>
                      </a:r>
                      <a:endParaRPr lang="es-EC" sz="1400">
                        <a:solidFill>
                          <a:srgbClr val="000000"/>
                        </a:solidFill>
                        <a:effectLst/>
                        <a:latin typeface="Times New Roman"/>
                        <a:ea typeface="Calibri"/>
                        <a:cs typeface="Angsana New"/>
                      </a:endParaRPr>
                    </a:p>
                  </a:txBody>
                  <a:tcPr marL="68580" marR="68580" marT="0" marB="0"/>
                </a:tc>
                <a:tc>
                  <a:txBody>
                    <a:bodyPr/>
                    <a:lstStyle/>
                    <a:p>
                      <a:pPr algn="l">
                        <a:lnSpc>
                          <a:spcPct val="115000"/>
                        </a:lnSpc>
                        <a:spcAft>
                          <a:spcPts val="0"/>
                        </a:spcAft>
                      </a:pPr>
                      <a:r>
                        <a:rPr lang="es-EC" sz="1400" baseline="30000">
                          <a:effectLst/>
                        </a:rPr>
                        <a:t>b</a:t>
                      </a:r>
                      <a:r>
                        <a:rPr lang="es-EC" sz="1400">
                          <a:effectLst/>
                        </a:rPr>
                        <a:t>300</a:t>
                      </a:r>
                      <a:endParaRPr lang="es-EC" sz="1400">
                        <a:solidFill>
                          <a:srgbClr val="000000"/>
                        </a:solidFill>
                        <a:effectLst/>
                        <a:latin typeface="Times New Roman"/>
                        <a:ea typeface="Calibri"/>
                        <a:cs typeface="Angsana New"/>
                      </a:endParaRPr>
                    </a:p>
                  </a:txBody>
                  <a:tcPr marL="68580" marR="68580" marT="0" marB="0"/>
                </a:tc>
                <a:tc>
                  <a:txBody>
                    <a:bodyPr/>
                    <a:lstStyle/>
                    <a:p>
                      <a:pPr algn="l">
                        <a:lnSpc>
                          <a:spcPct val="115000"/>
                        </a:lnSpc>
                        <a:spcAft>
                          <a:spcPts val="0"/>
                        </a:spcAft>
                      </a:pPr>
                      <a:r>
                        <a:rPr lang="es-ES" sz="1400" baseline="30000">
                          <a:effectLst/>
                        </a:rPr>
                        <a:t>c</a:t>
                      </a:r>
                      <a:r>
                        <a:rPr lang="es-ES" sz="1400">
                          <a:effectLst/>
                        </a:rPr>
                        <a:t>300</a:t>
                      </a:r>
                      <a:endParaRPr lang="es-EC" sz="1400">
                        <a:solidFill>
                          <a:srgbClr val="000000"/>
                        </a:solidFill>
                        <a:effectLst/>
                        <a:latin typeface="Times New Roman"/>
                        <a:ea typeface="Calibri"/>
                        <a:cs typeface="Angsana New"/>
                      </a:endParaRPr>
                    </a:p>
                  </a:txBody>
                  <a:tcPr marL="68580" marR="68580" marT="0" marB="0"/>
                </a:tc>
              </a:tr>
              <a:tr h="196258">
                <a:tc>
                  <a:txBody>
                    <a:bodyPr/>
                    <a:lstStyle/>
                    <a:p>
                      <a:pPr algn="l">
                        <a:lnSpc>
                          <a:spcPct val="115000"/>
                        </a:lnSpc>
                        <a:spcAft>
                          <a:spcPts val="0"/>
                        </a:spcAft>
                      </a:pPr>
                      <a:r>
                        <a:rPr lang="es-EC" sz="1400">
                          <a:effectLst/>
                        </a:rPr>
                        <a:t>Sub Base   mm</a:t>
                      </a:r>
                      <a:endParaRPr lang="es-EC" sz="1400">
                        <a:solidFill>
                          <a:srgbClr val="000000"/>
                        </a:solidFill>
                        <a:effectLst/>
                        <a:latin typeface="Times New Roman"/>
                        <a:ea typeface="Calibri"/>
                        <a:cs typeface="Angsana New"/>
                      </a:endParaRPr>
                    </a:p>
                  </a:txBody>
                  <a:tcPr marL="68580" marR="68580" marT="0" marB="0"/>
                </a:tc>
                <a:tc>
                  <a:txBody>
                    <a:bodyPr/>
                    <a:lstStyle/>
                    <a:p>
                      <a:pPr algn="l">
                        <a:lnSpc>
                          <a:spcPct val="115000"/>
                        </a:lnSpc>
                        <a:spcAft>
                          <a:spcPts val="0"/>
                        </a:spcAft>
                      </a:pPr>
                      <a:r>
                        <a:rPr lang="es-EC" sz="1400">
                          <a:effectLst/>
                        </a:rPr>
                        <a:t>400</a:t>
                      </a:r>
                      <a:endParaRPr lang="es-EC" sz="1400">
                        <a:solidFill>
                          <a:srgbClr val="000000"/>
                        </a:solidFill>
                        <a:effectLst/>
                        <a:latin typeface="Times New Roman"/>
                        <a:ea typeface="Calibri"/>
                        <a:cs typeface="Angsana New"/>
                      </a:endParaRPr>
                    </a:p>
                  </a:txBody>
                  <a:tcPr marL="68580" marR="68580" marT="0" marB="0"/>
                </a:tc>
                <a:tc>
                  <a:txBody>
                    <a:bodyPr/>
                    <a:lstStyle/>
                    <a:p>
                      <a:pPr algn="l">
                        <a:lnSpc>
                          <a:spcPct val="115000"/>
                        </a:lnSpc>
                        <a:spcAft>
                          <a:spcPts val="0"/>
                        </a:spcAft>
                      </a:pPr>
                      <a:r>
                        <a:rPr lang="es-EC" sz="1400" baseline="30000">
                          <a:effectLst/>
                        </a:rPr>
                        <a:t>a</a:t>
                      </a:r>
                      <a:r>
                        <a:rPr lang="es-EC" sz="1400">
                          <a:effectLst/>
                        </a:rPr>
                        <a:t>320</a:t>
                      </a:r>
                      <a:endParaRPr lang="es-EC" sz="1400">
                        <a:solidFill>
                          <a:srgbClr val="000000"/>
                        </a:solidFill>
                        <a:effectLst/>
                        <a:latin typeface="Times New Roman"/>
                        <a:ea typeface="Calibri"/>
                        <a:cs typeface="Angsana New"/>
                      </a:endParaRPr>
                    </a:p>
                  </a:txBody>
                  <a:tcPr marL="68580" marR="68580" marT="0" marB="0"/>
                </a:tc>
                <a:tc>
                  <a:txBody>
                    <a:bodyPr/>
                    <a:lstStyle/>
                    <a:p>
                      <a:pPr algn="l">
                        <a:lnSpc>
                          <a:spcPct val="115000"/>
                        </a:lnSpc>
                        <a:spcAft>
                          <a:spcPts val="0"/>
                        </a:spcAft>
                      </a:pPr>
                      <a:r>
                        <a:rPr lang="es-EC" sz="1400" baseline="30000">
                          <a:effectLst/>
                        </a:rPr>
                        <a:t>b</a:t>
                      </a:r>
                      <a:r>
                        <a:rPr lang="es-EC" sz="1400">
                          <a:effectLst/>
                        </a:rPr>
                        <a:t>400</a:t>
                      </a:r>
                      <a:endParaRPr lang="es-EC" sz="1400">
                        <a:solidFill>
                          <a:srgbClr val="000000"/>
                        </a:solidFill>
                        <a:effectLst/>
                        <a:latin typeface="Times New Roman"/>
                        <a:ea typeface="Calibri"/>
                        <a:cs typeface="Angsana New"/>
                      </a:endParaRPr>
                    </a:p>
                  </a:txBody>
                  <a:tcPr marL="68580" marR="68580" marT="0" marB="0"/>
                </a:tc>
                <a:tc>
                  <a:txBody>
                    <a:bodyPr/>
                    <a:lstStyle/>
                    <a:p>
                      <a:pPr algn="l">
                        <a:lnSpc>
                          <a:spcPct val="115000"/>
                        </a:lnSpc>
                        <a:spcAft>
                          <a:spcPts val="0"/>
                        </a:spcAft>
                      </a:pPr>
                      <a:r>
                        <a:rPr lang="es-ES" sz="1400" baseline="30000">
                          <a:effectLst/>
                        </a:rPr>
                        <a:t>c</a:t>
                      </a:r>
                      <a:r>
                        <a:rPr lang="es-ES" sz="1400">
                          <a:effectLst/>
                        </a:rPr>
                        <a:t>400</a:t>
                      </a:r>
                      <a:endParaRPr lang="es-EC" sz="1400">
                        <a:solidFill>
                          <a:srgbClr val="000000"/>
                        </a:solidFill>
                        <a:effectLst/>
                        <a:latin typeface="Times New Roman"/>
                        <a:ea typeface="Calibri"/>
                        <a:cs typeface="Angsana New"/>
                      </a:endParaRPr>
                    </a:p>
                  </a:txBody>
                  <a:tcPr marL="68580" marR="68580" marT="0" marB="0"/>
                </a:tc>
              </a:tr>
              <a:tr h="392517">
                <a:tc>
                  <a:txBody>
                    <a:bodyPr/>
                    <a:lstStyle/>
                    <a:p>
                      <a:pPr algn="l">
                        <a:lnSpc>
                          <a:spcPct val="115000"/>
                        </a:lnSpc>
                        <a:spcAft>
                          <a:spcPts val="0"/>
                        </a:spcAft>
                      </a:pPr>
                      <a:r>
                        <a:rPr lang="es-EC" sz="1400">
                          <a:effectLst/>
                        </a:rPr>
                        <a:t>Carpeta de rodadura   mm</a:t>
                      </a:r>
                      <a:endParaRPr lang="es-EC" sz="1400">
                        <a:solidFill>
                          <a:srgbClr val="000000"/>
                        </a:solidFill>
                        <a:effectLst/>
                        <a:latin typeface="Times New Roman"/>
                        <a:ea typeface="Calibri"/>
                        <a:cs typeface="Angsana New"/>
                      </a:endParaRPr>
                    </a:p>
                  </a:txBody>
                  <a:tcPr marL="68580" marR="68580" marT="0" marB="0"/>
                </a:tc>
                <a:tc>
                  <a:txBody>
                    <a:bodyPr/>
                    <a:lstStyle/>
                    <a:p>
                      <a:pPr algn="l">
                        <a:lnSpc>
                          <a:spcPct val="115000"/>
                        </a:lnSpc>
                        <a:spcAft>
                          <a:spcPts val="0"/>
                        </a:spcAft>
                      </a:pPr>
                      <a:r>
                        <a:rPr lang="es-EC" sz="1400">
                          <a:effectLst/>
                        </a:rPr>
                        <a:t>125</a:t>
                      </a:r>
                      <a:endParaRPr lang="es-EC" sz="1400">
                        <a:solidFill>
                          <a:srgbClr val="000000"/>
                        </a:solidFill>
                        <a:effectLst/>
                        <a:latin typeface="Times New Roman"/>
                        <a:ea typeface="Calibri"/>
                        <a:cs typeface="Angsana New"/>
                      </a:endParaRPr>
                    </a:p>
                  </a:txBody>
                  <a:tcPr marL="68580" marR="68580" marT="0" marB="0"/>
                </a:tc>
                <a:tc>
                  <a:txBody>
                    <a:bodyPr/>
                    <a:lstStyle/>
                    <a:p>
                      <a:pPr algn="l">
                        <a:lnSpc>
                          <a:spcPct val="115000"/>
                        </a:lnSpc>
                        <a:spcAft>
                          <a:spcPts val="0"/>
                        </a:spcAft>
                      </a:pPr>
                      <a:r>
                        <a:rPr lang="es-EC" sz="1400" baseline="30000">
                          <a:effectLst/>
                        </a:rPr>
                        <a:t>a</a:t>
                      </a:r>
                      <a:r>
                        <a:rPr lang="es-EC" sz="1400">
                          <a:effectLst/>
                        </a:rPr>
                        <a:t>100</a:t>
                      </a:r>
                      <a:endParaRPr lang="es-EC" sz="1400">
                        <a:solidFill>
                          <a:srgbClr val="000000"/>
                        </a:solidFill>
                        <a:effectLst/>
                        <a:latin typeface="Times New Roman"/>
                        <a:ea typeface="Calibri"/>
                        <a:cs typeface="Angsana New"/>
                      </a:endParaRPr>
                    </a:p>
                  </a:txBody>
                  <a:tcPr marL="68580" marR="68580" marT="0" marB="0"/>
                </a:tc>
                <a:tc>
                  <a:txBody>
                    <a:bodyPr/>
                    <a:lstStyle/>
                    <a:p>
                      <a:pPr algn="l">
                        <a:lnSpc>
                          <a:spcPct val="115000"/>
                        </a:lnSpc>
                        <a:spcAft>
                          <a:spcPts val="0"/>
                        </a:spcAft>
                      </a:pPr>
                      <a:r>
                        <a:rPr lang="es-EC" sz="1400" baseline="30000" dirty="0">
                          <a:effectLst/>
                        </a:rPr>
                        <a:t>a</a:t>
                      </a:r>
                      <a:r>
                        <a:rPr lang="es-EC" sz="1400" dirty="0">
                          <a:effectLst/>
                        </a:rPr>
                        <a:t>124.0</a:t>
                      </a:r>
                      <a:endParaRPr lang="es-EC" sz="1400" dirty="0">
                        <a:solidFill>
                          <a:srgbClr val="000000"/>
                        </a:solidFill>
                        <a:effectLst/>
                        <a:latin typeface="Times New Roman"/>
                        <a:ea typeface="Calibri"/>
                        <a:cs typeface="Angsana New"/>
                      </a:endParaRPr>
                    </a:p>
                  </a:txBody>
                  <a:tcPr marL="68580" marR="68580" marT="0" marB="0"/>
                </a:tc>
                <a:tc>
                  <a:txBody>
                    <a:bodyPr/>
                    <a:lstStyle/>
                    <a:p>
                      <a:pPr algn="l">
                        <a:lnSpc>
                          <a:spcPct val="115000"/>
                        </a:lnSpc>
                        <a:spcAft>
                          <a:spcPts val="0"/>
                        </a:spcAft>
                      </a:pPr>
                      <a:r>
                        <a:rPr lang="es-ES" sz="1400" baseline="30000" dirty="0">
                          <a:effectLst/>
                        </a:rPr>
                        <a:t>c</a:t>
                      </a:r>
                      <a:r>
                        <a:rPr lang="es-ES" sz="1400" dirty="0">
                          <a:effectLst/>
                        </a:rPr>
                        <a:t>125.0</a:t>
                      </a:r>
                      <a:endParaRPr lang="es-EC" sz="1400" dirty="0">
                        <a:solidFill>
                          <a:srgbClr val="000000"/>
                        </a:solidFill>
                        <a:effectLst/>
                        <a:latin typeface="Times New Roman"/>
                        <a:ea typeface="Calibri"/>
                        <a:cs typeface="Angsana New"/>
                      </a:endParaRPr>
                    </a:p>
                  </a:txBody>
                  <a:tcPr marL="68580" marR="68580" marT="0" marB="0"/>
                </a:tc>
              </a:tr>
            </a:tbl>
          </a:graphicData>
        </a:graphic>
      </p:graphicFrame>
      <p:sp>
        <p:nvSpPr>
          <p:cNvPr id="5" name="Rectangle 1"/>
          <p:cNvSpPr>
            <a:spLocks noChangeArrowheads="1"/>
          </p:cNvSpPr>
          <p:nvPr/>
        </p:nvSpPr>
        <p:spPr bwMode="auto">
          <a:xfrm>
            <a:off x="1691680" y="3135032"/>
            <a:ext cx="532549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C" sz="1000" b="0" i="0" u="none" strike="noStrike" cap="none" normalizeH="0" baseline="30000" dirty="0" smtClean="0">
                <a:ln>
                  <a:noFill/>
                </a:ln>
                <a:solidFill>
                  <a:srgbClr val="000000"/>
                </a:solidFill>
                <a:effectLst/>
                <a:latin typeface="Arial" pitchFamily="34" charset="0"/>
                <a:ea typeface="Calibri" pitchFamily="34" charset="0"/>
                <a:cs typeface="Arial" pitchFamily="34" charset="0"/>
              </a:rPr>
              <a:t>a</a:t>
            </a:r>
            <a:r>
              <a:rPr kumimoji="0" lang="es-ES" altLang="es-EC"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Medición propia in situ.</a:t>
            </a:r>
            <a:endParaRPr kumimoji="0" lang="es-EC" alt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1000" b="0" i="0" u="none" strike="noStrike" cap="none" normalizeH="0" baseline="30000" dirty="0" smtClean="0">
                <a:ln>
                  <a:noFill/>
                </a:ln>
                <a:solidFill>
                  <a:srgbClr val="000000"/>
                </a:solidFill>
                <a:effectLst/>
                <a:latin typeface="Arial" pitchFamily="34" charset="0"/>
                <a:ea typeface="Calibri" pitchFamily="34" charset="0"/>
                <a:cs typeface="Arial" pitchFamily="34" charset="0"/>
              </a:rPr>
              <a:t>b</a:t>
            </a:r>
            <a:r>
              <a:rPr kumimoji="0" lang="es-ES" altLang="es-EC"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Medición Estudio Funcional y estructural año 2013.</a:t>
            </a:r>
            <a:endParaRPr kumimoji="0" lang="es-EC" alt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1000" b="0" i="0" u="none" strike="noStrike" cap="none" normalizeH="0" baseline="30000" dirty="0" smtClean="0">
                <a:ln>
                  <a:noFill/>
                </a:ln>
                <a:solidFill>
                  <a:srgbClr val="000000"/>
                </a:solidFill>
                <a:effectLst/>
                <a:latin typeface="Arial" pitchFamily="34" charset="0"/>
                <a:ea typeface="Calibri" pitchFamily="34" charset="0"/>
                <a:cs typeface="Arial" pitchFamily="34" charset="0"/>
              </a:rPr>
              <a:t>c</a:t>
            </a:r>
            <a:r>
              <a:rPr kumimoji="0" lang="es-ES" altLang="es-EC"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Espesores de acuerdo a condiciones actuales de Trafico calculo Pavimento</a:t>
            </a:r>
            <a:endParaRPr kumimoji="0" lang="es-EC" alt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Nota: las mediciones para el tramo Colibrí- San Luis corresponde a servicio de consultoría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para el Gobierno de la Provincia de Pichincha año 2013. </a:t>
            </a:r>
            <a:endParaRPr kumimoji="0" lang="es-EC" alt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1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Fuente: Elaboración basada en Estudio de campo y Consultoría Externa.</a:t>
            </a:r>
            <a:endParaRPr kumimoji="0" lang="es-ES"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4716016" y="4513596"/>
            <a:ext cx="3888432" cy="1077218"/>
          </a:xfrm>
          <a:prstGeom prst="rect">
            <a:avLst/>
          </a:prstGeom>
        </p:spPr>
        <p:txBody>
          <a:bodyPr wrap="square">
            <a:spAutoFit/>
          </a:bodyPr>
          <a:lstStyle/>
          <a:p>
            <a:r>
              <a:rPr lang="es-ES" sz="1600" dirty="0" smtClean="0"/>
              <a:t>Variación en  </a:t>
            </a:r>
            <a:r>
              <a:rPr lang="es-ES" sz="1600" dirty="0"/>
              <a:t>carpeta de rodadura de aproximadamente el 1% dicho </a:t>
            </a:r>
            <a:r>
              <a:rPr lang="es-ES" sz="1600" dirty="0" smtClean="0"/>
              <a:t>parámetro podría </a:t>
            </a:r>
            <a:r>
              <a:rPr lang="es-ES" sz="1600" dirty="0"/>
              <a:t>considerarse aceptable de acuerdo a </a:t>
            </a:r>
            <a:r>
              <a:rPr lang="es-EC" sz="1600" dirty="0"/>
              <a:t>(</a:t>
            </a:r>
            <a:r>
              <a:rPr lang="es-EC" sz="1600" dirty="0" err="1"/>
              <a:t>Carrion</a:t>
            </a:r>
            <a:r>
              <a:rPr lang="es-EC" sz="1600" dirty="0"/>
              <a:t> </a:t>
            </a:r>
            <a:r>
              <a:rPr lang="es-EC" sz="1600" dirty="0" err="1"/>
              <a:t>Estupiñan</a:t>
            </a:r>
            <a:r>
              <a:rPr lang="es-EC" sz="1600" dirty="0"/>
              <a:t> , 2015)</a:t>
            </a:r>
            <a:r>
              <a:rPr lang="es-ES" sz="1600" dirty="0"/>
              <a:t>.</a:t>
            </a:r>
            <a:endParaRPr lang="es-EC" sz="1600" dirty="0"/>
          </a:p>
        </p:txBody>
      </p:sp>
    </p:spTree>
    <p:extLst>
      <p:ext uri="{BB962C8B-B14F-4D97-AF65-F5344CB8AC3E}">
        <p14:creationId xmlns:p14="http://schemas.microsoft.com/office/powerpoint/2010/main" val="2997517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Autofit/>
          </a:bodyPr>
          <a:lstStyle/>
          <a:p>
            <a:r>
              <a:rPr lang="es-EC" sz="3200" dirty="0" smtClean="0"/>
              <a:t>Medición de espesores Pavimento Articulado.</a:t>
            </a:r>
            <a:endParaRPr lang="es-EC" sz="32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156174241"/>
              </p:ext>
            </p:extLst>
          </p:nvPr>
        </p:nvGraphicFramePr>
        <p:xfrm>
          <a:off x="1188803" y="1556793"/>
          <a:ext cx="3816424" cy="1984696"/>
        </p:xfrm>
        <a:graphic>
          <a:graphicData uri="http://schemas.openxmlformats.org/drawingml/2006/table">
            <a:tbl>
              <a:tblPr firstRow="1" firstCol="1" bandRow="1">
                <a:tableStyleId>{5C22544A-7EE6-4342-B048-85BDC9FD1C3A}</a:tableStyleId>
              </a:tblPr>
              <a:tblGrid>
                <a:gridCol w="1293968"/>
                <a:gridCol w="1027970"/>
                <a:gridCol w="1494486"/>
              </a:tblGrid>
              <a:tr h="582616">
                <a:tc>
                  <a:txBody>
                    <a:bodyPr/>
                    <a:lstStyle/>
                    <a:p>
                      <a:pPr algn="l">
                        <a:lnSpc>
                          <a:spcPct val="115000"/>
                        </a:lnSpc>
                        <a:spcAft>
                          <a:spcPts val="0"/>
                        </a:spcAft>
                      </a:pPr>
                      <a:r>
                        <a:rPr lang="es-EC" sz="1600" dirty="0">
                          <a:effectLst/>
                        </a:rPr>
                        <a:t>Estructura</a:t>
                      </a:r>
                      <a:endParaRPr lang="es-EC" sz="1600" dirty="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C" sz="1600">
                          <a:effectLst/>
                        </a:rPr>
                        <a:t>Espesor de Diseño</a:t>
                      </a:r>
                      <a:endParaRPr lang="es-EC" sz="16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C" sz="1600" dirty="0">
                          <a:effectLst/>
                        </a:rPr>
                        <a:t>Espesor medido en campo </a:t>
                      </a:r>
                      <a:endParaRPr lang="es-EC" sz="1600" dirty="0">
                        <a:solidFill>
                          <a:srgbClr val="000000"/>
                        </a:solidFill>
                        <a:effectLst/>
                        <a:latin typeface="Times New Roman"/>
                        <a:ea typeface="Calibri"/>
                        <a:cs typeface="Angsana New"/>
                      </a:endParaRPr>
                    </a:p>
                  </a:txBody>
                  <a:tcPr marL="44450" marR="44450" marT="0" marB="0" anchor="b"/>
                </a:tc>
              </a:tr>
              <a:tr h="223074">
                <a:tc>
                  <a:txBody>
                    <a:bodyPr/>
                    <a:lstStyle/>
                    <a:p>
                      <a:pPr algn="l">
                        <a:lnSpc>
                          <a:spcPct val="115000"/>
                        </a:lnSpc>
                        <a:spcAft>
                          <a:spcPts val="0"/>
                        </a:spcAft>
                      </a:pPr>
                      <a:r>
                        <a:rPr lang="es-EC" sz="1600">
                          <a:effectLst/>
                        </a:rPr>
                        <a:t>Base  mm</a:t>
                      </a:r>
                      <a:endParaRPr lang="es-EC" sz="16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C" sz="1600" baseline="30000">
                          <a:effectLst/>
                        </a:rPr>
                        <a:t>a</a:t>
                      </a:r>
                      <a:r>
                        <a:rPr lang="es-EC" sz="1600">
                          <a:effectLst/>
                        </a:rPr>
                        <a:t>300</a:t>
                      </a:r>
                      <a:endParaRPr lang="es-EC" sz="16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C" sz="1600" baseline="30000">
                          <a:effectLst/>
                        </a:rPr>
                        <a:t>b</a:t>
                      </a:r>
                      <a:r>
                        <a:rPr lang="es-EC" sz="1600">
                          <a:effectLst/>
                        </a:rPr>
                        <a:t>320</a:t>
                      </a:r>
                      <a:endParaRPr lang="es-EC" sz="1600">
                        <a:solidFill>
                          <a:srgbClr val="000000"/>
                        </a:solidFill>
                        <a:effectLst/>
                        <a:latin typeface="Times New Roman"/>
                        <a:ea typeface="Calibri"/>
                        <a:cs typeface="Angsana New"/>
                      </a:endParaRPr>
                    </a:p>
                  </a:txBody>
                  <a:tcPr marL="44450" marR="44450" marT="0" marB="0" anchor="b"/>
                </a:tc>
              </a:tr>
              <a:tr h="699427">
                <a:tc>
                  <a:txBody>
                    <a:bodyPr/>
                    <a:lstStyle/>
                    <a:p>
                      <a:pPr algn="l">
                        <a:lnSpc>
                          <a:spcPct val="115000"/>
                        </a:lnSpc>
                        <a:spcAft>
                          <a:spcPts val="0"/>
                        </a:spcAft>
                      </a:pPr>
                      <a:r>
                        <a:rPr lang="es-EC" sz="1600">
                          <a:effectLst/>
                        </a:rPr>
                        <a:t>Arena Estabilización  mm</a:t>
                      </a:r>
                      <a:endParaRPr lang="es-EC" sz="16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C" sz="1600">
                          <a:effectLst/>
                        </a:rPr>
                        <a:t>40</a:t>
                      </a:r>
                      <a:endParaRPr lang="es-EC" sz="16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C" sz="1600">
                          <a:effectLst/>
                        </a:rPr>
                        <a:t>40</a:t>
                      </a:r>
                      <a:endParaRPr lang="es-EC" sz="1600">
                        <a:solidFill>
                          <a:srgbClr val="000000"/>
                        </a:solidFill>
                        <a:effectLst/>
                        <a:latin typeface="Times New Roman"/>
                        <a:ea typeface="Calibri"/>
                        <a:cs typeface="Angsana New"/>
                      </a:endParaRPr>
                    </a:p>
                  </a:txBody>
                  <a:tcPr marL="44450" marR="44450" marT="0" marB="0" anchor="b"/>
                </a:tc>
              </a:tr>
              <a:tr h="223074">
                <a:tc>
                  <a:txBody>
                    <a:bodyPr/>
                    <a:lstStyle/>
                    <a:p>
                      <a:pPr algn="l">
                        <a:lnSpc>
                          <a:spcPct val="115000"/>
                        </a:lnSpc>
                        <a:spcAft>
                          <a:spcPts val="0"/>
                        </a:spcAft>
                      </a:pPr>
                      <a:r>
                        <a:rPr lang="es-EC" sz="1600">
                          <a:effectLst/>
                        </a:rPr>
                        <a:t>Adoquín </a:t>
                      </a:r>
                      <a:endParaRPr lang="es-EC" sz="16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C" sz="1600" baseline="30000">
                          <a:effectLst/>
                        </a:rPr>
                        <a:t>c</a:t>
                      </a:r>
                      <a:r>
                        <a:rPr lang="es-EC" sz="1600">
                          <a:effectLst/>
                        </a:rPr>
                        <a:t>80</a:t>
                      </a:r>
                      <a:endParaRPr lang="es-EC" sz="16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C" sz="1600" dirty="0">
                          <a:effectLst/>
                        </a:rPr>
                        <a:t>86</a:t>
                      </a:r>
                      <a:endParaRPr lang="es-EC" sz="1600" dirty="0">
                        <a:solidFill>
                          <a:srgbClr val="000000"/>
                        </a:solidFill>
                        <a:effectLst/>
                        <a:latin typeface="Times New Roman"/>
                        <a:ea typeface="Calibri"/>
                        <a:cs typeface="Angsana New"/>
                      </a:endParaRPr>
                    </a:p>
                  </a:txBody>
                  <a:tcPr marL="44450" marR="44450" marT="0" marB="0" anchor="b"/>
                </a:tc>
              </a:tr>
            </a:tbl>
          </a:graphicData>
        </a:graphic>
      </p:graphicFrame>
      <p:sp>
        <p:nvSpPr>
          <p:cNvPr id="5" name="Rectangle 1"/>
          <p:cNvSpPr>
            <a:spLocks noChangeArrowheads="1"/>
          </p:cNvSpPr>
          <p:nvPr/>
        </p:nvSpPr>
        <p:spPr bwMode="auto">
          <a:xfrm>
            <a:off x="1800905" y="3576373"/>
            <a:ext cx="2832827"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C" sz="1050" b="1" i="0" u="none" strike="noStrike" cap="none" normalizeH="0" baseline="30000" dirty="0" smtClean="0">
                <a:ln>
                  <a:noFill/>
                </a:ln>
                <a:solidFill>
                  <a:srgbClr val="000000"/>
                </a:solidFill>
                <a:effectLst/>
                <a:latin typeface="Arial" pitchFamily="34" charset="0"/>
                <a:ea typeface="Calibri" pitchFamily="34" charset="0"/>
                <a:cs typeface="Arial" pitchFamily="34" charset="0"/>
              </a:rPr>
              <a:t>a</a:t>
            </a:r>
            <a:r>
              <a:rPr kumimoji="0" lang="es-ES" altLang="es-EC" sz="1050" b="1" i="0" u="none" strike="noStrike" cap="none" normalizeH="0" baseline="0" dirty="0" smtClean="0">
                <a:ln>
                  <a:noFill/>
                </a:ln>
                <a:solidFill>
                  <a:srgbClr val="000000"/>
                </a:solidFill>
                <a:effectLst/>
                <a:latin typeface="Arial" pitchFamily="34" charset="0"/>
                <a:ea typeface="Calibri" pitchFamily="34" charset="0"/>
                <a:cs typeface="Arial" pitchFamily="34" charset="0"/>
              </a:rPr>
              <a:t> espesor de diseño para tráfico actual.</a:t>
            </a:r>
            <a:endParaRPr kumimoji="0" lang="es-EC" alt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1050" b="1" i="0" u="none" strike="noStrike" cap="none" normalizeH="0" baseline="30000" dirty="0" smtClean="0">
                <a:ln>
                  <a:noFill/>
                </a:ln>
                <a:solidFill>
                  <a:srgbClr val="000000"/>
                </a:solidFill>
                <a:effectLst/>
                <a:latin typeface="Arial" pitchFamily="34" charset="0"/>
                <a:ea typeface="Calibri" pitchFamily="34" charset="0"/>
                <a:cs typeface="Arial" pitchFamily="34" charset="0"/>
              </a:rPr>
              <a:t>b </a:t>
            </a:r>
            <a:r>
              <a:rPr kumimoji="0" lang="es-ES" altLang="es-EC" sz="1050" b="1" i="0" u="none" strike="noStrike" cap="none" normalizeH="0" baseline="0" dirty="0" smtClean="0">
                <a:ln>
                  <a:noFill/>
                </a:ln>
                <a:solidFill>
                  <a:srgbClr val="000000"/>
                </a:solidFill>
                <a:effectLst/>
                <a:latin typeface="Arial" pitchFamily="34" charset="0"/>
                <a:ea typeface="Calibri" pitchFamily="34" charset="0"/>
                <a:cs typeface="Arial" pitchFamily="34" charset="0"/>
              </a:rPr>
              <a:t>Medición Estudio de campo.</a:t>
            </a:r>
            <a:endParaRPr kumimoji="0" lang="es-EC" alt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1050" b="1" i="0" u="none" strike="noStrike" cap="none" normalizeH="0" baseline="30000" dirty="0" smtClean="0">
                <a:ln>
                  <a:noFill/>
                </a:ln>
                <a:solidFill>
                  <a:srgbClr val="000000"/>
                </a:solidFill>
                <a:effectLst/>
                <a:latin typeface="Arial" pitchFamily="34" charset="0"/>
                <a:ea typeface="Calibri" pitchFamily="34" charset="0"/>
                <a:cs typeface="Arial" pitchFamily="34" charset="0"/>
              </a:rPr>
              <a:t>c </a:t>
            </a:r>
            <a:r>
              <a:rPr kumimoji="0" lang="es-ES" altLang="es-EC" sz="1050" b="1" i="0" u="none" strike="noStrike" cap="none" normalizeH="0" baseline="0" dirty="0" smtClean="0">
                <a:ln>
                  <a:noFill/>
                </a:ln>
                <a:solidFill>
                  <a:srgbClr val="000000"/>
                </a:solidFill>
                <a:effectLst/>
                <a:latin typeface="Arial" pitchFamily="34" charset="0"/>
                <a:ea typeface="Calibri" pitchFamily="34" charset="0"/>
                <a:cs typeface="Arial" pitchFamily="34" charset="0"/>
              </a:rPr>
              <a:t>Espesor mínimo de diseño del adoquín. </a:t>
            </a:r>
            <a:endParaRPr kumimoji="0" lang="es-ES" altLang="es-EC"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1475656" y="1129492"/>
            <a:ext cx="3356688" cy="369332"/>
          </a:xfrm>
          <a:prstGeom prst="rect">
            <a:avLst/>
          </a:prstGeom>
        </p:spPr>
        <p:txBody>
          <a:bodyPr wrap="none">
            <a:spAutoFit/>
          </a:bodyPr>
          <a:lstStyle/>
          <a:p>
            <a:pPr lvl="0" fontAlgn="base">
              <a:spcBef>
                <a:spcPct val="0"/>
              </a:spcBef>
              <a:spcAft>
                <a:spcPct val="0"/>
              </a:spcAft>
            </a:pPr>
            <a:r>
              <a:rPr kumimoji="0" lang="es-ES" altLang="es-EC"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Espesores Av. Mariana de Jesús.</a:t>
            </a:r>
            <a:endParaRPr kumimoji="0" lang="es-EC" altLang="es-EC"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Rectángulo"/>
          <p:cNvSpPr/>
          <p:nvPr/>
        </p:nvSpPr>
        <p:spPr>
          <a:xfrm>
            <a:off x="4499992" y="4581127"/>
            <a:ext cx="4032448" cy="1200329"/>
          </a:xfrm>
          <a:prstGeom prst="rect">
            <a:avLst/>
          </a:prstGeom>
        </p:spPr>
        <p:txBody>
          <a:bodyPr wrap="square">
            <a:spAutoFit/>
          </a:bodyPr>
          <a:lstStyle/>
          <a:p>
            <a:r>
              <a:rPr lang="es-ES" dirty="0" smtClean="0"/>
              <a:t>Variación de material </a:t>
            </a:r>
            <a:r>
              <a:rPr lang="es-ES" dirty="0"/>
              <a:t>de Base con un 6% de diferencia  dicho </a:t>
            </a:r>
            <a:r>
              <a:rPr lang="es-ES" dirty="0" smtClean="0"/>
              <a:t>parámetro podría </a:t>
            </a:r>
            <a:r>
              <a:rPr lang="es-ES" dirty="0"/>
              <a:t>considerarse aceptable de acuerdo a </a:t>
            </a:r>
            <a:r>
              <a:rPr lang="es-EC" dirty="0" smtClean="0"/>
              <a:t>(Carrión </a:t>
            </a:r>
            <a:r>
              <a:rPr lang="es-EC" dirty="0" err="1"/>
              <a:t>Estupiñan</a:t>
            </a:r>
            <a:r>
              <a:rPr lang="es-EC" dirty="0"/>
              <a:t> , 2015)</a:t>
            </a:r>
            <a:r>
              <a:rPr lang="es-ES" dirty="0"/>
              <a:t>.</a:t>
            </a:r>
            <a:endParaRPr lang="es-EC" dirty="0"/>
          </a:p>
        </p:txBody>
      </p:sp>
    </p:spTree>
    <p:extLst>
      <p:ext uri="{BB962C8B-B14F-4D97-AF65-F5344CB8AC3E}">
        <p14:creationId xmlns:p14="http://schemas.microsoft.com/office/powerpoint/2010/main" val="3403498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78959"/>
            <a:ext cx="7776864" cy="792088"/>
          </a:xfrm>
        </p:spPr>
        <p:txBody>
          <a:bodyPr>
            <a:noAutofit/>
          </a:bodyPr>
          <a:lstStyle/>
          <a:p>
            <a:r>
              <a:rPr lang="es-EC" sz="2000" b="1" dirty="0" smtClean="0"/>
              <a:t>Valoración condición subrasante. Ensayo  de Penetración Dinámica de Cono (DCP) ASTM-D 6951</a:t>
            </a:r>
            <a:endParaRPr lang="es-EC" sz="2000" b="1" dirty="0"/>
          </a:p>
        </p:txBody>
      </p:sp>
      <p:pic>
        <p:nvPicPr>
          <p:cNvPr id="4" name="3 Marcador de contenido" descr="C:\Users\USUARIO\Desktop\tesis\fotos tesis\DCIM\101MSDCF\DSC04593.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847196"/>
            <a:ext cx="2896985" cy="2653812"/>
          </a:xfrm>
          <a:prstGeom prst="rect">
            <a:avLst/>
          </a:prstGeom>
          <a:noFill/>
          <a:ln>
            <a:noFill/>
          </a:ln>
        </p:spPr>
      </p:pic>
      <p:pic>
        <p:nvPicPr>
          <p:cNvPr id="6" name="5 Imagen" descr="C:\Users\USUARIO\Desktop\tesis\fotos tesis\DCIM\101MSDCF\DSC0459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3861048"/>
            <a:ext cx="2883664" cy="2592288"/>
          </a:xfrm>
          <a:prstGeom prst="rect">
            <a:avLst/>
          </a:prstGeom>
          <a:noFill/>
          <a:ln>
            <a:noFill/>
          </a:ln>
        </p:spPr>
      </p:pic>
      <p:pic>
        <p:nvPicPr>
          <p:cNvPr id="8" name="7 Imagen"/>
          <p:cNvPicPr/>
          <p:nvPr/>
        </p:nvPicPr>
        <p:blipFill>
          <a:blip r:embed="rId4">
            <a:extLst>
              <a:ext uri="{28A0092B-C50C-407E-A947-70E740481C1C}">
                <a14:useLocalDpi xmlns:a14="http://schemas.microsoft.com/office/drawing/2010/main" val="0"/>
              </a:ext>
            </a:extLst>
          </a:blip>
          <a:srcRect/>
          <a:stretch>
            <a:fillRect/>
          </a:stretch>
        </p:blipFill>
        <p:spPr bwMode="auto">
          <a:xfrm>
            <a:off x="323528" y="847196"/>
            <a:ext cx="5256584" cy="5894172"/>
          </a:xfrm>
          <a:prstGeom prst="rect">
            <a:avLst/>
          </a:prstGeom>
          <a:noFill/>
          <a:ln w="19050">
            <a:solidFill>
              <a:schemeClr val="tx1"/>
            </a:solidFill>
          </a:ln>
        </p:spPr>
      </p:pic>
    </p:spTree>
    <p:extLst>
      <p:ext uri="{BB962C8B-B14F-4D97-AF65-F5344CB8AC3E}">
        <p14:creationId xmlns:p14="http://schemas.microsoft.com/office/powerpoint/2010/main" val="17764855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Autofit/>
          </a:bodyPr>
          <a:lstStyle/>
          <a:p>
            <a:r>
              <a:rPr lang="es-EC" sz="2000" b="1" dirty="0" smtClean="0"/>
              <a:t>Valoración condición subrasante. Ensayo  de Penetración Dinámica de Cono (DCP) ASTM-D 6951</a:t>
            </a:r>
            <a:endParaRPr lang="es-EC" sz="2000" b="1" dirty="0"/>
          </a:p>
        </p:txBody>
      </p:sp>
      <p:pic>
        <p:nvPicPr>
          <p:cNvPr id="4" name="3 Imagen" descr="C:\Users\USUARIO\Desktop\tesis\DSC04614.JPG"/>
          <p:cNvPicPr/>
          <p:nvPr/>
        </p:nvPicPr>
        <p:blipFill rotWithShape="1">
          <a:blip r:embed="rId2" cstate="print">
            <a:extLst>
              <a:ext uri="{28A0092B-C50C-407E-A947-70E740481C1C}">
                <a14:useLocalDpi xmlns:a14="http://schemas.microsoft.com/office/drawing/2010/main" val="0"/>
              </a:ext>
            </a:extLst>
          </a:blip>
          <a:srcRect l="6900" t="10870" r="16432"/>
          <a:stretch/>
        </p:blipFill>
        <p:spPr bwMode="auto">
          <a:xfrm>
            <a:off x="5868144" y="980728"/>
            <a:ext cx="2827784" cy="2592288"/>
          </a:xfrm>
          <a:prstGeom prst="rect">
            <a:avLst/>
          </a:prstGeom>
          <a:noFill/>
          <a:ln>
            <a:noFill/>
          </a:ln>
          <a:extLst>
            <a:ext uri="{53640926-AAD7-44D8-BBD7-CCE9431645EC}">
              <a14:shadowObscured xmlns:a14="http://schemas.microsoft.com/office/drawing/2010/main"/>
            </a:ext>
          </a:extLst>
        </p:spPr>
      </p:pic>
      <p:pic>
        <p:nvPicPr>
          <p:cNvPr id="7" name="6 Imagen" descr="C:\Users\USUARIO\Desktop\tesis\DSC04608.JPG"/>
          <p:cNvPicPr/>
          <p:nvPr/>
        </p:nvPicPr>
        <p:blipFill rotWithShape="1">
          <a:blip r:embed="rId3" cstate="print">
            <a:extLst>
              <a:ext uri="{28A0092B-C50C-407E-A947-70E740481C1C}">
                <a14:useLocalDpi xmlns:a14="http://schemas.microsoft.com/office/drawing/2010/main" val="0"/>
              </a:ext>
            </a:extLst>
          </a:blip>
          <a:srcRect l="6148" t="6704" r="14664" b="15921"/>
          <a:stretch/>
        </p:blipFill>
        <p:spPr bwMode="auto">
          <a:xfrm>
            <a:off x="5868143" y="4005064"/>
            <a:ext cx="2827785" cy="2520280"/>
          </a:xfrm>
          <a:prstGeom prst="rect">
            <a:avLst/>
          </a:prstGeom>
          <a:noFill/>
          <a:ln>
            <a:noFill/>
          </a:ln>
          <a:extLst>
            <a:ext uri="{53640926-AAD7-44D8-BBD7-CCE9431645EC}">
              <a14:shadowObscured xmlns:a14="http://schemas.microsoft.com/office/drawing/2010/main"/>
            </a:ext>
          </a:extLst>
        </p:spPr>
      </p:pic>
      <p:pic>
        <p:nvPicPr>
          <p:cNvPr id="8" name="7 Imagen"/>
          <p:cNvPicPr/>
          <p:nvPr/>
        </p:nvPicPr>
        <p:blipFill>
          <a:blip r:embed="rId4">
            <a:extLst>
              <a:ext uri="{28A0092B-C50C-407E-A947-70E740481C1C}">
                <a14:useLocalDpi xmlns:a14="http://schemas.microsoft.com/office/drawing/2010/main" val="0"/>
              </a:ext>
            </a:extLst>
          </a:blip>
          <a:srcRect/>
          <a:stretch>
            <a:fillRect/>
          </a:stretch>
        </p:blipFill>
        <p:spPr bwMode="auto">
          <a:xfrm>
            <a:off x="539552" y="1048881"/>
            <a:ext cx="4996180" cy="5476463"/>
          </a:xfrm>
          <a:prstGeom prst="rect">
            <a:avLst/>
          </a:prstGeom>
          <a:noFill/>
          <a:ln w="19050">
            <a:solidFill>
              <a:schemeClr val="tx1"/>
            </a:solidFill>
          </a:ln>
        </p:spPr>
      </p:pic>
    </p:spTree>
    <p:extLst>
      <p:ext uri="{BB962C8B-B14F-4D97-AF65-F5344CB8AC3E}">
        <p14:creationId xmlns:p14="http://schemas.microsoft.com/office/powerpoint/2010/main" val="32484175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116632"/>
            <a:ext cx="5760640" cy="576064"/>
          </a:xfrm>
        </p:spPr>
        <p:txBody>
          <a:bodyPr>
            <a:noAutofit/>
          </a:bodyPr>
          <a:lstStyle/>
          <a:p>
            <a:r>
              <a:rPr lang="es-EC" sz="2800" b="1" dirty="0" smtClean="0"/>
              <a:t>Ensayo de granulometría ASTM C-71 </a:t>
            </a:r>
            <a:endParaRPr lang="es-EC" sz="2800" b="1" dirty="0"/>
          </a:p>
        </p:txBody>
      </p:sp>
      <p:graphicFrame>
        <p:nvGraphicFramePr>
          <p:cNvPr id="7" name="6 Gráfico"/>
          <p:cNvGraphicFramePr/>
          <p:nvPr>
            <p:extLst>
              <p:ext uri="{D42A27DB-BD31-4B8C-83A1-F6EECF244321}">
                <p14:modId xmlns:p14="http://schemas.microsoft.com/office/powerpoint/2010/main" val="770209293"/>
              </p:ext>
            </p:extLst>
          </p:nvPr>
        </p:nvGraphicFramePr>
        <p:xfrm>
          <a:off x="323528" y="908720"/>
          <a:ext cx="3914775" cy="23145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7 Gráfico"/>
          <p:cNvGraphicFramePr/>
          <p:nvPr>
            <p:extLst>
              <p:ext uri="{D42A27DB-BD31-4B8C-83A1-F6EECF244321}">
                <p14:modId xmlns:p14="http://schemas.microsoft.com/office/powerpoint/2010/main" val="1526172092"/>
              </p:ext>
            </p:extLst>
          </p:nvPr>
        </p:nvGraphicFramePr>
        <p:xfrm>
          <a:off x="4860032" y="980728"/>
          <a:ext cx="3981450" cy="23762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9 Gráfico"/>
          <p:cNvGraphicFramePr/>
          <p:nvPr>
            <p:extLst>
              <p:ext uri="{D42A27DB-BD31-4B8C-83A1-F6EECF244321}">
                <p14:modId xmlns:p14="http://schemas.microsoft.com/office/powerpoint/2010/main" val="489982664"/>
              </p:ext>
            </p:extLst>
          </p:nvPr>
        </p:nvGraphicFramePr>
        <p:xfrm>
          <a:off x="323528" y="3212976"/>
          <a:ext cx="3943350" cy="25202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10 Gráfico"/>
          <p:cNvGraphicFramePr/>
          <p:nvPr>
            <p:extLst>
              <p:ext uri="{D42A27DB-BD31-4B8C-83A1-F6EECF244321}">
                <p14:modId xmlns:p14="http://schemas.microsoft.com/office/powerpoint/2010/main" val="3414490737"/>
              </p:ext>
            </p:extLst>
          </p:nvPr>
        </p:nvGraphicFramePr>
        <p:xfrm>
          <a:off x="4716016" y="3284984"/>
          <a:ext cx="4048125" cy="2590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34353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Granulometría Promedio.</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822280752"/>
              </p:ext>
            </p:extLst>
          </p:nvPr>
        </p:nvGraphicFramePr>
        <p:xfrm>
          <a:off x="395536" y="1412776"/>
          <a:ext cx="5040560" cy="43204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Tabla"/>
          <p:cNvGraphicFramePr>
            <a:graphicFrameLocks noGrp="1"/>
          </p:cNvGraphicFramePr>
          <p:nvPr>
            <p:extLst>
              <p:ext uri="{D42A27DB-BD31-4B8C-83A1-F6EECF244321}">
                <p14:modId xmlns:p14="http://schemas.microsoft.com/office/powerpoint/2010/main" val="2381254417"/>
              </p:ext>
            </p:extLst>
          </p:nvPr>
        </p:nvGraphicFramePr>
        <p:xfrm>
          <a:off x="6372200" y="1772816"/>
          <a:ext cx="1692275" cy="2944368"/>
        </p:xfrm>
        <a:graphic>
          <a:graphicData uri="http://schemas.openxmlformats.org/drawingml/2006/table">
            <a:tbl>
              <a:tblPr firstRow="1" firstCol="1" bandRow="1">
                <a:tableStyleId>{5C22544A-7EE6-4342-B048-85BDC9FD1C3A}</a:tableStyleId>
              </a:tblPr>
              <a:tblGrid>
                <a:gridCol w="912495"/>
                <a:gridCol w="779780"/>
              </a:tblGrid>
              <a:tr h="230505">
                <a:tc>
                  <a:txBody>
                    <a:bodyPr/>
                    <a:lstStyle/>
                    <a:p>
                      <a:pPr algn="l">
                        <a:lnSpc>
                          <a:spcPct val="115000"/>
                        </a:lnSpc>
                        <a:spcAft>
                          <a:spcPts val="0"/>
                        </a:spcAft>
                      </a:pPr>
                      <a:r>
                        <a:rPr lang="es-EC" sz="1200" smtClean="0">
                          <a:effectLst/>
                        </a:rPr>
                        <a:t>Abertura Tamiz mm </a:t>
                      </a:r>
                      <a:endParaRPr lang="es-EC" sz="1200" dirty="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C" sz="1200">
                          <a:effectLst/>
                        </a:rPr>
                        <a:t>Promedio mm </a:t>
                      </a:r>
                      <a:endParaRPr lang="es-EC" sz="1200">
                        <a:solidFill>
                          <a:srgbClr val="000000"/>
                        </a:solidFill>
                        <a:effectLst/>
                        <a:latin typeface="Times New Roman"/>
                        <a:ea typeface="Calibri"/>
                        <a:cs typeface="Angsana New"/>
                      </a:endParaRPr>
                    </a:p>
                  </a:txBody>
                  <a:tcPr marL="44450" marR="44450" marT="0" marB="0" anchor="b"/>
                </a:tc>
              </a:tr>
              <a:tr h="187960">
                <a:tc>
                  <a:txBody>
                    <a:bodyPr/>
                    <a:lstStyle/>
                    <a:p>
                      <a:pPr algn="l">
                        <a:lnSpc>
                          <a:spcPct val="115000"/>
                        </a:lnSpc>
                        <a:spcAft>
                          <a:spcPts val="0"/>
                        </a:spcAft>
                      </a:pPr>
                      <a:r>
                        <a:rPr lang="es-EC" sz="1200" smtClean="0">
                          <a:effectLst/>
                        </a:rPr>
                        <a:t>25</a:t>
                      </a:r>
                      <a:endParaRPr lang="es-EC" sz="12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C" sz="1200">
                          <a:effectLst/>
                        </a:rPr>
                        <a:t>100,00</a:t>
                      </a:r>
                      <a:endParaRPr lang="es-EC" sz="1200">
                        <a:solidFill>
                          <a:srgbClr val="000000"/>
                        </a:solidFill>
                        <a:effectLst/>
                        <a:latin typeface="Times New Roman"/>
                        <a:ea typeface="Calibri"/>
                        <a:cs typeface="Angsana New"/>
                      </a:endParaRPr>
                    </a:p>
                  </a:txBody>
                  <a:tcPr marL="44450" marR="44450" marT="0" marB="0" anchor="b"/>
                </a:tc>
              </a:tr>
              <a:tr h="187960">
                <a:tc>
                  <a:txBody>
                    <a:bodyPr/>
                    <a:lstStyle/>
                    <a:p>
                      <a:pPr algn="l">
                        <a:lnSpc>
                          <a:spcPct val="115000"/>
                        </a:lnSpc>
                        <a:spcAft>
                          <a:spcPts val="0"/>
                        </a:spcAft>
                      </a:pPr>
                      <a:r>
                        <a:rPr lang="es-EC" sz="1200" smtClean="0">
                          <a:effectLst/>
                        </a:rPr>
                        <a:t>19</a:t>
                      </a:r>
                      <a:endParaRPr lang="es-EC" sz="12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C" sz="1200">
                          <a:effectLst/>
                        </a:rPr>
                        <a:t>98,64</a:t>
                      </a:r>
                      <a:endParaRPr lang="es-EC" sz="1200">
                        <a:solidFill>
                          <a:srgbClr val="000000"/>
                        </a:solidFill>
                        <a:effectLst/>
                        <a:latin typeface="Times New Roman"/>
                        <a:ea typeface="Calibri"/>
                        <a:cs typeface="Angsana New"/>
                      </a:endParaRPr>
                    </a:p>
                  </a:txBody>
                  <a:tcPr marL="44450" marR="44450" marT="0" marB="0" anchor="b"/>
                </a:tc>
              </a:tr>
              <a:tr h="187960">
                <a:tc>
                  <a:txBody>
                    <a:bodyPr/>
                    <a:lstStyle/>
                    <a:p>
                      <a:pPr algn="l">
                        <a:lnSpc>
                          <a:spcPct val="115000"/>
                        </a:lnSpc>
                        <a:spcAft>
                          <a:spcPts val="0"/>
                        </a:spcAft>
                      </a:pPr>
                      <a:r>
                        <a:rPr lang="es-EC" sz="1200" smtClean="0">
                          <a:effectLst/>
                        </a:rPr>
                        <a:t>12,5</a:t>
                      </a:r>
                      <a:endParaRPr lang="es-EC" sz="12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C" sz="1200">
                          <a:effectLst/>
                        </a:rPr>
                        <a:t>85,03</a:t>
                      </a:r>
                      <a:endParaRPr lang="es-EC" sz="1200">
                        <a:solidFill>
                          <a:srgbClr val="000000"/>
                        </a:solidFill>
                        <a:effectLst/>
                        <a:latin typeface="Times New Roman"/>
                        <a:ea typeface="Calibri"/>
                        <a:cs typeface="Angsana New"/>
                      </a:endParaRPr>
                    </a:p>
                  </a:txBody>
                  <a:tcPr marL="44450" marR="44450" marT="0" marB="0" anchor="b"/>
                </a:tc>
              </a:tr>
              <a:tr h="187960">
                <a:tc>
                  <a:txBody>
                    <a:bodyPr/>
                    <a:lstStyle/>
                    <a:p>
                      <a:pPr algn="l">
                        <a:lnSpc>
                          <a:spcPct val="115000"/>
                        </a:lnSpc>
                        <a:spcAft>
                          <a:spcPts val="0"/>
                        </a:spcAft>
                      </a:pPr>
                      <a:r>
                        <a:rPr lang="es-EC" sz="1200" smtClean="0">
                          <a:effectLst/>
                        </a:rPr>
                        <a:t>9,5</a:t>
                      </a:r>
                      <a:endParaRPr lang="es-EC" sz="12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C" sz="1200">
                          <a:effectLst/>
                        </a:rPr>
                        <a:t>70,58</a:t>
                      </a:r>
                      <a:endParaRPr lang="es-EC" sz="1200">
                        <a:solidFill>
                          <a:srgbClr val="000000"/>
                        </a:solidFill>
                        <a:effectLst/>
                        <a:latin typeface="Times New Roman"/>
                        <a:ea typeface="Calibri"/>
                        <a:cs typeface="Angsana New"/>
                      </a:endParaRPr>
                    </a:p>
                  </a:txBody>
                  <a:tcPr marL="44450" marR="44450" marT="0" marB="0" anchor="b"/>
                </a:tc>
              </a:tr>
              <a:tr h="187960">
                <a:tc>
                  <a:txBody>
                    <a:bodyPr/>
                    <a:lstStyle/>
                    <a:p>
                      <a:pPr algn="l">
                        <a:lnSpc>
                          <a:spcPct val="115000"/>
                        </a:lnSpc>
                        <a:spcAft>
                          <a:spcPts val="0"/>
                        </a:spcAft>
                      </a:pPr>
                      <a:r>
                        <a:rPr lang="es-EC" sz="1200" smtClean="0">
                          <a:effectLst/>
                        </a:rPr>
                        <a:t>4,75</a:t>
                      </a:r>
                      <a:endParaRPr lang="es-EC" sz="12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C" sz="1200">
                          <a:effectLst/>
                        </a:rPr>
                        <a:t>48,86</a:t>
                      </a:r>
                      <a:endParaRPr lang="es-EC" sz="1200">
                        <a:solidFill>
                          <a:srgbClr val="000000"/>
                        </a:solidFill>
                        <a:effectLst/>
                        <a:latin typeface="Times New Roman"/>
                        <a:ea typeface="Calibri"/>
                        <a:cs typeface="Angsana New"/>
                      </a:endParaRPr>
                    </a:p>
                  </a:txBody>
                  <a:tcPr marL="44450" marR="44450" marT="0" marB="0" anchor="b"/>
                </a:tc>
              </a:tr>
              <a:tr h="187960">
                <a:tc>
                  <a:txBody>
                    <a:bodyPr/>
                    <a:lstStyle/>
                    <a:p>
                      <a:pPr algn="l">
                        <a:lnSpc>
                          <a:spcPct val="115000"/>
                        </a:lnSpc>
                        <a:spcAft>
                          <a:spcPts val="0"/>
                        </a:spcAft>
                      </a:pPr>
                      <a:r>
                        <a:rPr lang="es-EC" sz="1200" smtClean="0">
                          <a:effectLst/>
                        </a:rPr>
                        <a:t>2,36</a:t>
                      </a:r>
                      <a:endParaRPr lang="es-EC" sz="12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C" sz="1200">
                          <a:effectLst/>
                        </a:rPr>
                        <a:t>36,58</a:t>
                      </a:r>
                      <a:endParaRPr lang="es-EC" sz="1200">
                        <a:solidFill>
                          <a:srgbClr val="000000"/>
                        </a:solidFill>
                        <a:effectLst/>
                        <a:latin typeface="Times New Roman"/>
                        <a:ea typeface="Calibri"/>
                        <a:cs typeface="Angsana New"/>
                      </a:endParaRPr>
                    </a:p>
                  </a:txBody>
                  <a:tcPr marL="44450" marR="44450" marT="0" marB="0" anchor="b"/>
                </a:tc>
              </a:tr>
              <a:tr h="187960">
                <a:tc>
                  <a:txBody>
                    <a:bodyPr/>
                    <a:lstStyle/>
                    <a:p>
                      <a:pPr algn="l">
                        <a:lnSpc>
                          <a:spcPct val="115000"/>
                        </a:lnSpc>
                        <a:spcAft>
                          <a:spcPts val="0"/>
                        </a:spcAft>
                      </a:pPr>
                      <a:r>
                        <a:rPr lang="es-EC" sz="1200" smtClean="0">
                          <a:effectLst/>
                        </a:rPr>
                        <a:t>1,18</a:t>
                      </a:r>
                      <a:endParaRPr lang="es-EC" sz="12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C" sz="1200">
                          <a:effectLst/>
                        </a:rPr>
                        <a:t>27,36</a:t>
                      </a:r>
                      <a:endParaRPr lang="es-EC" sz="1200">
                        <a:solidFill>
                          <a:srgbClr val="000000"/>
                        </a:solidFill>
                        <a:effectLst/>
                        <a:latin typeface="Times New Roman"/>
                        <a:ea typeface="Calibri"/>
                        <a:cs typeface="Angsana New"/>
                      </a:endParaRPr>
                    </a:p>
                  </a:txBody>
                  <a:tcPr marL="44450" marR="44450" marT="0" marB="0" anchor="b"/>
                </a:tc>
              </a:tr>
              <a:tr h="187960">
                <a:tc>
                  <a:txBody>
                    <a:bodyPr/>
                    <a:lstStyle/>
                    <a:p>
                      <a:pPr algn="l">
                        <a:lnSpc>
                          <a:spcPct val="115000"/>
                        </a:lnSpc>
                        <a:spcAft>
                          <a:spcPts val="0"/>
                        </a:spcAft>
                      </a:pPr>
                      <a:r>
                        <a:rPr lang="es-EC" sz="1200" smtClean="0">
                          <a:effectLst/>
                        </a:rPr>
                        <a:t>0,6</a:t>
                      </a:r>
                      <a:endParaRPr lang="es-EC" sz="12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C" sz="1200">
                          <a:effectLst/>
                        </a:rPr>
                        <a:t>20,92</a:t>
                      </a:r>
                      <a:endParaRPr lang="es-EC" sz="1200">
                        <a:solidFill>
                          <a:srgbClr val="000000"/>
                        </a:solidFill>
                        <a:effectLst/>
                        <a:latin typeface="Times New Roman"/>
                        <a:ea typeface="Calibri"/>
                        <a:cs typeface="Angsana New"/>
                      </a:endParaRPr>
                    </a:p>
                  </a:txBody>
                  <a:tcPr marL="44450" marR="44450" marT="0" marB="0" anchor="b"/>
                </a:tc>
              </a:tr>
              <a:tr h="187960">
                <a:tc>
                  <a:txBody>
                    <a:bodyPr/>
                    <a:lstStyle/>
                    <a:p>
                      <a:pPr algn="l">
                        <a:lnSpc>
                          <a:spcPct val="115000"/>
                        </a:lnSpc>
                        <a:spcAft>
                          <a:spcPts val="0"/>
                        </a:spcAft>
                      </a:pPr>
                      <a:r>
                        <a:rPr lang="es-EC" sz="1200" smtClean="0">
                          <a:effectLst/>
                        </a:rPr>
                        <a:t>0,3</a:t>
                      </a:r>
                      <a:endParaRPr lang="es-EC" sz="12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C" sz="1200">
                          <a:effectLst/>
                        </a:rPr>
                        <a:t>13,33</a:t>
                      </a:r>
                      <a:endParaRPr lang="es-EC" sz="1200">
                        <a:solidFill>
                          <a:srgbClr val="000000"/>
                        </a:solidFill>
                        <a:effectLst/>
                        <a:latin typeface="Times New Roman"/>
                        <a:ea typeface="Calibri"/>
                        <a:cs typeface="Angsana New"/>
                      </a:endParaRPr>
                    </a:p>
                  </a:txBody>
                  <a:tcPr marL="44450" marR="44450" marT="0" marB="0" anchor="b"/>
                </a:tc>
              </a:tr>
              <a:tr h="187960">
                <a:tc>
                  <a:txBody>
                    <a:bodyPr/>
                    <a:lstStyle/>
                    <a:p>
                      <a:pPr algn="l">
                        <a:lnSpc>
                          <a:spcPct val="115000"/>
                        </a:lnSpc>
                        <a:spcAft>
                          <a:spcPts val="0"/>
                        </a:spcAft>
                      </a:pPr>
                      <a:r>
                        <a:rPr lang="es-EC" sz="1200" smtClean="0">
                          <a:effectLst/>
                        </a:rPr>
                        <a:t>0,15</a:t>
                      </a:r>
                      <a:endParaRPr lang="es-EC" sz="12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C" sz="1200">
                          <a:effectLst/>
                        </a:rPr>
                        <a:t>6,66</a:t>
                      </a:r>
                      <a:endParaRPr lang="es-EC" sz="1200">
                        <a:solidFill>
                          <a:srgbClr val="000000"/>
                        </a:solidFill>
                        <a:effectLst/>
                        <a:latin typeface="Times New Roman"/>
                        <a:ea typeface="Calibri"/>
                        <a:cs typeface="Angsana New"/>
                      </a:endParaRPr>
                    </a:p>
                  </a:txBody>
                  <a:tcPr marL="44450" marR="44450" marT="0" marB="0" anchor="b"/>
                </a:tc>
              </a:tr>
              <a:tr h="187960">
                <a:tc>
                  <a:txBody>
                    <a:bodyPr/>
                    <a:lstStyle/>
                    <a:p>
                      <a:pPr algn="l">
                        <a:lnSpc>
                          <a:spcPct val="115000"/>
                        </a:lnSpc>
                        <a:spcAft>
                          <a:spcPts val="0"/>
                        </a:spcAft>
                      </a:pPr>
                      <a:r>
                        <a:rPr lang="es-EC" sz="1200" smtClean="0">
                          <a:effectLst/>
                        </a:rPr>
                        <a:t>0,075</a:t>
                      </a:r>
                      <a:endParaRPr lang="es-EC" sz="120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C" sz="1200">
                          <a:effectLst/>
                        </a:rPr>
                        <a:t>2,57</a:t>
                      </a:r>
                      <a:endParaRPr lang="es-EC" sz="1200">
                        <a:solidFill>
                          <a:srgbClr val="000000"/>
                        </a:solidFill>
                        <a:effectLst/>
                        <a:latin typeface="Times New Roman"/>
                        <a:ea typeface="Calibri"/>
                        <a:cs typeface="Angsana New"/>
                      </a:endParaRPr>
                    </a:p>
                  </a:txBody>
                  <a:tcPr marL="44450" marR="44450" marT="0" marB="0" anchor="b"/>
                </a:tc>
              </a:tr>
              <a:tr h="187960">
                <a:tc>
                  <a:txBody>
                    <a:bodyPr/>
                    <a:lstStyle/>
                    <a:p>
                      <a:pPr algn="l">
                        <a:lnSpc>
                          <a:spcPct val="115000"/>
                        </a:lnSpc>
                        <a:spcAft>
                          <a:spcPts val="0"/>
                        </a:spcAft>
                      </a:pPr>
                      <a:r>
                        <a:rPr lang="es-EC" sz="1200" dirty="0" smtClean="0">
                          <a:effectLst/>
                        </a:rPr>
                        <a:t>-</a:t>
                      </a:r>
                      <a:endParaRPr lang="es-EC" sz="1200" dirty="0">
                        <a:solidFill>
                          <a:srgbClr val="000000"/>
                        </a:solidFill>
                        <a:effectLst/>
                        <a:latin typeface="Times New Roman"/>
                        <a:ea typeface="Calibri"/>
                        <a:cs typeface="Angsana New"/>
                      </a:endParaRPr>
                    </a:p>
                  </a:txBody>
                  <a:tcPr marL="44450" marR="44450" marT="0" marB="0" anchor="b"/>
                </a:tc>
                <a:tc>
                  <a:txBody>
                    <a:bodyPr/>
                    <a:lstStyle/>
                    <a:p>
                      <a:pPr algn="l">
                        <a:lnSpc>
                          <a:spcPct val="115000"/>
                        </a:lnSpc>
                        <a:spcAft>
                          <a:spcPts val="0"/>
                        </a:spcAft>
                      </a:pPr>
                      <a:r>
                        <a:rPr lang="es-EC" sz="1200" dirty="0">
                          <a:effectLst/>
                        </a:rPr>
                        <a:t>0,00</a:t>
                      </a:r>
                      <a:endParaRPr lang="es-EC" sz="1200" dirty="0">
                        <a:solidFill>
                          <a:srgbClr val="000000"/>
                        </a:solidFill>
                        <a:effectLst/>
                        <a:latin typeface="Times New Roman"/>
                        <a:ea typeface="Calibri"/>
                        <a:cs typeface="Angsana New"/>
                      </a:endParaRPr>
                    </a:p>
                  </a:txBody>
                  <a:tcPr marL="44450" marR="44450" marT="0" marB="0" anchor="b"/>
                </a:tc>
              </a:tr>
            </a:tbl>
          </a:graphicData>
        </a:graphic>
      </p:graphicFrame>
      <p:sp>
        <p:nvSpPr>
          <p:cNvPr id="6" name="Rectangle 1"/>
          <p:cNvSpPr>
            <a:spLocks noChangeArrowheads="1"/>
          </p:cNvSpPr>
          <p:nvPr/>
        </p:nvSpPr>
        <p:spPr bwMode="auto">
          <a:xfrm>
            <a:off x="5436096" y="4581128"/>
            <a:ext cx="36004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1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Nota: La curva granulométrica Promedio corresponde 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1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nueve núcleos de Asfalto Obtenidas en la Vía General Rumiñahui.</a:t>
            </a:r>
            <a:endParaRPr kumimoji="0" lang="es-ES"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Rectángulo"/>
          <p:cNvSpPr/>
          <p:nvPr/>
        </p:nvSpPr>
        <p:spPr>
          <a:xfrm>
            <a:off x="5436096" y="1399565"/>
            <a:ext cx="3392660" cy="276999"/>
          </a:xfrm>
          <a:prstGeom prst="rect">
            <a:avLst/>
          </a:prstGeom>
        </p:spPr>
        <p:txBody>
          <a:bodyPr wrap="none">
            <a:spAutoFit/>
          </a:bodyPr>
          <a:lstStyle/>
          <a:p>
            <a:pPr lvl="0" fontAlgn="base">
              <a:spcBef>
                <a:spcPct val="0"/>
              </a:spcBef>
              <a:spcAft>
                <a:spcPct val="0"/>
              </a:spcAft>
            </a:pPr>
            <a:r>
              <a:rPr lang="es-ES" altLang="es-EC" sz="1200" b="1" dirty="0" smtClean="0">
                <a:latin typeface="Times New Roman" pitchFamily="18" charset="0"/>
                <a:ea typeface="Calibri" pitchFamily="34" charset="0"/>
                <a:cs typeface="Times New Roman" pitchFamily="18" charset="0"/>
              </a:rPr>
              <a:t>Tabla. </a:t>
            </a:r>
            <a:r>
              <a:rPr kumimoji="0" lang="es-ES" altLang="es-EC"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Valores Curva Granulométrica Promedio </a:t>
            </a:r>
            <a:endParaRPr kumimoji="0" lang="es-EC" altLang="es-EC" sz="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18758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Curva Granulométrica de Diseño.</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37315355"/>
              </p:ext>
            </p:extLst>
          </p:nvPr>
        </p:nvGraphicFramePr>
        <p:xfrm>
          <a:off x="467544" y="1504150"/>
          <a:ext cx="3312368" cy="2487728"/>
        </p:xfrm>
        <a:graphic>
          <a:graphicData uri="http://schemas.openxmlformats.org/drawingml/2006/table">
            <a:tbl>
              <a:tblPr firstRow="1" firstCol="1" bandRow="1">
                <a:tableStyleId>{5C22544A-7EE6-4342-B048-85BDC9FD1C3A}</a:tableStyleId>
              </a:tblPr>
              <a:tblGrid>
                <a:gridCol w="1455863"/>
                <a:gridCol w="897217"/>
                <a:gridCol w="959288"/>
              </a:tblGrid>
              <a:tr h="544192">
                <a:tc>
                  <a:txBody>
                    <a:bodyPr/>
                    <a:lstStyle/>
                    <a:p>
                      <a:pPr algn="ctr">
                        <a:lnSpc>
                          <a:spcPct val="115000"/>
                        </a:lnSpc>
                        <a:spcAft>
                          <a:spcPts val="0"/>
                        </a:spcAft>
                      </a:pPr>
                      <a:r>
                        <a:rPr lang="es-EC" sz="1400" dirty="0">
                          <a:effectLst/>
                        </a:rPr>
                        <a:t>Abertura Tamiz mm</a:t>
                      </a:r>
                      <a:endParaRPr lang="es-EC" sz="1600" dirty="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400">
                          <a:effectLst/>
                        </a:rPr>
                        <a:t>Curva N°1</a:t>
                      </a:r>
                      <a:endParaRPr lang="es-EC" sz="16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400">
                          <a:effectLst/>
                        </a:rPr>
                        <a:t>Curva N°2</a:t>
                      </a:r>
                      <a:endParaRPr lang="es-EC" sz="1600">
                        <a:solidFill>
                          <a:srgbClr val="000000"/>
                        </a:solidFill>
                        <a:effectLst/>
                        <a:latin typeface="Times New Roman"/>
                        <a:ea typeface="Calibri"/>
                        <a:cs typeface="Angsana New"/>
                      </a:endParaRPr>
                    </a:p>
                  </a:txBody>
                  <a:tcPr marL="44450" marR="44450" marT="0" marB="0" anchor="b"/>
                </a:tc>
              </a:tr>
              <a:tr h="277648">
                <a:tc>
                  <a:txBody>
                    <a:bodyPr/>
                    <a:lstStyle/>
                    <a:p>
                      <a:pPr algn="ctr">
                        <a:lnSpc>
                          <a:spcPct val="115000"/>
                        </a:lnSpc>
                        <a:spcAft>
                          <a:spcPts val="0"/>
                        </a:spcAft>
                      </a:pPr>
                      <a:r>
                        <a:rPr lang="es-EC" sz="1400">
                          <a:effectLst/>
                        </a:rPr>
                        <a:t>25,4</a:t>
                      </a:r>
                      <a:endParaRPr lang="es-EC" sz="16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400">
                          <a:effectLst/>
                        </a:rPr>
                        <a:t>-</a:t>
                      </a:r>
                      <a:endParaRPr lang="es-EC" sz="16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400">
                          <a:effectLst/>
                        </a:rPr>
                        <a:t>-</a:t>
                      </a:r>
                      <a:endParaRPr lang="es-EC" sz="1600">
                        <a:solidFill>
                          <a:srgbClr val="000000"/>
                        </a:solidFill>
                        <a:effectLst/>
                        <a:latin typeface="Times New Roman"/>
                        <a:ea typeface="Calibri"/>
                        <a:cs typeface="Angsana New"/>
                      </a:endParaRPr>
                    </a:p>
                  </a:txBody>
                  <a:tcPr marL="44450" marR="44450" marT="0" marB="0" anchor="b"/>
                </a:tc>
              </a:tr>
              <a:tr h="277648">
                <a:tc>
                  <a:txBody>
                    <a:bodyPr/>
                    <a:lstStyle/>
                    <a:p>
                      <a:pPr algn="ctr">
                        <a:lnSpc>
                          <a:spcPct val="115000"/>
                        </a:lnSpc>
                        <a:spcAft>
                          <a:spcPts val="0"/>
                        </a:spcAft>
                      </a:pPr>
                      <a:r>
                        <a:rPr lang="es-EC" sz="1400">
                          <a:effectLst/>
                        </a:rPr>
                        <a:t>19</a:t>
                      </a:r>
                      <a:endParaRPr lang="es-EC" sz="16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400">
                          <a:effectLst/>
                        </a:rPr>
                        <a:t>100</a:t>
                      </a:r>
                      <a:endParaRPr lang="es-EC" sz="16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400">
                          <a:effectLst/>
                        </a:rPr>
                        <a:t>100</a:t>
                      </a:r>
                      <a:endParaRPr lang="es-EC" sz="1600">
                        <a:solidFill>
                          <a:srgbClr val="000000"/>
                        </a:solidFill>
                        <a:effectLst/>
                        <a:latin typeface="Times New Roman"/>
                        <a:ea typeface="Calibri"/>
                        <a:cs typeface="Angsana New"/>
                      </a:endParaRPr>
                    </a:p>
                  </a:txBody>
                  <a:tcPr marL="44450" marR="44450" marT="0" marB="0" anchor="b"/>
                </a:tc>
              </a:tr>
              <a:tr h="277648">
                <a:tc>
                  <a:txBody>
                    <a:bodyPr/>
                    <a:lstStyle/>
                    <a:p>
                      <a:pPr algn="ctr">
                        <a:lnSpc>
                          <a:spcPct val="115000"/>
                        </a:lnSpc>
                        <a:spcAft>
                          <a:spcPts val="0"/>
                        </a:spcAft>
                      </a:pPr>
                      <a:r>
                        <a:rPr lang="es-EC" sz="1400">
                          <a:effectLst/>
                        </a:rPr>
                        <a:t>12,5</a:t>
                      </a:r>
                      <a:endParaRPr lang="es-EC" sz="16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400">
                          <a:effectLst/>
                        </a:rPr>
                        <a:t>90</a:t>
                      </a:r>
                      <a:endParaRPr lang="es-EC" sz="16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400">
                          <a:effectLst/>
                        </a:rPr>
                        <a:t>100</a:t>
                      </a:r>
                      <a:endParaRPr lang="es-EC" sz="1600">
                        <a:solidFill>
                          <a:srgbClr val="000000"/>
                        </a:solidFill>
                        <a:effectLst/>
                        <a:latin typeface="Times New Roman"/>
                        <a:ea typeface="Calibri"/>
                        <a:cs typeface="Angsana New"/>
                      </a:endParaRPr>
                    </a:p>
                  </a:txBody>
                  <a:tcPr marL="44450" marR="44450" marT="0" marB="0" anchor="b"/>
                </a:tc>
              </a:tr>
              <a:tr h="277648">
                <a:tc>
                  <a:txBody>
                    <a:bodyPr/>
                    <a:lstStyle/>
                    <a:p>
                      <a:pPr algn="ctr">
                        <a:lnSpc>
                          <a:spcPct val="115000"/>
                        </a:lnSpc>
                        <a:spcAft>
                          <a:spcPts val="0"/>
                        </a:spcAft>
                      </a:pPr>
                      <a:r>
                        <a:rPr lang="es-EC" sz="1400">
                          <a:effectLst/>
                        </a:rPr>
                        <a:t>4,75</a:t>
                      </a:r>
                      <a:endParaRPr lang="es-EC" sz="16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400">
                          <a:effectLst/>
                        </a:rPr>
                        <a:t>44</a:t>
                      </a:r>
                      <a:endParaRPr lang="es-EC" sz="16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400">
                          <a:effectLst/>
                        </a:rPr>
                        <a:t>74</a:t>
                      </a:r>
                      <a:endParaRPr lang="es-EC" sz="1600">
                        <a:solidFill>
                          <a:srgbClr val="000000"/>
                        </a:solidFill>
                        <a:effectLst/>
                        <a:latin typeface="Times New Roman"/>
                        <a:ea typeface="Calibri"/>
                        <a:cs typeface="Angsana New"/>
                      </a:endParaRPr>
                    </a:p>
                  </a:txBody>
                  <a:tcPr marL="44450" marR="44450" marT="0" marB="0" anchor="b"/>
                </a:tc>
              </a:tr>
              <a:tr h="277648">
                <a:tc>
                  <a:txBody>
                    <a:bodyPr/>
                    <a:lstStyle/>
                    <a:p>
                      <a:pPr algn="ctr">
                        <a:lnSpc>
                          <a:spcPct val="115000"/>
                        </a:lnSpc>
                        <a:spcAft>
                          <a:spcPts val="0"/>
                        </a:spcAft>
                      </a:pPr>
                      <a:r>
                        <a:rPr lang="es-EC" sz="1400">
                          <a:effectLst/>
                        </a:rPr>
                        <a:t>2,36</a:t>
                      </a:r>
                      <a:endParaRPr lang="es-EC" sz="16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400">
                          <a:effectLst/>
                        </a:rPr>
                        <a:t>28</a:t>
                      </a:r>
                      <a:endParaRPr lang="es-EC" sz="16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400">
                          <a:effectLst/>
                        </a:rPr>
                        <a:t>58</a:t>
                      </a:r>
                      <a:endParaRPr lang="es-EC" sz="1600">
                        <a:solidFill>
                          <a:srgbClr val="000000"/>
                        </a:solidFill>
                        <a:effectLst/>
                        <a:latin typeface="Times New Roman"/>
                        <a:ea typeface="Calibri"/>
                        <a:cs typeface="Angsana New"/>
                      </a:endParaRPr>
                    </a:p>
                  </a:txBody>
                  <a:tcPr marL="44450" marR="44450" marT="0" marB="0" anchor="b"/>
                </a:tc>
              </a:tr>
              <a:tr h="277648">
                <a:tc>
                  <a:txBody>
                    <a:bodyPr/>
                    <a:lstStyle/>
                    <a:p>
                      <a:pPr algn="ctr">
                        <a:lnSpc>
                          <a:spcPct val="115000"/>
                        </a:lnSpc>
                        <a:spcAft>
                          <a:spcPts val="0"/>
                        </a:spcAft>
                      </a:pPr>
                      <a:r>
                        <a:rPr lang="es-EC" sz="1400">
                          <a:effectLst/>
                        </a:rPr>
                        <a:t>0,3</a:t>
                      </a:r>
                      <a:endParaRPr lang="es-EC" sz="16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400">
                          <a:effectLst/>
                        </a:rPr>
                        <a:t>5</a:t>
                      </a:r>
                      <a:endParaRPr lang="es-EC" sz="16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400">
                          <a:effectLst/>
                        </a:rPr>
                        <a:t>21</a:t>
                      </a:r>
                      <a:endParaRPr lang="es-EC" sz="1600">
                        <a:solidFill>
                          <a:srgbClr val="000000"/>
                        </a:solidFill>
                        <a:effectLst/>
                        <a:latin typeface="Times New Roman"/>
                        <a:ea typeface="Calibri"/>
                        <a:cs typeface="Angsana New"/>
                      </a:endParaRPr>
                    </a:p>
                  </a:txBody>
                  <a:tcPr marL="44450" marR="44450" marT="0" marB="0" anchor="b"/>
                </a:tc>
              </a:tr>
              <a:tr h="277648">
                <a:tc>
                  <a:txBody>
                    <a:bodyPr/>
                    <a:lstStyle/>
                    <a:p>
                      <a:pPr algn="ctr">
                        <a:lnSpc>
                          <a:spcPct val="115000"/>
                        </a:lnSpc>
                        <a:spcAft>
                          <a:spcPts val="0"/>
                        </a:spcAft>
                      </a:pPr>
                      <a:r>
                        <a:rPr lang="es-EC" sz="1400">
                          <a:effectLst/>
                        </a:rPr>
                        <a:t>0,075</a:t>
                      </a:r>
                      <a:endParaRPr lang="es-EC" sz="16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400">
                          <a:effectLst/>
                        </a:rPr>
                        <a:t>2</a:t>
                      </a:r>
                      <a:endParaRPr lang="es-EC" sz="16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400" dirty="0">
                          <a:effectLst/>
                        </a:rPr>
                        <a:t>10</a:t>
                      </a:r>
                      <a:endParaRPr lang="es-EC" sz="1600" dirty="0">
                        <a:solidFill>
                          <a:srgbClr val="000000"/>
                        </a:solidFill>
                        <a:effectLst/>
                        <a:latin typeface="Times New Roman"/>
                        <a:ea typeface="Calibri"/>
                        <a:cs typeface="Angsana New"/>
                      </a:endParaRPr>
                    </a:p>
                  </a:txBody>
                  <a:tcPr marL="44450" marR="44450" marT="0" marB="0" anchor="b"/>
                </a:tc>
              </a:tr>
            </a:tbl>
          </a:graphicData>
        </a:graphic>
      </p:graphicFrame>
      <p:sp>
        <p:nvSpPr>
          <p:cNvPr id="5" name="Rectangle 1"/>
          <p:cNvSpPr>
            <a:spLocks noChangeArrowheads="1"/>
          </p:cNvSpPr>
          <p:nvPr/>
        </p:nvSpPr>
        <p:spPr bwMode="auto">
          <a:xfrm>
            <a:off x="395536" y="4008348"/>
            <a:ext cx="324036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C" sz="1200" b="1" i="0" u="none" strike="noStrike" cap="none" normalizeH="0" baseline="0" dirty="0" smtClean="0" bmk="_Toc440616293">
                <a:ln>
                  <a:noFill/>
                </a:ln>
                <a:solidFill>
                  <a:schemeClr val="tx1"/>
                </a:solidFill>
                <a:effectLst/>
                <a:latin typeface="Times New Roman" pitchFamily="18" charset="0"/>
                <a:ea typeface="Calibri" pitchFamily="34" charset="0"/>
                <a:cs typeface="Times New Roman" pitchFamily="18" charset="0"/>
              </a:rPr>
              <a:t>Curvas Granulométricas de Diseño</a:t>
            </a:r>
            <a:r>
              <a:rPr kumimoji="0" lang="es-ES" altLang="es-EC"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½” </a:t>
            </a:r>
            <a:endParaRPr kumimoji="0" lang="es-EC" alt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C" sz="1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Nota: Curvas Granulométricas de acuerdo al Diseño Previsto 2003</a:t>
            </a:r>
            <a:endParaRPr kumimoji="0" lang="es-EC" alt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C" sz="1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Fuente: MOP-001F-2002 /405-5-1.</a:t>
            </a:r>
            <a:endParaRPr kumimoji="0" lang="es-ES" alt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5 Gráfico"/>
          <p:cNvGraphicFramePr/>
          <p:nvPr>
            <p:extLst>
              <p:ext uri="{D42A27DB-BD31-4B8C-83A1-F6EECF244321}">
                <p14:modId xmlns:p14="http://schemas.microsoft.com/office/powerpoint/2010/main" val="2821652290"/>
              </p:ext>
            </p:extLst>
          </p:nvPr>
        </p:nvGraphicFramePr>
        <p:xfrm>
          <a:off x="3923928" y="1340768"/>
          <a:ext cx="4968552" cy="3205957"/>
        </p:xfrm>
        <a:graphic>
          <a:graphicData uri="http://schemas.openxmlformats.org/drawingml/2006/chart">
            <c:chart xmlns:c="http://schemas.openxmlformats.org/drawingml/2006/chart" xmlns:r="http://schemas.openxmlformats.org/officeDocument/2006/relationships" r:id="rId2"/>
          </a:graphicData>
        </a:graphic>
      </p:graphicFrame>
      <p:sp>
        <p:nvSpPr>
          <p:cNvPr id="7" name="6 Rectángulo"/>
          <p:cNvSpPr/>
          <p:nvPr/>
        </p:nvSpPr>
        <p:spPr>
          <a:xfrm>
            <a:off x="4427984" y="4653136"/>
            <a:ext cx="3438128" cy="461665"/>
          </a:xfrm>
          <a:prstGeom prst="rect">
            <a:avLst/>
          </a:prstGeom>
        </p:spPr>
        <p:txBody>
          <a:bodyPr wrap="square">
            <a:spAutoFit/>
          </a:bodyPr>
          <a:lstStyle/>
          <a:p>
            <a:pPr algn="ctr"/>
            <a:r>
              <a:rPr lang="es-ES" sz="1200" b="1" dirty="0"/>
              <a:t>Figura </a:t>
            </a:r>
            <a:r>
              <a:rPr lang="es-ES" sz="1200" b="1" dirty="0" smtClean="0"/>
              <a:t>Análisis </a:t>
            </a:r>
            <a:r>
              <a:rPr lang="es-ES" sz="1200" b="1" dirty="0"/>
              <a:t>Curva Granulométrica de diseño.</a:t>
            </a:r>
            <a:endParaRPr lang="es-EC" sz="1200" b="1" dirty="0"/>
          </a:p>
          <a:p>
            <a:pPr algn="ctr"/>
            <a:r>
              <a:rPr lang="es-ES" sz="1200" b="1" dirty="0"/>
              <a:t>Fuente: MOP-001F-2002 /405-5-1.</a:t>
            </a:r>
            <a:endParaRPr lang="es-EC" sz="1200" b="1" dirty="0"/>
          </a:p>
        </p:txBody>
      </p:sp>
      <p:sp>
        <p:nvSpPr>
          <p:cNvPr id="8" name="7 Rectángulo"/>
          <p:cNvSpPr/>
          <p:nvPr/>
        </p:nvSpPr>
        <p:spPr>
          <a:xfrm>
            <a:off x="2015716" y="5287577"/>
            <a:ext cx="4320480" cy="461665"/>
          </a:xfrm>
          <a:prstGeom prst="rect">
            <a:avLst/>
          </a:prstGeom>
        </p:spPr>
        <p:txBody>
          <a:bodyPr wrap="square">
            <a:spAutoFit/>
          </a:bodyPr>
          <a:lstStyle/>
          <a:p>
            <a:pPr algn="ctr"/>
            <a:r>
              <a:rPr lang="es-EC" sz="1200" b="1" dirty="0" smtClean="0"/>
              <a:t>Mayoría de muestras presenta poca cantidad de material fino de abertura de tamiz 0,3mm  representa problema de compactación</a:t>
            </a:r>
            <a:endParaRPr lang="es-EC" sz="1200" b="1" dirty="0"/>
          </a:p>
        </p:txBody>
      </p:sp>
    </p:spTree>
    <p:extLst>
      <p:ext uri="{BB962C8B-B14F-4D97-AF65-F5344CB8AC3E}">
        <p14:creationId xmlns:p14="http://schemas.microsoft.com/office/powerpoint/2010/main" val="31740669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6632"/>
            <a:ext cx="8229600" cy="706090"/>
          </a:xfrm>
        </p:spPr>
        <p:txBody>
          <a:bodyPr>
            <a:normAutofit/>
          </a:bodyPr>
          <a:lstStyle/>
          <a:p>
            <a:r>
              <a:rPr lang="es-EC" sz="2800" b="1" dirty="0" smtClean="0"/>
              <a:t>Curva Granulométrica Normativa Vigente.</a:t>
            </a:r>
            <a:endParaRPr lang="es-EC" sz="2800" b="1" dirty="0"/>
          </a:p>
        </p:txBody>
      </p:sp>
      <p:sp>
        <p:nvSpPr>
          <p:cNvPr id="3" name="2 Marcador de contenido"/>
          <p:cNvSpPr>
            <a:spLocks noGrp="1"/>
          </p:cNvSpPr>
          <p:nvPr>
            <p:ph idx="1"/>
          </p:nvPr>
        </p:nvSpPr>
        <p:spPr>
          <a:xfrm>
            <a:off x="4224572" y="908720"/>
            <a:ext cx="3024336" cy="432047"/>
          </a:xfrm>
        </p:spPr>
        <p:txBody>
          <a:bodyPr>
            <a:normAutofit/>
          </a:bodyPr>
          <a:lstStyle/>
          <a:p>
            <a:pPr marL="0" indent="0">
              <a:buNone/>
            </a:pPr>
            <a:r>
              <a:rPr lang="es-EC" sz="1800" dirty="0" smtClean="0"/>
              <a:t>Mezcla asfáltica tipo MAC-2 </a:t>
            </a:r>
            <a:endParaRPr lang="es-EC" sz="1800" dirty="0"/>
          </a:p>
        </p:txBody>
      </p:sp>
      <p:graphicFrame>
        <p:nvGraphicFramePr>
          <p:cNvPr id="4" name="3 Tabla"/>
          <p:cNvGraphicFramePr>
            <a:graphicFrameLocks noGrp="1"/>
          </p:cNvGraphicFramePr>
          <p:nvPr>
            <p:extLst>
              <p:ext uri="{D42A27DB-BD31-4B8C-83A1-F6EECF244321}">
                <p14:modId xmlns:p14="http://schemas.microsoft.com/office/powerpoint/2010/main" val="4055341517"/>
              </p:ext>
            </p:extLst>
          </p:nvPr>
        </p:nvGraphicFramePr>
        <p:xfrm>
          <a:off x="692804" y="2132856"/>
          <a:ext cx="2448272" cy="2453640"/>
        </p:xfrm>
        <a:graphic>
          <a:graphicData uri="http://schemas.openxmlformats.org/drawingml/2006/table">
            <a:tbl>
              <a:tblPr firstRow="1" firstCol="1" bandRow="1">
                <a:tableStyleId>{5C22544A-7EE6-4342-B048-85BDC9FD1C3A}</a:tableStyleId>
              </a:tblPr>
              <a:tblGrid>
                <a:gridCol w="999858"/>
                <a:gridCol w="719990"/>
                <a:gridCol w="728424"/>
              </a:tblGrid>
              <a:tr h="434180">
                <a:tc>
                  <a:txBody>
                    <a:bodyPr/>
                    <a:lstStyle/>
                    <a:p>
                      <a:pPr algn="ctr">
                        <a:lnSpc>
                          <a:spcPct val="115000"/>
                        </a:lnSpc>
                        <a:spcAft>
                          <a:spcPts val="0"/>
                        </a:spcAft>
                      </a:pPr>
                      <a:r>
                        <a:rPr lang="es-EC" sz="1400" dirty="0">
                          <a:effectLst/>
                        </a:rPr>
                        <a:t>Abertura Tamiz mm</a:t>
                      </a:r>
                      <a:endParaRPr lang="es-EC" sz="1600" dirty="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400" dirty="0">
                          <a:effectLst/>
                        </a:rPr>
                        <a:t>Curva N°1</a:t>
                      </a:r>
                      <a:endParaRPr lang="es-EC" sz="1600" dirty="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400" dirty="0">
                          <a:effectLst/>
                        </a:rPr>
                        <a:t>Curva N°2</a:t>
                      </a:r>
                      <a:endParaRPr lang="es-EC" sz="1600" dirty="0">
                        <a:solidFill>
                          <a:srgbClr val="000000"/>
                        </a:solidFill>
                        <a:effectLst/>
                        <a:latin typeface="Times New Roman"/>
                        <a:ea typeface="Calibri"/>
                        <a:cs typeface="Angsana New"/>
                      </a:endParaRPr>
                    </a:p>
                  </a:txBody>
                  <a:tcPr marL="44450" marR="44450" marT="0" marB="0" anchor="b"/>
                </a:tc>
              </a:tr>
              <a:tr h="221520">
                <a:tc>
                  <a:txBody>
                    <a:bodyPr/>
                    <a:lstStyle/>
                    <a:p>
                      <a:pPr algn="ctr">
                        <a:lnSpc>
                          <a:spcPct val="115000"/>
                        </a:lnSpc>
                        <a:spcAft>
                          <a:spcPts val="0"/>
                        </a:spcAft>
                      </a:pPr>
                      <a:r>
                        <a:rPr lang="es-EC" sz="1400">
                          <a:effectLst/>
                        </a:rPr>
                        <a:t>25,4</a:t>
                      </a:r>
                      <a:endParaRPr lang="es-EC" sz="16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400">
                          <a:effectLst/>
                        </a:rPr>
                        <a:t>-</a:t>
                      </a:r>
                      <a:endParaRPr lang="es-EC" sz="16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400">
                          <a:effectLst/>
                        </a:rPr>
                        <a:t>-</a:t>
                      </a:r>
                      <a:endParaRPr lang="es-EC" sz="1600">
                        <a:solidFill>
                          <a:srgbClr val="000000"/>
                        </a:solidFill>
                        <a:effectLst/>
                        <a:latin typeface="Times New Roman"/>
                        <a:ea typeface="Calibri"/>
                        <a:cs typeface="Angsana New"/>
                      </a:endParaRPr>
                    </a:p>
                  </a:txBody>
                  <a:tcPr marL="44450" marR="44450" marT="0" marB="0" anchor="b"/>
                </a:tc>
              </a:tr>
              <a:tr h="221520">
                <a:tc>
                  <a:txBody>
                    <a:bodyPr/>
                    <a:lstStyle/>
                    <a:p>
                      <a:pPr algn="ctr">
                        <a:lnSpc>
                          <a:spcPct val="115000"/>
                        </a:lnSpc>
                        <a:spcAft>
                          <a:spcPts val="0"/>
                        </a:spcAft>
                      </a:pPr>
                      <a:r>
                        <a:rPr lang="es-EC" sz="1400">
                          <a:effectLst/>
                        </a:rPr>
                        <a:t>19</a:t>
                      </a:r>
                      <a:endParaRPr lang="es-EC" sz="16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400">
                          <a:effectLst/>
                        </a:rPr>
                        <a:t>100</a:t>
                      </a:r>
                      <a:endParaRPr lang="es-EC" sz="16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400">
                          <a:effectLst/>
                        </a:rPr>
                        <a:t>100</a:t>
                      </a:r>
                      <a:endParaRPr lang="es-EC" sz="1600">
                        <a:solidFill>
                          <a:srgbClr val="000000"/>
                        </a:solidFill>
                        <a:effectLst/>
                        <a:latin typeface="Times New Roman"/>
                        <a:ea typeface="Calibri"/>
                        <a:cs typeface="Angsana New"/>
                      </a:endParaRPr>
                    </a:p>
                  </a:txBody>
                  <a:tcPr marL="44450" marR="44450" marT="0" marB="0" anchor="b"/>
                </a:tc>
              </a:tr>
              <a:tr h="221520">
                <a:tc>
                  <a:txBody>
                    <a:bodyPr/>
                    <a:lstStyle/>
                    <a:p>
                      <a:pPr algn="ctr">
                        <a:lnSpc>
                          <a:spcPct val="115000"/>
                        </a:lnSpc>
                        <a:spcAft>
                          <a:spcPts val="0"/>
                        </a:spcAft>
                      </a:pPr>
                      <a:r>
                        <a:rPr lang="es-EC" sz="1400">
                          <a:effectLst/>
                        </a:rPr>
                        <a:t>12,50</a:t>
                      </a:r>
                      <a:endParaRPr lang="es-EC" sz="16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400">
                          <a:effectLst/>
                        </a:rPr>
                        <a:t>80</a:t>
                      </a:r>
                      <a:endParaRPr lang="es-EC" sz="16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400">
                          <a:effectLst/>
                        </a:rPr>
                        <a:t>100</a:t>
                      </a:r>
                      <a:endParaRPr lang="es-EC" sz="1600">
                        <a:solidFill>
                          <a:srgbClr val="000000"/>
                        </a:solidFill>
                        <a:effectLst/>
                        <a:latin typeface="Times New Roman"/>
                        <a:ea typeface="Calibri"/>
                        <a:cs typeface="Angsana New"/>
                      </a:endParaRPr>
                    </a:p>
                  </a:txBody>
                  <a:tcPr marL="44450" marR="44450" marT="0" marB="0" anchor="b"/>
                </a:tc>
              </a:tr>
              <a:tr h="221520">
                <a:tc>
                  <a:txBody>
                    <a:bodyPr/>
                    <a:lstStyle/>
                    <a:p>
                      <a:pPr algn="ctr">
                        <a:lnSpc>
                          <a:spcPct val="115000"/>
                        </a:lnSpc>
                        <a:spcAft>
                          <a:spcPts val="0"/>
                        </a:spcAft>
                      </a:pPr>
                      <a:r>
                        <a:rPr lang="es-EC" sz="1400">
                          <a:effectLst/>
                        </a:rPr>
                        <a:t>4,75</a:t>
                      </a:r>
                      <a:endParaRPr lang="es-EC" sz="16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400">
                          <a:effectLst/>
                        </a:rPr>
                        <a:t>51</a:t>
                      </a:r>
                      <a:endParaRPr lang="es-EC" sz="16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400">
                          <a:effectLst/>
                        </a:rPr>
                        <a:t>68</a:t>
                      </a:r>
                      <a:endParaRPr lang="es-EC" sz="1600">
                        <a:solidFill>
                          <a:srgbClr val="000000"/>
                        </a:solidFill>
                        <a:effectLst/>
                        <a:latin typeface="Times New Roman"/>
                        <a:ea typeface="Calibri"/>
                        <a:cs typeface="Angsana New"/>
                      </a:endParaRPr>
                    </a:p>
                  </a:txBody>
                  <a:tcPr marL="44450" marR="44450" marT="0" marB="0" anchor="b"/>
                </a:tc>
              </a:tr>
              <a:tr h="221520">
                <a:tc>
                  <a:txBody>
                    <a:bodyPr/>
                    <a:lstStyle/>
                    <a:p>
                      <a:pPr algn="ctr">
                        <a:lnSpc>
                          <a:spcPct val="115000"/>
                        </a:lnSpc>
                        <a:spcAft>
                          <a:spcPts val="0"/>
                        </a:spcAft>
                      </a:pPr>
                      <a:r>
                        <a:rPr lang="es-EC" sz="1400">
                          <a:effectLst/>
                        </a:rPr>
                        <a:t>2,36</a:t>
                      </a:r>
                      <a:endParaRPr lang="es-EC" sz="16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400">
                          <a:effectLst/>
                        </a:rPr>
                        <a:t>38</a:t>
                      </a:r>
                      <a:endParaRPr lang="es-EC" sz="16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400">
                          <a:effectLst/>
                        </a:rPr>
                        <a:t>52</a:t>
                      </a:r>
                      <a:endParaRPr lang="es-EC" sz="1600">
                        <a:solidFill>
                          <a:srgbClr val="000000"/>
                        </a:solidFill>
                        <a:effectLst/>
                        <a:latin typeface="Times New Roman"/>
                        <a:ea typeface="Calibri"/>
                        <a:cs typeface="Angsana New"/>
                      </a:endParaRPr>
                    </a:p>
                  </a:txBody>
                  <a:tcPr marL="44450" marR="44450" marT="0" marB="0" anchor="b"/>
                </a:tc>
              </a:tr>
              <a:tr h="221520">
                <a:tc>
                  <a:txBody>
                    <a:bodyPr/>
                    <a:lstStyle/>
                    <a:p>
                      <a:pPr algn="ctr">
                        <a:lnSpc>
                          <a:spcPct val="115000"/>
                        </a:lnSpc>
                        <a:spcAft>
                          <a:spcPts val="0"/>
                        </a:spcAft>
                      </a:pPr>
                      <a:r>
                        <a:rPr lang="es-EC" sz="1400">
                          <a:effectLst/>
                        </a:rPr>
                        <a:t>0,3</a:t>
                      </a:r>
                      <a:endParaRPr lang="es-EC" sz="16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400">
                          <a:effectLst/>
                        </a:rPr>
                        <a:t>17</a:t>
                      </a:r>
                      <a:endParaRPr lang="es-EC" sz="16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400">
                          <a:effectLst/>
                        </a:rPr>
                        <a:t>28</a:t>
                      </a:r>
                      <a:endParaRPr lang="es-EC" sz="1600">
                        <a:solidFill>
                          <a:srgbClr val="000000"/>
                        </a:solidFill>
                        <a:effectLst/>
                        <a:latin typeface="Times New Roman"/>
                        <a:ea typeface="Calibri"/>
                        <a:cs typeface="Angsana New"/>
                      </a:endParaRPr>
                    </a:p>
                  </a:txBody>
                  <a:tcPr marL="44450" marR="44450" marT="0" marB="0" anchor="b"/>
                </a:tc>
              </a:tr>
              <a:tr h="221520">
                <a:tc>
                  <a:txBody>
                    <a:bodyPr/>
                    <a:lstStyle/>
                    <a:p>
                      <a:pPr algn="ctr">
                        <a:lnSpc>
                          <a:spcPct val="115000"/>
                        </a:lnSpc>
                        <a:spcAft>
                          <a:spcPts val="0"/>
                        </a:spcAft>
                      </a:pPr>
                      <a:r>
                        <a:rPr lang="es-EC" sz="1400">
                          <a:effectLst/>
                        </a:rPr>
                        <a:t>0,15</a:t>
                      </a:r>
                      <a:endParaRPr lang="es-EC" sz="16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400">
                          <a:effectLst/>
                        </a:rPr>
                        <a:t>8</a:t>
                      </a:r>
                      <a:endParaRPr lang="es-EC" sz="16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400">
                          <a:effectLst/>
                        </a:rPr>
                        <a:t>17</a:t>
                      </a:r>
                      <a:endParaRPr lang="es-EC" sz="1600">
                        <a:solidFill>
                          <a:srgbClr val="000000"/>
                        </a:solidFill>
                        <a:effectLst/>
                        <a:latin typeface="Times New Roman"/>
                        <a:ea typeface="Calibri"/>
                        <a:cs typeface="Angsana New"/>
                      </a:endParaRPr>
                    </a:p>
                  </a:txBody>
                  <a:tcPr marL="44450" marR="44450" marT="0" marB="0" anchor="b"/>
                </a:tc>
              </a:tr>
              <a:tr h="221520">
                <a:tc>
                  <a:txBody>
                    <a:bodyPr/>
                    <a:lstStyle/>
                    <a:p>
                      <a:pPr algn="ctr">
                        <a:lnSpc>
                          <a:spcPct val="115000"/>
                        </a:lnSpc>
                        <a:spcAft>
                          <a:spcPts val="0"/>
                        </a:spcAft>
                      </a:pPr>
                      <a:r>
                        <a:rPr lang="es-EC" sz="1400">
                          <a:effectLst/>
                        </a:rPr>
                        <a:t>0,075</a:t>
                      </a:r>
                      <a:endParaRPr lang="es-EC" sz="16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400">
                          <a:effectLst/>
                        </a:rPr>
                        <a:t>5</a:t>
                      </a:r>
                      <a:endParaRPr lang="es-EC" sz="16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400" dirty="0">
                          <a:effectLst/>
                        </a:rPr>
                        <a:t>8</a:t>
                      </a:r>
                      <a:endParaRPr lang="es-EC" sz="1600" dirty="0">
                        <a:solidFill>
                          <a:srgbClr val="000000"/>
                        </a:solidFill>
                        <a:effectLst/>
                        <a:latin typeface="Times New Roman"/>
                        <a:ea typeface="Calibri"/>
                        <a:cs typeface="Angsana New"/>
                      </a:endParaRPr>
                    </a:p>
                  </a:txBody>
                  <a:tcPr marL="44450" marR="44450" marT="0" marB="0" anchor="b"/>
                </a:tc>
              </a:tr>
            </a:tbl>
          </a:graphicData>
        </a:graphic>
      </p:graphicFrame>
      <p:sp>
        <p:nvSpPr>
          <p:cNvPr id="5" name="Rectangle 1"/>
          <p:cNvSpPr>
            <a:spLocks noChangeArrowheads="1"/>
          </p:cNvSpPr>
          <p:nvPr/>
        </p:nvSpPr>
        <p:spPr bwMode="auto">
          <a:xfrm>
            <a:off x="336140" y="4330960"/>
            <a:ext cx="338437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C" alt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C" sz="1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Nota: Curvas granulométricas de acuerdo normativa vigente</a:t>
            </a:r>
            <a:endParaRPr kumimoji="0" lang="es-EC" alt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C" sz="1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Fuente: Norma </a:t>
            </a:r>
            <a:r>
              <a:rPr kumimoji="0" lang="es-ES" altLang="es-EC" sz="1000" b="1"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Ecuatoria</a:t>
            </a:r>
            <a:r>
              <a:rPr kumimoji="0" lang="es-ES" altLang="es-EC" sz="1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 Vial NEVI-12.</a:t>
            </a:r>
            <a:endParaRPr kumimoji="0" lang="es-ES"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336140" y="1772816"/>
            <a:ext cx="3888432" cy="261610"/>
          </a:xfrm>
          <a:prstGeom prst="rect">
            <a:avLst/>
          </a:prstGeom>
        </p:spPr>
        <p:txBody>
          <a:bodyPr wrap="square">
            <a:spAutoFit/>
          </a:bodyPr>
          <a:lstStyle/>
          <a:p>
            <a:r>
              <a:rPr kumimoji="0" lang="es-ES" altLang="es-EC" sz="1100" b="1" i="0" u="none" strike="noStrike" cap="none" normalizeH="0" baseline="0" dirty="0" smtClean="0" bmk="_Toc440616294">
                <a:ln>
                  <a:noFill/>
                </a:ln>
                <a:solidFill>
                  <a:schemeClr val="tx1"/>
                </a:solidFill>
                <a:effectLst/>
                <a:latin typeface="Times New Roman" pitchFamily="18" charset="0"/>
                <a:ea typeface="Calibri" pitchFamily="34" charset="0"/>
                <a:cs typeface="Times New Roman" pitchFamily="18" charset="0"/>
              </a:rPr>
              <a:t>Tabla  Curvas granulométricas de diseño normativa vigente</a:t>
            </a:r>
            <a:r>
              <a:rPr kumimoji="0" lang="es-ES" altLang="es-EC" sz="1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lang="es-EC" sz="1100" dirty="0"/>
          </a:p>
        </p:txBody>
      </p:sp>
      <p:sp>
        <p:nvSpPr>
          <p:cNvPr id="7"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7 Gráfico"/>
          <p:cNvGraphicFramePr/>
          <p:nvPr>
            <p:extLst>
              <p:ext uri="{D42A27DB-BD31-4B8C-83A1-F6EECF244321}">
                <p14:modId xmlns:p14="http://schemas.microsoft.com/office/powerpoint/2010/main" val="1395154269"/>
              </p:ext>
            </p:extLst>
          </p:nvPr>
        </p:nvGraphicFramePr>
        <p:xfrm>
          <a:off x="3923928" y="1903620"/>
          <a:ext cx="5040560" cy="3104447"/>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4"/>
          <p:cNvSpPr>
            <a:spLocks noChangeArrowheads="1"/>
          </p:cNvSpPr>
          <p:nvPr/>
        </p:nvSpPr>
        <p:spPr bwMode="auto">
          <a:xfrm>
            <a:off x="4100562" y="4831727"/>
            <a:ext cx="3704860"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C" sz="1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a:t>
            </a:r>
            <a:r>
              <a:rPr kumimoji="0" lang="es-ES" altLang="es-EC" sz="1100" b="1" i="0" u="none" strike="noStrike" cap="none" normalizeH="0" baseline="0" dirty="0" smtClean="0" bmk="">
                <a:ln>
                  <a:noFill/>
                </a:ln>
                <a:solidFill>
                  <a:schemeClr val="tx1"/>
                </a:solidFill>
                <a:effectLst/>
                <a:latin typeface="Times New Roman" pitchFamily="18" charset="0"/>
                <a:ea typeface="Calibri" pitchFamily="34" charset="0"/>
                <a:cs typeface="Times New Roman" pitchFamily="18" charset="0"/>
              </a:rPr>
              <a:t>igura </a:t>
            </a:r>
            <a:r>
              <a:rPr kumimoji="0" lang="es-ES" altLang="es-EC" sz="1100" b="1" i="0" u="none" strike="noStrike" cap="none" normalizeH="0" baseline="0" dirty="0" smtClean="0" bmk="_Toc440616238">
                <a:ln>
                  <a:noFill/>
                </a:ln>
                <a:solidFill>
                  <a:schemeClr val="tx1"/>
                </a:solidFill>
                <a:effectLst/>
                <a:latin typeface="Times New Roman" pitchFamily="18" charset="0"/>
                <a:ea typeface="Calibri" pitchFamily="34" charset="0"/>
                <a:cs typeface="Times New Roman" pitchFamily="18" charset="0"/>
              </a:rPr>
              <a:t> Análisis Curva granulométrica Normativa Vigente</a:t>
            </a:r>
            <a:endParaRPr kumimoji="0" lang="es-EC" altLang="es-EC"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C" sz="11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Fuente: Norma </a:t>
            </a:r>
            <a:r>
              <a:rPr kumimoji="0" lang="es-ES" altLang="es-EC" sz="1100" b="1"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Ecuatoria</a:t>
            </a:r>
            <a:r>
              <a:rPr kumimoji="0" lang="es-ES" altLang="es-EC" sz="11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 Vial NEVI-12.</a:t>
            </a:r>
            <a:endParaRPr kumimoji="0" lang="es-ES" altLang="es-EC"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9 Rectángulo"/>
          <p:cNvSpPr/>
          <p:nvPr/>
        </p:nvSpPr>
        <p:spPr>
          <a:xfrm>
            <a:off x="899592" y="5373216"/>
            <a:ext cx="4572000" cy="954107"/>
          </a:xfrm>
          <a:prstGeom prst="rect">
            <a:avLst/>
          </a:prstGeom>
        </p:spPr>
        <p:txBody>
          <a:bodyPr>
            <a:spAutoFit/>
          </a:bodyPr>
          <a:lstStyle/>
          <a:p>
            <a:r>
              <a:rPr lang="es-ES" sz="1400" dirty="0" smtClean="0"/>
              <a:t>No </a:t>
            </a:r>
            <a:r>
              <a:rPr lang="es-ES" sz="1400" dirty="0"/>
              <a:t>es aceptable para una gradación tipo MAC-2, esto debido a que la actual Norma vial NEVI-12 considera parámetros más estrictos en gradación de los agregados para fines con </a:t>
            </a:r>
            <a:r>
              <a:rPr lang="es-ES" sz="1400" dirty="0" smtClean="0"/>
              <a:t>Mezcla </a:t>
            </a:r>
            <a:r>
              <a:rPr lang="es-ES" sz="1400" dirty="0" err="1"/>
              <a:t>Superpave</a:t>
            </a:r>
            <a:r>
              <a:rPr lang="es-ES" sz="1400" dirty="0"/>
              <a:t>.</a:t>
            </a:r>
            <a:endParaRPr lang="es-EC" sz="1400" dirty="0"/>
          </a:p>
        </p:txBody>
      </p:sp>
    </p:spTree>
    <p:extLst>
      <p:ext uri="{BB962C8B-B14F-4D97-AF65-F5344CB8AC3E}">
        <p14:creationId xmlns:p14="http://schemas.microsoft.com/office/powerpoint/2010/main" val="33458267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706090"/>
          </a:xfrm>
        </p:spPr>
        <p:txBody>
          <a:bodyPr>
            <a:normAutofit/>
          </a:bodyPr>
          <a:lstStyle/>
          <a:p>
            <a:r>
              <a:rPr lang="es-EC" sz="3600" dirty="0" smtClean="0"/>
              <a:t>Contenido Aproximado de Asfalto.</a:t>
            </a:r>
            <a:endParaRPr lang="es-EC" sz="3600" dirty="0"/>
          </a:p>
        </p:txBody>
      </p:sp>
      <mc:AlternateContent xmlns:mc="http://schemas.openxmlformats.org/markup-compatibility/2006" xmlns:a14="http://schemas.microsoft.com/office/drawing/2010/main">
        <mc:Choice Requires="a14">
          <p:sp>
            <p:nvSpPr>
              <p:cNvPr id="4" name="3 Rectángulo"/>
              <p:cNvSpPr/>
              <p:nvPr/>
            </p:nvSpPr>
            <p:spPr>
              <a:xfrm>
                <a:off x="1619672" y="4402907"/>
                <a:ext cx="5328592" cy="1938992"/>
              </a:xfrm>
              <a:prstGeom prst="rect">
                <a:avLst/>
              </a:prstGeom>
            </p:spPr>
            <p:txBody>
              <a:bodyPr wrap="square">
                <a:spAutoFit/>
              </a:bodyPr>
              <a:lstStyle/>
              <a:p>
                <a14:m>
                  <m:oMath xmlns:m="http://schemas.openxmlformats.org/officeDocument/2006/math">
                    <m:r>
                      <a:rPr lang="es-ES" sz="1200">
                        <a:latin typeface="Cambria Math"/>
                      </a:rPr>
                      <m:t>%</m:t>
                    </m:r>
                    <m:r>
                      <a:rPr lang="es-ES" sz="1200" i="1">
                        <a:latin typeface="Cambria Math"/>
                      </a:rPr>
                      <m:t>𝐴</m:t>
                    </m:r>
                    <m:r>
                      <a:rPr lang="es-ES" sz="1200">
                        <a:latin typeface="Cambria Math"/>
                      </a:rPr>
                      <m:t>=0.035</m:t>
                    </m:r>
                    <m:r>
                      <a:rPr lang="es-ES" sz="1200" i="1">
                        <a:latin typeface="Cambria Math"/>
                      </a:rPr>
                      <m:t>∗</m:t>
                    </m:r>
                    <m:r>
                      <a:rPr lang="es-ES" sz="1200" i="1">
                        <a:latin typeface="Cambria Math"/>
                      </a:rPr>
                      <m:t>𝑎</m:t>
                    </m:r>
                    <m:r>
                      <a:rPr lang="es-ES" sz="1200">
                        <a:latin typeface="Cambria Math"/>
                      </a:rPr>
                      <m:t>+0.045</m:t>
                    </m:r>
                    <m:r>
                      <a:rPr lang="es-ES" sz="1200" i="1">
                        <a:latin typeface="Cambria Math"/>
                      </a:rPr>
                      <m:t>∗</m:t>
                    </m:r>
                    <m:r>
                      <a:rPr lang="es-ES" sz="1200" i="1">
                        <a:latin typeface="Cambria Math"/>
                      </a:rPr>
                      <m:t>𝑏</m:t>
                    </m:r>
                    <m:r>
                      <a:rPr lang="es-ES" sz="1200">
                        <a:latin typeface="Cambria Math"/>
                      </a:rPr>
                      <m:t>+</m:t>
                    </m:r>
                    <m:r>
                      <a:rPr lang="es-ES" sz="1200" i="1">
                        <a:latin typeface="Cambria Math"/>
                      </a:rPr>
                      <m:t>𝐾</m:t>
                    </m:r>
                    <m:r>
                      <a:rPr lang="es-ES" sz="1200" i="1">
                        <a:latin typeface="Cambria Math"/>
                      </a:rPr>
                      <m:t>∗</m:t>
                    </m:r>
                    <m:r>
                      <a:rPr lang="es-ES" sz="1200" i="1">
                        <a:latin typeface="Cambria Math"/>
                      </a:rPr>
                      <m:t>𝑐</m:t>
                    </m:r>
                    <m:r>
                      <a:rPr lang="es-ES" sz="1200">
                        <a:latin typeface="Cambria Math"/>
                      </a:rPr>
                      <m:t>+</m:t>
                    </m:r>
                    <m:r>
                      <a:rPr lang="es-ES" sz="1200" i="1" smtClean="0">
                        <a:latin typeface="Cambria Math"/>
                      </a:rPr>
                      <m:t>𝐹</m:t>
                    </m:r>
                    <m:r>
                      <a:rPr lang="es-ES" sz="1200" i="1" smtClean="0">
                        <a:latin typeface="Cambria Math"/>
                      </a:rPr>
                      <m:t>      </m:t>
                    </m:r>
                  </m:oMath>
                </a14:m>
                <a:r>
                  <a:rPr lang="es-ES" sz="1200" dirty="0"/>
                  <a:t>       </a:t>
                </a:r>
                <a:endParaRPr lang="es-EC" sz="1200" dirty="0"/>
              </a:p>
              <a:p>
                <a:r>
                  <a:rPr lang="es-ES" sz="1200" dirty="0"/>
                  <a:t>Dónde:</a:t>
                </a:r>
                <a:endParaRPr lang="es-EC" sz="1200" dirty="0"/>
              </a:p>
              <a:p>
                <a:r>
                  <a:rPr lang="es-ES" sz="1200" dirty="0"/>
                  <a:t>%A=Porcentaje de Asfalto.</a:t>
                </a:r>
                <a:endParaRPr lang="es-EC" sz="1200" dirty="0"/>
              </a:p>
              <a:p>
                <a:r>
                  <a:rPr lang="es-ES" sz="1200" dirty="0"/>
                  <a:t>a=Porcentaje retenido tamiz N°8</a:t>
                </a:r>
                <a:endParaRPr lang="es-EC" sz="1200" dirty="0"/>
              </a:p>
              <a:p>
                <a:r>
                  <a:rPr lang="es-ES" sz="1200" dirty="0"/>
                  <a:t>b=Porcentaje pasante tamiz N°8</a:t>
                </a:r>
                <a:endParaRPr lang="es-EC" sz="1200" dirty="0"/>
              </a:p>
              <a:p>
                <a:r>
                  <a:rPr lang="es-ES" sz="1200" dirty="0"/>
                  <a:t>c=Porcentaje que pasa la malla N°200.</a:t>
                </a:r>
                <a:endParaRPr lang="es-EC" sz="1200" dirty="0"/>
              </a:p>
              <a:p>
                <a:r>
                  <a:rPr lang="es-ES" sz="1200" dirty="0"/>
                  <a:t>K=0.15 si él % retenido tamiz ¾” esta entre 11% y 15%</a:t>
                </a:r>
                <a:endParaRPr lang="es-EC" sz="1200" dirty="0"/>
              </a:p>
              <a:p>
                <a:r>
                  <a:rPr lang="es-ES" sz="1200" dirty="0"/>
                  <a:t>     0.18 si él % retenido tamiz ¾” esta entre 6% y 10%</a:t>
                </a:r>
                <a:endParaRPr lang="es-EC" sz="1200" dirty="0"/>
              </a:p>
              <a:p>
                <a:r>
                  <a:rPr lang="es-ES" sz="1200" dirty="0"/>
                  <a:t>     0.20 si él % retenido tamiz ¾” esta entre 5% o menos</a:t>
                </a:r>
                <a:endParaRPr lang="es-EC" sz="1200" dirty="0"/>
              </a:p>
              <a:p>
                <a:r>
                  <a:rPr lang="es-ES" sz="1200" dirty="0"/>
                  <a:t>F= de 0 a 2% según la absorción del material.</a:t>
                </a:r>
                <a:endParaRPr lang="es-EC" sz="1200" dirty="0"/>
              </a:p>
            </p:txBody>
          </p:sp>
        </mc:Choice>
        <mc:Fallback xmlns="">
          <p:sp>
            <p:nvSpPr>
              <p:cNvPr id="4" name="3 Rectángulo"/>
              <p:cNvSpPr>
                <a:spLocks noRot="1" noChangeAspect="1" noMove="1" noResize="1" noEditPoints="1" noAdjustHandles="1" noChangeArrowheads="1" noChangeShapeType="1" noTextEdit="1"/>
              </p:cNvSpPr>
              <p:nvPr/>
            </p:nvSpPr>
            <p:spPr>
              <a:xfrm>
                <a:off x="1619672" y="4402907"/>
                <a:ext cx="5328592" cy="1938992"/>
              </a:xfrm>
              <a:prstGeom prst="rect">
                <a:avLst/>
              </a:prstGeom>
              <a:blipFill rotWithShape="1">
                <a:blip r:embed="rId2"/>
                <a:stretch>
                  <a:fillRect l="-114" b="-1572"/>
                </a:stretch>
              </a:blipFill>
            </p:spPr>
            <p:txBody>
              <a:bodyPr/>
              <a:lstStyle/>
              <a:p>
                <a:r>
                  <a:rPr lang="es-EC">
                    <a:noFill/>
                  </a:rPr>
                  <a:t> </a:t>
                </a:r>
              </a:p>
            </p:txBody>
          </p:sp>
        </mc:Fallback>
      </mc:AlternateContent>
      <p:graphicFrame>
        <p:nvGraphicFramePr>
          <p:cNvPr id="5" name="4 Tabla"/>
          <p:cNvGraphicFramePr>
            <a:graphicFrameLocks noGrp="1"/>
          </p:cNvGraphicFramePr>
          <p:nvPr>
            <p:extLst>
              <p:ext uri="{D42A27DB-BD31-4B8C-83A1-F6EECF244321}">
                <p14:modId xmlns:p14="http://schemas.microsoft.com/office/powerpoint/2010/main" val="2801244430"/>
              </p:ext>
            </p:extLst>
          </p:nvPr>
        </p:nvGraphicFramePr>
        <p:xfrm>
          <a:off x="1619672" y="1196752"/>
          <a:ext cx="6408712" cy="3024333"/>
        </p:xfrm>
        <a:graphic>
          <a:graphicData uri="http://schemas.openxmlformats.org/drawingml/2006/table">
            <a:tbl>
              <a:tblPr firstRow="1" firstCol="1" bandRow="1">
                <a:tableStyleId>{5C22544A-7EE6-4342-B048-85BDC9FD1C3A}</a:tableStyleId>
              </a:tblPr>
              <a:tblGrid>
                <a:gridCol w="938881"/>
                <a:gridCol w="1071441"/>
                <a:gridCol w="1071441"/>
                <a:gridCol w="962802"/>
                <a:gridCol w="568113"/>
                <a:gridCol w="568113"/>
                <a:gridCol w="1227921"/>
              </a:tblGrid>
              <a:tr h="569981">
                <a:tc>
                  <a:txBody>
                    <a:bodyPr/>
                    <a:lstStyle/>
                    <a:p>
                      <a:pPr algn="ctr">
                        <a:lnSpc>
                          <a:spcPct val="115000"/>
                        </a:lnSpc>
                        <a:spcAft>
                          <a:spcPts val="0"/>
                        </a:spcAft>
                      </a:pPr>
                      <a:r>
                        <a:rPr lang="es-EC" sz="1100" dirty="0">
                          <a:effectLst/>
                        </a:rPr>
                        <a:t>N° Muestra</a:t>
                      </a:r>
                      <a:endParaRPr lang="es-EC" sz="1600" dirty="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Retenido Tamiz N°8</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dirty="0">
                          <a:effectLst/>
                        </a:rPr>
                        <a:t>Pasante Tamiz N°8</a:t>
                      </a:r>
                      <a:endParaRPr lang="es-EC" sz="1600" dirty="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Pasante Malla N°200</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K</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F</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  ASFALTO</a:t>
                      </a:r>
                      <a:endParaRPr lang="es-EC" sz="1600">
                        <a:solidFill>
                          <a:srgbClr val="000000"/>
                        </a:solidFill>
                        <a:effectLst/>
                        <a:latin typeface="Times New Roman"/>
                        <a:ea typeface="Calibri"/>
                        <a:cs typeface="Angsana New"/>
                      </a:endParaRPr>
                    </a:p>
                  </a:txBody>
                  <a:tcPr marL="68580" marR="68580" marT="0" marB="0"/>
                </a:tc>
              </a:tr>
              <a:tr h="264985">
                <a:tc>
                  <a:txBody>
                    <a:bodyPr/>
                    <a:lstStyle/>
                    <a:p>
                      <a:pPr algn="ctr">
                        <a:lnSpc>
                          <a:spcPct val="115000"/>
                        </a:lnSpc>
                        <a:spcAft>
                          <a:spcPts val="0"/>
                        </a:spcAft>
                      </a:pPr>
                      <a:r>
                        <a:rPr lang="es-EC" sz="1100">
                          <a:effectLst/>
                        </a:rPr>
                        <a:t>18</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79,13</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20,87</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3,10</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0,20</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1</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dirty="0">
                          <a:effectLst/>
                        </a:rPr>
                        <a:t>5,33</a:t>
                      </a:r>
                      <a:endParaRPr lang="es-EC" sz="1600" dirty="0">
                        <a:solidFill>
                          <a:srgbClr val="000000"/>
                        </a:solidFill>
                        <a:effectLst/>
                        <a:latin typeface="Times New Roman"/>
                        <a:ea typeface="Calibri"/>
                        <a:cs typeface="Angsana New"/>
                      </a:endParaRPr>
                    </a:p>
                  </a:txBody>
                  <a:tcPr marL="68580" marR="68580" marT="0" marB="0"/>
                </a:tc>
              </a:tr>
              <a:tr h="264985">
                <a:tc>
                  <a:txBody>
                    <a:bodyPr/>
                    <a:lstStyle/>
                    <a:p>
                      <a:pPr algn="ctr">
                        <a:lnSpc>
                          <a:spcPct val="115000"/>
                        </a:lnSpc>
                        <a:spcAft>
                          <a:spcPts val="0"/>
                        </a:spcAft>
                      </a:pPr>
                      <a:r>
                        <a:rPr lang="es-EC" sz="1100">
                          <a:effectLst/>
                        </a:rPr>
                        <a:t>13</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62,24</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37,76</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4,13</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0,20</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1</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5,70</a:t>
                      </a:r>
                      <a:endParaRPr lang="es-EC" sz="1600">
                        <a:solidFill>
                          <a:srgbClr val="000000"/>
                        </a:solidFill>
                        <a:effectLst/>
                        <a:latin typeface="Times New Roman"/>
                        <a:ea typeface="Calibri"/>
                        <a:cs typeface="Angsana New"/>
                      </a:endParaRPr>
                    </a:p>
                  </a:txBody>
                  <a:tcPr marL="68580" marR="68580" marT="0" marB="0"/>
                </a:tc>
              </a:tr>
              <a:tr h="264985">
                <a:tc>
                  <a:txBody>
                    <a:bodyPr/>
                    <a:lstStyle/>
                    <a:p>
                      <a:pPr algn="ctr">
                        <a:lnSpc>
                          <a:spcPct val="115000"/>
                        </a:lnSpc>
                        <a:spcAft>
                          <a:spcPts val="0"/>
                        </a:spcAft>
                      </a:pPr>
                      <a:r>
                        <a:rPr lang="es-EC" sz="1100">
                          <a:effectLst/>
                        </a:rPr>
                        <a:t>14</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64,94</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35,06</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0,00</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0,20</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1</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4,85</a:t>
                      </a:r>
                      <a:endParaRPr lang="es-EC" sz="1600">
                        <a:solidFill>
                          <a:srgbClr val="000000"/>
                        </a:solidFill>
                        <a:effectLst/>
                        <a:latin typeface="Times New Roman"/>
                        <a:ea typeface="Calibri"/>
                        <a:cs typeface="Angsana New"/>
                      </a:endParaRPr>
                    </a:p>
                  </a:txBody>
                  <a:tcPr marL="68580" marR="68580" marT="0" marB="0"/>
                </a:tc>
              </a:tr>
              <a:tr h="264985">
                <a:tc>
                  <a:txBody>
                    <a:bodyPr/>
                    <a:lstStyle/>
                    <a:p>
                      <a:pPr algn="ctr">
                        <a:lnSpc>
                          <a:spcPct val="115000"/>
                        </a:lnSpc>
                        <a:spcAft>
                          <a:spcPts val="0"/>
                        </a:spcAft>
                      </a:pPr>
                      <a:r>
                        <a:rPr lang="es-EC" sz="1100">
                          <a:effectLst/>
                        </a:rPr>
                        <a:t>15</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50,87</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49,13</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3,84</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0,20</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1</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5,76</a:t>
                      </a:r>
                      <a:endParaRPr lang="es-EC" sz="1600">
                        <a:solidFill>
                          <a:srgbClr val="000000"/>
                        </a:solidFill>
                        <a:effectLst/>
                        <a:latin typeface="Times New Roman"/>
                        <a:ea typeface="Calibri"/>
                        <a:cs typeface="Angsana New"/>
                      </a:endParaRPr>
                    </a:p>
                  </a:txBody>
                  <a:tcPr marL="68580" marR="68580" marT="0" marB="0"/>
                </a:tc>
              </a:tr>
              <a:tr h="264985">
                <a:tc>
                  <a:txBody>
                    <a:bodyPr/>
                    <a:lstStyle/>
                    <a:p>
                      <a:pPr algn="ctr">
                        <a:lnSpc>
                          <a:spcPct val="115000"/>
                        </a:lnSpc>
                        <a:spcAft>
                          <a:spcPts val="0"/>
                        </a:spcAft>
                      </a:pPr>
                      <a:r>
                        <a:rPr lang="es-EC" sz="1100" dirty="0">
                          <a:solidFill>
                            <a:schemeClr val="tx1"/>
                          </a:solidFill>
                          <a:effectLst/>
                          <a:highlight>
                            <a:srgbClr val="FFFF00"/>
                          </a:highlight>
                        </a:rPr>
                        <a:t>4</a:t>
                      </a:r>
                      <a:endParaRPr lang="es-EC" sz="1600" dirty="0">
                        <a:solidFill>
                          <a:schemeClr val="tx1"/>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dirty="0">
                          <a:solidFill>
                            <a:schemeClr val="tx1"/>
                          </a:solidFill>
                          <a:effectLst/>
                          <a:highlight>
                            <a:srgbClr val="FFFF00"/>
                          </a:highlight>
                        </a:rPr>
                        <a:t>55,16</a:t>
                      </a:r>
                      <a:endParaRPr lang="es-EC" sz="1600" dirty="0">
                        <a:solidFill>
                          <a:schemeClr val="tx1"/>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dirty="0">
                          <a:solidFill>
                            <a:schemeClr val="tx1"/>
                          </a:solidFill>
                          <a:effectLst/>
                          <a:highlight>
                            <a:srgbClr val="FFFF00"/>
                          </a:highlight>
                        </a:rPr>
                        <a:t>44,84</a:t>
                      </a:r>
                      <a:endParaRPr lang="es-EC" sz="1600" dirty="0">
                        <a:solidFill>
                          <a:schemeClr val="tx1"/>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dirty="0">
                          <a:solidFill>
                            <a:schemeClr val="tx1"/>
                          </a:solidFill>
                          <a:effectLst/>
                          <a:highlight>
                            <a:srgbClr val="FFFF00"/>
                          </a:highlight>
                        </a:rPr>
                        <a:t>4,55</a:t>
                      </a:r>
                      <a:endParaRPr lang="es-EC" sz="1600" dirty="0">
                        <a:solidFill>
                          <a:schemeClr val="tx1"/>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dirty="0">
                          <a:solidFill>
                            <a:schemeClr val="tx1"/>
                          </a:solidFill>
                          <a:effectLst/>
                          <a:highlight>
                            <a:srgbClr val="FFFF00"/>
                          </a:highlight>
                        </a:rPr>
                        <a:t>0,20</a:t>
                      </a:r>
                      <a:endParaRPr lang="es-EC" sz="1600" dirty="0">
                        <a:solidFill>
                          <a:schemeClr val="tx1"/>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dirty="0">
                          <a:solidFill>
                            <a:schemeClr val="tx1"/>
                          </a:solidFill>
                          <a:effectLst/>
                          <a:highlight>
                            <a:srgbClr val="FFFF00"/>
                          </a:highlight>
                        </a:rPr>
                        <a:t>1</a:t>
                      </a:r>
                      <a:endParaRPr lang="es-EC" sz="1600" dirty="0">
                        <a:solidFill>
                          <a:schemeClr val="tx1"/>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dirty="0">
                          <a:solidFill>
                            <a:schemeClr val="tx1"/>
                          </a:solidFill>
                          <a:effectLst/>
                          <a:highlight>
                            <a:srgbClr val="FFFF00"/>
                          </a:highlight>
                        </a:rPr>
                        <a:t>5,86</a:t>
                      </a:r>
                      <a:endParaRPr lang="es-EC" sz="1600" dirty="0">
                        <a:solidFill>
                          <a:schemeClr val="tx1"/>
                        </a:solidFill>
                        <a:effectLst/>
                        <a:latin typeface="Times New Roman"/>
                        <a:ea typeface="Calibri"/>
                        <a:cs typeface="Angsana New"/>
                      </a:endParaRPr>
                    </a:p>
                  </a:txBody>
                  <a:tcPr marL="68580" marR="68580" marT="0" marB="0"/>
                </a:tc>
              </a:tr>
              <a:tr h="264985">
                <a:tc>
                  <a:txBody>
                    <a:bodyPr/>
                    <a:lstStyle/>
                    <a:p>
                      <a:pPr algn="ctr">
                        <a:lnSpc>
                          <a:spcPct val="115000"/>
                        </a:lnSpc>
                        <a:spcAft>
                          <a:spcPts val="0"/>
                        </a:spcAft>
                      </a:pPr>
                      <a:r>
                        <a:rPr lang="es-EC" sz="1100">
                          <a:effectLst/>
                        </a:rPr>
                        <a:t>6</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59,64</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40,36</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3,15</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0,20</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1</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5,53</a:t>
                      </a:r>
                      <a:endParaRPr lang="es-EC" sz="1600">
                        <a:solidFill>
                          <a:srgbClr val="000000"/>
                        </a:solidFill>
                        <a:effectLst/>
                        <a:latin typeface="Times New Roman"/>
                        <a:ea typeface="Calibri"/>
                        <a:cs typeface="Angsana New"/>
                      </a:endParaRPr>
                    </a:p>
                  </a:txBody>
                  <a:tcPr marL="68580" marR="68580" marT="0" marB="0"/>
                </a:tc>
              </a:tr>
              <a:tr h="264985">
                <a:tc>
                  <a:txBody>
                    <a:bodyPr/>
                    <a:lstStyle/>
                    <a:p>
                      <a:pPr algn="ctr">
                        <a:lnSpc>
                          <a:spcPct val="115000"/>
                        </a:lnSpc>
                        <a:spcAft>
                          <a:spcPts val="0"/>
                        </a:spcAft>
                      </a:pPr>
                      <a:r>
                        <a:rPr lang="es-EC" sz="1100">
                          <a:effectLst/>
                        </a:rPr>
                        <a:t>7</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64,94</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35,06</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0,00</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0,20</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1</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4,85</a:t>
                      </a:r>
                      <a:endParaRPr lang="es-EC" sz="1600">
                        <a:solidFill>
                          <a:srgbClr val="000000"/>
                        </a:solidFill>
                        <a:effectLst/>
                        <a:latin typeface="Times New Roman"/>
                        <a:ea typeface="Calibri"/>
                        <a:cs typeface="Angsana New"/>
                      </a:endParaRPr>
                    </a:p>
                  </a:txBody>
                  <a:tcPr marL="68580" marR="68580" marT="0" marB="0"/>
                </a:tc>
              </a:tr>
              <a:tr h="264985">
                <a:tc>
                  <a:txBody>
                    <a:bodyPr/>
                    <a:lstStyle/>
                    <a:p>
                      <a:pPr algn="ctr">
                        <a:lnSpc>
                          <a:spcPct val="115000"/>
                        </a:lnSpc>
                        <a:spcAft>
                          <a:spcPts val="0"/>
                        </a:spcAft>
                      </a:pPr>
                      <a:r>
                        <a:rPr lang="es-EC" sz="1100">
                          <a:effectLst/>
                        </a:rPr>
                        <a:t>8</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73,47</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26,53</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2,14</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0,20</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1</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5,19</a:t>
                      </a:r>
                      <a:endParaRPr lang="es-EC" sz="1600">
                        <a:solidFill>
                          <a:srgbClr val="000000"/>
                        </a:solidFill>
                        <a:effectLst/>
                        <a:latin typeface="Times New Roman"/>
                        <a:ea typeface="Calibri"/>
                        <a:cs typeface="Angsana New"/>
                      </a:endParaRPr>
                    </a:p>
                  </a:txBody>
                  <a:tcPr marL="68580" marR="68580" marT="0" marB="0"/>
                </a:tc>
              </a:tr>
              <a:tr h="334472">
                <a:tc>
                  <a:txBody>
                    <a:bodyPr/>
                    <a:lstStyle/>
                    <a:p>
                      <a:pPr algn="ctr">
                        <a:lnSpc>
                          <a:spcPct val="115000"/>
                        </a:lnSpc>
                        <a:spcAft>
                          <a:spcPts val="0"/>
                        </a:spcAft>
                      </a:pPr>
                      <a:r>
                        <a:rPr lang="es-EC" sz="1100">
                          <a:effectLst/>
                        </a:rPr>
                        <a:t>9</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60,40</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39,60</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2,26</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0,18</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1</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dirty="0">
                          <a:effectLst/>
                        </a:rPr>
                        <a:t>5,30</a:t>
                      </a:r>
                      <a:endParaRPr lang="es-EC" sz="1600" dirty="0">
                        <a:solidFill>
                          <a:srgbClr val="000000"/>
                        </a:solidFill>
                        <a:effectLst/>
                        <a:latin typeface="Times New Roman"/>
                        <a:ea typeface="Calibri"/>
                        <a:cs typeface="Angsana New"/>
                      </a:endParaRPr>
                    </a:p>
                  </a:txBody>
                  <a:tcPr marL="68580" marR="68580" marT="0" marB="0"/>
                </a:tc>
              </a:tr>
            </a:tbl>
          </a:graphicData>
        </a:graphic>
      </p:graphicFrame>
    </p:spTree>
    <p:extLst>
      <p:ext uri="{BB962C8B-B14F-4D97-AF65-F5344CB8AC3E}">
        <p14:creationId xmlns:p14="http://schemas.microsoft.com/office/powerpoint/2010/main" val="794812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55576" y="1484784"/>
            <a:ext cx="8680448" cy="5212481"/>
          </a:xfrm>
        </p:spPr>
        <p:txBody>
          <a:bodyPr>
            <a:normAutofit fontScale="90000"/>
          </a:bodyPr>
          <a:lstStyle/>
          <a:p>
            <a:pPr lvl="2" algn="l" fontAlgn="base"/>
            <a:r>
              <a:rPr lang="es-ES" sz="2400" b="1" dirty="0">
                <a:effectLst>
                  <a:glow>
                    <a:srgbClr val="000000"/>
                  </a:glow>
                  <a:outerShdw sx="0" sy="0">
                    <a:srgbClr val="000000"/>
                  </a:outerShdw>
                  <a:reflection stA="0" endPos="0" fadeDir="0" sx="0" sy="0"/>
                </a:effectLst>
                <a:latin typeface="+mj-lt"/>
              </a:rPr>
              <a:t>Objetivo General</a:t>
            </a:r>
            <a:r>
              <a:rPr lang="es-EC" sz="2400" b="1" dirty="0">
                <a:effectLst>
                  <a:glow>
                    <a:srgbClr val="000000"/>
                  </a:glow>
                  <a:outerShdw sx="0" sy="0">
                    <a:srgbClr val="000000"/>
                  </a:outerShdw>
                  <a:reflection stA="0" endPos="0" fadeDir="0" sx="0" sy="0"/>
                </a:effectLst>
                <a:latin typeface="+mj-lt"/>
              </a:rPr>
              <a:t/>
            </a:r>
            <a:br>
              <a:rPr lang="es-EC" sz="2400" b="1" dirty="0">
                <a:effectLst>
                  <a:glow>
                    <a:srgbClr val="000000"/>
                  </a:glow>
                  <a:outerShdw sx="0" sy="0">
                    <a:srgbClr val="000000"/>
                  </a:outerShdw>
                  <a:reflection stA="0" endPos="0" fadeDir="0" sx="0" sy="0"/>
                </a:effectLst>
                <a:latin typeface="+mj-lt"/>
              </a:rPr>
            </a:br>
            <a:r>
              <a:rPr lang="es-ES" dirty="0">
                <a:latin typeface="+mn-lt"/>
              </a:rPr>
              <a:t>Analizar </a:t>
            </a:r>
            <a:r>
              <a:rPr lang="es-ES" dirty="0">
                <a:latin typeface="+mn-lt"/>
                <a:cs typeface="Times New Roman" panose="02020603050405020304" pitchFamily="18" charset="0"/>
              </a:rPr>
              <a:t>de manera retrospectiva los principales parámetros de Fiscalización para pavimentos Flexibles y Articulados de dos Vías del Cantón Rumiñahui.</a:t>
            </a:r>
            <a:r>
              <a:rPr lang="es-EC" sz="1400" dirty="0">
                <a:latin typeface="+mj-lt"/>
                <a:cs typeface="Times New Roman" panose="02020603050405020304" pitchFamily="18" charset="0"/>
              </a:rPr>
              <a:t/>
            </a:r>
            <a:br>
              <a:rPr lang="es-EC" sz="1400" dirty="0">
                <a:latin typeface="+mj-lt"/>
                <a:cs typeface="Times New Roman" panose="02020603050405020304" pitchFamily="18" charset="0"/>
              </a:rPr>
            </a:br>
            <a:r>
              <a:rPr lang="es-EC" sz="1400" dirty="0" smtClean="0">
                <a:latin typeface="+mj-lt"/>
                <a:cs typeface="Times New Roman" panose="02020603050405020304" pitchFamily="18" charset="0"/>
              </a:rPr>
              <a:t/>
            </a:r>
            <a:br>
              <a:rPr lang="es-EC" sz="1400" dirty="0" smtClean="0">
                <a:latin typeface="+mj-lt"/>
                <a:cs typeface="Times New Roman" panose="02020603050405020304" pitchFamily="18" charset="0"/>
              </a:rPr>
            </a:br>
            <a:r>
              <a:rPr lang="es-ES" sz="2400" b="1" dirty="0">
                <a:effectLst>
                  <a:glow>
                    <a:srgbClr val="000000"/>
                  </a:glow>
                  <a:outerShdw sx="0" sy="0">
                    <a:srgbClr val="000000"/>
                  </a:outerShdw>
                  <a:reflection stA="0" endPos="0" fadeDir="0" sx="0" sy="0"/>
                </a:effectLst>
                <a:latin typeface="+mj-lt"/>
                <a:cs typeface="Times New Roman" panose="02020603050405020304" pitchFamily="18" charset="0"/>
              </a:rPr>
              <a:t>Objetivos Específicos del Proyecto</a:t>
            </a:r>
            <a:r>
              <a:rPr lang="es-ES" sz="2400" b="1" dirty="0" smtClean="0">
                <a:effectLst>
                  <a:glow>
                    <a:srgbClr val="000000"/>
                  </a:glow>
                  <a:outerShdw sx="0" sy="0">
                    <a:srgbClr val="000000"/>
                  </a:outerShdw>
                  <a:reflection stA="0" endPos="0" fadeDir="0" sx="0" sy="0"/>
                </a:effectLst>
                <a:latin typeface="+mj-lt"/>
                <a:cs typeface="Times New Roman" panose="02020603050405020304" pitchFamily="18" charset="0"/>
              </a:rPr>
              <a:t>.</a:t>
            </a:r>
            <a:br>
              <a:rPr lang="es-ES" sz="2400" b="1" dirty="0" smtClean="0">
                <a:effectLst>
                  <a:glow>
                    <a:srgbClr val="000000"/>
                  </a:glow>
                  <a:outerShdw sx="0" sy="0">
                    <a:srgbClr val="000000"/>
                  </a:outerShdw>
                  <a:reflection stA="0" endPos="0" fadeDir="0" sx="0" sy="0"/>
                </a:effectLst>
                <a:latin typeface="+mj-lt"/>
                <a:cs typeface="Times New Roman" panose="02020603050405020304" pitchFamily="18" charset="0"/>
              </a:rPr>
            </a:br>
            <a:r>
              <a:rPr lang="es-EC" sz="1400" b="1" dirty="0">
                <a:effectLst>
                  <a:glow>
                    <a:srgbClr val="000000"/>
                  </a:glow>
                  <a:outerShdw sx="0" sy="0">
                    <a:srgbClr val="000000"/>
                  </a:outerShdw>
                  <a:reflection stA="0" endPos="0" fadeDir="0" sx="0" sy="0"/>
                </a:effectLst>
                <a:latin typeface="+mj-lt"/>
                <a:cs typeface="Times New Roman" panose="02020603050405020304" pitchFamily="18" charset="0"/>
              </a:rPr>
              <a:t/>
            </a:r>
            <a:br>
              <a:rPr lang="es-EC" sz="1400" b="1" dirty="0">
                <a:effectLst>
                  <a:glow>
                    <a:srgbClr val="000000"/>
                  </a:glow>
                  <a:outerShdw sx="0" sy="0">
                    <a:srgbClr val="000000"/>
                  </a:outerShdw>
                  <a:reflection stA="0" endPos="0" fadeDir="0" sx="0" sy="0"/>
                </a:effectLst>
                <a:latin typeface="+mj-lt"/>
                <a:cs typeface="Times New Roman" panose="02020603050405020304" pitchFamily="18" charset="0"/>
              </a:rPr>
            </a:br>
            <a:r>
              <a:rPr lang="es-ES" dirty="0" smtClean="0">
                <a:latin typeface="+mn-lt"/>
                <a:cs typeface="Times New Roman" panose="02020603050405020304" pitchFamily="18" charset="0"/>
              </a:rPr>
              <a:t>Identificar </a:t>
            </a:r>
            <a:r>
              <a:rPr lang="es-ES" dirty="0">
                <a:latin typeface="+mn-lt"/>
                <a:cs typeface="Times New Roman" panose="02020603050405020304" pitchFamily="18" charset="0"/>
              </a:rPr>
              <a:t>los tipos de fallas superficiales en carpeta de rodadura, para pavimento Flexible y Articulado de acuerdo Distress Identification Manual del US.Departament of Transportation.</a:t>
            </a:r>
            <a:r>
              <a:rPr lang="es-EC" dirty="0">
                <a:latin typeface="+mn-lt"/>
                <a:cs typeface="Times New Roman" panose="02020603050405020304" pitchFamily="18" charset="0"/>
              </a:rPr>
              <a:t/>
            </a:r>
            <a:br>
              <a:rPr lang="es-EC" dirty="0">
                <a:latin typeface="+mn-lt"/>
                <a:cs typeface="Times New Roman" panose="02020603050405020304" pitchFamily="18" charset="0"/>
              </a:rPr>
            </a:br>
            <a:r>
              <a:rPr lang="es-EC" dirty="0" smtClean="0">
                <a:latin typeface="+mn-lt"/>
                <a:cs typeface="Times New Roman" panose="02020603050405020304" pitchFamily="18" charset="0"/>
              </a:rPr>
              <a:t/>
            </a:r>
            <a:br>
              <a:rPr lang="es-EC" dirty="0" smtClean="0">
                <a:latin typeface="+mn-lt"/>
                <a:cs typeface="Times New Roman" panose="02020603050405020304" pitchFamily="18" charset="0"/>
              </a:rPr>
            </a:br>
            <a:r>
              <a:rPr lang="es-ES" dirty="0" smtClean="0">
                <a:latin typeface="+mn-lt"/>
                <a:cs typeface="Times New Roman" panose="02020603050405020304" pitchFamily="18" charset="0"/>
              </a:rPr>
              <a:t>Realizar </a:t>
            </a:r>
            <a:r>
              <a:rPr lang="es-ES" dirty="0">
                <a:latin typeface="+mn-lt"/>
                <a:cs typeface="Times New Roman" panose="02020603050405020304" pitchFamily="18" charset="0"/>
              </a:rPr>
              <a:t>un estudio estadístico de campo para identificar el estado funcional y estructural en pavimento flexible y articulado.</a:t>
            </a:r>
            <a:r>
              <a:rPr lang="es-EC" dirty="0">
                <a:latin typeface="+mn-lt"/>
                <a:cs typeface="Times New Roman" panose="02020603050405020304" pitchFamily="18" charset="0"/>
              </a:rPr>
              <a:t/>
            </a:r>
            <a:br>
              <a:rPr lang="es-EC" dirty="0">
                <a:latin typeface="+mn-lt"/>
                <a:cs typeface="Times New Roman" panose="02020603050405020304" pitchFamily="18" charset="0"/>
              </a:rPr>
            </a:br>
            <a:r>
              <a:rPr lang="es-EC" dirty="0" smtClean="0">
                <a:latin typeface="+mn-lt"/>
                <a:cs typeface="Times New Roman" panose="02020603050405020304" pitchFamily="18" charset="0"/>
              </a:rPr>
              <a:t/>
            </a:r>
            <a:br>
              <a:rPr lang="es-EC" dirty="0" smtClean="0">
                <a:latin typeface="+mn-lt"/>
                <a:cs typeface="Times New Roman" panose="02020603050405020304" pitchFamily="18" charset="0"/>
              </a:rPr>
            </a:br>
            <a:r>
              <a:rPr lang="es-ES" dirty="0" smtClean="0">
                <a:latin typeface="+mn-lt"/>
                <a:cs typeface="Times New Roman" panose="02020603050405020304" pitchFamily="18" charset="0"/>
              </a:rPr>
              <a:t>Realizar </a:t>
            </a:r>
            <a:r>
              <a:rPr lang="es-ES" dirty="0">
                <a:latin typeface="+mn-lt"/>
                <a:cs typeface="Times New Roman" panose="02020603050405020304" pitchFamily="18" charset="0"/>
              </a:rPr>
              <a:t>un análisis de las fallas encontradas, identificando causas estructurales y funcionales de acuerdo a la Metodología VIZIR y PCI para pavimento Flexible.</a:t>
            </a:r>
            <a:r>
              <a:rPr lang="es-EC" dirty="0">
                <a:latin typeface="+mn-lt"/>
                <a:cs typeface="Times New Roman" panose="02020603050405020304" pitchFamily="18" charset="0"/>
              </a:rPr>
              <a:t/>
            </a:r>
            <a:br>
              <a:rPr lang="es-EC" dirty="0">
                <a:latin typeface="+mn-lt"/>
                <a:cs typeface="Times New Roman" panose="02020603050405020304" pitchFamily="18" charset="0"/>
              </a:rPr>
            </a:br>
            <a:r>
              <a:rPr lang="es-EC" dirty="0" smtClean="0">
                <a:latin typeface="+mn-lt"/>
                <a:cs typeface="Times New Roman" panose="02020603050405020304" pitchFamily="18" charset="0"/>
              </a:rPr>
              <a:t/>
            </a:r>
            <a:br>
              <a:rPr lang="es-EC" dirty="0" smtClean="0">
                <a:latin typeface="+mn-lt"/>
                <a:cs typeface="Times New Roman" panose="02020603050405020304" pitchFamily="18" charset="0"/>
              </a:rPr>
            </a:br>
            <a:r>
              <a:rPr lang="es-ES" dirty="0" smtClean="0">
                <a:latin typeface="+mn-lt"/>
                <a:cs typeface="Times New Roman" panose="02020603050405020304" pitchFamily="18" charset="0"/>
              </a:rPr>
              <a:t>Realizar </a:t>
            </a:r>
            <a:r>
              <a:rPr lang="es-ES" dirty="0">
                <a:latin typeface="+mn-lt"/>
                <a:cs typeface="Times New Roman" panose="02020603050405020304" pitchFamily="18" charset="0"/>
              </a:rPr>
              <a:t>una comparación entre los parámetros técnicos de diseño y construcción de la Av. General Rumiñahui para las condiciones actuales de uso de la misma.</a:t>
            </a:r>
            <a:r>
              <a:rPr lang="es-EC" dirty="0">
                <a:latin typeface="+mn-lt"/>
                <a:cs typeface="Times New Roman" panose="02020603050405020304" pitchFamily="18" charset="0"/>
              </a:rPr>
              <a:t/>
            </a:r>
            <a:br>
              <a:rPr lang="es-EC" dirty="0">
                <a:latin typeface="+mn-lt"/>
                <a:cs typeface="Times New Roman" panose="02020603050405020304" pitchFamily="18" charset="0"/>
              </a:rPr>
            </a:br>
            <a:r>
              <a:rPr lang="es-EC" dirty="0" smtClean="0">
                <a:latin typeface="+mn-lt"/>
                <a:cs typeface="Times New Roman" panose="02020603050405020304" pitchFamily="18" charset="0"/>
              </a:rPr>
              <a:t/>
            </a:r>
            <a:br>
              <a:rPr lang="es-EC" dirty="0" smtClean="0">
                <a:latin typeface="+mn-lt"/>
                <a:cs typeface="Times New Roman" panose="02020603050405020304" pitchFamily="18" charset="0"/>
              </a:rPr>
            </a:br>
            <a:r>
              <a:rPr lang="es-ES" dirty="0" smtClean="0">
                <a:latin typeface="+mn-lt"/>
                <a:cs typeface="Times New Roman" panose="02020603050405020304" pitchFamily="18" charset="0"/>
              </a:rPr>
              <a:t>Identificar </a:t>
            </a:r>
            <a:r>
              <a:rPr lang="es-ES" dirty="0">
                <a:latin typeface="+mn-lt"/>
                <a:cs typeface="Times New Roman" panose="02020603050405020304" pitchFamily="18" charset="0"/>
              </a:rPr>
              <a:t>las principales causas de falla en pavimento flexible y articulado atribuidas con el proceso de fiscalización vial. </a:t>
            </a:r>
            <a:r>
              <a:rPr lang="es-EC" sz="4000" dirty="0"/>
              <a:t/>
            </a:r>
            <a:br>
              <a:rPr lang="es-EC" sz="4000" dirty="0"/>
            </a:br>
            <a:endParaRPr lang="es-EC" sz="4000" dirty="0"/>
          </a:p>
        </p:txBody>
      </p:sp>
      <p:pic>
        <p:nvPicPr>
          <p:cNvPr id="4" name="3 Imagen"/>
          <p:cNvPicPr/>
          <p:nvPr/>
        </p:nvPicPr>
        <p:blipFill rotWithShape="1">
          <a:blip r:embed="rId2"/>
          <a:srcRect l="37786" t="21003" r="31364" b="66234"/>
          <a:stretch/>
        </p:blipFill>
        <p:spPr bwMode="auto">
          <a:xfrm>
            <a:off x="63061" y="39414"/>
            <a:ext cx="4286885" cy="1112520"/>
          </a:xfrm>
          <a:prstGeom prst="rect">
            <a:avLst/>
          </a:prstGeom>
          <a:ln>
            <a:noFill/>
          </a:ln>
          <a:extLst>
            <a:ext uri="{53640926-AAD7-44D8-BBD7-CCE9431645EC}">
              <a14:shadowObscured xmlns:a14="http://schemas.microsoft.com/office/drawing/2010/main"/>
            </a:ext>
          </a:extLst>
        </p:spPr>
      </p:pic>
      <p:sp>
        <p:nvSpPr>
          <p:cNvPr id="5" name="AutoShape 2" descr="data:image/jpeg;base64,/9j/4AAQSkZJRgABAQAAAQABAAD/2wCEAAkGBxQTEhUUEhQVFBUWGRkbGRgWFBwYHRwXHBkaHB0cHxwdHiggGSAlHBwdIjEhJSksLi4uGB8zODMsNygtLisBCgoKDg0OGxAQGzQlICQ0NDAwLDYsLCw1LC8wLCwsLy8sLSwsLCwsLCwsLCwsLCwsLCwsLCwsLCwsLCwsLCwsLP/AABEIALoAugMBIgACEQEDEQH/xAAcAAACAwEBAQEAAAAAAAAAAAAGBwAEBQEDAgj/xABGEAACAQMCAwUFBQUGAwgDAAABAgMABBESIQUxQQYTIlFhBzJxgZEUUqGxwSNCYnLRJDOCsuHwkqLCNENzg5PT4vEWJVP/xAAaAQACAwEBAAAAAAAAAAAAAAADBAACBQEG/8QAMBEAAgIBBAEEAAQEBwAAAAAAAQIAAxEEEiExQRMiUWEFMnGRgaHR8BQjM0Kx4fH/2gAMAwEAAhEDEQA/AHjUqVKkklSpXCakk7XDUJof7Q9qorbK/wB5J9xTy/mP7tVZgoyZR3VBuY4m8TWFxXtZbQ5BfWw6J4vx5Cl/xbtBPc7O2lPuJsMevVvnXpxuW04b3KtDNeTTjVGqDSp5A8tzjI2350sLzYSK4qNQ1pxUP4ma152+lbaKJUHmx1H6bAfjWdDxe9uZBGsxDNyAIQef5VkoLp3aS5tVtQ4BSNSdhy3HT8DWv2f8NzCf4wPrt+tI2X2C3Y5izC02bWbj64lVrSdpxBJI4csFOp2IGfny+FULm30yyR69TRMVbGdj/wDVF63H2y4mXAW6spwo6CWLKuvwIB+o9dhvi1vo4pfL94xSfJkx+lEvq2IzZ/8AJezRqFPM5wmymlk0ROynBPvleQ9DXbbjdynuXDtgkE6tYyDg863ey/gaaU8o4Xb6D/SgTsXCfsiN1cs/1JoO8rQLM85g/wDDlawwJzDWz7dXCe+qSD4aT9RkfhRHwztvbyY7zVET97df+IbfWsW0guIeHyy2kKzzuw0o2MFAQCSCRn978KGON8WYI3fcNaKfbDQPlcZGSVIDDbOwBHrTqNYEDE9+DGFF6KDuz9H+sc8cqsAykMDyIOQa+gaTHDeITQHVEzJncr0PxHLNHPAO2ySEJOBG/IMPcJ+P7p+NEq1SPx0ZerWI3DcGGFSvlXzXc01HJ2pUqVJJKlSpUkkqVK4akk7XnIwG52HmajPgZOwHM0tO1naY3BMURxCOZ+//APH86Fbata5MBfetS5M0+M9p5LiTuLEE52Ljr54+6PWhrinBxbqGkuICS2kqJAW1np6mr3Z+GQ216lucXDQ/sj6jVkD8B86HOzPD7azRZ2tHurssgUHnrcgHOQcEHbJBpM7bVBc99fUVWsWgPZ2f5S+qUTC5u34ewstP2mJgq6lDfs2ODjPLb/LWV2iu4Y797dD4tAkI6KxJyv5H/FVu37O3NxE6xyPbK4x3ikhsbcgDk/HIpbTJbVqNpHHmEprNbYg/d8INoxueJcRDzadoy/Q8wFHL/StKwkLlWhVpOTDSCfUcuVEXZ32YWFsQzRm4l5mSc6yT545CjSOIKAFAAHIAYH0p23RJY4cnmMNVk5iusOFX7X1zc/Z+6EjIyHWP3RjODvuPOp/+K8Re8lupu5bWioAvhOlScZHLO569KaeKmKM2nVgQfPcts+4t7/hN8lvcRxQqzTRNHkuBjUCCR64JrE4XwyS2t4o5Y2QogBJU4z135fjTjxUIoT6JGQJ4EqagRjMU/aAQXktpHDfrbtbA5iLNEzlgN1cEeXr1qpxLh92s0YmunkWMHwOEYkNy8SgZ6HcUyuMdl7W5UrLChz1wBQa/s6Fs7S2o1ZAGnJzgcgByPl0qupqc14XucsBK4lHh3DGmkWMdeZ8gOZr2uuIWU93JYiKSF4dCLOF8JYgbMvMDJwD1qpxvtEbSzkWBH+1zMIgwU+AHbPofLPUjyrQ4jxya1sbGeSGK7uWbuyznQdY1aWyAc8vqelD0tSrXhuzBV0JsIxnM5wvj8tjM0Eh7xEbDLnJXO4K/Ig4NMWwvkmQPGwZT1FI2yguHmnubogSzsCVXkAuwHwwAPhRJ2XvpYZh3ZGhj4w7aV+Oo7A+XnyrtWpCvsByPEAlxqfZ2v/EbArtVrS6SQZRlYZxlWDYI5jarFaM0p2pUqVJJK41czWF2v419mgJX+8fwp+p+Q/SqswUZMo7hFLHxB3txx7W32aNgF5St06eH4DrWLxHgTQYYESRt7si8j8fKr/ZjhVrPGQ7P3+7EasEj+HOzfnvXzwvtBw63d42u3iXJEkFzCV3+ajSfXrSDUm8Eno9fUQSk3He/nr6EoWUjIwdCVYciP97193faPiTPotrW0aVthN4tXx0nl6nJFfE3ErWW6+z2Mvfll1DTuoz+7q64G/pTE4DwVbdfvSN7zfoPShaSm9HIbqMUoynEHuxXYQWzPcXbi4u5Tl2I8K+ig8/j/SrfbrtrHYJpCiWdhlI9WPQFiASATsABljsK1u0PFzAqrGnezyHTDFnGpvNiPdRebN0HqRWFY9lrayaTiF27T3GAzzOMhTyxEgHhGdlG55DNauI0IW8PlZo0aRdDlVLL91iNx8jVmltxTthxKeY2/D7CSIjnNcoVAHnj3QPmT/D1pgcOR1jQSsGkCjWwGAWxuQPLNdklmpUqVJJKlSpUkkrlcZsc6G4+31gWwLmMb43YL/mx1qSS/wAY4HHONxpfo45j4+YpcdsOFXOmGBmUJHKsi5GzAHfDdOZ2NM634zBIMpIrDzBzXb63inQoxDA+RGQehHkaBbTu5XgwbJnkReWHCmnfSmw5s3QDzP8ASsLtb2mDZ4bwzBH/AH853BPUA8j5Z+QrW7V2V1HDJaRy92shB1Y95OTAEbqcc/0zWVwvgsdtGEjHxON2PLJxWWrJpVwBlzF/ainA5lvsReLYSYAAjkI7zAxv9/Gf9j4U34nBGRuD1HlSkTgc8nuROR5kYH1POizsPxJkLWc2Q8edGfu9V9cdPSm9Jc54fzBaa11ba/nr+kM6lcU12tCaM+TSk7U8T+03LMN0TKJ8BzPzP6Uwe13EO5tnIOGYaV+Lf0GaXfCuNtDH3Zt47iInLKTpcbfuk7E8tjj40lqnBwhOIhq2DMKs48yvEuCCCQQcgg4IPmD0q52j49mFTLbGaUMq94gG6nY61xuem2xPlV23js58/Z5u5kAJMFx4GAHMjO5A8xketenZa1W5lUqQ8SjUSDkEdBkc8n8jSCVXI4TsH9pK62T2/MIOxfZ9IV74xqssgH7oBC88fE8zWxxzjMVpE0szaVXpzLHoqjqa0TSv9rvCXeS3m1aomIiZCfdy2osvnqUaT1AG3M1rHFaceJo01hmCfMDb/j15xG77zP2SMxaY1y2TFrycspBJJxnBA6b18ycTu7GJVMQubdZlmURltAdV2Vhuyrr0yYHNh676zwrkOdigIB5AA4z8vDWbPxrVlbcBuneNsgPp1c+grGr199toKLkfH/c9FZ+GUpVtZsH+/Eu9mPbRctdRx3sMaxSsFyiMhXUcBvETqXPOmfe9vLCKRo3uUDoSGUBjgjocCkJLahLtLm+kklijKsojQZZ1YER77ICeZPT1q9erdGdXzCi3Fy0hTvGYgOp2k0FTpAXp1xW1vOzd+8w2pC2FDn647jmPtH4bt/akGTjdXH5rRWj5AI68q/N/GuEzbI11EFuJUQqqOVQDJJBdiRsDt1Nbtzx69ilZY+JPKsNuZlxEio7IT+zIIJxhcH+YVNPZ6y7l6/v5lL6/SO09/cegNdqvYz640fGNaq2PiAasUWCnnMNj8DQDf8H4d9ignu0EYbulMiZTDNgAtjYjPmCKYDigLtLw+YcMjhfQsi3FuqHOtcCdAjMCBzzkj1xmpJB7iHsiG0lnNG4xsJF0MRjmJYsDO+zFTggGgu3v5op2tw9ys0cqg4d5kADIroOeBzbW3THnsyOxXHvs0q2kvhhkZhAzH+7kBw9ux/hbOk9Rj4ml2bt5l4yXLEQtJdKiEru2rLMNIzp2x4t8g9AK4pzOkYjF43woTxFD7w3U+Tf72PxoAPGLu2KJAkJKyftBIpDac7gNnb5g8xTRFBvbbh2llnXr4W+PQ/p9KV1SkD1E7EDYMe4ShxO4a2eXiVxdyPahAbe3zpHesMaTgDXvyB8yelAPZ+/uGme+lY95K4cL0CgYHwGnbHkKu9rEmvrqJJFCWkCKVVdwzkeL55GMdAPWrEybeVLajWA4VTn5iurt9uBHFw28WWJJF5MAR8+nyqzQT7N+IZR4CfcOpf5Tz/H86Nq0a33qDGqbPUQNF97S7vLxRDkoLn4nYfgD9aF4Vq52ruu9vJT906R/h2qtCKxNY+XMyXO+5j/CfdxZRyLplRXXyYZ+nlR57PuDJbWihF0hyWxz26b/AI/OgzRnSo5sQB8yBTXt4gqqo5KAB8BR/wALBILEzR04n01Lb2pXLme2iWOWTSHkVI4y2uT3fe90BV1E5+8KZRr5KVqWIHUqfMdrsNbhh4n52UNOA8rBkO6xp7mOe5/fPx29K95Qj4AOloyGwp5eQI6ZGfrRt7SOytrBBJcwH7PMWUKqNhJHZxkd2dmY5J8OCcUto2lVRL3TBmZl8KEpPoJVtJAOHzkY+WDzpb0dgwvU2qtYlgyw58/c1JgCjq3JlYH6bH5Vg8Lv07qAzNC5HeF4rhX0vk+E4XHLfGOWa0L67V4mWNgXcFAucFSRg6hzXSMk55YqrNeSSrAJm+0yBMRKk7hmXbARUjzuRyx0511esZwYPWMCwwA3HzKd99mKXD64wxwYo4WkCIwG2A3rg70zeEez3hl2kUsd5cPkaCq3CEM2A0keCmrfG4zy3qrbeze5NpcSgtBcSIpS2EveguniHeO4OWPLAwB60O+z/gcsvE0khgaJYmjM7OmBHIhPeRqTzLjAwOjE0xVXtBy2czKtt349uMT9CRRhQABgAYA9ANq+6lSrwclDvbza0z92a2P0uIqIc0O9vGQ2ciNLFESYzmWQIPDIjHc+impJF/2hWGWZ1BIS50t5aJiWWKTPQvo0Z81jPU1m9hY9PFYWmYfaC8qjCBe9iaNn1s3NmDDSR0C1vmzs5g7Rzd5FKgt0IPPu2dwVbG7AknI+6Kwe7McNheFi91cSMTIQB3aGFxoRRsMg7nmSSfIBOh+T9RnbuAX5jyBqrxSzEsTof3gfr0P1xXzwY5giOc5RT+FXab7EWYckRSgHcHmNj8RtVSZa3O0NvoupV6MQw/xD+uax5xXl7V9O4rMy1eCJY7IXXdXkfk+UP+Ibf82KbNJW3k0So/3XU/QinQpyAfOtvQvlMQmgPtK/BiTmfVLI3m7n6sT+tW4aoQ8z8a0IayLySTEKOTmavBY9VzCP4gfpv+lM0Ut+zn/a4vn/AJTRJxXil01y1vZCDMaK8jz6yB3hYIqqhBJwjEnPkOtav4aMUzXo/LCWvKeUKpZjgKCSfIAZNDnccX//AL8PHwtpv/fr4ktOLEEGewwdv+yzdf8Az60IeLLj3Fvtdx9pc+FvDbq22lMdBnZm3JPlgVvdgu0ZguBBK+YJiFjzjEc3QDyD+X3sedCvHOzj2JWynkDhlDQTAY3HT0ZTv6itHg/Y+54hbl47i2XBKOhjfUki4PvBhg8mB8mFAAbfNWx6TpwP2/X7hB7UuPW+h7O3VHubkiJ3RAdAYgsGcD3tO+nnjc1Y7Mm1s1kup9CBNNvCdOWcoMtoA3dmdtOF+5QfJK6XUrzi3EfDI2VBbxskZmYBicMWLNnSCc+VednwqKQQzz8YgiZCSgkiMbLzDDQ7DYlic43Jznlg3mZXJhBxvtrdXuYbbNokiTiNv++eSIhSjZ2hGSNhlsMNxTA7DyxvYWzxKFV4lbA+8R4s+uc59aWHa3szJYQxTremRzM8iZhQJqZC7ZxuQQuAAeZrf9kPH5WX7LJEqj9rIpD5K5k3RlxthmIG/IVbB7nMxn1w1Khrk7Ed2y7Y8QeZ44pDDGH7sd3GVGrvNODK2QxxglV38W3I15cX4FZWjOl3cvecSKgxppZ1WRsaQAc5Y42DH5Ciz2uyIUtQjKSJ1yA38aE7D65O1eyWCXEUxcKRNc3JfkSdDd2mluY0hAQRyxUHMkyONccRmXTa3WI2LKBGqb6WXBViDjxE49KwTdh7GxQBhJbTBZlZSpQspC8+YPQjatm44vF3ETTzRLKuuKTVIqsWiYqGxke8uDQrxG8jkuEaB1cZiDlWyNnbTnHxNB9BVBIjFT+5THv2aObWH+Ra06x+yR/skP8AL+prYoi9CCs/Of1gN24TE6N5pj6E/wBaGrgUV9vR44fg35ihWevP68Y1Ezb+zMy6Gxpx8PuMxRnzRT+ApPXPI00uDE/Z4f8Aw0/yindCeDBaM4ZorHXTI6/ddh9GI/SrkNffaW17u7lHm2of4t68oTSGpXDERasbXIM2eByabmE/xY+u361a9qF2LbEym4haRdDTwuAAFYEI4IOThn08t8jO+Kx0lKlXHNWDfQg1V7Y8Qae9mEpbuo9Kxp+6VKK+vHUsWxk/d2xvWh+G2AU4+Jt6Co3NsE2Z73hagauMzvnfC3msn5IuR+FVZuLcLUZF5xF/VXuD/wBNAfEcRPHKqgKuVfA5I2N/kQPxq/LMFGokY58+n9KdN3wJsL+Ggkgt19T67W3NlOoMFzxCd1JUJNE7AHY4VtIKsMA7k1Q4H2jS2MrXEcrN3RygZ0DSDAjchSuQwODnPu12ztO8iaJgySBiwyCCHJ1K2/MEEEH1NUuCWz3d7GJMfs95FHJdDHAPnlgW+AonqFsKR1F7KFprJznM2ksBFaxwPIEkcNcSEo8hZl3RcKCfE/U9ENd4Lc2TTxNfqjQPEc69RCNzVsDOxwwyfSmr7P4keB7hSGFw5IIIOIk8CLkegLY83NCvtF7F2lrw4tbxaWWWPxamLaGcKykk50adtPIVCvOYvXbtRkPmWVn4NceGKKe+CYJ7uO4uFU9M5yAcUCSz/wD7ITcKtp0DY7pUj7vLx4MqsGIBB8WQfPPTZiezyNY769jQBVMVqwUYx7rr+lC3EB9i4hMPdEF1FdKfKCY6Jj67NJVwYDuN/hE8jxh5ou5c5/Z6w5A6ZI2z8MiruqvOSXwFhvtkY67ZFLe27Yarhe+1aGOnK5QxltgAucnfAJO9DawKwX5hErZgceIB3djarLdG4jTMk0zxuyFiWWV0ePYZ90BwPPVW72MvQtqqR3EcUSPNhGXDDLSk5B90e6R/I1VZ/wBndwkSd3omvj3py2gYn8fLJwDmtThTLm4KpHI5uWUayBkGEOAM88lsY/jNDrsy/wDKR29oEwuJ8UtFsJ43kia5N1qOEy5XvFOdhywMgHzqtxDiUc0qtErhQYRlojHn9t0yBkb1auuIyCzuohZyMwuCWlGhUVsq2jUTqOPTOKq8ZnuGdTcRpF7hUI+s/wB/HnUeXUcqYbozlf5x+sdXYk/2OP8Axf5jW7Q92DP9kX0Z/wDNRDVE/KJa7/UP6wH7dSZmjXyQn6n/AEoZuDWv2ln13ch6LhR8hv8AiTWNOa89rW3agzLuOSZQujzpwcOt8RRjyRR/yilHHHrkVfvMo+pp0xpgAeQFaOgX2mV0S5LGLv2k2mmaKT76lT8V/wBD+FDkJpkdt+H97atgZZPGPlz/AAzSxtm2oOurw+fmB1K7Ls/M049xXeK9n5bmNbm1AeZFEUsRIGtUyUZSSBqAON9iPLFeUDVv9lOId1PpOyy4H+L9388fOgaCzZYUPmO6W41uGWA69l+JS+D7E6g8zI8aqPj4iT8gaL+zfsuVSr3r95pwRDHtECOWonxSY8thtypk1V4pfx28TzStpRAWY+g8h1J5AetbgrUTUs1ltnBMCfafwEaRfRjDQriYAe9COu3VNz8C3pgB7O2ErW0rwoTcXrFYwPCdOk9TyxGCcnqwq92t7b3l4RaoiQw3JKFSC0vd/vEsDpXbbAB54zRz2L4cBI8mMJbp3SfzkB5D8hoX5NXcAnIg7GdVFbeOYMey7jqw3jWZyiygkRspUxzoN18gWQZx/AT1oz9qi54Vd/woG/4XU0pLDizG7XiPulrhX0j3RE7BGOPvd0efmKbPtLv4V4deRyTRqzQSBVaRQWbSSAATknNRCCJfUowYEjGRmA/D+Om24lqElunfWcPhuHMYkIeQYWT3Ub4g5r57ecTSa6tnkhlgaVHtpg6ZVo3yUKyqTG+GLDY58dWuyVvHNe2ySxpIkvD2BDqGB0SDz/nq7239m8SWsslk80Pdjvhbq5aJ2j8eyN7h2Pun5VYRaFPs64k09hFrOZIswyfzxHTn5gA/Aihft9ZzRXP2hWhaMhP2TEK2AdxjmRnJz0rvss4kPtFxHnw3EcV0nkWI7uQD5qv1FWu3PZd2m+0qzMpI7z3fBGuM+8QCOZx8a4+ccRjTEB/ceIH2ohlvbMaUEcjyB4l1YAZGDaifPO+MVTvuLmGaQwRiRBcLKh3w37IQDScY0iTYnO+Ns1Q41JplREVzEZJHSQIWZ4pH06yqDKqpVsKcFum1esd9BFqSNLjQ1xayE/Z3GUjKl9sbAEbCgjh+pLFzyst8Q4NCXCya3mZtUkgZhlyPEy4OAARgADG25NeHFuIPKAk3imgyjOBjWvfW5RyBtkg7n41LviitMr4lwGyuIWBALYIO23LO/nVKa6EtxcOFdUNsN3QrmRZY8AZHkBtVEL7jn7jVlSqgwOeI7fZ839mI8pG/IfrW/fXIjjdzyVSfoKG/Z237CQeUn/SK5244hsIFO7YZvgNwPnj8KIbAlW4xLVna7GCZkLEsebEk/E71UmarErYFUZ2rzYJdy3zMW1sCXuy1sZLyEDkraz8F3/PA+dNygT2b2P8AeTkc/CvwG5/SjuvQ6NNtf6xrRJtrz8z5YAgg0n+O8ONtcNH+7nKZ+6eX05fKnFihntxwTv4daDMkeSMcyvVf6etd1VXqJO6un1EyOxF/E9WxuPWsu3kq9C9eesUg5ERps4jF7L8W76PSx/aJs3qOjf760I+1O+ZpYbYbRgd7J/E2cRr6gEMx+C1VtLponEkZww+hHkfSiC/4BbcTAmVpIp1GnUjbjyDI2VcfEfOtvS6n10x5mxo7kDgv4ibs75or3Wcl18IWVCy4bxKA0YJGcdQeVPH2fXBlsI2eMxli+oNzJ1tltwDhjuMjlS3n7DcStL0XcCpcCJkKqhVdeFKsSjkfusy7NnO4FOq2k1oraSuoA6WGCPQjzpxFxDXOHctPz6/DO67y0kBzCShG4Jjz4G23wy4OR1yOlXeE9l1u1ufB+yhicuerzd2TGmrmcbM2/wB0cjTd7Qdk4Lsq0oIkT3ZE2bHVT95T901lcT7GOvDmtLOYxSM+ppSTliWy+rHmNsDkAB0qorw2fEZfV76QmOes/UDew92q3PC3ZgA9vPGCSBliYSqj1JzgU2eJTaIpG0GTSjHQMZbCk6RnbJ5b+dIvsn2GduJfZZnEbWZjmBQOxIVwU0l3IVTjoOnpT+xRBESMT8zcK4vLH3ckLGERiURlIzK/cuwOlsju10+Hck4x0p9T2k9zw4xzJF38kO6kkx95jIyRg41YO1fXarsvFeWrwMAmQdDKMFGIxnbmDyI6itThcLJFGr4LKigkdSBg/lXAMTpI8CLS37AXy5Je3Z23d2ZtTt5khRXo3Ym/6fZj/wCY4/6DTSrlcNanxDDU2gYBinHZTiC51W8L/wDh3e//ADRAVS4jwO5ZDE1hdqzlQGWWGRB4hudLZA+VOU143VwsalnICjck1z00kOqtx+aYttax8Phc6mYE5AOMlsYwMUEzzmR2kfdmOT/T6bVc43xVrl87iNfdX9T61mTSVia7Uhz6adTNvu3nJnlM9VNJdwijLMQB8TtX3NJRT7PuDam+0uNlyI8+fIt+n1quko3sBM/abbAghpwWwEEKRD90Y+J6n5mr1cWu16ADAwJtAADAkrjV2uGuzsWfbXgJhfvox+zc+ID91j+hrAhkpy3VurqUcBlYYIPlSs7S8Ae0fIy0THwt5eh/3vWXq9N/uWZWqo9Nt69Txikq5ZXbxOHiOD1HQjyIrHilq3FJ0rJG+ttyzldmYx+C8ejnGPdkHND+Y8xWyKW97bW9sqNeXK27tuo6j1z0rZj4/JBoEpE8TgMkqcyvT0avQV3NszaMTRVyB7oXms+441bpL3LzRJKQGCM6qxU7ZAJ3FcsONQze5IM/dPhb6Gl1xjh7zcWnedZ4UaOO3gb7OJUk1Nh85VlVd8kkrjzpkEHkQoOeozBYx9732kd5o0ah1TOrHrvv6ZPnVoUFe0e9eKCGKCVI5JJFVY3cxd6qjeMSDHd5GBnI5gA719dj52m4ZJvcI/7Zf20mp1ZcjCuOaqcAH0867JDImqN5xmCIhZJo0YkAKzjOTy250sPZpdXs8llMrzvCY5RdmViyNIGITRk+9yzp22NXe1nDCnGFkVLkxz2xEv2ZDq1qzackKQNWQOY93c4qSRoiu1nDiaJGrTHuiVBKuw1A45HHM/Csm57RNIkjWq5EY3Z+ePML1xz38qo1ir2ZUsBNjifFI4F1SNjyHU/AUB8Y4s9y3i8MY5Ln8T5mqVxKztrkYsx6n9PL4CvCSSsTU642+2vqKWW5/SfUj4qpLJUkkrvDbCS5kEcYyep6KPM0tVSWP3ErHLHA7ntwHhLXUwQbIN3byX+p5Cm1awLGqogwqgAD0qpwPhKW8YjQfzHqx8zWjivQaekVLjzNHTUekvPZ7nRUqVKPGZKlSpUknK8bq2WRSjqGVhgg9a96lSTGYre0nZSS3JeIF4efmV9D5j1rO4HcqJ4i5GkOufLnz+FOErQlx/sVHLl4MRv1H7rH4dKQt0nuDrM6zSFG31ft/SAnGey88/FLiS5iaUFgIARlTHpG/ljmMHrmvmSS5E0MeQLWJGUR4AKHljlkjYefWvDiMnGLLMUc7LGdlWQK2n+R9J29M18cMaQRgTSd4+5LfH86Bq88kHvjE7beByD34m1gH41q8S4o1tcC2huJO8WJXdG8QGc8iVxjblmqHZyLvLmJemoMfgu/6fjWBHe9/wAQv7jmO87pT/DHscfP86XoDJQ7Z+MTtbD0y0NYuJzXJEMqW8obkJY8jbf4dPKrEHHpQRbiCEDPd6RkL5YwOlDMN2VYMOakEfEYoqdVWc3h/uBCZyegZVOofTB+OaNprrrF75z/ACha3L8Aym3FntWeC3jtowp3ESYGogdMjfp8q9uEcRmuJe7llYBlbSEwnix6DJ+vSl32TmZ0luZPfuZGkOei58I/OiOwvTHKj/dYH5Z3/CqWamxb9ufbnEo1uLMZ4nMgklskgkHJycgkH8RV7gnERDKpPuN4WH8J/p/WqnaNRHdzKpGltMq48pM5/wCcN9azGmpd1eu/OeuoCy303hLfdn5e+ZIx+z5hycKFPr+n9c0P3+lHZFkWTTgal5Vk8Qk4jdS90k8hh0qFRQMgDmNgDnb3mPzoy7IezRYhqnJy2CV1Ek/zEfkPrTv+FSwZTzOsotH+X2ef0mVwTgkt02EGEHvOeQ+HmfSmdwbg8dtGEjHxY82Pmat29uqKFRQqjkAMV7CnqdOtQ47jWn0y1c9n5kxXalSmIzJUqVKkklSpUqSSVKlSpJJXMV2pUknjPbK4KuoYHowyKFuJ9hIWyYS0R8h4l+h3H1ouNSqNWr9iDepLB7hmKu/7HXkYPd+LY4aN8MMjngkfnQ5w/g8trGI3SQHJYlkO5J3NPaoyg8xml30ikYBix0Y24U4H7xH/AGivDtFx+8NqbOBUaKUFXP76gkEgHUBgjPTqadlxZRnnGh+KA/pWfJwqDP8Acxf+mv8AShV6c1NlTBpQ9TZDRSWhEaIg5KAPoBVmMO58Ks3wUn9KbtrYRDlHGPgg/pV9YwOQA+Aqq6FTyT3Kro2fktE3wzsRdNM8oRl7zGe8YADHpuaLuHdgV5zyFv4U2H150cVCKaXToOTzGRpEzluZU4fwyKFdMSKg9B+Z5mremu1KOBjqMgADAkqVKldnZKlSpUkkqVKlSSf/2Q=="/>
          <p:cNvSpPr>
            <a:spLocks noChangeAspect="1" noChangeArrowheads="1"/>
          </p:cNvSpPr>
          <p:nvPr/>
        </p:nvSpPr>
        <p:spPr bwMode="auto">
          <a:xfrm>
            <a:off x="155575" y="-1058863"/>
            <a:ext cx="2219325" cy="2219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6" name="AutoShape 4" descr="data:image/jpeg;base64,/9j/4AAQSkZJRgABAQAAAQABAAD/2wCEAAkGBxQTEhUUEhQVFBUWGRkbGRgWFBwYHRwXHBkaHB0cHxwdHiggGSAlHBwdIjEhJSksLi4uGB8zODMsNygtLisBCgoKDg0OGxAQGzQlICQ0NDAwLDYsLCw1LC8wLCwsLy8sLSwsLCwsLCwsLCwsLCwsLCwsLCwsLCwsLCwsLCwsLP/AABEIALoAugMBIgACEQEDEQH/xAAcAAACAwEBAQEAAAAAAAAAAAAGBwAEBQEDAgj/xABGEAACAQMCAwUFBQUGAwgDAAABAgMABBESIQUxQQYTIlFhBzJxgZEUUqGxwSNCYnLRJDOCsuHwkqLCNENzg5PT4vEWJVP/xAAaAQACAwEBAAAAAAAAAAAAAAADBAACBQEG/8QAMBEAAgIBBAEEAAQEBwAAAAAAAQIAAxEEEiExQRMiUWEFMnGRgaHR8BQjM0Kx4fH/2gAMAwEAAhEDEQA/AHjUqVKkklSpXCakk7XDUJof7Q9qorbK/wB5J9xTy/mP7tVZgoyZR3VBuY4m8TWFxXtZbQ5BfWw6J4vx5Cl/xbtBPc7O2lPuJsMevVvnXpxuW04b3KtDNeTTjVGqDSp5A8tzjI2350sLzYSK4qNQ1pxUP4ma152+lbaKJUHmx1H6bAfjWdDxe9uZBGsxDNyAIQef5VkoLp3aS5tVtQ4BSNSdhy3HT8DWv2f8NzCf4wPrt+tI2X2C3Y5izC02bWbj64lVrSdpxBJI4csFOp2IGfny+FULm30yyR69TRMVbGdj/wDVF63H2y4mXAW6spwo6CWLKuvwIB+o9dhvi1vo4pfL94xSfJkx+lEvq2IzZ/8AJezRqFPM5wmymlk0ROynBPvleQ9DXbbjdynuXDtgkE6tYyDg863ey/gaaU8o4Xb6D/SgTsXCfsiN1cs/1JoO8rQLM85g/wDDlawwJzDWz7dXCe+qSD4aT9RkfhRHwztvbyY7zVET97df+IbfWsW0guIeHyy2kKzzuw0o2MFAQCSCRn978KGON8WYI3fcNaKfbDQPlcZGSVIDDbOwBHrTqNYEDE9+DGFF6KDuz9H+sc8cqsAykMDyIOQa+gaTHDeITQHVEzJncr0PxHLNHPAO2ySEJOBG/IMPcJ+P7p+NEq1SPx0ZerWI3DcGGFSvlXzXc01HJ2pUqVJJKlSpUkkqVK4akk7XnIwG52HmajPgZOwHM0tO1naY3BMURxCOZ+//APH86Fbata5MBfetS5M0+M9p5LiTuLEE52Ljr54+6PWhrinBxbqGkuICS2kqJAW1np6mr3Z+GQ216lucXDQ/sj6jVkD8B86HOzPD7azRZ2tHurssgUHnrcgHOQcEHbJBpM7bVBc99fUVWsWgPZ2f5S+qUTC5u34ewstP2mJgq6lDfs2ODjPLb/LWV2iu4Y797dD4tAkI6KxJyv5H/FVu37O3NxE6xyPbK4x3ikhsbcgDk/HIpbTJbVqNpHHmEprNbYg/d8INoxueJcRDzadoy/Q8wFHL/StKwkLlWhVpOTDSCfUcuVEXZ32YWFsQzRm4l5mSc6yT545CjSOIKAFAAHIAYH0p23RJY4cnmMNVk5iusOFX7X1zc/Z+6EjIyHWP3RjODvuPOp/+K8Re8lupu5bWioAvhOlScZHLO569KaeKmKM2nVgQfPcts+4t7/hN8lvcRxQqzTRNHkuBjUCCR64JrE4XwyS2t4o5Y2QogBJU4z135fjTjxUIoT6JGQJ4EqagRjMU/aAQXktpHDfrbtbA5iLNEzlgN1cEeXr1qpxLh92s0YmunkWMHwOEYkNy8SgZ6HcUyuMdl7W5UrLChz1wBQa/s6Fs7S2o1ZAGnJzgcgByPl0qupqc14XucsBK4lHh3DGmkWMdeZ8gOZr2uuIWU93JYiKSF4dCLOF8JYgbMvMDJwD1qpxvtEbSzkWBH+1zMIgwU+AHbPofLPUjyrQ4jxya1sbGeSGK7uWbuyznQdY1aWyAc8vqelD0tSrXhuzBV0JsIxnM5wvj8tjM0Eh7xEbDLnJXO4K/Ig4NMWwvkmQPGwZT1FI2yguHmnubogSzsCVXkAuwHwwAPhRJ2XvpYZh3ZGhj4w7aV+Oo7A+XnyrtWpCvsByPEAlxqfZ2v/EbArtVrS6SQZRlYZxlWDYI5jarFaM0p2pUqVJJK41czWF2v419mgJX+8fwp+p+Q/SqswUZMo7hFLHxB3txx7W32aNgF5St06eH4DrWLxHgTQYYESRt7si8j8fKr/ZjhVrPGQ7P3+7EasEj+HOzfnvXzwvtBw63d42u3iXJEkFzCV3+ajSfXrSDUm8Eno9fUQSk3He/nr6EoWUjIwdCVYciP97193faPiTPotrW0aVthN4tXx0nl6nJFfE3ErWW6+z2Mvfll1DTuoz+7q64G/pTE4DwVbdfvSN7zfoPShaSm9HIbqMUoynEHuxXYQWzPcXbi4u5Tl2I8K+ig8/j/SrfbrtrHYJpCiWdhlI9WPQFiASATsABljsK1u0PFzAqrGnezyHTDFnGpvNiPdRebN0HqRWFY9lrayaTiF27T3GAzzOMhTyxEgHhGdlG55DNauI0IW8PlZo0aRdDlVLL91iNx8jVmltxTthxKeY2/D7CSIjnNcoVAHnj3QPmT/D1pgcOR1jQSsGkCjWwGAWxuQPLNdklmpUqVJJKlSpUkkrlcZsc6G4+31gWwLmMb43YL/mx1qSS/wAY4HHONxpfo45j4+YpcdsOFXOmGBmUJHKsi5GzAHfDdOZ2NM634zBIMpIrDzBzXb63inQoxDA+RGQehHkaBbTu5XgwbJnkReWHCmnfSmw5s3QDzP8ASsLtb2mDZ4bwzBH/AH853BPUA8j5Z+QrW7V2V1HDJaRy92shB1Y95OTAEbqcc/0zWVwvgsdtGEjHxON2PLJxWWrJpVwBlzF/ainA5lvsReLYSYAAjkI7zAxv9/Gf9j4U34nBGRuD1HlSkTgc8nuROR5kYH1POizsPxJkLWc2Q8edGfu9V9cdPSm9Jc54fzBaa11ba/nr+kM6lcU12tCaM+TSk7U8T+03LMN0TKJ8BzPzP6Uwe13EO5tnIOGYaV+Lf0GaXfCuNtDH3Zt47iInLKTpcbfuk7E8tjj40lqnBwhOIhq2DMKs48yvEuCCCQQcgg4IPmD0q52j49mFTLbGaUMq94gG6nY61xuem2xPlV23js58/Z5u5kAJMFx4GAHMjO5A8xketenZa1W5lUqQ8SjUSDkEdBkc8n8jSCVXI4TsH9pK62T2/MIOxfZ9IV74xqssgH7oBC88fE8zWxxzjMVpE0szaVXpzLHoqjqa0TSv9rvCXeS3m1aomIiZCfdy2osvnqUaT1AG3M1rHFaceJo01hmCfMDb/j15xG77zP2SMxaY1y2TFrycspBJJxnBA6b18ycTu7GJVMQubdZlmURltAdV2Vhuyrr0yYHNh676zwrkOdigIB5AA4z8vDWbPxrVlbcBuneNsgPp1c+grGr199toKLkfH/c9FZ+GUpVtZsH+/Eu9mPbRctdRx3sMaxSsFyiMhXUcBvETqXPOmfe9vLCKRo3uUDoSGUBjgjocCkJLahLtLm+kklijKsojQZZ1YER77ICeZPT1q9erdGdXzCi3Fy0hTvGYgOp2k0FTpAXp1xW1vOzd+8w2pC2FDn647jmPtH4bt/akGTjdXH5rRWj5AI68q/N/GuEzbI11EFuJUQqqOVQDJJBdiRsDt1Nbtzx69ilZY+JPKsNuZlxEio7IT+zIIJxhcH+YVNPZ6y7l6/v5lL6/SO09/cegNdqvYz640fGNaq2PiAasUWCnnMNj8DQDf8H4d9ignu0EYbulMiZTDNgAtjYjPmCKYDigLtLw+YcMjhfQsi3FuqHOtcCdAjMCBzzkj1xmpJB7iHsiG0lnNG4xsJF0MRjmJYsDO+zFTggGgu3v5op2tw9ys0cqg4d5kADIroOeBzbW3THnsyOxXHvs0q2kvhhkZhAzH+7kBw9ux/hbOk9Rj4ml2bt5l4yXLEQtJdKiEru2rLMNIzp2x4t8g9AK4pzOkYjF43woTxFD7w3U+Tf72PxoAPGLu2KJAkJKyftBIpDac7gNnb5g8xTRFBvbbh2llnXr4W+PQ/p9KV1SkD1E7EDYMe4ShxO4a2eXiVxdyPahAbe3zpHesMaTgDXvyB8yelAPZ+/uGme+lY95K4cL0CgYHwGnbHkKu9rEmvrqJJFCWkCKVVdwzkeL55GMdAPWrEybeVLajWA4VTn5iurt9uBHFw28WWJJF5MAR8+nyqzQT7N+IZR4CfcOpf5Tz/H86Nq0a33qDGqbPUQNF97S7vLxRDkoLn4nYfgD9aF4Vq52ruu9vJT906R/h2qtCKxNY+XMyXO+5j/CfdxZRyLplRXXyYZ+nlR57PuDJbWihF0hyWxz26b/AI/OgzRnSo5sQB8yBTXt4gqqo5KAB8BR/wALBILEzR04n01Lb2pXLme2iWOWTSHkVI4y2uT3fe90BV1E5+8KZRr5KVqWIHUqfMdrsNbhh4n52UNOA8rBkO6xp7mOe5/fPx29K95Qj4AOloyGwp5eQI6ZGfrRt7SOytrBBJcwH7PMWUKqNhJHZxkd2dmY5J8OCcUto2lVRL3TBmZl8KEpPoJVtJAOHzkY+WDzpb0dgwvU2qtYlgyw58/c1JgCjq3JlYH6bH5Vg8Lv07qAzNC5HeF4rhX0vk+E4XHLfGOWa0L67V4mWNgXcFAucFSRg6hzXSMk55YqrNeSSrAJm+0yBMRKk7hmXbARUjzuRyx0511esZwYPWMCwwA3HzKd99mKXD64wxwYo4WkCIwG2A3rg70zeEez3hl2kUsd5cPkaCq3CEM2A0keCmrfG4zy3qrbeze5NpcSgtBcSIpS2EveguniHeO4OWPLAwB60O+z/gcsvE0khgaJYmjM7OmBHIhPeRqTzLjAwOjE0xVXtBy2czKtt349uMT9CRRhQABgAYA9ANq+6lSrwclDvbza0z92a2P0uIqIc0O9vGQ2ciNLFESYzmWQIPDIjHc+impJF/2hWGWZ1BIS50t5aJiWWKTPQvo0Z81jPU1m9hY9PFYWmYfaC8qjCBe9iaNn1s3NmDDSR0C1vmzs5g7Rzd5FKgt0IPPu2dwVbG7AknI+6Kwe7McNheFi91cSMTIQB3aGFxoRRsMg7nmSSfIBOh+T9RnbuAX5jyBqrxSzEsTof3gfr0P1xXzwY5giOc5RT+FXab7EWYckRSgHcHmNj8RtVSZa3O0NvoupV6MQw/xD+uax5xXl7V9O4rMy1eCJY7IXXdXkfk+UP+Ibf82KbNJW3k0So/3XU/QinQpyAfOtvQvlMQmgPtK/BiTmfVLI3m7n6sT+tW4aoQ8z8a0IayLySTEKOTmavBY9VzCP4gfpv+lM0Ut+zn/a4vn/AJTRJxXil01y1vZCDMaK8jz6yB3hYIqqhBJwjEnPkOtav4aMUzXo/LCWvKeUKpZjgKCSfIAZNDnccX//AL8PHwtpv/fr4ktOLEEGewwdv+yzdf8Az60IeLLj3Fvtdx9pc+FvDbq22lMdBnZm3JPlgVvdgu0ZguBBK+YJiFjzjEc3QDyD+X3sedCvHOzj2JWynkDhlDQTAY3HT0ZTv6itHg/Y+54hbl47i2XBKOhjfUki4PvBhg8mB8mFAAbfNWx6TpwP2/X7hB7UuPW+h7O3VHubkiJ3RAdAYgsGcD3tO+nnjc1Y7Mm1s1kup9CBNNvCdOWcoMtoA3dmdtOF+5QfJK6XUrzi3EfDI2VBbxskZmYBicMWLNnSCc+VednwqKQQzz8YgiZCSgkiMbLzDDQ7DYlic43Jznlg3mZXJhBxvtrdXuYbbNokiTiNv++eSIhSjZ2hGSNhlsMNxTA7DyxvYWzxKFV4lbA+8R4s+uc59aWHa3szJYQxTremRzM8iZhQJqZC7ZxuQQuAAeZrf9kPH5WX7LJEqj9rIpD5K5k3RlxthmIG/IVbB7nMxn1w1Khrk7Ed2y7Y8QeZ44pDDGH7sd3GVGrvNODK2QxxglV38W3I15cX4FZWjOl3cvecSKgxppZ1WRsaQAc5Y42DH5Ciz2uyIUtQjKSJ1yA38aE7D65O1eyWCXEUxcKRNc3JfkSdDd2mluY0hAQRyxUHMkyONccRmXTa3WI2LKBGqb6WXBViDjxE49KwTdh7GxQBhJbTBZlZSpQspC8+YPQjatm44vF3ETTzRLKuuKTVIqsWiYqGxke8uDQrxG8jkuEaB1cZiDlWyNnbTnHxNB9BVBIjFT+5THv2aObWH+Ra06x+yR/skP8AL+prYoi9CCs/Of1gN24TE6N5pj6E/wBaGrgUV9vR44fg35ihWevP68Y1Ezb+zMy6Gxpx8PuMxRnzRT+ApPXPI00uDE/Z4f8Aw0/yindCeDBaM4ZorHXTI6/ddh9GI/SrkNffaW17u7lHm2of4t68oTSGpXDERasbXIM2eByabmE/xY+u361a9qF2LbEym4haRdDTwuAAFYEI4IOThn08t8jO+Kx0lKlXHNWDfQg1V7Y8Qae9mEpbuo9Kxp+6VKK+vHUsWxk/d2xvWh+G2AU4+Jt6Co3NsE2Z73hagauMzvnfC3msn5IuR+FVZuLcLUZF5xF/VXuD/wBNAfEcRPHKqgKuVfA5I2N/kQPxq/LMFGokY58+n9KdN3wJsL+Ggkgt19T67W3NlOoMFzxCd1JUJNE7AHY4VtIKsMA7k1Q4H2jS2MrXEcrN3RygZ0DSDAjchSuQwODnPu12ztO8iaJgySBiwyCCHJ1K2/MEEEH1NUuCWz3d7GJMfs95FHJdDHAPnlgW+AonqFsKR1F7KFprJznM2ksBFaxwPIEkcNcSEo8hZl3RcKCfE/U9ENd4Lc2TTxNfqjQPEc69RCNzVsDOxwwyfSmr7P4keB7hSGFw5IIIOIk8CLkegLY83NCvtF7F2lrw4tbxaWWWPxamLaGcKykk50adtPIVCvOYvXbtRkPmWVn4NceGKKe+CYJ7uO4uFU9M5yAcUCSz/wD7ITcKtp0DY7pUj7vLx4MqsGIBB8WQfPPTZiezyNY769jQBVMVqwUYx7rr+lC3EB9i4hMPdEF1FdKfKCY6Jj67NJVwYDuN/hE8jxh5ou5c5/Z6w5A6ZI2z8MiruqvOSXwFhvtkY67ZFLe27Yarhe+1aGOnK5QxltgAucnfAJO9DawKwX5hErZgceIB3djarLdG4jTMk0zxuyFiWWV0ePYZ90BwPPVW72MvQtqqR3EcUSPNhGXDDLSk5B90e6R/I1VZ/wBndwkSd3omvj3py2gYn8fLJwDmtThTLm4KpHI5uWUayBkGEOAM88lsY/jNDrsy/wDKR29oEwuJ8UtFsJ43kia5N1qOEy5XvFOdhywMgHzqtxDiUc0qtErhQYRlojHn9t0yBkb1auuIyCzuohZyMwuCWlGhUVsq2jUTqOPTOKq8ZnuGdTcRpF7hUI+s/wB/HnUeXUcqYbozlf5x+sdXYk/2OP8Axf5jW7Q92DP9kX0Z/wDNRDVE/KJa7/UP6wH7dSZmjXyQn6n/AEoZuDWv2ln13ch6LhR8hv8AiTWNOa89rW3agzLuOSZQujzpwcOt8RRjyRR/yilHHHrkVfvMo+pp0xpgAeQFaOgX2mV0S5LGLv2k2mmaKT76lT8V/wBD+FDkJpkdt+H97atgZZPGPlz/AAzSxtm2oOurw+fmB1K7Ls/M049xXeK9n5bmNbm1AeZFEUsRIGtUyUZSSBqAON9iPLFeUDVv9lOId1PpOyy4H+L9388fOgaCzZYUPmO6W41uGWA69l+JS+D7E6g8zI8aqPj4iT8gaL+zfsuVSr3r95pwRDHtECOWonxSY8thtypk1V4pfx28TzStpRAWY+g8h1J5AetbgrUTUs1ltnBMCfafwEaRfRjDQriYAe9COu3VNz8C3pgB7O2ErW0rwoTcXrFYwPCdOk9TyxGCcnqwq92t7b3l4RaoiQw3JKFSC0vd/vEsDpXbbAB54zRz2L4cBI8mMJbp3SfzkB5D8hoX5NXcAnIg7GdVFbeOYMey7jqw3jWZyiygkRspUxzoN18gWQZx/AT1oz9qi54Vd/woG/4XU0pLDizG7XiPulrhX0j3RE7BGOPvd0efmKbPtLv4V4deRyTRqzQSBVaRQWbSSAATknNRCCJfUowYEjGRmA/D+Om24lqElunfWcPhuHMYkIeQYWT3Ub4g5r57ecTSa6tnkhlgaVHtpg6ZVo3yUKyqTG+GLDY58dWuyVvHNe2ySxpIkvD2BDqGB0SDz/nq7239m8SWsslk80Pdjvhbq5aJ2j8eyN7h2Pun5VYRaFPs64k09hFrOZIswyfzxHTn5gA/Aihft9ZzRXP2hWhaMhP2TEK2AdxjmRnJz0rvss4kPtFxHnw3EcV0nkWI7uQD5qv1FWu3PZd2m+0qzMpI7z3fBGuM+8QCOZx8a4+ccRjTEB/ceIH2ohlvbMaUEcjyB4l1YAZGDaifPO+MVTvuLmGaQwRiRBcLKh3w37IQDScY0iTYnO+Ns1Q41JplREVzEZJHSQIWZ4pH06yqDKqpVsKcFum1esd9BFqSNLjQ1xayE/Z3GUjKl9sbAEbCgjh+pLFzyst8Q4NCXCya3mZtUkgZhlyPEy4OAARgADG25NeHFuIPKAk3imgyjOBjWvfW5RyBtkg7n41LviitMr4lwGyuIWBALYIO23LO/nVKa6EtxcOFdUNsN3QrmRZY8AZHkBtVEL7jn7jVlSqgwOeI7fZ839mI8pG/IfrW/fXIjjdzyVSfoKG/Z237CQeUn/SK5244hsIFO7YZvgNwPnj8KIbAlW4xLVna7GCZkLEsebEk/E71UmarErYFUZ2rzYJdy3zMW1sCXuy1sZLyEDkraz8F3/PA+dNygT2b2P8AeTkc/CvwG5/SjuvQ6NNtf6xrRJtrz8z5YAgg0n+O8ONtcNH+7nKZ+6eX05fKnFihntxwTv4daDMkeSMcyvVf6etd1VXqJO6un1EyOxF/E9WxuPWsu3kq9C9eesUg5ERps4jF7L8W76PSx/aJs3qOjf760I+1O+ZpYbYbRgd7J/E2cRr6gEMx+C1VtLponEkZww+hHkfSiC/4BbcTAmVpIp1GnUjbjyDI2VcfEfOtvS6n10x5mxo7kDgv4ibs75or3Wcl18IWVCy4bxKA0YJGcdQeVPH2fXBlsI2eMxli+oNzJ1tltwDhjuMjlS3n7DcStL0XcCpcCJkKqhVdeFKsSjkfusy7NnO4FOq2k1oraSuoA6WGCPQjzpxFxDXOHctPz6/DO67y0kBzCShG4Jjz4G23wy4OR1yOlXeE9l1u1ufB+yhicuerzd2TGmrmcbM2/wB0cjTd7Qdk4Lsq0oIkT3ZE2bHVT95T901lcT7GOvDmtLOYxSM+ppSTliWy+rHmNsDkAB0qorw2fEZfV76QmOes/UDew92q3PC3ZgA9vPGCSBliYSqj1JzgU2eJTaIpG0GTSjHQMZbCk6RnbJ5b+dIvsn2GduJfZZnEbWZjmBQOxIVwU0l3IVTjoOnpT+xRBESMT8zcK4vLH3ckLGERiURlIzK/cuwOlsju10+Hck4x0p9T2k9zw4xzJF38kO6kkx95jIyRg41YO1fXarsvFeWrwMAmQdDKMFGIxnbmDyI6itThcLJFGr4LKigkdSBg/lXAMTpI8CLS37AXy5Je3Z23d2ZtTt5khRXo3Ym/6fZj/wCY4/6DTSrlcNanxDDU2gYBinHZTiC51W8L/wDh3e//ADRAVS4jwO5ZDE1hdqzlQGWWGRB4hudLZA+VOU143VwsalnICjck1z00kOqtx+aYttax8Phc6mYE5AOMlsYwMUEzzmR2kfdmOT/T6bVc43xVrl87iNfdX9T61mTSVia7Uhz6adTNvu3nJnlM9VNJdwijLMQB8TtX3NJRT7PuDam+0uNlyI8+fIt+n1quko3sBM/abbAghpwWwEEKRD90Y+J6n5mr1cWu16ADAwJtAADAkrjV2uGuzsWfbXgJhfvox+zc+ID91j+hrAhkpy3VurqUcBlYYIPlSs7S8Ae0fIy0THwt5eh/3vWXq9N/uWZWqo9Nt69Txikq5ZXbxOHiOD1HQjyIrHilq3FJ0rJG+ttyzldmYx+C8ejnGPdkHND+Y8xWyKW97bW9sqNeXK27tuo6j1z0rZj4/JBoEpE8TgMkqcyvT0avQV3NszaMTRVyB7oXms+441bpL3LzRJKQGCM6qxU7ZAJ3FcsONQze5IM/dPhb6Gl1xjh7zcWnedZ4UaOO3gb7OJUk1Nh85VlVd8kkrjzpkEHkQoOeozBYx9732kd5o0ah1TOrHrvv6ZPnVoUFe0e9eKCGKCVI5JJFVY3cxd6qjeMSDHd5GBnI5gA719dj52m4ZJvcI/7Zf20mp1ZcjCuOaqcAH0867JDImqN5xmCIhZJo0YkAKzjOTy250sPZpdXs8llMrzvCY5RdmViyNIGITRk+9yzp22NXe1nDCnGFkVLkxz2xEv2ZDq1qzackKQNWQOY93c4qSRoiu1nDiaJGrTHuiVBKuw1A45HHM/Csm57RNIkjWq5EY3Z+ePML1xz38qo1ir2ZUsBNjifFI4F1SNjyHU/AUB8Y4s9y3i8MY5Ln8T5mqVxKztrkYsx6n9PL4CvCSSsTU642+2vqKWW5/SfUj4qpLJUkkrvDbCS5kEcYyep6KPM0tVSWP3ErHLHA7ntwHhLXUwQbIN3byX+p5Cm1awLGqogwqgAD0qpwPhKW8YjQfzHqx8zWjivQaekVLjzNHTUekvPZ7nRUqVKPGZKlSpUknK8bq2WRSjqGVhgg9a96lSTGYre0nZSS3JeIF4efmV9D5j1rO4HcqJ4i5GkOufLnz+FOErQlx/sVHLl4MRv1H7rH4dKQt0nuDrM6zSFG31ft/SAnGey88/FLiS5iaUFgIARlTHpG/ljmMHrmvmSS5E0MeQLWJGUR4AKHljlkjYefWvDiMnGLLMUc7LGdlWQK2n+R9J29M18cMaQRgTSd4+5LfH86Bq88kHvjE7beByD34m1gH41q8S4o1tcC2huJO8WJXdG8QGc8iVxjblmqHZyLvLmJemoMfgu/6fjWBHe9/wAQv7jmO87pT/DHscfP86XoDJQ7Z+MTtbD0y0NYuJzXJEMqW8obkJY8jbf4dPKrEHHpQRbiCEDPd6RkL5YwOlDMN2VYMOakEfEYoqdVWc3h/uBCZyegZVOofTB+OaNprrrF75z/ACha3L8Aym3FntWeC3jtowp3ESYGogdMjfp8q9uEcRmuJe7llYBlbSEwnix6DJ+vSl32TmZ0luZPfuZGkOei58I/OiOwvTHKj/dYH5Z3/CqWamxb9ufbnEo1uLMZ4nMgklskgkHJycgkH8RV7gnERDKpPuN4WH8J/p/WqnaNRHdzKpGltMq48pM5/wCcN9azGmpd1eu/OeuoCy303hLfdn5e+ZIx+z5hycKFPr+n9c0P3+lHZFkWTTgal5Vk8Qk4jdS90k8hh0qFRQMgDmNgDnb3mPzoy7IezRYhqnJy2CV1Ek/zEfkPrTv+FSwZTzOsotH+X2ef0mVwTgkt02EGEHvOeQ+HmfSmdwbg8dtGEjHxY82Pmat29uqKFRQqjkAMV7CnqdOtQ47jWn0y1c9n5kxXalSmIzJUqVKkklSpUqSSVKlSpJJXMV2pUknjPbK4KuoYHowyKFuJ9hIWyYS0R8h4l+h3H1ouNSqNWr9iDepLB7hmKu/7HXkYPd+LY4aN8MMjngkfnQ5w/g8trGI3SQHJYlkO5J3NPaoyg8xml30ikYBix0Y24U4H7xH/AGivDtFx+8NqbOBUaKUFXP76gkEgHUBgjPTqadlxZRnnGh+KA/pWfJwqDP8Acxf+mv8AShV6c1NlTBpQ9TZDRSWhEaIg5KAPoBVmMO58Ks3wUn9KbtrYRDlHGPgg/pV9YwOQA+Aqq6FTyT3Kro2fktE3wzsRdNM8oRl7zGe8YADHpuaLuHdgV5zyFv4U2H150cVCKaXToOTzGRpEzluZU4fwyKFdMSKg9B+Z5mremu1KOBjqMgADAkqVKldnZKlSpUkkqVKlSSf/2Q=="/>
          <p:cNvSpPr>
            <a:spLocks noChangeAspect="1" noChangeArrowheads="1"/>
          </p:cNvSpPr>
          <p:nvPr/>
        </p:nvSpPr>
        <p:spPr bwMode="auto">
          <a:xfrm>
            <a:off x="307975" y="-906463"/>
            <a:ext cx="2219325" cy="2219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1030" name="Picture 6" descr="http://4.bp.blogspot.com/_28-xu-h8hWY/SZhTg-2q0aI/AAAAAAAAABQ/PUMCqkMUfWU/S269/SELLO_CIV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0"/>
            <a:ext cx="1427237" cy="116046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7 Conector recto"/>
          <p:cNvCxnSpPr/>
          <p:nvPr/>
        </p:nvCxnSpPr>
        <p:spPr>
          <a:xfrm flipH="1">
            <a:off x="467544" y="1268760"/>
            <a:ext cx="8368480"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1" name="10 Conector recto"/>
          <p:cNvCxnSpPr/>
          <p:nvPr/>
        </p:nvCxnSpPr>
        <p:spPr>
          <a:xfrm flipH="1">
            <a:off x="307975" y="6381328"/>
            <a:ext cx="8368480" cy="0"/>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3772671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5873"/>
            <a:ext cx="8229600" cy="634082"/>
          </a:xfrm>
        </p:spPr>
        <p:txBody>
          <a:bodyPr>
            <a:normAutofit fontScale="90000"/>
          </a:bodyPr>
          <a:lstStyle/>
          <a:p>
            <a:r>
              <a:rPr lang="es-EC" sz="3600" dirty="0" smtClean="0"/>
              <a:t>Porcentaje de Asfalto ASTMD-2172</a:t>
            </a:r>
            <a:endParaRPr lang="es-EC" sz="36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941551024"/>
              </p:ext>
            </p:extLst>
          </p:nvPr>
        </p:nvGraphicFramePr>
        <p:xfrm>
          <a:off x="1619672" y="764704"/>
          <a:ext cx="6264696" cy="3024336"/>
        </p:xfrm>
        <a:graphic>
          <a:graphicData uri="http://schemas.openxmlformats.org/drawingml/2006/table">
            <a:tbl>
              <a:tblPr firstRow="1" firstCol="1" bandRow="1">
                <a:tableStyleId>{5C22544A-7EE6-4342-B048-85BDC9FD1C3A}</a:tableStyleId>
              </a:tblPr>
              <a:tblGrid>
                <a:gridCol w="966989"/>
                <a:gridCol w="1238424"/>
                <a:gridCol w="1074433"/>
                <a:gridCol w="1074433"/>
                <a:gridCol w="1074433"/>
                <a:gridCol w="835984"/>
              </a:tblGrid>
              <a:tr h="465628">
                <a:tc>
                  <a:txBody>
                    <a:bodyPr/>
                    <a:lstStyle/>
                    <a:p>
                      <a:pPr algn="ctr">
                        <a:lnSpc>
                          <a:spcPct val="115000"/>
                        </a:lnSpc>
                        <a:spcAft>
                          <a:spcPts val="0"/>
                        </a:spcAft>
                      </a:pPr>
                      <a:r>
                        <a:rPr lang="es-EC" sz="1200" dirty="0">
                          <a:effectLst/>
                        </a:rPr>
                        <a:t>N°  Muestra</a:t>
                      </a:r>
                      <a:endParaRPr lang="es-EC" sz="1800" dirty="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a:effectLst/>
                        </a:rPr>
                        <a:t>peso Asfalto+ Agregado gr</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a:effectLst/>
                        </a:rPr>
                        <a:t>Peso Papel filtro inicial gr</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dirty="0">
                          <a:effectLst/>
                        </a:rPr>
                        <a:t>Peso Agregado seco gr</a:t>
                      </a:r>
                      <a:endParaRPr lang="es-EC" sz="1800" dirty="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a:effectLst/>
                        </a:rPr>
                        <a:t>Peso Filtro Secado gr</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a:effectLst/>
                        </a:rPr>
                        <a:t>% Asfalto</a:t>
                      </a:r>
                      <a:endParaRPr lang="es-EC" sz="1800">
                        <a:solidFill>
                          <a:srgbClr val="000000"/>
                        </a:solidFill>
                        <a:effectLst/>
                        <a:latin typeface="Times New Roman"/>
                        <a:ea typeface="Calibri"/>
                        <a:cs typeface="Angsana New"/>
                      </a:endParaRPr>
                    </a:p>
                  </a:txBody>
                  <a:tcPr marL="68580" marR="68580" marT="0" marB="0"/>
                </a:tc>
              </a:tr>
              <a:tr h="242948">
                <a:tc>
                  <a:txBody>
                    <a:bodyPr/>
                    <a:lstStyle/>
                    <a:p>
                      <a:pPr algn="ctr">
                        <a:lnSpc>
                          <a:spcPct val="115000"/>
                        </a:lnSpc>
                        <a:spcAft>
                          <a:spcPts val="0"/>
                        </a:spcAft>
                      </a:pPr>
                      <a:r>
                        <a:rPr lang="es-EC" sz="1200">
                          <a:effectLst/>
                        </a:rPr>
                        <a:t>13</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a:effectLst/>
                        </a:rPr>
                        <a:t>377,4</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a:effectLst/>
                        </a:rPr>
                        <a:t>12,11</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a:effectLst/>
                        </a:rPr>
                        <a:t>354,37</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a:effectLst/>
                        </a:rPr>
                        <a:t>12,15</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a:effectLst/>
                        </a:rPr>
                        <a:t>6,09%</a:t>
                      </a:r>
                      <a:endParaRPr lang="es-EC" sz="1800">
                        <a:solidFill>
                          <a:srgbClr val="000000"/>
                        </a:solidFill>
                        <a:effectLst/>
                        <a:latin typeface="Times New Roman"/>
                        <a:ea typeface="Calibri"/>
                        <a:cs typeface="Angsana New"/>
                      </a:endParaRPr>
                    </a:p>
                  </a:txBody>
                  <a:tcPr marL="68580" marR="68580" marT="0" marB="0"/>
                </a:tc>
              </a:tr>
              <a:tr h="289470">
                <a:tc>
                  <a:txBody>
                    <a:bodyPr/>
                    <a:lstStyle/>
                    <a:p>
                      <a:pPr algn="ctr">
                        <a:lnSpc>
                          <a:spcPct val="115000"/>
                        </a:lnSpc>
                        <a:spcAft>
                          <a:spcPts val="0"/>
                        </a:spcAft>
                      </a:pPr>
                      <a:r>
                        <a:rPr lang="es-EC" sz="1200">
                          <a:effectLst/>
                        </a:rPr>
                        <a:t>14</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a:effectLst/>
                        </a:rPr>
                        <a:t>302,71</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a:effectLst/>
                        </a:rPr>
                        <a:t>11,21</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a:effectLst/>
                        </a:rPr>
                        <a:t>277,09</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a:effectLst/>
                        </a:rPr>
                        <a:t>12,06</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a:effectLst/>
                        </a:rPr>
                        <a:t>8,18%</a:t>
                      </a:r>
                      <a:endParaRPr lang="es-EC" sz="1800">
                        <a:solidFill>
                          <a:srgbClr val="000000"/>
                        </a:solidFill>
                        <a:effectLst/>
                        <a:latin typeface="Times New Roman"/>
                        <a:ea typeface="Calibri"/>
                        <a:cs typeface="Angsana New"/>
                      </a:endParaRPr>
                    </a:p>
                  </a:txBody>
                  <a:tcPr marL="68580" marR="68580" marT="0" marB="0"/>
                </a:tc>
              </a:tr>
              <a:tr h="289470">
                <a:tc>
                  <a:txBody>
                    <a:bodyPr/>
                    <a:lstStyle/>
                    <a:p>
                      <a:pPr algn="ctr">
                        <a:lnSpc>
                          <a:spcPct val="115000"/>
                        </a:lnSpc>
                        <a:spcAft>
                          <a:spcPts val="0"/>
                        </a:spcAft>
                      </a:pPr>
                      <a:r>
                        <a:rPr lang="es-EC" sz="1200">
                          <a:effectLst/>
                        </a:rPr>
                        <a:t>15</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a:effectLst/>
                        </a:rPr>
                        <a:t>381,08</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a:effectLst/>
                        </a:rPr>
                        <a:t>11,34</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a:effectLst/>
                        </a:rPr>
                        <a:t>351,35</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a:effectLst/>
                        </a:rPr>
                        <a:t>12,06</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a:effectLst/>
                        </a:rPr>
                        <a:t>7,61%</a:t>
                      </a:r>
                      <a:endParaRPr lang="es-EC" sz="1800">
                        <a:solidFill>
                          <a:srgbClr val="000000"/>
                        </a:solidFill>
                        <a:effectLst/>
                        <a:latin typeface="Times New Roman"/>
                        <a:ea typeface="Calibri"/>
                        <a:cs typeface="Angsana New"/>
                      </a:endParaRPr>
                    </a:p>
                  </a:txBody>
                  <a:tcPr marL="68580" marR="68580" marT="0" marB="0"/>
                </a:tc>
              </a:tr>
              <a:tr h="289470">
                <a:tc>
                  <a:txBody>
                    <a:bodyPr/>
                    <a:lstStyle/>
                    <a:p>
                      <a:pPr algn="ctr">
                        <a:lnSpc>
                          <a:spcPct val="115000"/>
                        </a:lnSpc>
                        <a:spcAft>
                          <a:spcPts val="0"/>
                        </a:spcAft>
                      </a:pPr>
                      <a:r>
                        <a:rPr lang="es-EC" sz="1200">
                          <a:effectLst/>
                        </a:rPr>
                        <a:t>4</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a:effectLst/>
                        </a:rPr>
                        <a:t>471,07</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a:effectLst/>
                        </a:rPr>
                        <a:t>11,32</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a:effectLst/>
                        </a:rPr>
                        <a:t>435,6</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a:effectLst/>
                        </a:rPr>
                        <a:t>12,27</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a:effectLst/>
                        </a:rPr>
                        <a:t>7,33%</a:t>
                      </a:r>
                      <a:endParaRPr lang="es-EC" sz="1800">
                        <a:solidFill>
                          <a:srgbClr val="000000"/>
                        </a:solidFill>
                        <a:effectLst/>
                        <a:latin typeface="Times New Roman"/>
                        <a:ea typeface="Calibri"/>
                        <a:cs typeface="Angsana New"/>
                      </a:endParaRPr>
                    </a:p>
                  </a:txBody>
                  <a:tcPr marL="68580" marR="68580" marT="0" marB="0"/>
                </a:tc>
              </a:tr>
              <a:tr h="289470">
                <a:tc>
                  <a:txBody>
                    <a:bodyPr/>
                    <a:lstStyle/>
                    <a:p>
                      <a:pPr algn="ctr">
                        <a:lnSpc>
                          <a:spcPct val="115000"/>
                        </a:lnSpc>
                        <a:spcAft>
                          <a:spcPts val="0"/>
                        </a:spcAft>
                      </a:pPr>
                      <a:r>
                        <a:rPr lang="es-EC" sz="1200">
                          <a:effectLst/>
                        </a:rPr>
                        <a:t>6</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a:effectLst/>
                        </a:rPr>
                        <a:t>354,48</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a:effectLst/>
                        </a:rPr>
                        <a:t>11,46</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a:effectLst/>
                        </a:rPr>
                        <a:t>330,28</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a:effectLst/>
                        </a:rPr>
                        <a:t>12,09</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a:effectLst/>
                        </a:rPr>
                        <a:t>6,65%</a:t>
                      </a:r>
                      <a:endParaRPr lang="es-EC" sz="1800">
                        <a:solidFill>
                          <a:srgbClr val="000000"/>
                        </a:solidFill>
                        <a:effectLst/>
                        <a:latin typeface="Times New Roman"/>
                        <a:ea typeface="Calibri"/>
                        <a:cs typeface="Angsana New"/>
                      </a:endParaRPr>
                    </a:p>
                  </a:txBody>
                  <a:tcPr marL="68580" marR="68580" marT="0" marB="0"/>
                </a:tc>
              </a:tr>
              <a:tr h="289470">
                <a:tc>
                  <a:txBody>
                    <a:bodyPr/>
                    <a:lstStyle/>
                    <a:p>
                      <a:pPr algn="ctr">
                        <a:lnSpc>
                          <a:spcPct val="115000"/>
                        </a:lnSpc>
                        <a:spcAft>
                          <a:spcPts val="0"/>
                        </a:spcAft>
                      </a:pPr>
                      <a:r>
                        <a:rPr lang="es-EC" sz="1200">
                          <a:effectLst/>
                        </a:rPr>
                        <a:t>7</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a:effectLst/>
                        </a:rPr>
                        <a:t>429,68</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a:effectLst/>
                        </a:rPr>
                        <a:t>11,34</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a:effectLst/>
                        </a:rPr>
                        <a:t>399,97</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a:effectLst/>
                        </a:rPr>
                        <a:t>11,92</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a:effectLst/>
                        </a:rPr>
                        <a:t>6,78%</a:t>
                      </a:r>
                      <a:endParaRPr lang="es-EC" sz="1800">
                        <a:solidFill>
                          <a:srgbClr val="000000"/>
                        </a:solidFill>
                        <a:effectLst/>
                        <a:latin typeface="Times New Roman"/>
                        <a:ea typeface="Calibri"/>
                        <a:cs typeface="Angsana New"/>
                      </a:endParaRPr>
                    </a:p>
                  </a:txBody>
                  <a:tcPr marL="68580" marR="68580" marT="0" marB="0"/>
                </a:tc>
              </a:tr>
              <a:tr h="289470">
                <a:tc>
                  <a:txBody>
                    <a:bodyPr/>
                    <a:lstStyle/>
                    <a:p>
                      <a:pPr algn="ctr">
                        <a:lnSpc>
                          <a:spcPct val="115000"/>
                        </a:lnSpc>
                        <a:spcAft>
                          <a:spcPts val="0"/>
                        </a:spcAft>
                      </a:pPr>
                      <a:r>
                        <a:rPr lang="es-EC" sz="1200">
                          <a:effectLst/>
                        </a:rPr>
                        <a:t>8</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a:effectLst/>
                        </a:rPr>
                        <a:t>439,07</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a:effectLst/>
                        </a:rPr>
                        <a:t>11,38</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a:effectLst/>
                        </a:rPr>
                        <a:t>418,8</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a:effectLst/>
                        </a:rPr>
                        <a:t>12,17</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a:effectLst/>
                        </a:rPr>
                        <a:t>4,44%</a:t>
                      </a:r>
                      <a:endParaRPr lang="es-EC" sz="1800">
                        <a:solidFill>
                          <a:srgbClr val="000000"/>
                        </a:solidFill>
                        <a:effectLst/>
                        <a:latin typeface="Times New Roman"/>
                        <a:ea typeface="Calibri"/>
                        <a:cs typeface="Angsana New"/>
                      </a:endParaRPr>
                    </a:p>
                  </a:txBody>
                  <a:tcPr marL="68580" marR="68580" marT="0" marB="0"/>
                </a:tc>
              </a:tr>
              <a:tr h="289470">
                <a:tc>
                  <a:txBody>
                    <a:bodyPr/>
                    <a:lstStyle/>
                    <a:p>
                      <a:pPr algn="ctr">
                        <a:lnSpc>
                          <a:spcPct val="115000"/>
                        </a:lnSpc>
                        <a:spcAft>
                          <a:spcPts val="0"/>
                        </a:spcAft>
                      </a:pPr>
                      <a:r>
                        <a:rPr lang="es-EC" sz="1200">
                          <a:effectLst/>
                        </a:rPr>
                        <a:t>9</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a:effectLst/>
                        </a:rPr>
                        <a:t>489,74</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a:effectLst/>
                        </a:rPr>
                        <a:t>11,11</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a:effectLst/>
                        </a:rPr>
                        <a:t>467,78</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a:effectLst/>
                        </a:rPr>
                        <a:t>12,13</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a:effectLst/>
                        </a:rPr>
                        <a:t>4,28%</a:t>
                      </a:r>
                      <a:endParaRPr lang="es-EC" sz="1800">
                        <a:solidFill>
                          <a:srgbClr val="000000"/>
                        </a:solidFill>
                        <a:effectLst/>
                        <a:latin typeface="Times New Roman"/>
                        <a:ea typeface="Calibri"/>
                        <a:cs typeface="Angsana New"/>
                      </a:endParaRPr>
                    </a:p>
                  </a:txBody>
                  <a:tcPr marL="68580" marR="68580" marT="0" marB="0"/>
                </a:tc>
              </a:tr>
              <a:tr h="289470">
                <a:tc>
                  <a:txBody>
                    <a:bodyPr/>
                    <a:lstStyle/>
                    <a:p>
                      <a:pPr algn="ctr">
                        <a:lnSpc>
                          <a:spcPct val="115000"/>
                        </a:lnSpc>
                        <a:spcAft>
                          <a:spcPts val="0"/>
                        </a:spcAft>
                      </a:pPr>
                      <a:r>
                        <a:rPr lang="es-EC" sz="1200">
                          <a:effectLst/>
                        </a:rPr>
                        <a:t>18</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a:effectLst/>
                        </a:rPr>
                        <a:t>217,97</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dirty="0">
                          <a:effectLst/>
                        </a:rPr>
                        <a:t>11,32</a:t>
                      </a:r>
                      <a:endParaRPr lang="es-EC" sz="1800" dirty="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a:effectLst/>
                        </a:rPr>
                        <a:t>203,13</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a:effectLst/>
                        </a:rPr>
                        <a:t>12,34</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200" dirty="0">
                          <a:effectLst/>
                        </a:rPr>
                        <a:t>6,34%</a:t>
                      </a:r>
                      <a:endParaRPr lang="es-EC" sz="1800" dirty="0">
                        <a:solidFill>
                          <a:srgbClr val="000000"/>
                        </a:solidFill>
                        <a:effectLst/>
                        <a:latin typeface="Times New Roman"/>
                        <a:ea typeface="Calibri"/>
                        <a:cs typeface="Angsana New"/>
                      </a:endParaRPr>
                    </a:p>
                  </a:txBody>
                  <a:tcPr marL="68580" marR="68580" marT="0" marB="0"/>
                </a:tc>
              </a:tr>
            </a:tbl>
          </a:graphicData>
        </a:graphic>
      </p:graphicFrame>
      <p:pic>
        <p:nvPicPr>
          <p:cNvPr id="5" name="4 Imagen" descr="C:\Users\USUARIO\Desktop\tesis\fotos tesis\101MSDCF\DSC0435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005064"/>
            <a:ext cx="2592288" cy="2232248"/>
          </a:xfrm>
          <a:prstGeom prst="rect">
            <a:avLst/>
          </a:prstGeom>
          <a:noFill/>
          <a:ln>
            <a:noFill/>
          </a:ln>
        </p:spPr>
      </p:pic>
      <p:sp>
        <p:nvSpPr>
          <p:cNvPr id="7" name="6 Rectángulo"/>
          <p:cNvSpPr/>
          <p:nvPr/>
        </p:nvSpPr>
        <p:spPr>
          <a:xfrm>
            <a:off x="611560" y="6237312"/>
            <a:ext cx="2078967" cy="369332"/>
          </a:xfrm>
          <a:prstGeom prst="rect">
            <a:avLst/>
          </a:prstGeom>
        </p:spPr>
        <p:txBody>
          <a:bodyPr wrap="none">
            <a:spAutoFit/>
          </a:bodyPr>
          <a:lstStyle/>
          <a:p>
            <a:r>
              <a:rPr lang="es-ES" dirty="0" smtClean="0"/>
              <a:t>Adición de solvente.</a:t>
            </a:r>
            <a:endParaRPr lang="es-EC" dirty="0"/>
          </a:p>
        </p:txBody>
      </p:sp>
      <p:pic>
        <p:nvPicPr>
          <p:cNvPr id="8" name="7 Imagen" descr="C:\Users\USUARIO\Desktop\tesis\fotos tesis\101MSDCF\DSC04349.JPG"/>
          <p:cNvPicPr/>
          <p:nvPr/>
        </p:nvPicPr>
        <p:blipFill rotWithShape="1">
          <a:blip r:embed="rId3" cstate="print">
            <a:extLst>
              <a:ext uri="{28A0092B-C50C-407E-A947-70E740481C1C}">
                <a14:useLocalDpi xmlns:a14="http://schemas.microsoft.com/office/drawing/2010/main" val="0"/>
              </a:ext>
            </a:extLst>
          </a:blip>
          <a:srcRect t="5128"/>
          <a:stretch/>
        </p:blipFill>
        <p:spPr bwMode="auto">
          <a:xfrm>
            <a:off x="3419872" y="3992563"/>
            <a:ext cx="2394549" cy="2244749"/>
          </a:xfrm>
          <a:prstGeom prst="rect">
            <a:avLst/>
          </a:prstGeom>
          <a:noFill/>
          <a:ln>
            <a:noFill/>
          </a:ln>
          <a:extLst>
            <a:ext uri="{53640926-AAD7-44D8-BBD7-CCE9431645EC}">
              <a14:shadowObscured xmlns:a14="http://schemas.microsoft.com/office/drawing/2010/main"/>
            </a:ext>
          </a:extLst>
        </p:spPr>
      </p:pic>
      <p:sp>
        <p:nvSpPr>
          <p:cNvPr id="9" name="8 Rectángulo"/>
          <p:cNvSpPr/>
          <p:nvPr/>
        </p:nvSpPr>
        <p:spPr>
          <a:xfrm>
            <a:off x="3536746" y="6237312"/>
            <a:ext cx="2277675" cy="369332"/>
          </a:xfrm>
          <a:prstGeom prst="rect">
            <a:avLst/>
          </a:prstGeom>
        </p:spPr>
        <p:txBody>
          <a:bodyPr wrap="none">
            <a:spAutoFit/>
          </a:bodyPr>
          <a:lstStyle/>
          <a:p>
            <a:r>
              <a:rPr lang="es-ES" dirty="0" smtClean="0"/>
              <a:t>Proceso de centrifuga.</a:t>
            </a:r>
            <a:endParaRPr lang="es-EC" dirty="0"/>
          </a:p>
        </p:txBody>
      </p:sp>
      <p:sp>
        <p:nvSpPr>
          <p:cNvPr id="10" name="9 Elipse"/>
          <p:cNvSpPr/>
          <p:nvPr/>
        </p:nvSpPr>
        <p:spPr>
          <a:xfrm>
            <a:off x="7020272" y="1484784"/>
            <a:ext cx="864096" cy="864096"/>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noFill/>
            </a:endParaRPr>
          </a:p>
        </p:txBody>
      </p:sp>
      <p:graphicFrame>
        <p:nvGraphicFramePr>
          <p:cNvPr id="12" name="11 Tabla"/>
          <p:cNvGraphicFramePr>
            <a:graphicFrameLocks noGrp="1"/>
          </p:cNvGraphicFramePr>
          <p:nvPr>
            <p:extLst>
              <p:ext uri="{D42A27DB-BD31-4B8C-83A1-F6EECF244321}">
                <p14:modId xmlns:p14="http://schemas.microsoft.com/office/powerpoint/2010/main" val="1742520533"/>
              </p:ext>
            </p:extLst>
          </p:nvPr>
        </p:nvGraphicFramePr>
        <p:xfrm>
          <a:off x="6228184" y="4005064"/>
          <a:ext cx="2160240" cy="1371600"/>
        </p:xfrm>
        <a:graphic>
          <a:graphicData uri="http://schemas.openxmlformats.org/drawingml/2006/table">
            <a:tbl>
              <a:tblPr firstRow="1" bandRow="1">
                <a:tableStyleId>{5C22544A-7EE6-4342-B048-85BDC9FD1C3A}</a:tableStyleId>
              </a:tblPr>
              <a:tblGrid>
                <a:gridCol w="1182216"/>
                <a:gridCol w="978024"/>
              </a:tblGrid>
              <a:tr h="239865">
                <a:tc>
                  <a:txBody>
                    <a:bodyPr/>
                    <a:lstStyle/>
                    <a:p>
                      <a:r>
                        <a:rPr lang="es-EC" sz="1200" dirty="0" smtClean="0"/>
                        <a:t>Promedio</a:t>
                      </a:r>
                      <a:endParaRPr lang="es-EC" sz="1200" dirty="0"/>
                    </a:p>
                  </a:txBody>
                  <a:tcPr/>
                </a:tc>
                <a:tc>
                  <a:txBody>
                    <a:bodyPr/>
                    <a:lstStyle/>
                    <a:p>
                      <a:r>
                        <a:rPr lang="es-EC" sz="1200" dirty="0" smtClean="0"/>
                        <a:t>6,41%</a:t>
                      </a:r>
                      <a:endParaRPr lang="es-EC" sz="1200" dirty="0"/>
                    </a:p>
                  </a:txBody>
                  <a:tcPr/>
                </a:tc>
              </a:tr>
              <a:tr h="227178">
                <a:tc>
                  <a:txBody>
                    <a:bodyPr/>
                    <a:lstStyle/>
                    <a:p>
                      <a:r>
                        <a:rPr lang="es-EC" sz="1200" dirty="0" smtClean="0"/>
                        <a:t>Valor</a:t>
                      </a:r>
                      <a:r>
                        <a:rPr lang="es-EC" sz="1200" baseline="0" dirty="0" smtClean="0"/>
                        <a:t> menor</a:t>
                      </a:r>
                      <a:endParaRPr lang="es-EC" sz="1200" dirty="0"/>
                    </a:p>
                  </a:txBody>
                  <a:tcPr/>
                </a:tc>
                <a:tc>
                  <a:txBody>
                    <a:bodyPr/>
                    <a:lstStyle/>
                    <a:p>
                      <a:r>
                        <a:rPr lang="es-EC" sz="1200" dirty="0" smtClean="0"/>
                        <a:t>&lt;</a:t>
                      </a:r>
                      <a:r>
                        <a:rPr lang="es-EC" sz="1200" baseline="0" dirty="0" smtClean="0"/>
                        <a:t> 5,00%</a:t>
                      </a:r>
                      <a:endParaRPr lang="es-EC" sz="1200" dirty="0"/>
                    </a:p>
                  </a:txBody>
                  <a:tcPr/>
                </a:tc>
              </a:tr>
              <a:tr h="238332">
                <a:tc>
                  <a:txBody>
                    <a:bodyPr/>
                    <a:lstStyle/>
                    <a:p>
                      <a:r>
                        <a:rPr lang="es-EC" sz="1200" dirty="0" smtClean="0"/>
                        <a:t>Valor mayor </a:t>
                      </a:r>
                      <a:endParaRPr lang="es-EC" sz="1200" dirty="0"/>
                    </a:p>
                  </a:txBody>
                  <a:tcPr>
                    <a:lnB w="12700" cap="flat" cmpd="sng" algn="ctr">
                      <a:solidFill>
                        <a:schemeClr val="tx1"/>
                      </a:solidFill>
                      <a:prstDash val="solid"/>
                      <a:round/>
                      <a:headEnd type="none" w="med" len="med"/>
                      <a:tailEnd type="none" w="med" len="med"/>
                    </a:lnB>
                  </a:tcPr>
                </a:tc>
                <a:tc>
                  <a:txBody>
                    <a:bodyPr/>
                    <a:lstStyle/>
                    <a:p>
                      <a:r>
                        <a:rPr lang="es-EC" sz="1200" dirty="0" smtClean="0"/>
                        <a:t>8,19%</a:t>
                      </a:r>
                    </a:p>
                  </a:txBody>
                  <a:tcPr>
                    <a:lnB w="12700" cap="flat" cmpd="sng" algn="ctr">
                      <a:solidFill>
                        <a:schemeClr val="tx1"/>
                      </a:solidFill>
                      <a:prstDash val="solid"/>
                      <a:round/>
                      <a:headEnd type="none" w="med" len="med"/>
                      <a:tailEnd type="none" w="med" len="med"/>
                    </a:lnB>
                  </a:tcPr>
                </a:tc>
              </a:tr>
              <a:tr h="210516">
                <a:tc>
                  <a:txBody>
                    <a:bodyPr/>
                    <a:lstStyle/>
                    <a:p>
                      <a:r>
                        <a:rPr lang="es-EC" sz="1200" dirty="0" smtClean="0"/>
                        <a:t>Mezcla diseño</a:t>
                      </a:r>
                      <a:endParaRPr lang="es-EC"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200" dirty="0" smtClean="0"/>
                        <a:t>7,20%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9482">
                <a:tc>
                  <a:txBody>
                    <a:bodyPr/>
                    <a:lstStyle/>
                    <a:p>
                      <a:r>
                        <a:rPr lang="es-EC" sz="1200" dirty="0" smtClean="0"/>
                        <a:t>Diferencia </a:t>
                      </a:r>
                      <a:endParaRPr lang="es-EC" sz="1200" dirty="0"/>
                    </a:p>
                  </a:txBody>
                  <a:tcPr>
                    <a:lnT w="12700" cap="flat" cmpd="sng" algn="ctr">
                      <a:solidFill>
                        <a:schemeClr val="tx1"/>
                      </a:solidFill>
                      <a:prstDash val="solid"/>
                      <a:round/>
                      <a:headEnd type="none" w="med" len="med"/>
                      <a:tailEnd type="none" w="med" len="med"/>
                    </a:lnT>
                  </a:tcPr>
                </a:tc>
                <a:tc>
                  <a:txBody>
                    <a:bodyPr/>
                    <a:lstStyle/>
                    <a:p>
                      <a:r>
                        <a:rPr lang="es-EC" sz="1200" dirty="0" smtClean="0"/>
                        <a:t>13,00%</a:t>
                      </a:r>
                    </a:p>
                  </a:txBody>
                  <a:tcPr>
                    <a:lnT w="12700" cap="flat" cmpd="sng" algn="ctr">
                      <a:solidFill>
                        <a:schemeClr val="tx1"/>
                      </a:solidFill>
                      <a:prstDash val="solid"/>
                      <a:round/>
                      <a:headEnd type="none" w="med" len="med"/>
                      <a:tailEnd type="none" w="med" len="med"/>
                    </a:lnT>
                  </a:tcPr>
                </a:tc>
              </a:tr>
            </a:tbl>
          </a:graphicData>
        </a:graphic>
      </p:graphicFrame>
      <p:sp>
        <p:nvSpPr>
          <p:cNvPr id="15" name="14 Rectángulo"/>
          <p:cNvSpPr/>
          <p:nvPr/>
        </p:nvSpPr>
        <p:spPr>
          <a:xfrm>
            <a:off x="6121404" y="5498648"/>
            <a:ext cx="2661831" cy="738664"/>
          </a:xfrm>
          <a:prstGeom prst="rect">
            <a:avLst/>
          </a:prstGeom>
        </p:spPr>
        <p:txBody>
          <a:bodyPr wrap="square">
            <a:spAutoFit/>
          </a:bodyPr>
          <a:lstStyle/>
          <a:p>
            <a:pPr algn="just"/>
            <a:r>
              <a:rPr lang="es-ES" sz="1400" dirty="0" smtClean="0"/>
              <a:t>Valor no </a:t>
            </a:r>
            <a:r>
              <a:rPr lang="es-ES" sz="1400" dirty="0"/>
              <a:t>es aceptable en lo establecido por la Norma Ecuatoriana Vial- NEVI 405-5.18.d</a:t>
            </a:r>
            <a:endParaRPr lang="es-EC" sz="1400" dirty="0"/>
          </a:p>
        </p:txBody>
      </p:sp>
    </p:spTree>
    <p:extLst>
      <p:ext uri="{BB962C8B-B14F-4D97-AF65-F5344CB8AC3E}">
        <p14:creationId xmlns:p14="http://schemas.microsoft.com/office/powerpoint/2010/main" val="41524806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79712" y="274638"/>
            <a:ext cx="5544616" cy="706090"/>
          </a:xfrm>
        </p:spPr>
        <p:txBody>
          <a:bodyPr>
            <a:normAutofit/>
          </a:bodyPr>
          <a:lstStyle/>
          <a:p>
            <a:r>
              <a:rPr lang="es-EC" sz="3600" dirty="0" smtClean="0"/>
              <a:t>Densidad Aparente BULK</a:t>
            </a:r>
            <a:endParaRPr lang="es-EC" sz="36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887457735"/>
              </p:ext>
            </p:extLst>
          </p:nvPr>
        </p:nvGraphicFramePr>
        <p:xfrm>
          <a:off x="2699792" y="1052736"/>
          <a:ext cx="4225002" cy="2529425"/>
        </p:xfrm>
        <a:graphic>
          <a:graphicData uri="http://schemas.openxmlformats.org/drawingml/2006/table">
            <a:tbl>
              <a:tblPr firstRow="1" firstCol="1" bandRow="1">
                <a:tableStyleId>{5C22544A-7EE6-4342-B048-85BDC9FD1C3A}</a:tableStyleId>
              </a:tblPr>
              <a:tblGrid>
                <a:gridCol w="1017745"/>
                <a:gridCol w="1106081"/>
                <a:gridCol w="995850"/>
                <a:gridCol w="1105326"/>
              </a:tblGrid>
              <a:tr h="792088">
                <a:tc>
                  <a:txBody>
                    <a:bodyPr/>
                    <a:lstStyle/>
                    <a:p>
                      <a:pPr algn="ctr">
                        <a:lnSpc>
                          <a:spcPct val="115000"/>
                        </a:lnSpc>
                        <a:spcAft>
                          <a:spcPts val="0"/>
                        </a:spcAft>
                      </a:pPr>
                      <a:r>
                        <a:rPr lang="es-EC" sz="1400">
                          <a:effectLst/>
                        </a:rPr>
                        <a:t>Numeración Muestra</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Peso de Muestra Aire gr</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Peso Muestra en Agua gr</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Densidad Aparente BULK</a:t>
                      </a:r>
                      <a:endParaRPr lang="es-EC" sz="2000">
                        <a:solidFill>
                          <a:srgbClr val="000000"/>
                        </a:solidFill>
                        <a:effectLst/>
                        <a:latin typeface="Times New Roman"/>
                        <a:ea typeface="Calibri"/>
                        <a:cs typeface="Angsana New"/>
                      </a:endParaRPr>
                    </a:p>
                  </a:txBody>
                  <a:tcPr marL="68580" marR="68580" marT="0" marB="0"/>
                </a:tc>
              </a:tr>
              <a:tr h="248191">
                <a:tc>
                  <a:txBody>
                    <a:bodyPr/>
                    <a:lstStyle/>
                    <a:p>
                      <a:pPr algn="ctr">
                        <a:lnSpc>
                          <a:spcPct val="115000"/>
                        </a:lnSpc>
                        <a:spcAft>
                          <a:spcPts val="0"/>
                        </a:spcAft>
                      </a:pPr>
                      <a:r>
                        <a:rPr lang="es-EC" sz="1400">
                          <a:effectLst/>
                        </a:rPr>
                        <a:t>3</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1884,05</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979,98</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2,08</a:t>
                      </a:r>
                      <a:endParaRPr lang="es-EC" sz="2000">
                        <a:solidFill>
                          <a:srgbClr val="000000"/>
                        </a:solidFill>
                        <a:effectLst/>
                        <a:latin typeface="Times New Roman"/>
                        <a:ea typeface="Calibri"/>
                        <a:cs typeface="Angsana New"/>
                      </a:endParaRPr>
                    </a:p>
                  </a:txBody>
                  <a:tcPr marL="68580" marR="68580" marT="0" marB="0"/>
                </a:tc>
              </a:tr>
              <a:tr h="248191">
                <a:tc>
                  <a:txBody>
                    <a:bodyPr/>
                    <a:lstStyle/>
                    <a:p>
                      <a:pPr algn="ctr">
                        <a:lnSpc>
                          <a:spcPct val="115000"/>
                        </a:lnSpc>
                        <a:spcAft>
                          <a:spcPts val="0"/>
                        </a:spcAft>
                      </a:pPr>
                      <a:r>
                        <a:rPr lang="es-EC" sz="1400">
                          <a:effectLst/>
                        </a:rPr>
                        <a:t>10</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913</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474,08</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2,08</a:t>
                      </a:r>
                      <a:endParaRPr lang="es-EC" sz="2000">
                        <a:solidFill>
                          <a:srgbClr val="000000"/>
                        </a:solidFill>
                        <a:effectLst/>
                        <a:latin typeface="Times New Roman"/>
                        <a:ea typeface="Calibri"/>
                        <a:cs typeface="Angsana New"/>
                      </a:endParaRPr>
                    </a:p>
                  </a:txBody>
                  <a:tcPr marL="68580" marR="68580" marT="0" marB="0"/>
                </a:tc>
              </a:tr>
              <a:tr h="248191">
                <a:tc>
                  <a:txBody>
                    <a:bodyPr/>
                    <a:lstStyle/>
                    <a:p>
                      <a:pPr algn="ctr">
                        <a:lnSpc>
                          <a:spcPct val="115000"/>
                        </a:lnSpc>
                        <a:spcAft>
                          <a:spcPts val="0"/>
                        </a:spcAft>
                      </a:pPr>
                      <a:r>
                        <a:rPr lang="es-EC" sz="1400">
                          <a:effectLst/>
                        </a:rPr>
                        <a:t>11</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1734,29</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912,88</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2,11</a:t>
                      </a:r>
                      <a:endParaRPr lang="es-EC" sz="2000">
                        <a:solidFill>
                          <a:srgbClr val="000000"/>
                        </a:solidFill>
                        <a:effectLst/>
                        <a:latin typeface="Times New Roman"/>
                        <a:ea typeface="Calibri"/>
                        <a:cs typeface="Angsana New"/>
                      </a:endParaRPr>
                    </a:p>
                  </a:txBody>
                  <a:tcPr marL="68580" marR="68580" marT="0" marB="0"/>
                </a:tc>
              </a:tr>
              <a:tr h="248191">
                <a:tc>
                  <a:txBody>
                    <a:bodyPr/>
                    <a:lstStyle/>
                    <a:p>
                      <a:pPr algn="ctr">
                        <a:lnSpc>
                          <a:spcPct val="115000"/>
                        </a:lnSpc>
                        <a:spcAft>
                          <a:spcPts val="0"/>
                        </a:spcAft>
                      </a:pPr>
                      <a:r>
                        <a:rPr lang="es-EC" sz="1400">
                          <a:effectLst/>
                        </a:rPr>
                        <a:t>13</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2379,2</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1291,85</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2,19</a:t>
                      </a:r>
                      <a:endParaRPr lang="es-EC" sz="2000">
                        <a:solidFill>
                          <a:srgbClr val="000000"/>
                        </a:solidFill>
                        <a:effectLst/>
                        <a:latin typeface="Times New Roman"/>
                        <a:ea typeface="Calibri"/>
                        <a:cs typeface="Angsana New"/>
                      </a:endParaRPr>
                    </a:p>
                  </a:txBody>
                  <a:tcPr marL="68580" marR="68580" marT="0" marB="0"/>
                </a:tc>
              </a:tr>
              <a:tr h="248191">
                <a:tc>
                  <a:txBody>
                    <a:bodyPr/>
                    <a:lstStyle/>
                    <a:p>
                      <a:pPr algn="ctr">
                        <a:lnSpc>
                          <a:spcPct val="115000"/>
                        </a:lnSpc>
                        <a:spcAft>
                          <a:spcPts val="0"/>
                        </a:spcAft>
                      </a:pPr>
                      <a:r>
                        <a:rPr lang="es-EC" sz="1400">
                          <a:effectLst/>
                        </a:rPr>
                        <a:t>12</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1808,77</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966,89</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2,15</a:t>
                      </a:r>
                      <a:endParaRPr lang="es-EC" sz="2000">
                        <a:solidFill>
                          <a:srgbClr val="000000"/>
                        </a:solidFill>
                        <a:effectLst/>
                        <a:latin typeface="Times New Roman"/>
                        <a:ea typeface="Calibri"/>
                        <a:cs typeface="Angsana New"/>
                      </a:endParaRPr>
                    </a:p>
                  </a:txBody>
                  <a:tcPr marL="68580" marR="68580" marT="0" marB="0"/>
                </a:tc>
              </a:tr>
              <a:tr h="248191">
                <a:tc>
                  <a:txBody>
                    <a:bodyPr/>
                    <a:lstStyle/>
                    <a:p>
                      <a:pPr algn="ctr">
                        <a:lnSpc>
                          <a:spcPct val="115000"/>
                        </a:lnSpc>
                        <a:spcAft>
                          <a:spcPts val="0"/>
                        </a:spcAft>
                      </a:pPr>
                      <a:r>
                        <a:rPr lang="es-EC" sz="1400">
                          <a:effectLst/>
                        </a:rPr>
                        <a:t>17</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1005,36</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578,69</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2,36</a:t>
                      </a:r>
                      <a:endParaRPr lang="es-EC" sz="2000">
                        <a:solidFill>
                          <a:srgbClr val="000000"/>
                        </a:solidFill>
                        <a:effectLst/>
                        <a:latin typeface="Times New Roman"/>
                        <a:ea typeface="Calibri"/>
                        <a:cs typeface="Angsana New"/>
                      </a:endParaRPr>
                    </a:p>
                  </a:txBody>
                  <a:tcPr marL="68580" marR="68580" marT="0" marB="0"/>
                </a:tc>
              </a:tr>
              <a:tr h="248191">
                <a:tc>
                  <a:txBody>
                    <a:bodyPr/>
                    <a:lstStyle/>
                    <a:p>
                      <a:pPr algn="ctr">
                        <a:lnSpc>
                          <a:spcPct val="115000"/>
                        </a:lnSpc>
                        <a:spcAft>
                          <a:spcPts val="0"/>
                        </a:spcAft>
                      </a:pPr>
                      <a:r>
                        <a:rPr lang="es-EC" sz="1400">
                          <a:effectLst/>
                        </a:rPr>
                        <a:t>5</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836,7</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440,44</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dirty="0">
                          <a:effectLst/>
                        </a:rPr>
                        <a:t>2,11</a:t>
                      </a:r>
                      <a:endParaRPr lang="es-EC" sz="2000" dirty="0">
                        <a:solidFill>
                          <a:srgbClr val="000000"/>
                        </a:solidFill>
                        <a:effectLst/>
                        <a:latin typeface="Times New Roman"/>
                        <a:ea typeface="Calibri"/>
                        <a:cs typeface="Angsana New"/>
                      </a:endParaRPr>
                    </a:p>
                  </a:txBody>
                  <a:tcPr marL="68580" marR="68580" marT="0" marB="0"/>
                </a:tc>
              </a:tr>
            </a:tbl>
          </a:graphicData>
        </a:graphic>
      </p:graphicFrame>
      <p:pic>
        <p:nvPicPr>
          <p:cNvPr id="5" name="4 Imagen" descr="C:\Users\USUARIO\Desktop\tesis\fotos tesis\DCIM\101MSDCF\DSC0455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3789040"/>
            <a:ext cx="2694940" cy="2428875"/>
          </a:xfrm>
          <a:prstGeom prst="rect">
            <a:avLst/>
          </a:prstGeom>
          <a:noFill/>
          <a:ln>
            <a:noFill/>
          </a:ln>
        </p:spPr>
      </p:pic>
      <p:sp>
        <p:nvSpPr>
          <p:cNvPr id="6" name="5 Rectángulo"/>
          <p:cNvSpPr/>
          <p:nvPr/>
        </p:nvSpPr>
        <p:spPr>
          <a:xfrm>
            <a:off x="3563519" y="6237312"/>
            <a:ext cx="2551661" cy="369332"/>
          </a:xfrm>
          <a:prstGeom prst="rect">
            <a:avLst/>
          </a:prstGeom>
        </p:spPr>
        <p:txBody>
          <a:bodyPr wrap="none">
            <a:spAutoFit/>
          </a:bodyPr>
          <a:lstStyle/>
          <a:p>
            <a:r>
              <a:rPr lang="es-ES" dirty="0" smtClean="0"/>
              <a:t>Registro peso sumergido.</a:t>
            </a:r>
            <a:endParaRPr lang="es-EC" dirty="0"/>
          </a:p>
        </p:txBody>
      </p:sp>
    </p:spTree>
    <p:extLst>
      <p:ext uri="{BB962C8B-B14F-4D97-AF65-F5344CB8AC3E}">
        <p14:creationId xmlns:p14="http://schemas.microsoft.com/office/powerpoint/2010/main" val="38779990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34105" y="260648"/>
            <a:ext cx="5616624" cy="706090"/>
          </a:xfrm>
        </p:spPr>
        <p:txBody>
          <a:bodyPr>
            <a:normAutofit fontScale="90000"/>
          </a:bodyPr>
          <a:lstStyle/>
          <a:p>
            <a:r>
              <a:rPr lang="es-EC" sz="4000" dirty="0" smtClean="0"/>
              <a:t>Densidad Rice ASTM D-2041</a:t>
            </a:r>
            <a:endParaRPr lang="es-EC" sz="40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231274070"/>
              </p:ext>
            </p:extLst>
          </p:nvPr>
        </p:nvGraphicFramePr>
        <p:xfrm>
          <a:off x="2123728" y="1124744"/>
          <a:ext cx="5445900" cy="2808314"/>
        </p:xfrm>
        <a:graphic>
          <a:graphicData uri="http://schemas.openxmlformats.org/drawingml/2006/table">
            <a:tbl>
              <a:tblPr firstRow="1" firstCol="1" bandRow="1">
                <a:tableStyleId>{5C22544A-7EE6-4342-B048-85BDC9FD1C3A}</a:tableStyleId>
              </a:tblPr>
              <a:tblGrid>
                <a:gridCol w="1215524"/>
                <a:gridCol w="874611"/>
                <a:gridCol w="1312463"/>
                <a:gridCol w="1072842"/>
                <a:gridCol w="970460"/>
              </a:tblGrid>
              <a:tr h="868754">
                <a:tc>
                  <a:txBody>
                    <a:bodyPr/>
                    <a:lstStyle/>
                    <a:p>
                      <a:pPr algn="ctr">
                        <a:lnSpc>
                          <a:spcPct val="115000"/>
                        </a:lnSpc>
                        <a:spcAft>
                          <a:spcPts val="0"/>
                        </a:spcAft>
                      </a:pPr>
                      <a:r>
                        <a:rPr lang="es-EC" sz="1400" dirty="0">
                          <a:effectLst/>
                        </a:rPr>
                        <a:t>Numeración Muestra</a:t>
                      </a:r>
                      <a:endParaRPr lang="es-EC" sz="2000" dirty="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Peso de muestra Aire gr</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dirty="0">
                          <a:effectLst/>
                        </a:rPr>
                        <a:t>peso del recipiente lleno agua gr</a:t>
                      </a:r>
                      <a:endParaRPr lang="es-EC" sz="2000" dirty="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Recipiente lleno agua +muestra</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Densidad Máxima Teórica</a:t>
                      </a:r>
                      <a:endParaRPr lang="es-EC" sz="2000">
                        <a:solidFill>
                          <a:srgbClr val="000000"/>
                        </a:solidFill>
                        <a:effectLst/>
                        <a:latin typeface="Times New Roman"/>
                        <a:ea typeface="Calibri"/>
                        <a:cs typeface="Angsana New"/>
                      </a:endParaRPr>
                    </a:p>
                  </a:txBody>
                  <a:tcPr marL="68580" marR="68580" marT="0" marB="0"/>
                </a:tc>
              </a:tr>
              <a:tr h="277080">
                <a:tc>
                  <a:txBody>
                    <a:bodyPr/>
                    <a:lstStyle/>
                    <a:p>
                      <a:pPr algn="ctr">
                        <a:lnSpc>
                          <a:spcPct val="115000"/>
                        </a:lnSpc>
                        <a:spcAft>
                          <a:spcPts val="0"/>
                        </a:spcAft>
                      </a:pPr>
                      <a:r>
                        <a:rPr lang="es-EC" sz="1400">
                          <a:effectLst/>
                        </a:rPr>
                        <a:t>3</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978,18</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2798,62</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3350</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2,29</a:t>
                      </a:r>
                      <a:endParaRPr lang="es-EC" sz="2000">
                        <a:solidFill>
                          <a:srgbClr val="000000"/>
                        </a:solidFill>
                        <a:effectLst/>
                        <a:latin typeface="Times New Roman"/>
                        <a:ea typeface="Calibri"/>
                        <a:cs typeface="Angsana New"/>
                      </a:endParaRPr>
                    </a:p>
                  </a:txBody>
                  <a:tcPr marL="68580" marR="68580" marT="0" marB="0"/>
                </a:tc>
              </a:tr>
              <a:tr h="277080">
                <a:tc>
                  <a:txBody>
                    <a:bodyPr/>
                    <a:lstStyle/>
                    <a:p>
                      <a:pPr algn="ctr">
                        <a:lnSpc>
                          <a:spcPct val="115000"/>
                        </a:lnSpc>
                        <a:spcAft>
                          <a:spcPts val="0"/>
                        </a:spcAft>
                      </a:pPr>
                      <a:r>
                        <a:rPr lang="es-EC" sz="1400">
                          <a:effectLst/>
                        </a:rPr>
                        <a:t>10</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843,76</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2798,62</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3269</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2,26</a:t>
                      </a:r>
                      <a:endParaRPr lang="es-EC" sz="2000">
                        <a:solidFill>
                          <a:srgbClr val="000000"/>
                        </a:solidFill>
                        <a:effectLst/>
                        <a:latin typeface="Times New Roman"/>
                        <a:ea typeface="Calibri"/>
                        <a:cs typeface="Angsana New"/>
                      </a:endParaRPr>
                    </a:p>
                  </a:txBody>
                  <a:tcPr marL="68580" marR="68580" marT="0" marB="0"/>
                </a:tc>
              </a:tr>
              <a:tr h="277080">
                <a:tc>
                  <a:txBody>
                    <a:bodyPr/>
                    <a:lstStyle/>
                    <a:p>
                      <a:pPr algn="ctr">
                        <a:lnSpc>
                          <a:spcPct val="115000"/>
                        </a:lnSpc>
                        <a:spcAft>
                          <a:spcPts val="0"/>
                        </a:spcAft>
                      </a:pPr>
                      <a:r>
                        <a:rPr lang="es-EC" sz="1400">
                          <a:effectLst/>
                        </a:rPr>
                        <a:t>11</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737,67</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2798,62</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3211</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2,27</a:t>
                      </a:r>
                      <a:endParaRPr lang="es-EC" sz="2000">
                        <a:solidFill>
                          <a:srgbClr val="000000"/>
                        </a:solidFill>
                        <a:effectLst/>
                        <a:latin typeface="Times New Roman"/>
                        <a:ea typeface="Calibri"/>
                        <a:cs typeface="Angsana New"/>
                      </a:endParaRPr>
                    </a:p>
                  </a:txBody>
                  <a:tcPr marL="68580" marR="68580" marT="0" marB="0"/>
                </a:tc>
              </a:tr>
              <a:tr h="277080">
                <a:tc>
                  <a:txBody>
                    <a:bodyPr/>
                    <a:lstStyle/>
                    <a:p>
                      <a:pPr algn="ctr">
                        <a:lnSpc>
                          <a:spcPct val="115000"/>
                        </a:lnSpc>
                        <a:spcAft>
                          <a:spcPts val="0"/>
                        </a:spcAft>
                      </a:pPr>
                      <a:r>
                        <a:rPr lang="es-EC" sz="1400">
                          <a:effectLst/>
                        </a:rPr>
                        <a:t>13</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777,74</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2798,62</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3247</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2,36</a:t>
                      </a:r>
                      <a:endParaRPr lang="es-EC" sz="2000">
                        <a:solidFill>
                          <a:srgbClr val="000000"/>
                        </a:solidFill>
                        <a:effectLst/>
                        <a:latin typeface="Times New Roman"/>
                        <a:ea typeface="Calibri"/>
                        <a:cs typeface="Angsana New"/>
                      </a:endParaRPr>
                    </a:p>
                  </a:txBody>
                  <a:tcPr marL="68580" marR="68580" marT="0" marB="0"/>
                </a:tc>
              </a:tr>
              <a:tr h="277080">
                <a:tc>
                  <a:txBody>
                    <a:bodyPr/>
                    <a:lstStyle/>
                    <a:p>
                      <a:pPr algn="ctr">
                        <a:lnSpc>
                          <a:spcPct val="115000"/>
                        </a:lnSpc>
                        <a:spcAft>
                          <a:spcPts val="0"/>
                        </a:spcAft>
                      </a:pPr>
                      <a:r>
                        <a:rPr lang="es-EC" sz="1400">
                          <a:effectLst/>
                        </a:rPr>
                        <a:t>12</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726,75</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2798,62</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3207</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2,28</a:t>
                      </a:r>
                      <a:endParaRPr lang="es-EC" sz="2000">
                        <a:solidFill>
                          <a:srgbClr val="000000"/>
                        </a:solidFill>
                        <a:effectLst/>
                        <a:latin typeface="Times New Roman"/>
                        <a:ea typeface="Calibri"/>
                        <a:cs typeface="Angsana New"/>
                      </a:endParaRPr>
                    </a:p>
                  </a:txBody>
                  <a:tcPr marL="68580" marR="68580" marT="0" marB="0"/>
                </a:tc>
              </a:tr>
              <a:tr h="277080">
                <a:tc>
                  <a:txBody>
                    <a:bodyPr/>
                    <a:lstStyle/>
                    <a:p>
                      <a:pPr algn="ctr">
                        <a:lnSpc>
                          <a:spcPct val="115000"/>
                        </a:lnSpc>
                        <a:spcAft>
                          <a:spcPts val="0"/>
                        </a:spcAft>
                      </a:pPr>
                      <a:r>
                        <a:rPr lang="es-EC" sz="1400">
                          <a:effectLst/>
                        </a:rPr>
                        <a:t>17</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878,17</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2798,62</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3316</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2,43</a:t>
                      </a:r>
                      <a:endParaRPr lang="es-EC" sz="2000">
                        <a:solidFill>
                          <a:srgbClr val="000000"/>
                        </a:solidFill>
                        <a:effectLst/>
                        <a:latin typeface="Times New Roman"/>
                        <a:ea typeface="Calibri"/>
                        <a:cs typeface="Angsana New"/>
                      </a:endParaRPr>
                    </a:p>
                  </a:txBody>
                  <a:tcPr marL="68580" marR="68580" marT="0" marB="0"/>
                </a:tc>
              </a:tr>
              <a:tr h="277080">
                <a:tc>
                  <a:txBody>
                    <a:bodyPr/>
                    <a:lstStyle/>
                    <a:p>
                      <a:pPr algn="ctr">
                        <a:lnSpc>
                          <a:spcPct val="115000"/>
                        </a:lnSpc>
                        <a:spcAft>
                          <a:spcPts val="0"/>
                        </a:spcAft>
                      </a:pPr>
                      <a:r>
                        <a:rPr lang="es-EC" sz="1400">
                          <a:effectLst/>
                        </a:rPr>
                        <a:t>5</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748,11</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dirty="0">
                          <a:effectLst/>
                        </a:rPr>
                        <a:t>2798,62</a:t>
                      </a:r>
                      <a:endParaRPr lang="es-EC" sz="2000" dirty="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3242</a:t>
                      </a:r>
                      <a:endParaRPr lang="es-EC" sz="20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dirty="0">
                          <a:effectLst/>
                        </a:rPr>
                        <a:t>2,45</a:t>
                      </a:r>
                      <a:endParaRPr lang="es-EC" sz="2000" dirty="0">
                        <a:solidFill>
                          <a:srgbClr val="000000"/>
                        </a:solidFill>
                        <a:effectLst/>
                        <a:latin typeface="Times New Roman"/>
                        <a:ea typeface="Calibri"/>
                        <a:cs typeface="Angsana New"/>
                      </a:endParaRPr>
                    </a:p>
                  </a:txBody>
                  <a:tcPr marL="68580" marR="68580" marT="0" marB="0"/>
                </a:tc>
              </a:tr>
            </a:tbl>
          </a:graphicData>
        </a:graphic>
      </p:graphicFrame>
      <p:pic>
        <p:nvPicPr>
          <p:cNvPr id="5" name="4 Imagen" descr="C:\Users\USUARIO\Dropbox\edu\20151006_14465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503283" y="3689405"/>
            <a:ext cx="2061210" cy="2836545"/>
          </a:xfrm>
          <a:prstGeom prst="rect">
            <a:avLst/>
          </a:prstGeom>
          <a:noFill/>
          <a:ln>
            <a:noFill/>
          </a:ln>
        </p:spPr>
      </p:pic>
      <p:sp>
        <p:nvSpPr>
          <p:cNvPr id="6" name="5 Rectángulo"/>
          <p:cNvSpPr/>
          <p:nvPr/>
        </p:nvSpPr>
        <p:spPr>
          <a:xfrm>
            <a:off x="1329968" y="6138283"/>
            <a:ext cx="2407839" cy="369332"/>
          </a:xfrm>
          <a:prstGeom prst="rect">
            <a:avLst/>
          </a:prstGeom>
        </p:spPr>
        <p:txBody>
          <a:bodyPr wrap="none">
            <a:spAutoFit/>
          </a:bodyPr>
          <a:lstStyle/>
          <a:p>
            <a:r>
              <a:rPr lang="es-ES" dirty="0" smtClean="0"/>
              <a:t>Calibración Frasco RICE.</a:t>
            </a:r>
            <a:endParaRPr lang="es-EC" dirty="0"/>
          </a:p>
        </p:txBody>
      </p:sp>
      <p:pic>
        <p:nvPicPr>
          <p:cNvPr id="7" name="6 Imagen" descr="C:\Users\USUARIO\Dropbox\edu\20151006_15214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2417" y="4131999"/>
            <a:ext cx="2887345" cy="1951355"/>
          </a:xfrm>
          <a:prstGeom prst="rect">
            <a:avLst/>
          </a:prstGeom>
          <a:noFill/>
          <a:ln>
            <a:noFill/>
          </a:ln>
        </p:spPr>
      </p:pic>
      <p:sp>
        <p:nvSpPr>
          <p:cNvPr id="8" name="7 Rectángulo"/>
          <p:cNvSpPr/>
          <p:nvPr/>
        </p:nvSpPr>
        <p:spPr>
          <a:xfrm>
            <a:off x="5580112" y="6138283"/>
            <a:ext cx="1641155" cy="369332"/>
          </a:xfrm>
          <a:prstGeom prst="rect">
            <a:avLst/>
          </a:prstGeom>
        </p:spPr>
        <p:txBody>
          <a:bodyPr wrap="none">
            <a:spAutoFit/>
          </a:bodyPr>
          <a:lstStyle/>
          <a:p>
            <a:r>
              <a:rPr lang="es-ES" dirty="0" smtClean="0"/>
              <a:t>Extracción Aire.</a:t>
            </a:r>
            <a:endParaRPr lang="es-EC" dirty="0"/>
          </a:p>
        </p:txBody>
      </p:sp>
    </p:spTree>
    <p:extLst>
      <p:ext uri="{BB962C8B-B14F-4D97-AF65-F5344CB8AC3E}">
        <p14:creationId xmlns:p14="http://schemas.microsoft.com/office/powerpoint/2010/main" val="9908004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fontScale="90000"/>
          </a:bodyPr>
          <a:lstStyle/>
          <a:p>
            <a:r>
              <a:rPr lang="es-EC" dirty="0" smtClean="0"/>
              <a:t>Porcentaje de vacíos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373817737"/>
              </p:ext>
            </p:extLst>
          </p:nvPr>
        </p:nvGraphicFramePr>
        <p:xfrm>
          <a:off x="2339752" y="1268760"/>
          <a:ext cx="4752529" cy="2808312"/>
        </p:xfrm>
        <a:graphic>
          <a:graphicData uri="http://schemas.openxmlformats.org/drawingml/2006/table">
            <a:tbl>
              <a:tblPr firstRow="1" firstCol="1" bandRow="1">
                <a:tableStyleId>{5C22544A-7EE6-4342-B048-85BDC9FD1C3A}</a:tableStyleId>
              </a:tblPr>
              <a:tblGrid>
                <a:gridCol w="1314117"/>
                <a:gridCol w="1075715"/>
                <a:gridCol w="1046642"/>
                <a:gridCol w="1316055"/>
              </a:tblGrid>
              <a:tr h="632096">
                <a:tc>
                  <a:txBody>
                    <a:bodyPr/>
                    <a:lstStyle/>
                    <a:p>
                      <a:pPr algn="ctr">
                        <a:lnSpc>
                          <a:spcPct val="115000"/>
                        </a:lnSpc>
                        <a:spcAft>
                          <a:spcPts val="0"/>
                        </a:spcAft>
                      </a:pPr>
                      <a:r>
                        <a:rPr lang="es-EC" sz="1600">
                          <a:effectLst/>
                        </a:rPr>
                        <a:t>Numeración Muestra</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600">
                          <a:effectLst/>
                        </a:rPr>
                        <a:t>Densidad BULK</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600">
                          <a:effectLst/>
                        </a:rPr>
                        <a:t>Densidad RICE</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600">
                          <a:effectLst/>
                        </a:rPr>
                        <a:t>Volumen de Vacíos %</a:t>
                      </a:r>
                      <a:endParaRPr lang="es-EC" sz="1800">
                        <a:solidFill>
                          <a:srgbClr val="000000"/>
                        </a:solidFill>
                        <a:effectLst/>
                        <a:latin typeface="Times New Roman"/>
                        <a:ea typeface="Calibri"/>
                        <a:cs typeface="Angsana New"/>
                      </a:endParaRPr>
                    </a:p>
                  </a:txBody>
                  <a:tcPr marL="68580" marR="68580" marT="0" marB="0"/>
                </a:tc>
              </a:tr>
              <a:tr h="311748">
                <a:tc>
                  <a:txBody>
                    <a:bodyPr/>
                    <a:lstStyle/>
                    <a:p>
                      <a:pPr algn="ctr">
                        <a:lnSpc>
                          <a:spcPct val="115000"/>
                        </a:lnSpc>
                        <a:spcAft>
                          <a:spcPts val="0"/>
                        </a:spcAft>
                      </a:pPr>
                      <a:r>
                        <a:rPr lang="es-EC" sz="1600">
                          <a:effectLst/>
                        </a:rPr>
                        <a:t>3</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600">
                          <a:effectLst/>
                        </a:rPr>
                        <a:t>2,08</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600">
                          <a:effectLst/>
                        </a:rPr>
                        <a:t>2,29</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600">
                          <a:effectLst/>
                        </a:rPr>
                        <a:t>9,07</a:t>
                      </a:r>
                      <a:endParaRPr lang="es-EC" sz="1800">
                        <a:solidFill>
                          <a:srgbClr val="000000"/>
                        </a:solidFill>
                        <a:effectLst/>
                        <a:latin typeface="Times New Roman"/>
                        <a:ea typeface="Calibri"/>
                        <a:cs typeface="Angsana New"/>
                      </a:endParaRPr>
                    </a:p>
                  </a:txBody>
                  <a:tcPr marL="68580" marR="68580" marT="0" marB="0"/>
                </a:tc>
              </a:tr>
              <a:tr h="311748">
                <a:tc>
                  <a:txBody>
                    <a:bodyPr/>
                    <a:lstStyle/>
                    <a:p>
                      <a:pPr algn="ctr">
                        <a:lnSpc>
                          <a:spcPct val="115000"/>
                        </a:lnSpc>
                        <a:spcAft>
                          <a:spcPts val="0"/>
                        </a:spcAft>
                      </a:pPr>
                      <a:r>
                        <a:rPr lang="es-EC" sz="1600">
                          <a:effectLst/>
                        </a:rPr>
                        <a:t>10</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600">
                          <a:effectLst/>
                        </a:rPr>
                        <a:t>2,08</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600">
                          <a:effectLst/>
                        </a:rPr>
                        <a:t>2,26</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600">
                          <a:effectLst/>
                        </a:rPr>
                        <a:t>7,95</a:t>
                      </a:r>
                      <a:endParaRPr lang="es-EC" sz="1800">
                        <a:solidFill>
                          <a:srgbClr val="000000"/>
                        </a:solidFill>
                        <a:effectLst/>
                        <a:latin typeface="Times New Roman"/>
                        <a:ea typeface="Calibri"/>
                        <a:cs typeface="Angsana New"/>
                      </a:endParaRPr>
                    </a:p>
                  </a:txBody>
                  <a:tcPr marL="68580" marR="68580" marT="0" marB="0"/>
                </a:tc>
              </a:tr>
              <a:tr h="311748">
                <a:tc>
                  <a:txBody>
                    <a:bodyPr/>
                    <a:lstStyle/>
                    <a:p>
                      <a:pPr algn="ctr">
                        <a:lnSpc>
                          <a:spcPct val="115000"/>
                        </a:lnSpc>
                        <a:spcAft>
                          <a:spcPts val="0"/>
                        </a:spcAft>
                      </a:pPr>
                      <a:r>
                        <a:rPr lang="es-EC" sz="1600">
                          <a:effectLst/>
                        </a:rPr>
                        <a:t>11</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600">
                          <a:effectLst/>
                        </a:rPr>
                        <a:t>2,11</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600">
                          <a:effectLst/>
                        </a:rPr>
                        <a:t>2,27</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600">
                          <a:effectLst/>
                        </a:rPr>
                        <a:t>6,90</a:t>
                      </a:r>
                      <a:endParaRPr lang="es-EC" sz="1800">
                        <a:solidFill>
                          <a:srgbClr val="000000"/>
                        </a:solidFill>
                        <a:effectLst/>
                        <a:latin typeface="Times New Roman"/>
                        <a:ea typeface="Calibri"/>
                        <a:cs typeface="Angsana New"/>
                      </a:endParaRPr>
                    </a:p>
                  </a:txBody>
                  <a:tcPr marL="68580" marR="68580" marT="0" marB="0"/>
                </a:tc>
              </a:tr>
              <a:tr h="311748">
                <a:tc>
                  <a:txBody>
                    <a:bodyPr/>
                    <a:lstStyle/>
                    <a:p>
                      <a:pPr algn="ctr">
                        <a:lnSpc>
                          <a:spcPct val="115000"/>
                        </a:lnSpc>
                        <a:spcAft>
                          <a:spcPts val="0"/>
                        </a:spcAft>
                      </a:pPr>
                      <a:r>
                        <a:rPr lang="es-EC" sz="1600">
                          <a:effectLst/>
                        </a:rPr>
                        <a:t>13</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600">
                          <a:effectLst/>
                        </a:rPr>
                        <a:t>2,19</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600">
                          <a:effectLst/>
                        </a:rPr>
                        <a:t>2,36</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600">
                          <a:effectLst/>
                        </a:rPr>
                        <a:t>7,34</a:t>
                      </a:r>
                      <a:endParaRPr lang="es-EC" sz="1800">
                        <a:solidFill>
                          <a:srgbClr val="000000"/>
                        </a:solidFill>
                        <a:effectLst/>
                        <a:latin typeface="Times New Roman"/>
                        <a:ea typeface="Calibri"/>
                        <a:cs typeface="Angsana New"/>
                      </a:endParaRPr>
                    </a:p>
                  </a:txBody>
                  <a:tcPr marL="68580" marR="68580" marT="0" marB="0"/>
                </a:tc>
              </a:tr>
              <a:tr h="311748">
                <a:tc>
                  <a:txBody>
                    <a:bodyPr/>
                    <a:lstStyle/>
                    <a:p>
                      <a:pPr algn="ctr">
                        <a:lnSpc>
                          <a:spcPct val="115000"/>
                        </a:lnSpc>
                        <a:spcAft>
                          <a:spcPts val="0"/>
                        </a:spcAft>
                      </a:pPr>
                      <a:r>
                        <a:rPr lang="es-EC" sz="1600">
                          <a:effectLst/>
                        </a:rPr>
                        <a:t>12</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600">
                          <a:effectLst/>
                        </a:rPr>
                        <a:t>2,15</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600">
                          <a:effectLst/>
                        </a:rPr>
                        <a:t>2,28</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600">
                          <a:effectLst/>
                        </a:rPr>
                        <a:t>5,88</a:t>
                      </a:r>
                      <a:endParaRPr lang="es-EC" sz="1800">
                        <a:solidFill>
                          <a:srgbClr val="000000"/>
                        </a:solidFill>
                        <a:effectLst/>
                        <a:latin typeface="Times New Roman"/>
                        <a:ea typeface="Calibri"/>
                        <a:cs typeface="Angsana New"/>
                      </a:endParaRPr>
                    </a:p>
                  </a:txBody>
                  <a:tcPr marL="68580" marR="68580" marT="0" marB="0"/>
                </a:tc>
              </a:tr>
              <a:tr h="311748">
                <a:tc>
                  <a:txBody>
                    <a:bodyPr/>
                    <a:lstStyle/>
                    <a:p>
                      <a:pPr algn="ctr">
                        <a:lnSpc>
                          <a:spcPct val="115000"/>
                        </a:lnSpc>
                        <a:spcAft>
                          <a:spcPts val="0"/>
                        </a:spcAft>
                      </a:pPr>
                      <a:r>
                        <a:rPr lang="es-EC" sz="1600">
                          <a:effectLst/>
                        </a:rPr>
                        <a:t>17</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600">
                          <a:effectLst/>
                        </a:rPr>
                        <a:t>2,36</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600">
                          <a:effectLst/>
                        </a:rPr>
                        <a:t>2,43</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600">
                          <a:effectLst/>
                        </a:rPr>
                        <a:t>3,19</a:t>
                      </a:r>
                      <a:endParaRPr lang="es-EC" sz="1800">
                        <a:solidFill>
                          <a:srgbClr val="000000"/>
                        </a:solidFill>
                        <a:effectLst/>
                        <a:latin typeface="Times New Roman"/>
                        <a:ea typeface="Calibri"/>
                        <a:cs typeface="Angsana New"/>
                      </a:endParaRPr>
                    </a:p>
                  </a:txBody>
                  <a:tcPr marL="68580" marR="68580" marT="0" marB="0"/>
                </a:tc>
              </a:tr>
              <a:tr h="305728">
                <a:tc>
                  <a:txBody>
                    <a:bodyPr/>
                    <a:lstStyle/>
                    <a:p>
                      <a:pPr algn="ctr">
                        <a:lnSpc>
                          <a:spcPct val="115000"/>
                        </a:lnSpc>
                        <a:spcAft>
                          <a:spcPts val="0"/>
                        </a:spcAft>
                      </a:pPr>
                      <a:r>
                        <a:rPr lang="es-EC" sz="1600">
                          <a:effectLst/>
                        </a:rPr>
                        <a:t>5</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600">
                          <a:effectLst/>
                        </a:rPr>
                        <a:t>2,11</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600">
                          <a:effectLst/>
                        </a:rPr>
                        <a:t>2,45</a:t>
                      </a:r>
                      <a:endParaRPr lang="es-EC" sz="18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600" dirty="0">
                          <a:effectLst/>
                        </a:rPr>
                        <a:t>13,99</a:t>
                      </a:r>
                      <a:endParaRPr lang="es-EC" sz="1800" dirty="0">
                        <a:solidFill>
                          <a:srgbClr val="000000"/>
                        </a:solidFill>
                        <a:effectLst/>
                        <a:latin typeface="Times New Roman"/>
                        <a:ea typeface="Calibri"/>
                        <a:cs typeface="Angsana New"/>
                      </a:endParaRPr>
                    </a:p>
                  </a:txBody>
                  <a:tcPr marL="68580" marR="68580" marT="0" marB="0"/>
                </a:tc>
              </a:tr>
            </a:tbl>
          </a:graphicData>
        </a:graphic>
      </p:graphicFrame>
      <mc:AlternateContent xmlns:mc="http://schemas.openxmlformats.org/markup-compatibility/2006" xmlns:a14="http://schemas.microsoft.com/office/drawing/2010/main">
        <mc:Choice Requires="a14">
          <p:sp>
            <p:nvSpPr>
              <p:cNvPr id="5" name="4 Rectángulo"/>
              <p:cNvSpPr/>
              <p:nvPr/>
            </p:nvSpPr>
            <p:spPr>
              <a:xfrm>
                <a:off x="1043608" y="4653136"/>
                <a:ext cx="4572000" cy="1445717"/>
              </a:xfrm>
              <a:prstGeom prst="rect">
                <a:avLst/>
              </a:prstGeom>
            </p:spPr>
            <p:txBody>
              <a:bodyPr>
                <a:spAutoFit/>
              </a:bodyPr>
              <a:lstStyle/>
              <a:p>
                <a14:m>
                  <m:oMath xmlns:m="http://schemas.openxmlformats.org/officeDocument/2006/math">
                    <m:r>
                      <a:rPr lang="es-ES" sz="1600" i="1">
                        <a:latin typeface="Cambria Math"/>
                      </a:rPr>
                      <m:t>𝑉𝑣</m:t>
                    </m:r>
                    <m:r>
                      <a:rPr lang="es-ES" sz="1600">
                        <a:latin typeface="Cambria Math"/>
                      </a:rPr>
                      <m:t>=</m:t>
                    </m:r>
                    <m:d>
                      <m:dPr>
                        <m:ctrlPr>
                          <a:rPr lang="es-EC" sz="1600" i="1">
                            <a:latin typeface="Cambria Math"/>
                          </a:rPr>
                        </m:ctrlPr>
                      </m:dPr>
                      <m:e>
                        <m:r>
                          <a:rPr lang="es-ES" sz="1600">
                            <a:latin typeface="Cambria Math"/>
                          </a:rPr>
                          <m:t>1</m:t>
                        </m:r>
                        <m:r>
                          <a:rPr lang="es-ES" sz="1600" i="1">
                            <a:latin typeface="Cambria Math"/>
                          </a:rPr>
                          <m:t>−</m:t>
                        </m:r>
                        <m:f>
                          <m:fPr>
                            <m:ctrlPr>
                              <a:rPr lang="es-EC" sz="1600" i="1">
                                <a:latin typeface="Cambria Math"/>
                              </a:rPr>
                            </m:ctrlPr>
                          </m:fPr>
                          <m:num>
                            <m:r>
                              <a:rPr lang="es-ES" sz="1600" i="1">
                                <a:latin typeface="Cambria Math"/>
                              </a:rPr>
                              <m:t>𝐺𝑏𝑝</m:t>
                            </m:r>
                          </m:num>
                          <m:den>
                            <m:r>
                              <a:rPr lang="es-ES" sz="1600" i="1">
                                <a:latin typeface="Cambria Math"/>
                              </a:rPr>
                              <m:t>𝐺𝑚𝑚</m:t>
                            </m:r>
                          </m:den>
                        </m:f>
                      </m:e>
                    </m:d>
                    <m:r>
                      <a:rPr lang="es-ES" sz="1600" i="1">
                        <a:latin typeface="Cambria Math"/>
                      </a:rPr>
                      <m:t>∗</m:t>
                    </m:r>
                    <m:r>
                      <a:rPr lang="es-ES" sz="1600">
                        <a:latin typeface="Cambria Math"/>
                      </a:rPr>
                      <m:t>100</m:t>
                    </m:r>
                  </m:oMath>
                </a14:m>
                <a:r>
                  <a:rPr lang="es-ES" sz="1600" dirty="0"/>
                  <a:t>          </a:t>
                </a:r>
                <a:endParaRPr lang="es-EC" sz="1600" dirty="0"/>
              </a:p>
              <a:p>
                <a:r>
                  <a:rPr lang="es-ES" sz="1600" dirty="0"/>
                  <a:t>Dónde:</a:t>
                </a:r>
                <a:endParaRPr lang="es-EC" sz="1600" dirty="0"/>
              </a:p>
              <a:p>
                <a:r>
                  <a:rPr lang="es-ES" sz="1600" dirty="0" err="1"/>
                  <a:t>Vv</a:t>
                </a:r>
                <a:r>
                  <a:rPr lang="es-ES" sz="1600" dirty="0"/>
                  <a:t>= Volumen de Vacíos llenos de aire.</a:t>
                </a:r>
                <a:endParaRPr lang="es-EC" sz="1600" dirty="0"/>
              </a:p>
              <a:p>
                <a:r>
                  <a:rPr lang="es-ES" sz="1600" dirty="0" err="1"/>
                  <a:t>Gbp</a:t>
                </a:r>
                <a:r>
                  <a:rPr lang="es-ES" sz="1600" dirty="0"/>
                  <a:t>= Gravedad especifica (</a:t>
                </a:r>
                <a:r>
                  <a:rPr lang="es-ES" sz="1600" dirty="0" err="1"/>
                  <a:t>Bulk</a:t>
                </a:r>
                <a:r>
                  <a:rPr lang="es-ES" sz="1600" dirty="0"/>
                  <a:t>)</a:t>
                </a:r>
                <a:endParaRPr lang="es-EC" sz="1600" dirty="0"/>
              </a:p>
              <a:p>
                <a:r>
                  <a:rPr lang="es-ES" sz="1600" dirty="0" err="1"/>
                  <a:t>Gmm</a:t>
                </a:r>
                <a:r>
                  <a:rPr lang="es-ES" sz="1600" dirty="0"/>
                  <a:t>=Gravedad Especifica Teórica máxima (RICE)</a:t>
                </a:r>
                <a:endParaRPr lang="es-EC" sz="1600" dirty="0"/>
              </a:p>
            </p:txBody>
          </p:sp>
        </mc:Choice>
        <mc:Fallback xmlns="">
          <p:sp>
            <p:nvSpPr>
              <p:cNvPr id="5" name="4 Rectángulo"/>
              <p:cNvSpPr>
                <a:spLocks noRot="1" noChangeAspect="1" noMove="1" noResize="1" noEditPoints="1" noAdjustHandles="1" noChangeArrowheads="1" noChangeShapeType="1" noTextEdit="1"/>
              </p:cNvSpPr>
              <p:nvPr/>
            </p:nvSpPr>
            <p:spPr>
              <a:xfrm>
                <a:off x="1043608" y="4653136"/>
                <a:ext cx="4572000" cy="1445717"/>
              </a:xfrm>
              <a:prstGeom prst="rect">
                <a:avLst/>
              </a:prstGeom>
              <a:blipFill rotWithShape="1">
                <a:blip r:embed="rId2"/>
                <a:stretch>
                  <a:fillRect l="-667" b="-4641"/>
                </a:stretch>
              </a:blipFill>
            </p:spPr>
            <p:txBody>
              <a:bodyPr/>
              <a:lstStyle/>
              <a:p>
                <a:r>
                  <a:rPr lang="es-EC">
                    <a:noFill/>
                  </a:rPr>
                  <a:t> </a:t>
                </a:r>
              </a:p>
            </p:txBody>
          </p:sp>
        </mc:Fallback>
      </mc:AlternateContent>
      <p:sp>
        <p:nvSpPr>
          <p:cNvPr id="6" name="5 Rectángulo"/>
          <p:cNvSpPr/>
          <p:nvPr/>
        </p:nvSpPr>
        <p:spPr>
          <a:xfrm>
            <a:off x="5364088" y="4621525"/>
            <a:ext cx="3204864" cy="1477328"/>
          </a:xfrm>
          <a:prstGeom prst="rect">
            <a:avLst/>
          </a:prstGeom>
        </p:spPr>
        <p:txBody>
          <a:bodyPr wrap="square">
            <a:spAutoFit/>
          </a:bodyPr>
          <a:lstStyle/>
          <a:p>
            <a:pPr algn="just"/>
            <a:r>
              <a:rPr lang="es-ES" dirty="0" smtClean="0"/>
              <a:t>Valor promedio de 7.76</a:t>
            </a:r>
            <a:r>
              <a:rPr lang="es-ES" dirty="0"/>
              <a:t>% porcentaje no aceptable </a:t>
            </a:r>
            <a:r>
              <a:rPr lang="es-ES" dirty="0" smtClean="0"/>
              <a:t>por </a:t>
            </a:r>
            <a:r>
              <a:rPr lang="es-ES" dirty="0"/>
              <a:t>el MOP-001F-2002 para el tráfico previsto del diseño </a:t>
            </a:r>
            <a:endParaRPr lang="es-ES" dirty="0" smtClean="0"/>
          </a:p>
          <a:p>
            <a:pPr algn="just"/>
            <a:r>
              <a:rPr lang="es-ES" dirty="0" smtClean="0"/>
              <a:t>valor </a:t>
            </a:r>
            <a:r>
              <a:rPr lang="es-ES" dirty="0"/>
              <a:t>mínimo 3% y máximo 5%.</a:t>
            </a:r>
            <a:endParaRPr lang="es-EC" dirty="0"/>
          </a:p>
        </p:txBody>
      </p:sp>
    </p:spTree>
    <p:extLst>
      <p:ext uri="{BB962C8B-B14F-4D97-AF65-F5344CB8AC3E}">
        <p14:creationId xmlns:p14="http://schemas.microsoft.com/office/powerpoint/2010/main" val="25631068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75610"/>
            <a:ext cx="8229600" cy="833110"/>
          </a:xfrm>
        </p:spPr>
        <p:txBody>
          <a:bodyPr>
            <a:normAutofit/>
          </a:bodyPr>
          <a:lstStyle/>
          <a:p>
            <a:r>
              <a:rPr lang="es-EC" sz="3600" dirty="0" smtClean="0"/>
              <a:t>Recubrimiento y peladura ASTM D 2172</a:t>
            </a:r>
            <a:endParaRPr lang="es-EC" sz="3600" dirty="0"/>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08721"/>
            <a:ext cx="4392488"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908720"/>
            <a:ext cx="4202435" cy="42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251520" y="5373216"/>
            <a:ext cx="8299766" cy="1077218"/>
          </a:xfrm>
          <a:prstGeom prst="rect">
            <a:avLst/>
          </a:prstGeom>
        </p:spPr>
        <p:txBody>
          <a:bodyPr wrap="square">
            <a:spAutoFit/>
          </a:bodyPr>
          <a:lstStyle/>
          <a:p>
            <a:r>
              <a:rPr lang="es-ES" sz="1600" dirty="0"/>
              <a:t>D</a:t>
            </a:r>
            <a:r>
              <a:rPr lang="es-ES" sz="1600" dirty="0" smtClean="0"/>
              <a:t>iseño </a:t>
            </a:r>
            <a:r>
              <a:rPr lang="es-ES" sz="1600" dirty="0"/>
              <a:t>inicial de la mezcla asfáltica  se deberá incluir aditivo de adherencia, </a:t>
            </a:r>
            <a:r>
              <a:rPr lang="es-ES" sz="1600" dirty="0" smtClean="0"/>
              <a:t>las </a:t>
            </a:r>
            <a:r>
              <a:rPr lang="es-ES" sz="1600" dirty="0"/>
              <a:t>muestras ensayadas </a:t>
            </a:r>
            <a:r>
              <a:rPr lang="es-ES" sz="1600" dirty="0" smtClean="0"/>
              <a:t>reflejan </a:t>
            </a:r>
            <a:r>
              <a:rPr lang="es-ES" sz="1600" dirty="0"/>
              <a:t>una adecuada adherencia entre en Agregado mineral y el material bituminoso con aproximadamente del 95% de adherencia valor que es aceptable para las condiciones iniciales de colocación de carpeta asfáltica la misma que se encontraba en un 96%.</a:t>
            </a:r>
            <a:endParaRPr lang="es-EC" sz="1600" dirty="0"/>
          </a:p>
        </p:txBody>
      </p:sp>
    </p:spTree>
    <p:extLst>
      <p:ext uri="{BB962C8B-B14F-4D97-AF65-F5344CB8AC3E}">
        <p14:creationId xmlns:p14="http://schemas.microsoft.com/office/powerpoint/2010/main" val="32863538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fontScale="90000"/>
          </a:bodyPr>
          <a:lstStyle/>
          <a:p>
            <a:r>
              <a:rPr lang="es-EC" sz="3600" b="1" dirty="0" smtClean="0"/>
              <a:t>Expansión de Asfalto Modificado Muestra  N° 7</a:t>
            </a:r>
            <a:endParaRPr lang="es-EC" sz="3600" b="1" dirty="0"/>
          </a:p>
        </p:txBody>
      </p:sp>
      <p:pic>
        <p:nvPicPr>
          <p:cNvPr id="4" name="7 Imagen" descr="https://scontent-mia1-1.xx.fbcdn.net/hphotos-xfl1/v/t1.0-9/1909705_1257740920906594_8892342950616527791_n.jpg?oh=9a1c4a65a603ed12be846ff3d2614640&amp;oe=5716685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274763"/>
            <a:ext cx="4042792" cy="3162349"/>
          </a:xfrm>
          <a:prstGeom prst="rect">
            <a:avLst/>
          </a:prstGeom>
          <a:noFill/>
          <a:extLst>
            <a:ext uri="{909E8E84-426E-40DD-AFC4-6F175D3DCCD1}">
              <a14:hiddenFill xmlns:a14="http://schemas.microsoft.com/office/drawing/2010/main">
                <a:solidFill>
                  <a:srgbClr val="FFFFFF"/>
                </a:solidFill>
              </a14:hiddenFill>
            </a:ext>
          </a:extLst>
        </p:spPr>
      </p:pic>
      <p:pic>
        <p:nvPicPr>
          <p:cNvPr id="5" name="5 Imagen" descr="https://scontent-mia1-1.xx.fbcdn.net/hphotos-xtf1/v/t1.0-9/12360104_1257740544239965_3690208544898554139_n.jpg?oh=b338f985d122b8643254e214db612af4&amp;oe=570994C5"/>
          <p:cNvPicPr>
            <a:picLocks noChangeAspect="1" noChangeArrowheads="1"/>
          </p:cNvPicPr>
          <p:nvPr/>
        </p:nvPicPr>
        <p:blipFill rotWithShape="1">
          <a:blip r:embed="rId3">
            <a:extLst>
              <a:ext uri="{28A0092B-C50C-407E-A947-70E740481C1C}">
                <a14:useLocalDpi xmlns:a14="http://schemas.microsoft.com/office/drawing/2010/main" val="0"/>
              </a:ext>
            </a:extLst>
          </a:blip>
          <a:srcRect l="25695" t="6466" r="27951" b="7326"/>
          <a:stretch/>
        </p:blipFill>
        <p:spPr bwMode="auto">
          <a:xfrm>
            <a:off x="4788024" y="1268760"/>
            <a:ext cx="3744416" cy="31683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5 Tabla"/>
          <p:cNvGraphicFramePr>
            <a:graphicFrameLocks noGrp="1"/>
          </p:cNvGraphicFramePr>
          <p:nvPr>
            <p:extLst>
              <p:ext uri="{D42A27DB-BD31-4B8C-83A1-F6EECF244321}">
                <p14:modId xmlns:p14="http://schemas.microsoft.com/office/powerpoint/2010/main" val="2210856788"/>
              </p:ext>
            </p:extLst>
          </p:nvPr>
        </p:nvGraphicFramePr>
        <p:xfrm>
          <a:off x="3385194" y="4581128"/>
          <a:ext cx="2987005" cy="1950720"/>
        </p:xfrm>
        <a:graphic>
          <a:graphicData uri="http://schemas.openxmlformats.org/drawingml/2006/table">
            <a:tbl>
              <a:tblPr>
                <a:tableStyleId>{5C22544A-7EE6-4342-B048-85BDC9FD1C3A}</a:tableStyleId>
              </a:tblPr>
              <a:tblGrid>
                <a:gridCol w="1767819"/>
                <a:gridCol w="1219186"/>
              </a:tblGrid>
              <a:tr h="190500">
                <a:tc>
                  <a:txBody>
                    <a:bodyPr/>
                    <a:lstStyle/>
                    <a:p>
                      <a:pPr algn="ctr" fontAlgn="b"/>
                      <a:r>
                        <a:rPr lang="es-EC" sz="1600" u="none" strike="noStrike" dirty="0">
                          <a:effectLst/>
                        </a:rPr>
                        <a:t>INICIAL</a:t>
                      </a:r>
                      <a:endParaRPr lang="es-EC" sz="1600" b="0" i="0" u="none" strike="noStrike" dirty="0">
                        <a:solidFill>
                          <a:srgbClr val="000000"/>
                        </a:solidFill>
                        <a:effectLst/>
                        <a:latin typeface="Calibri"/>
                      </a:endParaRPr>
                    </a:p>
                  </a:txBody>
                  <a:tcPr marL="0" marR="0" marT="0" marB="0" anchor="b"/>
                </a:tc>
                <a:tc>
                  <a:txBody>
                    <a:bodyPr/>
                    <a:lstStyle/>
                    <a:p>
                      <a:pPr algn="l" fontAlgn="b"/>
                      <a:endParaRPr lang="es-EC" sz="1600" b="0" i="0" u="none" strike="noStrike">
                        <a:solidFill>
                          <a:srgbClr val="000000"/>
                        </a:solidFill>
                        <a:effectLst/>
                        <a:latin typeface="Calibri"/>
                      </a:endParaRPr>
                    </a:p>
                  </a:txBody>
                  <a:tcPr marL="0" marR="0" marT="0" marB="0" anchor="b"/>
                </a:tc>
              </a:tr>
              <a:tr h="190500">
                <a:tc>
                  <a:txBody>
                    <a:bodyPr/>
                    <a:lstStyle/>
                    <a:p>
                      <a:pPr algn="ctr" fontAlgn="b"/>
                      <a:r>
                        <a:rPr lang="es-EC" sz="1600" u="none" strike="noStrike">
                          <a:effectLst/>
                        </a:rPr>
                        <a:t>ALTURA N°1</a:t>
                      </a:r>
                      <a:endParaRPr lang="es-EC" sz="1600" b="0" i="0" u="none" strike="noStrike">
                        <a:solidFill>
                          <a:srgbClr val="000000"/>
                        </a:solidFill>
                        <a:effectLst/>
                        <a:latin typeface="Calibri"/>
                      </a:endParaRPr>
                    </a:p>
                  </a:txBody>
                  <a:tcPr marL="0" marR="0" marT="0" marB="0" anchor="b"/>
                </a:tc>
                <a:tc>
                  <a:txBody>
                    <a:bodyPr/>
                    <a:lstStyle/>
                    <a:p>
                      <a:pPr algn="l" fontAlgn="b"/>
                      <a:r>
                        <a:rPr lang="es-EC" sz="1600" u="none" strike="noStrike">
                          <a:effectLst/>
                        </a:rPr>
                        <a:t>124,6 mm</a:t>
                      </a:r>
                      <a:endParaRPr lang="es-EC" sz="1600" b="0" i="0" u="none" strike="noStrike">
                        <a:solidFill>
                          <a:srgbClr val="000000"/>
                        </a:solidFill>
                        <a:effectLst/>
                        <a:latin typeface="Calibri"/>
                      </a:endParaRPr>
                    </a:p>
                  </a:txBody>
                  <a:tcPr marL="0" marR="0" marT="0" marB="0" anchor="b"/>
                </a:tc>
              </a:tr>
              <a:tr h="190500">
                <a:tc>
                  <a:txBody>
                    <a:bodyPr/>
                    <a:lstStyle/>
                    <a:p>
                      <a:pPr algn="ctr" fontAlgn="b"/>
                      <a:r>
                        <a:rPr lang="es-EC" sz="1600" u="none" strike="noStrike">
                          <a:effectLst/>
                        </a:rPr>
                        <a:t>DIAMETRO N°1</a:t>
                      </a:r>
                      <a:endParaRPr lang="es-EC" sz="1600" b="0" i="0" u="none" strike="noStrike">
                        <a:solidFill>
                          <a:srgbClr val="000000"/>
                        </a:solidFill>
                        <a:effectLst/>
                        <a:latin typeface="Calibri"/>
                      </a:endParaRPr>
                    </a:p>
                  </a:txBody>
                  <a:tcPr marL="0" marR="0" marT="0" marB="0" anchor="b"/>
                </a:tc>
                <a:tc>
                  <a:txBody>
                    <a:bodyPr/>
                    <a:lstStyle/>
                    <a:p>
                      <a:pPr algn="l" fontAlgn="b"/>
                      <a:r>
                        <a:rPr lang="es-EC" sz="1600" u="none" strike="noStrike">
                          <a:effectLst/>
                        </a:rPr>
                        <a:t>942,5 mm</a:t>
                      </a:r>
                      <a:endParaRPr lang="es-EC" sz="1600" b="0" i="0" u="none" strike="noStrike">
                        <a:solidFill>
                          <a:srgbClr val="000000"/>
                        </a:solidFill>
                        <a:effectLst/>
                        <a:latin typeface="Calibri"/>
                      </a:endParaRPr>
                    </a:p>
                  </a:txBody>
                  <a:tcPr marL="0" marR="0" marT="0" marB="0" anchor="b"/>
                </a:tc>
              </a:tr>
              <a:tr h="200025">
                <a:tc>
                  <a:txBody>
                    <a:bodyPr/>
                    <a:lstStyle/>
                    <a:p>
                      <a:pPr algn="ctr" fontAlgn="b"/>
                      <a:r>
                        <a:rPr lang="es-EC" sz="1600" u="none" strike="noStrike">
                          <a:effectLst/>
                        </a:rPr>
                        <a:t>DIAMETRO N°2</a:t>
                      </a:r>
                      <a:endParaRPr lang="es-EC" sz="1600" b="0" i="0" u="none" strike="noStrike">
                        <a:solidFill>
                          <a:srgbClr val="000000"/>
                        </a:solidFill>
                        <a:effectLst/>
                        <a:latin typeface="Calibri"/>
                      </a:endParaRPr>
                    </a:p>
                  </a:txBody>
                  <a:tcPr marL="0" marR="0" marT="0" marB="0" anchor="b"/>
                </a:tc>
                <a:tc>
                  <a:txBody>
                    <a:bodyPr/>
                    <a:lstStyle/>
                    <a:p>
                      <a:pPr algn="l" fontAlgn="b"/>
                      <a:r>
                        <a:rPr lang="es-EC" sz="1600" u="none" strike="noStrike">
                          <a:effectLst/>
                        </a:rPr>
                        <a:t>943,1 mm</a:t>
                      </a:r>
                      <a:endParaRPr lang="es-EC" sz="1600" b="0" i="0" u="none" strike="noStrike">
                        <a:solidFill>
                          <a:srgbClr val="000000"/>
                        </a:solidFill>
                        <a:effectLst/>
                        <a:latin typeface="Calibri"/>
                      </a:endParaRPr>
                    </a:p>
                  </a:txBody>
                  <a:tcPr marL="0" marR="0" marT="0" marB="0" anchor="b"/>
                </a:tc>
              </a:tr>
              <a:tr h="190500">
                <a:tc>
                  <a:txBody>
                    <a:bodyPr/>
                    <a:lstStyle/>
                    <a:p>
                      <a:pPr algn="ctr" fontAlgn="b"/>
                      <a:r>
                        <a:rPr lang="es-EC" sz="1600" u="none" strike="noStrike">
                          <a:effectLst/>
                        </a:rPr>
                        <a:t>FINAL</a:t>
                      </a:r>
                      <a:endParaRPr lang="es-EC" sz="1600" b="0" i="0" u="none" strike="noStrike">
                        <a:solidFill>
                          <a:srgbClr val="000000"/>
                        </a:solidFill>
                        <a:effectLst/>
                        <a:latin typeface="Calibri"/>
                      </a:endParaRPr>
                    </a:p>
                  </a:txBody>
                  <a:tcPr marL="0" marR="0" marT="0" marB="0" anchor="b"/>
                </a:tc>
                <a:tc>
                  <a:txBody>
                    <a:bodyPr/>
                    <a:lstStyle/>
                    <a:p>
                      <a:pPr algn="l" fontAlgn="b"/>
                      <a:endParaRPr lang="es-EC" sz="1600" b="0" i="0" u="none" strike="noStrike">
                        <a:solidFill>
                          <a:srgbClr val="000000"/>
                        </a:solidFill>
                        <a:effectLst/>
                        <a:latin typeface="Calibri"/>
                      </a:endParaRPr>
                    </a:p>
                  </a:txBody>
                  <a:tcPr marL="0" marR="0" marT="0" marB="0" anchor="b"/>
                </a:tc>
              </a:tr>
              <a:tr h="190500">
                <a:tc>
                  <a:txBody>
                    <a:bodyPr/>
                    <a:lstStyle/>
                    <a:p>
                      <a:pPr algn="ctr" fontAlgn="b"/>
                      <a:r>
                        <a:rPr lang="es-EC" sz="1600" u="none" strike="noStrike">
                          <a:effectLst/>
                        </a:rPr>
                        <a:t>ALTURA N°1</a:t>
                      </a:r>
                      <a:endParaRPr lang="es-EC" sz="1600" b="0" i="0" u="none" strike="noStrike">
                        <a:solidFill>
                          <a:srgbClr val="000000"/>
                        </a:solidFill>
                        <a:effectLst/>
                        <a:latin typeface="Calibri"/>
                      </a:endParaRPr>
                    </a:p>
                  </a:txBody>
                  <a:tcPr marL="0" marR="0" marT="0" marB="0" anchor="b"/>
                </a:tc>
                <a:tc>
                  <a:txBody>
                    <a:bodyPr/>
                    <a:lstStyle/>
                    <a:p>
                      <a:pPr algn="l" fontAlgn="b"/>
                      <a:r>
                        <a:rPr lang="es-EC" sz="1600" u="none" strike="noStrike">
                          <a:effectLst/>
                        </a:rPr>
                        <a:t>124,5 mm</a:t>
                      </a:r>
                      <a:endParaRPr lang="es-EC" sz="1600" b="0" i="0" u="none" strike="noStrike">
                        <a:solidFill>
                          <a:srgbClr val="000000"/>
                        </a:solidFill>
                        <a:effectLst/>
                        <a:latin typeface="Calibri"/>
                      </a:endParaRPr>
                    </a:p>
                  </a:txBody>
                  <a:tcPr marL="0" marR="0" marT="0" marB="0" anchor="b"/>
                </a:tc>
              </a:tr>
              <a:tr h="190500">
                <a:tc>
                  <a:txBody>
                    <a:bodyPr/>
                    <a:lstStyle/>
                    <a:p>
                      <a:pPr algn="ctr" fontAlgn="b"/>
                      <a:r>
                        <a:rPr lang="es-EC" sz="1600" u="none" strike="noStrike">
                          <a:effectLst/>
                        </a:rPr>
                        <a:t>DIAMETRO N°1</a:t>
                      </a:r>
                      <a:endParaRPr lang="es-EC" sz="1600" b="0" i="0" u="none" strike="noStrike">
                        <a:solidFill>
                          <a:srgbClr val="000000"/>
                        </a:solidFill>
                        <a:effectLst/>
                        <a:latin typeface="Calibri"/>
                      </a:endParaRPr>
                    </a:p>
                  </a:txBody>
                  <a:tcPr marL="0" marR="0" marT="0" marB="0" anchor="b"/>
                </a:tc>
                <a:tc>
                  <a:txBody>
                    <a:bodyPr/>
                    <a:lstStyle/>
                    <a:p>
                      <a:pPr algn="l" fontAlgn="b"/>
                      <a:r>
                        <a:rPr lang="es-EC" sz="1600" u="none" strike="noStrike">
                          <a:effectLst/>
                        </a:rPr>
                        <a:t>942,6 mm</a:t>
                      </a:r>
                      <a:endParaRPr lang="es-EC" sz="1600" b="0" i="0" u="none" strike="noStrike">
                        <a:solidFill>
                          <a:srgbClr val="000000"/>
                        </a:solidFill>
                        <a:effectLst/>
                        <a:latin typeface="Calibri"/>
                      </a:endParaRPr>
                    </a:p>
                  </a:txBody>
                  <a:tcPr marL="0" marR="0" marT="0" marB="0" anchor="b"/>
                </a:tc>
              </a:tr>
              <a:tr h="200025">
                <a:tc>
                  <a:txBody>
                    <a:bodyPr/>
                    <a:lstStyle/>
                    <a:p>
                      <a:pPr algn="ctr" fontAlgn="b"/>
                      <a:r>
                        <a:rPr lang="es-EC" sz="1600" u="none" strike="noStrike" dirty="0">
                          <a:effectLst/>
                        </a:rPr>
                        <a:t>DIAMETRO N°2</a:t>
                      </a:r>
                      <a:endParaRPr lang="es-EC" sz="1600" b="0" i="0" u="none" strike="noStrike" dirty="0">
                        <a:solidFill>
                          <a:srgbClr val="000000"/>
                        </a:solidFill>
                        <a:effectLst/>
                        <a:latin typeface="Calibri"/>
                      </a:endParaRPr>
                    </a:p>
                  </a:txBody>
                  <a:tcPr marL="0" marR="0" marT="0" marB="0" anchor="b"/>
                </a:tc>
                <a:tc>
                  <a:txBody>
                    <a:bodyPr/>
                    <a:lstStyle/>
                    <a:p>
                      <a:pPr algn="l" fontAlgn="b"/>
                      <a:r>
                        <a:rPr lang="es-EC" sz="1600" u="none" strike="noStrike" dirty="0">
                          <a:effectLst/>
                        </a:rPr>
                        <a:t>943,3 mm</a:t>
                      </a:r>
                      <a:endParaRPr lang="es-EC" sz="1600" b="0" i="0" u="none" strike="noStrike" dirty="0">
                        <a:solidFill>
                          <a:srgbClr val="000000"/>
                        </a:solidFill>
                        <a:effectLst/>
                        <a:latin typeface="Calibri"/>
                      </a:endParaRPr>
                    </a:p>
                  </a:txBody>
                  <a:tcPr marL="0" marR="0" marT="0" marB="0" anchor="b"/>
                </a:tc>
              </a:tr>
            </a:tbl>
          </a:graphicData>
        </a:graphic>
      </p:graphicFrame>
    </p:spTree>
    <p:extLst>
      <p:ext uri="{BB962C8B-B14F-4D97-AF65-F5344CB8AC3E}">
        <p14:creationId xmlns:p14="http://schemas.microsoft.com/office/powerpoint/2010/main" val="18067468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noAutofit/>
          </a:bodyPr>
          <a:lstStyle/>
          <a:p>
            <a:r>
              <a:rPr lang="es-EC" sz="3200" b="1" dirty="0" smtClean="0"/>
              <a:t>Expansión de Asfalto Modificado muestra N°16</a:t>
            </a:r>
            <a:endParaRPr lang="es-EC" sz="3200" b="1"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2049237244"/>
              </p:ext>
            </p:extLst>
          </p:nvPr>
        </p:nvGraphicFramePr>
        <p:xfrm>
          <a:off x="3491880" y="4437112"/>
          <a:ext cx="2448272" cy="2016224"/>
        </p:xfrm>
        <a:graphic>
          <a:graphicData uri="http://schemas.openxmlformats.org/drawingml/2006/table">
            <a:tbl>
              <a:tblPr>
                <a:tableStyleId>{5C22544A-7EE6-4342-B048-85BDC9FD1C3A}</a:tableStyleId>
              </a:tblPr>
              <a:tblGrid>
                <a:gridCol w="1448977"/>
                <a:gridCol w="999295"/>
              </a:tblGrid>
              <a:tr h="203295">
                <a:tc>
                  <a:txBody>
                    <a:bodyPr/>
                    <a:lstStyle/>
                    <a:p>
                      <a:pPr algn="ctr" fontAlgn="b"/>
                      <a:r>
                        <a:rPr lang="es-EC" sz="1200" u="none" strike="noStrike" dirty="0">
                          <a:effectLst/>
                        </a:rPr>
                        <a:t>INICIAL</a:t>
                      </a:r>
                      <a:endParaRPr lang="es-EC" sz="1200" b="0" i="0" u="none" strike="noStrike" dirty="0">
                        <a:solidFill>
                          <a:srgbClr val="000000"/>
                        </a:solidFill>
                        <a:effectLst/>
                        <a:latin typeface="Calibri"/>
                      </a:endParaRPr>
                    </a:p>
                  </a:txBody>
                  <a:tcPr marL="0" marR="0" marT="0" marB="0" anchor="b"/>
                </a:tc>
                <a:tc>
                  <a:txBody>
                    <a:bodyPr/>
                    <a:lstStyle/>
                    <a:p>
                      <a:pPr algn="l" fontAlgn="b"/>
                      <a:endParaRPr lang="es-EC" sz="1200" b="0" i="0" u="none" strike="noStrike">
                        <a:solidFill>
                          <a:srgbClr val="000000"/>
                        </a:solidFill>
                        <a:effectLst/>
                        <a:latin typeface="Calibri"/>
                      </a:endParaRPr>
                    </a:p>
                  </a:txBody>
                  <a:tcPr marL="0" marR="0" marT="0" marB="0" anchor="b"/>
                </a:tc>
              </a:tr>
              <a:tr h="300761">
                <a:tc>
                  <a:txBody>
                    <a:bodyPr/>
                    <a:lstStyle/>
                    <a:p>
                      <a:pPr algn="ctr" fontAlgn="b"/>
                      <a:r>
                        <a:rPr lang="es-EC" sz="1200" u="none" strike="noStrike">
                          <a:effectLst/>
                        </a:rPr>
                        <a:t>ALTURA N°1</a:t>
                      </a:r>
                      <a:endParaRPr lang="es-EC" sz="1200" b="0" i="0" u="none" strike="noStrike">
                        <a:solidFill>
                          <a:srgbClr val="000000"/>
                        </a:solidFill>
                        <a:effectLst/>
                        <a:latin typeface="Calibri"/>
                      </a:endParaRPr>
                    </a:p>
                  </a:txBody>
                  <a:tcPr marL="0" marR="0" marT="0" marB="0" anchor="b"/>
                </a:tc>
                <a:tc>
                  <a:txBody>
                    <a:bodyPr/>
                    <a:lstStyle/>
                    <a:p>
                      <a:pPr algn="l" fontAlgn="b"/>
                      <a:r>
                        <a:rPr lang="es-EC" sz="1200" u="none" strike="noStrike">
                          <a:effectLst/>
                        </a:rPr>
                        <a:t>124,50 mm</a:t>
                      </a:r>
                      <a:endParaRPr lang="es-EC" sz="1200" b="0" i="0" u="none" strike="noStrike">
                        <a:solidFill>
                          <a:srgbClr val="000000"/>
                        </a:solidFill>
                        <a:effectLst/>
                        <a:latin typeface="Calibri"/>
                      </a:endParaRPr>
                    </a:p>
                  </a:txBody>
                  <a:tcPr marL="0" marR="0" marT="0" marB="0" anchor="b"/>
                </a:tc>
              </a:tr>
              <a:tr h="300761">
                <a:tc>
                  <a:txBody>
                    <a:bodyPr/>
                    <a:lstStyle/>
                    <a:p>
                      <a:pPr algn="ctr" fontAlgn="b"/>
                      <a:r>
                        <a:rPr lang="es-EC" sz="1200" u="none" strike="noStrike">
                          <a:effectLst/>
                        </a:rPr>
                        <a:t>DIAMETRO N°1</a:t>
                      </a:r>
                      <a:endParaRPr lang="es-EC" sz="1200" b="0" i="0" u="none" strike="noStrike">
                        <a:solidFill>
                          <a:srgbClr val="000000"/>
                        </a:solidFill>
                        <a:effectLst/>
                        <a:latin typeface="Calibri"/>
                      </a:endParaRPr>
                    </a:p>
                  </a:txBody>
                  <a:tcPr marL="0" marR="0" marT="0" marB="0" anchor="b"/>
                </a:tc>
                <a:tc>
                  <a:txBody>
                    <a:bodyPr/>
                    <a:lstStyle/>
                    <a:p>
                      <a:pPr algn="l" fontAlgn="b"/>
                      <a:r>
                        <a:rPr lang="es-EC" sz="1200" u="none" strike="noStrike">
                          <a:effectLst/>
                        </a:rPr>
                        <a:t>943,00 mm</a:t>
                      </a:r>
                      <a:endParaRPr lang="es-EC" sz="1200" b="0" i="0" u="none" strike="noStrike">
                        <a:solidFill>
                          <a:srgbClr val="000000"/>
                        </a:solidFill>
                        <a:effectLst/>
                        <a:latin typeface="Calibri"/>
                      </a:endParaRPr>
                    </a:p>
                  </a:txBody>
                  <a:tcPr marL="0" marR="0" marT="0" marB="0" anchor="b"/>
                </a:tc>
              </a:tr>
              <a:tr h="300761">
                <a:tc>
                  <a:txBody>
                    <a:bodyPr/>
                    <a:lstStyle/>
                    <a:p>
                      <a:pPr algn="ctr" fontAlgn="b"/>
                      <a:r>
                        <a:rPr lang="es-EC" sz="1200" u="none" strike="noStrike">
                          <a:effectLst/>
                        </a:rPr>
                        <a:t>DIAMETRO N°2</a:t>
                      </a:r>
                      <a:endParaRPr lang="es-EC" sz="1200" b="0" i="0" u="none" strike="noStrike">
                        <a:solidFill>
                          <a:srgbClr val="000000"/>
                        </a:solidFill>
                        <a:effectLst/>
                        <a:latin typeface="Calibri"/>
                      </a:endParaRPr>
                    </a:p>
                  </a:txBody>
                  <a:tcPr marL="0" marR="0" marT="0" marB="0" anchor="b"/>
                </a:tc>
                <a:tc>
                  <a:txBody>
                    <a:bodyPr/>
                    <a:lstStyle/>
                    <a:p>
                      <a:pPr algn="l" fontAlgn="b"/>
                      <a:r>
                        <a:rPr lang="es-EC" sz="1200" u="none" strike="noStrike">
                          <a:effectLst/>
                        </a:rPr>
                        <a:t>942,60 mm</a:t>
                      </a:r>
                      <a:endParaRPr lang="es-EC" sz="1200" b="0" i="0" u="none" strike="noStrike">
                        <a:solidFill>
                          <a:srgbClr val="000000"/>
                        </a:solidFill>
                        <a:effectLst/>
                        <a:latin typeface="Calibri"/>
                      </a:endParaRPr>
                    </a:p>
                  </a:txBody>
                  <a:tcPr marL="0" marR="0" marT="0" marB="0" anchor="b"/>
                </a:tc>
              </a:tr>
              <a:tr h="203295">
                <a:tc>
                  <a:txBody>
                    <a:bodyPr/>
                    <a:lstStyle/>
                    <a:p>
                      <a:pPr algn="ctr" fontAlgn="b"/>
                      <a:r>
                        <a:rPr lang="es-EC" sz="1200" u="none" strike="noStrike">
                          <a:effectLst/>
                        </a:rPr>
                        <a:t>FINAL</a:t>
                      </a:r>
                      <a:endParaRPr lang="es-EC" sz="1200" b="0" i="0" u="none" strike="noStrike">
                        <a:solidFill>
                          <a:srgbClr val="000000"/>
                        </a:solidFill>
                        <a:effectLst/>
                        <a:latin typeface="Calibri"/>
                      </a:endParaRPr>
                    </a:p>
                  </a:txBody>
                  <a:tcPr marL="0" marR="0" marT="0" marB="0" anchor="b"/>
                </a:tc>
                <a:tc>
                  <a:txBody>
                    <a:bodyPr/>
                    <a:lstStyle/>
                    <a:p>
                      <a:pPr algn="l" fontAlgn="b"/>
                      <a:endParaRPr lang="es-EC" sz="1200" b="0" i="0" u="none" strike="noStrike">
                        <a:solidFill>
                          <a:srgbClr val="000000"/>
                        </a:solidFill>
                        <a:effectLst/>
                        <a:latin typeface="Calibri"/>
                      </a:endParaRPr>
                    </a:p>
                  </a:txBody>
                  <a:tcPr marL="0" marR="0" marT="0" marB="0" anchor="b"/>
                </a:tc>
              </a:tr>
              <a:tr h="300761">
                <a:tc>
                  <a:txBody>
                    <a:bodyPr/>
                    <a:lstStyle/>
                    <a:p>
                      <a:pPr algn="ctr" fontAlgn="b"/>
                      <a:r>
                        <a:rPr lang="es-EC" sz="1200" u="none" strike="noStrike">
                          <a:effectLst/>
                        </a:rPr>
                        <a:t>ALTURA N°1</a:t>
                      </a:r>
                      <a:endParaRPr lang="es-EC" sz="1200" b="0" i="0" u="none" strike="noStrike">
                        <a:solidFill>
                          <a:srgbClr val="000000"/>
                        </a:solidFill>
                        <a:effectLst/>
                        <a:latin typeface="Calibri"/>
                      </a:endParaRPr>
                    </a:p>
                  </a:txBody>
                  <a:tcPr marL="0" marR="0" marT="0" marB="0" anchor="b"/>
                </a:tc>
                <a:tc>
                  <a:txBody>
                    <a:bodyPr/>
                    <a:lstStyle/>
                    <a:p>
                      <a:pPr algn="l" fontAlgn="b"/>
                      <a:r>
                        <a:rPr lang="es-EC" sz="1200" u="none" strike="noStrike">
                          <a:effectLst/>
                        </a:rPr>
                        <a:t>124,45 mm</a:t>
                      </a:r>
                      <a:endParaRPr lang="es-EC" sz="1200" b="0" i="0" u="none" strike="noStrike">
                        <a:solidFill>
                          <a:srgbClr val="000000"/>
                        </a:solidFill>
                        <a:effectLst/>
                        <a:latin typeface="Calibri"/>
                      </a:endParaRPr>
                    </a:p>
                  </a:txBody>
                  <a:tcPr marL="0" marR="0" marT="0" marB="0" anchor="b"/>
                </a:tc>
              </a:tr>
              <a:tr h="203295">
                <a:tc>
                  <a:txBody>
                    <a:bodyPr/>
                    <a:lstStyle/>
                    <a:p>
                      <a:pPr algn="ctr" fontAlgn="b"/>
                      <a:r>
                        <a:rPr lang="es-EC" sz="1200" u="none" strike="noStrike">
                          <a:effectLst/>
                        </a:rPr>
                        <a:t>DIAMETRO N°1</a:t>
                      </a:r>
                      <a:endParaRPr lang="es-EC" sz="1200" b="0" i="0" u="none" strike="noStrike">
                        <a:solidFill>
                          <a:srgbClr val="000000"/>
                        </a:solidFill>
                        <a:effectLst/>
                        <a:latin typeface="Calibri"/>
                      </a:endParaRPr>
                    </a:p>
                  </a:txBody>
                  <a:tcPr marL="0" marR="0" marT="0" marB="0" anchor="b"/>
                </a:tc>
                <a:tc>
                  <a:txBody>
                    <a:bodyPr/>
                    <a:lstStyle/>
                    <a:p>
                      <a:pPr algn="l" fontAlgn="b"/>
                      <a:r>
                        <a:rPr lang="es-EC" sz="1200" u="none" strike="noStrike">
                          <a:effectLst/>
                        </a:rPr>
                        <a:t>947,2 mm</a:t>
                      </a:r>
                      <a:endParaRPr lang="es-EC" sz="1200" b="0" i="0" u="none" strike="noStrike">
                        <a:solidFill>
                          <a:srgbClr val="000000"/>
                        </a:solidFill>
                        <a:effectLst/>
                        <a:latin typeface="Calibri"/>
                      </a:endParaRPr>
                    </a:p>
                  </a:txBody>
                  <a:tcPr marL="0" marR="0" marT="0" marB="0" anchor="b"/>
                </a:tc>
              </a:tr>
              <a:tr h="203295">
                <a:tc>
                  <a:txBody>
                    <a:bodyPr/>
                    <a:lstStyle/>
                    <a:p>
                      <a:pPr algn="ctr" fontAlgn="b"/>
                      <a:r>
                        <a:rPr lang="es-EC" sz="1200" u="none" strike="noStrike" dirty="0">
                          <a:effectLst/>
                        </a:rPr>
                        <a:t>DIAMETRO N°2</a:t>
                      </a:r>
                      <a:endParaRPr lang="es-EC" sz="1200" b="0" i="0" u="none" strike="noStrike" dirty="0">
                        <a:solidFill>
                          <a:srgbClr val="000000"/>
                        </a:solidFill>
                        <a:effectLst/>
                        <a:latin typeface="Calibri"/>
                      </a:endParaRPr>
                    </a:p>
                  </a:txBody>
                  <a:tcPr marL="0" marR="0" marT="0" marB="0" anchor="b"/>
                </a:tc>
                <a:tc>
                  <a:txBody>
                    <a:bodyPr/>
                    <a:lstStyle/>
                    <a:p>
                      <a:pPr algn="l" fontAlgn="b"/>
                      <a:r>
                        <a:rPr lang="es-EC" sz="1200" u="none" strike="noStrike" dirty="0">
                          <a:effectLst/>
                        </a:rPr>
                        <a:t>944,2 mm</a:t>
                      </a:r>
                      <a:endParaRPr lang="es-EC" sz="1200" b="0" i="0" u="none" strike="noStrike" dirty="0">
                        <a:solidFill>
                          <a:srgbClr val="000000"/>
                        </a:solidFill>
                        <a:effectLst/>
                        <a:latin typeface="Calibri"/>
                      </a:endParaRPr>
                    </a:p>
                  </a:txBody>
                  <a:tcPr marL="0" marR="0" marT="0" marB="0" anchor="b"/>
                </a:tc>
              </a:tr>
            </a:tbl>
          </a:graphicData>
        </a:graphic>
      </p:graphicFrame>
      <p:pic>
        <p:nvPicPr>
          <p:cNvPr id="4" name="4 Imagen" descr="https://fbcdn-sphotos-h-a.akamaihd.net/hphotos-ak-xaf1/v/t1.0-9/1915850_1257741524239867_331777493174559304_n.jpg?oh=4606204f8652354c00be5ff0cda71327&amp;oe=57170584&amp;__gda__=1460922618_c946ff802792cc7f358532e19be2ac5e"/>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40768"/>
            <a:ext cx="3816424" cy="2952328"/>
          </a:xfrm>
          <a:prstGeom prst="rect">
            <a:avLst/>
          </a:prstGeom>
          <a:noFill/>
          <a:ln>
            <a:noFill/>
          </a:ln>
        </p:spPr>
      </p:pic>
      <p:pic>
        <p:nvPicPr>
          <p:cNvPr id="5" name="6 Imagen" descr="https://fbcdn-sphotos-c-a.akamaihd.net/hphotos-ak-xtf1/v/t1.0-9/10440096_1257740807573272_8568577211791587171_n.jpg?oh=a6425afd77b2508b2ba9e01a1fff5a0e&amp;oe=571230FD&amp;__gda__=1459519061_e7853217ac965625bceb1cde94d3c8be"/>
          <p:cNvPicPr>
            <a:picLocks noChangeAspect="1" noChangeArrowheads="1"/>
          </p:cNvPicPr>
          <p:nvPr/>
        </p:nvPicPr>
        <p:blipFill rotWithShape="1">
          <a:blip r:embed="rId3">
            <a:extLst>
              <a:ext uri="{28A0092B-C50C-407E-A947-70E740481C1C}">
                <a14:useLocalDpi xmlns:a14="http://schemas.microsoft.com/office/drawing/2010/main" val="0"/>
              </a:ext>
            </a:extLst>
          </a:blip>
          <a:srcRect l="8294" r="25062" b="17610"/>
          <a:stretch/>
        </p:blipFill>
        <p:spPr bwMode="auto">
          <a:xfrm>
            <a:off x="5004048" y="1340768"/>
            <a:ext cx="3528392"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5558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9392"/>
            <a:ext cx="8229600" cy="1020234"/>
          </a:xfrm>
        </p:spPr>
        <p:txBody>
          <a:bodyPr>
            <a:noAutofit/>
          </a:bodyPr>
          <a:lstStyle/>
          <a:p>
            <a:r>
              <a:rPr lang="es-EC" sz="2400" b="1" dirty="0" smtClean="0"/>
              <a:t>Ensayos pavimentos Articulados.</a:t>
            </a:r>
            <a:br>
              <a:rPr lang="es-EC" sz="2400" b="1" dirty="0" smtClean="0"/>
            </a:br>
            <a:r>
              <a:rPr lang="es-EC" sz="2400" b="1" dirty="0" smtClean="0"/>
              <a:t>Ensayo de resistencia a la compresión INEN 1485</a:t>
            </a:r>
            <a:endParaRPr lang="es-EC" sz="2400"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199708017"/>
              </p:ext>
            </p:extLst>
          </p:nvPr>
        </p:nvGraphicFramePr>
        <p:xfrm>
          <a:off x="1655676" y="908720"/>
          <a:ext cx="5832648" cy="3168354"/>
        </p:xfrm>
        <a:graphic>
          <a:graphicData uri="http://schemas.openxmlformats.org/drawingml/2006/table">
            <a:tbl>
              <a:tblPr firstRow="1" firstCol="1" bandRow="1">
                <a:tableStyleId>{5C22544A-7EE6-4342-B048-85BDC9FD1C3A}</a:tableStyleId>
              </a:tblPr>
              <a:tblGrid>
                <a:gridCol w="926939"/>
                <a:gridCol w="799815"/>
                <a:gridCol w="875736"/>
                <a:gridCol w="1076132"/>
                <a:gridCol w="1125567"/>
                <a:gridCol w="1028459"/>
              </a:tblGrid>
              <a:tr h="437238">
                <a:tc>
                  <a:txBody>
                    <a:bodyPr/>
                    <a:lstStyle/>
                    <a:p>
                      <a:pPr algn="ctr">
                        <a:lnSpc>
                          <a:spcPct val="115000"/>
                        </a:lnSpc>
                        <a:spcAft>
                          <a:spcPts val="0"/>
                        </a:spcAft>
                      </a:pPr>
                      <a:r>
                        <a:rPr lang="es-EC" sz="1100" dirty="0">
                          <a:effectLst/>
                        </a:rPr>
                        <a:t>N° Adoquín</a:t>
                      </a:r>
                      <a:endParaRPr lang="es-EC" sz="1600" dirty="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Fuerza Kg</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dirty="0">
                          <a:effectLst/>
                        </a:rPr>
                        <a:t>Área Cm</a:t>
                      </a:r>
                      <a:r>
                        <a:rPr lang="es-EC" sz="1100" baseline="30000" dirty="0">
                          <a:effectLst/>
                        </a:rPr>
                        <a:t>2</a:t>
                      </a:r>
                      <a:endParaRPr lang="es-EC" sz="1600" dirty="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Resistencia Mpa (fi)</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fi-fm</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(fi-fm)</a:t>
                      </a:r>
                      <a:r>
                        <a:rPr lang="es-EC" sz="1100" baseline="30000">
                          <a:effectLst/>
                        </a:rPr>
                        <a:t>2</a:t>
                      </a:r>
                      <a:endParaRPr lang="es-EC" sz="1600">
                        <a:solidFill>
                          <a:srgbClr val="000000"/>
                        </a:solidFill>
                        <a:effectLst/>
                        <a:latin typeface="Times New Roman"/>
                        <a:ea typeface="Calibri"/>
                        <a:cs typeface="Angsana New"/>
                      </a:endParaRPr>
                    </a:p>
                  </a:txBody>
                  <a:tcPr marL="68580" marR="68580" marT="0" marB="0"/>
                </a:tc>
              </a:tr>
              <a:tr h="214969">
                <a:tc>
                  <a:txBody>
                    <a:bodyPr/>
                    <a:lstStyle/>
                    <a:p>
                      <a:pPr algn="ctr">
                        <a:lnSpc>
                          <a:spcPct val="115000"/>
                        </a:lnSpc>
                        <a:spcAft>
                          <a:spcPts val="0"/>
                        </a:spcAft>
                      </a:pPr>
                      <a:r>
                        <a:rPr lang="es-EC" sz="1100">
                          <a:effectLst/>
                        </a:rPr>
                        <a:t>1</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120316</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467,62</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25,2</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-10,3</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106,9</a:t>
                      </a:r>
                      <a:endParaRPr lang="es-EC" sz="1600">
                        <a:solidFill>
                          <a:srgbClr val="000000"/>
                        </a:solidFill>
                        <a:effectLst/>
                        <a:latin typeface="Times New Roman"/>
                        <a:ea typeface="Calibri"/>
                        <a:cs typeface="Angsana New"/>
                      </a:endParaRPr>
                    </a:p>
                  </a:txBody>
                  <a:tcPr marL="68580" marR="68580" marT="0" marB="0"/>
                </a:tc>
              </a:tr>
              <a:tr h="214969">
                <a:tc>
                  <a:txBody>
                    <a:bodyPr/>
                    <a:lstStyle/>
                    <a:p>
                      <a:pPr algn="ctr">
                        <a:lnSpc>
                          <a:spcPct val="115000"/>
                        </a:lnSpc>
                        <a:spcAft>
                          <a:spcPts val="0"/>
                        </a:spcAft>
                      </a:pPr>
                      <a:r>
                        <a:rPr lang="es-EC" sz="1100">
                          <a:effectLst/>
                        </a:rPr>
                        <a:t>2</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133580</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430,95</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30,4</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-5,2</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26,8</a:t>
                      </a:r>
                      <a:endParaRPr lang="es-EC" sz="1600">
                        <a:solidFill>
                          <a:srgbClr val="000000"/>
                        </a:solidFill>
                        <a:effectLst/>
                        <a:latin typeface="Times New Roman"/>
                        <a:ea typeface="Calibri"/>
                        <a:cs typeface="Angsana New"/>
                      </a:endParaRPr>
                    </a:p>
                  </a:txBody>
                  <a:tcPr marL="68580" marR="68580" marT="0" marB="0"/>
                </a:tc>
              </a:tr>
              <a:tr h="214969">
                <a:tc>
                  <a:txBody>
                    <a:bodyPr/>
                    <a:lstStyle/>
                    <a:p>
                      <a:pPr algn="ctr">
                        <a:lnSpc>
                          <a:spcPct val="115000"/>
                        </a:lnSpc>
                        <a:spcAft>
                          <a:spcPts val="0"/>
                        </a:spcAft>
                      </a:pPr>
                      <a:r>
                        <a:rPr lang="es-EC" sz="1100">
                          <a:effectLst/>
                        </a:rPr>
                        <a:t>3</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172329</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443,33</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38,1</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2,5</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6,5</a:t>
                      </a:r>
                      <a:endParaRPr lang="es-EC" sz="1600">
                        <a:solidFill>
                          <a:srgbClr val="000000"/>
                        </a:solidFill>
                        <a:effectLst/>
                        <a:latin typeface="Times New Roman"/>
                        <a:ea typeface="Calibri"/>
                        <a:cs typeface="Angsana New"/>
                      </a:endParaRPr>
                    </a:p>
                  </a:txBody>
                  <a:tcPr marL="68580" marR="68580" marT="0" marB="0"/>
                </a:tc>
              </a:tr>
              <a:tr h="214969">
                <a:tc>
                  <a:txBody>
                    <a:bodyPr/>
                    <a:lstStyle/>
                    <a:p>
                      <a:pPr algn="ctr">
                        <a:lnSpc>
                          <a:spcPct val="115000"/>
                        </a:lnSpc>
                        <a:spcAft>
                          <a:spcPts val="0"/>
                        </a:spcAft>
                      </a:pPr>
                      <a:r>
                        <a:rPr lang="es-EC" sz="1100">
                          <a:effectLst/>
                        </a:rPr>
                        <a:t>4</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149920</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459,05</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32,0</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-3,5</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12,6</a:t>
                      </a:r>
                      <a:endParaRPr lang="es-EC" sz="1600">
                        <a:solidFill>
                          <a:srgbClr val="000000"/>
                        </a:solidFill>
                        <a:effectLst/>
                        <a:latin typeface="Times New Roman"/>
                        <a:ea typeface="Calibri"/>
                        <a:cs typeface="Angsana New"/>
                      </a:endParaRPr>
                    </a:p>
                  </a:txBody>
                  <a:tcPr marL="68580" marR="68580" marT="0" marB="0"/>
                </a:tc>
              </a:tr>
              <a:tr h="214969">
                <a:tc>
                  <a:txBody>
                    <a:bodyPr/>
                    <a:lstStyle/>
                    <a:p>
                      <a:pPr algn="ctr">
                        <a:lnSpc>
                          <a:spcPct val="115000"/>
                        </a:lnSpc>
                        <a:spcAft>
                          <a:spcPts val="0"/>
                        </a:spcAft>
                      </a:pPr>
                      <a:r>
                        <a:rPr lang="es-EC" sz="1100">
                          <a:effectLst/>
                        </a:rPr>
                        <a:t>5</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149900</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431,47</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34,1</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-1,5</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2,3</a:t>
                      </a:r>
                      <a:endParaRPr lang="es-EC" sz="1600">
                        <a:solidFill>
                          <a:srgbClr val="000000"/>
                        </a:solidFill>
                        <a:effectLst/>
                        <a:latin typeface="Times New Roman"/>
                        <a:ea typeface="Calibri"/>
                        <a:cs typeface="Angsana New"/>
                      </a:endParaRPr>
                    </a:p>
                  </a:txBody>
                  <a:tcPr marL="68580" marR="68580" marT="0" marB="0"/>
                </a:tc>
              </a:tr>
              <a:tr h="214969">
                <a:tc>
                  <a:txBody>
                    <a:bodyPr/>
                    <a:lstStyle/>
                    <a:p>
                      <a:pPr algn="ctr">
                        <a:lnSpc>
                          <a:spcPct val="115000"/>
                        </a:lnSpc>
                        <a:spcAft>
                          <a:spcPts val="0"/>
                        </a:spcAft>
                      </a:pPr>
                      <a:r>
                        <a:rPr lang="es-EC" sz="1100">
                          <a:effectLst/>
                        </a:rPr>
                        <a:t>6</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124910</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423,51</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28,9</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-6,6</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44,2</a:t>
                      </a:r>
                      <a:endParaRPr lang="es-EC" sz="1600">
                        <a:solidFill>
                          <a:srgbClr val="000000"/>
                        </a:solidFill>
                        <a:effectLst/>
                        <a:latin typeface="Times New Roman"/>
                        <a:ea typeface="Calibri"/>
                        <a:cs typeface="Angsana New"/>
                      </a:endParaRPr>
                    </a:p>
                  </a:txBody>
                  <a:tcPr marL="68580" marR="68580" marT="0" marB="0"/>
                </a:tc>
              </a:tr>
              <a:tr h="214969">
                <a:tc>
                  <a:txBody>
                    <a:bodyPr/>
                    <a:lstStyle/>
                    <a:p>
                      <a:pPr algn="ctr">
                        <a:lnSpc>
                          <a:spcPct val="115000"/>
                        </a:lnSpc>
                        <a:spcAft>
                          <a:spcPts val="0"/>
                        </a:spcAft>
                      </a:pPr>
                      <a:r>
                        <a:rPr lang="es-EC" sz="1100">
                          <a:effectLst/>
                        </a:rPr>
                        <a:t>7</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177078</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420,47</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41,3</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5,7</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32,8</a:t>
                      </a:r>
                      <a:endParaRPr lang="es-EC" sz="1600">
                        <a:solidFill>
                          <a:srgbClr val="000000"/>
                        </a:solidFill>
                        <a:effectLst/>
                        <a:latin typeface="Times New Roman"/>
                        <a:ea typeface="Calibri"/>
                        <a:cs typeface="Angsana New"/>
                      </a:endParaRPr>
                    </a:p>
                  </a:txBody>
                  <a:tcPr marL="68580" marR="68580" marT="0" marB="0"/>
                </a:tc>
              </a:tr>
              <a:tr h="214969">
                <a:tc>
                  <a:txBody>
                    <a:bodyPr/>
                    <a:lstStyle/>
                    <a:p>
                      <a:pPr algn="ctr">
                        <a:lnSpc>
                          <a:spcPct val="115000"/>
                        </a:lnSpc>
                        <a:spcAft>
                          <a:spcPts val="0"/>
                        </a:spcAft>
                      </a:pPr>
                      <a:r>
                        <a:rPr lang="es-EC" sz="1100">
                          <a:effectLst/>
                        </a:rPr>
                        <a:t>8</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192317</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419,34</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45,0</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9,4</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88,4</a:t>
                      </a:r>
                      <a:endParaRPr lang="es-EC" sz="1600">
                        <a:solidFill>
                          <a:srgbClr val="000000"/>
                        </a:solidFill>
                        <a:effectLst/>
                        <a:latin typeface="Times New Roman"/>
                        <a:ea typeface="Calibri"/>
                        <a:cs typeface="Angsana New"/>
                      </a:endParaRPr>
                    </a:p>
                  </a:txBody>
                  <a:tcPr marL="68580" marR="68580" marT="0" marB="0"/>
                </a:tc>
              </a:tr>
              <a:tr h="214969">
                <a:tc>
                  <a:txBody>
                    <a:bodyPr/>
                    <a:lstStyle/>
                    <a:p>
                      <a:pPr algn="ctr">
                        <a:lnSpc>
                          <a:spcPct val="115000"/>
                        </a:lnSpc>
                        <a:spcAft>
                          <a:spcPts val="0"/>
                        </a:spcAft>
                      </a:pPr>
                      <a:r>
                        <a:rPr lang="es-EC" sz="1100">
                          <a:effectLst/>
                        </a:rPr>
                        <a:t>9</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191414</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426,67</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44,0</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8,4</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70,9</a:t>
                      </a:r>
                      <a:endParaRPr lang="es-EC" sz="1600">
                        <a:solidFill>
                          <a:srgbClr val="000000"/>
                        </a:solidFill>
                        <a:effectLst/>
                        <a:latin typeface="Times New Roman"/>
                        <a:ea typeface="Calibri"/>
                        <a:cs typeface="Angsana New"/>
                      </a:endParaRPr>
                    </a:p>
                  </a:txBody>
                  <a:tcPr marL="68580" marR="68580" marT="0" marB="0"/>
                </a:tc>
              </a:tr>
              <a:tr h="214969">
                <a:tc>
                  <a:txBody>
                    <a:bodyPr/>
                    <a:lstStyle/>
                    <a:p>
                      <a:pPr algn="ctr">
                        <a:lnSpc>
                          <a:spcPct val="115000"/>
                        </a:lnSpc>
                        <a:spcAft>
                          <a:spcPts val="0"/>
                        </a:spcAft>
                      </a:pPr>
                      <a:r>
                        <a:rPr lang="es-EC" sz="1100">
                          <a:effectLst/>
                        </a:rPr>
                        <a:t>10</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177930</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475,56</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36,7</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1,1</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1,3</a:t>
                      </a:r>
                      <a:endParaRPr lang="es-EC" sz="1600">
                        <a:solidFill>
                          <a:srgbClr val="000000"/>
                        </a:solidFill>
                        <a:effectLst/>
                        <a:latin typeface="Times New Roman"/>
                        <a:ea typeface="Calibri"/>
                        <a:cs typeface="Angsana New"/>
                      </a:endParaRPr>
                    </a:p>
                  </a:txBody>
                  <a:tcPr marL="68580" marR="68580" marT="0" marB="0"/>
                </a:tc>
              </a:tr>
              <a:tr h="290713">
                <a:tc>
                  <a:txBody>
                    <a:bodyPr/>
                    <a:lstStyle/>
                    <a:p>
                      <a:pPr algn="ctr">
                        <a:lnSpc>
                          <a:spcPct val="115000"/>
                        </a:lnSpc>
                      </a:pPr>
                      <a:endParaRPr lang="es-EC" sz="1600">
                        <a:solidFill>
                          <a:srgbClr val="000000"/>
                        </a:solidFill>
                        <a:effectLst/>
                        <a:latin typeface="Times New Roman"/>
                        <a:cs typeface="Angsana New"/>
                      </a:endParaRPr>
                    </a:p>
                  </a:txBody>
                  <a:tcPr marL="68580" marR="68580" marT="0" marB="0"/>
                </a:tc>
                <a:tc>
                  <a:txBody>
                    <a:bodyPr/>
                    <a:lstStyle/>
                    <a:p>
                      <a:pPr algn="ctr">
                        <a:lnSpc>
                          <a:spcPct val="115000"/>
                        </a:lnSpc>
                      </a:pPr>
                      <a:endParaRPr lang="es-EC" sz="1600">
                        <a:solidFill>
                          <a:srgbClr val="000000"/>
                        </a:solidFill>
                        <a:effectLst/>
                        <a:latin typeface="Times New Roman"/>
                        <a:cs typeface="Angsana New"/>
                      </a:endParaRPr>
                    </a:p>
                  </a:txBody>
                  <a:tcPr marL="68580" marR="68580" marT="0" marB="0"/>
                </a:tc>
                <a:tc>
                  <a:txBody>
                    <a:bodyPr/>
                    <a:lstStyle/>
                    <a:p>
                      <a:pPr algn="ctr">
                        <a:lnSpc>
                          <a:spcPct val="115000"/>
                        </a:lnSpc>
                        <a:spcAft>
                          <a:spcPts val="0"/>
                        </a:spcAft>
                      </a:pPr>
                      <a:r>
                        <a:rPr lang="es-EC" sz="1100">
                          <a:effectLst/>
                        </a:rPr>
                        <a:t>Σ fi=</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355,6</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Σ( fi-fm)</a:t>
                      </a:r>
                      <a:r>
                        <a:rPr lang="es-EC" sz="1100" baseline="30000">
                          <a:effectLst/>
                        </a:rPr>
                        <a:t>2</a:t>
                      </a:r>
                      <a:r>
                        <a:rPr lang="es-EC" sz="1100">
                          <a:effectLst/>
                        </a:rPr>
                        <a:t> =</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392,42</a:t>
                      </a:r>
                      <a:endParaRPr lang="es-EC" sz="1600">
                        <a:solidFill>
                          <a:srgbClr val="000000"/>
                        </a:solidFill>
                        <a:effectLst/>
                        <a:latin typeface="Times New Roman"/>
                        <a:ea typeface="Calibri"/>
                        <a:cs typeface="Angsana New"/>
                      </a:endParaRPr>
                    </a:p>
                  </a:txBody>
                  <a:tcPr marL="68580" marR="68580" marT="0" marB="0"/>
                </a:tc>
              </a:tr>
              <a:tr h="290713">
                <a:tc>
                  <a:txBody>
                    <a:bodyPr/>
                    <a:lstStyle/>
                    <a:p>
                      <a:pPr algn="ctr">
                        <a:lnSpc>
                          <a:spcPct val="115000"/>
                        </a:lnSpc>
                      </a:pPr>
                      <a:endParaRPr lang="es-EC" sz="1600">
                        <a:solidFill>
                          <a:srgbClr val="000000"/>
                        </a:solidFill>
                        <a:effectLst/>
                        <a:latin typeface="Times New Roman"/>
                        <a:cs typeface="Angsana New"/>
                      </a:endParaRPr>
                    </a:p>
                  </a:txBody>
                  <a:tcPr marL="68580" marR="68580" marT="0" marB="0"/>
                </a:tc>
                <a:tc>
                  <a:txBody>
                    <a:bodyPr/>
                    <a:lstStyle/>
                    <a:p>
                      <a:pPr algn="ctr">
                        <a:lnSpc>
                          <a:spcPct val="115000"/>
                        </a:lnSpc>
                      </a:pPr>
                      <a:endParaRPr lang="es-EC" sz="1600" dirty="0">
                        <a:solidFill>
                          <a:srgbClr val="000000"/>
                        </a:solidFill>
                        <a:effectLst/>
                        <a:latin typeface="Times New Roman"/>
                        <a:cs typeface="Angsana New"/>
                      </a:endParaRPr>
                    </a:p>
                  </a:txBody>
                  <a:tcPr marL="68580" marR="68580" marT="0" marB="0"/>
                </a:tc>
                <a:tc>
                  <a:txBody>
                    <a:bodyPr/>
                    <a:lstStyle/>
                    <a:p>
                      <a:pPr algn="ctr">
                        <a:lnSpc>
                          <a:spcPct val="115000"/>
                        </a:lnSpc>
                        <a:spcAft>
                          <a:spcPts val="0"/>
                        </a:spcAft>
                      </a:pPr>
                      <a:r>
                        <a:rPr lang="es-EC" sz="1100">
                          <a:effectLst/>
                        </a:rPr>
                        <a:t>S=</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dirty="0">
                          <a:effectLst/>
                        </a:rPr>
                        <a:t>6,603</a:t>
                      </a:r>
                      <a:endParaRPr lang="es-EC" sz="1600" dirty="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a:effectLst/>
                        </a:rPr>
                        <a:t>fk=</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100" dirty="0">
                          <a:effectLst/>
                        </a:rPr>
                        <a:t>25 MPA</a:t>
                      </a:r>
                      <a:endParaRPr lang="es-EC" sz="1600" dirty="0">
                        <a:solidFill>
                          <a:srgbClr val="000000"/>
                        </a:solidFill>
                        <a:effectLst/>
                        <a:latin typeface="Times New Roman"/>
                        <a:ea typeface="Calibri"/>
                        <a:cs typeface="Angsana New"/>
                      </a:endParaRPr>
                    </a:p>
                  </a:txBody>
                  <a:tcPr marL="68580" marR="68580" marT="0" marB="0"/>
                </a:tc>
              </a:tr>
            </a:tbl>
          </a:graphicData>
        </a:graphic>
      </p:graphicFrame>
      <p:sp>
        <p:nvSpPr>
          <p:cNvPr id="5" name="Rectangle 1"/>
          <p:cNvSpPr>
            <a:spLocks noChangeArrowheads="1"/>
          </p:cNvSpPr>
          <p:nvPr/>
        </p:nvSpPr>
        <p:spPr bwMode="auto">
          <a:xfrm>
            <a:off x="2510094" y="4093041"/>
            <a:ext cx="41764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C" sz="1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fi=Resistencia compresión cada muestra; S=Desviación Estándar</a:t>
            </a:r>
            <a:endParaRPr kumimoji="0" lang="es-EC" alt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1000" b="1"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fk</a:t>
            </a:r>
            <a:r>
              <a:rPr kumimoji="0" lang="es-ES" altLang="es-EC" sz="1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=Resistencia Característica; </a:t>
            </a:r>
            <a:r>
              <a:rPr kumimoji="0" lang="es-ES" altLang="es-EC" sz="1000" b="1"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fm</a:t>
            </a:r>
            <a:r>
              <a:rPr kumimoji="0" lang="es-ES" altLang="es-EC" sz="1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=Media Aritmética.</a:t>
            </a:r>
            <a:endParaRPr kumimoji="0" lang="es-ES" alt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5 Imagen" descr="C:\Users\USUARIO\Dropbox\edu\fotos\DSC0455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4493151"/>
            <a:ext cx="2838450" cy="2007314"/>
          </a:xfrm>
          <a:prstGeom prst="rect">
            <a:avLst/>
          </a:prstGeom>
          <a:noFill/>
          <a:ln>
            <a:noFill/>
          </a:ln>
        </p:spPr>
      </p:pic>
      <p:pic>
        <p:nvPicPr>
          <p:cNvPr id="7" name="6 Imagen" descr="https://fbcdn-sphotos-f-a.akamaihd.net/hphotos-ak-xap1/v/t34.0-12/11949724_964649490268863_584914224_n.jpg?oh=25ddc3794b08a4104fa88b6778d24dae&amp;oe=561A3A87&amp;__gda__=1444479197_756cc3a85acb077de946edf3e3f579a9"/>
          <p:cNvPicPr/>
          <p:nvPr/>
        </p:nvPicPr>
        <p:blipFill>
          <a:blip r:embed="rId3">
            <a:extLst>
              <a:ext uri="{28A0092B-C50C-407E-A947-70E740481C1C}">
                <a14:useLocalDpi xmlns:a14="http://schemas.microsoft.com/office/drawing/2010/main" val="0"/>
              </a:ext>
            </a:extLst>
          </a:blip>
          <a:srcRect/>
          <a:stretch>
            <a:fillRect/>
          </a:stretch>
        </p:blipFill>
        <p:spPr bwMode="auto">
          <a:xfrm>
            <a:off x="323528" y="4515729"/>
            <a:ext cx="2799715" cy="2019300"/>
          </a:xfrm>
          <a:prstGeom prst="rect">
            <a:avLst/>
          </a:prstGeom>
          <a:noFill/>
          <a:ln>
            <a:noFill/>
          </a:ln>
        </p:spPr>
      </p:pic>
      <p:sp>
        <p:nvSpPr>
          <p:cNvPr id="8" name="Rectangle 2"/>
          <p:cNvSpPr>
            <a:spLocks noChangeArrowheads="1"/>
          </p:cNvSpPr>
          <p:nvPr/>
        </p:nvSpPr>
        <p:spPr bwMode="auto">
          <a:xfrm>
            <a:off x="6300192" y="4708594"/>
            <a:ext cx="259228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52413" algn="just" defTabSz="914400" rtl="0" eaLnBrk="1" fontAlgn="base" latinLnBrk="0" hangingPunct="1">
              <a:lnSpc>
                <a:spcPct val="100000"/>
              </a:lnSpc>
              <a:spcBef>
                <a:spcPct val="0"/>
              </a:spcBef>
              <a:spcAft>
                <a:spcPct val="0"/>
              </a:spcAft>
              <a:buClrTx/>
              <a:buSzTx/>
              <a:buFontTx/>
              <a:buNone/>
              <a:tabLst/>
            </a:pPr>
            <a:r>
              <a:rPr lang="es-ES" altLang="es-EC" sz="1400" dirty="0">
                <a:solidFill>
                  <a:srgbClr val="000000"/>
                </a:solidFill>
                <a:latin typeface="Times New Roman" pitchFamily="18" charset="0"/>
                <a:ea typeface="Calibri" pitchFamily="34" charset="0"/>
                <a:cs typeface="Times New Roman" pitchFamily="18" charset="0"/>
              </a:rPr>
              <a:t>R</a:t>
            </a:r>
            <a:r>
              <a:rPr kumimoji="0" lang="es-ES" altLang="es-EC"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esistencia característica a la compresión de 25Mpa,</a:t>
            </a:r>
            <a:r>
              <a:rPr kumimoji="0" lang="es-ES" altLang="es-EC" sz="1400" b="0" i="0" u="none" strike="noStrike" cap="none" normalizeH="0" dirty="0" smtClean="0">
                <a:ln>
                  <a:noFill/>
                </a:ln>
                <a:solidFill>
                  <a:srgbClr val="000000"/>
                </a:solidFill>
                <a:effectLst/>
                <a:latin typeface="Times New Roman" pitchFamily="18" charset="0"/>
                <a:ea typeface="Calibri" pitchFamily="34" charset="0"/>
                <a:cs typeface="Times New Roman" pitchFamily="18" charset="0"/>
              </a:rPr>
              <a:t> </a:t>
            </a:r>
            <a:r>
              <a:rPr kumimoji="0" lang="es-ES" altLang="es-EC"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Valor que se encuentra por debajo del límite permitido para la clasificación de transito presente de 40 </a:t>
            </a:r>
            <a:r>
              <a:rPr kumimoji="0" lang="es-ES" altLang="es-EC" sz="1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MPa</a:t>
            </a:r>
            <a:r>
              <a:rPr kumimoji="0" lang="es-ES" altLang="es-EC"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de acuerdo a la Norma INEN 1488.</a:t>
            </a:r>
            <a:endParaRPr kumimoji="0" lang="es-ES" altLang="es-EC"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811852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rmAutofit/>
          </a:bodyPr>
          <a:lstStyle/>
          <a:p>
            <a:r>
              <a:rPr lang="es-EC" sz="3600" dirty="0" smtClean="0"/>
              <a:t>Área de desgaste, espesor</a:t>
            </a:r>
            <a:endParaRPr lang="es-EC" sz="36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605185191"/>
              </p:ext>
            </p:extLst>
          </p:nvPr>
        </p:nvGraphicFramePr>
        <p:xfrm>
          <a:off x="395536" y="1424489"/>
          <a:ext cx="3888432" cy="2947158"/>
        </p:xfrm>
        <a:graphic>
          <a:graphicData uri="http://schemas.openxmlformats.org/drawingml/2006/table">
            <a:tbl>
              <a:tblPr firstRow="1" firstCol="1" bandRow="1">
                <a:tableStyleId>{5C22544A-7EE6-4342-B048-85BDC9FD1C3A}</a:tableStyleId>
              </a:tblPr>
              <a:tblGrid>
                <a:gridCol w="864096"/>
                <a:gridCol w="1008112"/>
                <a:gridCol w="1080120"/>
                <a:gridCol w="936104"/>
              </a:tblGrid>
              <a:tr h="493518">
                <a:tc>
                  <a:txBody>
                    <a:bodyPr/>
                    <a:lstStyle/>
                    <a:p>
                      <a:pPr algn="ctr">
                        <a:lnSpc>
                          <a:spcPct val="115000"/>
                        </a:lnSpc>
                        <a:spcAft>
                          <a:spcPts val="0"/>
                        </a:spcAft>
                      </a:pPr>
                      <a:r>
                        <a:rPr lang="es-EC" sz="1400" dirty="0">
                          <a:effectLst/>
                        </a:rPr>
                        <a:t>N° Adoquín</a:t>
                      </a:r>
                      <a:endParaRPr lang="es-EC" sz="1600" dirty="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dirty="0">
                          <a:effectLst/>
                        </a:rPr>
                        <a:t>Peso Molde</a:t>
                      </a:r>
                      <a:endParaRPr lang="es-EC" sz="1600" dirty="0">
                        <a:effectLst/>
                      </a:endParaRPr>
                    </a:p>
                    <a:p>
                      <a:pPr algn="ctr">
                        <a:lnSpc>
                          <a:spcPct val="115000"/>
                        </a:lnSpc>
                        <a:spcAft>
                          <a:spcPts val="0"/>
                        </a:spcAft>
                      </a:pPr>
                      <a:r>
                        <a:rPr lang="es-EC" sz="1400" dirty="0">
                          <a:effectLst/>
                        </a:rPr>
                        <a:t>Gr</a:t>
                      </a:r>
                      <a:endParaRPr lang="es-EC" sz="1600" dirty="0">
                        <a:solidFill>
                          <a:srgbClr val="000000"/>
                        </a:solidFill>
                        <a:effectLst/>
                        <a:latin typeface="Arial"/>
                        <a:ea typeface="Calibri"/>
                        <a:cs typeface="Angsana New"/>
                      </a:endParaRPr>
                    </a:p>
                  </a:txBody>
                  <a:tcPr marL="68580" marR="68580" marT="0" marB="0"/>
                </a:tc>
                <a:tc>
                  <a:txBody>
                    <a:bodyPr/>
                    <a:lstStyle/>
                    <a:p>
                      <a:pPr algn="ctr">
                        <a:lnSpc>
                          <a:spcPct val="115000"/>
                        </a:lnSpc>
                        <a:spcAft>
                          <a:spcPts val="0"/>
                        </a:spcAft>
                      </a:pPr>
                      <a:r>
                        <a:rPr lang="es-EC" sz="1400">
                          <a:effectLst/>
                        </a:rPr>
                        <a:t>Peso cartulina gr</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Área</a:t>
                      </a:r>
                      <a:endParaRPr lang="es-EC" sz="1600">
                        <a:effectLst/>
                      </a:endParaRPr>
                    </a:p>
                    <a:p>
                      <a:pPr algn="ctr">
                        <a:lnSpc>
                          <a:spcPct val="115000"/>
                        </a:lnSpc>
                        <a:spcAft>
                          <a:spcPts val="0"/>
                        </a:spcAft>
                      </a:pPr>
                      <a:r>
                        <a:rPr lang="es-EC" sz="1400">
                          <a:effectLst/>
                        </a:rPr>
                        <a:t>cm</a:t>
                      </a:r>
                      <a:r>
                        <a:rPr lang="es-EC" sz="1400" baseline="30000">
                          <a:effectLst/>
                        </a:rPr>
                        <a:t>2</a:t>
                      </a:r>
                      <a:endParaRPr lang="es-EC" sz="1600">
                        <a:solidFill>
                          <a:srgbClr val="000000"/>
                        </a:solidFill>
                        <a:effectLst/>
                        <a:latin typeface="Arial"/>
                        <a:ea typeface="Calibri"/>
                        <a:cs typeface="Angsana New"/>
                      </a:endParaRPr>
                    </a:p>
                  </a:txBody>
                  <a:tcPr marL="68580" marR="68580" marT="0" marB="0"/>
                </a:tc>
              </a:tr>
              <a:tr h="238680">
                <a:tc>
                  <a:txBody>
                    <a:bodyPr/>
                    <a:lstStyle/>
                    <a:p>
                      <a:pPr algn="ctr">
                        <a:lnSpc>
                          <a:spcPct val="115000"/>
                        </a:lnSpc>
                        <a:spcAft>
                          <a:spcPts val="0"/>
                        </a:spcAft>
                      </a:pPr>
                      <a:r>
                        <a:rPr lang="es-EC" sz="1400">
                          <a:effectLst/>
                        </a:rPr>
                        <a:t>1</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9,82</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1,68</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467,62</a:t>
                      </a:r>
                      <a:endParaRPr lang="es-EC" sz="1600">
                        <a:solidFill>
                          <a:srgbClr val="000000"/>
                        </a:solidFill>
                        <a:effectLst/>
                        <a:latin typeface="Times New Roman"/>
                        <a:ea typeface="Calibri"/>
                        <a:cs typeface="Angsana New"/>
                      </a:endParaRPr>
                    </a:p>
                  </a:txBody>
                  <a:tcPr marL="68580" marR="68580" marT="0" marB="0"/>
                </a:tc>
              </a:tr>
              <a:tr h="238680">
                <a:tc>
                  <a:txBody>
                    <a:bodyPr/>
                    <a:lstStyle/>
                    <a:p>
                      <a:pPr algn="ctr">
                        <a:lnSpc>
                          <a:spcPct val="115000"/>
                        </a:lnSpc>
                        <a:spcAft>
                          <a:spcPts val="0"/>
                        </a:spcAft>
                      </a:pPr>
                      <a:r>
                        <a:rPr lang="es-EC" sz="1400">
                          <a:effectLst/>
                        </a:rPr>
                        <a:t>2</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9,05</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1,68</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430,95</a:t>
                      </a:r>
                      <a:endParaRPr lang="es-EC" sz="1600">
                        <a:solidFill>
                          <a:srgbClr val="000000"/>
                        </a:solidFill>
                        <a:effectLst/>
                        <a:latin typeface="Times New Roman"/>
                        <a:ea typeface="Calibri"/>
                        <a:cs typeface="Angsana New"/>
                      </a:endParaRPr>
                    </a:p>
                  </a:txBody>
                  <a:tcPr marL="68580" marR="68580" marT="0" marB="0"/>
                </a:tc>
              </a:tr>
              <a:tr h="238680">
                <a:tc>
                  <a:txBody>
                    <a:bodyPr/>
                    <a:lstStyle/>
                    <a:p>
                      <a:pPr algn="ctr">
                        <a:lnSpc>
                          <a:spcPct val="115000"/>
                        </a:lnSpc>
                        <a:spcAft>
                          <a:spcPts val="0"/>
                        </a:spcAft>
                      </a:pPr>
                      <a:r>
                        <a:rPr lang="es-EC" sz="1400">
                          <a:effectLst/>
                        </a:rPr>
                        <a:t>3</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9,31</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1,68</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443,33</a:t>
                      </a:r>
                      <a:endParaRPr lang="es-EC" sz="1600">
                        <a:solidFill>
                          <a:srgbClr val="000000"/>
                        </a:solidFill>
                        <a:effectLst/>
                        <a:latin typeface="Times New Roman"/>
                        <a:ea typeface="Calibri"/>
                        <a:cs typeface="Angsana New"/>
                      </a:endParaRPr>
                    </a:p>
                  </a:txBody>
                  <a:tcPr marL="68580" marR="68580" marT="0" marB="0"/>
                </a:tc>
              </a:tr>
              <a:tr h="238680">
                <a:tc>
                  <a:txBody>
                    <a:bodyPr/>
                    <a:lstStyle/>
                    <a:p>
                      <a:pPr algn="ctr">
                        <a:lnSpc>
                          <a:spcPct val="115000"/>
                        </a:lnSpc>
                        <a:spcAft>
                          <a:spcPts val="0"/>
                        </a:spcAft>
                      </a:pPr>
                      <a:r>
                        <a:rPr lang="es-EC" sz="1400">
                          <a:effectLst/>
                        </a:rPr>
                        <a:t>4</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9,64</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1,68</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459,05</a:t>
                      </a:r>
                      <a:endParaRPr lang="es-EC" sz="1600">
                        <a:solidFill>
                          <a:srgbClr val="000000"/>
                        </a:solidFill>
                        <a:effectLst/>
                        <a:latin typeface="Times New Roman"/>
                        <a:ea typeface="Calibri"/>
                        <a:cs typeface="Angsana New"/>
                      </a:endParaRPr>
                    </a:p>
                  </a:txBody>
                  <a:tcPr marL="68580" marR="68580" marT="0" marB="0"/>
                </a:tc>
              </a:tr>
              <a:tr h="238680">
                <a:tc>
                  <a:txBody>
                    <a:bodyPr/>
                    <a:lstStyle/>
                    <a:p>
                      <a:pPr algn="ctr">
                        <a:lnSpc>
                          <a:spcPct val="115000"/>
                        </a:lnSpc>
                        <a:spcAft>
                          <a:spcPts val="0"/>
                        </a:spcAft>
                      </a:pPr>
                      <a:r>
                        <a:rPr lang="es-EC" sz="1400">
                          <a:effectLst/>
                        </a:rPr>
                        <a:t>5</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11,38</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2,11</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431,47</a:t>
                      </a:r>
                      <a:endParaRPr lang="es-EC" sz="1600">
                        <a:solidFill>
                          <a:srgbClr val="000000"/>
                        </a:solidFill>
                        <a:effectLst/>
                        <a:latin typeface="Times New Roman"/>
                        <a:ea typeface="Calibri"/>
                        <a:cs typeface="Angsana New"/>
                      </a:endParaRPr>
                    </a:p>
                  </a:txBody>
                  <a:tcPr marL="68580" marR="68580" marT="0" marB="0"/>
                </a:tc>
              </a:tr>
              <a:tr h="238680">
                <a:tc>
                  <a:txBody>
                    <a:bodyPr/>
                    <a:lstStyle/>
                    <a:p>
                      <a:pPr algn="ctr">
                        <a:lnSpc>
                          <a:spcPct val="115000"/>
                        </a:lnSpc>
                        <a:spcAft>
                          <a:spcPts val="0"/>
                        </a:spcAft>
                      </a:pPr>
                      <a:r>
                        <a:rPr lang="es-EC" sz="1400">
                          <a:effectLst/>
                        </a:rPr>
                        <a:t>6</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11,17</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2,11</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423,51</a:t>
                      </a:r>
                      <a:endParaRPr lang="es-EC" sz="1600">
                        <a:solidFill>
                          <a:srgbClr val="000000"/>
                        </a:solidFill>
                        <a:effectLst/>
                        <a:latin typeface="Times New Roman"/>
                        <a:ea typeface="Calibri"/>
                        <a:cs typeface="Angsana New"/>
                      </a:endParaRPr>
                    </a:p>
                  </a:txBody>
                  <a:tcPr marL="68580" marR="68580" marT="0" marB="0"/>
                </a:tc>
              </a:tr>
              <a:tr h="238680">
                <a:tc>
                  <a:txBody>
                    <a:bodyPr/>
                    <a:lstStyle/>
                    <a:p>
                      <a:pPr algn="ctr">
                        <a:lnSpc>
                          <a:spcPct val="115000"/>
                        </a:lnSpc>
                        <a:spcAft>
                          <a:spcPts val="0"/>
                        </a:spcAft>
                      </a:pPr>
                      <a:r>
                        <a:rPr lang="es-EC" sz="1400">
                          <a:effectLst/>
                        </a:rPr>
                        <a:t>7</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11,09</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2,11</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420,47</a:t>
                      </a:r>
                      <a:endParaRPr lang="es-EC" sz="1600">
                        <a:solidFill>
                          <a:srgbClr val="000000"/>
                        </a:solidFill>
                        <a:effectLst/>
                        <a:latin typeface="Times New Roman"/>
                        <a:ea typeface="Calibri"/>
                        <a:cs typeface="Angsana New"/>
                      </a:endParaRPr>
                    </a:p>
                  </a:txBody>
                  <a:tcPr marL="68580" marR="68580" marT="0" marB="0"/>
                </a:tc>
              </a:tr>
              <a:tr h="238680">
                <a:tc>
                  <a:txBody>
                    <a:bodyPr/>
                    <a:lstStyle/>
                    <a:p>
                      <a:pPr algn="ctr">
                        <a:lnSpc>
                          <a:spcPct val="115000"/>
                        </a:lnSpc>
                        <a:spcAft>
                          <a:spcPts val="0"/>
                        </a:spcAft>
                      </a:pPr>
                      <a:r>
                        <a:rPr lang="es-EC" sz="1400">
                          <a:effectLst/>
                        </a:rPr>
                        <a:t>8</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11,06</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2,11</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419,34</a:t>
                      </a:r>
                      <a:endParaRPr lang="es-EC" sz="1600">
                        <a:solidFill>
                          <a:srgbClr val="000000"/>
                        </a:solidFill>
                        <a:effectLst/>
                        <a:latin typeface="Times New Roman"/>
                        <a:ea typeface="Calibri"/>
                        <a:cs typeface="Angsana New"/>
                      </a:endParaRPr>
                    </a:p>
                  </a:txBody>
                  <a:tcPr marL="68580" marR="68580" marT="0" marB="0"/>
                </a:tc>
              </a:tr>
              <a:tr h="238680">
                <a:tc>
                  <a:txBody>
                    <a:bodyPr/>
                    <a:lstStyle/>
                    <a:p>
                      <a:pPr algn="ctr">
                        <a:lnSpc>
                          <a:spcPct val="115000"/>
                        </a:lnSpc>
                        <a:spcAft>
                          <a:spcPts val="0"/>
                        </a:spcAft>
                      </a:pPr>
                      <a:r>
                        <a:rPr lang="es-EC" sz="1400">
                          <a:effectLst/>
                        </a:rPr>
                        <a:t>9</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7,36</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3,45</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426,67</a:t>
                      </a:r>
                      <a:endParaRPr lang="es-EC" sz="1600">
                        <a:solidFill>
                          <a:srgbClr val="000000"/>
                        </a:solidFill>
                        <a:effectLst/>
                        <a:latin typeface="Times New Roman"/>
                        <a:ea typeface="Calibri"/>
                        <a:cs typeface="Angsana New"/>
                      </a:endParaRPr>
                    </a:p>
                  </a:txBody>
                  <a:tcPr marL="68580" marR="68580" marT="0" marB="0"/>
                </a:tc>
              </a:tr>
              <a:tr h="238680">
                <a:tc>
                  <a:txBody>
                    <a:bodyPr/>
                    <a:lstStyle/>
                    <a:p>
                      <a:pPr algn="ctr">
                        <a:lnSpc>
                          <a:spcPct val="115000"/>
                        </a:lnSpc>
                        <a:spcAft>
                          <a:spcPts val="0"/>
                        </a:spcAft>
                      </a:pPr>
                      <a:r>
                        <a:rPr lang="es-EC" sz="1400">
                          <a:effectLst/>
                        </a:rPr>
                        <a:t>10</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a:effectLst/>
                        </a:rPr>
                        <a:t>7,49</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dirty="0">
                          <a:effectLst/>
                        </a:rPr>
                        <a:t>3,15</a:t>
                      </a:r>
                      <a:endParaRPr lang="es-EC" sz="1600" dirty="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400" dirty="0">
                          <a:effectLst/>
                        </a:rPr>
                        <a:t>475,56</a:t>
                      </a:r>
                      <a:endParaRPr lang="es-EC" sz="1600" dirty="0">
                        <a:solidFill>
                          <a:srgbClr val="000000"/>
                        </a:solidFill>
                        <a:effectLst/>
                        <a:latin typeface="Times New Roman"/>
                        <a:ea typeface="Calibri"/>
                        <a:cs typeface="Angsana New"/>
                      </a:endParaRPr>
                    </a:p>
                  </a:txBody>
                  <a:tcPr marL="68580" marR="68580" marT="0" marB="0"/>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290603111"/>
              </p:ext>
            </p:extLst>
          </p:nvPr>
        </p:nvGraphicFramePr>
        <p:xfrm>
          <a:off x="4499992" y="1384987"/>
          <a:ext cx="4258945" cy="2880321"/>
        </p:xfrm>
        <a:graphic>
          <a:graphicData uri="http://schemas.openxmlformats.org/drawingml/2006/table">
            <a:tbl>
              <a:tblPr firstRow="1" firstCol="1" bandRow="1">
                <a:tableStyleId>{5C22544A-7EE6-4342-B048-85BDC9FD1C3A}</a:tableStyleId>
              </a:tblPr>
              <a:tblGrid>
                <a:gridCol w="723900"/>
                <a:gridCol w="698500"/>
                <a:gridCol w="728980"/>
                <a:gridCol w="728980"/>
                <a:gridCol w="678180"/>
                <a:gridCol w="700405"/>
              </a:tblGrid>
              <a:tr h="424347">
                <a:tc>
                  <a:txBody>
                    <a:bodyPr/>
                    <a:lstStyle/>
                    <a:p>
                      <a:pPr algn="ctr">
                        <a:lnSpc>
                          <a:spcPct val="115000"/>
                        </a:lnSpc>
                        <a:spcAft>
                          <a:spcPts val="0"/>
                        </a:spcAft>
                      </a:pPr>
                      <a:r>
                        <a:rPr lang="es-ES" sz="1100" dirty="0">
                          <a:effectLst/>
                        </a:rPr>
                        <a:t>N° Adoquín</a:t>
                      </a:r>
                      <a:endParaRPr lang="es-EC" sz="1600" dirty="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Espesor N°1 cm</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dirty="0">
                          <a:effectLst/>
                        </a:rPr>
                        <a:t>Espesor N°2 cm</a:t>
                      </a:r>
                      <a:endParaRPr lang="es-EC" sz="1600" dirty="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Espesor N°3 cm</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Espesor N°4 cm</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Espesor Total cm</a:t>
                      </a:r>
                      <a:endParaRPr lang="es-EC" sz="1600">
                        <a:solidFill>
                          <a:srgbClr val="000000"/>
                        </a:solidFill>
                        <a:effectLst/>
                        <a:latin typeface="Times New Roman"/>
                        <a:ea typeface="Calibri"/>
                        <a:cs typeface="Angsana New"/>
                      </a:endParaRPr>
                    </a:p>
                  </a:txBody>
                  <a:tcPr marL="68580" marR="68580" marT="0" marB="0"/>
                </a:tc>
              </a:tr>
              <a:tr h="250083">
                <a:tc>
                  <a:txBody>
                    <a:bodyPr/>
                    <a:lstStyle/>
                    <a:p>
                      <a:pPr algn="ctr">
                        <a:lnSpc>
                          <a:spcPct val="115000"/>
                        </a:lnSpc>
                        <a:spcAft>
                          <a:spcPts val="0"/>
                        </a:spcAft>
                      </a:pPr>
                      <a:r>
                        <a:rPr lang="es-ES" sz="1100">
                          <a:effectLst/>
                        </a:rPr>
                        <a:t>1</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88,9</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88,2</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87,2</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87,1</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87,85</a:t>
                      </a:r>
                      <a:endParaRPr lang="es-EC" sz="1600">
                        <a:solidFill>
                          <a:srgbClr val="000000"/>
                        </a:solidFill>
                        <a:effectLst/>
                        <a:latin typeface="Times New Roman"/>
                        <a:ea typeface="Calibri"/>
                        <a:cs typeface="Angsana New"/>
                      </a:endParaRPr>
                    </a:p>
                  </a:txBody>
                  <a:tcPr marL="68580" marR="68580" marT="0" marB="0"/>
                </a:tc>
              </a:tr>
              <a:tr h="250083">
                <a:tc>
                  <a:txBody>
                    <a:bodyPr/>
                    <a:lstStyle/>
                    <a:p>
                      <a:pPr algn="ctr">
                        <a:lnSpc>
                          <a:spcPct val="115000"/>
                        </a:lnSpc>
                        <a:spcAft>
                          <a:spcPts val="0"/>
                        </a:spcAft>
                      </a:pPr>
                      <a:r>
                        <a:rPr lang="es-ES" sz="1100">
                          <a:effectLst/>
                        </a:rPr>
                        <a:t>2</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88,3</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82,5</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83,5</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84,7</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84,75</a:t>
                      </a:r>
                      <a:endParaRPr lang="es-EC" sz="1600">
                        <a:solidFill>
                          <a:srgbClr val="000000"/>
                        </a:solidFill>
                        <a:effectLst/>
                        <a:latin typeface="Times New Roman"/>
                        <a:ea typeface="Calibri"/>
                        <a:cs typeface="Angsana New"/>
                      </a:endParaRPr>
                    </a:p>
                  </a:txBody>
                  <a:tcPr marL="68580" marR="68580" marT="0" marB="0"/>
                </a:tc>
              </a:tr>
              <a:tr h="250083">
                <a:tc>
                  <a:txBody>
                    <a:bodyPr/>
                    <a:lstStyle/>
                    <a:p>
                      <a:pPr algn="ctr">
                        <a:lnSpc>
                          <a:spcPct val="115000"/>
                        </a:lnSpc>
                        <a:spcAft>
                          <a:spcPts val="0"/>
                        </a:spcAft>
                      </a:pPr>
                      <a:r>
                        <a:rPr lang="es-ES" sz="1100">
                          <a:effectLst/>
                        </a:rPr>
                        <a:t>3</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87,6</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88,3</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90,3</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90,9</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89,28</a:t>
                      </a:r>
                      <a:endParaRPr lang="es-EC" sz="1600">
                        <a:solidFill>
                          <a:srgbClr val="000000"/>
                        </a:solidFill>
                        <a:effectLst/>
                        <a:latin typeface="Times New Roman"/>
                        <a:ea typeface="Calibri"/>
                        <a:cs typeface="Angsana New"/>
                      </a:endParaRPr>
                    </a:p>
                  </a:txBody>
                  <a:tcPr marL="68580" marR="68580" marT="0" marB="0"/>
                </a:tc>
              </a:tr>
              <a:tr h="250083">
                <a:tc>
                  <a:txBody>
                    <a:bodyPr/>
                    <a:lstStyle/>
                    <a:p>
                      <a:pPr algn="ctr">
                        <a:lnSpc>
                          <a:spcPct val="115000"/>
                        </a:lnSpc>
                        <a:spcAft>
                          <a:spcPts val="0"/>
                        </a:spcAft>
                      </a:pPr>
                      <a:r>
                        <a:rPr lang="es-ES" sz="1100">
                          <a:effectLst/>
                        </a:rPr>
                        <a:t>4</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84,8</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88,5</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82,5</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86,2</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85,50</a:t>
                      </a:r>
                      <a:endParaRPr lang="es-EC" sz="1600">
                        <a:solidFill>
                          <a:srgbClr val="000000"/>
                        </a:solidFill>
                        <a:effectLst/>
                        <a:latin typeface="Times New Roman"/>
                        <a:ea typeface="Calibri"/>
                        <a:cs typeface="Angsana New"/>
                      </a:endParaRPr>
                    </a:p>
                  </a:txBody>
                  <a:tcPr marL="68580" marR="68580" marT="0" marB="0"/>
                </a:tc>
              </a:tr>
              <a:tr h="250083">
                <a:tc>
                  <a:txBody>
                    <a:bodyPr/>
                    <a:lstStyle/>
                    <a:p>
                      <a:pPr algn="ctr">
                        <a:lnSpc>
                          <a:spcPct val="115000"/>
                        </a:lnSpc>
                        <a:spcAft>
                          <a:spcPts val="0"/>
                        </a:spcAft>
                      </a:pPr>
                      <a:r>
                        <a:rPr lang="es-ES" sz="1100">
                          <a:effectLst/>
                        </a:rPr>
                        <a:t>5</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91,1</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91,8</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89,4</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92,5</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91,20</a:t>
                      </a:r>
                      <a:endParaRPr lang="es-EC" sz="1600">
                        <a:solidFill>
                          <a:srgbClr val="000000"/>
                        </a:solidFill>
                        <a:effectLst/>
                        <a:latin typeface="Times New Roman"/>
                        <a:ea typeface="Calibri"/>
                        <a:cs typeface="Angsana New"/>
                      </a:endParaRPr>
                    </a:p>
                  </a:txBody>
                  <a:tcPr marL="68580" marR="68580" marT="0" marB="0"/>
                </a:tc>
              </a:tr>
              <a:tr h="250083">
                <a:tc>
                  <a:txBody>
                    <a:bodyPr/>
                    <a:lstStyle/>
                    <a:p>
                      <a:pPr algn="ctr">
                        <a:lnSpc>
                          <a:spcPct val="115000"/>
                        </a:lnSpc>
                        <a:spcAft>
                          <a:spcPts val="0"/>
                        </a:spcAft>
                      </a:pPr>
                      <a:r>
                        <a:rPr lang="es-ES" sz="1100">
                          <a:effectLst/>
                        </a:rPr>
                        <a:t>6</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91,2</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90,9</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91,6</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91,9</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91,40</a:t>
                      </a:r>
                      <a:endParaRPr lang="es-EC" sz="1600">
                        <a:solidFill>
                          <a:srgbClr val="000000"/>
                        </a:solidFill>
                        <a:effectLst/>
                        <a:latin typeface="Times New Roman"/>
                        <a:ea typeface="Calibri"/>
                        <a:cs typeface="Angsana New"/>
                      </a:endParaRPr>
                    </a:p>
                  </a:txBody>
                  <a:tcPr marL="68580" marR="68580" marT="0" marB="0"/>
                </a:tc>
              </a:tr>
              <a:tr h="250083">
                <a:tc>
                  <a:txBody>
                    <a:bodyPr/>
                    <a:lstStyle/>
                    <a:p>
                      <a:pPr algn="ctr">
                        <a:lnSpc>
                          <a:spcPct val="115000"/>
                        </a:lnSpc>
                        <a:spcAft>
                          <a:spcPts val="0"/>
                        </a:spcAft>
                      </a:pPr>
                      <a:r>
                        <a:rPr lang="es-ES" sz="1100">
                          <a:effectLst/>
                        </a:rPr>
                        <a:t>7</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89,3</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90,5</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89,9</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92,2</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90,48</a:t>
                      </a:r>
                      <a:endParaRPr lang="es-EC" sz="1600">
                        <a:solidFill>
                          <a:srgbClr val="000000"/>
                        </a:solidFill>
                        <a:effectLst/>
                        <a:latin typeface="Times New Roman"/>
                        <a:ea typeface="Calibri"/>
                        <a:cs typeface="Angsana New"/>
                      </a:endParaRPr>
                    </a:p>
                  </a:txBody>
                  <a:tcPr marL="68580" marR="68580" marT="0" marB="0"/>
                </a:tc>
              </a:tr>
              <a:tr h="250083">
                <a:tc>
                  <a:txBody>
                    <a:bodyPr/>
                    <a:lstStyle/>
                    <a:p>
                      <a:pPr algn="ctr">
                        <a:lnSpc>
                          <a:spcPct val="115000"/>
                        </a:lnSpc>
                        <a:spcAft>
                          <a:spcPts val="0"/>
                        </a:spcAft>
                      </a:pPr>
                      <a:r>
                        <a:rPr lang="es-ES" sz="1100">
                          <a:effectLst/>
                        </a:rPr>
                        <a:t>8</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88,1</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89,2</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87,8</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86,5</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87,90</a:t>
                      </a:r>
                      <a:endParaRPr lang="es-EC" sz="1600">
                        <a:solidFill>
                          <a:srgbClr val="000000"/>
                        </a:solidFill>
                        <a:effectLst/>
                        <a:latin typeface="Times New Roman"/>
                        <a:ea typeface="Calibri"/>
                        <a:cs typeface="Angsana New"/>
                      </a:endParaRPr>
                    </a:p>
                  </a:txBody>
                  <a:tcPr marL="68580" marR="68580" marT="0" marB="0"/>
                </a:tc>
              </a:tr>
              <a:tr h="250083">
                <a:tc>
                  <a:txBody>
                    <a:bodyPr/>
                    <a:lstStyle/>
                    <a:p>
                      <a:pPr algn="ctr">
                        <a:lnSpc>
                          <a:spcPct val="115000"/>
                        </a:lnSpc>
                        <a:spcAft>
                          <a:spcPts val="0"/>
                        </a:spcAft>
                      </a:pPr>
                      <a:r>
                        <a:rPr lang="es-ES" sz="1100">
                          <a:effectLst/>
                        </a:rPr>
                        <a:t>9</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82,8</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82,8</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82,1</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82,9</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82,65</a:t>
                      </a:r>
                      <a:endParaRPr lang="es-EC" sz="1600">
                        <a:solidFill>
                          <a:srgbClr val="000000"/>
                        </a:solidFill>
                        <a:effectLst/>
                        <a:latin typeface="Times New Roman"/>
                        <a:ea typeface="Calibri"/>
                        <a:cs typeface="Angsana New"/>
                      </a:endParaRPr>
                    </a:p>
                  </a:txBody>
                  <a:tcPr marL="68580" marR="68580" marT="0" marB="0"/>
                </a:tc>
              </a:tr>
              <a:tr h="205227">
                <a:tc>
                  <a:txBody>
                    <a:bodyPr/>
                    <a:lstStyle/>
                    <a:p>
                      <a:pPr algn="ctr">
                        <a:lnSpc>
                          <a:spcPct val="115000"/>
                        </a:lnSpc>
                        <a:spcAft>
                          <a:spcPts val="0"/>
                        </a:spcAft>
                      </a:pPr>
                      <a:r>
                        <a:rPr lang="es-ES" sz="1100">
                          <a:effectLst/>
                        </a:rPr>
                        <a:t>10</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70,5</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71,1</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71,9</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a:effectLst/>
                        </a:rPr>
                        <a:t>70,8</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100" dirty="0">
                          <a:effectLst/>
                        </a:rPr>
                        <a:t>71,08</a:t>
                      </a:r>
                      <a:endParaRPr lang="es-EC" sz="1600" dirty="0">
                        <a:solidFill>
                          <a:srgbClr val="000000"/>
                        </a:solidFill>
                        <a:effectLst/>
                        <a:latin typeface="Times New Roman"/>
                        <a:ea typeface="Calibri"/>
                        <a:cs typeface="Angsana New"/>
                      </a:endParaRPr>
                    </a:p>
                  </a:txBody>
                  <a:tcPr marL="68580" marR="68580" marT="0" marB="0"/>
                </a:tc>
              </a:tr>
            </a:tbl>
          </a:graphicData>
        </a:graphic>
      </p:graphicFrame>
      <p:sp>
        <p:nvSpPr>
          <p:cNvPr id="7" name="Rectangle 1"/>
          <p:cNvSpPr>
            <a:spLocks noChangeArrowheads="1"/>
          </p:cNvSpPr>
          <p:nvPr/>
        </p:nvSpPr>
        <p:spPr bwMode="auto">
          <a:xfrm>
            <a:off x="971600" y="1052736"/>
            <a:ext cx="23762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AREA DE DESGASTE</a:t>
            </a:r>
            <a:endParaRPr kumimoji="0" lang="es-ES" altLang="es-EC"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1"/>
          <p:cNvSpPr>
            <a:spLocks noChangeArrowheads="1"/>
          </p:cNvSpPr>
          <p:nvPr/>
        </p:nvSpPr>
        <p:spPr bwMode="auto">
          <a:xfrm>
            <a:off x="5292080" y="1052735"/>
            <a:ext cx="23762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ESPESOR PROMEDIO</a:t>
            </a:r>
            <a:endParaRPr kumimoji="0" lang="es-ES" altLang="es-EC"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2"/>
          <p:cNvSpPr>
            <a:spLocks noChangeArrowheads="1"/>
          </p:cNvSpPr>
          <p:nvPr/>
        </p:nvSpPr>
        <p:spPr bwMode="auto">
          <a:xfrm>
            <a:off x="3635896" y="5115381"/>
            <a:ext cx="507605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52413" algn="just" defTabSz="914400" rtl="0" eaLnBrk="1" fontAlgn="base" latinLnBrk="0" hangingPunct="1">
              <a:lnSpc>
                <a:spcPct val="100000"/>
              </a:lnSpc>
              <a:spcBef>
                <a:spcPct val="0"/>
              </a:spcBef>
              <a:spcAft>
                <a:spcPct val="0"/>
              </a:spcAft>
              <a:buClrTx/>
              <a:buSzTx/>
              <a:buFontTx/>
              <a:buNone/>
              <a:tabLst/>
            </a:pPr>
            <a:r>
              <a:rPr lang="es-ES" altLang="es-EC" sz="1600" dirty="0">
                <a:solidFill>
                  <a:srgbClr val="000000"/>
                </a:solidFill>
                <a:latin typeface="Times New Roman" pitchFamily="18" charset="0"/>
                <a:ea typeface="Calibri" pitchFamily="34" charset="0"/>
                <a:cs typeface="Times New Roman" pitchFamily="18" charset="0"/>
              </a:rPr>
              <a:t>E</a:t>
            </a:r>
            <a:r>
              <a:rPr kumimoji="0" lang="es-ES" altLang="es-EC"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l 40%  del lote no cumple con la tolerancia de espesor nominal establecida por la Normativa INEN 1488. </a:t>
            </a:r>
          </a:p>
          <a:p>
            <a:pPr marL="0" marR="0" lvl="0" indent="252413" algn="just" defTabSz="914400" rtl="0" eaLnBrk="1" fontAlgn="base" latinLnBrk="0" hangingPunct="1">
              <a:lnSpc>
                <a:spcPct val="100000"/>
              </a:lnSpc>
              <a:spcBef>
                <a:spcPct val="0"/>
              </a:spcBef>
              <a:spcAft>
                <a:spcPct val="0"/>
              </a:spcAft>
              <a:buClrTx/>
              <a:buSzTx/>
              <a:buFontTx/>
              <a:buNone/>
              <a:tabLst/>
            </a:pPr>
            <a:r>
              <a:rPr kumimoji="0" lang="es-ES" altLang="es-EC"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El área de desgaste para las diferentes muestras ensayadas presenta una diferencia máxima del 8%  </a:t>
            </a:r>
            <a:endParaRPr kumimoji="0" lang="es-ES" altLang="es-EC"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323593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fontScale="90000"/>
          </a:bodyPr>
          <a:lstStyle/>
          <a:p>
            <a:r>
              <a:rPr lang="es-EC" sz="3200" b="1" dirty="0" smtClean="0"/>
              <a:t>Ensayo de Absorción ASTM C140</a:t>
            </a:r>
            <a:endParaRPr lang="es-EC" sz="3200"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839536958"/>
              </p:ext>
            </p:extLst>
          </p:nvPr>
        </p:nvGraphicFramePr>
        <p:xfrm>
          <a:off x="2123728" y="1412776"/>
          <a:ext cx="5256584" cy="2229259"/>
        </p:xfrm>
        <a:graphic>
          <a:graphicData uri="http://schemas.openxmlformats.org/drawingml/2006/table">
            <a:tbl>
              <a:tblPr firstRow="1" firstCol="1" bandRow="1">
                <a:tableStyleId>{5C22544A-7EE6-4342-B048-85BDC9FD1C3A}</a:tableStyleId>
              </a:tblPr>
              <a:tblGrid>
                <a:gridCol w="1125937"/>
                <a:gridCol w="1208323"/>
                <a:gridCol w="1605100"/>
                <a:gridCol w="1317224"/>
              </a:tblGrid>
              <a:tr h="576064">
                <a:tc>
                  <a:txBody>
                    <a:bodyPr/>
                    <a:lstStyle/>
                    <a:p>
                      <a:pPr algn="ctr">
                        <a:lnSpc>
                          <a:spcPct val="115000"/>
                        </a:lnSpc>
                        <a:spcAft>
                          <a:spcPts val="0"/>
                        </a:spcAft>
                      </a:pPr>
                      <a:r>
                        <a:rPr lang="es-ES" sz="1600">
                          <a:effectLst/>
                        </a:rPr>
                        <a:t>N° Adoquín</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600">
                          <a:effectLst/>
                        </a:rPr>
                        <a:t>Peso Seco   Ps (gr)</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600">
                          <a:effectLst/>
                        </a:rPr>
                        <a:t>Peso Saturado  Pn (gr)</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600">
                          <a:effectLst/>
                        </a:rPr>
                        <a:t>Porcentaje Absorción</a:t>
                      </a:r>
                      <a:endParaRPr lang="es-EC" sz="1600">
                        <a:solidFill>
                          <a:srgbClr val="000000"/>
                        </a:solidFill>
                        <a:effectLst/>
                        <a:latin typeface="Times New Roman"/>
                        <a:ea typeface="Calibri"/>
                        <a:cs typeface="Angsana New"/>
                      </a:endParaRPr>
                    </a:p>
                  </a:txBody>
                  <a:tcPr marL="68580" marR="68580" marT="0" marB="0"/>
                </a:tc>
              </a:tr>
              <a:tr h="326222">
                <a:tc>
                  <a:txBody>
                    <a:bodyPr/>
                    <a:lstStyle/>
                    <a:p>
                      <a:pPr algn="ctr">
                        <a:lnSpc>
                          <a:spcPct val="115000"/>
                        </a:lnSpc>
                        <a:spcAft>
                          <a:spcPts val="0"/>
                        </a:spcAft>
                      </a:pPr>
                      <a:r>
                        <a:rPr lang="es-ES" sz="1600">
                          <a:effectLst/>
                        </a:rPr>
                        <a:t>1</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600">
                          <a:effectLst/>
                        </a:rPr>
                        <a:t>8,9823</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600">
                          <a:effectLst/>
                        </a:rPr>
                        <a:t>9,2575</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600">
                          <a:effectLst/>
                        </a:rPr>
                        <a:t>3,06%</a:t>
                      </a:r>
                      <a:endParaRPr lang="es-EC" sz="1600">
                        <a:solidFill>
                          <a:srgbClr val="000000"/>
                        </a:solidFill>
                        <a:effectLst/>
                        <a:latin typeface="Times New Roman"/>
                        <a:ea typeface="Calibri"/>
                        <a:cs typeface="Angsana New"/>
                      </a:endParaRPr>
                    </a:p>
                  </a:txBody>
                  <a:tcPr marL="68580" marR="68580" marT="0" marB="0"/>
                </a:tc>
              </a:tr>
              <a:tr h="326222">
                <a:tc>
                  <a:txBody>
                    <a:bodyPr/>
                    <a:lstStyle/>
                    <a:p>
                      <a:pPr algn="ctr">
                        <a:lnSpc>
                          <a:spcPct val="115000"/>
                        </a:lnSpc>
                        <a:spcAft>
                          <a:spcPts val="0"/>
                        </a:spcAft>
                      </a:pPr>
                      <a:r>
                        <a:rPr lang="es-ES" sz="1600">
                          <a:effectLst/>
                        </a:rPr>
                        <a:t>2</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600">
                          <a:effectLst/>
                        </a:rPr>
                        <a:t>8,4364</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600">
                          <a:effectLst/>
                        </a:rPr>
                        <a:t>8,6827</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600">
                          <a:effectLst/>
                        </a:rPr>
                        <a:t>2,92%</a:t>
                      </a:r>
                      <a:endParaRPr lang="es-EC" sz="1600">
                        <a:solidFill>
                          <a:srgbClr val="000000"/>
                        </a:solidFill>
                        <a:effectLst/>
                        <a:latin typeface="Times New Roman"/>
                        <a:ea typeface="Calibri"/>
                        <a:cs typeface="Angsana New"/>
                      </a:endParaRPr>
                    </a:p>
                  </a:txBody>
                  <a:tcPr marL="68580" marR="68580" marT="0" marB="0"/>
                </a:tc>
              </a:tr>
              <a:tr h="326222">
                <a:tc>
                  <a:txBody>
                    <a:bodyPr/>
                    <a:lstStyle/>
                    <a:p>
                      <a:pPr algn="ctr">
                        <a:lnSpc>
                          <a:spcPct val="115000"/>
                        </a:lnSpc>
                        <a:spcAft>
                          <a:spcPts val="0"/>
                        </a:spcAft>
                      </a:pPr>
                      <a:r>
                        <a:rPr lang="es-ES" sz="1600">
                          <a:effectLst/>
                        </a:rPr>
                        <a:t>3</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600">
                          <a:effectLst/>
                        </a:rPr>
                        <a:t>8,9543</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600">
                          <a:effectLst/>
                        </a:rPr>
                        <a:t>9,2343</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600">
                          <a:effectLst/>
                        </a:rPr>
                        <a:t>3,13%</a:t>
                      </a:r>
                      <a:endParaRPr lang="es-EC" sz="1600">
                        <a:solidFill>
                          <a:srgbClr val="000000"/>
                        </a:solidFill>
                        <a:effectLst/>
                        <a:latin typeface="Times New Roman"/>
                        <a:ea typeface="Calibri"/>
                        <a:cs typeface="Angsana New"/>
                      </a:endParaRPr>
                    </a:p>
                  </a:txBody>
                  <a:tcPr marL="68580" marR="68580" marT="0" marB="0"/>
                </a:tc>
              </a:tr>
              <a:tr h="326222">
                <a:tc>
                  <a:txBody>
                    <a:bodyPr/>
                    <a:lstStyle/>
                    <a:p>
                      <a:pPr algn="ctr">
                        <a:lnSpc>
                          <a:spcPct val="115000"/>
                        </a:lnSpc>
                        <a:spcAft>
                          <a:spcPts val="0"/>
                        </a:spcAft>
                      </a:pPr>
                      <a:r>
                        <a:rPr lang="es-ES" sz="1600">
                          <a:effectLst/>
                        </a:rPr>
                        <a:t>4</a:t>
                      </a:r>
                      <a:endParaRPr lang="es-EC" sz="160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600">
                          <a:effectLst/>
                        </a:rPr>
                        <a:t>8,8518</a:t>
                      </a:r>
                      <a:endParaRPr lang="es-EC" sz="1600">
                        <a:solidFill>
                          <a:srgbClr val="000000"/>
                        </a:solidFill>
                        <a:effectLst/>
                        <a:latin typeface="Times New Roman"/>
                        <a:ea typeface="Calibri"/>
                        <a:cs typeface="Angsana New"/>
                      </a:endParaRPr>
                    </a:p>
                  </a:txBody>
                  <a:tcPr marL="68580" marR="68580" marT="0" marB="0"/>
                </a:tc>
                <a:tc rowSpan="2">
                  <a:txBody>
                    <a:bodyPr/>
                    <a:lstStyle/>
                    <a:p>
                      <a:pPr algn="ctr">
                        <a:lnSpc>
                          <a:spcPct val="115000"/>
                        </a:lnSpc>
                        <a:spcAft>
                          <a:spcPts val="0"/>
                        </a:spcAft>
                      </a:pPr>
                      <a:r>
                        <a:rPr lang="es-ES" sz="1600" dirty="0">
                          <a:effectLst/>
                        </a:rPr>
                        <a:t>9,1452</a:t>
                      </a:r>
                      <a:endParaRPr lang="es-EC" sz="1600" dirty="0">
                        <a:effectLst/>
                      </a:endParaRPr>
                    </a:p>
                    <a:p>
                      <a:pPr algn="ctr">
                        <a:lnSpc>
                          <a:spcPct val="115000"/>
                        </a:lnSpc>
                        <a:spcAft>
                          <a:spcPts val="0"/>
                        </a:spcAft>
                      </a:pPr>
                      <a:r>
                        <a:rPr lang="es-ES" sz="1600" dirty="0">
                          <a:effectLst/>
                        </a:rPr>
                        <a:t>Promedio</a:t>
                      </a:r>
                      <a:endParaRPr lang="es-EC" sz="1600" dirty="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S" sz="1600">
                          <a:effectLst/>
                        </a:rPr>
                        <a:t>3,31%</a:t>
                      </a:r>
                      <a:endParaRPr lang="es-EC" sz="1600">
                        <a:solidFill>
                          <a:srgbClr val="000000"/>
                        </a:solidFill>
                        <a:effectLst/>
                        <a:latin typeface="Times New Roman"/>
                        <a:ea typeface="Calibri"/>
                        <a:cs typeface="Angsana New"/>
                      </a:endParaRPr>
                    </a:p>
                  </a:txBody>
                  <a:tcPr marL="68580" marR="68580" marT="0" marB="0"/>
                </a:tc>
              </a:tr>
              <a:tr h="348307">
                <a:tc gridSpan="2">
                  <a:txBody>
                    <a:bodyPr/>
                    <a:lstStyle/>
                    <a:p>
                      <a:pPr>
                        <a:lnSpc>
                          <a:spcPct val="115000"/>
                        </a:lnSpc>
                      </a:pPr>
                      <a:endParaRPr lang="es-EC" sz="1600">
                        <a:solidFill>
                          <a:srgbClr val="000000"/>
                        </a:solidFill>
                        <a:effectLst/>
                        <a:latin typeface="Times New Roman"/>
                        <a:cs typeface="Angsana New"/>
                      </a:endParaRPr>
                    </a:p>
                  </a:txBody>
                  <a:tcPr marL="68580" marR="68580" marT="0" marB="0"/>
                </a:tc>
                <a:tc hMerge="1">
                  <a:txBody>
                    <a:bodyPr/>
                    <a:lstStyle/>
                    <a:p>
                      <a:pPr>
                        <a:lnSpc>
                          <a:spcPct val="115000"/>
                        </a:lnSpc>
                      </a:pPr>
                      <a:endParaRPr lang="es-EC" sz="1600">
                        <a:solidFill>
                          <a:srgbClr val="000000"/>
                        </a:solidFill>
                        <a:effectLst/>
                        <a:latin typeface="Times New Roman"/>
                        <a:cs typeface="Angsana New"/>
                      </a:endParaRPr>
                    </a:p>
                  </a:txBody>
                  <a:tcPr marL="68580" marR="68580" marT="0" marB="0"/>
                </a:tc>
                <a:tc vMerge="1">
                  <a:txBody>
                    <a:bodyPr/>
                    <a:lstStyle/>
                    <a:p>
                      <a:endParaRPr lang="es-EC"/>
                    </a:p>
                  </a:txBody>
                  <a:tcPr/>
                </a:tc>
                <a:tc>
                  <a:txBody>
                    <a:bodyPr/>
                    <a:lstStyle/>
                    <a:p>
                      <a:pPr algn="ctr">
                        <a:lnSpc>
                          <a:spcPct val="115000"/>
                        </a:lnSpc>
                        <a:spcAft>
                          <a:spcPts val="0"/>
                        </a:spcAft>
                      </a:pPr>
                      <a:r>
                        <a:rPr lang="es-ES" sz="1600" dirty="0">
                          <a:effectLst/>
                        </a:rPr>
                        <a:t>3,11%</a:t>
                      </a:r>
                      <a:endParaRPr lang="es-EC" sz="1600" dirty="0">
                        <a:solidFill>
                          <a:srgbClr val="000000"/>
                        </a:solidFill>
                        <a:effectLst/>
                        <a:latin typeface="Times New Roman"/>
                        <a:ea typeface="Calibri"/>
                        <a:cs typeface="Angsana New"/>
                      </a:endParaRPr>
                    </a:p>
                  </a:txBody>
                  <a:tcPr marL="68580" marR="68580" marT="0" marB="0">
                    <a:lnL w="12700" cmpd="sng">
                      <a:noFill/>
                    </a:lnL>
                  </a:tcPr>
                </a:tc>
              </a:tr>
            </a:tbl>
          </a:graphicData>
        </a:graphic>
      </p:graphicFrame>
      <mc:AlternateContent xmlns:mc="http://schemas.openxmlformats.org/markup-compatibility/2006" xmlns:a14="http://schemas.microsoft.com/office/drawing/2010/main">
        <mc:Choice Requires="a14">
          <p:sp>
            <p:nvSpPr>
              <p:cNvPr id="5" name="4 Rectángulo"/>
              <p:cNvSpPr/>
              <p:nvPr/>
            </p:nvSpPr>
            <p:spPr>
              <a:xfrm>
                <a:off x="1043608" y="3933056"/>
                <a:ext cx="4572000" cy="1264320"/>
              </a:xfrm>
              <a:prstGeom prst="rect">
                <a:avLst/>
              </a:prstGeom>
            </p:spPr>
            <p:txBody>
              <a:bodyPr>
                <a:spAutoFit/>
              </a:bodyPr>
              <a:lstStyle/>
              <a:p>
                <a14:m>
                  <m:oMath xmlns:m="http://schemas.openxmlformats.org/officeDocument/2006/math">
                    <m:r>
                      <a:rPr lang="es-ES" sz="1400" i="1">
                        <a:latin typeface="Cambria Math"/>
                      </a:rPr>
                      <m:t>𝐴</m:t>
                    </m:r>
                    <m:r>
                      <a:rPr lang="es-ES" sz="1400">
                        <a:latin typeface="Cambria Math"/>
                      </a:rPr>
                      <m:t>%=</m:t>
                    </m:r>
                    <m:f>
                      <m:fPr>
                        <m:ctrlPr>
                          <a:rPr lang="es-EC" sz="1400" i="1">
                            <a:latin typeface="Cambria Math"/>
                          </a:rPr>
                        </m:ctrlPr>
                      </m:fPr>
                      <m:num>
                        <m:r>
                          <a:rPr lang="es-ES" sz="1400" i="1">
                            <a:latin typeface="Cambria Math"/>
                          </a:rPr>
                          <m:t>𝑃𝑛</m:t>
                        </m:r>
                        <m:r>
                          <a:rPr lang="es-ES" sz="1400" i="1">
                            <a:latin typeface="Cambria Math"/>
                          </a:rPr>
                          <m:t>−</m:t>
                        </m:r>
                        <m:r>
                          <a:rPr lang="es-ES" sz="1400" i="1">
                            <a:latin typeface="Cambria Math"/>
                          </a:rPr>
                          <m:t>𝑃𝑠</m:t>
                        </m:r>
                      </m:num>
                      <m:den>
                        <m:r>
                          <a:rPr lang="es-ES" sz="1400" i="1">
                            <a:latin typeface="Cambria Math"/>
                          </a:rPr>
                          <m:t>𝑃𝑠</m:t>
                        </m:r>
                      </m:den>
                    </m:f>
                    <m:r>
                      <a:rPr lang="es-ES" sz="1400" i="1">
                        <a:latin typeface="Cambria Math"/>
                      </a:rPr>
                      <m:t>∗</m:t>
                    </m:r>
                    <m:r>
                      <a:rPr lang="es-ES" sz="1400">
                        <a:latin typeface="Cambria Math"/>
                      </a:rPr>
                      <m:t>100</m:t>
                    </m:r>
                  </m:oMath>
                </a14:m>
                <a:r>
                  <a:rPr lang="es-ES" sz="1400" dirty="0"/>
                  <a:t>                    </a:t>
                </a:r>
                <a:endParaRPr lang="es-EC" sz="1400" dirty="0"/>
              </a:p>
              <a:p>
                <a:r>
                  <a:rPr lang="es-ES" sz="1400" dirty="0"/>
                  <a:t>Dónde: </a:t>
                </a:r>
                <a:endParaRPr lang="es-EC" sz="1400" dirty="0"/>
              </a:p>
              <a:p>
                <a:r>
                  <a:rPr lang="es-ES" sz="1400" dirty="0"/>
                  <a:t>A%= porcentaje de Absorción.</a:t>
                </a:r>
                <a:endParaRPr lang="es-EC" sz="1400" dirty="0"/>
              </a:p>
              <a:p>
                <a:r>
                  <a:rPr lang="es-ES" sz="1400" dirty="0" err="1"/>
                  <a:t>Pn</a:t>
                </a:r>
                <a:r>
                  <a:rPr lang="es-ES" sz="1400" dirty="0"/>
                  <a:t>= Peso Saturado.</a:t>
                </a:r>
                <a:endParaRPr lang="es-EC" sz="1400" dirty="0"/>
              </a:p>
              <a:p>
                <a:r>
                  <a:rPr lang="es-ES" sz="1400" dirty="0" err="1"/>
                  <a:t>Ps</a:t>
                </a:r>
                <a:r>
                  <a:rPr lang="es-ES" sz="1400" dirty="0"/>
                  <a:t>=Peso Seco.</a:t>
                </a:r>
                <a:endParaRPr lang="es-EC" sz="1400" dirty="0"/>
              </a:p>
            </p:txBody>
          </p:sp>
        </mc:Choice>
        <mc:Fallback xmlns="">
          <p:sp>
            <p:nvSpPr>
              <p:cNvPr id="5" name="4 Rectángulo"/>
              <p:cNvSpPr>
                <a:spLocks noRot="1" noChangeAspect="1" noMove="1" noResize="1" noEditPoints="1" noAdjustHandles="1" noChangeArrowheads="1" noChangeShapeType="1" noTextEdit="1"/>
              </p:cNvSpPr>
              <p:nvPr/>
            </p:nvSpPr>
            <p:spPr>
              <a:xfrm>
                <a:off x="1043608" y="3933056"/>
                <a:ext cx="4572000" cy="1264320"/>
              </a:xfrm>
              <a:prstGeom prst="rect">
                <a:avLst/>
              </a:prstGeom>
              <a:blipFill rotWithShape="1">
                <a:blip r:embed="rId2"/>
                <a:stretch>
                  <a:fillRect l="-267" b="-3846"/>
                </a:stretch>
              </a:blipFill>
            </p:spPr>
            <p:txBody>
              <a:bodyPr/>
              <a:lstStyle/>
              <a:p>
                <a:r>
                  <a:rPr lang="es-EC">
                    <a:noFill/>
                  </a:rPr>
                  <a:t> </a:t>
                </a:r>
              </a:p>
            </p:txBody>
          </p:sp>
        </mc:Fallback>
      </mc:AlternateContent>
      <p:sp>
        <p:nvSpPr>
          <p:cNvPr id="6" name="5 Rectángulo"/>
          <p:cNvSpPr/>
          <p:nvPr/>
        </p:nvSpPr>
        <p:spPr>
          <a:xfrm>
            <a:off x="3635896" y="4045888"/>
            <a:ext cx="4572000" cy="1200329"/>
          </a:xfrm>
          <a:prstGeom prst="rect">
            <a:avLst/>
          </a:prstGeom>
        </p:spPr>
        <p:txBody>
          <a:bodyPr>
            <a:spAutoFit/>
          </a:bodyPr>
          <a:lstStyle/>
          <a:p>
            <a:r>
              <a:rPr lang="es-ES" dirty="0" smtClean="0"/>
              <a:t>Valor promedio de 3.11</a:t>
            </a:r>
            <a:r>
              <a:rPr lang="es-ES" dirty="0"/>
              <a:t>%  </a:t>
            </a:r>
            <a:r>
              <a:rPr lang="es-ES" dirty="0" smtClean="0"/>
              <a:t>de </a:t>
            </a:r>
            <a:r>
              <a:rPr lang="es-ES" dirty="0"/>
              <a:t>acuerdo a la Normativa Española UNE-EN1338 es un valor aceptable para condiciones climáticas por cambios bruscos de temperatura y heladas.</a:t>
            </a:r>
            <a:endParaRPr lang="es-EC" dirty="0"/>
          </a:p>
        </p:txBody>
      </p:sp>
    </p:spTree>
    <p:extLst>
      <p:ext uri="{BB962C8B-B14F-4D97-AF65-F5344CB8AC3E}">
        <p14:creationId xmlns:p14="http://schemas.microsoft.com/office/powerpoint/2010/main" val="3183840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59726" y="260847"/>
            <a:ext cx="8229600" cy="706090"/>
          </a:xfrm>
        </p:spPr>
        <p:txBody>
          <a:bodyPr>
            <a:normAutofit fontScale="90000"/>
          </a:bodyPr>
          <a:lstStyle/>
          <a:p>
            <a:r>
              <a:rPr lang="es-EC" dirty="0" smtClean="0"/>
              <a:t>Descripción del área de estudio </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682734226"/>
              </p:ext>
            </p:extLst>
          </p:nvPr>
        </p:nvGraphicFramePr>
        <p:xfrm>
          <a:off x="1619672" y="1484780"/>
          <a:ext cx="6552727" cy="4703424"/>
        </p:xfrm>
        <a:graphic>
          <a:graphicData uri="http://schemas.openxmlformats.org/drawingml/2006/table">
            <a:tbl>
              <a:tblPr firstRow="1" firstCol="1" bandRow="1">
                <a:tableStyleId>{5C22544A-7EE6-4342-B048-85BDC9FD1C3A}</a:tableStyleId>
              </a:tblPr>
              <a:tblGrid>
                <a:gridCol w="2206344"/>
                <a:gridCol w="1839129"/>
                <a:gridCol w="2507254"/>
              </a:tblGrid>
              <a:tr h="193879">
                <a:tc>
                  <a:txBody>
                    <a:bodyPr/>
                    <a:lstStyle/>
                    <a:p>
                      <a:pPr algn="l">
                        <a:lnSpc>
                          <a:spcPct val="115000"/>
                        </a:lnSpc>
                        <a:spcAft>
                          <a:spcPts val="0"/>
                        </a:spcAft>
                      </a:pPr>
                      <a:r>
                        <a:rPr lang="es-EC" sz="1400" dirty="0">
                          <a:effectLst/>
                        </a:rPr>
                        <a:t>NOMBRE VÍA</a:t>
                      </a:r>
                      <a:endParaRPr lang="es-EC" sz="1800" dirty="0">
                        <a:solidFill>
                          <a:srgbClr val="000000"/>
                        </a:solidFill>
                        <a:effectLst/>
                        <a:latin typeface="Times New Roman"/>
                        <a:ea typeface="Calibri"/>
                        <a:cs typeface="Angsana New"/>
                      </a:endParaRPr>
                    </a:p>
                  </a:txBody>
                  <a:tcPr marL="68580" marR="68580" marT="0" marB="0"/>
                </a:tc>
                <a:tc>
                  <a:txBody>
                    <a:bodyPr/>
                    <a:lstStyle/>
                    <a:p>
                      <a:pPr algn="l">
                        <a:lnSpc>
                          <a:spcPct val="115000"/>
                        </a:lnSpc>
                        <a:spcAft>
                          <a:spcPts val="0"/>
                        </a:spcAft>
                      </a:pPr>
                      <a:r>
                        <a:rPr lang="es-EC" sz="1400" dirty="0">
                          <a:effectLst/>
                        </a:rPr>
                        <a:t>LONGITUD m</a:t>
                      </a:r>
                      <a:endParaRPr lang="es-EC" sz="1800" dirty="0">
                        <a:solidFill>
                          <a:srgbClr val="000000"/>
                        </a:solidFill>
                        <a:effectLst/>
                        <a:latin typeface="Times New Roman"/>
                        <a:ea typeface="Calibri"/>
                        <a:cs typeface="Angsana New"/>
                      </a:endParaRPr>
                    </a:p>
                  </a:txBody>
                  <a:tcPr marL="68580" marR="68580" marT="0" marB="0"/>
                </a:tc>
                <a:tc>
                  <a:txBody>
                    <a:bodyPr/>
                    <a:lstStyle/>
                    <a:p>
                      <a:pPr algn="l">
                        <a:lnSpc>
                          <a:spcPct val="115000"/>
                        </a:lnSpc>
                        <a:spcAft>
                          <a:spcPts val="0"/>
                        </a:spcAft>
                      </a:pPr>
                      <a:r>
                        <a:rPr lang="es-EC" sz="1400" dirty="0">
                          <a:effectLst/>
                        </a:rPr>
                        <a:t>TRAMO</a:t>
                      </a:r>
                      <a:endParaRPr lang="es-EC" sz="1800" dirty="0">
                        <a:solidFill>
                          <a:srgbClr val="000000"/>
                        </a:solidFill>
                        <a:effectLst/>
                        <a:latin typeface="Times New Roman"/>
                        <a:ea typeface="Calibri"/>
                        <a:cs typeface="Angsana New"/>
                      </a:endParaRPr>
                    </a:p>
                  </a:txBody>
                  <a:tcPr marL="68580" marR="68580" marT="0" marB="0"/>
                </a:tc>
              </a:tr>
              <a:tr h="400884">
                <a:tc>
                  <a:txBody>
                    <a:bodyPr/>
                    <a:lstStyle/>
                    <a:p>
                      <a:pPr algn="l">
                        <a:lnSpc>
                          <a:spcPct val="115000"/>
                        </a:lnSpc>
                        <a:spcAft>
                          <a:spcPts val="0"/>
                        </a:spcAft>
                      </a:pPr>
                      <a:r>
                        <a:rPr lang="es-EC" sz="1400" dirty="0">
                          <a:effectLst/>
                        </a:rPr>
                        <a:t>General Rumiñahui</a:t>
                      </a:r>
                      <a:endParaRPr lang="es-EC" sz="1800" dirty="0">
                        <a:solidFill>
                          <a:srgbClr val="000000"/>
                        </a:solidFill>
                        <a:effectLst/>
                        <a:latin typeface="Times New Roman"/>
                        <a:ea typeface="Calibri"/>
                        <a:cs typeface="Angsana New"/>
                      </a:endParaRPr>
                    </a:p>
                  </a:txBody>
                  <a:tcPr marL="68580" marR="68580" marT="0" marB="0"/>
                </a:tc>
                <a:tc>
                  <a:txBody>
                    <a:bodyPr/>
                    <a:lstStyle/>
                    <a:p>
                      <a:pPr algn="l">
                        <a:lnSpc>
                          <a:spcPct val="115000"/>
                        </a:lnSpc>
                        <a:spcAft>
                          <a:spcPts val="0"/>
                        </a:spcAft>
                      </a:pPr>
                      <a:r>
                        <a:rPr lang="es-EC" sz="1400" dirty="0">
                          <a:effectLst/>
                        </a:rPr>
                        <a:t>5365,25</a:t>
                      </a:r>
                      <a:endParaRPr lang="es-EC" sz="1800" dirty="0">
                        <a:solidFill>
                          <a:srgbClr val="000000"/>
                        </a:solidFill>
                        <a:effectLst/>
                        <a:latin typeface="Times New Roman"/>
                        <a:ea typeface="Calibri"/>
                        <a:cs typeface="Angsana New"/>
                      </a:endParaRPr>
                    </a:p>
                  </a:txBody>
                  <a:tcPr marL="68580" marR="68580" marT="0" marB="0"/>
                </a:tc>
                <a:tc>
                  <a:txBody>
                    <a:bodyPr/>
                    <a:lstStyle/>
                    <a:p>
                      <a:pPr algn="l">
                        <a:lnSpc>
                          <a:spcPct val="115000"/>
                        </a:lnSpc>
                        <a:spcAft>
                          <a:spcPts val="0"/>
                        </a:spcAft>
                      </a:pPr>
                      <a:r>
                        <a:rPr lang="es-EC" sz="1400" dirty="0">
                          <a:effectLst/>
                        </a:rPr>
                        <a:t>Colegio Farina - Redondel Colibrí</a:t>
                      </a:r>
                      <a:endParaRPr lang="es-EC" sz="1800" dirty="0">
                        <a:solidFill>
                          <a:srgbClr val="000000"/>
                        </a:solidFill>
                        <a:effectLst/>
                        <a:latin typeface="Times New Roman"/>
                        <a:ea typeface="Calibri"/>
                        <a:cs typeface="Angsana New"/>
                      </a:endParaRPr>
                    </a:p>
                  </a:txBody>
                  <a:tcPr marL="68580" marR="68580" marT="0" marB="0"/>
                </a:tc>
              </a:tr>
              <a:tr h="400884">
                <a:tc>
                  <a:txBody>
                    <a:bodyPr/>
                    <a:lstStyle/>
                    <a:p>
                      <a:pPr algn="l">
                        <a:lnSpc>
                          <a:spcPct val="115000"/>
                        </a:lnSpc>
                        <a:spcAft>
                          <a:spcPts val="0"/>
                        </a:spcAft>
                      </a:pPr>
                      <a:r>
                        <a:rPr lang="es-EC" sz="1400" dirty="0">
                          <a:effectLst/>
                        </a:rPr>
                        <a:t>General Pintag</a:t>
                      </a:r>
                      <a:endParaRPr lang="es-EC" sz="1800" dirty="0">
                        <a:solidFill>
                          <a:srgbClr val="000000"/>
                        </a:solidFill>
                        <a:effectLst/>
                        <a:latin typeface="Times New Roman"/>
                        <a:ea typeface="Calibri"/>
                        <a:cs typeface="Angsana New"/>
                      </a:endParaRPr>
                    </a:p>
                  </a:txBody>
                  <a:tcPr marL="68580" marR="68580" marT="0" marB="0"/>
                </a:tc>
                <a:tc>
                  <a:txBody>
                    <a:bodyPr/>
                    <a:lstStyle/>
                    <a:p>
                      <a:pPr algn="l">
                        <a:lnSpc>
                          <a:spcPct val="115000"/>
                        </a:lnSpc>
                        <a:spcAft>
                          <a:spcPts val="0"/>
                        </a:spcAft>
                      </a:pPr>
                      <a:r>
                        <a:rPr lang="es-EC" sz="1400" dirty="0">
                          <a:effectLst/>
                        </a:rPr>
                        <a:t>1854,00</a:t>
                      </a:r>
                      <a:endParaRPr lang="es-EC" sz="1800" dirty="0">
                        <a:solidFill>
                          <a:srgbClr val="000000"/>
                        </a:solidFill>
                        <a:effectLst/>
                        <a:latin typeface="Times New Roman"/>
                        <a:ea typeface="Calibri"/>
                        <a:cs typeface="Angsana New"/>
                      </a:endParaRPr>
                    </a:p>
                  </a:txBody>
                  <a:tcPr marL="68580" marR="68580" marT="0" marB="0"/>
                </a:tc>
                <a:tc>
                  <a:txBody>
                    <a:bodyPr/>
                    <a:lstStyle/>
                    <a:p>
                      <a:pPr algn="l">
                        <a:lnSpc>
                          <a:spcPct val="115000"/>
                        </a:lnSpc>
                        <a:spcAft>
                          <a:spcPts val="0"/>
                        </a:spcAft>
                      </a:pPr>
                      <a:r>
                        <a:rPr lang="es-EC" sz="1400" dirty="0">
                          <a:effectLst/>
                        </a:rPr>
                        <a:t>Redondel Colibrí - Intersección Rio Pita</a:t>
                      </a:r>
                      <a:endParaRPr lang="es-EC" sz="1800" dirty="0">
                        <a:solidFill>
                          <a:srgbClr val="000000"/>
                        </a:solidFill>
                        <a:effectLst/>
                        <a:latin typeface="Times New Roman"/>
                        <a:ea typeface="Calibri"/>
                        <a:cs typeface="Angsana New"/>
                      </a:endParaRPr>
                    </a:p>
                  </a:txBody>
                  <a:tcPr marL="68580" marR="68580" marT="0" marB="0"/>
                </a:tc>
              </a:tr>
              <a:tr h="193879">
                <a:tc>
                  <a:txBody>
                    <a:bodyPr/>
                    <a:lstStyle/>
                    <a:p>
                      <a:pPr algn="l">
                        <a:lnSpc>
                          <a:spcPct val="115000"/>
                        </a:lnSpc>
                        <a:spcAft>
                          <a:spcPts val="0"/>
                        </a:spcAft>
                      </a:pPr>
                      <a:r>
                        <a:rPr lang="es-EC" sz="1400" dirty="0">
                          <a:effectLst/>
                        </a:rPr>
                        <a:t>General Rumiñahui</a:t>
                      </a:r>
                      <a:endParaRPr lang="es-EC" sz="1800" dirty="0">
                        <a:solidFill>
                          <a:srgbClr val="000000"/>
                        </a:solidFill>
                        <a:effectLst/>
                        <a:latin typeface="Times New Roman"/>
                        <a:ea typeface="Calibri"/>
                        <a:cs typeface="Angsana New"/>
                      </a:endParaRPr>
                    </a:p>
                  </a:txBody>
                  <a:tcPr marL="68580" marR="68580" marT="0" marB="0"/>
                </a:tc>
                <a:tc>
                  <a:txBody>
                    <a:bodyPr/>
                    <a:lstStyle/>
                    <a:p>
                      <a:pPr algn="l">
                        <a:lnSpc>
                          <a:spcPct val="115000"/>
                        </a:lnSpc>
                        <a:spcAft>
                          <a:spcPts val="0"/>
                        </a:spcAft>
                      </a:pPr>
                      <a:r>
                        <a:rPr lang="es-EC" sz="1400" dirty="0">
                          <a:effectLst/>
                        </a:rPr>
                        <a:t>3888,00</a:t>
                      </a:r>
                      <a:endParaRPr lang="es-EC" sz="1800" dirty="0">
                        <a:solidFill>
                          <a:srgbClr val="000000"/>
                        </a:solidFill>
                        <a:effectLst/>
                        <a:latin typeface="Times New Roman"/>
                        <a:ea typeface="Calibri"/>
                        <a:cs typeface="Angsana New"/>
                      </a:endParaRPr>
                    </a:p>
                  </a:txBody>
                  <a:tcPr marL="68580" marR="68580" marT="0" marB="0"/>
                </a:tc>
                <a:tc>
                  <a:txBody>
                    <a:bodyPr/>
                    <a:lstStyle/>
                    <a:p>
                      <a:pPr algn="l">
                        <a:lnSpc>
                          <a:spcPct val="115000"/>
                        </a:lnSpc>
                        <a:spcAft>
                          <a:spcPts val="0"/>
                        </a:spcAft>
                      </a:pPr>
                      <a:r>
                        <a:rPr lang="es-EC" sz="1400" dirty="0">
                          <a:effectLst/>
                        </a:rPr>
                        <a:t>Redondel Colibrí – Danec</a:t>
                      </a:r>
                      <a:endParaRPr lang="es-EC" sz="1800" dirty="0">
                        <a:solidFill>
                          <a:srgbClr val="000000"/>
                        </a:solidFill>
                        <a:effectLst/>
                        <a:latin typeface="Times New Roman"/>
                        <a:ea typeface="Calibri"/>
                        <a:cs typeface="Angsana New"/>
                      </a:endParaRPr>
                    </a:p>
                  </a:txBody>
                  <a:tcPr marL="68580" marR="68580" marT="0" marB="0"/>
                </a:tc>
              </a:tr>
              <a:tr h="400884">
                <a:tc>
                  <a:txBody>
                    <a:bodyPr/>
                    <a:lstStyle/>
                    <a:p>
                      <a:pPr algn="l">
                        <a:lnSpc>
                          <a:spcPct val="115000"/>
                        </a:lnSpc>
                        <a:spcAft>
                          <a:spcPts val="0"/>
                        </a:spcAft>
                      </a:pPr>
                      <a:r>
                        <a:rPr lang="es-EC" sz="1400" dirty="0">
                          <a:effectLst/>
                        </a:rPr>
                        <a:t>Paseo Escénico</a:t>
                      </a:r>
                      <a:endParaRPr lang="es-EC" sz="1800" dirty="0">
                        <a:solidFill>
                          <a:srgbClr val="000000"/>
                        </a:solidFill>
                        <a:effectLst/>
                        <a:latin typeface="Times New Roman"/>
                        <a:ea typeface="Calibri"/>
                        <a:cs typeface="Angsana New"/>
                      </a:endParaRPr>
                    </a:p>
                  </a:txBody>
                  <a:tcPr marL="68580" marR="68580" marT="0" marB="0"/>
                </a:tc>
                <a:tc>
                  <a:txBody>
                    <a:bodyPr/>
                    <a:lstStyle/>
                    <a:p>
                      <a:pPr algn="l">
                        <a:lnSpc>
                          <a:spcPct val="115000"/>
                        </a:lnSpc>
                        <a:spcAft>
                          <a:spcPts val="0"/>
                        </a:spcAft>
                      </a:pPr>
                      <a:r>
                        <a:rPr lang="es-EC" sz="1400" dirty="0">
                          <a:effectLst/>
                        </a:rPr>
                        <a:t>900,00</a:t>
                      </a:r>
                      <a:endParaRPr lang="es-EC" sz="1800" dirty="0">
                        <a:solidFill>
                          <a:srgbClr val="000000"/>
                        </a:solidFill>
                        <a:effectLst/>
                        <a:latin typeface="Times New Roman"/>
                        <a:ea typeface="Calibri"/>
                        <a:cs typeface="Angsana New"/>
                      </a:endParaRPr>
                    </a:p>
                  </a:txBody>
                  <a:tcPr marL="68580" marR="68580" marT="0" marB="0"/>
                </a:tc>
                <a:tc>
                  <a:txBody>
                    <a:bodyPr/>
                    <a:lstStyle/>
                    <a:p>
                      <a:pPr algn="l">
                        <a:lnSpc>
                          <a:spcPct val="115000"/>
                        </a:lnSpc>
                        <a:spcAft>
                          <a:spcPts val="0"/>
                        </a:spcAft>
                      </a:pPr>
                      <a:r>
                        <a:rPr lang="es-EC" sz="1400" dirty="0">
                          <a:effectLst/>
                        </a:rPr>
                        <a:t>Puente Virgen - Redondel ESPE</a:t>
                      </a:r>
                      <a:endParaRPr lang="es-EC" sz="1800" dirty="0">
                        <a:solidFill>
                          <a:srgbClr val="000000"/>
                        </a:solidFill>
                        <a:effectLst/>
                        <a:latin typeface="Times New Roman"/>
                        <a:ea typeface="Calibri"/>
                        <a:cs typeface="Angsana New"/>
                      </a:endParaRPr>
                    </a:p>
                  </a:txBody>
                  <a:tcPr marL="68580" marR="68580" marT="0" marB="0"/>
                </a:tc>
              </a:tr>
              <a:tr h="400884">
                <a:tc>
                  <a:txBody>
                    <a:bodyPr/>
                    <a:lstStyle/>
                    <a:p>
                      <a:pPr algn="l">
                        <a:lnSpc>
                          <a:spcPct val="115000"/>
                        </a:lnSpc>
                        <a:spcAft>
                          <a:spcPts val="0"/>
                        </a:spcAft>
                      </a:pPr>
                      <a:r>
                        <a:rPr lang="es-EC" sz="1400" dirty="0">
                          <a:effectLst/>
                        </a:rPr>
                        <a:t>Paseo Escénico</a:t>
                      </a:r>
                      <a:endParaRPr lang="es-EC" sz="1800" dirty="0">
                        <a:solidFill>
                          <a:srgbClr val="000000"/>
                        </a:solidFill>
                        <a:effectLst/>
                        <a:latin typeface="Times New Roman"/>
                        <a:ea typeface="Calibri"/>
                        <a:cs typeface="Angsana New"/>
                      </a:endParaRPr>
                    </a:p>
                  </a:txBody>
                  <a:tcPr marL="68580" marR="68580" marT="0" marB="0"/>
                </a:tc>
                <a:tc>
                  <a:txBody>
                    <a:bodyPr/>
                    <a:lstStyle/>
                    <a:p>
                      <a:pPr algn="l">
                        <a:lnSpc>
                          <a:spcPct val="115000"/>
                        </a:lnSpc>
                        <a:spcAft>
                          <a:spcPts val="0"/>
                        </a:spcAft>
                      </a:pPr>
                      <a:r>
                        <a:rPr lang="es-EC" sz="1400" dirty="0">
                          <a:effectLst/>
                        </a:rPr>
                        <a:t>1274,00</a:t>
                      </a:r>
                      <a:endParaRPr lang="es-EC" sz="1800" dirty="0">
                        <a:solidFill>
                          <a:srgbClr val="000000"/>
                        </a:solidFill>
                        <a:effectLst/>
                        <a:latin typeface="Times New Roman"/>
                        <a:ea typeface="Calibri"/>
                        <a:cs typeface="Angsana New"/>
                      </a:endParaRPr>
                    </a:p>
                  </a:txBody>
                  <a:tcPr marL="68580" marR="68580" marT="0" marB="0"/>
                </a:tc>
                <a:tc>
                  <a:txBody>
                    <a:bodyPr/>
                    <a:lstStyle/>
                    <a:p>
                      <a:pPr algn="l">
                        <a:lnSpc>
                          <a:spcPct val="115000"/>
                        </a:lnSpc>
                        <a:spcAft>
                          <a:spcPts val="0"/>
                        </a:spcAft>
                      </a:pPr>
                      <a:r>
                        <a:rPr lang="es-EC" sz="1400" dirty="0">
                          <a:effectLst/>
                        </a:rPr>
                        <a:t>Redondel ESPE- Redondel C.C. San Luis</a:t>
                      </a:r>
                      <a:endParaRPr lang="es-EC" sz="1800" dirty="0">
                        <a:solidFill>
                          <a:srgbClr val="000000"/>
                        </a:solidFill>
                        <a:effectLst/>
                        <a:latin typeface="Times New Roman"/>
                        <a:ea typeface="Calibri"/>
                        <a:cs typeface="Angsana New"/>
                      </a:endParaRPr>
                    </a:p>
                  </a:txBody>
                  <a:tcPr marL="68580" marR="68580" marT="0" marB="0"/>
                </a:tc>
              </a:tr>
              <a:tr h="400884">
                <a:tc>
                  <a:txBody>
                    <a:bodyPr/>
                    <a:lstStyle/>
                    <a:p>
                      <a:pPr algn="l">
                        <a:lnSpc>
                          <a:spcPct val="115000"/>
                        </a:lnSpc>
                        <a:spcAft>
                          <a:spcPts val="0"/>
                        </a:spcAft>
                      </a:pPr>
                      <a:r>
                        <a:rPr lang="es-EC" sz="1400" dirty="0">
                          <a:effectLst/>
                        </a:rPr>
                        <a:t>Abdón Calderón</a:t>
                      </a:r>
                      <a:endParaRPr lang="es-EC" sz="1800" dirty="0">
                        <a:solidFill>
                          <a:srgbClr val="000000"/>
                        </a:solidFill>
                        <a:effectLst/>
                        <a:latin typeface="Times New Roman"/>
                        <a:ea typeface="Calibri"/>
                        <a:cs typeface="Angsana New"/>
                      </a:endParaRPr>
                    </a:p>
                  </a:txBody>
                  <a:tcPr marL="68580" marR="68580" marT="0" marB="0"/>
                </a:tc>
                <a:tc>
                  <a:txBody>
                    <a:bodyPr/>
                    <a:lstStyle/>
                    <a:p>
                      <a:pPr algn="l">
                        <a:lnSpc>
                          <a:spcPct val="115000"/>
                        </a:lnSpc>
                        <a:spcAft>
                          <a:spcPts val="0"/>
                        </a:spcAft>
                      </a:pPr>
                      <a:r>
                        <a:rPr lang="es-EC" sz="1400" dirty="0">
                          <a:effectLst/>
                        </a:rPr>
                        <a:t>1205,00</a:t>
                      </a:r>
                      <a:endParaRPr lang="es-EC" sz="1800" dirty="0">
                        <a:solidFill>
                          <a:srgbClr val="000000"/>
                        </a:solidFill>
                        <a:effectLst/>
                        <a:latin typeface="Times New Roman"/>
                        <a:ea typeface="Calibri"/>
                        <a:cs typeface="Angsana New"/>
                      </a:endParaRPr>
                    </a:p>
                  </a:txBody>
                  <a:tcPr marL="68580" marR="68580" marT="0" marB="0"/>
                </a:tc>
                <a:tc>
                  <a:txBody>
                    <a:bodyPr/>
                    <a:lstStyle/>
                    <a:p>
                      <a:pPr algn="l">
                        <a:lnSpc>
                          <a:spcPct val="115000"/>
                        </a:lnSpc>
                        <a:spcAft>
                          <a:spcPts val="0"/>
                        </a:spcAft>
                      </a:pPr>
                      <a:r>
                        <a:rPr lang="es-EC" sz="1400" dirty="0">
                          <a:effectLst/>
                        </a:rPr>
                        <a:t>Redondel Choclo- Santa María</a:t>
                      </a:r>
                      <a:endParaRPr lang="es-EC" sz="1800" dirty="0">
                        <a:solidFill>
                          <a:srgbClr val="000000"/>
                        </a:solidFill>
                        <a:effectLst/>
                        <a:latin typeface="Times New Roman"/>
                        <a:ea typeface="Calibri"/>
                        <a:cs typeface="Angsana New"/>
                      </a:endParaRPr>
                    </a:p>
                  </a:txBody>
                  <a:tcPr marL="68580" marR="68580" marT="0" marB="0"/>
                </a:tc>
              </a:tr>
              <a:tr h="400884">
                <a:tc>
                  <a:txBody>
                    <a:bodyPr/>
                    <a:lstStyle/>
                    <a:p>
                      <a:pPr algn="l">
                        <a:lnSpc>
                          <a:spcPct val="115000"/>
                        </a:lnSpc>
                        <a:spcAft>
                          <a:spcPts val="0"/>
                        </a:spcAft>
                      </a:pPr>
                      <a:r>
                        <a:rPr lang="es-EC" sz="1400" dirty="0">
                          <a:effectLst/>
                        </a:rPr>
                        <a:t>Luis Cordero</a:t>
                      </a:r>
                      <a:endParaRPr lang="es-EC" sz="1800" dirty="0">
                        <a:solidFill>
                          <a:srgbClr val="000000"/>
                        </a:solidFill>
                        <a:effectLst/>
                        <a:latin typeface="Times New Roman"/>
                        <a:ea typeface="Calibri"/>
                        <a:cs typeface="Angsana New"/>
                      </a:endParaRPr>
                    </a:p>
                  </a:txBody>
                  <a:tcPr marL="68580" marR="68580" marT="0" marB="0"/>
                </a:tc>
                <a:tc>
                  <a:txBody>
                    <a:bodyPr/>
                    <a:lstStyle/>
                    <a:p>
                      <a:pPr algn="l">
                        <a:lnSpc>
                          <a:spcPct val="115000"/>
                        </a:lnSpc>
                        <a:spcAft>
                          <a:spcPts val="0"/>
                        </a:spcAft>
                      </a:pPr>
                      <a:r>
                        <a:rPr lang="es-EC" sz="1400" dirty="0">
                          <a:effectLst/>
                        </a:rPr>
                        <a:t>1612,13</a:t>
                      </a:r>
                      <a:endParaRPr lang="es-EC" sz="1800" dirty="0">
                        <a:solidFill>
                          <a:srgbClr val="000000"/>
                        </a:solidFill>
                        <a:effectLst/>
                        <a:latin typeface="Times New Roman"/>
                        <a:ea typeface="Calibri"/>
                        <a:cs typeface="Angsana New"/>
                      </a:endParaRPr>
                    </a:p>
                  </a:txBody>
                  <a:tcPr marL="68580" marR="68580" marT="0" marB="0"/>
                </a:tc>
                <a:tc>
                  <a:txBody>
                    <a:bodyPr/>
                    <a:lstStyle/>
                    <a:p>
                      <a:pPr algn="l">
                        <a:lnSpc>
                          <a:spcPct val="115000"/>
                        </a:lnSpc>
                        <a:spcAft>
                          <a:spcPts val="0"/>
                        </a:spcAft>
                      </a:pPr>
                      <a:r>
                        <a:rPr lang="es-EC" sz="1400" dirty="0">
                          <a:effectLst/>
                        </a:rPr>
                        <a:t>Redondel Choclo – C.C. River Mall</a:t>
                      </a:r>
                      <a:endParaRPr lang="es-EC" sz="1800" dirty="0">
                        <a:solidFill>
                          <a:srgbClr val="000000"/>
                        </a:solidFill>
                        <a:effectLst/>
                        <a:latin typeface="Times New Roman"/>
                        <a:ea typeface="Calibri"/>
                        <a:cs typeface="Angsana New"/>
                      </a:endParaRPr>
                    </a:p>
                  </a:txBody>
                  <a:tcPr marL="68580" marR="68580" marT="0" marB="0"/>
                </a:tc>
              </a:tr>
              <a:tr h="400884">
                <a:tc>
                  <a:txBody>
                    <a:bodyPr/>
                    <a:lstStyle/>
                    <a:p>
                      <a:pPr algn="l">
                        <a:lnSpc>
                          <a:spcPct val="115000"/>
                        </a:lnSpc>
                        <a:spcAft>
                          <a:spcPts val="0"/>
                        </a:spcAft>
                      </a:pPr>
                      <a:r>
                        <a:rPr lang="es-EC" sz="1400" dirty="0">
                          <a:effectLst/>
                        </a:rPr>
                        <a:t>General Enríquez</a:t>
                      </a:r>
                      <a:endParaRPr lang="es-EC" sz="1800" dirty="0">
                        <a:solidFill>
                          <a:srgbClr val="000000"/>
                        </a:solidFill>
                        <a:effectLst/>
                        <a:latin typeface="Times New Roman"/>
                        <a:ea typeface="Calibri"/>
                        <a:cs typeface="Angsana New"/>
                      </a:endParaRPr>
                    </a:p>
                  </a:txBody>
                  <a:tcPr marL="68580" marR="68580" marT="0" marB="0"/>
                </a:tc>
                <a:tc>
                  <a:txBody>
                    <a:bodyPr/>
                    <a:lstStyle/>
                    <a:p>
                      <a:pPr algn="l">
                        <a:lnSpc>
                          <a:spcPct val="115000"/>
                        </a:lnSpc>
                        <a:spcAft>
                          <a:spcPts val="0"/>
                        </a:spcAft>
                      </a:pPr>
                      <a:r>
                        <a:rPr lang="es-EC" sz="1400" dirty="0">
                          <a:effectLst/>
                        </a:rPr>
                        <a:t>5372,28</a:t>
                      </a:r>
                      <a:endParaRPr lang="es-EC" sz="1800" dirty="0">
                        <a:solidFill>
                          <a:srgbClr val="000000"/>
                        </a:solidFill>
                        <a:effectLst/>
                        <a:latin typeface="Times New Roman"/>
                        <a:ea typeface="Calibri"/>
                        <a:cs typeface="Angsana New"/>
                      </a:endParaRPr>
                    </a:p>
                  </a:txBody>
                  <a:tcPr marL="68580" marR="68580" marT="0" marB="0"/>
                </a:tc>
                <a:tc>
                  <a:txBody>
                    <a:bodyPr/>
                    <a:lstStyle/>
                    <a:p>
                      <a:pPr algn="l">
                        <a:lnSpc>
                          <a:spcPct val="115000"/>
                        </a:lnSpc>
                        <a:spcAft>
                          <a:spcPts val="0"/>
                        </a:spcAft>
                      </a:pPr>
                      <a:r>
                        <a:rPr lang="es-EC" sz="1400" dirty="0">
                          <a:effectLst/>
                        </a:rPr>
                        <a:t>Danec - Plaza Del Valle Desvió</a:t>
                      </a:r>
                      <a:endParaRPr lang="es-EC" sz="1800" dirty="0">
                        <a:solidFill>
                          <a:srgbClr val="000000"/>
                        </a:solidFill>
                        <a:effectLst/>
                        <a:latin typeface="Times New Roman"/>
                        <a:ea typeface="Calibri"/>
                        <a:cs typeface="Angsana New"/>
                      </a:endParaRPr>
                    </a:p>
                  </a:txBody>
                  <a:tcPr marL="68580" marR="68580" marT="0" marB="0"/>
                </a:tc>
              </a:tr>
              <a:tr h="193879">
                <a:tc>
                  <a:txBody>
                    <a:bodyPr/>
                    <a:lstStyle/>
                    <a:p>
                      <a:pPr algn="l">
                        <a:lnSpc>
                          <a:spcPct val="115000"/>
                        </a:lnSpc>
                        <a:spcAft>
                          <a:spcPts val="0"/>
                        </a:spcAft>
                      </a:pPr>
                      <a:r>
                        <a:rPr lang="es-EC" sz="1400" dirty="0">
                          <a:effectLst/>
                        </a:rPr>
                        <a:t>San Luis</a:t>
                      </a:r>
                      <a:endParaRPr lang="es-EC" sz="1800" dirty="0">
                        <a:solidFill>
                          <a:srgbClr val="000000"/>
                        </a:solidFill>
                        <a:effectLst/>
                        <a:latin typeface="Times New Roman"/>
                        <a:ea typeface="Calibri"/>
                        <a:cs typeface="Angsana New"/>
                      </a:endParaRPr>
                    </a:p>
                  </a:txBody>
                  <a:tcPr marL="68580" marR="68580" marT="0" marB="0"/>
                </a:tc>
                <a:tc>
                  <a:txBody>
                    <a:bodyPr/>
                    <a:lstStyle/>
                    <a:p>
                      <a:pPr algn="l">
                        <a:lnSpc>
                          <a:spcPct val="115000"/>
                        </a:lnSpc>
                        <a:spcAft>
                          <a:spcPts val="0"/>
                        </a:spcAft>
                      </a:pPr>
                      <a:r>
                        <a:rPr lang="es-EC" sz="1400" dirty="0">
                          <a:effectLst/>
                        </a:rPr>
                        <a:t>1264,00</a:t>
                      </a:r>
                      <a:endParaRPr lang="es-EC" sz="1800" dirty="0">
                        <a:solidFill>
                          <a:srgbClr val="000000"/>
                        </a:solidFill>
                        <a:effectLst/>
                        <a:latin typeface="Times New Roman"/>
                        <a:ea typeface="Calibri"/>
                        <a:cs typeface="Angsana New"/>
                      </a:endParaRPr>
                    </a:p>
                  </a:txBody>
                  <a:tcPr marL="68580" marR="68580" marT="0" marB="0"/>
                </a:tc>
                <a:tc>
                  <a:txBody>
                    <a:bodyPr/>
                    <a:lstStyle/>
                    <a:p>
                      <a:pPr algn="l">
                        <a:lnSpc>
                          <a:spcPct val="115000"/>
                        </a:lnSpc>
                        <a:spcAft>
                          <a:spcPts val="0"/>
                        </a:spcAft>
                      </a:pPr>
                      <a:r>
                        <a:rPr lang="es-EC" sz="1400" dirty="0">
                          <a:effectLst/>
                        </a:rPr>
                        <a:t>Gus- C.C. San Luis</a:t>
                      </a:r>
                      <a:endParaRPr lang="es-EC" sz="1800" dirty="0">
                        <a:solidFill>
                          <a:srgbClr val="000000"/>
                        </a:solidFill>
                        <a:effectLst/>
                        <a:latin typeface="Times New Roman"/>
                        <a:ea typeface="Calibri"/>
                        <a:cs typeface="Angsana New"/>
                      </a:endParaRPr>
                    </a:p>
                  </a:txBody>
                  <a:tcPr marL="68580" marR="68580" marT="0" marB="0"/>
                </a:tc>
              </a:tr>
              <a:tr h="400884">
                <a:tc>
                  <a:txBody>
                    <a:bodyPr/>
                    <a:lstStyle/>
                    <a:p>
                      <a:pPr algn="l">
                        <a:lnSpc>
                          <a:spcPct val="115000"/>
                        </a:lnSpc>
                        <a:spcAft>
                          <a:spcPts val="0"/>
                        </a:spcAft>
                      </a:pPr>
                      <a:r>
                        <a:rPr lang="es-EC" sz="1400" dirty="0">
                          <a:effectLst/>
                        </a:rPr>
                        <a:t>Juan Salinas</a:t>
                      </a:r>
                      <a:endParaRPr lang="es-EC" sz="1800" dirty="0">
                        <a:solidFill>
                          <a:srgbClr val="000000"/>
                        </a:solidFill>
                        <a:effectLst/>
                        <a:latin typeface="Times New Roman"/>
                        <a:ea typeface="Calibri"/>
                        <a:cs typeface="Angsana New"/>
                      </a:endParaRPr>
                    </a:p>
                  </a:txBody>
                  <a:tcPr marL="68580" marR="68580" marT="0" marB="0"/>
                </a:tc>
                <a:tc>
                  <a:txBody>
                    <a:bodyPr/>
                    <a:lstStyle/>
                    <a:p>
                      <a:pPr algn="l">
                        <a:lnSpc>
                          <a:spcPct val="115000"/>
                        </a:lnSpc>
                        <a:spcAft>
                          <a:spcPts val="0"/>
                        </a:spcAft>
                      </a:pPr>
                      <a:r>
                        <a:rPr lang="es-EC" sz="1400" dirty="0">
                          <a:effectLst/>
                        </a:rPr>
                        <a:t>985,00</a:t>
                      </a:r>
                      <a:endParaRPr lang="es-EC" sz="1800" dirty="0">
                        <a:solidFill>
                          <a:srgbClr val="000000"/>
                        </a:solidFill>
                        <a:effectLst/>
                        <a:latin typeface="Times New Roman"/>
                        <a:ea typeface="Calibri"/>
                        <a:cs typeface="Angsana New"/>
                      </a:endParaRPr>
                    </a:p>
                  </a:txBody>
                  <a:tcPr marL="68580" marR="68580" marT="0" marB="0"/>
                </a:tc>
                <a:tc>
                  <a:txBody>
                    <a:bodyPr/>
                    <a:lstStyle/>
                    <a:p>
                      <a:pPr algn="l">
                        <a:lnSpc>
                          <a:spcPct val="115000"/>
                        </a:lnSpc>
                        <a:spcAft>
                          <a:spcPts val="0"/>
                        </a:spcAft>
                      </a:pPr>
                      <a:r>
                        <a:rPr lang="es-EC" sz="1400" dirty="0">
                          <a:effectLst/>
                        </a:rPr>
                        <a:t>Choclo - Redondel Selva Alegre</a:t>
                      </a:r>
                      <a:endParaRPr lang="es-EC" sz="1800" dirty="0">
                        <a:solidFill>
                          <a:srgbClr val="000000"/>
                        </a:solidFill>
                        <a:effectLst/>
                        <a:latin typeface="Times New Roman"/>
                        <a:ea typeface="Calibri"/>
                        <a:cs typeface="Angsana New"/>
                      </a:endParaRPr>
                    </a:p>
                  </a:txBody>
                  <a:tcPr marL="68580" marR="68580" marT="0" marB="0"/>
                </a:tc>
              </a:tr>
              <a:tr h="193879">
                <a:tc>
                  <a:txBody>
                    <a:bodyPr/>
                    <a:lstStyle/>
                    <a:p>
                      <a:pPr algn="l">
                        <a:lnSpc>
                          <a:spcPct val="115000"/>
                        </a:lnSpc>
                        <a:spcAft>
                          <a:spcPts val="0"/>
                        </a:spcAft>
                      </a:pPr>
                      <a:r>
                        <a:rPr lang="es-EC" sz="1400" dirty="0">
                          <a:effectLst/>
                        </a:rPr>
                        <a:t>Shirys</a:t>
                      </a:r>
                      <a:endParaRPr lang="es-EC" sz="1800" dirty="0">
                        <a:solidFill>
                          <a:srgbClr val="000000"/>
                        </a:solidFill>
                        <a:effectLst/>
                        <a:latin typeface="Times New Roman"/>
                        <a:ea typeface="Calibri"/>
                        <a:cs typeface="Angsana New"/>
                      </a:endParaRPr>
                    </a:p>
                  </a:txBody>
                  <a:tcPr marL="68580" marR="68580" marT="0" marB="0"/>
                </a:tc>
                <a:tc>
                  <a:txBody>
                    <a:bodyPr/>
                    <a:lstStyle/>
                    <a:p>
                      <a:pPr algn="l">
                        <a:lnSpc>
                          <a:spcPct val="115000"/>
                        </a:lnSpc>
                        <a:spcAft>
                          <a:spcPts val="0"/>
                        </a:spcAft>
                      </a:pPr>
                      <a:r>
                        <a:rPr lang="es-EC" sz="1400" dirty="0">
                          <a:effectLst/>
                        </a:rPr>
                        <a:t>1927,34</a:t>
                      </a:r>
                      <a:endParaRPr lang="es-EC" sz="1800" dirty="0">
                        <a:solidFill>
                          <a:srgbClr val="000000"/>
                        </a:solidFill>
                        <a:effectLst/>
                        <a:latin typeface="Times New Roman"/>
                        <a:ea typeface="Calibri"/>
                        <a:cs typeface="Angsana New"/>
                      </a:endParaRPr>
                    </a:p>
                  </a:txBody>
                  <a:tcPr marL="68580" marR="68580" marT="0" marB="0"/>
                </a:tc>
                <a:tc>
                  <a:txBody>
                    <a:bodyPr/>
                    <a:lstStyle/>
                    <a:p>
                      <a:pPr algn="l">
                        <a:lnSpc>
                          <a:spcPct val="115000"/>
                        </a:lnSpc>
                        <a:spcAft>
                          <a:spcPts val="0"/>
                        </a:spcAft>
                      </a:pPr>
                      <a:r>
                        <a:rPr lang="es-EC" sz="1400" dirty="0">
                          <a:effectLst/>
                        </a:rPr>
                        <a:t>Choclo – Danec</a:t>
                      </a:r>
                      <a:endParaRPr lang="es-EC" sz="1800" dirty="0">
                        <a:solidFill>
                          <a:srgbClr val="000000"/>
                        </a:solidFill>
                        <a:effectLst/>
                        <a:latin typeface="Times New Roman"/>
                        <a:ea typeface="Calibri"/>
                        <a:cs typeface="Angsana New"/>
                      </a:endParaRPr>
                    </a:p>
                  </a:txBody>
                  <a:tcPr marL="68580" marR="68580" marT="0" marB="0"/>
                </a:tc>
              </a:tr>
              <a:tr h="193879">
                <a:tc>
                  <a:txBody>
                    <a:bodyPr/>
                    <a:lstStyle/>
                    <a:p>
                      <a:pPr algn="l">
                        <a:lnSpc>
                          <a:spcPct val="115000"/>
                        </a:lnSpc>
                        <a:spcAft>
                          <a:spcPts val="0"/>
                        </a:spcAft>
                      </a:pPr>
                      <a:r>
                        <a:rPr lang="es-EC" sz="1400" dirty="0">
                          <a:effectLst/>
                        </a:rPr>
                        <a:t>Total</a:t>
                      </a:r>
                      <a:endParaRPr lang="es-EC" sz="1800" dirty="0">
                        <a:solidFill>
                          <a:srgbClr val="000000"/>
                        </a:solidFill>
                        <a:effectLst/>
                        <a:latin typeface="Times New Roman"/>
                        <a:ea typeface="Calibri"/>
                        <a:cs typeface="Angsana New"/>
                      </a:endParaRPr>
                    </a:p>
                  </a:txBody>
                  <a:tcPr marL="68580" marR="68580" marT="0" marB="0"/>
                </a:tc>
                <a:tc gridSpan="2">
                  <a:txBody>
                    <a:bodyPr/>
                    <a:lstStyle/>
                    <a:p>
                      <a:pPr algn="l">
                        <a:lnSpc>
                          <a:spcPct val="115000"/>
                        </a:lnSpc>
                        <a:spcAft>
                          <a:spcPts val="0"/>
                        </a:spcAft>
                      </a:pPr>
                      <a:r>
                        <a:rPr lang="es-EC" sz="1400" dirty="0">
                          <a:effectLst/>
                        </a:rPr>
                        <a:t>24747.00m ~ 24.75 km </a:t>
                      </a:r>
                      <a:endParaRPr lang="es-EC" sz="1800" dirty="0">
                        <a:solidFill>
                          <a:srgbClr val="000000"/>
                        </a:solidFill>
                        <a:effectLst/>
                        <a:latin typeface="Times New Roman"/>
                        <a:ea typeface="Calibri"/>
                        <a:cs typeface="Angsana New"/>
                      </a:endParaRPr>
                    </a:p>
                  </a:txBody>
                  <a:tcPr marL="68580" marR="68580" marT="0" marB="0"/>
                </a:tc>
                <a:tc hMerge="1">
                  <a:txBody>
                    <a:bodyPr/>
                    <a:lstStyle/>
                    <a:p>
                      <a:endParaRPr lang="es-EC"/>
                    </a:p>
                  </a:txBody>
                  <a:tcPr/>
                </a:tc>
              </a:tr>
            </a:tbl>
          </a:graphicData>
        </a:graphic>
      </p:graphicFrame>
      <p:sp>
        <p:nvSpPr>
          <p:cNvPr id="5" name="Rectangle 1"/>
          <p:cNvSpPr>
            <a:spLocks noChangeArrowheads="1"/>
          </p:cNvSpPr>
          <p:nvPr/>
        </p:nvSpPr>
        <p:spPr bwMode="auto">
          <a:xfrm>
            <a:off x="1901463" y="1151603"/>
            <a:ext cx="57461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C"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Principales Vías Pavimento Flexible Cantón Rumiñahui.</a:t>
            </a:r>
            <a:endParaRPr kumimoji="0" lang="es-EC" altLang="es-EC"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2488526" y="6342474"/>
            <a:ext cx="4572000" cy="261610"/>
          </a:xfrm>
          <a:prstGeom prst="rect">
            <a:avLst/>
          </a:prstGeom>
        </p:spPr>
        <p:txBody>
          <a:bodyPr>
            <a:spAutoFit/>
          </a:bodyPr>
          <a:lstStyle/>
          <a:p>
            <a:pPr lvl="0" eaLnBrk="0" fontAlgn="base" hangingPunct="0">
              <a:spcBef>
                <a:spcPct val="0"/>
              </a:spcBef>
              <a:spcAft>
                <a:spcPct val="0"/>
              </a:spcAft>
            </a:pPr>
            <a:r>
              <a:rPr kumimoji="0" lang="es-ES" altLang="es-EC" sz="11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Fuente: Planos de la Red Vial Cantón Rumiñahui para el año 2006</a:t>
            </a:r>
            <a:endParaRPr kumimoji="0" lang="es-ES" altLang="es-EC" sz="11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420291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229600" cy="836712"/>
          </a:xfrm>
        </p:spPr>
        <p:txBody>
          <a:bodyPr/>
          <a:lstStyle/>
          <a:p>
            <a:r>
              <a:rPr lang="es-EC" dirty="0" smtClean="0"/>
              <a:t>Análisis pavimento Flexible</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232404707"/>
              </p:ext>
            </p:extLst>
          </p:nvPr>
        </p:nvGraphicFramePr>
        <p:xfrm>
          <a:off x="1331640" y="908720"/>
          <a:ext cx="5616624" cy="5531786"/>
        </p:xfrm>
        <a:graphic>
          <a:graphicData uri="http://schemas.openxmlformats.org/drawingml/2006/table">
            <a:tbl>
              <a:tblPr firstRow="1" firstCol="1" bandRow="1">
                <a:tableStyleId>{5C22544A-7EE6-4342-B048-85BDC9FD1C3A}</a:tableStyleId>
              </a:tblPr>
              <a:tblGrid>
                <a:gridCol w="4427841"/>
                <a:gridCol w="1188783"/>
              </a:tblGrid>
              <a:tr h="475154">
                <a:tc>
                  <a:txBody>
                    <a:bodyPr/>
                    <a:lstStyle/>
                    <a:p>
                      <a:pPr indent="252095" algn="ctr">
                        <a:lnSpc>
                          <a:spcPct val="115000"/>
                        </a:lnSpc>
                        <a:spcAft>
                          <a:spcPts val="0"/>
                        </a:spcAft>
                      </a:pPr>
                      <a:r>
                        <a:rPr lang="es-EC" sz="1100">
                          <a:effectLst/>
                        </a:rPr>
                        <a:t>TIPO DE CONTROL</a:t>
                      </a:r>
                      <a:endParaRPr lang="es-EC" sz="1200">
                        <a:solidFill>
                          <a:srgbClr val="000000"/>
                        </a:solidFill>
                        <a:effectLst/>
                        <a:latin typeface="Times New Roman"/>
                        <a:ea typeface="Calibri"/>
                        <a:cs typeface="Angsana New"/>
                      </a:endParaRPr>
                    </a:p>
                  </a:txBody>
                  <a:tcPr marL="31622" marR="31622" marT="0" marB="0" anchor="b"/>
                </a:tc>
                <a:tc>
                  <a:txBody>
                    <a:bodyPr/>
                    <a:lstStyle/>
                    <a:p>
                      <a:pPr indent="252095" algn="ctr">
                        <a:lnSpc>
                          <a:spcPct val="115000"/>
                        </a:lnSpc>
                        <a:spcAft>
                          <a:spcPts val="0"/>
                        </a:spcAft>
                      </a:pPr>
                      <a:r>
                        <a:rPr lang="es-EC" sz="1100">
                          <a:effectLst/>
                        </a:rPr>
                        <a:t>Porcentaje de ocurrencia</a:t>
                      </a:r>
                      <a:endParaRPr lang="es-EC" sz="1200">
                        <a:solidFill>
                          <a:srgbClr val="000000"/>
                        </a:solidFill>
                        <a:effectLst/>
                        <a:latin typeface="Times New Roman"/>
                        <a:ea typeface="Calibri"/>
                        <a:cs typeface="Angsana New"/>
                      </a:endParaRPr>
                    </a:p>
                  </a:txBody>
                  <a:tcPr marL="31622" marR="31622" marT="0" marB="0" anchor="b"/>
                </a:tc>
              </a:tr>
              <a:tr h="161915">
                <a:tc>
                  <a:txBody>
                    <a:bodyPr/>
                    <a:lstStyle/>
                    <a:p>
                      <a:pPr indent="252095" algn="l">
                        <a:lnSpc>
                          <a:spcPct val="115000"/>
                        </a:lnSpc>
                        <a:spcAft>
                          <a:spcPts val="0"/>
                        </a:spcAft>
                      </a:pPr>
                      <a:r>
                        <a:rPr lang="es-EC" sz="1100">
                          <a:effectLst/>
                        </a:rPr>
                        <a:t>Control de valor de CBR</a:t>
                      </a:r>
                      <a:endParaRPr lang="es-EC" sz="1200">
                        <a:solidFill>
                          <a:srgbClr val="000000"/>
                        </a:solidFill>
                        <a:effectLst/>
                        <a:latin typeface="Times New Roman"/>
                        <a:ea typeface="Calibri"/>
                        <a:cs typeface="Angsana New"/>
                      </a:endParaRPr>
                    </a:p>
                  </a:txBody>
                  <a:tcPr marL="31622" marR="31622" marT="0" marB="0" anchor="b"/>
                </a:tc>
                <a:tc>
                  <a:txBody>
                    <a:bodyPr/>
                    <a:lstStyle/>
                    <a:p>
                      <a:pPr indent="252095" algn="ctr">
                        <a:lnSpc>
                          <a:spcPct val="115000"/>
                        </a:lnSpc>
                        <a:spcAft>
                          <a:spcPts val="0"/>
                        </a:spcAft>
                      </a:pPr>
                      <a:r>
                        <a:rPr lang="es-EC" sz="1100">
                          <a:effectLst/>
                        </a:rPr>
                        <a:t>13,27%</a:t>
                      </a:r>
                      <a:endParaRPr lang="es-EC" sz="1200">
                        <a:solidFill>
                          <a:srgbClr val="000000"/>
                        </a:solidFill>
                        <a:effectLst/>
                        <a:latin typeface="Times New Roman"/>
                        <a:ea typeface="Calibri"/>
                        <a:cs typeface="Angsana New"/>
                      </a:endParaRPr>
                    </a:p>
                  </a:txBody>
                  <a:tcPr marL="31622" marR="31622" marT="0" marB="0" anchor="b"/>
                </a:tc>
              </a:tr>
              <a:tr h="161915">
                <a:tc>
                  <a:txBody>
                    <a:bodyPr/>
                    <a:lstStyle/>
                    <a:p>
                      <a:pPr indent="252095" algn="l">
                        <a:lnSpc>
                          <a:spcPct val="115000"/>
                        </a:lnSpc>
                        <a:spcAft>
                          <a:spcPts val="0"/>
                        </a:spcAft>
                      </a:pPr>
                      <a:r>
                        <a:rPr lang="es-EC" sz="1100">
                          <a:effectLst/>
                        </a:rPr>
                        <a:t>Control de porcentaje de compactación.</a:t>
                      </a:r>
                      <a:endParaRPr lang="es-EC" sz="1200">
                        <a:solidFill>
                          <a:srgbClr val="000000"/>
                        </a:solidFill>
                        <a:effectLst/>
                        <a:latin typeface="Times New Roman"/>
                        <a:ea typeface="Calibri"/>
                        <a:cs typeface="Angsana New"/>
                      </a:endParaRPr>
                    </a:p>
                  </a:txBody>
                  <a:tcPr marL="31622" marR="31622" marT="0" marB="0" anchor="b"/>
                </a:tc>
                <a:tc>
                  <a:txBody>
                    <a:bodyPr/>
                    <a:lstStyle/>
                    <a:p>
                      <a:pPr indent="252095" algn="ctr">
                        <a:lnSpc>
                          <a:spcPct val="115000"/>
                        </a:lnSpc>
                        <a:spcAft>
                          <a:spcPts val="0"/>
                        </a:spcAft>
                      </a:pPr>
                      <a:r>
                        <a:rPr lang="es-EC" sz="1100">
                          <a:effectLst/>
                        </a:rPr>
                        <a:t>17,35%</a:t>
                      </a:r>
                      <a:endParaRPr lang="es-EC" sz="1200">
                        <a:solidFill>
                          <a:srgbClr val="000000"/>
                        </a:solidFill>
                        <a:effectLst/>
                        <a:latin typeface="Times New Roman"/>
                        <a:ea typeface="Calibri"/>
                        <a:cs typeface="Angsana New"/>
                      </a:endParaRPr>
                    </a:p>
                  </a:txBody>
                  <a:tcPr marL="31622" marR="31622" marT="0" marB="0" anchor="b"/>
                </a:tc>
              </a:tr>
              <a:tr h="161915">
                <a:tc>
                  <a:txBody>
                    <a:bodyPr/>
                    <a:lstStyle/>
                    <a:p>
                      <a:pPr indent="252095" algn="l">
                        <a:lnSpc>
                          <a:spcPct val="115000"/>
                        </a:lnSpc>
                        <a:spcAft>
                          <a:spcPts val="0"/>
                        </a:spcAft>
                      </a:pPr>
                      <a:r>
                        <a:rPr lang="es-EC" sz="1100">
                          <a:effectLst/>
                        </a:rPr>
                        <a:t>Verificación de tipo de Granulometría</a:t>
                      </a:r>
                      <a:endParaRPr lang="es-EC" sz="1200">
                        <a:solidFill>
                          <a:srgbClr val="000000"/>
                        </a:solidFill>
                        <a:effectLst/>
                        <a:latin typeface="Times New Roman"/>
                        <a:ea typeface="Calibri"/>
                        <a:cs typeface="Angsana New"/>
                      </a:endParaRPr>
                    </a:p>
                  </a:txBody>
                  <a:tcPr marL="31622" marR="31622" marT="0" marB="0" anchor="b"/>
                </a:tc>
                <a:tc>
                  <a:txBody>
                    <a:bodyPr/>
                    <a:lstStyle/>
                    <a:p>
                      <a:pPr indent="252095" algn="ctr">
                        <a:lnSpc>
                          <a:spcPct val="115000"/>
                        </a:lnSpc>
                        <a:spcAft>
                          <a:spcPts val="0"/>
                        </a:spcAft>
                      </a:pPr>
                      <a:r>
                        <a:rPr lang="es-EC" sz="1100">
                          <a:effectLst/>
                        </a:rPr>
                        <a:t>9,18%</a:t>
                      </a:r>
                      <a:endParaRPr lang="es-EC" sz="1200">
                        <a:solidFill>
                          <a:srgbClr val="000000"/>
                        </a:solidFill>
                        <a:effectLst/>
                        <a:latin typeface="Times New Roman"/>
                        <a:ea typeface="Calibri"/>
                        <a:cs typeface="Angsana New"/>
                      </a:endParaRPr>
                    </a:p>
                  </a:txBody>
                  <a:tcPr marL="31622" marR="31622" marT="0" marB="0" anchor="b"/>
                </a:tc>
              </a:tr>
              <a:tr h="161915">
                <a:tc>
                  <a:txBody>
                    <a:bodyPr/>
                    <a:lstStyle/>
                    <a:p>
                      <a:pPr indent="252095" algn="l">
                        <a:lnSpc>
                          <a:spcPct val="115000"/>
                        </a:lnSpc>
                        <a:spcAft>
                          <a:spcPts val="0"/>
                        </a:spcAft>
                      </a:pPr>
                      <a:r>
                        <a:rPr lang="es-EC" sz="1100">
                          <a:effectLst/>
                        </a:rPr>
                        <a:t>Verificación de espesores de diseño.</a:t>
                      </a:r>
                      <a:endParaRPr lang="es-EC" sz="1200">
                        <a:solidFill>
                          <a:srgbClr val="000000"/>
                        </a:solidFill>
                        <a:effectLst/>
                        <a:latin typeface="Times New Roman"/>
                        <a:ea typeface="Calibri"/>
                        <a:cs typeface="Angsana New"/>
                      </a:endParaRPr>
                    </a:p>
                  </a:txBody>
                  <a:tcPr marL="31622" marR="31622" marT="0" marB="0" anchor="b"/>
                </a:tc>
                <a:tc>
                  <a:txBody>
                    <a:bodyPr/>
                    <a:lstStyle/>
                    <a:p>
                      <a:pPr indent="252095" algn="ctr">
                        <a:lnSpc>
                          <a:spcPct val="115000"/>
                        </a:lnSpc>
                        <a:spcAft>
                          <a:spcPts val="0"/>
                        </a:spcAft>
                      </a:pPr>
                      <a:r>
                        <a:rPr lang="es-EC" sz="1100">
                          <a:effectLst/>
                        </a:rPr>
                        <a:t>20,41%</a:t>
                      </a:r>
                      <a:endParaRPr lang="es-EC" sz="1200">
                        <a:solidFill>
                          <a:srgbClr val="000000"/>
                        </a:solidFill>
                        <a:effectLst/>
                        <a:latin typeface="Times New Roman"/>
                        <a:ea typeface="Calibri"/>
                        <a:cs typeface="Angsana New"/>
                      </a:endParaRPr>
                    </a:p>
                  </a:txBody>
                  <a:tcPr marL="31622" marR="31622" marT="0" marB="0" anchor="b"/>
                </a:tc>
              </a:tr>
              <a:tr h="161915">
                <a:tc>
                  <a:txBody>
                    <a:bodyPr/>
                    <a:lstStyle/>
                    <a:p>
                      <a:pPr indent="252095" algn="l">
                        <a:lnSpc>
                          <a:spcPct val="115000"/>
                        </a:lnSpc>
                        <a:spcAft>
                          <a:spcPts val="0"/>
                        </a:spcAft>
                      </a:pPr>
                      <a:r>
                        <a:rPr lang="es-EC" sz="1100">
                          <a:effectLst/>
                        </a:rPr>
                        <a:t>Verificación de porcentaje de asfalto.</a:t>
                      </a:r>
                      <a:endParaRPr lang="es-EC" sz="1200">
                        <a:solidFill>
                          <a:srgbClr val="000000"/>
                        </a:solidFill>
                        <a:effectLst/>
                        <a:latin typeface="Times New Roman"/>
                        <a:ea typeface="Calibri"/>
                        <a:cs typeface="Angsana New"/>
                      </a:endParaRPr>
                    </a:p>
                  </a:txBody>
                  <a:tcPr marL="31622" marR="31622" marT="0" marB="0" anchor="b"/>
                </a:tc>
                <a:tc>
                  <a:txBody>
                    <a:bodyPr/>
                    <a:lstStyle/>
                    <a:p>
                      <a:pPr indent="252095" algn="ctr">
                        <a:lnSpc>
                          <a:spcPct val="115000"/>
                        </a:lnSpc>
                        <a:spcAft>
                          <a:spcPts val="0"/>
                        </a:spcAft>
                      </a:pPr>
                      <a:r>
                        <a:rPr lang="es-EC" sz="1100">
                          <a:effectLst/>
                        </a:rPr>
                        <a:t>6,12%</a:t>
                      </a:r>
                      <a:endParaRPr lang="es-EC" sz="1200">
                        <a:solidFill>
                          <a:srgbClr val="000000"/>
                        </a:solidFill>
                        <a:effectLst/>
                        <a:latin typeface="Times New Roman"/>
                        <a:ea typeface="Calibri"/>
                        <a:cs typeface="Angsana New"/>
                      </a:endParaRPr>
                    </a:p>
                  </a:txBody>
                  <a:tcPr marL="31622" marR="31622" marT="0" marB="0" anchor="b"/>
                </a:tc>
              </a:tr>
              <a:tr h="161915">
                <a:tc>
                  <a:txBody>
                    <a:bodyPr/>
                    <a:lstStyle/>
                    <a:p>
                      <a:pPr indent="252095" algn="l">
                        <a:lnSpc>
                          <a:spcPct val="115000"/>
                        </a:lnSpc>
                        <a:spcAft>
                          <a:spcPts val="0"/>
                        </a:spcAft>
                      </a:pPr>
                      <a:r>
                        <a:rPr lang="es-EC" sz="1100">
                          <a:effectLst/>
                        </a:rPr>
                        <a:t>Verificación de adherencia de la mezcla</a:t>
                      </a:r>
                      <a:endParaRPr lang="es-EC" sz="1200">
                        <a:solidFill>
                          <a:srgbClr val="000000"/>
                        </a:solidFill>
                        <a:effectLst/>
                        <a:latin typeface="Times New Roman"/>
                        <a:ea typeface="Calibri"/>
                        <a:cs typeface="Angsana New"/>
                      </a:endParaRPr>
                    </a:p>
                  </a:txBody>
                  <a:tcPr marL="31622" marR="31622" marT="0" marB="0" anchor="b"/>
                </a:tc>
                <a:tc>
                  <a:txBody>
                    <a:bodyPr/>
                    <a:lstStyle/>
                    <a:p>
                      <a:pPr indent="252095" algn="ctr">
                        <a:lnSpc>
                          <a:spcPct val="115000"/>
                        </a:lnSpc>
                        <a:spcAft>
                          <a:spcPts val="0"/>
                        </a:spcAft>
                      </a:pPr>
                      <a:r>
                        <a:rPr lang="es-EC" sz="1100">
                          <a:effectLst/>
                        </a:rPr>
                        <a:t>2,04%</a:t>
                      </a:r>
                      <a:endParaRPr lang="es-EC" sz="1200">
                        <a:solidFill>
                          <a:srgbClr val="000000"/>
                        </a:solidFill>
                        <a:effectLst/>
                        <a:latin typeface="Times New Roman"/>
                        <a:ea typeface="Calibri"/>
                        <a:cs typeface="Angsana New"/>
                      </a:endParaRPr>
                    </a:p>
                  </a:txBody>
                  <a:tcPr marL="31622" marR="31622" marT="0" marB="0" anchor="b"/>
                </a:tc>
              </a:tr>
              <a:tr h="161915">
                <a:tc>
                  <a:txBody>
                    <a:bodyPr/>
                    <a:lstStyle/>
                    <a:p>
                      <a:pPr indent="252095" algn="l">
                        <a:lnSpc>
                          <a:spcPct val="115000"/>
                        </a:lnSpc>
                        <a:spcAft>
                          <a:spcPts val="0"/>
                        </a:spcAft>
                      </a:pPr>
                      <a:r>
                        <a:rPr lang="es-EC" sz="1100">
                          <a:effectLst/>
                        </a:rPr>
                        <a:t>Verificación de adherencia entre base y carpeta</a:t>
                      </a:r>
                      <a:endParaRPr lang="es-EC" sz="1200">
                        <a:solidFill>
                          <a:srgbClr val="000000"/>
                        </a:solidFill>
                        <a:effectLst/>
                        <a:latin typeface="Times New Roman"/>
                        <a:ea typeface="Calibri"/>
                        <a:cs typeface="Angsana New"/>
                      </a:endParaRPr>
                    </a:p>
                  </a:txBody>
                  <a:tcPr marL="31622" marR="31622" marT="0" marB="0" anchor="b"/>
                </a:tc>
                <a:tc>
                  <a:txBody>
                    <a:bodyPr/>
                    <a:lstStyle/>
                    <a:p>
                      <a:pPr indent="252095" algn="ctr">
                        <a:lnSpc>
                          <a:spcPct val="115000"/>
                        </a:lnSpc>
                        <a:spcAft>
                          <a:spcPts val="0"/>
                        </a:spcAft>
                      </a:pPr>
                      <a:r>
                        <a:rPr lang="es-EC" sz="1100">
                          <a:effectLst/>
                        </a:rPr>
                        <a:t>1,02%</a:t>
                      </a:r>
                      <a:endParaRPr lang="es-EC" sz="1200">
                        <a:solidFill>
                          <a:srgbClr val="000000"/>
                        </a:solidFill>
                        <a:effectLst/>
                        <a:latin typeface="Times New Roman"/>
                        <a:ea typeface="Calibri"/>
                        <a:cs typeface="Angsana New"/>
                      </a:endParaRPr>
                    </a:p>
                  </a:txBody>
                  <a:tcPr marL="31622" marR="31622" marT="0" marB="0" anchor="b"/>
                </a:tc>
              </a:tr>
              <a:tr h="161915">
                <a:tc>
                  <a:txBody>
                    <a:bodyPr/>
                    <a:lstStyle/>
                    <a:p>
                      <a:pPr indent="252095" algn="l">
                        <a:lnSpc>
                          <a:spcPct val="115000"/>
                        </a:lnSpc>
                        <a:spcAft>
                          <a:spcPts val="0"/>
                        </a:spcAft>
                      </a:pPr>
                      <a:r>
                        <a:rPr lang="es-EC" sz="1100">
                          <a:effectLst/>
                        </a:rPr>
                        <a:t>Verificar cantidad de riego de imprimación.</a:t>
                      </a:r>
                      <a:endParaRPr lang="es-EC" sz="1200">
                        <a:solidFill>
                          <a:srgbClr val="000000"/>
                        </a:solidFill>
                        <a:effectLst/>
                        <a:latin typeface="Times New Roman"/>
                        <a:ea typeface="Calibri"/>
                        <a:cs typeface="Angsana New"/>
                      </a:endParaRPr>
                    </a:p>
                  </a:txBody>
                  <a:tcPr marL="31622" marR="31622" marT="0" marB="0" anchor="b"/>
                </a:tc>
                <a:tc>
                  <a:txBody>
                    <a:bodyPr/>
                    <a:lstStyle/>
                    <a:p>
                      <a:pPr indent="252095" algn="ctr">
                        <a:lnSpc>
                          <a:spcPct val="115000"/>
                        </a:lnSpc>
                        <a:spcAft>
                          <a:spcPts val="0"/>
                        </a:spcAft>
                      </a:pPr>
                      <a:r>
                        <a:rPr lang="es-EC" sz="1100">
                          <a:effectLst/>
                        </a:rPr>
                        <a:t>1,02%</a:t>
                      </a:r>
                      <a:endParaRPr lang="es-EC" sz="1200">
                        <a:solidFill>
                          <a:srgbClr val="000000"/>
                        </a:solidFill>
                        <a:effectLst/>
                        <a:latin typeface="Times New Roman"/>
                        <a:ea typeface="Calibri"/>
                        <a:cs typeface="Angsana New"/>
                      </a:endParaRPr>
                    </a:p>
                  </a:txBody>
                  <a:tcPr marL="31622" marR="31622" marT="0" marB="0" anchor="b"/>
                </a:tc>
              </a:tr>
              <a:tr h="161915">
                <a:tc>
                  <a:txBody>
                    <a:bodyPr/>
                    <a:lstStyle/>
                    <a:p>
                      <a:pPr indent="252095" algn="l">
                        <a:lnSpc>
                          <a:spcPct val="115000"/>
                        </a:lnSpc>
                        <a:spcAft>
                          <a:spcPts val="0"/>
                        </a:spcAft>
                      </a:pPr>
                      <a:r>
                        <a:rPr lang="es-EC" sz="1100">
                          <a:effectLst/>
                        </a:rPr>
                        <a:t>Verificar tipo de solución de imprimación</a:t>
                      </a:r>
                      <a:endParaRPr lang="es-EC" sz="1200">
                        <a:solidFill>
                          <a:srgbClr val="000000"/>
                        </a:solidFill>
                        <a:effectLst/>
                        <a:latin typeface="Times New Roman"/>
                        <a:ea typeface="Calibri"/>
                        <a:cs typeface="Angsana New"/>
                      </a:endParaRPr>
                    </a:p>
                  </a:txBody>
                  <a:tcPr marL="31622" marR="31622" marT="0" marB="0" anchor="b"/>
                </a:tc>
                <a:tc>
                  <a:txBody>
                    <a:bodyPr/>
                    <a:lstStyle/>
                    <a:p>
                      <a:pPr indent="252095" algn="ctr">
                        <a:lnSpc>
                          <a:spcPct val="115000"/>
                        </a:lnSpc>
                        <a:spcAft>
                          <a:spcPts val="0"/>
                        </a:spcAft>
                      </a:pPr>
                      <a:r>
                        <a:rPr lang="es-EC" sz="1100">
                          <a:effectLst/>
                        </a:rPr>
                        <a:t>1,02%</a:t>
                      </a:r>
                      <a:endParaRPr lang="es-EC" sz="1200">
                        <a:solidFill>
                          <a:srgbClr val="000000"/>
                        </a:solidFill>
                        <a:effectLst/>
                        <a:latin typeface="Times New Roman"/>
                        <a:ea typeface="Calibri"/>
                        <a:cs typeface="Angsana New"/>
                      </a:endParaRPr>
                    </a:p>
                  </a:txBody>
                  <a:tcPr marL="31622" marR="31622" marT="0" marB="0" anchor="b"/>
                </a:tc>
              </a:tr>
              <a:tr h="161915">
                <a:tc>
                  <a:txBody>
                    <a:bodyPr/>
                    <a:lstStyle/>
                    <a:p>
                      <a:pPr indent="252095" algn="l">
                        <a:lnSpc>
                          <a:spcPct val="115000"/>
                        </a:lnSpc>
                        <a:spcAft>
                          <a:spcPts val="0"/>
                        </a:spcAft>
                      </a:pPr>
                      <a:r>
                        <a:rPr lang="es-EC" sz="1100">
                          <a:effectLst/>
                        </a:rPr>
                        <a:t>Verificar barrido de superficie de imprimación</a:t>
                      </a:r>
                      <a:endParaRPr lang="es-EC" sz="1200">
                        <a:solidFill>
                          <a:srgbClr val="000000"/>
                        </a:solidFill>
                        <a:effectLst/>
                        <a:latin typeface="Times New Roman"/>
                        <a:ea typeface="Calibri"/>
                        <a:cs typeface="Angsana New"/>
                      </a:endParaRPr>
                    </a:p>
                  </a:txBody>
                  <a:tcPr marL="31622" marR="31622" marT="0" marB="0" anchor="b"/>
                </a:tc>
                <a:tc>
                  <a:txBody>
                    <a:bodyPr/>
                    <a:lstStyle/>
                    <a:p>
                      <a:pPr indent="252095" algn="ctr">
                        <a:lnSpc>
                          <a:spcPct val="115000"/>
                        </a:lnSpc>
                        <a:spcAft>
                          <a:spcPts val="0"/>
                        </a:spcAft>
                      </a:pPr>
                      <a:r>
                        <a:rPr lang="es-EC" sz="1100">
                          <a:effectLst/>
                        </a:rPr>
                        <a:t>1,02%</a:t>
                      </a:r>
                      <a:endParaRPr lang="es-EC" sz="1200">
                        <a:solidFill>
                          <a:srgbClr val="000000"/>
                        </a:solidFill>
                        <a:effectLst/>
                        <a:latin typeface="Times New Roman"/>
                        <a:ea typeface="Calibri"/>
                        <a:cs typeface="Angsana New"/>
                      </a:endParaRPr>
                    </a:p>
                  </a:txBody>
                  <a:tcPr marL="31622" marR="31622" marT="0" marB="0" anchor="b"/>
                </a:tc>
              </a:tr>
              <a:tr h="161915">
                <a:tc>
                  <a:txBody>
                    <a:bodyPr/>
                    <a:lstStyle/>
                    <a:p>
                      <a:pPr indent="252095" algn="l">
                        <a:lnSpc>
                          <a:spcPct val="115000"/>
                        </a:lnSpc>
                        <a:spcAft>
                          <a:spcPts val="0"/>
                        </a:spcAft>
                      </a:pPr>
                      <a:r>
                        <a:rPr lang="es-EC" sz="1100">
                          <a:effectLst/>
                        </a:rPr>
                        <a:t>Verificación de penetración de imprimación.</a:t>
                      </a:r>
                      <a:endParaRPr lang="es-EC" sz="1200">
                        <a:solidFill>
                          <a:srgbClr val="000000"/>
                        </a:solidFill>
                        <a:effectLst/>
                        <a:latin typeface="Times New Roman"/>
                        <a:ea typeface="Calibri"/>
                        <a:cs typeface="Angsana New"/>
                      </a:endParaRPr>
                    </a:p>
                  </a:txBody>
                  <a:tcPr marL="31622" marR="31622" marT="0" marB="0" anchor="b"/>
                </a:tc>
                <a:tc>
                  <a:txBody>
                    <a:bodyPr/>
                    <a:lstStyle/>
                    <a:p>
                      <a:pPr indent="252095" algn="ctr">
                        <a:lnSpc>
                          <a:spcPct val="115000"/>
                        </a:lnSpc>
                        <a:spcAft>
                          <a:spcPts val="0"/>
                        </a:spcAft>
                      </a:pPr>
                      <a:r>
                        <a:rPr lang="es-EC" sz="1100">
                          <a:effectLst/>
                        </a:rPr>
                        <a:t>1,02%</a:t>
                      </a:r>
                      <a:endParaRPr lang="es-EC" sz="1200">
                        <a:solidFill>
                          <a:srgbClr val="000000"/>
                        </a:solidFill>
                        <a:effectLst/>
                        <a:latin typeface="Times New Roman"/>
                        <a:ea typeface="Calibri"/>
                        <a:cs typeface="Angsana New"/>
                      </a:endParaRPr>
                    </a:p>
                  </a:txBody>
                  <a:tcPr marL="31622" marR="31622" marT="0" marB="0" anchor="b"/>
                </a:tc>
              </a:tr>
              <a:tr h="161915">
                <a:tc>
                  <a:txBody>
                    <a:bodyPr/>
                    <a:lstStyle/>
                    <a:p>
                      <a:pPr indent="252095" algn="l">
                        <a:lnSpc>
                          <a:spcPct val="115000"/>
                        </a:lnSpc>
                        <a:spcAft>
                          <a:spcPts val="0"/>
                        </a:spcAft>
                      </a:pPr>
                      <a:r>
                        <a:rPr lang="es-EC" sz="1100">
                          <a:effectLst/>
                        </a:rPr>
                        <a:t>Falta de mantenimiento Vial.</a:t>
                      </a:r>
                      <a:endParaRPr lang="es-EC" sz="1200">
                        <a:solidFill>
                          <a:srgbClr val="000000"/>
                        </a:solidFill>
                        <a:effectLst/>
                        <a:latin typeface="Times New Roman"/>
                        <a:ea typeface="Calibri"/>
                        <a:cs typeface="Angsana New"/>
                      </a:endParaRPr>
                    </a:p>
                  </a:txBody>
                  <a:tcPr marL="31622" marR="31622" marT="0" marB="0" anchor="b"/>
                </a:tc>
                <a:tc>
                  <a:txBody>
                    <a:bodyPr/>
                    <a:lstStyle/>
                    <a:p>
                      <a:pPr indent="252095" algn="ctr">
                        <a:lnSpc>
                          <a:spcPct val="115000"/>
                        </a:lnSpc>
                        <a:spcAft>
                          <a:spcPts val="0"/>
                        </a:spcAft>
                      </a:pPr>
                      <a:r>
                        <a:rPr lang="es-EC" sz="1100">
                          <a:effectLst/>
                        </a:rPr>
                        <a:t>3,06%</a:t>
                      </a:r>
                      <a:endParaRPr lang="es-EC" sz="1200">
                        <a:solidFill>
                          <a:srgbClr val="000000"/>
                        </a:solidFill>
                        <a:effectLst/>
                        <a:latin typeface="Times New Roman"/>
                        <a:ea typeface="Calibri"/>
                        <a:cs typeface="Angsana New"/>
                      </a:endParaRPr>
                    </a:p>
                  </a:txBody>
                  <a:tcPr marL="31622" marR="31622" marT="0" marB="0" anchor="b"/>
                </a:tc>
              </a:tr>
              <a:tr h="161915">
                <a:tc>
                  <a:txBody>
                    <a:bodyPr/>
                    <a:lstStyle/>
                    <a:p>
                      <a:pPr indent="252095" algn="l">
                        <a:lnSpc>
                          <a:spcPct val="115000"/>
                        </a:lnSpc>
                        <a:spcAft>
                          <a:spcPts val="0"/>
                        </a:spcAft>
                      </a:pPr>
                      <a:r>
                        <a:rPr lang="es-EC" sz="1100">
                          <a:effectLst/>
                        </a:rPr>
                        <a:t>Verificación de dosificación en planta.</a:t>
                      </a:r>
                      <a:endParaRPr lang="es-EC" sz="1200">
                        <a:solidFill>
                          <a:srgbClr val="000000"/>
                        </a:solidFill>
                        <a:effectLst/>
                        <a:latin typeface="Times New Roman"/>
                        <a:ea typeface="Calibri"/>
                        <a:cs typeface="Angsana New"/>
                      </a:endParaRPr>
                    </a:p>
                  </a:txBody>
                  <a:tcPr marL="31622" marR="31622" marT="0" marB="0" anchor="b"/>
                </a:tc>
                <a:tc>
                  <a:txBody>
                    <a:bodyPr/>
                    <a:lstStyle/>
                    <a:p>
                      <a:pPr indent="252095" algn="ctr">
                        <a:lnSpc>
                          <a:spcPct val="115000"/>
                        </a:lnSpc>
                        <a:spcAft>
                          <a:spcPts val="0"/>
                        </a:spcAft>
                      </a:pPr>
                      <a:r>
                        <a:rPr lang="es-EC" sz="1100">
                          <a:effectLst/>
                        </a:rPr>
                        <a:t>1,02%</a:t>
                      </a:r>
                      <a:endParaRPr lang="es-EC" sz="1200">
                        <a:solidFill>
                          <a:srgbClr val="000000"/>
                        </a:solidFill>
                        <a:effectLst/>
                        <a:latin typeface="Times New Roman"/>
                        <a:ea typeface="Calibri"/>
                        <a:cs typeface="Angsana New"/>
                      </a:endParaRPr>
                    </a:p>
                  </a:txBody>
                  <a:tcPr marL="31622" marR="31622" marT="0" marB="0" anchor="b"/>
                </a:tc>
              </a:tr>
              <a:tr h="161915">
                <a:tc>
                  <a:txBody>
                    <a:bodyPr/>
                    <a:lstStyle/>
                    <a:p>
                      <a:pPr indent="252095" algn="l">
                        <a:lnSpc>
                          <a:spcPct val="115000"/>
                        </a:lnSpc>
                        <a:spcAft>
                          <a:spcPts val="0"/>
                        </a:spcAft>
                      </a:pPr>
                      <a:r>
                        <a:rPr lang="es-EC" sz="1100">
                          <a:effectLst/>
                        </a:rPr>
                        <a:t>Verificación de viscosidad cemento asfaltico en planta</a:t>
                      </a:r>
                      <a:endParaRPr lang="es-EC" sz="1200">
                        <a:solidFill>
                          <a:srgbClr val="000000"/>
                        </a:solidFill>
                        <a:effectLst/>
                        <a:latin typeface="Times New Roman"/>
                        <a:ea typeface="Calibri"/>
                        <a:cs typeface="Angsana New"/>
                      </a:endParaRPr>
                    </a:p>
                  </a:txBody>
                  <a:tcPr marL="31622" marR="31622" marT="0" marB="0" anchor="b"/>
                </a:tc>
                <a:tc>
                  <a:txBody>
                    <a:bodyPr/>
                    <a:lstStyle/>
                    <a:p>
                      <a:pPr indent="252095" algn="ctr">
                        <a:lnSpc>
                          <a:spcPct val="115000"/>
                        </a:lnSpc>
                        <a:spcAft>
                          <a:spcPts val="0"/>
                        </a:spcAft>
                      </a:pPr>
                      <a:r>
                        <a:rPr lang="es-EC" sz="1100">
                          <a:effectLst/>
                        </a:rPr>
                        <a:t>1,02%</a:t>
                      </a:r>
                      <a:endParaRPr lang="es-EC" sz="1200">
                        <a:solidFill>
                          <a:srgbClr val="000000"/>
                        </a:solidFill>
                        <a:effectLst/>
                        <a:latin typeface="Times New Roman"/>
                        <a:ea typeface="Calibri"/>
                        <a:cs typeface="Angsana New"/>
                      </a:endParaRPr>
                    </a:p>
                  </a:txBody>
                  <a:tcPr marL="31622" marR="31622" marT="0" marB="0" anchor="b"/>
                </a:tc>
              </a:tr>
              <a:tr h="161915">
                <a:tc>
                  <a:txBody>
                    <a:bodyPr/>
                    <a:lstStyle/>
                    <a:p>
                      <a:pPr indent="252095" algn="l">
                        <a:lnSpc>
                          <a:spcPct val="115000"/>
                        </a:lnSpc>
                        <a:spcAft>
                          <a:spcPts val="0"/>
                        </a:spcAft>
                      </a:pPr>
                      <a:r>
                        <a:rPr lang="es-EC" sz="1100">
                          <a:effectLst/>
                        </a:rPr>
                        <a:t>Controlar riego de imprimación.</a:t>
                      </a:r>
                      <a:endParaRPr lang="es-EC" sz="1200">
                        <a:solidFill>
                          <a:srgbClr val="000000"/>
                        </a:solidFill>
                        <a:effectLst/>
                        <a:latin typeface="Times New Roman"/>
                        <a:ea typeface="Calibri"/>
                        <a:cs typeface="Angsana New"/>
                      </a:endParaRPr>
                    </a:p>
                  </a:txBody>
                  <a:tcPr marL="31622" marR="31622" marT="0" marB="0" anchor="b"/>
                </a:tc>
                <a:tc>
                  <a:txBody>
                    <a:bodyPr/>
                    <a:lstStyle/>
                    <a:p>
                      <a:pPr indent="252095" algn="ctr">
                        <a:lnSpc>
                          <a:spcPct val="115000"/>
                        </a:lnSpc>
                        <a:spcAft>
                          <a:spcPts val="0"/>
                        </a:spcAft>
                      </a:pPr>
                      <a:r>
                        <a:rPr lang="es-EC" sz="1100">
                          <a:effectLst/>
                        </a:rPr>
                        <a:t>1,02%</a:t>
                      </a:r>
                      <a:endParaRPr lang="es-EC" sz="1200">
                        <a:solidFill>
                          <a:srgbClr val="000000"/>
                        </a:solidFill>
                        <a:effectLst/>
                        <a:latin typeface="Times New Roman"/>
                        <a:ea typeface="Calibri"/>
                        <a:cs typeface="Angsana New"/>
                      </a:endParaRPr>
                    </a:p>
                  </a:txBody>
                  <a:tcPr marL="31622" marR="31622" marT="0" marB="0" anchor="b"/>
                </a:tc>
              </a:tr>
              <a:tr h="161915">
                <a:tc>
                  <a:txBody>
                    <a:bodyPr/>
                    <a:lstStyle/>
                    <a:p>
                      <a:pPr indent="252095" algn="l">
                        <a:lnSpc>
                          <a:spcPct val="115000"/>
                        </a:lnSpc>
                        <a:spcAft>
                          <a:spcPts val="0"/>
                        </a:spcAft>
                      </a:pPr>
                      <a:r>
                        <a:rPr lang="es-EC" sz="1100">
                          <a:effectLst/>
                        </a:rPr>
                        <a:t>Verificar juntas de construcción.</a:t>
                      </a:r>
                      <a:endParaRPr lang="es-EC" sz="1200">
                        <a:solidFill>
                          <a:srgbClr val="000000"/>
                        </a:solidFill>
                        <a:effectLst/>
                        <a:latin typeface="Times New Roman"/>
                        <a:ea typeface="Calibri"/>
                        <a:cs typeface="Angsana New"/>
                      </a:endParaRPr>
                    </a:p>
                  </a:txBody>
                  <a:tcPr marL="31622" marR="31622" marT="0" marB="0" anchor="b"/>
                </a:tc>
                <a:tc>
                  <a:txBody>
                    <a:bodyPr/>
                    <a:lstStyle/>
                    <a:p>
                      <a:pPr indent="252095" algn="ctr">
                        <a:lnSpc>
                          <a:spcPct val="115000"/>
                        </a:lnSpc>
                        <a:spcAft>
                          <a:spcPts val="0"/>
                        </a:spcAft>
                      </a:pPr>
                      <a:r>
                        <a:rPr lang="es-EC" sz="1100">
                          <a:effectLst/>
                        </a:rPr>
                        <a:t>3,06%</a:t>
                      </a:r>
                      <a:endParaRPr lang="es-EC" sz="1200">
                        <a:solidFill>
                          <a:srgbClr val="000000"/>
                        </a:solidFill>
                        <a:effectLst/>
                        <a:latin typeface="Times New Roman"/>
                        <a:ea typeface="Calibri"/>
                        <a:cs typeface="Angsana New"/>
                      </a:endParaRPr>
                    </a:p>
                  </a:txBody>
                  <a:tcPr marL="31622" marR="31622" marT="0" marB="0" anchor="b"/>
                </a:tc>
              </a:tr>
              <a:tr h="161915">
                <a:tc>
                  <a:txBody>
                    <a:bodyPr/>
                    <a:lstStyle/>
                    <a:p>
                      <a:pPr indent="252095" algn="l">
                        <a:lnSpc>
                          <a:spcPct val="115000"/>
                        </a:lnSpc>
                        <a:spcAft>
                          <a:spcPts val="0"/>
                        </a:spcAft>
                      </a:pPr>
                      <a:r>
                        <a:rPr lang="es-EC" sz="1100">
                          <a:effectLst/>
                        </a:rPr>
                        <a:t>Verificar riego de liga carpeta</a:t>
                      </a:r>
                      <a:endParaRPr lang="es-EC" sz="1200">
                        <a:solidFill>
                          <a:srgbClr val="000000"/>
                        </a:solidFill>
                        <a:effectLst/>
                        <a:latin typeface="Times New Roman"/>
                        <a:ea typeface="Calibri"/>
                        <a:cs typeface="Angsana New"/>
                      </a:endParaRPr>
                    </a:p>
                  </a:txBody>
                  <a:tcPr marL="31622" marR="31622" marT="0" marB="0" anchor="b"/>
                </a:tc>
                <a:tc>
                  <a:txBody>
                    <a:bodyPr/>
                    <a:lstStyle/>
                    <a:p>
                      <a:pPr indent="252095" algn="ctr">
                        <a:lnSpc>
                          <a:spcPct val="115000"/>
                        </a:lnSpc>
                        <a:spcAft>
                          <a:spcPts val="0"/>
                        </a:spcAft>
                      </a:pPr>
                      <a:r>
                        <a:rPr lang="es-EC" sz="1100">
                          <a:effectLst/>
                        </a:rPr>
                        <a:t>2,04%</a:t>
                      </a:r>
                      <a:endParaRPr lang="es-EC" sz="1200">
                        <a:solidFill>
                          <a:srgbClr val="000000"/>
                        </a:solidFill>
                        <a:effectLst/>
                        <a:latin typeface="Times New Roman"/>
                        <a:ea typeface="Calibri"/>
                        <a:cs typeface="Angsana New"/>
                      </a:endParaRPr>
                    </a:p>
                  </a:txBody>
                  <a:tcPr marL="31622" marR="31622" marT="0" marB="0" anchor="b"/>
                </a:tc>
              </a:tr>
              <a:tr h="161915">
                <a:tc>
                  <a:txBody>
                    <a:bodyPr/>
                    <a:lstStyle/>
                    <a:p>
                      <a:pPr indent="252095" algn="l">
                        <a:lnSpc>
                          <a:spcPct val="115000"/>
                        </a:lnSpc>
                        <a:spcAft>
                          <a:spcPts val="0"/>
                        </a:spcAft>
                      </a:pPr>
                      <a:r>
                        <a:rPr lang="es-EC" sz="1100">
                          <a:effectLst/>
                        </a:rPr>
                        <a:t>Verificar propiedades geotécnicas del suelo</a:t>
                      </a:r>
                      <a:endParaRPr lang="es-EC" sz="1200">
                        <a:solidFill>
                          <a:srgbClr val="000000"/>
                        </a:solidFill>
                        <a:effectLst/>
                        <a:latin typeface="Times New Roman"/>
                        <a:ea typeface="Calibri"/>
                        <a:cs typeface="Angsana New"/>
                      </a:endParaRPr>
                    </a:p>
                  </a:txBody>
                  <a:tcPr marL="31622" marR="31622" marT="0" marB="0" anchor="b"/>
                </a:tc>
                <a:tc>
                  <a:txBody>
                    <a:bodyPr/>
                    <a:lstStyle/>
                    <a:p>
                      <a:pPr indent="252095" algn="ctr">
                        <a:lnSpc>
                          <a:spcPct val="115000"/>
                        </a:lnSpc>
                        <a:spcAft>
                          <a:spcPts val="0"/>
                        </a:spcAft>
                      </a:pPr>
                      <a:r>
                        <a:rPr lang="es-EC" sz="1100">
                          <a:effectLst/>
                        </a:rPr>
                        <a:t>2,04%</a:t>
                      </a:r>
                      <a:endParaRPr lang="es-EC" sz="1200">
                        <a:solidFill>
                          <a:srgbClr val="000000"/>
                        </a:solidFill>
                        <a:effectLst/>
                        <a:latin typeface="Times New Roman"/>
                        <a:ea typeface="Calibri"/>
                        <a:cs typeface="Angsana New"/>
                      </a:endParaRPr>
                    </a:p>
                  </a:txBody>
                  <a:tcPr marL="31622" marR="31622" marT="0" marB="0" anchor="b"/>
                </a:tc>
              </a:tr>
              <a:tr h="161915">
                <a:tc>
                  <a:txBody>
                    <a:bodyPr/>
                    <a:lstStyle/>
                    <a:p>
                      <a:pPr indent="252095" algn="l">
                        <a:lnSpc>
                          <a:spcPct val="115000"/>
                        </a:lnSpc>
                        <a:spcAft>
                          <a:spcPts val="0"/>
                        </a:spcAft>
                      </a:pPr>
                      <a:r>
                        <a:rPr lang="es-EC" sz="1100">
                          <a:effectLst/>
                        </a:rPr>
                        <a:t>Verificación de porcentaje de vacíos mezcla asfáltica</a:t>
                      </a:r>
                      <a:endParaRPr lang="es-EC" sz="1200">
                        <a:solidFill>
                          <a:srgbClr val="000000"/>
                        </a:solidFill>
                        <a:effectLst/>
                        <a:latin typeface="Times New Roman"/>
                        <a:ea typeface="Calibri"/>
                        <a:cs typeface="Angsana New"/>
                      </a:endParaRPr>
                    </a:p>
                  </a:txBody>
                  <a:tcPr marL="31622" marR="31622" marT="0" marB="0" anchor="b"/>
                </a:tc>
                <a:tc>
                  <a:txBody>
                    <a:bodyPr/>
                    <a:lstStyle/>
                    <a:p>
                      <a:pPr indent="252095" algn="ctr">
                        <a:lnSpc>
                          <a:spcPct val="115000"/>
                        </a:lnSpc>
                        <a:spcAft>
                          <a:spcPts val="0"/>
                        </a:spcAft>
                      </a:pPr>
                      <a:r>
                        <a:rPr lang="es-EC" sz="1100">
                          <a:effectLst/>
                        </a:rPr>
                        <a:t>2,04%</a:t>
                      </a:r>
                      <a:endParaRPr lang="es-EC" sz="1200">
                        <a:solidFill>
                          <a:srgbClr val="000000"/>
                        </a:solidFill>
                        <a:effectLst/>
                        <a:latin typeface="Times New Roman"/>
                        <a:ea typeface="Calibri"/>
                        <a:cs typeface="Angsana New"/>
                      </a:endParaRPr>
                    </a:p>
                  </a:txBody>
                  <a:tcPr marL="31622" marR="31622" marT="0" marB="0" anchor="b"/>
                </a:tc>
              </a:tr>
              <a:tr h="161915">
                <a:tc>
                  <a:txBody>
                    <a:bodyPr/>
                    <a:lstStyle/>
                    <a:p>
                      <a:pPr indent="252095" algn="l">
                        <a:lnSpc>
                          <a:spcPct val="115000"/>
                        </a:lnSpc>
                        <a:spcAft>
                          <a:spcPts val="0"/>
                        </a:spcAft>
                      </a:pPr>
                      <a:r>
                        <a:rPr lang="es-EC" sz="1100">
                          <a:effectLst/>
                        </a:rPr>
                        <a:t>Controlar exceso de agregado fino en mezcla.</a:t>
                      </a:r>
                      <a:endParaRPr lang="es-EC" sz="1200">
                        <a:solidFill>
                          <a:srgbClr val="000000"/>
                        </a:solidFill>
                        <a:effectLst/>
                        <a:latin typeface="Times New Roman"/>
                        <a:ea typeface="Calibri"/>
                        <a:cs typeface="Angsana New"/>
                      </a:endParaRPr>
                    </a:p>
                  </a:txBody>
                  <a:tcPr marL="31622" marR="31622" marT="0" marB="0" anchor="b"/>
                </a:tc>
                <a:tc>
                  <a:txBody>
                    <a:bodyPr/>
                    <a:lstStyle/>
                    <a:p>
                      <a:pPr indent="252095" algn="ctr">
                        <a:lnSpc>
                          <a:spcPct val="115000"/>
                        </a:lnSpc>
                        <a:spcAft>
                          <a:spcPts val="0"/>
                        </a:spcAft>
                      </a:pPr>
                      <a:r>
                        <a:rPr lang="es-EC" sz="1100">
                          <a:effectLst/>
                        </a:rPr>
                        <a:t>1,02%</a:t>
                      </a:r>
                      <a:endParaRPr lang="es-EC" sz="1200">
                        <a:solidFill>
                          <a:srgbClr val="000000"/>
                        </a:solidFill>
                        <a:effectLst/>
                        <a:latin typeface="Times New Roman"/>
                        <a:ea typeface="Calibri"/>
                        <a:cs typeface="Angsana New"/>
                      </a:endParaRPr>
                    </a:p>
                  </a:txBody>
                  <a:tcPr marL="31622" marR="31622" marT="0" marB="0" anchor="b"/>
                </a:tc>
              </a:tr>
              <a:tr h="161915">
                <a:tc>
                  <a:txBody>
                    <a:bodyPr/>
                    <a:lstStyle/>
                    <a:p>
                      <a:pPr indent="252095" algn="l">
                        <a:lnSpc>
                          <a:spcPct val="115000"/>
                        </a:lnSpc>
                        <a:spcAft>
                          <a:spcPts val="0"/>
                        </a:spcAft>
                      </a:pPr>
                      <a:r>
                        <a:rPr lang="es-EC" sz="1100">
                          <a:effectLst/>
                        </a:rPr>
                        <a:t>Controlar el uso de asfaltos de baja penetración.</a:t>
                      </a:r>
                      <a:endParaRPr lang="es-EC" sz="1200">
                        <a:solidFill>
                          <a:srgbClr val="000000"/>
                        </a:solidFill>
                        <a:effectLst/>
                        <a:latin typeface="Times New Roman"/>
                        <a:ea typeface="Calibri"/>
                        <a:cs typeface="Angsana New"/>
                      </a:endParaRPr>
                    </a:p>
                  </a:txBody>
                  <a:tcPr marL="31622" marR="31622" marT="0" marB="0" anchor="b"/>
                </a:tc>
                <a:tc>
                  <a:txBody>
                    <a:bodyPr/>
                    <a:lstStyle/>
                    <a:p>
                      <a:pPr indent="252095" algn="ctr">
                        <a:lnSpc>
                          <a:spcPct val="115000"/>
                        </a:lnSpc>
                        <a:spcAft>
                          <a:spcPts val="0"/>
                        </a:spcAft>
                      </a:pPr>
                      <a:r>
                        <a:rPr lang="es-EC" sz="1100">
                          <a:effectLst/>
                        </a:rPr>
                        <a:t>1,02%</a:t>
                      </a:r>
                      <a:endParaRPr lang="es-EC" sz="1200">
                        <a:solidFill>
                          <a:srgbClr val="000000"/>
                        </a:solidFill>
                        <a:effectLst/>
                        <a:latin typeface="Times New Roman"/>
                        <a:ea typeface="Calibri"/>
                        <a:cs typeface="Angsana New"/>
                      </a:endParaRPr>
                    </a:p>
                  </a:txBody>
                  <a:tcPr marL="31622" marR="31622" marT="0" marB="0" anchor="b"/>
                </a:tc>
              </a:tr>
              <a:tr h="152855">
                <a:tc>
                  <a:txBody>
                    <a:bodyPr/>
                    <a:lstStyle/>
                    <a:p>
                      <a:pPr indent="252095" algn="l">
                        <a:lnSpc>
                          <a:spcPct val="115000"/>
                        </a:lnSpc>
                        <a:spcAft>
                          <a:spcPts val="0"/>
                        </a:spcAft>
                      </a:pPr>
                      <a:r>
                        <a:rPr lang="es-EC" sz="1100">
                          <a:effectLst/>
                        </a:rPr>
                        <a:t>Verificación de temperatura de tendido de carpeta asfáltica.</a:t>
                      </a:r>
                      <a:endParaRPr lang="es-EC" sz="1200">
                        <a:solidFill>
                          <a:srgbClr val="000000"/>
                        </a:solidFill>
                        <a:effectLst/>
                        <a:latin typeface="Times New Roman"/>
                        <a:ea typeface="Calibri"/>
                        <a:cs typeface="Angsana New"/>
                      </a:endParaRPr>
                    </a:p>
                  </a:txBody>
                  <a:tcPr marL="31622" marR="31622" marT="0" marB="0" anchor="b"/>
                </a:tc>
                <a:tc>
                  <a:txBody>
                    <a:bodyPr/>
                    <a:lstStyle/>
                    <a:p>
                      <a:pPr indent="252095" algn="ctr">
                        <a:lnSpc>
                          <a:spcPct val="115000"/>
                        </a:lnSpc>
                        <a:spcAft>
                          <a:spcPts val="0"/>
                        </a:spcAft>
                      </a:pPr>
                      <a:r>
                        <a:rPr lang="es-EC" sz="1100">
                          <a:effectLst/>
                        </a:rPr>
                        <a:t>1,02%</a:t>
                      </a:r>
                      <a:endParaRPr lang="es-EC" sz="1200">
                        <a:solidFill>
                          <a:srgbClr val="000000"/>
                        </a:solidFill>
                        <a:effectLst/>
                        <a:latin typeface="Times New Roman"/>
                        <a:ea typeface="Calibri"/>
                        <a:cs typeface="Angsana New"/>
                      </a:endParaRPr>
                    </a:p>
                  </a:txBody>
                  <a:tcPr marL="31622" marR="31622" marT="0" marB="0" anchor="b"/>
                </a:tc>
              </a:tr>
              <a:tr h="124468">
                <a:tc>
                  <a:txBody>
                    <a:bodyPr/>
                    <a:lstStyle/>
                    <a:p>
                      <a:pPr indent="252095" algn="l">
                        <a:lnSpc>
                          <a:spcPct val="115000"/>
                        </a:lnSpc>
                        <a:spcAft>
                          <a:spcPts val="0"/>
                        </a:spcAft>
                      </a:pPr>
                      <a:r>
                        <a:rPr lang="es-EC" sz="1100">
                          <a:effectLst/>
                        </a:rPr>
                        <a:t>controlar tipo de asfalto de acuerdo a condiciones Climáticas </a:t>
                      </a:r>
                      <a:endParaRPr lang="es-EC" sz="1200">
                        <a:solidFill>
                          <a:srgbClr val="000000"/>
                        </a:solidFill>
                        <a:effectLst/>
                        <a:latin typeface="Times New Roman"/>
                        <a:ea typeface="Calibri"/>
                        <a:cs typeface="Angsana New"/>
                      </a:endParaRPr>
                    </a:p>
                  </a:txBody>
                  <a:tcPr marL="31622" marR="31622" marT="0" marB="0" anchor="b"/>
                </a:tc>
                <a:tc>
                  <a:txBody>
                    <a:bodyPr/>
                    <a:lstStyle/>
                    <a:p>
                      <a:pPr indent="252095" algn="ctr">
                        <a:lnSpc>
                          <a:spcPct val="115000"/>
                        </a:lnSpc>
                        <a:spcAft>
                          <a:spcPts val="0"/>
                        </a:spcAft>
                      </a:pPr>
                      <a:r>
                        <a:rPr lang="es-EC" sz="1100">
                          <a:effectLst/>
                        </a:rPr>
                        <a:t>1,02%</a:t>
                      </a:r>
                      <a:endParaRPr lang="es-EC" sz="1200">
                        <a:solidFill>
                          <a:srgbClr val="000000"/>
                        </a:solidFill>
                        <a:effectLst/>
                        <a:latin typeface="Times New Roman"/>
                        <a:ea typeface="Calibri"/>
                        <a:cs typeface="Angsana New"/>
                      </a:endParaRPr>
                    </a:p>
                  </a:txBody>
                  <a:tcPr marL="31622" marR="31622" marT="0" marB="0" anchor="b"/>
                </a:tc>
              </a:tr>
              <a:tr h="161915">
                <a:tc>
                  <a:txBody>
                    <a:bodyPr/>
                    <a:lstStyle/>
                    <a:p>
                      <a:pPr indent="252095" algn="l">
                        <a:lnSpc>
                          <a:spcPct val="115000"/>
                        </a:lnSpc>
                        <a:spcAft>
                          <a:spcPts val="0"/>
                        </a:spcAft>
                      </a:pPr>
                      <a:r>
                        <a:rPr lang="es-EC" sz="1100">
                          <a:effectLst/>
                        </a:rPr>
                        <a:t>Verificar drenaje superficial.</a:t>
                      </a:r>
                      <a:endParaRPr lang="es-EC" sz="1200">
                        <a:solidFill>
                          <a:srgbClr val="000000"/>
                        </a:solidFill>
                        <a:effectLst/>
                        <a:latin typeface="Times New Roman"/>
                        <a:ea typeface="Calibri"/>
                        <a:cs typeface="Angsana New"/>
                      </a:endParaRPr>
                    </a:p>
                  </a:txBody>
                  <a:tcPr marL="31622" marR="31622" marT="0" marB="0" anchor="b"/>
                </a:tc>
                <a:tc>
                  <a:txBody>
                    <a:bodyPr/>
                    <a:lstStyle/>
                    <a:p>
                      <a:pPr indent="252095" algn="ctr">
                        <a:lnSpc>
                          <a:spcPct val="115000"/>
                        </a:lnSpc>
                        <a:spcAft>
                          <a:spcPts val="0"/>
                        </a:spcAft>
                      </a:pPr>
                      <a:r>
                        <a:rPr lang="es-EC" sz="1100">
                          <a:effectLst/>
                        </a:rPr>
                        <a:t>3,06%</a:t>
                      </a:r>
                      <a:endParaRPr lang="es-EC" sz="1200">
                        <a:solidFill>
                          <a:srgbClr val="000000"/>
                        </a:solidFill>
                        <a:effectLst/>
                        <a:latin typeface="Times New Roman"/>
                        <a:ea typeface="Calibri"/>
                        <a:cs typeface="Angsana New"/>
                      </a:endParaRPr>
                    </a:p>
                  </a:txBody>
                  <a:tcPr marL="31622" marR="31622" marT="0" marB="0" anchor="b"/>
                </a:tc>
              </a:tr>
              <a:tr h="161915">
                <a:tc>
                  <a:txBody>
                    <a:bodyPr/>
                    <a:lstStyle/>
                    <a:p>
                      <a:pPr indent="252095" algn="l">
                        <a:lnSpc>
                          <a:spcPct val="115000"/>
                        </a:lnSpc>
                        <a:spcAft>
                          <a:spcPts val="0"/>
                        </a:spcAft>
                      </a:pPr>
                      <a:r>
                        <a:rPr lang="es-EC" sz="1100">
                          <a:effectLst/>
                        </a:rPr>
                        <a:t>Controlar pendiente del proyecto.</a:t>
                      </a:r>
                      <a:endParaRPr lang="es-EC" sz="1200">
                        <a:solidFill>
                          <a:srgbClr val="000000"/>
                        </a:solidFill>
                        <a:effectLst/>
                        <a:latin typeface="Times New Roman"/>
                        <a:ea typeface="Calibri"/>
                        <a:cs typeface="Angsana New"/>
                      </a:endParaRPr>
                    </a:p>
                  </a:txBody>
                  <a:tcPr marL="31622" marR="31622" marT="0" marB="0" anchor="b"/>
                </a:tc>
                <a:tc>
                  <a:txBody>
                    <a:bodyPr/>
                    <a:lstStyle/>
                    <a:p>
                      <a:pPr indent="252095" algn="ctr">
                        <a:lnSpc>
                          <a:spcPct val="115000"/>
                        </a:lnSpc>
                        <a:spcAft>
                          <a:spcPts val="0"/>
                        </a:spcAft>
                      </a:pPr>
                      <a:r>
                        <a:rPr lang="es-EC" sz="1100">
                          <a:effectLst/>
                        </a:rPr>
                        <a:t>1,02%</a:t>
                      </a:r>
                      <a:endParaRPr lang="es-EC" sz="1200">
                        <a:solidFill>
                          <a:srgbClr val="000000"/>
                        </a:solidFill>
                        <a:effectLst/>
                        <a:latin typeface="Times New Roman"/>
                        <a:ea typeface="Calibri"/>
                        <a:cs typeface="Angsana New"/>
                      </a:endParaRPr>
                    </a:p>
                  </a:txBody>
                  <a:tcPr marL="31622" marR="31622" marT="0" marB="0" anchor="b"/>
                </a:tc>
              </a:tr>
              <a:tr h="161915">
                <a:tc>
                  <a:txBody>
                    <a:bodyPr/>
                    <a:lstStyle/>
                    <a:p>
                      <a:pPr indent="252095" algn="l">
                        <a:lnSpc>
                          <a:spcPct val="115000"/>
                        </a:lnSpc>
                        <a:spcAft>
                          <a:spcPts val="0"/>
                        </a:spcAft>
                      </a:pPr>
                      <a:r>
                        <a:rPr lang="es-EC" sz="1100">
                          <a:effectLst/>
                        </a:rPr>
                        <a:t>Controlar porcentaje de Filler.</a:t>
                      </a:r>
                      <a:endParaRPr lang="es-EC" sz="1200">
                        <a:solidFill>
                          <a:srgbClr val="000000"/>
                        </a:solidFill>
                        <a:effectLst/>
                        <a:latin typeface="Times New Roman"/>
                        <a:ea typeface="Calibri"/>
                        <a:cs typeface="Angsana New"/>
                      </a:endParaRPr>
                    </a:p>
                  </a:txBody>
                  <a:tcPr marL="31622" marR="31622" marT="0" marB="0" anchor="b"/>
                </a:tc>
                <a:tc>
                  <a:txBody>
                    <a:bodyPr/>
                    <a:lstStyle/>
                    <a:p>
                      <a:pPr indent="252095" algn="ctr">
                        <a:lnSpc>
                          <a:spcPct val="115000"/>
                        </a:lnSpc>
                        <a:spcAft>
                          <a:spcPts val="0"/>
                        </a:spcAft>
                      </a:pPr>
                      <a:r>
                        <a:rPr lang="es-EC" sz="1100">
                          <a:effectLst/>
                        </a:rPr>
                        <a:t>1,02%</a:t>
                      </a:r>
                      <a:endParaRPr lang="es-EC" sz="1200">
                        <a:solidFill>
                          <a:srgbClr val="000000"/>
                        </a:solidFill>
                        <a:effectLst/>
                        <a:latin typeface="Times New Roman"/>
                        <a:ea typeface="Calibri"/>
                        <a:cs typeface="Angsana New"/>
                      </a:endParaRPr>
                    </a:p>
                  </a:txBody>
                  <a:tcPr marL="31622" marR="31622" marT="0" marB="0" anchor="b"/>
                </a:tc>
              </a:tr>
              <a:tr h="161915">
                <a:tc>
                  <a:txBody>
                    <a:bodyPr/>
                    <a:lstStyle/>
                    <a:p>
                      <a:pPr indent="252095" algn="l">
                        <a:lnSpc>
                          <a:spcPct val="115000"/>
                        </a:lnSpc>
                        <a:spcAft>
                          <a:spcPts val="0"/>
                        </a:spcAft>
                      </a:pPr>
                      <a:r>
                        <a:rPr lang="es-EC" sz="1100">
                          <a:effectLst/>
                        </a:rPr>
                        <a:t>Verificar existencia de bordillos</a:t>
                      </a:r>
                      <a:endParaRPr lang="es-EC" sz="1200">
                        <a:solidFill>
                          <a:srgbClr val="000000"/>
                        </a:solidFill>
                        <a:effectLst/>
                        <a:latin typeface="Times New Roman"/>
                        <a:ea typeface="Calibri"/>
                        <a:cs typeface="Angsana New"/>
                      </a:endParaRPr>
                    </a:p>
                  </a:txBody>
                  <a:tcPr marL="31622" marR="31622" marT="0" marB="0" anchor="b"/>
                </a:tc>
                <a:tc>
                  <a:txBody>
                    <a:bodyPr/>
                    <a:lstStyle/>
                    <a:p>
                      <a:pPr indent="252095" algn="ctr">
                        <a:lnSpc>
                          <a:spcPct val="115000"/>
                        </a:lnSpc>
                        <a:spcAft>
                          <a:spcPts val="0"/>
                        </a:spcAft>
                      </a:pPr>
                      <a:r>
                        <a:rPr lang="es-EC" sz="1100">
                          <a:effectLst/>
                        </a:rPr>
                        <a:t>1,02%</a:t>
                      </a:r>
                      <a:endParaRPr lang="es-EC" sz="1200">
                        <a:solidFill>
                          <a:srgbClr val="000000"/>
                        </a:solidFill>
                        <a:effectLst/>
                        <a:latin typeface="Times New Roman"/>
                        <a:ea typeface="Calibri"/>
                        <a:cs typeface="Angsana New"/>
                      </a:endParaRPr>
                    </a:p>
                  </a:txBody>
                  <a:tcPr marL="31622" marR="31622" marT="0" marB="0" anchor="b"/>
                </a:tc>
              </a:tr>
              <a:tr h="161915">
                <a:tc>
                  <a:txBody>
                    <a:bodyPr/>
                    <a:lstStyle/>
                    <a:p>
                      <a:pPr indent="252095" algn="l">
                        <a:lnSpc>
                          <a:spcPct val="115000"/>
                        </a:lnSpc>
                        <a:spcAft>
                          <a:spcPts val="0"/>
                        </a:spcAft>
                      </a:pPr>
                      <a:r>
                        <a:rPr lang="es-EC" sz="1100">
                          <a:effectLst/>
                        </a:rPr>
                        <a:t>Verificar sellado de juntas </a:t>
                      </a:r>
                      <a:endParaRPr lang="es-EC" sz="1200">
                        <a:solidFill>
                          <a:srgbClr val="000000"/>
                        </a:solidFill>
                        <a:effectLst/>
                        <a:latin typeface="Times New Roman"/>
                        <a:ea typeface="Calibri"/>
                        <a:cs typeface="Angsana New"/>
                      </a:endParaRPr>
                    </a:p>
                  </a:txBody>
                  <a:tcPr marL="31622" marR="31622" marT="0" marB="0" anchor="b"/>
                </a:tc>
                <a:tc>
                  <a:txBody>
                    <a:bodyPr/>
                    <a:lstStyle/>
                    <a:p>
                      <a:pPr indent="252095" algn="ctr">
                        <a:lnSpc>
                          <a:spcPct val="115000"/>
                        </a:lnSpc>
                        <a:spcAft>
                          <a:spcPts val="0"/>
                        </a:spcAft>
                      </a:pPr>
                      <a:r>
                        <a:rPr lang="es-EC" sz="1100" dirty="0">
                          <a:effectLst/>
                        </a:rPr>
                        <a:t>1,02%</a:t>
                      </a:r>
                      <a:endParaRPr lang="es-EC" sz="1200" dirty="0">
                        <a:solidFill>
                          <a:srgbClr val="000000"/>
                        </a:solidFill>
                        <a:effectLst/>
                        <a:latin typeface="Times New Roman"/>
                        <a:ea typeface="Calibri"/>
                        <a:cs typeface="Angsana New"/>
                      </a:endParaRPr>
                    </a:p>
                  </a:txBody>
                  <a:tcPr marL="31622" marR="31622" marT="0" marB="0" anchor="b"/>
                </a:tc>
              </a:tr>
            </a:tbl>
          </a:graphicData>
        </a:graphic>
      </p:graphicFrame>
    </p:spTree>
    <p:extLst>
      <p:ext uri="{BB962C8B-B14F-4D97-AF65-F5344CB8AC3E}">
        <p14:creationId xmlns:p14="http://schemas.microsoft.com/office/powerpoint/2010/main" val="37721590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Análisis pavimento articulado</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676210699"/>
              </p:ext>
            </p:extLst>
          </p:nvPr>
        </p:nvGraphicFramePr>
        <p:xfrm>
          <a:off x="1187624" y="1340768"/>
          <a:ext cx="6552727" cy="4968552"/>
        </p:xfrm>
        <a:graphic>
          <a:graphicData uri="http://schemas.openxmlformats.org/drawingml/2006/table">
            <a:tbl>
              <a:tblPr>
                <a:tableStyleId>{8A107856-5554-42FB-B03E-39F5DBC370BA}</a:tableStyleId>
              </a:tblPr>
              <a:tblGrid>
                <a:gridCol w="5181609"/>
                <a:gridCol w="1371118"/>
              </a:tblGrid>
              <a:tr h="563333">
                <a:tc>
                  <a:txBody>
                    <a:bodyPr/>
                    <a:lstStyle/>
                    <a:p>
                      <a:pPr indent="252095" algn="l">
                        <a:lnSpc>
                          <a:spcPct val="150000"/>
                        </a:lnSpc>
                        <a:spcAft>
                          <a:spcPts val="0"/>
                        </a:spcAft>
                      </a:pPr>
                      <a:r>
                        <a:rPr lang="es-EC" sz="1600">
                          <a:effectLst/>
                        </a:rPr>
                        <a:t>Tipo de control</a:t>
                      </a:r>
                      <a:endParaRPr lang="es-EC" sz="180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600">
                          <a:effectLst/>
                        </a:rPr>
                        <a:t>Porcentaje  de ocurrencia</a:t>
                      </a:r>
                      <a:endParaRPr lang="es-EC" sz="1800">
                        <a:solidFill>
                          <a:srgbClr val="000000"/>
                        </a:solidFill>
                        <a:effectLst/>
                        <a:latin typeface="Times New Roman"/>
                        <a:ea typeface="Calibri"/>
                        <a:cs typeface="Angsana New"/>
                      </a:endParaRPr>
                    </a:p>
                  </a:txBody>
                  <a:tcPr marL="44450" marR="44450" marT="0" marB="0" anchor="b"/>
                </a:tc>
              </a:tr>
              <a:tr h="338863">
                <a:tc>
                  <a:txBody>
                    <a:bodyPr/>
                    <a:lstStyle/>
                    <a:p>
                      <a:pPr indent="252095" algn="l">
                        <a:lnSpc>
                          <a:spcPct val="150000"/>
                        </a:lnSpc>
                        <a:spcAft>
                          <a:spcPts val="0"/>
                        </a:spcAft>
                      </a:pPr>
                      <a:r>
                        <a:rPr lang="es-EC" sz="1600">
                          <a:effectLst/>
                        </a:rPr>
                        <a:t>Inadecuado corte de adoquines en borde</a:t>
                      </a:r>
                      <a:endParaRPr lang="es-EC" sz="1800">
                        <a:solidFill>
                          <a:srgbClr val="000000"/>
                        </a:solidFill>
                        <a:effectLst/>
                        <a:latin typeface="Times New Roman"/>
                        <a:ea typeface="Calibri"/>
                        <a:cs typeface="Angsana New"/>
                      </a:endParaRPr>
                    </a:p>
                  </a:txBody>
                  <a:tcPr marL="44450" marR="44450" marT="0" marB="0" anchor="b"/>
                </a:tc>
                <a:tc>
                  <a:txBody>
                    <a:bodyPr/>
                    <a:lstStyle/>
                    <a:p>
                      <a:pPr indent="252095" algn="l">
                        <a:lnSpc>
                          <a:spcPct val="150000"/>
                        </a:lnSpc>
                        <a:spcAft>
                          <a:spcPts val="0"/>
                        </a:spcAft>
                      </a:pPr>
                      <a:r>
                        <a:rPr lang="es-EC" sz="1600">
                          <a:effectLst/>
                        </a:rPr>
                        <a:t>2,86%</a:t>
                      </a:r>
                      <a:endParaRPr lang="es-EC" sz="1800">
                        <a:solidFill>
                          <a:srgbClr val="000000"/>
                        </a:solidFill>
                        <a:effectLst/>
                        <a:latin typeface="Times New Roman"/>
                        <a:ea typeface="Calibri"/>
                        <a:cs typeface="Angsana New"/>
                      </a:endParaRPr>
                    </a:p>
                  </a:txBody>
                  <a:tcPr marL="44450" marR="44450" marT="0" marB="0" anchor="b"/>
                </a:tc>
              </a:tr>
              <a:tr h="338863">
                <a:tc>
                  <a:txBody>
                    <a:bodyPr/>
                    <a:lstStyle/>
                    <a:p>
                      <a:pPr indent="252095" algn="l">
                        <a:lnSpc>
                          <a:spcPct val="150000"/>
                        </a:lnSpc>
                        <a:spcAft>
                          <a:spcPts val="0"/>
                        </a:spcAft>
                      </a:pPr>
                      <a:r>
                        <a:rPr lang="es-EC" sz="1600">
                          <a:effectLst/>
                        </a:rPr>
                        <a:t>Mala colocación de primera hilera de adoquines</a:t>
                      </a:r>
                      <a:endParaRPr lang="es-EC" sz="1800">
                        <a:solidFill>
                          <a:srgbClr val="000000"/>
                        </a:solidFill>
                        <a:effectLst/>
                        <a:latin typeface="Times New Roman"/>
                        <a:ea typeface="Calibri"/>
                        <a:cs typeface="Angsana New"/>
                      </a:endParaRPr>
                    </a:p>
                  </a:txBody>
                  <a:tcPr marL="44450" marR="44450" marT="0" marB="0" anchor="b"/>
                </a:tc>
                <a:tc>
                  <a:txBody>
                    <a:bodyPr/>
                    <a:lstStyle/>
                    <a:p>
                      <a:pPr indent="252095" algn="l">
                        <a:lnSpc>
                          <a:spcPct val="150000"/>
                        </a:lnSpc>
                        <a:spcAft>
                          <a:spcPts val="0"/>
                        </a:spcAft>
                      </a:pPr>
                      <a:r>
                        <a:rPr lang="es-EC" sz="1600">
                          <a:effectLst/>
                        </a:rPr>
                        <a:t>5,71%</a:t>
                      </a:r>
                      <a:endParaRPr lang="es-EC" sz="1800">
                        <a:solidFill>
                          <a:srgbClr val="000000"/>
                        </a:solidFill>
                        <a:effectLst/>
                        <a:latin typeface="Times New Roman"/>
                        <a:ea typeface="Calibri"/>
                        <a:cs typeface="Angsana New"/>
                      </a:endParaRPr>
                    </a:p>
                  </a:txBody>
                  <a:tcPr marL="44450" marR="44450" marT="0" marB="0" anchor="b"/>
                </a:tc>
              </a:tr>
              <a:tr h="338863">
                <a:tc>
                  <a:txBody>
                    <a:bodyPr/>
                    <a:lstStyle/>
                    <a:p>
                      <a:pPr indent="252095" algn="l">
                        <a:lnSpc>
                          <a:spcPct val="150000"/>
                        </a:lnSpc>
                        <a:spcAft>
                          <a:spcPts val="0"/>
                        </a:spcAft>
                      </a:pPr>
                      <a:r>
                        <a:rPr lang="es-EC" sz="1600">
                          <a:effectLst/>
                        </a:rPr>
                        <a:t>Controlar vibración adoquines con placa vibradora</a:t>
                      </a:r>
                      <a:endParaRPr lang="es-EC" sz="1800">
                        <a:solidFill>
                          <a:srgbClr val="000000"/>
                        </a:solidFill>
                        <a:effectLst/>
                        <a:latin typeface="Times New Roman"/>
                        <a:ea typeface="Calibri"/>
                        <a:cs typeface="Angsana New"/>
                      </a:endParaRPr>
                    </a:p>
                  </a:txBody>
                  <a:tcPr marL="44450" marR="44450" marT="0" marB="0" anchor="b"/>
                </a:tc>
                <a:tc>
                  <a:txBody>
                    <a:bodyPr/>
                    <a:lstStyle/>
                    <a:p>
                      <a:pPr indent="252095" algn="l">
                        <a:lnSpc>
                          <a:spcPct val="150000"/>
                        </a:lnSpc>
                        <a:spcAft>
                          <a:spcPts val="0"/>
                        </a:spcAft>
                      </a:pPr>
                      <a:r>
                        <a:rPr lang="es-EC" sz="1600">
                          <a:effectLst/>
                        </a:rPr>
                        <a:t>5,71%</a:t>
                      </a:r>
                      <a:endParaRPr lang="es-EC" sz="1800">
                        <a:solidFill>
                          <a:srgbClr val="000000"/>
                        </a:solidFill>
                        <a:effectLst/>
                        <a:latin typeface="Times New Roman"/>
                        <a:ea typeface="Calibri"/>
                        <a:cs typeface="Angsana New"/>
                      </a:endParaRPr>
                    </a:p>
                  </a:txBody>
                  <a:tcPr marL="44450" marR="44450" marT="0" marB="0" anchor="b"/>
                </a:tc>
              </a:tr>
              <a:tr h="338863">
                <a:tc>
                  <a:txBody>
                    <a:bodyPr/>
                    <a:lstStyle/>
                    <a:p>
                      <a:pPr indent="252095" algn="l">
                        <a:lnSpc>
                          <a:spcPct val="150000"/>
                        </a:lnSpc>
                        <a:spcAft>
                          <a:spcPts val="0"/>
                        </a:spcAft>
                      </a:pPr>
                      <a:r>
                        <a:rPr lang="es-EC" sz="1600">
                          <a:effectLst/>
                        </a:rPr>
                        <a:t>Controlar humedad contaste en la arena en obra</a:t>
                      </a:r>
                      <a:endParaRPr lang="es-EC" sz="1800">
                        <a:solidFill>
                          <a:srgbClr val="000000"/>
                        </a:solidFill>
                        <a:effectLst/>
                        <a:latin typeface="Times New Roman"/>
                        <a:ea typeface="Calibri"/>
                        <a:cs typeface="Angsana New"/>
                      </a:endParaRPr>
                    </a:p>
                  </a:txBody>
                  <a:tcPr marL="44450" marR="44450" marT="0" marB="0" anchor="b"/>
                </a:tc>
                <a:tc>
                  <a:txBody>
                    <a:bodyPr/>
                    <a:lstStyle/>
                    <a:p>
                      <a:pPr indent="252095" algn="l">
                        <a:lnSpc>
                          <a:spcPct val="150000"/>
                        </a:lnSpc>
                        <a:spcAft>
                          <a:spcPts val="0"/>
                        </a:spcAft>
                      </a:pPr>
                      <a:r>
                        <a:rPr lang="es-EC" sz="1600">
                          <a:effectLst/>
                        </a:rPr>
                        <a:t>2,86%</a:t>
                      </a:r>
                      <a:endParaRPr lang="es-EC" sz="1800">
                        <a:solidFill>
                          <a:srgbClr val="000000"/>
                        </a:solidFill>
                        <a:effectLst/>
                        <a:latin typeface="Times New Roman"/>
                        <a:ea typeface="Calibri"/>
                        <a:cs typeface="Angsana New"/>
                      </a:endParaRPr>
                    </a:p>
                  </a:txBody>
                  <a:tcPr marL="44450" marR="44450" marT="0" marB="0" anchor="b"/>
                </a:tc>
              </a:tr>
              <a:tr h="338863">
                <a:tc>
                  <a:txBody>
                    <a:bodyPr/>
                    <a:lstStyle/>
                    <a:p>
                      <a:pPr indent="252095" algn="l">
                        <a:lnSpc>
                          <a:spcPct val="150000"/>
                        </a:lnSpc>
                        <a:spcAft>
                          <a:spcPts val="0"/>
                        </a:spcAft>
                      </a:pPr>
                      <a:r>
                        <a:rPr lang="es-EC" sz="1600">
                          <a:effectLst/>
                        </a:rPr>
                        <a:t>Verificar enrasado de arena </a:t>
                      </a:r>
                      <a:endParaRPr lang="es-EC" sz="1800">
                        <a:solidFill>
                          <a:srgbClr val="000000"/>
                        </a:solidFill>
                        <a:effectLst/>
                        <a:latin typeface="Times New Roman"/>
                        <a:ea typeface="Calibri"/>
                        <a:cs typeface="Angsana New"/>
                      </a:endParaRPr>
                    </a:p>
                  </a:txBody>
                  <a:tcPr marL="44450" marR="44450" marT="0" marB="0" anchor="b"/>
                </a:tc>
                <a:tc>
                  <a:txBody>
                    <a:bodyPr/>
                    <a:lstStyle/>
                    <a:p>
                      <a:pPr indent="252095" algn="l">
                        <a:lnSpc>
                          <a:spcPct val="150000"/>
                        </a:lnSpc>
                        <a:spcAft>
                          <a:spcPts val="0"/>
                        </a:spcAft>
                      </a:pPr>
                      <a:r>
                        <a:rPr lang="es-EC" sz="1600">
                          <a:effectLst/>
                        </a:rPr>
                        <a:t>8,57%</a:t>
                      </a:r>
                      <a:endParaRPr lang="es-EC" sz="1800">
                        <a:solidFill>
                          <a:srgbClr val="000000"/>
                        </a:solidFill>
                        <a:effectLst/>
                        <a:latin typeface="Times New Roman"/>
                        <a:ea typeface="Calibri"/>
                        <a:cs typeface="Angsana New"/>
                      </a:endParaRPr>
                    </a:p>
                  </a:txBody>
                  <a:tcPr marL="44450" marR="44450" marT="0" marB="0" anchor="b"/>
                </a:tc>
              </a:tr>
              <a:tr h="338863">
                <a:tc>
                  <a:txBody>
                    <a:bodyPr/>
                    <a:lstStyle/>
                    <a:p>
                      <a:pPr indent="252095" algn="l">
                        <a:lnSpc>
                          <a:spcPct val="150000"/>
                        </a:lnSpc>
                        <a:spcAft>
                          <a:spcPts val="0"/>
                        </a:spcAft>
                      </a:pPr>
                      <a:r>
                        <a:rPr lang="es-EC" sz="1600">
                          <a:effectLst/>
                        </a:rPr>
                        <a:t>Controlar transporte de adoquines </a:t>
                      </a:r>
                      <a:endParaRPr lang="es-EC" sz="1800">
                        <a:solidFill>
                          <a:srgbClr val="000000"/>
                        </a:solidFill>
                        <a:effectLst/>
                        <a:latin typeface="Times New Roman"/>
                        <a:ea typeface="Calibri"/>
                        <a:cs typeface="Angsana New"/>
                      </a:endParaRPr>
                    </a:p>
                  </a:txBody>
                  <a:tcPr marL="44450" marR="44450" marT="0" marB="0" anchor="b"/>
                </a:tc>
                <a:tc>
                  <a:txBody>
                    <a:bodyPr/>
                    <a:lstStyle/>
                    <a:p>
                      <a:pPr indent="252095" algn="l">
                        <a:lnSpc>
                          <a:spcPct val="150000"/>
                        </a:lnSpc>
                        <a:spcAft>
                          <a:spcPts val="0"/>
                        </a:spcAft>
                      </a:pPr>
                      <a:r>
                        <a:rPr lang="es-EC" sz="1600">
                          <a:effectLst/>
                        </a:rPr>
                        <a:t>2,86%</a:t>
                      </a:r>
                      <a:endParaRPr lang="es-EC" sz="1800">
                        <a:solidFill>
                          <a:srgbClr val="000000"/>
                        </a:solidFill>
                        <a:effectLst/>
                        <a:latin typeface="Times New Roman"/>
                        <a:ea typeface="Calibri"/>
                        <a:cs typeface="Angsana New"/>
                      </a:endParaRPr>
                    </a:p>
                  </a:txBody>
                  <a:tcPr marL="44450" marR="44450" marT="0" marB="0" anchor="b"/>
                </a:tc>
              </a:tr>
              <a:tr h="338863">
                <a:tc>
                  <a:txBody>
                    <a:bodyPr/>
                    <a:lstStyle/>
                    <a:p>
                      <a:pPr indent="252095" algn="l">
                        <a:lnSpc>
                          <a:spcPct val="150000"/>
                        </a:lnSpc>
                        <a:spcAft>
                          <a:spcPts val="0"/>
                        </a:spcAft>
                      </a:pPr>
                      <a:r>
                        <a:rPr lang="es-EC" sz="1600">
                          <a:effectLst/>
                        </a:rPr>
                        <a:t>Controlar valor de soporte california CBR</a:t>
                      </a:r>
                      <a:endParaRPr lang="es-EC" sz="1800">
                        <a:solidFill>
                          <a:srgbClr val="000000"/>
                        </a:solidFill>
                        <a:effectLst/>
                        <a:latin typeface="Times New Roman"/>
                        <a:ea typeface="Calibri"/>
                        <a:cs typeface="Angsana New"/>
                      </a:endParaRPr>
                    </a:p>
                  </a:txBody>
                  <a:tcPr marL="44450" marR="44450" marT="0" marB="0" anchor="b"/>
                </a:tc>
                <a:tc>
                  <a:txBody>
                    <a:bodyPr/>
                    <a:lstStyle/>
                    <a:p>
                      <a:pPr indent="252095" algn="l">
                        <a:lnSpc>
                          <a:spcPct val="150000"/>
                        </a:lnSpc>
                        <a:spcAft>
                          <a:spcPts val="0"/>
                        </a:spcAft>
                      </a:pPr>
                      <a:r>
                        <a:rPr lang="es-EC" sz="1600">
                          <a:effectLst/>
                        </a:rPr>
                        <a:t>5,71%</a:t>
                      </a:r>
                      <a:endParaRPr lang="es-EC" sz="1800">
                        <a:solidFill>
                          <a:srgbClr val="000000"/>
                        </a:solidFill>
                        <a:effectLst/>
                        <a:latin typeface="Times New Roman"/>
                        <a:ea typeface="Calibri"/>
                        <a:cs typeface="Angsana New"/>
                      </a:endParaRPr>
                    </a:p>
                  </a:txBody>
                  <a:tcPr marL="44450" marR="44450" marT="0" marB="0" anchor="b"/>
                </a:tc>
              </a:tr>
              <a:tr h="338863">
                <a:tc>
                  <a:txBody>
                    <a:bodyPr/>
                    <a:lstStyle/>
                    <a:p>
                      <a:pPr indent="252095" algn="l">
                        <a:lnSpc>
                          <a:spcPct val="150000"/>
                        </a:lnSpc>
                        <a:spcAft>
                          <a:spcPts val="0"/>
                        </a:spcAft>
                      </a:pPr>
                      <a:r>
                        <a:rPr lang="es-EC" sz="1600">
                          <a:effectLst/>
                        </a:rPr>
                        <a:t>Control de porcentaje de compactación.</a:t>
                      </a:r>
                      <a:endParaRPr lang="es-EC" sz="1800">
                        <a:solidFill>
                          <a:srgbClr val="000000"/>
                        </a:solidFill>
                        <a:effectLst/>
                        <a:latin typeface="Times New Roman"/>
                        <a:ea typeface="Calibri"/>
                        <a:cs typeface="Angsana New"/>
                      </a:endParaRPr>
                    </a:p>
                  </a:txBody>
                  <a:tcPr marL="44450" marR="44450" marT="0" marB="0" anchor="b"/>
                </a:tc>
                <a:tc>
                  <a:txBody>
                    <a:bodyPr/>
                    <a:lstStyle/>
                    <a:p>
                      <a:pPr indent="252095" algn="l">
                        <a:lnSpc>
                          <a:spcPct val="150000"/>
                        </a:lnSpc>
                        <a:spcAft>
                          <a:spcPts val="0"/>
                        </a:spcAft>
                      </a:pPr>
                      <a:r>
                        <a:rPr lang="es-EC" sz="1600">
                          <a:effectLst/>
                        </a:rPr>
                        <a:t>5,71%</a:t>
                      </a:r>
                      <a:endParaRPr lang="es-EC" sz="1800">
                        <a:solidFill>
                          <a:srgbClr val="000000"/>
                        </a:solidFill>
                        <a:effectLst/>
                        <a:latin typeface="Times New Roman"/>
                        <a:ea typeface="Calibri"/>
                        <a:cs typeface="Angsana New"/>
                      </a:endParaRPr>
                    </a:p>
                  </a:txBody>
                  <a:tcPr marL="44450" marR="44450" marT="0" marB="0" anchor="b"/>
                </a:tc>
              </a:tr>
              <a:tr h="338863">
                <a:tc>
                  <a:txBody>
                    <a:bodyPr/>
                    <a:lstStyle/>
                    <a:p>
                      <a:pPr indent="252095" algn="l">
                        <a:lnSpc>
                          <a:spcPct val="150000"/>
                        </a:lnSpc>
                        <a:spcAft>
                          <a:spcPts val="0"/>
                        </a:spcAft>
                      </a:pPr>
                      <a:r>
                        <a:rPr lang="es-EC" sz="1600">
                          <a:effectLst/>
                        </a:rPr>
                        <a:t>Verificación de tipo de Granulometría</a:t>
                      </a:r>
                      <a:endParaRPr lang="es-EC" sz="1800">
                        <a:solidFill>
                          <a:srgbClr val="000000"/>
                        </a:solidFill>
                        <a:effectLst/>
                        <a:latin typeface="Times New Roman"/>
                        <a:ea typeface="Calibri"/>
                        <a:cs typeface="Angsana New"/>
                      </a:endParaRPr>
                    </a:p>
                  </a:txBody>
                  <a:tcPr marL="44450" marR="44450" marT="0" marB="0" anchor="b"/>
                </a:tc>
                <a:tc>
                  <a:txBody>
                    <a:bodyPr/>
                    <a:lstStyle/>
                    <a:p>
                      <a:pPr indent="252095" algn="l">
                        <a:lnSpc>
                          <a:spcPct val="150000"/>
                        </a:lnSpc>
                        <a:spcAft>
                          <a:spcPts val="0"/>
                        </a:spcAft>
                      </a:pPr>
                      <a:r>
                        <a:rPr lang="es-EC" sz="1600">
                          <a:effectLst/>
                        </a:rPr>
                        <a:t>2,86%</a:t>
                      </a:r>
                      <a:endParaRPr lang="es-EC" sz="1800">
                        <a:solidFill>
                          <a:srgbClr val="000000"/>
                        </a:solidFill>
                        <a:effectLst/>
                        <a:latin typeface="Times New Roman"/>
                        <a:ea typeface="Calibri"/>
                        <a:cs typeface="Angsana New"/>
                      </a:endParaRPr>
                    </a:p>
                  </a:txBody>
                  <a:tcPr marL="44450" marR="44450" marT="0" marB="0" anchor="b"/>
                </a:tc>
              </a:tr>
              <a:tr h="338863">
                <a:tc>
                  <a:txBody>
                    <a:bodyPr/>
                    <a:lstStyle/>
                    <a:p>
                      <a:pPr indent="252095" algn="l">
                        <a:lnSpc>
                          <a:spcPct val="150000"/>
                        </a:lnSpc>
                        <a:spcAft>
                          <a:spcPts val="0"/>
                        </a:spcAft>
                      </a:pPr>
                      <a:r>
                        <a:rPr lang="es-EC" sz="1600">
                          <a:effectLst/>
                        </a:rPr>
                        <a:t>Verificación de espesores de diseño.</a:t>
                      </a:r>
                      <a:endParaRPr lang="es-EC" sz="1800">
                        <a:solidFill>
                          <a:srgbClr val="000000"/>
                        </a:solidFill>
                        <a:effectLst/>
                        <a:latin typeface="Times New Roman"/>
                        <a:ea typeface="Calibri"/>
                        <a:cs typeface="Angsana New"/>
                      </a:endParaRPr>
                    </a:p>
                  </a:txBody>
                  <a:tcPr marL="44450" marR="44450" marT="0" marB="0" anchor="b"/>
                </a:tc>
                <a:tc>
                  <a:txBody>
                    <a:bodyPr/>
                    <a:lstStyle/>
                    <a:p>
                      <a:pPr indent="252095" algn="l">
                        <a:lnSpc>
                          <a:spcPct val="150000"/>
                        </a:lnSpc>
                        <a:spcAft>
                          <a:spcPts val="0"/>
                        </a:spcAft>
                      </a:pPr>
                      <a:r>
                        <a:rPr lang="es-EC" sz="1600">
                          <a:effectLst/>
                        </a:rPr>
                        <a:t>8,57%</a:t>
                      </a:r>
                      <a:endParaRPr lang="es-EC" sz="1800">
                        <a:solidFill>
                          <a:srgbClr val="000000"/>
                        </a:solidFill>
                        <a:effectLst/>
                        <a:latin typeface="Times New Roman"/>
                        <a:ea typeface="Calibri"/>
                        <a:cs typeface="Angsana New"/>
                      </a:endParaRPr>
                    </a:p>
                  </a:txBody>
                  <a:tcPr marL="44450" marR="44450" marT="0" marB="0" anchor="b"/>
                </a:tc>
              </a:tr>
              <a:tr h="338863">
                <a:tc>
                  <a:txBody>
                    <a:bodyPr/>
                    <a:lstStyle/>
                    <a:p>
                      <a:pPr indent="252095" algn="l">
                        <a:lnSpc>
                          <a:spcPct val="150000"/>
                        </a:lnSpc>
                        <a:spcAft>
                          <a:spcPts val="0"/>
                        </a:spcAft>
                      </a:pPr>
                      <a:r>
                        <a:rPr lang="es-EC" sz="1600">
                          <a:effectLst/>
                        </a:rPr>
                        <a:t>Falta de mantenimiento Vial.</a:t>
                      </a:r>
                      <a:endParaRPr lang="es-EC" sz="1800">
                        <a:solidFill>
                          <a:srgbClr val="000000"/>
                        </a:solidFill>
                        <a:effectLst/>
                        <a:latin typeface="Times New Roman"/>
                        <a:ea typeface="Calibri"/>
                        <a:cs typeface="Angsana New"/>
                      </a:endParaRPr>
                    </a:p>
                  </a:txBody>
                  <a:tcPr marL="44450" marR="44450" marT="0" marB="0" anchor="b"/>
                </a:tc>
                <a:tc>
                  <a:txBody>
                    <a:bodyPr/>
                    <a:lstStyle/>
                    <a:p>
                      <a:pPr indent="252095" algn="l">
                        <a:lnSpc>
                          <a:spcPct val="150000"/>
                        </a:lnSpc>
                        <a:spcAft>
                          <a:spcPts val="0"/>
                        </a:spcAft>
                      </a:pPr>
                      <a:r>
                        <a:rPr lang="es-EC" sz="1600">
                          <a:effectLst/>
                        </a:rPr>
                        <a:t>2,86%</a:t>
                      </a:r>
                      <a:endParaRPr lang="es-EC" sz="1800">
                        <a:solidFill>
                          <a:srgbClr val="000000"/>
                        </a:solidFill>
                        <a:effectLst/>
                        <a:latin typeface="Times New Roman"/>
                        <a:ea typeface="Calibri"/>
                        <a:cs typeface="Angsana New"/>
                      </a:endParaRPr>
                    </a:p>
                  </a:txBody>
                  <a:tcPr marL="44450" marR="44450" marT="0" marB="0" anchor="b"/>
                </a:tc>
              </a:tr>
              <a:tr h="338863">
                <a:tc>
                  <a:txBody>
                    <a:bodyPr/>
                    <a:lstStyle/>
                    <a:p>
                      <a:pPr indent="252095" algn="l">
                        <a:lnSpc>
                          <a:spcPct val="150000"/>
                        </a:lnSpc>
                        <a:spcAft>
                          <a:spcPts val="0"/>
                        </a:spcAft>
                      </a:pPr>
                      <a:r>
                        <a:rPr lang="es-EC" sz="1600">
                          <a:effectLst/>
                        </a:rPr>
                        <a:t>Control de calidad de adoquín </a:t>
                      </a:r>
                      <a:endParaRPr lang="es-EC" sz="1800">
                        <a:solidFill>
                          <a:srgbClr val="000000"/>
                        </a:solidFill>
                        <a:effectLst/>
                        <a:latin typeface="Times New Roman"/>
                        <a:ea typeface="Calibri"/>
                        <a:cs typeface="Angsana New"/>
                      </a:endParaRPr>
                    </a:p>
                  </a:txBody>
                  <a:tcPr marL="44450" marR="44450" marT="0" marB="0" anchor="b"/>
                </a:tc>
                <a:tc>
                  <a:txBody>
                    <a:bodyPr/>
                    <a:lstStyle/>
                    <a:p>
                      <a:pPr indent="252095" algn="l">
                        <a:lnSpc>
                          <a:spcPct val="150000"/>
                        </a:lnSpc>
                        <a:spcAft>
                          <a:spcPts val="0"/>
                        </a:spcAft>
                      </a:pPr>
                      <a:r>
                        <a:rPr lang="es-EC" sz="1600">
                          <a:effectLst/>
                        </a:rPr>
                        <a:t>5,71%</a:t>
                      </a:r>
                      <a:endParaRPr lang="es-EC" sz="1800">
                        <a:solidFill>
                          <a:srgbClr val="000000"/>
                        </a:solidFill>
                        <a:effectLst/>
                        <a:latin typeface="Times New Roman"/>
                        <a:ea typeface="Calibri"/>
                        <a:cs typeface="Angsana New"/>
                      </a:endParaRPr>
                    </a:p>
                  </a:txBody>
                  <a:tcPr marL="44450" marR="44450" marT="0" marB="0" anchor="b"/>
                </a:tc>
              </a:tr>
              <a:tr h="338863">
                <a:tc>
                  <a:txBody>
                    <a:bodyPr/>
                    <a:lstStyle/>
                    <a:p>
                      <a:pPr indent="252095" algn="l">
                        <a:lnSpc>
                          <a:spcPct val="150000"/>
                        </a:lnSpc>
                        <a:spcAft>
                          <a:spcPts val="0"/>
                        </a:spcAft>
                      </a:pPr>
                      <a:r>
                        <a:rPr lang="es-EC" sz="1600">
                          <a:effectLst/>
                        </a:rPr>
                        <a:t>Verificación de propiedades geotécnicas del suelo</a:t>
                      </a:r>
                      <a:endParaRPr lang="es-EC" sz="1800">
                        <a:solidFill>
                          <a:srgbClr val="000000"/>
                        </a:solidFill>
                        <a:effectLst/>
                        <a:latin typeface="Times New Roman"/>
                        <a:ea typeface="Calibri"/>
                        <a:cs typeface="Angsana New"/>
                      </a:endParaRPr>
                    </a:p>
                  </a:txBody>
                  <a:tcPr marL="44450" marR="44450" marT="0" marB="0" anchor="b"/>
                </a:tc>
                <a:tc>
                  <a:txBody>
                    <a:bodyPr/>
                    <a:lstStyle/>
                    <a:p>
                      <a:pPr indent="252095" algn="l">
                        <a:lnSpc>
                          <a:spcPct val="150000"/>
                        </a:lnSpc>
                        <a:spcAft>
                          <a:spcPts val="0"/>
                        </a:spcAft>
                      </a:pPr>
                      <a:r>
                        <a:rPr lang="es-EC" sz="1600" dirty="0">
                          <a:effectLst/>
                        </a:rPr>
                        <a:t>2,86%</a:t>
                      </a:r>
                      <a:endParaRPr lang="es-EC" sz="1800" dirty="0">
                        <a:solidFill>
                          <a:srgbClr val="000000"/>
                        </a:solidFill>
                        <a:effectLst/>
                        <a:latin typeface="Times New Roman"/>
                        <a:ea typeface="Calibri"/>
                        <a:cs typeface="Angsana New"/>
                      </a:endParaRPr>
                    </a:p>
                  </a:txBody>
                  <a:tcPr marL="44450" marR="44450" marT="0" marB="0" anchor="b"/>
                </a:tc>
              </a:tr>
            </a:tbl>
          </a:graphicData>
        </a:graphic>
      </p:graphicFrame>
    </p:spTree>
    <p:extLst>
      <p:ext uri="{BB962C8B-B14F-4D97-AF65-F5344CB8AC3E}">
        <p14:creationId xmlns:p14="http://schemas.microsoft.com/office/powerpoint/2010/main" val="21252333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858"/>
            <a:ext cx="8229600" cy="778098"/>
          </a:xfrm>
        </p:spPr>
        <p:txBody>
          <a:bodyPr>
            <a:normAutofit/>
          </a:bodyPr>
          <a:lstStyle/>
          <a:p>
            <a:r>
              <a:rPr lang="es-EC" sz="3600" b="1" dirty="0" smtClean="0"/>
              <a:t>Conclusiones y Recomendaciones </a:t>
            </a:r>
            <a:endParaRPr lang="es-EC" sz="3600" b="1" dirty="0"/>
          </a:p>
        </p:txBody>
      </p:sp>
      <p:sp>
        <p:nvSpPr>
          <p:cNvPr id="3" name="2 Marcador de contenido"/>
          <p:cNvSpPr>
            <a:spLocks noGrp="1"/>
          </p:cNvSpPr>
          <p:nvPr>
            <p:ph idx="1"/>
          </p:nvPr>
        </p:nvSpPr>
        <p:spPr>
          <a:xfrm>
            <a:off x="467544" y="620688"/>
            <a:ext cx="8229600" cy="5976664"/>
          </a:xfrm>
        </p:spPr>
        <p:txBody>
          <a:bodyPr>
            <a:noAutofit/>
          </a:bodyPr>
          <a:lstStyle/>
          <a:p>
            <a:pPr lvl="0"/>
            <a:r>
              <a:rPr lang="es-ES" sz="1400" dirty="0"/>
              <a:t>Se determinó que la condición actual en cuanto a control de calidad establecido para carga ultima, dimensión y resistencia a  la compresión para los adoquines extraídos de la Avenida Mariana de Jesús no cumple con las recomendaciones </a:t>
            </a:r>
            <a:r>
              <a:rPr lang="es-ES" sz="1400" dirty="0" smtClean="0"/>
              <a:t> planteadas </a:t>
            </a:r>
            <a:r>
              <a:rPr lang="es-ES" sz="1400" dirty="0"/>
              <a:t>por la Norma Ecuatoriana Vial NEVI-2012.</a:t>
            </a:r>
            <a:endParaRPr lang="es-EC" sz="1400" dirty="0"/>
          </a:p>
          <a:p>
            <a:pPr marL="0" indent="0">
              <a:buNone/>
            </a:pPr>
            <a:endParaRPr lang="es-EC" sz="1400" dirty="0"/>
          </a:p>
          <a:p>
            <a:pPr lvl="0"/>
            <a:r>
              <a:rPr lang="es-ES" sz="1400" dirty="0"/>
              <a:t>Se determinó que la mezcla de diseño Promedio, planteado para la Avenida General Rumiñahui cumple para granulometría de agregado Grueso sin embargo para granulometría de agregado fino esta se encuentra fuera del rango previsto por la Norma de diseño MTOP F001 , lo mismo que se puede ver reflejado en problemas de falta de compactación.</a:t>
            </a:r>
            <a:endParaRPr lang="es-EC" sz="1400" dirty="0"/>
          </a:p>
          <a:p>
            <a:pPr marL="0" indent="0">
              <a:buNone/>
            </a:pPr>
            <a:endParaRPr lang="es-EC" sz="1400" dirty="0"/>
          </a:p>
          <a:p>
            <a:pPr lvl="0"/>
            <a:r>
              <a:rPr lang="es-ES" sz="1400" dirty="0"/>
              <a:t>Se valoró la condición actual del pavimento flexible para la Avenida General Rumiñahui,  de acuerdo a la metodología VIZIR y PAVER con una calificación de regular lo mismo que indica un inmediato proceso de mantenimiento para evitar un aumento de costo y tiempo para  los usuarios que utilizan esta vía.</a:t>
            </a:r>
            <a:endParaRPr lang="es-EC" sz="1400" dirty="0"/>
          </a:p>
          <a:p>
            <a:pPr marL="0" indent="0">
              <a:buNone/>
            </a:pPr>
            <a:endParaRPr lang="es-EC" sz="1400" dirty="0"/>
          </a:p>
          <a:p>
            <a:pPr lvl="0"/>
            <a:r>
              <a:rPr lang="es-ES" sz="1400" dirty="0"/>
              <a:t>Se determinó que el contenido alto de asfalto influye directamente en las propiedades volumétricas de la mezcla, alcanzado variaciones y expansiones volumétricas bajo temperatura de trabajo sobre los 50°C.</a:t>
            </a:r>
            <a:endParaRPr lang="es-EC" sz="1400" dirty="0"/>
          </a:p>
          <a:p>
            <a:pPr marL="0" indent="0">
              <a:buNone/>
            </a:pPr>
            <a:endParaRPr lang="es-EC" sz="1400" dirty="0"/>
          </a:p>
          <a:p>
            <a:pPr lvl="0"/>
            <a:r>
              <a:rPr lang="es-EC" sz="1400" dirty="0"/>
              <a:t>La </a:t>
            </a:r>
            <a:r>
              <a:rPr lang="es-EC" sz="1400" dirty="0" smtClean="0"/>
              <a:t>metodología </a:t>
            </a:r>
            <a:r>
              <a:rPr lang="es-EC" sz="1400" dirty="0"/>
              <a:t>Propuesta </a:t>
            </a:r>
            <a:r>
              <a:rPr lang="es-ES" sz="1400" dirty="0"/>
              <a:t>por </a:t>
            </a:r>
            <a:r>
              <a:rPr lang="es-EC" sz="1400" dirty="0"/>
              <a:t> Higuera y  Pacheco (2010) fue probada con el fin de poder realizar su </a:t>
            </a:r>
            <a:r>
              <a:rPr lang="es-EC" sz="1400" dirty="0" smtClean="0"/>
              <a:t>valoración </a:t>
            </a:r>
            <a:r>
              <a:rPr lang="es-EC" sz="1400" dirty="0"/>
              <a:t>para el territorio Nacional y comprobar la coherencia de resultados </a:t>
            </a:r>
            <a:r>
              <a:rPr lang="es-EC" sz="1400" dirty="0" smtClean="0"/>
              <a:t>reflejado </a:t>
            </a:r>
            <a:r>
              <a:rPr lang="es-EC" sz="1400" dirty="0"/>
              <a:t>en el </a:t>
            </a:r>
            <a:r>
              <a:rPr lang="es-EC" sz="1400" dirty="0" smtClean="0"/>
              <a:t>Índice </a:t>
            </a:r>
            <a:r>
              <a:rPr lang="es-EC" sz="1400" dirty="0"/>
              <a:t>de Condición del Pavimento, se realizo un Inventario en la Vía Mariana de </a:t>
            </a:r>
            <a:r>
              <a:rPr lang="es-EC" sz="1400" dirty="0" smtClean="0"/>
              <a:t>Jesús </a:t>
            </a:r>
            <a:r>
              <a:rPr lang="es-EC" sz="1400" dirty="0"/>
              <a:t>en una longitud de 1852 m y los resultado obtenidos se encuentran </a:t>
            </a:r>
            <a:r>
              <a:rPr lang="es-EC" sz="1400" dirty="0" smtClean="0"/>
              <a:t>acorde </a:t>
            </a:r>
            <a:r>
              <a:rPr lang="es-EC" sz="1400" dirty="0"/>
              <a:t>con el estado real del tramo en </a:t>
            </a:r>
            <a:r>
              <a:rPr lang="es-EC" sz="1400" dirty="0" smtClean="0"/>
              <a:t>análisis </a:t>
            </a:r>
            <a:r>
              <a:rPr lang="es-EC" sz="1400" dirty="0"/>
              <a:t>a simple vista. </a:t>
            </a:r>
          </a:p>
          <a:p>
            <a:pPr marL="0" indent="0">
              <a:buNone/>
            </a:pPr>
            <a:endParaRPr lang="es-EC" sz="1400" dirty="0"/>
          </a:p>
          <a:p>
            <a:pPr lvl="0"/>
            <a:r>
              <a:rPr lang="es-ES" sz="1400" dirty="0"/>
              <a:t>Se determinó que la condición de soporte CBR establecido por el ensayo DCP para la avenida General Rumiñahui en el tramo del redondel del choclo es ineficiente lo mismo que indica que se realice un proceso mejoramiento de la Subrasante, la condición ineficiente de la Sub rasante se refleja en su alto porcentaje de fallas superficiales. </a:t>
            </a:r>
            <a:endParaRPr lang="es-EC" sz="1400" dirty="0"/>
          </a:p>
          <a:p>
            <a:endParaRPr lang="es-EC" sz="1400" dirty="0"/>
          </a:p>
        </p:txBody>
      </p:sp>
    </p:spTree>
    <p:extLst>
      <p:ext uri="{BB962C8B-B14F-4D97-AF65-F5344CB8AC3E}">
        <p14:creationId xmlns:p14="http://schemas.microsoft.com/office/powerpoint/2010/main" val="29998283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60648"/>
            <a:ext cx="8229600" cy="6048672"/>
          </a:xfrm>
        </p:spPr>
        <p:txBody>
          <a:bodyPr>
            <a:noAutofit/>
          </a:bodyPr>
          <a:lstStyle/>
          <a:p>
            <a:pPr lvl="0" algn="just"/>
            <a:r>
              <a:rPr lang="es-ES" sz="1500" dirty="0"/>
              <a:t>Se recomienda se realice estudios de trafico periódicamente, debido a que en sectores de alta crecimiento poblacional como es el caso del Cantón Rumiñahui  las estimaciones del TPDA para el periodo de diseño pueden sub estimarse, lo que puede ocasionar un deterioro acelerado del Pavimento.</a:t>
            </a:r>
            <a:endParaRPr lang="es-EC" sz="1500" dirty="0"/>
          </a:p>
          <a:p>
            <a:pPr marL="0" indent="0" algn="just">
              <a:buNone/>
            </a:pPr>
            <a:endParaRPr lang="es-EC" sz="1500" dirty="0"/>
          </a:p>
          <a:p>
            <a:pPr lvl="0" algn="just"/>
            <a:r>
              <a:rPr lang="es-ES" sz="1500" dirty="0"/>
              <a:t>Se recomienda se realice  un proceso de mantenimiento frecuente, debido a que en sectores de la vía General Rumiñahui existe alcantarillas que no cuentan con sus respectivas tapas, lo mismo que puede ocasionar molestias y accidentes para los usuarios viales.</a:t>
            </a:r>
            <a:endParaRPr lang="es-EC" sz="1500" dirty="0"/>
          </a:p>
          <a:p>
            <a:pPr marL="0" indent="0" algn="just">
              <a:buNone/>
            </a:pPr>
            <a:endParaRPr lang="es-EC" sz="1500" dirty="0"/>
          </a:p>
          <a:p>
            <a:pPr lvl="0" algn="just"/>
            <a:r>
              <a:rPr lang="es-ES" sz="1500" dirty="0"/>
              <a:t>Se recomienda el uso de la Metodología PAVER conjuntamente al  método descrito por la Norma NEVI – 2012 para procesos de auscultación en pavimento flexible debido a que la metodología propuesta por  NEVI – 2012 no completa ciertas Fallas y condiciones especiales a nivel de Geotecnia.</a:t>
            </a:r>
            <a:endParaRPr lang="es-EC" sz="1500" dirty="0"/>
          </a:p>
          <a:p>
            <a:pPr marL="0" indent="0" algn="just">
              <a:buNone/>
            </a:pPr>
            <a:endParaRPr lang="es-EC" sz="1500" dirty="0"/>
          </a:p>
          <a:p>
            <a:pPr lvl="0" algn="just"/>
            <a:r>
              <a:rPr lang="es-ES" sz="1500" dirty="0"/>
              <a:t>Se recomienda emplear la  Metodología propuesta por </a:t>
            </a:r>
            <a:r>
              <a:rPr lang="es-EC" sz="1500" dirty="0"/>
              <a:t> Higuera y  Pacheco (2010) para diferentes </a:t>
            </a:r>
            <a:r>
              <a:rPr lang="es-EC" sz="1500" dirty="0" smtClean="0"/>
              <a:t>vías </a:t>
            </a:r>
            <a:r>
              <a:rPr lang="es-EC" sz="1500" dirty="0"/>
              <a:t>del territorio Nacional , con el fin de poder realizar ajustes en </a:t>
            </a:r>
            <a:r>
              <a:rPr lang="es-EC" sz="1500" dirty="0" smtClean="0"/>
              <a:t>parámetros </a:t>
            </a:r>
            <a:r>
              <a:rPr lang="es-EC" sz="1500" dirty="0"/>
              <a:t>de calificación  y </a:t>
            </a:r>
            <a:r>
              <a:rPr lang="es-EC" sz="1500" dirty="0" smtClean="0"/>
              <a:t>de acuerdo </a:t>
            </a:r>
            <a:r>
              <a:rPr lang="es-EC" sz="1500" dirty="0"/>
              <a:t>a los datos de la experiencia   poder plantear una </a:t>
            </a:r>
            <a:r>
              <a:rPr lang="es-EC" sz="1500" dirty="0" smtClean="0"/>
              <a:t>Metodología </a:t>
            </a:r>
            <a:r>
              <a:rPr lang="es-EC" sz="1500" dirty="0"/>
              <a:t>propia para uso en territorio Nacional</a:t>
            </a:r>
            <a:r>
              <a:rPr lang="es-EC" sz="1500" dirty="0" smtClean="0"/>
              <a:t>.</a:t>
            </a:r>
          </a:p>
          <a:p>
            <a:pPr marL="0" lvl="0" indent="0" algn="just">
              <a:buNone/>
            </a:pPr>
            <a:r>
              <a:rPr lang="es-EC" sz="1500" dirty="0"/>
              <a:t> </a:t>
            </a:r>
          </a:p>
          <a:p>
            <a:pPr lvl="0" algn="just"/>
            <a:r>
              <a:rPr lang="es-ES" sz="1500" dirty="0"/>
              <a:t>Se recomienda se realice un proceso de </a:t>
            </a:r>
            <a:r>
              <a:rPr lang="es-ES" sz="1500" dirty="0" err="1"/>
              <a:t>recapeo</a:t>
            </a:r>
            <a:r>
              <a:rPr lang="es-ES" sz="1500" dirty="0"/>
              <a:t> y reposición de mezcla asfáltica en caliente  de la Avenida General Rumiñahui con un espesor aproximado de 7.5 cm debido a que se pudo valorar mediante el estudio estadístico de campo de la fisuras características presentes en la vía se encuentra a una profundidad máxima de 5cm</a:t>
            </a:r>
            <a:r>
              <a:rPr lang="es-ES" sz="1500" dirty="0" smtClean="0"/>
              <a:t>.</a:t>
            </a:r>
          </a:p>
          <a:p>
            <a:pPr marL="0" lvl="0" indent="0" algn="just">
              <a:buNone/>
            </a:pPr>
            <a:endParaRPr lang="es-EC" sz="1500" dirty="0"/>
          </a:p>
          <a:p>
            <a:pPr lvl="0" algn="just"/>
            <a:r>
              <a:rPr lang="es-ES" sz="1500" dirty="0"/>
              <a:t>Se recomienda realizar diferentes tipos de mezclas asfálticas de acuerdo a las condiciones climáticas locales, para evitar la falla del tipo agrietamiento en bloque</a:t>
            </a:r>
            <a:endParaRPr lang="es-EC" sz="1500" dirty="0"/>
          </a:p>
          <a:p>
            <a:endParaRPr lang="es-EC" sz="1500" dirty="0"/>
          </a:p>
        </p:txBody>
      </p:sp>
    </p:spTree>
    <p:extLst>
      <p:ext uri="{BB962C8B-B14F-4D97-AF65-F5344CB8AC3E}">
        <p14:creationId xmlns:p14="http://schemas.microsoft.com/office/powerpoint/2010/main" val="5129673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lstStyle/>
          <a:p>
            <a:endParaRPr lang="es-EC" b="1" dirty="0"/>
          </a:p>
        </p:txBody>
      </p:sp>
      <p:sp>
        <p:nvSpPr>
          <p:cNvPr id="4" name="3 Marcador de contenido"/>
          <p:cNvSpPr>
            <a:spLocks noGrp="1"/>
          </p:cNvSpPr>
          <p:nvPr>
            <p:ph idx="1"/>
          </p:nvPr>
        </p:nvSpPr>
        <p:spPr>
          <a:xfrm>
            <a:off x="457200" y="2348880"/>
            <a:ext cx="8229600" cy="3777283"/>
          </a:xfrm>
        </p:spPr>
        <p:txBody>
          <a:bodyPr>
            <a:normAutofit/>
          </a:bodyPr>
          <a:lstStyle/>
          <a:p>
            <a:pPr marL="0" indent="0" algn="ctr">
              <a:buNone/>
            </a:pPr>
            <a:r>
              <a:rPr lang="es-EC" sz="5400" b="1" dirty="0" smtClean="0"/>
              <a:t>Gracias por su atención </a:t>
            </a:r>
            <a:endParaRPr lang="es-EC" sz="5400" b="1" dirty="0"/>
          </a:p>
        </p:txBody>
      </p:sp>
      <p:pic>
        <p:nvPicPr>
          <p:cNvPr id="5" name="4 Imagen"/>
          <p:cNvPicPr/>
          <p:nvPr/>
        </p:nvPicPr>
        <p:blipFill rotWithShape="1">
          <a:blip r:embed="rId2"/>
          <a:srcRect l="37786" t="21003" r="31364" b="66234"/>
          <a:stretch/>
        </p:blipFill>
        <p:spPr bwMode="auto">
          <a:xfrm>
            <a:off x="2411760" y="549903"/>
            <a:ext cx="4286885" cy="11125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45552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764704"/>
            <a:ext cx="7869560" cy="562074"/>
          </a:xfrm>
        </p:spPr>
        <p:txBody>
          <a:bodyPr>
            <a:normAutofit/>
          </a:bodyPr>
          <a:lstStyle/>
          <a:p>
            <a:r>
              <a:rPr lang="es-ES" sz="1800" b="1" dirty="0">
                <a:latin typeface="Times New Roman" panose="02020603050405020304" pitchFamily="18" charset="0"/>
                <a:cs typeface="Times New Roman" panose="02020603050405020304" pitchFamily="18" charset="0"/>
              </a:rPr>
              <a:t>Principales Vías Pavimento Articulado Cantón </a:t>
            </a:r>
            <a:r>
              <a:rPr lang="es-ES" sz="1800" b="1" dirty="0" smtClean="0">
                <a:latin typeface="Times New Roman" panose="02020603050405020304" pitchFamily="18" charset="0"/>
                <a:cs typeface="Times New Roman" panose="02020603050405020304" pitchFamily="18" charset="0"/>
              </a:rPr>
              <a:t>Rumiñahui</a:t>
            </a:r>
            <a:endParaRPr lang="es-EC" sz="1800" dirty="0">
              <a:latin typeface="Times New Roman" panose="02020603050405020304" pitchFamily="18" charset="0"/>
              <a:cs typeface="Times New Roman" panose="02020603050405020304" pitchFamily="18"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093017504"/>
              </p:ext>
            </p:extLst>
          </p:nvPr>
        </p:nvGraphicFramePr>
        <p:xfrm>
          <a:off x="1115616" y="1196752"/>
          <a:ext cx="7056786" cy="4464500"/>
        </p:xfrm>
        <a:graphic>
          <a:graphicData uri="http://schemas.openxmlformats.org/drawingml/2006/table">
            <a:tbl>
              <a:tblPr firstRow="1" firstCol="1" bandRow="1">
                <a:tableStyleId>{5C22544A-7EE6-4342-B048-85BDC9FD1C3A}</a:tableStyleId>
              </a:tblPr>
              <a:tblGrid>
                <a:gridCol w="2016386"/>
                <a:gridCol w="1960972"/>
                <a:gridCol w="3079428"/>
              </a:tblGrid>
              <a:tr h="307795">
                <a:tc>
                  <a:txBody>
                    <a:bodyPr/>
                    <a:lstStyle/>
                    <a:p>
                      <a:pPr algn="ctr">
                        <a:lnSpc>
                          <a:spcPct val="115000"/>
                        </a:lnSpc>
                        <a:spcAft>
                          <a:spcPts val="0"/>
                        </a:spcAft>
                      </a:pPr>
                      <a:r>
                        <a:rPr lang="es-EC" sz="1600" dirty="0">
                          <a:effectLst/>
                        </a:rPr>
                        <a:t>NOMBRE VIA</a:t>
                      </a:r>
                      <a:endParaRPr lang="es-EC" sz="2000" dirty="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600" dirty="0">
                          <a:effectLst/>
                        </a:rPr>
                        <a:t>LONGITUD  m</a:t>
                      </a:r>
                      <a:endParaRPr lang="es-EC" sz="2000" dirty="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600" dirty="0">
                          <a:effectLst/>
                        </a:rPr>
                        <a:t>TRAMO</a:t>
                      </a:r>
                      <a:endParaRPr lang="es-EC" sz="2000" dirty="0">
                        <a:solidFill>
                          <a:srgbClr val="000000"/>
                        </a:solidFill>
                        <a:effectLst/>
                        <a:latin typeface="Times New Roman"/>
                        <a:ea typeface="Calibri"/>
                        <a:cs typeface="Angsana New"/>
                      </a:endParaRPr>
                    </a:p>
                  </a:txBody>
                  <a:tcPr marL="68580" marR="68580" marT="0" marB="0"/>
                </a:tc>
              </a:tr>
              <a:tr h="585105">
                <a:tc>
                  <a:txBody>
                    <a:bodyPr/>
                    <a:lstStyle/>
                    <a:p>
                      <a:pPr algn="ctr">
                        <a:lnSpc>
                          <a:spcPct val="115000"/>
                        </a:lnSpc>
                        <a:spcAft>
                          <a:spcPts val="0"/>
                        </a:spcAft>
                      </a:pPr>
                      <a:r>
                        <a:rPr lang="es-EC" sz="1600" dirty="0">
                          <a:effectLst/>
                        </a:rPr>
                        <a:t>Juan De Salinas</a:t>
                      </a:r>
                      <a:endParaRPr lang="es-EC" sz="2000" dirty="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600" dirty="0">
                          <a:effectLst/>
                        </a:rPr>
                        <a:t>4049,83</a:t>
                      </a:r>
                      <a:endParaRPr lang="es-EC" sz="2000" dirty="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600" dirty="0">
                          <a:effectLst/>
                        </a:rPr>
                        <a:t>Redondel Selva Alegre - San Fernando</a:t>
                      </a:r>
                      <a:endParaRPr lang="es-EC" sz="2000" dirty="0">
                        <a:solidFill>
                          <a:srgbClr val="000000"/>
                        </a:solidFill>
                        <a:effectLst/>
                        <a:latin typeface="Times New Roman"/>
                        <a:ea typeface="Calibri"/>
                        <a:cs typeface="Angsana New"/>
                      </a:endParaRPr>
                    </a:p>
                  </a:txBody>
                  <a:tcPr marL="68580" marR="68580" marT="0" marB="0"/>
                </a:tc>
              </a:tr>
              <a:tr h="585105">
                <a:tc>
                  <a:txBody>
                    <a:bodyPr/>
                    <a:lstStyle/>
                    <a:p>
                      <a:pPr algn="ctr">
                        <a:lnSpc>
                          <a:spcPct val="115000"/>
                        </a:lnSpc>
                        <a:spcAft>
                          <a:spcPts val="0"/>
                        </a:spcAft>
                      </a:pPr>
                      <a:r>
                        <a:rPr lang="es-EC" sz="1600" dirty="0">
                          <a:effectLst/>
                        </a:rPr>
                        <a:t>Mariana De Jesús</a:t>
                      </a:r>
                      <a:endParaRPr lang="es-EC" sz="2000" dirty="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600" dirty="0">
                          <a:effectLst/>
                        </a:rPr>
                        <a:t>5120,00</a:t>
                      </a:r>
                      <a:endParaRPr lang="es-EC" sz="2000" dirty="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600" dirty="0">
                          <a:effectLst/>
                        </a:rPr>
                        <a:t>Fajardo Intercambiador Conocoto</a:t>
                      </a:r>
                      <a:endParaRPr lang="es-EC" sz="2000" dirty="0">
                        <a:solidFill>
                          <a:srgbClr val="000000"/>
                        </a:solidFill>
                        <a:effectLst/>
                        <a:latin typeface="Times New Roman"/>
                        <a:ea typeface="Calibri"/>
                        <a:cs typeface="Angsana New"/>
                      </a:endParaRPr>
                    </a:p>
                  </a:txBody>
                  <a:tcPr marL="68580" marR="68580" marT="0" marB="0"/>
                </a:tc>
              </a:tr>
              <a:tr h="585105">
                <a:tc>
                  <a:txBody>
                    <a:bodyPr/>
                    <a:lstStyle/>
                    <a:p>
                      <a:pPr algn="ctr">
                        <a:lnSpc>
                          <a:spcPct val="115000"/>
                        </a:lnSpc>
                        <a:spcAft>
                          <a:spcPts val="0"/>
                        </a:spcAft>
                      </a:pPr>
                      <a:r>
                        <a:rPr lang="es-EC" sz="1600" dirty="0">
                          <a:effectLst/>
                        </a:rPr>
                        <a:t>Atahualpa</a:t>
                      </a:r>
                      <a:endParaRPr lang="es-EC" sz="2000" dirty="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600" dirty="0">
                          <a:effectLst/>
                        </a:rPr>
                        <a:t>5217,82</a:t>
                      </a:r>
                      <a:endParaRPr lang="es-EC" sz="2000" dirty="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600" dirty="0">
                          <a:effectLst/>
                        </a:rPr>
                        <a:t>Monumento Rumiñahui – Jatumpungo</a:t>
                      </a:r>
                      <a:endParaRPr lang="es-EC" sz="2000" dirty="0">
                        <a:solidFill>
                          <a:srgbClr val="000000"/>
                        </a:solidFill>
                        <a:effectLst/>
                        <a:latin typeface="Times New Roman"/>
                        <a:ea typeface="Calibri"/>
                        <a:cs typeface="Angsana New"/>
                      </a:endParaRPr>
                    </a:p>
                  </a:txBody>
                  <a:tcPr marL="68580" marR="68580" marT="0" marB="0"/>
                </a:tc>
              </a:tr>
              <a:tr h="307795">
                <a:tc>
                  <a:txBody>
                    <a:bodyPr/>
                    <a:lstStyle/>
                    <a:p>
                      <a:pPr algn="ctr">
                        <a:lnSpc>
                          <a:spcPct val="115000"/>
                        </a:lnSpc>
                        <a:spcAft>
                          <a:spcPts val="0"/>
                        </a:spcAft>
                      </a:pPr>
                      <a:r>
                        <a:rPr lang="es-EC" sz="1600" dirty="0">
                          <a:effectLst/>
                        </a:rPr>
                        <a:t>Inés Gangotena</a:t>
                      </a:r>
                      <a:endParaRPr lang="es-EC" sz="2000" dirty="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600" dirty="0">
                          <a:effectLst/>
                        </a:rPr>
                        <a:t>4191,23</a:t>
                      </a:r>
                      <a:endParaRPr lang="es-EC" sz="2000" dirty="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600" dirty="0">
                          <a:effectLst/>
                        </a:rPr>
                        <a:t>Vía Tambillo - Barrio Salgado</a:t>
                      </a:r>
                      <a:endParaRPr lang="es-EC" sz="2000" dirty="0">
                        <a:solidFill>
                          <a:srgbClr val="000000"/>
                        </a:solidFill>
                        <a:effectLst/>
                        <a:latin typeface="Times New Roman"/>
                        <a:ea typeface="Calibri"/>
                        <a:cs typeface="Angsana New"/>
                      </a:endParaRPr>
                    </a:p>
                  </a:txBody>
                  <a:tcPr marL="68580" marR="68580" marT="0" marB="0"/>
                </a:tc>
              </a:tr>
              <a:tr h="307795">
                <a:tc>
                  <a:txBody>
                    <a:bodyPr/>
                    <a:lstStyle/>
                    <a:p>
                      <a:pPr algn="ctr">
                        <a:lnSpc>
                          <a:spcPct val="115000"/>
                        </a:lnSpc>
                        <a:spcAft>
                          <a:spcPts val="0"/>
                        </a:spcAft>
                      </a:pPr>
                      <a:r>
                        <a:rPr lang="es-EC" sz="1600" dirty="0">
                          <a:effectLst/>
                        </a:rPr>
                        <a:t>El  Inca</a:t>
                      </a:r>
                      <a:endParaRPr lang="es-EC" sz="2000" dirty="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600" dirty="0">
                          <a:effectLst/>
                        </a:rPr>
                        <a:t>1760,86</a:t>
                      </a:r>
                      <a:endParaRPr lang="es-EC" sz="2000" dirty="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600" dirty="0">
                          <a:effectLst/>
                        </a:rPr>
                        <a:t>Fajardo - Jefatura de Transito</a:t>
                      </a:r>
                      <a:endParaRPr lang="es-EC" sz="2000" dirty="0">
                        <a:solidFill>
                          <a:srgbClr val="000000"/>
                        </a:solidFill>
                        <a:effectLst/>
                        <a:latin typeface="Times New Roman"/>
                        <a:ea typeface="Calibri"/>
                        <a:cs typeface="Angsana New"/>
                      </a:endParaRPr>
                    </a:p>
                  </a:txBody>
                  <a:tcPr marL="68580" marR="68580" marT="0" marB="0"/>
                </a:tc>
              </a:tr>
              <a:tr h="585105">
                <a:tc>
                  <a:txBody>
                    <a:bodyPr/>
                    <a:lstStyle/>
                    <a:p>
                      <a:pPr algn="ctr">
                        <a:lnSpc>
                          <a:spcPct val="115000"/>
                        </a:lnSpc>
                        <a:spcAft>
                          <a:spcPts val="0"/>
                        </a:spcAft>
                      </a:pPr>
                      <a:r>
                        <a:rPr lang="es-EC" sz="1600" dirty="0">
                          <a:effectLst/>
                        </a:rPr>
                        <a:t>Calderón</a:t>
                      </a:r>
                      <a:endParaRPr lang="es-EC" sz="2000" dirty="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600" dirty="0">
                          <a:effectLst/>
                        </a:rPr>
                        <a:t>1309,00</a:t>
                      </a:r>
                      <a:endParaRPr lang="es-EC" sz="2000" dirty="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600" dirty="0">
                          <a:effectLst/>
                        </a:rPr>
                        <a:t>Redondel C.C. Santa María - Hasta Av. Mariana De Jesús</a:t>
                      </a:r>
                      <a:endParaRPr lang="es-EC" sz="2000" dirty="0">
                        <a:solidFill>
                          <a:srgbClr val="000000"/>
                        </a:solidFill>
                        <a:effectLst/>
                        <a:latin typeface="Times New Roman"/>
                        <a:ea typeface="Calibri"/>
                        <a:cs typeface="Angsana New"/>
                      </a:endParaRPr>
                    </a:p>
                  </a:txBody>
                  <a:tcPr marL="68580" marR="68580" marT="0" marB="0"/>
                </a:tc>
              </a:tr>
              <a:tr h="307795">
                <a:tc>
                  <a:txBody>
                    <a:bodyPr/>
                    <a:lstStyle/>
                    <a:p>
                      <a:pPr algn="ctr">
                        <a:lnSpc>
                          <a:spcPct val="115000"/>
                        </a:lnSpc>
                        <a:spcAft>
                          <a:spcPts val="0"/>
                        </a:spcAft>
                      </a:pPr>
                      <a:r>
                        <a:rPr lang="es-EC" sz="1600" dirty="0">
                          <a:effectLst/>
                        </a:rPr>
                        <a:t>Atuntaqui</a:t>
                      </a:r>
                      <a:endParaRPr lang="es-EC" sz="2000" dirty="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600" dirty="0">
                          <a:effectLst/>
                        </a:rPr>
                        <a:t>1338,53</a:t>
                      </a:r>
                      <a:endParaRPr lang="es-EC" sz="2000" dirty="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600" dirty="0">
                          <a:effectLst/>
                        </a:rPr>
                        <a:t>Aneta - Desvió ESPE</a:t>
                      </a:r>
                      <a:endParaRPr lang="es-EC" sz="2000" dirty="0">
                        <a:solidFill>
                          <a:srgbClr val="000000"/>
                        </a:solidFill>
                        <a:effectLst/>
                        <a:latin typeface="Times New Roman"/>
                        <a:ea typeface="Calibri"/>
                        <a:cs typeface="Angsana New"/>
                      </a:endParaRPr>
                    </a:p>
                  </a:txBody>
                  <a:tcPr marL="68580" marR="68580" marT="0" marB="0"/>
                </a:tc>
              </a:tr>
              <a:tr h="585105">
                <a:tc>
                  <a:txBody>
                    <a:bodyPr/>
                    <a:lstStyle/>
                    <a:p>
                      <a:pPr algn="ctr">
                        <a:lnSpc>
                          <a:spcPct val="115000"/>
                        </a:lnSpc>
                        <a:spcAft>
                          <a:spcPts val="0"/>
                        </a:spcAft>
                      </a:pPr>
                      <a:r>
                        <a:rPr lang="es-EC" sz="1600" dirty="0">
                          <a:effectLst/>
                        </a:rPr>
                        <a:t>Mercado</a:t>
                      </a:r>
                      <a:endParaRPr lang="es-EC" sz="2000" dirty="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600" dirty="0">
                          <a:effectLst/>
                        </a:rPr>
                        <a:t>637,00</a:t>
                      </a:r>
                      <a:endParaRPr lang="es-EC" sz="2000" dirty="0">
                        <a:solidFill>
                          <a:srgbClr val="000000"/>
                        </a:solidFill>
                        <a:effectLst/>
                        <a:latin typeface="Times New Roman"/>
                        <a:ea typeface="Calibri"/>
                        <a:cs typeface="Angsana New"/>
                      </a:endParaRPr>
                    </a:p>
                  </a:txBody>
                  <a:tcPr marL="68580" marR="68580" marT="0" marB="0"/>
                </a:tc>
                <a:tc>
                  <a:txBody>
                    <a:bodyPr/>
                    <a:lstStyle/>
                    <a:p>
                      <a:pPr algn="ctr">
                        <a:lnSpc>
                          <a:spcPct val="115000"/>
                        </a:lnSpc>
                        <a:spcAft>
                          <a:spcPts val="0"/>
                        </a:spcAft>
                      </a:pPr>
                      <a:r>
                        <a:rPr lang="es-EC" sz="1600" dirty="0">
                          <a:effectLst/>
                        </a:rPr>
                        <a:t>Desvió Calle Atuntaqui- Desvió ESPE</a:t>
                      </a:r>
                      <a:endParaRPr lang="es-EC" sz="2000" dirty="0">
                        <a:solidFill>
                          <a:srgbClr val="000000"/>
                        </a:solidFill>
                        <a:effectLst/>
                        <a:latin typeface="Times New Roman"/>
                        <a:ea typeface="Calibri"/>
                        <a:cs typeface="Angsana New"/>
                      </a:endParaRPr>
                    </a:p>
                  </a:txBody>
                  <a:tcPr marL="68580" marR="68580" marT="0" marB="0"/>
                </a:tc>
              </a:tr>
              <a:tr h="307795">
                <a:tc>
                  <a:txBody>
                    <a:bodyPr/>
                    <a:lstStyle/>
                    <a:p>
                      <a:pPr algn="ctr">
                        <a:lnSpc>
                          <a:spcPct val="115000"/>
                        </a:lnSpc>
                        <a:spcAft>
                          <a:spcPts val="0"/>
                        </a:spcAft>
                      </a:pPr>
                      <a:r>
                        <a:rPr lang="es-EC" sz="1600" dirty="0">
                          <a:effectLst/>
                        </a:rPr>
                        <a:t>Total</a:t>
                      </a:r>
                      <a:endParaRPr lang="es-EC" sz="2000" dirty="0">
                        <a:solidFill>
                          <a:srgbClr val="000000"/>
                        </a:solidFill>
                        <a:effectLst/>
                        <a:latin typeface="Times New Roman"/>
                        <a:ea typeface="Calibri"/>
                        <a:cs typeface="Angsana New"/>
                      </a:endParaRPr>
                    </a:p>
                  </a:txBody>
                  <a:tcPr marL="68580" marR="68580" marT="0" marB="0"/>
                </a:tc>
                <a:tc gridSpan="2">
                  <a:txBody>
                    <a:bodyPr/>
                    <a:lstStyle/>
                    <a:p>
                      <a:pPr algn="l">
                        <a:lnSpc>
                          <a:spcPct val="115000"/>
                        </a:lnSpc>
                        <a:spcAft>
                          <a:spcPts val="0"/>
                        </a:spcAft>
                      </a:pPr>
                      <a:r>
                        <a:rPr lang="es-EC" sz="1600" dirty="0">
                          <a:effectLst/>
                        </a:rPr>
                        <a:t>23624,27m  ~ 23.63 km</a:t>
                      </a:r>
                      <a:endParaRPr lang="es-EC" sz="2000" dirty="0">
                        <a:solidFill>
                          <a:srgbClr val="000000"/>
                        </a:solidFill>
                        <a:effectLst/>
                        <a:latin typeface="Times New Roman"/>
                        <a:ea typeface="Calibri"/>
                        <a:cs typeface="Angsana New"/>
                      </a:endParaRPr>
                    </a:p>
                  </a:txBody>
                  <a:tcPr marL="68580" marR="68580" marT="0" marB="0"/>
                </a:tc>
                <a:tc hMerge="1">
                  <a:txBody>
                    <a:bodyPr/>
                    <a:lstStyle/>
                    <a:p>
                      <a:endParaRPr lang="es-EC"/>
                    </a:p>
                  </a:txBody>
                  <a:tcPr/>
                </a:tc>
              </a:tr>
            </a:tbl>
          </a:graphicData>
        </a:graphic>
      </p:graphicFrame>
      <p:sp>
        <p:nvSpPr>
          <p:cNvPr id="5" name="4 Rectángulo"/>
          <p:cNvSpPr/>
          <p:nvPr/>
        </p:nvSpPr>
        <p:spPr>
          <a:xfrm>
            <a:off x="2119468" y="5805264"/>
            <a:ext cx="5526360" cy="307777"/>
          </a:xfrm>
          <a:prstGeom prst="rect">
            <a:avLst/>
          </a:prstGeom>
        </p:spPr>
        <p:txBody>
          <a:bodyPr wrap="square">
            <a:spAutoFit/>
          </a:bodyPr>
          <a:lstStyle/>
          <a:p>
            <a:r>
              <a:rPr lang="es-ES" sz="1400" b="1" dirty="0"/>
              <a:t>Fuente: Planos de la Red Vial Cantón Rumiñahui para el año 2006.</a:t>
            </a:r>
            <a:endParaRPr lang="es-EC" sz="1400" b="1" dirty="0"/>
          </a:p>
        </p:txBody>
      </p:sp>
    </p:spTree>
    <p:extLst>
      <p:ext uri="{BB962C8B-B14F-4D97-AF65-F5344CB8AC3E}">
        <p14:creationId xmlns:p14="http://schemas.microsoft.com/office/powerpoint/2010/main" val="2093575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txBody>
          <a:bodyPr>
            <a:normAutofit/>
          </a:bodyPr>
          <a:lstStyle/>
          <a:p>
            <a:r>
              <a:rPr lang="es-EC" sz="3600" b="1" dirty="0" smtClean="0"/>
              <a:t>Selección longitud de estudio </a:t>
            </a:r>
            <a:endParaRPr lang="es-EC" sz="3600"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306986070"/>
              </p:ext>
            </p:extLst>
          </p:nvPr>
        </p:nvGraphicFramePr>
        <p:xfrm>
          <a:off x="2123728" y="1628800"/>
          <a:ext cx="5040561" cy="1800200"/>
        </p:xfrm>
        <a:graphic>
          <a:graphicData uri="http://schemas.openxmlformats.org/drawingml/2006/table">
            <a:tbl>
              <a:tblPr firstRow="1" firstCol="1" bandRow="1">
                <a:tableStyleId>{5C22544A-7EE6-4342-B048-85BDC9FD1C3A}</a:tableStyleId>
              </a:tblPr>
              <a:tblGrid>
                <a:gridCol w="1271449"/>
                <a:gridCol w="739192"/>
                <a:gridCol w="930727"/>
                <a:gridCol w="666044"/>
                <a:gridCol w="797905"/>
                <a:gridCol w="635244"/>
              </a:tblGrid>
              <a:tr h="571387">
                <a:tc>
                  <a:txBody>
                    <a:bodyPr/>
                    <a:lstStyle/>
                    <a:p>
                      <a:pPr algn="ctr">
                        <a:lnSpc>
                          <a:spcPct val="115000"/>
                        </a:lnSpc>
                        <a:spcAft>
                          <a:spcPts val="0"/>
                        </a:spcAft>
                      </a:pPr>
                      <a:r>
                        <a:rPr lang="es-EC" sz="1600" dirty="0">
                          <a:effectLst/>
                        </a:rPr>
                        <a:t>Tipo de Vía.</a:t>
                      </a:r>
                      <a:endParaRPr lang="es-EC" sz="2000" dirty="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600" dirty="0">
                          <a:effectLst/>
                        </a:rPr>
                        <a:t>PQ</a:t>
                      </a:r>
                      <a:endParaRPr lang="es-EC" sz="2000" dirty="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600" dirty="0">
                          <a:effectLst/>
                        </a:rPr>
                        <a:t>N km</a:t>
                      </a:r>
                      <a:endParaRPr lang="es-EC" sz="2000" dirty="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600" dirty="0">
                          <a:effectLst/>
                        </a:rPr>
                        <a:t>e %</a:t>
                      </a:r>
                      <a:endParaRPr lang="es-EC" sz="2000" dirty="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600" dirty="0">
                          <a:effectLst/>
                        </a:rPr>
                        <a:t>K</a:t>
                      </a:r>
                      <a:endParaRPr lang="es-EC" sz="2000" dirty="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600" dirty="0">
                          <a:effectLst/>
                        </a:rPr>
                        <a:t>n km</a:t>
                      </a:r>
                      <a:endParaRPr lang="es-EC" sz="2000" dirty="0">
                        <a:solidFill>
                          <a:srgbClr val="000000"/>
                        </a:solidFill>
                        <a:effectLst/>
                        <a:latin typeface="Times New Roman"/>
                        <a:ea typeface="Calibri"/>
                        <a:cs typeface="Angsana New"/>
                      </a:endParaRPr>
                    </a:p>
                  </a:txBody>
                  <a:tcPr marL="44450" marR="44450" marT="0" marB="0" anchor="b"/>
                </a:tc>
              </a:tr>
              <a:tr h="571387">
                <a:tc>
                  <a:txBody>
                    <a:bodyPr/>
                    <a:lstStyle/>
                    <a:p>
                      <a:pPr algn="ctr">
                        <a:lnSpc>
                          <a:spcPct val="115000"/>
                        </a:lnSpc>
                        <a:spcAft>
                          <a:spcPts val="0"/>
                        </a:spcAft>
                      </a:pPr>
                      <a:r>
                        <a:rPr lang="es-EC" sz="1600" dirty="0">
                          <a:effectLst/>
                        </a:rPr>
                        <a:t>Pavimento Flexible</a:t>
                      </a:r>
                      <a:endParaRPr lang="es-EC" sz="2000" dirty="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600" dirty="0">
                          <a:effectLst/>
                        </a:rPr>
                        <a:t>0,09</a:t>
                      </a:r>
                      <a:endParaRPr lang="es-EC" sz="2000" dirty="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600" dirty="0">
                          <a:effectLst/>
                        </a:rPr>
                        <a:t>24,74</a:t>
                      </a:r>
                      <a:endParaRPr lang="es-EC" sz="2000" dirty="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600" dirty="0">
                          <a:effectLst/>
                        </a:rPr>
                        <a:t>0,3</a:t>
                      </a:r>
                      <a:endParaRPr lang="es-EC" sz="2000" dirty="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600" dirty="0">
                          <a:effectLst/>
                        </a:rPr>
                        <a:t>1,65</a:t>
                      </a:r>
                      <a:endParaRPr lang="es-EC" sz="2000" dirty="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600" dirty="0">
                          <a:effectLst/>
                        </a:rPr>
                        <a:t>2,55</a:t>
                      </a:r>
                      <a:endParaRPr lang="es-EC" sz="2000" dirty="0">
                        <a:solidFill>
                          <a:srgbClr val="000000"/>
                        </a:solidFill>
                        <a:effectLst/>
                        <a:latin typeface="Times New Roman"/>
                        <a:ea typeface="Calibri"/>
                        <a:cs typeface="Angsana New"/>
                      </a:endParaRPr>
                    </a:p>
                  </a:txBody>
                  <a:tcPr marL="44450" marR="44450" marT="0" marB="0" anchor="b"/>
                </a:tc>
              </a:tr>
              <a:tr h="657426">
                <a:tc>
                  <a:txBody>
                    <a:bodyPr/>
                    <a:lstStyle/>
                    <a:p>
                      <a:pPr algn="ctr">
                        <a:lnSpc>
                          <a:spcPct val="115000"/>
                        </a:lnSpc>
                        <a:spcAft>
                          <a:spcPts val="0"/>
                        </a:spcAft>
                      </a:pPr>
                      <a:r>
                        <a:rPr lang="es-EC" sz="1600" dirty="0">
                          <a:effectLst/>
                        </a:rPr>
                        <a:t>Pavimento Articulado</a:t>
                      </a:r>
                      <a:endParaRPr lang="es-EC" sz="2000" dirty="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600" dirty="0">
                          <a:effectLst/>
                        </a:rPr>
                        <a:t>0,09</a:t>
                      </a:r>
                      <a:endParaRPr lang="es-EC" sz="2000" dirty="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600" dirty="0">
                          <a:effectLst/>
                        </a:rPr>
                        <a:t>23,62</a:t>
                      </a:r>
                      <a:endParaRPr lang="es-EC" sz="2000" dirty="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600" dirty="0">
                          <a:effectLst/>
                        </a:rPr>
                        <a:t>0,3</a:t>
                      </a:r>
                      <a:endParaRPr lang="es-EC" sz="2000" dirty="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600" dirty="0">
                          <a:effectLst/>
                        </a:rPr>
                        <a:t>1,65</a:t>
                      </a:r>
                      <a:endParaRPr lang="es-EC" sz="2000" dirty="0">
                        <a:solidFill>
                          <a:srgbClr val="000000"/>
                        </a:solidFill>
                        <a:effectLst/>
                        <a:latin typeface="Times New Roman"/>
                        <a:ea typeface="Calibri"/>
                        <a:cs typeface="Angsana New"/>
                      </a:endParaRPr>
                    </a:p>
                  </a:txBody>
                  <a:tcPr marL="44450" marR="44450" marT="0" marB="0" anchor="b"/>
                </a:tc>
                <a:tc>
                  <a:txBody>
                    <a:bodyPr/>
                    <a:lstStyle/>
                    <a:p>
                      <a:pPr algn="ctr">
                        <a:lnSpc>
                          <a:spcPct val="115000"/>
                        </a:lnSpc>
                        <a:spcAft>
                          <a:spcPts val="0"/>
                        </a:spcAft>
                      </a:pPr>
                      <a:r>
                        <a:rPr lang="es-EC" sz="1600" dirty="0">
                          <a:effectLst/>
                        </a:rPr>
                        <a:t>2.54</a:t>
                      </a:r>
                      <a:endParaRPr lang="es-EC" sz="2000" dirty="0">
                        <a:solidFill>
                          <a:srgbClr val="000000"/>
                        </a:solidFill>
                        <a:effectLst/>
                        <a:latin typeface="Times New Roman"/>
                        <a:ea typeface="Calibri"/>
                        <a:cs typeface="Angsana New"/>
                      </a:endParaRPr>
                    </a:p>
                  </a:txBody>
                  <a:tcPr marL="44450" marR="44450" marT="0" marB="0" anchor="b"/>
                </a:tc>
              </a:tr>
            </a:tbl>
          </a:graphicData>
        </a:graphic>
      </p:graphicFrame>
      <p:sp>
        <p:nvSpPr>
          <p:cNvPr id="5" name="Rectangle 1"/>
          <p:cNvSpPr>
            <a:spLocks noChangeArrowheads="1"/>
          </p:cNvSpPr>
          <p:nvPr/>
        </p:nvSpPr>
        <p:spPr bwMode="auto">
          <a:xfrm>
            <a:off x="1979712" y="3487620"/>
            <a:ext cx="5400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C"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es-ES" altLang="es-EC" sz="1600" b="1" i="0" u="none" strike="noStrike" cap="none" normalizeH="0" baseline="0" dirty="0" smtClean="0" bmk="">
                <a:ln>
                  <a:noFill/>
                </a:ln>
                <a:solidFill>
                  <a:schemeClr val="tx1"/>
                </a:solidFill>
                <a:effectLst/>
                <a:latin typeface="Times New Roman" pitchFamily="18" charset="0"/>
                <a:ea typeface="Calibri" pitchFamily="34" charset="0"/>
                <a:cs typeface="Times New Roman" pitchFamily="18" charset="0"/>
              </a:rPr>
              <a:t>abla </a:t>
            </a:r>
            <a:r>
              <a:rPr kumimoji="0" lang="es-ES" altLang="es-EC" sz="1600" b="1" i="0" u="none" strike="noStrike" cap="none" normalizeH="0" baseline="0" dirty="0" smtClean="0" bmk="_Toc440616257">
                <a:ln>
                  <a:noFill/>
                </a:ln>
                <a:solidFill>
                  <a:schemeClr val="tx1"/>
                </a:solidFill>
                <a:effectLst/>
                <a:latin typeface="Times New Roman" pitchFamily="18" charset="0"/>
                <a:ea typeface="Calibri" pitchFamily="34" charset="0"/>
                <a:cs typeface="Times New Roman" pitchFamily="18" charset="0"/>
              </a:rPr>
              <a:t>8. Longitud de Estudio</a:t>
            </a:r>
            <a:endParaRPr kumimoji="0" lang="es-EC" altLang="es-EC"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C" sz="11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PQ=Varianza Poblacional 90%  individuos con</a:t>
            </a:r>
            <a:r>
              <a:rPr kumimoji="0" lang="es-ES" altLang="es-EC" sz="1100" b="1" i="0" u="none" strike="noStrike" cap="none" normalizeH="0" dirty="0" smtClean="0">
                <a:ln>
                  <a:noFill/>
                </a:ln>
                <a:solidFill>
                  <a:srgbClr val="000000"/>
                </a:solidFill>
                <a:effectLst/>
                <a:latin typeface="Arial" pitchFamily="34" charset="0"/>
                <a:ea typeface="Calibri" pitchFamily="34" charset="0"/>
                <a:cs typeface="Arial" pitchFamily="34" charset="0"/>
              </a:rPr>
              <a:t> características de investigación y 10% sin características de investigación</a:t>
            </a:r>
            <a:r>
              <a:rPr kumimoji="0" lang="es-ES" altLang="es-EC" sz="11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 N=longitud Total ; e=Error muestral.</a:t>
            </a:r>
            <a:endParaRPr kumimoji="0" lang="es-EC" altLang="es-EC"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C" sz="11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K=Coeficiente de correlación; n=Muestra.</a:t>
            </a:r>
            <a:endParaRPr kumimoji="0" lang="es-ES" altLang="es-EC"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
          <p:cNvSpPr>
            <a:spLocks noChangeArrowheads="1"/>
          </p:cNvSpPr>
          <p:nvPr/>
        </p:nvSpPr>
        <p:spPr bwMode="auto">
          <a:xfrm>
            <a:off x="1455270" y="4611005"/>
            <a:ext cx="64494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Error</a:t>
            </a:r>
            <a:r>
              <a:rPr kumimoji="0" lang="es-EC" altLang="es-EC" sz="14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muestral = 30% no existe sectores homogéneos en la vía. ( Ayala, 2006)</a:t>
            </a:r>
          </a:p>
          <a:p>
            <a:pPr marL="0" marR="0" lvl="0" indent="0" algn="ctr" defTabSz="914400" rtl="0" eaLnBrk="1" fontAlgn="base" latinLnBrk="0" hangingPunct="1">
              <a:lnSpc>
                <a:spcPct val="100000"/>
              </a:lnSpc>
              <a:spcBef>
                <a:spcPct val="0"/>
              </a:spcBef>
              <a:spcAft>
                <a:spcPct val="0"/>
              </a:spcAft>
              <a:buClrTx/>
              <a:buSzTx/>
              <a:buFontTx/>
              <a:buNone/>
              <a:tabLst/>
            </a:pPr>
            <a:r>
              <a:rPr lang="es-EC" altLang="es-EC" sz="1400" b="1" dirty="0" smtClean="0">
                <a:latin typeface="Times New Roman" pitchFamily="18" charset="0"/>
                <a:ea typeface="Calibri" pitchFamily="34" charset="0"/>
                <a:cs typeface="Times New Roman" pitchFamily="18" charset="0"/>
              </a:rPr>
              <a:t>Nivel de confianza = 90% ---- K=1,65 </a:t>
            </a:r>
          </a:p>
        </p:txBody>
      </p:sp>
    </p:spTree>
    <p:extLst>
      <p:ext uri="{BB962C8B-B14F-4D97-AF65-F5344CB8AC3E}">
        <p14:creationId xmlns:p14="http://schemas.microsoft.com/office/powerpoint/2010/main" val="1134106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3911"/>
            <a:ext cx="8229600" cy="1143000"/>
          </a:xfrm>
        </p:spPr>
        <p:txBody>
          <a:bodyPr>
            <a:normAutofit fontScale="90000"/>
          </a:bodyPr>
          <a:lstStyle/>
          <a:p>
            <a:r>
              <a:rPr lang="es-EC" dirty="0" smtClean="0"/>
              <a:t>Muestreo estadístico para pavimento articulado.</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1600200"/>
                <a:ext cx="4042792" cy="4525963"/>
              </a:xfrm>
            </p:spPr>
            <p:txBody>
              <a:bodyPr>
                <a:normAutofit/>
              </a:bodyPr>
              <a:lstStyle/>
              <a:p>
                <a:pPr marL="0" indent="0">
                  <a:buNone/>
                </a:pPr>
                <a14:m>
                  <m:oMath xmlns:m="http://schemas.openxmlformats.org/officeDocument/2006/math">
                    <m:r>
                      <a:rPr lang="es-ES" sz="1600" i="1">
                        <a:latin typeface="Cambria Math"/>
                      </a:rPr>
                      <m:t>𝑛</m:t>
                    </m:r>
                    <m:r>
                      <a:rPr lang="es-ES" sz="1600">
                        <a:latin typeface="Cambria Math"/>
                      </a:rPr>
                      <m:t>=</m:t>
                    </m:r>
                    <m:f>
                      <m:fPr>
                        <m:ctrlPr>
                          <a:rPr lang="es-EC" sz="1600" i="1">
                            <a:latin typeface="Cambria Math"/>
                          </a:rPr>
                        </m:ctrlPr>
                      </m:fPr>
                      <m:num>
                        <m:sSup>
                          <m:sSupPr>
                            <m:ctrlPr>
                              <a:rPr lang="es-EC" sz="1600" i="1">
                                <a:latin typeface="Cambria Math"/>
                              </a:rPr>
                            </m:ctrlPr>
                          </m:sSupPr>
                          <m:e>
                            <m:r>
                              <a:rPr lang="es-ES" sz="1600" i="1">
                                <a:latin typeface="Cambria Math"/>
                              </a:rPr>
                              <m:t>𝑘</m:t>
                            </m:r>
                          </m:e>
                          <m:sup>
                            <m:r>
                              <a:rPr lang="es-ES" sz="1600">
                                <a:latin typeface="Cambria Math"/>
                              </a:rPr>
                              <m:t>2</m:t>
                            </m:r>
                          </m:sup>
                        </m:sSup>
                        <m:r>
                          <a:rPr lang="es-ES" sz="1600" i="1">
                            <a:latin typeface="Cambria Math"/>
                          </a:rPr>
                          <m:t>∗</m:t>
                        </m:r>
                        <m:r>
                          <a:rPr lang="es-ES" sz="1600" i="1">
                            <a:latin typeface="Cambria Math"/>
                          </a:rPr>
                          <m:t>𝑁</m:t>
                        </m:r>
                        <m:r>
                          <a:rPr lang="es-ES" sz="1600" i="1">
                            <a:latin typeface="Cambria Math"/>
                          </a:rPr>
                          <m:t>∗</m:t>
                        </m:r>
                        <m:r>
                          <a:rPr lang="es-ES" sz="1600" i="1">
                            <a:latin typeface="Cambria Math"/>
                          </a:rPr>
                          <m:t>𝑝𝑞</m:t>
                        </m:r>
                      </m:num>
                      <m:den>
                        <m:sSup>
                          <m:sSupPr>
                            <m:ctrlPr>
                              <a:rPr lang="es-EC" sz="1600" i="1">
                                <a:latin typeface="Cambria Math"/>
                              </a:rPr>
                            </m:ctrlPr>
                          </m:sSupPr>
                          <m:e>
                            <m:r>
                              <a:rPr lang="es-ES" sz="1600" i="1">
                                <a:latin typeface="Cambria Math"/>
                              </a:rPr>
                              <m:t>𝑒</m:t>
                            </m:r>
                          </m:e>
                          <m:sup>
                            <m:r>
                              <a:rPr lang="es-ES" sz="1600">
                                <a:latin typeface="Cambria Math"/>
                              </a:rPr>
                              <m:t>2</m:t>
                            </m:r>
                          </m:sup>
                        </m:sSup>
                        <m:d>
                          <m:dPr>
                            <m:ctrlPr>
                              <a:rPr lang="es-EC" sz="1600" i="1">
                                <a:latin typeface="Cambria Math"/>
                              </a:rPr>
                            </m:ctrlPr>
                          </m:dPr>
                          <m:e>
                            <m:r>
                              <a:rPr lang="es-ES" sz="1600" i="1">
                                <a:latin typeface="Cambria Math"/>
                              </a:rPr>
                              <m:t>𝑁</m:t>
                            </m:r>
                            <m:r>
                              <a:rPr lang="es-ES" sz="1600" i="1">
                                <a:latin typeface="Cambria Math"/>
                              </a:rPr>
                              <m:t>−</m:t>
                            </m:r>
                            <m:r>
                              <a:rPr lang="es-ES" sz="1600">
                                <a:latin typeface="Cambria Math"/>
                              </a:rPr>
                              <m:t>1</m:t>
                            </m:r>
                          </m:e>
                        </m:d>
                        <m:r>
                          <a:rPr lang="es-ES" sz="1600">
                            <a:latin typeface="Cambria Math"/>
                          </a:rPr>
                          <m:t>+</m:t>
                        </m:r>
                        <m:sSup>
                          <m:sSupPr>
                            <m:ctrlPr>
                              <a:rPr lang="es-EC" sz="1600" i="1">
                                <a:latin typeface="Cambria Math"/>
                              </a:rPr>
                            </m:ctrlPr>
                          </m:sSupPr>
                          <m:e>
                            <m:r>
                              <a:rPr lang="es-ES" sz="1600" i="1">
                                <a:latin typeface="Cambria Math"/>
                              </a:rPr>
                              <m:t>𝑘</m:t>
                            </m:r>
                          </m:e>
                          <m:sup>
                            <m:r>
                              <a:rPr lang="es-ES" sz="1600">
                                <a:latin typeface="Cambria Math"/>
                              </a:rPr>
                              <m:t>2</m:t>
                            </m:r>
                          </m:sup>
                        </m:sSup>
                        <m:r>
                          <a:rPr lang="es-ES" sz="1600" i="1">
                            <a:latin typeface="Cambria Math"/>
                          </a:rPr>
                          <m:t>𝑝𝑞</m:t>
                        </m:r>
                      </m:den>
                    </m:f>
                    <m:r>
                      <a:rPr lang="es-ES" sz="1600" i="1">
                        <a:latin typeface="Cambria Math"/>
                      </a:rPr>
                      <m:t> </m:t>
                    </m:r>
                  </m:oMath>
                </a14:m>
                <a:r>
                  <a:rPr lang="es-ES" sz="1600" dirty="0"/>
                  <a:t>		</a:t>
                </a:r>
                <a:endParaRPr lang="es-ES" sz="1600" dirty="0" smtClean="0"/>
              </a:p>
              <a:p>
                <a:pPr marL="0" indent="0">
                  <a:buNone/>
                </a:pPr>
                <a:r>
                  <a:rPr lang="es-ES" sz="1600" dirty="0" smtClean="0"/>
                  <a:t>En </a:t>
                </a:r>
                <a:r>
                  <a:rPr lang="es-ES" sz="1600" dirty="0"/>
                  <a:t>donde:</a:t>
                </a:r>
                <a:endParaRPr lang="es-EC" sz="1600" dirty="0"/>
              </a:p>
              <a:p>
                <a:pPr marL="0" indent="0">
                  <a:buNone/>
                </a:pPr>
                <a:r>
                  <a:rPr lang="es-ES" sz="1600" b="1" dirty="0"/>
                  <a:t>n</a:t>
                </a:r>
                <a:r>
                  <a:rPr lang="es-ES" sz="1600" dirty="0"/>
                  <a:t>= Número de muestras.</a:t>
                </a:r>
                <a:endParaRPr lang="es-EC" sz="1600" dirty="0"/>
              </a:p>
              <a:p>
                <a:pPr marL="0" indent="0">
                  <a:buNone/>
                </a:pPr>
                <a:r>
                  <a:rPr lang="es-ES" sz="1600" b="1" dirty="0"/>
                  <a:t>N</a:t>
                </a:r>
                <a:r>
                  <a:rPr lang="es-ES" sz="1600" dirty="0"/>
                  <a:t>=Tamaño de la Población ~ longitud km/100</a:t>
                </a:r>
                <a:endParaRPr lang="es-EC" sz="1600" dirty="0"/>
              </a:p>
              <a:p>
                <a:pPr marL="0" indent="0">
                  <a:buNone/>
                </a:pPr>
                <a:r>
                  <a:rPr lang="es-ES" sz="1600" b="1" dirty="0"/>
                  <a:t>Pq=</a:t>
                </a:r>
                <a:r>
                  <a:rPr lang="es-ES" sz="1600" dirty="0"/>
                  <a:t>Porción de individuos con características similares de estudio.</a:t>
                </a:r>
                <a:endParaRPr lang="es-EC" sz="1600" dirty="0"/>
              </a:p>
              <a:p>
                <a:pPr marL="0" indent="0">
                  <a:buNone/>
                </a:pPr>
                <a:r>
                  <a:rPr lang="es-ES" sz="1600" b="1" dirty="0"/>
                  <a:t>K</a:t>
                </a:r>
                <a:r>
                  <a:rPr lang="es-ES" sz="1600" dirty="0"/>
                  <a:t>= Constante de acuerdo al nivel de confianza.</a:t>
                </a:r>
                <a:endParaRPr lang="es-EC" sz="1600" dirty="0"/>
              </a:p>
              <a:p>
                <a:endParaRPr lang="es-EC" sz="16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1600200"/>
                <a:ext cx="4042792" cy="4525963"/>
              </a:xfrm>
              <a:blipFill rotWithShape="1">
                <a:blip r:embed="rId2"/>
                <a:stretch>
                  <a:fillRect l="-754"/>
                </a:stretch>
              </a:blipFill>
            </p:spPr>
            <p:txBody>
              <a:bodyPr/>
              <a:lstStyle/>
              <a:p>
                <a:r>
                  <a:rPr lang="es-EC">
                    <a:noFill/>
                  </a:rPr>
                  <a:t> </a:t>
                </a:r>
              </a:p>
            </p:txBody>
          </p:sp>
        </mc:Fallback>
      </mc:AlternateContent>
      <p:pic>
        <p:nvPicPr>
          <p:cNvPr id="5" name="4 Imagen" descr="C:\Users\USUARIO\Desktop\tesis\fotos tesis\DCIM\101MSDCF\DSC0458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4454" y="1178817"/>
            <a:ext cx="3096344" cy="2226856"/>
          </a:xfrm>
          <a:prstGeom prst="rect">
            <a:avLst/>
          </a:prstGeom>
          <a:noFill/>
          <a:ln>
            <a:noFill/>
          </a:ln>
        </p:spPr>
      </p:pic>
      <p:sp>
        <p:nvSpPr>
          <p:cNvPr id="6" name="5 Rectángulo"/>
          <p:cNvSpPr/>
          <p:nvPr/>
        </p:nvSpPr>
        <p:spPr>
          <a:xfrm>
            <a:off x="5083400" y="3405673"/>
            <a:ext cx="3552447" cy="369332"/>
          </a:xfrm>
          <a:prstGeom prst="rect">
            <a:avLst/>
          </a:prstGeom>
        </p:spPr>
        <p:txBody>
          <a:bodyPr wrap="none">
            <a:spAutoFit/>
          </a:bodyPr>
          <a:lstStyle/>
          <a:p>
            <a:r>
              <a:rPr lang="es-ES" dirty="0" smtClean="0"/>
              <a:t>Extracción </a:t>
            </a:r>
            <a:r>
              <a:rPr lang="es-ES" dirty="0"/>
              <a:t>de muestras de Adoquín.</a:t>
            </a:r>
            <a:endParaRPr lang="es-EC" dirty="0"/>
          </a:p>
        </p:txBody>
      </p:sp>
      <p:pic>
        <p:nvPicPr>
          <p:cNvPr id="7" name="6 Imagen" descr="C:\Users\USUARIO\Dropbox\edu\fotos\DSC04551.JPG"/>
          <p:cNvPicPr/>
          <p:nvPr/>
        </p:nvPicPr>
        <p:blipFill rotWithShape="1">
          <a:blip r:embed="rId4" cstate="print">
            <a:extLst>
              <a:ext uri="{28A0092B-C50C-407E-A947-70E740481C1C}">
                <a14:useLocalDpi xmlns:a14="http://schemas.microsoft.com/office/drawing/2010/main" val="0"/>
              </a:ext>
            </a:extLst>
          </a:blip>
          <a:srcRect l="8577" r="10075" b="24582"/>
          <a:stretch/>
        </p:blipFill>
        <p:spPr bwMode="auto">
          <a:xfrm>
            <a:off x="5304454" y="3808310"/>
            <a:ext cx="3096344" cy="2366972"/>
          </a:xfrm>
          <a:prstGeom prst="rect">
            <a:avLst/>
          </a:prstGeom>
          <a:noFill/>
          <a:ln>
            <a:noFill/>
          </a:ln>
          <a:extLst>
            <a:ext uri="{53640926-AAD7-44D8-BBD7-CCE9431645EC}">
              <a14:shadowObscured xmlns:a14="http://schemas.microsoft.com/office/drawing/2010/main"/>
            </a:ext>
          </a:extLst>
        </p:spPr>
      </p:pic>
      <p:sp>
        <p:nvSpPr>
          <p:cNvPr id="8" name="7 Rectángulo"/>
          <p:cNvSpPr/>
          <p:nvPr/>
        </p:nvSpPr>
        <p:spPr>
          <a:xfrm>
            <a:off x="5559054" y="6175282"/>
            <a:ext cx="2602764" cy="369332"/>
          </a:xfrm>
          <a:prstGeom prst="rect">
            <a:avLst/>
          </a:prstGeom>
        </p:spPr>
        <p:txBody>
          <a:bodyPr wrap="none">
            <a:spAutoFit/>
          </a:bodyPr>
          <a:lstStyle/>
          <a:p>
            <a:r>
              <a:rPr lang="es-ES" dirty="0"/>
              <a:t>Reposición de Adoquines.</a:t>
            </a:r>
            <a:endParaRPr lang="es-EC" dirty="0"/>
          </a:p>
        </p:txBody>
      </p:sp>
      <mc:AlternateContent xmlns:mc="http://schemas.openxmlformats.org/markup-compatibility/2006" xmlns:a14="http://schemas.microsoft.com/office/drawing/2010/main">
        <mc:Choice Requires="a14">
          <p:sp>
            <p:nvSpPr>
              <p:cNvPr id="9" name="8 Rectángulo"/>
              <p:cNvSpPr/>
              <p:nvPr/>
            </p:nvSpPr>
            <p:spPr>
              <a:xfrm>
                <a:off x="323528" y="4473898"/>
                <a:ext cx="4572000" cy="1035796"/>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s-ES" i="1">
                          <a:latin typeface="Cambria Math"/>
                        </a:rPr>
                        <m:t>𝑛</m:t>
                      </m:r>
                      <m:r>
                        <a:rPr lang="es-ES">
                          <a:latin typeface="Cambria Math"/>
                        </a:rPr>
                        <m:t>=</m:t>
                      </m:r>
                      <m:f>
                        <m:fPr>
                          <m:ctrlPr>
                            <a:rPr lang="es-EC" i="1">
                              <a:latin typeface="Cambria Math"/>
                            </a:rPr>
                          </m:ctrlPr>
                        </m:fPr>
                        <m:num>
                          <m:sSup>
                            <m:sSupPr>
                              <m:ctrlPr>
                                <a:rPr lang="es-EC" i="1">
                                  <a:latin typeface="Cambria Math"/>
                                </a:rPr>
                              </m:ctrlPr>
                            </m:sSupPr>
                            <m:e>
                              <m:r>
                                <a:rPr lang="es-ES">
                                  <a:latin typeface="Cambria Math"/>
                                </a:rPr>
                                <m:t>1.65</m:t>
                              </m:r>
                            </m:e>
                            <m:sup>
                              <m:r>
                                <a:rPr lang="es-ES">
                                  <a:latin typeface="Cambria Math"/>
                                </a:rPr>
                                <m:t>2</m:t>
                              </m:r>
                            </m:sup>
                          </m:sSup>
                          <m:r>
                            <a:rPr lang="es-ES" i="1">
                              <a:latin typeface="Cambria Math"/>
                            </a:rPr>
                            <m:t>∗</m:t>
                          </m:r>
                          <m:r>
                            <a:rPr lang="es-ES">
                              <a:latin typeface="Cambria Math"/>
                            </a:rPr>
                            <m:t>40</m:t>
                          </m:r>
                          <m:r>
                            <a:rPr lang="es-ES" i="1">
                              <a:latin typeface="Cambria Math"/>
                            </a:rPr>
                            <m:t>∗</m:t>
                          </m:r>
                          <m:r>
                            <a:rPr lang="es-ES">
                              <a:latin typeface="Cambria Math"/>
                            </a:rPr>
                            <m:t>0.09</m:t>
                          </m:r>
                        </m:num>
                        <m:den>
                          <m:sSup>
                            <m:sSupPr>
                              <m:ctrlPr>
                                <a:rPr lang="es-EC" i="1">
                                  <a:latin typeface="Cambria Math"/>
                                </a:rPr>
                              </m:ctrlPr>
                            </m:sSupPr>
                            <m:e>
                              <m:r>
                                <a:rPr lang="es-ES">
                                  <a:latin typeface="Cambria Math"/>
                                </a:rPr>
                                <m:t>0.1</m:t>
                              </m:r>
                            </m:e>
                            <m:sup>
                              <m:r>
                                <a:rPr lang="es-ES">
                                  <a:latin typeface="Cambria Math"/>
                                </a:rPr>
                                <m:t>2</m:t>
                              </m:r>
                            </m:sup>
                          </m:sSup>
                          <m:d>
                            <m:dPr>
                              <m:ctrlPr>
                                <a:rPr lang="es-EC" i="1">
                                  <a:latin typeface="Cambria Math"/>
                                </a:rPr>
                              </m:ctrlPr>
                            </m:dPr>
                            <m:e>
                              <m:r>
                                <a:rPr lang="es-ES">
                                  <a:latin typeface="Cambria Math"/>
                                </a:rPr>
                                <m:t>40</m:t>
                              </m:r>
                              <m:r>
                                <a:rPr lang="es-ES" i="1">
                                  <a:latin typeface="Cambria Math"/>
                                </a:rPr>
                                <m:t>−</m:t>
                              </m:r>
                              <m:r>
                                <a:rPr lang="es-ES">
                                  <a:latin typeface="Cambria Math"/>
                                </a:rPr>
                                <m:t>1</m:t>
                              </m:r>
                            </m:e>
                          </m:d>
                          <m:r>
                            <a:rPr lang="es-ES">
                              <a:latin typeface="Cambria Math"/>
                            </a:rPr>
                            <m:t>+</m:t>
                          </m:r>
                          <m:sSup>
                            <m:sSupPr>
                              <m:ctrlPr>
                                <a:rPr lang="es-EC" i="1">
                                  <a:latin typeface="Cambria Math"/>
                                </a:rPr>
                              </m:ctrlPr>
                            </m:sSupPr>
                            <m:e>
                              <m:r>
                                <a:rPr lang="es-ES">
                                  <a:latin typeface="Cambria Math"/>
                                </a:rPr>
                                <m:t>1.65</m:t>
                              </m:r>
                            </m:e>
                            <m:sup>
                              <m:r>
                                <a:rPr lang="es-ES">
                                  <a:latin typeface="Cambria Math"/>
                                </a:rPr>
                                <m:t>2</m:t>
                              </m:r>
                            </m:sup>
                          </m:sSup>
                          <m:r>
                            <a:rPr lang="es-ES" i="1">
                              <a:latin typeface="Cambria Math"/>
                            </a:rPr>
                            <m:t>∗</m:t>
                          </m:r>
                          <m:r>
                            <a:rPr lang="es-ES">
                              <a:latin typeface="Cambria Math"/>
                            </a:rPr>
                            <m:t>0.09</m:t>
                          </m:r>
                        </m:den>
                      </m:f>
                      <m:r>
                        <a:rPr lang="es-ES">
                          <a:latin typeface="Cambria Math"/>
                        </a:rPr>
                        <m:t>=18.80 </m:t>
                      </m:r>
                      <m:r>
                        <a:rPr lang="es-ES" i="1">
                          <a:latin typeface="Cambria Math"/>
                        </a:rPr>
                        <m:t>𝑚𝑢𝑒𝑠𝑡𝑟𝑎𝑠</m:t>
                      </m:r>
                      <m:r>
                        <a:rPr lang="es-ES">
                          <a:latin typeface="Cambria Math"/>
                        </a:rPr>
                        <m:t>.</m:t>
                      </m:r>
                      <m:r>
                        <a:rPr lang="es-ES" i="1">
                          <a:latin typeface="Cambria Math"/>
                        </a:rPr>
                        <m:t> ~ 19 </m:t>
                      </m:r>
                      <m:r>
                        <a:rPr lang="es-ES" i="1">
                          <a:latin typeface="Cambria Math"/>
                        </a:rPr>
                        <m:t>𝑎𝑑𝑜𝑞𝑢𝑖𝑛𝑒𝑠</m:t>
                      </m:r>
                    </m:oMath>
                  </m:oMathPara>
                </a14:m>
                <a:endParaRPr lang="es-EC" dirty="0"/>
              </a:p>
            </p:txBody>
          </p:sp>
        </mc:Choice>
        <mc:Fallback xmlns="">
          <p:sp>
            <p:nvSpPr>
              <p:cNvPr id="9" name="8 Rectángulo"/>
              <p:cNvSpPr>
                <a:spLocks noRot="1" noChangeAspect="1" noMove="1" noResize="1" noEditPoints="1" noAdjustHandles="1" noChangeArrowheads="1" noChangeShapeType="1" noTextEdit="1"/>
              </p:cNvSpPr>
              <p:nvPr/>
            </p:nvSpPr>
            <p:spPr>
              <a:xfrm>
                <a:off x="323528" y="4473898"/>
                <a:ext cx="4572000" cy="1035796"/>
              </a:xfrm>
              <a:prstGeom prst="rect">
                <a:avLst/>
              </a:prstGeom>
              <a:blipFill rotWithShape="1">
                <a:blip r:embed="rId5"/>
                <a:stretch>
                  <a:fillRect b="-3529"/>
                </a:stretch>
              </a:blipFill>
            </p:spPr>
            <p:txBody>
              <a:bodyPr/>
              <a:lstStyle/>
              <a:p>
                <a:r>
                  <a:rPr lang="es-EC">
                    <a:noFill/>
                  </a:rPr>
                  <a:t> </a:t>
                </a:r>
              </a:p>
            </p:txBody>
          </p:sp>
        </mc:Fallback>
      </mc:AlternateContent>
    </p:spTree>
    <p:extLst>
      <p:ext uri="{BB962C8B-B14F-4D97-AF65-F5344CB8AC3E}">
        <p14:creationId xmlns:p14="http://schemas.microsoft.com/office/powerpoint/2010/main" val="3965100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1176"/>
            <a:ext cx="8229600" cy="1143000"/>
          </a:xfrm>
        </p:spPr>
        <p:txBody>
          <a:bodyPr>
            <a:normAutofit fontScale="90000"/>
          </a:bodyPr>
          <a:lstStyle/>
          <a:p>
            <a:r>
              <a:rPr lang="es-EC" dirty="0" smtClean="0"/>
              <a:t>Descripción Avenida General Rumiñahui </a:t>
            </a:r>
            <a:endParaRPr lang="es-EC" dirty="0"/>
          </a:p>
        </p:txBody>
      </p:sp>
      <p:sp>
        <p:nvSpPr>
          <p:cNvPr id="3" name="2 Marcador de contenido"/>
          <p:cNvSpPr>
            <a:spLocks noGrp="1"/>
          </p:cNvSpPr>
          <p:nvPr>
            <p:ph idx="1"/>
          </p:nvPr>
        </p:nvSpPr>
        <p:spPr>
          <a:xfrm>
            <a:off x="572544" y="1168154"/>
            <a:ext cx="3970784" cy="2764903"/>
          </a:xfrm>
        </p:spPr>
        <p:txBody>
          <a:bodyPr>
            <a:normAutofit/>
          </a:bodyPr>
          <a:lstStyle/>
          <a:p>
            <a:pPr marL="0" indent="0" algn="just">
              <a:buNone/>
            </a:pPr>
            <a:r>
              <a:rPr lang="es-EC" sz="1800" dirty="0" smtClean="0"/>
              <a:t>Longitud: 2970m</a:t>
            </a:r>
          </a:p>
          <a:p>
            <a:pPr marL="0" indent="0" algn="just">
              <a:buNone/>
            </a:pPr>
            <a:r>
              <a:rPr lang="es-EC" sz="1800" dirty="0" smtClean="0"/>
              <a:t>Dos carriles de 3,65m</a:t>
            </a:r>
          </a:p>
          <a:p>
            <a:pPr marL="0" indent="0" algn="just">
              <a:buNone/>
            </a:pPr>
            <a:r>
              <a:rPr lang="es-EC" sz="1800" dirty="0" smtClean="0"/>
              <a:t>Vial arterial ( Jácome , 2014)</a:t>
            </a:r>
          </a:p>
          <a:p>
            <a:pPr marL="0" indent="0" algn="just">
              <a:buNone/>
            </a:pPr>
            <a:r>
              <a:rPr lang="es-ES" sz="1800" dirty="0"/>
              <a:t>Universidad de las fuerzas Amadas-ESPE </a:t>
            </a:r>
            <a:endParaRPr lang="es-ES" sz="1800" dirty="0" smtClean="0"/>
          </a:p>
          <a:p>
            <a:pPr marL="0" indent="0" algn="just">
              <a:buNone/>
            </a:pPr>
            <a:r>
              <a:rPr lang="es-ES" sz="1800" dirty="0" smtClean="0"/>
              <a:t>(</a:t>
            </a:r>
            <a:r>
              <a:rPr lang="es-ES" sz="1800" dirty="0"/>
              <a:t>N: </a:t>
            </a:r>
            <a:r>
              <a:rPr lang="es-ES" sz="1800" dirty="0" smtClean="0"/>
              <a:t>9965134,E</a:t>
            </a:r>
            <a:r>
              <a:rPr lang="es-ES" sz="1800" dirty="0"/>
              <a:t>: 784714) </a:t>
            </a:r>
            <a:endParaRPr lang="es-ES" sz="1800" dirty="0" smtClean="0"/>
          </a:p>
          <a:p>
            <a:pPr marL="0" indent="0" algn="just">
              <a:buNone/>
            </a:pPr>
            <a:r>
              <a:rPr lang="es-ES" sz="1800" dirty="0" smtClean="0"/>
              <a:t>Redondel Choclo </a:t>
            </a:r>
          </a:p>
          <a:p>
            <a:pPr marL="0" indent="0" algn="just">
              <a:buNone/>
            </a:pPr>
            <a:r>
              <a:rPr lang="es-ES" sz="1800" dirty="0" smtClean="0"/>
              <a:t>(N</a:t>
            </a:r>
            <a:r>
              <a:rPr lang="es-ES" sz="1800" dirty="0"/>
              <a:t>: 9963062</a:t>
            </a:r>
            <a:r>
              <a:rPr lang="es-ES" sz="1800" dirty="0" smtClean="0"/>
              <a:t>,    E</a:t>
            </a:r>
            <a:r>
              <a:rPr lang="es-ES" sz="1800" dirty="0"/>
              <a:t>: 785330</a:t>
            </a:r>
            <a:r>
              <a:rPr lang="es-ES" sz="1800" dirty="0" smtClean="0"/>
              <a:t>).</a:t>
            </a:r>
          </a:p>
          <a:p>
            <a:pPr marL="0" indent="0" algn="just">
              <a:buNone/>
            </a:pPr>
            <a:r>
              <a:rPr lang="es-ES" sz="1800" dirty="0" smtClean="0"/>
              <a:t>Fecha de finalización construcción: 2007 </a:t>
            </a:r>
            <a:endParaRPr lang="es-EC" sz="1800" dirty="0"/>
          </a:p>
        </p:txBody>
      </p:sp>
      <p:pic>
        <p:nvPicPr>
          <p:cNvPr id="4" name="3 Imagen"/>
          <p:cNvPicPr/>
          <p:nvPr/>
        </p:nvPicPr>
        <p:blipFill rotWithShape="1">
          <a:blip r:embed="rId2"/>
          <a:srcRect l="23305" t="5596" r="37851" b="10468"/>
          <a:stretch/>
        </p:blipFill>
        <p:spPr bwMode="auto">
          <a:xfrm>
            <a:off x="4745225" y="1196752"/>
            <a:ext cx="3816424" cy="2520280"/>
          </a:xfrm>
          <a:prstGeom prst="rect">
            <a:avLst/>
          </a:prstGeom>
          <a:ln>
            <a:noFill/>
          </a:ln>
          <a:extLst>
            <a:ext uri="{53640926-AAD7-44D8-BBD7-CCE9431645EC}">
              <a14:shadowObscured xmlns:a14="http://schemas.microsoft.com/office/drawing/2010/main"/>
            </a:ext>
          </a:extLst>
        </p:spPr>
      </p:pic>
      <p:pic>
        <p:nvPicPr>
          <p:cNvPr id="5" name="4 Imagen" descr="C:\Users\USUARIO\Desktop\fotos edi\DSC03819.JPG"/>
          <p:cNvPicPr/>
          <p:nvPr/>
        </p:nvPicPr>
        <p:blipFill>
          <a:blip r:embed="rId3">
            <a:extLst>
              <a:ext uri="{28A0092B-C50C-407E-A947-70E740481C1C}">
                <a14:useLocalDpi xmlns:a14="http://schemas.microsoft.com/office/drawing/2010/main" val="0"/>
              </a:ext>
            </a:extLst>
          </a:blip>
          <a:srcRect/>
          <a:stretch>
            <a:fillRect/>
          </a:stretch>
        </p:blipFill>
        <p:spPr bwMode="auto">
          <a:xfrm>
            <a:off x="746865" y="3933057"/>
            <a:ext cx="3816424" cy="2707704"/>
          </a:xfrm>
          <a:prstGeom prst="rect">
            <a:avLst/>
          </a:prstGeom>
          <a:noFill/>
          <a:ln>
            <a:noFill/>
          </a:ln>
        </p:spPr>
      </p:pic>
      <p:pic>
        <p:nvPicPr>
          <p:cNvPr id="6" name="5 Imagen" descr="C:\Users\USUARIO\Desktop\tesis\fotos tesis\101MSDCF\DSC0442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5225" y="3933057"/>
            <a:ext cx="3816424" cy="2707704"/>
          </a:xfrm>
          <a:prstGeom prst="rect">
            <a:avLst/>
          </a:prstGeom>
          <a:noFill/>
          <a:ln>
            <a:noFill/>
          </a:ln>
        </p:spPr>
      </p:pic>
    </p:spTree>
    <p:extLst>
      <p:ext uri="{BB962C8B-B14F-4D97-AF65-F5344CB8AC3E}">
        <p14:creationId xmlns:p14="http://schemas.microsoft.com/office/powerpoint/2010/main" val="240593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Descripción Avenida Mariana de Jesús </a:t>
            </a:r>
            <a:endParaRPr lang="es-EC" dirty="0"/>
          </a:p>
        </p:txBody>
      </p:sp>
      <p:sp>
        <p:nvSpPr>
          <p:cNvPr id="3" name="2 Marcador de contenido"/>
          <p:cNvSpPr>
            <a:spLocks noGrp="1"/>
          </p:cNvSpPr>
          <p:nvPr>
            <p:ph idx="1"/>
          </p:nvPr>
        </p:nvSpPr>
        <p:spPr>
          <a:xfrm>
            <a:off x="539552" y="1852664"/>
            <a:ext cx="4402832" cy="3536403"/>
          </a:xfrm>
        </p:spPr>
        <p:txBody>
          <a:bodyPr>
            <a:normAutofit/>
          </a:bodyPr>
          <a:lstStyle/>
          <a:p>
            <a:pPr marL="0" indent="0" algn="just">
              <a:buNone/>
            </a:pPr>
            <a:r>
              <a:rPr lang="es-EC" sz="2000" dirty="0" smtClean="0"/>
              <a:t>Longitud : 2000 m</a:t>
            </a:r>
          </a:p>
          <a:p>
            <a:pPr marL="0" indent="0" algn="just">
              <a:buNone/>
            </a:pPr>
            <a:r>
              <a:rPr lang="es-EC" sz="2000" dirty="0" smtClean="0"/>
              <a:t>Cuatro carriles de circulación de 3,70m</a:t>
            </a:r>
          </a:p>
          <a:p>
            <a:pPr marL="0" indent="0" algn="just">
              <a:buNone/>
            </a:pPr>
            <a:r>
              <a:rPr lang="es-EC" sz="2000" dirty="0" smtClean="0"/>
              <a:t>Realizar control de calidad de adoquines</a:t>
            </a:r>
          </a:p>
          <a:p>
            <a:pPr marL="0" indent="0" algn="just">
              <a:buNone/>
            </a:pPr>
            <a:r>
              <a:rPr lang="es-EC" sz="2000" dirty="0" smtClean="0"/>
              <a:t>Tipo de vía: Vía expresa (Jácome 2014).</a:t>
            </a:r>
          </a:p>
          <a:p>
            <a:pPr marL="0" indent="0" algn="just">
              <a:buNone/>
            </a:pPr>
            <a:r>
              <a:rPr lang="es-ES" sz="2000" dirty="0"/>
              <a:t>Agustín miranda </a:t>
            </a:r>
            <a:r>
              <a:rPr lang="es-ES" sz="2000" dirty="0" smtClean="0"/>
              <a:t>de coordenada </a:t>
            </a:r>
          </a:p>
          <a:p>
            <a:pPr marL="0" indent="0" algn="just">
              <a:buNone/>
            </a:pPr>
            <a:r>
              <a:rPr lang="es-ES" sz="2000" dirty="0" smtClean="0"/>
              <a:t>(N: 9963832.05m E: 782450.52m) </a:t>
            </a:r>
          </a:p>
          <a:p>
            <a:pPr marL="0" indent="0" algn="just">
              <a:buNone/>
            </a:pPr>
            <a:r>
              <a:rPr lang="es-ES" sz="2000" dirty="0" smtClean="0"/>
              <a:t> Avenida </a:t>
            </a:r>
            <a:r>
              <a:rPr lang="es-ES" sz="2000" dirty="0" err="1"/>
              <a:t>Toa</a:t>
            </a:r>
            <a:r>
              <a:rPr lang="es-ES" sz="2000" dirty="0"/>
              <a:t> de coordenada </a:t>
            </a:r>
            <a:endParaRPr lang="es-ES" sz="2000" dirty="0" smtClean="0"/>
          </a:p>
          <a:p>
            <a:pPr marL="0" indent="0" algn="just">
              <a:buNone/>
            </a:pPr>
            <a:r>
              <a:rPr lang="es-ES" sz="2000" dirty="0" smtClean="0"/>
              <a:t>(</a:t>
            </a:r>
            <a:r>
              <a:rPr lang="es-ES" sz="2000" dirty="0"/>
              <a:t>N: 9962132.45m E: 781647.79m) </a:t>
            </a:r>
            <a:endParaRPr lang="es-EC" sz="2000" dirty="0" smtClean="0"/>
          </a:p>
          <a:p>
            <a:pPr marL="0" indent="0" algn="just">
              <a:buNone/>
            </a:pPr>
            <a:r>
              <a:rPr lang="es-EC" sz="2000" dirty="0" smtClean="0"/>
              <a:t>Finalizo su construcción abril 2013</a:t>
            </a:r>
            <a:endParaRPr lang="es-EC" sz="2000" dirty="0"/>
          </a:p>
        </p:txBody>
      </p:sp>
      <p:pic>
        <p:nvPicPr>
          <p:cNvPr id="4" name="3 Imagen"/>
          <p:cNvPicPr/>
          <p:nvPr/>
        </p:nvPicPr>
        <p:blipFill rotWithShape="1">
          <a:blip r:embed="rId2"/>
          <a:srcRect l="19690" r="29465"/>
          <a:stretch/>
        </p:blipFill>
        <p:spPr bwMode="auto">
          <a:xfrm>
            <a:off x="5066837" y="1268760"/>
            <a:ext cx="3886572" cy="2664296"/>
          </a:xfrm>
          <a:prstGeom prst="rect">
            <a:avLst/>
          </a:prstGeom>
          <a:ln>
            <a:noFill/>
          </a:ln>
          <a:extLst>
            <a:ext uri="{53640926-AAD7-44D8-BBD7-CCE9431645EC}">
              <a14:shadowObscured xmlns:a14="http://schemas.microsoft.com/office/drawing/2010/main"/>
            </a:ext>
          </a:extLst>
        </p:spPr>
      </p:pic>
      <p:pic>
        <p:nvPicPr>
          <p:cNvPr id="5" name="4 Imagen" descr="C:\Users\USUARIO\Desktop\tesis\fotos tesis\DCIM\101MSDCF\DSC0458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4101135"/>
            <a:ext cx="3886572" cy="2545559"/>
          </a:xfrm>
          <a:prstGeom prst="rect">
            <a:avLst/>
          </a:prstGeom>
          <a:noFill/>
          <a:ln>
            <a:noFill/>
          </a:ln>
        </p:spPr>
      </p:pic>
    </p:spTree>
    <p:extLst>
      <p:ext uri="{BB962C8B-B14F-4D97-AF65-F5344CB8AC3E}">
        <p14:creationId xmlns:p14="http://schemas.microsoft.com/office/powerpoint/2010/main" val="2288573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1233</TotalTime>
  <Words>4073</Words>
  <Application>Microsoft Office PowerPoint</Application>
  <PresentationFormat>Presentación en pantalla (4:3)</PresentationFormat>
  <Paragraphs>1434</Paragraphs>
  <Slides>44</Slides>
  <Notes>1</Notes>
  <HiddenSlides>0</HiddenSlides>
  <MMClips>0</MMClips>
  <ScaleCrop>false</ScaleCrop>
  <HeadingPairs>
    <vt:vector size="4" baseType="variant">
      <vt:variant>
        <vt:lpstr>Tema</vt:lpstr>
      </vt:variant>
      <vt:variant>
        <vt:i4>1</vt:i4>
      </vt:variant>
      <vt:variant>
        <vt:lpstr>Títulos de diapositiva</vt:lpstr>
      </vt:variant>
      <vt:variant>
        <vt:i4>44</vt:i4>
      </vt:variant>
    </vt:vector>
  </HeadingPairs>
  <TitlesOfParts>
    <vt:vector size="45" baseType="lpstr">
      <vt:lpstr>Tema de Office</vt:lpstr>
      <vt:lpstr>DEPARTAMENTO DE CIENCIAS DE TIERRA Y LA CONSTRUCCIÓN  CARRERA DE INGENIERÍA CIVIL     TRABAJO DE TITULACIÓN, PREVIO A LA OBTENCIÓN DEL TÍTULO DE INGENIERO CIVIL.         DIRECTOR: ING. ROBALINO BEDÓN IVETH CAROLINA     ENERO  2016 </vt:lpstr>
      <vt:lpstr>TEMA: ANALISIS RETROSPECTIVO DE PARAMETROS DE FISCALIZACIÓN EN PAVIMENTO FLEXIBLE Y ARTICULADO PARA DOS VÍAS DEL CANTÓN RUMIÑAHUI.   Lenin Arcos R</vt:lpstr>
      <vt:lpstr>Objetivo General Analizar de manera retrospectiva los principales parámetros de Fiscalización para pavimentos Flexibles y Articulados de dos Vías del Cantón Rumiñahui.  Objetivos Específicos del Proyecto.  Identificar los tipos de fallas superficiales en carpeta de rodadura, para pavimento Flexible y Articulado de acuerdo Distress Identification Manual del US.Departament of Transportation.  Realizar un estudio estadístico de campo para identificar el estado funcional y estructural en pavimento flexible y articulado.  Realizar un análisis de las fallas encontradas, identificando causas estructurales y funcionales de acuerdo a la Metodología VIZIR y PCI para pavimento Flexible.  Realizar una comparación entre los parámetros técnicos de diseño y construcción de la Av. General Rumiñahui para las condiciones actuales de uso de la misma.  Identificar las principales causas de falla en pavimento flexible y articulado atribuidas con el proceso de fiscalización vial.  </vt:lpstr>
      <vt:lpstr>Descripción del área de estudio </vt:lpstr>
      <vt:lpstr>Principales Vías Pavimento Articulado Cantón Rumiñahui</vt:lpstr>
      <vt:lpstr>Selección longitud de estudio </vt:lpstr>
      <vt:lpstr>Muestreo estadístico para pavimento articulado.</vt:lpstr>
      <vt:lpstr>Descripción Avenida General Rumiñahui </vt:lpstr>
      <vt:lpstr>Descripción Avenida Mariana de Jesús </vt:lpstr>
      <vt:lpstr>Auscultación Superficial, metodología PAVER </vt:lpstr>
      <vt:lpstr>Resultados PCI para los 4 carriles </vt:lpstr>
      <vt:lpstr>PCI por cada sentido de Circulación</vt:lpstr>
      <vt:lpstr>Auscultación superficial metodología VIZIR </vt:lpstr>
      <vt:lpstr>Comparación entre sistemas PCI – VIZIR </vt:lpstr>
      <vt:lpstr>Auscultación superficial Higuera y Pacheco (2010)</vt:lpstr>
      <vt:lpstr>Estudio de trafico actual y diseño Av. General Rumiñahui.</vt:lpstr>
      <vt:lpstr>Estudio Estadístico de campo pavimento flexible y articulado</vt:lpstr>
      <vt:lpstr>Presentación de PowerPoint</vt:lpstr>
      <vt:lpstr>Verificación espesores de carpeta </vt:lpstr>
      <vt:lpstr>Medición de Espesores Pavimento.</vt:lpstr>
      <vt:lpstr>Medición de Espesores Pavimento flexible </vt:lpstr>
      <vt:lpstr>Medición de espesores Pavimento Articulado.</vt:lpstr>
      <vt:lpstr>Valoración condición subrasante. Ensayo  de Penetración Dinámica de Cono (DCP) ASTM-D 6951</vt:lpstr>
      <vt:lpstr>Valoración condición subrasante. Ensayo  de Penetración Dinámica de Cono (DCP) ASTM-D 6951</vt:lpstr>
      <vt:lpstr>Ensayo de granulometría ASTM C-71 </vt:lpstr>
      <vt:lpstr>Granulometría Promedio.</vt:lpstr>
      <vt:lpstr>Curva Granulométrica de Diseño.</vt:lpstr>
      <vt:lpstr>Curva Granulométrica Normativa Vigente.</vt:lpstr>
      <vt:lpstr>Contenido Aproximado de Asfalto.</vt:lpstr>
      <vt:lpstr>Porcentaje de Asfalto ASTMD-2172</vt:lpstr>
      <vt:lpstr>Densidad Aparente BULK</vt:lpstr>
      <vt:lpstr>Densidad Rice ASTM D-2041</vt:lpstr>
      <vt:lpstr>Porcentaje de vacíos</vt:lpstr>
      <vt:lpstr>Recubrimiento y peladura ASTM D 2172</vt:lpstr>
      <vt:lpstr>Expansión de Asfalto Modificado Muestra  N° 7</vt:lpstr>
      <vt:lpstr>Expansión de Asfalto Modificado muestra N°16</vt:lpstr>
      <vt:lpstr>Ensayos pavimentos Articulados. Ensayo de resistencia a la compresión INEN 1485</vt:lpstr>
      <vt:lpstr>Área de desgaste, espesor</vt:lpstr>
      <vt:lpstr>Ensayo de Absorción ASTM C140</vt:lpstr>
      <vt:lpstr>Análisis pavimento Flexible</vt:lpstr>
      <vt:lpstr>Análisis pavimento articulado</vt:lpstr>
      <vt:lpstr>Conclusiones y Recomendaciones </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DE TIERRA Y LA CONSTRUCCIÓN     CARRERA DE INGENIERÍA CIVIL     TRABAJO DE TITULACIÓN, PREVIO A LA OBTENCIÓN DEL TÍTULO DE INGENIERO CIVIL.     TEMA: ANALISIS RETROSPECTIVO DE PARAMETROS DE FISCALIZACIÓN EN PAVIMENTO FLEXIBLE Y ARTICULADO PARA DOS VÍAS DEL CANTÓN RUMIÑAHUI.     AUTOR: ARCOS RIBADENEIRA LENIN EDUARDO.       DIRECTOR: ING. ROBALINO BEDÓN IVETH CAROLINA     SANGOLQUÍ   2016</dc:title>
  <dc:creator>Lenin Arcos AC</dc:creator>
  <cp:lastModifiedBy>Lenin Arcos AC </cp:lastModifiedBy>
  <cp:revision>68</cp:revision>
  <dcterms:created xsi:type="dcterms:W3CDTF">2016-01-17T22:25:32Z</dcterms:created>
  <dcterms:modified xsi:type="dcterms:W3CDTF">2016-01-22T17:23:09Z</dcterms:modified>
</cp:coreProperties>
</file>