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67" r:id="rId3"/>
    <p:sldId id="257" r:id="rId4"/>
    <p:sldId id="258" r:id="rId5"/>
    <p:sldId id="264" r:id="rId6"/>
    <p:sldId id="26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CB131A-34F9-4C62-A14C-0296F63D213E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F9E21E5-41C4-4511-94E1-A8D7D7205A12}">
      <dgm:prSet phldrT="[Texto]"/>
      <dgm:spPr/>
      <dgm:t>
        <a:bodyPr/>
        <a:lstStyle/>
        <a:p>
          <a:pPr algn="just"/>
          <a:r>
            <a:rPr lang="es-EC" dirty="0" smtClean="0"/>
            <a:t>La Inteligencia de negocios se define como la habilidad corporativa para tomar decisiones utilizando tecnología y herramientas que apoyen el objetivo. (Rosado, 2010)</a:t>
          </a:r>
          <a:endParaRPr lang="es-EC" dirty="0"/>
        </a:p>
      </dgm:t>
    </dgm:pt>
    <dgm:pt modelId="{88618359-7496-4A89-B4EC-39DF10EF75BD}" type="parTrans" cxnId="{FF33A03C-4A86-4C36-A5D9-E4BB13AB1230}">
      <dgm:prSet/>
      <dgm:spPr/>
      <dgm:t>
        <a:bodyPr/>
        <a:lstStyle/>
        <a:p>
          <a:pPr algn="just"/>
          <a:endParaRPr lang="es-EC"/>
        </a:p>
      </dgm:t>
    </dgm:pt>
    <dgm:pt modelId="{FEF76EC2-E121-44B9-8FFF-D6BD55C9B2DD}" type="sibTrans" cxnId="{FF33A03C-4A86-4C36-A5D9-E4BB13AB1230}">
      <dgm:prSet/>
      <dgm:spPr/>
      <dgm:t>
        <a:bodyPr/>
        <a:lstStyle/>
        <a:p>
          <a:pPr algn="just"/>
          <a:endParaRPr lang="es-EC"/>
        </a:p>
      </dgm:t>
    </dgm:pt>
    <dgm:pt modelId="{30DE35D5-792A-493D-B5E1-43248E8919A8}">
      <dgm:prSet phldrT="[Texto]"/>
      <dgm:spPr/>
      <dgm:t>
        <a:bodyPr/>
        <a:lstStyle/>
        <a:p>
          <a:pPr algn="just"/>
          <a:r>
            <a:rPr lang="es-EC" dirty="0" smtClean="0"/>
            <a:t>identificar la influencia de este sistema en las decisiones gerenciales del comercio internacional en el campo de la perfumería</a:t>
          </a:r>
          <a:endParaRPr lang="es-EC" dirty="0"/>
        </a:p>
      </dgm:t>
    </dgm:pt>
    <dgm:pt modelId="{394E1E65-A69A-4DD6-95D1-3E6744E21AE9}" type="parTrans" cxnId="{E81C3FBD-30B9-4017-9E03-98713EB1D146}">
      <dgm:prSet/>
      <dgm:spPr/>
      <dgm:t>
        <a:bodyPr/>
        <a:lstStyle/>
        <a:p>
          <a:pPr algn="just"/>
          <a:endParaRPr lang="es-EC"/>
        </a:p>
      </dgm:t>
    </dgm:pt>
    <dgm:pt modelId="{170A5933-302A-4590-B681-8C7B414224B8}" type="sibTrans" cxnId="{E81C3FBD-30B9-4017-9E03-98713EB1D146}">
      <dgm:prSet/>
      <dgm:spPr/>
      <dgm:t>
        <a:bodyPr/>
        <a:lstStyle/>
        <a:p>
          <a:pPr algn="just"/>
          <a:endParaRPr lang="es-EC"/>
        </a:p>
      </dgm:t>
    </dgm:pt>
    <dgm:pt modelId="{C119BF92-0C94-4B10-8635-6DB45945E4B2}">
      <dgm:prSet phldrT="[Texto]"/>
      <dgm:spPr/>
      <dgm:t>
        <a:bodyPr/>
        <a:lstStyle/>
        <a:p>
          <a:pPr algn="just"/>
          <a:r>
            <a:rPr lang="es-EC" dirty="0" smtClean="0"/>
            <a:t>El comercio de esencias para base de perfumera registra movimientos importantes para el desarrollo de medianas y pequeñas empresas del Ecuador.</a:t>
          </a:r>
          <a:endParaRPr lang="es-EC" dirty="0"/>
        </a:p>
      </dgm:t>
    </dgm:pt>
    <dgm:pt modelId="{AADAF612-91B9-4C52-86A3-32E810848EF0}" type="parTrans" cxnId="{6DE16E81-F0DE-4BD8-B3A5-80C7BD522291}">
      <dgm:prSet/>
      <dgm:spPr/>
      <dgm:t>
        <a:bodyPr/>
        <a:lstStyle/>
        <a:p>
          <a:pPr algn="just"/>
          <a:endParaRPr lang="es-EC"/>
        </a:p>
      </dgm:t>
    </dgm:pt>
    <dgm:pt modelId="{73A96ABB-AE29-4402-B941-75B7D56993D0}" type="sibTrans" cxnId="{6DE16E81-F0DE-4BD8-B3A5-80C7BD522291}">
      <dgm:prSet/>
      <dgm:spPr/>
      <dgm:t>
        <a:bodyPr/>
        <a:lstStyle/>
        <a:p>
          <a:pPr algn="just"/>
          <a:endParaRPr lang="es-EC"/>
        </a:p>
      </dgm:t>
    </dgm:pt>
    <dgm:pt modelId="{B8D765BC-22C3-4D56-9BB6-F9D3B0BE67E0}">
      <dgm:prSet phldrT="[Texto]"/>
      <dgm:spPr/>
      <dgm:t>
        <a:bodyPr/>
        <a:lstStyle/>
        <a:p>
          <a:pPr algn="just"/>
          <a:r>
            <a:rPr lang="es-EC" dirty="0" smtClean="0"/>
            <a:t>la base de datos se orienta a responder cuestionamientos como: ¿Existen montos superiores o inferiores según países de procedencia?, ¿las importaciones o exportaciones en peso difieren por vía de ingreso?, ¿la relación clientes proveedores es unidireccional?.</a:t>
          </a:r>
          <a:endParaRPr lang="es-EC" dirty="0"/>
        </a:p>
      </dgm:t>
    </dgm:pt>
    <dgm:pt modelId="{BF0E80C0-B516-4135-B142-57A92B07872E}" type="parTrans" cxnId="{CD5C1858-8C49-459F-B6A1-0D311E2C339B}">
      <dgm:prSet/>
      <dgm:spPr/>
      <dgm:t>
        <a:bodyPr/>
        <a:lstStyle/>
        <a:p>
          <a:pPr algn="just"/>
          <a:endParaRPr lang="es-EC"/>
        </a:p>
      </dgm:t>
    </dgm:pt>
    <dgm:pt modelId="{0BE0F644-F4D3-4603-8295-F10CDF838008}" type="sibTrans" cxnId="{CD5C1858-8C49-459F-B6A1-0D311E2C339B}">
      <dgm:prSet/>
      <dgm:spPr/>
      <dgm:t>
        <a:bodyPr/>
        <a:lstStyle/>
        <a:p>
          <a:pPr algn="just"/>
          <a:endParaRPr lang="es-EC"/>
        </a:p>
      </dgm:t>
    </dgm:pt>
    <dgm:pt modelId="{90AA3083-1738-469B-9DE8-20EA64901C62}" type="pres">
      <dgm:prSet presAssocID="{49CB131A-34F9-4C62-A14C-0296F63D213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0A4A8E2-07CC-4110-8900-040F9720F739}" type="pres">
      <dgm:prSet presAssocID="{49CB131A-34F9-4C62-A14C-0296F63D213E}" presName="diamond" presStyleLbl="bgShp" presStyleIdx="0" presStyleCnt="1"/>
      <dgm:spPr/>
    </dgm:pt>
    <dgm:pt modelId="{1F129FCF-B8CB-411D-8108-EF06D8211A46}" type="pres">
      <dgm:prSet presAssocID="{49CB131A-34F9-4C62-A14C-0296F63D213E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7D5B1C-7F18-4478-B3F5-09E5890847B6}" type="pres">
      <dgm:prSet presAssocID="{49CB131A-34F9-4C62-A14C-0296F63D213E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9E6753-AFC9-449D-BD2B-B1217FE15C39}" type="pres">
      <dgm:prSet presAssocID="{49CB131A-34F9-4C62-A14C-0296F63D213E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E3DAAF-E890-4F5A-A132-C514C1AAC532}" type="pres">
      <dgm:prSet presAssocID="{49CB131A-34F9-4C62-A14C-0296F63D213E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CAE3F9A-E52A-4A46-AE34-E31158300B78}" type="presOf" srcId="{C119BF92-0C94-4B10-8635-6DB45945E4B2}" destId="{8A9E6753-AFC9-449D-BD2B-B1217FE15C39}" srcOrd="0" destOrd="0" presId="urn:microsoft.com/office/officeart/2005/8/layout/matrix3"/>
    <dgm:cxn modelId="{FF33A03C-4A86-4C36-A5D9-E4BB13AB1230}" srcId="{49CB131A-34F9-4C62-A14C-0296F63D213E}" destId="{DF9E21E5-41C4-4511-94E1-A8D7D7205A12}" srcOrd="0" destOrd="0" parTransId="{88618359-7496-4A89-B4EC-39DF10EF75BD}" sibTransId="{FEF76EC2-E121-44B9-8FFF-D6BD55C9B2DD}"/>
    <dgm:cxn modelId="{8C37E844-3807-4F13-8941-B30BEE7A3526}" type="presOf" srcId="{30DE35D5-792A-493D-B5E1-43248E8919A8}" destId="{D57D5B1C-7F18-4478-B3F5-09E5890847B6}" srcOrd="0" destOrd="0" presId="urn:microsoft.com/office/officeart/2005/8/layout/matrix3"/>
    <dgm:cxn modelId="{787A4339-5BAB-4D81-9464-39F932561B69}" type="presOf" srcId="{B8D765BC-22C3-4D56-9BB6-F9D3B0BE67E0}" destId="{0EE3DAAF-E890-4F5A-A132-C514C1AAC532}" srcOrd="0" destOrd="0" presId="urn:microsoft.com/office/officeart/2005/8/layout/matrix3"/>
    <dgm:cxn modelId="{5D595A1F-9138-4660-BD97-5F9FEE3A9146}" type="presOf" srcId="{DF9E21E5-41C4-4511-94E1-A8D7D7205A12}" destId="{1F129FCF-B8CB-411D-8108-EF06D8211A46}" srcOrd="0" destOrd="0" presId="urn:microsoft.com/office/officeart/2005/8/layout/matrix3"/>
    <dgm:cxn modelId="{CD5C1858-8C49-459F-B6A1-0D311E2C339B}" srcId="{49CB131A-34F9-4C62-A14C-0296F63D213E}" destId="{B8D765BC-22C3-4D56-9BB6-F9D3B0BE67E0}" srcOrd="3" destOrd="0" parTransId="{BF0E80C0-B516-4135-B142-57A92B07872E}" sibTransId="{0BE0F644-F4D3-4603-8295-F10CDF838008}"/>
    <dgm:cxn modelId="{6DE16E81-F0DE-4BD8-B3A5-80C7BD522291}" srcId="{49CB131A-34F9-4C62-A14C-0296F63D213E}" destId="{C119BF92-0C94-4B10-8635-6DB45945E4B2}" srcOrd="2" destOrd="0" parTransId="{AADAF612-91B9-4C52-86A3-32E810848EF0}" sibTransId="{73A96ABB-AE29-4402-B941-75B7D56993D0}"/>
    <dgm:cxn modelId="{EBF3BEC9-7057-44F5-8333-1B8CC66F4BAF}" type="presOf" srcId="{49CB131A-34F9-4C62-A14C-0296F63D213E}" destId="{90AA3083-1738-469B-9DE8-20EA64901C62}" srcOrd="0" destOrd="0" presId="urn:microsoft.com/office/officeart/2005/8/layout/matrix3"/>
    <dgm:cxn modelId="{E81C3FBD-30B9-4017-9E03-98713EB1D146}" srcId="{49CB131A-34F9-4C62-A14C-0296F63D213E}" destId="{30DE35D5-792A-493D-B5E1-43248E8919A8}" srcOrd="1" destOrd="0" parTransId="{394E1E65-A69A-4DD6-95D1-3E6744E21AE9}" sibTransId="{170A5933-302A-4590-B681-8C7B414224B8}"/>
    <dgm:cxn modelId="{4BF1414E-57AA-4075-9B7C-8E1EE3A1379B}" type="presParOf" srcId="{90AA3083-1738-469B-9DE8-20EA64901C62}" destId="{30A4A8E2-07CC-4110-8900-040F9720F739}" srcOrd="0" destOrd="0" presId="urn:microsoft.com/office/officeart/2005/8/layout/matrix3"/>
    <dgm:cxn modelId="{4124086D-45B0-4814-AF56-EF9492E28C02}" type="presParOf" srcId="{90AA3083-1738-469B-9DE8-20EA64901C62}" destId="{1F129FCF-B8CB-411D-8108-EF06D8211A46}" srcOrd="1" destOrd="0" presId="urn:microsoft.com/office/officeart/2005/8/layout/matrix3"/>
    <dgm:cxn modelId="{991DCDC3-62E7-4074-8330-F3C2EA1B9B88}" type="presParOf" srcId="{90AA3083-1738-469B-9DE8-20EA64901C62}" destId="{D57D5B1C-7F18-4478-B3F5-09E5890847B6}" srcOrd="2" destOrd="0" presId="urn:microsoft.com/office/officeart/2005/8/layout/matrix3"/>
    <dgm:cxn modelId="{93A8D091-6420-4EB2-967D-D55DD5E578B3}" type="presParOf" srcId="{90AA3083-1738-469B-9DE8-20EA64901C62}" destId="{8A9E6753-AFC9-449D-BD2B-B1217FE15C39}" srcOrd="3" destOrd="0" presId="urn:microsoft.com/office/officeart/2005/8/layout/matrix3"/>
    <dgm:cxn modelId="{BDA310F3-2A45-49DF-9F50-B2DFA062ED08}" type="presParOf" srcId="{90AA3083-1738-469B-9DE8-20EA64901C62}" destId="{0EE3DAAF-E890-4F5A-A132-C514C1AAC53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5360AA-D07C-444D-9A44-C9476C106112}" type="doc">
      <dgm:prSet loTypeId="urn:microsoft.com/office/officeart/2005/8/layout/vProcess5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4F14767F-4498-4928-A5EB-61947F1BCDE5}">
      <dgm:prSet phldrT="[Texto]"/>
      <dgm:spPr/>
      <dgm:t>
        <a:bodyPr/>
        <a:lstStyle/>
        <a:p>
          <a:pPr algn="just"/>
          <a:r>
            <a:rPr lang="es-EC" dirty="0" smtClean="0"/>
            <a:t>Investigación cuantitativa descriptiva de </a:t>
          </a:r>
          <a:r>
            <a:rPr lang="es-EC" dirty="0" err="1" smtClean="0"/>
            <a:t>Sampieri</a:t>
          </a:r>
          <a:r>
            <a:rPr lang="es-EC" dirty="0" smtClean="0"/>
            <a:t>, se recopilan datos, se depuran analizan y transforman.</a:t>
          </a:r>
          <a:endParaRPr lang="es-EC" dirty="0"/>
        </a:p>
      </dgm:t>
    </dgm:pt>
    <dgm:pt modelId="{F40A1E97-E201-4740-979C-A27502146BBC}" type="parTrans" cxnId="{1BFCC9CA-D796-468D-ABB4-7B83A7F6C8F0}">
      <dgm:prSet/>
      <dgm:spPr/>
      <dgm:t>
        <a:bodyPr/>
        <a:lstStyle/>
        <a:p>
          <a:endParaRPr lang="es-EC"/>
        </a:p>
      </dgm:t>
    </dgm:pt>
    <dgm:pt modelId="{DED4A6EC-AAC4-4641-921B-C48403318339}" type="sibTrans" cxnId="{1BFCC9CA-D796-468D-ABB4-7B83A7F6C8F0}">
      <dgm:prSet/>
      <dgm:spPr/>
      <dgm:t>
        <a:bodyPr/>
        <a:lstStyle/>
        <a:p>
          <a:endParaRPr lang="es-EC"/>
        </a:p>
      </dgm:t>
    </dgm:pt>
    <dgm:pt modelId="{B0DA8C47-F1B7-49EF-8D9C-F1B26A15488A}">
      <dgm:prSet phldrT="[Texto]"/>
      <dgm:spPr/>
      <dgm:t>
        <a:bodyPr/>
        <a:lstStyle/>
        <a:p>
          <a:pPr algn="just"/>
          <a:r>
            <a:rPr lang="es-EC" dirty="0" smtClean="0"/>
            <a:t>Teoría de conjuntos de Greg Cantor, conjuga el modelo relacional de grandes bases de datos de </a:t>
          </a:r>
          <a:r>
            <a:rPr lang="es-EC" dirty="0" err="1" smtClean="0"/>
            <a:t>Codd</a:t>
          </a:r>
          <a:r>
            <a:rPr lang="es-EC" dirty="0" smtClean="0"/>
            <a:t> y lógica de predicados, transformando la información en cubos relacionales, que son combinación de conjuntos depurados y analizados de la información de la partida arancelaria, cifras monetarias, pesos, pases de destino y procedencia, puestos de embarque, aduanas de ingreso y salida, empresas de transporte, agente afianzado. </a:t>
          </a:r>
          <a:endParaRPr lang="es-EC" dirty="0"/>
        </a:p>
      </dgm:t>
    </dgm:pt>
    <dgm:pt modelId="{63EE1676-49DF-46AE-B3A9-50B8A3D25575}" type="parTrans" cxnId="{75B73378-7E4D-4D29-84C5-373E42E93918}">
      <dgm:prSet/>
      <dgm:spPr/>
      <dgm:t>
        <a:bodyPr/>
        <a:lstStyle/>
        <a:p>
          <a:endParaRPr lang="es-EC"/>
        </a:p>
      </dgm:t>
    </dgm:pt>
    <dgm:pt modelId="{D4F75E82-BCEE-452C-9D67-12DD8BD8172B}" type="sibTrans" cxnId="{75B73378-7E4D-4D29-84C5-373E42E93918}">
      <dgm:prSet/>
      <dgm:spPr/>
      <dgm:t>
        <a:bodyPr/>
        <a:lstStyle/>
        <a:p>
          <a:endParaRPr lang="es-EC"/>
        </a:p>
      </dgm:t>
    </dgm:pt>
    <dgm:pt modelId="{D202FA8A-49EC-445F-A443-3C9352D5546F}">
      <dgm:prSet phldrT="[Texto]"/>
      <dgm:spPr/>
      <dgm:t>
        <a:bodyPr/>
        <a:lstStyle/>
        <a:p>
          <a:pPr algn="just"/>
          <a:r>
            <a:rPr lang="es-EC" dirty="0" smtClean="0"/>
            <a:t>Realización de entrevistas a las personas encargadas del área de comercio exterior de 3 empresas importadoras.</a:t>
          </a:r>
          <a:endParaRPr lang="es-EC" dirty="0"/>
        </a:p>
      </dgm:t>
    </dgm:pt>
    <dgm:pt modelId="{FDBB36EC-5F2E-4883-AA5E-B1E715076DD1}" type="parTrans" cxnId="{18A0A91C-F47A-4D76-B688-0F40160FB8A3}">
      <dgm:prSet/>
      <dgm:spPr/>
      <dgm:t>
        <a:bodyPr/>
        <a:lstStyle/>
        <a:p>
          <a:endParaRPr lang="es-EC"/>
        </a:p>
      </dgm:t>
    </dgm:pt>
    <dgm:pt modelId="{80DC5F7E-118D-40E3-8836-250821D06099}" type="sibTrans" cxnId="{18A0A91C-F47A-4D76-B688-0F40160FB8A3}">
      <dgm:prSet/>
      <dgm:spPr/>
      <dgm:t>
        <a:bodyPr/>
        <a:lstStyle/>
        <a:p>
          <a:endParaRPr lang="es-EC"/>
        </a:p>
      </dgm:t>
    </dgm:pt>
    <dgm:pt modelId="{5BD1BCC8-8FD9-47DC-A55E-839AFB4F2A8E}" type="pres">
      <dgm:prSet presAssocID="{1A5360AA-D07C-444D-9A44-C9476C10611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75EA14B-1826-46AB-AB0B-C236163361EA}" type="pres">
      <dgm:prSet presAssocID="{1A5360AA-D07C-444D-9A44-C9476C106112}" presName="dummyMaxCanvas" presStyleCnt="0">
        <dgm:presLayoutVars/>
      </dgm:prSet>
      <dgm:spPr/>
    </dgm:pt>
    <dgm:pt modelId="{C58D7EF0-FB79-4E4E-8380-759EF51F1A07}" type="pres">
      <dgm:prSet presAssocID="{1A5360AA-D07C-444D-9A44-C9476C10611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175038-5662-4C47-AE13-2A3C99E7D4F5}" type="pres">
      <dgm:prSet presAssocID="{1A5360AA-D07C-444D-9A44-C9476C10611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BB0186-7AEF-4846-A4D1-E411306C768E}" type="pres">
      <dgm:prSet presAssocID="{1A5360AA-D07C-444D-9A44-C9476C10611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0240C6-9197-4721-951B-1AB74823F15F}" type="pres">
      <dgm:prSet presAssocID="{1A5360AA-D07C-444D-9A44-C9476C10611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0F1735-80A5-439F-B320-A280A7BA10FF}" type="pres">
      <dgm:prSet presAssocID="{1A5360AA-D07C-444D-9A44-C9476C10611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2BC17D-82F7-4419-89AE-1DC1FCFBA45A}" type="pres">
      <dgm:prSet presAssocID="{1A5360AA-D07C-444D-9A44-C9476C10611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798C9B-5DB2-4E62-BB65-7D5E6CBC5289}" type="pres">
      <dgm:prSet presAssocID="{1A5360AA-D07C-444D-9A44-C9476C10611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CBE069-A3EA-49F4-A277-CB5363FE2E4B}" type="pres">
      <dgm:prSet presAssocID="{1A5360AA-D07C-444D-9A44-C9476C10611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22790DE-9ACB-4369-BD45-FD4A12183DFF}" type="presOf" srcId="{D4F75E82-BCEE-452C-9D67-12DD8BD8172B}" destId="{260F1735-80A5-439F-B320-A280A7BA10FF}" srcOrd="0" destOrd="0" presId="urn:microsoft.com/office/officeart/2005/8/layout/vProcess5"/>
    <dgm:cxn modelId="{3CEF2E13-1016-411C-8CF6-E56D9FDEDF1B}" type="presOf" srcId="{D202FA8A-49EC-445F-A443-3C9352D5546F}" destId="{3BBB0186-7AEF-4846-A4D1-E411306C768E}" srcOrd="0" destOrd="0" presId="urn:microsoft.com/office/officeart/2005/8/layout/vProcess5"/>
    <dgm:cxn modelId="{1BFCC9CA-D796-468D-ABB4-7B83A7F6C8F0}" srcId="{1A5360AA-D07C-444D-9A44-C9476C106112}" destId="{4F14767F-4498-4928-A5EB-61947F1BCDE5}" srcOrd="0" destOrd="0" parTransId="{F40A1E97-E201-4740-979C-A27502146BBC}" sibTransId="{DED4A6EC-AAC4-4641-921B-C48403318339}"/>
    <dgm:cxn modelId="{66D0AAE7-9711-4866-82DF-2A3E86CAD4F3}" type="presOf" srcId="{B0DA8C47-F1B7-49EF-8D9C-F1B26A15488A}" destId="{D6798C9B-5DB2-4E62-BB65-7D5E6CBC5289}" srcOrd="1" destOrd="0" presId="urn:microsoft.com/office/officeart/2005/8/layout/vProcess5"/>
    <dgm:cxn modelId="{18A0A91C-F47A-4D76-B688-0F40160FB8A3}" srcId="{1A5360AA-D07C-444D-9A44-C9476C106112}" destId="{D202FA8A-49EC-445F-A443-3C9352D5546F}" srcOrd="2" destOrd="0" parTransId="{FDBB36EC-5F2E-4883-AA5E-B1E715076DD1}" sibTransId="{80DC5F7E-118D-40E3-8836-250821D06099}"/>
    <dgm:cxn modelId="{FFBA6FB8-5BE3-4996-999C-1822F6D6D7DD}" type="presOf" srcId="{1A5360AA-D07C-444D-9A44-C9476C106112}" destId="{5BD1BCC8-8FD9-47DC-A55E-839AFB4F2A8E}" srcOrd="0" destOrd="0" presId="urn:microsoft.com/office/officeart/2005/8/layout/vProcess5"/>
    <dgm:cxn modelId="{748F4F33-AC05-4AF0-AE53-A60380DFE52F}" type="presOf" srcId="{4F14767F-4498-4928-A5EB-61947F1BCDE5}" destId="{FF2BC17D-82F7-4419-89AE-1DC1FCFBA45A}" srcOrd="1" destOrd="0" presId="urn:microsoft.com/office/officeart/2005/8/layout/vProcess5"/>
    <dgm:cxn modelId="{F068EB34-2FA6-4895-863D-638C0478E86B}" type="presOf" srcId="{DED4A6EC-AAC4-4641-921B-C48403318339}" destId="{1A0240C6-9197-4721-951B-1AB74823F15F}" srcOrd="0" destOrd="0" presId="urn:microsoft.com/office/officeart/2005/8/layout/vProcess5"/>
    <dgm:cxn modelId="{4F26608F-727D-45DA-9D3C-C3F48FF35991}" type="presOf" srcId="{D202FA8A-49EC-445F-A443-3C9352D5546F}" destId="{B3CBE069-A3EA-49F4-A277-CB5363FE2E4B}" srcOrd="1" destOrd="0" presId="urn:microsoft.com/office/officeart/2005/8/layout/vProcess5"/>
    <dgm:cxn modelId="{A41FB934-6C9B-4FCF-AC37-957B77E23FA6}" type="presOf" srcId="{4F14767F-4498-4928-A5EB-61947F1BCDE5}" destId="{C58D7EF0-FB79-4E4E-8380-759EF51F1A07}" srcOrd="0" destOrd="0" presId="urn:microsoft.com/office/officeart/2005/8/layout/vProcess5"/>
    <dgm:cxn modelId="{0AC31B81-8A6A-49BA-B884-6057581946C2}" type="presOf" srcId="{B0DA8C47-F1B7-49EF-8D9C-F1B26A15488A}" destId="{3D175038-5662-4C47-AE13-2A3C99E7D4F5}" srcOrd="0" destOrd="0" presId="urn:microsoft.com/office/officeart/2005/8/layout/vProcess5"/>
    <dgm:cxn modelId="{75B73378-7E4D-4D29-84C5-373E42E93918}" srcId="{1A5360AA-D07C-444D-9A44-C9476C106112}" destId="{B0DA8C47-F1B7-49EF-8D9C-F1B26A15488A}" srcOrd="1" destOrd="0" parTransId="{63EE1676-49DF-46AE-B3A9-50B8A3D25575}" sibTransId="{D4F75E82-BCEE-452C-9D67-12DD8BD8172B}"/>
    <dgm:cxn modelId="{62FF395A-813F-414F-A24A-7A8377BC77E5}" type="presParOf" srcId="{5BD1BCC8-8FD9-47DC-A55E-839AFB4F2A8E}" destId="{575EA14B-1826-46AB-AB0B-C236163361EA}" srcOrd="0" destOrd="0" presId="urn:microsoft.com/office/officeart/2005/8/layout/vProcess5"/>
    <dgm:cxn modelId="{E55F0401-D1C9-42E9-A028-8F880AA9A9D6}" type="presParOf" srcId="{5BD1BCC8-8FD9-47DC-A55E-839AFB4F2A8E}" destId="{C58D7EF0-FB79-4E4E-8380-759EF51F1A07}" srcOrd="1" destOrd="0" presId="urn:microsoft.com/office/officeart/2005/8/layout/vProcess5"/>
    <dgm:cxn modelId="{EBC63373-BCCC-4927-A5CD-68208D8F4C5F}" type="presParOf" srcId="{5BD1BCC8-8FD9-47DC-A55E-839AFB4F2A8E}" destId="{3D175038-5662-4C47-AE13-2A3C99E7D4F5}" srcOrd="2" destOrd="0" presId="urn:microsoft.com/office/officeart/2005/8/layout/vProcess5"/>
    <dgm:cxn modelId="{09EE2651-E378-4560-A7EA-DDCDCB42A82D}" type="presParOf" srcId="{5BD1BCC8-8FD9-47DC-A55E-839AFB4F2A8E}" destId="{3BBB0186-7AEF-4846-A4D1-E411306C768E}" srcOrd="3" destOrd="0" presId="urn:microsoft.com/office/officeart/2005/8/layout/vProcess5"/>
    <dgm:cxn modelId="{82E97E65-AF01-4706-93C6-19BD141B16E8}" type="presParOf" srcId="{5BD1BCC8-8FD9-47DC-A55E-839AFB4F2A8E}" destId="{1A0240C6-9197-4721-951B-1AB74823F15F}" srcOrd="4" destOrd="0" presId="urn:microsoft.com/office/officeart/2005/8/layout/vProcess5"/>
    <dgm:cxn modelId="{52B9497B-8232-40A7-AA8B-4DAB430FADD8}" type="presParOf" srcId="{5BD1BCC8-8FD9-47DC-A55E-839AFB4F2A8E}" destId="{260F1735-80A5-439F-B320-A280A7BA10FF}" srcOrd="5" destOrd="0" presId="urn:microsoft.com/office/officeart/2005/8/layout/vProcess5"/>
    <dgm:cxn modelId="{4E8417A5-3ACF-44D8-8919-6CC67A13AD33}" type="presParOf" srcId="{5BD1BCC8-8FD9-47DC-A55E-839AFB4F2A8E}" destId="{FF2BC17D-82F7-4419-89AE-1DC1FCFBA45A}" srcOrd="6" destOrd="0" presId="urn:microsoft.com/office/officeart/2005/8/layout/vProcess5"/>
    <dgm:cxn modelId="{34B229DE-3C8C-41B6-B6F8-698EA6CFBA7C}" type="presParOf" srcId="{5BD1BCC8-8FD9-47DC-A55E-839AFB4F2A8E}" destId="{D6798C9B-5DB2-4E62-BB65-7D5E6CBC5289}" srcOrd="7" destOrd="0" presId="urn:microsoft.com/office/officeart/2005/8/layout/vProcess5"/>
    <dgm:cxn modelId="{EED197B1-B923-4A81-861E-510ED58230A1}" type="presParOf" srcId="{5BD1BCC8-8FD9-47DC-A55E-839AFB4F2A8E}" destId="{B3CBE069-A3EA-49F4-A277-CB5363FE2E4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BC63CA-4BF2-463B-8824-081484BCE42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BC0A18B-DDCF-4AE5-B603-44819B2542CB}">
      <dgm:prSet phldrT="[Texto]"/>
      <dgm:spPr/>
      <dgm:t>
        <a:bodyPr/>
        <a:lstStyle/>
        <a:p>
          <a:r>
            <a:rPr lang="es-EC" dirty="0" smtClean="0"/>
            <a:t>Los montos de importación del sector alcanzan un valor de $11,178, 999.88 USD equivalente a 317903,02 kg. </a:t>
          </a:r>
          <a:endParaRPr lang="es-EC" dirty="0"/>
        </a:p>
      </dgm:t>
    </dgm:pt>
    <dgm:pt modelId="{D82274FC-DEBF-4564-98FA-A3D13ABC7C60}" type="parTrans" cxnId="{8107F7A8-0A2E-4578-8430-1991748F899C}">
      <dgm:prSet/>
      <dgm:spPr/>
      <dgm:t>
        <a:bodyPr/>
        <a:lstStyle/>
        <a:p>
          <a:endParaRPr lang="es-EC"/>
        </a:p>
      </dgm:t>
    </dgm:pt>
    <dgm:pt modelId="{9BEAFC0F-D58B-4249-AFBA-E73E69723CBE}" type="sibTrans" cxnId="{8107F7A8-0A2E-4578-8430-1991748F899C}">
      <dgm:prSet/>
      <dgm:spPr/>
      <dgm:t>
        <a:bodyPr/>
        <a:lstStyle/>
        <a:p>
          <a:endParaRPr lang="es-EC"/>
        </a:p>
      </dgm:t>
    </dgm:pt>
    <dgm:pt modelId="{B957CB5B-1A90-409E-8DD7-94202749CFC2}">
      <dgm:prSet phldrT="[Texto]"/>
      <dgm:spPr/>
      <dgm:t>
        <a:bodyPr/>
        <a:lstStyle/>
        <a:p>
          <a:r>
            <a:rPr lang="es-EC" dirty="0" smtClean="0"/>
            <a:t>En el campo de las exportaciones, no existe oferta exportable para la partida, y las empresas que se registran en las bases de datos son las multinacionales que se dedican a realizar transferencias entre compañías. </a:t>
          </a:r>
          <a:r>
            <a:rPr lang="es-EC" dirty="0" err="1" smtClean="0"/>
            <a:t>Yanbal</a:t>
          </a:r>
          <a:r>
            <a:rPr lang="es-EC" dirty="0" smtClean="0"/>
            <a:t> y Grupo </a:t>
          </a:r>
          <a:r>
            <a:rPr lang="es-EC" dirty="0" err="1" smtClean="0"/>
            <a:t>Transbel</a:t>
          </a:r>
          <a:r>
            <a:rPr lang="es-EC" dirty="0" smtClean="0"/>
            <a:t> (</a:t>
          </a:r>
          <a:r>
            <a:rPr lang="es-EC" dirty="0" err="1" smtClean="0"/>
            <a:t>Belcorp</a:t>
          </a:r>
          <a:r>
            <a:rPr lang="es-EC" dirty="0" smtClean="0"/>
            <a:t>).</a:t>
          </a:r>
          <a:endParaRPr lang="es-EC" dirty="0"/>
        </a:p>
      </dgm:t>
    </dgm:pt>
    <dgm:pt modelId="{35B19AA8-6769-476A-A3EC-E0AF6FE13E7E}" type="parTrans" cxnId="{8E207AE5-E5B1-4FE8-A149-4959313AAACB}">
      <dgm:prSet/>
      <dgm:spPr/>
      <dgm:t>
        <a:bodyPr/>
        <a:lstStyle/>
        <a:p>
          <a:endParaRPr lang="es-EC"/>
        </a:p>
      </dgm:t>
    </dgm:pt>
    <dgm:pt modelId="{C2811246-403F-45D5-AD0A-8F2E98B45CC8}" type="sibTrans" cxnId="{8E207AE5-E5B1-4FE8-A149-4959313AAACB}">
      <dgm:prSet/>
      <dgm:spPr/>
      <dgm:t>
        <a:bodyPr/>
        <a:lstStyle/>
        <a:p>
          <a:endParaRPr lang="es-EC"/>
        </a:p>
      </dgm:t>
    </dgm:pt>
    <dgm:pt modelId="{1BD54D19-3BB7-4327-93B4-2FA1E29EBAA0}">
      <dgm:prSet/>
      <dgm:spPr/>
      <dgm:t>
        <a:bodyPr/>
        <a:lstStyle/>
        <a:p>
          <a:r>
            <a:rPr lang="es-EC" smtClean="0"/>
            <a:t>El 40% de importadores practican contratos con cláusulas de exclusividad con sus proveedores, dificultando el acceso a estos mercados.</a:t>
          </a:r>
          <a:endParaRPr lang="es-EC"/>
        </a:p>
      </dgm:t>
    </dgm:pt>
    <dgm:pt modelId="{1A1662C2-346E-41D8-8E04-F2C7A6FC3DC4}" type="parTrans" cxnId="{1AB4179B-0729-410F-9BF5-D580D73710DB}">
      <dgm:prSet/>
      <dgm:spPr/>
      <dgm:t>
        <a:bodyPr/>
        <a:lstStyle/>
        <a:p>
          <a:endParaRPr lang="es-EC"/>
        </a:p>
      </dgm:t>
    </dgm:pt>
    <dgm:pt modelId="{3EAA30E3-479B-41FE-991B-6B1140BC8090}" type="sibTrans" cxnId="{1AB4179B-0729-410F-9BF5-D580D73710DB}">
      <dgm:prSet/>
      <dgm:spPr/>
      <dgm:t>
        <a:bodyPr/>
        <a:lstStyle/>
        <a:p>
          <a:endParaRPr lang="es-EC"/>
        </a:p>
      </dgm:t>
    </dgm:pt>
    <dgm:pt modelId="{7C867DE6-CE05-41F4-8894-1836279255C0}">
      <dgm:prSet/>
      <dgm:spPr/>
      <dgm:t>
        <a:bodyPr/>
        <a:lstStyle/>
        <a:p>
          <a:r>
            <a:rPr lang="es-EC" smtClean="0"/>
            <a:t>Las entrevistas realizadas revelan que el transporte se lo realizan por lo general utilizando los servicios de consolidación de carga, se toma en cuenta los costos.</a:t>
          </a:r>
          <a:endParaRPr lang="es-EC"/>
        </a:p>
      </dgm:t>
    </dgm:pt>
    <dgm:pt modelId="{F3DD8FE4-92E7-4AFF-9071-BB03CE5104AC}" type="parTrans" cxnId="{DFCD2950-5AE3-4484-A94F-FDB0EBC09265}">
      <dgm:prSet/>
      <dgm:spPr/>
      <dgm:t>
        <a:bodyPr/>
        <a:lstStyle/>
        <a:p>
          <a:endParaRPr lang="es-EC"/>
        </a:p>
      </dgm:t>
    </dgm:pt>
    <dgm:pt modelId="{1B18DA09-BB02-4A9B-9C9C-9D3B300843A5}" type="sibTrans" cxnId="{DFCD2950-5AE3-4484-A94F-FDB0EBC09265}">
      <dgm:prSet/>
      <dgm:spPr/>
      <dgm:t>
        <a:bodyPr/>
        <a:lstStyle/>
        <a:p>
          <a:endParaRPr lang="es-EC"/>
        </a:p>
      </dgm:t>
    </dgm:pt>
    <dgm:pt modelId="{19DBAFBE-AED0-4ABC-A8F9-9134205F944F}">
      <dgm:prSet/>
      <dgm:spPr/>
      <dgm:t>
        <a:bodyPr/>
        <a:lstStyle/>
        <a:p>
          <a:r>
            <a:rPr lang="es-EC" dirty="0" smtClean="0"/>
            <a:t>Las decisiones gerenciales se apoyan en la inteligencia de negocios que se aplica a las esencias para base de perfumería.</a:t>
          </a:r>
          <a:endParaRPr lang="es-EC" dirty="0"/>
        </a:p>
      </dgm:t>
    </dgm:pt>
    <dgm:pt modelId="{BF0FDCF4-EC04-4055-A1B7-5047210E59ED}" type="parTrans" cxnId="{FCD6DAB9-2E20-4060-ABA2-89A009BD7573}">
      <dgm:prSet/>
      <dgm:spPr/>
    </dgm:pt>
    <dgm:pt modelId="{85B17350-DB0A-430C-A2C8-F74D65B507B0}" type="sibTrans" cxnId="{FCD6DAB9-2E20-4060-ABA2-89A009BD7573}">
      <dgm:prSet/>
      <dgm:spPr/>
    </dgm:pt>
    <dgm:pt modelId="{823F1449-B41A-482F-B89C-2F87F8DA2D88}" type="pres">
      <dgm:prSet presAssocID="{9CBC63CA-4BF2-463B-8824-081484BCE42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F858ECD8-CB61-4B2B-87C9-DD8231E3021C}" type="pres">
      <dgm:prSet presAssocID="{9CBC63CA-4BF2-463B-8824-081484BCE420}" presName="Name1" presStyleCnt="0"/>
      <dgm:spPr/>
    </dgm:pt>
    <dgm:pt modelId="{960BECB1-8F55-412F-9F90-4B036C8067BC}" type="pres">
      <dgm:prSet presAssocID="{9CBC63CA-4BF2-463B-8824-081484BCE420}" presName="cycle" presStyleCnt="0"/>
      <dgm:spPr/>
    </dgm:pt>
    <dgm:pt modelId="{B7412860-66B3-4327-9E80-D2A3494B2082}" type="pres">
      <dgm:prSet presAssocID="{9CBC63CA-4BF2-463B-8824-081484BCE420}" presName="srcNode" presStyleLbl="node1" presStyleIdx="0" presStyleCnt="5"/>
      <dgm:spPr/>
    </dgm:pt>
    <dgm:pt modelId="{4EF8620D-14FA-44EA-9EBF-EDB4D6B4AB45}" type="pres">
      <dgm:prSet presAssocID="{9CBC63CA-4BF2-463B-8824-081484BCE420}" presName="conn" presStyleLbl="parChTrans1D2" presStyleIdx="0" presStyleCnt="1"/>
      <dgm:spPr/>
    </dgm:pt>
    <dgm:pt modelId="{5C56C0AE-4D11-4489-B8B9-C95A7B0AC02B}" type="pres">
      <dgm:prSet presAssocID="{9CBC63CA-4BF2-463B-8824-081484BCE420}" presName="extraNode" presStyleLbl="node1" presStyleIdx="0" presStyleCnt="5"/>
      <dgm:spPr/>
    </dgm:pt>
    <dgm:pt modelId="{11B4FBA5-8168-4956-8FB7-1CFC9F12B654}" type="pres">
      <dgm:prSet presAssocID="{9CBC63CA-4BF2-463B-8824-081484BCE420}" presName="dstNode" presStyleLbl="node1" presStyleIdx="0" presStyleCnt="5"/>
      <dgm:spPr/>
    </dgm:pt>
    <dgm:pt modelId="{327BF53D-648F-4DBD-8383-0E2A93E90C23}" type="pres">
      <dgm:prSet presAssocID="{19DBAFBE-AED0-4ABC-A8F9-9134205F944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F5D72E-4A6F-4F51-AEA5-99E061C8343C}" type="pres">
      <dgm:prSet presAssocID="{19DBAFBE-AED0-4ABC-A8F9-9134205F944F}" presName="accent_1" presStyleCnt="0"/>
      <dgm:spPr/>
    </dgm:pt>
    <dgm:pt modelId="{A86BDF60-A327-4CC0-81F1-056CB1E4B9A9}" type="pres">
      <dgm:prSet presAssocID="{19DBAFBE-AED0-4ABC-A8F9-9134205F944F}" presName="accentRepeatNode" presStyleLbl="solidFgAcc1" presStyleIdx="0" presStyleCnt="5"/>
      <dgm:spPr/>
    </dgm:pt>
    <dgm:pt modelId="{0D021203-DCDB-4B9D-B541-92779E789387}" type="pres">
      <dgm:prSet presAssocID="{BBC0A18B-DDCF-4AE5-B603-44819B2542CB}" presName="text_2" presStyleLbl="node1" presStyleIdx="1" presStyleCnt="5" custLinFactNeighborX="7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5C7081-3623-4F85-8D38-B980B0F147FB}" type="pres">
      <dgm:prSet presAssocID="{BBC0A18B-DDCF-4AE5-B603-44819B2542CB}" presName="accent_2" presStyleCnt="0"/>
      <dgm:spPr/>
    </dgm:pt>
    <dgm:pt modelId="{0E0A13C0-FB49-4DB8-B40C-492932D7FE76}" type="pres">
      <dgm:prSet presAssocID="{BBC0A18B-DDCF-4AE5-B603-44819B2542CB}" presName="accentRepeatNode" presStyleLbl="solidFgAcc1" presStyleIdx="1" presStyleCnt="5"/>
      <dgm:spPr/>
    </dgm:pt>
    <dgm:pt modelId="{5A68826C-9E7A-4CD2-AAAC-0A436E8BB648}" type="pres">
      <dgm:prSet presAssocID="{1BD54D19-3BB7-4327-93B4-2FA1E29EBAA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7A85A1-C7F5-4A0B-8B90-1AAE613FE477}" type="pres">
      <dgm:prSet presAssocID="{1BD54D19-3BB7-4327-93B4-2FA1E29EBAA0}" presName="accent_3" presStyleCnt="0"/>
      <dgm:spPr/>
    </dgm:pt>
    <dgm:pt modelId="{2B4AA148-5FAA-49A7-8F02-DBC2E32FEB73}" type="pres">
      <dgm:prSet presAssocID="{1BD54D19-3BB7-4327-93B4-2FA1E29EBAA0}" presName="accentRepeatNode" presStyleLbl="solidFgAcc1" presStyleIdx="2" presStyleCnt="5"/>
      <dgm:spPr/>
    </dgm:pt>
    <dgm:pt modelId="{AAC8CEDB-5959-47C1-8FB7-5BA83EC69638}" type="pres">
      <dgm:prSet presAssocID="{7C867DE6-CE05-41F4-8894-1836279255C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40EA29-D7AC-4DC2-B257-83549D727F07}" type="pres">
      <dgm:prSet presAssocID="{7C867DE6-CE05-41F4-8894-1836279255C0}" presName="accent_4" presStyleCnt="0"/>
      <dgm:spPr/>
    </dgm:pt>
    <dgm:pt modelId="{58DC948D-0FD3-479C-961F-770C1D1AA544}" type="pres">
      <dgm:prSet presAssocID="{7C867DE6-CE05-41F4-8894-1836279255C0}" presName="accentRepeatNode" presStyleLbl="solidFgAcc1" presStyleIdx="3" presStyleCnt="5"/>
      <dgm:spPr/>
    </dgm:pt>
    <dgm:pt modelId="{BDF46751-E2C3-4164-A9E2-7279DF69DD88}" type="pres">
      <dgm:prSet presAssocID="{B957CB5B-1A90-409E-8DD7-94202749CFC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4DFC6E-B2C1-443C-9F9E-4F9E628BD9D4}" type="pres">
      <dgm:prSet presAssocID="{B957CB5B-1A90-409E-8DD7-94202749CFC2}" presName="accent_5" presStyleCnt="0"/>
      <dgm:spPr/>
    </dgm:pt>
    <dgm:pt modelId="{97C703EA-E56D-4C7D-8A5F-EB6B425D5730}" type="pres">
      <dgm:prSet presAssocID="{B957CB5B-1A90-409E-8DD7-94202749CFC2}" presName="accentRepeatNode" presStyleLbl="solidFgAcc1" presStyleIdx="4" presStyleCnt="5"/>
      <dgm:spPr/>
    </dgm:pt>
  </dgm:ptLst>
  <dgm:cxnLst>
    <dgm:cxn modelId="{8107F7A8-0A2E-4578-8430-1991748F899C}" srcId="{9CBC63CA-4BF2-463B-8824-081484BCE420}" destId="{BBC0A18B-DDCF-4AE5-B603-44819B2542CB}" srcOrd="1" destOrd="0" parTransId="{D82274FC-DEBF-4564-98FA-A3D13ABC7C60}" sibTransId="{9BEAFC0F-D58B-4249-AFBA-E73E69723CBE}"/>
    <dgm:cxn modelId="{FCD6DAB9-2E20-4060-ABA2-89A009BD7573}" srcId="{9CBC63CA-4BF2-463B-8824-081484BCE420}" destId="{19DBAFBE-AED0-4ABC-A8F9-9134205F944F}" srcOrd="0" destOrd="0" parTransId="{BF0FDCF4-EC04-4055-A1B7-5047210E59ED}" sibTransId="{85B17350-DB0A-430C-A2C8-F74D65B507B0}"/>
    <dgm:cxn modelId="{27A260FB-4FFA-46A4-9775-6A0D203F55B3}" type="presOf" srcId="{BBC0A18B-DDCF-4AE5-B603-44819B2542CB}" destId="{0D021203-DCDB-4B9D-B541-92779E789387}" srcOrd="0" destOrd="0" presId="urn:microsoft.com/office/officeart/2008/layout/VerticalCurvedList"/>
    <dgm:cxn modelId="{8E207AE5-E5B1-4FE8-A149-4959313AAACB}" srcId="{9CBC63CA-4BF2-463B-8824-081484BCE420}" destId="{B957CB5B-1A90-409E-8DD7-94202749CFC2}" srcOrd="4" destOrd="0" parTransId="{35B19AA8-6769-476A-A3EC-E0AF6FE13E7E}" sibTransId="{C2811246-403F-45D5-AD0A-8F2E98B45CC8}"/>
    <dgm:cxn modelId="{C9FA7552-1A1D-4AD3-A754-7E6934CB5A0C}" type="presOf" srcId="{85B17350-DB0A-430C-A2C8-F74D65B507B0}" destId="{4EF8620D-14FA-44EA-9EBF-EDB4D6B4AB45}" srcOrd="0" destOrd="0" presId="urn:microsoft.com/office/officeart/2008/layout/VerticalCurvedList"/>
    <dgm:cxn modelId="{4BD3DA7D-3F0B-4FE4-BC0D-9F59D9EA8119}" type="presOf" srcId="{19DBAFBE-AED0-4ABC-A8F9-9134205F944F}" destId="{327BF53D-648F-4DBD-8383-0E2A93E90C23}" srcOrd="0" destOrd="0" presId="urn:microsoft.com/office/officeart/2008/layout/VerticalCurvedList"/>
    <dgm:cxn modelId="{1AB4179B-0729-410F-9BF5-D580D73710DB}" srcId="{9CBC63CA-4BF2-463B-8824-081484BCE420}" destId="{1BD54D19-3BB7-4327-93B4-2FA1E29EBAA0}" srcOrd="2" destOrd="0" parTransId="{1A1662C2-346E-41D8-8E04-F2C7A6FC3DC4}" sibTransId="{3EAA30E3-479B-41FE-991B-6B1140BC8090}"/>
    <dgm:cxn modelId="{DFCD2950-5AE3-4484-A94F-FDB0EBC09265}" srcId="{9CBC63CA-4BF2-463B-8824-081484BCE420}" destId="{7C867DE6-CE05-41F4-8894-1836279255C0}" srcOrd="3" destOrd="0" parTransId="{F3DD8FE4-92E7-4AFF-9071-BB03CE5104AC}" sibTransId="{1B18DA09-BB02-4A9B-9C9C-9D3B300843A5}"/>
    <dgm:cxn modelId="{02A48A61-304D-4A1E-A500-B8A538371EC0}" type="presOf" srcId="{9CBC63CA-4BF2-463B-8824-081484BCE420}" destId="{823F1449-B41A-482F-B89C-2F87F8DA2D88}" srcOrd="0" destOrd="0" presId="urn:microsoft.com/office/officeart/2008/layout/VerticalCurvedList"/>
    <dgm:cxn modelId="{072999E6-57DA-4E52-AEA0-95A532DDC7EF}" type="presOf" srcId="{1BD54D19-3BB7-4327-93B4-2FA1E29EBAA0}" destId="{5A68826C-9E7A-4CD2-AAAC-0A436E8BB648}" srcOrd="0" destOrd="0" presId="urn:microsoft.com/office/officeart/2008/layout/VerticalCurvedList"/>
    <dgm:cxn modelId="{C909413F-869E-4F66-914D-FA81A56B03F0}" type="presOf" srcId="{7C867DE6-CE05-41F4-8894-1836279255C0}" destId="{AAC8CEDB-5959-47C1-8FB7-5BA83EC69638}" srcOrd="0" destOrd="0" presId="urn:microsoft.com/office/officeart/2008/layout/VerticalCurvedList"/>
    <dgm:cxn modelId="{C3AD4610-FFA7-4D29-B4E6-7739420EDED8}" type="presOf" srcId="{B957CB5B-1A90-409E-8DD7-94202749CFC2}" destId="{BDF46751-E2C3-4164-A9E2-7279DF69DD88}" srcOrd="0" destOrd="0" presId="urn:microsoft.com/office/officeart/2008/layout/VerticalCurvedList"/>
    <dgm:cxn modelId="{F5881A3A-1B57-4A77-A4C7-38753C069E35}" type="presParOf" srcId="{823F1449-B41A-482F-B89C-2F87F8DA2D88}" destId="{F858ECD8-CB61-4B2B-87C9-DD8231E3021C}" srcOrd="0" destOrd="0" presId="urn:microsoft.com/office/officeart/2008/layout/VerticalCurvedList"/>
    <dgm:cxn modelId="{DA9247C5-9FF3-46B5-AAAD-65BD5799C3A6}" type="presParOf" srcId="{F858ECD8-CB61-4B2B-87C9-DD8231E3021C}" destId="{960BECB1-8F55-412F-9F90-4B036C8067BC}" srcOrd="0" destOrd="0" presId="urn:microsoft.com/office/officeart/2008/layout/VerticalCurvedList"/>
    <dgm:cxn modelId="{009BADB5-1E59-423E-8E56-1BE36584F3ED}" type="presParOf" srcId="{960BECB1-8F55-412F-9F90-4B036C8067BC}" destId="{B7412860-66B3-4327-9E80-D2A3494B2082}" srcOrd="0" destOrd="0" presId="urn:microsoft.com/office/officeart/2008/layout/VerticalCurvedList"/>
    <dgm:cxn modelId="{83B24B2E-7A2A-4E38-B112-D746E18DD05C}" type="presParOf" srcId="{960BECB1-8F55-412F-9F90-4B036C8067BC}" destId="{4EF8620D-14FA-44EA-9EBF-EDB4D6B4AB45}" srcOrd="1" destOrd="0" presId="urn:microsoft.com/office/officeart/2008/layout/VerticalCurvedList"/>
    <dgm:cxn modelId="{F06047E7-3598-49AE-9673-87ED536AFDB7}" type="presParOf" srcId="{960BECB1-8F55-412F-9F90-4B036C8067BC}" destId="{5C56C0AE-4D11-4489-B8B9-C95A7B0AC02B}" srcOrd="2" destOrd="0" presId="urn:microsoft.com/office/officeart/2008/layout/VerticalCurvedList"/>
    <dgm:cxn modelId="{0B9C36A0-DAEC-441F-8363-00219514E77A}" type="presParOf" srcId="{960BECB1-8F55-412F-9F90-4B036C8067BC}" destId="{11B4FBA5-8168-4956-8FB7-1CFC9F12B654}" srcOrd="3" destOrd="0" presId="urn:microsoft.com/office/officeart/2008/layout/VerticalCurvedList"/>
    <dgm:cxn modelId="{E627E6C6-9ED8-4DA9-9FFC-55D2DF01F143}" type="presParOf" srcId="{F858ECD8-CB61-4B2B-87C9-DD8231E3021C}" destId="{327BF53D-648F-4DBD-8383-0E2A93E90C23}" srcOrd="1" destOrd="0" presId="urn:microsoft.com/office/officeart/2008/layout/VerticalCurvedList"/>
    <dgm:cxn modelId="{EE85C1F6-E265-48B4-89BA-8FA5A6E48215}" type="presParOf" srcId="{F858ECD8-CB61-4B2B-87C9-DD8231E3021C}" destId="{6AF5D72E-4A6F-4F51-AEA5-99E061C8343C}" srcOrd="2" destOrd="0" presId="urn:microsoft.com/office/officeart/2008/layout/VerticalCurvedList"/>
    <dgm:cxn modelId="{F0155FE3-7191-446E-900F-B569545DE521}" type="presParOf" srcId="{6AF5D72E-4A6F-4F51-AEA5-99E061C8343C}" destId="{A86BDF60-A327-4CC0-81F1-056CB1E4B9A9}" srcOrd="0" destOrd="0" presId="urn:microsoft.com/office/officeart/2008/layout/VerticalCurvedList"/>
    <dgm:cxn modelId="{C64B5F71-31B7-42EB-B7EB-46CD381B828B}" type="presParOf" srcId="{F858ECD8-CB61-4B2B-87C9-DD8231E3021C}" destId="{0D021203-DCDB-4B9D-B541-92779E789387}" srcOrd="3" destOrd="0" presId="urn:microsoft.com/office/officeart/2008/layout/VerticalCurvedList"/>
    <dgm:cxn modelId="{3A01EE75-4821-4660-885F-23A6D7E97E69}" type="presParOf" srcId="{F858ECD8-CB61-4B2B-87C9-DD8231E3021C}" destId="{475C7081-3623-4F85-8D38-B980B0F147FB}" srcOrd="4" destOrd="0" presId="urn:microsoft.com/office/officeart/2008/layout/VerticalCurvedList"/>
    <dgm:cxn modelId="{2B3A6E9B-3E19-494C-9F0B-ABC449CD3583}" type="presParOf" srcId="{475C7081-3623-4F85-8D38-B980B0F147FB}" destId="{0E0A13C0-FB49-4DB8-B40C-492932D7FE76}" srcOrd="0" destOrd="0" presId="urn:microsoft.com/office/officeart/2008/layout/VerticalCurvedList"/>
    <dgm:cxn modelId="{51608A22-1A40-4356-990C-F43F77F36A98}" type="presParOf" srcId="{F858ECD8-CB61-4B2B-87C9-DD8231E3021C}" destId="{5A68826C-9E7A-4CD2-AAAC-0A436E8BB648}" srcOrd="5" destOrd="0" presId="urn:microsoft.com/office/officeart/2008/layout/VerticalCurvedList"/>
    <dgm:cxn modelId="{3C90B8F6-ECEB-4FF5-8E69-98A8EDCA7711}" type="presParOf" srcId="{F858ECD8-CB61-4B2B-87C9-DD8231E3021C}" destId="{BC7A85A1-C7F5-4A0B-8B90-1AAE613FE477}" srcOrd="6" destOrd="0" presId="urn:microsoft.com/office/officeart/2008/layout/VerticalCurvedList"/>
    <dgm:cxn modelId="{08D16988-7015-48F8-B34F-A3679FA858FE}" type="presParOf" srcId="{BC7A85A1-C7F5-4A0B-8B90-1AAE613FE477}" destId="{2B4AA148-5FAA-49A7-8F02-DBC2E32FEB73}" srcOrd="0" destOrd="0" presId="urn:microsoft.com/office/officeart/2008/layout/VerticalCurvedList"/>
    <dgm:cxn modelId="{23D468F5-69AB-4211-A58E-18BCB87F8E5D}" type="presParOf" srcId="{F858ECD8-CB61-4B2B-87C9-DD8231E3021C}" destId="{AAC8CEDB-5959-47C1-8FB7-5BA83EC69638}" srcOrd="7" destOrd="0" presId="urn:microsoft.com/office/officeart/2008/layout/VerticalCurvedList"/>
    <dgm:cxn modelId="{A95DCAE4-3E55-46DE-826E-F9298CDD5F71}" type="presParOf" srcId="{F858ECD8-CB61-4B2B-87C9-DD8231E3021C}" destId="{D440EA29-D7AC-4DC2-B257-83549D727F07}" srcOrd="8" destOrd="0" presId="urn:microsoft.com/office/officeart/2008/layout/VerticalCurvedList"/>
    <dgm:cxn modelId="{D7562827-AE54-4B30-AB86-CAC4AD3EDF50}" type="presParOf" srcId="{D440EA29-D7AC-4DC2-B257-83549D727F07}" destId="{58DC948D-0FD3-479C-961F-770C1D1AA544}" srcOrd="0" destOrd="0" presId="urn:microsoft.com/office/officeart/2008/layout/VerticalCurvedList"/>
    <dgm:cxn modelId="{2A4D6451-1A69-4F0A-92FB-EE8C1FDF3F23}" type="presParOf" srcId="{F858ECD8-CB61-4B2B-87C9-DD8231E3021C}" destId="{BDF46751-E2C3-4164-A9E2-7279DF69DD88}" srcOrd="9" destOrd="0" presId="urn:microsoft.com/office/officeart/2008/layout/VerticalCurvedList"/>
    <dgm:cxn modelId="{377FC363-7C37-4BFB-8723-0BA6B7E43C88}" type="presParOf" srcId="{F858ECD8-CB61-4B2B-87C9-DD8231E3021C}" destId="{2E4DFC6E-B2C1-443C-9F9E-4F9E628BD9D4}" srcOrd="10" destOrd="0" presId="urn:microsoft.com/office/officeart/2008/layout/VerticalCurvedList"/>
    <dgm:cxn modelId="{661872EE-DB89-474E-8155-CD525FE96293}" type="presParOf" srcId="{2E4DFC6E-B2C1-443C-9F9E-4F9E628BD9D4}" destId="{97C703EA-E56D-4C7D-8A5F-EB6B425D573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4A8E2-07CC-4110-8900-040F9720F739}">
      <dsp:nvSpPr>
        <dsp:cNvPr id="0" name=""/>
        <dsp:cNvSpPr/>
      </dsp:nvSpPr>
      <dsp:spPr>
        <a:xfrm>
          <a:off x="1815883" y="0"/>
          <a:ext cx="6386945" cy="638694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29FCF-B8CB-411D-8108-EF06D8211A46}">
      <dsp:nvSpPr>
        <dsp:cNvPr id="0" name=""/>
        <dsp:cNvSpPr/>
      </dsp:nvSpPr>
      <dsp:spPr>
        <a:xfrm>
          <a:off x="2422643" y="606759"/>
          <a:ext cx="2490908" cy="24909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La Inteligencia de negocios se define como la habilidad corporativa para tomar decisiones utilizando tecnología y herramientas que apoyen el objetivo. (Rosado, 2010)</a:t>
          </a:r>
          <a:endParaRPr lang="es-EC" sz="1300" kern="1200" dirty="0"/>
        </a:p>
      </dsp:txBody>
      <dsp:txXfrm>
        <a:off x="2544239" y="728355"/>
        <a:ext cx="2247716" cy="2247716"/>
      </dsp:txXfrm>
    </dsp:sp>
    <dsp:sp modelId="{D57D5B1C-7F18-4478-B3F5-09E5890847B6}">
      <dsp:nvSpPr>
        <dsp:cNvPr id="0" name=""/>
        <dsp:cNvSpPr/>
      </dsp:nvSpPr>
      <dsp:spPr>
        <a:xfrm>
          <a:off x="5105160" y="606759"/>
          <a:ext cx="2490908" cy="24909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identificar la influencia de este sistema en las decisiones gerenciales del comercio internacional en el campo de la perfumería</a:t>
          </a:r>
          <a:endParaRPr lang="es-EC" sz="1300" kern="1200" dirty="0"/>
        </a:p>
      </dsp:txBody>
      <dsp:txXfrm>
        <a:off x="5226756" y="728355"/>
        <a:ext cx="2247716" cy="2247716"/>
      </dsp:txXfrm>
    </dsp:sp>
    <dsp:sp modelId="{8A9E6753-AFC9-449D-BD2B-B1217FE15C39}">
      <dsp:nvSpPr>
        <dsp:cNvPr id="0" name=""/>
        <dsp:cNvSpPr/>
      </dsp:nvSpPr>
      <dsp:spPr>
        <a:xfrm>
          <a:off x="2422643" y="3289276"/>
          <a:ext cx="2490908" cy="24909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El comercio de esencias para base de perfumera registra movimientos importantes para el desarrollo de medianas y pequeñas empresas del Ecuador.</a:t>
          </a:r>
          <a:endParaRPr lang="es-EC" sz="1300" kern="1200" dirty="0"/>
        </a:p>
      </dsp:txBody>
      <dsp:txXfrm>
        <a:off x="2544239" y="3410872"/>
        <a:ext cx="2247716" cy="2247716"/>
      </dsp:txXfrm>
    </dsp:sp>
    <dsp:sp modelId="{0EE3DAAF-E890-4F5A-A132-C514C1AAC532}">
      <dsp:nvSpPr>
        <dsp:cNvPr id="0" name=""/>
        <dsp:cNvSpPr/>
      </dsp:nvSpPr>
      <dsp:spPr>
        <a:xfrm>
          <a:off x="5105160" y="3289276"/>
          <a:ext cx="2490908" cy="24909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la base de datos se orienta a responder cuestionamientos como: ¿Existen montos superiores o inferiores según países de procedencia?, ¿las importaciones o exportaciones en peso difieren por vía de ingreso?, ¿la relación clientes proveedores es unidireccional?.</a:t>
          </a:r>
          <a:endParaRPr lang="es-EC" sz="1300" kern="1200" dirty="0"/>
        </a:p>
      </dsp:txBody>
      <dsp:txXfrm>
        <a:off x="5226756" y="3410872"/>
        <a:ext cx="2247716" cy="22477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D7EF0-FB79-4E4E-8380-759EF51F1A07}">
      <dsp:nvSpPr>
        <dsp:cNvPr id="0" name=""/>
        <dsp:cNvSpPr/>
      </dsp:nvSpPr>
      <dsp:spPr>
        <a:xfrm>
          <a:off x="0" y="0"/>
          <a:ext cx="8515905" cy="1633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Investigación cuantitativa descriptiva de </a:t>
          </a:r>
          <a:r>
            <a:rPr lang="es-EC" sz="1600" kern="1200" dirty="0" err="1" smtClean="0"/>
            <a:t>Sampieri</a:t>
          </a:r>
          <a:r>
            <a:rPr lang="es-EC" sz="1600" kern="1200" dirty="0" smtClean="0"/>
            <a:t>, se recopilan datos, se depuran analizan y transforman.</a:t>
          </a:r>
          <a:endParaRPr lang="es-EC" sz="1600" kern="1200" dirty="0"/>
        </a:p>
      </dsp:txBody>
      <dsp:txXfrm>
        <a:off x="47842" y="47842"/>
        <a:ext cx="6753284" cy="1537766"/>
      </dsp:txXfrm>
    </dsp:sp>
    <dsp:sp modelId="{3D175038-5662-4C47-AE13-2A3C99E7D4F5}">
      <dsp:nvSpPr>
        <dsp:cNvPr id="0" name=""/>
        <dsp:cNvSpPr/>
      </dsp:nvSpPr>
      <dsp:spPr>
        <a:xfrm>
          <a:off x="751403" y="1905692"/>
          <a:ext cx="8515905" cy="1633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713465"/>
                <a:satOff val="14452"/>
                <a:lumOff val="-1569"/>
                <a:alphaOff val="0"/>
                <a:tint val="96000"/>
                <a:lumMod val="102000"/>
              </a:schemeClr>
            </a:gs>
            <a:gs pos="100000">
              <a:schemeClr val="accent4">
                <a:hueOff val="-6713465"/>
                <a:satOff val="14452"/>
                <a:lumOff val="-1569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Teoría de conjuntos de Greg Cantor, conjuga el modelo relacional de grandes bases de datos de </a:t>
          </a:r>
          <a:r>
            <a:rPr lang="es-EC" sz="1600" kern="1200" dirty="0" err="1" smtClean="0"/>
            <a:t>Codd</a:t>
          </a:r>
          <a:r>
            <a:rPr lang="es-EC" sz="1600" kern="1200" dirty="0" smtClean="0"/>
            <a:t> y lógica de predicados, transformando la información en cubos relacionales, que son combinación de conjuntos depurados y analizados de la información de la partida arancelaria, cifras monetarias, pesos, pases de destino y procedencia, puestos de embarque, aduanas de ingreso y salida, empresas de transporte, agente afianzado. </a:t>
          </a:r>
          <a:endParaRPr lang="es-EC" sz="1600" kern="1200" dirty="0"/>
        </a:p>
      </dsp:txBody>
      <dsp:txXfrm>
        <a:off x="799245" y="1953534"/>
        <a:ext cx="6607074" cy="1537766"/>
      </dsp:txXfrm>
    </dsp:sp>
    <dsp:sp modelId="{3BBB0186-7AEF-4846-A4D1-E411306C768E}">
      <dsp:nvSpPr>
        <dsp:cNvPr id="0" name=""/>
        <dsp:cNvSpPr/>
      </dsp:nvSpPr>
      <dsp:spPr>
        <a:xfrm>
          <a:off x="1502806" y="3811385"/>
          <a:ext cx="8515905" cy="1633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3426931"/>
                <a:satOff val="28904"/>
                <a:lumOff val="-3138"/>
                <a:alphaOff val="0"/>
                <a:tint val="96000"/>
                <a:lumMod val="102000"/>
              </a:schemeClr>
            </a:gs>
            <a:gs pos="100000">
              <a:schemeClr val="accent4">
                <a:hueOff val="-13426931"/>
                <a:satOff val="28904"/>
                <a:lumOff val="-3138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Realización de entrevistas a las personas encargadas del área de comercio exterior de 3 empresas importadoras.</a:t>
          </a:r>
          <a:endParaRPr lang="es-EC" sz="1600" kern="1200" dirty="0"/>
        </a:p>
      </dsp:txBody>
      <dsp:txXfrm>
        <a:off x="1550648" y="3859227"/>
        <a:ext cx="6607074" cy="1537766"/>
      </dsp:txXfrm>
    </dsp:sp>
    <dsp:sp modelId="{1A0240C6-9197-4721-951B-1AB74823F15F}">
      <dsp:nvSpPr>
        <dsp:cNvPr id="0" name=""/>
        <dsp:cNvSpPr/>
      </dsp:nvSpPr>
      <dsp:spPr>
        <a:xfrm>
          <a:off x="7454162" y="1238700"/>
          <a:ext cx="1061743" cy="106174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>
        <a:off x="7693054" y="1238700"/>
        <a:ext cx="583959" cy="798962"/>
      </dsp:txXfrm>
    </dsp:sp>
    <dsp:sp modelId="{260F1735-80A5-439F-B320-A280A7BA10FF}">
      <dsp:nvSpPr>
        <dsp:cNvPr id="0" name=""/>
        <dsp:cNvSpPr/>
      </dsp:nvSpPr>
      <dsp:spPr>
        <a:xfrm>
          <a:off x="8205565" y="3133503"/>
          <a:ext cx="1061743" cy="106174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3902129"/>
            <a:satOff val="24403"/>
            <a:lumOff val="93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-13902129"/>
              <a:satOff val="24403"/>
              <a:lumOff val="93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>
        <a:off x="8444457" y="3133503"/>
        <a:ext cx="583959" cy="7989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8620D-14FA-44EA-9EBF-EDB4D6B4AB45}">
      <dsp:nvSpPr>
        <dsp:cNvPr id="0" name=""/>
        <dsp:cNvSpPr/>
      </dsp:nvSpPr>
      <dsp:spPr>
        <a:xfrm>
          <a:off x="-5717693" y="-875188"/>
          <a:ext cx="6807284" cy="6807284"/>
        </a:xfrm>
        <a:prstGeom prst="blockArc">
          <a:avLst>
            <a:gd name="adj1" fmla="val 18900000"/>
            <a:gd name="adj2" fmla="val 2700000"/>
            <a:gd name="adj3" fmla="val 317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7BF53D-648F-4DBD-8383-0E2A93E90C23}">
      <dsp:nvSpPr>
        <dsp:cNvPr id="0" name=""/>
        <dsp:cNvSpPr/>
      </dsp:nvSpPr>
      <dsp:spPr>
        <a:xfrm>
          <a:off x="476288" y="315955"/>
          <a:ext cx="9471554" cy="632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90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Las decisiones gerenciales se apoyan en la inteligencia de negocios que se aplica a las esencias para base de perfumería.</a:t>
          </a:r>
          <a:endParaRPr lang="es-EC" sz="1300" kern="1200" dirty="0"/>
        </a:p>
      </dsp:txBody>
      <dsp:txXfrm>
        <a:off x="476288" y="315955"/>
        <a:ext cx="9471554" cy="632315"/>
      </dsp:txXfrm>
    </dsp:sp>
    <dsp:sp modelId="{A86BDF60-A327-4CC0-81F1-056CB1E4B9A9}">
      <dsp:nvSpPr>
        <dsp:cNvPr id="0" name=""/>
        <dsp:cNvSpPr/>
      </dsp:nvSpPr>
      <dsp:spPr>
        <a:xfrm>
          <a:off x="81091" y="236916"/>
          <a:ext cx="790394" cy="7903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21203-DCDB-4B9D-B541-92779E789387}">
      <dsp:nvSpPr>
        <dsp:cNvPr id="0" name=""/>
        <dsp:cNvSpPr/>
      </dsp:nvSpPr>
      <dsp:spPr>
        <a:xfrm>
          <a:off x="1000256" y="1264125"/>
          <a:ext cx="9018455" cy="632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90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Los montos de importación del sector alcanzan un valor de $11,178, 999.88 USD equivalente a 317903,02 kg. </a:t>
          </a:r>
          <a:endParaRPr lang="es-EC" sz="1300" kern="1200" dirty="0"/>
        </a:p>
      </dsp:txBody>
      <dsp:txXfrm>
        <a:off x="1000256" y="1264125"/>
        <a:ext cx="9018455" cy="632315"/>
      </dsp:txXfrm>
    </dsp:sp>
    <dsp:sp modelId="{0E0A13C0-FB49-4DB8-B40C-492932D7FE76}">
      <dsp:nvSpPr>
        <dsp:cNvPr id="0" name=""/>
        <dsp:cNvSpPr/>
      </dsp:nvSpPr>
      <dsp:spPr>
        <a:xfrm>
          <a:off x="534190" y="1185086"/>
          <a:ext cx="790394" cy="7903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8826C-9E7A-4CD2-AAAC-0A436E8BB648}">
      <dsp:nvSpPr>
        <dsp:cNvPr id="0" name=""/>
        <dsp:cNvSpPr/>
      </dsp:nvSpPr>
      <dsp:spPr>
        <a:xfrm>
          <a:off x="1068452" y="2212296"/>
          <a:ext cx="8879390" cy="632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90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smtClean="0"/>
            <a:t>El 40% de importadores practican contratos con cláusulas de exclusividad con sus proveedores, dificultando el acceso a estos mercados.</a:t>
          </a:r>
          <a:endParaRPr lang="es-EC" sz="1300" kern="1200"/>
        </a:p>
      </dsp:txBody>
      <dsp:txXfrm>
        <a:off x="1068452" y="2212296"/>
        <a:ext cx="8879390" cy="632315"/>
      </dsp:txXfrm>
    </dsp:sp>
    <dsp:sp modelId="{2B4AA148-5FAA-49A7-8F02-DBC2E32FEB73}">
      <dsp:nvSpPr>
        <dsp:cNvPr id="0" name=""/>
        <dsp:cNvSpPr/>
      </dsp:nvSpPr>
      <dsp:spPr>
        <a:xfrm>
          <a:off x="673255" y="2133256"/>
          <a:ext cx="790394" cy="7903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C8CEDB-5959-47C1-8FB7-5BA83EC69638}">
      <dsp:nvSpPr>
        <dsp:cNvPr id="0" name=""/>
        <dsp:cNvSpPr/>
      </dsp:nvSpPr>
      <dsp:spPr>
        <a:xfrm>
          <a:off x="929387" y="3160466"/>
          <a:ext cx="9018455" cy="632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90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smtClean="0"/>
            <a:t>Las entrevistas realizadas revelan que el transporte se lo realizan por lo general utilizando los servicios de consolidación de carga, se toma en cuenta los costos.</a:t>
          </a:r>
          <a:endParaRPr lang="es-EC" sz="1300" kern="1200"/>
        </a:p>
      </dsp:txBody>
      <dsp:txXfrm>
        <a:off x="929387" y="3160466"/>
        <a:ext cx="9018455" cy="632315"/>
      </dsp:txXfrm>
    </dsp:sp>
    <dsp:sp modelId="{58DC948D-0FD3-479C-961F-770C1D1AA544}">
      <dsp:nvSpPr>
        <dsp:cNvPr id="0" name=""/>
        <dsp:cNvSpPr/>
      </dsp:nvSpPr>
      <dsp:spPr>
        <a:xfrm>
          <a:off x="534190" y="3081426"/>
          <a:ext cx="790394" cy="7903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46751-E2C3-4164-A9E2-7279DF69DD88}">
      <dsp:nvSpPr>
        <dsp:cNvPr id="0" name=""/>
        <dsp:cNvSpPr/>
      </dsp:nvSpPr>
      <dsp:spPr>
        <a:xfrm>
          <a:off x="476288" y="4108636"/>
          <a:ext cx="9471554" cy="632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90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En el campo de las exportaciones, no existe oferta exportable para la partida, y las empresas que se registran en las bases de datos son las multinacionales que se dedican a realizar transferencias entre compañías. </a:t>
          </a:r>
          <a:r>
            <a:rPr lang="es-EC" sz="1300" kern="1200" dirty="0" err="1" smtClean="0"/>
            <a:t>Yanbal</a:t>
          </a:r>
          <a:r>
            <a:rPr lang="es-EC" sz="1300" kern="1200" dirty="0" smtClean="0"/>
            <a:t> y Grupo </a:t>
          </a:r>
          <a:r>
            <a:rPr lang="es-EC" sz="1300" kern="1200" dirty="0" err="1" smtClean="0"/>
            <a:t>Transbel</a:t>
          </a:r>
          <a:r>
            <a:rPr lang="es-EC" sz="1300" kern="1200" dirty="0" smtClean="0"/>
            <a:t> (</a:t>
          </a:r>
          <a:r>
            <a:rPr lang="es-EC" sz="1300" kern="1200" dirty="0" err="1" smtClean="0"/>
            <a:t>Belcorp</a:t>
          </a:r>
          <a:r>
            <a:rPr lang="es-EC" sz="1300" kern="1200" dirty="0" smtClean="0"/>
            <a:t>).</a:t>
          </a:r>
          <a:endParaRPr lang="es-EC" sz="1300" kern="1200" dirty="0"/>
        </a:p>
      </dsp:txBody>
      <dsp:txXfrm>
        <a:off x="476288" y="4108636"/>
        <a:ext cx="9471554" cy="632315"/>
      </dsp:txXfrm>
    </dsp:sp>
    <dsp:sp modelId="{97C703EA-E56D-4C7D-8A5F-EB6B425D5730}">
      <dsp:nvSpPr>
        <dsp:cNvPr id="0" name=""/>
        <dsp:cNvSpPr/>
      </dsp:nvSpPr>
      <dsp:spPr>
        <a:xfrm>
          <a:off x="81091" y="4029597"/>
          <a:ext cx="790394" cy="7903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57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04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94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29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15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151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10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351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7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33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8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29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74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83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3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990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88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76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2482584" y="1349830"/>
            <a:ext cx="9709416" cy="5508170"/>
          </a:xfrm>
        </p:spPr>
        <p:txBody>
          <a:bodyPr>
            <a:noAutofit/>
          </a:bodyPr>
          <a:lstStyle/>
          <a:p>
            <a:pPr algn="ctr"/>
            <a:r>
              <a:rPr lang="es-EC" sz="3000" b="1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Departamento de Ciencias Económicas, Administrativas y </a:t>
            </a:r>
            <a:r>
              <a:rPr lang="es-EC" sz="3000" b="1" smtClean="0">
                <a:latin typeface="Candara" panose="020E0502030303020204" pitchFamily="34" charset="0"/>
                <a:cs typeface="Times New Roman" panose="02020603050405020304" pitchFamily="18" charset="0"/>
              </a:rPr>
              <a:t>de Comercio</a:t>
            </a:r>
            <a:br>
              <a:rPr lang="es-EC" sz="3000" b="1" smtClean="0">
                <a:latin typeface="Candara" panose="020E0502030303020204" pitchFamily="34" charset="0"/>
                <a:cs typeface="Times New Roman" panose="02020603050405020304" pitchFamily="18" charset="0"/>
              </a:rPr>
            </a:br>
            <a:r>
              <a:rPr lang="es-EC" sz="3000" b="1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/>
            </a:r>
            <a:br>
              <a:rPr lang="es-EC" sz="3000" b="1" dirty="0" smtClean="0">
                <a:latin typeface="Candara" panose="020E0502030303020204" pitchFamily="34" charset="0"/>
                <a:cs typeface="Times New Roman" panose="02020603050405020304" pitchFamily="18" charset="0"/>
              </a:rPr>
            </a:br>
            <a:r>
              <a:rPr lang="es-EC" sz="3000" b="1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Carrera de Comercio Exterior y Negociación Internacional</a:t>
            </a:r>
            <a:br>
              <a:rPr lang="es-EC" sz="3000" b="1" dirty="0" smtClean="0">
                <a:latin typeface="Candara" panose="020E0502030303020204" pitchFamily="34" charset="0"/>
                <a:cs typeface="Times New Roman" panose="02020603050405020304" pitchFamily="18" charset="0"/>
              </a:rPr>
            </a:br>
            <a:r>
              <a:rPr lang="es-EC" sz="3000" b="1" dirty="0">
                <a:latin typeface="Candara" panose="020E0502030303020204" pitchFamily="34" charset="0"/>
                <a:cs typeface="Times New Roman" panose="02020603050405020304" pitchFamily="18" charset="0"/>
              </a:rPr>
              <a:t/>
            </a:r>
            <a:br>
              <a:rPr lang="es-EC" sz="3000" b="1" dirty="0">
                <a:latin typeface="Candara" panose="020E0502030303020204" pitchFamily="34" charset="0"/>
                <a:cs typeface="Times New Roman" panose="02020603050405020304" pitchFamily="18" charset="0"/>
              </a:rPr>
            </a:br>
            <a:r>
              <a:rPr lang="es-EC" sz="3000" b="1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Tema: Inteligencia de Negocios en el Comercio Internacional de esencias para base de perfumería de la </a:t>
            </a:r>
            <a:r>
              <a:rPr lang="es-EC" sz="3000" b="1" smtClean="0">
                <a:latin typeface="Candara" panose="020E0502030303020204" pitchFamily="34" charset="0"/>
                <a:cs typeface="Times New Roman" panose="02020603050405020304" pitchFamily="18" charset="0"/>
              </a:rPr>
              <a:t>partida 3302.90.00</a:t>
            </a:r>
            <a:r>
              <a:rPr lang="es-EC" sz="3000" b="1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/>
            </a:r>
            <a:br>
              <a:rPr lang="es-EC" sz="3000" b="1" dirty="0" smtClean="0">
                <a:latin typeface="Candara" panose="020E0502030303020204" pitchFamily="34" charset="0"/>
                <a:cs typeface="Times New Roman" panose="02020603050405020304" pitchFamily="18" charset="0"/>
              </a:rPr>
            </a:br>
            <a:r>
              <a:rPr lang="es-EC" sz="3000" b="1" dirty="0">
                <a:latin typeface="Candara" panose="020E0502030303020204" pitchFamily="34" charset="0"/>
                <a:cs typeface="Times New Roman" panose="02020603050405020304" pitchFamily="18" charset="0"/>
              </a:rPr>
              <a:t/>
            </a:r>
            <a:br>
              <a:rPr lang="es-EC" sz="3000" b="1" dirty="0">
                <a:latin typeface="Candara" panose="020E0502030303020204" pitchFamily="34" charset="0"/>
                <a:cs typeface="Times New Roman" panose="02020603050405020304" pitchFamily="18" charset="0"/>
              </a:rPr>
            </a:br>
            <a:r>
              <a:rPr lang="es-EC" sz="3000" b="1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Autor: Andrea  Rosero</a:t>
            </a:r>
            <a:br>
              <a:rPr lang="es-EC" sz="3000" b="1" dirty="0" smtClean="0">
                <a:latin typeface="Candara" panose="020E0502030303020204" pitchFamily="34" charset="0"/>
                <a:cs typeface="Times New Roman" panose="02020603050405020304" pitchFamily="18" charset="0"/>
              </a:rPr>
            </a:br>
            <a:r>
              <a:rPr lang="es-EC" sz="3000" b="1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/>
            </a:r>
            <a:br>
              <a:rPr lang="es-EC" sz="3000" b="1" dirty="0" smtClean="0">
                <a:latin typeface="Candara" panose="020E0502030303020204" pitchFamily="34" charset="0"/>
                <a:cs typeface="Times New Roman" panose="02020603050405020304" pitchFamily="18" charset="0"/>
              </a:rPr>
            </a:br>
            <a:r>
              <a:rPr lang="es-EC" sz="3000" b="1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Director: Ing. Jorge Ojeda.  </a:t>
            </a:r>
            <a:endParaRPr lang="es-EC" sz="3000" b="1" dirty="0"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acreditacion.espe.edu.ec/wp-content/themes/grandcollege/images/default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335" y="155809"/>
            <a:ext cx="5264342" cy="119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73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760821"/>
              </p:ext>
            </p:extLst>
          </p:nvPr>
        </p:nvGraphicFramePr>
        <p:xfrm>
          <a:off x="1484312" y="471055"/>
          <a:ext cx="10018712" cy="6386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2" y="256310"/>
            <a:ext cx="10018713" cy="879764"/>
          </a:xfrm>
        </p:spPr>
        <p:txBody>
          <a:bodyPr/>
          <a:lstStyle/>
          <a:p>
            <a:r>
              <a:rPr lang="es-EC" dirty="0" smtClean="0"/>
              <a:t>INTRODUCCIÓN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5814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010786" y="332508"/>
            <a:ext cx="8326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dirty="0" smtClean="0"/>
              <a:t>METODOLOGIA</a:t>
            </a:r>
            <a:endParaRPr lang="es-EC" sz="3200" dirty="0"/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125630"/>
              </p:ext>
            </p:extLst>
          </p:nvPr>
        </p:nvGraphicFramePr>
        <p:xfrm>
          <a:off x="1484313" y="1233055"/>
          <a:ext cx="10018712" cy="544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079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555" y="74950"/>
            <a:ext cx="6667587" cy="464585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989364" y="74950"/>
            <a:ext cx="8589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/>
              <a:t>RESULTADOS</a:t>
            </a:r>
            <a:endParaRPr lang="es-EC" sz="3200" b="1" dirty="0"/>
          </a:p>
        </p:txBody>
      </p:sp>
      <p:pic>
        <p:nvPicPr>
          <p:cNvPr id="9" name="Picture 4" descr="https://bay172.afx.ms/att/GetInline.aspx?messageid=228d02a1-b808-11e5-b1ed-00215ad8149a&amp;attindex=0&amp;cp=-1&amp;attdepth=0&amp;imgsrc=cid%3aB2C7E2F1-4A6D-40C4-ADCA-76A6BE56A5D4&amp;cid=02cdb1a0e756c456&amp;hm__login=landy_rb&amp;hm__domain=hotmail.com&amp;ip=10.111.80.8&amp;d=d2662&amp;mf=0&amp;hm__ts=Mon%2c%2011%20Jan%202016%2002%3a08%3a46%20GMT&amp;st=landy_rb&amp;hm__ha=01_9cb1f602728cd3714edd6963630e9d8bed2b885ec50174a655119c3e2aa15883&amp;oneredir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431" y="-21246379"/>
            <a:ext cx="2596808" cy="457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350" y="367338"/>
            <a:ext cx="3073211" cy="50141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8457" y="4820116"/>
            <a:ext cx="3497450" cy="203788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5014" y="4699099"/>
            <a:ext cx="3251921" cy="188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9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2" y="374073"/>
            <a:ext cx="10018713" cy="734292"/>
          </a:xfrm>
        </p:spPr>
        <p:txBody>
          <a:bodyPr/>
          <a:lstStyle/>
          <a:p>
            <a:r>
              <a:rPr lang="es-EC" dirty="0" smtClean="0"/>
              <a:t>DISCUSION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102818"/>
              </p:ext>
            </p:extLst>
          </p:nvPr>
        </p:nvGraphicFramePr>
        <p:xfrm>
          <a:off x="1484312" y="1108365"/>
          <a:ext cx="10018712" cy="5056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618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858983"/>
            <a:ext cx="9086708" cy="4558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4000" dirty="0" smtClean="0"/>
              <a:t>MUCHAS GRACIAS</a:t>
            </a:r>
          </a:p>
          <a:p>
            <a:pPr marL="0" indent="0" algn="ctr">
              <a:buNone/>
            </a:pPr>
            <a:endParaRPr lang="es-EC" sz="4000" dirty="0"/>
          </a:p>
          <a:p>
            <a:pPr marL="0" indent="0" algn="ctr">
              <a:buNone/>
            </a:pPr>
            <a:r>
              <a:rPr lang="es-EC" sz="4000" dirty="0" smtClean="0"/>
              <a:t>ANDREA ROSERO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251013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Paralaje</Template>
  <TotalTime>415</TotalTime>
  <Words>371</Words>
  <Application>Microsoft Office PowerPoint</Application>
  <PresentationFormat>Panorámica</PresentationFormat>
  <Paragraphs>20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Candara</vt:lpstr>
      <vt:lpstr>Corbel</vt:lpstr>
      <vt:lpstr>Times New Roman</vt:lpstr>
      <vt:lpstr>Parallax</vt:lpstr>
      <vt:lpstr>Departamento de Ciencias Económicas, Administrativas y de Comercio  Carrera de Comercio Exterior y Negociación Internacional  Tema: Inteligencia de Negocios en el Comercio Internacional de esencias para base de perfumería de la partida 3302.90.00  Autor: Andrea  Rosero  Director: Ing. Jorge Ojeda.  </vt:lpstr>
      <vt:lpstr>INTRODUCCIÓN</vt:lpstr>
      <vt:lpstr>Presentación de PowerPoint</vt:lpstr>
      <vt:lpstr>Presentación de PowerPoint</vt:lpstr>
      <vt:lpstr>DISCUSION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Ciencias Económicas y Administrativas Carrera de Comercio Exterior y Negociación Internacional  Tema: Inteligencia de Negocios en el Comercio Internacional de esencias para base de perfumería de la partida 33029000  Autor: Andrea  Rosero  Director: Ing. Jorge Ojeda.</dc:title>
  <dc:creator>Andrea Rosero</dc:creator>
  <cp:lastModifiedBy>Andrea Rosero</cp:lastModifiedBy>
  <cp:revision>26</cp:revision>
  <dcterms:created xsi:type="dcterms:W3CDTF">2016-01-04T00:34:24Z</dcterms:created>
  <dcterms:modified xsi:type="dcterms:W3CDTF">2016-01-19T13:53:02Z</dcterms:modified>
</cp:coreProperties>
</file>