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4.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5.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6.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7.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8.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9.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20.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1.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3.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4.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5.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6.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xml" ContentType="application/vnd.openxmlformats-officedocument.presentationml.notesSlide+xml"/>
  <Override PartName="/ppt/diagrams/data27.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8.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xml" ContentType="application/vnd.openxmlformats-officedocument.presentationml.notesSlide+xml"/>
  <Override PartName="/ppt/diagrams/data29.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30.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1.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2.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3.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xml" ContentType="application/vnd.openxmlformats-officedocument.presentationml.notesSlide+xml"/>
  <Override PartName="/ppt/diagrams/data34.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5.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6.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data13.xml" ContentType="application/vnd.openxmlformats-officedocument.drawingml.diagramData+xml"/>
  <Override PartName="/ppt/diagrams/data10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88"/>
  </p:notesMasterIdLst>
  <p:sldIdLst>
    <p:sldId id="257" r:id="rId2"/>
    <p:sldId id="369" r:id="rId3"/>
    <p:sldId id="264" r:id="rId4"/>
    <p:sldId id="667" r:id="rId5"/>
    <p:sldId id="372" r:id="rId6"/>
    <p:sldId id="716" r:id="rId7"/>
    <p:sldId id="717" r:id="rId8"/>
    <p:sldId id="749" r:id="rId9"/>
    <p:sldId id="750" r:id="rId10"/>
    <p:sldId id="751" r:id="rId11"/>
    <p:sldId id="752" r:id="rId12"/>
    <p:sldId id="718" r:id="rId13"/>
    <p:sldId id="415" r:id="rId14"/>
    <p:sldId id="414" r:id="rId15"/>
    <p:sldId id="715" r:id="rId16"/>
    <p:sldId id="669" r:id="rId17"/>
    <p:sldId id="671" r:id="rId18"/>
    <p:sldId id="672" r:id="rId19"/>
    <p:sldId id="513" r:id="rId20"/>
    <p:sldId id="674" r:id="rId21"/>
    <p:sldId id="713" r:id="rId22"/>
    <p:sldId id="719" r:id="rId23"/>
    <p:sldId id="720" r:id="rId24"/>
    <p:sldId id="721" r:id="rId25"/>
    <p:sldId id="722" r:id="rId26"/>
    <p:sldId id="723" r:id="rId27"/>
    <p:sldId id="724" r:id="rId28"/>
    <p:sldId id="725" r:id="rId29"/>
    <p:sldId id="726" r:id="rId30"/>
    <p:sldId id="727" r:id="rId31"/>
    <p:sldId id="728" r:id="rId32"/>
    <p:sldId id="729" r:id="rId33"/>
    <p:sldId id="730" r:id="rId34"/>
    <p:sldId id="731" r:id="rId35"/>
    <p:sldId id="732" r:id="rId36"/>
    <p:sldId id="733" r:id="rId37"/>
    <p:sldId id="734" r:id="rId38"/>
    <p:sldId id="735" r:id="rId39"/>
    <p:sldId id="736" r:id="rId40"/>
    <p:sldId id="737" r:id="rId41"/>
    <p:sldId id="738" r:id="rId42"/>
    <p:sldId id="739" r:id="rId43"/>
    <p:sldId id="740" r:id="rId44"/>
    <p:sldId id="741" r:id="rId45"/>
    <p:sldId id="742" r:id="rId46"/>
    <p:sldId id="743" r:id="rId47"/>
    <p:sldId id="744" r:id="rId48"/>
    <p:sldId id="745" r:id="rId49"/>
    <p:sldId id="746" r:id="rId50"/>
    <p:sldId id="747" r:id="rId51"/>
    <p:sldId id="748" r:id="rId52"/>
    <p:sldId id="462" r:id="rId53"/>
    <p:sldId id="755" r:id="rId54"/>
    <p:sldId id="435" r:id="rId55"/>
    <p:sldId id="595" r:id="rId56"/>
    <p:sldId id="676" r:id="rId57"/>
    <p:sldId id="754" r:id="rId58"/>
    <p:sldId id="753" r:id="rId59"/>
    <p:sldId id="680" r:id="rId60"/>
    <p:sldId id="679" r:id="rId61"/>
    <p:sldId id="681" r:id="rId62"/>
    <p:sldId id="682" r:id="rId63"/>
    <p:sldId id="683" r:id="rId64"/>
    <p:sldId id="684" r:id="rId65"/>
    <p:sldId id="602" r:id="rId66"/>
    <p:sldId id="686" r:id="rId67"/>
    <p:sldId id="687" r:id="rId68"/>
    <p:sldId id="688" r:id="rId69"/>
    <p:sldId id="708" r:id="rId70"/>
    <p:sldId id="709" r:id="rId71"/>
    <p:sldId id="689" r:id="rId72"/>
    <p:sldId id="690" r:id="rId73"/>
    <p:sldId id="691" r:id="rId74"/>
    <p:sldId id="693" r:id="rId75"/>
    <p:sldId id="692" r:id="rId76"/>
    <p:sldId id="603" r:id="rId77"/>
    <p:sldId id="694" r:id="rId78"/>
    <p:sldId id="695" r:id="rId79"/>
    <p:sldId id="697" r:id="rId80"/>
    <p:sldId id="698" r:id="rId81"/>
    <p:sldId id="699" r:id="rId82"/>
    <p:sldId id="703" r:id="rId83"/>
    <p:sldId id="704" r:id="rId84"/>
    <p:sldId id="705" r:id="rId85"/>
    <p:sldId id="706" r:id="rId86"/>
    <p:sldId id="707" r:id="rId8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A16A34B-1106-4D0E-AB43-D3CEE91F681C}">
          <p14:sldIdLst>
            <p14:sldId id="257"/>
            <p14:sldId id="369"/>
            <p14:sldId id="264"/>
            <p14:sldId id="667"/>
            <p14:sldId id="372"/>
            <p14:sldId id="716"/>
            <p14:sldId id="717"/>
            <p14:sldId id="749"/>
            <p14:sldId id="750"/>
            <p14:sldId id="751"/>
            <p14:sldId id="752"/>
            <p14:sldId id="718"/>
            <p14:sldId id="415"/>
            <p14:sldId id="414"/>
            <p14:sldId id="715"/>
            <p14:sldId id="669"/>
            <p14:sldId id="671"/>
            <p14:sldId id="672"/>
            <p14:sldId id="513"/>
            <p14:sldId id="674"/>
            <p14:sldId id="713"/>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462"/>
            <p14:sldId id="755"/>
            <p14:sldId id="435"/>
            <p14:sldId id="595"/>
            <p14:sldId id="676"/>
            <p14:sldId id="754"/>
            <p14:sldId id="753"/>
            <p14:sldId id="680"/>
            <p14:sldId id="679"/>
          </p14:sldIdLst>
        </p14:section>
        <p14:section name="Sección sin título" id="{D61B2F8B-36B0-4503-B41B-778871B32026}">
          <p14:sldIdLst>
            <p14:sldId id="681"/>
            <p14:sldId id="682"/>
            <p14:sldId id="683"/>
            <p14:sldId id="684"/>
            <p14:sldId id="602"/>
            <p14:sldId id="686"/>
            <p14:sldId id="687"/>
            <p14:sldId id="688"/>
            <p14:sldId id="708"/>
            <p14:sldId id="709"/>
            <p14:sldId id="689"/>
            <p14:sldId id="690"/>
            <p14:sldId id="691"/>
            <p14:sldId id="693"/>
            <p14:sldId id="692"/>
            <p14:sldId id="603"/>
            <p14:sldId id="694"/>
            <p14:sldId id="695"/>
            <p14:sldId id="697"/>
            <p14:sldId id="698"/>
            <p14:sldId id="699"/>
            <p14:sldId id="703"/>
            <p14:sldId id="704"/>
            <p14:sldId id="705"/>
            <p14:sldId id="706"/>
            <p14:sldId id="7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varScale="1">
        <p:scale>
          <a:sx n="67" d="100"/>
          <a:sy n="67"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EUS\Desktop\TESIS\CAPITULOS\v\deysi\promedios%20fin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YaNgY\Desktop\Copia%20de%20mejor-y-peor-d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EUS\Desktop\TESIS\CAPITULOS\promedios%20fina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EUS\Desktop\TESIS\CAPITULOS\promedios%20fina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AIDA%20DE%20PRES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EUS\Desktop\TESIS\CAPITULOS\v\importanrww.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i="1">
                <a:solidFill>
                  <a:schemeClr val="tx1"/>
                </a:solidFill>
              </a:rPr>
              <a:t>Variación de las temperaturas del ITC VS Número</a:t>
            </a:r>
            <a:r>
              <a:rPr lang="es-ES" b="1" i="1" baseline="0">
                <a:solidFill>
                  <a:schemeClr val="tx1"/>
                </a:solidFill>
              </a:rPr>
              <a:t> de ensayos</a:t>
            </a:r>
            <a:endParaRPr lang="es-ES" b="1" i="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Thi</c:v>
          </c:tx>
          <c:spPr>
            <a:ln w="19050" cap="rnd">
              <a:solidFill>
                <a:srgbClr val="FF0000"/>
              </a:solidFill>
              <a:round/>
            </a:ln>
            <a:effectLst/>
          </c:spPr>
          <c:marker>
            <c:symbol val="circle"/>
            <c:size val="5"/>
            <c:spPr>
              <a:solidFill>
                <a:srgbClr val="FF0000"/>
              </a:solidFill>
              <a:ln w="9525">
                <a:solidFill>
                  <a:schemeClr val="accent1"/>
                </a:solidFill>
              </a:ln>
              <a:effectLst/>
            </c:spPr>
          </c:marker>
          <c:yVal>
            <c:numRef>
              <c:f>Hoja1!$C$3:$C$7</c:f>
              <c:numCache>
                <c:formatCode>0.0</c:formatCode>
                <c:ptCount val="5"/>
                <c:pt idx="0">
                  <c:v>85.199999999999989</c:v>
                </c:pt>
                <c:pt idx="1">
                  <c:v>86.723076923076931</c:v>
                </c:pt>
                <c:pt idx="2">
                  <c:v>86.246153846153874</c:v>
                </c:pt>
                <c:pt idx="3">
                  <c:v>85.061538461538461</c:v>
                </c:pt>
                <c:pt idx="4" formatCode="0.00">
                  <c:v>85.130769230769232</c:v>
                </c:pt>
              </c:numCache>
            </c:numRef>
          </c:yVal>
          <c:smooth val="1"/>
        </c:ser>
        <c:ser>
          <c:idx val="1"/>
          <c:order val="1"/>
          <c:tx>
            <c:v>Tt</c:v>
          </c:tx>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Hoja1!$E$3:$E$7</c:f>
              <c:numCache>
                <c:formatCode>0.0</c:formatCode>
                <c:ptCount val="5"/>
                <c:pt idx="0">
                  <c:v>78.354020609324451</c:v>
                </c:pt>
                <c:pt idx="1">
                  <c:v>79.721153090372738</c:v>
                </c:pt>
                <c:pt idx="2">
                  <c:v>79.271547365255998</c:v>
                </c:pt>
                <c:pt idx="3">
                  <c:v>78.259381851292531</c:v>
                </c:pt>
                <c:pt idx="4" formatCode="0.00">
                  <c:v>78.220217294162325</c:v>
                </c:pt>
              </c:numCache>
            </c:numRef>
          </c:yVal>
          <c:smooth val="1"/>
        </c:ser>
        <c:ser>
          <c:idx val="2"/>
          <c:order val="2"/>
          <c:tx>
            <c:v>Tp</c:v>
          </c:tx>
          <c:spPr>
            <a:ln w="19050" cap="rnd">
              <a:solidFill>
                <a:schemeClr val="accent3"/>
              </a:solidFill>
              <a:round/>
            </a:ln>
            <a:effectLst/>
          </c:spPr>
          <c:marker>
            <c:symbol val="circle"/>
            <c:size val="5"/>
            <c:spPr>
              <a:solidFill>
                <a:schemeClr val="accent3"/>
              </a:solidFill>
              <a:ln w="9525">
                <a:solidFill>
                  <a:schemeClr val="accent3"/>
                </a:solidFill>
              </a:ln>
              <a:effectLst/>
            </c:spPr>
          </c:marker>
          <c:yVal>
            <c:numRef>
              <c:f>Hoja1!$F$3:$F$7</c:f>
              <c:numCache>
                <c:formatCode>0.0</c:formatCode>
                <c:ptCount val="5"/>
                <c:pt idx="0">
                  <c:v>72.247343657581965</c:v>
                </c:pt>
                <c:pt idx="1">
                  <c:v>73.510242597902348</c:v>
                </c:pt>
                <c:pt idx="2">
                  <c:v>73.096662185410324</c:v>
                </c:pt>
                <c:pt idx="3">
                  <c:v>72.16265795028437</c:v>
                </c:pt>
                <c:pt idx="4" formatCode="0.00">
                  <c:v>72.127395982979436</c:v>
                </c:pt>
              </c:numCache>
            </c:numRef>
          </c:yVal>
          <c:smooth val="1"/>
        </c:ser>
        <c:ser>
          <c:idx val="3"/>
          <c:order val="3"/>
          <c:tx>
            <c:v>Tho</c:v>
          </c:tx>
          <c:spPr>
            <a:ln w="19050" cap="rnd">
              <a:solidFill>
                <a:schemeClr val="accent1">
                  <a:lumMod val="50000"/>
                </a:schemeClr>
              </a:solidFill>
              <a:round/>
            </a:ln>
            <a:effectLst/>
          </c:spPr>
          <c:marker>
            <c:symbol val="circle"/>
            <c:size val="5"/>
            <c:spPr>
              <a:solidFill>
                <a:schemeClr val="accent1">
                  <a:lumMod val="50000"/>
                </a:schemeClr>
              </a:solidFill>
              <a:ln w="9525">
                <a:solidFill>
                  <a:schemeClr val="accent4"/>
                </a:solidFill>
              </a:ln>
              <a:effectLst/>
            </c:spPr>
          </c:marker>
          <c:yVal>
            <c:numRef>
              <c:f>Hoja1!$D$3:$D$7</c:f>
              <c:numCache>
                <c:formatCode>0.0</c:formatCode>
                <c:ptCount val="5"/>
                <c:pt idx="0">
                  <c:v>64.562666666666672</c:v>
                </c:pt>
                <c:pt idx="1">
                  <c:v>64.807201309328974</c:v>
                </c:pt>
                <c:pt idx="2">
                  <c:v>66.76415711947628</c:v>
                </c:pt>
                <c:pt idx="3">
                  <c:v>67.05531135531136</c:v>
                </c:pt>
                <c:pt idx="4" formatCode="0.00">
                  <c:v>63.728106842424786</c:v>
                </c:pt>
              </c:numCache>
            </c:numRef>
          </c:yVal>
          <c:smooth val="1"/>
        </c:ser>
        <c:ser>
          <c:idx val="4"/>
          <c:order val="4"/>
          <c:tx>
            <c:v>Tci</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Hoja1!$B$3:$B$7</c:f>
              <c:numCache>
                <c:formatCode>0</c:formatCode>
                <c:ptCount val="5"/>
                <c:pt idx="0">
                  <c:v>1</c:v>
                </c:pt>
                <c:pt idx="1">
                  <c:v>2</c:v>
                </c:pt>
                <c:pt idx="2">
                  <c:v>3</c:v>
                </c:pt>
                <c:pt idx="3">
                  <c:v>4</c:v>
                </c:pt>
                <c:pt idx="4">
                  <c:v>5</c:v>
                </c:pt>
              </c:numCache>
            </c:numRef>
          </c:xVal>
          <c:yVal>
            <c:numRef>
              <c:f>Hoja1!$G$3:$G$7</c:f>
              <c:numCache>
                <c:formatCode>0.0</c:formatCode>
                <c:ptCount val="5"/>
                <c:pt idx="0">
                  <c:v>22.377348136091694</c:v>
                </c:pt>
                <c:pt idx="1">
                  <c:v>22.774946939684085</c:v>
                </c:pt>
                <c:pt idx="2">
                  <c:v>22.7</c:v>
                </c:pt>
                <c:pt idx="3">
                  <c:v>22.269795864129755</c:v>
                </c:pt>
                <c:pt idx="4" formatCode="0.00">
                  <c:v>22</c:v>
                </c:pt>
              </c:numCache>
            </c:numRef>
          </c:yVal>
          <c:smooth val="1"/>
        </c:ser>
        <c:ser>
          <c:idx val="5"/>
          <c:order val="5"/>
          <c:tx>
            <c:v>Tco</c:v>
          </c:tx>
          <c:spPr>
            <a:ln w="19050" cap="rnd">
              <a:solidFill>
                <a:schemeClr val="accent2">
                  <a:lumMod val="40000"/>
                  <a:lumOff val="60000"/>
                </a:schemeClr>
              </a:solidFill>
              <a:round/>
            </a:ln>
            <a:effectLst/>
          </c:spPr>
          <c:marker>
            <c:symbol val="circle"/>
            <c:size val="5"/>
            <c:spPr>
              <a:solidFill>
                <a:schemeClr val="accent2">
                  <a:lumMod val="40000"/>
                  <a:lumOff val="60000"/>
                </a:schemeClr>
              </a:solidFill>
              <a:ln w="9525">
                <a:solidFill>
                  <a:schemeClr val="accent6"/>
                </a:solidFill>
              </a:ln>
              <a:effectLst/>
            </c:spPr>
          </c:marker>
          <c:xVal>
            <c:numRef>
              <c:f>Hoja1!$B$3:$B$7</c:f>
              <c:numCache>
                <c:formatCode>0</c:formatCode>
                <c:ptCount val="5"/>
                <c:pt idx="0">
                  <c:v>1</c:v>
                </c:pt>
                <c:pt idx="1">
                  <c:v>2</c:v>
                </c:pt>
                <c:pt idx="2">
                  <c:v>3</c:v>
                </c:pt>
                <c:pt idx="3">
                  <c:v>4</c:v>
                </c:pt>
                <c:pt idx="4">
                  <c:v>5</c:v>
                </c:pt>
              </c:numCache>
            </c:numRef>
          </c:xVal>
          <c:yVal>
            <c:numRef>
              <c:f>Hoja1!$H$3:$H$7</c:f>
              <c:numCache>
                <c:formatCode>0.0</c:formatCode>
                <c:ptCount val="5"/>
                <c:pt idx="0">
                  <c:v>32.523076923076921</c:v>
                </c:pt>
                <c:pt idx="1">
                  <c:v>34.046153846153842</c:v>
                </c:pt>
                <c:pt idx="2">
                  <c:v>33.569230769230764</c:v>
                </c:pt>
                <c:pt idx="3">
                  <c:v>32.476923076923079</c:v>
                </c:pt>
                <c:pt idx="4" formatCode="0.00">
                  <c:v>32.45384615384615</c:v>
                </c:pt>
              </c:numCache>
            </c:numRef>
          </c:yVal>
          <c:smooth val="1"/>
        </c:ser>
        <c:dLbls>
          <c:showLegendKey val="0"/>
          <c:showVal val="0"/>
          <c:showCatName val="0"/>
          <c:showSerName val="0"/>
          <c:showPercent val="0"/>
          <c:showBubbleSize val="0"/>
        </c:dLbls>
        <c:axId val="1323726096"/>
        <c:axId val="1323722832"/>
      </c:scatterChart>
      <c:valAx>
        <c:axId val="1323726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rPr>
                  <a:t># de ensayo</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3722832"/>
        <c:crosses val="autoZero"/>
        <c:crossBetween val="midCat"/>
        <c:majorUnit val="1"/>
      </c:valAx>
      <c:valAx>
        <c:axId val="132372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rPr>
                  <a:t>TEMPERATURAS</a:t>
                </a:r>
                <a:r>
                  <a:rPr lang="en-US" b="1">
                    <a:solidFill>
                      <a:schemeClr val="tx1"/>
                    </a:solidFill>
                  </a:rPr>
                  <a:t>    ͦC</a:t>
                </a:r>
                <a:endParaRPr lang="es-E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3726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rgbClr val="0070C0"/>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a:solidFill>
                  <a:schemeClr val="tx1"/>
                </a:solidFill>
              </a:rPr>
              <a:t>Temperatura en la Vivienda Vs Tiempo</a:t>
            </a:r>
          </a:p>
        </c:rich>
      </c:tx>
      <c:layout>
        <c:manualLayout>
          <c:xMode val="edge"/>
          <c:yMode val="edge"/>
          <c:x val="0.21732502643850105"/>
          <c:y val="4.21510101934932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Temp. interna Vivienda</c:v>
          </c:tx>
          <c:spPr>
            <a:ln w="19050" cap="rnd">
              <a:solidFill>
                <a:srgbClr val="FF0000"/>
              </a:solidFill>
              <a:round/>
            </a:ln>
            <a:effectLst/>
          </c:spPr>
          <c:marker>
            <c:symbol val="circle"/>
            <c:size val="5"/>
            <c:spPr>
              <a:solidFill>
                <a:srgbClr val="FF0000"/>
              </a:solidFill>
              <a:ln w="9525">
                <a:solidFill>
                  <a:srgbClr val="FF0000"/>
                </a:solidFill>
              </a:ln>
              <a:effectLst/>
            </c:spPr>
          </c:marker>
          <c:trendline>
            <c:spPr>
              <a:ln w="19050" cap="rnd">
                <a:solidFill>
                  <a:schemeClr val="accent1"/>
                </a:solidFill>
                <a:prstDash val="sysDot"/>
              </a:ln>
              <a:effectLst/>
            </c:spPr>
            <c:trendlineType val="log"/>
            <c:dispRSqr val="0"/>
            <c:dispEq val="0"/>
          </c:trendline>
          <c:xVal>
            <c:numRef>
              <c:f>Hoja1!$B$6:$B$18</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xVal>
          <c:yVal>
            <c:numRef>
              <c:f>Hoja1!$E$6:$E$18</c:f>
              <c:numCache>
                <c:formatCode>0.0</c:formatCode>
                <c:ptCount val="13"/>
                <c:pt idx="0">
                  <c:v>23.776595744680851</c:v>
                </c:pt>
                <c:pt idx="1">
                  <c:v>23.473684210526315</c:v>
                </c:pt>
                <c:pt idx="2">
                  <c:v>23.594909862142099</c:v>
                </c:pt>
                <c:pt idx="3">
                  <c:v>23</c:v>
                </c:pt>
                <c:pt idx="4">
                  <c:v>22.680412371134022</c:v>
                </c:pt>
                <c:pt idx="5">
                  <c:v>23</c:v>
                </c:pt>
                <c:pt idx="6">
                  <c:v>23.319587628865978</c:v>
                </c:pt>
                <c:pt idx="7">
                  <c:v>22</c:v>
                </c:pt>
                <c:pt idx="8">
                  <c:v>22.368421052631579</c:v>
                </c:pt>
                <c:pt idx="9">
                  <c:v>22.6</c:v>
                </c:pt>
                <c:pt idx="10">
                  <c:v>22.6</c:v>
                </c:pt>
                <c:pt idx="11">
                  <c:v>21.302998965873837</c:v>
                </c:pt>
                <c:pt idx="12">
                  <c:v>21.6</c:v>
                </c:pt>
              </c:numCache>
            </c:numRef>
          </c:yVal>
          <c:smooth val="1"/>
        </c:ser>
        <c:ser>
          <c:idx val="1"/>
          <c:order val="1"/>
          <c:tx>
            <c:v>Temp. Externa Vivienda</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Hoja1!$B$6:$B$18</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xVal>
          <c:yVal>
            <c:numRef>
              <c:f>Hoja1!$I$6:$I$18</c:f>
              <c:numCache>
                <c:formatCode>General</c:formatCode>
                <c:ptCount val="13"/>
                <c:pt idx="0">
                  <c:v>17</c:v>
                </c:pt>
                <c:pt idx="1">
                  <c:v>17</c:v>
                </c:pt>
                <c:pt idx="2">
                  <c:v>16.600000000000001</c:v>
                </c:pt>
                <c:pt idx="3">
                  <c:v>16.2</c:v>
                </c:pt>
                <c:pt idx="4">
                  <c:v>16</c:v>
                </c:pt>
                <c:pt idx="5">
                  <c:v>16</c:v>
                </c:pt>
                <c:pt idx="6">
                  <c:v>15.7</c:v>
                </c:pt>
                <c:pt idx="7">
                  <c:v>15.6</c:v>
                </c:pt>
                <c:pt idx="8">
                  <c:v>15</c:v>
                </c:pt>
                <c:pt idx="9">
                  <c:v>15</c:v>
                </c:pt>
                <c:pt idx="10">
                  <c:v>14.8</c:v>
                </c:pt>
                <c:pt idx="11">
                  <c:v>14.6</c:v>
                </c:pt>
                <c:pt idx="12">
                  <c:v>14.8</c:v>
                </c:pt>
              </c:numCache>
            </c:numRef>
          </c:yVal>
          <c:smooth val="1"/>
        </c:ser>
        <c:dLbls>
          <c:showLegendKey val="0"/>
          <c:showVal val="0"/>
          <c:showCatName val="0"/>
          <c:showSerName val="0"/>
          <c:showPercent val="0"/>
          <c:showBubbleSize val="0"/>
        </c:dLbls>
        <c:axId val="1323727728"/>
        <c:axId val="1323712992"/>
      </c:scatterChart>
      <c:valAx>
        <c:axId val="1323727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b="1">
                    <a:solidFill>
                      <a:schemeClr val="tx1"/>
                    </a:solidFill>
                  </a:rPr>
                  <a:t>Tiempo [min]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323712992"/>
        <c:crosses val="autoZero"/>
        <c:crossBetween val="midCat"/>
        <c:majorUnit val="10"/>
        <c:minorUnit val="4"/>
      </c:valAx>
      <c:valAx>
        <c:axId val="132371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b="1">
                    <a:solidFill>
                      <a:schemeClr val="tx1"/>
                    </a:solidFill>
                  </a:rPr>
                  <a:t>Temperatura [⁰C]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323727728"/>
        <c:crosses val="autoZero"/>
        <c:crossBetween val="midCat"/>
        <c:majorUnit val="3"/>
      </c:val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Entry>
      <c:legendEntry>
        <c:idx val="1"/>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solidFill>
                <a:latin typeface="+mn-lt"/>
                <a:ea typeface="+mn-ea"/>
                <a:cs typeface="+mn-cs"/>
              </a:defRPr>
            </a:pPr>
            <a:r>
              <a:rPr lang="es-ES" b="1" i="1">
                <a:solidFill>
                  <a:schemeClr val="tx1"/>
                </a:solidFill>
              </a:rPr>
              <a:t>Qcedido</a:t>
            </a:r>
            <a:r>
              <a:rPr lang="es-ES" b="1" i="1" baseline="0">
                <a:solidFill>
                  <a:schemeClr val="tx1"/>
                </a:solidFill>
              </a:rPr>
              <a:t> vs ṁa</a:t>
            </a:r>
            <a:endParaRPr lang="es-ES" b="1" i="1">
              <a:solidFill>
                <a:schemeClr val="tx1"/>
              </a:solidFill>
            </a:endParaRPr>
          </a:p>
        </c:rich>
      </c:tx>
      <c:overlay val="0"/>
      <c:spPr>
        <a:noFill/>
        <a:ln>
          <a:noFill/>
        </a:ln>
        <a:effectLst/>
      </c:spPr>
      <c:txPr>
        <a:bodyPr rot="0" spcFirstLastPara="1" vertOverflow="ellipsis" vert="horz" wrap="square" anchor="ctr" anchorCtr="1"/>
        <a:lstStyle/>
        <a:p>
          <a:pPr>
            <a:defRPr sz="1400" b="1" i="1" u="none" strike="noStrike" kern="1200" spc="0" baseline="0">
              <a:solidFill>
                <a:schemeClr val="tx1"/>
              </a:solidFill>
              <a:latin typeface="+mn-lt"/>
              <a:ea typeface="+mn-ea"/>
              <a:cs typeface="+mn-cs"/>
            </a:defRPr>
          </a:pPr>
          <a:endParaRPr lang="es-ES"/>
        </a:p>
      </c:txPr>
    </c:title>
    <c:autoTitleDeleted val="0"/>
    <c:plotArea>
      <c:layout/>
      <c:scatterChart>
        <c:scatterStyle val="lineMarker"/>
        <c:varyColors val="0"/>
        <c:ser>
          <c:idx val="0"/>
          <c:order val="0"/>
          <c:tx>
            <c:v>Qcedido vs mw</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31993824541400612"/>
                  <c:y val="0.149886993292505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trendlineLbl>
          </c:trendline>
          <c:xVal>
            <c:numRef>
              <c:f>Hoja2!$M$5:$M$9</c:f>
              <c:numCache>
                <c:formatCode>0.0000</c:formatCode>
                <c:ptCount val="5"/>
                <c:pt idx="0">
                  <c:v>7.85615194378569E-2</c:v>
                </c:pt>
                <c:pt idx="1">
                  <c:v>7.4820286624918034E-2</c:v>
                </c:pt>
                <c:pt idx="2">
                  <c:v>8.5952168234747273E-2</c:v>
                </c:pt>
                <c:pt idx="3">
                  <c:v>9.5813435543310066E-2</c:v>
                </c:pt>
                <c:pt idx="4">
                  <c:v>8.1354292721964955E-2</c:v>
                </c:pt>
              </c:numCache>
            </c:numRef>
          </c:xVal>
          <c:yVal>
            <c:numRef>
              <c:f>Hoja2!$L$5:$L$9</c:f>
              <c:numCache>
                <c:formatCode>0.0</c:formatCode>
                <c:ptCount val="5"/>
                <c:pt idx="0">
                  <c:v>6807.8398077474176</c:v>
                </c:pt>
                <c:pt idx="1">
                  <c:v>6885.3190471429725</c:v>
                </c:pt>
                <c:pt idx="2">
                  <c:v>7031.3088929805899</c:v>
                </c:pt>
                <c:pt idx="3">
                  <c:v>7244.2763784466897</c:v>
                </c:pt>
                <c:pt idx="4">
                  <c:v>7311.2923376162371</c:v>
                </c:pt>
              </c:numCache>
            </c:numRef>
          </c:yVal>
          <c:smooth val="0"/>
        </c:ser>
        <c:dLbls>
          <c:showLegendKey val="0"/>
          <c:showVal val="0"/>
          <c:showCatName val="0"/>
          <c:showSerName val="0"/>
          <c:showPercent val="0"/>
          <c:showBubbleSize val="0"/>
        </c:dLbls>
        <c:axId val="1592136864"/>
        <c:axId val="1592143936"/>
      </c:scatterChart>
      <c:valAx>
        <c:axId val="1592136864"/>
        <c:scaling>
          <c:orientation val="minMax"/>
          <c:min val="7.0000000000000007E-2"/>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latin typeface="Calibri" panose="020F0502020204030204" pitchFamily="34" charset="0"/>
                  </a:rPr>
                  <a:t>ṁa</a:t>
                </a:r>
                <a:r>
                  <a:rPr lang="es-ES" b="1" baseline="0">
                    <a:solidFill>
                      <a:schemeClr val="tx1"/>
                    </a:solidFill>
                    <a:latin typeface="Calibri" panose="020F0502020204030204" pitchFamily="34" charset="0"/>
                  </a:rPr>
                  <a:t> [kg/s]</a:t>
                </a:r>
                <a:endParaRPr lang="es-ES"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92143936"/>
        <c:crosses val="autoZero"/>
        <c:crossBetween val="midCat"/>
      </c:valAx>
      <c:valAx>
        <c:axId val="159214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rPr>
                  <a:t>Qcedido </a:t>
                </a:r>
                <a:r>
                  <a:rPr lang="es-ES" b="1" baseline="0">
                    <a:solidFill>
                      <a:schemeClr val="tx1"/>
                    </a:solidFill>
                  </a:rPr>
                  <a:t> [W]</a:t>
                </a:r>
                <a:endParaRPr lang="es-E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92136864"/>
        <c:crossesAt val="1.0000000000000002E-2"/>
        <c:crossBetween val="midCat"/>
      </c:valAx>
      <c:spPr>
        <a:noFill/>
        <a:ln>
          <a:noFill/>
        </a:ln>
        <a:effectLst/>
      </c:spPr>
    </c:plotArea>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i="1"/>
              <a:t>Qganado</a:t>
            </a:r>
            <a:r>
              <a:rPr lang="es-ES" b="1" i="1" baseline="0"/>
              <a:t> vs ṁw</a:t>
            </a:r>
            <a:endParaRPr lang="es-ES" b="1"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v>Qcedido vs ma</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31993824541400612"/>
                  <c:y val="0.149886993292505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rendlineLbl>
          </c:trendline>
          <c:xVal>
            <c:numRef>
              <c:f>Hoja2!$N$5:$N$9</c:f>
              <c:numCache>
                <c:formatCode>0.000</c:formatCode>
                <c:ptCount val="5"/>
                <c:pt idx="0">
                  <c:v>0.73408360085736746</c:v>
                </c:pt>
                <c:pt idx="1">
                  <c:v>0.66283093984862462</c:v>
                </c:pt>
                <c:pt idx="2">
                  <c:v>0.69544570461340227</c:v>
                </c:pt>
                <c:pt idx="3">
                  <c:v>0.74062205930656311</c:v>
                </c:pt>
                <c:pt idx="4">
                  <c:v>0.621</c:v>
                </c:pt>
              </c:numCache>
            </c:numRef>
          </c:xVal>
          <c:yVal>
            <c:numRef>
              <c:f>Hoja2!$K$5:$K$9</c:f>
              <c:numCache>
                <c:formatCode>0.0</c:formatCode>
                <c:ptCount val="5"/>
                <c:pt idx="0">
                  <c:v>7492.5</c:v>
                </c:pt>
                <c:pt idx="1">
                  <c:v>7515.7300950459203</c:v>
                </c:pt>
                <c:pt idx="2">
                  <c:v>7604.3136100188412</c:v>
                </c:pt>
                <c:pt idx="3">
                  <c:v>7604.9813173987095</c:v>
                </c:pt>
                <c:pt idx="4">
                  <c:v>6530.7894923076901</c:v>
                </c:pt>
              </c:numCache>
            </c:numRef>
          </c:yVal>
          <c:smooth val="0"/>
        </c:ser>
        <c:dLbls>
          <c:showLegendKey val="0"/>
          <c:showVal val="0"/>
          <c:showCatName val="0"/>
          <c:showSerName val="0"/>
          <c:showPercent val="0"/>
          <c:showBubbleSize val="0"/>
        </c:dLbls>
        <c:axId val="1592149920"/>
        <c:axId val="1592147200"/>
      </c:scatterChart>
      <c:valAx>
        <c:axId val="1592149920"/>
        <c:scaling>
          <c:orientation val="minMax"/>
          <c:min val="0.60000000000000009"/>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ES" b="1">
                    <a:latin typeface="Calibri" panose="020F0502020204030204" pitchFamily="34" charset="0"/>
                  </a:rPr>
                  <a:t>ṁw</a:t>
                </a:r>
                <a:r>
                  <a:rPr lang="es-ES" b="1" baseline="0">
                    <a:latin typeface="Calibri" panose="020F0502020204030204" pitchFamily="34" charset="0"/>
                  </a:rPr>
                  <a:t> [kg/s]</a:t>
                </a:r>
                <a:endParaRPr lang="es-E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title>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2147200"/>
        <c:crosses val="autoZero"/>
        <c:crossBetween val="midCat"/>
      </c:valAx>
      <c:valAx>
        <c:axId val="159214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ES" b="1">
                    <a:solidFill>
                      <a:schemeClr val="tx1"/>
                    </a:solidFill>
                  </a:rPr>
                  <a:t>Qganado</a:t>
                </a:r>
                <a:r>
                  <a:rPr lang="es-ES" b="1" baseline="0">
                    <a:solidFill>
                      <a:schemeClr val="tx1"/>
                    </a:solidFill>
                  </a:rPr>
                  <a:t> [W]</a:t>
                </a:r>
                <a:endParaRPr lang="es-ES"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2149920"/>
        <c:crossesAt val="1.0000000000000002E-2"/>
        <c:crossBetween val="midCat"/>
      </c:valAx>
      <c:spPr>
        <a:noFill/>
        <a:ln>
          <a:noFill/>
        </a:ln>
        <a:effectLst/>
      </c:spPr>
    </c:plotArea>
    <c:plotVisOnly val="1"/>
    <c:dispBlanksAs val="gap"/>
    <c:showDLblsOverMax val="0"/>
  </c:chart>
  <c:spPr>
    <a:solidFill>
      <a:schemeClr val="bg1"/>
    </a:solidFill>
    <a:ln w="9525" cap="flat" cmpd="sng" algn="ctr">
      <a:solidFill>
        <a:schemeClr val="accent1">
          <a:lumMod val="50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i="1">
                <a:solidFill>
                  <a:schemeClr val="tx1"/>
                </a:solidFill>
              </a:rPr>
              <a:t>Caída</a:t>
            </a:r>
            <a:r>
              <a:rPr lang="en-US" b="1" i="1" baseline="0">
                <a:solidFill>
                  <a:schemeClr val="tx1"/>
                </a:solidFill>
              </a:rPr>
              <a:t> de presión Vs. </a:t>
            </a:r>
            <a:r>
              <a:rPr lang="es-ES" sz="1400" b="1" i="1" u="none" strike="noStrike" baseline="0"/>
              <a:t># de Ensayo</a:t>
            </a:r>
            <a:endParaRPr lang="en-US" b="1" i="1">
              <a:solidFill>
                <a:schemeClr val="tx1"/>
              </a:solidFill>
            </a:endParaRPr>
          </a:p>
        </c:rich>
      </c:tx>
      <c:layout>
        <c:manualLayout>
          <c:xMode val="edge"/>
          <c:yMode val="edge"/>
          <c:x val="0.26223589713470002"/>
          <c:y val="1.606425702811244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manualLayout>
          <c:layoutTarget val="inner"/>
          <c:xMode val="edge"/>
          <c:yMode val="edge"/>
          <c:x val="0.16928554598408552"/>
          <c:y val="0.19860776439089695"/>
          <c:w val="0.64980082231487535"/>
          <c:h val="0.51133457715375941"/>
        </c:manualLayout>
      </c:layout>
      <c:scatterChart>
        <c:scatterStyle val="smoothMarker"/>
        <c:varyColors val="0"/>
        <c:ser>
          <c:idx val="0"/>
          <c:order val="0"/>
          <c:tx>
            <c:v>Δp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'CAIDAS DE PRESION'!$G$11:$G$15</c:f>
              <c:numCache>
                <c:formatCode>0</c:formatCode>
                <c:ptCount val="5"/>
                <c:pt idx="0">
                  <c:v>1</c:v>
                </c:pt>
                <c:pt idx="1">
                  <c:v>2</c:v>
                </c:pt>
                <c:pt idx="2">
                  <c:v>3</c:v>
                </c:pt>
                <c:pt idx="3">
                  <c:v>4</c:v>
                </c:pt>
                <c:pt idx="4">
                  <c:v>5</c:v>
                </c:pt>
              </c:numCache>
            </c:numRef>
          </c:xVal>
          <c:yVal>
            <c:numRef>
              <c:f>'CAIDAS DE PRESION'!$I$11:$I$15</c:f>
              <c:numCache>
                <c:formatCode>General</c:formatCode>
                <c:ptCount val="5"/>
                <c:pt idx="0">
                  <c:v>1.0750649230833514E-3</c:v>
                </c:pt>
                <c:pt idx="1">
                  <c:v>9.7511015285522615E-4</c:v>
                </c:pt>
                <c:pt idx="2">
                  <c:v>1.2868520436361713E-3</c:v>
                </c:pt>
                <c:pt idx="3">
                  <c:v>1.5990710792427767E-3</c:v>
                </c:pt>
                <c:pt idx="4">
                  <c:v>1.1528581940403544E-3</c:v>
                </c:pt>
              </c:numCache>
            </c:numRef>
          </c:yVal>
          <c:smooth val="1"/>
        </c:ser>
        <c:dLbls>
          <c:showLegendKey val="0"/>
          <c:showVal val="0"/>
          <c:showCatName val="0"/>
          <c:showSerName val="0"/>
          <c:showPercent val="0"/>
          <c:showBubbleSize val="0"/>
        </c:dLbls>
        <c:axId val="1592146112"/>
        <c:axId val="1592144480"/>
      </c:scatterChart>
      <c:valAx>
        <c:axId val="1592146112"/>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s-ES" sz="900" b="1" i="0" baseline="0">
                    <a:solidFill>
                      <a:schemeClr val="tx1"/>
                    </a:solidFill>
                    <a:effectLst/>
                  </a:rPr>
                  <a:t>#</a:t>
                </a:r>
                <a:endParaRPr lang="es-ES" sz="900" b="1">
                  <a:solidFill>
                    <a:schemeClr val="tx1"/>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ES" sz="900" b="1">
                    <a:solidFill>
                      <a:schemeClr val="tx1"/>
                    </a:solidFill>
                  </a:rPr>
                  <a:t>Ensayos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s-E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92144480"/>
        <c:crosses val="autoZero"/>
        <c:crossBetween val="midCat"/>
        <c:majorUnit val="1"/>
      </c:valAx>
      <c:valAx>
        <c:axId val="159214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b="1">
                    <a:solidFill>
                      <a:schemeClr val="tx1"/>
                    </a:solidFill>
                  </a:rPr>
                  <a:t>Δ</a:t>
                </a:r>
                <a:r>
                  <a:rPr lang="es-ES" b="1">
                    <a:solidFill>
                      <a:schemeClr val="tx1"/>
                    </a:solidFill>
                  </a:rPr>
                  <a:t>p </a:t>
                </a:r>
                <a:r>
                  <a:rPr lang="es-EC" sz="1000" b="1" i="0" u="none" strike="noStrike" baseline="0">
                    <a:solidFill>
                      <a:schemeClr val="tx1"/>
                    </a:solidFill>
                    <a:effectLst/>
                  </a:rPr>
                  <a:t>[Kg/𝒎</a:t>
                </a:r>
                <a:r>
                  <a:rPr lang="es-ES" sz="1000" b="1" i="0" u="none" strike="noStrike" baseline="0">
                    <a:solidFill>
                      <a:schemeClr val="tx1"/>
                    </a:solidFill>
                    <a:effectLst/>
                  </a:rPr>
                  <a:t>^</a:t>
                </a:r>
                <a:r>
                  <a:rPr lang="es-EC" sz="1000" b="1" i="0" u="none" strike="noStrike" baseline="0">
                    <a:solidFill>
                      <a:schemeClr val="tx1"/>
                    </a:solidFill>
                    <a:effectLst/>
                  </a:rPr>
                  <a:t>𝟐]</a:t>
                </a:r>
                <a:endParaRPr lang="es-ES" b="1">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921461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rgbClr val="0070C0"/>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i="1" dirty="0">
                <a:solidFill>
                  <a:schemeClr val="tx1"/>
                </a:solidFill>
              </a:rPr>
              <a:t>Eficiencia vs  </a:t>
            </a:r>
            <a:r>
              <a:rPr lang="es-ES" b="1" i="1" dirty="0" err="1">
                <a:solidFill>
                  <a:schemeClr val="tx1"/>
                </a:solidFill>
              </a:rPr>
              <a:t>Thi</a:t>
            </a:r>
            <a:r>
              <a:rPr lang="es-ES" b="1" i="1" dirty="0">
                <a:solidFill>
                  <a:schemeClr val="tx1"/>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v>Eficiencia vs Thi</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rgbClr val="002060"/>
                </a:solidFill>
                <a:prstDash val="sysDot"/>
              </a:ln>
              <a:effectLst/>
            </c:spPr>
            <c:trendlineType val="linear"/>
            <c:dispRSqr val="0"/>
            <c:dispEq val="1"/>
            <c:trendlineLbl>
              <c:layout>
                <c:manualLayout>
                  <c:x val="0.36992519685039371"/>
                  <c:y val="0.1931966316710411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rendlineLbl>
          </c:trendline>
          <c:xVal>
            <c:numRef>
              <c:f>Hoja1!$C$3:$C$7</c:f>
              <c:numCache>
                <c:formatCode>0.0</c:formatCode>
                <c:ptCount val="5"/>
                <c:pt idx="0">
                  <c:v>85.199999999999989</c:v>
                </c:pt>
                <c:pt idx="1">
                  <c:v>86.723076923076931</c:v>
                </c:pt>
                <c:pt idx="2">
                  <c:v>86.246153846153874</c:v>
                </c:pt>
                <c:pt idx="3">
                  <c:v>85.061538461538461</c:v>
                </c:pt>
                <c:pt idx="4" formatCode="0.00">
                  <c:v>85.130769230769232</c:v>
                </c:pt>
              </c:numCache>
            </c:numRef>
          </c:xVal>
          <c:yVal>
            <c:numRef>
              <c:f>Hoja1!$O$3:$O$7</c:f>
              <c:numCache>
                <c:formatCode>0%</c:formatCode>
                <c:ptCount val="5"/>
                <c:pt idx="0">
                  <c:v>0.38</c:v>
                </c:pt>
                <c:pt idx="1">
                  <c:v>0.39</c:v>
                </c:pt>
                <c:pt idx="2">
                  <c:v>0.41</c:v>
                </c:pt>
                <c:pt idx="3">
                  <c:v>0.34140202491820498</c:v>
                </c:pt>
                <c:pt idx="4">
                  <c:v>0.4</c:v>
                </c:pt>
              </c:numCache>
            </c:numRef>
          </c:yVal>
          <c:smooth val="0"/>
        </c:ser>
        <c:dLbls>
          <c:showLegendKey val="0"/>
          <c:showVal val="0"/>
          <c:showCatName val="0"/>
          <c:showSerName val="0"/>
          <c:showPercent val="0"/>
          <c:showBubbleSize val="0"/>
        </c:dLbls>
        <c:axId val="1592148832"/>
        <c:axId val="1592149376"/>
      </c:scatterChart>
      <c:valAx>
        <c:axId val="1592148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Thi [</a:t>
                </a:r>
                <a:r>
                  <a:rPr lang="es-ES">
                    <a:latin typeface="Calibri" panose="020F0502020204030204" pitchFamily="34" charset="0"/>
                  </a:rPr>
                  <a:t>⁰C]</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2149376"/>
        <c:crosses val="autoZero"/>
        <c:crossBetween val="midCat"/>
      </c:valAx>
      <c:valAx>
        <c:axId val="159214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Eficiencia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9214883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rgbClr val="0070C0"/>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0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11.png"/><Relationship Id="rId1" Type="http://schemas.openxmlformats.org/officeDocument/2006/relationships/image" Target="../media/image201.png"/><Relationship Id="rId4" Type="http://schemas.openxmlformats.org/officeDocument/2006/relationships/image" Target="../media/image161.png"/></Relationships>
</file>

<file path=ppt/diagrams/_rels/data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g"/></Relationships>
</file>

<file path=ppt/diagrams/_rels/data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0.png"/><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diagrams/_rels/data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jpg"/></Relationships>
</file>

<file path=ppt/diagrams/_rels/data3.xml.rels><?xml version="1.0" encoding="UTF-8" standalone="yes"?>
<Relationships xmlns="http://schemas.openxmlformats.org/package/2006/relationships"><Relationship Id="rId1" Type="http://schemas.openxmlformats.org/officeDocument/2006/relationships/image" Target="../media/image1100.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g"/></Relationships>
</file>

<file path=ppt/diagrams/_rels/drawing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CD0A6-1DB0-4BC3-A696-72C758AB7C5C}" type="doc">
      <dgm:prSet loTypeId="urn:microsoft.com/office/officeart/2005/8/layout/list1" loCatId="list" qsTypeId="urn:microsoft.com/office/officeart/2005/8/quickstyle/simple5" qsCatId="simple" csTypeId="urn:microsoft.com/office/officeart/2005/8/colors/accent3_4" csCatId="accent3" phldr="1"/>
      <dgm:spPr/>
      <dgm:t>
        <a:bodyPr/>
        <a:lstStyle/>
        <a:p>
          <a:endParaRPr lang="es-ES"/>
        </a:p>
      </dgm:t>
    </dgm:pt>
    <dgm:pt modelId="{834E405F-6C12-4CE9-9864-B29F4C30AA2E}">
      <dgm:prSet phldrT="[Texto]" custT="1"/>
      <dgm:spPr/>
      <dgm:t>
        <a:bodyPr/>
        <a:lstStyle/>
        <a:p>
          <a:pPr algn="ctr"/>
          <a:r>
            <a:rPr lang="es-ES" sz="2400" dirty="0" smtClean="0">
              <a:latin typeface="Arial" panose="020B0604020202020204" pitchFamily="34" charset="0"/>
              <a:cs typeface="Arial" panose="020B0604020202020204" pitchFamily="34" charset="0"/>
            </a:rPr>
            <a:t>Los habitantes del sector rural  del Ecuador ubicados en zonas sobre los 2500 msnm no disponen de calefacción</a:t>
          </a:r>
          <a:r>
            <a:rPr lang="es-ES" sz="1600" dirty="0" smtClean="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4597420D-A49C-4D8C-BAFB-D0C4849FD57E}" type="parTrans" cxnId="{68B42C47-0472-47F4-AE83-35DBB6A5D892}">
      <dgm:prSet/>
      <dgm:spPr/>
      <dgm:t>
        <a:bodyPr/>
        <a:lstStyle/>
        <a:p>
          <a:endParaRPr lang="es-ES"/>
        </a:p>
      </dgm:t>
    </dgm:pt>
    <dgm:pt modelId="{5411FC36-B466-44AD-AD04-4807E822BFB9}" type="sibTrans" cxnId="{68B42C47-0472-47F4-AE83-35DBB6A5D892}">
      <dgm:prSet/>
      <dgm:spPr/>
      <dgm:t>
        <a:bodyPr/>
        <a:lstStyle/>
        <a:p>
          <a:endParaRPr lang="es-ES"/>
        </a:p>
      </dgm:t>
    </dgm:pt>
    <dgm:pt modelId="{ADAD54B2-BAE5-4FC9-BDFC-2094A18204CB}" type="pres">
      <dgm:prSet presAssocID="{DCECD0A6-1DB0-4BC3-A696-72C758AB7C5C}" presName="linear" presStyleCnt="0">
        <dgm:presLayoutVars>
          <dgm:dir/>
          <dgm:animLvl val="lvl"/>
          <dgm:resizeHandles val="exact"/>
        </dgm:presLayoutVars>
      </dgm:prSet>
      <dgm:spPr/>
      <dgm:t>
        <a:bodyPr/>
        <a:lstStyle/>
        <a:p>
          <a:endParaRPr lang="es-ES"/>
        </a:p>
      </dgm:t>
    </dgm:pt>
    <dgm:pt modelId="{D4017DCF-59C1-43AC-9B60-20921F73E3BE}" type="pres">
      <dgm:prSet presAssocID="{834E405F-6C12-4CE9-9864-B29F4C30AA2E}" presName="parentLin" presStyleCnt="0"/>
      <dgm:spPr/>
      <dgm:t>
        <a:bodyPr/>
        <a:lstStyle/>
        <a:p>
          <a:endParaRPr lang="es-ES"/>
        </a:p>
      </dgm:t>
    </dgm:pt>
    <dgm:pt modelId="{1AB2462A-0A10-46AB-B575-BCD1C9C5C25F}" type="pres">
      <dgm:prSet presAssocID="{834E405F-6C12-4CE9-9864-B29F4C30AA2E}" presName="parentLeftMargin" presStyleLbl="node1" presStyleIdx="0" presStyleCnt="1"/>
      <dgm:spPr/>
      <dgm:t>
        <a:bodyPr/>
        <a:lstStyle/>
        <a:p>
          <a:endParaRPr lang="es-ES"/>
        </a:p>
      </dgm:t>
    </dgm:pt>
    <dgm:pt modelId="{2C25BCBE-39CE-4A3F-BFE5-C700FD5F8884}" type="pres">
      <dgm:prSet presAssocID="{834E405F-6C12-4CE9-9864-B29F4C30AA2E}" presName="parentText" presStyleLbl="node1" presStyleIdx="0" presStyleCnt="1" custScaleX="142997" custScaleY="68017" custLinFactX="2994" custLinFactNeighborX="100000" custLinFactNeighborY="-899">
        <dgm:presLayoutVars>
          <dgm:chMax val="0"/>
          <dgm:bulletEnabled val="1"/>
        </dgm:presLayoutVars>
      </dgm:prSet>
      <dgm:spPr/>
      <dgm:t>
        <a:bodyPr/>
        <a:lstStyle/>
        <a:p>
          <a:endParaRPr lang="es-ES"/>
        </a:p>
      </dgm:t>
    </dgm:pt>
    <dgm:pt modelId="{A89979B3-3193-452E-ADD0-ACF54E64C75B}" type="pres">
      <dgm:prSet presAssocID="{834E405F-6C12-4CE9-9864-B29F4C30AA2E}" presName="negativeSpace" presStyleCnt="0"/>
      <dgm:spPr/>
      <dgm:t>
        <a:bodyPr/>
        <a:lstStyle/>
        <a:p>
          <a:endParaRPr lang="es-ES"/>
        </a:p>
      </dgm:t>
    </dgm:pt>
    <dgm:pt modelId="{2D939FF1-19E1-4691-8BB7-BC3227139F12}" type="pres">
      <dgm:prSet presAssocID="{834E405F-6C12-4CE9-9864-B29F4C30AA2E}" presName="childText" presStyleLbl="conFgAcc1" presStyleIdx="0" presStyleCnt="1" custLinFactNeighborX="3296" custLinFactNeighborY="58440">
        <dgm:presLayoutVars>
          <dgm:bulletEnabled val="1"/>
        </dgm:presLayoutVars>
      </dgm:prSet>
      <dgm:spPr/>
      <dgm:t>
        <a:bodyPr/>
        <a:lstStyle/>
        <a:p>
          <a:endParaRPr lang="es-ES"/>
        </a:p>
      </dgm:t>
    </dgm:pt>
  </dgm:ptLst>
  <dgm:cxnLst>
    <dgm:cxn modelId="{00B21CAA-C038-4454-9792-B6C86CA8C7EA}" type="presOf" srcId="{834E405F-6C12-4CE9-9864-B29F4C30AA2E}" destId="{2C25BCBE-39CE-4A3F-BFE5-C700FD5F8884}" srcOrd="1" destOrd="0" presId="urn:microsoft.com/office/officeart/2005/8/layout/list1"/>
    <dgm:cxn modelId="{28BE6E74-0F8A-4633-AE51-FAF087C6AC93}" type="presOf" srcId="{834E405F-6C12-4CE9-9864-B29F4C30AA2E}" destId="{1AB2462A-0A10-46AB-B575-BCD1C9C5C25F}" srcOrd="0" destOrd="0" presId="urn:microsoft.com/office/officeart/2005/8/layout/list1"/>
    <dgm:cxn modelId="{0400CCF1-A741-49DC-A6B6-0C6FED5AE9E8}" type="presOf" srcId="{DCECD0A6-1DB0-4BC3-A696-72C758AB7C5C}" destId="{ADAD54B2-BAE5-4FC9-BDFC-2094A18204CB}" srcOrd="0" destOrd="0" presId="urn:microsoft.com/office/officeart/2005/8/layout/list1"/>
    <dgm:cxn modelId="{68B42C47-0472-47F4-AE83-35DBB6A5D892}" srcId="{DCECD0A6-1DB0-4BC3-A696-72C758AB7C5C}" destId="{834E405F-6C12-4CE9-9864-B29F4C30AA2E}" srcOrd="0" destOrd="0" parTransId="{4597420D-A49C-4D8C-BAFB-D0C4849FD57E}" sibTransId="{5411FC36-B466-44AD-AD04-4807E822BFB9}"/>
    <dgm:cxn modelId="{97714FF8-8706-481C-B61E-88FD54F45FCC}" type="presParOf" srcId="{ADAD54B2-BAE5-4FC9-BDFC-2094A18204CB}" destId="{D4017DCF-59C1-43AC-9B60-20921F73E3BE}" srcOrd="0" destOrd="0" presId="urn:microsoft.com/office/officeart/2005/8/layout/list1"/>
    <dgm:cxn modelId="{692C824D-B8F8-4D3D-9A5B-63A4BFB860B5}" type="presParOf" srcId="{D4017DCF-59C1-43AC-9B60-20921F73E3BE}" destId="{1AB2462A-0A10-46AB-B575-BCD1C9C5C25F}" srcOrd="0" destOrd="0" presId="urn:microsoft.com/office/officeart/2005/8/layout/list1"/>
    <dgm:cxn modelId="{7739C203-3112-4EC2-AB95-B0CB866C5501}" type="presParOf" srcId="{D4017DCF-59C1-43AC-9B60-20921F73E3BE}" destId="{2C25BCBE-39CE-4A3F-BFE5-C700FD5F8884}" srcOrd="1" destOrd="0" presId="urn:microsoft.com/office/officeart/2005/8/layout/list1"/>
    <dgm:cxn modelId="{1F8B1DA5-9F90-44FE-ABC3-B06142A6D366}" type="presParOf" srcId="{ADAD54B2-BAE5-4FC9-BDFC-2094A18204CB}" destId="{A89979B3-3193-452E-ADD0-ACF54E64C75B}" srcOrd="1" destOrd="0" presId="urn:microsoft.com/office/officeart/2005/8/layout/list1"/>
    <dgm:cxn modelId="{683BFE4E-A0C3-4628-AC2F-091AD4A69F10}" type="presParOf" srcId="{ADAD54B2-BAE5-4FC9-BDFC-2094A18204CB}" destId="{2D939FF1-19E1-4691-8BB7-BC3227139F1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3BBC1E-928A-471A-AA0C-55C655CFA696}" type="doc">
      <dgm:prSet loTypeId="urn:microsoft.com/office/officeart/2009/3/layout/IncreasingArrowsProcess" loCatId="process" qsTypeId="urn:microsoft.com/office/officeart/2005/8/quickstyle/simple4" qsCatId="simple" csTypeId="urn:microsoft.com/office/officeart/2005/8/colors/accent1_2" csCatId="accent1" phldr="1"/>
      <dgm:spPr/>
      <dgm:t>
        <a:bodyPr/>
        <a:lstStyle/>
        <a:p>
          <a:endParaRPr lang="es-ES"/>
        </a:p>
      </dgm:t>
    </dgm:pt>
    <dgm:pt modelId="{E5A316C0-BCC8-49D5-BAB3-7829DFFAC354}">
      <dgm:prSet phldrT="[Texto]"/>
      <dgm:spPr/>
      <dgm:t>
        <a:bodyPr/>
        <a:lstStyle/>
        <a:p>
          <a:r>
            <a:rPr lang="es-ES" dirty="0" smtClean="0"/>
            <a:t>Conducción </a:t>
          </a:r>
          <a:endParaRPr lang="es-ES" dirty="0"/>
        </a:p>
      </dgm:t>
    </dgm:pt>
    <dgm:pt modelId="{295A3DB0-3C82-49AD-97A9-79866DCAE969}" type="parTrans" cxnId="{F9DE622D-D5CA-48AB-8F25-0E0B5B9BD7C7}">
      <dgm:prSet/>
      <dgm:spPr/>
      <dgm:t>
        <a:bodyPr/>
        <a:lstStyle/>
        <a:p>
          <a:endParaRPr lang="es-ES"/>
        </a:p>
      </dgm:t>
    </dgm:pt>
    <dgm:pt modelId="{B458901B-E37A-4F6E-AA68-78FDDA3475EE}" type="sibTrans" cxnId="{F9DE622D-D5CA-48AB-8F25-0E0B5B9BD7C7}">
      <dgm:prSet/>
      <dgm:spPr/>
      <dgm:t>
        <a:bodyPr/>
        <a:lstStyle/>
        <a:p>
          <a:endParaRPr lang="es-ES"/>
        </a:p>
      </dgm:t>
    </dgm:pt>
    <dgm:pt modelId="{51E2CE2F-5411-4916-A68F-4B97393D0FA3}">
      <dgm:prSet phldrT="[Texto]"/>
      <dgm:spPr/>
      <dgm:t>
        <a:bodyPr/>
        <a:lstStyle/>
        <a:p>
          <a:r>
            <a:rPr lang="es-ES" dirty="0" smtClean="0"/>
            <a:t>Cuando existe un gradiente de temperatura en un medio sólido, líquido o gaseoso por medio del cual el calor fluye de la región con mayor temperatura a la región con menor temperatura.</a:t>
          </a:r>
          <a:endParaRPr lang="es-ES" dirty="0"/>
        </a:p>
      </dgm:t>
    </dgm:pt>
    <dgm:pt modelId="{0406EAB5-9BEE-4945-A6D3-2BE2369B37E4}" type="parTrans" cxnId="{0BB78741-187C-4EC1-BA6A-E87E4A421025}">
      <dgm:prSet/>
      <dgm:spPr/>
      <dgm:t>
        <a:bodyPr/>
        <a:lstStyle/>
        <a:p>
          <a:endParaRPr lang="es-ES"/>
        </a:p>
      </dgm:t>
    </dgm:pt>
    <dgm:pt modelId="{B262EF97-FB43-4D23-96CA-10E57F614AAC}" type="sibTrans" cxnId="{0BB78741-187C-4EC1-BA6A-E87E4A421025}">
      <dgm:prSet/>
      <dgm:spPr/>
      <dgm:t>
        <a:bodyPr/>
        <a:lstStyle/>
        <a:p>
          <a:endParaRPr lang="es-ES"/>
        </a:p>
      </dgm:t>
    </dgm:pt>
    <dgm:pt modelId="{5AD720D5-A516-4E7A-8730-CDE9DF05067A}">
      <dgm:prSet phldrT="[Texto]"/>
      <dgm:spPr/>
      <dgm:t>
        <a:bodyPr/>
        <a:lstStyle/>
        <a:p>
          <a:r>
            <a:rPr lang="es-ES" dirty="0" smtClean="0"/>
            <a:t>Convección </a:t>
          </a:r>
          <a:endParaRPr lang="es-ES" dirty="0"/>
        </a:p>
      </dgm:t>
    </dgm:pt>
    <dgm:pt modelId="{7A95148D-821B-431B-B1FB-4360F09F86D7}" type="parTrans" cxnId="{7AE92507-0DAC-40A3-886F-C3957B1FB2AD}">
      <dgm:prSet/>
      <dgm:spPr/>
      <dgm:t>
        <a:bodyPr/>
        <a:lstStyle/>
        <a:p>
          <a:endParaRPr lang="es-ES"/>
        </a:p>
      </dgm:t>
    </dgm:pt>
    <dgm:pt modelId="{C8259499-2772-4136-B325-A0C842A31FEA}" type="sibTrans" cxnId="{7AE92507-0DAC-40A3-886F-C3957B1FB2AD}">
      <dgm:prSet/>
      <dgm:spPr/>
      <dgm:t>
        <a:bodyPr/>
        <a:lstStyle/>
        <a:p>
          <a:endParaRPr lang="es-ES"/>
        </a:p>
      </dgm:t>
    </dgm:pt>
    <dgm:pt modelId="{0C7EE44D-DBEA-46F9-9F81-B564D2408C18}">
      <dgm:prSet phldrT="[Texto]"/>
      <dgm:spPr/>
      <dgm:t>
        <a:bodyPr/>
        <a:lstStyle/>
        <a:p>
          <a:r>
            <a:rPr lang="es-ES" dirty="0" smtClean="0"/>
            <a:t>Intercambio de energía entre un fluido y una superficie .</a:t>
          </a:r>
        </a:p>
        <a:p>
          <a:r>
            <a:rPr lang="es-ES" dirty="0" smtClean="0"/>
            <a:t>- Convección Natural.</a:t>
          </a:r>
        </a:p>
      </dgm:t>
    </dgm:pt>
    <dgm:pt modelId="{28F98C34-18C3-4C52-8469-7A74F874281C}" type="parTrans" cxnId="{C1BE4A3F-2449-4F8B-991B-36C4AC7BADE3}">
      <dgm:prSet/>
      <dgm:spPr/>
      <dgm:t>
        <a:bodyPr/>
        <a:lstStyle/>
        <a:p>
          <a:endParaRPr lang="es-ES"/>
        </a:p>
      </dgm:t>
    </dgm:pt>
    <dgm:pt modelId="{0EB59973-9CCD-493D-B0D3-EE234D5E6138}" type="sibTrans" cxnId="{C1BE4A3F-2449-4F8B-991B-36C4AC7BADE3}">
      <dgm:prSet/>
      <dgm:spPr/>
      <dgm:t>
        <a:bodyPr/>
        <a:lstStyle/>
        <a:p>
          <a:endParaRPr lang="es-ES"/>
        </a:p>
      </dgm:t>
    </dgm:pt>
    <dgm:pt modelId="{7300D87D-46F4-4E72-9C48-87D4FF4C9E12}">
      <dgm:prSet phldrT="[Texto]"/>
      <dgm:spPr/>
      <dgm:t>
        <a:bodyPr/>
        <a:lstStyle/>
        <a:p>
          <a:r>
            <a:rPr lang="es-ES" dirty="0" smtClean="0"/>
            <a:t>Radiación</a:t>
          </a:r>
          <a:endParaRPr lang="es-ES" dirty="0"/>
        </a:p>
      </dgm:t>
    </dgm:pt>
    <dgm:pt modelId="{FF854900-993E-4D00-A467-5210BB4E10AE}" type="parTrans" cxnId="{7057A1A8-1143-4C6D-AF5F-CBF46FCB90DF}">
      <dgm:prSet/>
      <dgm:spPr/>
      <dgm:t>
        <a:bodyPr/>
        <a:lstStyle/>
        <a:p>
          <a:endParaRPr lang="es-ES"/>
        </a:p>
      </dgm:t>
    </dgm:pt>
    <dgm:pt modelId="{16DCADB2-5CFC-4758-9F9B-3635232B5020}" type="sibTrans" cxnId="{7057A1A8-1143-4C6D-AF5F-CBF46FCB90DF}">
      <dgm:prSet/>
      <dgm:spPr/>
      <dgm:t>
        <a:bodyPr/>
        <a:lstStyle/>
        <a:p>
          <a:endParaRPr lang="es-ES"/>
        </a:p>
      </dgm:t>
    </dgm:pt>
    <dgm:pt modelId="{6DB3A5F8-7079-4601-9D28-F295BC915791}">
      <dgm:prSet phldrT="[Texto]"/>
      <dgm:spPr/>
      <dgm:t>
        <a:bodyPr/>
        <a:lstStyle/>
        <a:p>
          <a:r>
            <a:rPr lang="es-EC" dirty="0" smtClean="0"/>
            <a:t>La radiación térmica es energía emitida por la materia que se encuentra a una temperatura dada, se produce directamente desde la fuente hacia afuera en todas las direcciones</a:t>
          </a:r>
          <a:endParaRPr lang="es-ES" dirty="0"/>
        </a:p>
      </dgm:t>
    </dgm:pt>
    <dgm:pt modelId="{EA9ED094-B536-42F0-AB77-C2052D043581}" type="parTrans" cxnId="{71FE1BF5-FE91-49FF-BF15-F30F8118B205}">
      <dgm:prSet/>
      <dgm:spPr/>
      <dgm:t>
        <a:bodyPr/>
        <a:lstStyle/>
        <a:p>
          <a:endParaRPr lang="es-ES"/>
        </a:p>
      </dgm:t>
    </dgm:pt>
    <dgm:pt modelId="{C77A1EF9-434C-4500-9393-D1695DE1744D}" type="sibTrans" cxnId="{71FE1BF5-FE91-49FF-BF15-F30F8118B205}">
      <dgm:prSet/>
      <dgm:spPr/>
      <dgm:t>
        <a:bodyPr/>
        <a:lstStyle/>
        <a:p>
          <a:endParaRPr lang="es-ES"/>
        </a:p>
      </dgm:t>
    </dgm:pt>
    <dgm:pt modelId="{2CA71FBF-D1C7-4909-9769-0BBCB2793A93}">
      <dgm:prSet phldrT="[Texto]"/>
      <dgm:spPr/>
      <dgm:t>
        <a:bodyPr/>
        <a:lstStyle/>
        <a:p>
          <a:endParaRPr lang="es-ES" dirty="0" smtClean="0"/>
        </a:p>
        <a:p>
          <a:r>
            <a:rPr lang="es-ES" dirty="0" smtClean="0"/>
            <a:t>- Convección Forzada.</a:t>
          </a:r>
        </a:p>
      </dgm:t>
    </dgm:pt>
    <dgm:pt modelId="{F4B38ACF-F68D-4C9D-8694-E62A958FB164}" type="parTrans" cxnId="{0C60AAE5-0509-429E-AD0C-CA5469B881C1}">
      <dgm:prSet/>
      <dgm:spPr/>
    </dgm:pt>
    <dgm:pt modelId="{0464D92E-7AC3-4602-8416-C29AB6C335A2}" type="sibTrans" cxnId="{0C60AAE5-0509-429E-AD0C-CA5469B881C1}">
      <dgm:prSet/>
      <dgm:spPr/>
    </dgm:pt>
    <dgm:pt modelId="{7526E5D5-6EDA-429B-AA95-B620A4436933}" type="pres">
      <dgm:prSet presAssocID="{2B3BBC1E-928A-471A-AA0C-55C655CFA696}" presName="Name0" presStyleCnt="0">
        <dgm:presLayoutVars>
          <dgm:chMax val="5"/>
          <dgm:chPref val="5"/>
          <dgm:dir/>
          <dgm:animLvl val="lvl"/>
        </dgm:presLayoutVars>
      </dgm:prSet>
      <dgm:spPr/>
      <dgm:t>
        <a:bodyPr/>
        <a:lstStyle/>
        <a:p>
          <a:endParaRPr lang="es-ES"/>
        </a:p>
      </dgm:t>
    </dgm:pt>
    <dgm:pt modelId="{5747BCDE-13AD-4593-A025-F18D2CB7C0DE}" type="pres">
      <dgm:prSet presAssocID="{E5A316C0-BCC8-49D5-BAB3-7829DFFAC354}" presName="parentText1" presStyleLbl="node1" presStyleIdx="0" presStyleCnt="3">
        <dgm:presLayoutVars>
          <dgm:chMax/>
          <dgm:chPref val="3"/>
          <dgm:bulletEnabled val="1"/>
        </dgm:presLayoutVars>
      </dgm:prSet>
      <dgm:spPr/>
      <dgm:t>
        <a:bodyPr/>
        <a:lstStyle/>
        <a:p>
          <a:endParaRPr lang="es-ES"/>
        </a:p>
      </dgm:t>
    </dgm:pt>
    <dgm:pt modelId="{4A4C8104-A29C-48B4-86CF-C8AA6B04CC64}" type="pres">
      <dgm:prSet presAssocID="{E5A316C0-BCC8-49D5-BAB3-7829DFFAC354}" presName="childText1" presStyleLbl="solidAlignAcc1" presStyleIdx="0" presStyleCnt="3" custLinFactNeighborX="-4274" custLinFactNeighborY="242">
        <dgm:presLayoutVars>
          <dgm:chMax val="0"/>
          <dgm:chPref val="0"/>
          <dgm:bulletEnabled val="1"/>
        </dgm:presLayoutVars>
      </dgm:prSet>
      <dgm:spPr/>
      <dgm:t>
        <a:bodyPr/>
        <a:lstStyle/>
        <a:p>
          <a:endParaRPr lang="es-ES"/>
        </a:p>
      </dgm:t>
    </dgm:pt>
    <dgm:pt modelId="{A5EBAB06-E3AE-434F-B4DC-58C93085DC0F}" type="pres">
      <dgm:prSet presAssocID="{5AD720D5-A516-4E7A-8730-CDE9DF05067A}" presName="parentText2" presStyleLbl="node1" presStyleIdx="1" presStyleCnt="3">
        <dgm:presLayoutVars>
          <dgm:chMax/>
          <dgm:chPref val="3"/>
          <dgm:bulletEnabled val="1"/>
        </dgm:presLayoutVars>
      </dgm:prSet>
      <dgm:spPr/>
      <dgm:t>
        <a:bodyPr/>
        <a:lstStyle/>
        <a:p>
          <a:endParaRPr lang="es-ES"/>
        </a:p>
      </dgm:t>
    </dgm:pt>
    <dgm:pt modelId="{7B3B55A2-6FD3-4F80-943F-637F96C436DE}" type="pres">
      <dgm:prSet presAssocID="{5AD720D5-A516-4E7A-8730-CDE9DF05067A}" presName="childText2" presStyleLbl="solidAlignAcc1" presStyleIdx="1" presStyleCnt="3">
        <dgm:presLayoutVars>
          <dgm:chMax val="0"/>
          <dgm:chPref val="0"/>
          <dgm:bulletEnabled val="1"/>
        </dgm:presLayoutVars>
      </dgm:prSet>
      <dgm:spPr/>
      <dgm:t>
        <a:bodyPr/>
        <a:lstStyle/>
        <a:p>
          <a:endParaRPr lang="es-ES"/>
        </a:p>
      </dgm:t>
    </dgm:pt>
    <dgm:pt modelId="{C4209983-CABC-42EA-B6E7-F40A42558384}" type="pres">
      <dgm:prSet presAssocID="{7300D87D-46F4-4E72-9C48-87D4FF4C9E12}" presName="parentText3" presStyleLbl="node1" presStyleIdx="2" presStyleCnt="3">
        <dgm:presLayoutVars>
          <dgm:chMax/>
          <dgm:chPref val="3"/>
          <dgm:bulletEnabled val="1"/>
        </dgm:presLayoutVars>
      </dgm:prSet>
      <dgm:spPr/>
      <dgm:t>
        <a:bodyPr/>
        <a:lstStyle/>
        <a:p>
          <a:endParaRPr lang="es-ES"/>
        </a:p>
      </dgm:t>
    </dgm:pt>
    <dgm:pt modelId="{3F50AB70-EDF6-4AD0-AABB-B625E60E26F1}" type="pres">
      <dgm:prSet presAssocID="{7300D87D-46F4-4E72-9C48-87D4FF4C9E12}" presName="childText3" presStyleLbl="solidAlignAcc1" presStyleIdx="2" presStyleCnt="3">
        <dgm:presLayoutVars>
          <dgm:chMax val="0"/>
          <dgm:chPref val="0"/>
          <dgm:bulletEnabled val="1"/>
        </dgm:presLayoutVars>
      </dgm:prSet>
      <dgm:spPr/>
      <dgm:t>
        <a:bodyPr/>
        <a:lstStyle/>
        <a:p>
          <a:endParaRPr lang="es-ES"/>
        </a:p>
      </dgm:t>
    </dgm:pt>
  </dgm:ptLst>
  <dgm:cxnLst>
    <dgm:cxn modelId="{71FE1BF5-FE91-49FF-BF15-F30F8118B205}" srcId="{7300D87D-46F4-4E72-9C48-87D4FF4C9E12}" destId="{6DB3A5F8-7079-4601-9D28-F295BC915791}" srcOrd="0" destOrd="0" parTransId="{EA9ED094-B536-42F0-AB77-C2052D043581}" sibTransId="{C77A1EF9-434C-4500-9393-D1695DE1744D}"/>
    <dgm:cxn modelId="{0C60AAE5-0509-429E-AD0C-CA5469B881C1}" srcId="{5AD720D5-A516-4E7A-8730-CDE9DF05067A}" destId="{2CA71FBF-D1C7-4909-9769-0BBCB2793A93}" srcOrd="1" destOrd="0" parTransId="{F4B38ACF-F68D-4C9D-8694-E62A958FB164}" sibTransId="{0464D92E-7AC3-4602-8416-C29AB6C335A2}"/>
    <dgm:cxn modelId="{00E3402C-CC3E-45FF-9301-924AAF210528}" type="presOf" srcId="{E5A316C0-BCC8-49D5-BAB3-7829DFFAC354}" destId="{5747BCDE-13AD-4593-A025-F18D2CB7C0DE}" srcOrd="0" destOrd="0" presId="urn:microsoft.com/office/officeart/2009/3/layout/IncreasingArrowsProcess"/>
    <dgm:cxn modelId="{CD663186-7BC5-4602-99FC-13E9BCD491FC}" type="presOf" srcId="{0C7EE44D-DBEA-46F9-9F81-B564D2408C18}" destId="{7B3B55A2-6FD3-4F80-943F-637F96C436DE}" srcOrd="0" destOrd="0" presId="urn:microsoft.com/office/officeart/2009/3/layout/IncreasingArrowsProcess"/>
    <dgm:cxn modelId="{15A7E810-6D7A-48E5-9897-4E92F622EEF1}" type="presOf" srcId="{7300D87D-46F4-4E72-9C48-87D4FF4C9E12}" destId="{C4209983-CABC-42EA-B6E7-F40A42558384}" srcOrd="0" destOrd="0" presId="urn:microsoft.com/office/officeart/2009/3/layout/IncreasingArrowsProcess"/>
    <dgm:cxn modelId="{0BB78741-187C-4EC1-BA6A-E87E4A421025}" srcId="{E5A316C0-BCC8-49D5-BAB3-7829DFFAC354}" destId="{51E2CE2F-5411-4916-A68F-4B97393D0FA3}" srcOrd="0" destOrd="0" parTransId="{0406EAB5-9BEE-4945-A6D3-2BE2369B37E4}" sibTransId="{B262EF97-FB43-4D23-96CA-10E57F614AAC}"/>
    <dgm:cxn modelId="{7AE92507-0DAC-40A3-886F-C3957B1FB2AD}" srcId="{2B3BBC1E-928A-471A-AA0C-55C655CFA696}" destId="{5AD720D5-A516-4E7A-8730-CDE9DF05067A}" srcOrd="1" destOrd="0" parTransId="{7A95148D-821B-431B-B1FB-4360F09F86D7}" sibTransId="{C8259499-2772-4136-B325-A0C842A31FEA}"/>
    <dgm:cxn modelId="{2325A189-E630-47EC-8B08-EFF88580151E}" type="presOf" srcId="{5AD720D5-A516-4E7A-8730-CDE9DF05067A}" destId="{A5EBAB06-E3AE-434F-B4DC-58C93085DC0F}" srcOrd="0" destOrd="0" presId="urn:microsoft.com/office/officeart/2009/3/layout/IncreasingArrowsProcess"/>
    <dgm:cxn modelId="{7057A1A8-1143-4C6D-AF5F-CBF46FCB90DF}" srcId="{2B3BBC1E-928A-471A-AA0C-55C655CFA696}" destId="{7300D87D-46F4-4E72-9C48-87D4FF4C9E12}" srcOrd="2" destOrd="0" parTransId="{FF854900-993E-4D00-A467-5210BB4E10AE}" sibTransId="{16DCADB2-5CFC-4758-9F9B-3635232B5020}"/>
    <dgm:cxn modelId="{36C015D0-DAE5-4B51-A275-590964F31887}" type="presOf" srcId="{51E2CE2F-5411-4916-A68F-4B97393D0FA3}" destId="{4A4C8104-A29C-48B4-86CF-C8AA6B04CC64}" srcOrd="0" destOrd="0" presId="urn:microsoft.com/office/officeart/2009/3/layout/IncreasingArrowsProcess"/>
    <dgm:cxn modelId="{D5A301B8-7FDC-456A-A5B9-D75C7A61CD8C}" type="presOf" srcId="{6DB3A5F8-7079-4601-9D28-F295BC915791}" destId="{3F50AB70-EDF6-4AD0-AABB-B625E60E26F1}" srcOrd="0" destOrd="0" presId="urn:microsoft.com/office/officeart/2009/3/layout/IncreasingArrowsProcess"/>
    <dgm:cxn modelId="{B75C82E4-2A0F-46B1-9266-CC355C658A10}" type="presOf" srcId="{2CA71FBF-D1C7-4909-9769-0BBCB2793A93}" destId="{7B3B55A2-6FD3-4F80-943F-637F96C436DE}" srcOrd="0" destOrd="1" presId="urn:microsoft.com/office/officeart/2009/3/layout/IncreasingArrowsProcess"/>
    <dgm:cxn modelId="{C1BE4A3F-2449-4F8B-991B-36C4AC7BADE3}" srcId="{5AD720D5-A516-4E7A-8730-CDE9DF05067A}" destId="{0C7EE44D-DBEA-46F9-9F81-B564D2408C18}" srcOrd="0" destOrd="0" parTransId="{28F98C34-18C3-4C52-8469-7A74F874281C}" sibTransId="{0EB59973-9CCD-493D-B0D3-EE234D5E6138}"/>
    <dgm:cxn modelId="{F9DE622D-D5CA-48AB-8F25-0E0B5B9BD7C7}" srcId="{2B3BBC1E-928A-471A-AA0C-55C655CFA696}" destId="{E5A316C0-BCC8-49D5-BAB3-7829DFFAC354}" srcOrd="0" destOrd="0" parTransId="{295A3DB0-3C82-49AD-97A9-79866DCAE969}" sibTransId="{B458901B-E37A-4F6E-AA68-78FDDA3475EE}"/>
    <dgm:cxn modelId="{84A55789-B47A-44AF-AA35-D12DF0E708D8}" type="presOf" srcId="{2B3BBC1E-928A-471A-AA0C-55C655CFA696}" destId="{7526E5D5-6EDA-429B-AA95-B620A4436933}" srcOrd="0" destOrd="0" presId="urn:microsoft.com/office/officeart/2009/3/layout/IncreasingArrowsProcess"/>
    <dgm:cxn modelId="{02D48ABC-1063-49BC-A955-770A47FCFE5F}" type="presParOf" srcId="{7526E5D5-6EDA-429B-AA95-B620A4436933}" destId="{5747BCDE-13AD-4593-A025-F18D2CB7C0DE}" srcOrd="0" destOrd="0" presId="urn:microsoft.com/office/officeart/2009/3/layout/IncreasingArrowsProcess"/>
    <dgm:cxn modelId="{6F4C2FEF-3579-4B48-ABFC-63AD8348A5C8}" type="presParOf" srcId="{7526E5D5-6EDA-429B-AA95-B620A4436933}" destId="{4A4C8104-A29C-48B4-86CF-C8AA6B04CC64}" srcOrd="1" destOrd="0" presId="urn:microsoft.com/office/officeart/2009/3/layout/IncreasingArrowsProcess"/>
    <dgm:cxn modelId="{F16A5802-A7AA-4A9B-8B29-64DACF34C503}" type="presParOf" srcId="{7526E5D5-6EDA-429B-AA95-B620A4436933}" destId="{A5EBAB06-E3AE-434F-B4DC-58C93085DC0F}" srcOrd="2" destOrd="0" presId="urn:microsoft.com/office/officeart/2009/3/layout/IncreasingArrowsProcess"/>
    <dgm:cxn modelId="{4ADFE676-3AC2-4152-A1B5-9CC94C027290}" type="presParOf" srcId="{7526E5D5-6EDA-429B-AA95-B620A4436933}" destId="{7B3B55A2-6FD3-4F80-943F-637F96C436DE}" srcOrd="3" destOrd="0" presId="urn:microsoft.com/office/officeart/2009/3/layout/IncreasingArrowsProcess"/>
    <dgm:cxn modelId="{E11FADF7-FF47-4BCA-8A34-23CCD840504E}" type="presParOf" srcId="{7526E5D5-6EDA-429B-AA95-B620A4436933}" destId="{C4209983-CABC-42EA-B6E7-F40A42558384}" srcOrd="4" destOrd="0" presId="urn:microsoft.com/office/officeart/2009/3/layout/IncreasingArrowsProcess"/>
    <dgm:cxn modelId="{9D0682D1-05E2-4FDF-A79E-B3373AA78534}" type="presParOf" srcId="{7526E5D5-6EDA-429B-AA95-B620A4436933}" destId="{3F50AB70-EDF6-4AD0-AABB-B625E60E26F1}"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1AB68573-48FD-4AAB-AFBF-1A43C24759AA}"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s-ES"/>
        </a:p>
      </dgm:t>
    </dgm:pt>
    <dgm:pt modelId="{22170717-7877-41CF-BA6B-7543CB1CB7C3}">
      <dgm:prSet phldrT="[Texto]"/>
      <dgm:spPr>
        <a:blipFill rotWithShape="0">
          <a:blip xmlns:r="http://schemas.openxmlformats.org/officeDocument/2006/relationships" r:embed="rId1"/>
          <a:stretch>
            <a:fillRect b="-939"/>
          </a:stretch>
        </a:blipFill>
      </dgm:spPr>
      <dgm:t>
        <a:bodyPr/>
        <a:lstStyle/>
        <a:p>
          <a:r>
            <a:rPr lang="es-ES">
              <a:noFill/>
            </a:rPr>
            <a:t> </a:t>
          </a:r>
        </a:p>
      </dgm:t>
    </dgm:pt>
    <dgm:pt modelId="{E0E1BF52-71BC-44BB-9A78-80B6B5C00064}" type="parTrans" cxnId="{0CFA99CB-CE74-4CC2-8A92-B8D47CBA91DA}">
      <dgm:prSet/>
      <dgm:spPr/>
      <dgm:t>
        <a:bodyPr/>
        <a:lstStyle/>
        <a:p>
          <a:endParaRPr lang="es-ES"/>
        </a:p>
      </dgm:t>
    </dgm:pt>
    <dgm:pt modelId="{2BACB183-E121-4DE5-9FCB-45289E38DF16}" type="sibTrans" cxnId="{0CFA99CB-CE74-4CC2-8A92-B8D47CBA91DA}">
      <dgm:prSet/>
      <dgm:spPr/>
      <dgm:t>
        <a:bodyPr/>
        <a:lstStyle/>
        <a:p>
          <a:endParaRPr lang="es-ES"/>
        </a:p>
      </dgm:t>
    </dgm:pt>
    <dgm:pt modelId="{41960364-A401-42EB-B42D-A29D2FD091A0}">
      <dgm:prSet/>
      <dgm:spPr>
        <a:blipFill rotWithShape="0">
          <a:blip xmlns:r="http://schemas.openxmlformats.org/officeDocument/2006/relationships" r:embed="rId2"/>
          <a:stretch>
            <a:fillRect t="-935" r="-1096"/>
          </a:stretch>
        </a:blipFill>
      </dgm:spPr>
      <dgm:t>
        <a:bodyPr/>
        <a:lstStyle/>
        <a:p>
          <a:r>
            <a:rPr lang="es-ES">
              <a:noFill/>
            </a:rPr>
            <a:t> </a:t>
          </a:r>
        </a:p>
      </dgm:t>
    </dgm:pt>
    <dgm:pt modelId="{2CDACABE-714F-4887-A5E9-82AE485106B7}" type="parTrans" cxnId="{4E76FE92-358E-4A06-836D-BA1A46402196}">
      <dgm:prSet/>
      <dgm:spPr/>
      <dgm:t>
        <a:bodyPr/>
        <a:lstStyle/>
        <a:p>
          <a:endParaRPr lang="es-ES"/>
        </a:p>
      </dgm:t>
    </dgm:pt>
    <dgm:pt modelId="{70A09410-C849-473F-8A5A-10E234AB3061}" type="sibTrans" cxnId="{4E76FE92-358E-4A06-836D-BA1A46402196}">
      <dgm:prSet/>
      <dgm:spPr/>
      <dgm:t>
        <a:bodyPr/>
        <a:lstStyle/>
        <a:p>
          <a:endParaRPr lang="es-ES"/>
        </a:p>
      </dgm:t>
    </dgm:pt>
    <dgm:pt modelId="{953A4887-796C-4F42-A0DF-95CFC5ADF856}">
      <dgm:prSet/>
      <dgm:spPr/>
      <dgm:t>
        <a:bodyPr/>
        <a:lstStyle/>
        <a:p>
          <a:r>
            <a:rPr lang="es-ES">
              <a:noFill/>
            </a:rPr>
            <a:t> </a:t>
          </a:r>
        </a:p>
      </dgm:t>
    </dgm:pt>
    <dgm:pt modelId="{172FA2DB-C061-490B-A049-AA35B658D0AF}" type="parTrans" cxnId="{EABA10A1-E2A7-4505-A1F7-79FCF4FE4959}">
      <dgm:prSet/>
      <dgm:spPr/>
      <dgm:t>
        <a:bodyPr/>
        <a:lstStyle/>
        <a:p>
          <a:endParaRPr lang="es-ES"/>
        </a:p>
      </dgm:t>
    </dgm:pt>
    <dgm:pt modelId="{93D19F3A-5F30-4B67-BAA1-453092D0275B}" type="sibTrans" cxnId="{EABA10A1-E2A7-4505-A1F7-79FCF4FE4959}">
      <dgm:prSet/>
      <dgm:spPr/>
      <dgm:t>
        <a:bodyPr/>
        <a:lstStyle/>
        <a:p>
          <a:endParaRPr lang="es-ES"/>
        </a:p>
      </dgm:t>
    </dgm:pt>
    <dgm:pt modelId="{0CC89422-DB84-45AF-98DC-DA3DC6453D2D}">
      <dgm:prSet/>
      <dgm:spPr/>
      <dgm:t>
        <a:bodyPr/>
        <a:lstStyle/>
        <a:p>
          <a:r>
            <a:rPr lang="es-ES">
              <a:noFill/>
            </a:rPr>
            <a:t> </a:t>
          </a:r>
        </a:p>
      </dgm:t>
    </dgm:pt>
    <dgm:pt modelId="{9092B882-47DA-4C78-AF89-1246424740BE}" type="parTrans" cxnId="{79EFA727-3762-451B-AAD4-5725BC21A0BA}">
      <dgm:prSet/>
      <dgm:spPr/>
      <dgm:t>
        <a:bodyPr/>
        <a:lstStyle/>
        <a:p>
          <a:endParaRPr lang="es-ES"/>
        </a:p>
      </dgm:t>
    </dgm:pt>
    <dgm:pt modelId="{B1731A19-C2F8-4E03-BC75-4EA7ED71801B}" type="sibTrans" cxnId="{79EFA727-3762-451B-AAD4-5725BC21A0BA}">
      <dgm:prSet/>
      <dgm:spPr/>
      <dgm:t>
        <a:bodyPr/>
        <a:lstStyle/>
        <a:p>
          <a:endParaRPr lang="es-ES"/>
        </a:p>
      </dgm:t>
    </dgm:pt>
    <dgm:pt modelId="{6A973973-E573-4EAE-8321-90E7178A94FC}">
      <dgm:prSet/>
      <dgm:spPr/>
      <dgm:t>
        <a:bodyPr/>
        <a:lstStyle/>
        <a:p>
          <a:r>
            <a:rPr lang="es-ES">
              <a:noFill/>
            </a:rPr>
            <a:t> </a:t>
          </a:r>
        </a:p>
      </dgm:t>
    </dgm:pt>
    <dgm:pt modelId="{C6585D52-4C70-48F5-80C7-801563D8F41E}" type="parTrans" cxnId="{7EFCAE20-E0D3-4F2A-873F-87E9F5270D32}">
      <dgm:prSet/>
      <dgm:spPr/>
      <dgm:t>
        <a:bodyPr/>
        <a:lstStyle/>
        <a:p>
          <a:endParaRPr lang="es-ES"/>
        </a:p>
      </dgm:t>
    </dgm:pt>
    <dgm:pt modelId="{1F57BE5C-9ED3-4CB2-89EB-0813AF866522}" type="sibTrans" cxnId="{7EFCAE20-E0D3-4F2A-873F-87E9F5270D32}">
      <dgm:prSet/>
      <dgm:spPr/>
      <dgm:t>
        <a:bodyPr/>
        <a:lstStyle/>
        <a:p>
          <a:endParaRPr lang="es-ES"/>
        </a:p>
      </dgm:t>
    </dgm:pt>
    <dgm:pt modelId="{BC754034-82A4-4AE6-9B85-BFEA9564360A}">
      <dgm:prSet/>
      <dgm:spPr/>
      <dgm:t>
        <a:bodyPr/>
        <a:lstStyle/>
        <a:p>
          <a:r>
            <a:rPr lang="es-ES">
              <a:noFill/>
            </a:rPr>
            <a:t> </a:t>
          </a:r>
        </a:p>
      </dgm:t>
    </dgm:pt>
    <dgm:pt modelId="{F25A36AD-76CA-4BCB-B16C-A67F0276A994}" type="parTrans" cxnId="{CFB0B928-52BC-4E84-8261-663C87F169B9}">
      <dgm:prSet/>
      <dgm:spPr/>
      <dgm:t>
        <a:bodyPr/>
        <a:lstStyle/>
        <a:p>
          <a:endParaRPr lang="es-ES"/>
        </a:p>
      </dgm:t>
    </dgm:pt>
    <dgm:pt modelId="{C3E28842-5252-4A95-9C46-032F21DFB88F}" type="sibTrans" cxnId="{CFB0B928-52BC-4E84-8261-663C87F169B9}">
      <dgm:prSet/>
      <dgm:spPr/>
      <dgm:t>
        <a:bodyPr/>
        <a:lstStyle/>
        <a:p>
          <a:endParaRPr lang="es-ES"/>
        </a:p>
      </dgm:t>
    </dgm:pt>
    <dgm:pt modelId="{A9E0231D-E4C6-4FA1-A882-708030AC1547}" type="pres">
      <dgm:prSet presAssocID="{1AB68573-48FD-4AAB-AFBF-1A43C24759AA}" presName="linear" presStyleCnt="0">
        <dgm:presLayoutVars>
          <dgm:dir/>
          <dgm:resizeHandles val="exact"/>
        </dgm:presLayoutVars>
      </dgm:prSet>
      <dgm:spPr/>
    </dgm:pt>
    <dgm:pt modelId="{118141B2-8770-4478-AB4F-6C908772DC8E}" type="pres">
      <dgm:prSet presAssocID="{22170717-7877-41CF-BA6B-7543CB1CB7C3}" presName="comp" presStyleCnt="0"/>
      <dgm:spPr/>
    </dgm:pt>
    <dgm:pt modelId="{40043775-B4CA-4633-B684-BA6DCB75873B}" type="pres">
      <dgm:prSet presAssocID="{22170717-7877-41CF-BA6B-7543CB1CB7C3}" presName="box" presStyleLbl="node1" presStyleIdx="0" presStyleCnt="2"/>
      <dgm:spPr/>
      <dgm:t>
        <a:bodyPr/>
        <a:lstStyle/>
        <a:p>
          <a:endParaRPr lang="es-ES"/>
        </a:p>
      </dgm:t>
    </dgm:pt>
    <dgm:pt modelId="{C5118127-7605-451C-990C-6D6601879D08}" type="pres">
      <dgm:prSet presAssocID="{22170717-7877-41CF-BA6B-7543CB1CB7C3}" presName="img" presStyleLbl="fgImgPlace1"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t="-90000" b="-90000"/>
          </a:stretch>
        </a:blipFill>
      </dgm:spPr>
    </dgm:pt>
    <dgm:pt modelId="{7C350C9F-6121-4E50-8E07-9C5D5FA0D583}" type="pres">
      <dgm:prSet presAssocID="{22170717-7877-41CF-BA6B-7543CB1CB7C3}" presName="text" presStyleLbl="node1" presStyleIdx="0" presStyleCnt="2">
        <dgm:presLayoutVars>
          <dgm:bulletEnabled val="1"/>
        </dgm:presLayoutVars>
      </dgm:prSet>
      <dgm:spPr/>
      <dgm:t>
        <a:bodyPr/>
        <a:lstStyle/>
        <a:p>
          <a:endParaRPr lang="es-ES"/>
        </a:p>
      </dgm:t>
    </dgm:pt>
    <dgm:pt modelId="{F43FB672-8690-4C7A-A94F-D38CED0141F9}" type="pres">
      <dgm:prSet presAssocID="{2BACB183-E121-4DE5-9FCB-45289E38DF16}" presName="spacer" presStyleCnt="0"/>
      <dgm:spPr/>
    </dgm:pt>
    <dgm:pt modelId="{0F81F112-5D5D-467A-A735-2E6FA43C6937}" type="pres">
      <dgm:prSet presAssocID="{41960364-A401-42EB-B42D-A29D2FD091A0}" presName="comp" presStyleCnt="0"/>
      <dgm:spPr/>
    </dgm:pt>
    <dgm:pt modelId="{E80CF5BC-C4CF-42DF-90EC-3DB29AA44435}" type="pres">
      <dgm:prSet presAssocID="{41960364-A401-42EB-B42D-A29D2FD091A0}" presName="box" presStyleLbl="node1" presStyleIdx="1" presStyleCnt="2"/>
      <dgm:spPr/>
      <dgm:t>
        <a:bodyPr/>
        <a:lstStyle/>
        <a:p>
          <a:endParaRPr lang="es-ES"/>
        </a:p>
      </dgm:t>
    </dgm:pt>
    <dgm:pt modelId="{884488C4-BBB4-4AB6-A947-B489621A40C1}" type="pres">
      <dgm:prSet presAssocID="{41960364-A401-42EB-B42D-A29D2FD091A0}" presName="img" presStyleLbl="fgImgPlace1" presStyleIdx="1" presStyleCnt="2"/>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4046" t="-53588" r="4046" b="-56412"/>
          </a:stretch>
        </a:blipFill>
      </dgm:spPr>
    </dgm:pt>
    <dgm:pt modelId="{2102724C-8380-425A-8CCF-E5C6474B278D}" type="pres">
      <dgm:prSet presAssocID="{41960364-A401-42EB-B42D-A29D2FD091A0}" presName="text" presStyleLbl="node1" presStyleIdx="1" presStyleCnt="2">
        <dgm:presLayoutVars>
          <dgm:bulletEnabled val="1"/>
        </dgm:presLayoutVars>
      </dgm:prSet>
      <dgm:spPr/>
      <dgm:t>
        <a:bodyPr/>
        <a:lstStyle/>
        <a:p>
          <a:endParaRPr lang="es-ES"/>
        </a:p>
      </dgm:t>
    </dgm:pt>
  </dgm:ptLst>
  <dgm:cxnLst>
    <dgm:cxn modelId="{F4CE4A65-EAEF-4F3C-96C9-17B9F677EBFD}" type="presOf" srcId="{0CC89422-DB84-45AF-98DC-DA3DC6453D2D}" destId="{E80CF5BC-C4CF-42DF-90EC-3DB29AA44435}" srcOrd="0" destOrd="2" presId="urn:microsoft.com/office/officeart/2005/8/layout/vList4"/>
    <dgm:cxn modelId="{32E91930-6B8C-4E68-B15D-EED19FA4BE18}" type="presOf" srcId="{0CC89422-DB84-45AF-98DC-DA3DC6453D2D}" destId="{2102724C-8380-425A-8CCF-E5C6474B278D}" srcOrd="1" destOrd="2" presId="urn:microsoft.com/office/officeart/2005/8/layout/vList4"/>
    <dgm:cxn modelId="{7EFCAE20-E0D3-4F2A-873F-87E9F5270D32}" srcId="{41960364-A401-42EB-B42D-A29D2FD091A0}" destId="{6A973973-E573-4EAE-8321-90E7178A94FC}" srcOrd="2" destOrd="0" parTransId="{C6585D52-4C70-48F5-80C7-801563D8F41E}" sibTransId="{1F57BE5C-9ED3-4CB2-89EB-0813AF866522}"/>
    <dgm:cxn modelId="{CFB0B928-52BC-4E84-8261-663C87F169B9}" srcId="{41960364-A401-42EB-B42D-A29D2FD091A0}" destId="{BC754034-82A4-4AE6-9B85-BFEA9564360A}" srcOrd="3" destOrd="0" parTransId="{F25A36AD-76CA-4BCB-B16C-A67F0276A994}" sibTransId="{C3E28842-5252-4A95-9C46-032F21DFB88F}"/>
    <dgm:cxn modelId="{4E76FE92-358E-4A06-836D-BA1A46402196}" srcId="{1AB68573-48FD-4AAB-AFBF-1A43C24759AA}" destId="{41960364-A401-42EB-B42D-A29D2FD091A0}" srcOrd="1" destOrd="0" parTransId="{2CDACABE-714F-4887-A5E9-82AE485106B7}" sibTransId="{70A09410-C849-473F-8A5A-10E234AB3061}"/>
    <dgm:cxn modelId="{0ABE0438-76A6-4559-9F4A-CA6BF45CEDB8}" type="presOf" srcId="{22170717-7877-41CF-BA6B-7543CB1CB7C3}" destId="{7C350C9F-6121-4E50-8E07-9C5D5FA0D583}" srcOrd="1" destOrd="0" presId="urn:microsoft.com/office/officeart/2005/8/layout/vList4"/>
    <dgm:cxn modelId="{17274DA1-C1C7-41D3-AAE2-48847043C7C4}" type="presOf" srcId="{1AB68573-48FD-4AAB-AFBF-1A43C24759AA}" destId="{A9E0231D-E4C6-4FA1-A882-708030AC1547}" srcOrd="0" destOrd="0" presId="urn:microsoft.com/office/officeart/2005/8/layout/vList4"/>
    <dgm:cxn modelId="{8386071B-D6EC-4DB5-9F86-0CE59F1DA40A}" type="presOf" srcId="{6A973973-E573-4EAE-8321-90E7178A94FC}" destId="{E80CF5BC-C4CF-42DF-90EC-3DB29AA44435}" srcOrd="0" destOrd="3" presId="urn:microsoft.com/office/officeart/2005/8/layout/vList4"/>
    <dgm:cxn modelId="{96753808-9801-4885-A482-C5788780A777}" type="presOf" srcId="{6A973973-E573-4EAE-8321-90E7178A94FC}" destId="{2102724C-8380-425A-8CCF-E5C6474B278D}" srcOrd="1" destOrd="3" presId="urn:microsoft.com/office/officeart/2005/8/layout/vList4"/>
    <dgm:cxn modelId="{A2B2DFB3-8E7E-455C-8697-D9EA46DB1FB8}" type="presOf" srcId="{41960364-A401-42EB-B42D-A29D2FD091A0}" destId="{E80CF5BC-C4CF-42DF-90EC-3DB29AA44435}" srcOrd="0" destOrd="0" presId="urn:microsoft.com/office/officeart/2005/8/layout/vList4"/>
    <dgm:cxn modelId="{79EFA727-3762-451B-AAD4-5725BC21A0BA}" srcId="{41960364-A401-42EB-B42D-A29D2FD091A0}" destId="{0CC89422-DB84-45AF-98DC-DA3DC6453D2D}" srcOrd="1" destOrd="0" parTransId="{9092B882-47DA-4C78-AF89-1246424740BE}" sibTransId="{B1731A19-C2F8-4E03-BC75-4EA7ED71801B}"/>
    <dgm:cxn modelId="{45892476-878D-4528-88CB-75DD8FEC470C}" type="presOf" srcId="{953A4887-796C-4F42-A0DF-95CFC5ADF856}" destId="{E80CF5BC-C4CF-42DF-90EC-3DB29AA44435}" srcOrd="0" destOrd="1" presId="urn:microsoft.com/office/officeart/2005/8/layout/vList4"/>
    <dgm:cxn modelId="{935A16C0-47E2-4847-BE8F-CAA245BD5CE3}" type="presOf" srcId="{BC754034-82A4-4AE6-9B85-BFEA9564360A}" destId="{2102724C-8380-425A-8CCF-E5C6474B278D}" srcOrd="1" destOrd="4" presId="urn:microsoft.com/office/officeart/2005/8/layout/vList4"/>
    <dgm:cxn modelId="{502B5F55-1B5F-42BC-AC88-0D5C7A94F579}" type="presOf" srcId="{41960364-A401-42EB-B42D-A29D2FD091A0}" destId="{2102724C-8380-425A-8CCF-E5C6474B278D}" srcOrd="1" destOrd="0" presId="urn:microsoft.com/office/officeart/2005/8/layout/vList4"/>
    <dgm:cxn modelId="{0CFA99CB-CE74-4CC2-8A92-B8D47CBA91DA}" srcId="{1AB68573-48FD-4AAB-AFBF-1A43C24759AA}" destId="{22170717-7877-41CF-BA6B-7543CB1CB7C3}" srcOrd="0" destOrd="0" parTransId="{E0E1BF52-71BC-44BB-9A78-80B6B5C00064}" sibTransId="{2BACB183-E121-4DE5-9FCB-45289E38DF16}"/>
    <dgm:cxn modelId="{0BEB07AF-328C-4639-AB85-FD59D5DF83ED}" type="presOf" srcId="{22170717-7877-41CF-BA6B-7543CB1CB7C3}" destId="{40043775-B4CA-4633-B684-BA6DCB75873B}" srcOrd="0" destOrd="0" presId="urn:microsoft.com/office/officeart/2005/8/layout/vList4"/>
    <dgm:cxn modelId="{3C4DF612-9E5A-4674-9783-E43D0AA1F5FD}" type="presOf" srcId="{953A4887-796C-4F42-A0DF-95CFC5ADF856}" destId="{2102724C-8380-425A-8CCF-E5C6474B278D}" srcOrd="1" destOrd="1" presId="urn:microsoft.com/office/officeart/2005/8/layout/vList4"/>
    <dgm:cxn modelId="{706B501D-3BFE-4D5D-B51D-19EC03C34EF4}" type="presOf" srcId="{BC754034-82A4-4AE6-9B85-BFEA9564360A}" destId="{E80CF5BC-C4CF-42DF-90EC-3DB29AA44435}" srcOrd="0" destOrd="4" presId="urn:microsoft.com/office/officeart/2005/8/layout/vList4"/>
    <dgm:cxn modelId="{EABA10A1-E2A7-4505-A1F7-79FCF4FE4959}" srcId="{41960364-A401-42EB-B42D-A29D2FD091A0}" destId="{953A4887-796C-4F42-A0DF-95CFC5ADF856}" srcOrd="0" destOrd="0" parTransId="{172FA2DB-C061-490B-A049-AA35B658D0AF}" sibTransId="{93D19F3A-5F30-4B67-BAA1-453092D0275B}"/>
    <dgm:cxn modelId="{DF2E5D66-087A-42A2-AADD-1E61ACD36F08}" type="presParOf" srcId="{A9E0231D-E4C6-4FA1-A882-708030AC1547}" destId="{118141B2-8770-4478-AB4F-6C908772DC8E}" srcOrd="0" destOrd="0" presId="urn:microsoft.com/office/officeart/2005/8/layout/vList4"/>
    <dgm:cxn modelId="{623B4E02-FFE7-4EE9-BF15-11110472486D}" type="presParOf" srcId="{118141B2-8770-4478-AB4F-6C908772DC8E}" destId="{40043775-B4CA-4633-B684-BA6DCB75873B}" srcOrd="0" destOrd="0" presId="urn:microsoft.com/office/officeart/2005/8/layout/vList4"/>
    <dgm:cxn modelId="{E247275D-EE2B-4D34-8F8B-BFB0F19CD5E6}" type="presParOf" srcId="{118141B2-8770-4478-AB4F-6C908772DC8E}" destId="{C5118127-7605-451C-990C-6D6601879D08}" srcOrd="1" destOrd="0" presId="urn:microsoft.com/office/officeart/2005/8/layout/vList4"/>
    <dgm:cxn modelId="{1C212F6B-8091-46AE-967C-4D352960255F}" type="presParOf" srcId="{118141B2-8770-4478-AB4F-6C908772DC8E}" destId="{7C350C9F-6121-4E50-8E07-9C5D5FA0D583}" srcOrd="2" destOrd="0" presId="urn:microsoft.com/office/officeart/2005/8/layout/vList4"/>
    <dgm:cxn modelId="{7F3148BA-1E75-4940-96E2-BE2D047FBC7D}" type="presParOf" srcId="{A9E0231D-E4C6-4FA1-A882-708030AC1547}" destId="{F43FB672-8690-4C7A-A94F-D38CED0141F9}" srcOrd="1" destOrd="0" presId="urn:microsoft.com/office/officeart/2005/8/layout/vList4"/>
    <dgm:cxn modelId="{E48DDB50-23DC-4973-8075-25454E8142D3}" type="presParOf" srcId="{A9E0231D-E4C6-4FA1-A882-708030AC1547}" destId="{0F81F112-5D5D-467A-A735-2E6FA43C6937}" srcOrd="2" destOrd="0" presId="urn:microsoft.com/office/officeart/2005/8/layout/vList4"/>
    <dgm:cxn modelId="{4155DDE9-E0E2-4EFB-AB72-3932EBA48C32}" type="presParOf" srcId="{0F81F112-5D5D-467A-A735-2E6FA43C6937}" destId="{E80CF5BC-C4CF-42DF-90EC-3DB29AA44435}" srcOrd="0" destOrd="0" presId="urn:microsoft.com/office/officeart/2005/8/layout/vList4"/>
    <dgm:cxn modelId="{D7CEA1D3-BE69-4E0B-B789-5767BF72589C}" type="presParOf" srcId="{0F81F112-5D5D-467A-A735-2E6FA43C6937}" destId="{884488C4-BBB4-4AB6-A947-B489621A40C1}" srcOrd="1" destOrd="0" presId="urn:microsoft.com/office/officeart/2005/8/layout/vList4"/>
    <dgm:cxn modelId="{AA1C14EA-6B44-4C3A-BBD7-F505E01FD6E3}" type="presParOf" srcId="{0F81F112-5D5D-467A-A735-2E6FA43C6937}" destId="{2102724C-8380-425A-8CCF-E5C6474B278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1" qsCatId="3D" csTypeId="urn:microsoft.com/office/officeart/2005/8/colors/accent3_5" csCatId="accent3" phldr="1"/>
      <dgm:spPr/>
      <dgm:t>
        <a:bodyPr/>
        <a:lstStyle/>
        <a:p>
          <a:endParaRPr lang="es-EC"/>
        </a:p>
      </dgm:t>
    </dgm:pt>
    <dgm:pt modelId="{2F13596D-8EF6-4023-8645-3725764B93E8}">
      <dgm:prSet phldrT="[Texto]" custT="1"/>
      <dgm:spPr/>
      <dgm:t>
        <a:bodyPr/>
        <a:lstStyle/>
        <a:p>
          <a:r>
            <a:rPr lang="es-EC" sz="2000" dirty="0" smtClean="0"/>
            <a:t>Alternativas de diseño </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690B6DB9-4B02-4380-8E78-83A8855C2091}">
      <dgm:prSet phldrT="[Texto]" custT="1"/>
      <dgm:spPr/>
      <dgm:t>
        <a:bodyPr/>
        <a:lstStyle/>
        <a:p>
          <a:r>
            <a:rPr lang="es-EC" sz="2000" dirty="0" smtClean="0"/>
            <a:t>Determinación de calor necesario</a:t>
          </a:r>
          <a:endParaRPr lang="es-EC" sz="2000" dirty="0"/>
        </a:p>
      </dgm:t>
    </dgm:pt>
    <dgm:pt modelId="{7D8D88BD-3827-4AF9-B132-8CA26C4D31AF}" type="parTrans" cxnId="{C302CC87-9D34-4D53-B833-69B5A9D9ED3E}">
      <dgm:prSet/>
      <dgm:spPr/>
      <dgm:t>
        <a:bodyPr/>
        <a:lstStyle/>
        <a:p>
          <a:endParaRPr lang="es-ES"/>
        </a:p>
      </dgm:t>
    </dgm:pt>
    <dgm:pt modelId="{AD68E6F5-8D3F-45E7-A75B-52BDC6ED69B0}" type="sibTrans" cxnId="{C302CC87-9D34-4D53-B833-69B5A9D9ED3E}">
      <dgm:prSet/>
      <dgm:spPr/>
      <dgm:t>
        <a:bodyPr/>
        <a:lstStyle/>
        <a:p>
          <a:endParaRPr lang="es-ES"/>
        </a:p>
      </dgm:t>
    </dgm:pt>
    <dgm:pt modelId="{2007B13C-E0BC-4238-A20F-1314CD5710B5}">
      <dgm:prSet phldrT="[Texto]" custT="1"/>
      <dgm:spPr/>
      <dgm:t>
        <a:bodyPr/>
        <a:lstStyle/>
        <a:p>
          <a:r>
            <a:rPr lang="es-EC" sz="2000" dirty="0" smtClean="0"/>
            <a:t>Determinación de número de tubos y placas</a:t>
          </a:r>
          <a:endParaRPr lang="es-EC" sz="2000" dirty="0"/>
        </a:p>
      </dgm:t>
    </dgm:pt>
    <dgm:pt modelId="{28CEB535-691A-4B6D-ACBD-4F7243C3F20F}" type="parTrans" cxnId="{A5454276-8612-423B-96C3-E674C26CA2F8}">
      <dgm:prSet/>
      <dgm:spPr/>
      <dgm:t>
        <a:bodyPr/>
        <a:lstStyle/>
        <a:p>
          <a:endParaRPr lang="es-ES"/>
        </a:p>
      </dgm:t>
    </dgm:pt>
    <dgm:pt modelId="{AA656E4E-A495-4B21-A2E6-3187CC324B2A}" type="sibTrans" cxnId="{A5454276-8612-423B-96C3-E674C26CA2F8}">
      <dgm:prSet/>
      <dgm:spPr/>
      <dgm:t>
        <a:bodyPr/>
        <a:lstStyle/>
        <a:p>
          <a:endParaRPr lang="es-ES"/>
        </a:p>
      </dgm:t>
    </dgm:pt>
    <dgm:pt modelId="{11CC56A4-08ED-434F-9788-D9A7DC60F6FD}">
      <dgm:prSet phldrT="[Texto]" custT="1"/>
      <dgm:spPr/>
      <dgm:t>
        <a:bodyPr/>
        <a:lstStyle/>
        <a:p>
          <a:r>
            <a:rPr lang="es-EC" sz="2000" dirty="0" smtClean="0"/>
            <a:t>Eficiencia del Intercambiador de Calor</a:t>
          </a:r>
          <a:endParaRPr lang="es-EC" sz="2000" dirty="0"/>
        </a:p>
      </dgm:t>
    </dgm:pt>
    <dgm:pt modelId="{431FE728-CC8E-4917-B6A4-056978CD3234}" type="parTrans" cxnId="{92BB5253-2774-4D94-81DB-7C8BB94EF434}">
      <dgm:prSet/>
      <dgm:spPr/>
      <dgm:t>
        <a:bodyPr/>
        <a:lstStyle/>
        <a:p>
          <a:endParaRPr lang="es-EC"/>
        </a:p>
      </dgm:t>
    </dgm:pt>
    <dgm:pt modelId="{DE9DC996-EACB-43E5-962D-141A350696FF}" type="sibTrans" cxnId="{92BB5253-2774-4D94-81DB-7C8BB94EF434}">
      <dgm:prSet/>
      <dgm:spPr/>
      <dgm:t>
        <a:bodyPr/>
        <a:lstStyle/>
        <a:p>
          <a:endParaRPr lang="es-EC"/>
        </a:p>
      </dgm:t>
    </dgm:pt>
    <dgm:pt modelId="{89EBB8D0-C899-496B-B800-FFC1763D7853}">
      <dgm:prSet/>
      <dgm:spPr/>
      <dgm:t>
        <a:bodyPr/>
        <a:lstStyle/>
        <a:p>
          <a:r>
            <a:rPr lang="es-ES" smtClean="0"/>
            <a:t>Parámetros de diseño</a:t>
          </a:r>
          <a:endParaRPr lang="es-EC" dirty="0"/>
        </a:p>
      </dgm:t>
    </dgm:pt>
    <dgm:pt modelId="{7F6B181F-DD80-4C60-8372-5D1FF86DDE7C}" type="parTrans" cxnId="{403A41F2-9347-4A14-8596-5E0C0663CC13}">
      <dgm:prSet/>
      <dgm:spPr/>
      <dgm:t>
        <a:bodyPr/>
        <a:lstStyle/>
        <a:p>
          <a:endParaRPr lang="es-ES"/>
        </a:p>
      </dgm:t>
    </dgm:pt>
    <dgm:pt modelId="{563544F4-479F-4548-9A37-3CC33CF5315A}" type="sibTrans" cxnId="{403A41F2-9347-4A14-8596-5E0C0663CC13}">
      <dgm:prSet/>
      <dgm:spPr/>
      <dgm:t>
        <a:bodyPr/>
        <a:lstStyle/>
        <a:p>
          <a:endParaRPr lang="es-ES"/>
        </a:p>
      </dgm:t>
    </dgm:pt>
    <dgm:pt modelId="{286337C5-BF37-4BA7-ADC9-40EB9CD27FA2}">
      <dgm:prSet/>
      <dgm:spPr/>
      <dgm:t>
        <a:bodyPr/>
        <a:lstStyle/>
        <a:p>
          <a:r>
            <a:rPr lang="es-ES" smtClean="0"/>
            <a:t>Matriz de decisión</a:t>
          </a:r>
          <a:endParaRPr lang="es-EC" dirty="0"/>
        </a:p>
      </dgm:t>
    </dgm:pt>
    <dgm:pt modelId="{78DED748-4ED1-48F1-BE20-24F76066B6B0}" type="parTrans" cxnId="{81DF9D50-C564-44A1-9591-34B3E288B474}">
      <dgm:prSet/>
      <dgm:spPr/>
      <dgm:t>
        <a:bodyPr/>
        <a:lstStyle/>
        <a:p>
          <a:endParaRPr lang="es-ES"/>
        </a:p>
      </dgm:t>
    </dgm:pt>
    <dgm:pt modelId="{5D329FC9-9473-47C1-A111-13C4D739AB8C}" type="sibTrans" cxnId="{81DF9D50-C564-44A1-9591-34B3E288B474}">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t>
        <a:bodyPr/>
        <a:lstStyle/>
        <a:p>
          <a:endParaRPr lang="es-ES"/>
        </a:p>
      </dgm:t>
    </dgm:pt>
    <dgm:pt modelId="{81E7C843-1D55-4379-B02D-B8AA6471C06B}" type="pres">
      <dgm:prSet presAssocID="{E60861B0-DD82-4C1D-8669-2067BF5B7C0E}" presName="cycle" presStyleCnt="0"/>
      <dgm:spPr/>
      <dgm:t>
        <a:bodyPr/>
        <a:lstStyle/>
        <a:p>
          <a:endParaRPr lang="es-ES"/>
        </a:p>
      </dgm:t>
    </dgm:pt>
    <dgm:pt modelId="{9E66055D-8BEB-4936-A92D-519E858EF510}" type="pres">
      <dgm:prSet presAssocID="{E60861B0-DD82-4C1D-8669-2067BF5B7C0E}" presName="srcNode" presStyleLbl="node1" presStyleIdx="0" presStyleCnt="6"/>
      <dgm:spPr/>
      <dgm:t>
        <a:bodyPr/>
        <a:lstStyle/>
        <a:p>
          <a:endParaRPr lang="es-ES"/>
        </a:p>
      </dgm:t>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6"/>
      <dgm:spPr/>
      <dgm:t>
        <a:bodyPr/>
        <a:lstStyle/>
        <a:p>
          <a:endParaRPr lang="es-ES"/>
        </a:p>
      </dgm:t>
    </dgm:pt>
    <dgm:pt modelId="{D8CA2F9F-FBFC-49D4-A678-AB6DCD8F1892}" type="pres">
      <dgm:prSet presAssocID="{E60861B0-DD82-4C1D-8669-2067BF5B7C0E}" presName="dstNode" presStyleLbl="node1" presStyleIdx="0" presStyleCnt="6"/>
      <dgm:spPr/>
      <dgm:t>
        <a:bodyPr/>
        <a:lstStyle/>
        <a:p>
          <a:endParaRPr lang="es-ES"/>
        </a:p>
      </dgm:t>
    </dgm:pt>
    <dgm:pt modelId="{C4738517-47B7-4921-AD63-BA5D85782926}" type="pres">
      <dgm:prSet presAssocID="{2F13596D-8EF6-4023-8645-3725764B93E8}" presName="text_1" presStyleLbl="node1" presStyleIdx="0" presStyleCnt="6" custLinFactNeighborX="1509" custLinFactNeighborY="-3628">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t>
        <a:bodyPr/>
        <a:lstStyle/>
        <a:p>
          <a:endParaRPr lang="es-ES"/>
        </a:p>
      </dgm:t>
    </dgm:pt>
    <dgm:pt modelId="{A57AB8D8-5BE6-4F23-9AD7-C2622EF0E572}" type="pres">
      <dgm:prSet presAssocID="{2F13596D-8EF6-4023-8645-3725764B93E8}" presName="accentRepeatNode" presStyleLbl="solidFgAcc1" presStyleIdx="0" presStyleCnt="6"/>
      <dgm:spPr/>
      <dgm:t>
        <a:bodyPr/>
        <a:lstStyle/>
        <a:p>
          <a:endParaRPr lang="es-ES"/>
        </a:p>
      </dgm:t>
    </dgm:pt>
    <dgm:pt modelId="{BF3FCEA4-9382-46E0-9A79-7067CE816424}" type="pres">
      <dgm:prSet presAssocID="{286337C5-BF37-4BA7-ADC9-40EB9CD27FA2}" presName="text_2" presStyleLbl="node1" presStyleIdx="1" presStyleCnt="6">
        <dgm:presLayoutVars>
          <dgm:bulletEnabled val="1"/>
        </dgm:presLayoutVars>
      </dgm:prSet>
      <dgm:spPr/>
      <dgm:t>
        <a:bodyPr/>
        <a:lstStyle/>
        <a:p>
          <a:endParaRPr lang="es-ES"/>
        </a:p>
      </dgm:t>
    </dgm:pt>
    <dgm:pt modelId="{BBD0A48D-1705-47B9-9301-62D0CF84B6A8}" type="pres">
      <dgm:prSet presAssocID="{286337C5-BF37-4BA7-ADC9-40EB9CD27FA2}" presName="accent_2" presStyleCnt="0"/>
      <dgm:spPr/>
    </dgm:pt>
    <dgm:pt modelId="{251B8CCC-971A-4B66-8D65-41A50E431FB5}" type="pres">
      <dgm:prSet presAssocID="{286337C5-BF37-4BA7-ADC9-40EB9CD27FA2}" presName="accentRepeatNode" presStyleLbl="solidFgAcc1" presStyleIdx="1" presStyleCnt="6"/>
      <dgm:spPr/>
    </dgm:pt>
    <dgm:pt modelId="{3F95AA5D-24E4-4E87-87C0-9DEAC79ACD36}" type="pres">
      <dgm:prSet presAssocID="{89EBB8D0-C899-496B-B800-FFC1763D7853}" presName="text_3" presStyleLbl="node1" presStyleIdx="2" presStyleCnt="6">
        <dgm:presLayoutVars>
          <dgm:bulletEnabled val="1"/>
        </dgm:presLayoutVars>
      </dgm:prSet>
      <dgm:spPr/>
      <dgm:t>
        <a:bodyPr/>
        <a:lstStyle/>
        <a:p>
          <a:endParaRPr lang="es-ES"/>
        </a:p>
      </dgm:t>
    </dgm:pt>
    <dgm:pt modelId="{0E6FAA65-84DA-474A-980A-D1900F63E13E}" type="pres">
      <dgm:prSet presAssocID="{89EBB8D0-C899-496B-B800-FFC1763D7853}" presName="accent_3" presStyleCnt="0"/>
      <dgm:spPr/>
    </dgm:pt>
    <dgm:pt modelId="{F2D560A8-A2A3-4A80-9364-90514EF9AB55}" type="pres">
      <dgm:prSet presAssocID="{89EBB8D0-C899-496B-B800-FFC1763D7853}" presName="accentRepeatNode" presStyleLbl="solidFgAcc1" presStyleIdx="2" presStyleCnt="6"/>
      <dgm:spPr/>
    </dgm:pt>
    <dgm:pt modelId="{5E5C74BF-3EA8-4C0D-BE1C-E92B7A78FF53}" type="pres">
      <dgm:prSet presAssocID="{690B6DB9-4B02-4380-8E78-83A8855C2091}" presName="text_4" presStyleLbl="node1" presStyleIdx="3" presStyleCnt="6">
        <dgm:presLayoutVars>
          <dgm:bulletEnabled val="1"/>
        </dgm:presLayoutVars>
      </dgm:prSet>
      <dgm:spPr/>
      <dgm:t>
        <a:bodyPr/>
        <a:lstStyle/>
        <a:p>
          <a:endParaRPr lang="es-ES"/>
        </a:p>
      </dgm:t>
    </dgm:pt>
    <dgm:pt modelId="{3259B27A-5661-48A5-BA2D-5F22FAD57313}" type="pres">
      <dgm:prSet presAssocID="{690B6DB9-4B02-4380-8E78-83A8855C2091}" presName="accent_4" presStyleCnt="0"/>
      <dgm:spPr/>
    </dgm:pt>
    <dgm:pt modelId="{97513A34-F546-4978-B660-F5F2AFE6A486}" type="pres">
      <dgm:prSet presAssocID="{690B6DB9-4B02-4380-8E78-83A8855C2091}" presName="accentRepeatNode" presStyleLbl="solidFgAcc1" presStyleIdx="3" presStyleCnt="6"/>
      <dgm:spPr/>
      <dgm:t>
        <a:bodyPr/>
        <a:lstStyle/>
        <a:p>
          <a:endParaRPr lang="es-ES"/>
        </a:p>
      </dgm:t>
    </dgm:pt>
    <dgm:pt modelId="{B9007626-4206-4F26-BFCC-41175226118C}" type="pres">
      <dgm:prSet presAssocID="{2007B13C-E0BC-4238-A20F-1314CD5710B5}" presName="text_5" presStyleLbl="node1" presStyleIdx="4" presStyleCnt="6">
        <dgm:presLayoutVars>
          <dgm:bulletEnabled val="1"/>
        </dgm:presLayoutVars>
      </dgm:prSet>
      <dgm:spPr/>
      <dgm:t>
        <a:bodyPr/>
        <a:lstStyle/>
        <a:p>
          <a:endParaRPr lang="es-ES"/>
        </a:p>
      </dgm:t>
    </dgm:pt>
    <dgm:pt modelId="{C001F940-2F93-416F-AF73-603345F9D7CB}" type="pres">
      <dgm:prSet presAssocID="{2007B13C-E0BC-4238-A20F-1314CD5710B5}" presName="accent_5" presStyleCnt="0"/>
      <dgm:spPr/>
    </dgm:pt>
    <dgm:pt modelId="{C368D242-E30C-450D-B653-AD8686177A03}" type="pres">
      <dgm:prSet presAssocID="{2007B13C-E0BC-4238-A20F-1314CD5710B5}" presName="accentRepeatNode" presStyleLbl="solidFgAcc1" presStyleIdx="4" presStyleCnt="6"/>
      <dgm:spPr/>
      <dgm:t>
        <a:bodyPr/>
        <a:lstStyle/>
        <a:p>
          <a:endParaRPr lang="es-ES"/>
        </a:p>
      </dgm:t>
    </dgm:pt>
    <dgm:pt modelId="{8C53CAA9-BA6A-46BF-A15A-650A3DAB0662}" type="pres">
      <dgm:prSet presAssocID="{11CC56A4-08ED-434F-9788-D9A7DC60F6FD}" presName="text_6" presStyleLbl="node1" presStyleIdx="5" presStyleCnt="6">
        <dgm:presLayoutVars>
          <dgm:bulletEnabled val="1"/>
        </dgm:presLayoutVars>
      </dgm:prSet>
      <dgm:spPr/>
      <dgm:t>
        <a:bodyPr/>
        <a:lstStyle/>
        <a:p>
          <a:endParaRPr lang="es-ES"/>
        </a:p>
      </dgm:t>
    </dgm:pt>
    <dgm:pt modelId="{B5386BFE-1768-4B3E-9C5A-9E1745B9C53A}" type="pres">
      <dgm:prSet presAssocID="{11CC56A4-08ED-434F-9788-D9A7DC60F6FD}" presName="accent_6" presStyleCnt="0"/>
      <dgm:spPr/>
    </dgm:pt>
    <dgm:pt modelId="{D7E0789D-E7C4-49CD-A002-F610562725F8}" type="pres">
      <dgm:prSet presAssocID="{11CC56A4-08ED-434F-9788-D9A7DC60F6FD}" presName="accentRepeatNode" presStyleLbl="solidFgAcc1" presStyleIdx="5" presStyleCnt="6"/>
      <dgm:spPr/>
      <dgm:t>
        <a:bodyPr/>
        <a:lstStyle/>
        <a:p>
          <a:endParaRPr lang="es-ES"/>
        </a:p>
      </dgm:t>
    </dgm:pt>
  </dgm:ptLst>
  <dgm:cxnLst>
    <dgm:cxn modelId="{92BB5253-2774-4D94-81DB-7C8BB94EF434}" srcId="{E60861B0-DD82-4C1D-8669-2067BF5B7C0E}" destId="{11CC56A4-08ED-434F-9788-D9A7DC60F6FD}" srcOrd="5" destOrd="0" parTransId="{431FE728-CC8E-4917-B6A4-056978CD3234}" sibTransId="{DE9DC996-EACB-43E5-962D-141A350696FF}"/>
    <dgm:cxn modelId="{81DF9D50-C564-44A1-9591-34B3E288B474}" srcId="{E60861B0-DD82-4C1D-8669-2067BF5B7C0E}" destId="{286337C5-BF37-4BA7-ADC9-40EB9CD27FA2}" srcOrd="1" destOrd="0" parTransId="{78DED748-4ED1-48F1-BE20-24F76066B6B0}" sibTransId="{5D329FC9-9473-47C1-A111-13C4D739AB8C}"/>
    <dgm:cxn modelId="{26B8F506-CB68-475F-A4AF-4B18CE332461}" type="presOf" srcId="{690B6DB9-4B02-4380-8E78-83A8855C2091}" destId="{5E5C74BF-3EA8-4C0D-BE1C-E92B7A78FF53}" srcOrd="0" destOrd="0" presId="urn:microsoft.com/office/officeart/2008/layout/VerticalCurvedList"/>
    <dgm:cxn modelId="{A5454276-8612-423B-96C3-E674C26CA2F8}" srcId="{E60861B0-DD82-4C1D-8669-2067BF5B7C0E}" destId="{2007B13C-E0BC-4238-A20F-1314CD5710B5}" srcOrd="4" destOrd="0" parTransId="{28CEB535-691A-4B6D-ACBD-4F7243C3F20F}" sibTransId="{AA656E4E-A495-4B21-A2E6-3187CC324B2A}"/>
    <dgm:cxn modelId="{B983BD15-2846-4D6F-B81B-C76C90C77F42}" type="presOf" srcId="{286337C5-BF37-4BA7-ADC9-40EB9CD27FA2}" destId="{BF3FCEA4-9382-46E0-9A79-7067CE816424}" srcOrd="0" destOrd="0" presId="urn:microsoft.com/office/officeart/2008/layout/VerticalCurvedList"/>
    <dgm:cxn modelId="{72AF2BD0-B05D-4ED6-8E7E-DF9FE7777049}" type="presOf" srcId="{E60861B0-DD82-4C1D-8669-2067BF5B7C0E}" destId="{F786498D-C150-4371-9393-0AEB91A3B353}" srcOrd="0" destOrd="0" presId="urn:microsoft.com/office/officeart/2008/layout/VerticalCurvedList"/>
    <dgm:cxn modelId="{403A41F2-9347-4A14-8596-5E0C0663CC13}" srcId="{E60861B0-DD82-4C1D-8669-2067BF5B7C0E}" destId="{89EBB8D0-C899-496B-B800-FFC1763D7853}" srcOrd="2" destOrd="0" parTransId="{7F6B181F-DD80-4C60-8372-5D1FF86DDE7C}" sibTransId="{563544F4-479F-4548-9A37-3CC33CF5315A}"/>
    <dgm:cxn modelId="{31FBDFCE-EBE2-4B53-AFDB-537431F38BE9}" type="presOf" srcId="{2F13596D-8EF6-4023-8645-3725764B93E8}" destId="{C4738517-47B7-4921-AD63-BA5D85782926}" srcOrd="0" destOrd="0" presId="urn:microsoft.com/office/officeart/2008/layout/VerticalCurvedList"/>
    <dgm:cxn modelId="{8176F54D-C6DE-439E-AFF3-78C89D73205D}" type="presOf" srcId="{2007B13C-E0BC-4238-A20F-1314CD5710B5}" destId="{B9007626-4206-4F26-BFCC-41175226118C}" srcOrd="0" destOrd="0" presId="urn:microsoft.com/office/officeart/2008/layout/VerticalCurvedList"/>
    <dgm:cxn modelId="{C302CC87-9D34-4D53-B833-69B5A9D9ED3E}" srcId="{E60861B0-DD82-4C1D-8669-2067BF5B7C0E}" destId="{690B6DB9-4B02-4380-8E78-83A8855C2091}" srcOrd="3" destOrd="0" parTransId="{7D8D88BD-3827-4AF9-B132-8CA26C4D31AF}" sibTransId="{AD68E6F5-8D3F-45E7-A75B-52BDC6ED69B0}"/>
    <dgm:cxn modelId="{5A4B9FCC-298E-4E11-B112-C14A8AD34818}" type="presOf" srcId="{89EBB8D0-C899-496B-B800-FFC1763D7853}" destId="{3F95AA5D-24E4-4E87-87C0-9DEAC79ACD36}" srcOrd="0" destOrd="0" presId="urn:microsoft.com/office/officeart/2008/layout/VerticalCurvedList"/>
    <dgm:cxn modelId="{D77940A8-5FD1-4DED-B568-E966019F3A42}" type="presOf" srcId="{31FBDC95-D67F-4654-8959-BFE99A180F84}" destId="{E2ADDACE-F32E-4EF5-B9A7-2BC5478DBCA7}" srcOrd="0" destOrd="0" presId="urn:microsoft.com/office/officeart/2008/layout/VerticalCurvedList"/>
    <dgm:cxn modelId="{F2A8658B-F0C1-4184-B72F-2FD32EBC133E}" type="presOf" srcId="{11CC56A4-08ED-434F-9788-D9A7DC60F6FD}" destId="{8C53CAA9-BA6A-46BF-A15A-650A3DAB0662}"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975F6896-1531-4E4B-9A43-B5FB221137DB}" type="presParOf" srcId="{F786498D-C150-4371-9393-0AEB91A3B353}" destId="{58366A8E-9193-42EC-A9E8-05874E15F54D}" srcOrd="0" destOrd="0" presId="urn:microsoft.com/office/officeart/2008/layout/VerticalCurvedList"/>
    <dgm:cxn modelId="{633BEBFA-D28E-4166-89DE-28BBBFC35523}" type="presParOf" srcId="{58366A8E-9193-42EC-A9E8-05874E15F54D}" destId="{81E7C843-1D55-4379-B02D-B8AA6471C06B}" srcOrd="0" destOrd="0" presId="urn:microsoft.com/office/officeart/2008/layout/VerticalCurvedList"/>
    <dgm:cxn modelId="{9701B909-DB7C-46E5-91D7-41332C940C35}" type="presParOf" srcId="{81E7C843-1D55-4379-B02D-B8AA6471C06B}" destId="{9E66055D-8BEB-4936-A92D-519E858EF510}" srcOrd="0" destOrd="0" presId="urn:microsoft.com/office/officeart/2008/layout/VerticalCurvedList"/>
    <dgm:cxn modelId="{24E495C3-8F37-406B-934B-5D40E247E2E6}" type="presParOf" srcId="{81E7C843-1D55-4379-B02D-B8AA6471C06B}" destId="{E2ADDACE-F32E-4EF5-B9A7-2BC5478DBCA7}" srcOrd="1" destOrd="0" presId="urn:microsoft.com/office/officeart/2008/layout/VerticalCurvedList"/>
    <dgm:cxn modelId="{F37945E6-A7E5-452C-8CC1-517D82AB6310}" type="presParOf" srcId="{81E7C843-1D55-4379-B02D-B8AA6471C06B}" destId="{421F3807-5616-48CF-A7E7-C24704E35105}" srcOrd="2" destOrd="0" presId="urn:microsoft.com/office/officeart/2008/layout/VerticalCurvedList"/>
    <dgm:cxn modelId="{D0523234-F659-40CE-A3EF-9CD84F2B0CC1}" type="presParOf" srcId="{81E7C843-1D55-4379-B02D-B8AA6471C06B}" destId="{D8CA2F9F-FBFC-49D4-A678-AB6DCD8F1892}" srcOrd="3" destOrd="0" presId="urn:microsoft.com/office/officeart/2008/layout/VerticalCurvedList"/>
    <dgm:cxn modelId="{BEE8137C-41F9-49FC-A197-49CF63905508}" type="presParOf" srcId="{58366A8E-9193-42EC-A9E8-05874E15F54D}" destId="{C4738517-47B7-4921-AD63-BA5D85782926}" srcOrd="1" destOrd="0" presId="urn:microsoft.com/office/officeart/2008/layout/VerticalCurvedList"/>
    <dgm:cxn modelId="{D4FD2952-3AAA-4E0C-BB8F-7847796060C0}" type="presParOf" srcId="{58366A8E-9193-42EC-A9E8-05874E15F54D}" destId="{2FA5345C-BA85-4DE9-B113-3CB21E572B3C}" srcOrd="2" destOrd="0" presId="urn:microsoft.com/office/officeart/2008/layout/VerticalCurvedList"/>
    <dgm:cxn modelId="{1E87342D-5F8B-4C78-8B94-5B272647E794}" type="presParOf" srcId="{2FA5345C-BA85-4DE9-B113-3CB21E572B3C}" destId="{A57AB8D8-5BE6-4F23-9AD7-C2622EF0E572}" srcOrd="0" destOrd="0" presId="urn:microsoft.com/office/officeart/2008/layout/VerticalCurvedList"/>
    <dgm:cxn modelId="{CB266A95-F50E-4318-9F31-D9A7C34303DF}" type="presParOf" srcId="{58366A8E-9193-42EC-A9E8-05874E15F54D}" destId="{BF3FCEA4-9382-46E0-9A79-7067CE816424}" srcOrd="3" destOrd="0" presId="urn:microsoft.com/office/officeart/2008/layout/VerticalCurvedList"/>
    <dgm:cxn modelId="{ABBCA774-A9F3-4972-B6DF-28BFE9B0F781}" type="presParOf" srcId="{58366A8E-9193-42EC-A9E8-05874E15F54D}" destId="{BBD0A48D-1705-47B9-9301-62D0CF84B6A8}" srcOrd="4" destOrd="0" presId="urn:microsoft.com/office/officeart/2008/layout/VerticalCurvedList"/>
    <dgm:cxn modelId="{B33D2A75-93FE-43CB-8F29-8D382A422C4E}" type="presParOf" srcId="{BBD0A48D-1705-47B9-9301-62D0CF84B6A8}" destId="{251B8CCC-971A-4B66-8D65-41A50E431FB5}" srcOrd="0" destOrd="0" presId="urn:microsoft.com/office/officeart/2008/layout/VerticalCurvedList"/>
    <dgm:cxn modelId="{DD4874F8-C32B-449B-8681-6B3E60947C17}" type="presParOf" srcId="{58366A8E-9193-42EC-A9E8-05874E15F54D}" destId="{3F95AA5D-24E4-4E87-87C0-9DEAC79ACD36}" srcOrd="5" destOrd="0" presId="urn:microsoft.com/office/officeart/2008/layout/VerticalCurvedList"/>
    <dgm:cxn modelId="{32D4ED43-FDE4-46B1-A412-E94B447C68C2}" type="presParOf" srcId="{58366A8E-9193-42EC-A9E8-05874E15F54D}" destId="{0E6FAA65-84DA-474A-980A-D1900F63E13E}" srcOrd="6" destOrd="0" presId="urn:microsoft.com/office/officeart/2008/layout/VerticalCurvedList"/>
    <dgm:cxn modelId="{F68D9313-B394-4D8F-A6E8-86351340C270}" type="presParOf" srcId="{0E6FAA65-84DA-474A-980A-D1900F63E13E}" destId="{F2D560A8-A2A3-4A80-9364-90514EF9AB55}" srcOrd="0" destOrd="0" presId="urn:microsoft.com/office/officeart/2008/layout/VerticalCurvedList"/>
    <dgm:cxn modelId="{22450831-D3ED-45F5-8FB2-8EB4B8290166}" type="presParOf" srcId="{58366A8E-9193-42EC-A9E8-05874E15F54D}" destId="{5E5C74BF-3EA8-4C0D-BE1C-E92B7A78FF53}" srcOrd="7" destOrd="0" presId="urn:microsoft.com/office/officeart/2008/layout/VerticalCurvedList"/>
    <dgm:cxn modelId="{37C38F45-0540-4832-9D24-F653C8D726B8}" type="presParOf" srcId="{58366A8E-9193-42EC-A9E8-05874E15F54D}" destId="{3259B27A-5661-48A5-BA2D-5F22FAD57313}" srcOrd="8" destOrd="0" presId="urn:microsoft.com/office/officeart/2008/layout/VerticalCurvedList"/>
    <dgm:cxn modelId="{3EE52EB4-1B8A-4BB5-9B4C-753BA55E32D1}" type="presParOf" srcId="{3259B27A-5661-48A5-BA2D-5F22FAD57313}" destId="{97513A34-F546-4978-B660-F5F2AFE6A486}" srcOrd="0" destOrd="0" presId="urn:microsoft.com/office/officeart/2008/layout/VerticalCurvedList"/>
    <dgm:cxn modelId="{C38CA51F-18CE-4A3F-AA9C-3C8685303C93}" type="presParOf" srcId="{58366A8E-9193-42EC-A9E8-05874E15F54D}" destId="{B9007626-4206-4F26-BFCC-41175226118C}" srcOrd="9" destOrd="0" presId="urn:microsoft.com/office/officeart/2008/layout/VerticalCurvedList"/>
    <dgm:cxn modelId="{429AB7A9-BA7E-4EA9-9E84-609149FE8AC0}" type="presParOf" srcId="{58366A8E-9193-42EC-A9E8-05874E15F54D}" destId="{C001F940-2F93-416F-AF73-603345F9D7CB}" srcOrd="10" destOrd="0" presId="urn:microsoft.com/office/officeart/2008/layout/VerticalCurvedList"/>
    <dgm:cxn modelId="{CDF58F0F-4E34-45C3-AE65-E9D47E114128}" type="presParOf" srcId="{C001F940-2F93-416F-AF73-603345F9D7CB}" destId="{C368D242-E30C-450D-B653-AD8686177A03}" srcOrd="0" destOrd="0" presId="urn:microsoft.com/office/officeart/2008/layout/VerticalCurvedList"/>
    <dgm:cxn modelId="{4413D555-C6C5-4B0A-996E-5B6C2E399B25}" type="presParOf" srcId="{58366A8E-9193-42EC-A9E8-05874E15F54D}" destId="{8C53CAA9-BA6A-46BF-A15A-650A3DAB0662}" srcOrd="11" destOrd="0" presId="urn:microsoft.com/office/officeart/2008/layout/VerticalCurvedList"/>
    <dgm:cxn modelId="{D7338FC5-1DC1-40EF-8A02-F724E11A2288}" type="presParOf" srcId="{58366A8E-9193-42EC-A9E8-05874E15F54D}" destId="{B5386BFE-1768-4B3E-9C5A-9E1745B9C53A}" srcOrd="12" destOrd="0" presId="urn:microsoft.com/office/officeart/2008/layout/VerticalCurvedList"/>
    <dgm:cxn modelId="{CA8DAB2C-E3E3-4250-A865-AA27B4A8BBDB}" type="presParOf" srcId="{B5386BFE-1768-4B3E-9C5A-9E1745B9C53A}" destId="{D7E0789D-E7C4-49CD-A002-F610562725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E18680-C7AD-4733-80A3-09CA22D69F46}" type="doc">
      <dgm:prSet loTypeId="urn:microsoft.com/office/officeart/2005/8/layout/vList4" loCatId="list" qsTypeId="urn:microsoft.com/office/officeart/2005/8/quickstyle/simple5" qsCatId="simple" csTypeId="urn:microsoft.com/office/officeart/2005/8/colors/accent3_2" csCatId="accent3" phldr="1"/>
      <dgm:spPr/>
      <dgm:t>
        <a:bodyPr/>
        <a:lstStyle/>
        <a:p>
          <a:endParaRPr lang="es-ES"/>
        </a:p>
      </dgm:t>
    </dgm:pt>
    <dgm:pt modelId="{B9BB5624-BEEB-4BD3-A19B-64C95F87EF29}">
      <dgm:prSet phldrT="[Texto]"/>
      <dgm:spPr/>
      <dgm:t>
        <a:bodyPr/>
        <a:lstStyle/>
        <a:p>
          <a:r>
            <a:rPr lang="es-ES" dirty="0" smtClean="0"/>
            <a:t>ALTERNATIVA B (ITC . De Tubo y Carcaza)</a:t>
          </a:r>
          <a:endParaRPr lang="es-ES" dirty="0"/>
        </a:p>
      </dgm:t>
    </dgm:pt>
    <dgm:pt modelId="{ED5F4279-2316-46F6-9FA0-6CECACC3B9CF}" type="parTrans" cxnId="{6840D259-32E1-4621-B649-74A6C15213AA}">
      <dgm:prSet/>
      <dgm:spPr/>
      <dgm:t>
        <a:bodyPr/>
        <a:lstStyle/>
        <a:p>
          <a:endParaRPr lang="es-ES"/>
        </a:p>
      </dgm:t>
    </dgm:pt>
    <dgm:pt modelId="{2BF43B86-CD53-4311-B22D-CCBB0A98B5F0}" type="sibTrans" cxnId="{6840D259-32E1-4621-B649-74A6C15213AA}">
      <dgm:prSet/>
      <dgm:spPr/>
      <dgm:t>
        <a:bodyPr/>
        <a:lstStyle/>
        <a:p>
          <a:endParaRPr lang="es-ES"/>
        </a:p>
      </dgm:t>
    </dgm:pt>
    <dgm:pt modelId="{B57FC9F9-6DAA-4AA4-805E-B07ADD691F83}">
      <dgm:prSet phldrT="[Texto]"/>
      <dgm:spPr/>
      <dgm:t>
        <a:bodyPr/>
        <a:lstStyle/>
        <a:p>
          <a:r>
            <a:rPr lang="es-ES" dirty="0" smtClean="0"/>
            <a:t>Trabajan a  bajas presiones</a:t>
          </a:r>
          <a:endParaRPr lang="es-ES" dirty="0"/>
        </a:p>
      </dgm:t>
    </dgm:pt>
    <dgm:pt modelId="{69F36C23-6EE0-492B-9401-DF753C3BB3B3}" type="parTrans" cxnId="{F598DC4C-D77A-4D48-9257-1F962FBF41DD}">
      <dgm:prSet/>
      <dgm:spPr/>
      <dgm:t>
        <a:bodyPr/>
        <a:lstStyle/>
        <a:p>
          <a:endParaRPr lang="es-ES"/>
        </a:p>
      </dgm:t>
    </dgm:pt>
    <dgm:pt modelId="{C667044B-DDAF-48A9-B887-7F28B8FD0FF3}" type="sibTrans" cxnId="{F598DC4C-D77A-4D48-9257-1F962FBF41DD}">
      <dgm:prSet/>
      <dgm:spPr/>
      <dgm:t>
        <a:bodyPr/>
        <a:lstStyle/>
        <a:p>
          <a:endParaRPr lang="es-ES"/>
        </a:p>
      </dgm:t>
    </dgm:pt>
    <mc:AlternateContent xmlns:mc="http://schemas.openxmlformats.org/markup-compatibility/2006" xmlns:a14="http://schemas.microsoft.com/office/drawing/2010/main">
      <mc:Choice Requires="a14">
        <dgm:pt modelId="{C28E71A1-AE9D-43D4-9B56-A12670CCFB1E}">
          <dgm:prSet phldrT="[Texto]"/>
          <dgm:spPr/>
          <dgm:t>
            <a:bodyPr/>
            <a:lstStyle/>
            <a:p>
              <a:r>
                <a:rPr lang="es-ES" dirty="0" smtClean="0"/>
                <a:t>Tmáx. Operación :500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oMath>
              </a14:m>
              <a:endParaRPr lang="es-ES" dirty="0"/>
            </a:p>
          </dgm:t>
        </dgm:pt>
      </mc:Choice>
      <mc:Fallback xmlns="">
        <dgm:pt modelId="{C28E71A1-AE9D-43D4-9B56-A12670CCFB1E}">
          <dgm:prSet phldrT="[Texto]"/>
          <dgm:spPr/>
          <dgm:t>
            <a:bodyPr/>
            <a:lstStyle/>
            <a:p>
              <a:r>
                <a:rPr lang="es-ES" dirty="0" smtClean="0"/>
                <a:t>Tmáx. Operación :500 </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 </a:t>
              </a:r>
              <a:endParaRPr lang="es-ES" dirty="0"/>
            </a:p>
          </dgm:t>
        </dgm:pt>
      </mc:Fallback>
    </mc:AlternateContent>
    <dgm:pt modelId="{28AE4396-E75C-4724-BCE3-1CA8A379467B}" type="parTrans" cxnId="{032A454D-6797-4058-9688-814F4D80DBDB}">
      <dgm:prSet/>
      <dgm:spPr/>
      <dgm:t>
        <a:bodyPr/>
        <a:lstStyle/>
        <a:p>
          <a:endParaRPr lang="es-ES"/>
        </a:p>
      </dgm:t>
    </dgm:pt>
    <dgm:pt modelId="{3D6F774C-F884-4A0F-955C-7B40C4855049}" type="sibTrans" cxnId="{032A454D-6797-4058-9688-814F4D80DBDB}">
      <dgm:prSet/>
      <dgm:spPr/>
      <dgm:t>
        <a:bodyPr/>
        <a:lstStyle/>
        <a:p>
          <a:endParaRPr lang="es-ES"/>
        </a:p>
      </dgm:t>
    </dgm:pt>
    <dgm:pt modelId="{3C13374C-1990-4E71-BB84-DACD4FF55BDF}">
      <dgm:prSet phldrT="[Texto]"/>
      <dgm:spPr/>
      <dgm:t>
        <a:bodyPr/>
        <a:lstStyle/>
        <a:p>
          <a:r>
            <a:rPr lang="es-ES" dirty="0" smtClean="0"/>
            <a:t>Aplicación: Refrigeración/Calefacción.</a:t>
          </a:r>
          <a:endParaRPr lang="es-ES" dirty="0"/>
        </a:p>
      </dgm:t>
    </dgm:pt>
    <dgm:pt modelId="{5A932FF4-5A3E-4F9C-8394-563D524AF398}" type="parTrans" cxnId="{F7E7F344-61AF-45FE-8A93-85212784D5E0}">
      <dgm:prSet/>
      <dgm:spPr/>
      <dgm:t>
        <a:bodyPr/>
        <a:lstStyle/>
        <a:p>
          <a:endParaRPr lang="es-ES"/>
        </a:p>
      </dgm:t>
    </dgm:pt>
    <dgm:pt modelId="{EFD3B6DA-969C-4E20-9EA8-881905D8B9FE}" type="sibTrans" cxnId="{F7E7F344-61AF-45FE-8A93-85212784D5E0}">
      <dgm:prSet/>
      <dgm:spPr/>
      <dgm:t>
        <a:bodyPr/>
        <a:lstStyle/>
        <a:p>
          <a:endParaRPr lang="es-ES"/>
        </a:p>
      </dgm:t>
    </dgm:pt>
    <dgm:pt modelId="{9DCF662A-524C-4AEF-B0A2-F74CBA327E9E}">
      <dgm:prSet/>
      <dgm:spPr/>
      <dgm:t>
        <a:bodyPr/>
        <a:lstStyle/>
        <a:p>
          <a:endParaRPr lang="es-ES" dirty="0"/>
        </a:p>
      </dgm:t>
    </dgm:pt>
    <dgm:pt modelId="{DA352A64-7A01-48AC-8AA2-6506FC2135AC}">
      <dgm:prSet/>
      <dgm:spPr/>
      <dgm:t>
        <a:bodyPr/>
        <a:lstStyle/>
        <a:p>
          <a:r>
            <a:rPr lang="es-ES" dirty="0" smtClean="0"/>
            <a:t>Aplicación: Industria  (Pasteurización); Industria química (tratamiento de productos químicos).                                                   </a:t>
          </a:r>
          <a:endParaRPr lang="es-ES" dirty="0"/>
        </a:p>
      </dgm:t>
    </dgm:pt>
    <mc:AlternateContent xmlns:mc="http://schemas.openxmlformats.org/markup-compatibility/2006" xmlns:a14="http://schemas.microsoft.com/office/drawing/2010/main">
      <mc:Choice Requires="a14">
        <dgm:pt modelId="{B7BC9102-3316-4E5B-B747-AB12D9DE5117}">
          <dgm:prSet/>
          <dgm:spPr/>
          <dgm:t>
            <a:bodyPr/>
            <a:lstStyle/>
            <a:p>
              <a:r>
                <a:rPr lang="es-ES" dirty="0" smtClean="0"/>
                <a:t>Tmáx. Operación :180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oMath>
              </a14:m>
              <a:endParaRPr lang="es-ES" dirty="0"/>
            </a:p>
          </dgm:t>
        </dgm:pt>
      </mc:Choice>
      <mc:Fallback xmlns="">
        <dgm:pt modelId="{B7BC9102-3316-4E5B-B747-AB12D9DE5117}">
          <dgm:prSet/>
          <dgm:spPr/>
          <dgm:t>
            <a:bodyPr/>
            <a:lstStyle/>
            <a:p>
              <a:r>
                <a:rPr lang="es-ES" dirty="0" smtClean="0"/>
                <a:t>Tmáx. Operación </a:t>
              </a:r>
              <a:r>
                <a:rPr lang="es-ES" dirty="0" smtClean="0"/>
                <a:t>:180 </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 </a:t>
              </a:r>
              <a:endParaRPr lang="es-ES" dirty="0"/>
            </a:p>
          </dgm:t>
        </dgm:pt>
      </mc:Fallback>
    </mc:AlternateContent>
    <dgm:pt modelId="{FB96FC73-AF94-4A07-BB0D-5B1ADF39C62F}">
      <dgm:prSet/>
      <dgm:spPr/>
      <dgm:t>
        <a:bodyPr/>
        <a:lstStyle/>
        <a:p>
          <a:r>
            <a:rPr lang="es-ES" dirty="0" smtClean="0"/>
            <a:t>Trabajan a presiones &gt;</a:t>
          </a:r>
          <a:r>
            <a:rPr lang="es-EC" dirty="0" smtClean="0"/>
            <a:t>400 PSI</a:t>
          </a:r>
          <a:endParaRPr lang="es-ES" dirty="0"/>
        </a:p>
      </dgm:t>
    </dgm:pt>
    <dgm:pt modelId="{0A8F954E-B82F-4F29-9908-7F469FFABC13}">
      <dgm:prSet/>
      <dgm:spPr/>
      <dgm:t>
        <a:bodyPr/>
        <a:lstStyle/>
        <a:p>
          <a:r>
            <a:rPr lang="es-ES" dirty="0" smtClean="0"/>
            <a:t>ALTERNATIVA C (ITC . De Placas y Armazón)</a:t>
          </a:r>
          <a:endParaRPr lang="es-ES" dirty="0"/>
        </a:p>
      </dgm:t>
    </dgm:pt>
    <dgm:pt modelId="{2FB26922-378A-4801-B483-3C50E2FA7CFE}" type="sibTrans" cxnId="{3F51421C-36E2-445E-8FC0-7EEE73E52A8F}">
      <dgm:prSet/>
      <dgm:spPr/>
      <dgm:t>
        <a:bodyPr/>
        <a:lstStyle/>
        <a:p>
          <a:endParaRPr lang="es-ES"/>
        </a:p>
      </dgm:t>
    </dgm:pt>
    <dgm:pt modelId="{7C6F9465-52DF-4C1B-88A1-873E18965C21}" type="parTrans" cxnId="{3F51421C-36E2-445E-8FC0-7EEE73E52A8F}">
      <dgm:prSet/>
      <dgm:spPr/>
      <dgm:t>
        <a:bodyPr/>
        <a:lstStyle/>
        <a:p>
          <a:endParaRPr lang="es-ES"/>
        </a:p>
      </dgm:t>
    </dgm:pt>
    <dgm:pt modelId="{4081F12C-4962-4CE9-9658-E50D26FD9DC9}" type="sibTrans" cxnId="{B963F5C4-9B52-45FD-AE0E-21CF4B44AC3A}">
      <dgm:prSet/>
      <dgm:spPr/>
      <dgm:t>
        <a:bodyPr/>
        <a:lstStyle/>
        <a:p>
          <a:endParaRPr lang="es-ES"/>
        </a:p>
      </dgm:t>
    </dgm:pt>
    <dgm:pt modelId="{1B05F6FB-BA09-4D32-9233-97E53DBA6FBF}" type="parTrans" cxnId="{B963F5C4-9B52-45FD-AE0E-21CF4B44AC3A}">
      <dgm:prSet/>
      <dgm:spPr/>
      <dgm:t>
        <a:bodyPr/>
        <a:lstStyle/>
        <a:p>
          <a:endParaRPr lang="es-ES"/>
        </a:p>
      </dgm:t>
    </dgm:pt>
    <dgm:pt modelId="{F5C008D6-4BFA-42AA-A7F5-C6CC705F84B6}" type="sibTrans" cxnId="{2A4F6355-3CF1-4021-B204-F3E1D3A51282}">
      <dgm:prSet/>
      <dgm:spPr/>
      <dgm:t>
        <a:bodyPr/>
        <a:lstStyle/>
        <a:p>
          <a:endParaRPr lang="es-ES"/>
        </a:p>
      </dgm:t>
    </dgm:pt>
    <dgm:pt modelId="{9B12B201-382B-4F87-B917-F3B1F4434D93}" type="parTrans" cxnId="{2A4F6355-3CF1-4021-B204-F3E1D3A51282}">
      <dgm:prSet/>
      <dgm:spPr/>
      <dgm:t>
        <a:bodyPr/>
        <a:lstStyle/>
        <a:p>
          <a:endParaRPr lang="es-ES"/>
        </a:p>
      </dgm:t>
    </dgm:pt>
    <dgm:pt modelId="{4C9F7F79-37AD-4077-BA56-0832AE78151E}" type="sibTrans" cxnId="{96F0C264-8146-4FE6-9C8D-00D2D4CD8501}">
      <dgm:prSet/>
      <dgm:spPr/>
      <dgm:t>
        <a:bodyPr/>
        <a:lstStyle/>
        <a:p>
          <a:endParaRPr lang="es-ES"/>
        </a:p>
      </dgm:t>
    </dgm:pt>
    <dgm:pt modelId="{10A6659E-9732-47D5-A633-F75FE9045E34}" type="parTrans" cxnId="{96F0C264-8146-4FE6-9C8D-00D2D4CD8501}">
      <dgm:prSet/>
      <dgm:spPr/>
      <dgm:t>
        <a:bodyPr/>
        <a:lstStyle/>
        <a:p>
          <a:endParaRPr lang="es-ES"/>
        </a:p>
      </dgm:t>
    </dgm:pt>
    <dgm:pt modelId="{A6322477-11AF-47D8-B887-35E3A900B872}" type="sibTrans" cxnId="{62A263A6-CB0D-4FB0-928D-9DDCEAE1DDD0}">
      <dgm:prSet/>
      <dgm:spPr/>
      <dgm:t>
        <a:bodyPr/>
        <a:lstStyle/>
        <a:p>
          <a:endParaRPr lang="es-ES"/>
        </a:p>
      </dgm:t>
    </dgm:pt>
    <dgm:pt modelId="{A8726C6E-10F3-4607-936F-BF968CBAF43E}" type="parTrans" cxnId="{62A263A6-CB0D-4FB0-928D-9DDCEAE1DDD0}">
      <dgm:prSet/>
      <dgm:spPr/>
      <dgm:t>
        <a:bodyPr/>
        <a:lstStyle/>
        <a:p>
          <a:endParaRPr lang="es-ES"/>
        </a:p>
      </dgm:t>
    </dgm:pt>
    <dgm:pt modelId="{88A298DB-F110-4260-A084-B2A2B23E7441}">
      <dgm:prSet phldrT="[Texto]"/>
      <dgm:spPr/>
      <dgm:t>
        <a:bodyPr/>
        <a:lstStyle/>
        <a:p>
          <a:r>
            <a:rPr lang="es-ES" dirty="0" smtClean="0"/>
            <a:t>Aplicación: Industria alimenticia ,química, petroquímica y farmacéutica.</a:t>
          </a:r>
          <a:endParaRPr lang="es-ES" dirty="0"/>
        </a:p>
      </dgm:t>
    </dgm:pt>
    <mc:AlternateContent xmlns:mc="http://schemas.openxmlformats.org/markup-compatibility/2006" xmlns:a14="http://schemas.microsoft.com/office/drawing/2010/main">
      <mc:Choice Requires="a14">
        <dgm:pt modelId="{8425152F-A58E-49B1-8C38-A28A08699985}">
          <dgm:prSet phldrT="[Texto]"/>
          <dgm:spPr/>
          <dgm:t>
            <a:bodyPr/>
            <a:lstStyle/>
            <a:p>
              <a:r>
                <a:rPr lang="es-ES" dirty="0" smtClean="0"/>
                <a:t>Tmáx. Operación :130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oMath>
              </a14:m>
              <a:endParaRPr lang="es-ES" dirty="0"/>
            </a:p>
          </dgm:t>
        </dgm:pt>
      </mc:Choice>
      <mc:Fallback xmlns="">
        <dgm:pt modelId="{8425152F-A58E-49B1-8C38-A28A08699985}">
          <dgm:prSet phldrT="[Texto]"/>
          <dgm:spPr/>
          <dgm:t>
            <a:bodyPr/>
            <a:lstStyle/>
            <a:p>
              <a:r>
                <a:rPr lang="es-ES" dirty="0" smtClean="0"/>
                <a:t>Tmáx. Operación :130 </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 </a:t>
              </a:r>
              <a:endParaRPr lang="es-ES" dirty="0"/>
            </a:p>
          </dgm:t>
        </dgm:pt>
      </mc:Fallback>
    </mc:AlternateContent>
    <dgm:pt modelId="{AF0D1599-7A25-46B0-BDA3-693224D91860}">
      <dgm:prSet phldrT="[Texto]"/>
      <dgm:spPr/>
      <dgm:t>
        <a:bodyPr/>
        <a:lstStyle/>
        <a:p>
          <a:r>
            <a:rPr lang="es-ES" dirty="0" smtClean="0"/>
            <a:t>Trabajan a presiones altas &gt; 400 PSI.</a:t>
          </a:r>
          <a:endParaRPr lang="es-ES" dirty="0"/>
        </a:p>
      </dgm:t>
    </dgm:pt>
    <dgm:pt modelId="{7907D478-3AFE-458F-8CA8-6D6117D0E15A}">
      <dgm:prSet phldrT="[Texto]"/>
      <dgm:spPr/>
      <dgm:t>
        <a:bodyPr/>
        <a:lstStyle/>
        <a:p>
          <a:r>
            <a:rPr lang="es-ES" dirty="0" smtClean="0"/>
            <a:t>ALTERNATIVA A (ITC. De doble tubo o tubos concéntricos).</a:t>
          </a:r>
          <a:endParaRPr lang="es-ES" dirty="0"/>
        </a:p>
      </dgm:t>
    </dgm:pt>
    <dgm:pt modelId="{5AB93F74-EFA0-4C20-91EB-461E7D2B20F3}" type="sibTrans" cxnId="{86226EA0-9B7D-42AA-9CF1-7A68286CC83E}">
      <dgm:prSet/>
      <dgm:spPr/>
      <dgm:t>
        <a:bodyPr/>
        <a:lstStyle/>
        <a:p>
          <a:endParaRPr lang="es-ES"/>
        </a:p>
      </dgm:t>
    </dgm:pt>
    <dgm:pt modelId="{D299DB98-F968-4E97-BDA9-79A43B34042A}" type="parTrans" cxnId="{86226EA0-9B7D-42AA-9CF1-7A68286CC83E}">
      <dgm:prSet/>
      <dgm:spPr/>
      <dgm:t>
        <a:bodyPr/>
        <a:lstStyle/>
        <a:p>
          <a:endParaRPr lang="es-ES"/>
        </a:p>
      </dgm:t>
    </dgm:pt>
    <dgm:pt modelId="{7080EFAD-E092-49A8-9251-0990A97A0932}" type="sibTrans" cxnId="{2F3EA72A-6E8F-49C8-97C8-4AEE74CACD40}">
      <dgm:prSet/>
      <dgm:spPr/>
      <dgm:t>
        <a:bodyPr/>
        <a:lstStyle/>
        <a:p>
          <a:endParaRPr lang="es-ES"/>
        </a:p>
      </dgm:t>
    </dgm:pt>
    <dgm:pt modelId="{F0D2B235-6926-499C-99B0-980E3895BAF4}" type="parTrans" cxnId="{2F3EA72A-6E8F-49C8-97C8-4AEE74CACD40}">
      <dgm:prSet/>
      <dgm:spPr/>
      <dgm:t>
        <a:bodyPr/>
        <a:lstStyle/>
        <a:p>
          <a:endParaRPr lang="es-ES"/>
        </a:p>
      </dgm:t>
    </dgm:pt>
    <dgm:pt modelId="{3CE1C5D6-8927-45E9-ACFC-81E7420762D5}" type="sibTrans" cxnId="{4E44D7B1-3CCB-480A-9EEB-6440F76BE183}">
      <dgm:prSet/>
      <dgm:spPr/>
      <dgm:t>
        <a:bodyPr/>
        <a:lstStyle/>
        <a:p>
          <a:endParaRPr lang="es-ES"/>
        </a:p>
      </dgm:t>
    </dgm:pt>
    <dgm:pt modelId="{3ABDCCAF-0236-4A70-B769-7EF419953AD7}" type="parTrans" cxnId="{4E44D7B1-3CCB-480A-9EEB-6440F76BE183}">
      <dgm:prSet/>
      <dgm:spPr/>
      <dgm:t>
        <a:bodyPr/>
        <a:lstStyle/>
        <a:p>
          <a:endParaRPr lang="es-ES"/>
        </a:p>
      </dgm:t>
    </dgm:pt>
    <dgm:pt modelId="{7FFDB8B5-AFD0-483E-8757-671C208FF44A}" type="sibTrans" cxnId="{88579B06-1678-44AB-8185-A34DB884DCCC}">
      <dgm:prSet/>
      <dgm:spPr/>
      <dgm:t>
        <a:bodyPr/>
        <a:lstStyle/>
        <a:p>
          <a:endParaRPr lang="es-ES"/>
        </a:p>
      </dgm:t>
    </dgm:pt>
    <dgm:pt modelId="{45457046-9DB2-49D8-961F-4A5134A2F5F6}" type="parTrans" cxnId="{88579B06-1678-44AB-8185-A34DB884DCCC}">
      <dgm:prSet/>
      <dgm:spPr/>
      <dgm:t>
        <a:bodyPr/>
        <a:lstStyle/>
        <a:p>
          <a:endParaRPr lang="es-ES"/>
        </a:p>
      </dgm:t>
    </dgm:pt>
    <dgm:pt modelId="{443A7BF2-996F-49EC-A3B0-2E50FD323469}" type="pres">
      <dgm:prSet presAssocID="{F2E18680-C7AD-4733-80A3-09CA22D69F46}" presName="linear" presStyleCnt="0">
        <dgm:presLayoutVars>
          <dgm:dir/>
          <dgm:resizeHandles val="exact"/>
        </dgm:presLayoutVars>
      </dgm:prSet>
      <dgm:spPr/>
      <dgm:t>
        <a:bodyPr/>
        <a:lstStyle/>
        <a:p>
          <a:endParaRPr lang="es-ES"/>
        </a:p>
      </dgm:t>
    </dgm:pt>
    <dgm:pt modelId="{DA81AFF9-F543-4F7A-8BC2-F0F2FFC94AEA}" type="pres">
      <dgm:prSet presAssocID="{7907D478-3AFE-458F-8CA8-6D6117D0E15A}" presName="comp" presStyleCnt="0"/>
      <dgm:spPr/>
      <dgm:t>
        <a:bodyPr/>
        <a:lstStyle/>
        <a:p>
          <a:endParaRPr lang="es-ES"/>
        </a:p>
      </dgm:t>
    </dgm:pt>
    <dgm:pt modelId="{3F9F409A-3B78-4786-B532-081426060330}" type="pres">
      <dgm:prSet presAssocID="{7907D478-3AFE-458F-8CA8-6D6117D0E15A}" presName="box" presStyleLbl="node1" presStyleIdx="0" presStyleCnt="3"/>
      <dgm:spPr/>
      <dgm:t>
        <a:bodyPr/>
        <a:lstStyle/>
        <a:p>
          <a:endParaRPr lang="es-ES"/>
        </a:p>
      </dgm:t>
    </dgm:pt>
    <dgm:pt modelId="{CB6565C9-A374-4F85-9FB9-B518CB12458E}" type="pres">
      <dgm:prSet presAssocID="{7907D478-3AFE-458F-8CA8-6D6117D0E15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t>
        <a:bodyPr/>
        <a:lstStyle/>
        <a:p>
          <a:endParaRPr lang="es-ES"/>
        </a:p>
      </dgm:t>
    </dgm:pt>
    <dgm:pt modelId="{CAF9CEBD-3E2C-4B1E-B73A-9B2BB6D31400}" type="pres">
      <dgm:prSet presAssocID="{7907D478-3AFE-458F-8CA8-6D6117D0E15A}" presName="text" presStyleLbl="node1" presStyleIdx="0" presStyleCnt="3">
        <dgm:presLayoutVars>
          <dgm:bulletEnabled val="1"/>
        </dgm:presLayoutVars>
      </dgm:prSet>
      <dgm:spPr/>
      <dgm:t>
        <a:bodyPr/>
        <a:lstStyle/>
        <a:p>
          <a:endParaRPr lang="es-ES"/>
        </a:p>
      </dgm:t>
    </dgm:pt>
    <dgm:pt modelId="{A758B2F5-4DDE-43EE-B8EB-42F07840A945}" type="pres">
      <dgm:prSet presAssocID="{5AB93F74-EFA0-4C20-91EB-461E7D2B20F3}" presName="spacer" presStyleCnt="0"/>
      <dgm:spPr/>
      <dgm:t>
        <a:bodyPr/>
        <a:lstStyle/>
        <a:p>
          <a:endParaRPr lang="es-ES"/>
        </a:p>
      </dgm:t>
    </dgm:pt>
    <dgm:pt modelId="{85ED62EA-C9AE-4A44-ADF7-91E76416870E}" type="pres">
      <dgm:prSet presAssocID="{B9BB5624-BEEB-4BD3-A19B-64C95F87EF29}" presName="comp" presStyleCnt="0"/>
      <dgm:spPr/>
      <dgm:t>
        <a:bodyPr/>
        <a:lstStyle/>
        <a:p>
          <a:endParaRPr lang="es-ES"/>
        </a:p>
      </dgm:t>
    </dgm:pt>
    <dgm:pt modelId="{7284FD04-9DF1-425F-992B-EDAA0926CAEC}" type="pres">
      <dgm:prSet presAssocID="{B9BB5624-BEEB-4BD3-A19B-64C95F87EF29}" presName="box" presStyleLbl="node1" presStyleIdx="1" presStyleCnt="3" custLinFactNeighborY="171"/>
      <dgm:spPr/>
      <dgm:t>
        <a:bodyPr/>
        <a:lstStyle/>
        <a:p>
          <a:endParaRPr lang="es-ES"/>
        </a:p>
      </dgm:t>
    </dgm:pt>
    <dgm:pt modelId="{9B6B54ED-497D-48E9-9980-3712C4A7C712}" type="pres">
      <dgm:prSet presAssocID="{B9BB5624-BEEB-4BD3-A19B-64C95F87EF29}" presName="img" presStyleLbl="fgImgPlace1" presStyleIdx="1" presStyleCnt="3" custLinFactNeighborX="31" custLinFactNeighborY="1821"/>
      <dgm:spPr>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dgm:spPr>
      <dgm:t>
        <a:bodyPr/>
        <a:lstStyle/>
        <a:p>
          <a:endParaRPr lang="es-ES"/>
        </a:p>
      </dgm:t>
    </dgm:pt>
    <dgm:pt modelId="{BF6E9FE7-A5D5-4F92-B406-6B4A46154E4E}" type="pres">
      <dgm:prSet presAssocID="{B9BB5624-BEEB-4BD3-A19B-64C95F87EF29}" presName="text" presStyleLbl="node1" presStyleIdx="1" presStyleCnt="3">
        <dgm:presLayoutVars>
          <dgm:bulletEnabled val="1"/>
        </dgm:presLayoutVars>
      </dgm:prSet>
      <dgm:spPr/>
      <dgm:t>
        <a:bodyPr/>
        <a:lstStyle/>
        <a:p>
          <a:endParaRPr lang="es-ES"/>
        </a:p>
      </dgm:t>
    </dgm:pt>
    <dgm:pt modelId="{DA55B41B-9DDF-465A-88BF-FCC817317A2C}" type="pres">
      <dgm:prSet presAssocID="{2BF43B86-CD53-4311-B22D-CCBB0A98B5F0}" presName="spacer" presStyleCnt="0"/>
      <dgm:spPr/>
      <dgm:t>
        <a:bodyPr/>
        <a:lstStyle/>
        <a:p>
          <a:endParaRPr lang="es-ES"/>
        </a:p>
      </dgm:t>
    </dgm:pt>
    <dgm:pt modelId="{AB271C2B-9979-4CE4-B1DB-AC252A7FA4A8}" type="pres">
      <dgm:prSet presAssocID="{0A8F954E-B82F-4F29-9908-7F469FFABC13}" presName="comp" presStyleCnt="0"/>
      <dgm:spPr/>
      <dgm:t>
        <a:bodyPr/>
        <a:lstStyle/>
        <a:p>
          <a:endParaRPr lang="es-ES"/>
        </a:p>
      </dgm:t>
    </dgm:pt>
    <dgm:pt modelId="{19F3F5E6-8997-49FA-A3E7-6F30D726128D}" type="pres">
      <dgm:prSet presAssocID="{0A8F954E-B82F-4F29-9908-7F469FFABC13}" presName="box" presStyleLbl="node1" presStyleIdx="2" presStyleCnt="3"/>
      <dgm:spPr/>
      <dgm:t>
        <a:bodyPr/>
        <a:lstStyle/>
        <a:p>
          <a:endParaRPr lang="es-ES"/>
        </a:p>
      </dgm:t>
    </dgm:pt>
    <dgm:pt modelId="{8D914E2D-1442-4B33-85C5-D93D266C9244}" type="pres">
      <dgm:prSet presAssocID="{0A8F954E-B82F-4F29-9908-7F469FFABC13}" presName="img" presStyleLbl="fgImgPlace1" presStyleIdx="2" presStyleCnt="3" custScaleX="99705" custScaleY="92610" custLinFactNeighborX="4494" custLinFactNeighborY="59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dgm:spPr>
      <dgm:t>
        <a:bodyPr/>
        <a:lstStyle/>
        <a:p>
          <a:endParaRPr lang="es-ES"/>
        </a:p>
      </dgm:t>
    </dgm:pt>
    <dgm:pt modelId="{0E1919AE-2CEB-482B-8568-932C9CB81643}" type="pres">
      <dgm:prSet presAssocID="{0A8F954E-B82F-4F29-9908-7F469FFABC13}" presName="text" presStyleLbl="node1" presStyleIdx="2" presStyleCnt="3">
        <dgm:presLayoutVars>
          <dgm:bulletEnabled val="1"/>
        </dgm:presLayoutVars>
      </dgm:prSet>
      <dgm:spPr/>
      <dgm:t>
        <a:bodyPr/>
        <a:lstStyle/>
        <a:p>
          <a:endParaRPr lang="es-ES"/>
        </a:p>
      </dgm:t>
    </dgm:pt>
  </dgm:ptLst>
  <dgm:cxnLst>
    <dgm:cxn modelId="{0ED0AEF1-43A3-48AF-AA71-F72C430432AB}" type="presOf" srcId="{FB96FC73-AF94-4A07-BB0D-5B1ADF39C62F}" destId="{19F3F5E6-8997-49FA-A3E7-6F30D726128D}" srcOrd="0" destOrd="1" presId="urn:microsoft.com/office/officeart/2005/8/layout/vList4"/>
    <dgm:cxn modelId="{2C4FC51D-8804-429D-A1DC-0BF2B36873F1}" type="presOf" srcId="{AF0D1599-7A25-46B0-BDA3-693224D91860}" destId="{CAF9CEBD-3E2C-4B1E-B73A-9B2BB6D31400}" srcOrd="1" destOrd="1" presId="urn:microsoft.com/office/officeart/2005/8/layout/vList4"/>
    <dgm:cxn modelId="{6840D259-32E1-4621-B649-74A6C15213AA}" srcId="{F2E18680-C7AD-4733-80A3-09CA22D69F46}" destId="{B9BB5624-BEEB-4BD3-A19B-64C95F87EF29}" srcOrd="1" destOrd="0" parTransId="{ED5F4279-2316-46F6-9FA0-6CECACC3B9CF}" sibTransId="{2BF43B86-CD53-4311-B22D-CCBB0A98B5F0}"/>
    <dgm:cxn modelId="{032A454D-6797-4058-9688-814F4D80DBDB}" srcId="{B9BB5624-BEEB-4BD3-A19B-64C95F87EF29}" destId="{C28E71A1-AE9D-43D4-9B56-A12670CCFB1E}" srcOrd="1" destOrd="0" parTransId="{28AE4396-E75C-4724-BCE3-1CA8A379467B}" sibTransId="{3D6F774C-F884-4A0F-955C-7B40C4855049}"/>
    <dgm:cxn modelId="{AF7DF951-2476-435D-A944-F88A5B3132D5}" type="presOf" srcId="{B7BC9102-3316-4E5B-B747-AB12D9DE5117}" destId="{19F3F5E6-8997-49FA-A3E7-6F30D726128D}" srcOrd="0" destOrd="2" presId="urn:microsoft.com/office/officeart/2005/8/layout/vList4"/>
    <dgm:cxn modelId="{595BB5D6-DF6B-4D8B-92AD-C2430766965E}" type="presOf" srcId="{8425152F-A58E-49B1-8C38-A28A08699985}" destId="{3F9F409A-3B78-4786-B532-081426060330}" srcOrd="0" destOrd="2" presId="urn:microsoft.com/office/officeart/2005/8/layout/vList4"/>
    <dgm:cxn modelId="{62A263A6-CB0D-4FB0-928D-9DDCEAE1DDD0}" srcId="{0A8F954E-B82F-4F29-9908-7F469FFABC13}" destId="{FB96FC73-AF94-4A07-BB0D-5B1ADF39C62F}" srcOrd="0" destOrd="0" parTransId="{A8726C6E-10F3-4607-936F-BF968CBAF43E}" sibTransId="{A6322477-11AF-47D8-B887-35E3A900B872}"/>
    <dgm:cxn modelId="{F6240ABF-3FD0-4B53-9FFE-FBE5B45A7287}" type="presOf" srcId="{B9BB5624-BEEB-4BD3-A19B-64C95F87EF29}" destId="{BF6E9FE7-A5D5-4F92-B406-6B4A46154E4E}" srcOrd="1" destOrd="0" presId="urn:microsoft.com/office/officeart/2005/8/layout/vList4"/>
    <dgm:cxn modelId="{58C9B175-9246-41B6-980C-1AFD89546621}" type="presOf" srcId="{B57FC9F9-6DAA-4AA4-805E-B07ADD691F83}" destId="{BF6E9FE7-A5D5-4F92-B406-6B4A46154E4E}" srcOrd="1" destOrd="1" presId="urn:microsoft.com/office/officeart/2005/8/layout/vList4"/>
    <dgm:cxn modelId="{7101EEC3-5440-4E29-9777-2CA644B87AF2}" type="presOf" srcId="{0A8F954E-B82F-4F29-9908-7F469FFABC13}" destId="{0E1919AE-2CEB-482B-8568-932C9CB81643}" srcOrd="1" destOrd="0" presId="urn:microsoft.com/office/officeart/2005/8/layout/vList4"/>
    <dgm:cxn modelId="{3F51421C-36E2-445E-8FC0-7EEE73E52A8F}" srcId="{F2E18680-C7AD-4733-80A3-09CA22D69F46}" destId="{0A8F954E-B82F-4F29-9908-7F469FFABC13}" srcOrd="2" destOrd="0" parTransId="{7C6F9465-52DF-4C1B-88A1-873E18965C21}" sibTransId="{2FB26922-378A-4801-B483-3C50E2FA7CFE}"/>
    <dgm:cxn modelId="{C29687C0-B82F-4635-A040-34036D0F5FF8}" type="presOf" srcId="{F2E18680-C7AD-4733-80A3-09CA22D69F46}" destId="{443A7BF2-996F-49EC-A3B0-2E50FD323469}" srcOrd="0" destOrd="0" presId="urn:microsoft.com/office/officeart/2005/8/layout/vList4"/>
    <dgm:cxn modelId="{4E44D7B1-3CCB-480A-9EEB-6440F76BE183}" srcId="{7907D478-3AFE-458F-8CA8-6D6117D0E15A}" destId="{8425152F-A58E-49B1-8C38-A28A08699985}" srcOrd="1" destOrd="0" parTransId="{3ABDCCAF-0236-4A70-B769-7EF419953AD7}" sibTransId="{3CE1C5D6-8927-45E9-ACFC-81E7420762D5}"/>
    <dgm:cxn modelId="{BD2C06F3-3EAD-4DD9-BBD9-5C5CB91D69F7}" type="presOf" srcId="{B9BB5624-BEEB-4BD3-A19B-64C95F87EF29}" destId="{7284FD04-9DF1-425F-992B-EDAA0926CAEC}" srcOrd="0" destOrd="0" presId="urn:microsoft.com/office/officeart/2005/8/layout/vList4"/>
    <dgm:cxn modelId="{748871F0-2795-401D-A940-498796AC1EB8}" type="presOf" srcId="{3C13374C-1990-4E71-BB84-DACD4FF55BDF}" destId="{7284FD04-9DF1-425F-992B-EDAA0926CAEC}" srcOrd="0" destOrd="3" presId="urn:microsoft.com/office/officeart/2005/8/layout/vList4"/>
    <dgm:cxn modelId="{CFCA8C87-0318-4CE6-9B94-62017C509A76}" type="presOf" srcId="{C28E71A1-AE9D-43D4-9B56-A12670CCFB1E}" destId="{BF6E9FE7-A5D5-4F92-B406-6B4A46154E4E}" srcOrd="1" destOrd="2" presId="urn:microsoft.com/office/officeart/2005/8/layout/vList4"/>
    <dgm:cxn modelId="{1DDA624E-3FC7-4DBD-8F77-201D1FC7FD84}" type="presOf" srcId="{DA352A64-7A01-48AC-8AA2-6506FC2135AC}" destId="{19F3F5E6-8997-49FA-A3E7-6F30D726128D}" srcOrd="0" destOrd="3" presId="urn:microsoft.com/office/officeart/2005/8/layout/vList4"/>
    <dgm:cxn modelId="{9FB0D505-CF9B-44C8-996E-6B402A222215}" type="presOf" srcId="{0A8F954E-B82F-4F29-9908-7F469FFABC13}" destId="{19F3F5E6-8997-49FA-A3E7-6F30D726128D}" srcOrd="0" destOrd="0" presId="urn:microsoft.com/office/officeart/2005/8/layout/vList4"/>
    <dgm:cxn modelId="{95D956AC-CD39-4ECF-AE9C-1357210A2FFB}" type="presOf" srcId="{3C13374C-1990-4E71-BB84-DACD4FF55BDF}" destId="{BF6E9FE7-A5D5-4F92-B406-6B4A46154E4E}" srcOrd="1" destOrd="3" presId="urn:microsoft.com/office/officeart/2005/8/layout/vList4"/>
    <dgm:cxn modelId="{BD4AF7A4-7DB5-4298-A6F4-4608482BDC98}" type="presOf" srcId="{7907D478-3AFE-458F-8CA8-6D6117D0E15A}" destId="{CAF9CEBD-3E2C-4B1E-B73A-9B2BB6D31400}" srcOrd="1" destOrd="0" presId="urn:microsoft.com/office/officeart/2005/8/layout/vList4"/>
    <dgm:cxn modelId="{37B9E92A-6279-4A53-8DD6-5E4691C3695B}" type="presOf" srcId="{B7BC9102-3316-4E5B-B747-AB12D9DE5117}" destId="{0E1919AE-2CEB-482B-8568-932C9CB81643}" srcOrd="1" destOrd="2" presId="urn:microsoft.com/office/officeart/2005/8/layout/vList4"/>
    <dgm:cxn modelId="{B963F5C4-9B52-45FD-AE0E-21CF4B44AC3A}" srcId="{0A8F954E-B82F-4F29-9908-7F469FFABC13}" destId="{9DCF662A-524C-4AEF-B0A2-F74CBA327E9E}" srcOrd="3" destOrd="0" parTransId="{1B05F6FB-BA09-4D32-9233-97E53DBA6FBF}" sibTransId="{4081F12C-4962-4CE9-9658-E50D26FD9DC9}"/>
    <dgm:cxn modelId="{A6098BAB-A73F-4FFA-A586-30C8EA6AAE06}" type="presOf" srcId="{88A298DB-F110-4260-A084-B2A2B23E7441}" destId="{CAF9CEBD-3E2C-4B1E-B73A-9B2BB6D31400}" srcOrd="1" destOrd="3" presId="urn:microsoft.com/office/officeart/2005/8/layout/vList4"/>
    <dgm:cxn modelId="{96F0C264-8146-4FE6-9C8D-00D2D4CD8501}" srcId="{0A8F954E-B82F-4F29-9908-7F469FFABC13}" destId="{B7BC9102-3316-4E5B-B747-AB12D9DE5117}" srcOrd="1" destOrd="0" parTransId="{10A6659E-9732-47D5-A633-F75FE9045E34}" sibTransId="{4C9F7F79-37AD-4077-BA56-0832AE78151E}"/>
    <dgm:cxn modelId="{4417F4ED-12A9-4CA1-BDE7-2EB8778FE195}" type="presOf" srcId="{9DCF662A-524C-4AEF-B0A2-F74CBA327E9E}" destId="{19F3F5E6-8997-49FA-A3E7-6F30D726128D}" srcOrd="0" destOrd="4" presId="urn:microsoft.com/office/officeart/2005/8/layout/vList4"/>
    <dgm:cxn modelId="{F7E7F344-61AF-45FE-8A93-85212784D5E0}" srcId="{B9BB5624-BEEB-4BD3-A19B-64C95F87EF29}" destId="{3C13374C-1990-4E71-BB84-DACD4FF55BDF}" srcOrd="2" destOrd="0" parTransId="{5A932FF4-5A3E-4F9C-8394-563D524AF398}" sibTransId="{EFD3B6DA-969C-4E20-9EA8-881905D8B9FE}"/>
    <dgm:cxn modelId="{E859C1FD-290C-46D4-A191-893F61AD4405}" type="presOf" srcId="{88A298DB-F110-4260-A084-B2A2B23E7441}" destId="{3F9F409A-3B78-4786-B532-081426060330}" srcOrd="0" destOrd="3" presId="urn:microsoft.com/office/officeart/2005/8/layout/vList4"/>
    <dgm:cxn modelId="{88579B06-1678-44AB-8185-A34DB884DCCC}" srcId="{7907D478-3AFE-458F-8CA8-6D6117D0E15A}" destId="{AF0D1599-7A25-46B0-BDA3-693224D91860}" srcOrd="0" destOrd="0" parTransId="{45457046-9DB2-49D8-961F-4A5134A2F5F6}" sibTransId="{7FFDB8B5-AFD0-483E-8757-671C208FF44A}"/>
    <dgm:cxn modelId="{42CAD0A4-3369-4853-879E-09FA81BEB295}" type="presOf" srcId="{C28E71A1-AE9D-43D4-9B56-A12670CCFB1E}" destId="{7284FD04-9DF1-425F-992B-EDAA0926CAEC}" srcOrd="0" destOrd="2" presId="urn:microsoft.com/office/officeart/2005/8/layout/vList4"/>
    <dgm:cxn modelId="{4352D526-47B3-4751-ADFA-2F525220451D}" type="presOf" srcId="{7907D478-3AFE-458F-8CA8-6D6117D0E15A}" destId="{3F9F409A-3B78-4786-B532-081426060330}" srcOrd="0" destOrd="0" presId="urn:microsoft.com/office/officeart/2005/8/layout/vList4"/>
    <dgm:cxn modelId="{C8DC0F46-FCE2-47FC-90D3-D5AB0C88FF7E}" type="presOf" srcId="{B57FC9F9-6DAA-4AA4-805E-B07ADD691F83}" destId="{7284FD04-9DF1-425F-992B-EDAA0926CAEC}" srcOrd="0" destOrd="1" presId="urn:microsoft.com/office/officeart/2005/8/layout/vList4"/>
    <dgm:cxn modelId="{2F3EA72A-6E8F-49C8-97C8-4AEE74CACD40}" srcId="{7907D478-3AFE-458F-8CA8-6D6117D0E15A}" destId="{88A298DB-F110-4260-A084-B2A2B23E7441}" srcOrd="2" destOrd="0" parTransId="{F0D2B235-6926-499C-99B0-980E3895BAF4}" sibTransId="{7080EFAD-E092-49A8-9251-0990A97A0932}"/>
    <dgm:cxn modelId="{86226EA0-9B7D-42AA-9CF1-7A68286CC83E}" srcId="{F2E18680-C7AD-4733-80A3-09CA22D69F46}" destId="{7907D478-3AFE-458F-8CA8-6D6117D0E15A}" srcOrd="0" destOrd="0" parTransId="{D299DB98-F968-4E97-BDA9-79A43B34042A}" sibTransId="{5AB93F74-EFA0-4C20-91EB-461E7D2B20F3}"/>
    <dgm:cxn modelId="{6E5C2411-534B-44EA-8F24-3C35746A4250}" type="presOf" srcId="{9DCF662A-524C-4AEF-B0A2-F74CBA327E9E}" destId="{0E1919AE-2CEB-482B-8568-932C9CB81643}" srcOrd="1" destOrd="4" presId="urn:microsoft.com/office/officeart/2005/8/layout/vList4"/>
    <dgm:cxn modelId="{2A4F6355-3CF1-4021-B204-F3E1D3A51282}" srcId="{0A8F954E-B82F-4F29-9908-7F469FFABC13}" destId="{DA352A64-7A01-48AC-8AA2-6506FC2135AC}" srcOrd="2" destOrd="0" parTransId="{9B12B201-382B-4F87-B917-F3B1F4434D93}" sibTransId="{F5C008D6-4BFA-42AA-A7F5-C6CC705F84B6}"/>
    <dgm:cxn modelId="{914B77DE-A1E4-4F15-A5E5-853EB189B6B6}" type="presOf" srcId="{DA352A64-7A01-48AC-8AA2-6506FC2135AC}" destId="{0E1919AE-2CEB-482B-8568-932C9CB81643}" srcOrd="1" destOrd="3" presId="urn:microsoft.com/office/officeart/2005/8/layout/vList4"/>
    <dgm:cxn modelId="{F598DC4C-D77A-4D48-9257-1F962FBF41DD}" srcId="{B9BB5624-BEEB-4BD3-A19B-64C95F87EF29}" destId="{B57FC9F9-6DAA-4AA4-805E-B07ADD691F83}" srcOrd="0" destOrd="0" parTransId="{69F36C23-6EE0-492B-9401-DF753C3BB3B3}" sibTransId="{C667044B-DDAF-48A9-B887-7F28B8FD0FF3}"/>
    <dgm:cxn modelId="{AB02A8AB-F253-4E1A-ABED-D318D11B2AFB}" type="presOf" srcId="{8425152F-A58E-49B1-8C38-A28A08699985}" destId="{CAF9CEBD-3E2C-4B1E-B73A-9B2BB6D31400}" srcOrd="1" destOrd="2" presId="urn:microsoft.com/office/officeart/2005/8/layout/vList4"/>
    <dgm:cxn modelId="{C131F276-7FBF-404B-9B2D-94B73564C847}" type="presOf" srcId="{FB96FC73-AF94-4A07-BB0D-5B1ADF39C62F}" destId="{0E1919AE-2CEB-482B-8568-932C9CB81643}" srcOrd="1" destOrd="1" presId="urn:microsoft.com/office/officeart/2005/8/layout/vList4"/>
    <dgm:cxn modelId="{9EBC0DDA-D4CE-431A-BB81-B1309B1F1CCE}" type="presOf" srcId="{AF0D1599-7A25-46B0-BDA3-693224D91860}" destId="{3F9F409A-3B78-4786-B532-081426060330}" srcOrd="0" destOrd="1" presId="urn:microsoft.com/office/officeart/2005/8/layout/vList4"/>
    <dgm:cxn modelId="{91069940-79EA-4423-8D00-5E2753949479}" type="presParOf" srcId="{443A7BF2-996F-49EC-A3B0-2E50FD323469}" destId="{DA81AFF9-F543-4F7A-8BC2-F0F2FFC94AEA}" srcOrd="0" destOrd="0" presId="urn:microsoft.com/office/officeart/2005/8/layout/vList4"/>
    <dgm:cxn modelId="{6EF77AE5-E8AA-4821-ACE5-9E0CB51D3A7D}" type="presParOf" srcId="{DA81AFF9-F543-4F7A-8BC2-F0F2FFC94AEA}" destId="{3F9F409A-3B78-4786-B532-081426060330}" srcOrd="0" destOrd="0" presId="urn:microsoft.com/office/officeart/2005/8/layout/vList4"/>
    <dgm:cxn modelId="{4C174B79-9B1C-4DA5-9AAF-7DD552F28166}" type="presParOf" srcId="{DA81AFF9-F543-4F7A-8BC2-F0F2FFC94AEA}" destId="{CB6565C9-A374-4F85-9FB9-B518CB12458E}" srcOrd="1" destOrd="0" presId="urn:microsoft.com/office/officeart/2005/8/layout/vList4"/>
    <dgm:cxn modelId="{2DCDBA77-6A07-4EC8-A085-AE4090CE1CCC}" type="presParOf" srcId="{DA81AFF9-F543-4F7A-8BC2-F0F2FFC94AEA}" destId="{CAF9CEBD-3E2C-4B1E-B73A-9B2BB6D31400}" srcOrd="2" destOrd="0" presId="urn:microsoft.com/office/officeart/2005/8/layout/vList4"/>
    <dgm:cxn modelId="{9787307D-BEB6-46AC-A9B0-C1020C607743}" type="presParOf" srcId="{443A7BF2-996F-49EC-A3B0-2E50FD323469}" destId="{A758B2F5-4DDE-43EE-B8EB-42F07840A945}" srcOrd="1" destOrd="0" presId="urn:microsoft.com/office/officeart/2005/8/layout/vList4"/>
    <dgm:cxn modelId="{A64FC43D-926E-4CEB-A81F-38D79A79D10F}" type="presParOf" srcId="{443A7BF2-996F-49EC-A3B0-2E50FD323469}" destId="{85ED62EA-C9AE-4A44-ADF7-91E76416870E}" srcOrd="2" destOrd="0" presId="urn:microsoft.com/office/officeart/2005/8/layout/vList4"/>
    <dgm:cxn modelId="{264C5AAB-0F48-4E18-A3E6-86836902CF49}" type="presParOf" srcId="{85ED62EA-C9AE-4A44-ADF7-91E76416870E}" destId="{7284FD04-9DF1-425F-992B-EDAA0926CAEC}" srcOrd="0" destOrd="0" presId="urn:microsoft.com/office/officeart/2005/8/layout/vList4"/>
    <dgm:cxn modelId="{3774A15F-0A3F-4B1F-9166-AB65DCECB3D4}" type="presParOf" srcId="{85ED62EA-C9AE-4A44-ADF7-91E76416870E}" destId="{9B6B54ED-497D-48E9-9980-3712C4A7C712}" srcOrd="1" destOrd="0" presId="urn:microsoft.com/office/officeart/2005/8/layout/vList4"/>
    <dgm:cxn modelId="{55B6F42D-D9C7-45A7-B96A-57ED0F9EE1F3}" type="presParOf" srcId="{85ED62EA-C9AE-4A44-ADF7-91E76416870E}" destId="{BF6E9FE7-A5D5-4F92-B406-6B4A46154E4E}" srcOrd="2" destOrd="0" presId="urn:microsoft.com/office/officeart/2005/8/layout/vList4"/>
    <dgm:cxn modelId="{7C9013D7-E9AF-48B0-A40F-B48030CD2725}" type="presParOf" srcId="{443A7BF2-996F-49EC-A3B0-2E50FD323469}" destId="{DA55B41B-9DDF-465A-88BF-FCC817317A2C}" srcOrd="3" destOrd="0" presId="urn:microsoft.com/office/officeart/2005/8/layout/vList4"/>
    <dgm:cxn modelId="{3A829360-A5BD-47C5-88F4-80E19662E165}" type="presParOf" srcId="{443A7BF2-996F-49EC-A3B0-2E50FD323469}" destId="{AB271C2B-9979-4CE4-B1DB-AC252A7FA4A8}" srcOrd="4" destOrd="0" presId="urn:microsoft.com/office/officeart/2005/8/layout/vList4"/>
    <dgm:cxn modelId="{B5E2B8F9-4BA5-4B81-A180-A3D3C31D51A6}" type="presParOf" srcId="{AB271C2B-9979-4CE4-B1DB-AC252A7FA4A8}" destId="{19F3F5E6-8997-49FA-A3E7-6F30D726128D}" srcOrd="0" destOrd="0" presId="urn:microsoft.com/office/officeart/2005/8/layout/vList4"/>
    <dgm:cxn modelId="{F516EFF2-17BF-4140-BE41-79BB0723C7D9}" type="presParOf" srcId="{AB271C2B-9979-4CE4-B1DB-AC252A7FA4A8}" destId="{8D914E2D-1442-4B33-85C5-D93D266C9244}" srcOrd="1" destOrd="0" presId="urn:microsoft.com/office/officeart/2005/8/layout/vList4"/>
    <dgm:cxn modelId="{CF20C3D8-B986-40AD-B0DE-3B08347BEE5D}" type="presParOf" srcId="{AB271C2B-9979-4CE4-B1DB-AC252A7FA4A8}" destId="{0E1919AE-2CEB-482B-8568-932C9CB8164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E18680-C7AD-4733-80A3-09CA22D69F46}" type="doc">
      <dgm:prSet loTypeId="urn:microsoft.com/office/officeart/2005/8/layout/vList4" loCatId="list" qsTypeId="urn:microsoft.com/office/officeart/2005/8/quickstyle/simple5" qsCatId="simple" csTypeId="urn:microsoft.com/office/officeart/2005/8/colors/accent3_2" csCatId="accent3" phldr="1"/>
      <dgm:spPr/>
      <dgm:t>
        <a:bodyPr/>
        <a:lstStyle/>
        <a:p>
          <a:endParaRPr lang="es-ES"/>
        </a:p>
      </dgm:t>
    </dgm:pt>
    <dgm:pt modelId="{B9BB5624-BEEB-4BD3-A19B-64C95F87EF29}">
      <dgm:prSet phldrT="[Texto]"/>
      <dgm:spPr>
        <a:blipFill rotWithShape="0">
          <a:blip xmlns:r="http://schemas.openxmlformats.org/officeDocument/2006/relationships" r:embed="rId1"/>
          <a:stretch>
            <a:fillRect/>
          </a:stretch>
        </a:blipFill>
      </dgm:spPr>
      <dgm:t>
        <a:bodyPr/>
        <a:lstStyle/>
        <a:p>
          <a:r>
            <a:rPr lang="es-ES">
              <a:noFill/>
            </a:rPr>
            <a:t> </a:t>
          </a:r>
        </a:p>
      </dgm:t>
    </dgm:pt>
    <dgm:pt modelId="{ED5F4279-2316-46F6-9FA0-6CECACC3B9CF}" type="parTrans" cxnId="{6840D259-32E1-4621-B649-74A6C15213AA}">
      <dgm:prSet/>
      <dgm:spPr/>
      <dgm:t>
        <a:bodyPr/>
        <a:lstStyle/>
        <a:p>
          <a:endParaRPr lang="es-ES"/>
        </a:p>
      </dgm:t>
    </dgm:pt>
    <dgm:pt modelId="{2BF43B86-CD53-4311-B22D-CCBB0A98B5F0}" type="sibTrans" cxnId="{6840D259-32E1-4621-B649-74A6C15213AA}">
      <dgm:prSet/>
      <dgm:spPr/>
      <dgm:t>
        <a:bodyPr/>
        <a:lstStyle/>
        <a:p>
          <a:endParaRPr lang="es-ES"/>
        </a:p>
      </dgm:t>
    </dgm:pt>
    <dgm:pt modelId="{B57FC9F9-6DAA-4AA4-805E-B07ADD691F83}">
      <dgm:prSet phldrT="[Texto]"/>
      <dgm:spPr/>
      <dgm:t>
        <a:bodyPr/>
        <a:lstStyle/>
        <a:p>
          <a:r>
            <a:rPr lang="es-ES">
              <a:noFill/>
            </a:rPr>
            <a:t> </a:t>
          </a:r>
        </a:p>
      </dgm:t>
    </dgm:pt>
    <dgm:pt modelId="{69F36C23-6EE0-492B-9401-DF753C3BB3B3}" type="parTrans" cxnId="{F598DC4C-D77A-4D48-9257-1F962FBF41DD}">
      <dgm:prSet/>
      <dgm:spPr/>
      <dgm:t>
        <a:bodyPr/>
        <a:lstStyle/>
        <a:p>
          <a:endParaRPr lang="es-ES"/>
        </a:p>
      </dgm:t>
    </dgm:pt>
    <dgm:pt modelId="{C667044B-DDAF-48A9-B887-7F28B8FD0FF3}" type="sibTrans" cxnId="{F598DC4C-D77A-4D48-9257-1F962FBF41DD}">
      <dgm:prSet/>
      <dgm:spPr/>
      <dgm:t>
        <a:bodyPr/>
        <a:lstStyle/>
        <a:p>
          <a:endParaRPr lang="es-ES"/>
        </a:p>
      </dgm:t>
    </dgm:pt>
    <dgm:pt modelId="{C28E71A1-AE9D-43D4-9B56-A12670CCFB1E}">
      <dgm:prSet phldrT="[Texto]"/>
      <dgm:spPr/>
      <dgm:t>
        <a:bodyPr/>
        <a:lstStyle/>
        <a:p>
          <a:r>
            <a:rPr lang="es-ES">
              <a:noFill/>
            </a:rPr>
            <a:t> </a:t>
          </a:r>
        </a:p>
      </dgm:t>
    </dgm:pt>
    <dgm:pt modelId="{28AE4396-E75C-4724-BCE3-1CA8A379467B}" type="parTrans" cxnId="{032A454D-6797-4058-9688-814F4D80DBDB}">
      <dgm:prSet/>
      <dgm:spPr/>
      <dgm:t>
        <a:bodyPr/>
        <a:lstStyle/>
        <a:p>
          <a:endParaRPr lang="es-ES"/>
        </a:p>
      </dgm:t>
    </dgm:pt>
    <dgm:pt modelId="{3D6F774C-F884-4A0F-955C-7B40C4855049}" type="sibTrans" cxnId="{032A454D-6797-4058-9688-814F4D80DBDB}">
      <dgm:prSet/>
      <dgm:spPr/>
      <dgm:t>
        <a:bodyPr/>
        <a:lstStyle/>
        <a:p>
          <a:endParaRPr lang="es-ES"/>
        </a:p>
      </dgm:t>
    </dgm:pt>
    <dgm:pt modelId="{3C13374C-1990-4E71-BB84-DACD4FF55BDF}">
      <dgm:prSet phldrT="[Texto]"/>
      <dgm:spPr/>
      <dgm:t>
        <a:bodyPr/>
        <a:lstStyle/>
        <a:p>
          <a:r>
            <a:rPr lang="es-ES">
              <a:noFill/>
            </a:rPr>
            <a:t> </a:t>
          </a:r>
        </a:p>
      </dgm:t>
    </dgm:pt>
    <dgm:pt modelId="{5A932FF4-5A3E-4F9C-8394-563D524AF398}" type="parTrans" cxnId="{F7E7F344-61AF-45FE-8A93-85212784D5E0}">
      <dgm:prSet/>
      <dgm:spPr/>
      <dgm:t>
        <a:bodyPr/>
        <a:lstStyle/>
        <a:p>
          <a:endParaRPr lang="es-ES"/>
        </a:p>
      </dgm:t>
    </dgm:pt>
    <dgm:pt modelId="{EFD3B6DA-969C-4E20-9EA8-881905D8B9FE}" type="sibTrans" cxnId="{F7E7F344-61AF-45FE-8A93-85212784D5E0}">
      <dgm:prSet/>
      <dgm:spPr/>
      <dgm:t>
        <a:bodyPr/>
        <a:lstStyle/>
        <a:p>
          <a:endParaRPr lang="es-ES"/>
        </a:p>
      </dgm:t>
    </dgm:pt>
    <dgm:pt modelId="{9DCF662A-524C-4AEF-B0A2-F74CBA327E9E}">
      <dgm:prSet/>
      <dgm:spPr/>
      <dgm:t>
        <a:bodyPr/>
        <a:lstStyle/>
        <a:p>
          <a:r>
            <a:rPr lang="es-ES">
              <a:noFill/>
            </a:rPr>
            <a:t> </a:t>
          </a:r>
        </a:p>
      </dgm:t>
    </dgm:pt>
    <dgm:pt modelId="{DA352A64-7A01-48AC-8AA2-6506FC2135AC}">
      <dgm:prSet/>
      <dgm:spPr/>
      <dgm:t>
        <a:bodyPr/>
        <a:lstStyle/>
        <a:p>
          <a:r>
            <a:rPr lang="es-ES">
              <a:noFill/>
            </a:rPr>
            <a:t> </a:t>
          </a:r>
        </a:p>
      </dgm:t>
    </dgm:pt>
    <dgm:pt modelId="{B7BC9102-3316-4E5B-B747-AB12D9DE5117}">
      <dgm:prSet/>
      <dgm:spPr/>
      <dgm:t>
        <a:bodyPr/>
        <a:lstStyle/>
        <a:p>
          <a:r>
            <a:rPr lang="es-ES">
              <a:noFill/>
            </a:rPr>
            <a:t> </a:t>
          </a:r>
        </a:p>
      </dgm:t>
    </dgm:pt>
    <dgm:pt modelId="{FB96FC73-AF94-4A07-BB0D-5B1ADF39C62F}">
      <dgm:prSet/>
      <dgm:spPr/>
      <dgm:t>
        <a:bodyPr/>
        <a:lstStyle/>
        <a:p>
          <a:r>
            <a:rPr lang="es-ES">
              <a:noFill/>
            </a:rPr>
            <a:t> </a:t>
          </a:r>
        </a:p>
      </dgm:t>
    </dgm:pt>
    <dgm:pt modelId="{0A8F954E-B82F-4F29-9908-7F469FFABC13}">
      <dgm:prSet/>
      <dgm:spPr>
        <a:blipFill rotWithShape="0">
          <a:blip xmlns:r="http://schemas.openxmlformats.org/officeDocument/2006/relationships" r:embed="rId2"/>
          <a:stretch>
            <a:fillRect/>
          </a:stretch>
        </a:blipFill>
      </dgm:spPr>
      <dgm:t>
        <a:bodyPr/>
        <a:lstStyle/>
        <a:p>
          <a:r>
            <a:rPr lang="es-ES">
              <a:noFill/>
            </a:rPr>
            <a:t> </a:t>
          </a:r>
        </a:p>
      </dgm:t>
    </dgm:pt>
    <dgm:pt modelId="{2FB26922-378A-4801-B483-3C50E2FA7CFE}" type="sibTrans" cxnId="{3F51421C-36E2-445E-8FC0-7EEE73E52A8F}">
      <dgm:prSet/>
      <dgm:spPr/>
      <dgm:t>
        <a:bodyPr/>
        <a:lstStyle/>
        <a:p>
          <a:endParaRPr lang="es-ES"/>
        </a:p>
      </dgm:t>
    </dgm:pt>
    <dgm:pt modelId="{7C6F9465-52DF-4C1B-88A1-873E18965C21}" type="parTrans" cxnId="{3F51421C-36E2-445E-8FC0-7EEE73E52A8F}">
      <dgm:prSet/>
      <dgm:spPr/>
      <dgm:t>
        <a:bodyPr/>
        <a:lstStyle/>
        <a:p>
          <a:endParaRPr lang="es-ES"/>
        </a:p>
      </dgm:t>
    </dgm:pt>
    <dgm:pt modelId="{4081F12C-4962-4CE9-9658-E50D26FD9DC9}" type="sibTrans" cxnId="{B963F5C4-9B52-45FD-AE0E-21CF4B44AC3A}">
      <dgm:prSet/>
      <dgm:spPr/>
      <dgm:t>
        <a:bodyPr/>
        <a:lstStyle/>
        <a:p>
          <a:endParaRPr lang="es-ES"/>
        </a:p>
      </dgm:t>
    </dgm:pt>
    <dgm:pt modelId="{1B05F6FB-BA09-4D32-9233-97E53DBA6FBF}" type="parTrans" cxnId="{B963F5C4-9B52-45FD-AE0E-21CF4B44AC3A}">
      <dgm:prSet/>
      <dgm:spPr/>
      <dgm:t>
        <a:bodyPr/>
        <a:lstStyle/>
        <a:p>
          <a:endParaRPr lang="es-ES"/>
        </a:p>
      </dgm:t>
    </dgm:pt>
    <dgm:pt modelId="{F5C008D6-4BFA-42AA-A7F5-C6CC705F84B6}" type="sibTrans" cxnId="{2A4F6355-3CF1-4021-B204-F3E1D3A51282}">
      <dgm:prSet/>
      <dgm:spPr/>
      <dgm:t>
        <a:bodyPr/>
        <a:lstStyle/>
        <a:p>
          <a:endParaRPr lang="es-ES"/>
        </a:p>
      </dgm:t>
    </dgm:pt>
    <dgm:pt modelId="{9B12B201-382B-4F87-B917-F3B1F4434D93}" type="parTrans" cxnId="{2A4F6355-3CF1-4021-B204-F3E1D3A51282}">
      <dgm:prSet/>
      <dgm:spPr/>
      <dgm:t>
        <a:bodyPr/>
        <a:lstStyle/>
        <a:p>
          <a:endParaRPr lang="es-ES"/>
        </a:p>
      </dgm:t>
    </dgm:pt>
    <dgm:pt modelId="{4C9F7F79-37AD-4077-BA56-0832AE78151E}" type="sibTrans" cxnId="{96F0C264-8146-4FE6-9C8D-00D2D4CD8501}">
      <dgm:prSet/>
      <dgm:spPr/>
      <dgm:t>
        <a:bodyPr/>
        <a:lstStyle/>
        <a:p>
          <a:endParaRPr lang="es-ES"/>
        </a:p>
      </dgm:t>
    </dgm:pt>
    <dgm:pt modelId="{10A6659E-9732-47D5-A633-F75FE9045E34}" type="parTrans" cxnId="{96F0C264-8146-4FE6-9C8D-00D2D4CD8501}">
      <dgm:prSet/>
      <dgm:spPr/>
      <dgm:t>
        <a:bodyPr/>
        <a:lstStyle/>
        <a:p>
          <a:endParaRPr lang="es-ES"/>
        </a:p>
      </dgm:t>
    </dgm:pt>
    <dgm:pt modelId="{A6322477-11AF-47D8-B887-35E3A900B872}" type="sibTrans" cxnId="{62A263A6-CB0D-4FB0-928D-9DDCEAE1DDD0}">
      <dgm:prSet/>
      <dgm:spPr/>
      <dgm:t>
        <a:bodyPr/>
        <a:lstStyle/>
        <a:p>
          <a:endParaRPr lang="es-ES"/>
        </a:p>
      </dgm:t>
    </dgm:pt>
    <dgm:pt modelId="{A8726C6E-10F3-4607-936F-BF968CBAF43E}" type="parTrans" cxnId="{62A263A6-CB0D-4FB0-928D-9DDCEAE1DDD0}">
      <dgm:prSet/>
      <dgm:spPr/>
      <dgm:t>
        <a:bodyPr/>
        <a:lstStyle/>
        <a:p>
          <a:endParaRPr lang="es-ES"/>
        </a:p>
      </dgm:t>
    </dgm:pt>
    <dgm:pt modelId="{88A298DB-F110-4260-A084-B2A2B23E7441}">
      <dgm:prSet phldrT="[Texto]"/>
      <dgm:spPr/>
      <dgm:t>
        <a:bodyPr/>
        <a:lstStyle/>
        <a:p>
          <a:r>
            <a:rPr lang="es-ES">
              <a:noFill/>
            </a:rPr>
            <a:t> </a:t>
          </a:r>
        </a:p>
      </dgm:t>
    </dgm:pt>
    <dgm:pt modelId="{8425152F-A58E-49B1-8C38-A28A08699985}">
      <dgm:prSet phldrT="[Texto]"/>
      <dgm:spPr/>
      <dgm:t>
        <a:bodyPr/>
        <a:lstStyle/>
        <a:p>
          <a:r>
            <a:rPr lang="es-ES">
              <a:noFill/>
            </a:rPr>
            <a:t> </a:t>
          </a:r>
        </a:p>
      </dgm:t>
    </dgm:pt>
    <dgm:pt modelId="{AF0D1599-7A25-46B0-BDA3-693224D91860}">
      <dgm:prSet phldrT="[Texto]"/>
      <dgm:spPr/>
      <dgm:t>
        <a:bodyPr/>
        <a:lstStyle/>
        <a:p>
          <a:r>
            <a:rPr lang="es-ES">
              <a:noFill/>
            </a:rPr>
            <a:t> </a:t>
          </a:r>
        </a:p>
      </dgm:t>
    </dgm:pt>
    <dgm:pt modelId="{7907D478-3AFE-458F-8CA8-6D6117D0E15A}">
      <dgm:prSet phldrT="[Texto]"/>
      <dgm:spPr>
        <a:blipFill rotWithShape="0">
          <a:blip xmlns:r="http://schemas.openxmlformats.org/officeDocument/2006/relationships" r:embed="rId3"/>
          <a:stretch>
            <a:fillRect/>
          </a:stretch>
        </a:blipFill>
      </dgm:spPr>
      <dgm:t>
        <a:bodyPr/>
        <a:lstStyle/>
        <a:p>
          <a:r>
            <a:rPr lang="es-ES">
              <a:noFill/>
            </a:rPr>
            <a:t> </a:t>
          </a:r>
        </a:p>
      </dgm:t>
    </dgm:pt>
    <dgm:pt modelId="{5AB93F74-EFA0-4C20-91EB-461E7D2B20F3}" type="sibTrans" cxnId="{86226EA0-9B7D-42AA-9CF1-7A68286CC83E}">
      <dgm:prSet/>
      <dgm:spPr/>
      <dgm:t>
        <a:bodyPr/>
        <a:lstStyle/>
        <a:p>
          <a:endParaRPr lang="es-ES"/>
        </a:p>
      </dgm:t>
    </dgm:pt>
    <dgm:pt modelId="{D299DB98-F968-4E97-BDA9-79A43B34042A}" type="parTrans" cxnId="{86226EA0-9B7D-42AA-9CF1-7A68286CC83E}">
      <dgm:prSet/>
      <dgm:spPr/>
      <dgm:t>
        <a:bodyPr/>
        <a:lstStyle/>
        <a:p>
          <a:endParaRPr lang="es-ES"/>
        </a:p>
      </dgm:t>
    </dgm:pt>
    <dgm:pt modelId="{7080EFAD-E092-49A8-9251-0990A97A0932}" type="sibTrans" cxnId="{2F3EA72A-6E8F-49C8-97C8-4AEE74CACD40}">
      <dgm:prSet/>
      <dgm:spPr/>
      <dgm:t>
        <a:bodyPr/>
        <a:lstStyle/>
        <a:p>
          <a:endParaRPr lang="es-ES"/>
        </a:p>
      </dgm:t>
    </dgm:pt>
    <dgm:pt modelId="{F0D2B235-6926-499C-99B0-980E3895BAF4}" type="parTrans" cxnId="{2F3EA72A-6E8F-49C8-97C8-4AEE74CACD40}">
      <dgm:prSet/>
      <dgm:spPr/>
      <dgm:t>
        <a:bodyPr/>
        <a:lstStyle/>
        <a:p>
          <a:endParaRPr lang="es-ES"/>
        </a:p>
      </dgm:t>
    </dgm:pt>
    <dgm:pt modelId="{3CE1C5D6-8927-45E9-ACFC-81E7420762D5}" type="sibTrans" cxnId="{4E44D7B1-3CCB-480A-9EEB-6440F76BE183}">
      <dgm:prSet/>
      <dgm:spPr/>
      <dgm:t>
        <a:bodyPr/>
        <a:lstStyle/>
        <a:p>
          <a:endParaRPr lang="es-ES"/>
        </a:p>
      </dgm:t>
    </dgm:pt>
    <dgm:pt modelId="{3ABDCCAF-0236-4A70-B769-7EF419953AD7}" type="parTrans" cxnId="{4E44D7B1-3CCB-480A-9EEB-6440F76BE183}">
      <dgm:prSet/>
      <dgm:spPr/>
      <dgm:t>
        <a:bodyPr/>
        <a:lstStyle/>
        <a:p>
          <a:endParaRPr lang="es-ES"/>
        </a:p>
      </dgm:t>
    </dgm:pt>
    <dgm:pt modelId="{7FFDB8B5-AFD0-483E-8757-671C208FF44A}" type="sibTrans" cxnId="{88579B06-1678-44AB-8185-A34DB884DCCC}">
      <dgm:prSet/>
      <dgm:spPr/>
      <dgm:t>
        <a:bodyPr/>
        <a:lstStyle/>
        <a:p>
          <a:endParaRPr lang="es-ES"/>
        </a:p>
      </dgm:t>
    </dgm:pt>
    <dgm:pt modelId="{45457046-9DB2-49D8-961F-4A5134A2F5F6}" type="parTrans" cxnId="{88579B06-1678-44AB-8185-A34DB884DCCC}">
      <dgm:prSet/>
      <dgm:spPr/>
      <dgm:t>
        <a:bodyPr/>
        <a:lstStyle/>
        <a:p>
          <a:endParaRPr lang="es-ES"/>
        </a:p>
      </dgm:t>
    </dgm:pt>
    <dgm:pt modelId="{443A7BF2-996F-49EC-A3B0-2E50FD323469}" type="pres">
      <dgm:prSet presAssocID="{F2E18680-C7AD-4733-80A3-09CA22D69F46}" presName="linear" presStyleCnt="0">
        <dgm:presLayoutVars>
          <dgm:dir/>
          <dgm:resizeHandles val="exact"/>
        </dgm:presLayoutVars>
      </dgm:prSet>
      <dgm:spPr/>
      <dgm:t>
        <a:bodyPr/>
        <a:lstStyle/>
        <a:p>
          <a:endParaRPr lang="es-ES"/>
        </a:p>
      </dgm:t>
    </dgm:pt>
    <dgm:pt modelId="{DA81AFF9-F543-4F7A-8BC2-F0F2FFC94AEA}" type="pres">
      <dgm:prSet presAssocID="{7907D478-3AFE-458F-8CA8-6D6117D0E15A}" presName="comp" presStyleCnt="0"/>
      <dgm:spPr/>
      <dgm:t>
        <a:bodyPr/>
        <a:lstStyle/>
        <a:p>
          <a:endParaRPr lang="es-ES"/>
        </a:p>
      </dgm:t>
    </dgm:pt>
    <dgm:pt modelId="{3F9F409A-3B78-4786-B532-081426060330}" type="pres">
      <dgm:prSet presAssocID="{7907D478-3AFE-458F-8CA8-6D6117D0E15A}" presName="box" presStyleLbl="node1" presStyleIdx="0" presStyleCnt="3"/>
      <dgm:spPr/>
      <dgm:t>
        <a:bodyPr/>
        <a:lstStyle/>
        <a:p>
          <a:endParaRPr lang="es-ES"/>
        </a:p>
      </dgm:t>
    </dgm:pt>
    <dgm:pt modelId="{CB6565C9-A374-4F85-9FB9-B518CB12458E}" type="pres">
      <dgm:prSet presAssocID="{7907D478-3AFE-458F-8CA8-6D6117D0E15A}" presName="img"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t>
        <a:bodyPr/>
        <a:lstStyle/>
        <a:p>
          <a:endParaRPr lang="es-ES"/>
        </a:p>
      </dgm:t>
    </dgm:pt>
    <dgm:pt modelId="{CAF9CEBD-3E2C-4B1E-B73A-9B2BB6D31400}" type="pres">
      <dgm:prSet presAssocID="{7907D478-3AFE-458F-8CA8-6D6117D0E15A}" presName="text" presStyleLbl="node1" presStyleIdx="0" presStyleCnt="3">
        <dgm:presLayoutVars>
          <dgm:bulletEnabled val="1"/>
        </dgm:presLayoutVars>
      </dgm:prSet>
      <dgm:spPr/>
      <dgm:t>
        <a:bodyPr/>
        <a:lstStyle/>
        <a:p>
          <a:endParaRPr lang="es-ES"/>
        </a:p>
      </dgm:t>
    </dgm:pt>
    <dgm:pt modelId="{A758B2F5-4DDE-43EE-B8EB-42F07840A945}" type="pres">
      <dgm:prSet presAssocID="{5AB93F74-EFA0-4C20-91EB-461E7D2B20F3}" presName="spacer" presStyleCnt="0"/>
      <dgm:spPr/>
      <dgm:t>
        <a:bodyPr/>
        <a:lstStyle/>
        <a:p>
          <a:endParaRPr lang="es-ES"/>
        </a:p>
      </dgm:t>
    </dgm:pt>
    <dgm:pt modelId="{85ED62EA-C9AE-4A44-ADF7-91E76416870E}" type="pres">
      <dgm:prSet presAssocID="{B9BB5624-BEEB-4BD3-A19B-64C95F87EF29}" presName="comp" presStyleCnt="0"/>
      <dgm:spPr/>
      <dgm:t>
        <a:bodyPr/>
        <a:lstStyle/>
        <a:p>
          <a:endParaRPr lang="es-ES"/>
        </a:p>
      </dgm:t>
    </dgm:pt>
    <dgm:pt modelId="{7284FD04-9DF1-425F-992B-EDAA0926CAEC}" type="pres">
      <dgm:prSet presAssocID="{B9BB5624-BEEB-4BD3-A19B-64C95F87EF29}" presName="box" presStyleLbl="node1" presStyleIdx="1" presStyleCnt="3" custLinFactNeighborY="171"/>
      <dgm:spPr/>
      <dgm:t>
        <a:bodyPr/>
        <a:lstStyle/>
        <a:p>
          <a:endParaRPr lang="es-ES"/>
        </a:p>
      </dgm:t>
    </dgm:pt>
    <dgm:pt modelId="{9B6B54ED-497D-48E9-9980-3712C4A7C712}" type="pres">
      <dgm:prSet presAssocID="{B9BB5624-BEEB-4BD3-A19B-64C95F87EF29}" presName="img" presStyleLbl="fgImgPlace1" presStyleIdx="1" presStyleCnt="3" custLinFactNeighborX="31" custLinFactNeighborY="1821"/>
      <dgm:spPr>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dgm:spPr>
      <dgm:t>
        <a:bodyPr/>
        <a:lstStyle/>
        <a:p>
          <a:endParaRPr lang="es-ES"/>
        </a:p>
      </dgm:t>
    </dgm:pt>
    <dgm:pt modelId="{BF6E9FE7-A5D5-4F92-B406-6B4A46154E4E}" type="pres">
      <dgm:prSet presAssocID="{B9BB5624-BEEB-4BD3-A19B-64C95F87EF29}" presName="text" presStyleLbl="node1" presStyleIdx="1" presStyleCnt="3">
        <dgm:presLayoutVars>
          <dgm:bulletEnabled val="1"/>
        </dgm:presLayoutVars>
      </dgm:prSet>
      <dgm:spPr/>
      <dgm:t>
        <a:bodyPr/>
        <a:lstStyle/>
        <a:p>
          <a:endParaRPr lang="es-ES"/>
        </a:p>
      </dgm:t>
    </dgm:pt>
    <dgm:pt modelId="{DA55B41B-9DDF-465A-88BF-FCC817317A2C}" type="pres">
      <dgm:prSet presAssocID="{2BF43B86-CD53-4311-B22D-CCBB0A98B5F0}" presName="spacer" presStyleCnt="0"/>
      <dgm:spPr/>
      <dgm:t>
        <a:bodyPr/>
        <a:lstStyle/>
        <a:p>
          <a:endParaRPr lang="es-ES"/>
        </a:p>
      </dgm:t>
    </dgm:pt>
    <dgm:pt modelId="{AB271C2B-9979-4CE4-B1DB-AC252A7FA4A8}" type="pres">
      <dgm:prSet presAssocID="{0A8F954E-B82F-4F29-9908-7F469FFABC13}" presName="comp" presStyleCnt="0"/>
      <dgm:spPr/>
      <dgm:t>
        <a:bodyPr/>
        <a:lstStyle/>
        <a:p>
          <a:endParaRPr lang="es-ES"/>
        </a:p>
      </dgm:t>
    </dgm:pt>
    <dgm:pt modelId="{19F3F5E6-8997-49FA-A3E7-6F30D726128D}" type="pres">
      <dgm:prSet presAssocID="{0A8F954E-B82F-4F29-9908-7F469FFABC13}" presName="box" presStyleLbl="node1" presStyleIdx="2" presStyleCnt="3"/>
      <dgm:spPr/>
      <dgm:t>
        <a:bodyPr/>
        <a:lstStyle/>
        <a:p>
          <a:endParaRPr lang="es-ES"/>
        </a:p>
      </dgm:t>
    </dgm:pt>
    <dgm:pt modelId="{8D914E2D-1442-4B33-85C5-D93D266C9244}" type="pres">
      <dgm:prSet presAssocID="{0A8F954E-B82F-4F29-9908-7F469FFABC13}" presName="img" presStyleLbl="fgImgPlace1" presStyleIdx="2" presStyleCnt="3" custScaleX="99705" custScaleY="92610" custLinFactNeighborX="4494" custLinFactNeighborY="590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3000" b="-13000"/>
          </a:stretch>
        </a:blipFill>
      </dgm:spPr>
      <dgm:t>
        <a:bodyPr/>
        <a:lstStyle/>
        <a:p>
          <a:endParaRPr lang="es-ES"/>
        </a:p>
      </dgm:t>
    </dgm:pt>
    <dgm:pt modelId="{0E1919AE-2CEB-482B-8568-932C9CB81643}" type="pres">
      <dgm:prSet presAssocID="{0A8F954E-B82F-4F29-9908-7F469FFABC13}" presName="text" presStyleLbl="node1" presStyleIdx="2" presStyleCnt="3">
        <dgm:presLayoutVars>
          <dgm:bulletEnabled val="1"/>
        </dgm:presLayoutVars>
      </dgm:prSet>
      <dgm:spPr/>
      <dgm:t>
        <a:bodyPr/>
        <a:lstStyle/>
        <a:p>
          <a:endParaRPr lang="es-ES"/>
        </a:p>
      </dgm:t>
    </dgm:pt>
  </dgm:ptLst>
  <dgm:cxnLst>
    <dgm:cxn modelId="{0ED0AEF1-43A3-48AF-AA71-F72C430432AB}" type="presOf" srcId="{FB96FC73-AF94-4A07-BB0D-5B1ADF39C62F}" destId="{19F3F5E6-8997-49FA-A3E7-6F30D726128D}" srcOrd="0" destOrd="1" presId="urn:microsoft.com/office/officeart/2005/8/layout/vList4"/>
    <dgm:cxn modelId="{2C4FC51D-8804-429D-A1DC-0BF2B36873F1}" type="presOf" srcId="{AF0D1599-7A25-46B0-BDA3-693224D91860}" destId="{CAF9CEBD-3E2C-4B1E-B73A-9B2BB6D31400}" srcOrd="1" destOrd="1" presId="urn:microsoft.com/office/officeart/2005/8/layout/vList4"/>
    <dgm:cxn modelId="{6840D259-32E1-4621-B649-74A6C15213AA}" srcId="{F2E18680-C7AD-4733-80A3-09CA22D69F46}" destId="{B9BB5624-BEEB-4BD3-A19B-64C95F87EF29}" srcOrd="1" destOrd="0" parTransId="{ED5F4279-2316-46F6-9FA0-6CECACC3B9CF}" sibTransId="{2BF43B86-CD53-4311-B22D-CCBB0A98B5F0}"/>
    <dgm:cxn modelId="{032A454D-6797-4058-9688-814F4D80DBDB}" srcId="{B9BB5624-BEEB-4BD3-A19B-64C95F87EF29}" destId="{C28E71A1-AE9D-43D4-9B56-A12670CCFB1E}" srcOrd="1" destOrd="0" parTransId="{28AE4396-E75C-4724-BCE3-1CA8A379467B}" sibTransId="{3D6F774C-F884-4A0F-955C-7B40C4855049}"/>
    <dgm:cxn modelId="{AF7DF951-2476-435D-A944-F88A5B3132D5}" type="presOf" srcId="{B7BC9102-3316-4E5B-B747-AB12D9DE5117}" destId="{19F3F5E6-8997-49FA-A3E7-6F30D726128D}" srcOrd="0" destOrd="2" presId="urn:microsoft.com/office/officeart/2005/8/layout/vList4"/>
    <dgm:cxn modelId="{595BB5D6-DF6B-4D8B-92AD-C2430766965E}" type="presOf" srcId="{8425152F-A58E-49B1-8C38-A28A08699985}" destId="{3F9F409A-3B78-4786-B532-081426060330}" srcOrd="0" destOrd="2" presId="urn:microsoft.com/office/officeart/2005/8/layout/vList4"/>
    <dgm:cxn modelId="{62A263A6-CB0D-4FB0-928D-9DDCEAE1DDD0}" srcId="{0A8F954E-B82F-4F29-9908-7F469FFABC13}" destId="{FB96FC73-AF94-4A07-BB0D-5B1ADF39C62F}" srcOrd="0" destOrd="0" parTransId="{A8726C6E-10F3-4607-936F-BF968CBAF43E}" sibTransId="{A6322477-11AF-47D8-B887-35E3A900B872}"/>
    <dgm:cxn modelId="{F6240ABF-3FD0-4B53-9FFE-FBE5B45A7287}" type="presOf" srcId="{B9BB5624-BEEB-4BD3-A19B-64C95F87EF29}" destId="{BF6E9FE7-A5D5-4F92-B406-6B4A46154E4E}" srcOrd="1" destOrd="0" presId="urn:microsoft.com/office/officeart/2005/8/layout/vList4"/>
    <dgm:cxn modelId="{58C9B175-9246-41B6-980C-1AFD89546621}" type="presOf" srcId="{B57FC9F9-6DAA-4AA4-805E-B07ADD691F83}" destId="{BF6E9FE7-A5D5-4F92-B406-6B4A46154E4E}" srcOrd="1" destOrd="1" presId="urn:microsoft.com/office/officeart/2005/8/layout/vList4"/>
    <dgm:cxn modelId="{7101EEC3-5440-4E29-9777-2CA644B87AF2}" type="presOf" srcId="{0A8F954E-B82F-4F29-9908-7F469FFABC13}" destId="{0E1919AE-2CEB-482B-8568-932C9CB81643}" srcOrd="1" destOrd="0" presId="urn:microsoft.com/office/officeart/2005/8/layout/vList4"/>
    <dgm:cxn modelId="{3F51421C-36E2-445E-8FC0-7EEE73E52A8F}" srcId="{F2E18680-C7AD-4733-80A3-09CA22D69F46}" destId="{0A8F954E-B82F-4F29-9908-7F469FFABC13}" srcOrd="2" destOrd="0" parTransId="{7C6F9465-52DF-4C1B-88A1-873E18965C21}" sibTransId="{2FB26922-378A-4801-B483-3C50E2FA7CFE}"/>
    <dgm:cxn modelId="{C29687C0-B82F-4635-A040-34036D0F5FF8}" type="presOf" srcId="{F2E18680-C7AD-4733-80A3-09CA22D69F46}" destId="{443A7BF2-996F-49EC-A3B0-2E50FD323469}" srcOrd="0" destOrd="0" presId="urn:microsoft.com/office/officeart/2005/8/layout/vList4"/>
    <dgm:cxn modelId="{4E44D7B1-3CCB-480A-9EEB-6440F76BE183}" srcId="{7907D478-3AFE-458F-8CA8-6D6117D0E15A}" destId="{8425152F-A58E-49B1-8C38-A28A08699985}" srcOrd="1" destOrd="0" parTransId="{3ABDCCAF-0236-4A70-B769-7EF419953AD7}" sibTransId="{3CE1C5D6-8927-45E9-ACFC-81E7420762D5}"/>
    <dgm:cxn modelId="{BD2C06F3-3EAD-4DD9-BBD9-5C5CB91D69F7}" type="presOf" srcId="{B9BB5624-BEEB-4BD3-A19B-64C95F87EF29}" destId="{7284FD04-9DF1-425F-992B-EDAA0926CAEC}" srcOrd="0" destOrd="0" presId="urn:microsoft.com/office/officeart/2005/8/layout/vList4"/>
    <dgm:cxn modelId="{748871F0-2795-401D-A940-498796AC1EB8}" type="presOf" srcId="{3C13374C-1990-4E71-BB84-DACD4FF55BDF}" destId="{7284FD04-9DF1-425F-992B-EDAA0926CAEC}" srcOrd="0" destOrd="3" presId="urn:microsoft.com/office/officeart/2005/8/layout/vList4"/>
    <dgm:cxn modelId="{CFCA8C87-0318-4CE6-9B94-62017C509A76}" type="presOf" srcId="{C28E71A1-AE9D-43D4-9B56-A12670CCFB1E}" destId="{BF6E9FE7-A5D5-4F92-B406-6B4A46154E4E}" srcOrd="1" destOrd="2" presId="urn:microsoft.com/office/officeart/2005/8/layout/vList4"/>
    <dgm:cxn modelId="{1DDA624E-3FC7-4DBD-8F77-201D1FC7FD84}" type="presOf" srcId="{DA352A64-7A01-48AC-8AA2-6506FC2135AC}" destId="{19F3F5E6-8997-49FA-A3E7-6F30D726128D}" srcOrd="0" destOrd="3" presId="urn:microsoft.com/office/officeart/2005/8/layout/vList4"/>
    <dgm:cxn modelId="{9FB0D505-CF9B-44C8-996E-6B402A222215}" type="presOf" srcId="{0A8F954E-B82F-4F29-9908-7F469FFABC13}" destId="{19F3F5E6-8997-49FA-A3E7-6F30D726128D}" srcOrd="0" destOrd="0" presId="urn:microsoft.com/office/officeart/2005/8/layout/vList4"/>
    <dgm:cxn modelId="{95D956AC-CD39-4ECF-AE9C-1357210A2FFB}" type="presOf" srcId="{3C13374C-1990-4E71-BB84-DACD4FF55BDF}" destId="{BF6E9FE7-A5D5-4F92-B406-6B4A46154E4E}" srcOrd="1" destOrd="3" presId="urn:microsoft.com/office/officeart/2005/8/layout/vList4"/>
    <dgm:cxn modelId="{BD4AF7A4-7DB5-4298-A6F4-4608482BDC98}" type="presOf" srcId="{7907D478-3AFE-458F-8CA8-6D6117D0E15A}" destId="{CAF9CEBD-3E2C-4B1E-B73A-9B2BB6D31400}" srcOrd="1" destOrd="0" presId="urn:microsoft.com/office/officeart/2005/8/layout/vList4"/>
    <dgm:cxn modelId="{37B9E92A-6279-4A53-8DD6-5E4691C3695B}" type="presOf" srcId="{B7BC9102-3316-4E5B-B747-AB12D9DE5117}" destId="{0E1919AE-2CEB-482B-8568-932C9CB81643}" srcOrd="1" destOrd="2" presId="urn:microsoft.com/office/officeart/2005/8/layout/vList4"/>
    <dgm:cxn modelId="{B963F5C4-9B52-45FD-AE0E-21CF4B44AC3A}" srcId="{0A8F954E-B82F-4F29-9908-7F469FFABC13}" destId="{9DCF662A-524C-4AEF-B0A2-F74CBA327E9E}" srcOrd="3" destOrd="0" parTransId="{1B05F6FB-BA09-4D32-9233-97E53DBA6FBF}" sibTransId="{4081F12C-4962-4CE9-9658-E50D26FD9DC9}"/>
    <dgm:cxn modelId="{A6098BAB-A73F-4FFA-A586-30C8EA6AAE06}" type="presOf" srcId="{88A298DB-F110-4260-A084-B2A2B23E7441}" destId="{CAF9CEBD-3E2C-4B1E-B73A-9B2BB6D31400}" srcOrd="1" destOrd="3" presId="urn:microsoft.com/office/officeart/2005/8/layout/vList4"/>
    <dgm:cxn modelId="{96F0C264-8146-4FE6-9C8D-00D2D4CD8501}" srcId="{0A8F954E-B82F-4F29-9908-7F469FFABC13}" destId="{B7BC9102-3316-4E5B-B747-AB12D9DE5117}" srcOrd="1" destOrd="0" parTransId="{10A6659E-9732-47D5-A633-F75FE9045E34}" sibTransId="{4C9F7F79-37AD-4077-BA56-0832AE78151E}"/>
    <dgm:cxn modelId="{4417F4ED-12A9-4CA1-BDE7-2EB8778FE195}" type="presOf" srcId="{9DCF662A-524C-4AEF-B0A2-F74CBA327E9E}" destId="{19F3F5E6-8997-49FA-A3E7-6F30D726128D}" srcOrd="0" destOrd="4" presId="urn:microsoft.com/office/officeart/2005/8/layout/vList4"/>
    <dgm:cxn modelId="{F7E7F344-61AF-45FE-8A93-85212784D5E0}" srcId="{B9BB5624-BEEB-4BD3-A19B-64C95F87EF29}" destId="{3C13374C-1990-4E71-BB84-DACD4FF55BDF}" srcOrd="2" destOrd="0" parTransId="{5A932FF4-5A3E-4F9C-8394-563D524AF398}" sibTransId="{EFD3B6DA-969C-4E20-9EA8-881905D8B9FE}"/>
    <dgm:cxn modelId="{E859C1FD-290C-46D4-A191-893F61AD4405}" type="presOf" srcId="{88A298DB-F110-4260-A084-B2A2B23E7441}" destId="{3F9F409A-3B78-4786-B532-081426060330}" srcOrd="0" destOrd="3" presId="urn:microsoft.com/office/officeart/2005/8/layout/vList4"/>
    <dgm:cxn modelId="{88579B06-1678-44AB-8185-A34DB884DCCC}" srcId="{7907D478-3AFE-458F-8CA8-6D6117D0E15A}" destId="{AF0D1599-7A25-46B0-BDA3-693224D91860}" srcOrd="0" destOrd="0" parTransId="{45457046-9DB2-49D8-961F-4A5134A2F5F6}" sibTransId="{7FFDB8B5-AFD0-483E-8757-671C208FF44A}"/>
    <dgm:cxn modelId="{42CAD0A4-3369-4853-879E-09FA81BEB295}" type="presOf" srcId="{C28E71A1-AE9D-43D4-9B56-A12670CCFB1E}" destId="{7284FD04-9DF1-425F-992B-EDAA0926CAEC}" srcOrd="0" destOrd="2" presId="urn:microsoft.com/office/officeart/2005/8/layout/vList4"/>
    <dgm:cxn modelId="{4352D526-47B3-4751-ADFA-2F525220451D}" type="presOf" srcId="{7907D478-3AFE-458F-8CA8-6D6117D0E15A}" destId="{3F9F409A-3B78-4786-B532-081426060330}" srcOrd="0" destOrd="0" presId="urn:microsoft.com/office/officeart/2005/8/layout/vList4"/>
    <dgm:cxn modelId="{C8DC0F46-FCE2-47FC-90D3-D5AB0C88FF7E}" type="presOf" srcId="{B57FC9F9-6DAA-4AA4-805E-B07ADD691F83}" destId="{7284FD04-9DF1-425F-992B-EDAA0926CAEC}" srcOrd="0" destOrd="1" presId="urn:microsoft.com/office/officeart/2005/8/layout/vList4"/>
    <dgm:cxn modelId="{2F3EA72A-6E8F-49C8-97C8-4AEE74CACD40}" srcId="{7907D478-3AFE-458F-8CA8-6D6117D0E15A}" destId="{88A298DB-F110-4260-A084-B2A2B23E7441}" srcOrd="2" destOrd="0" parTransId="{F0D2B235-6926-499C-99B0-980E3895BAF4}" sibTransId="{7080EFAD-E092-49A8-9251-0990A97A0932}"/>
    <dgm:cxn modelId="{86226EA0-9B7D-42AA-9CF1-7A68286CC83E}" srcId="{F2E18680-C7AD-4733-80A3-09CA22D69F46}" destId="{7907D478-3AFE-458F-8CA8-6D6117D0E15A}" srcOrd="0" destOrd="0" parTransId="{D299DB98-F968-4E97-BDA9-79A43B34042A}" sibTransId="{5AB93F74-EFA0-4C20-91EB-461E7D2B20F3}"/>
    <dgm:cxn modelId="{6E5C2411-534B-44EA-8F24-3C35746A4250}" type="presOf" srcId="{9DCF662A-524C-4AEF-B0A2-F74CBA327E9E}" destId="{0E1919AE-2CEB-482B-8568-932C9CB81643}" srcOrd="1" destOrd="4" presId="urn:microsoft.com/office/officeart/2005/8/layout/vList4"/>
    <dgm:cxn modelId="{2A4F6355-3CF1-4021-B204-F3E1D3A51282}" srcId="{0A8F954E-B82F-4F29-9908-7F469FFABC13}" destId="{DA352A64-7A01-48AC-8AA2-6506FC2135AC}" srcOrd="2" destOrd="0" parTransId="{9B12B201-382B-4F87-B917-F3B1F4434D93}" sibTransId="{F5C008D6-4BFA-42AA-A7F5-C6CC705F84B6}"/>
    <dgm:cxn modelId="{914B77DE-A1E4-4F15-A5E5-853EB189B6B6}" type="presOf" srcId="{DA352A64-7A01-48AC-8AA2-6506FC2135AC}" destId="{0E1919AE-2CEB-482B-8568-932C9CB81643}" srcOrd="1" destOrd="3" presId="urn:microsoft.com/office/officeart/2005/8/layout/vList4"/>
    <dgm:cxn modelId="{F598DC4C-D77A-4D48-9257-1F962FBF41DD}" srcId="{B9BB5624-BEEB-4BD3-A19B-64C95F87EF29}" destId="{B57FC9F9-6DAA-4AA4-805E-B07ADD691F83}" srcOrd="0" destOrd="0" parTransId="{69F36C23-6EE0-492B-9401-DF753C3BB3B3}" sibTransId="{C667044B-DDAF-48A9-B887-7F28B8FD0FF3}"/>
    <dgm:cxn modelId="{AB02A8AB-F253-4E1A-ABED-D318D11B2AFB}" type="presOf" srcId="{8425152F-A58E-49B1-8C38-A28A08699985}" destId="{CAF9CEBD-3E2C-4B1E-B73A-9B2BB6D31400}" srcOrd="1" destOrd="2" presId="urn:microsoft.com/office/officeart/2005/8/layout/vList4"/>
    <dgm:cxn modelId="{C131F276-7FBF-404B-9B2D-94B73564C847}" type="presOf" srcId="{FB96FC73-AF94-4A07-BB0D-5B1ADF39C62F}" destId="{0E1919AE-2CEB-482B-8568-932C9CB81643}" srcOrd="1" destOrd="1" presId="urn:microsoft.com/office/officeart/2005/8/layout/vList4"/>
    <dgm:cxn modelId="{9EBC0DDA-D4CE-431A-BB81-B1309B1F1CCE}" type="presOf" srcId="{AF0D1599-7A25-46B0-BDA3-693224D91860}" destId="{3F9F409A-3B78-4786-B532-081426060330}" srcOrd="0" destOrd="1" presId="urn:microsoft.com/office/officeart/2005/8/layout/vList4"/>
    <dgm:cxn modelId="{91069940-79EA-4423-8D00-5E2753949479}" type="presParOf" srcId="{443A7BF2-996F-49EC-A3B0-2E50FD323469}" destId="{DA81AFF9-F543-4F7A-8BC2-F0F2FFC94AEA}" srcOrd="0" destOrd="0" presId="urn:microsoft.com/office/officeart/2005/8/layout/vList4"/>
    <dgm:cxn modelId="{6EF77AE5-E8AA-4821-ACE5-9E0CB51D3A7D}" type="presParOf" srcId="{DA81AFF9-F543-4F7A-8BC2-F0F2FFC94AEA}" destId="{3F9F409A-3B78-4786-B532-081426060330}" srcOrd="0" destOrd="0" presId="urn:microsoft.com/office/officeart/2005/8/layout/vList4"/>
    <dgm:cxn modelId="{4C174B79-9B1C-4DA5-9AAF-7DD552F28166}" type="presParOf" srcId="{DA81AFF9-F543-4F7A-8BC2-F0F2FFC94AEA}" destId="{CB6565C9-A374-4F85-9FB9-B518CB12458E}" srcOrd="1" destOrd="0" presId="urn:microsoft.com/office/officeart/2005/8/layout/vList4"/>
    <dgm:cxn modelId="{2DCDBA77-6A07-4EC8-A085-AE4090CE1CCC}" type="presParOf" srcId="{DA81AFF9-F543-4F7A-8BC2-F0F2FFC94AEA}" destId="{CAF9CEBD-3E2C-4B1E-B73A-9B2BB6D31400}" srcOrd="2" destOrd="0" presId="urn:microsoft.com/office/officeart/2005/8/layout/vList4"/>
    <dgm:cxn modelId="{9787307D-BEB6-46AC-A9B0-C1020C607743}" type="presParOf" srcId="{443A7BF2-996F-49EC-A3B0-2E50FD323469}" destId="{A758B2F5-4DDE-43EE-B8EB-42F07840A945}" srcOrd="1" destOrd="0" presId="urn:microsoft.com/office/officeart/2005/8/layout/vList4"/>
    <dgm:cxn modelId="{A64FC43D-926E-4CEB-A81F-38D79A79D10F}" type="presParOf" srcId="{443A7BF2-996F-49EC-A3B0-2E50FD323469}" destId="{85ED62EA-C9AE-4A44-ADF7-91E76416870E}" srcOrd="2" destOrd="0" presId="urn:microsoft.com/office/officeart/2005/8/layout/vList4"/>
    <dgm:cxn modelId="{264C5AAB-0F48-4E18-A3E6-86836902CF49}" type="presParOf" srcId="{85ED62EA-C9AE-4A44-ADF7-91E76416870E}" destId="{7284FD04-9DF1-425F-992B-EDAA0926CAEC}" srcOrd="0" destOrd="0" presId="urn:microsoft.com/office/officeart/2005/8/layout/vList4"/>
    <dgm:cxn modelId="{3774A15F-0A3F-4B1F-9166-AB65DCECB3D4}" type="presParOf" srcId="{85ED62EA-C9AE-4A44-ADF7-91E76416870E}" destId="{9B6B54ED-497D-48E9-9980-3712C4A7C712}" srcOrd="1" destOrd="0" presId="urn:microsoft.com/office/officeart/2005/8/layout/vList4"/>
    <dgm:cxn modelId="{55B6F42D-D9C7-45A7-B96A-57ED0F9EE1F3}" type="presParOf" srcId="{85ED62EA-C9AE-4A44-ADF7-91E76416870E}" destId="{BF6E9FE7-A5D5-4F92-B406-6B4A46154E4E}" srcOrd="2" destOrd="0" presId="urn:microsoft.com/office/officeart/2005/8/layout/vList4"/>
    <dgm:cxn modelId="{7C9013D7-E9AF-48B0-A40F-B48030CD2725}" type="presParOf" srcId="{443A7BF2-996F-49EC-A3B0-2E50FD323469}" destId="{DA55B41B-9DDF-465A-88BF-FCC817317A2C}" srcOrd="3" destOrd="0" presId="urn:microsoft.com/office/officeart/2005/8/layout/vList4"/>
    <dgm:cxn modelId="{3A829360-A5BD-47C5-88F4-80E19662E165}" type="presParOf" srcId="{443A7BF2-996F-49EC-A3B0-2E50FD323469}" destId="{AB271C2B-9979-4CE4-B1DB-AC252A7FA4A8}" srcOrd="4" destOrd="0" presId="urn:microsoft.com/office/officeart/2005/8/layout/vList4"/>
    <dgm:cxn modelId="{B5E2B8F9-4BA5-4B81-A180-A3D3C31D51A6}" type="presParOf" srcId="{AB271C2B-9979-4CE4-B1DB-AC252A7FA4A8}" destId="{19F3F5E6-8997-49FA-A3E7-6F30D726128D}" srcOrd="0" destOrd="0" presId="urn:microsoft.com/office/officeart/2005/8/layout/vList4"/>
    <dgm:cxn modelId="{F516EFF2-17BF-4140-BE41-79BB0723C7D9}" type="presParOf" srcId="{AB271C2B-9979-4CE4-B1DB-AC252A7FA4A8}" destId="{8D914E2D-1442-4B33-85C5-D93D266C9244}" srcOrd="1" destOrd="0" presId="urn:microsoft.com/office/officeart/2005/8/layout/vList4"/>
    <dgm:cxn modelId="{CF20C3D8-B986-40AD-B0DE-3B08347BEE5D}" type="presParOf" srcId="{AB271C2B-9979-4CE4-B1DB-AC252A7FA4A8}" destId="{0E1919AE-2CEB-482B-8568-932C9CB8164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B68573-48FD-4AAB-AFBF-1A43C24759AA}"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s-ES"/>
        </a:p>
      </dgm:t>
    </dgm:pt>
    <mc:AlternateContent xmlns:mc="http://schemas.openxmlformats.org/markup-compatibility/2006" xmlns:a14="http://schemas.microsoft.com/office/drawing/2010/main">
      <mc:Choice Requires="a14">
        <dgm:pt modelId="{22170717-7877-41CF-BA6B-7543CB1CB7C3}">
          <dgm:prSet phldrT="[Texto]"/>
          <dgm:spPr/>
          <dgm:t>
            <a:bodyPr/>
            <a:lstStyle/>
            <a:p>
              <a:r>
                <a:rPr lang="es-ES" dirty="0" smtClean="0"/>
                <a:t>ALTERNATIVA D (ITC . Calentadores de aire)</a:t>
              </a:r>
              <a:endParaRPr lang="es-ES" dirty="0"/>
            </a:p>
            <a:p>
              <a:r>
                <a:rPr lang="es-ES" dirty="0" smtClean="0"/>
                <a:t>Trabajan a presiones </a:t>
              </a:r>
              <a:r>
                <a:rPr lang="es-EC" dirty="0" smtClean="0"/>
                <a:t>&lt;400 PSI</a:t>
              </a:r>
              <a:endParaRPr lang="es-ES" dirty="0"/>
            </a:p>
            <a:p>
              <a:r>
                <a:rPr lang="es-ES" dirty="0" smtClean="0"/>
                <a:t>Tmáx. Operación : 80 a 90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oMath>
              </a14:m>
              <a:endParaRPr lang="es-ES" dirty="0"/>
            </a:p>
            <a:p>
              <a:r>
                <a:rPr lang="es-ES" dirty="0" smtClean="0"/>
                <a:t>Aplicación: Refrigeración/Calefacción ambiental, tratamientos químicos , refrigeración de motores de combustión interna.</a:t>
              </a:r>
              <a:endParaRPr lang="es-ES" dirty="0"/>
            </a:p>
          </dgm:t>
        </dgm:pt>
      </mc:Choice>
      <mc:Fallback xmlns="">
        <dgm:pt modelId="{22170717-7877-41CF-BA6B-7543CB1CB7C3}">
          <dgm:prSet phldrT="[Texto]"/>
          <dgm:spPr/>
          <dgm:t>
            <a:bodyPr/>
            <a:lstStyle/>
            <a:p>
              <a:r>
                <a:rPr lang="es-ES" dirty="0" smtClean="0"/>
                <a:t>ALTERNATIVA </a:t>
              </a:r>
              <a:r>
                <a:rPr lang="es-ES" dirty="0" smtClean="0"/>
                <a:t>D </a:t>
              </a:r>
              <a:r>
                <a:rPr lang="es-ES" dirty="0" smtClean="0"/>
                <a:t>(ITC . Calentadores de aire)</a:t>
              </a:r>
              <a:endParaRPr lang="es-ES" dirty="0"/>
            </a:p>
            <a:p>
              <a:r>
                <a:rPr lang="es-ES" dirty="0" smtClean="0"/>
                <a:t>Trabajan a presiones </a:t>
              </a:r>
              <a:r>
                <a:rPr lang="es-EC" dirty="0" smtClean="0"/>
                <a:t>&lt;400 PSI</a:t>
              </a:r>
              <a:endParaRPr lang="es-ES" dirty="0"/>
            </a:p>
            <a:p>
              <a:r>
                <a:rPr lang="es-ES" dirty="0" smtClean="0"/>
                <a:t>Tmáx. Operación : 80 a 90  </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 </a:t>
              </a:r>
              <a:endParaRPr lang="es-ES" dirty="0"/>
            </a:p>
            <a:p>
              <a:r>
                <a:rPr lang="es-ES" dirty="0" smtClean="0"/>
                <a:t>Aplicación: Refrigeración/Calefacción ambiental, tratamientos químicos , refrigeración de motores de combustión interna.</a:t>
              </a:r>
              <a:endParaRPr lang="es-ES" dirty="0"/>
            </a:p>
          </dgm:t>
        </dgm:pt>
      </mc:Fallback>
    </mc:AlternateContent>
    <dgm:pt modelId="{E0E1BF52-71BC-44BB-9A78-80B6B5C00064}" type="parTrans" cxnId="{0CFA99CB-CE74-4CC2-8A92-B8D47CBA91DA}">
      <dgm:prSet/>
      <dgm:spPr/>
      <dgm:t>
        <a:bodyPr/>
        <a:lstStyle/>
        <a:p>
          <a:endParaRPr lang="es-ES"/>
        </a:p>
      </dgm:t>
    </dgm:pt>
    <dgm:pt modelId="{2BACB183-E121-4DE5-9FCB-45289E38DF16}" type="sibTrans" cxnId="{0CFA99CB-CE74-4CC2-8A92-B8D47CBA91DA}">
      <dgm:prSet/>
      <dgm:spPr/>
      <dgm:t>
        <a:bodyPr/>
        <a:lstStyle/>
        <a:p>
          <a:endParaRPr lang="es-ES"/>
        </a:p>
      </dgm:t>
    </dgm:pt>
    <dgm:pt modelId="{41960364-A401-42EB-B42D-A29D2FD091A0}">
      <dgm:prSet/>
      <dgm:spPr/>
      <dgm:t>
        <a:bodyPr/>
        <a:lstStyle/>
        <a:p>
          <a:r>
            <a:rPr lang="es-ES" dirty="0" smtClean="0"/>
            <a:t>ALTERNATIVA E (ITC . Tipo espiral)</a:t>
          </a:r>
          <a:endParaRPr lang="es-ES" dirty="0"/>
        </a:p>
      </dgm:t>
    </dgm:pt>
    <dgm:pt modelId="{2CDACABE-714F-4887-A5E9-82AE485106B7}" type="parTrans" cxnId="{4E76FE92-358E-4A06-836D-BA1A46402196}">
      <dgm:prSet/>
      <dgm:spPr/>
      <dgm:t>
        <a:bodyPr/>
        <a:lstStyle/>
        <a:p>
          <a:endParaRPr lang="es-ES"/>
        </a:p>
      </dgm:t>
    </dgm:pt>
    <dgm:pt modelId="{70A09410-C849-473F-8A5A-10E234AB3061}" type="sibTrans" cxnId="{4E76FE92-358E-4A06-836D-BA1A46402196}">
      <dgm:prSet/>
      <dgm:spPr/>
      <dgm:t>
        <a:bodyPr/>
        <a:lstStyle/>
        <a:p>
          <a:endParaRPr lang="es-ES"/>
        </a:p>
      </dgm:t>
    </dgm:pt>
    <dgm:pt modelId="{953A4887-796C-4F42-A0DF-95CFC5ADF856}">
      <dgm:prSet/>
      <dgm:spPr/>
      <dgm:t>
        <a:bodyPr/>
        <a:lstStyle/>
        <a:p>
          <a:r>
            <a:rPr lang="es-ES" dirty="0" smtClean="0"/>
            <a:t>Trabajan a presiones </a:t>
          </a:r>
          <a:r>
            <a:rPr lang="es-EC" dirty="0" smtClean="0"/>
            <a:t>&lt;400 PSI</a:t>
          </a:r>
          <a:endParaRPr lang="es-ES" dirty="0"/>
        </a:p>
      </dgm:t>
    </dgm:pt>
    <dgm:pt modelId="{172FA2DB-C061-490B-A049-AA35B658D0AF}" type="parTrans" cxnId="{EABA10A1-E2A7-4505-A1F7-79FCF4FE4959}">
      <dgm:prSet/>
      <dgm:spPr/>
      <dgm:t>
        <a:bodyPr/>
        <a:lstStyle/>
        <a:p>
          <a:endParaRPr lang="es-ES"/>
        </a:p>
      </dgm:t>
    </dgm:pt>
    <dgm:pt modelId="{93D19F3A-5F30-4B67-BAA1-453092D0275B}" type="sibTrans" cxnId="{EABA10A1-E2A7-4505-A1F7-79FCF4FE4959}">
      <dgm:prSet/>
      <dgm:spPr/>
      <dgm:t>
        <a:bodyPr/>
        <a:lstStyle/>
        <a:p>
          <a:endParaRPr lang="es-ES"/>
        </a:p>
      </dgm:t>
    </dgm:pt>
    <mc:AlternateContent xmlns:mc="http://schemas.openxmlformats.org/markup-compatibility/2006" xmlns:a14="http://schemas.microsoft.com/office/drawing/2010/main">
      <mc:Choice Requires="a14">
        <dgm:pt modelId="{0CC89422-DB84-45AF-98DC-DA3DC6453D2D}">
          <dgm:prSet/>
          <dgm:spPr/>
          <dgm:t>
            <a:bodyPr/>
            <a:lstStyle/>
            <a:p>
              <a:r>
                <a:rPr lang="es-ES" dirty="0" smtClean="0"/>
                <a:t>Tmáx. Operación :450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oMath>
              </a14:m>
              <a:endParaRPr lang="es-ES" dirty="0"/>
            </a:p>
          </dgm:t>
        </dgm:pt>
      </mc:Choice>
      <mc:Fallback xmlns="">
        <dgm:pt modelId="{0CC89422-DB84-45AF-98DC-DA3DC6453D2D}">
          <dgm:prSet/>
          <dgm:spPr/>
          <dgm:t>
            <a:bodyPr/>
            <a:lstStyle/>
            <a:p>
              <a:r>
                <a:rPr lang="es-ES" dirty="0" smtClean="0"/>
                <a:t>Tmáx. Operación :450 </a:t>
              </a:r>
              <a:r>
                <a:rPr lang="es-ES" i="0" smtClean="0">
                  <a:latin typeface="Cambria Math" panose="02040503050406030204" pitchFamily="18" charset="0"/>
                  <a:ea typeface="Cambria Math" panose="02040503050406030204" pitchFamily="18" charset="0"/>
                </a:rPr>
                <a:t>℃</a:t>
              </a:r>
              <a:r>
                <a:rPr lang="es-ES" b="0" i="0" smtClean="0">
                  <a:latin typeface="Cambria Math" panose="02040503050406030204" pitchFamily="18" charset="0"/>
                  <a:ea typeface="Cambria Math" panose="02040503050406030204" pitchFamily="18" charset="0"/>
                </a:rPr>
                <a:t> </a:t>
              </a:r>
              <a:endParaRPr lang="es-ES" dirty="0"/>
            </a:p>
          </dgm:t>
        </dgm:pt>
      </mc:Fallback>
    </mc:AlternateContent>
    <dgm:pt modelId="{9092B882-47DA-4C78-AF89-1246424740BE}" type="parTrans" cxnId="{79EFA727-3762-451B-AAD4-5725BC21A0BA}">
      <dgm:prSet/>
      <dgm:spPr/>
      <dgm:t>
        <a:bodyPr/>
        <a:lstStyle/>
        <a:p>
          <a:endParaRPr lang="es-ES"/>
        </a:p>
      </dgm:t>
    </dgm:pt>
    <dgm:pt modelId="{B1731A19-C2F8-4E03-BC75-4EA7ED71801B}" type="sibTrans" cxnId="{79EFA727-3762-451B-AAD4-5725BC21A0BA}">
      <dgm:prSet/>
      <dgm:spPr/>
      <dgm:t>
        <a:bodyPr/>
        <a:lstStyle/>
        <a:p>
          <a:endParaRPr lang="es-ES"/>
        </a:p>
      </dgm:t>
    </dgm:pt>
    <dgm:pt modelId="{6A973973-E573-4EAE-8321-90E7178A94FC}">
      <dgm:prSet/>
      <dgm:spPr/>
      <dgm:t>
        <a:bodyPr/>
        <a:lstStyle/>
        <a:p>
          <a:r>
            <a:rPr lang="es-ES" dirty="0" smtClean="0"/>
            <a:t>Aplicación: Industria de proceso  (calentadores, evaporadores, enfriadores); Industria petrolera (desalineación de crudo separación de emulsiones).                                                   </a:t>
          </a:r>
          <a:endParaRPr lang="es-ES" dirty="0"/>
        </a:p>
      </dgm:t>
    </dgm:pt>
    <dgm:pt modelId="{C6585D52-4C70-48F5-80C7-801563D8F41E}" type="parTrans" cxnId="{7EFCAE20-E0D3-4F2A-873F-87E9F5270D32}">
      <dgm:prSet/>
      <dgm:spPr/>
      <dgm:t>
        <a:bodyPr/>
        <a:lstStyle/>
        <a:p>
          <a:endParaRPr lang="es-ES"/>
        </a:p>
      </dgm:t>
    </dgm:pt>
    <dgm:pt modelId="{1F57BE5C-9ED3-4CB2-89EB-0813AF866522}" type="sibTrans" cxnId="{7EFCAE20-E0D3-4F2A-873F-87E9F5270D32}">
      <dgm:prSet/>
      <dgm:spPr/>
      <dgm:t>
        <a:bodyPr/>
        <a:lstStyle/>
        <a:p>
          <a:endParaRPr lang="es-ES"/>
        </a:p>
      </dgm:t>
    </dgm:pt>
    <dgm:pt modelId="{BC754034-82A4-4AE6-9B85-BFEA9564360A}">
      <dgm:prSet/>
      <dgm:spPr/>
      <dgm:t>
        <a:bodyPr/>
        <a:lstStyle/>
        <a:p>
          <a:endParaRPr lang="es-ES" dirty="0"/>
        </a:p>
      </dgm:t>
    </dgm:pt>
    <dgm:pt modelId="{F25A36AD-76CA-4BCB-B16C-A67F0276A994}" type="parTrans" cxnId="{CFB0B928-52BC-4E84-8261-663C87F169B9}">
      <dgm:prSet/>
      <dgm:spPr/>
      <dgm:t>
        <a:bodyPr/>
        <a:lstStyle/>
        <a:p>
          <a:endParaRPr lang="es-ES"/>
        </a:p>
      </dgm:t>
    </dgm:pt>
    <dgm:pt modelId="{C3E28842-5252-4A95-9C46-032F21DFB88F}" type="sibTrans" cxnId="{CFB0B928-52BC-4E84-8261-663C87F169B9}">
      <dgm:prSet/>
      <dgm:spPr/>
      <dgm:t>
        <a:bodyPr/>
        <a:lstStyle/>
        <a:p>
          <a:endParaRPr lang="es-ES"/>
        </a:p>
      </dgm:t>
    </dgm:pt>
    <dgm:pt modelId="{A9E0231D-E4C6-4FA1-A882-708030AC1547}" type="pres">
      <dgm:prSet presAssocID="{1AB68573-48FD-4AAB-AFBF-1A43C24759AA}" presName="linear" presStyleCnt="0">
        <dgm:presLayoutVars>
          <dgm:dir/>
          <dgm:resizeHandles val="exact"/>
        </dgm:presLayoutVars>
      </dgm:prSet>
      <dgm:spPr/>
      <dgm:t>
        <a:bodyPr/>
        <a:lstStyle/>
        <a:p>
          <a:endParaRPr lang="es-ES"/>
        </a:p>
      </dgm:t>
    </dgm:pt>
    <dgm:pt modelId="{118141B2-8770-4478-AB4F-6C908772DC8E}" type="pres">
      <dgm:prSet presAssocID="{22170717-7877-41CF-BA6B-7543CB1CB7C3}" presName="comp" presStyleCnt="0"/>
      <dgm:spPr/>
    </dgm:pt>
    <dgm:pt modelId="{40043775-B4CA-4633-B684-BA6DCB75873B}" type="pres">
      <dgm:prSet presAssocID="{22170717-7877-41CF-BA6B-7543CB1CB7C3}" presName="box" presStyleLbl="node1" presStyleIdx="0" presStyleCnt="2"/>
      <dgm:spPr/>
      <dgm:t>
        <a:bodyPr/>
        <a:lstStyle/>
        <a:p>
          <a:endParaRPr lang="es-ES"/>
        </a:p>
      </dgm:t>
    </dgm:pt>
    <dgm:pt modelId="{C5118127-7605-451C-990C-6D6601879D08}" type="pres">
      <dgm:prSet presAssocID="{22170717-7877-41CF-BA6B-7543CB1CB7C3}"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90000" b="-90000"/>
          </a:stretch>
        </a:blipFill>
      </dgm:spPr>
    </dgm:pt>
    <dgm:pt modelId="{7C350C9F-6121-4E50-8E07-9C5D5FA0D583}" type="pres">
      <dgm:prSet presAssocID="{22170717-7877-41CF-BA6B-7543CB1CB7C3}" presName="text" presStyleLbl="node1" presStyleIdx="0" presStyleCnt="2">
        <dgm:presLayoutVars>
          <dgm:bulletEnabled val="1"/>
        </dgm:presLayoutVars>
      </dgm:prSet>
      <dgm:spPr/>
      <dgm:t>
        <a:bodyPr/>
        <a:lstStyle/>
        <a:p>
          <a:endParaRPr lang="es-ES"/>
        </a:p>
      </dgm:t>
    </dgm:pt>
    <dgm:pt modelId="{F43FB672-8690-4C7A-A94F-D38CED0141F9}" type="pres">
      <dgm:prSet presAssocID="{2BACB183-E121-4DE5-9FCB-45289E38DF16}" presName="spacer" presStyleCnt="0"/>
      <dgm:spPr/>
    </dgm:pt>
    <dgm:pt modelId="{0F81F112-5D5D-467A-A735-2E6FA43C6937}" type="pres">
      <dgm:prSet presAssocID="{41960364-A401-42EB-B42D-A29D2FD091A0}" presName="comp" presStyleCnt="0"/>
      <dgm:spPr/>
    </dgm:pt>
    <dgm:pt modelId="{E80CF5BC-C4CF-42DF-90EC-3DB29AA44435}" type="pres">
      <dgm:prSet presAssocID="{41960364-A401-42EB-B42D-A29D2FD091A0}" presName="box" presStyleLbl="node1" presStyleIdx="1" presStyleCnt="2"/>
      <dgm:spPr/>
      <dgm:t>
        <a:bodyPr/>
        <a:lstStyle/>
        <a:p>
          <a:endParaRPr lang="es-ES"/>
        </a:p>
      </dgm:t>
    </dgm:pt>
    <dgm:pt modelId="{884488C4-BBB4-4AB6-A947-B489621A40C1}" type="pres">
      <dgm:prSet presAssocID="{41960364-A401-42EB-B42D-A29D2FD091A0}" presName="img"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046" t="-53588" r="4046" b="-56412"/>
          </a:stretch>
        </a:blipFill>
      </dgm:spPr>
    </dgm:pt>
    <dgm:pt modelId="{2102724C-8380-425A-8CCF-E5C6474B278D}" type="pres">
      <dgm:prSet presAssocID="{41960364-A401-42EB-B42D-A29D2FD091A0}" presName="text" presStyleLbl="node1" presStyleIdx="1" presStyleCnt="2">
        <dgm:presLayoutVars>
          <dgm:bulletEnabled val="1"/>
        </dgm:presLayoutVars>
      </dgm:prSet>
      <dgm:spPr/>
      <dgm:t>
        <a:bodyPr/>
        <a:lstStyle/>
        <a:p>
          <a:endParaRPr lang="es-ES"/>
        </a:p>
      </dgm:t>
    </dgm:pt>
  </dgm:ptLst>
  <dgm:cxnLst>
    <dgm:cxn modelId="{F4CE4A65-EAEF-4F3C-96C9-17B9F677EBFD}" type="presOf" srcId="{0CC89422-DB84-45AF-98DC-DA3DC6453D2D}" destId="{E80CF5BC-C4CF-42DF-90EC-3DB29AA44435}" srcOrd="0" destOrd="2" presId="urn:microsoft.com/office/officeart/2005/8/layout/vList4"/>
    <dgm:cxn modelId="{32E91930-6B8C-4E68-B15D-EED19FA4BE18}" type="presOf" srcId="{0CC89422-DB84-45AF-98DC-DA3DC6453D2D}" destId="{2102724C-8380-425A-8CCF-E5C6474B278D}" srcOrd="1" destOrd="2" presId="urn:microsoft.com/office/officeart/2005/8/layout/vList4"/>
    <dgm:cxn modelId="{7EFCAE20-E0D3-4F2A-873F-87E9F5270D32}" srcId="{41960364-A401-42EB-B42D-A29D2FD091A0}" destId="{6A973973-E573-4EAE-8321-90E7178A94FC}" srcOrd="2" destOrd="0" parTransId="{C6585D52-4C70-48F5-80C7-801563D8F41E}" sibTransId="{1F57BE5C-9ED3-4CB2-89EB-0813AF866522}"/>
    <dgm:cxn modelId="{CFB0B928-52BC-4E84-8261-663C87F169B9}" srcId="{41960364-A401-42EB-B42D-A29D2FD091A0}" destId="{BC754034-82A4-4AE6-9B85-BFEA9564360A}" srcOrd="3" destOrd="0" parTransId="{F25A36AD-76CA-4BCB-B16C-A67F0276A994}" sibTransId="{C3E28842-5252-4A95-9C46-032F21DFB88F}"/>
    <dgm:cxn modelId="{4E76FE92-358E-4A06-836D-BA1A46402196}" srcId="{1AB68573-48FD-4AAB-AFBF-1A43C24759AA}" destId="{41960364-A401-42EB-B42D-A29D2FD091A0}" srcOrd="1" destOrd="0" parTransId="{2CDACABE-714F-4887-A5E9-82AE485106B7}" sibTransId="{70A09410-C849-473F-8A5A-10E234AB3061}"/>
    <dgm:cxn modelId="{17274DA1-C1C7-41D3-AAE2-48847043C7C4}" type="presOf" srcId="{1AB68573-48FD-4AAB-AFBF-1A43C24759AA}" destId="{A9E0231D-E4C6-4FA1-A882-708030AC1547}" srcOrd="0" destOrd="0" presId="urn:microsoft.com/office/officeart/2005/8/layout/vList4"/>
    <dgm:cxn modelId="{0ABE0438-76A6-4559-9F4A-CA6BF45CEDB8}" type="presOf" srcId="{22170717-7877-41CF-BA6B-7543CB1CB7C3}" destId="{7C350C9F-6121-4E50-8E07-9C5D5FA0D583}" srcOrd="1" destOrd="0" presId="urn:microsoft.com/office/officeart/2005/8/layout/vList4"/>
    <dgm:cxn modelId="{8386071B-D6EC-4DB5-9F86-0CE59F1DA40A}" type="presOf" srcId="{6A973973-E573-4EAE-8321-90E7178A94FC}" destId="{E80CF5BC-C4CF-42DF-90EC-3DB29AA44435}" srcOrd="0" destOrd="3" presId="urn:microsoft.com/office/officeart/2005/8/layout/vList4"/>
    <dgm:cxn modelId="{96753808-9801-4885-A482-C5788780A777}" type="presOf" srcId="{6A973973-E573-4EAE-8321-90E7178A94FC}" destId="{2102724C-8380-425A-8CCF-E5C6474B278D}" srcOrd="1" destOrd="3" presId="urn:microsoft.com/office/officeart/2005/8/layout/vList4"/>
    <dgm:cxn modelId="{A2B2DFB3-8E7E-455C-8697-D9EA46DB1FB8}" type="presOf" srcId="{41960364-A401-42EB-B42D-A29D2FD091A0}" destId="{E80CF5BC-C4CF-42DF-90EC-3DB29AA44435}" srcOrd="0" destOrd="0" presId="urn:microsoft.com/office/officeart/2005/8/layout/vList4"/>
    <dgm:cxn modelId="{79EFA727-3762-451B-AAD4-5725BC21A0BA}" srcId="{41960364-A401-42EB-B42D-A29D2FD091A0}" destId="{0CC89422-DB84-45AF-98DC-DA3DC6453D2D}" srcOrd="1" destOrd="0" parTransId="{9092B882-47DA-4C78-AF89-1246424740BE}" sibTransId="{B1731A19-C2F8-4E03-BC75-4EA7ED71801B}"/>
    <dgm:cxn modelId="{45892476-878D-4528-88CB-75DD8FEC470C}" type="presOf" srcId="{953A4887-796C-4F42-A0DF-95CFC5ADF856}" destId="{E80CF5BC-C4CF-42DF-90EC-3DB29AA44435}" srcOrd="0" destOrd="1" presId="urn:microsoft.com/office/officeart/2005/8/layout/vList4"/>
    <dgm:cxn modelId="{935A16C0-47E2-4847-BE8F-CAA245BD5CE3}" type="presOf" srcId="{BC754034-82A4-4AE6-9B85-BFEA9564360A}" destId="{2102724C-8380-425A-8CCF-E5C6474B278D}" srcOrd="1" destOrd="4" presId="urn:microsoft.com/office/officeart/2005/8/layout/vList4"/>
    <dgm:cxn modelId="{502B5F55-1B5F-42BC-AC88-0D5C7A94F579}" type="presOf" srcId="{41960364-A401-42EB-B42D-A29D2FD091A0}" destId="{2102724C-8380-425A-8CCF-E5C6474B278D}" srcOrd="1" destOrd="0" presId="urn:microsoft.com/office/officeart/2005/8/layout/vList4"/>
    <dgm:cxn modelId="{0CFA99CB-CE74-4CC2-8A92-B8D47CBA91DA}" srcId="{1AB68573-48FD-4AAB-AFBF-1A43C24759AA}" destId="{22170717-7877-41CF-BA6B-7543CB1CB7C3}" srcOrd="0" destOrd="0" parTransId="{E0E1BF52-71BC-44BB-9A78-80B6B5C00064}" sibTransId="{2BACB183-E121-4DE5-9FCB-45289E38DF16}"/>
    <dgm:cxn modelId="{0BEB07AF-328C-4639-AB85-FD59D5DF83ED}" type="presOf" srcId="{22170717-7877-41CF-BA6B-7543CB1CB7C3}" destId="{40043775-B4CA-4633-B684-BA6DCB75873B}" srcOrd="0" destOrd="0" presId="urn:microsoft.com/office/officeart/2005/8/layout/vList4"/>
    <dgm:cxn modelId="{3C4DF612-9E5A-4674-9783-E43D0AA1F5FD}" type="presOf" srcId="{953A4887-796C-4F42-A0DF-95CFC5ADF856}" destId="{2102724C-8380-425A-8CCF-E5C6474B278D}" srcOrd="1" destOrd="1" presId="urn:microsoft.com/office/officeart/2005/8/layout/vList4"/>
    <dgm:cxn modelId="{706B501D-3BFE-4D5D-B51D-19EC03C34EF4}" type="presOf" srcId="{BC754034-82A4-4AE6-9B85-BFEA9564360A}" destId="{E80CF5BC-C4CF-42DF-90EC-3DB29AA44435}" srcOrd="0" destOrd="4" presId="urn:microsoft.com/office/officeart/2005/8/layout/vList4"/>
    <dgm:cxn modelId="{EABA10A1-E2A7-4505-A1F7-79FCF4FE4959}" srcId="{41960364-A401-42EB-B42D-A29D2FD091A0}" destId="{953A4887-796C-4F42-A0DF-95CFC5ADF856}" srcOrd="0" destOrd="0" parTransId="{172FA2DB-C061-490B-A049-AA35B658D0AF}" sibTransId="{93D19F3A-5F30-4B67-BAA1-453092D0275B}"/>
    <dgm:cxn modelId="{DF2E5D66-087A-42A2-AADD-1E61ACD36F08}" type="presParOf" srcId="{A9E0231D-E4C6-4FA1-A882-708030AC1547}" destId="{118141B2-8770-4478-AB4F-6C908772DC8E}" srcOrd="0" destOrd="0" presId="urn:microsoft.com/office/officeart/2005/8/layout/vList4"/>
    <dgm:cxn modelId="{623B4E02-FFE7-4EE9-BF15-11110472486D}" type="presParOf" srcId="{118141B2-8770-4478-AB4F-6C908772DC8E}" destId="{40043775-B4CA-4633-B684-BA6DCB75873B}" srcOrd="0" destOrd="0" presId="urn:microsoft.com/office/officeart/2005/8/layout/vList4"/>
    <dgm:cxn modelId="{E247275D-EE2B-4D34-8F8B-BFB0F19CD5E6}" type="presParOf" srcId="{118141B2-8770-4478-AB4F-6C908772DC8E}" destId="{C5118127-7605-451C-990C-6D6601879D08}" srcOrd="1" destOrd="0" presId="urn:microsoft.com/office/officeart/2005/8/layout/vList4"/>
    <dgm:cxn modelId="{1C212F6B-8091-46AE-967C-4D352960255F}" type="presParOf" srcId="{118141B2-8770-4478-AB4F-6C908772DC8E}" destId="{7C350C9F-6121-4E50-8E07-9C5D5FA0D583}" srcOrd="2" destOrd="0" presId="urn:microsoft.com/office/officeart/2005/8/layout/vList4"/>
    <dgm:cxn modelId="{7F3148BA-1E75-4940-96E2-BE2D047FBC7D}" type="presParOf" srcId="{A9E0231D-E4C6-4FA1-A882-708030AC1547}" destId="{F43FB672-8690-4C7A-A94F-D38CED0141F9}" srcOrd="1" destOrd="0" presId="urn:microsoft.com/office/officeart/2005/8/layout/vList4"/>
    <dgm:cxn modelId="{E48DDB50-23DC-4973-8075-25454E8142D3}" type="presParOf" srcId="{A9E0231D-E4C6-4FA1-A882-708030AC1547}" destId="{0F81F112-5D5D-467A-A735-2E6FA43C6937}" srcOrd="2" destOrd="0" presId="urn:microsoft.com/office/officeart/2005/8/layout/vList4"/>
    <dgm:cxn modelId="{4155DDE9-E0E2-4EFB-AB72-3932EBA48C32}" type="presParOf" srcId="{0F81F112-5D5D-467A-A735-2E6FA43C6937}" destId="{E80CF5BC-C4CF-42DF-90EC-3DB29AA44435}" srcOrd="0" destOrd="0" presId="urn:microsoft.com/office/officeart/2005/8/layout/vList4"/>
    <dgm:cxn modelId="{D7CEA1D3-BE69-4E0B-B789-5767BF72589C}" type="presParOf" srcId="{0F81F112-5D5D-467A-A735-2E6FA43C6937}" destId="{884488C4-BBB4-4AB6-A947-B489621A40C1}" srcOrd="1" destOrd="0" presId="urn:microsoft.com/office/officeart/2005/8/layout/vList4"/>
    <dgm:cxn modelId="{AA1C14EA-6B44-4C3A-BBD7-F505E01FD6E3}" type="presParOf" srcId="{0F81F112-5D5D-467A-A735-2E6FA43C6937}" destId="{2102724C-8380-425A-8CCF-E5C6474B278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D0054A-C7B5-4153-B2E9-9B35B15570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BEED6DF-E212-4911-B20F-E35DD35FA06E}">
      <dgm:prSet phldrT="[Texto]" custT="1"/>
      <dgm:spPr/>
      <dgm:t>
        <a:bodyPr/>
        <a:lstStyle/>
        <a:p>
          <a:pPr algn="ctr"/>
          <a:r>
            <a:rPr lang="es-ES" sz="1800" b="1" dirty="0" smtClean="0"/>
            <a:t>CALCULO DE CALOR NECESARIO</a:t>
          </a:r>
          <a:endParaRPr lang="es-ES" sz="1800" b="1" dirty="0"/>
        </a:p>
      </dgm:t>
    </dgm:pt>
    <dgm:pt modelId="{52327474-D931-4ECE-BAC0-488AF8011AE3}" type="parTrans" cxnId="{89045144-EDD4-4D18-9634-B4434B6994D6}">
      <dgm:prSet/>
      <dgm:spPr/>
      <dgm:t>
        <a:bodyPr/>
        <a:lstStyle/>
        <a:p>
          <a:endParaRPr lang="es-ES"/>
        </a:p>
      </dgm:t>
    </dgm:pt>
    <dgm:pt modelId="{7BC7160E-B5F1-40C7-91D2-ACC8F4FBEEE3}" type="sibTrans" cxnId="{89045144-EDD4-4D18-9634-B4434B6994D6}">
      <dgm:prSet/>
      <dgm:spPr/>
      <dgm:t>
        <a:bodyPr/>
        <a:lstStyle/>
        <a:p>
          <a:endParaRPr lang="es-ES"/>
        </a:p>
      </dgm:t>
    </dgm:pt>
    <dgm:pt modelId="{D7AD1314-D5A2-41EE-934B-956EC5BA1188}">
      <dgm:prSet phldrT="[Texto]"/>
      <dgm:spPr/>
      <dgm:t>
        <a:bodyPr/>
        <a:lstStyle/>
        <a:p>
          <a:r>
            <a:rPr lang="es-EC" dirty="0" smtClean="0"/>
            <a:t>El cálculo del calor necesario ayuda a determinar la cantidad de calor que debe generar el intercambiador de calor para obtener una temperatura de confort en el interior de la vivienda durante la noche.</a:t>
          </a:r>
          <a:endParaRPr lang="es-ES" dirty="0"/>
        </a:p>
      </dgm:t>
    </dgm:pt>
    <dgm:pt modelId="{00AF88EF-052F-405B-AE94-3D4D00B150D9}" type="parTrans" cxnId="{79BCE502-0188-419E-B823-637B89A7ADDA}">
      <dgm:prSet/>
      <dgm:spPr/>
      <dgm:t>
        <a:bodyPr/>
        <a:lstStyle/>
        <a:p>
          <a:endParaRPr lang="es-ES"/>
        </a:p>
      </dgm:t>
    </dgm:pt>
    <dgm:pt modelId="{92C2771E-CAA0-4366-932D-995EFACC6C21}" type="sibTrans" cxnId="{79BCE502-0188-419E-B823-637B89A7ADDA}">
      <dgm:prSet/>
      <dgm:spPr/>
      <dgm:t>
        <a:bodyPr/>
        <a:lstStyle/>
        <a:p>
          <a:endParaRPr lang="es-ES"/>
        </a:p>
      </dgm:t>
    </dgm:pt>
    <dgm:pt modelId="{4A413F9C-EA73-4A61-8EE0-305A53095830}" type="pres">
      <dgm:prSet presAssocID="{3DD0054A-C7B5-4153-B2E9-9B35B1557034}" presName="linear" presStyleCnt="0">
        <dgm:presLayoutVars>
          <dgm:animLvl val="lvl"/>
          <dgm:resizeHandles val="exact"/>
        </dgm:presLayoutVars>
      </dgm:prSet>
      <dgm:spPr/>
      <dgm:t>
        <a:bodyPr/>
        <a:lstStyle/>
        <a:p>
          <a:endParaRPr lang="es-ES"/>
        </a:p>
      </dgm:t>
    </dgm:pt>
    <dgm:pt modelId="{4E9CFD6F-A697-4EEE-95BB-58034EE05360}" type="pres">
      <dgm:prSet presAssocID="{5BEED6DF-E212-4911-B20F-E35DD35FA06E}" presName="parentText" presStyleLbl="node1" presStyleIdx="0" presStyleCnt="1">
        <dgm:presLayoutVars>
          <dgm:chMax val="0"/>
          <dgm:bulletEnabled val="1"/>
        </dgm:presLayoutVars>
      </dgm:prSet>
      <dgm:spPr/>
      <dgm:t>
        <a:bodyPr/>
        <a:lstStyle/>
        <a:p>
          <a:endParaRPr lang="es-ES"/>
        </a:p>
      </dgm:t>
    </dgm:pt>
    <dgm:pt modelId="{6E44F9EA-E0AC-45A3-9A98-E2CE69CE2340}" type="pres">
      <dgm:prSet presAssocID="{5BEED6DF-E212-4911-B20F-E35DD35FA06E}" presName="childText" presStyleLbl="revTx" presStyleIdx="0" presStyleCnt="1">
        <dgm:presLayoutVars>
          <dgm:bulletEnabled val="1"/>
        </dgm:presLayoutVars>
      </dgm:prSet>
      <dgm:spPr/>
      <dgm:t>
        <a:bodyPr/>
        <a:lstStyle/>
        <a:p>
          <a:endParaRPr lang="es-ES"/>
        </a:p>
      </dgm:t>
    </dgm:pt>
  </dgm:ptLst>
  <dgm:cxnLst>
    <dgm:cxn modelId="{E707E3DB-F9EE-4EB1-B15B-BAC7D522C9F1}" type="presOf" srcId="{D7AD1314-D5A2-41EE-934B-956EC5BA1188}" destId="{6E44F9EA-E0AC-45A3-9A98-E2CE69CE2340}" srcOrd="0" destOrd="0" presId="urn:microsoft.com/office/officeart/2005/8/layout/vList2"/>
    <dgm:cxn modelId="{79BCE502-0188-419E-B823-637B89A7ADDA}" srcId="{5BEED6DF-E212-4911-B20F-E35DD35FA06E}" destId="{D7AD1314-D5A2-41EE-934B-956EC5BA1188}" srcOrd="0" destOrd="0" parTransId="{00AF88EF-052F-405B-AE94-3D4D00B150D9}" sibTransId="{92C2771E-CAA0-4366-932D-995EFACC6C21}"/>
    <dgm:cxn modelId="{A1FC95F6-205E-4AFA-9946-A262AA45D4F4}" type="presOf" srcId="{3DD0054A-C7B5-4153-B2E9-9B35B1557034}" destId="{4A413F9C-EA73-4A61-8EE0-305A53095830}" srcOrd="0" destOrd="0" presId="urn:microsoft.com/office/officeart/2005/8/layout/vList2"/>
    <dgm:cxn modelId="{8F9DDF4C-52B2-4E17-B7A0-726637772C7B}" type="presOf" srcId="{5BEED6DF-E212-4911-B20F-E35DD35FA06E}" destId="{4E9CFD6F-A697-4EEE-95BB-58034EE05360}" srcOrd="0" destOrd="0" presId="urn:microsoft.com/office/officeart/2005/8/layout/vList2"/>
    <dgm:cxn modelId="{89045144-EDD4-4D18-9634-B4434B6994D6}" srcId="{3DD0054A-C7B5-4153-B2E9-9B35B1557034}" destId="{5BEED6DF-E212-4911-B20F-E35DD35FA06E}" srcOrd="0" destOrd="0" parTransId="{52327474-D931-4ECE-BAC0-488AF8011AE3}" sibTransId="{7BC7160E-B5F1-40C7-91D2-ACC8F4FBEEE3}"/>
    <dgm:cxn modelId="{7EE5B67C-9560-4B0A-A513-7C41C4621E3C}" type="presParOf" srcId="{4A413F9C-EA73-4A61-8EE0-305A53095830}" destId="{4E9CFD6F-A697-4EEE-95BB-58034EE05360}" srcOrd="0" destOrd="0" presId="urn:microsoft.com/office/officeart/2005/8/layout/vList2"/>
    <dgm:cxn modelId="{C07A0A3B-260E-4802-93D2-4D33D2773898}" type="presParOf" srcId="{4A413F9C-EA73-4A61-8EE0-305A53095830}" destId="{6E44F9EA-E0AC-45A3-9A98-E2CE69CE234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EF7399-580C-475F-A6F2-8B6326685704}" type="doc">
      <dgm:prSet loTypeId="urn:microsoft.com/office/officeart/2005/8/layout/equation2" loCatId="process" qsTypeId="urn:microsoft.com/office/officeart/2005/8/quickstyle/simple1" qsCatId="simple" csTypeId="urn:microsoft.com/office/officeart/2005/8/colors/accent1_2" csCatId="accent1" phldr="1"/>
      <dgm:spPr/>
    </dgm:pt>
    <dgm:pt modelId="{CF2ABE6D-0361-4E5C-B8E2-1EC56EA7F08C}">
      <dgm:prSet phldrT="[Texto]"/>
      <dgm:spPr/>
      <dgm:t>
        <a:bodyPr/>
        <a:lstStyle/>
        <a:p>
          <a:r>
            <a:rPr lang="es-ES" dirty="0" smtClean="0"/>
            <a:t>Calor a través de las paredes</a:t>
          </a:r>
          <a:endParaRPr lang="es-ES" dirty="0"/>
        </a:p>
      </dgm:t>
    </dgm:pt>
    <dgm:pt modelId="{A8DF1504-064C-44E6-B640-09FCBBB2EB72}" type="parTrans" cxnId="{7B09E92A-AECF-44DE-9DE8-9F1999F183B3}">
      <dgm:prSet/>
      <dgm:spPr/>
      <dgm:t>
        <a:bodyPr/>
        <a:lstStyle/>
        <a:p>
          <a:endParaRPr lang="es-ES"/>
        </a:p>
      </dgm:t>
    </dgm:pt>
    <dgm:pt modelId="{532F404C-7A3E-4359-9F54-550B0D6ABC2D}" type="sibTrans" cxnId="{7B09E92A-AECF-44DE-9DE8-9F1999F183B3}">
      <dgm:prSet/>
      <dgm:spPr/>
      <dgm:t>
        <a:bodyPr/>
        <a:lstStyle/>
        <a:p>
          <a:endParaRPr lang="es-ES"/>
        </a:p>
      </dgm:t>
    </dgm:pt>
    <dgm:pt modelId="{1AE27B1D-1115-4D20-920B-704AC0AF7B1C}">
      <dgm:prSet phldrT="[Texto]"/>
      <dgm:spPr/>
      <dgm:t>
        <a:bodyPr/>
        <a:lstStyle/>
        <a:p>
          <a:r>
            <a:rPr lang="es-ES" dirty="0" smtClean="0"/>
            <a:t>Carga de calor por ventilación</a:t>
          </a:r>
          <a:endParaRPr lang="es-ES" dirty="0"/>
        </a:p>
      </dgm:t>
    </dgm:pt>
    <dgm:pt modelId="{511BA635-6E29-4BF4-8867-FA02338E0BA0}" type="parTrans" cxnId="{8A76CDF1-28F1-431C-84A4-01B16FC73413}">
      <dgm:prSet/>
      <dgm:spPr/>
      <dgm:t>
        <a:bodyPr/>
        <a:lstStyle/>
        <a:p>
          <a:endParaRPr lang="es-ES"/>
        </a:p>
      </dgm:t>
    </dgm:pt>
    <dgm:pt modelId="{8F4EB40E-4599-47A8-9BF0-9BB70B2F0FB8}" type="sibTrans" cxnId="{8A76CDF1-28F1-431C-84A4-01B16FC73413}">
      <dgm:prSet/>
      <dgm:spPr/>
      <dgm:t>
        <a:bodyPr/>
        <a:lstStyle/>
        <a:p>
          <a:endParaRPr lang="es-ES"/>
        </a:p>
      </dgm:t>
    </dgm:pt>
    <mc:AlternateContent xmlns:mc="http://schemas.openxmlformats.org/markup-compatibility/2006" xmlns:a14="http://schemas.microsoft.com/office/drawing/2010/main">
      <mc:Choice Requires="a14">
        <dgm:pt modelId="{6ABD1415-2E8D-41DD-8E6C-9018EEF15CD5}">
          <dgm:prSet phldrT="[Texto]"/>
          <dgm:spPr/>
          <dgm:t>
            <a:bodyPr/>
            <a:lstStyle/>
            <a:p>
              <a:r>
                <a:rPr lang="es-ES" dirty="0" smtClean="0"/>
                <a:t>Calor necesario </a:t>
              </a:r>
            </a:p>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𝑁</m:t>
                        </m:r>
                      </m:sub>
                    </m:sSub>
                  </m:oMath>
                </m:oMathPara>
              </a14:m>
              <a:endParaRPr lang="es-ES" dirty="0" smtClean="0"/>
            </a:p>
          </dgm:t>
        </dgm:pt>
      </mc:Choice>
      <mc:Fallback xmlns="">
        <dgm:pt modelId="{6ABD1415-2E8D-41DD-8E6C-9018EEF15CD5}">
          <dgm:prSet phldrT="[Texto]"/>
          <dgm:spPr/>
          <dgm:t>
            <a:bodyPr/>
            <a:lstStyle/>
            <a:p>
              <a:r>
                <a:rPr lang="es-ES" dirty="0" smtClean="0"/>
                <a:t>Calor necesario </a:t>
              </a:r>
            </a:p>
            <a:p>
              <a:r>
                <a:rPr lang="es-ES" b="0" i="0" smtClean="0">
                  <a:latin typeface="Cambria Math" panose="02040503050406030204" pitchFamily="18" charset="0"/>
                </a:rPr>
                <a:t>𝑄_𝑁</a:t>
              </a:r>
              <a:endParaRPr lang="es-ES" dirty="0" smtClean="0"/>
            </a:p>
          </dgm:t>
        </dgm:pt>
      </mc:Fallback>
    </mc:AlternateContent>
    <dgm:pt modelId="{4231BAC3-311A-406B-97D0-A7E076821B1D}" type="parTrans" cxnId="{B550FB28-4B6B-4B6A-A62F-9B09128DB4EE}">
      <dgm:prSet/>
      <dgm:spPr/>
      <dgm:t>
        <a:bodyPr/>
        <a:lstStyle/>
        <a:p>
          <a:endParaRPr lang="es-ES"/>
        </a:p>
      </dgm:t>
    </dgm:pt>
    <dgm:pt modelId="{79A69FE8-E60A-43B0-9D91-3939C9E3A48B}" type="sibTrans" cxnId="{B550FB28-4B6B-4B6A-A62F-9B09128DB4EE}">
      <dgm:prSet/>
      <dgm:spPr/>
      <dgm:t>
        <a:bodyPr/>
        <a:lstStyle/>
        <a:p>
          <a:endParaRPr lang="es-ES"/>
        </a:p>
      </dgm:t>
    </dgm:pt>
    <dgm:pt modelId="{A44001CF-BBBD-41F5-B4A4-E4C0DCEAFE5A}">
      <dgm:prSet/>
      <dgm:spPr/>
      <dgm:t>
        <a:bodyPr/>
        <a:lstStyle/>
        <a:p>
          <a:r>
            <a:rPr lang="es-ES" dirty="0" smtClean="0"/>
            <a:t>Cargas de calor internas</a:t>
          </a:r>
          <a:endParaRPr lang="es-ES" dirty="0"/>
        </a:p>
      </dgm:t>
    </dgm:pt>
    <dgm:pt modelId="{7029E6E4-6CC9-45B4-A1E6-005461083035}" type="parTrans" cxnId="{5739F148-4DDC-4155-9FD7-E6881EDF5BCD}">
      <dgm:prSet/>
      <dgm:spPr/>
      <dgm:t>
        <a:bodyPr/>
        <a:lstStyle/>
        <a:p>
          <a:endParaRPr lang="es-ES"/>
        </a:p>
      </dgm:t>
    </dgm:pt>
    <dgm:pt modelId="{95E4104F-C5BB-40B7-978C-B00A8340041F}" type="sibTrans" cxnId="{5739F148-4DDC-4155-9FD7-E6881EDF5BCD}">
      <dgm:prSet/>
      <dgm:spPr/>
      <dgm:t>
        <a:bodyPr/>
        <a:lstStyle/>
        <a:p>
          <a:endParaRPr lang="es-ES"/>
        </a:p>
      </dgm:t>
    </dgm:pt>
    <dgm:pt modelId="{72E63B4D-D61A-469A-B9C3-1D2359FF4F37}">
      <dgm:prSet/>
      <dgm:spPr/>
      <dgm:t>
        <a:bodyPr/>
        <a:lstStyle/>
        <a:p>
          <a:r>
            <a:rPr lang="es-ES" dirty="0" smtClean="0"/>
            <a:t>Calor a través del vidrio</a:t>
          </a:r>
          <a:endParaRPr lang="es-ES" dirty="0"/>
        </a:p>
      </dgm:t>
    </dgm:pt>
    <dgm:pt modelId="{75B13B36-DE04-40DE-BCB7-6C196424A697}" type="parTrans" cxnId="{E969AB0C-10F9-473C-8BD4-5DEF2BCFAA0A}">
      <dgm:prSet/>
      <dgm:spPr/>
      <dgm:t>
        <a:bodyPr/>
        <a:lstStyle/>
        <a:p>
          <a:endParaRPr lang="es-ES"/>
        </a:p>
      </dgm:t>
    </dgm:pt>
    <dgm:pt modelId="{D643BADB-7E87-4D0A-A6AF-348B6866EC83}" type="sibTrans" cxnId="{E969AB0C-10F9-473C-8BD4-5DEF2BCFAA0A}">
      <dgm:prSet/>
      <dgm:spPr/>
      <dgm:t>
        <a:bodyPr/>
        <a:lstStyle/>
        <a:p>
          <a:endParaRPr lang="es-ES"/>
        </a:p>
      </dgm:t>
    </dgm:pt>
    <dgm:pt modelId="{848D8130-19C6-4763-A960-DD3BAB96C35C}">
      <dgm:prSet/>
      <dgm:spPr/>
      <dgm:t>
        <a:bodyPr/>
        <a:lstStyle/>
        <a:p>
          <a:r>
            <a:rPr lang="es-ES" dirty="0" smtClean="0"/>
            <a:t>Calor a través del techo</a:t>
          </a:r>
          <a:endParaRPr lang="es-ES" dirty="0"/>
        </a:p>
      </dgm:t>
    </dgm:pt>
    <dgm:pt modelId="{EE82FB9C-6E27-4581-ABE8-9A7E5A52DA81}" type="parTrans" cxnId="{5DB61CDA-A13D-4961-AC4D-169056E9A1F5}">
      <dgm:prSet/>
      <dgm:spPr/>
      <dgm:t>
        <a:bodyPr/>
        <a:lstStyle/>
        <a:p>
          <a:endParaRPr lang="es-ES"/>
        </a:p>
      </dgm:t>
    </dgm:pt>
    <dgm:pt modelId="{ADEB0043-D65C-406F-9D15-A0F0727F2D57}" type="sibTrans" cxnId="{5DB61CDA-A13D-4961-AC4D-169056E9A1F5}">
      <dgm:prSet/>
      <dgm:spPr/>
      <dgm:t>
        <a:bodyPr/>
        <a:lstStyle/>
        <a:p>
          <a:endParaRPr lang="es-ES"/>
        </a:p>
      </dgm:t>
    </dgm:pt>
    <dgm:pt modelId="{75B23BDD-21B4-40B8-8588-63D4DCAA4B33}" type="pres">
      <dgm:prSet presAssocID="{B4EF7399-580C-475F-A6F2-8B6326685704}" presName="Name0" presStyleCnt="0">
        <dgm:presLayoutVars>
          <dgm:dir/>
          <dgm:resizeHandles val="exact"/>
        </dgm:presLayoutVars>
      </dgm:prSet>
      <dgm:spPr/>
    </dgm:pt>
    <dgm:pt modelId="{E2C9ADE5-755E-41A0-8215-B1DC33DAE7F4}" type="pres">
      <dgm:prSet presAssocID="{B4EF7399-580C-475F-A6F2-8B6326685704}" presName="vNodes" presStyleCnt="0"/>
      <dgm:spPr/>
    </dgm:pt>
    <dgm:pt modelId="{E0C2D184-6D63-4A48-BED3-5DE9DA79FF63}" type="pres">
      <dgm:prSet presAssocID="{CF2ABE6D-0361-4E5C-B8E2-1EC56EA7F08C}" presName="node" presStyleLbl="node1" presStyleIdx="0" presStyleCnt="6" custScaleX="488645">
        <dgm:presLayoutVars>
          <dgm:bulletEnabled val="1"/>
        </dgm:presLayoutVars>
      </dgm:prSet>
      <dgm:spPr/>
      <dgm:t>
        <a:bodyPr/>
        <a:lstStyle/>
        <a:p>
          <a:endParaRPr lang="es-ES"/>
        </a:p>
      </dgm:t>
    </dgm:pt>
    <dgm:pt modelId="{73B85D88-D4F5-4F2B-B91D-2CA1616E127A}" type="pres">
      <dgm:prSet presAssocID="{532F404C-7A3E-4359-9F54-550B0D6ABC2D}" presName="spacerT" presStyleCnt="0"/>
      <dgm:spPr/>
    </dgm:pt>
    <dgm:pt modelId="{1319C5A3-EAD0-499C-9418-284EB8BF01C6}" type="pres">
      <dgm:prSet presAssocID="{532F404C-7A3E-4359-9F54-550B0D6ABC2D}" presName="sibTrans" presStyleLbl="sibTrans2D1" presStyleIdx="0" presStyleCnt="5"/>
      <dgm:spPr/>
      <dgm:t>
        <a:bodyPr/>
        <a:lstStyle/>
        <a:p>
          <a:endParaRPr lang="es-ES"/>
        </a:p>
      </dgm:t>
    </dgm:pt>
    <dgm:pt modelId="{E4C0D3C7-5B15-4281-BB7B-7695C6057498}" type="pres">
      <dgm:prSet presAssocID="{532F404C-7A3E-4359-9F54-550B0D6ABC2D}" presName="spacerB" presStyleCnt="0"/>
      <dgm:spPr/>
    </dgm:pt>
    <dgm:pt modelId="{61C91949-3B42-427A-B532-8FDEDB1F5B4F}" type="pres">
      <dgm:prSet presAssocID="{848D8130-19C6-4763-A960-DD3BAB96C35C}" presName="node" presStyleLbl="node1" presStyleIdx="1" presStyleCnt="6" custScaleX="485649">
        <dgm:presLayoutVars>
          <dgm:bulletEnabled val="1"/>
        </dgm:presLayoutVars>
      </dgm:prSet>
      <dgm:spPr/>
      <dgm:t>
        <a:bodyPr/>
        <a:lstStyle/>
        <a:p>
          <a:endParaRPr lang="es-ES"/>
        </a:p>
      </dgm:t>
    </dgm:pt>
    <dgm:pt modelId="{2607D1E7-3316-439F-9C90-658D0D73B1D7}" type="pres">
      <dgm:prSet presAssocID="{ADEB0043-D65C-406F-9D15-A0F0727F2D57}" presName="spacerT" presStyleCnt="0"/>
      <dgm:spPr/>
    </dgm:pt>
    <dgm:pt modelId="{F392FADD-CB37-442A-BD80-B77EBEB2C8C7}" type="pres">
      <dgm:prSet presAssocID="{ADEB0043-D65C-406F-9D15-A0F0727F2D57}" presName="sibTrans" presStyleLbl="sibTrans2D1" presStyleIdx="1" presStyleCnt="5"/>
      <dgm:spPr/>
      <dgm:t>
        <a:bodyPr/>
        <a:lstStyle/>
        <a:p>
          <a:endParaRPr lang="es-ES"/>
        </a:p>
      </dgm:t>
    </dgm:pt>
    <dgm:pt modelId="{4A363EEC-2025-4A14-A1A4-CB96AA613F4F}" type="pres">
      <dgm:prSet presAssocID="{ADEB0043-D65C-406F-9D15-A0F0727F2D57}" presName="spacerB" presStyleCnt="0"/>
      <dgm:spPr/>
    </dgm:pt>
    <dgm:pt modelId="{8E3E8C1F-E4CC-4DD3-9051-13E37153CA97}" type="pres">
      <dgm:prSet presAssocID="{72E63B4D-D61A-469A-B9C3-1D2359FF4F37}" presName="node" presStyleLbl="node1" presStyleIdx="2" presStyleCnt="6" custScaleX="505516">
        <dgm:presLayoutVars>
          <dgm:bulletEnabled val="1"/>
        </dgm:presLayoutVars>
      </dgm:prSet>
      <dgm:spPr/>
      <dgm:t>
        <a:bodyPr/>
        <a:lstStyle/>
        <a:p>
          <a:endParaRPr lang="es-ES"/>
        </a:p>
      </dgm:t>
    </dgm:pt>
    <dgm:pt modelId="{B172306B-CD91-4977-ADAB-7C202090B191}" type="pres">
      <dgm:prSet presAssocID="{D643BADB-7E87-4D0A-A6AF-348B6866EC83}" presName="spacerT" presStyleCnt="0"/>
      <dgm:spPr/>
    </dgm:pt>
    <dgm:pt modelId="{BE52D1AF-60AD-4731-82C0-ACEA7631F586}" type="pres">
      <dgm:prSet presAssocID="{D643BADB-7E87-4D0A-A6AF-348B6866EC83}" presName="sibTrans" presStyleLbl="sibTrans2D1" presStyleIdx="2" presStyleCnt="5"/>
      <dgm:spPr/>
      <dgm:t>
        <a:bodyPr/>
        <a:lstStyle/>
        <a:p>
          <a:endParaRPr lang="es-ES"/>
        </a:p>
      </dgm:t>
    </dgm:pt>
    <dgm:pt modelId="{6B161FFF-9A43-4B35-BE1F-BC5EA38C83CF}" type="pres">
      <dgm:prSet presAssocID="{D643BADB-7E87-4D0A-A6AF-348B6866EC83}" presName="spacerB" presStyleCnt="0"/>
      <dgm:spPr/>
    </dgm:pt>
    <dgm:pt modelId="{17195317-87C9-424F-A432-6453509C99EC}" type="pres">
      <dgm:prSet presAssocID="{A44001CF-BBBD-41F5-B4A4-E4C0DCEAFE5A}" presName="node" presStyleLbl="node1" presStyleIdx="3" presStyleCnt="6" custScaleX="467557">
        <dgm:presLayoutVars>
          <dgm:bulletEnabled val="1"/>
        </dgm:presLayoutVars>
      </dgm:prSet>
      <dgm:spPr/>
      <dgm:t>
        <a:bodyPr/>
        <a:lstStyle/>
        <a:p>
          <a:endParaRPr lang="es-ES"/>
        </a:p>
      </dgm:t>
    </dgm:pt>
    <dgm:pt modelId="{5F7619B4-B5C9-422D-B193-CF25EF7E6170}" type="pres">
      <dgm:prSet presAssocID="{95E4104F-C5BB-40B7-978C-B00A8340041F}" presName="spacerT" presStyleCnt="0"/>
      <dgm:spPr/>
    </dgm:pt>
    <dgm:pt modelId="{027BB22C-7FB2-463F-8B49-7BD80D36F522}" type="pres">
      <dgm:prSet presAssocID="{95E4104F-C5BB-40B7-978C-B00A8340041F}" presName="sibTrans" presStyleLbl="sibTrans2D1" presStyleIdx="3" presStyleCnt="5"/>
      <dgm:spPr/>
      <dgm:t>
        <a:bodyPr/>
        <a:lstStyle/>
        <a:p>
          <a:endParaRPr lang="es-ES"/>
        </a:p>
      </dgm:t>
    </dgm:pt>
    <dgm:pt modelId="{F8021983-D34C-4EA8-AD31-7F215EAC1FF7}" type="pres">
      <dgm:prSet presAssocID="{95E4104F-C5BB-40B7-978C-B00A8340041F}" presName="spacerB" presStyleCnt="0"/>
      <dgm:spPr/>
    </dgm:pt>
    <dgm:pt modelId="{CCEBE1DF-5EF2-4733-A343-7415B33CD6FC}" type="pres">
      <dgm:prSet presAssocID="{1AE27B1D-1115-4D20-920B-704AC0AF7B1C}" presName="node" presStyleLbl="node1" presStyleIdx="4" presStyleCnt="6" custScaleX="472996">
        <dgm:presLayoutVars>
          <dgm:bulletEnabled val="1"/>
        </dgm:presLayoutVars>
      </dgm:prSet>
      <dgm:spPr/>
      <dgm:t>
        <a:bodyPr/>
        <a:lstStyle/>
        <a:p>
          <a:endParaRPr lang="es-ES"/>
        </a:p>
      </dgm:t>
    </dgm:pt>
    <dgm:pt modelId="{6FF44D56-4391-45A8-A35A-FA10132B53BC}" type="pres">
      <dgm:prSet presAssocID="{B4EF7399-580C-475F-A6F2-8B6326685704}" presName="sibTransLast" presStyleLbl="sibTrans2D1" presStyleIdx="4" presStyleCnt="5"/>
      <dgm:spPr/>
      <dgm:t>
        <a:bodyPr/>
        <a:lstStyle/>
        <a:p>
          <a:endParaRPr lang="es-ES"/>
        </a:p>
      </dgm:t>
    </dgm:pt>
    <dgm:pt modelId="{C0B2474D-E03E-473E-8A02-909C246AC0B2}" type="pres">
      <dgm:prSet presAssocID="{B4EF7399-580C-475F-A6F2-8B6326685704}" presName="connectorText" presStyleLbl="sibTrans2D1" presStyleIdx="4" presStyleCnt="5"/>
      <dgm:spPr/>
      <dgm:t>
        <a:bodyPr/>
        <a:lstStyle/>
        <a:p>
          <a:endParaRPr lang="es-ES"/>
        </a:p>
      </dgm:t>
    </dgm:pt>
    <dgm:pt modelId="{29E7A9F0-EA81-4B38-BE16-FF8B3224FB7A}" type="pres">
      <dgm:prSet presAssocID="{B4EF7399-580C-475F-A6F2-8B6326685704}" presName="lastNode" presStyleLbl="node1" presStyleIdx="5" presStyleCnt="6">
        <dgm:presLayoutVars>
          <dgm:bulletEnabled val="1"/>
        </dgm:presLayoutVars>
      </dgm:prSet>
      <dgm:spPr/>
      <dgm:t>
        <a:bodyPr/>
        <a:lstStyle/>
        <a:p>
          <a:endParaRPr lang="es-ES"/>
        </a:p>
      </dgm:t>
    </dgm:pt>
  </dgm:ptLst>
  <dgm:cxnLst>
    <dgm:cxn modelId="{1F2CA718-B728-4043-9240-02173A558E3E}" type="presOf" srcId="{ADEB0043-D65C-406F-9D15-A0F0727F2D57}" destId="{F392FADD-CB37-442A-BD80-B77EBEB2C8C7}" srcOrd="0" destOrd="0" presId="urn:microsoft.com/office/officeart/2005/8/layout/equation2"/>
    <dgm:cxn modelId="{AA8BAE5C-6544-4C96-8D17-84E591C74C89}" type="presOf" srcId="{8F4EB40E-4599-47A8-9BF0-9BB70B2F0FB8}" destId="{C0B2474D-E03E-473E-8A02-909C246AC0B2}" srcOrd="1" destOrd="0" presId="urn:microsoft.com/office/officeart/2005/8/layout/equation2"/>
    <dgm:cxn modelId="{8A76CDF1-28F1-431C-84A4-01B16FC73413}" srcId="{B4EF7399-580C-475F-A6F2-8B6326685704}" destId="{1AE27B1D-1115-4D20-920B-704AC0AF7B1C}" srcOrd="4" destOrd="0" parTransId="{511BA635-6E29-4BF4-8867-FA02338E0BA0}" sibTransId="{8F4EB40E-4599-47A8-9BF0-9BB70B2F0FB8}"/>
    <dgm:cxn modelId="{603A38D0-ED28-4A9F-8735-250FD5B88F0C}" type="presOf" srcId="{848D8130-19C6-4763-A960-DD3BAB96C35C}" destId="{61C91949-3B42-427A-B532-8FDEDB1F5B4F}" srcOrd="0" destOrd="0" presId="urn:microsoft.com/office/officeart/2005/8/layout/equation2"/>
    <dgm:cxn modelId="{E032D2E8-BC18-476E-9E84-8BDD923F5194}" type="presOf" srcId="{1AE27B1D-1115-4D20-920B-704AC0AF7B1C}" destId="{CCEBE1DF-5EF2-4733-A343-7415B33CD6FC}" srcOrd="0" destOrd="0" presId="urn:microsoft.com/office/officeart/2005/8/layout/equation2"/>
    <dgm:cxn modelId="{92BD1F9D-45BD-49E7-9411-8D48CAF44E58}" type="presOf" srcId="{B4EF7399-580C-475F-A6F2-8B6326685704}" destId="{75B23BDD-21B4-40B8-8588-63D4DCAA4B33}" srcOrd="0" destOrd="0" presId="urn:microsoft.com/office/officeart/2005/8/layout/equation2"/>
    <dgm:cxn modelId="{41DF20F4-2364-45BA-8477-1EC6DF472813}" type="presOf" srcId="{CF2ABE6D-0361-4E5C-B8E2-1EC56EA7F08C}" destId="{E0C2D184-6D63-4A48-BED3-5DE9DA79FF63}" srcOrd="0" destOrd="0" presId="urn:microsoft.com/office/officeart/2005/8/layout/equation2"/>
    <dgm:cxn modelId="{456FDDFA-770C-4625-B2A0-7B344EA938C0}" type="presOf" srcId="{8F4EB40E-4599-47A8-9BF0-9BB70B2F0FB8}" destId="{6FF44D56-4391-45A8-A35A-FA10132B53BC}" srcOrd="0" destOrd="0" presId="urn:microsoft.com/office/officeart/2005/8/layout/equation2"/>
    <dgm:cxn modelId="{AFD33B4C-649B-4548-99BD-A39513DD3A81}" type="presOf" srcId="{D643BADB-7E87-4D0A-A6AF-348B6866EC83}" destId="{BE52D1AF-60AD-4731-82C0-ACEA7631F586}" srcOrd="0" destOrd="0" presId="urn:microsoft.com/office/officeart/2005/8/layout/equation2"/>
    <dgm:cxn modelId="{B550FB28-4B6B-4B6A-A62F-9B09128DB4EE}" srcId="{B4EF7399-580C-475F-A6F2-8B6326685704}" destId="{6ABD1415-2E8D-41DD-8E6C-9018EEF15CD5}" srcOrd="5" destOrd="0" parTransId="{4231BAC3-311A-406B-97D0-A7E076821B1D}" sibTransId="{79A69FE8-E60A-43B0-9D91-3939C9E3A48B}"/>
    <dgm:cxn modelId="{E0854BB5-EDDB-4C08-B31C-F1DE1FD7D42E}" type="presOf" srcId="{95E4104F-C5BB-40B7-978C-B00A8340041F}" destId="{027BB22C-7FB2-463F-8B49-7BD80D36F522}" srcOrd="0" destOrd="0" presId="urn:microsoft.com/office/officeart/2005/8/layout/equation2"/>
    <dgm:cxn modelId="{FC925172-C497-45A8-9528-5AC4818BAA39}" type="presOf" srcId="{A44001CF-BBBD-41F5-B4A4-E4C0DCEAFE5A}" destId="{17195317-87C9-424F-A432-6453509C99EC}" srcOrd="0" destOrd="0" presId="urn:microsoft.com/office/officeart/2005/8/layout/equation2"/>
    <dgm:cxn modelId="{C60B896E-B2CD-4363-AE32-C1A3D9AFAAD2}" type="presOf" srcId="{72E63B4D-D61A-469A-B9C3-1D2359FF4F37}" destId="{8E3E8C1F-E4CC-4DD3-9051-13E37153CA97}" srcOrd="0" destOrd="0" presId="urn:microsoft.com/office/officeart/2005/8/layout/equation2"/>
    <dgm:cxn modelId="{5DB61CDA-A13D-4961-AC4D-169056E9A1F5}" srcId="{B4EF7399-580C-475F-A6F2-8B6326685704}" destId="{848D8130-19C6-4763-A960-DD3BAB96C35C}" srcOrd="1" destOrd="0" parTransId="{EE82FB9C-6E27-4581-ABE8-9A7E5A52DA81}" sibTransId="{ADEB0043-D65C-406F-9D15-A0F0727F2D57}"/>
    <dgm:cxn modelId="{E969AB0C-10F9-473C-8BD4-5DEF2BCFAA0A}" srcId="{B4EF7399-580C-475F-A6F2-8B6326685704}" destId="{72E63B4D-D61A-469A-B9C3-1D2359FF4F37}" srcOrd="2" destOrd="0" parTransId="{75B13B36-DE04-40DE-BCB7-6C196424A697}" sibTransId="{D643BADB-7E87-4D0A-A6AF-348B6866EC83}"/>
    <dgm:cxn modelId="{7B09E92A-AECF-44DE-9DE8-9F1999F183B3}" srcId="{B4EF7399-580C-475F-A6F2-8B6326685704}" destId="{CF2ABE6D-0361-4E5C-B8E2-1EC56EA7F08C}" srcOrd="0" destOrd="0" parTransId="{A8DF1504-064C-44E6-B640-09FCBBB2EB72}" sibTransId="{532F404C-7A3E-4359-9F54-550B0D6ABC2D}"/>
    <dgm:cxn modelId="{0CC67557-87CC-4839-9364-7B7DD9633878}" type="presOf" srcId="{532F404C-7A3E-4359-9F54-550B0D6ABC2D}" destId="{1319C5A3-EAD0-499C-9418-284EB8BF01C6}" srcOrd="0" destOrd="0" presId="urn:microsoft.com/office/officeart/2005/8/layout/equation2"/>
    <dgm:cxn modelId="{88A5AD70-99F9-42B8-880A-A5088D86F37B}" type="presOf" srcId="{6ABD1415-2E8D-41DD-8E6C-9018EEF15CD5}" destId="{29E7A9F0-EA81-4B38-BE16-FF8B3224FB7A}" srcOrd="0" destOrd="0" presId="urn:microsoft.com/office/officeart/2005/8/layout/equation2"/>
    <dgm:cxn modelId="{5739F148-4DDC-4155-9FD7-E6881EDF5BCD}" srcId="{B4EF7399-580C-475F-A6F2-8B6326685704}" destId="{A44001CF-BBBD-41F5-B4A4-E4C0DCEAFE5A}" srcOrd="3" destOrd="0" parTransId="{7029E6E4-6CC9-45B4-A1E6-005461083035}" sibTransId="{95E4104F-C5BB-40B7-978C-B00A8340041F}"/>
    <dgm:cxn modelId="{DA555BD2-2DD6-47A3-AD75-ECD8E4845F85}" type="presParOf" srcId="{75B23BDD-21B4-40B8-8588-63D4DCAA4B33}" destId="{E2C9ADE5-755E-41A0-8215-B1DC33DAE7F4}" srcOrd="0" destOrd="0" presId="urn:microsoft.com/office/officeart/2005/8/layout/equation2"/>
    <dgm:cxn modelId="{FBEFDFD1-FE41-4A51-8B37-7D0FA469BCD0}" type="presParOf" srcId="{E2C9ADE5-755E-41A0-8215-B1DC33DAE7F4}" destId="{E0C2D184-6D63-4A48-BED3-5DE9DA79FF63}" srcOrd="0" destOrd="0" presId="urn:microsoft.com/office/officeart/2005/8/layout/equation2"/>
    <dgm:cxn modelId="{70E640A2-47DB-446C-B5DD-F3F1BE0F7AE9}" type="presParOf" srcId="{E2C9ADE5-755E-41A0-8215-B1DC33DAE7F4}" destId="{73B85D88-D4F5-4F2B-B91D-2CA1616E127A}" srcOrd="1" destOrd="0" presId="urn:microsoft.com/office/officeart/2005/8/layout/equation2"/>
    <dgm:cxn modelId="{7B3018E1-4784-45DE-87D2-EFD95457AB21}" type="presParOf" srcId="{E2C9ADE5-755E-41A0-8215-B1DC33DAE7F4}" destId="{1319C5A3-EAD0-499C-9418-284EB8BF01C6}" srcOrd="2" destOrd="0" presId="urn:microsoft.com/office/officeart/2005/8/layout/equation2"/>
    <dgm:cxn modelId="{BA1336AD-E37D-49FE-893C-AF410C06AC87}" type="presParOf" srcId="{E2C9ADE5-755E-41A0-8215-B1DC33DAE7F4}" destId="{E4C0D3C7-5B15-4281-BB7B-7695C6057498}" srcOrd="3" destOrd="0" presId="urn:microsoft.com/office/officeart/2005/8/layout/equation2"/>
    <dgm:cxn modelId="{439CA4A8-D544-4555-80B1-30E3F5AA7E7D}" type="presParOf" srcId="{E2C9ADE5-755E-41A0-8215-B1DC33DAE7F4}" destId="{61C91949-3B42-427A-B532-8FDEDB1F5B4F}" srcOrd="4" destOrd="0" presId="urn:microsoft.com/office/officeart/2005/8/layout/equation2"/>
    <dgm:cxn modelId="{78915EEF-E70B-4AFB-8E5C-7AB9E0C132DD}" type="presParOf" srcId="{E2C9ADE5-755E-41A0-8215-B1DC33DAE7F4}" destId="{2607D1E7-3316-439F-9C90-658D0D73B1D7}" srcOrd="5" destOrd="0" presId="urn:microsoft.com/office/officeart/2005/8/layout/equation2"/>
    <dgm:cxn modelId="{43B15354-B23E-4758-BA01-598F3D16CD36}" type="presParOf" srcId="{E2C9ADE5-755E-41A0-8215-B1DC33DAE7F4}" destId="{F392FADD-CB37-442A-BD80-B77EBEB2C8C7}" srcOrd="6" destOrd="0" presId="urn:microsoft.com/office/officeart/2005/8/layout/equation2"/>
    <dgm:cxn modelId="{CFECCDEA-7415-42A8-8F61-FE9BC0CA6B1C}" type="presParOf" srcId="{E2C9ADE5-755E-41A0-8215-B1DC33DAE7F4}" destId="{4A363EEC-2025-4A14-A1A4-CB96AA613F4F}" srcOrd="7" destOrd="0" presId="urn:microsoft.com/office/officeart/2005/8/layout/equation2"/>
    <dgm:cxn modelId="{F74F0A3E-2D6D-435B-B253-7C9AEF617FED}" type="presParOf" srcId="{E2C9ADE5-755E-41A0-8215-B1DC33DAE7F4}" destId="{8E3E8C1F-E4CC-4DD3-9051-13E37153CA97}" srcOrd="8" destOrd="0" presId="urn:microsoft.com/office/officeart/2005/8/layout/equation2"/>
    <dgm:cxn modelId="{E88897DF-EE07-446C-89BC-11764486872A}" type="presParOf" srcId="{E2C9ADE5-755E-41A0-8215-B1DC33DAE7F4}" destId="{B172306B-CD91-4977-ADAB-7C202090B191}" srcOrd="9" destOrd="0" presId="urn:microsoft.com/office/officeart/2005/8/layout/equation2"/>
    <dgm:cxn modelId="{B989A8DD-BD2B-49F3-8F52-2A1DD54F26E6}" type="presParOf" srcId="{E2C9ADE5-755E-41A0-8215-B1DC33DAE7F4}" destId="{BE52D1AF-60AD-4731-82C0-ACEA7631F586}" srcOrd="10" destOrd="0" presId="urn:microsoft.com/office/officeart/2005/8/layout/equation2"/>
    <dgm:cxn modelId="{9467FDA4-D874-4707-B860-B36DB139D472}" type="presParOf" srcId="{E2C9ADE5-755E-41A0-8215-B1DC33DAE7F4}" destId="{6B161FFF-9A43-4B35-BE1F-BC5EA38C83CF}" srcOrd="11" destOrd="0" presId="urn:microsoft.com/office/officeart/2005/8/layout/equation2"/>
    <dgm:cxn modelId="{BE59A365-4267-42BD-8F9C-03CB3271BC8D}" type="presParOf" srcId="{E2C9ADE5-755E-41A0-8215-B1DC33DAE7F4}" destId="{17195317-87C9-424F-A432-6453509C99EC}" srcOrd="12" destOrd="0" presId="urn:microsoft.com/office/officeart/2005/8/layout/equation2"/>
    <dgm:cxn modelId="{669E3043-DEF1-40F0-BBC0-FFED856EE28E}" type="presParOf" srcId="{E2C9ADE5-755E-41A0-8215-B1DC33DAE7F4}" destId="{5F7619B4-B5C9-422D-B193-CF25EF7E6170}" srcOrd="13" destOrd="0" presId="urn:microsoft.com/office/officeart/2005/8/layout/equation2"/>
    <dgm:cxn modelId="{C4F641C1-9A07-4CE1-B6A5-CB82E1A1B7C2}" type="presParOf" srcId="{E2C9ADE5-755E-41A0-8215-B1DC33DAE7F4}" destId="{027BB22C-7FB2-463F-8B49-7BD80D36F522}" srcOrd="14" destOrd="0" presId="urn:microsoft.com/office/officeart/2005/8/layout/equation2"/>
    <dgm:cxn modelId="{8FC5BA2C-4437-4958-98C8-76A1FB980B68}" type="presParOf" srcId="{E2C9ADE5-755E-41A0-8215-B1DC33DAE7F4}" destId="{F8021983-D34C-4EA8-AD31-7F215EAC1FF7}" srcOrd="15" destOrd="0" presId="urn:microsoft.com/office/officeart/2005/8/layout/equation2"/>
    <dgm:cxn modelId="{BE6D73D9-6005-474B-86A6-6F8C0CD74BCB}" type="presParOf" srcId="{E2C9ADE5-755E-41A0-8215-B1DC33DAE7F4}" destId="{CCEBE1DF-5EF2-4733-A343-7415B33CD6FC}" srcOrd="16" destOrd="0" presId="urn:microsoft.com/office/officeart/2005/8/layout/equation2"/>
    <dgm:cxn modelId="{59263975-C218-450C-AB24-A1F03DD376DF}" type="presParOf" srcId="{75B23BDD-21B4-40B8-8588-63D4DCAA4B33}" destId="{6FF44D56-4391-45A8-A35A-FA10132B53BC}" srcOrd="1" destOrd="0" presId="urn:microsoft.com/office/officeart/2005/8/layout/equation2"/>
    <dgm:cxn modelId="{DBBB29E1-39D4-4B41-BBF8-2CAB1686E3B0}" type="presParOf" srcId="{6FF44D56-4391-45A8-A35A-FA10132B53BC}" destId="{C0B2474D-E03E-473E-8A02-909C246AC0B2}" srcOrd="0" destOrd="0" presId="urn:microsoft.com/office/officeart/2005/8/layout/equation2"/>
    <dgm:cxn modelId="{21353FFB-E165-4CA9-B350-8672D5218D6E}" type="presParOf" srcId="{75B23BDD-21B4-40B8-8588-63D4DCAA4B33}" destId="{29E7A9F0-EA81-4B38-BE16-FF8B3224FB7A}"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34E648-2204-4224-8177-2592BC04BD4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BB96108A-403B-4081-BD1F-4014DB59FBA0}">
      <dgm:prSet phldrT="[Texto]" custT="1"/>
      <dgm:spPr/>
      <dgm:t>
        <a:bodyPr/>
        <a:lstStyle/>
        <a:p>
          <a:r>
            <a:rPr lang="es-ES" sz="1200" dirty="0" smtClean="0"/>
            <a:t>Calor sensible</a:t>
          </a:r>
          <a:endParaRPr lang="es-ES" sz="1200" dirty="0"/>
        </a:p>
      </dgm:t>
    </dgm:pt>
    <dgm:pt modelId="{D01D70A8-5330-4949-97A1-0EF115C76E6C}" type="parTrans" cxnId="{32579B53-FB1C-4B9D-8B2B-5A1C5A685685}">
      <dgm:prSet/>
      <dgm:spPr/>
      <dgm:t>
        <a:bodyPr/>
        <a:lstStyle/>
        <a:p>
          <a:endParaRPr lang="es-ES" sz="1200"/>
        </a:p>
      </dgm:t>
    </dgm:pt>
    <dgm:pt modelId="{9DBD0AA5-8045-4415-B07B-F5859377509B}" type="sibTrans" cxnId="{32579B53-FB1C-4B9D-8B2B-5A1C5A685685}">
      <dgm:prSet/>
      <dgm:spPr/>
      <dgm:t>
        <a:bodyPr/>
        <a:lstStyle/>
        <a:p>
          <a:endParaRPr lang="es-ES" sz="1200"/>
        </a:p>
      </dgm:t>
    </dgm:pt>
    <dgm:pt modelId="{C8FF77FA-B5E9-4172-BEB0-495DE0B3D76E}">
      <dgm:prSet phldrT="[Texto]" custT="1"/>
      <dgm:spPr/>
      <dgm:t>
        <a:bodyPr/>
        <a:lstStyle/>
        <a:p>
          <a:r>
            <a:rPr lang="es-ES" sz="1200" dirty="0" smtClean="0"/>
            <a:t>Interior de la vivienda</a:t>
          </a:r>
          <a:endParaRPr lang="es-ES" sz="1200" dirty="0"/>
        </a:p>
      </dgm:t>
    </dgm:pt>
    <dgm:pt modelId="{943E71F7-BB6C-49EA-BEEA-294895710AFA}" type="parTrans" cxnId="{EDEC9A61-4419-439A-8217-1A8B90F169DC}">
      <dgm:prSet/>
      <dgm:spPr/>
      <dgm:t>
        <a:bodyPr/>
        <a:lstStyle/>
        <a:p>
          <a:endParaRPr lang="es-ES" sz="1200"/>
        </a:p>
      </dgm:t>
    </dgm:pt>
    <dgm:pt modelId="{0D7FB340-8EF1-4AE2-AB51-02491783387E}" type="sibTrans" cxnId="{EDEC9A61-4419-439A-8217-1A8B90F169DC}">
      <dgm:prSet/>
      <dgm:spPr/>
      <dgm:t>
        <a:bodyPr/>
        <a:lstStyle/>
        <a:p>
          <a:endParaRPr lang="es-ES" sz="1200"/>
        </a:p>
      </dgm:t>
    </dgm:pt>
    <dgm:pt modelId="{26EEF1CF-0DDC-4231-AA06-24C744E9586D}">
      <dgm:prSet phldrT="[Texto]" custT="1"/>
      <dgm:spPr/>
      <dgm:t>
        <a:bodyPr/>
        <a:lstStyle/>
        <a:p>
          <a:r>
            <a:rPr lang="es-ES" sz="1200" dirty="0" smtClean="0"/>
            <a:t>Habitantes</a:t>
          </a:r>
          <a:endParaRPr lang="es-ES" sz="1200" dirty="0"/>
        </a:p>
      </dgm:t>
    </dgm:pt>
    <dgm:pt modelId="{16DA919A-AA9D-41FC-8D6E-62F240B7875D}" type="parTrans" cxnId="{2A864F49-3494-48DB-93E9-3FCDA393EEB5}">
      <dgm:prSet/>
      <dgm:spPr/>
      <dgm:t>
        <a:bodyPr/>
        <a:lstStyle/>
        <a:p>
          <a:endParaRPr lang="es-ES" sz="1200"/>
        </a:p>
      </dgm:t>
    </dgm:pt>
    <dgm:pt modelId="{A677E65B-7B03-4915-88D1-30D0EF6D6B8A}" type="sibTrans" cxnId="{2A864F49-3494-48DB-93E9-3FCDA393EEB5}">
      <dgm:prSet/>
      <dgm:spPr/>
      <dgm:t>
        <a:bodyPr/>
        <a:lstStyle/>
        <a:p>
          <a:endParaRPr lang="es-ES" sz="1200"/>
        </a:p>
      </dgm:t>
    </dgm:pt>
    <dgm:pt modelId="{883F70C8-DD1C-4A4D-BFF1-78CC4ED8A598}">
      <dgm:prSet phldrT="[Texto]" custT="1"/>
      <dgm:spPr/>
      <dgm:t>
        <a:bodyPr/>
        <a:lstStyle/>
        <a:p>
          <a:r>
            <a:rPr lang="es-ES" sz="1200" dirty="0" smtClean="0"/>
            <a:t>Calor latente</a:t>
          </a:r>
          <a:endParaRPr lang="es-ES" sz="1200" dirty="0"/>
        </a:p>
      </dgm:t>
    </dgm:pt>
    <dgm:pt modelId="{590E148A-C848-4767-B170-0E7AA5C64739}" type="parTrans" cxnId="{C5E4692D-AA15-4D99-A0EA-0DDC5534768D}">
      <dgm:prSet/>
      <dgm:spPr/>
      <dgm:t>
        <a:bodyPr/>
        <a:lstStyle/>
        <a:p>
          <a:endParaRPr lang="es-ES" sz="1200"/>
        </a:p>
      </dgm:t>
    </dgm:pt>
    <dgm:pt modelId="{4D3292F9-BFA8-4A2C-B91E-CC03E231F662}" type="sibTrans" cxnId="{C5E4692D-AA15-4D99-A0EA-0DDC5534768D}">
      <dgm:prSet/>
      <dgm:spPr/>
      <dgm:t>
        <a:bodyPr/>
        <a:lstStyle/>
        <a:p>
          <a:endParaRPr lang="es-ES" sz="1200"/>
        </a:p>
      </dgm:t>
    </dgm:pt>
    <dgm:pt modelId="{D7BF36BB-2A2F-4457-933F-4487949641A9}">
      <dgm:prSet phldrT="[Texto]" custT="1"/>
      <dgm:spPr/>
      <dgm:t>
        <a:bodyPr/>
        <a:lstStyle/>
        <a:p>
          <a:r>
            <a:rPr lang="es-ES" sz="1200" dirty="0" smtClean="0"/>
            <a:t>Habitantes</a:t>
          </a:r>
          <a:endParaRPr lang="es-ES" sz="1200" dirty="0"/>
        </a:p>
      </dgm:t>
    </dgm:pt>
    <dgm:pt modelId="{B3067ED7-2EE3-4918-B9B5-0172723C691A}" type="parTrans" cxnId="{E4D6704C-F7AF-4929-BECD-96919A88FFE6}">
      <dgm:prSet/>
      <dgm:spPr/>
      <dgm:t>
        <a:bodyPr/>
        <a:lstStyle/>
        <a:p>
          <a:endParaRPr lang="es-ES" sz="1200"/>
        </a:p>
      </dgm:t>
    </dgm:pt>
    <dgm:pt modelId="{6B849911-5B4B-4FCF-895E-E1D7782A74EC}" type="sibTrans" cxnId="{E4D6704C-F7AF-4929-BECD-96919A88FFE6}">
      <dgm:prSet/>
      <dgm:spPr/>
      <dgm:t>
        <a:bodyPr/>
        <a:lstStyle/>
        <a:p>
          <a:endParaRPr lang="es-ES" sz="1200"/>
        </a:p>
      </dgm:t>
    </dgm:pt>
    <dgm:pt modelId="{6FC6F48F-11A9-462B-BAB5-55150EAE4FD0}" type="pres">
      <dgm:prSet presAssocID="{1934E648-2204-4224-8177-2592BC04BD47}" presName="Name0" presStyleCnt="0">
        <dgm:presLayoutVars>
          <dgm:dir/>
          <dgm:animLvl val="lvl"/>
          <dgm:resizeHandles val="exact"/>
        </dgm:presLayoutVars>
      </dgm:prSet>
      <dgm:spPr/>
      <dgm:t>
        <a:bodyPr/>
        <a:lstStyle/>
        <a:p>
          <a:endParaRPr lang="es-ES"/>
        </a:p>
      </dgm:t>
    </dgm:pt>
    <dgm:pt modelId="{F08D149E-8CE7-4FC8-9F7C-07DB220073E4}" type="pres">
      <dgm:prSet presAssocID="{BB96108A-403B-4081-BD1F-4014DB59FBA0}" presName="vertFlow" presStyleCnt="0"/>
      <dgm:spPr/>
    </dgm:pt>
    <dgm:pt modelId="{40E3FB2F-37B8-410D-9B6E-927684EB9765}" type="pres">
      <dgm:prSet presAssocID="{BB96108A-403B-4081-BD1F-4014DB59FBA0}" presName="header" presStyleLbl="node1" presStyleIdx="0" presStyleCnt="2"/>
      <dgm:spPr/>
      <dgm:t>
        <a:bodyPr/>
        <a:lstStyle/>
        <a:p>
          <a:endParaRPr lang="es-ES"/>
        </a:p>
      </dgm:t>
    </dgm:pt>
    <dgm:pt modelId="{F14C7C76-75DD-4A78-A749-1301FF3FE401}" type="pres">
      <dgm:prSet presAssocID="{943E71F7-BB6C-49EA-BEEA-294895710AFA}" presName="parTrans" presStyleLbl="sibTrans2D1" presStyleIdx="0" presStyleCnt="3"/>
      <dgm:spPr/>
      <dgm:t>
        <a:bodyPr/>
        <a:lstStyle/>
        <a:p>
          <a:endParaRPr lang="es-ES"/>
        </a:p>
      </dgm:t>
    </dgm:pt>
    <dgm:pt modelId="{F1D2498B-22F1-43DD-A96B-9C472949ED86}" type="pres">
      <dgm:prSet presAssocID="{C8FF77FA-B5E9-4172-BEB0-495DE0B3D76E}" presName="child" presStyleLbl="alignAccFollowNode1" presStyleIdx="0" presStyleCnt="3">
        <dgm:presLayoutVars>
          <dgm:chMax val="0"/>
          <dgm:bulletEnabled val="1"/>
        </dgm:presLayoutVars>
      </dgm:prSet>
      <dgm:spPr/>
      <dgm:t>
        <a:bodyPr/>
        <a:lstStyle/>
        <a:p>
          <a:endParaRPr lang="es-ES"/>
        </a:p>
      </dgm:t>
    </dgm:pt>
    <dgm:pt modelId="{85BD8F9F-3306-4BE4-B786-3A72D6185AB6}" type="pres">
      <dgm:prSet presAssocID="{0D7FB340-8EF1-4AE2-AB51-02491783387E}" presName="sibTrans" presStyleLbl="sibTrans2D1" presStyleIdx="1" presStyleCnt="3"/>
      <dgm:spPr/>
      <dgm:t>
        <a:bodyPr/>
        <a:lstStyle/>
        <a:p>
          <a:endParaRPr lang="es-ES"/>
        </a:p>
      </dgm:t>
    </dgm:pt>
    <dgm:pt modelId="{EC295BCC-66FC-47D5-927D-1B3B364C9AD9}" type="pres">
      <dgm:prSet presAssocID="{26EEF1CF-0DDC-4231-AA06-24C744E9586D}" presName="child" presStyleLbl="alignAccFollowNode1" presStyleIdx="1" presStyleCnt="3">
        <dgm:presLayoutVars>
          <dgm:chMax val="0"/>
          <dgm:bulletEnabled val="1"/>
        </dgm:presLayoutVars>
      </dgm:prSet>
      <dgm:spPr/>
      <dgm:t>
        <a:bodyPr/>
        <a:lstStyle/>
        <a:p>
          <a:endParaRPr lang="es-ES"/>
        </a:p>
      </dgm:t>
    </dgm:pt>
    <dgm:pt modelId="{CA5DCA19-6926-4395-9A7D-6519A27C5659}" type="pres">
      <dgm:prSet presAssocID="{BB96108A-403B-4081-BD1F-4014DB59FBA0}" presName="hSp" presStyleCnt="0"/>
      <dgm:spPr/>
    </dgm:pt>
    <dgm:pt modelId="{83ABD571-9A8E-4C01-8F95-4855149BFF22}" type="pres">
      <dgm:prSet presAssocID="{883F70C8-DD1C-4A4D-BFF1-78CC4ED8A598}" presName="vertFlow" presStyleCnt="0"/>
      <dgm:spPr/>
    </dgm:pt>
    <dgm:pt modelId="{9CAA080E-D0DA-4B02-B0A6-6B8815DAA24B}" type="pres">
      <dgm:prSet presAssocID="{883F70C8-DD1C-4A4D-BFF1-78CC4ED8A598}" presName="header" presStyleLbl="node1" presStyleIdx="1" presStyleCnt="2"/>
      <dgm:spPr/>
      <dgm:t>
        <a:bodyPr/>
        <a:lstStyle/>
        <a:p>
          <a:endParaRPr lang="es-ES"/>
        </a:p>
      </dgm:t>
    </dgm:pt>
    <dgm:pt modelId="{62256410-258A-4983-BDF0-7E000C75AB8A}" type="pres">
      <dgm:prSet presAssocID="{B3067ED7-2EE3-4918-B9B5-0172723C691A}" presName="parTrans" presStyleLbl="sibTrans2D1" presStyleIdx="2" presStyleCnt="3"/>
      <dgm:spPr/>
      <dgm:t>
        <a:bodyPr/>
        <a:lstStyle/>
        <a:p>
          <a:endParaRPr lang="es-ES"/>
        </a:p>
      </dgm:t>
    </dgm:pt>
    <dgm:pt modelId="{C9546876-41C6-4FBA-AD85-1539B04C70CB}" type="pres">
      <dgm:prSet presAssocID="{D7BF36BB-2A2F-4457-933F-4487949641A9}" presName="child" presStyleLbl="alignAccFollowNode1" presStyleIdx="2" presStyleCnt="3">
        <dgm:presLayoutVars>
          <dgm:chMax val="0"/>
          <dgm:bulletEnabled val="1"/>
        </dgm:presLayoutVars>
      </dgm:prSet>
      <dgm:spPr/>
      <dgm:t>
        <a:bodyPr/>
        <a:lstStyle/>
        <a:p>
          <a:endParaRPr lang="es-ES"/>
        </a:p>
      </dgm:t>
    </dgm:pt>
  </dgm:ptLst>
  <dgm:cxnLst>
    <dgm:cxn modelId="{2A864F49-3494-48DB-93E9-3FCDA393EEB5}" srcId="{BB96108A-403B-4081-BD1F-4014DB59FBA0}" destId="{26EEF1CF-0DDC-4231-AA06-24C744E9586D}" srcOrd="1" destOrd="0" parTransId="{16DA919A-AA9D-41FC-8D6E-62F240B7875D}" sibTransId="{A677E65B-7B03-4915-88D1-30D0EF6D6B8A}"/>
    <dgm:cxn modelId="{E6071414-066A-48A3-A77F-F11C569E64D0}" type="presOf" srcId="{B3067ED7-2EE3-4918-B9B5-0172723C691A}" destId="{62256410-258A-4983-BDF0-7E000C75AB8A}" srcOrd="0" destOrd="0" presId="urn:microsoft.com/office/officeart/2005/8/layout/lProcess1"/>
    <dgm:cxn modelId="{DF69C688-8B24-41D7-B5CA-2ED4CE03353A}" type="presOf" srcId="{883F70C8-DD1C-4A4D-BFF1-78CC4ED8A598}" destId="{9CAA080E-D0DA-4B02-B0A6-6B8815DAA24B}" srcOrd="0" destOrd="0" presId="urn:microsoft.com/office/officeart/2005/8/layout/lProcess1"/>
    <dgm:cxn modelId="{F9ACA2F9-2767-482D-85DB-FB53648CCD9A}" type="presOf" srcId="{D7BF36BB-2A2F-4457-933F-4487949641A9}" destId="{C9546876-41C6-4FBA-AD85-1539B04C70CB}" srcOrd="0" destOrd="0" presId="urn:microsoft.com/office/officeart/2005/8/layout/lProcess1"/>
    <dgm:cxn modelId="{4F4D40A1-E336-4928-BB85-8392CB7BCCD7}" type="presOf" srcId="{0D7FB340-8EF1-4AE2-AB51-02491783387E}" destId="{85BD8F9F-3306-4BE4-B786-3A72D6185AB6}" srcOrd="0" destOrd="0" presId="urn:microsoft.com/office/officeart/2005/8/layout/lProcess1"/>
    <dgm:cxn modelId="{215BD7BE-404E-48C2-9016-443B6FE4EF68}" type="presOf" srcId="{943E71F7-BB6C-49EA-BEEA-294895710AFA}" destId="{F14C7C76-75DD-4A78-A749-1301FF3FE401}" srcOrd="0" destOrd="0" presId="urn:microsoft.com/office/officeart/2005/8/layout/lProcess1"/>
    <dgm:cxn modelId="{401E9E1E-5F6A-4E6F-A396-C8C5DE8DD256}" type="presOf" srcId="{C8FF77FA-B5E9-4172-BEB0-495DE0B3D76E}" destId="{F1D2498B-22F1-43DD-A96B-9C472949ED86}" srcOrd="0" destOrd="0" presId="urn:microsoft.com/office/officeart/2005/8/layout/lProcess1"/>
    <dgm:cxn modelId="{E4D6704C-F7AF-4929-BECD-96919A88FFE6}" srcId="{883F70C8-DD1C-4A4D-BFF1-78CC4ED8A598}" destId="{D7BF36BB-2A2F-4457-933F-4487949641A9}" srcOrd="0" destOrd="0" parTransId="{B3067ED7-2EE3-4918-B9B5-0172723C691A}" sibTransId="{6B849911-5B4B-4FCF-895E-E1D7782A74EC}"/>
    <dgm:cxn modelId="{32579B53-FB1C-4B9D-8B2B-5A1C5A685685}" srcId="{1934E648-2204-4224-8177-2592BC04BD47}" destId="{BB96108A-403B-4081-BD1F-4014DB59FBA0}" srcOrd="0" destOrd="0" parTransId="{D01D70A8-5330-4949-97A1-0EF115C76E6C}" sibTransId="{9DBD0AA5-8045-4415-B07B-F5859377509B}"/>
    <dgm:cxn modelId="{EDEC9A61-4419-439A-8217-1A8B90F169DC}" srcId="{BB96108A-403B-4081-BD1F-4014DB59FBA0}" destId="{C8FF77FA-B5E9-4172-BEB0-495DE0B3D76E}" srcOrd="0" destOrd="0" parTransId="{943E71F7-BB6C-49EA-BEEA-294895710AFA}" sibTransId="{0D7FB340-8EF1-4AE2-AB51-02491783387E}"/>
    <dgm:cxn modelId="{2911882D-EACE-4BDB-8100-E52A7598BC79}" type="presOf" srcId="{BB96108A-403B-4081-BD1F-4014DB59FBA0}" destId="{40E3FB2F-37B8-410D-9B6E-927684EB9765}" srcOrd="0" destOrd="0" presId="urn:microsoft.com/office/officeart/2005/8/layout/lProcess1"/>
    <dgm:cxn modelId="{C5E4692D-AA15-4D99-A0EA-0DDC5534768D}" srcId="{1934E648-2204-4224-8177-2592BC04BD47}" destId="{883F70C8-DD1C-4A4D-BFF1-78CC4ED8A598}" srcOrd="1" destOrd="0" parTransId="{590E148A-C848-4767-B170-0E7AA5C64739}" sibTransId="{4D3292F9-BFA8-4A2C-B91E-CC03E231F662}"/>
    <dgm:cxn modelId="{2F3FE8E8-7BC7-4BC4-878C-8E697ECB9B0D}" type="presOf" srcId="{26EEF1CF-0DDC-4231-AA06-24C744E9586D}" destId="{EC295BCC-66FC-47D5-927D-1B3B364C9AD9}" srcOrd="0" destOrd="0" presId="urn:microsoft.com/office/officeart/2005/8/layout/lProcess1"/>
    <dgm:cxn modelId="{29B3BBD2-2F7F-469D-A12B-5877EA4EF7DD}" type="presOf" srcId="{1934E648-2204-4224-8177-2592BC04BD47}" destId="{6FC6F48F-11A9-462B-BAB5-55150EAE4FD0}" srcOrd="0" destOrd="0" presId="urn:microsoft.com/office/officeart/2005/8/layout/lProcess1"/>
    <dgm:cxn modelId="{3FFDF9C5-D23A-46EA-BC73-F298A19260D0}" type="presParOf" srcId="{6FC6F48F-11A9-462B-BAB5-55150EAE4FD0}" destId="{F08D149E-8CE7-4FC8-9F7C-07DB220073E4}" srcOrd="0" destOrd="0" presId="urn:microsoft.com/office/officeart/2005/8/layout/lProcess1"/>
    <dgm:cxn modelId="{C3955B23-34F4-4B59-8BC1-AF2D46A73872}" type="presParOf" srcId="{F08D149E-8CE7-4FC8-9F7C-07DB220073E4}" destId="{40E3FB2F-37B8-410D-9B6E-927684EB9765}" srcOrd="0" destOrd="0" presId="urn:microsoft.com/office/officeart/2005/8/layout/lProcess1"/>
    <dgm:cxn modelId="{469BE660-067A-4375-B796-1075B3635286}" type="presParOf" srcId="{F08D149E-8CE7-4FC8-9F7C-07DB220073E4}" destId="{F14C7C76-75DD-4A78-A749-1301FF3FE401}" srcOrd="1" destOrd="0" presId="urn:microsoft.com/office/officeart/2005/8/layout/lProcess1"/>
    <dgm:cxn modelId="{DDF03725-ADFD-44EE-BEDA-7E72989B9C64}" type="presParOf" srcId="{F08D149E-8CE7-4FC8-9F7C-07DB220073E4}" destId="{F1D2498B-22F1-43DD-A96B-9C472949ED86}" srcOrd="2" destOrd="0" presId="urn:microsoft.com/office/officeart/2005/8/layout/lProcess1"/>
    <dgm:cxn modelId="{86F1BF70-C553-47C3-A513-07E881F5A3AE}" type="presParOf" srcId="{F08D149E-8CE7-4FC8-9F7C-07DB220073E4}" destId="{85BD8F9F-3306-4BE4-B786-3A72D6185AB6}" srcOrd="3" destOrd="0" presId="urn:microsoft.com/office/officeart/2005/8/layout/lProcess1"/>
    <dgm:cxn modelId="{1F6BFC55-A7B6-4048-871E-5B742B8DA3FB}" type="presParOf" srcId="{F08D149E-8CE7-4FC8-9F7C-07DB220073E4}" destId="{EC295BCC-66FC-47D5-927D-1B3B364C9AD9}" srcOrd="4" destOrd="0" presId="urn:microsoft.com/office/officeart/2005/8/layout/lProcess1"/>
    <dgm:cxn modelId="{AC7F906C-18F7-42EC-A4C1-77C318F5B333}" type="presParOf" srcId="{6FC6F48F-11A9-462B-BAB5-55150EAE4FD0}" destId="{CA5DCA19-6926-4395-9A7D-6519A27C5659}" srcOrd="1" destOrd="0" presId="urn:microsoft.com/office/officeart/2005/8/layout/lProcess1"/>
    <dgm:cxn modelId="{BC849056-F05B-45E0-8406-971BB0DEEF66}" type="presParOf" srcId="{6FC6F48F-11A9-462B-BAB5-55150EAE4FD0}" destId="{83ABD571-9A8E-4C01-8F95-4855149BFF22}" srcOrd="2" destOrd="0" presId="urn:microsoft.com/office/officeart/2005/8/layout/lProcess1"/>
    <dgm:cxn modelId="{77757DA1-CEBD-4898-9A9E-431D9474A65E}" type="presParOf" srcId="{83ABD571-9A8E-4C01-8F95-4855149BFF22}" destId="{9CAA080E-D0DA-4B02-B0A6-6B8815DAA24B}" srcOrd="0" destOrd="0" presId="urn:microsoft.com/office/officeart/2005/8/layout/lProcess1"/>
    <dgm:cxn modelId="{2704B8D3-1B66-4A84-A8F3-05EED27CE677}" type="presParOf" srcId="{83ABD571-9A8E-4C01-8F95-4855149BFF22}" destId="{62256410-258A-4983-BDF0-7E000C75AB8A}" srcOrd="1" destOrd="0" presId="urn:microsoft.com/office/officeart/2005/8/layout/lProcess1"/>
    <dgm:cxn modelId="{318BF7D7-173D-4599-BFA8-0730EC654F24}" type="presParOf" srcId="{83ABD571-9A8E-4C01-8F95-4855149BFF22}" destId="{C9546876-41C6-4FBA-AD85-1539B04C70CB}"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23497D-28F9-4E97-852E-D37F728B5912}" type="doc">
      <dgm:prSet loTypeId="urn:microsoft.com/office/officeart/2005/8/layout/process1" loCatId="process" qsTypeId="urn:microsoft.com/office/officeart/2005/8/quickstyle/simple1" qsCatId="simple" csTypeId="urn:microsoft.com/office/officeart/2005/8/colors/accent1_2" csCatId="accent1" phldr="1"/>
      <dgm:spPr/>
    </dgm:pt>
    <dgm:pt modelId="{07ED645F-7C0F-4D31-B473-8F49147BBE3B}">
      <dgm:prSet phldrT="[Texto]" custT="1"/>
      <dgm:spPr/>
      <dgm:t>
        <a:bodyPr/>
        <a:lstStyle/>
        <a:p>
          <a:r>
            <a:rPr lang="es-ES" sz="1200" dirty="0" smtClean="0"/>
            <a:t>2 personas de pie o paseando</a:t>
          </a:r>
          <a:endParaRPr lang="es-ES" sz="1200" dirty="0"/>
        </a:p>
      </dgm:t>
    </dgm:pt>
    <dgm:pt modelId="{D78BE172-C381-46AA-99FF-09286EDA421A}" type="parTrans" cxnId="{1FEDDF65-C9CF-4006-A6C8-DAFCE8286873}">
      <dgm:prSet/>
      <dgm:spPr/>
      <dgm:t>
        <a:bodyPr/>
        <a:lstStyle/>
        <a:p>
          <a:endParaRPr lang="es-ES" sz="1200"/>
        </a:p>
      </dgm:t>
    </dgm:pt>
    <dgm:pt modelId="{0F5F451C-9D8E-4505-B6AA-7C86CBE7BAE0}" type="sibTrans" cxnId="{1FEDDF65-C9CF-4006-A6C8-DAFCE8286873}">
      <dgm:prSet custT="1"/>
      <dgm:spPr/>
      <dgm:t>
        <a:bodyPr/>
        <a:lstStyle/>
        <a:p>
          <a:endParaRPr lang="es-ES" sz="1200"/>
        </a:p>
      </dgm:t>
    </dgm:pt>
    <dgm:pt modelId="{7FB0A880-001F-4C16-B1E0-025ACEA6D61F}">
      <dgm:prSet phldrT="[Texto]" custT="1"/>
      <dgm:spPr/>
      <dgm:t>
        <a:bodyPr/>
        <a:lstStyle/>
        <a:p>
          <a:r>
            <a:rPr lang="es-ES" sz="1200" dirty="0" smtClean="0"/>
            <a:t>3 personas comiendo</a:t>
          </a:r>
          <a:endParaRPr lang="es-ES" sz="1200" dirty="0"/>
        </a:p>
      </dgm:t>
    </dgm:pt>
    <dgm:pt modelId="{9FF62298-6AEB-46D7-A847-E4CF4F35DC9F}" type="parTrans" cxnId="{665E3C6F-C7D8-47A3-9239-1C4368B48ACB}">
      <dgm:prSet/>
      <dgm:spPr/>
      <dgm:t>
        <a:bodyPr/>
        <a:lstStyle/>
        <a:p>
          <a:endParaRPr lang="es-ES" sz="1200"/>
        </a:p>
      </dgm:t>
    </dgm:pt>
    <dgm:pt modelId="{A26F3E30-C934-47D0-BD77-94E8B30F31BB}" type="sibTrans" cxnId="{665E3C6F-C7D8-47A3-9239-1C4368B48ACB}">
      <dgm:prSet/>
      <dgm:spPr/>
      <dgm:t>
        <a:bodyPr/>
        <a:lstStyle/>
        <a:p>
          <a:endParaRPr lang="es-ES" sz="1200"/>
        </a:p>
      </dgm:t>
    </dgm:pt>
    <dgm:pt modelId="{401D1A9C-2927-46F1-9C9A-B55B2D2506C1}" type="pres">
      <dgm:prSet presAssocID="{9623497D-28F9-4E97-852E-D37F728B5912}" presName="Name0" presStyleCnt="0">
        <dgm:presLayoutVars>
          <dgm:dir/>
          <dgm:resizeHandles val="exact"/>
        </dgm:presLayoutVars>
      </dgm:prSet>
      <dgm:spPr/>
    </dgm:pt>
    <dgm:pt modelId="{FB5C9624-3315-4430-98A8-B8D7F85CFDF8}" type="pres">
      <dgm:prSet presAssocID="{07ED645F-7C0F-4D31-B473-8F49147BBE3B}" presName="node" presStyleLbl="node1" presStyleIdx="0" presStyleCnt="2">
        <dgm:presLayoutVars>
          <dgm:bulletEnabled val="1"/>
        </dgm:presLayoutVars>
      </dgm:prSet>
      <dgm:spPr/>
      <dgm:t>
        <a:bodyPr/>
        <a:lstStyle/>
        <a:p>
          <a:endParaRPr lang="es-ES"/>
        </a:p>
      </dgm:t>
    </dgm:pt>
    <dgm:pt modelId="{0E671843-DBD4-4267-B1A3-D444FA4546C8}" type="pres">
      <dgm:prSet presAssocID="{0F5F451C-9D8E-4505-B6AA-7C86CBE7BAE0}" presName="sibTrans" presStyleLbl="sibTrans2D1" presStyleIdx="0" presStyleCnt="1"/>
      <dgm:spPr/>
      <dgm:t>
        <a:bodyPr/>
        <a:lstStyle/>
        <a:p>
          <a:endParaRPr lang="es-ES"/>
        </a:p>
      </dgm:t>
    </dgm:pt>
    <dgm:pt modelId="{2FC8FBB2-1837-44C9-ABAA-1A72CBDBE150}" type="pres">
      <dgm:prSet presAssocID="{0F5F451C-9D8E-4505-B6AA-7C86CBE7BAE0}" presName="connectorText" presStyleLbl="sibTrans2D1" presStyleIdx="0" presStyleCnt="1"/>
      <dgm:spPr/>
      <dgm:t>
        <a:bodyPr/>
        <a:lstStyle/>
        <a:p>
          <a:endParaRPr lang="es-ES"/>
        </a:p>
      </dgm:t>
    </dgm:pt>
    <dgm:pt modelId="{EA9413A1-54AC-4EFD-B844-D3A8BD7B219B}" type="pres">
      <dgm:prSet presAssocID="{7FB0A880-001F-4C16-B1E0-025ACEA6D61F}" presName="node" presStyleLbl="node1" presStyleIdx="1" presStyleCnt="2">
        <dgm:presLayoutVars>
          <dgm:bulletEnabled val="1"/>
        </dgm:presLayoutVars>
      </dgm:prSet>
      <dgm:spPr/>
      <dgm:t>
        <a:bodyPr/>
        <a:lstStyle/>
        <a:p>
          <a:endParaRPr lang="es-ES"/>
        </a:p>
      </dgm:t>
    </dgm:pt>
  </dgm:ptLst>
  <dgm:cxnLst>
    <dgm:cxn modelId="{1FEDDF65-C9CF-4006-A6C8-DAFCE8286873}" srcId="{9623497D-28F9-4E97-852E-D37F728B5912}" destId="{07ED645F-7C0F-4D31-B473-8F49147BBE3B}" srcOrd="0" destOrd="0" parTransId="{D78BE172-C381-46AA-99FF-09286EDA421A}" sibTransId="{0F5F451C-9D8E-4505-B6AA-7C86CBE7BAE0}"/>
    <dgm:cxn modelId="{503E2266-D7EC-4FC9-A637-E0DD5C3788F4}" type="presOf" srcId="{0F5F451C-9D8E-4505-B6AA-7C86CBE7BAE0}" destId="{0E671843-DBD4-4267-B1A3-D444FA4546C8}" srcOrd="0" destOrd="0" presId="urn:microsoft.com/office/officeart/2005/8/layout/process1"/>
    <dgm:cxn modelId="{DCBB14E0-418D-4BFE-9D76-CA8DBB2DAFBE}" type="presOf" srcId="{7FB0A880-001F-4C16-B1E0-025ACEA6D61F}" destId="{EA9413A1-54AC-4EFD-B844-D3A8BD7B219B}" srcOrd="0" destOrd="0" presId="urn:microsoft.com/office/officeart/2005/8/layout/process1"/>
    <dgm:cxn modelId="{665E3C6F-C7D8-47A3-9239-1C4368B48ACB}" srcId="{9623497D-28F9-4E97-852E-D37F728B5912}" destId="{7FB0A880-001F-4C16-B1E0-025ACEA6D61F}" srcOrd="1" destOrd="0" parTransId="{9FF62298-6AEB-46D7-A847-E4CF4F35DC9F}" sibTransId="{A26F3E30-C934-47D0-BD77-94E8B30F31BB}"/>
    <dgm:cxn modelId="{E4FC2EC2-301C-408A-B25E-06E5B4B3EBA4}" type="presOf" srcId="{9623497D-28F9-4E97-852E-D37F728B5912}" destId="{401D1A9C-2927-46F1-9C9A-B55B2D2506C1}" srcOrd="0" destOrd="0" presId="urn:microsoft.com/office/officeart/2005/8/layout/process1"/>
    <dgm:cxn modelId="{C4E5FBD0-5EC8-4491-A4FA-4FAE18EE3673}" type="presOf" srcId="{0F5F451C-9D8E-4505-B6AA-7C86CBE7BAE0}" destId="{2FC8FBB2-1837-44C9-ABAA-1A72CBDBE150}" srcOrd="1" destOrd="0" presId="urn:microsoft.com/office/officeart/2005/8/layout/process1"/>
    <dgm:cxn modelId="{5D9E00E8-4233-4F0F-880A-FCA78700D380}" type="presOf" srcId="{07ED645F-7C0F-4D31-B473-8F49147BBE3B}" destId="{FB5C9624-3315-4430-98A8-B8D7F85CFDF8}" srcOrd="0" destOrd="0" presId="urn:microsoft.com/office/officeart/2005/8/layout/process1"/>
    <dgm:cxn modelId="{6AC14F76-B701-40CA-9224-4EEE48190A7C}" type="presParOf" srcId="{401D1A9C-2927-46F1-9C9A-B55B2D2506C1}" destId="{FB5C9624-3315-4430-98A8-B8D7F85CFDF8}" srcOrd="0" destOrd="0" presId="urn:microsoft.com/office/officeart/2005/8/layout/process1"/>
    <dgm:cxn modelId="{0C6AAA36-4429-416A-BB28-67A41537524C}" type="presParOf" srcId="{401D1A9C-2927-46F1-9C9A-B55B2D2506C1}" destId="{0E671843-DBD4-4267-B1A3-D444FA4546C8}" srcOrd="1" destOrd="0" presId="urn:microsoft.com/office/officeart/2005/8/layout/process1"/>
    <dgm:cxn modelId="{E121733A-006C-49D9-9BDD-EFC5E588A147}" type="presParOf" srcId="{0E671843-DBD4-4267-B1A3-D444FA4546C8}" destId="{2FC8FBB2-1837-44C9-ABAA-1A72CBDBE150}" srcOrd="0" destOrd="0" presId="urn:microsoft.com/office/officeart/2005/8/layout/process1"/>
    <dgm:cxn modelId="{7A72C2DF-0430-414C-821B-4DBBE608FCB5}" type="presParOf" srcId="{401D1A9C-2927-46F1-9C9A-B55B2D2506C1}" destId="{EA9413A1-54AC-4EFD-B844-D3A8BD7B219B}"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AF3A13-1F67-4578-A021-66EE732B35D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74DAEBF6-131B-430E-85A1-54D75110377D}">
      <dgm:prSet phldrT="[Texto]" custT="1"/>
      <dgm:spPr/>
      <dgm:t>
        <a:bodyPr/>
        <a:lstStyle/>
        <a:p>
          <a:r>
            <a:rPr lang="es-ES" sz="1200" dirty="0" smtClean="0"/>
            <a:t>2 personas de pie o caminando</a:t>
          </a:r>
          <a:endParaRPr lang="es-ES" sz="1200" dirty="0"/>
        </a:p>
      </dgm:t>
    </dgm:pt>
    <dgm:pt modelId="{D8D3699F-BCF5-4B0A-BFD5-5E115FF11E71}" type="parTrans" cxnId="{A6B2E82D-E04C-4B91-92E5-030BDF5076EA}">
      <dgm:prSet/>
      <dgm:spPr/>
      <dgm:t>
        <a:bodyPr/>
        <a:lstStyle/>
        <a:p>
          <a:endParaRPr lang="es-ES" sz="1200"/>
        </a:p>
      </dgm:t>
    </dgm:pt>
    <dgm:pt modelId="{65455C69-1461-4E6C-94BA-F58596CCD0D8}" type="sibTrans" cxnId="{A6B2E82D-E04C-4B91-92E5-030BDF5076EA}">
      <dgm:prSet/>
      <dgm:spPr/>
      <dgm:t>
        <a:bodyPr/>
        <a:lstStyle/>
        <a:p>
          <a:endParaRPr lang="es-ES" sz="1200"/>
        </a:p>
      </dgm:t>
    </dgm:pt>
    <dgm:pt modelId="{0CA6F7C0-9882-4565-9074-D72270D5E1DC}" type="pres">
      <dgm:prSet presAssocID="{8EAF3A13-1F67-4578-A021-66EE732B35D3}" presName="Name0" presStyleCnt="0">
        <dgm:presLayoutVars>
          <dgm:dir/>
          <dgm:animLvl val="lvl"/>
          <dgm:resizeHandles val="exact"/>
        </dgm:presLayoutVars>
      </dgm:prSet>
      <dgm:spPr/>
      <dgm:t>
        <a:bodyPr/>
        <a:lstStyle/>
        <a:p>
          <a:endParaRPr lang="es-ES"/>
        </a:p>
      </dgm:t>
    </dgm:pt>
    <dgm:pt modelId="{2B1B85F1-4E25-4055-B081-7577BF7F0359}" type="pres">
      <dgm:prSet presAssocID="{74DAEBF6-131B-430E-85A1-54D75110377D}" presName="vertFlow" presStyleCnt="0"/>
      <dgm:spPr/>
    </dgm:pt>
    <dgm:pt modelId="{6A3D78E3-0DBD-40D9-AC60-9BB82F22A005}" type="pres">
      <dgm:prSet presAssocID="{74DAEBF6-131B-430E-85A1-54D75110377D}" presName="header" presStyleLbl="node1" presStyleIdx="0" presStyleCnt="1"/>
      <dgm:spPr/>
      <dgm:t>
        <a:bodyPr/>
        <a:lstStyle/>
        <a:p>
          <a:endParaRPr lang="es-ES"/>
        </a:p>
      </dgm:t>
    </dgm:pt>
  </dgm:ptLst>
  <dgm:cxnLst>
    <dgm:cxn modelId="{8D0D0B22-EE31-45AA-9882-381088DA9948}" type="presOf" srcId="{74DAEBF6-131B-430E-85A1-54D75110377D}" destId="{6A3D78E3-0DBD-40D9-AC60-9BB82F22A005}" srcOrd="0" destOrd="0" presId="urn:microsoft.com/office/officeart/2005/8/layout/lProcess1"/>
    <dgm:cxn modelId="{E7509ADB-97EF-4265-81C4-1101531843C2}" type="presOf" srcId="{8EAF3A13-1F67-4578-A021-66EE732B35D3}" destId="{0CA6F7C0-9882-4565-9074-D72270D5E1DC}" srcOrd="0" destOrd="0" presId="urn:microsoft.com/office/officeart/2005/8/layout/lProcess1"/>
    <dgm:cxn modelId="{A6B2E82D-E04C-4B91-92E5-030BDF5076EA}" srcId="{8EAF3A13-1F67-4578-A021-66EE732B35D3}" destId="{74DAEBF6-131B-430E-85A1-54D75110377D}" srcOrd="0" destOrd="0" parTransId="{D8D3699F-BCF5-4B0A-BFD5-5E115FF11E71}" sibTransId="{65455C69-1461-4E6C-94BA-F58596CCD0D8}"/>
    <dgm:cxn modelId="{0A32B32A-B95B-43C4-A126-8B21B7255D63}" type="presParOf" srcId="{0CA6F7C0-9882-4565-9074-D72270D5E1DC}" destId="{2B1B85F1-4E25-4055-B081-7577BF7F0359}" srcOrd="0" destOrd="0" presId="urn:microsoft.com/office/officeart/2005/8/layout/lProcess1"/>
    <dgm:cxn modelId="{3D8311B0-FEBA-4740-A77B-F1539454E96A}" type="presParOf" srcId="{2B1B85F1-4E25-4055-B081-7577BF7F0359}" destId="{6A3D78E3-0DBD-40D9-AC60-9BB82F22A00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04B8E-0C16-4D19-B57E-4FBC43628912}"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mc:AlternateContent xmlns:mc="http://schemas.openxmlformats.org/markup-compatibility/2006" xmlns:a14="http://schemas.microsoft.com/office/drawing/2010/main">
      <mc:Choice Requires="a14">
        <dgm:pt modelId="{8851FDA3-A276-48EE-81AB-17D3CFA510A0}">
          <dgm:prSet phldrT="[Texto]" custT="1"/>
          <dgm:spPr/>
          <dgm:t>
            <a:bodyPr/>
            <a:lstStyle/>
            <a:p>
              <a:r>
                <a:rPr lang="es-ES_tradnl" sz="2000" dirty="0" smtClean="0">
                  <a:latin typeface="Arial" panose="020B0604020202020204" pitchFamily="34" charset="0"/>
                  <a:cs typeface="Arial" panose="020B0604020202020204" pitchFamily="34" charset="0"/>
                </a:rPr>
                <a:t>Realizar el balance térmico para una vivienda rural </a:t>
              </a:r>
              <a:r>
                <a:rPr lang="es-EC" sz="2000" dirty="0">
                  <a:latin typeface="Arial" panose="020B0604020202020204" pitchFamily="34" charset="0"/>
                  <a:cs typeface="Arial" panose="020B0604020202020204" pitchFamily="34" charset="0"/>
                </a:rPr>
                <a:t>de 54 </a:t>
              </a:r>
              <a14:m>
                <m:oMath xmlns:m="http://schemas.openxmlformats.org/officeDocument/2006/math">
                  <m:sSup>
                    <m:sSupPr>
                      <m:ctrlPr>
                        <a:rPr lang="es-ES" sz="2000" i="1">
                          <a:latin typeface="Cambria Math" panose="02040503050406030204" pitchFamily="18" charset="0"/>
                        </a:rPr>
                      </m:ctrlPr>
                    </m:sSupPr>
                    <m:e>
                      <m:r>
                        <a:rPr lang="es-EC" sz="2000" i="1">
                          <a:latin typeface="Cambria Math" panose="02040503050406030204" pitchFamily="18" charset="0"/>
                        </a:rPr>
                        <m:t>𝑚</m:t>
                      </m:r>
                    </m:e>
                    <m:sup>
                      <m:r>
                        <a:rPr lang="es-EC" sz="2000" i="1">
                          <a:latin typeface="Cambria Math" panose="02040503050406030204" pitchFamily="18" charset="0"/>
                        </a:rPr>
                        <m:t>2</m:t>
                      </m:r>
                    </m:sup>
                  </m:sSup>
                </m:oMath>
              </a14:m>
              <a:r>
                <a:rPr lang="es-EC" sz="2000" dirty="0" smtClean="0">
                  <a:latin typeface="Arial" panose="020B0604020202020204" pitchFamily="34" charset="0"/>
                  <a:cs typeface="Arial" panose="020B0604020202020204" pitchFamily="34" charset="0"/>
                </a:rPr>
                <a:t> </a:t>
              </a:r>
              <a:r>
                <a:rPr lang="es-ES_tradnl" sz="2000" dirty="0" smtClean="0">
                  <a:latin typeface="Arial" panose="020B0604020202020204" pitchFamily="34" charset="0"/>
                  <a:cs typeface="Arial" panose="020B0604020202020204" pitchFamily="34" charset="0"/>
                </a:rPr>
                <a:t>que brinde confort a sus habitantes.</a:t>
              </a:r>
              <a:endParaRPr lang="es-ES" sz="2000" dirty="0">
                <a:latin typeface="Arial" panose="020B0604020202020204" pitchFamily="34" charset="0"/>
                <a:cs typeface="Arial" panose="020B0604020202020204" pitchFamily="34" charset="0"/>
              </a:endParaRPr>
            </a:p>
          </dgm:t>
        </dgm:pt>
      </mc:Choice>
      <mc:Fallback xmlns="">
        <dgm:pt modelId="{8851FDA3-A276-48EE-81AB-17D3CFA510A0}">
          <dgm:prSet phldrT="[Texto]" custT="1"/>
          <dgm:spPr/>
          <dgm:t>
            <a:bodyPr/>
            <a:lstStyle/>
            <a:p>
              <a:r>
                <a:rPr lang="es-ES_tradnl" sz="2000" dirty="0" smtClean="0">
                  <a:latin typeface="Arial" panose="020B0604020202020204" pitchFamily="34" charset="0"/>
                  <a:cs typeface="Arial" panose="020B0604020202020204" pitchFamily="34" charset="0"/>
                </a:rPr>
                <a:t>Realizar el balance térmico para una vivienda rural </a:t>
              </a:r>
              <a:r>
                <a:rPr lang="es-EC" sz="2000" dirty="0">
                  <a:latin typeface="Arial" panose="020B0604020202020204" pitchFamily="34" charset="0"/>
                  <a:cs typeface="Arial" panose="020B0604020202020204" pitchFamily="34" charset="0"/>
                </a:rPr>
                <a:t>de 54 </a:t>
              </a:r>
              <a:r>
                <a:rPr lang="es-EC" sz="2000" i="0">
                  <a:latin typeface="Cambria Math" panose="02040503050406030204" pitchFamily="18" charset="0"/>
                </a:rPr>
                <a:t>𝑚</a:t>
              </a:r>
              <a:r>
                <a:rPr lang="es-ES" sz="2000" i="0">
                  <a:latin typeface="Cambria Math" panose="02040503050406030204" pitchFamily="18" charset="0"/>
                </a:rPr>
                <a:t>^</a:t>
              </a:r>
              <a:r>
                <a:rPr lang="es-EC" sz="2000" i="0">
                  <a:latin typeface="Cambria Math" panose="02040503050406030204" pitchFamily="18" charset="0"/>
                </a:rPr>
                <a:t>2</a:t>
              </a:r>
              <a:r>
                <a:rPr lang="es-EC" sz="2000" dirty="0" smtClean="0">
                  <a:latin typeface="Arial" panose="020B0604020202020204" pitchFamily="34" charset="0"/>
                  <a:cs typeface="Arial" panose="020B0604020202020204" pitchFamily="34" charset="0"/>
                </a:rPr>
                <a:t> </a:t>
              </a:r>
              <a:r>
                <a:rPr lang="es-ES_tradnl" sz="2000" dirty="0" smtClean="0">
                  <a:latin typeface="Arial" panose="020B0604020202020204" pitchFamily="34" charset="0"/>
                  <a:cs typeface="Arial" panose="020B0604020202020204" pitchFamily="34" charset="0"/>
                </a:rPr>
                <a:t>que brinde confort a sus habitantes.</a:t>
              </a:r>
              <a:endParaRPr lang="es-ES" sz="2000" dirty="0">
                <a:latin typeface="Arial" panose="020B0604020202020204" pitchFamily="34" charset="0"/>
                <a:cs typeface="Arial" panose="020B0604020202020204" pitchFamily="34" charset="0"/>
              </a:endParaRPr>
            </a:p>
          </dgm:t>
        </dgm:pt>
      </mc:Fallback>
    </mc:AlternateContent>
    <dgm:pt modelId="{59942CB5-F99F-4F37-AA60-2C222797B691}" type="parTrans" cxnId="{BE970B8F-AAD1-4F19-BDB9-ECFE6CF01F43}">
      <dgm:prSet/>
      <dgm:spPr/>
      <dgm:t>
        <a:bodyPr/>
        <a:lstStyle/>
        <a:p>
          <a:endParaRPr lang="es-ES"/>
        </a:p>
      </dgm:t>
    </dgm:pt>
    <dgm:pt modelId="{0A73B4A6-EE73-48B7-8B74-94344FB498F2}" type="sibTrans" cxnId="{BE970B8F-AAD1-4F19-BDB9-ECFE6CF01F43}">
      <dgm:prSet/>
      <dgm:spPr/>
      <dgm:t>
        <a:bodyPr/>
        <a:lstStyle/>
        <a:p>
          <a:endParaRPr lang="es-ES"/>
        </a:p>
      </dgm:t>
    </dgm:pt>
    <dgm:pt modelId="{CC0E4F25-E295-436A-A414-A3852BF0337E}">
      <dgm:prSet phldrT="[Texto]" custT="1"/>
      <dgm:spPr/>
      <dgm:t>
        <a:bodyPr/>
        <a:lstStyle/>
        <a:p>
          <a:r>
            <a:rPr lang="es-ES_tradnl" sz="2000" dirty="0" smtClean="0">
              <a:latin typeface="Arial" panose="020B0604020202020204" pitchFamily="34" charset="0"/>
              <a:cs typeface="Arial" panose="020B0604020202020204" pitchFamily="34" charset="0"/>
            </a:rPr>
            <a:t>Determinar los parámetros característicos del intercambiador de calor</a:t>
          </a:r>
          <a:r>
            <a:rPr lang="es-ES_tradnl" sz="1800" dirty="0" smtClean="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95B89011-7BBD-46B7-BFCC-BE91E9658858}" type="parTrans" cxnId="{6A7DFB94-4A57-4E8F-BA4C-D965E1971969}">
      <dgm:prSet/>
      <dgm:spPr/>
      <dgm:t>
        <a:bodyPr/>
        <a:lstStyle/>
        <a:p>
          <a:endParaRPr lang="es-ES"/>
        </a:p>
      </dgm:t>
    </dgm:pt>
    <dgm:pt modelId="{75EB8AB2-162C-4870-986E-DF595FB32E17}" type="sibTrans" cxnId="{6A7DFB94-4A57-4E8F-BA4C-D965E1971969}">
      <dgm:prSet/>
      <dgm:spPr/>
      <dgm:t>
        <a:bodyPr/>
        <a:lstStyle/>
        <a:p>
          <a:endParaRPr lang="es-ES"/>
        </a:p>
      </dgm:t>
    </dgm:pt>
    <dgm:pt modelId="{FF975CAE-5678-452E-AA29-E19A0D9D7A5F}">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2000" dirty="0" smtClean="0">
              <a:latin typeface="Arial" panose="020B0604020202020204" pitchFamily="34" charset="0"/>
              <a:cs typeface="Arial" panose="020B0604020202020204" pitchFamily="34" charset="0"/>
            </a:rPr>
            <a:t>Realizar pruebas de funcionamiento.</a:t>
          </a:r>
          <a:endParaRPr lang="es-ES" sz="2000" dirty="0">
            <a:latin typeface="Arial" panose="020B0604020202020204" pitchFamily="34" charset="0"/>
            <a:cs typeface="Arial" panose="020B0604020202020204" pitchFamily="34" charset="0"/>
          </a:endParaRPr>
        </a:p>
      </dgm:t>
    </dgm:pt>
    <dgm:pt modelId="{BF5E993D-F281-456D-9F16-EF70998C63B5}" type="sibTrans" cxnId="{FBDFBB68-35EE-448C-8470-B2677D88C67C}">
      <dgm:prSet/>
      <dgm:spPr/>
      <dgm:t>
        <a:bodyPr/>
        <a:lstStyle/>
        <a:p>
          <a:endParaRPr lang="es-ES"/>
        </a:p>
      </dgm:t>
    </dgm:pt>
    <dgm:pt modelId="{A62D2169-0530-4343-8E4A-3B6C26E27941}" type="parTrans" cxnId="{FBDFBB68-35EE-448C-8470-B2677D88C67C}">
      <dgm:prSet/>
      <dgm:spPr/>
      <dgm:t>
        <a:bodyPr/>
        <a:lstStyle/>
        <a:p>
          <a:endParaRPr lang="es-ES"/>
        </a:p>
      </dgm:t>
    </dgm:pt>
    <dgm:pt modelId="{738FA6D1-9CFD-40C8-A4B8-9A2498FBBFF7}" type="pres">
      <dgm:prSet presAssocID="{32304B8E-0C16-4D19-B57E-4FBC43628912}" presName="linear" presStyleCnt="0">
        <dgm:presLayoutVars>
          <dgm:dir/>
          <dgm:animLvl val="lvl"/>
          <dgm:resizeHandles val="exact"/>
        </dgm:presLayoutVars>
      </dgm:prSet>
      <dgm:spPr/>
      <dgm:t>
        <a:bodyPr/>
        <a:lstStyle/>
        <a:p>
          <a:endParaRPr lang="es-ES"/>
        </a:p>
      </dgm:t>
    </dgm:pt>
    <dgm:pt modelId="{CBEFE57F-2830-4D5A-B9F3-C47EB4D842F3}" type="pres">
      <dgm:prSet presAssocID="{8851FDA3-A276-48EE-81AB-17D3CFA510A0}" presName="parentLin" presStyleCnt="0"/>
      <dgm:spPr/>
      <dgm:t>
        <a:bodyPr/>
        <a:lstStyle/>
        <a:p>
          <a:endParaRPr lang="es-ES"/>
        </a:p>
      </dgm:t>
    </dgm:pt>
    <dgm:pt modelId="{B696EB9E-CD11-4B2C-893E-F35789AE8F53}" type="pres">
      <dgm:prSet presAssocID="{8851FDA3-A276-48EE-81AB-17D3CFA510A0}" presName="parentLeftMargin" presStyleLbl="node1" presStyleIdx="0" presStyleCnt="3"/>
      <dgm:spPr/>
      <dgm:t>
        <a:bodyPr/>
        <a:lstStyle/>
        <a:p>
          <a:endParaRPr lang="es-ES"/>
        </a:p>
      </dgm:t>
    </dgm:pt>
    <dgm:pt modelId="{0551C45D-2CBB-4A7F-8EE8-0B283C342521}" type="pres">
      <dgm:prSet presAssocID="{8851FDA3-A276-48EE-81AB-17D3CFA510A0}" presName="parentText" presStyleLbl="node1" presStyleIdx="0" presStyleCnt="3" custScaleX="142857" custScaleY="59336">
        <dgm:presLayoutVars>
          <dgm:chMax val="0"/>
          <dgm:bulletEnabled val="1"/>
        </dgm:presLayoutVars>
      </dgm:prSet>
      <dgm:spPr/>
      <dgm:t>
        <a:bodyPr/>
        <a:lstStyle/>
        <a:p>
          <a:endParaRPr lang="es-ES"/>
        </a:p>
      </dgm:t>
    </dgm:pt>
    <dgm:pt modelId="{D2BC0FF8-B423-45CA-BFAE-822888D6BB1F}" type="pres">
      <dgm:prSet presAssocID="{8851FDA3-A276-48EE-81AB-17D3CFA510A0}" presName="negativeSpace" presStyleCnt="0"/>
      <dgm:spPr/>
      <dgm:t>
        <a:bodyPr/>
        <a:lstStyle/>
        <a:p>
          <a:endParaRPr lang="es-ES"/>
        </a:p>
      </dgm:t>
    </dgm:pt>
    <dgm:pt modelId="{1C7E88B3-1A75-4BF0-ACB8-2BE81C9E6315}" type="pres">
      <dgm:prSet presAssocID="{8851FDA3-A276-48EE-81AB-17D3CFA510A0}" presName="childText" presStyleLbl="conFgAcc1" presStyleIdx="0" presStyleCnt="3">
        <dgm:presLayoutVars>
          <dgm:bulletEnabled val="1"/>
        </dgm:presLayoutVars>
      </dgm:prSet>
      <dgm:spPr/>
      <dgm:t>
        <a:bodyPr/>
        <a:lstStyle/>
        <a:p>
          <a:endParaRPr lang="es-ES"/>
        </a:p>
      </dgm:t>
    </dgm:pt>
    <dgm:pt modelId="{27A23221-4E1D-41B1-BAF1-0F5F23C41A8C}" type="pres">
      <dgm:prSet presAssocID="{0A73B4A6-EE73-48B7-8B74-94344FB498F2}" presName="spaceBetweenRectangles" presStyleCnt="0"/>
      <dgm:spPr/>
      <dgm:t>
        <a:bodyPr/>
        <a:lstStyle/>
        <a:p>
          <a:endParaRPr lang="es-ES"/>
        </a:p>
      </dgm:t>
    </dgm:pt>
    <dgm:pt modelId="{0057FC15-D1A9-4ECF-9832-C3EB7FE2AB62}" type="pres">
      <dgm:prSet presAssocID="{CC0E4F25-E295-436A-A414-A3852BF0337E}" presName="parentLin" presStyleCnt="0"/>
      <dgm:spPr/>
      <dgm:t>
        <a:bodyPr/>
        <a:lstStyle/>
        <a:p>
          <a:endParaRPr lang="es-ES"/>
        </a:p>
      </dgm:t>
    </dgm:pt>
    <dgm:pt modelId="{527E7033-68BB-4C6B-8112-809E29D29FC5}" type="pres">
      <dgm:prSet presAssocID="{CC0E4F25-E295-436A-A414-A3852BF0337E}" presName="parentLeftMargin" presStyleLbl="node1" presStyleIdx="0" presStyleCnt="3"/>
      <dgm:spPr/>
      <dgm:t>
        <a:bodyPr/>
        <a:lstStyle/>
        <a:p>
          <a:endParaRPr lang="es-ES"/>
        </a:p>
      </dgm:t>
    </dgm:pt>
    <dgm:pt modelId="{9679E5D0-07A5-4389-8D88-ACE801897BFD}" type="pres">
      <dgm:prSet presAssocID="{CC0E4F25-E295-436A-A414-A3852BF0337E}" presName="parentText" presStyleLbl="node1" presStyleIdx="1" presStyleCnt="3" custScaleX="142857" custScaleY="66852" custLinFactNeighborX="-1349" custLinFactNeighborY="-21965">
        <dgm:presLayoutVars>
          <dgm:chMax val="0"/>
          <dgm:bulletEnabled val="1"/>
        </dgm:presLayoutVars>
      </dgm:prSet>
      <dgm:spPr>
        <a:prstGeom prst="roundRect">
          <a:avLst/>
        </a:prstGeom>
      </dgm:spPr>
      <dgm:t>
        <a:bodyPr/>
        <a:lstStyle/>
        <a:p>
          <a:endParaRPr lang="es-ES"/>
        </a:p>
      </dgm:t>
    </dgm:pt>
    <dgm:pt modelId="{FE586D45-1A57-4DAA-83F4-BB61A2711913}" type="pres">
      <dgm:prSet presAssocID="{CC0E4F25-E295-436A-A414-A3852BF0337E}" presName="negativeSpace" presStyleCnt="0"/>
      <dgm:spPr/>
      <dgm:t>
        <a:bodyPr/>
        <a:lstStyle/>
        <a:p>
          <a:endParaRPr lang="es-ES"/>
        </a:p>
      </dgm:t>
    </dgm:pt>
    <dgm:pt modelId="{925B601B-9433-485F-8E97-1F8E46130604}" type="pres">
      <dgm:prSet presAssocID="{CC0E4F25-E295-436A-A414-A3852BF0337E}" presName="childText" presStyleLbl="conFgAcc1" presStyleIdx="1" presStyleCnt="3">
        <dgm:presLayoutVars>
          <dgm:bulletEnabled val="1"/>
        </dgm:presLayoutVars>
      </dgm:prSet>
      <dgm:spPr/>
      <dgm:t>
        <a:bodyPr/>
        <a:lstStyle/>
        <a:p>
          <a:endParaRPr lang="es-ES"/>
        </a:p>
      </dgm:t>
    </dgm:pt>
    <dgm:pt modelId="{D461560D-6925-4516-8910-F9CEBDF9D38A}" type="pres">
      <dgm:prSet presAssocID="{75EB8AB2-162C-4870-986E-DF595FB32E17}" presName="spaceBetweenRectangles" presStyleCnt="0"/>
      <dgm:spPr/>
      <dgm:t>
        <a:bodyPr/>
        <a:lstStyle/>
        <a:p>
          <a:endParaRPr lang="es-ES"/>
        </a:p>
      </dgm:t>
    </dgm:pt>
    <dgm:pt modelId="{18C7815F-3FDB-4B06-B70F-9614F1634B4A}" type="pres">
      <dgm:prSet presAssocID="{FF975CAE-5678-452E-AA29-E19A0D9D7A5F}" presName="parentLin" presStyleCnt="0"/>
      <dgm:spPr/>
      <dgm:t>
        <a:bodyPr/>
        <a:lstStyle/>
        <a:p>
          <a:endParaRPr lang="es-ES"/>
        </a:p>
      </dgm:t>
    </dgm:pt>
    <dgm:pt modelId="{2ABB8595-1B24-4399-8C42-52B1F6DA9429}" type="pres">
      <dgm:prSet presAssocID="{FF975CAE-5678-452E-AA29-E19A0D9D7A5F}" presName="parentLeftMargin" presStyleLbl="node1" presStyleIdx="1" presStyleCnt="3"/>
      <dgm:spPr/>
      <dgm:t>
        <a:bodyPr/>
        <a:lstStyle/>
        <a:p>
          <a:endParaRPr lang="es-ES"/>
        </a:p>
      </dgm:t>
    </dgm:pt>
    <dgm:pt modelId="{84A7C996-8994-4D0D-8C4F-A7A46FDE2BD3}" type="pres">
      <dgm:prSet presAssocID="{FF975CAE-5678-452E-AA29-E19A0D9D7A5F}" presName="parentText" presStyleLbl="node1" presStyleIdx="2" presStyleCnt="3" custScaleX="137886" custScaleY="43293" custLinFactNeighborX="42497" custLinFactNeighborY="-62981">
        <dgm:presLayoutVars>
          <dgm:chMax val="0"/>
          <dgm:bulletEnabled val="1"/>
        </dgm:presLayoutVars>
      </dgm:prSet>
      <dgm:spPr/>
      <dgm:t>
        <a:bodyPr/>
        <a:lstStyle/>
        <a:p>
          <a:endParaRPr lang="es-ES"/>
        </a:p>
      </dgm:t>
    </dgm:pt>
    <dgm:pt modelId="{2CD22B88-883A-4E33-B111-6C5487F2FCA2}" type="pres">
      <dgm:prSet presAssocID="{FF975CAE-5678-452E-AA29-E19A0D9D7A5F}" presName="negativeSpace" presStyleCnt="0"/>
      <dgm:spPr/>
      <dgm:t>
        <a:bodyPr/>
        <a:lstStyle/>
        <a:p>
          <a:endParaRPr lang="es-ES"/>
        </a:p>
      </dgm:t>
    </dgm:pt>
    <dgm:pt modelId="{9689AAC9-06CA-4261-AEA4-8CA408DC8A3D}" type="pres">
      <dgm:prSet presAssocID="{FF975CAE-5678-452E-AA29-E19A0D9D7A5F}" presName="childText" presStyleLbl="conFgAcc1" presStyleIdx="2" presStyleCnt="3" custScaleY="86627" custLinFactNeighborX="10781" custLinFactNeighborY="10272">
        <dgm:presLayoutVars>
          <dgm:bulletEnabled val="1"/>
        </dgm:presLayoutVars>
      </dgm:prSet>
      <dgm:spPr/>
      <dgm:t>
        <a:bodyPr/>
        <a:lstStyle/>
        <a:p>
          <a:endParaRPr lang="es-ES"/>
        </a:p>
      </dgm:t>
    </dgm:pt>
  </dgm:ptLst>
  <dgm:cxnLst>
    <dgm:cxn modelId="{26A5CE50-214A-43EB-BC36-E8DD87292654}" type="presOf" srcId="{8851FDA3-A276-48EE-81AB-17D3CFA510A0}" destId="{0551C45D-2CBB-4A7F-8EE8-0B283C342521}" srcOrd="1" destOrd="0" presId="urn:microsoft.com/office/officeart/2005/8/layout/list1"/>
    <dgm:cxn modelId="{947B3AF8-F7EE-4F4B-B5A1-98B238C588B6}" type="presOf" srcId="{CC0E4F25-E295-436A-A414-A3852BF0337E}" destId="{527E7033-68BB-4C6B-8112-809E29D29FC5}" srcOrd="0" destOrd="0" presId="urn:microsoft.com/office/officeart/2005/8/layout/list1"/>
    <dgm:cxn modelId="{BE970B8F-AAD1-4F19-BDB9-ECFE6CF01F43}" srcId="{32304B8E-0C16-4D19-B57E-4FBC43628912}" destId="{8851FDA3-A276-48EE-81AB-17D3CFA510A0}" srcOrd="0" destOrd="0" parTransId="{59942CB5-F99F-4F37-AA60-2C222797B691}" sibTransId="{0A73B4A6-EE73-48B7-8B74-94344FB498F2}"/>
    <dgm:cxn modelId="{6A7DFB94-4A57-4E8F-BA4C-D965E1971969}" srcId="{32304B8E-0C16-4D19-B57E-4FBC43628912}" destId="{CC0E4F25-E295-436A-A414-A3852BF0337E}" srcOrd="1" destOrd="0" parTransId="{95B89011-7BBD-46B7-BFCC-BE91E9658858}" sibTransId="{75EB8AB2-162C-4870-986E-DF595FB32E17}"/>
    <dgm:cxn modelId="{7631FC50-0BD7-47C8-B17F-E17397C497E5}" type="presOf" srcId="{32304B8E-0C16-4D19-B57E-4FBC43628912}" destId="{738FA6D1-9CFD-40C8-A4B8-9A2498FBBFF7}" srcOrd="0" destOrd="0" presId="urn:microsoft.com/office/officeart/2005/8/layout/list1"/>
    <dgm:cxn modelId="{3D9048FD-047A-4F8E-BDEC-A4D17F3C57F0}" type="presOf" srcId="{CC0E4F25-E295-436A-A414-A3852BF0337E}" destId="{9679E5D0-07A5-4389-8D88-ACE801897BFD}" srcOrd="1" destOrd="0" presId="urn:microsoft.com/office/officeart/2005/8/layout/list1"/>
    <dgm:cxn modelId="{FBDFBB68-35EE-448C-8470-B2677D88C67C}" srcId="{32304B8E-0C16-4D19-B57E-4FBC43628912}" destId="{FF975CAE-5678-452E-AA29-E19A0D9D7A5F}" srcOrd="2" destOrd="0" parTransId="{A62D2169-0530-4343-8E4A-3B6C26E27941}" sibTransId="{BF5E993D-F281-456D-9F16-EF70998C63B5}"/>
    <dgm:cxn modelId="{7F0C5C62-BB20-4A5F-910E-55F562CDE73A}" type="presOf" srcId="{FF975CAE-5678-452E-AA29-E19A0D9D7A5F}" destId="{2ABB8595-1B24-4399-8C42-52B1F6DA9429}" srcOrd="0" destOrd="0" presId="urn:microsoft.com/office/officeart/2005/8/layout/list1"/>
    <dgm:cxn modelId="{5E249115-7CC9-486B-B090-CBB2C685A42D}" type="presOf" srcId="{FF975CAE-5678-452E-AA29-E19A0D9D7A5F}" destId="{84A7C996-8994-4D0D-8C4F-A7A46FDE2BD3}" srcOrd="1" destOrd="0" presId="urn:microsoft.com/office/officeart/2005/8/layout/list1"/>
    <dgm:cxn modelId="{160810A2-5B09-481E-B9F8-0B367E476BA8}" type="presOf" srcId="{8851FDA3-A276-48EE-81AB-17D3CFA510A0}" destId="{B696EB9E-CD11-4B2C-893E-F35789AE8F53}" srcOrd="0" destOrd="0" presId="urn:microsoft.com/office/officeart/2005/8/layout/list1"/>
    <dgm:cxn modelId="{16B52435-7225-423F-AA34-DD954969A277}" type="presParOf" srcId="{738FA6D1-9CFD-40C8-A4B8-9A2498FBBFF7}" destId="{CBEFE57F-2830-4D5A-B9F3-C47EB4D842F3}" srcOrd="0" destOrd="0" presId="urn:microsoft.com/office/officeart/2005/8/layout/list1"/>
    <dgm:cxn modelId="{C5650341-F9BE-4B94-9814-EC09A5EE40A7}" type="presParOf" srcId="{CBEFE57F-2830-4D5A-B9F3-C47EB4D842F3}" destId="{B696EB9E-CD11-4B2C-893E-F35789AE8F53}" srcOrd="0" destOrd="0" presId="urn:microsoft.com/office/officeart/2005/8/layout/list1"/>
    <dgm:cxn modelId="{8FF8E66E-A256-477A-AA5C-D1D961138AF4}" type="presParOf" srcId="{CBEFE57F-2830-4D5A-B9F3-C47EB4D842F3}" destId="{0551C45D-2CBB-4A7F-8EE8-0B283C342521}" srcOrd="1" destOrd="0" presId="urn:microsoft.com/office/officeart/2005/8/layout/list1"/>
    <dgm:cxn modelId="{302BE272-2554-4353-9675-6806A5493508}" type="presParOf" srcId="{738FA6D1-9CFD-40C8-A4B8-9A2498FBBFF7}" destId="{D2BC0FF8-B423-45CA-BFAE-822888D6BB1F}" srcOrd="1" destOrd="0" presId="urn:microsoft.com/office/officeart/2005/8/layout/list1"/>
    <dgm:cxn modelId="{D764A8E2-6E30-44C9-9B40-7DE52AEB3315}" type="presParOf" srcId="{738FA6D1-9CFD-40C8-A4B8-9A2498FBBFF7}" destId="{1C7E88B3-1A75-4BF0-ACB8-2BE81C9E6315}" srcOrd="2" destOrd="0" presId="urn:microsoft.com/office/officeart/2005/8/layout/list1"/>
    <dgm:cxn modelId="{13924DCF-02F8-43C1-858A-98ADAD6FAB86}" type="presParOf" srcId="{738FA6D1-9CFD-40C8-A4B8-9A2498FBBFF7}" destId="{27A23221-4E1D-41B1-BAF1-0F5F23C41A8C}" srcOrd="3" destOrd="0" presId="urn:microsoft.com/office/officeart/2005/8/layout/list1"/>
    <dgm:cxn modelId="{7BBD854C-70CA-41A2-92C9-EF95C69379F7}" type="presParOf" srcId="{738FA6D1-9CFD-40C8-A4B8-9A2498FBBFF7}" destId="{0057FC15-D1A9-4ECF-9832-C3EB7FE2AB62}" srcOrd="4" destOrd="0" presId="urn:microsoft.com/office/officeart/2005/8/layout/list1"/>
    <dgm:cxn modelId="{D1FA5A16-E83C-4228-AEC7-65BCED203ABF}" type="presParOf" srcId="{0057FC15-D1A9-4ECF-9832-C3EB7FE2AB62}" destId="{527E7033-68BB-4C6B-8112-809E29D29FC5}" srcOrd="0" destOrd="0" presId="urn:microsoft.com/office/officeart/2005/8/layout/list1"/>
    <dgm:cxn modelId="{F6703363-8397-4EE8-833F-CB14D64FE36D}" type="presParOf" srcId="{0057FC15-D1A9-4ECF-9832-C3EB7FE2AB62}" destId="{9679E5D0-07A5-4389-8D88-ACE801897BFD}" srcOrd="1" destOrd="0" presId="urn:microsoft.com/office/officeart/2005/8/layout/list1"/>
    <dgm:cxn modelId="{2C1CF8EC-1254-4AB2-978C-7AF4C685304C}" type="presParOf" srcId="{738FA6D1-9CFD-40C8-A4B8-9A2498FBBFF7}" destId="{FE586D45-1A57-4DAA-83F4-BB61A2711913}" srcOrd="5" destOrd="0" presId="urn:microsoft.com/office/officeart/2005/8/layout/list1"/>
    <dgm:cxn modelId="{A7C70C3B-FFAE-4915-B288-36BD3768B34F}" type="presParOf" srcId="{738FA6D1-9CFD-40C8-A4B8-9A2498FBBFF7}" destId="{925B601B-9433-485F-8E97-1F8E46130604}" srcOrd="6" destOrd="0" presId="urn:microsoft.com/office/officeart/2005/8/layout/list1"/>
    <dgm:cxn modelId="{B99C32EA-AFF2-4F1F-BABE-168FBC64067B}" type="presParOf" srcId="{738FA6D1-9CFD-40C8-A4B8-9A2498FBBFF7}" destId="{D461560D-6925-4516-8910-F9CEBDF9D38A}" srcOrd="7" destOrd="0" presId="urn:microsoft.com/office/officeart/2005/8/layout/list1"/>
    <dgm:cxn modelId="{A31DA4A6-A4F9-4F9D-81C6-E356E08FEB40}" type="presParOf" srcId="{738FA6D1-9CFD-40C8-A4B8-9A2498FBBFF7}" destId="{18C7815F-3FDB-4B06-B70F-9614F1634B4A}" srcOrd="8" destOrd="0" presId="urn:microsoft.com/office/officeart/2005/8/layout/list1"/>
    <dgm:cxn modelId="{5C9FDE54-6695-430A-8677-574E728584EF}" type="presParOf" srcId="{18C7815F-3FDB-4B06-B70F-9614F1634B4A}" destId="{2ABB8595-1B24-4399-8C42-52B1F6DA9429}" srcOrd="0" destOrd="0" presId="urn:microsoft.com/office/officeart/2005/8/layout/list1"/>
    <dgm:cxn modelId="{56612AB7-00EC-42D1-85C7-15E545ACDD03}" type="presParOf" srcId="{18C7815F-3FDB-4B06-B70F-9614F1634B4A}" destId="{84A7C996-8994-4D0D-8C4F-A7A46FDE2BD3}" srcOrd="1" destOrd="0" presId="urn:microsoft.com/office/officeart/2005/8/layout/list1"/>
    <dgm:cxn modelId="{FFE95CF2-B2DC-44A2-90B1-1C4EF3B855DE}" type="presParOf" srcId="{738FA6D1-9CFD-40C8-A4B8-9A2498FBBFF7}" destId="{2CD22B88-883A-4E33-B111-6C5487F2FCA2}" srcOrd="9" destOrd="0" presId="urn:microsoft.com/office/officeart/2005/8/layout/list1"/>
    <dgm:cxn modelId="{5C790DCC-A6B2-4966-8E25-A10EEB561DF4}" type="presParOf" srcId="{738FA6D1-9CFD-40C8-A4B8-9A2498FBBFF7}" destId="{9689AAC9-06CA-4261-AEA4-8CA408DC8A3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EDAA2E-FE53-4FD7-9334-D0A79345A23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224C3821-A3CC-4D86-97C9-9CFF85E1D859}">
      <dgm:prSet phldrT="[Texto]"/>
      <dgm:spPr/>
      <dgm:t>
        <a:bodyPr/>
        <a:lstStyle/>
        <a:p>
          <a:r>
            <a:rPr lang="es-ES" dirty="0" smtClean="0"/>
            <a:t>3 personas comiendo</a:t>
          </a:r>
          <a:endParaRPr lang="es-ES" dirty="0"/>
        </a:p>
      </dgm:t>
    </dgm:pt>
    <dgm:pt modelId="{E6DC016D-78F6-4951-B788-887C38BE0D65}" type="parTrans" cxnId="{F0096C96-6BB8-42DB-9BFA-8681893556D1}">
      <dgm:prSet/>
      <dgm:spPr/>
      <dgm:t>
        <a:bodyPr/>
        <a:lstStyle/>
        <a:p>
          <a:endParaRPr lang="es-ES"/>
        </a:p>
      </dgm:t>
    </dgm:pt>
    <dgm:pt modelId="{9183D9B5-EAEF-405F-8D3E-32AFFDE61D2E}" type="sibTrans" cxnId="{F0096C96-6BB8-42DB-9BFA-8681893556D1}">
      <dgm:prSet/>
      <dgm:spPr/>
      <dgm:t>
        <a:bodyPr/>
        <a:lstStyle/>
        <a:p>
          <a:endParaRPr lang="es-ES"/>
        </a:p>
      </dgm:t>
    </dgm:pt>
    <dgm:pt modelId="{ECBE551E-61E5-4E22-8E12-C04C594139CE}" type="pres">
      <dgm:prSet presAssocID="{BCEDAA2E-FE53-4FD7-9334-D0A79345A237}" presName="Name0" presStyleCnt="0">
        <dgm:presLayoutVars>
          <dgm:dir/>
          <dgm:animLvl val="lvl"/>
          <dgm:resizeHandles val="exact"/>
        </dgm:presLayoutVars>
      </dgm:prSet>
      <dgm:spPr/>
      <dgm:t>
        <a:bodyPr/>
        <a:lstStyle/>
        <a:p>
          <a:endParaRPr lang="es-ES"/>
        </a:p>
      </dgm:t>
    </dgm:pt>
    <dgm:pt modelId="{569C5D63-7032-45D3-B19D-43D0B973C4C8}" type="pres">
      <dgm:prSet presAssocID="{224C3821-A3CC-4D86-97C9-9CFF85E1D859}" presName="vertFlow" presStyleCnt="0"/>
      <dgm:spPr/>
    </dgm:pt>
    <dgm:pt modelId="{B97C81C7-8D13-44B6-AFEE-097919C15CBC}" type="pres">
      <dgm:prSet presAssocID="{224C3821-A3CC-4D86-97C9-9CFF85E1D859}" presName="header" presStyleLbl="node1" presStyleIdx="0" presStyleCnt="1"/>
      <dgm:spPr/>
      <dgm:t>
        <a:bodyPr/>
        <a:lstStyle/>
        <a:p>
          <a:endParaRPr lang="es-ES"/>
        </a:p>
      </dgm:t>
    </dgm:pt>
  </dgm:ptLst>
  <dgm:cxnLst>
    <dgm:cxn modelId="{F0096C96-6BB8-42DB-9BFA-8681893556D1}" srcId="{BCEDAA2E-FE53-4FD7-9334-D0A79345A237}" destId="{224C3821-A3CC-4D86-97C9-9CFF85E1D859}" srcOrd="0" destOrd="0" parTransId="{E6DC016D-78F6-4951-B788-887C38BE0D65}" sibTransId="{9183D9B5-EAEF-405F-8D3E-32AFFDE61D2E}"/>
    <dgm:cxn modelId="{4E5774DA-C1C3-4834-947E-7A4D698B24C3}" type="presOf" srcId="{BCEDAA2E-FE53-4FD7-9334-D0A79345A237}" destId="{ECBE551E-61E5-4E22-8E12-C04C594139CE}" srcOrd="0" destOrd="0" presId="urn:microsoft.com/office/officeart/2005/8/layout/lProcess1"/>
    <dgm:cxn modelId="{C4D69112-D738-4862-B4BB-62A71E2877A9}" type="presOf" srcId="{224C3821-A3CC-4D86-97C9-9CFF85E1D859}" destId="{B97C81C7-8D13-44B6-AFEE-097919C15CBC}" srcOrd="0" destOrd="0" presId="urn:microsoft.com/office/officeart/2005/8/layout/lProcess1"/>
    <dgm:cxn modelId="{EF744BCC-BEE9-43E3-976E-453381BB0031}" type="presParOf" srcId="{ECBE551E-61E5-4E22-8E12-C04C594139CE}" destId="{569C5D63-7032-45D3-B19D-43D0B973C4C8}" srcOrd="0" destOrd="0" presId="urn:microsoft.com/office/officeart/2005/8/layout/lProcess1"/>
    <dgm:cxn modelId="{79DB5CA4-A4DB-46F2-B4A4-DDCF353D2035}" type="presParOf" srcId="{569C5D63-7032-45D3-B19D-43D0B973C4C8}" destId="{B97C81C7-8D13-44B6-AFEE-097919C15CBC}" srcOrd="0"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AF3A13-1F67-4578-A021-66EE732B35D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74DAEBF6-131B-430E-85A1-54D75110377D}">
      <dgm:prSet phldrT="[Texto]" custT="1"/>
      <dgm:spPr/>
      <dgm:t>
        <a:bodyPr/>
        <a:lstStyle/>
        <a:p>
          <a:r>
            <a:rPr lang="es-ES" sz="1200" dirty="0" smtClean="0"/>
            <a:t>2 personas de pie o caminando</a:t>
          </a:r>
          <a:endParaRPr lang="es-ES" sz="1200" dirty="0"/>
        </a:p>
      </dgm:t>
    </dgm:pt>
    <dgm:pt modelId="{D8D3699F-BCF5-4B0A-BFD5-5E115FF11E71}" type="parTrans" cxnId="{A6B2E82D-E04C-4B91-92E5-030BDF5076EA}">
      <dgm:prSet/>
      <dgm:spPr/>
      <dgm:t>
        <a:bodyPr/>
        <a:lstStyle/>
        <a:p>
          <a:endParaRPr lang="es-ES" sz="1200"/>
        </a:p>
      </dgm:t>
    </dgm:pt>
    <dgm:pt modelId="{65455C69-1461-4E6C-94BA-F58596CCD0D8}" type="sibTrans" cxnId="{A6B2E82D-E04C-4B91-92E5-030BDF5076EA}">
      <dgm:prSet/>
      <dgm:spPr/>
      <dgm:t>
        <a:bodyPr/>
        <a:lstStyle/>
        <a:p>
          <a:endParaRPr lang="es-ES" sz="1200"/>
        </a:p>
      </dgm:t>
    </dgm:pt>
    <dgm:pt modelId="{0CA6F7C0-9882-4565-9074-D72270D5E1DC}" type="pres">
      <dgm:prSet presAssocID="{8EAF3A13-1F67-4578-A021-66EE732B35D3}" presName="Name0" presStyleCnt="0">
        <dgm:presLayoutVars>
          <dgm:dir/>
          <dgm:animLvl val="lvl"/>
          <dgm:resizeHandles val="exact"/>
        </dgm:presLayoutVars>
      </dgm:prSet>
      <dgm:spPr/>
      <dgm:t>
        <a:bodyPr/>
        <a:lstStyle/>
        <a:p>
          <a:endParaRPr lang="es-ES"/>
        </a:p>
      </dgm:t>
    </dgm:pt>
    <dgm:pt modelId="{2B1B85F1-4E25-4055-B081-7577BF7F0359}" type="pres">
      <dgm:prSet presAssocID="{74DAEBF6-131B-430E-85A1-54D75110377D}" presName="vertFlow" presStyleCnt="0"/>
      <dgm:spPr/>
    </dgm:pt>
    <dgm:pt modelId="{6A3D78E3-0DBD-40D9-AC60-9BB82F22A005}" type="pres">
      <dgm:prSet presAssocID="{74DAEBF6-131B-430E-85A1-54D75110377D}" presName="header" presStyleLbl="node1" presStyleIdx="0" presStyleCnt="1" custLinFactNeighborX="5000" custLinFactNeighborY="-70000"/>
      <dgm:spPr/>
      <dgm:t>
        <a:bodyPr/>
        <a:lstStyle/>
        <a:p>
          <a:endParaRPr lang="es-ES"/>
        </a:p>
      </dgm:t>
    </dgm:pt>
  </dgm:ptLst>
  <dgm:cxnLst>
    <dgm:cxn modelId="{B9CE5738-DA60-485B-A4CD-10DD781825B8}" type="presOf" srcId="{74DAEBF6-131B-430E-85A1-54D75110377D}" destId="{6A3D78E3-0DBD-40D9-AC60-9BB82F22A005}" srcOrd="0" destOrd="0" presId="urn:microsoft.com/office/officeart/2005/8/layout/lProcess1"/>
    <dgm:cxn modelId="{494E1E34-E809-47E6-BA5A-13901594D743}" type="presOf" srcId="{8EAF3A13-1F67-4578-A021-66EE732B35D3}" destId="{0CA6F7C0-9882-4565-9074-D72270D5E1DC}" srcOrd="0" destOrd="0" presId="urn:microsoft.com/office/officeart/2005/8/layout/lProcess1"/>
    <dgm:cxn modelId="{A6B2E82D-E04C-4B91-92E5-030BDF5076EA}" srcId="{8EAF3A13-1F67-4578-A021-66EE732B35D3}" destId="{74DAEBF6-131B-430E-85A1-54D75110377D}" srcOrd="0" destOrd="0" parTransId="{D8D3699F-BCF5-4B0A-BFD5-5E115FF11E71}" sibTransId="{65455C69-1461-4E6C-94BA-F58596CCD0D8}"/>
    <dgm:cxn modelId="{86FB2E3E-DB05-40F3-AF30-F05E936EB697}" type="presParOf" srcId="{0CA6F7C0-9882-4565-9074-D72270D5E1DC}" destId="{2B1B85F1-4E25-4055-B081-7577BF7F0359}" srcOrd="0" destOrd="0" presId="urn:microsoft.com/office/officeart/2005/8/layout/lProcess1"/>
    <dgm:cxn modelId="{686BFDD4-8806-4C1D-AE67-424111BC3D5F}" type="presParOf" srcId="{2B1B85F1-4E25-4055-B081-7577BF7F0359}" destId="{6A3D78E3-0DBD-40D9-AC60-9BB82F22A005}" srcOrd="0"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EDAA2E-FE53-4FD7-9334-D0A79345A23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S"/>
        </a:p>
      </dgm:t>
    </dgm:pt>
    <dgm:pt modelId="{224C3821-A3CC-4D86-97C9-9CFF85E1D859}">
      <dgm:prSet phldrT="[Texto]"/>
      <dgm:spPr/>
      <dgm:t>
        <a:bodyPr/>
        <a:lstStyle/>
        <a:p>
          <a:r>
            <a:rPr lang="es-ES" dirty="0" smtClean="0"/>
            <a:t>3 personas comiendo</a:t>
          </a:r>
          <a:endParaRPr lang="es-ES" dirty="0"/>
        </a:p>
      </dgm:t>
    </dgm:pt>
    <dgm:pt modelId="{9183D9B5-EAEF-405F-8D3E-32AFFDE61D2E}" type="sibTrans" cxnId="{F0096C96-6BB8-42DB-9BFA-8681893556D1}">
      <dgm:prSet/>
      <dgm:spPr/>
      <dgm:t>
        <a:bodyPr/>
        <a:lstStyle/>
        <a:p>
          <a:endParaRPr lang="es-ES"/>
        </a:p>
      </dgm:t>
    </dgm:pt>
    <dgm:pt modelId="{E6DC016D-78F6-4951-B788-887C38BE0D65}" type="parTrans" cxnId="{F0096C96-6BB8-42DB-9BFA-8681893556D1}">
      <dgm:prSet/>
      <dgm:spPr/>
      <dgm:t>
        <a:bodyPr/>
        <a:lstStyle/>
        <a:p>
          <a:endParaRPr lang="es-ES"/>
        </a:p>
      </dgm:t>
    </dgm:pt>
    <dgm:pt modelId="{ECBE551E-61E5-4E22-8E12-C04C594139CE}" type="pres">
      <dgm:prSet presAssocID="{BCEDAA2E-FE53-4FD7-9334-D0A79345A237}" presName="Name0" presStyleCnt="0">
        <dgm:presLayoutVars>
          <dgm:dir/>
          <dgm:animLvl val="lvl"/>
          <dgm:resizeHandles val="exact"/>
        </dgm:presLayoutVars>
      </dgm:prSet>
      <dgm:spPr/>
      <dgm:t>
        <a:bodyPr/>
        <a:lstStyle/>
        <a:p>
          <a:endParaRPr lang="es-ES"/>
        </a:p>
      </dgm:t>
    </dgm:pt>
    <dgm:pt modelId="{569C5D63-7032-45D3-B19D-43D0B973C4C8}" type="pres">
      <dgm:prSet presAssocID="{224C3821-A3CC-4D86-97C9-9CFF85E1D859}" presName="vertFlow" presStyleCnt="0"/>
      <dgm:spPr/>
    </dgm:pt>
    <dgm:pt modelId="{B97C81C7-8D13-44B6-AFEE-097919C15CBC}" type="pres">
      <dgm:prSet presAssocID="{224C3821-A3CC-4D86-97C9-9CFF85E1D859}" presName="header" presStyleLbl="node1" presStyleIdx="0" presStyleCnt="1" custLinFactX="100000" custLinFactY="-560430" custLinFactNeighborX="160676" custLinFactNeighborY="-600000"/>
      <dgm:spPr/>
      <dgm:t>
        <a:bodyPr/>
        <a:lstStyle/>
        <a:p>
          <a:endParaRPr lang="es-ES"/>
        </a:p>
      </dgm:t>
    </dgm:pt>
  </dgm:ptLst>
  <dgm:cxnLst>
    <dgm:cxn modelId="{F0096C96-6BB8-42DB-9BFA-8681893556D1}" srcId="{BCEDAA2E-FE53-4FD7-9334-D0A79345A237}" destId="{224C3821-A3CC-4D86-97C9-9CFF85E1D859}" srcOrd="0" destOrd="0" parTransId="{E6DC016D-78F6-4951-B788-887C38BE0D65}" sibTransId="{9183D9B5-EAEF-405F-8D3E-32AFFDE61D2E}"/>
    <dgm:cxn modelId="{70293835-9C17-418B-9825-A668497ED56F}" type="presOf" srcId="{224C3821-A3CC-4D86-97C9-9CFF85E1D859}" destId="{B97C81C7-8D13-44B6-AFEE-097919C15CBC}" srcOrd="0" destOrd="0" presId="urn:microsoft.com/office/officeart/2005/8/layout/lProcess1"/>
    <dgm:cxn modelId="{D4FABC87-5A04-428C-9E1B-BB433F7FDC58}" type="presOf" srcId="{BCEDAA2E-FE53-4FD7-9334-D0A79345A237}" destId="{ECBE551E-61E5-4E22-8E12-C04C594139CE}" srcOrd="0" destOrd="0" presId="urn:microsoft.com/office/officeart/2005/8/layout/lProcess1"/>
    <dgm:cxn modelId="{1531F834-ECD4-44C7-8B76-89EC5DCF1B42}" type="presParOf" srcId="{ECBE551E-61E5-4E22-8E12-C04C594139CE}" destId="{569C5D63-7032-45D3-B19D-43D0B973C4C8}" srcOrd="0" destOrd="0" presId="urn:microsoft.com/office/officeart/2005/8/layout/lProcess1"/>
    <dgm:cxn modelId="{EC3AF83B-099C-4B25-8944-786F03908CEB}" type="presParOf" srcId="{569C5D63-7032-45D3-B19D-43D0B973C4C8}" destId="{B97C81C7-8D13-44B6-AFEE-097919C15CBC}" srcOrd="0" destOrd="0" presId="urn:microsoft.com/office/officeart/2005/8/layout/l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4715DFC-09FF-4D6C-9D42-51F952B21D3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7F430F03-56CB-41FE-8194-E2178E127DF5}">
      <dgm:prSet phldrT="[Texto]"/>
      <dgm:spPr/>
      <dgm:t>
        <a:bodyPr/>
        <a:lstStyle/>
        <a:p>
          <a:r>
            <a:rPr lang="es-ES" dirty="0" smtClean="0"/>
            <a:t>Flujo másico de agua</a:t>
          </a:r>
          <a:endParaRPr lang="es-ES" dirty="0"/>
        </a:p>
      </dgm:t>
    </dgm:pt>
    <dgm:pt modelId="{E2DD93EE-3880-482C-BA2A-B9C39022FAAF}" type="parTrans" cxnId="{08FD2BB6-8941-4FCE-A675-1666E9539100}">
      <dgm:prSet/>
      <dgm:spPr/>
      <dgm:t>
        <a:bodyPr/>
        <a:lstStyle/>
        <a:p>
          <a:endParaRPr lang="es-ES"/>
        </a:p>
      </dgm:t>
    </dgm:pt>
    <dgm:pt modelId="{66E46E0B-7059-4D23-A70A-55F5554F46F9}" type="sibTrans" cxnId="{08FD2BB6-8941-4FCE-A675-1666E9539100}">
      <dgm:prSet/>
      <dgm:spPr/>
      <dgm:t>
        <a:bodyPr/>
        <a:lstStyle/>
        <a:p>
          <a:endParaRPr lang="es-ES"/>
        </a:p>
      </dgm:t>
    </dgm:pt>
    <dgm:pt modelId="{B775F145-6995-45A1-8A58-98896029340D}">
      <dgm:prSet phldrT="[Texto]"/>
      <dgm:spPr/>
      <dgm:t>
        <a:bodyPr/>
        <a:lstStyle/>
        <a:p>
          <a:r>
            <a:rPr lang="es-ES" dirty="0" smtClean="0"/>
            <a:t>Caudal</a:t>
          </a:r>
          <a:endParaRPr lang="es-ES" dirty="0"/>
        </a:p>
      </dgm:t>
    </dgm:pt>
    <dgm:pt modelId="{DEAB0FF5-A256-4907-B338-99627823E738}" type="parTrans" cxnId="{3DB45C62-4B62-44B9-ACDF-24F48CDE3D2C}">
      <dgm:prSet/>
      <dgm:spPr/>
      <dgm:t>
        <a:bodyPr/>
        <a:lstStyle/>
        <a:p>
          <a:endParaRPr lang="es-ES"/>
        </a:p>
      </dgm:t>
    </dgm:pt>
    <dgm:pt modelId="{41C7A8CB-1880-4DE8-81BF-E217B6C91C99}" type="sibTrans" cxnId="{3DB45C62-4B62-44B9-ACDF-24F48CDE3D2C}">
      <dgm:prSet/>
      <dgm:spPr/>
      <dgm:t>
        <a:bodyPr/>
        <a:lstStyle/>
        <a:p>
          <a:endParaRPr lang="es-ES"/>
        </a:p>
      </dgm:t>
    </dgm:pt>
    <dgm:pt modelId="{0F5A6425-2AF7-4F36-82F6-1A2F696E7D09}">
      <dgm:prSet phldrT="[Texto]"/>
      <dgm:spPr/>
      <dgm:t>
        <a:bodyPr/>
        <a:lstStyle/>
        <a:p>
          <a:r>
            <a:rPr lang="es-ES" dirty="0" smtClean="0"/>
            <a:t>Alturas de impulsión, aspiración y manométrica</a:t>
          </a:r>
          <a:endParaRPr lang="es-ES" dirty="0"/>
        </a:p>
      </dgm:t>
    </dgm:pt>
    <dgm:pt modelId="{4F41AE07-5414-4FE0-8988-0B185856CEDF}" type="parTrans" cxnId="{D54BD138-CC38-4287-ACB9-FD37634485F7}">
      <dgm:prSet/>
      <dgm:spPr/>
      <dgm:t>
        <a:bodyPr/>
        <a:lstStyle/>
        <a:p>
          <a:endParaRPr lang="es-ES"/>
        </a:p>
      </dgm:t>
    </dgm:pt>
    <dgm:pt modelId="{61384798-B9C6-465B-B280-AC5AEF63E883}" type="sibTrans" cxnId="{D54BD138-CC38-4287-ACB9-FD37634485F7}">
      <dgm:prSet/>
      <dgm:spPr/>
      <dgm:t>
        <a:bodyPr/>
        <a:lstStyle/>
        <a:p>
          <a:endParaRPr lang="es-ES"/>
        </a:p>
      </dgm:t>
    </dgm:pt>
    <dgm:pt modelId="{2B49DCD4-A475-4C0A-B310-42F70CB5A8FB}" type="pres">
      <dgm:prSet presAssocID="{F4715DFC-09FF-4D6C-9D42-51F952B21D30}" presName="outerComposite" presStyleCnt="0">
        <dgm:presLayoutVars>
          <dgm:chMax val="5"/>
          <dgm:dir/>
          <dgm:resizeHandles val="exact"/>
        </dgm:presLayoutVars>
      </dgm:prSet>
      <dgm:spPr/>
      <dgm:t>
        <a:bodyPr/>
        <a:lstStyle/>
        <a:p>
          <a:endParaRPr lang="es-ES"/>
        </a:p>
      </dgm:t>
    </dgm:pt>
    <dgm:pt modelId="{05E215BF-D542-48D1-AF99-4A766D70693E}" type="pres">
      <dgm:prSet presAssocID="{F4715DFC-09FF-4D6C-9D42-51F952B21D30}" presName="dummyMaxCanvas" presStyleCnt="0">
        <dgm:presLayoutVars/>
      </dgm:prSet>
      <dgm:spPr/>
    </dgm:pt>
    <dgm:pt modelId="{809A42B7-B1E6-4D01-B957-1A6D25642C5E}" type="pres">
      <dgm:prSet presAssocID="{F4715DFC-09FF-4D6C-9D42-51F952B21D30}" presName="ThreeNodes_1" presStyleLbl="node1" presStyleIdx="0" presStyleCnt="3" custLinFactNeighborX="-52" custLinFactNeighborY="-38462">
        <dgm:presLayoutVars>
          <dgm:bulletEnabled val="1"/>
        </dgm:presLayoutVars>
      </dgm:prSet>
      <dgm:spPr/>
      <dgm:t>
        <a:bodyPr/>
        <a:lstStyle/>
        <a:p>
          <a:endParaRPr lang="es-ES"/>
        </a:p>
      </dgm:t>
    </dgm:pt>
    <dgm:pt modelId="{AD3FA68E-DD6A-47FA-AB36-A644747253F6}" type="pres">
      <dgm:prSet presAssocID="{F4715DFC-09FF-4D6C-9D42-51F952B21D30}" presName="ThreeNodes_2" presStyleLbl="node1" presStyleIdx="1" presStyleCnt="3">
        <dgm:presLayoutVars>
          <dgm:bulletEnabled val="1"/>
        </dgm:presLayoutVars>
      </dgm:prSet>
      <dgm:spPr/>
      <dgm:t>
        <a:bodyPr/>
        <a:lstStyle/>
        <a:p>
          <a:endParaRPr lang="es-ES"/>
        </a:p>
      </dgm:t>
    </dgm:pt>
    <dgm:pt modelId="{E2ADC020-1D37-43EC-A35D-3B35BEAD808D}" type="pres">
      <dgm:prSet presAssocID="{F4715DFC-09FF-4D6C-9D42-51F952B21D30}" presName="ThreeNodes_3" presStyleLbl="node1" presStyleIdx="2" presStyleCnt="3">
        <dgm:presLayoutVars>
          <dgm:bulletEnabled val="1"/>
        </dgm:presLayoutVars>
      </dgm:prSet>
      <dgm:spPr/>
      <dgm:t>
        <a:bodyPr/>
        <a:lstStyle/>
        <a:p>
          <a:endParaRPr lang="es-ES"/>
        </a:p>
      </dgm:t>
    </dgm:pt>
    <dgm:pt modelId="{EBEBF572-FF74-4258-8ACC-38FAAA5ABA0B}" type="pres">
      <dgm:prSet presAssocID="{F4715DFC-09FF-4D6C-9D42-51F952B21D30}" presName="ThreeConn_1-2" presStyleLbl="fgAccFollowNode1" presStyleIdx="0" presStyleCnt="2">
        <dgm:presLayoutVars>
          <dgm:bulletEnabled val="1"/>
        </dgm:presLayoutVars>
      </dgm:prSet>
      <dgm:spPr/>
      <dgm:t>
        <a:bodyPr/>
        <a:lstStyle/>
        <a:p>
          <a:endParaRPr lang="es-ES"/>
        </a:p>
      </dgm:t>
    </dgm:pt>
    <dgm:pt modelId="{415A3DF6-8347-4136-BA7C-B6C6A276D4C1}" type="pres">
      <dgm:prSet presAssocID="{F4715DFC-09FF-4D6C-9D42-51F952B21D30}" presName="ThreeConn_2-3" presStyleLbl="fgAccFollowNode1" presStyleIdx="1" presStyleCnt="2">
        <dgm:presLayoutVars>
          <dgm:bulletEnabled val="1"/>
        </dgm:presLayoutVars>
      </dgm:prSet>
      <dgm:spPr/>
      <dgm:t>
        <a:bodyPr/>
        <a:lstStyle/>
        <a:p>
          <a:endParaRPr lang="es-ES"/>
        </a:p>
      </dgm:t>
    </dgm:pt>
    <dgm:pt modelId="{7A253FDB-2914-4982-BA4D-44EA48DE23E2}" type="pres">
      <dgm:prSet presAssocID="{F4715DFC-09FF-4D6C-9D42-51F952B21D30}" presName="ThreeNodes_1_text" presStyleLbl="node1" presStyleIdx="2" presStyleCnt="3">
        <dgm:presLayoutVars>
          <dgm:bulletEnabled val="1"/>
        </dgm:presLayoutVars>
      </dgm:prSet>
      <dgm:spPr/>
      <dgm:t>
        <a:bodyPr/>
        <a:lstStyle/>
        <a:p>
          <a:endParaRPr lang="es-ES"/>
        </a:p>
      </dgm:t>
    </dgm:pt>
    <dgm:pt modelId="{CA30A705-E14D-4230-83C0-5D2E4D3BECC9}" type="pres">
      <dgm:prSet presAssocID="{F4715DFC-09FF-4D6C-9D42-51F952B21D30}" presName="ThreeNodes_2_text" presStyleLbl="node1" presStyleIdx="2" presStyleCnt="3">
        <dgm:presLayoutVars>
          <dgm:bulletEnabled val="1"/>
        </dgm:presLayoutVars>
      </dgm:prSet>
      <dgm:spPr/>
      <dgm:t>
        <a:bodyPr/>
        <a:lstStyle/>
        <a:p>
          <a:endParaRPr lang="es-ES"/>
        </a:p>
      </dgm:t>
    </dgm:pt>
    <dgm:pt modelId="{66F1D3CC-1884-47A6-B5E2-E172E3658B95}" type="pres">
      <dgm:prSet presAssocID="{F4715DFC-09FF-4D6C-9D42-51F952B21D30}" presName="ThreeNodes_3_text" presStyleLbl="node1" presStyleIdx="2" presStyleCnt="3">
        <dgm:presLayoutVars>
          <dgm:bulletEnabled val="1"/>
        </dgm:presLayoutVars>
      </dgm:prSet>
      <dgm:spPr/>
      <dgm:t>
        <a:bodyPr/>
        <a:lstStyle/>
        <a:p>
          <a:endParaRPr lang="es-ES"/>
        </a:p>
      </dgm:t>
    </dgm:pt>
  </dgm:ptLst>
  <dgm:cxnLst>
    <dgm:cxn modelId="{EDFFE65C-F5CC-4529-8982-47D31C8FC28C}" type="presOf" srcId="{66E46E0B-7059-4D23-A70A-55F5554F46F9}" destId="{EBEBF572-FF74-4258-8ACC-38FAAA5ABA0B}" srcOrd="0" destOrd="0" presId="urn:microsoft.com/office/officeart/2005/8/layout/vProcess5"/>
    <dgm:cxn modelId="{E4C78181-7CD5-420F-A122-7A8BA4FFFC18}" type="presOf" srcId="{0F5A6425-2AF7-4F36-82F6-1A2F696E7D09}" destId="{66F1D3CC-1884-47A6-B5E2-E172E3658B95}" srcOrd="1" destOrd="0" presId="urn:microsoft.com/office/officeart/2005/8/layout/vProcess5"/>
    <dgm:cxn modelId="{A0FF5200-5AED-4D31-8147-6B905458F7C1}" type="presOf" srcId="{41C7A8CB-1880-4DE8-81BF-E217B6C91C99}" destId="{415A3DF6-8347-4136-BA7C-B6C6A276D4C1}" srcOrd="0" destOrd="0" presId="urn:microsoft.com/office/officeart/2005/8/layout/vProcess5"/>
    <dgm:cxn modelId="{08FD2BB6-8941-4FCE-A675-1666E9539100}" srcId="{F4715DFC-09FF-4D6C-9D42-51F952B21D30}" destId="{7F430F03-56CB-41FE-8194-E2178E127DF5}" srcOrd="0" destOrd="0" parTransId="{E2DD93EE-3880-482C-BA2A-B9C39022FAAF}" sibTransId="{66E46E0B-7059-4D23-A70A-55F5554F46F9}"/>
    <dgm:cxn modelId="{3DB45C62-4B62-44B9-ACDF-24F48CDE3D2C}" srcId="{F4715DFC-09FF-4D6C-9D42-51F952B21D30}" destId="{B775F145-6995-45A1-8A58-98896029340D}" srcOrd="1" destOrd="0" parTransId="{DEAB0FF5-A256-4907-B338-99627823E738}" sibTransId="{41C7A8CB-1880-4DE8-81BF-E217B6C91C99}"/>
    <dgm:cxn modelId="{9675F2F8-549C-45BF-AC97-11B2A4BC43D5}" type="presOf" srcId="{B775F145-6995-45A1-8A58-98896029340D}" destId="{AD3FA68E-DD6A-47FA-AB36-A644747253F6}" srcOrd="0" destOrd="0" presId="urn:microsoft.com/office/officeart/2005/8/layout/vProcess5"/>
    <dgm:cxn modelId="{19BCA234-64A6-4A90-B9AA-37EFF8467161}" type="presOf" srcId="{B775F145-6995-45A1-8A58-98896029340D}" destId="{CA30A705-E14D-4230-83C0-5D2E4D3BECC9}" srcOrd="1" destOrd="0" presId="urn:microsoft.com/office/officeart/2005/8/layout/vProcess5"/>
    <dgm:cxn modelId="{A647F408-1D1C-468F-9041-340966A34EBC}" type="presOf" srcId="{7F430F03-56CB-41FE-8194-E2178E127DF5}" destId="{809A42B7-B1E6-4D01-B957-1A6D25642C5E}" srcOrd="0" destOrd="0" presId="urn:microsoft.com/office/officeart/2005/8/layout/vProcess5"/>
    <dgm:cxn modelId="{4DEB4AF5-BC52-4C2B-B90B-263787948015}" type="presOf" srcId="{F4715DFC-09FF-4D6C-9D42-51F952B21D30}" destId="{2B49DCD4-A475-4C0A-B310-42F70CB5A8FB}" srcOrd="0" destOrd="0" presId="urn:microsoft.com/office/officeart/2005/8/layout/vProcess5"/>
    <dgm:cxn modelId="{E0459F6F-C85C-4EA4-99AB-2D021EA943FD}" type="presOf" srcId="{7F430F03-56CB-41FE-8194-E2178E127DF5}" destId="{7A253FDB-2914-4982-BA4D-44EA48DE23E2}" srcOrd="1" destOrd="0" presId="urn:microsoft.com/office/officeart/2005/8/layout/vProcess5"/>
    <dgm:cxn modelId="{52034051-6A39-4619-BFDD-C3BAEE0237CC}" type="presOf" srcId="{0F5A6425-2AF7-4F36-82F6-1A2F696E7D09}" destId="{E2ADC020-1D37-43EC-A35D-3B35BEAD808D}" srcOrd="0" destOrd="0" presId="urn:microsoft.com/office/officeart/2005/8/layout/vProcess5"/>
    <dgm:cxn modelId="{D54BD138-CC38-4287-ACB9-FD37634485F7}" srcId="{F4715DFC-09FF-4D6C-9D42-51F952B21D30}" destId="{0F5A6425-2AF7-4F36-82F6-1A2F696E7D09}" srcOrd="2" destOrd="0" parTransId="{4F41AE07-5414-4FE0-8988-0B185856CEDF}" sibTransId="{61384798-B9C6-465B-B280-AC5AEF63E883}"/>
    <dgm:cxn modelId="{31EC43B8-725E-4195-A730-A198422BA836}" type="presParOf" srcId="{2B49DCD4-A475-4C0A-B310-42F70CB5A8FB}" destId="{05E215BF-D542-48D1-AF99-4A766D70693E}" srcOrd="0" destOrd="0" presId="urn:microsoft.com/office/officeart/2005/8/layout/vProcess5"/>
    <dgm:cxn modelId="{9B93028B-98CA-4835-ABC3-B95E9D321917}" type="presParOf" srcId="{2B49DCD4-A475-4C0A-B310-42F70CB5A8FB}" destId="{809A42B7-B1E6-4D01-B957-1A6D25642C5E}" srcOrd="1" destOrd="0" presId="urn:microsoft.com/office/officeart/2005/8/layout/vProcess5"/>
    <dgm:cxn modelId="{47D08050-0688-40F9-9EBF-BBB39EBE1345}" type="presParOf" srcId="{2B49DCD4-A475-4C0A-B310-42F70CB5A8FB}" destId="{AD3FA68E-DD6A-47FA-AB36-A644747253F6}" srcOrd="2" destOrd="0" presId="urn:microsoft.com/office/officeart/2005/8/layout/vProcess5"/>
    <dgm:cxn modelId="{FA657413-2EDD-46DF-8ADB-7CEA73E99407}" type="presParOf" srcId="{2B49DCD4-A475-4C0A-B310-42F70CB5A8FB}" destId="{E2ADC020-1D37-43EC-A35D-3B35BEAD808D}" srcOrd="3" destOrd="0" presId="urn:microsoft.com/office/officeart/2005/8/layout/vProcess5"/>
    <dgm:cxn modelId="{7AA59095-B578-4E17-94B9-AB0DC69C5ACC}" type="presParOf" srcId="{2B49DCD4-A475-4C0A-B310-42F70CB5A8FB}" destId="{EBEBF572-FF74-4258-8ACC-38FAAA5ABA0B}" srcOrd="4" destOrd="0" presId="urn:microsoft.com/office/officeart/2005/8/layout/vProcess5"/>
    <dgm:cxn modelId="{45ED7B40-6847-4CB8-A584-C18EE436F6F8}" type="presParOf" srcId="{2B49DCD4-A475-4C0A-B310-42F70CB5A8FB}" destId="{415A3DF6-8347-4136-BA7C-B6C6A276D4C1}" srcOrd="5" destOrd="0" presId="urn:microsoft.com/office/officeart/2005/8/layout/vProcess5"/>
    <dgm:cxn modelId="{BF22495E-8BA8-4E28-8920-05307989E742}" type="presParOf" srcId="{2B49DCD4-A475-4C0A-B310-42F70CB5A8FB}" destId="{7A253FDB-2914-4982-BA4D-44EA48DE23E2}" srcOrd="6" destOrd="0" presId="urn:microsoft.com/office/officeart/2005/8/layout/vProcess5"/>
    <dgm:cxn modelId="{426D5B12-5C19-4D66-ABE5-A7676DF4AEEE}" type="presParOf" srcId="{2B49DCD4-A475-4C0A-B310-42F70CB5A8FB}" destId="{CA30A705-E14D-4230-83C0-5D2E4D3BECC9}" srcOrd="7" destOrd="0" presId="urn:microsoft.com/office/officeart/2005/8/layout/vProcess5"/>
    <dgm:cxn modelId="{AEE85DDB-D322-4F0E-8678-609F16CDFCD9}" type="presParOf" srcId="{2B49DCD4-A475-4C0A-B310-42F70CB5A8FB}" destId="{66F1D3CC-1884-47A6-B5E2-E172E3658B9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D9BA207-9FF8-44A4-8DC0-073410DCEC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1625EB0C-9FE0-4C4D-A911-353405815732}">
      <dgm:prSet phldrT="[Texto]" custT="1"/>
      <dgm:spPr/>
      <dgm:t>
        <a:bodyPr/>
        <a:lstStyle/>
        <a:p>
          <a:r>
            <a:rPr lang="es-ES" sz="1400" dirty="0" smtClean="0"/>
            <a:t>Flujo másico de agua</a:t>
          </a:r>
          <a:endParaRPr lang="es-ES" sz="1400" dirty="0"/>
        </a:p>
      </dgm:t>
    </dgm:pt>
    <dgm:pt modelId="{2C71F847-CE18-45DD-BB55-0931BA5F8680}" type="parTrans" cxnId="{D4B453C2-9F1D-4C9D-B9D5-A1640CB25122}">
      <dgm:prSet/>
      <dgm:spPr/>
      <dgm:t>
        <a:bodyPr/>
        <a:lstStyle/>
        <a:p>
          <a:endParaRPr lang="es-ES"/>
        </a:p>
      </dgm:t>
    </dgm:pt>
    <dgm:pt modelId="{6B00C72A-C62E-4A81-8A09-9A8587D785B1}" type="sibTrans" cxnId="{D4B453C2-9F1D-4C9D-B9D5-A1640CB25122}">
      <dgm:prSet/>
      <dgm:spPr/>
      <dgm:t>
        <a:bodyPr/>
        <a:lstStyle/>
        <a:p>
          <a:endParaRPr lang="es-ES"/>
        </a:p>
      </dgm:t>
    </dgm:pt>
    <dgm:pt modelId="{3AC43EBA-5E90-473A-B5C1-67A1F6F3C648}" type="pres">
      <dgm:prSet presAssocID="{2D9BA207-9FF8-44A4-8DC0-073410DCEC1A}" presName="diagram" presStyleCnt="0">
        <dgm:presLayoutVars>
          <dgm:dir/>
          <dgm:resizeHandles val="exact"/>
        </dgm:presLayoutVars>
      </dgm:prSet>
      <dgm:spPr/>
      <dgm:t>
        <a:bodyPr/>
        <a:lstStyle/>
        <a:p>
          <a:endParaRPr lang="es-ES"/>
        </a:p>
      </dgm:t>
    </dgm:pt>
    <dgm:pt modelId="{24F9A352-5143-47D7-968E-785DEB7BC543}" type="pres">
      <dgm:prSet presAssocID="{1625EB0C-9FE0-4C4D-A911-353405815732}" presName="node" presStyleLbl="node1" presStyleIdx="0" presStyleCnt="1" custScaleX="244525" custLinFactNeighborX="-76149" custLinFactNeighborY="-16123">
        <dgm:presLayoutVars>
          <dgm:bulletEnabled val="1"/>
        </dgm:presLayoutVars>
      </dgm:prSet>
      <dgm:spPr/>
      <dgm:t>
        <a:bodyPr/>
        <a:lstStyle/>
        <a:p>
          <a:endParaRPr lang="es-ES"/>
        </a:p>
      </dgm:t>
    </dgm:pt>
  </dgm:ptLst>
  <dgm:cxnLst>
    <dgm:cxn modelId="{A32C6511-066B-49E8-BC71-F0E764227077}" type="presOf" srcId="{1625EB0C-9FE0-4C4D-A911-353405815732}" destId="{24F9A352-5143-47D7-968E-785DEB7BC543}" srcOrd="0" destOrd="0" presId="urn:microsoft.com/office/officeart/2005/8/layout/default"/>
    <dgm:cxn modelId="{66043749-6EA5-438E-B7C4-0432EDCD8C57}" type="presOf" srcId="{2D9BA207-9FF8-44A4-8DC0-073410DCEC1A}" destId="{3AC43EBA-5E90-473A-B5C1-67A1F6F3C648}" srcOrd="0" destOrd="0" presId="urn:microsoft.com/office/officeart/2005/8/layout/default"/>
    <dgm:cxn modelId="{D4B453C2-9F1D-4C9D-B9D5-A1640CB25122}" srcId="{2D9BA207-9FF8-44A4-8DC0-073410DCEC1A}" destId="{1625EB0C-9FE0-4C4D-A911-353405815732}" srcOrd="0" destOrd="0" parTransId="{2C71F847-CE18-45DD-BB55-0931BA5F8680}" sibTransId="{6B00C72A-C62E-4A81-8A09-9A8587D785B1}"/>
    <dgm:cxn modelId="{5476A1DB-5591-46D0-B3B3-45C5E9173E35}" type="presParOf" srcId="{3AC43EBA-5E90-473A-B5C1-67A1F6F3C648}" destId="{24F9A352-5143-47D7-968E-785DEB7BC543}"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68B4B2-9326-4A96-9A88-2FC0B00485D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EA1B875B-ECC6-4704-A613-330F1B16A400}">
      <dgm:prSet phldrT="[Texto]" custT="1"/>
      <dgm:spPr/>
      <dgm:t>
        <a:bodyPr/>
        <a:lstStyle/>
        <a:p>
          <a:r>
            <a:rPr lang="es-ES" sz="1400" dirty="0" smtClean="0"/>
            <a:t>Caudal</a:t>
          </a:r>
          <a:endParaRPr lang="es-ES" sz="1400" dirty="0"/>
        </a:p>
      </dgm:t>
    </dgm:pt>
    <dgm:pt modelId="{7390F2B0-84C0-4B36-8585-330210A36738}" type="parTrans" cxnId="{9CC6FC52-41E0-439A-8196-D2118A8042E4}">
      <dgm:prSet/>
      <dgm:spPr/>
      <dgm:t>
        <a:bodyPr/>
        <a:lstStyle/>
        <a:p>
          <a:endParaRPr lang="es-ES"/>
        </a:p>
      </dgm:t>
    </dgm:pt>
    <dgm:pt modelId="{D8135A63-DE2C-4E49-A19F-518D1536F5E4}" type="sibTrans" cxnId="{9CC6FC52-41E0-439A-8196-D2118A8042E4}">
      <dgm:prSet/>
      <dgm:spPr/>
      <dgm:t>
        <a:bodyPr/>
        <a:lstStyle/>
        <a:p>
          <a:endParaRPr lang="es-ES"/>
        </a:p>
      </dgm:t>
    </dgm:pt>
    <dgm:pt modelId="{FCFF69B6-3FA2-4C8D-BD65-28E877457746}" type="pres">
      <dgm:prSet presAssocID="{8368B4B2-9326-4A96-9A88-2FC0B00485D9}" presName="diagram" presStyleCnt="0">
        <dgm:presLayoutVars>
          <dgm:dir/>
          <dgm:resizeHandles val="exact"/>
        </dgm:presLayoutVars>
      </dgm:prSet>
      <dgm:spPr/>
      <dgm:t>
        <a:bodyPr/>
        <a:lstStyle/>
        <a:p>
          <a:endParaRPr lang="es-ES"/>
        </a:p>
      </dgm:t>
    </dgm:pt>
    <dgm:pt modelId="{203B4F3E-DB6D-497E-88AE-48BC50D9BC11}" type="pres">
      <dgm:prSet presAssocID="{EA1B875B-ECC6-4704-A613-330F1B16A400}" presName="node" presStyleLbl="node1" presStyleIdx="0" presStyleCnt="1" custLinFactNeighborX="-19003" custLinFactNeighborY="-18">
        <dgm:presLayoutVars>
          <dgm:bulletEnabled val="1"/>
        </dgm:presLayoutVars>
      </dgm:prSet>
      <dgm:spPr/>
      <dgm:t>
        <a:bodyPr/>
        <a:lstStyle/>
        <a:p>
          <a:endParaRPr lang="es-ES"/>
        </a:p>
      </dgm:t>
    </dgm:pt>
  </dgm:ptLst>
  <dgm:cxnLst>
    <dgm:cxn modelId="{83FB71E0-0E94-4F16-BCBA-1AD1704A1CB9}" type="presOf" srcId="{EA1B875B-ECC6-4704-A613-330F1B16A400}" destId="{203B4F3E-DB6D-497E-88AE-48BC50D9BC11}" srcOrd="0" destOrd="0" presId="urn:microsoft.com/office/officeart/2005/8/layout/default"/>
    <dgm:cxn modelId="{D4756DD5-FB10-494D-9456-0AD426B0AFA4}" type="presOf" srcId="{8368B4B2-9326-4A96-9A88-2FC0B00485D9}" destId="{FCFF69B6-3FA2-4C8D-BD65-28E877457746}" srcOrd="0" destOrd="0" presId="urn:microsoft.com/office/officeart/2005/8/layout/default"/>
    <dgm:cxn modelId="{9CC6FC52-41E0-439A-8196-D2118A8042E4}" srcId="{8368B4B2-9326-4A96-9A88-2FC0B00485D9}" destId="{EA1B875B-ECC6-4704-A613-330F1B16A400}" srcOrd="0" destOrd="0" parTransId="{7390F2B0-84C0-4B36-8585-330210A36738}" sibTransId="{D8135A63-DE2C-4E49-A19F-518D1536F5E4}"/>
    <dgm:cxn modelId="{623412F6-7866-49A4-8A51-A3D62E6CEC3D}" type="presParOf" srcId="{FCFF69B6-3FA2-4C8D-BD65-28E877457746}" destId="{203B4F3E-DB6D-497E-88AE-48BC50D9BC11}"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Características de impulsión</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dgm:presLayoutVars>
          <dgm:bulletEnabled val="1"/>
        </dgm:presLayoutVars>
      </dgm:prSet>
      <dgm:spPr/>
      <dgm:t>
        <a:bodyPr/>
        <a:lstStyle/>
        <a:p>
          <a:endParaRPr lang="es-ES"/>
        </a:p>
      </dgm:t>
    </dgm:pt>
  </dgm:ptLst>
  <dgm:cxnLst>
    <dgm:cxn modelId="{2A6BF418-BFD6-4C78-8B9E-ED7D44F76C36}" srcId="{6E8CDA38-5AA1-4B22-B477-26F80B130873}" destId="{C21AE725-2EA2-49D6-896F-8F16024A86D8}" srcOrd="0" destOrd="0" parTransId="{5E75FBF6-3DAC-423B-92DD-0D9ED177FD5B}" sibTransId="{05BB8AA2-907F-4A96-B243-BA384F8EE3D3}"/>
    <dgm:cxn modelId="{7A79D0F5-9659-47F3-9E60-E3862A193C9C}" type="presOf" srcId="{C21AE725-2EA2-49D6-896F-8F16024A86D8}" destId="{3821310A-5B8A-4D75-A001-03E07E1D63FC}" srcOrd="0" destOrd="0" presId="urn:microsoft.com/office/officeart/2005/8/layout/default"/>
    <dgm:cxn modelId="{6734A998-498D-49F4-9959-6C6BD4E842D6}" type="presOf" srcId="{6E8CDA38-5AA1-4B22-B477-26F80B130873}" destId="{BF70B388-979F-4AE9-B519-15B130DFD8D2}" srcOrd="0" destOrd="0" presId="urn:microsoft.com/office/officeart/2005/8/layout/default"/>
    <dgm:cxn modelId="{8CE37BD9-5082-4C0B-8770-404B80852A68}"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Características de aspiración</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NeighborX="-30623" custLinFactNeighborY="-28">
        <dgm:presLayoutVars>
          <dgm:bulletEnabled val="1"/>
        </dgm:presLayoutVars>
      </dgm:prSet>
      <dgm:spPr/>
      <dgm:t>
        <a:bodyPr/>
        <a:lstStyle/>
        <a:p>
          <a:endParaRPr lang="es-ES"/>
        </a:p>
      </dgm:t>
    </dgm:pt>
  </dgm:ptLst>
  <dgm:cxnLst>
    <dgm:cxn modelId="{0004F94A-A8C5-440A-BD86-12448D39D902}" type="presOf" srcId="{C21AE725-2EA2-49D6-896F-8F16024A86D8}" destId="{3821310A-5B8A-4D75-A001-03E07E1D63FC}"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2EF7AD98-243B-4E1C-A0F4-E16591807BDD}" type="presOf" srcId="{6E8CDA38-5AA1-4B22-B477-26F80B130873}" destId="{BF70B388-979F-4AE9-B519-15B130DFD8D2}" srcOrd="0" destOrd="0" presId="urn:microsoft.com/office/officeart/2005/8/layout/default"/>
    <dgm:cxn modelId="{DEA06C9F-A8F1-44A0-9DE7-7E37CDF32B11}"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Altura Manométrica</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X="-182247" custLinFactNeighborX="-200000" custLinFactNeighborY="71441">
        <dgm:presLayoutVars>
          <dgm:bulletEnabled val="1"/>
        </dgm:presLayoutVars>
      </dgm:prSet>
      <dgm:spPr/>
      <dgm:t>
        <a:bodyPr/>
        <a:lstStyle/>
        <a:p>
          <a:endParaRPr lang="es-ES"/>
        </a:p>
      </dgm:t>
    </dgm:pt>
  </dgm:ptLst>
  <dgm:cxnLst>
    <dgm:cxn modelId="{D7E8F4E4-B83A-4D74-B27F-16BF0A09FB90}" type="presOf" srcId="{C21AE725-2EA2-49D6-896F-8F16024A86D8}" destId="{3821310A-5B8A-4D75-A001-03E07E1D63FC}"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3CDB3812-969D-43AD-8152-37CD8D577A5E}" type="presOf" srcId="{6E8CDA38-5AA1-4B22-B477-26F80B130873}" destId="{BF70B388-979F-4AE9-B519-15B130DFD8D2}" srcOrd="0" destOrd="0" presId="urn:microsoft.com/office/officeart/2005/8/layout/default"/>
    <dgm:cxn modelId="{2454544E-6C07-4C62-A537-DA114D8D35B3}"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Lado agua</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NeighborX="-30623" custLinFactNeighborY="-28">
        <dgm:presLayoutVars>
          <dgm:bulletEnabled val="1"/>
        </dgm:presLayoutVars>
      </dgm:prSet>
      <dgm:spPr/>
      <dgm:t>
        <a:bodyPr/>
        <a:lstStyle/>
        <a:p>
          <a:endParaRPr lang="es-ES"/>
        </a:p>
      </dgm:t>
    </dgm:pt>
  </dgm:ptLst>
  <dgm:cxnLst>
    <dgm:cxn modelId="{C09EC1D4-1A28-46E3-8EC4-6EC44B479245}" type="presOf" srcId="{C21AE725-2EA2-49D6-896F-8F16024A86D8}" destId="{3821310A-5B8A-4D75-A001-03E07E1D63FC}"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AE433726-CAB7-4A81-B48A-29DEA86592A1}" type="presOf" srcId="{6E8CDA38-5AA1-4B22-B477-26F80B130873}" destId="{BF70B388-979F-4AE9-B519-15B130DFD8D2}" srcOrd="0" destOrd="0" presId="urn:microsoft.com/office/officeart/2005/8/layout/default"/>
    <dgm:cxn modelId="{A29A317D-5C8C-4F1E-A623-03F6776F8199}"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04B8E-0C16-4D19-B57E-4FBC43628912}"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8851FDA3-A276-48EE-81AB-17D3CFA510A0}">
      <dgm:prSet phldrT="[Texto]" custT="1"/>
      <dgm:spPr>
        <a:blipFill rotWithShape="0">
          <a:blip xmlns:r="http://schemas.openxmlformats.org/officeDocument/2006/relationships" r:embed="rId1"/>
          <a:stretch>
            <a:fillRect/>
          </a:stretch>
        </a:blipFill>
      </dgm:spPr>
      <dgm:t>
        <a:bodyPr/>
        <a:lstStyle/>
        <a:p>
          <a:r>
            <a:rPr lang="es-ES">
              <a:noFill/>
            </a:rPr>
            <a:t> </a:t>
          </a:r>
        </a:p>
      </dgm:t>
    </dgm:pt>
    <dgm:pt modelId="{59942CB5-F99F-4F37-AA60-2C222797B691}" type="parTrans" cxnId="{BE970B8F-AAD1-4F19-BDB9-ECFE6CF01F43}">
      <dgm:prSet/>
      <dgm:spPr/>
      <dgm:t>
        <a:bodyPr/>
        <a:lstStyle/>
        <a:p>
          <a:endParaRPr lang="es-ES"/>
        </a:p>
      </dgm:t>
    </dgm:pt>
    <dgm:pt modelId="{0A73B4A6-EE73-48B7-8B74-94344FB498F2}" type="sibTrans" cxnId="{BE970B8F-AAD1-4F19-BDB9-ECFE6CF01F43}">
      <dgm:prSet/>
      <dgm:spPr/>
      <dgm:t>
        <a:bodyPr/>
        <a:lstStyle/>
        <a:p>
          <a:endParaRPr lang="es-ES"/>
        </a:p>
      </dgm:t>
    </dgm:pt>
    <dgm:pt modelId="{CC0E4F25-E295-436A-A414-A3852BF0337E}">
      <dgm:prSet phldrT="[Texto]" custT="1"/>
      <dgm:spPr/>
      <dgm:t>
        <a:bodyPr/>
        <a:lstStyle/>
        <a:p>
          <a:r>
            <a:rPr lang="es-ES_tradnl" sz="2000" dirty="0" smtClean="0">
              <a:latin typeface="Arial" panose="020B0604020202020204" pitchFamily="34" charset="0"/>
              <a:cs typeface="Arial" panose="020B0604020202020204" pitchFamily="34" charset="0"/>
            </a:rPr>
            <a:t>Determinar los parámetros característicos del intercambiador de calor</a:t>
          </a:r>
          <a:r>
            <a:rPr lang="es-ES_tradnl" sz="1800" dirty="0" smtClean="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95B89011-7BBD-46B7-BFCC-BE91E9658858}" type="parTrans" cxnId="{6A7DFB94-4A57-4E8F-BA4C-D965E1971969}">
      <dgm:prSet/>
      <dgm:spPr/>
      <dgm:t>
        <a:bodyPr/>
        <a:lstStyle/>
        <a:p>
          <a:endParaRPr lang="es-ES"/>
        </a:p>
      </dgm:t>
    </dgm:pt>
    <dgm:pt modelId="{75EB8AB2-162C-4870-986E-DF595FB32E17}" type="sibTrans" cxnId="{6A7DFB94-4A57-4E8F-BA4C-D965E1971969}">
      <dgm:prSet/>
      <dgm:spPr/>
      <dgm:t>
        <a:bodyPr/>
        <a:lstStyle/>
        <a:p>
          <a:endParaRPr lang="es-ES"/>
        </a:p>
      </dgm:t>
    </dgm:pt>
    <dgm:pt modelId="{FF975CAE-5678-452E-AA29-E19A0D9D7A5F}">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2000" dirty="0" smtClean="0">
              <a:latin typeface="Arial" panose="020B0604020202020204" pitchFamily="34" charset="0"/>
              <a:cs typeface="Arial" panose="020B0604020202020204" pitchFamily="34" charset="0"/>
            </a:rPr>
            <a:t>Realizar pruebas de funcionamiento.</a:t>
          </a:r>
          <a:endParaRPr lang="es-ES" sz="2000" dirty="0">
            <a:latin typeface="Arial" panose="020B0604020202020204" pitchFamily="34" charset="0"/>
            <a:cs typeface="Arial" panose="020B0604020202020204" pitchFamily="34" charset="0"/>
          </a:endParaRPr>
        </a:p>
      </dgm:t>
    </dgm:pt>
    <dgm:pt modelId="{BF5E993D-F281-456D-9F16-EF70998C63B5}" type="sibTrans" cxnId="{FBDFBB68-35EE-448C-8470-B2677D88C67C}">
      <dgm:prSet/>
      <dgm:spPr/>
      <dgm:t>
        <a:bodyPr/>
        <a:lstStyle/>
        <a:p>
          <a:endParaRPr lang="es-ES"/>
        </a:p>
      </dgm:t>
    </dgm:pt>
    <dgm:pt modelId="{A62D2169-0530-4343-8E4A-3B6C26E27941}" type="parTrans" cxnId="{FBDFBB68-35EE-448C-8470-B2677D88C67C}">
      <dgm:prSet/>
      <dgm:spPr/>
      <dgm:t>
        <a:bodyPr/>
        <a:lstStyle/>
        <a:p>
          <a:endParaRPr lang="es-ES"/>
        </a:p>
      </dgm:t>
    </dgm:pt>
    <dgm:pt modelId="{738FA6D1-9CFD-40C8-A4B8-9A2498FBBFF7}" type="pres">
      <dgm:prSet presAssocID="{32304B8E-0C16-4D19-B57E-4FBC43628912}" presName="linear" presStyleCnt="0">
        <dgm:presLayoutVars>
          <dgm:dir/>
          <dgm:animLvl val="lvl"/>
          <dgm:resizeHandles val="exact"/>
        </dgm:presLayoutVars>
      </dgm:prSet>
      <dgm:spPr/>
      <dgm:t>
        <a:bodyPr/>
        <a:lstStyle/>
        <a:p>
          <a:endParaRPr lang="es-ES"/>
        </a:p>
      </dgm:t>
    </dgm:pt>
    <dgm:pt modelId="{CBEFE57F-2830-4D5A-B9F3-C47EB4D842F3}" type="pres">
      <dgm:prSet presAssocID="{8851FDA3-A276-48EE-81AB-17D3CFA510A0}" presName="parentLin" presStyleCnt="0"/>
      <dgm:spPr/>
      <dgm:t>
        <a:bodyPr/>
        <a:lstStyle/>
        <a:p>
          <a:endParaRPr lang="es-ES"/>
        </a:p>
      </dgm:t>
    </dgm:pt>
    <dgm:pt modelId="{B696EB9E-CD11-4B2C-893E-F35789AE8F53}" type="pres">
      <dgm:prSet presAssocID="{8851FDA3-A276-48EE-81AB-17D3CFA510A0}" presName="parentLeftMargin" presStyleLbl="node1" presStyleIdx="0" presStyleCnt="3"/>
      <dgm:spPr/>
      <dgm:t>
        <a:bodyPr/>
        <a:lstStyle/>
        <a:p>
          <a:endParaRPr lang="es-ES"/>
        </a:p>
      </dgm:t>
    </dgm:pt>
    <dgm:pt modelId="{0551C45D-2CBB-4A7F-8EE8-0B283C342521}" type="pres">
      <dgm:prSet presAssocID="{8851FDA3-A276-48EE-81AB-17D3CFA510A0}" presName="parentText" presStyleLbl="node1" presStyleIdx="0" presStyleCnt="3" custScaleX="142857" custScaleY="59336">
        <dgm:presLayoutVars>
          <dgm:chMax val="0"/>
          <dgm:bulletEnabled val="1"/>
        </dgm:presLayoutVars>
      </dgm:prSet>
      <dgm:spPr/>
      <dgm:t>
        <a:bodyPr/>
        <a:lstStyle/>
        <a:p>
          <a:endParaRPr lang="es-ES"/>
        </a:p>
      </dgm:t>
    </dgm:pt>
    <dgm:pt modelId="{D2BC0FF8-B423-45CA-BFAE-822888D6BB1F}" type="pres">
      <dgm:prSet presAssocID="{8851FDA3-A276-48EE-81AB-17D3CFA510A0}" presName="negativeSpace" presStyleCnt="0"/>
      <dgm:spPr/>
      <dgm:t>
        <a:bodyPr/>
        <a:lstStyle/>
        <a:p>
          <a:endParaRPr lang="es-ES"/>
        </a:p>
      </dgm:t>
    </dgm:pt>
    <dgm:pt modelId="{1C7E88B3-1A75-4BF0-ACB8-2BE81C9E6315}" type="pres">
      <dgm:prSet presAssocID="{8851FDA3-A276-48EE-81AB-17D3CFA510A0}" presName="childText" presStyleLbl="conFgAcc1" presStyleIdx="0" presStyleCnt="3">
        <dgm:presLayoutVars>
          <dgm:bulletEnabled val="1"/>
        </dgm:presLayoutVars>
      </dgm:prSet>
      <dgm:spPr/>
      <dgm:t>
        <a:bodyPr/>
        <a:lstStyle/>
        <a:p>
          <a:endParaRPr lang="es-ES"/>
        </a:p>
      </dgm:t>
    </dgm:pt>
    <dgm:pt modelId="{27A23221-4E1D-41B1-BAF1-0F5F23C41A8C}" type="pres">
      <dgm:prSet presAssocID="{0A73B4A6-EE73-48B7-8B74-94344FB498F2}" presName="spaceBetweenRectangles" presStyleCnt="0"/>
      <dgm:spPr/>
      <dgm:t>
        <a:bodyPr/>
        <a:lstStyle/>
        <a:p>
          <a:endParaRPr lang="es-ES"/>
        </a:p>
      </dgm:t>
    </dgm:pt>
    <dgm:pt modelId="{0057FC15-D1A9-4ECF-9832-C3EB7FE2AB62}" type="pres">
      <dgm:prSet presAssocID="{CC0E4F25-E295-436A-A414-A3852BF0337E}" presName="parentLin" presStyleCnt="0"/>
      <dgm:spPr/>
      <dgm:t>
        <a:bodyPr/>
        <a:lstStyle/>
        <a:p>
          <a:endParaRPr lang="es-ES"/>
        </a:p>
      </dgm:t>
    </dgm:pt>
    <dgm:pt modelId="{527E7033-68BB-4C6B-8112-809E29D29FC5}" type="pres">
      <dgm:prSet presAssocID="{CC0E4F25-E295-436A-A414-A3852BF0337E}" presName="parentLeftMargin" presStyleLbl="node1" presStyleIdx="0" presStyleCnt="3"/>
      <dgm:spPr/>
      <dgm:t>
        <a:bodyPr/>
        <a:lstStyle/>
        <a:p>
          <a:endParaRPr lang="es-ES"/>
        </a:p>
      </dgm:t>
    </dgm:pt>
    <dgm:pt modelId="{9679E5D0-07A5-4389-8D88-ACE801897BFD}" type="pres">
      <dgm:prSet presAssocID="{CC0E4F25-E295-436A-A414-A3852BF0337E}" presName="parentText" presStyleLbl="node1" presStyleIdx="1" presStyleCnt="3" custScaleX="142857" custScaleY="66852" custLinFactNeighborX="-1349" custLinFactNeighborY="-21965">
        <dgm:presLayoutVars>
          <dgm:chMax val="0"/>
          <dgm:bulletEnabled val="1"/>
        </dgm:presLayoutVars>
      </dgm:prSet>
      <dgm:spPr>
        <a:prstGeom prst="roundRect">
          <a:avLst/>
        </a:prstGeom>
      </dgm:spPr>
      <dgm:t>
        <a:bodyPr/>
        <a:lstStyle/>
        <a:p>
          <a:endParaRPr lang="es-ES"/>
        </a:p>
      </dgm:t>
    </dgm:pt>
    <dgm:pt modelId="{FE586D45-1A57-4DAA-83F4-BB61A2711913}" type="pres">
      <dgm:prSet presAssocID="{CC0E4F25-E295-436A-A414-A3852BF0337E}" presName="negativeSpace" presStyleCnt="0"/>
      <dgm:spPr/>
      <dgm:t>
        <a:bodyPr/>
        <a:lstStyle/>
        <a:p>
          <a:endParaRPr lang="es-ES"/>
        </a:p>
      </dgm:t>
    </dgm:pt>
    <dgm:pt modelId="{925B601B-9433-485F-8E97-1F8E46130604}" type="pres">
      <dgm:prSet presAssocID="{CC0E4F25-E295-436A-A414-A3852BF0337E}" presName="childText" presStyleLbl="conFgAcc1" presStyleIdx="1" presStyleCnt="3">
        <dgm:presLayoutVars>
          <dgm:bulletEnabled val="1"/>
        </dgm:presLayoutVars>
      </dgm:prSet>
      <dgm:spPr/>
      <dgm:t>
        <a:bodyPr/>
        <a:lstStyle/>
        <a:p>
          <a:endParaRPr lang="es-ES"/>
        </a:p>
      </dgm:t>
    </dgm:pt>
    <dgm:pt modelId="{D461560D-6925-4516-8910-F9CEBDF9D38A}" type="pres">
      <dgm:prSet presAssocID="{75EB8AB2-162C-4870-986E-DF595FB32E17}" presName="spaceBetweenRectangles" presStyleCnt="0"/>
      <dgm:spPr/>
      <dgm:t>
        <a:bodyPr/>
        <a:lstStyle/>
        <a:p>
          <a:endParaRPr lang="es-ES"/>
        </a:p>
      </dgm:t>
    </dgm:pt>
    <dgm:pt modelId="{18C7815F-3FDB-4B06-B70F-9614F1634B4A}" type="pres">
      <dgm:prSet presAssocID="{FF975CAE-5678-452E-AA29-E19A0D9D7A5F}" presName="parentLin" presStyleCnt="0"/>
      <dgm:spPr/>
      <dgm:t>
        <a:bodyPr/>
        <a:lstStyle/>
        <a:p>
          <a:endParaRPr lang="es-ES"/>
        </a:p>
      </dgm:t>
    </dgm:pt>
    <dgm:pt modelId="{2ABB8595-1B24-4399-8C42-52B1F6DA9429}" type="pres">
      <dgm:prSet presAssocID="{FF975CAE-5678-452E-AA29-E19A0D9D7A5F}" presName="parentLeftMargin" presStyleLbl="node1" presStyleIdx="1" presStyleCnt="3"/>
      <dgm:spPr/>
      <dgm:t>
        <a:bodyPr/>
        <a:lstStyle/>
        <a:p>
          <a:endParaRPr lang="es-ES"/>
        </a:p>
      </dgm:t>
    </dgm:pt>
    <dgm:pt modelId="{84A7C996-8994-4D0D-8C4F-A7A46FDE2BD3}" type="pres">
      <dgm:prSet presAssocID="{FF975CAE-5678-452E-AA29-E19A0D9D7A5F}" presName="parentText" presStyleLbl="node1" presStyleIdx="2" presStyleCnt="3" custScaleX="137886" custScaleY="43293" custLinFactNeighborX="42497" custLinFactNeighborY="-62981">
        <dgm:presLayoutVars>
          <dgm:chMax val="0"/>
          <dgm:bulletEnabled val="1"/>
        </dgm:presLayoutVars>
      </dgm:prSet>
      <dgm:spPr/>
      <dgm:t>
        <a:bodyPr/>
        <a:lstStyle/>
        <a:p>
          <a:endParaRPr lang="es-ES"/>
        </a:p>
      </dgm:t>
    </dgm:pt>
    <dgm:pt modelId="{2CD22B88-883A-4E33-B111-6C5487F2FCA2}" type="pres">
      <dgm:prSet presAssocID="{FF975CAE-5678-452E-AA29-E19A0D9D7A5F}" presName="negativeSpace" presStyleCnt="0"/>
      <dgm:spPr/>
      <dgm:t>
        <a:bodyPr/>
        <a:lstStyle/>
        <a:p>
          <a:endParaRPr lang="es-ES"/>
        </a:p>
      </dgm:t>
    </dgm:pt>
    <dgm:pt modelId="{9689AAC9-06CA-4261-AEA4-8CA408DC8A3D}" type="pres">
      <dgm:prSet presAssocID="{FF975CAE-5678-452E-AA29-E19A0D9D7A5F}" presName="childText" presStyleLbl="conFgAcc1" presStyleIdx="2" presStyleCnt="3" custScaleY="86627" custLinFactNeighborX="10781" custLinFactNeighborY="10272">
        <dgm:presLayoutVars>
          <dgm:bulletEnabled val="1"/>
        </dgm:presLayoutVars>
      </dgm:prSet>
      <dgm:spPr/>
      <dgm:t>
        <a:bodyPr/>
        <a:lstStyle/>
        <a:p>
          <a:endParaRPr lang="es-ES"/>
        </a:p>
      </dgm:t>
    </dgm:pt>
  </dgm:ptLst>
  <dgm:cxnLst>
    <dgm:cxn modelId="{7F0C5C62-BB20-4A5F-910E-55F562CDE73A}" type="presOf" srcId="{FF975CAE-5678-452E-AA29-E19A0D9D7A5F}" destId="{2ABB8595-1B24-4399-8C42-52B1F6DA9429}" srcOrd="0" destOrd="0" presId="urn:microsoft.com/office/officeart/2005/8/layout/list1"/>
    <dgm:cxn modelId="{BE970B8F-AAD1-4F19-BDB9-ECFE6CF01F43}" srcId="{32304B8E-0C16-4D19-B57E-4FBC43628912}" destId="{8851FDA3-A276-48EE-81AB-17D3CFA510A0}" srcOrd="0" destOrd="0" parTransId="{59942CB5-F99F-4F37-AA60-2C222797B691}" sibTransId="{0A73B4A6-EE73-48B7-8B74-94344FB498F2}"/>
    <dgm:cxn modelId="{26A5CE50-214A-43EB-BC36-E8DD87292654}" type="presOf" srcId="{8851FDA3-A276-48EE-81AB-17D3CFA510A0}" destId="{0551C45D-2CBB-4A7F-8EE8-0B283C342521}" srcOrd="1" destOrd="0" presId="urn:microsoft.com/office/officeart/2005/8/layout/list1"/>
    <dgm:cxn modelId="{3D9048FD-047A-4F8E-BDEC-A4D17F3C57F0}" type="presOf" srcId="{CC0E4F25-E295-436A-A414-A3852BF0337E}" destId="{9679E5D0-07A5-4389-8D88-ACE801897BFD}" srcOrd="1" destOrd="0" presId="urn:microsoft.com/office/officeart/2005/8/layout/list1"/>
    <dgm:cxn modelId="{5E249115-7CC9-486B-B090-CBB2C685A42D}" type="presOf" srcId="{FF975CAE-5678-452E-AA29-E19A0D9D7A5F}" destId="{84A7C996-8994-4D0D-8C4F-A7A46FDE2BD3}" srcOrd="1" destOrd="0" presId="urn:microsoft.com/office/officeart/2005/8/layout/list1"/>
    <dgm:cxn modelId="{6A7DFB94-4A57-4E8F-BA4C-D965E1971969}" srcId="{32304B8E-0C16-4D19-B57E-4FBC43628912}" destId="{CC0E4F25-E295-436A-A414-A3852BF0337E}" srcOrd="1" destOrd="0" parTransId="{95B89011-7BBD-46B7-BFCC-BE91E9658858}" sibTransId="{75EB8AB2-162C-4870-986E-DF595FB32E17}"/>
    <dgm:cxn modelId="{160810A2-5B09-481E-B9F8-0B367E476BA8}" type="presOf" srcId="{8851FDA3-A276-48EE-81AB-17D3CFA510A0}" destId="{B696EB9E-CD11-4B2C-893E-F35789AE8F53}" srcOrd="0" destOrd="0" presId="urn:microsoft.com/office/officeart/2005/8/layout/list1"/>
    <dgm:cxn modelId="{7631FC50-0BD7-47C8-B17F-E17397C497E5}" type="presOf" srcId="{32304B8E-0C16-4D19-B57E-4FBC43628912}" destId="{738FA6D1-9CFD-40C8-A4B8-9A2498FBBFF7}" srcOrd="0" destOrd="0" presId="urn:microsoft.com/office/officeart/2005/8/layout/list1"/>
    <dgm:cxn modelId="{FBDFBB68-35EE-448C-8470-B2677D88C67C}" srcId="{32304B8E-0C16-4D19-B57E-4FBC43628912}" destId="{FF975CAE-5678-452E-AA29-E19A0D9D7A5F}" srcOrd="2" destOrd="0" parTransId="{A62D2169-0530-4343-8E4A-3B6C26E27941}" sibTransId="{BF5E993D-F281-456D-9F16-EF70998C63B5}"/>
    <dgm:cxn modelId="{947B3AF8-F7EE-4F4B-B5A1-98B238C588B6}" type="presOf" srcId="{CC0E4F25-E295-436A-A414-A3852BF0337E}" destId="{527E7033-68BB-4C6B-8112-809E29D29FC5}" srcOrd="0" destOrd="0" presId="urn:microsoft.com/office/officeart/2005/8/layout/list1"/>
    <dgm:cxn modelId="{16B52435-7225-423F-AA34-DD954969A277}" type="presParOf" srcId="{738FA6D1-9CFD-40C8-A4B8-9A2498FBBFF7}" destId="{CBEFE57F-2830-4D5A-B9F3-C47EB4D842F3}" srcOrd="0" destOrd="0" presId="urn:microsoft.com/office/officeart/2005/8/layout/list1"/>
    <dgm:cxn modelId="{C5650341-F9BE-4B94-9814-EC09A5EE40A7}" type="presParOf" srcId="{CBEFE57F-2830-4D5A-B9F3-C47EB4D842F3}" destId="{B696EB9E-CD11-4B2C-893E-F35789AE8F53}" srcOrd="0" destOrd="0" presId="urn:microsoft.com/office/officeart/2005/8/layout/list1"/>
    <dgm:cxn modelId="{8FF8E66E-A256-477A-AA5C-D1D961138AF4}" type="presParOf" srcId="{CBEFE57F-2830-4D5A-B9F3-C47EB4D842F3}" destId="{0551C45D-2CBB-4A7F-8EE8-0B283C342521}" srcOrd="1" destOrd="0" presId="urn:microsoft.com/office/officeart/2005/8/layout/list1"/>
    <dgm:cxn modelId="{302BE272-2554-4353-9675-6806A5493508}" type="presParOf" srcId="{738FA6D1-9CFD-40C8-A4B8-9A2498FBBFF7}" destId="{D2BC0FF8-B423-45CA-BFAE-822888D6BB1F}" srcOrd="1" destOrd="0" presId="urn:microsoft.com/office/officeart/2005/8/layout/list1"/>
    <dgm:cxn modelId="{D764A8E2-6E30-44C9-9B40-7DE52AEB3315}" type="presParOf" srcId="{738FA6D1-9CFD-40C8-A4B8-9A2498FBBFF7}" destId="{1C7E88B3-1A75-4BF0-ACB8-2BE81C9E6315}" srcOrd="2" destOrd="0" presId="urn:microsoft.com/office/officeart/2005/8/layout/list1"/>
    <dgm:cxn modelId="{13924DCF-02F8-43C1-858A-98ADAD6FAB86}" type="presParOf" srcId="{738FA6D1-9CFD-40C8-A4B8-9A2498FBBFF7}" destId="{27A23221-4E1D-41B1-BAF1-0F5F23C41A8C}" srcOrd="3" destOrd="0" presId="urn:microsoft.com/office/officeart/2005/8/layout/list1"/>
    <dgm:cxn modelId="{7BBD854C-70CA-41A2-92C9-EF95C69379F7}" type="presParOf" srcId="{738FA6D1-9CFD-40C8-A4B8-9A2498FBBFF7}" destId="{0057FC15-D1A9-4ECF-9832-C3EB7FE2AB62}" srcOrd="4" destOrd="0" presId="urn:microsoft.com/office/officeart/2005/8/layout/list1"/>
    <dgm:cxn modelId="{D1FA5A16-E83C-4228-AEC7-65BCED203ABF}" type="presParOf" srcId="{0057FC15-D1A9-4ECF-9832-C3EB7FE2AB62}" destId="{527E7033-68BB-4C6B-8112-809E29D29FC5}" srcOrd="0" destOrd="0" presId="urn:microsoft.com/office/officeart/2005/8/layout/list1"/>
    <dgm:cxn modelId="{F6703363-8397-4EE8-833F-CB14D64FE36D}" type="presParOf" srcId="{0057FC15-D1A9-4ECF-9832-C3EB7FE2AB62}" destId="{9679E5D0-07A5-4389-8D88-ACE801897BFD}" srcOrd="1" destOrd="0" presId="urn:microsoft.com/office/officeart/2005/8/layout/list1"/>
    <dgm:cxn modelId="{2C1CF8EC-1254-4AB2-978C-7AF4C685304C}" type="presParOf" srcId="{738FA6D1-9CFD-40C8-A4B8-9A2498FBBFF7}" destId="{FE586D45-1A57-4DAA-83F4-BB61A2711913}" srcOrd="5" destOrd="0" presId="urn:microsoft.com/office/officeart/2005/8/layout/list1"/>
    <dgm:cxn modelId="{A7C70C3B-FFAE-4915-B288-36BD3768B34F}" type="presParOf" srcId="{738FA6D1-9CFD-40C8-A4B8-9A2498FBBFF7}" destId="{925B601B-9433-485F-8E97-1F8E46130604}" srcOrd="6" destOrd="0" presId="urn:microsoft.com/office/officeart/2005/8/layout/list1"/>
    <dgm:cxn modelId="{B99C32EA-AFF2-4F1F-BABE-168FBC64067B}" type="presParOf" srcId="{738FA6D1-9CFD-40C8-A4B8-9A2498FBBFF7}" destId="{D461560D-6925-4516-8910-F9CEBDF9D38A}" srcOrd="7" destOrd="0" presId="urn:microsoft.com/office/officeart/2005/8/layout/list1"/>
    <dgm:cxn modelId="{A31DA4A6-A4F9-4F9D-81C6-E356E08FEB40}" type="presParOf" srcId="{738FA6D1-9CFD-40C8-A4B8-9A2498FBBFF7}" destId="{18C7815F-3FDB-4B06-B70F-9614F1634B4A}" srcOrd="8" destOrd="0" presId="urn:microsoft.com/office/officeart/2005/8/layout/list1"/>
    <dgm:cxn modelId="{5C9FDE54-6695-430A-8677-574E728584EF}" type="presParOf" srcId="{18C7815F-3FDB-4B06-B70F-9614F1634B4A}" destId="{2ABB8595-1B24-4399-8C42-52B1F6DA9429}" srcOrd="0" destOrd="0" presId="urn:microsoft.com/office/officeart/2005/8/layout/list1"/>
    <dgm:cxn modelId="{56612AB7-00EC-42D1-85C7-15E545ACDD03}" type="presParOf" srcId="{18C7815F-3FDB-4B06-B70F-9614F1634B4A}" destId="{84A7C996-8994-4D0D-8C4F-A7A46FDE2BD3}" srcOrd="1" destOrd="0" presId="urn:microsoft.com/office/officeart/2005/8/layout/list1"/>
    <dgm:cxn modelId="{FFE95CF2-B2DC-44A2-90B1-1C4EF3B855DE}" type="presParOf" srcId="{738FA6D1-9CFD-40C8-A4B8-9A2498FBBFF7}" destId="{2CD22B88-883A-4E33-B111-6C5487F2FCA2}" srcOrd="9" destOrd="0" presId="urn:microsoft.com/office/officeart/2005/8/layout/list1"/>
    <dgm:cxn modelId="{5C790DCC-A6B2-4966-8E25-A10EEB561DF4}" type="presParOf" srcId="{738FA6D1-9CFD-40C8-A4B8-9A2498FBBFF7}" destId="{9689AAC9-06CA-4261-AEA4-8CA408DC8A3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Lado aire</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NeighborX="-30623" custLinFactNeighborY="-28">
        <dgm:presLayoutVars>
          <dgm:bulletEnabled val="1"/>
        </dgm:presLayoutVars>
      </dgm:prSet>
      <dgm:spPr/>
      <dgm:t>
        <a:bodyPr/>
        <a:lstStyle/>
        <a:p>
          <a:endParaRPr lang="es-ES"/>
        </a:p>
      </dgm:t>
    </dgm:pt>
  </dgm:ptLst>
  <dgm:cxnLst>
    <dgm:cxn modelId="{D56C98BE-E574-41E1-9DCE-06724FA07B60}" type="presOf" srcId="{6E8CDA38-5AA1-4B22-B477-26F80B130873}" destId="{BF70B388-979F-4AE9-B519-15B130DFD8D2}"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E2524F3F-E278-40F0-9E3E-A92461747035}" type="presOf" srcId="{C21AE725-2EA2-49D6-896F-8F16024A86D8}" destId="{3821310A-5B8A-4D75-A001-03E07E1D63FC}" srcOrd="0" destOrd="0" presId="urn:microsoft.com/office/officeart/2005/8/layout/default"/>
    <dgm:cxn modelId="{B3DD2089-21EE-453D-8784-7A8D0670C97F}"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Tubos</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NeighborX="-30623" custLinFactNeighborY="-28">
        <dgm:presLayoutVars>
          <dgm:bulletEnabled val="1"/>
        </dgm:presLayoutVars>
      </dgm:prSet>
      <dgm:spPr/>
      <dgm:t>
        <a:bodyPr/>
        <a:lstStyle/>
        <a:p>
          <a:endParaRPr lang="es-ES"/>
        </a:p>
      </dgm:t>
    </dgm:pt>
  </dgm:ptLst>
  <dgm:cxnLst>
    <dgm:cxn modelId="{8099D9AF-E249-4C3B-A646-D22F3B8DED0F}" type="presOf" srcId="{C21AE725-2EA2-49D6-896F-8F16024A86D8}" destId="{3821310A-5B8A-4D75-A001-03E07E1D63FC}" srcOrd="0" destOrd="0" presId="urn:microsoft.com/office/officeart/2005/8/layout/default"/>
    <dgm:cxn modelId="{AAD43E0C-ED11-43DF-835F-803BAC4FD997}" type="presOf" srcId="{6E8CDA38-5AA1-4B22-B477-26F80B130873}" destId="{BF70B388-979F-4AE9-B519-15B130DFD8D2}"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33189A11-498D-47A5-974D-7108E6ACB7CE}"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E8CDA38-5AA1-4B22-B477-26F80B13087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21AE725-2EA2-49D6-896F-8F16024A86D8}">
      <dgm:prSet phldrT="[Texto]" custT="1"/>
      <dgm:spPr/>
      <dgm:t>
        <a:bodyPr/>
        <a:lstStyle/>
        <a:p>
          <a:r>
            <a:rPr lang="es-ES" sz="1400" dirty="0" smtClean="0"/>
            <a:t>Placas</a:t>
          </a:r>
          <a:endParaRPr lang="es-ES" sz="1400" dirty="0"/>
        </a:p>
      </dgm:t>
    </dgm:pt>
    <dgm:pt modelId="{5E75FBF6-3DAC-423B-92DD-0D9ED177FD5B}" type="parTrans" cxnId="{2A6BF418-BFD6-4C78-8B9E-ED7D44F76C36}">
      <dgm:prSet/>
      <dgm:spPr/>
      <dgm:t>
        <a:bodyPr/>
        <a:lstStyle/>
        <a:p>
          <a:endParaRPr lang="es-ES"/>
        </a:p>
      </dgm:t>
    </dgm:pt>
    <dgm:pt modelId="{05BB8AA2-907F-4A96-B243-BA384F8EE3D3}" type="sibTrans" cxnId="{2A6BF418-BFD6-4C78-8B9E-ED7D44F76C36}">
      <dgm:prSet/>
      <dgm:spPr/>
      <dgm:t>
        <a:bodyPr/>
        <a:lstStyle/>
        <a:p>
          <a:endParaRPr lang="es-ES"/>
        </a:p>
      </dgm:t>
    </dgm:pt>
    <dgm:pt modelId="{BF70B388-979F-4AE9-B519-15B130DFD8D2}" type="pres">
      <dgm:prSet presAssocID="{6E8CDA38-5AA1-4B22-B477-26F80B130873}" presName="diagram" presStyleCnt="0">
        <dgm:presLayoutVars>
          <dgm:dir/>
          <dgm:resizeHandles val="exact"/>
        </dgm:presLayoutVars>
      </dgm:prSet>
      <dgm:spPr/>
      <dgm:t>
        <a:bodyPr/>
        <a:lstStyle/>
        <a:p>
          <a:endParaRPr lang="es-ES"/>
        </a:p>
      </dgm:t>
    </dgm:pt>
    <dgm:pt modelId="{3821310A-5B8A-4D75-A001-03E07E1D63FC}" type="pres">
      <dgm:prSet presAssocID="{C21AE725-2EA2-49D6-896F-8F16024A86D8}" presName="node" presStyleLbl="node1" presStyleIdx="0" presStyleCnt="1" custScaleX="350413" custLinFactNeighborX="-30623" custLinFactNeighborY="-28">
        <dgm:presLayoutVars>
          <dgm:bulletEnabled val="1"/>
        </dgm:presLayoutVars>
      </dgm:prSet>
      <dgm:spPr/>
      <dgm:t>
        <a:bodyPr/>
        <a:lstStyle/>
        <a:p>
          <a:endParaRPr lang="es-ES"/>
        </a:p>
      </dgm:t>
    </dgm:pt>
  </dgm:ptLst>
  <dgm:cxnLst>
    <dgm:cxn modelId="{8ADDE468-0451-4815-9D16-3FF21DBCDAA2}" type="presOf" srcId="{C21AE725-2EA2-49D6-896F-8F16024A86D8}" destId="{3821310A-5B8A-4D75-A001-03E07E1D63FC}" srcOrd="0" destOrd="0" presId="urn:microsoft.com/office/officeart/2005/8/layout/default"/>
    <dgm:cxn modelId="{2A6BF418-BFD6-4C78-8B9E-ED7D44F76C36}" srcId="{6E8CDA38-5AA1-4B22-B477-26F80B130873}" destId="{C21AE725-2EA2-49D6-896F-8F16024A86D8}" srcOrd="0" destOrd="0" parTransId="{5E75FBF6-3DAC-423B-92DD-0D9ED177FD5B}" sibTransId="{05BB8AA2-907F-4A96-B243-BA384F8EE3D3}"/>
    <dgm:cxn modelId="{85343A27-8870-4859-A4A8-4215FD55CFD8}" type="presOf" srcId="{6E8CDA38-5AA1-4B22-B477-26F80B130873}" destId="{BF70B388-979F-4AE9-B519-15B130DFD8D2}" srcOrd="0" destOrd="0" presId="urn:microsoft.com/office/officeart/2005/8/layout/default"/>
    <dgm:cxn modelId="{F00B4D0E-E227-4AE1-933C-587282EBCED5}" type="presParOf" srcId="{BF70B388-979F-4AE9-B519-15B130DFD8D2}" destId="{3821310A-5B8A-4D75-A001-03E07E1D63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000" dirty="0" smtClean="0"/>
            <a:t>Construcción y Montaje del Intercambiador de Calor.</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324B2C89-592D-4512-9E47-B6F999715FAF}">
      <dgm:prSet phldrT="[Texto]" custT="1"/>
      <dgm:spPr/>
      <dgm:t>
        <a:bodyPr/>
        <a:lstStyle/>
        <a:p>
          <a:r>
            <a:rPr lang="es-ES" sz="2000" dirty="0" smtClean="0">
              <a:latin typeface="+mn-lt"/>
            </a:rPr>
            <a:t>Construcción - Carcaza.</a:t>
          </a:r>
          <a:endParaRPr lang="es-EC" sz="2000" dirty="0">
            <a:latin typeface="+mn-lt"/>
          </a:endParaRPr>
        </a:p>
      </dgm:t>
    </dgm:pt>
    <dgm:pt modelId="{5CEF603F-D8D9-42F3-9BF4-EFDDF3D2CA7C}" type="parTrans" cxnId="{241A0563-E62A-4526-9B93-7269F0355E48}">
      <dgm:prSet/>
      <dgm:spPr/>
      <dgm:t>
        <a:bodyPr/>
        <a:lstStyle/>
        <a:p>
          <a:endParaRPr lang="es-ES"/>
        </a:p>
      </dgm:t>
    </dgm:pt>
    <dgm:pt modelId="{64699B54-0D24-4415-810F-8BE8CAD4DCEF}" type="sibTrans" cxnId="{241A0563-E62A-4526-9B93-7269F0355E48}">
      <dgm:prSet/>
      <dgm:spPr/>
      <dgm:t>
        <a:bodyPr/>
        <a:lstStyle/>
        <a:p>
          <a:endParaRPr lang="es-ES"/>
        </a:p>
      </dgm:t>
    </dgm:pt>
    <dgm:pt modelId="{6B85EA91-7928-4C35-A468-5A0606C86FEF}">
      <dgm:prSet custT="1"/>
      <dgm:spPr/>
      <dgm:t>
        <a:bodyPr/>
        <a:lstStyle/>
        <a:p>
          <a:r>
            <a:rPr lang="es-EC" sz="2000" dirty="0" smtClean="0"/>
            <a:t>Construcción - Tolva Posterior.</a:t>
          </a:r>
          <a:endParaRPr lang="es-EC" sz="2000" dirty="0"/>
        </a:p>
      </dgm:t>
    </dgm:pt>
    <dgm:pt modelId="{839D42E9-2316-4C0B-BED0-B681CC0B0BD0}" type="parTrans" cxnId="{D4DADE61-1333-4C8C-B5B8-60BF388B16B3}">
      <dgm:prSet/>
      <dgm:spPr/>
      <dgm:t>
        <a:bodyPr/>
        <a:lstStyle/>
        <a:p>
          <a:endParaRPr lang="es-EC"/>
        </a:p>
      </dgm:t>
    </dgm:pt>
    <dgm:pt modelId="{6FB8AB06-8F21-4BC1-AE1D-1BBA056DE5FC}" type="sibTrans" cxnId="{D4DADE61-1333-4C8C-B5B8-60BF388B16B3}">
      <dgm:prSet/>
      <dgm:spPr/>
      <dgm:t>
        <a:bodyPr/>
        <a:lstStyle/>
        <a:p>
          <a:endParaRPr lang="es-EC"/>
        </a:p>
      </dgm:t>
    </dgm:pt>
    <dgm:pt modelId="{27C5D423-DE47-448D-A04D-8201AD5F4F6C}">
      <dgm:prSet custT="1"/>
      <dgm:spPr/>
      <dgm:t>
        <a:bodyPr/>
        <a:lstStyle/>
        <a:p>
          <a:r>
            <a:rPr lang="es-EC" sz="2000" dirty="0" smtClean="0">
              <a:latin typeface="+mn-lt"/>
            </a:rPr>
            <a:t>Construcción de Soporte.</a:t>
          </a:r>
          <a:endParaRPr lang="es-EC" sz="2000" dirty="0">
            <a:latin typeface="+mn-lt"/>
          </a:endParaRPr>
        </a:p>
      </dgm:t>
    </dgm:pt>
    <dgm:pt modelId="{74C4B2EB-4353-4672-8661-010BE384B540}" type="parTrans" cxnId="{914847F3-A6FA-4D10-ADA4-504662895A80}">
      <dgm:prSet/>
      <dgm:spPr/>
      <dgm:t>
        <a:bodyPr/>
        <a:lstStyle/>
        <a:p>
          <a:endParaRPr lang="es-EC"/>
        </a:p>
      </dgm:t>
    </dgm:pt>
    <dgm:pt modelId="{75FA5335-2FE8-4046-AAC0-73C6756A79A8}" type="sibTrans" cxnId="{914847F3-A6FA-4D10-ADA4-504662895A80}">
      <dgm:prSet/>
      <dgm:spPr/>
      <dgm:t>
        <a:bodyPr/>
        <a:lstStyle/>
        <a:p>
          <a:endParaRPr lang="es-EC"/>
        </a:p>
      </dgm:t>
    </dgm:pt>
    <dgm:pt modelId="{86E629E9-B72E-40D4-858F-78981B280828}">
      <dgm:prSet custT="1"/>
      <dgm:spPr/>
      <dgm:t>
        <a:bodyPr/>
        <a:lstStyle/>
        <a:p>
          <a:r>
            <a:rPr lang="es-EC" sz="2000" dirty="0" smtClean="0"/>
            <a:t>Montaje de componentes</a:t>
          </a:r>
          <a:endParaRPr lang="es-EC" sz="2000" dirty="0"/>
        </a:p>
      </dgm:t>
    </dgm:pt>
    <dgm:pt modelId="{82CA5FB7-887D-4759-BB50-EC167A40A2AA}" type="parTrans" cxnId="{E869B029-9149-4C78-B3FA-CE1C93CF3654}">
      <dgm:prSet/>
      <dgm:spPr/>
      <dgm:t>
        <a:bodyPr/>
        <a:lstStyle/>
        <a:p>
          <a:endParaRPr lang="es-EC"/>
        </a:p>
      </dgm:t>
    </dgm:pt>
    <dgm:pt modelId="{911D18F5-2CF9-4892-98AA-49F36E825E5A}" type="sibTrans" cxnId="{E869B029-9149-4C78-B3FA-CE1C93CF3654}">
      <dgm:prSet/>
      <dgm:spPr/>
      <dgm:t>
        <a:bodyPr/>
        <a:lstStyle/>
        <a:p>
          <a:endParaRPr lang="es-EC"/>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5"/>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5"/>
      <dgm:spPr/>
    </dgm:pt>
    <dgm:pt modelId="{D8CA2F9F-FBFC-49D4-A678-AB6DCD8F1892}" type="pres">
      <dgm:prSet presAssocID="{E60861B0-DD82-4C1D-8669-2067BF5B7C0E}" presName="dstNode" presStyleLbl="node1" presStyleIdx="0" presStyleCnt="5"/>
      <dgm:spPr/>
    </dgm:pt>
    <dgm:pt modelId="{C4738517-47B7-4921-AD63-BA5D85782926}" type="pres">
      <dgm:prSet presAssocID="{2F13596D-8EF6-4023-8645-3725764B93E8}" presName="text_1" presStyleLbl="node1" presStyleIdx="0" presStyleCnt="5">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5"/>
      <dgm:spPr/>
    </dgm:pt>
    <dgm:pt modelId="{F727D141-8FCA-499D-8D91-F67840CAB16B}" type="pres">
      <dgm:prSet presAssocID="{324B2C89-592D-4512-9E47-B6F999715FAF}" presName="text_2" presStyleLbl="node1" presStyleIdx="1" presStyleCnt="5">
        <dgm:presLayoutVars>
          <dgm:bulletEnabled val="1"/>
        </dgm:presLayoutVars>
      </dgm:prSet>
      <dgm:spPr/>
      <dgm:t>
        <a:bodyPr/>
        <a:lstStyle/>
        <a:p>
          <a:endParaRPr lang="es-ES"/>
        </a:p>
      </dgm:t>
    </dgm:pt>
    <dgm:pt modelId="{D75C62B7-53AC-4BAD-9AB6-D7E4027CB1EA}" type="pres">
      <dgm:prSet presAssocID="{324B2C89-592D-4512-9E47-B6F999715FAF}" presName="accent_2" presStyleCnt="0"/>
      <dgm:spPr/>
    </dgm:pt>
    <dgm:pt modelId="{7E834487-7A5D-42DA-BECB-F946460CACE2}" type="pres">
      <dgm:prSet presAssocID="{324B2C89-592D-4512-9E47-B6F999715FAF}" presName="accentRepeatNode" presStyleLbl="solidFgAcc1" presStyleIdx="1" presStyleCnt="5"/>
      <dgm:spPr/>
    </dgm:pt>
    <dgm:pt modelId="{0567BC32-5685-4485-B082-EC9F0D36F037}" type="pres">
      <dgm:prSet presAssocID="{6B85EA91-7928-4C35-A468-5A0606C86FEF}" presName="text_3" presStyleLbl="node1" presStyleIdx="2" presStyleCnt="5">
        <dgm:presLayoutVars>
          <dgm:bulletEnabled val="1"/>
        </dgm:presLayoutVars>
      </dgm:prSet>
      <dgm:spPr/>
      <dgm:t>
        <a:bodyPr/>
        <a:lstStyle/>
        <a:p>
          <a:endParaRPr lang="es-EC"/>
        </a:p>
      </dgm:t>
    </dgm:pt>
    <dgm:pt modelId="{C5E6151E-5727-46A9-9D91-B437249177C6}" type="pres">
      <dgm:prSet presAssocID="{6B85EA91-7928-4C35-A468-5A0606C86FEF}" presName="accent_3" presStyleCnt="0"/>
      <dgm:spPr/>
    </dgm:pt>
    <dgm:pt modelId="{113120DC-93ED-4D2B-B9DB-A7206965E2A2}" type="pres">
      <dgm:prSet presAssocID="{6B85EA91-7928-4C35-A468-5A0606C86FEF}" presName="accentRepeatNode" presStyleLbl="solidFgAcc1" presStyleIdx="2" presStyleCnt="5"/>
      <dgm:spPr/>
    </dgm:pt>
    <dgm:pt modelId="{ABE56373-464B-4F5B-B598-A6AA3DF0F7EC}" type="pres">
      <dgm:prSet presAssocID="{27C5D423-DE47-448D-A04D-8201AD5F4F6C}" presName="text_4" presStyleLbl="node1" presStyleIdx="3" presStyleCnt="5">
        <dgm:presLayoutVars>
          <dgm:bulletEnabled val="1"/>
        </dgm:presLayoutVars>
      </dgm:prSet>
      <dgm:spPr/>
      <dgm:t>
        <a:bodyPr/>
        <a:lstStyle/>
        <a:p>
          <a:endParaRPr lang="en-US"/>
        </a:p>
      </dgm:t>
    </dgm:pt>
    <dgm:pt modelId="{8B83DCEB-47FD-4763-A328-97678EBF14DB}" type="pres">
      <dgm:prSet presAssocID="{27C5D423-DE47-448D-A04D-8201AD5F4F6C}" presName="accent_4" presStyleCnt="0"/>
      <dgm:spPr/>
    </dgm:pt>
    <dgm:pt modelId="{8D78560C-0CEA-4E62-A5AB-623F28AC29B1}" type="pres">
      <dgm:prSet presAssocID="{27C5D423-DE47-448D-A04D-8201AD5F4F6C}" presName="accentRepeatNode" presStyleLbl="solidFgAcc1" presStyleIdx="3" presStyleCnt="5"/>
      <dgm:spPr/>
    </dgm:pt>
    <dgm:pt modelId="{F39CDEEF-F9F1-42B2-82CA-D5D46CDEAA5E}" type="pres">
      <dgm:prSet presAssocID="{86E629E9-B72E-40D4-858F-78981B280828}" presName="text_5" presStyleLbl="node1" presStyleIdx="4" presStyleCnt="5">
        <dgm:presLayoutVars>
          <dgm:bulletEnabled val="1"/>
        </dgm:presLayoutVars>
      </dgm:prSet>
      <dgm:spPr/>
      <dgm:t>
        <a:bodyPr/>
        <a:lstStyle/>
        <a:p>
          <a:endParaRPr lang="en-US"/>
        </a:p>
      </dgm:t>
    </dgm:pt>
    <dgm:pt modelId="{971FFA8E-3A02-4716-97B0-84CF62767C74}" type="pres">
      <dgm:prSet presAssocID="{86E629E9-B72E-40D4-858F-78981B280828}" presName="accent_5" presStyleCnt="0"/>
      <dgm:spPr/>
    </dgm:pt>
    <dgm:pt modelId="{B649E15B-EDE5-4500-BCA5-F838DCFFDCC0}" type="pres">
      <dgm:prSet presAssocID="{86E629E9-B72E-40D4-858F-78981B280828}" presName="accentRepeatNode" presStyleLbl="solidFgAcc1" presStyleIdx="4" presStyleCnt="5"/>
      <dgm:spPr/>
    </dgm:pt>
  </dgm:ptLst>
  <dgm:cxnLst>
    <dgm:cxn modelId="{914847F3-A6FA-4D10-ADA4-504662895A80}" srcId="{E60861B0-DD82-4C1D-8669-2067BF5B7C0E}" destId="{27C5D423-DE47-448D-A04D-8201AD5F4F6C}" srcOrd="3" destOrd="0" parTransId="{74C4B2EB-4353-4672-8661-010BE384B540}" sibTransId="{75FA5335-2FE8-4046-AAC0-73C6756A79A8}"/>
    <dgm:cxn modelId="{8898D532-693F-4D2A-A059-BA951574DE4D}" type="presOf" srcId="{31FBDC95-D67F-4654-8959-BFE99A180F84}" destId="{E2ADDACE-F32E-4EF5-B9A7-2BC5478DBCA7}" srcOrd="0" destOrd="0" presId="urn:microsoft.com/office/officeart/2008/layout/VerticalCurvedList"/>
    <dgm:cxn modelId="{CE29DD27-5C7E-4EE6-820D-73BD9EE6D6FC}" type="presOf" srcId="{27C5D423-DE47-448D-A04D-8201AD5F4F6C}" destId="{ABE56373-464B-4F5B-B598-A6AA3DF0F7EC}" srcOrd="0" destOrd="0" presId="urn:microsoft.com/office/officeart/2008/layout/VerticalCurvedList"/>
    <dgm:cxn modelId="{E869B029-9149-4C78-B3FA-CE1C93CF3654}" srcId="{E60861B0-DD82-4C1D-8669-2067BF5B7C0E}" destId="{86E629E9-B72E-40D4-858F-78981B280828}" srcOrd="4" destOrd="0" parTransId="{82CA5FB7-887D-4759-BB50-EC167A40A2AA}" sibTransId="{911D18F5-2CF9-4892-98AA-49F36E825E5A}"/>
    <dgm:cxn modelId="{CD34E2E9-1919-42C5-AB50-5C8B695F4931}" type="presOf" srcId="{86E629E9-B72E-40D4-858F-78981B280828}" destId="{F39CDEEF-F9F1-42B2-82CA-D5D46CDEAA5E}" srcOrd="0" destOrd="0" presId="urn:microsoft.com/office/officeart/2008/layout/VerticalCurvedList"/>
    <dgm:cxn modelId="{47EE88B0-68DE-4ABF-9353-43710DC190C3}" type="presOf" srcId="{324B2C89-592D-4512-9E47-B6F999715FAF}" destId="{F727D141-8FCA-499D-8D91-F67840CAB16B}" srcOrd="0" destOrd="0" presId="urn:microsoft.com/office/officeart/2008/layout/VerticalCurvedList"/>
    <dgm:cxn modelId="{E6AFA176-4BC9-489F-9B58-E5A78473F337}" type="presOf" srcId="{E60861B0-DD82-4C1D-8669-2067BF5B7C0E}" destId="{F786498D-C150-4371-9393-0AEB91A3B353}" srcOrd="0" destOrd="0" presId="urn:microsoft.com/office/officeart/2008/layout/VerticalCurvedList"/>
    <dgm:cxn modelId="{D4DADE61-1333-4C8C-B5B8-60BF388B16B3}" srcId="{E60861B0-DD82-4C1D-8669-2067BF5B7C0E}" destId="{6B85EA91-7928-4C35-A468-5A0606C86FEF}" srcOrd="2" destOrd="0" parTransId="{839D42E9-2316-4C0B-BED0-B681CC0B0BD0}" sibTransId="{6FB8AB06-8F21-4BC1-AE1D-1BBA056DE5FC}"/>
    <dgm:cxn modelId="{241A0563-E62A-4526-9B93-7269F0355E48}" srcId="{E60861B0-DD82-4C1D-8669-2067BF5B7C0E}" destId="{324B2C89-592D-4512-9E47-B6F999715FAF}" srcOrd="1" destOrd="0" parTransId="{5CEF603F-D8D9-42F3-9BF4-EFDDF3D2CA7C}" sibTransId="{64699B54-0D24-4415-810F-8BE8CAD4DCEF}"/>
    <dgm:cxn modelId="{877CEA62-695E-4521-B31D-A3C156CE2341}" type="presOf" srcId="{6B85EA91-7928-4C35-A468-5A0606C86FEF}" destId="{0567BC32-5685-4485-B082-EC9F0D36F037}" srcOrd="0" destOrd="0" presId="urn:microsoft.com/office/officeart/2008/layout/VerticalCurvedList"/>
    <dgm:cxn modelId="{141E79C0-419E-4EDF-AB9C-290B20238BB5}" type="presOf" srcId="{2F13596D-8EF6-4023-8645-3725764B93E8}" destId="{C4738517-47B7-4921-AD63-BA5D85782926}"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5193C8AC-C8DD-4E4B-9D9C-C4F5B9BCC5B5}" type="presParOf" srcId="{F786498D-C150-4371-9393-0AEB91A3B353}" destId="{58366A8E-9193-42EC-A9E8-05874E15F54D}" srcOrd="0" destOrd="0" presId="urn:microsoft.com/office/officeart/2008/layout/VerticalCurvedList"/>
    <dgm:cxn modelId="{6B3CF8B7-F11C-4FF7-8A49-2182D65FD4AF}" type="presParOf" srcId="{58366A8E-9193-42EC-A9E8-05874E15F54D}" destId="{81E7C843-1D55-4379-B02D-B8AA6471C06B}" srcOrd="0" destOrd="0" presId="urn:microsoft.com/office/officeart/2008/layout/VerticalCurvedList"/>
    <dgm:cxn modelId="{A0BB9034-7EAD-4B56-B5DB-7E05D1716C8C}" type="presParOf" srcId="{81E7C843-1D55-4379-B02D-B8AA6471C06B}" destId="{9E66055D-8BEB-4936-A92D-519E858EF510}" srcOrd="0" destOrd="0" presId="urn:microsoft.com/office/officeart/2008/layout/VerticalCurvedList"/>
    <dgm:cxn modelId="{34E4D967-084E-49D2-BCCD-CD7D372CA2CE}" type="presParOf" srcId="{81E7C843-1D55-4379-B02D-B8AA6471C06B}" destId="{E2ADDACE-F32E-4EF5-B9A7-2BC5478DBCA7}" srcOrd="1" destOrd="0" presId="urn:microsoft.com/office/officeart/2008/layout/VerticalCurvedList"/>
    <dgm:cxn modelId="{7F900543-CB62-4134-BB95-397D2AB3ECA4}" type="presParOf" srcId="{81E7C843-1D55-4379-B02D-B8AA6471C06B}" destId="{421F3807-5616-48CF-A7E7-C24704E35105}" srcOrd="2" destOrd="0" presId="urn:microsoft.com/office/officeart/2008/layout/VerticalCurvedList"/>
    <dgm:cxn modelId="{AF022021-595F-4698-AB2C-159231163A85}" type="presParOf" srcId="{81E7C843-1D55-4379-B02D-B8AA6471C06B}" destId="{D8CA2F9F-FBFC-49D4-A678-AB6DCD8F1892}" srcOrd="3" destOrd="0" presId="urn:microsoft.com/office/officeart/2008/layout/VerticalCurvedList"/>
    <dgm:cxn modelId="{9E162656-0613-4BF3-B4AD-648DFEDB7DE9}" type="presParOf" srcId="{58366A8E-9193-42EC-A9E8-05874E15F54D}" destId="{C4738517-47B7-4921-AD63-BA5D85782926}" srcOrd="1" destOrd="0" presId="urn:microsoft.com/office/officeart/2008/layout/VerticalCurvedList"/>
    <dgm:cxn modelId="{DF7B57E5-DAD9-44B2-B9A0-F6FC22FDF14D}" type="presParOf" srcId="{58366A8E-9193-42EC-A9E8-05874E15F54D}" destId="{2FA5345C-BA85-4DE9-B113-3CB21E572B3C}" srcOrd="2" destOrd="0" presId="urn:microsoft.com/office/officeart/2008/layout/VerticalCurvedList"/>
    <dgm:cxn modelId="{7D38769A-E285-407E-8694-511B919A38AE}" type="presParOf" srcId="{2FA5345C-BA85-4DE9-B113-3CB21E572B3C}" destId="{A57AB8D8-5BE6-4F23-9AD7-C2622EF0E572}" srcOrd="0" destOrd="0" presId="urn:microsoft.com/office/officeart/2008/layout/VerticalCurvedList"/>
    <dgm:cxn modelId="{D11D671A-EFF1-4A3C-9671-9498939E6902}" type="presParOf" srcId="{58366A8E-9193-42EC-A9E8-05874E15F54D}" destId="{F727D141-8FCA-499D-8D91-F67840CAB16B}" srcOrd="3" destOrd="0" presId="urn:microsoft.com/office/officeart/2008/layout/VerticalCurvedList"/>
    <dgm:cxn modelId="{41E663BC-9FB8-4947-8EED-DA476139A219}" type="presParOf" srcId="{58366A8E-9193-42EC-A9E8-05874E15F54D}" destId="{D75C62B7-53AC-4BAD-9AB6-D7E4027CB1EA}" srcOrd="4" destOrd="0" presId="urn:microsoft.com/office/officeart/2008/layout/VerticalCurvedList"/>
    <dgm:cxn modelId="{B62527D1-131B-4EA7-9DB2-A33ECC28A81F}" type="presParOf" srcId="{D75C62B7-53AC-4BAD-9AB6-D7E4027CB1EA}" destId="{7E834487-7A5D-42DA-BECB-F946460CACE2}" srcOrd="0" destOrd="0" presId="urn:microsoft.com/office/officeart/2008/layout/VerticalCurvedList"/>
    <dgm:cxn modelId="{C5C7E5DC-4D51-42ED-81DE-F2A5D8483D1D}" type="presParOf" srcId="{58366A8E-9193-42EC-A9E8-05874E15F54D}" destId="{0567BC32-5685-4485-B082-EC9F0D36F037}" srcOrd="5" destOrd="0" presId="urn:microsoft.com/office/officeart/2008/layout/VerticalCurvedList"/>
    <dgm:cxn modelId="{667A4C28-BE05-4EB4-BAA0-58674D6C1355}" type="presParOf" srcId="{58366A8E-9193-42EC-A9E8-05874E15F54D}" destId="{C5E6151E-5727-46A9-9D91-B437249177C6}" srcOrd="6" destOrd="0" presId="urn:microsoft.com/office/officeart/2008/layout/VerticalCurvedList"/>
    <dgm:cxn modelId="{EACA57A8-9578-437C-B080-A7C637E66C31}" type="presParOf" srcId="{C5E6151E-5727-46A9-9D91-B437249177C6}" destId="{113120DC-93ED-4D2B-B9DB-A7206965E2A2}" srcOrd="0" destOrd="0" presId="urn:microsoft.com/office/officeart/2008/layout/VerticalCurvedList"/>
    <dgm:cxn modelId="{C174D602-74AB-453F-B7F7-600B60F2B5C1}" type="presParOf" srcId="{58366A8E-9193-42EC-A9E8-05874E15F54D}" destId="{ABE56373-464B-4F5B-B598-A6AA3DF0F7EC}" srcOrd="7" destOrd="0" presId="urn:microsoft.com/office/officeart/2008/layout/VerticalCurvedList"/>
    <dgm:cxn modelId="{3CE03D92-84A4-4FDC-9127-144133385FFC}" type="presParOf" srcId="{58366A8E-9193-42EC-A9E8-05874E15F54D}" destId="{8B83DCEB-47FD-4763-A328-97678EBF14DB}" srcOrd="8" destOrd="0" presId="urn:microsoft.com/office/officeart/2008/layout/VerticalCurvedList"/>
    <dgm:cxn modelId="{9A3B7723-FD8E-44AD-A07C-FA1309E3DC2E}" type="presParOf" srcId="{8B83DCEB-47FD-4763-A328-97678EBF14DB}" destId="{8D78560C-0CEA-4E62-A5AB-623F28AC29B1}" srcOrd="0" destOrd="0" presId="urn:microsoft.com/office/officeart/2008/layout/VerticalCurvedList"/>
    <dgm:cxn modelId="{6F380EBE-745C-4716-9D22-E673622526BC}" type="presParOf" srcId="{58366A8E-9193-42EC-A9E8-05874E15F54D}" destId="{F39CDEEF-F9F1-42B2-82CA-D5D46CDEAA5E}" srcOrd="9" destOrd="0" presId="urn:microsoft.com/office/officeart/2008/layout/VerticalCurvedList"/>
    <dgm:cxn modelId="{990EE828-88A6-4DA8-A543-B94BF3C85466}" type="presParOf" srcId="{58366A8E-9193-42EC-A9E8-05874E15F54D}" destId="{971FFA8E-3A02-4716-97B0-84CF62767C74}" srcOrd="10" destOrd="0" presId="urn:microsoft.com/office/officeart/2008/layout/VerticalCurvedList"/>
    <dgm:cxn modelId="{1C8F154F-BFAB-4795-A475-C22CCC0DB3CD}" type="presParOf" srcId="{971FFA8E-3A02-4716-97B0-84CF62767C74}" destId="{B649E15B-EDE5-4500-BCA5-F838DCFFDC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8197EDB-67F0-4994-8F76-2C65867534C6}" type="doc">
      <dgm:prSet loTypeId="urn:microsoft.com/office/officeart/2005/8/layout/bProcess4" loCatId="process" qsTypeId="urn:microsoft.com/office/officeart/2005/8/quickstyle/simple5" qsCatId="simple" csTypeId="urn:microsoft.com/office/officeart/2005/8/colors/colorful1" csCatId="colorful" phldr="1"/>
      <dgm:spPr/>
      <dgm:t>
        <a:bodyPr/>
        <a:lstStyle/>
        <a:p>
          <a:endParaRPr lang="es-ES"/>
        </a:p>
      </dgm:t>
    </dgm:pt>
    <dgm:pt modelId="{659F3896-339F-4BE9-A6BC-45F65E89F966}">
      <dgm:prSet phldrT="[Texto]"/>
      <dgm:spPr/>
      <dgm:t>
        <a:bodyPr/>
        <a:lstStyle/>
        <a:p>
          <a:r>
            <a:rPr lang="es-EC" dirty="0" smtClean="0"/>
            <a:t>Verificar que las válvulas de entrada y salida del fluido caliente del intercambiador de calor  estén abiertas</a:t>
          </a:r>
          <a:endParaRPr lang="es-ES" dirty="0"/>
        </a:p>
      </dgm:t>
    </dgm:pt>
    <dgm:pt modelId="{E8939212-0A91-4A59-9BA2-6D611DB9D8E0}" type="parTrans" cxnId="{9C769E19-DAC4-4D23-B163-100890F4E05C}">
      <dgm:prSet/>
      <dgm:spPr/>
      <dgm:t>
        <a:bodyPr/>
        <a:lstStyle/>
        <a:p>
          <a:endParaRPr lang="es-ES"/>
        </a:p>
      </dgm:t>
    </dgm:pt>
    <dgm:pt modelId="{A3F9B6BA-E901-4AD5-82A6-BFBB97ADAE68}" type="sibTrans" cxnId="{9C769E19-DAC4-4D23-B163-100890F4E05C}">
      <dgm:prSet/>
      <dgm:spPr/>
      <dgm:t>
        <a:bodyPr/>
        <a:lstStyle/>
        <a:p>
          <a:endParaRPr lang="es-ES"/>
        </a:p>
      </dgm:t>
    </dgm:pt>
    <dgm:pt modelId="{EC7DB0C1-0867-40C7-8E37-94BEE66026DF}">
      <dgm:prSet phldrT="[Texto]"/>
      <dgm:spPr/>
      <dgm:t>
        <a:bodyPr/>
        <a:lstStyle/>
        <a:p>
          <a:r>
            <a:rPr lang="es-EC" dirty="0" smtClean="0"/>
            <a:t>Conectar el ventilador y  la bomba de agua a una fuente de energía de 110 V.</a:t>
          </a:r>
          <a:endParaRPr lang="es-ES" dirty="0"/>
        </a:p>
      </dgm:t>
    </dgm:pt>
    <dgm:pt modelId="{193149E4-BE91-4FF2-96B8-EB0E778DE52A}" type="parTrans" cxnId="{1F666A54-36D9-4515-BC3A-EF3955EF706C}">
      <dgm:prSet/>
      <dgm:spPr/>
      <dgm:t>
        <a:bodyPr/>
        <a:lstStyle/>
        <a:p>
          <a:endParaRPr lang="es-ES"/>
        </a:p>
      </dgm:t>
    </dgm:pt>
    <dgm:pt modelId="{CFC5ACF5-65C6-417F-9D57-14C356A3C8EB}" type="sibTrans" cxnId="{1F666A54-36D9-4515-BC3A-EF3955EF706C}">
      <dgm:prSet/>
      <dgm:spPr/>
      <dgm:t>
        <a:bodyPr/>
        <a:lstStyle/>
        <a:p>
          <a:endParaRPr lang="es-ES"/>
        </a:p>
      </dgm:t>
    </dgm:pt>
    <dgm:pt modelId="{9564E088-A8B0-4A93-82EC-8BCFFCB7F012}">
      <dgm:prSet phldrT="[Texto]"/>
      <dgm:spPr/>
      <dgm:t>
        <a:bodyPr/>
        <a:lstStyle/>
        <a:p>
          <a:r>
            <a:rPr lang="es-EC" dirty="0" smtClean="0"/>
            <a:t>Encender el ventilador y el caldero para la circulación de sus respectivos fluidos siendo estos los que transporten calor a los diferentes sistemas. </a:t>
          </a:r>
          <a:endParaRPr lang="es-ES" dirty="0"/>
        </a:p>
      </dgm:t>
    </dgm:pt>
    <dgm:pt modelId="{2F02913A-7328-4C30-B011-1CCF34B5591E}" type="parTrans" cxnId="{DE52A39C-ED2F-449D-ACC1-4B28346F3EF4}">
      <dgm:prSet/>
      <dgm:spPr/>
      <dgm:t>
        <a:bodyPr/>
        <a:lstStyle/>
        <a:p>
          <a:endParaRPr lang="es-ES"/>
        </a:p>
      </dgm:t>
    </dgm:pt>
    <dgm:pt modelId="{21C7C7C1-BA3E-45B8-BDD9-68DAEAA3F246}" type="sibTrans" cxnId="{DE52A39C-ED2F-449D-ACC1-4B28346F3EF4}">
      <dgm:prSet/>
      <dgm:spPr/>
      <dgm:t>
        <a:bodyPr/>
        <a:lstStyle/>
        <a:p>
          <a:endParaRPr lang="es-ES"/>
        </a:p>
      </dgm:t>
    </dgm:pt>
    <dgm:pt modelId="{627A94D0-ACF8-4118-B02F-230A6F10327B}">
      <dgm:prSet phldrT="[Texto]"/>
      <dgm:spPr/>
      <dgm:t>
        <a:bodyPr/>
        <a:lstStyle/>
        <a:p>
          <a:r>
            <a:rPr lang="es-EC" dirty="0" smtClean="0"/>
            <a:t>Abrir la válvula de salida y entrada de agua del caldero para que pueda circular en el intercambiador de calor por medio de la bomba</a:t>
          </a:r>
          <a:endParaRPr lang="es-ES" dirty="0"/>
        </a:p>
      </dgm:t>
    </dgm:pt>
    <dgm:pt modelId="{DA6D36C8-BDF8-4F1C-A244-E2DB97F4B2C4}" type="parTrans" cxnId="{32DBB69D-62EA-4C4C-A73A-23B5DEEC5374}">
      <dgm:prSet/>
      <dgm:spPr/>
      <dgm:t>
        <a:bodyPr/>
        <a:lstStyle/>
        <a:p>
          <a:endParaRPr lang="es-ES"/>
        </a:p>
      </dgm:t>
    </dgm:pt>
    <dgm:pt modelId="{34B09979-5429-42EE-AAE3-BC6FB9445CF1}" type="sibTrans" cxnId="{32DBB69D-62EA-4C4C-A73A-23B5DEEC5374}">
      <dgm:prSet/>
      <dgm:spPr/>
      <dgm:t>
        <a:bodyPr/>
        <a:lstStyle/>
        <a:p>
          <a:endParaRPr lang="es-ES"/>
        </a:p>
      </dgm:t>
    </dgm:pt>
    <dgm:pt modelId="{D2831424-4FE7-40DD-AE1C-7806E1D089EF}">
      <dgm:prSet phldrT="[Texto]"/>
      <dgm:spPr/>
      <dgm:t>
        <a:bodyPr/>
        <a:lstStyle/>
        <a:p>
          <a:r>
            <a:rPr lang="es-EC" dirty="0" smtClean="0"/>
            <a:t>Tomar las lecturas cada 10 min de las temperaturas y de las presiones en el ITC.</a:t>
          </a:r>
          <a:endParaRPr lang="es-ES" dirty="0"/>
        </a:p>
      </dgm:t>
    </dgm:pt>
    <dgm:pt modelId="{24E0B7F2-7E60-4040-8845-A2A820E93D86}" type="parTrans" cxnId="{D5C06A90-488D-43E4-A0E3-C44AF02067FB}">
      <dgm:prSet/>
      <dgm:spPr/>
      <dgm:t>
        <a:bodyPr/>
        <a:lstStyle/>
        <a:p>
          <a:endParaRPr lang="es-ES"/>
        </a:p>
      </dgm:t>
    </dgm:pt>
    <dgm:pt modelId="{AFA66B09-1554-4874-B644-B1FBF6CB6F38}" type="sibTrans" cxnId="{D5C06A90-488D-43E4-A0E3-C44AF02067FB}">
      <dgm:prSet/>
      <dgm:spPr/>
      <dgm:t>
        <a:bodyPr/>
        <a:lstStyle/>
        <a:p>
          <a:endParaRPr lang="es-ES"/>
        </a:p>
      </dgm:t>
    </dgm:pt>
    <dgm:pt modelId="{2E7E6848-B66D-4B80-826B-772689F52A3B}">
      <dgm:prSet phldrT="[Texto]"/>
      <dgm:spPr/>
      <dgm:t>
        <a:bodyPr/>
        <a:lstStyle/>
        <a:p>
          <a:r>
            <a:rPr lang="es-EC" dirty="0" smtClean="0"/>
            <a:t>La temperatura, humedad relativa interna y externa se toman con los hidrómetros ubicados en puntos internos y externos de la vivienda</a:t>
          </a:r>
          <a:endParaRPr lang="es-ES" dirty="0"/>
        </a:p>
      </dgm:t>
    </dgm:pt>
    <dgm:pt modelId="{62386C71-16A5-49D5-B970-3D67F39C7980}" type="parTrans" cxnId="{80C4B5B5-1DD1-4D70-AB9A-2A2639EBA7D3}">
      <dgm:prSet/>
      <dgm:spPr/>
      <dgm:t>
        <a:bodyPr/>
        <a:lstStyle/>
        <a:p>
          <a:endParaRPr lang="es-ES"/>
        </a:p>
      </dgm:t>
    </dgm:pt>
    <dgm:pt modelId="{ED04D0E6-E944-45C1-9D9D-85C4D53D6C4B}" type="sibTrans" cxnId="{80C4B5B5-1DD1-4D70-AB9A-2A2639EBA7D3}">
      <dgm:prSet/>
      <dgm:spPr/>
      <dgm:t>
        <a:bodyPr/>
        <a:lstStyle/>
        <a:p>
          <a:endParaRPr lang="es-ES"/>
        </a:p>
      </dgm:t>
    </dgm:pt>
    <dgm:pt modelId="{90FF6AD2-E0A0-4A35-9035-4D50E6F6B0EB}">
      <dgm:prSet phldrT="[Texto]"/>
      <dgm:spPr/>
      <dgm:t>
        <a:bodyPr/>
        <a:lstStyle/>
        <a:p>
          <a:r>
            <a:rPr lang="es-EC" dirty="0" smtClean="0"/>
            <a:t>Terminadas las pruebas, desconectar el ventilador y las bombas de agua y aceite. </a:t>
          </a:r>
          <a:endParaRPr lang="es-ES" dirty="0"/>
        </a:p>
      </dgm:t>
    </dgm:pt>
    <dgm:pt modelId="{6FAA21A6-48EB-4389-998A-9C69788738CC}" type="parTrans" cxnId="{164D3BB8-81AA-4943-8E82-9F749F5BA163}">
      <dgm:prSet/>
      <dgm:spPr/>
      <dgm:t>
        <a:bodyPr/>
        <a:lstStyle/>
        <a:p>
          <a:endParaRPr lang="es-ES"/>
        </a:p>
      </dgm:t>
    </dgm:pt>
    <dgm:pt modelId="{259EBFA4-2932-4C30-A84F-EA5CBDFAECBE}" type="sibTrans" cxnId="{164D3BB8-81AA-4943-8E82-9F749F5BA163}">
      <dgm:prSet/>
      <dgm:spPr/>
      <dgm:t>
        <a:bodyPr/>
        <a:lstStyle/>
        <a:p>
          <a:endParaRPr lang="es-ES"/>
        </a:p>
      </dgm:t>
    </dgm:pt>
    <dgm:pt modelId="{1DA295BA-1D65-42B4-9DC4-8B64DE5BB135}">
      <dgm:prSet phldrT="[Texto]"/>
      <dgm:spPr/>
      <dgm:t>
        <a:bodyPr/>
        <a:lstStyle/>
        <a:p>
          <a:r>
            <a:rPr lang="es-EC" dirty="0" smtClean="0"/>
            <a:t>Cerrar la válvula de entrada y salida de agua en el caldero.</a:t>
          </a:r>
          <a:endParaRPr lang="es-ES" dirty="0"/>
        </a:p>
      </dgm:t>
    </dgm:pt>
    <dgm:pt modelId="{B69404BF-AD0D-406C-9216-C21328B23AA2}" type="parTrans" cxnId="{E5A1E5B9-2C16-43B1-8610-011220B3F68B}">
      <dgm:prSet/>
      <dgm:spPr/>
      <dgm:t>
        <a:bodyPr/>
        <a:lstStyle/>
        <a:p>
          <a:endParaRPr lang="es-ES"/>
        </a:p>
      </dgm:t>
    </dgm:pt>
    <dgm:pt modelId="{C47251A9-B80A-4BF8-A350-EB3139EB5DB0}" type="sibTrans" cxnId="{E5A1E5B9-2C16-43B1-8610-011220B3F68B}">
      <dgm:prSet/>
      <dgm:spPr/>
      <dgm:t>
        <a:bodyPr/>
        <a:lstStyle/>
        <a:p>
          <a:endParaRPr lang="es-ES"/>
        </a:p>
      </dgm:t>
    </dgm:pt>
    <dgm:pt modelId="{D50395B9-2581-4B10-B758-2FDD7D6AA06A}" type="pres">
      <dgm:prSet presAssocID="{28197EDB-67F0-4994-8F76-2C65867534C6}" presName="Name0" presStyleCnt="0">
        <dgm:presLayoutVars>
          <dgm:dir/>
          <dgm:resizeHandles/>
        </dgm:presLayoutVars>
      </dgm:prSet>
      <dgm:spPr/>
      <dgm:t>
        <a:bodyPr/>
        <a:lstStyle/>
        <a:p>
          <a:endParaRPr lang="es-ES"/>
        </a:p>
      </dgm:t>
    </dgm:pt>
    <dgm:pt modelId="{330D21F6-2623-4F73-BCB3-1AABD0A892DD}" type="pres">
      <dgm:prSet presAssocID="{659F3896-339F-4BE9-A6BC-45F65E89F966}" presName="compNode" presStyleCnt="0"/>
      <dgm:spPr/>
    </dgm:pt>
    <dgm:pt modelId="{BBECB325-B833-4558-9837-0159A730BE02}" type="pres">
      <dgm:prSet presAssocID="{659F3896-339F-4BE9-A6BC-45F65E89F966}" presName="dummyConnPt" presStyleCnt="0"/>
      <dgm:spPr/>
    </dgm:pt>
    <dgm:pt modelId="{8D76F976-C223-4991-9820-0E3A84BD385F}" type="pres">
      <dgm:prSet presAssocID="{659F3896-339F-4BE9-A6BC-45F65E89F966}" presName="node" presStyleLbl="node1" presStyleIdx="0" presStyleCnt="8">
        <dgm:presLayoutVars>
          <dgm:bulletEnabled val="1"/>
        </dgm:presLayoutVars>
      </dgm:prSet>
      <dgm:spPr/>
      <dgm:t>
        <a:bodyPr/>
        <a:lstStyle/>
        <a:p>
          <a:endParaRPr lang="es-ES"/>
        </a:p>
      </dgm:t>
    </dgm:pt>
    <dgm:pt modelId="{B4266CFC-18DD-4373-B310-1B0AAFD44262}" type="pres">
      <dgm:prSet presAssocID="{A3F9B6BA-E901-4AD5-82A6-BFBB97ADAE68}" presName="sibTrans" presStyleLbl="bgSibTrans2D1" presStyleIdx="0" presStyleCnt="7"/>
      <dgm:spPr/>
      <dgm:t>
        <a:bodyPr/>
        <a:lstStyle/>
        <a:p>
          <a:endParaRPr lang="es-ES"/>
        </a:p>
      </dgm:t>
    </dgm:pt>
    <dgm:pt modelId="{52F5D54B-CCE1-4FD8-B899-24F68ADD895C}" type="pres">
      <dgm:prSet presAssocID="{EC7DB0C1-0867-40C7-8E37-94BEE66026DF}" presName="compNode" presStyleCnt="0"/>
      <dgm:spPr/>
    </dgm:pt>
    <dgm:pt modelId="{672A7C64-7B00-4BEF-977F-E65F76E89C30}" type="pres">
      <dgm:prSet presAssocID="{EC7DB0C1-0867-40C7-8E37-94BEE66026DF}" presName="dummyConnPt" presStyleCnt="0"/>
      <dgm:spPr/>
    </dgm:pt>
    <dgm:pt modelId="{A9F983FB-E394-4C91-B6C7-581B1D465146}" type="pres">
      <dgm:prSet presAssocID="{EC7DB0C1-0867-40C7-8E37-94BEE66026DF}" presName="node" presStyleLbl="node1" presStyleIdx="1" presStyleCnt="8">
        <dgm:presLayoutVars>
          <dgm:bulletEnabled val="1"/>
        </dgm:presLayoutVars>
      </dgm:prSet>
      <dgm:spPr/>
      <dgm:t>
        <a:bodyPr/>
        <a:lstStyle/>
        <a:p>
          <a:endParaRPr lang="es-ES"/>
        </a:p>
      </dgm:t>
    </dgm:pt>
    <dgm:pt modelId="{00EF62E6-0D9E-4D6F-857E-3990A674EC12}" type="pres">
      <dgm:prSet presAssocID="{CFC5ACF5-65C6-417F-9D57-14C356A3C8EB}" presName="sibTrans" presStyleLbl="bgSibTrans2D1" presStyleIdx="1" presStyleCnt="7"/>
      <dgm:spPr/>
      <dgm:t>
        <a:bodyPr/>
        <a:lstStyle/>
        <a:p>
          <a:endParaRPr lang="es-ES"/>
        </a:p>
      </dgm:t>
    </dgm:pt>
    <dgm:pt modelId="{674FD977-9138-4C9A-8783-8AECFFE52EDC}" type="pres">
      <dgm:prSet presAssocID="{9564E088-A8B0-4A93-82EC-8BCFFCB7F012}" presName="compNode" presStyleCnt="0"/>
      <dgm:spPr/>
    </dgm:pt>
    <dgm:pt modelId="{D2B73DD0-B00B-4B76-9D2D-B7D440D9F72A}" type="pres">
      <dgm:prSet presAssocID="{9564E088-A8B0-4A93-82EC-8BCFFCB7F012}" presName="dummyConnPt" presStyleCnt="0"/>
      <dgm:spPr/>
    </dgm:pt>
    <dgm:pt modelId="{FD8C5539-7AC6-4F0E-844C-A478768E8CD9}" type="pres">
      <dgm:prSet presAssocID="{9564E088-A8B0-4A93-82EC-8BCFFCB7F012}" presName="node" presStyleLbl="node1" presStyleIdx="2" presStyleCnt="8">
        <dgm:presLayoutVars>
          <dgm:bulletEnabled val="1"/>
        </dgm:presLayoutVars>
      </dgm:prSet>
      <dgm:spPr/>
      <dgm:t>
        <a:bodyPr/>
        <a:lstStyle/>
        <a:p>
          <a:endParaRPr lang="es-ES"/>
        </a:p>
      </dgm:t>
    </dgm:pt>
    <dgm:pt modelId="{5AF7F5E5-7500-425C-85E1-4964600D4A41}" type="pres">
      <dgm:prSet presAssocID="{21C7C7C1-BA3E-45B8-BDD9-68DAEAA3F246}" presName="sibTrans" presStyleLbl="bgSibTrans2D1" presStyleIdx="2" presStyleCnt="7"/>
      <dgm:spPr/>
      <dgm:t>
        <a:bodyPr/>
        <a:lstStyle/>
        <a:p>
          <a:endParaRPr lang="es-ES"/>
        </a:p>
      </dgm:t>
    </dgm:pt>
    <dgm:pt modelId="{A750E011-8E84-4FEA-8F95-FFF1C290BD5A}" type="pres">
      <dgm:prSet presAssocID="{627A94D0-ACF8-4118-B02F-230A6F10327B}" presName="compNode" presStyleCnt="0"/>
      <dgm:spPr/>
    </dgm:pt>
    <dgm:pt modelId="{95CDE1DB-C435-4355-A4CA-7F278B3D5494}" type="pres">
      <dgm:prSet presAssocID="{627A94D0-ACF8-4118-B02F-230A6F10327B}" presName="dummyConnPt" presStyleCnt="0"/>
      <dgm:spPr/>
    </dgm:pt>
    <dgm:pt modelId="{F289466E-34ED-41A4-BA13-129BC190BE90}" type="pres">
      <dgm:prSet presAssocID="{627A94D0-ACF8-4118-B02F-230A6F10327B}" presName="node" presStyleLbl="node1" presStyleIdx="3" presStyleCnt="8">
        <dgm:presLayoutVars>
          <dgm:bulletEnabled val="1"/>
        </dgm:presLayoutVars>
      </dgm:prSet>
      <dgm:spPr/>
      <dgm:t>
        <a:bodyPr/>
        <a:lstStyle/>
        <a:p>
          <a:endParaRPr lang="es-ES"/>
        </a:p>
      </dgm:t>
    </dgm:pt>
    <dgm:pt modelId="{A1879790-61EA-4A7C-93E5-FEB1E8D4B670}" type="pres">
      <dgm:prSet presAssocID="{34B09979-5429-42EE-AAE3-BC6FB9445CF1}" presName="sibTrans" presStyleLbl="bgSibTrans2D1" presStyleIdx="3" presStyleCnt="7"/>
      <dgm:spPr/>
      <dgm:t>
        <a:bodyPr/>
        <a:lstStyle/>
        <a:p>
          <a:endParaRPr lang="es-ES"/>
        </a:p>
      </dgm:t>
    </dgm:pt>
    <dgm:pt modelId="{F417FE3B-5863-4CDD-8A7E-9215C6E96D47}" type="pres">
      <dgm:prSet presAssocID="{D2831424-4FE7-40DD-AE1C-7806E1D089EF}" presName="compNode" presStyleCnt="0"/>
      <dgm:spPr/>
    </dgm:pt>
    <dgm:pt modelId="{4514BB2B-AEDA-43D5-A998-EDE137C9E3FD}" type="pres">
      <dgm:prSet presAssocID="{D2831424-4FE7-40DD-AE1C-7806E1D089EF}" presName="dummyConnPt" presStyleCnt="0"/>
      <dgm:spPr/>
    </dgm:pt>
    <dgm:pt modelId="{ED9067C1-20DE-492C-B432-DF43565CAC50}" type="pres">
      <dgm:prSet presAssocID="{D2831424-4FE7-40DD-AE1C-7806E1D089EF}" presName="node" presStyleLbl="node1" presStyleIdx="4" presStyleCnt="8">
        <dgm:presLayoutVars>
          <dgm:bulletEnabled val="1"/>
        </dgm:presLayoutVars>
      </dgm:prSet>
      <dgm:spPr/>
      <dgm:t>
        <a:bodyPr/>
        <a:lstStyle/>
        <a:p>
          <a:endParaRPr lang="es-ES"/>
        </a:p>
      </dgm:t>
    </dgm:pt>
    <dgm:pt modelId="{8C0C2F41-E3FF-4C5D-B2AD-91768C0F172A}" type="pres">
      <dgm:prSet presAssocID="{AFA66B09-1554-4874-B644-B1FBF6CB6F38}" presName="sibTrans" presStyleLbl="bgSibTrans2D1" presStyleIdx="4" presStyleCnt="7"/>
      <dgm:spPr/>
      <dgm:t>
        <a:bodyPr/>
        <a:lstStyle/>
        <a:p>
          <a:endParaRPr lang="es-ES"/>
        </a:p>
      </dgm:t>
    </dgm:pt>
    <dgm:pt modelId="{CF492CB8-871D-42D8-AEC1-D182E684CC4D}" type="pres">
      <dgm:prSet presAssocID="{2E7E6848-B66D-4B80-826B-772689F52A3B}" presName="compNode" presStyleCnt="0"/>
      <dgm:spPr/>
    </dgm:pt>
    <dgm:pt modelId="{D4B14300-65C0-4608-84B8-A364413E8032}" type="pres">
      <dgm:prSet presAssocID="{2E7E6848-B66D-4B80-826B-772689F52A3B}" presName="dummyConnPt" presStyleCnt="0"/>
      <dgm:spPr/>
    </dgm:pt>
    <dgm:pt modelId="{52DFD9E4-615C-4719-B31D-A3AE6225ED53}" type="pres">
      <dgm:prSet presAssocID="{2E7E6848-B66D-4B80-826B-772689F52A3B}" presName="node" presStyleLbl="node1" presStyleIdx="5" presStyleCnt="8">
        <dgm:presLayoutVars>
          <dgm:bulletEnabled val="1"/>
        </dgm:presLayoutVars>
      </dgm:prSet>
      <dgm:spPr/>
      <dgm:t>
        <a:bodyPr/>
        <a:lstStyle/>
        <a:p>
          <a:endParaRPr lang="es-ES"/>
        </a:p>
      </dgm:t>
    </dgm:pt>
    <dgm:pt modelId="{090DC9B6-F083-49B8-974F-7670667E8B65}" type="pres">
      <dgm:prSet presAssocID="{ED04D0E6-E944-45C1-9D9D-85C4D53D6C4B}" presName="sibTrans" presStyleLbl="bgSibTrans2D1" presStyleIdx="5" presStyleCnt="7"/>
      <dgm:spPr/>
      <dgm:t>
        <a:bodyPr/>
        <a:lstStyle/>
        <a:p>
          <a:endParaRPr lang="es-ES"/>
        </a:p>
      </dgm:t>
    </dgm:pt>
    <dgm:pt modelId="{D426344F-0A71-4505-81F1-6CDEF96A28AE}" type="pres">
      <dgm:prSet presAssocID="{90FF6AD2-E0A0-4A35-9035-4D50E6F6B0EB}" presName="compNode" presStyleCnt="0"/>
      <dgm:spPr/>
    </dgm:pt>
    <dgm:pt modelId="{5FB8830B-4D5F-43F8-A182-510E0544176E}" type="pres">
      <dgm:prSet presAssocID="{90FF6AD2-E0A0-4A35-9035-4D50E6F6B0EB}" presName="dummyConnPt" presStyleCnt="0"/>
      <dgm:spPr/>
    </dgm:pt>
    <dgm:pt modelId="{43D961DB-0637-4181-B112-522791A0C182}" type="pres">
      <dgm:prSet presAssocID="{90FF6AD2-E0A0-4A35-9035-4D50E6F6B0EB}" presName="node" presStyleLbl="node1" presStyleIdx="6" presStyleCnt="8">
        <dgm:presLayoutVars>
          <dgm:bulletEnabled val="1"/>
        </dgm:presLayoutVars>
      </dgm:prSet>
      <dgm:spPr/>
      <dgm:t>
        <a:bodyPr/>
        <a:lstStyle/>
        <a:p>
          <a:endParaRPr lang="es-ES"/>
        </a:p>
      </dgm:t>
    </dgm:pt>
    <dgm:pt modelId="{459C0A55-DD04-4B0C-8986-2E2EA20FBCE4}" type="pres">
      <dgm:prSet presAssocID="{259EBFA4-2932-4C30-A84F-EA5CBDFAECBE}" presName="sibTrans" presStyleLbl="bgSibTrans2D1" presStyleIdx="6" presStyleCnt="7"/>
      <dgm:spPr/>
      <dgm:t>
        <a:bodyPr/>
        <a:lstStyle/>
        <a:p>
          <a:endParaRPr lang="es-ES"/>
        </a:p>
      </dgm:t>
    </dgm:pt>
    <dgm:pt modelId="{F7F7D2FB-AE13-4147-A1CF-BF1427052690}" type="pres">
      <dgm:prSet presAssocID="{1DA295BA-1D65-42B4-9DC4-8B64DE5BB135}" presName="compNode" presStyleCnt="0"/>
      <dgm:spPr/>
    </dgm:pt>
    <dgm:pt modelId="{34100C4F-8C02-4513-B1B8-2DAEC21140AD}" type="pres">
      <dgm:prSet presAssocID="{1DA295BA-1D65-42B4-9DC4-8B64DE5BB135}" presName="dummyConnPt" presStyleCnt="0"/>
      <dgm:spPr/>
    </dgm:pt>
    <dgm:pt modelId="{8BDFA142-6BC1-4F4F-91F5-D587C8AF4AEB}" type="pres">
      <dgm:prSet presAssocID="{1DA295BA-1D65-42B4-9DC4-8B64DE5BB135}" presName="node" presStyleLbl="node1" presStyleIdx="7" presStyleCnt="8">
        <dgm:presLayoutVars>
          <dgm:bulletEnabled val="1"/>
        </dgm:presLayoutVars>
      </dgm:prSet>
      <dgm:spPr/>
      <dgm:t>
        <a:bodyPr/>
        <a:lstStyle/>
        <a:p>
          <a:endParaRPr lang="es-ES"/>
        </a:p>
      </dgm:t>
    </dgm:pt>
  </dgm:ptLst>
  <dgm:cxnLst>
    <dgm:cxn modelId="{80C4B5B5-1DD1-4D70-AB9A-2A2639EBA7D3}" srcId="{28197EDB-67F0-4994-8F76-2C65867534C6}" destId="{2E7E6848-B66D-4B80-826B-772689F52A3B}" srcOrd="5" destOrd="0" parTransId="{62386C71-16A5-49D5-B970-3D67F39C7980}" sibTransId="{ED04D0E6-E944-45C1-9D9D-85C4D53D6C4B}"/>
    <dgm:cxn modelId="{1F666A54-36D9-4515-BC3A-EF3955EF706C}" srcId="{28197EDB-67F0-4994-8F76-2C65867534C6}" destId="{EC7DB0C1-0867-40C7-8E37-94BEE66026DF}" srcOrd="1" destOrd="0" parTransId="{193149E4-BE91-4FF2-96B8-EB0E778DE52A}" sibTransId="{CFC5ACF5-65C6-417F-9D57-14C356A3C8EB}"/>
    <dgm:cxn modelId="{478B7BBF-D1A0-4CE5-B1F9-46456AA1564C}" type="presOf" srcId="{CFC5ACF5-65C6-417F-9D57-14C356A3C8EB}" destId="{00EF62E6-0D9E-4D6F-857E-3990A674EC12}" srcOrd="0" destOrd="0" presId="urn:microsoft.com/office/officeart/2005/8/layout/bProcess4"/>
    <dgm:cxn modelId="{16F4AC78-0E75-42D7-95FA-66338CE7A866}" type="presOf" srcId="{34B09979-5429-42EE-AAE3-BC6FB9445CF1}" destId="{A1879790-61EA-4A7C-93E5-FEB1E8D4B670}" srcOrd="0" destOrd="0" presId="urn:microsoft.com/office/officeart/2005/8/layout/bProcess4"/>
    <dgm:cxn modelId="{E5A1E5B9-2C16-43B1-8610-011220B3F68B}" srcId="{28197EDB-67F0-4994-8F76-2C65867534C6}" destId="{1DA295BA-1D65-42B4-9DC4-8B64DE5BB135}" srcOrd="7" destOrd="0" parTransId="{B69404BF-AD0D-406C-9216-C21328B23AA2}" sibTransId="{C47251A9-B80A-4BF8-A350-EB3139EB5DB0}"/>
    <dgm:cxn modelId="{B82657B8-B7CA-4479-BE4C-9706B9B358D2}" type="presOf" srcId="{21C7C7C1-BA3E-45B8-BDD9-68DAEAA3F246}" destId="{5AF7F5E5-7500-425C-85E1-4964600D4A41}" srcOrd="0" destOrd="0" presId="urn:microsoft.com/office/officeart/2005/8/layout/bProcess4"/>
    <dgm:cxn modelId="{B0E9A8CC-6475-4584-8B36-3A139046931E}" type="presOf" srcId="{2E7E6848-B66D-4B80-826B-772689F52A3B}" destId="{52DFD9E4-615C-4719-B31D-A3AE6225ED53}" srcOrd="0" destOrd="0" presId="urn:microsoft.com/office/officeart/2005/8/layout/bProcess4"/>
    <dgm:cxn modelId="{F7E973D6-E8E3-4FE8-96E9-62B407C8DE9B}" type="presOf" srcId="{259EBFA4-2932-4C30-A84F-EA5CBDFAECBE}" destId="{459C0A55-DD04-4B0C-8986-2E2EA20FBCE4}" srcOrd="0" destOrd="0" presId="urn:microsoft.com/office/officeart/2005/8/layout/bProcess4"/>
    <dgm:cxn modelId="{0698B1C7-3D4A-4F7D-93AF-EA1BF29A6839}" type="presOf" srcId="{EC7DB0C1-0867-40C7-8E37-94BEE66026DF}" destId="{A9F983FB-E394-4C91-B6C7-581B1D465146}" srcOrd="0" destOrd="0" presId="urn:microsoft.com/office/officeart/2005/8/layout/bProcess4"/>
    <dgm:cxn modelId="{D5C06A90-488D-43E4-A0E3-C44AF02067FB}" srcId="{28197EDB-67F0-4994-8F76-2C65867534C6}" destId="{D2831424-4FE7-40DD-AE1C-7806E1D089EF}" srcOrd="4" destOrd="0" parTransId="{24E0B7F2-7E60-4040-8845-A2A820E93D86}" sibTransId="{AFA66B09-1554-4874-B644-B1FBF6CB6F38}"/>
    <dgm:cxn modelId="{28E9F022-378C-477E-92E3-94070A803574}" type="presOf" srcId="{28197EDB-67F0-4994-8F76-2C65867534C6}" destId="{D50395B9-2581-4B10-B758-2FDD7D6AA06A}" srcOrd="0" destOrd="0" presId="urn:microsoft.com/office/officeart/2005/8/layout/bProcess4"/>
    <dgm:cxn modelId="{9C769E19-DAC4-4D23-B163-100890F4E05C}" srcId="{28197EDB-67F0-4994-8F76-2C65867534C6}" destId="{659F3896-339F-4BE9-A6BC-45F65E89F966}" srcOrd="0" destOrd="0" parTransId="{E8939212-0A91-4A59-9BA2-6D611DB9D8E0}" sibTransId="{A3F9B6BA-E901-4AD5-82A6-BFBB97ADAE68}"/>
    <dgm:cxn modelId="{5D26D9B3-18B3-4634-AFCA-AC23199E8AA6}" type="presOf" srcId="{1DA295BA-1D65-42B4-9DC4-8B64DE5BB135}" destId="{8BDFA142-6BC1-4F4F-91F5-D587C8AF4AEB}" srcOrd="0" destOrd="0" presId="urn:microsoft.com/office/officeart/2005/8/layout/bProcess4"/>
    <dgm:cxn modelId="{32DBB69D-62EA-4C4C-A73A-23B5DEEC5374}" srcId="{28197EDB-67F0-4994-8F76-2C65867534C6}" destId="{627A94D0-ACF8-4118-B02F-230A6F10327B}" srcOrd="3" destOrd="0" parTransId="{DA6D36C8-BDF8-4F1C-A244-E2DB97F4B2C4}" sibTransId="{34B09979-5429-42EE-AAE3-BC6FB9445CF1}"/>
    <dgm:cxn modelId="{164D3BB8-81AA-4943-8E82-9F749F5BA163}" srcId="{28197EDB-67F0-4994-8F76-2C65867534C6}" destId="{90FF6AD2-E0A0-4A35-9035-4D50E6F6B0EB}" srcOrd="6" destOrd="0" parTransId="{6FAA21A6-48EB-4389-998A-9C69788738CC}" sibTransId="{259EBFA4-2932-4C30-A84F-EA5CBDFAECBE}"/>
    <dgm:cxn modelId="{143E469E-B007-4FE6-8A35-01B4AC2AD102}" type="presOf" srcId="{A3F9B6BA-E901-4AD5-82A6-BFBB97ADAE68}" destId="{B4266CFC-18DD-4373-B310-1B0AAFD44262}" srcOrd="0" destOrd="0" presId="urn:microsoft.com/office/officeart/2005/8/layout/bProcess4"/>
    <dgm:cxn modelId="{2B795394-6071-430C-BD74-4AF6493AC170}" type="presOf" srcId="{9564E088-A8B0-4A93-82EC-8BCFFCB7F012}" destId="{FD8C5539-7AC6-4F0E-844C-A478768E8CD9}" srcOrd="0" destOrd="0" presId="urn:microsoft.com/office/officeart/2005/8/layout/bProcess4"/>
    <dgm:cxn modelId="{648EC14D-353F-402B-BE08-E5824551DD99}" type="presOf" srcId="{ED04D0E6-E944-45C1-9D9D-85C4D53D6C4B}" destId="{090DC9B6-F083-49B8-974F-7670667E8B65}" srcOrd="0" destOrd="0" presId="urn:microsoft.com/office/officeart/2005/8/layout/bProcess4"/>
    <dgm:cxn modelId="{EE2E6BFA-6416-4798-BC6C-E19521DC3CA0}" type="presOf" srcId="{90FF6AD2-E0A0-4A35-9035-4D50E6F6B0EB}" destId="{43D961DB-0637-4181-B112-522791A0C182}" srcOrd="0" destOrd="0" presId="urn:microsoft.com/office/officeart/2005/8/layout/bProcess4"/>
    <dgm:cxn modelId="{DE52A39C-ED2F-449D-ACC1-4B28346F3EF4}" srcId="{28197EDB-67F0-4994-8F76-2C65867534C6}" destId="{9564E088-A8B0-4A93-82EC-8BCFFCB7F012}" srcOrd="2" destOrd="0" parTransId="{2F02913A-7328-4C30-B011-1CCF34B5591E}" sibTransId="{21C7C7C1-BA3E-45B8-BDD9-68DAEAA3F246}"/>
    <dgm:cxn modelId="{7B062E11-AD9B-4A3F-B32D-E96AB67286CD}" type="presOf" srcId="{AFA66B09-1554-4874-B644-B1FBF6CB6F38}" destId="{8C0C2F41-E3FF-4C5D-B2AD-91768C0F172A}" srcOrd="0" destOrd="0" presId="urn:microsoft.com/office/officeart/2005/8/layout/bProcess4"/>
    <dgm:cxn modelId="{23CCFA15-5211-4572-A4E4-C6AB4324524D}" type="presOf" srcId="{627A94D0-ACF8-4118-B02F-230A6F10327B}" destId="{F289466E-34ED-41A4-BA13-129BC190BE90}" srcOrd="0" destOrd="0" presId="urn:microsoft.com/office/officeart/2005/8/layout/bProcess4"/>
    <dgm:cxn modelId="{9EFB7D6D-FF69-409A-827B-8D0D7A7E88BA}" type="presOf" srcId="{D2831424-4FE7-40DD-AE1C-7806E1D089EF}" destId="{ED9067C1-20DE-492C-B432-DF43565CAC50}" srcOrd="0" destOrd="0" presId="urn:microsoft.com/office/officeart/2005/8/layout/bProcess4"/>
    <dgm:cxn modelId="{0C28CEC1-469B-4263-B613-4C620C03D974}" type="presOf" srcId="{659F3896-339F-4BE9-A6BC-45F65E89F966}" destId="{8D76F976-C223-4991-9820-0E3A84BD385F}" srcOrd="0" destOrd="0" presId="urn:microsoft.com/office/officeart/2005/8/layout/bProcess4"/>
    <dgm:cxn modelId="{34E7788E-C91D-4B5E-A596-706C9F59D4B1}" type="presParOf" srcId="{D50395B9-2581-4B10-B758-2FDD7D6AA06A}" destId="{330D21F6-2623-4F73-BCB3-1AABD0A892DD}" srcOrd="0" destOrd="0" presId="urn:microsoft.com/office/officeart/2005/8/layout/bProcess4"/>
    <dgm:cxn modelId="{FDC16C2D-1245-408C-AAC6-7DD341B850A9}" type="presParOf" srcId="{330D21F6-2623-4F73-BCB3-1AABD0A892DD}" destId="{BBECB325-B833-4558-9837-0159A730BE02}" srcOrd="0" destOrd="0" presId="urn:microsoft.com/office/officeart/2005/8/layout/bProcess4"/>
    <dgm:cxn modelId="{14B14B6D-E6B1-47AE-B0F1-9ABD163C0462}" type="presParOf" srcId="{330D21F6-2623-4F73-BCB3-1AABD0A892DD}" destId="{8D76F976-C223-4991-9820-0E3A84BD385F}" srcOrd="1" destOrd="0" presId="urn:microsoft.com/office/officeart/2005/8/layout/bProcess4"/>
    <dgm:cxn modelId="{7E14C912-846A-4264-85CA-B6157B7F9D66}" type="presParOf" srcId="{D50395B9-2581-4B10-B758-2FDD7D6AA06A}" destId="{B4266CFC-18DD-4373-B310-1B0AAFD44262}" srcOrd="1" destOrd="0" presId="urn:microsoft.com/office/officeart/2005/8/layout/bProcess4"/>
    <dgm:cxn modelId="{0B968244-67DF-41EB-B26D-C435679F2AE4}" type="presParOf" srcId="{D50395B9-2581-4B10-B758-2FDD7D6AA06A}" destId="{52F5D54B-CCE1-4FD8-B899-24F68ADD895C}" srcOrd="2" destOrd="0" presId="urn:microsoft.com/office/officeart/2005/8/layout/bProcess4"/>
    <dgm:cxn modelId="{752A22B6-C684-4160-8BB0-CCC4C99A85B9}" type="presParOf" srcId="{52F5D54B-CCE1-4FD8-B899-24F68ADD895C}" destId="{672A7C64-7B00-4BEF-977F-E65F76E89C30}" srcOrd="0" destOrd="0" presId="urn:microsoft.com/office/officeart/2005/8/layout/bProcess4"/>
    <dgm:cxn modelId="{1EC7FBCB-EBA4-476B-B226-A238D9C8A955}" type="presParOf" srcId="{52F5D54B-CCE1-4FD8-B899-24F68ADD895C}" destId="{A9F983FB-E394-4C91-B6C7-581B1D465146}" srcOrd="1" destOrd="0" presId="urn:microsoft.com/office/officeart/2005/8/layout/bProcess4"/>
    <dgm:cxn modelId="{EC2A683D-8242-4131-9EA1-E85BA831B673}" type="presParOf" srcId="{D50395B9-2581-4B10-B758-2FDD7D6AA06A}" destId="{00EF62E6-0D9E-4D6F-857E-3990A674EC12}" srcOrd="3" destOrd="0" presId="urn:microsoft.com/office/officeart/2005/8/layout/bProcess4"/>
    <dgm:cxn modelId="{182AC1E4-2FBD-4E4F-92BE-DC2E4C46A1E9}" type="presParOf" srcId="{D50395B9-2581-4B10-B758-2FDD7D6AA06A}" destId="{674FD977-9138-4C9A-8783-8AECFFE52EDC}" srcOrd="4" destOrd="0" presId="urn:microsoft.com/office/officeart/2005/8/layout/bProcess4"/>
    <dgm:cxn modelId="{821768EF-60D5-4BE4-8F3A-D0EA70B9BA0D}" type="presParOf" srcId="{674FD977-9138-4C9A-8783-8AECFFE52EDC}" destId="{D2B73DD0-B00B-4B76-9D2D-B7D440D9F72A}" srcOrd="0" destOrd="0" presId="urn:microsoft.com/office/officeart/2005/8/layout/bProcess4"/>
    <dgm:cxn modelId="{57B311BA-4BA1-4ABB-A635-A9676B7E69B2}" type="presParOf" srcId="{674FD977-9138-4C9A-8783-8AECFFE52EDC}" destId="{FD8C5539-7AC6-4F0E-844C-A478768E8CD9}" srcOrd="1" destOrd="0" presId="urn:microsoft.com/office/officeart/2005/8/layout/bProcess4"/>
    <dgm:cxn modelId="{5C00E870-2B74-4180-8ADE-616B74E2DFCB}" type="presParOf" srcId="{D50395B9-2581-4B10-B758-2FDD7D6AA06A}" destId="{5AF7F5E5-7500-425C-85E1-4964600D4A41}" srcOrd="5" destOrd="0" presId="urn:microsoft.com/office/officeart/2005/8/layout/bProcess4"/>
    <dgm:cxn modelId="{5A53E76C-ECFF-473A-8931-186C71F92F93}" type="presParOf" srcId="{D50395B9-2581-4B10-B758-2FDD7D6AA06A}" destId="{A750E011-8E84-4FEA-8F95-FFF1C290BD5A}" srcOrd="6" destOrd="0" presId="urn:microsoft.com/office/officeart/2005/8/layout/bProcess4"/>
    <dgm:cxn modelId="{5EE959F7-9917-43BF-9716-CE89E96C92AA}" type="presParOf" srcId="{A750E011-8E84-4FEA-8F95-FFF1C290BD5A}" destId="{95CDE1DB-C435-4355-A4CA-7F278B3D5494}" srcOrd="0" destOrd="0" presId="urn:microsoft.com/office/officeart/2005/8/layout/bProcess4"/>
    <dgm:cxn modelId="{C0A3EAE7-2170-488F-A37C-3E69A0354A0C}" type="presParOf" srcId="{A750E011-8E84-4FEA-8F95-FFF1C290BD5A}" destId="{F289466E-34ED-41A4-BA13-129BC190BE90}" srcOrd="1" destOrd="0" presId="urn:microsoft.com/office/officeart/2005/8/layout/bProcess4"/>
    <dgm:cxn modelId="{0E533E03-44BF-457B-8CF2-8669D68BB095}" type="presParOf" srcId="{D50395B9-2581-4B10-B758-2FDD7D6AA06A}" destId="{A1879790-61EA-4A7C-93E5-FEB1E8D4B670}" srcOrd="7" destOrd="0" presId="urn:microsoft.com/office/officeart/2005/8/layout/bProcess4"/>
    <dgm:cxn modelId="{2F15F626-42DE-4BF7-84A7-23C84F72ED10}" type="presParOf" srcId="{D50395B9-2581-4B10-B758-2FDD7D6AA06A}" destId="{F417FE3B-5863-4CDD-8A7E-9215C6E96D47}" srcOrd="8" destOrd="0" presId="urn:microsoft.com/office/officeart/2005/8/layout/bProcess4"/>
    <dgm:cxn modelId="{BF547D8B-FF09-4315-ACE5-FB9D02EB5DFF}" type="presParOf" srcId="{F417FE3B-5863-4CDD-8A7E-9215C6E96D47}" destId="{4514BB2B-AEDA-43D5-A998-EDE137C9E3FD}" srcOrd="0" destOrd="0" presId="urn:microsoft.com/office/officeart/2005/8/layout/bProcess4"/>
    <dgm:cxn modelId="{8D0D84F0-5E7A-4CE3-BD1E-3E5B2B3A4DFA}" type="presParOf" srcId="{F417FE3B-5863-4CDD-8A7E-9215C6E96D47}" destId="{ED9067C1-20DE-492C-B432-DF43565CAC50}" srcOrd="1" destOrd="0" presId="urn:microsoft.com/office/officeart/2005/8/layout/bProcess4"/>
    <dgm:cxn modelId="{7749F808-FD69-4B3C-92C5-24150EEE110C}" type="presParOf" srcId="{D50395B9-2581-4B10-B758-2FDD7D6AA06A}" destId="{8C0C2F41-E3FF-4C5D-B2AD-91768C0F172A}" srcOrd="9" destOrd="0" presId="urn:microsoft.com/office/officeart/2005/8/layout/bProcess4"/>
    <dgm:cxn modelId="{B5FB3B18-DFB5-426E-9FDB-CE42BCC7D241}" type="presParOf" srcId="{D50395B9-2581-4B10-B758-2FDD7D6AA06A}" destId="{CF492CB8-871D-42D8-AEC1-D182E684CC4D}" srcOrd="10" destOrd="0" presId="urn:microsoft.com/office/officeart/2005/8/layout/bProcess4"/>
    <dgm:cxn modelId="{A2A29524-6537-4A9C-835E-E6790332854E}" type="presParOf" srcId="{CF492CB8-871D-42D8-AEC1-D182E684CC4D}" destId="{D4B14300-65C0-4608-84B8-A364413E8032}" srcOrd="0" destOrd="0" presId="urn:microsoft.com/office/officeart/2005/8/layout/bProcess4"/>
    <dgm:cxn modelId="{07252D6B-0B41-4A20-805F-96C046948658}" type="presParOf" srcId="{CF492CB8-871D-42D8-AEC1-D182E684CC4D}" destId="{52DFD9E4-615C-4719-B31D-A3AE6225ED53}" srcOrd="1" destOrd="0" presId="urn:microsoft.com/office/officeart/2005/8/layout/bProcess4"/>
    <dgm:cxn modelId="{EDDA361F-273B-473C-9D6E-B13F7EA84ED8}" type="presParOf" srcId="{D50395B9-2581-4B10-B758-2FDD7D6AA06A}" destId="{090DC9B6-F083-49B8-974F-7670667E8B65}" srcOrd="11" destOrd="0" presId="urn:microsoft.com/office/officeart/2005/8/layout/bProcess4"/>
    <dgm:cxn modelId="{19C2E5AB-B8D6-4F08-9881-D761C722EE73}" type="presParOf" srcId="{D50395B9-2581-4B10-B758-2FDD7D6AA06A}" destId="{D426344F-0A71-4505-81F1-6CDEF96A28AE}" srcOrd="12" destOrd="0" presId="urn:microsoft.com/office/officeart/2005/8/layout/bProcess4"/>
    <dgm:cxn modelId="{CF745716-EFCA-4D9C-A6AD-0F6BBF59B210}" type="presParOf" srcId="{D426344F-0A71-4505-81F1-6CDEF96A28AE}" destId="{5FB8830B-4D5F-43F8-A182-510E0544176E}" srcOrd="0" destOrd="0" presId="urn:microsoft.com/office/officeart/2005/8/layout/bProcess4"/>
    <dgm:cxn modelId="{5A64EAA8-428B-4CF8-A3EB-2A0A6E9FBAF1}" type="presParOf" srcId="{D426344F-0A71-4505-81F1-6CDEF96A28AE}" destId="{43D961DB-0637-4181-B112-522791A0C182}" srcOrd="1" destOrd="0" presId="urn:microsoft.com/office/officeart/2005/8/layout/bProcess4"/>
    <dgm:cxn modelId="{8E1D6B6C-CE68-482C-9A78-2BDA185E8314}" type="presParOf" srcId="{D50395B9-2581-4B10-B758-2FDD7D6AA06A}" destId="{459C0A55-DD04-4B0C-8986-2E2EA20FBCE4}" srcOrd="13" destOrd="0" presId="urn:microsoft.com/office/officeart/2005/8/layout/bProcess4"/>
    <dgm:cxn modelId="{4E06FE52-DFB5-4142-82A0-6B82F14E0208}" type="presParOf" srcId="{D50395B9-2581-4B10-B758-2FDD7D6AA06A}" destId="{F7F7D2FB-AE13-4147-A1CF-BF1427052690}" srcOrd="14" destOrd="0" presId="urn:microsoft.com/office/officeart/2005/8/layout/bProcess4"/>
    <dgm:cxn modelId="{D12CA4F5-9782-48EA-92A9-2405480133C5}" type="presParOf" srcId="{F7F7D2FB-AE13-4147-A1CF-BF1427052690}" destId="{34100C4F-8C02-4513-B1B8-2DAEC21140AD}" srcOrd="0" destOrd="0" presId="urn:microsoft.com/office/officeart/2005/8/layout/bProcess4"/>
    <dgm:cxn modelId="{80B443DE-EF7F-488F-A935-4B18D5D461A2}" type="presParOf" srcId="{F7F7D2FB-AE13-4147-A1CF-BF1427052690}" destId="{8BDFA142-6BC1-4F4F-91F5-D587C8AF4AE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F7A98A9-B191-41C5-8702-6C25C5E98603}" type="doc">
      <dgm:prSet loTypeId="urn:microsoft.com/office/officeart/2005/8/layout/hChevron3" loCatId="process" qsTypeId="urn:microsoft.com/office/officeart/2005/8/quickstyle/3d7" qsCatId="3D" csTypeId="urn:microsoft.com/office/officeart/2005/8/colors/accent3_5" csCatId="accent3" phldr="1"/>
      <dgm:spPr/>
    </dgm:pt>
    <dgm:pt modelId="{D0B10F18-97F9-4F6C-AC25-6DF4190059A0}">
      <dgm:prSet phldrT="[Texto]" custT="1"/>
      <dgm:spPr/>
      <dgm:t>
        <a:bodyPr/>
        <a:lstStyle/>
        <a:p>
          <a:r>
            <a:rPr lang="es-EC" sz="1800" dirty="0" smtClean="0"/>
            <a:t>Resultados  </a:t>
          </a:r>
          <a:endParaRPr lang="es-EC" sz="1800" dirty="0"/>
        </a:p>
      </dgm:t>
    </dgm:pt>
    <dgm:pt modelId="{F61607CE-5B89-434E-A735-B2375E02FDAD}" type="parTrans" cxnId="{AA350C06-1B72-4920-8B3B-A7587C5D9A8D}">
      <dgm:prSet/>
      <dgm:spPr/>
      <dgm:t>
        <a:bodyPr/>
        <a:lstStyle/>
        <a:p>
          <a:endParaRPr lang="es-EC"/>
        </a:p>
      </dgm:t>
    </dgm:pt>
    <dgm:pt modelId="{0834A499-16BF-4D5A-9B8E-B3B90C8BF8B0}" type="sibTrans" cxnId="{AA350C06-1B72-4920-8B3B-A7587C5D9A8D}">
      <dgm:prSet/>
      <dgm:spPr/>
      <dgm:t>
        <a:bodyPr/>
        <a:lstStyle/>
        <a:p>
          <a:endParaRPr lang="es-EC"/>
        </a:p>
      </dgm:t>
    </dgm:pt>
    <dgm:pt modelId="{46EDADCE-BAF6-4DA5-A4B0-BD89EB0F207C}" type="pres">
      <dgm:prSet presAssocID="{BF7A98A9-B191-41C5-8702-6C25C5E98603}" presName="Name0" presStyleCnt="0">
        <dgm:presLayoutVars>
          <dgm:dir/>
          <dgm:resizeHandles val="exact"/>
        </dgm:presLayoutVars>
      </dgm:prSet>
      <dgm:spPr/>
    </dgm:pt>
    <dgm:pt modelId="{673D47F3-1681-49C3-A1CB-3FED1147DD7E}" type="pres">
      <dgm:prSet presAssocID="{D0B10F18-97F9-4F6C-AC25-6DF4190059A0}" presName="parTxOnly" presStyleLbl="node1" presStyleIdx="0" presStyleCnt="1">
        <dgm:presLayoutVars>
          <dgm:bulletEnabled val="1"/>
        </dgm:presLayoutVars>
      </dgm:prSet>
      <dgm:spPr/>
      <dgm:t>
        <a:bodyPr/>
        <a:lstStyle/>
        <a:p>
          <a:endParaRPr lang="es-EC"/>
        </a:p>
      </dgm:t>
    </dgm:pt>
  </dgm:ptLst>
  <dgm:cxnLst>
    <dgm:cxn modelId="{AA350C06-1B72-4920-8B3B-A7587C5D9A8D}" srcId="{BF7A98A9-B191-41C5-8702-6C25C5E98603}" destId="{D0B10F18-97F9-4F6C-AC25-6DF4190059A0}" srcOrd="0" destOrd="0" parTransId="{F61607CE-5B89-434E-A735-B2375E02FDAD}" sibTransId="{0834A499-16BF-4D5A-9B8E-B3B90C8BF8B0}"/>
    <dgm:cxn modelId="{7DD3E64A-D14E-4FF2-94AA-43D90BC209E2}" type="presOf" srcId="{D0B10F18-97F9-4F6C-AC25-6DF4190059A0}" destId="{673D47F3-1681-49C3-A1CB-3FED1147DD7E}" srcOrd="0" destOrd="0" presId="urn:microsoft.com/office/officeart/2005/8/layout/hChevron3"/>
    <dgm:cxn modelId="{65652B3B-DF43-4A40-9607-D7145B7D0D7B}" type="presOf" srcId="{BF7A98A9-B191-41C5-8702-6C25C5E98603}" destId="{46EDADCE-BAF6-4DA5-A4B0-BD89EB0F207C}" srcOrd="0" destOrd="0" presId="urn:microsoft.com/office/officeart/2005/8/layout/hChevron3"/>
    <dgm:cxn modelId="{4E7E467C-C876-4E18-BB3B-C84250237532}" type="presParOf" srcId="{46EDADCE-BAF6-4DA5-A4B0-BD89EB0F207C}" destId="{673D47F3-1681-49C3-A1CB-3FED1147DD7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F7A98A9-B191-41C5-8702-6C25C5E98603}" type="doc">
      <dgm:prSet loTypeId="urn:microsoft.com/office/officeart/2005/8/layout/hChevron3" loCatId="process" qsTypeId="urn:microsoft.com/office/officeart/2005/8/quickstyle/3d7" qsCatId="3D" csTypeId="urn:microsoft.com/office/officeart/2005/8/colors/accent3_5" csCatId="accent3" phldr="1"/>
      <dgm:spPr/>
    </dgm:pt>
    <dgm:pt modelId="{D0B10F18-97F9-4F6C-AC25-6DF4190059A0}">
      <dgm:prSet phldrT="[Texto]" custT="1"/>
      <dgm:spPr/>
      <dgm:t>
        <a:bodyPr/>
        <a:lstStyle/>
        <a:p>
          <a:r>
            <a:rPr lang="es-EC" sz="1800" dirty="0" smtClean="0"/>
            <a:t>Resultados  </a:t>
          </a:r>
          <a:endParaRPr lang="es-EC" sz="1800" dirty="0"/>
        </a:p>
      </dgm:t>
    </dgm:pt>
    <dgm:pt modelId="{F61607CE-5B89-434E-A735-B2375E02FDAD}" type="parTrans" cxnId="{AA350C06-1B72-4920-8B3B-A7587C5D9A8D}">
      <dgm:prSet/>
      <dgm:spPr/>
      <dgm:t>
        <a:bodyPr/>
        <a:lstStyle/>
        <a:p>
          <a:endParaRPr lang="es-EC"/>
        </a:p>
      </dgm:t>
    </dgm:pt>
    <dgm:pt modelId="{0834A499-16BF-4D5A-9B8E-B3B90C8BF8B0}" type="sibTrans" cxnId="{AA350C06-1B72-4920-8B3B-A7587C5D9A8D}">
      <dgm:prSet/>
      <dgm:spPr/>
      <dgm:t>
        <a:bodyPr/>
        <a:lstStyle/>
        <a:p>
          <a:endParaRPr lang="es-EC"/>
        </a:p>
      </dgm:t>
    </dgm:pt>
    <dgm:pt modelId="{46EDADCE-BAF6-4DA5-A4B0-BD89EB0F207C}" type="pres">
      <dgm:prSet presAssocID="{BF7A98A9-B191-41C5-8702-6C25C5E98603}" presName="Name0" presStyleCnt="0">
        <dgm:presLayoutVars>
          <dgm:dir/>
          <dgm:resizeHandles val="exact"/>
        </dgm:presLayoutVars>
      </dgm:prSet>
      <dgm:spPr/>
    </dgm:pt>
    <dgm:pt modelId="{673D47F3-1681-49C3-A1CB-3FED1147DD7E}" type="pres">
      <dgm:prSet presAssocID="{D0B10F18-97F9-4F6C-AC25-6DF4190059A0}" presName="parTxOnly" presStyleLbl="node1" presStyleIdx="0" presStyleCnt="1">
        <dgm:presLayoutVars>
          <dgm:bulletEnabled val="1"/>
        </dgm:presLayoutVars>
      </dgm:prSet>
      <dgm:spPr/>
      <dgm:t>
        <a:bodyPr/>
        <a:lstStyle/>
        <a:p>
          <a:endParaRPr lang="es-EC"/>
        </a:p>
      </dgm:t>
    </dgm:pt>
  </dgm:ptLst>
  <dgm:cxnLst>
    <dgm:cxn modelId="{AA350C06-1B72-4920-8B3B-A7587C5D9A8D}" srcId="{BF7A98A9-B191-41C5-8702-6C25C5E98603}" destId="{D0B10F18-97F9-4F6C-AC25-6DF4190059A0}" srcOrd="0" destOrd="0" parTransId="{F61607CE-5B89-434E-A735-B2375E02FDAD}" sibTransId="{0834A499-16BF-4D5A-9B8E-B3B90C8BF8B0}"/>
    <dgm:cxn modelId="{F3D5F608-F1F8-4187-AE50-9DB4EAE44D64}" type="presOf" srcId="{D0B10F18-97F9-4F6C-AC25-6DF4190059A0}" destId="{673D47F3-1681-49C3-A1CB-3FED1147DD7E}" srcOrd="0" destOrd="0" presId="urn:microsoft.com/office/officeart/2005/8/layout/hChevron3"/>
    <dgm:cxn modelId="{C23A9587-D74B-4B9A-A33D-B90DFFC58AEC}" type="presOf" srcId="{BF7A98A9-B191-41C5-8702-6C25C5E98603}" destId="{46EDADCE-BAF6-4DA5-A4B0-BD89EB0F207C}" srcOrd="0" destOrd="0" presId="urn:microsoft.com/office/officeart/2005/8/layout/hChevron3"/>
    <dgm:cxn modelId="{9CD4B0E1-B566-45EC-B3AD-2468EA2887C8}" type="presParOf" srcId="{46EDADCE-BAF6-4DA5-A4B0-BD89EB0F207C}" destId="{673D47F3-1681-49C3-A1CB-3FED1147DD7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604AD2-9A6A-485D-BEF3-F16EF516183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E376A865-F9A5-4FED-A527-CD4DADB8B1D1}">
      <dgm:prSet phldrT="[Texto]"/>
      <dgm:spPr/>
      <dgm:t>
        <a:bodyPr/>
        <a:lstStyle/>
        <a:p>
          <a:r>
            <a:rPr lang="es-ES" dirty="0" smtClean="0"/>
            <a:t>Diseñar y Construir un Intercambiador de Calor</a:t>
          </a:r>
          <a:endParaRPr lang="es-ES" dirty="0"/>
        </a:p>
      </dgm:t>
    </dgm:pt>
    <dgm:pt modelId="{667E9CF0-F77E-49D4-B589-210408EC7AC4}" type="parTrans" cxnId="{E31BC649-1CCF-4D48-9C6F-C19673BB4FD3}">
      <dgm:prSet/>
      <dgm:spPr/>
      <dgm:t>
        <a:bodyPr/>
        <a:lstStyle/>
        <a:p>
          <a:endParaRPr lang="es-ES"/>
        </a:p>
      </dgm:t>
    </dgm:pt>
    <dgm:pt modelId="{A1F25C62-E533-4B2D-AE6D-90BA070C4335}" type="sibTrans" cxnId="{E31BC649-1CCF-4D48-9C6F-C19673BB4FD3}">
      <dgm:prSet/>
      <dgm:spPr/>
      <dgm:t>
        <a:bodyPr/>
        <a:lstStyle/>
        <a:p>
          <a:endParaRPr lang="es-ES"/>
        </a:p>
      </dgm:t>
    </dgm:pt>
    <dgm:pt modelId="{1791FF0F-1A71-4A1A-8E5F-5959CBA871E0}">
      <dgm:prSet phldrT="[Texto]"/>
      <dgm:spPr/>
      <dgm:t>
        <a:bodyPr/>
        <a:lstStyle/>
        <a:p>
          <a:r>
            <a:rPr lang="es-ES" dirty="0" smtClean="0"/>
            <a:t>Acoplado a un caldero que opere a Temperaturas elevadas</a:t>
          </a:r>
          <a:endParaRPr lang="es-ES" dirty="0"/>
        </a:p>
      </dgm:t>
    </dgm:pt>
    <dgm:pt modelId="{CEDAA458-E887-4A3C-825C-1578D1BBFEAC}" type="parTrans" cxnId="{A805C34D-ED52-48E6-AB11-C354FB4219C5}">
      <dgm:prSet/>
      <dgm:spPr/>
      <dgm:t>
        <a:bodyPr/>
        <a:lstStyle/>
        <a:p>
          <a:endParaRPr lang="es-ES"/>
        </a:p>
      </dgm:t>
    </dgm:pt>
    <dgm:pt modelId="{A6A3BB28-8F1B-4B7F-8B9A-4F850F909EF8}" type="sibTrans" cxnId="{A805C34D-ED52-48E6-AB11-C354FB4219C5}">
      <dgm:prSet/>
      <dgm:spPr/>
      <dgm:t>
        <a:bodyPr/>
        <a:lstStyle/>
        <a:p>
          <a:endParaRPr lang="es-ES"/>
        </a:p>
      </dgm:t>
    </dgm:pt>
    <dgm:pt modelId="{4EB00FF2-4BCB-47F3-8960-EE34EFC8B781}">
      <dgm:prSet phldrT="[Texto]"/>
      <dgm:spPr/>
      <dgm:t>
        <a:bodyPr/>
        <a:lstStyle/>
        <a:p>
          <a:r>
            <a:rPr lang="es-ES" dirty="0" smtClean="0"/>
            <a:t>Brindar zona de confort térmica a los habitantes del sector rural.</a:t>
          </a:r>
          <a:endParaRPr lang="es-ES" dirty="0"/>
        </a:p>
      </dgm:t>
    </dgm:pt>
    <dgm:pt modelId="{92CF6A81-53D9-413D-A77E-319F169D51DA}" type="parTrans" cxnId="{DD065152-C8E5-499D-B4B7-EF491DFE6A3C}">
      <dgm:prSet/>
      <dgm:spPr/>
      <dgm:t>
        <a:bodyPr/>
        <a:lstStyle/>
        <a:p>
          <a:endParaRPr lang="es-ES"/>
        </a:p>
      </dgm:t>
    </dgm:pt>
    <dgm:pt modelId="{B230CB68-501D-4AF0-A3D3-B3217E607CA7}" type="sibTrans" cxnId="{DD065152-C8E5-499D-B4B7-EF491DFE6A3C}">
      <dgm:prSet/>
      <dgm:spPr/>
      <dgm:t>
        <a:bodyPr/>
        <a:lstStyle/>
        <a:p>
          <a:endParaRPr lang="es-ES"/>
        </a:p>
      </dgm:t>
    </dgm:pt>
    <dgm:pt modelId="{DBB6E0BB-C15E-431A-9DD4-B91C0B573DB4}">
      <dgm:prSet phldrT="[Texto]"/>
      <dgm:spPr/>
      <dgm:t>
        <a:bodyPr/>
        <a:lstStyle/>
        <a:p>
          <a:r>
            <a:rPr lang="es-ES" dirty="0" smtClean="0"/>
            <a:t>Realizar medición y verificación de las diferentes variables del proceso.</a:t>
          </a:r>
          <a:endParaRPr lang="es-ES" dirty="0"/>
        </a:p>
      </dgm:t>
    </dgm:pt>
    <dgm:pt modelId="{045BA012-F192-4EEC-8198-AA463F5D4E44}" type="parTrans" cxnId="{B675A11D-0371-4910-BADC-DE4C210952B5}">
      <dgm:prSet/>
      <dgm:spPr/>
      <dgm:t>
        <a:bodyPr/>
        <a:lstStyle/>
        <a:p>
          <a:endParaRPr lang="es-ES"/>
        </a:p>
      </dgm:t>
    </dgm:pt>
    <dgm:pt modelId="{29A4D996-B286-4FCD-A726-C23190FB1804}" type="sibTrans" cxnId="{B675A11D-0371-4910-BADC-DE4C210952B5}">
      <dgm:prSet/>
      <dgm:spPr/>
      <dgm:t>
        <a:bodyPr/>
        <a:lstStyle/>
        <a:p>
          <a:endParaRPr lang="es-ES"/>
        </a:p>
      </dgm:t>
    </dgm:pt>
    <dgm:pt modelId="{8D1CFA66-3D0C-43CA-BAE0-4777B6391492}" type="pres">
      <dgm:prSet presAssocID="{11604AD2-9A6A-485D-BEF3-F16EF516183C}" presName="CompostProcess" presStyleCnt="0">
        <dgm:presLayoutVars>
          <dgm:dir/>
          <dgm:resizeHandles val="exact"/>
        </dgm:presLayoutVars>
      </dgm:prSet>
      <dgm:spPr/>
      <dgm:t>
        <a:bodyPr/>
        <a:lstStyle/>
        <a:p>
          <a:endParaRPr lang="es-ES"/>
        </a:p>
      </dgm:t>
    </dgm:pt>
    <dgm:pt modelId="{21C07831-F746-41F0-A4D0-F083D7752347}" type="pres">
      <dgm:prSet presAssocID="{11604AD2-9A6A-485D-BEF3-F16EF516183C}" presName="arrow" presStyleLbl="bgShp" presStyleIdx="0" presStyleCnt="1"/>
      <dgm:spPr/>
    </dgm:pt>
    <dgm:pt modelId="{2A27F04B-7DE4-499A-BF1D-9A75F49C2A52}" type="pres">
      <dgm:prSet presAssocID="{11604AD2-9A6A-485D-BEF3-F16EF516183C}" presName="linearProcess" presStyleCnt="0"/>
      <dgm:spPr/>
    </dgm:pt>
    <dgm:pt modelId="{13810B9E-F717-4BFB-8E81-6B28952927B1}" type="pres">
      <dgm:prSet presAssocID="{E376A865-F9A5-4FED-A527-CD4DADB8B1D1}" presName="textNode" presStyleLbl="node1" presStyleIdx="0" presStyleCnt="4">
        <dgm:presLayoutVars>
          <dgm:bulletEnabled val="1"/>
        </dgm:presLayoutVars>
      </dgm:prSet>
      <dgm:spPr/>
      <dgm:t>
        <a:bodyPr/>
        <a:lstStyle/>
        <a:p>
          <a:endParaRPr lang="es-ES"/>
        </a:p>
      </dgm:t>
    </dgm:pt>
    <dgm:pt modelId="{7069C652-FB6F-4BC9-9128-CD56F4775DA1}" type="pres">
      <dgm:prSet presAssocID="{A1F25C62-E533-4B2D-AE6D-90BA070C4335}" presName="sibTrans" presStyleCnt="0"/>
      <dgm:spPr/>
    </dgm:pt>
    <dgm:pt modelId="{1B68E11F-7800-4402-9525-B8DFAD71810F}" type="pres">
      <dgm:prSet presAssocID="{1791FF0F-1A71-4A1A-8E5F-5959CBA871E0}" presName="textNode" presStyleLbl="node1" presStyleIdx="1" presStyleCnt="4">
        <dgm:presLayoutVars>
          <dgm:bulletEnabled val="1"/>
        </dgm:presLayoutVars>
      </dgm:prSet>
      <dgm:spPr/>
      <dgm:t>
        <a:bodyPr/>
        <a:lstStyle/>
        <a:p>
          <a:endParaRPr lang="es-ES"/>
        </a:p>
      </dgm:t>
    </dgm:pt>
    <dgm:pt modelId="{19CAAA52-F5E4-4D14-86F4-8D6DC97C30B8}" type="pres">
      <dgm:prSet presAssocID="{A6A3BB28-8F1B-4B7F-8B9A-4F850F909EF8}" presName="sibTrans" presStyleCnt="0"/>
      <dgm:spPr/>
    </dgm:pt>
    <dgm:pt modelId="{CDDFB26A-52E4-41A4-8279-55CD09AB8777}" type="pres">
      <dgm:prSet presAssocID="{4EB00FF2-4BCB-47F3-8960-EE34EFC8B781}" presName="textNode" presStyleLbl="node1" presStyleIdx="2" presStyleCnt="4" custLinFactNeighborX="6667" custLinFactNeighborY="1274">
        <dgm:presLayoutVars>
          <dgm:bulletEnabled val="1"/>
        </dgm:presLayoutVars>
      </dgm:prSet>
      <dgm:spPr/>
      <dgm:t>
        <a:bodyPr/>
        <a:lstStyle/>
        <a:p>
          <a:endParaRPr lang="es-ES"/>
        </a:p>
      </dgm:t>
    </dgm:pt>
    <dgm:pt modelId="{C2009063-43C9-4D72-A88F-0A343AD60DDA}" type="pres">
      <dgm:prSet presAssocID="{B230CB68-501D-4AF0-A3D3-B3217E607CA7}" presName="sibTrans" presStyleCnt="0"/>
      <dgm:spPr/>
    </dgm:pt>
    <dgm:pt modelId="{5B8EC4AE-5AAE-49B1-994F-9635C50C5B3D}" type="pres">
      <dgm:prSet presAssocID="{DBB6E0BB-C15E-431A-9DD4-B91C0B573DB4}" presName="textNode" presStyleLbl="node1" presStyleIdx="3" presStyleCnt="4" custLinFactNeighborX="6667" custLinFactNeighborY="1274">
        <dgm:presLayoutVars>
          <dgm:bulletEnabled val="1"/>
        </dgm:presLayoutVars>
      </dgm:prSet>
      <dgm:spPr/>
      <dgm:t>
        <a:bodyPr/>
        <a:lstStyle/>
        <a:p>
          <a:endParaRPr lang="es-ES"/>
        </a:p>
      </dgm:t>
    </dgm:pt>
  </dgm:ptLst>
  <dgm:cxnLst>
    <dgm:cxn modelId="{58B6AB38-7165-47F5-819D-C52D4E193060}" type="presOf" srcId="{E376A865-F9A5-4FED-A527-CD4DADB8B1D1}" destId="{13810B9E-F717-4BFB-8E81-6B28952927B1}" srcOrd="0" destOrd="0" presId="urn:microsoft.com/office/officeart/2005/8/layout/hProcess9"/>
    <dgm:cxn modelId="{E31BC649-1CCF-4D48-9C6F-C19673BB4FD3}" srcId="{11604AD2-9A6A-485D-BEF3-F16EF516183C}" destId="{E376A865-F9A5-4FED-A527-CD4DADB8B1D1}" srcOrd="0" destOrd="0" parTransId="{667E9CF0-F77E-49D4-B589-210408EC7AC4}" sibTransId="{A1F25C62-E533-4B2D-AE6D-90BA070C4335}"/>
    <dgm:cxn modelId="{A805C34D-ED52-48E6-AB11-C354FB4219C5}" srcId="{11604AD2-9A6A-485D-BEF3-F16EF516183C}" destId="{1791FF0F-1A71-4A1A-8E5F-5959CBA871E0}" srcOrd="1" destOrd="0" parTransId="{CEDAA458-E887-4A3C-825C-1578D1BBFEAC}" sibTransId="{A6A3BB28-8F1B-4B7F-8B9A-4F850F909EF8}"/>
    <dgm:cxn modelId="{DD065152-C8E5-499D-B4B7-EF491DFE6A3C}" srcId="{11604AD2-9A6A-485D-BEF3-F16EF516183C}" destId="{4EB00FF2-4BCB-47F3-8960-EE34EFC8B781}" srcOrd="2" destOrd="0" parTransId="{92CF6A81-53D9-413D-A77E-319F169D51DA}" sibTransId="{B230CB68-501D-4AF0-A3D3-B3217E607CA7}"/>
    <dgm:cxn modelId="{68180F30-C0D6-4098-9344-DCDD430FA163}" type="presOf" srcId="{1791FF0F-1A71-4A1A-8E5F-5959CBA871E0}" destId="{1B68E11F-7800-4402-9525-B8DFAD71810F}" srcOrd="0" destOrd="0" presId="urn:microsoft.com/office/officeart/2005/8/layout/hProcess9"/>
    <dgm:cxn modelId="{4BC315F4-126C-47BD-86E6-AD832900FD84}" type="presOf" srcId="{4EB00FF2-4BCB-47F3-8960-EE34EFC8B781}" destId="{CDDFB26A-52E4-41A4-8279-55CD09AB8777}" srcOrd="0" destOrd="0" presId="urn:microsoft.com/office/officeart/2005/8/layout/hProcess9"/>
    <dgm:cxn modelId="{B675A11D-0371-4910-BADC-DE4C210952B5}" srcId="{11604AD2-9A6A-485D-BEF3-F16EF516183C}" destId="{DBB6E0BB-C15E-431A-9DD4-B91C0B573DB4}" srcOrd="3" destOrd="0" parTransId="{045BA012-F192-4EEC-8198-AA463F5D4E44}" sibTransId="{29A4D996-B286-4FCD-A726-C23190FB1804}"/>
    <dgm:cxn modelId="{AC1AE79E-1E30-42A0-8142-A017780F0C29}" type="presOf" srcId="{DBB6E0BB-C15E-431A-9DD4-B91C0B573DB4}" destId="{5B8EC4AE-5AAE-49B1-994F-9635C50C5B3D}" srcOrd="0" destOrd="0" presId="urn:microsoft.com/office/officeart/2005/8/layout/hProcess9"/>
    <dgm:cxn modelId="{611A41E0-7139-44C8-9378-CD25EAE62403}" type="presOf" srcId="{11604AD2-9A6A-485D-BEF3-F16EF516183C}" destId="{8D1CFA66-3D0C-43CA-BAE0-4777B6391492}" srcOrd="0" destOrd="0" presId="urn:microsoft.com/office/officeart/2005/8/layout/hProcess9"/>
    <dgm:cxn modelId="{34421DE1-C6DF-4430-9BD9-B6FBEE1C8495}" type="presParOf" srcId="{8D1CFA66-3D0C-43CA-BAE0-4777B6391492}" destId="{21C07831-F746-41F0-A4D0-F083D7752347}" srcOrd="0" destOrd="0" presId="urn:microsoft.com/office/officeart/2005/8/layout/hProcess9"/>
    <dgm:cxn modelId="{7388C567-2F94-4C89-B69F-499715E01A4A}" type="presParOf" srcId="{8D1CFA66-3D0C-43CA-BAE0-4777B6391492}" destId="{2A27F04B-7DE4-499A-BF1D-9A75F49C2A52}" srcOrd="1" destOrd="0" presId="urn:microsoft.com/office/officeart/2005/8/layout/hProcess9"/>
    <dgm:cxn modelId="{7EC65031-1664-40CE-9D4A-04601D5081E4}" type="presParOf" srcId="{2A27F04B-7DE4-499A-BF1D-9A75F49C2A52}" destId="{13810B9E-F717-4BFB-8E81-6B28952927B1}" srcOrd="0" destOrd="0" presId="urn:microsoft.com/office/officeart/2005/8/layout/hProcess9"/>
    <dgm:cxn modelId="{4BE7B60A-6AC1-4115-A8D7-BD2EC03B2FBA}" type="presParOf" srcId="{2A27F04B-7DE4-499A-BF1D-9A75F49C2A52}" destId="{7069C652-FB6F-4BC9-9128-CD56F4775DA1}" srcOrd="1" destOrd="0" presId="urn:microsoft.com/office/officeart/2005/8/layout/hProcess9"/>
    <dgm:cxn modelId="{CD7FACE2-E387-4531-879F-1C775C95EA94}" type="presParOf" srcId="{2A27F04B-7DE4-499A-BF1D-9A75F49C2A52}" destId="{1B68E11F-7800-4402-9525-B8DFAD71810F}" srcOrd="2" destOrd="0" presId="urn:microsoft.com/office/officeart/2005/8/layout/hProcess9"/>
    <dgm:cxn modelId="{EDAA9A08-56CC-4777-9139-37738B8E76E4}" type="presParOf" srcId="{2A27F04B-7DE4-499A-BF1D-9A75F49C2A52}" destId="{19CAAA52-F5E4-4D14-86F4-8D6DC97C30B8}" srcOrd="3" destOrd="0" presId="urn:microsoft.com/office/officeart/2005/8/layout/hProcess9"/>
    <dgm:cxn modelId="{B7071C35-A4AE-40AF-85C5-4B57C6318EEA}" type="presParOf" srcId="{2A27F04B-7DE4-499A-BF1D-9A75F49C2A52}" destId="{CDDFB26A-52E4-41A4-8279-55CD09AB8777}" srcOrd="4" destOrd="0" presId="urn:microsoft.com/office/officeart/2005/8/layout/hProcess9"/>
    <dgm:cxn modelId="{003269EC-C064-4351-9C7D-052E7CFFB37D}" type="presParOf" srcId="{2A27F04B-7DE4-499A-BF1D-9A75F49C2A52}" destId="{C2009063-43C9-4D72-A88F-0A343AD60DDA}" srcOrd="5" destOrd="0" presId="urn:microsoft.com/office/officeart/2005/8/layout/hProcess9"/>
    <dgm:cxn modelId="{1B39EDDF-18F6-4C33-9AC1-9FA199BED988}" type="presParOf" srcId="{2A27F04B-7DE4-499A-BF1D-9A75F49C2A52}" destId="{5B8EC4AE-5AAE-49B1-994F-9635C50C5B3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CABAE-9CE1-4D25-8F92-1388B3CB8EEA}" type="doc">
      <dgm:prSet loTypeId="urn:microsoft.com/office/officeart/2005/8/layout/radial1" loCatId="relationship" qsTypeId="urn:microsoft.com/office/officeart/2005/8/quickstyle/simple5" qsCatId="simple" csTypeId="urn:microsoft.com/office/officeart/2005/8/colors/colorful2" csCatId="colorful" phldr="1"/>
      <dgm:spPr/>
      <dgm:t>
        <a:bodyPr/>
        <a:lstStyle/>
        <a:p>
          <a:endParaRPr lang="es-ES"/>
        </a:p>
      </dgm:t>
    </dgm:pt>
    <dgm:pt modelId="{9B6DE102-9EFE-4E57-A869-350DCB0D98EB}">
      <dgm:prSet phldrT="[Texto]"/>
      <dgm:spPr/>
      <dgm:t>
        <a:bodyPr/>
        <a:lstStyle/>
        <a:p>
          <a:r>
            <a:rPr lang="es-ES" dirty="0" smtClean="0"/>
            <a:t>Sistemas de Producción de Calefacción</a:t>
          </a:r>
          <a:endParaRPr lang="es-ES" dirty="0"/>
        </a:p>
      </dgm:t>
    </dgm:pt>
    <dgm:pt modelId="{A74B6EEB-3AB1-4452-94CA-746F6CDC6141}" type="parTrans" cxnId="{62C5D877-6676-4347-9D37-B596780ED14D}">
      <dgm:prSet/>
      <dgm:spPr/>
      <dgm:t>
        <a:bodyPr/>
        <a:lstStyle/>
        <a:p>
          <a:endParaRPr lang="es-ES"/>
        </a:p>
      </dgm:t>
    </dgm:pt>
    <dgm:pt modelId="{4DDA3C87-A5B6-43F2-92FB-8BA21037E81B}" type="sibTrans" cxnId="{62C5D877-6676-4347-9D37-B596780ED14D}">
      <dgm:prSet/>
      <dgm:spPr/>
      <dgm:t>
        <a:bodyPr/>
        <a:lstStyle/>
        <a:p>
          <a:endParaRPr lang="es-ES"/>
        </a:p>
      </dgm:t>
    </dgm:pt>
    <dgm:pt modelId="{0387E46D-CD92-4039-AC88-183F2DAF35E5}">
      <dgm:prSet phldrT="[Texto]"/>
      <dgm:spPr/>
      <dgm:t>
        <a:bodyPr/>
        <a:lstStyle/>
        <a:p>
          <a:r>
            <a:rPr lang="es-ES" dirty="0" smtClean="0"/>
            <a:t>Por aceite térmico</a:t>
          </a:r>
          <a:endParaRPr lang="es-ES" dirty="0"/>
        </a:p>
      </dgm:t>
    </dgm:pt>
    <dgm:pt modelId="{743BF5E3-ADB7-41E4-9535-2B3F0AC3DF85}" type="parTrans" cxnId="{90799046-A30E-41B9-B907-6B11E99875A2}">
      <dgm:prSet/>
      <dgm:spPr/>
      <dgm:t>
        <a:bodyPr/>
        <a:lstStyle/>
        <a:p>
          <a:endParaRPr lang="es-ES"/>
        </a:p>
      </dgm:t>
    </dgm:pt>
    <dgm:pt modelId="{D4EB8637-9AA7-43EC-BF70-C0249636B23E}" type="sibTrans" cxnId="{90799046-A30E-41B9-B907-6B11E99875A2}">
      <dgm:prSet/>
      <dgm:spPr/>
      <dgm:t>
        <a:bodyPr/>
        <a:lstStyle/>
        <a:p>
          <a:endParaRPr lang="es-ES"/>
        </a:p>
      </dgm:t>
    </dgm:pt>
    <dgm:pt modelId="{E13518A7-C1F4-4761-B085-C46250BCA2BC}">
      <dgm:prSet phldrT="[Texto]"/>
      <dgm:spPr/>
      <dgm:t>
        <a:bodyPr/>
        <a:lstStyle/>
        <a:p>
          <a:r>
            <a:rPr lang="es-ES" dirty="0" smtClean="0"/>
            <a:t>Por electricidad</a:t>
          </a:r>
          <a:endParaRPr lang="es-ES" dirty="0"/>
        </a:p>
      </dgm:t>
    </dgm:pt>
    <dgm:pt modelId="{515FCD87-2CA6-4C33-8C07-B6C3A3BCD696}" type="parTrans" cxnId="{267DAE65-4D5C-43C6-A759-26B558E4F90E}">
      <dgm:prSet/>
      <dgm:spPr/>
      <dgm:t>
        <a:bodyPr/>
        <a:lstStyle/>
        <a:p>
          <a:endParaRPr lang="es-ES"/>
        </a:p>
      </dgm:t>
    </dgm:pt>
    <dgm:pt modelId="{A3BD37F8-8B80-4B6B-866E-F9D394C02F55}" type="sibTrans" cxnId="{267DAE65-4D5C-43C6-A759-26B558E4F90E}">
      <dgm:prSet/>
      <dgm:spPr/>
      <dgm:t>
        <a:bodyPr/>
        <a:lstStyle/>
        <a:p>
          <a:endParaRPr lang="es-ES"/>
        </a:p>
      </dgm:t>
    </dgm:pt>
    <dgm:pt modelId="{1E320AF9-B2B6-47A2-B994-4EBAF371B75B}">
      <dgm:prSet phldrT="[Texto]"/>
      <dgm:spPr/>
      <dgm:t>
        <a:bodyPr/>
        <a:lstStyle/>
        <a:p>
          <a:r>
            <a:rPr lang="es-ES" dirty="0" smtClean="0"/>
            <a:t>Por radiación solar</a:t>
          </a:r>
          <a:endParaRPr lang="es-ES" dirty="0"/>
        </a:p>
      </dgm:t>
    </dgm:pt>
    <dgm:pt modelId="{26A786D3-9A64-4025-B5DC-92C1E4CB9378}" type="parTrans" cxnId="{A214A701-E3B8-4257-9108-6D8B56FDBC5E}">
      <dgm:prSet/>
      <dgm:spPr/>
      <dgm:t>
        <a:bodyPr/>
        <a:lstStyle/>
        <a:p>
          <a:endParaRPr lang="es-ES"/>
        </a:p>
      </dgm:t>
    </dgm:pt>
    <dgm:pt modelId="{78B6E298-FBDE-47A6-A9E7-E9171EB66A2A}" type="sibTrans" cxnId="{A214A701-E3B8-4257-9108-6D8B56FDBC5E}">
      <dgm:prSet/>
      <dgm:spPr/>
      <dgm:t>
        <a:bodyPr/>
        <a:lstStyle/>
        <a:p>
          <a:endParaRPr lang="es-ES"/>
        </a:p>
      </dgm:t>
    </dgm:pt>
    <dgm:pt modelId="{DAAA751F-560B-4263-9C5C-7A3327DF0EB3}">
      <dgm:prSet phldrT="[Texto]"/>
      <dgm:spPr/>
      <dgm:t>
        <a:bodyPr/>
        <a:lstStyle/>
        <a:p>
          <a:r>
            <a:rPr lang="es-ES" dirty="0" smtClean="0"/>
            <a:t>Por agua caliente</a:t>
          </a:r>
          <a:endParaRPr lang="es-ES" dirty="0"/>
        </a:p>
      </dgm:t>
    </dgm:pt>
    <dgm:pt modelId="{772CA2C2-8D7E-4C89-9DF8-BEF933523C53}" type="parTrans" cxnId="{D6010558-0B05-4AD3-B8FB-8339CF365C64}">
      <dgm:prSet/>
      <dgm:spPr/>
      <dgm:t>
        <a:bodyPr/>
        <a:lstStyle/>
        <a:p>
          <a:endParaRPr lang="es-ES"/>
        </a:p>
      </dgm:t>
    </dgm:pt>
    <dgm:pt modelId="{10943E66-D3A8-490D-AC50-D8D77C47CD15}" type="sibTrans" cxnId="{D6010558-0B05-4AD3-B8FB-8339CF365C64}">
      <dgm:prSet/>
      <dgm:spPr/>
      <dgm:t>
        <a:bodyPr/>
        <a:lstStyle/>
        <a:p>
          <a:endParaRPr lang="es-ES"/>
        </a:p>
      </dgm:t>
    </dgm:pt>
    <dgm:pt modelId="{627DE64E-E310-48FB-A7D1-2A5A9281B3AA}">
      <dgm:prSet phldrT="[Texto]"/>
      <dgm:spPr/>
      <dgm:t>
        <a:bodyPr/>
        <a:lstStyle/>
        <a:p>
          <a:r>
            <a:rPr lang="es-ES" dirty="0" smtClean="0"/>
            <a:t>Por vapor de agua</a:t>
          </a:r>
          <a:endParaRPr lang="es-ES" dirty="0"/>
        </a:p>
      </dgm:t>
    </dgm:pt>
    <dgm:pt modelId="{1F1FACE2-838A-4A97-B09C-4B419294956C}" type="parTrans" cxnId="{2F2A38E3-9111-44C7-A839-810E8138F255}">
      <dgm:prSet/>
      <dgm:spPr/>
      <dgm:t>
        <a:bodyPr/>
        <a:lstStyle/>
        <a:p>
          <a:endParaRPr lang="es-ES"/>
        </a:p>
      </dgm:t>
    </dgm:pt>
    <dgm:pt modelId="{42A6A53D-C93B-4F59-8781-55B55AD0B9D5}" type="sibTrans" cxnId="{2F2A38E3-9111-44C7-A839-810E8138F255}">
      <dgm:prSet/>
      <dgm:spPr/>
      <dgm:t>
        <a:bodyPr/>
        <a:lstStyle/>
        <a:p>
          <a:endParaRPr lang="es-ES"/>
        </a:p>
      </dgm:t>
    </dgm:pt>
    <dgm:pt modelId="{CD6A9DCD-D72A-419D-A2B6-E9591648811E}" type="pres">
      <dgm:prSet presAssocID="{470CABAE-9CE1-4D25-8F92-1388B3CB8EEA}" presName="cycle" presStyleCnt="0">
        <dgm:presLayoutVars>
          <dgm:chMax val="1"/>
          <dgm:dir/>
          <dgm:animLvl val="ctr"/>
          <dgm:resizeHandles val="exact"/>
        </dgm:presLayoutVars>
      </dgm:prSet>
      <dgm:spPr/>
      <dgm:t>
        <a:bodyPr/>
        <a:lstStyle/>
        <a:p>
          <a:endParaRPr lang="es-ES"/>
        </a:p>
      </dgm:t>
    </dgm:pt>
    <dgm:pt modelId="{0F6D092C-4058-46F2-A39F-28307399763C}" type="pres">
      <dgm:prSet presAssocID="{9B6DE102-9EFE-4E57-A869-350DCB0D98EB}" presName="centerShape" presStyleLbl="node0" presStyleIdx="0" presStyleCnt="1"/>
      <dgm:spPr/>
      <dgm:t>
        <a:bodyPr/>
        <a:lstStyle/>
        <a:p>
          <a:endParaRPr lang="es-ES"/>
        </a:p>
      </dgm:t>
    </dgm:pt>
    <dgm:pt modelId="{9B9D0007-F2F1-46CD-960F-EC326DDFECDC}" type="pres">
      <dgm:prSet presAssocID="{743BF5E3-ADB7-41E4-9535-2B3F0AC3DF85}" presName="Name9" presStyleLbl="parChTrans1D2" presStyleIdx="0" presStyleCnt="5"/>
      <dgm:spPr/>
      <dgm:t>
        <a:bodyPr/>
        <a:lstStyle/>
        <a:p>
          <a:endParaRPr lang="es-ES"/>
        </a:p>
      </dgm:t>
    </dgm:pt>
    <dgm:pt modelId="{3DE7A725-F2E6-4E88-8A61-52F0B9574A69}" type="pres">
      <dgm:prSet presAssocID="{743BF5E3-ADB7-41E4-9535-2B3F0AC3DF85}" presName="connTx" presStyleLbl="parChTrans1D2" presStyleIdx="0" presStyleCnt="5"/>
      <dgm:spPr/>
      <dgm:t>
        <a:bodyPr/>
        <a:lstStyle/>
        <a:p>
          <a:endParaRPr lang="es-ES"/>
        </a:p>
      </dgm:t>
    </dgm:pt>
    <dgm:pt modelId="{09ABB398-C39C-4BBE-9D2B-486DA9BB3E94}" type="pres">
      <dgm:prSet presAssocID="{0387E46D-CD92-4039-AC88-183F2DAF35E5}" presName="node" presStyleLbl="node1" presStyleIdx="0" presStyleCnt="5">
        <dgm:presLayoutVars>
          <dgm:bulletEnabled val="1"/>
        </dgm:presLayoutVars>
      </dgm:prSet>
      <dgm:spPr/>
      <dgm:t>
        <a:bodyPr/>
        <a:lstStyle/>
        <a:p>
          <a:endParaRPr lang="es-ES"/>
        </a:p>
      </dgm:t>
    </dgm:pt>
    <dgm:pt modelId="{6B788D41-CF9C-42D6-AE2A-10712CFFC2B9}" type="pres">
      <dgm:prSet presAssocID="{1F1FACE2-838A-4A97-B09C-4B419294956C}" presName="Name9" presStyleLbl="parChTrans1D2" presStyleIdx="1" presStyleCnt="5"/>
      <dgm:spPr/>
      <dgm:t>
        <a:bodyPr/>
        <a:lstStyle/>
        <a:p>
          <a:endParaRPr lang="es-ES"/>
        </a:p>
      </dgm:t>
    </dgm:pt>
    <dgm:pt modelId="{54E65023-482C-48B9-A301-467CA38CF553}" type="pres">
      <dgm:prSet presAssocID="{1F1FACE2-838A-4A97-B09C-4B419294956C}" presName="connTx" presStyleLbl="parChTrans1D2" presStyleIdx="1" presStyleCnt="5"/>
      <dgm:spPr/>
      <dgm:t>
        <a:bodyPr/>
        <a:lstStyle/>
        <a:p>
          <a:endParaRPr lang="es-ES"/>
        </a:p>
      </dgm:t>
    </dgm:pt>
    <dgm:pt modelId="{1066D904-3C16-44C5-910F-4934A2487CDB}" type="pres">
      <dgm:prSet presAssocID="{627DE64E-E310-48FB-A7D1-2A5A9281B3AA}" presName="node" presStyleLbl="node1" presStyleIdx="1" presStyleCnt="5">
        <dgm:presLayoutVars>
          <dgm:bulletEnabled val="1"/>
        </dgm:presLayoutVars>
      </dgm:prSet>
      <dgm:spPr/>
      <dgm:t>
        <a:bodyPr/>
        <a:lstStyle/>
        <a:p>
          <a:endParaRPr lang="es-ES"/>
        </a:p>
      </dgm:t>
    </dgm:pt>
    <dgm:pt modelId="{DF547A19-53CD-48DD-8EFD-E21EF1BB2090}" type="pres">
      <dgm:prSet presAssocID="{515FCD87-2CA6-4C33-8C07-B6C3A3BCD696}" presName="Name9" presStyleLbl="parChTrans1D2" presStyleIdx="2" presStyleCnt="5"/>
      <dgm:spPr/>
      <dgm:t>
        <a:bodyPr/>
        <a:lstStyle/>
        <a:p>
          <a:endParaRPr lang="es-ES"/>
        </a:p>
      </dgm:t>
    </dgm:pt>
    <dgm:pt modelId="{F01FD9AC-D155-49F3-98FE-26DBE45F3F99}" type="pres">
      <dgm:prSet presAssocID="{515FCD87-2CA6-4C33-8C07-B6C3A3BCD696}" presName="connTx" presStyleLbl="parChTrans1D2" presStyleIdx="2" presStyleCnt="5"/>
      <dgm:spPr/>
      <dgm:t>
        <a:bodyPr/>
        <a:lstStyle/>
        <a:p>
          <a:endParaRPr lang="es-ES"/>
        </a:p>
      </dgm:t>
    </dgm:pt>
    <dgm:pt modelId="{887D1426-2307-4DC6-A73E-38895E90B7E5}" type="pres">
      <dgm:prSet presAssocID="{E13518A7-C1F4-4761-B085-C46250BCA2BC}" presName="node" presStyleLbl="node1" presStyleIdx="2" presStyleCnt="5">
        <dgm:presLayoutVars>
          <dgm:bulletEnabled val="1"/>
        </dgm:presLayoutVars>
      </dgm:prSet>
      <dgm:spPr/>
      <dgm:t>
        <a:bodyPr/>
        <a:lstStyle/>
        <a:p>
          <a:endParaRPr lang="es-ES"/>
        </a:p>
      </dgm:t>
    </dgm:pt>
    <dgm:pt modelId="{30CCF4D0-8C4D-4BF5-B9AB-C06306C61129}" type="pres">
      <dgm:prSet presAssocID="{26A786D3-9A64-4025-B5DC-92C1E4CB9378}" presName="Name9" presStyleLbl="parChTrans1D2" presStyleIdx="3" presStyleCnt="5"/>
      <dgm:spPr/>
      <dgm:t>
        <a:bodyPr/>
        <a:lstStyle/>
        <a:p>
          <a:endParaRPr lang="es-ES"/>
        </a:p>
      </dgm:t>
    </dgm:pt>
    <dgm:pt modelId="{020B75A2-7749-461B-AA2C-4B16846FB2A2}" type="pres">
      <dgm:prSet presAssocID="{26A786D3-9A64-4025-B5DC-92C1E4CB9378}" presName="connTx" presStyleLbl="parChTrans1D2" presStyleIdx="3" presStyleCnt="5"/>
      <dgm:spPr/>
      <dgm:t>
        <a:bodyPr/>
        <a:lstStyle/>
        <a:p>
          <a:endParaRPr lang="es-ES"/>
        </a:p>
      </dgm:t>
    </dgm:pt>
    <dgm:pt modelId="{517F6F8F-B8D3-490C-AA45-80DA23FD0C09}" type="pres">
      <dgm:prSet presAssocID="{1E320AF9-B2B6-47A2-B994-4EBAF371B75B}" presName="node" presStyleLbl="node1" presStyleIdx="3" presStyleCnt="5">
        <dgm:presLayoutVars>
          <dgm:bulletEnabled val="1"/>
        </dgm:presLayoutVars>
      </dgm:prSet>
      <dgm:spPr/>
      <dgm:t>
        <a:bodyPr/>
        <a:lstStyle/>
        <a:p>
          <a:endParaRPr lang="es-ES"/>
        </a:p>
      </dgm:t>
    </dgm:pt>
    <dgm:pt modelId="{D4AA7D11-2430-45D8-B65D-B92ACE5FF5E4}" type="pres">
      <dgm:prSet presAssocID="{772CA2C2-8D7E-4C89-9DF8-BEF933523C53}" presName="Name9" presStyleLbl="parChTrans1D2" presStyleIdx="4" presStyleCnt="5"/>
      <dgm:spPr/>
      <dgm:t>
        <a:bodyPr/>
        <a:lstStyle/>
        <a:p>
          <a:endParaRPr lang="es-ES"/>
        </a:p>
      </dgm:t>
    </dgm:pt>
    <dgm:pt modelId="{34EBB15F-1F95-4880-8232-0EA2D211CC34}" type="pres">
      <dgm:prSet presAssocID="{772CA2C2-8D7E-4C89-9DF8-BEF933523C53}" presName="connTx" presStyleLbl="parChTrans1D2" presStyleIdx="4" presStyleCnt="5"/>
      <dgm:spPr/>
      <dgm:t>
        <a:bodyPr/>
        <a:lstStyle/>
        <a:p>
          <a:endParaRPr lang="es-ES"/>
        </a:p>
      </dgm:t>
    </dgm:pt>
    <dgm:pt modelId="{4643694E-4FD3-4B98-98D4-49E4970E3823}" type="pres">
      <dgm:prSet presAssocID="{DAAA751F-560B-4263-9C5C-7A3327DF0EB3}" presName="node" presStyleLbl="node1" presStyleIdx="4" presStyleCnt="5">
        <dgm:presLayoutVars>
          <dgm:bulletEnabled val="1"/>
        </dgm:presLayoutVars>
      </dgm:prSet>
      <dgm:spPr/>
      <dgm:t>
        <a:bodyPr/>
        <a:lstStyle/>
        <a:p>
          <a:endParaRPr lang="es-ES"/>
        </a:p>
      </dgm:t>
    </dgm:pt>
  </dgm:ptLst>
  <dgm:cxnLst>
    <dgm:cxn modelId="{D6010558-0B05-4AD3-B8FB-8339CF365C64}" srcId="{9B6DE102-9EFE-4E57-A869-350DCB0D98EB}" destId="{DAAA751F-560B-4263-9C5C-7A3327DF0EB3}" srcOrd="4" destOrd="0" parTransId="{772CA2C2-8D7E-4C89-9DF8-BEF933523C53}" sibTransId="{10943E66-D3A8-490D-AC50-D8D77C47CD15}"/>
    <dgm:cxn modelId="{37727181-117B-4419-AFF1-4435DA95D9AE}" type="presOf" srcId="{9B6DE102-9EFE-4E57-A869-350DCB0D98EB}" destId="{0F6D092C-4058-46F2-A39F-28307399763C}" srcOrd="0" destOrd="0" presId="urn:microsoft.com/office/officeart/2005/8/layout/radial1"/>
    <dgm:cxn modelId="{B10C94A4-7F15-4A89-964C-64E3F7AEDC48}" type="presOf" srcId="{26A786D3-9A64-4025-B5DC-92C1E4CB9378}" destId="{30CCF4D0-8C4D-4BF5-B9AB-C06306C61129}" srcOrd="0" destOrd="0" presId="urn:microsoft.com/office/officeart/2005/8/layout/radial1"/>
    <dgm:cxn modelId="{1044984F-FE99-45A6-A40E-F35422AAAB93}" type="presOf" srcId="{743BF5E3-ADB7-41E4-9535-2B3F0AC3DF85}" destId="{3DE7A725-F2E6-4E88-8A61-52F0B9574A69}" srcOrd="1" destOrd="0" presId="urn:microsoft.com/office/officeart/2005/8/layout/radial1"/>
    <dgm:cxn modelId="{094B7CC8-CC5F-4490-B4A9-54F3B3B5DC67}" type="presOf" srcId="{772CA2C2-8D7E-4C89-9DF8-BEF933523C53}" destId="{D4AA7D11-2430-45D8-B65D-B92ACE5FF5E4}" srcOrd="0" destOrd="0" presId="urn:microsoft.com/office/officeart/2005/8/layout/radial1"/>
    <dgm:cxn modelId="{7D99CB9D-B231-46DC-8A99-3CD423C997EB}" type="presOf" srcId="{772CA2C2-8D7E-4C89-9DF8-BEF933523C53}" destId="{34EBB15F-1F95-4880-8232-0EA2D211CC34}" srcOrd="1" destOrd="0" presId="urn:microsoft.com/office/officeart/2005/8/layout/radial1"/>
    <dgm:cxn modelId="{88847F87-DCA5-41C2-9764-80BE7710B5DE}" type="presOf" srcId="{515FCD87-2CA6-4C33-8C07-B6C3A3BCD696}" destId="{F01FD9AC-D155-49F3-98FE-26DBE45F3F99}" srcOrd="1" destOrd="0" presId="urn:microsoft.com/office/officeart/2005/8/layout/radial1"/>
    <dgm:cxn modelId="{C717552F-9993-4709-B7AB-E808C8470FAC}" type="presOf" srcId="{1E320AF9-B2B6-47A2-B994-4EBAF371B75B}" destId="{517F6F8F-B8D3-490C-AA45-80DA23FD0C09}" srcOrd="0" destOrd="0" presId="urn:microsoft.com/office/officeart/2005/8/layout/radial1"/>
    <dgm:cxn modelId="{4A0758C4-CF8D-4A31-A1A0-4336BBE84D4C}" type="presOf" srcId="{743BF5E3-ADB7-41E4-9535-2B3F0AC3DF85}" destId="{9B9D0007-F2F1-46CD-960F-EC326DDFECDC}" srcOrd="0" destOrd="0" presId="urn:microsoft.com/office/officeart/2005/8/layout/radial1"/>
    <dgm:cxn modelId="{90799046-A30E-41B9-B907-6B11E99875A2}" srcId="{9B6DE102-9EFE-4E57-A869-350DCB0D98EB}" destId="{0387E46D-CD92-4039-AC88-183F2DAF35E5}" srcOrd="0" destOrd="0" parTransId="{743BF5E3-ADB7-41E4-9535-2B3F0AC3DF85}" sibTransId="{D4EB8637-9AA7-43EC-BF70-C0249636B23E}"/>
    <dgm:cxn modelId="{B2783FBA-0748-49F7-B3EB-55F5F6496E89}" type="presOf" srcId="{26A786D3-9A64-4025-B5DC-92C1E4CB9378}" destId="{020B75A2-7749-461B-AA2C-4B16846FB2A2}" srcOrd="1" destOrd="0" presId="urn:microsoft.com/office/officeart/2005/8/layout/radial1"/>
    <dgm:cxn modelId="{0FAC652E-899D-4B9E-8C3B-6B028FC48903}" type="presOf" srcId="{1F1FACE2-838A-4A97-B09C-4B419294956C}" destId="{6B788D41-CF9C-42D6-AE2A-10712CFFC2B9}" srcOrd="0" destOrd="0" presId="urn:microsoft.com/office/officeart/2005/8/layout/radial1"/>
    <dgm:cxn modelId="{243D2F27-5B84-4388-9536-ED9CF5D09611}" type="presOf" srcId="{470CABAE-9CE1-4D25-8F92-1388B3CB8EEA}" destId="{CD6A9DCD-D72A-419D-A2B6-E9591648811E}" srcOrd="0" destOrd="0" presId="urn:microsoft.com/office/officeart/2005/8/layout/radial1"/>
    <dgm:cxn modelId="{9F050F6D-A0D6-48C7-85CD-12EDEB948159}" type="presOf" srcId="{E13518A7-C1F4-4761-B085-C46250BCA2BC}" destId="{887D1426-2307-4DC6-A73E-38895E90B7E5}" srcOrd="0" destOrd="0" presId="urn:microsoft.com/office/officeart/2005/8/layout/radial1"/>
    <dgm:cxn modelId="{8B0691FA-C74D-434F-B220-79F16CD7F7CB}" type="presOf" srcId="{515FCD87-2CA6-4C33-8C07-B6C3A3BCD696}" destId="{DF547A19-53CD-48DD-8EFD-E21EF1BB2090}" srcOrd="0" destOrd="0" presId="urn:microsoft.com/office/officeart/2005/8/layout/radial1"/>
    <dgm:cxn modelId="{66AEDF29-FB79-42D0-B4F3-8AC3876A6399}" type="presOf" srcId="{DAAA751F-560B-4263-9C5C-7A3327DF0EB3}" destId="{4643694E-4FD3-4B98-98D4-49E4970E3823}" srcOrd="0" destOrd="0" presId="urn:microsoft.com/office/officeart/2005/8/layout/radial1"/>
    <dgm:cxn modelId="{E645ED89-ACAF-4C59-BA46-F04E4FBA9939}" type="presOf" srcId="{0387E46D-CD92-4039-AC88-183F2DAF35E5}" destId="{09ABB398-C39C-4BBE-9D2B-486DA9BB3E94}" srcOrd="0" destOrd="0" presId="urn:microsoft.com/office/officeart/2005/8/layout/radial1"/>
    <dgm:cxn modelId="{62C5D877-6676-4347-9D37-B596780ED14D}" srcId="{470CABAE-9CE1-4D25-8F92-1388B3CB8EEA}" destId="{9B6DE102-9EFE-4E57-A869-350DCB0D98EB}" srcOrd="0" destOrd="0" parTransId="{A74B6EEB-3AB1-4452-94CA-746F6CDC6141}" sibTransId="{4DDA3C87-A5B6-43F2-92FB-8BA21037E81B}"/>
    <dgm:cxn modelId="{267DAE65-4D5C-43C6-A759-26B558E4F90E}" srcId="{9B6DE102-9EFE-4E57-A869-350DCB0D98EB}" destId="{E13518A7-C1F4-4761-B085-C46250BCA2BC}" srcOrd="2" destOrd="0" parTransId="{515FCD87-2CA6-4C33-8C07-B6C3A3BCD696}" sibTransId="{A3BD37F8-8B80-4B6B-866E-F9D394C02F55}"/>
    <dgm:cxn modelId="{2F2A38E3-9111-44C7-A839-810E8138F255}" srcId="{9B6DE102-9EFE-4E57-A869-350DCB0D98EB}" destId="{627DE64E-E310-48FB-A7D1-2A5A9281B3AA}" srcOrd="1" destOrd="0" parTransId="{1F1FACE2-838A-4A97-B09C-4B419294956C}" sibTransId="{42A6A53D-C93B-4F59-8781-55B55AD0B9D5}"/>
    <dgm:cxn modelId="{93C3A1EE-0B18-4B2F-B31B-3731E835E95F}" type="presOf" srcId="{1F1FACE2-838A-4A97-B09C-4B419294956C}" destId="{54E65023-482C-48B9-A301-467CA38CF553}" srcOrd="1" destOrd="0" presId="urn:microsoft.com/office/officeart/2005/8/layout/radial1"/>
    <dgm:cxn modelId="{A214A701-E3B8-4257-9108-6D8B56FDBC5E}" srcId="{9B6DE102-9EFE-4E57-A869-350DCB0D98EB}" destId="{1E320AF9-B2B6-47A2-B994-4EBAF371B75B}" srcOrd="3" destOrd="0" parTransId="{26A786D3-9A64-4025-B5DC-92C1E4CB9378}" sibTransId="{78B6E298-FBDE-47A6-A9E7-E9171EB66A2A}"/>
    <dgm:cxn modelId="{3ACC6C4E-F995-42D0-9940-19A9EF8E72C6}" type="presOf" srcId="{627DE64E-E310-48FB-A7D1-2A5A9281B3AA}" destId="{1066D904-3C16-44C5-910F-4934A2487CDB}" srcOrd="0" destOrd="0" presId="urn:microsoft.com/office/officeart/2005/8/layout/radial1"/>
    <dgm:cxn modelId="{DE0AB45F-7BE0-44B6-B219-465CA936527E}" type="presParOf" srcId="{CD6A9DCD-D72A-419D-A2B6-E9591648811E}" destId="{0F6D092C-4058-46F2-A39F-28307399763C}" srcOrd="0" destOrd="0" presId="urn:microsoft.com/office/officeart/2005/8/layout/radial1"/>
    <dgm:cxn modelId="{4E620B53-2FAA-4DEA-8B9F-C43B69E867C9}" type="presParOf" srcId="{CD6A9DCD-D72A-419D-A2B6-E9591648811E}" destId="{9B9D0007-F2F1-46CD-960F-EC326DDFECDC}" srcOrd="1" destOrd="0" presId="urn:microsoft.com/office/officeart/2005/8/layout/radial1"/>
    <dgm:cxn modelId="{E1F86AD2-DE76-4247-93DE-90C17C4F2D92}" type="presParOf" srcId="{9B9D0007-F2F1-46CD-960F-EC326DDFECDC}" destId="{3DE7A725-F2E6-4E88-8A61-52F0B9574A69}" srcOrd="0" destOrd="0" presId="urn:microsoft.com/office/officeart/2005/8/layout/radial1"/>
    <dgm:cxn modelId="{BCA3C842-9D85-4A07-9720-77CF368710F5}" type="presParOf" srcId="{CD6A9DCD-D72A-419D-A2B6-E9591648811E}" destId="{09ABB398-C39C-4BBE-9D2B-486DA9BB3E94}" srcOrd="2" destOrd="0" presId="urn:microsoft.com/office/officeart/2005/8/layout/radial1"/>
    <dgm:cxn modelId="{6951A61A-525B-4DB1-8CA0-4D8EA798BA62}" type="presParOf" srcId="{CD6A9DCD-D72A-419D-A2B6-E9591648811E}" destId="{6B788D41-CF9C-42D6-AE2A-10712CFFC2B9}" srcOrd="3" destOrd="0" presId="urn:microsoft.com/office/officeart/2005/8/layout/radial1"/>
    <dgm:cxn modelId="{EB726710-F958-4A28-97BF-C8B4D709EB6B}" type="presParOf" srcId="{6B788D41-CF9C-42D6-AE2A-10712CFFC2B9}" destId="{54E65023-482C-48B9-A301-467CA38CF553}" srcOrd="0" destOrd="0" presId="urn:microsoft.com/office/officeart/2005/8/layout/radial1"/>
    <dgm:cxn modelId="{A3828C01-599E-452E-BA47-1683229881E0}" type="presParOf" srcId="{CD6A9DCD-D72A-419D-A2B6-E9591648811E}" destId="{1066D904-3C16-44C5-910F-4934A2487CDB}" srcOrd="4" destOrd="0" presId="urn:microsoft.com/office/officeart/2005/8/layout/radial1"/>
    <dgm:cxn modelId="{91F4B136-FF68-4A00-898F-601594AEE52A}" type="presParOf" srcId="{CD6A9DCD-D72A-419D-A2B6-E9591648811E}" destId="{DF547A19-53CD-48DD-8EFD-E21EF1BB2090}" srcOrd="5" destOrd="0" presId="urn:microsoft.com/office/officeart/2005/8/layout/radial1"/>
    <dgm:cxn modelId="{076C4B0B-A897-4B09-AEE0-632947D8B45D}" type="presParOf" srcId="{DF547A19-53CD-48DD-8EFD-E21EF1BB2090}" destId="{F01FD9AC-D155-49F3-98FE-26DBE45F3F99}" srcOrd="0" destOrd="0" presId="urn:microsoft.com/office/officeart/2005/8/layout/radial1"/>
    <dgm:cxn modelId="{046FAA13-EED4-480C-A04F-30FE45428836}" type="presParOf" srcId="{CD6A9DCD-D72A-419D-A2B6-E9591648811E}" destId="{887D1426-2307-4DC6-A73E-38895E90B7E5}" srcOrd="6" destOrd="0" presId="urn:microsoft.com/office/officeart/2005/8/layout/radial1"/>
    <dgm:cxn modelId="{88C7A305-1801-4C37-9317-662A79157703}" type="presParOf" srcId="{CD6A9DCD-D72A-419D-A2B6-E9591648811E}" destId="{30CCF4D0-8C4D-4BF5-B9AB-C06306C61129}" srcOrd="7" destOrd="0" presId="urn:microsoft.com/office/officeart/2005/8/layout/radial1"/>
    <dgm:cxn modelId="{EDC48ED2-ABDC-4358-8206-9A0A61A9F3FD}" type="presParOf" srcId="{30CCF4D0-8C4D-4BF5-B9AB-C06306C61129}" destId="{020B75A2-7749-461B-AA2C-4B16846FB2A2}" srcOrd="0" destOrd="0" presId="urn:microsoft.com/office/officeart/2005/8/layout/radial1"/>
    <dgm:cxn modelId="{C5F5702E-4B46-4705-A544-4B800CB01452}" type="presParOf" srcId="{CD6A9DCD-D72A-419D-A2B6-E9591648811E}" destId="{517F6F8F-B8D3-490C-AA45-80DA23FD0C09}" srcOrd="8" destOrd="0" presId="urn:microsoft.com/office/officeart/2005/8/layout/radial1"/>
    <dgm:cxn modelId="{2D5E9DE8-E2A8-46F8-9E01-04C5E414F355}" type="presParOf" srcId="{CD6A9DCD-D72A-419D-A2B6-E9591648811E}" destId="{D4AA7D11-2430-45D8-B65D-B92ACE5FF5E4}" srcOrd="9" destOrd="0" presId="urn:microsoft.com/office/officeart/2005/8/layout/radial1"/>
    <dgm:cxn modelId="{FB485405-AD3E-4E57-BE46-880C2E9D2CC4}" type="presParOf" srcId="{D4AA7D11-2430-45D8-B65D-B92ACE5FF5E4}" destId="{34EBB15F-1F95-4880-8232-0EA2D211CC34}" srcOrd="0" destOrd="0" presId="urn:microsoft.com/office/officeart/2005/8/layout/radial1"/>
    <dgm:cxn modelId="{7D7B6E05-C92A-49DD-A567-235814067131}" type="presParOf" srcId="{CD6A9DCD-D72A-419D-A2B6-E9591648811E}" destId="{4643694E-4FD3-4B98-98D4-49E4970E382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6EF726-8FFB-45AD-8856-FEFF961203CE}" type="doc">
      <dgm:prSet loTypeId="urn:microsoft.com/office/officeart/2005/8/layout/radial6" loCatId="cycle" qsTypeId="urn:microsoft.com/office/officeart/2005/8/quickstyle/simple5" qsCatId="simple" csTypeId="urn:microsoft.com/office/officeart/2005/8/colors/colorful5" csCatId="colorful" phldr="1"/>
      <dgm:spPr/>
      <dgm:t>
        <a:bodyPr/>
        <a:lstStyle/>
        <a:p>
          <a:endParaRPr lang="es-ES"/>
        </a:p>
      </dgm:t>
    </dgm:pt>
    <dgm:pt modelId="{86BFEACA-6F98-4B0C-8AD1-D3CCF7E53EB1}">
      <dgm:prSet phldrT="[Texto]"/>
      <dgm:spPr/>
      <dgm:t>
        <a:bodyPr/>
        <a:lstStyle/>
        <a:p>
          <a:r>
            <a:rPr lang="es-ES" dirty="0" smtClean="0"/>
            <a:t>CLASIFICACIÓN INTERCAMBIADORES DE CALOR</a:t>
          </a:r>
          <a:endParaRPr lang="es-ES" dirty="0"/>
        </a:p>
      </dgm:t>
    </dgm:pt>
    <dgm:pt modelId="{1D723A25-12E3-45ED-AAAD-D3228C394F76}" type="parTrans" cxnId="{CA8A2E7F-5B1B-455C-A5CA-E26020E6A4C8}">
      <dgm:prSet/>
      <dgm:spPr/>
      <dgm:t>
        <a:bodyPr/>
        <a:lstStyle/>
        <a:p>
          <a:endParaRPr lang="es-ES"/>
        </a:p>
      </dgm:t>
    </dgm:pt>
    <dgm:pt modelId="{2CFE43FD-68BC-4609-87EA-A5D8B1F434C2}" type="sibTrans" cxnId="{CA8A2E7F-5B1B-455C-A5CA-E26020E6A4C8}">
      <dgm:prSet/>
      <dgm:spPr/>
      <dgm:t>
        <a:bodyPr/>
        <a:lstStyle/>
        <a:p>
          <a:endParaRPr lang="es-ES"/>
        </a:p>
      </dgm:t>
    </dgm:pt>
    <dgm:pt modelId="{1A102A86-62BE-4DE3-86D7-21DE2B3E6660}">
      <dgm:prSet phldrT="[Texto]"/>
      <dgm:spPr/>
      <dgm:t>
        <a:bodyPr/>
        <a:lstStyle/>
        <a:p>
          <a:r>
            <a:rPr lang="es-ES" dirty="0" smtClean="0"/>
            <a:t>De acuerdo a su construcción</a:t>
          </a:r>
          <a:endParaRPr lang="es-ES" dirty="0"/>
        </a:p>
      </dgm:t>
    </dgm:pt>
    <dgm:pt modelId="{05E3535C-9F91-4E52-9C8F-21CD465C2F03}" type="parTrans" cxnId="{500D2903-0B6B-4286-97EF-4EC8CBABE6AB}">
      <dgm:prSet/>
      <dgm:spPr/>
      <dgm:t>
        <a:bodyPr/>
        <a:lstStyle/>
        <a:p>
          <a:endParaRPr lang="es-ES"/>
        </a:p>
      </dgm:t>
    </dgm:pt>
    <dgm:pt modelId="{06D92214-5C33-4A2D-A0E4-9110304AFC71}" type="sibTrans" cxnId="{500D2903-0B6B-4286-97EF-4EC8CBABE6AB}">
      <dgm:prSet/>
      <dgm:spPr/>
      <dgm:t>
        <a:bodyPr/>
        <a:lstStyle/>
        <a:p>
          <a:endParaRPr lang="es-ES"/>
        </a:p>
      </dgm:t>
    </dgm:pt>
    <dgm:pt modelId="{8E10EABD-7630-44E1-AF6E-38102E159C08}">
      <dgm:prSet phldrT="[Texto]"/>
      <dgm:spPr/>
      <dgm:t>
        <a:bodyPr/>
        <a:lstStyle/>
        <a:p>
          <a:r>
            <a:rPr lang="es-ES" dirty="0" smtClean="0"/>
            <a:t>De acuerdo a la transferencia de calor</a:t>
          </a:r>
          <a:endParaRPr lang="es-ES" dirty="0"/>
        </a:p>
      </dgm:t>
    </dgm:pt>
    <dgm:pt modelId="{5EC41063-E50F-4CA4-91E0-C855A7F9FB29}" type="parTrans" cxnId="{B11B9E15-7436-48CD-BD9D-F5D1275F7EC7}">
      <dgm:prSet/>
      <dgm:spPr/>
      <dgm:t>
        <a:bodyPr/>
        <a:lstStyle/>
        <a:p>
          <a:endParaRPr lang="es-ES"/>
        </a:p>
      </dgm:t>
    </dgm:pt>
    <dgm:pt modelId="{041AB7B0-769E-43F0-A025-A883F110EA52}" type="sibTrans" cxnId="{B11B9E15-7436-48CD-BD9D-F5D1275F7EC7}">
      <dgm:prSet/>
      <dgm:spPr/>
      <dgm:t>
        <a:bodyPr/>
        <a:lstStyle/>
        <a:p>
          <a:endParaRPr lang="es-ES"/>
        </a:p>
      </dgm:t>
    </dgm:pt>
    <dgm:pt modelId="{D1CF5A0E-1D0B-4651-B185-F2A897EDB260}">
      <dgm:prSet phldrT="[Texto]"/>
      <dgm:spPr/>
      <dgm:t>
        <a:bodyPr/>
        <a:lstStyle/>
        <a:p>
          <a:r>
            <a:rPr lang="es-ES" dirty="0" smtClean="0"/>
            <a:t>De acuerdo a su tipo de flujo</a:t>
          </a:r>
          <a:endParaRPr lang="es-ES" dirty="0"/>
        </a:p>
      </dgm:t>
    </dgm:pt>
    <dgm:pt modelId="{4CEF7094-651B-4187-8F20-ADA688A2C303}" type="parTrans" cxnId="{EDEA5EE5-8449-4B01-8BE3-7D945986A146}">
      <dgm:prSet/>
      <dgm:spPr/>
      <dgm:t>
        <a:bodyPr/>
        <a:lstStyle/>
        <a:p>
          <a:endParaRPr lang="es-ES"/>
        </a:p>
      </dgm:t>
    </dgm:pt>
    <dgm:pt modelId="{7573058E-AF88-450B-AD27-B9344E5A2F47}" type="sibTrans" cxnId="{EDEA5EE5-8449-4B01-8BE3-7D945986A146}">
      <dgm:prSet/>
      <dgm:spPr/>
      <dgm:t>
        <a:bodyPr/>
        <a:lstStyle/>
        <a:p>
          <a:endParaRPr lang="es-ES"/>
        </a:p>
      </dgm:t>
    </dgm:pt>
    <dgm:pt modelId="{B6DA9C66-BCB1-48FE-AFD0-1A516C99B874}" type="pres">
      <dgm:prSet presAssocID="{C26EF726-8FFB-45AD-8856-FEFF961203CE}" presName="Name0" presStyleCnt="0">
        <dgm:presLayoutVars>
          <dgm:chMax val="1"/>
          <dgm:dir/>
          <dgm:animLvl val="ctr"/>
          <dgm:resizeHandles val="exact"/>
        </dgm:presLayoutVars>
      </dgm:prSet>
      <dgm:spPr/>
      <dgm:t>
        <a:bodyPr/>
        <a:lstStyle/>
        <a:p>
          <a:endParaRPr lang="es-ES"/>
        </a:p>
      </dgm:t>
    </dgm:pt>
    <dgm:pt modelId="{EDDEBB37-E838-4E53-8846-C1CDAB88CEAA}" type="pres">
      <dgm:prSet presAssocID="{86BFEACA-6F98-4B0C-8AD1-D3CCF7E53EB1}" presName="centerShape" presStyleLbl="node0" presStyleIdx="0" presStyleCnt="1"/>
      <dgm:spPr/>
      <dgm:t>
        <a:bodyPr/>
        <a:lstStyle/>
        <a:p>
          <a:endParaRPr lang="es-ES"/>
        </a:p>
      </dgm:t>
    </dgm:pt>
    <dgm:pt modelId="{B6ED22E3-003C-4481-BB20-16C1AA1C7565}" type="pres">
      <dgm:prSet presAssocID="{1A102A86-62BE-4DE3-86D7-21DE2B3E6660}" presName="node" presStyleLbl="node1" presStyleIdx="0" presStyleCnt="3">
        <dgm:presLayoutVars>
          <dgm:bulletEnabled val="1"/>
        </dgm:presLayoutVars>
      </dgm:prSet>
      <dgm:spPr/>
      <dgm:t>
        <a:bodyPr/>
        <a:lstStyle/>
        <a:p>
          <a:endParaRPr lang="es-ES"/>
        </a:p>
      </dgm:t>
    </dgm:pt>
    <dgm:pt modelId="{D94D5BF0-6283-41A4-B767-1F5A75CFD5BD}" type="pres">
      <dgm:prSet presAssocID="{1A102A86-62BE-4DE3-86D7-21DE2B3E6660}" presName="dummy" presStyleCnt="0"/>
      <dgm:spPr/>
      <dgm:t>
        <a:bodyPr/>
        <a:lstStyle/>
        <a:p>
          <a:endParaRPr lang="es-ES"/>
        </a:p>
      </dgm:t>
    </dgm:pt>
    <dgm:pt modelId="{6E3D3FEC-4E99-46A7-8DB3-12D28AF560C5}" type="pres">
      <dgm:prSet presAssocID="{06D92214-5C33-4A2D-A0E4-9110304AFC71}" presName="sibTrans" presStyleLbl="sibTrans2D1" presStyleIdx="0" presStyleCnt="3"/>
      <dgm:spPr/>
      <dgm:t>
        <a:bodyPr/>
        <a:lstStyle/>
        <a:p>
          <a:endParaRPr lang="es-ES"/>
        </a:p>
      </dgm:t>
    </dgm:pt>
    <dgm:pt modelId="{1E58163B-47BD-43A3-95E2-7F3F2B3E39C4}" type="pres">
      <dgm:prSet presAssocID="{8E10EABD-7630-44E1-AF6E-38102E159C08}" presName="node" presStyleLbl="node1" presStyleIdx="1" presStyleCnt="3">
        <dgm:presLayoutVars>
          <dgm:bulletEnabled val="1"/>
        </dgm:presLayoutVars>
      </dgm:prSet>
      <dgm:spPr/>
      <dgm:t>
        <a:bodyPr/>
        <a:lstStyle/>
        <a:p>
          <a:endParaRPr lang="es-ES"/>
        </a:p>
      </dgm:t>
    </dgm:pt>
    <dgm:pt modelId="{5D48A0ED-AECF-40DE-A6AE-B5978254A894}" type="pres">
      <dgm:prSet presAssocID="{8E10EABD-7630-44E1-AF6E-38102E159C08}" presName="dummy" presStyleCnt="0"/>
      <dgm:spPr/>
      <dgm:t>
        <a:bodyPr/>
        <a:lstStyle/>
        <a:p>
          <a:endParaRPr lang="es-ES"/>
        </a:p>
      </dgm:t>
    </dgm:pt>
    <dgm:pt modelId="{2B9699A4-B972-4546-9469-EF9E4810D594}" type="pres">
      <dgm:prSet presAssocID="{041AB7B0-769E-43F0-A025-A883F110EA52}" presName="sibTrans" presStyleLbl="sibTrans2D1" presStyleIdx="1" presStyleCnt="3"/>
      <dgm:spPr/>
      <dgm:t>
        <a:bodyPr/>
        <a:lstStyle/>
        <a:p>
          <a:endParaRPr lang="es-ES"/>
        </a:p>
      </dgm:t>
    </dgm:pt>
    <dgm:pt modelId="{A3B9BF93-1B2E-46E6-ABBB-BCE769D7D491}" type="pres">
      <dgm:prSet presAssocID="{D1CF5A0E-1D0B-4651-B185-F2A897EDB260}" presName="node" presStyleLbl="node1" presStyleIdx="2" presStyleCnt="3">
        <dgm:presLayoutVars>
          <dgm:bulletEnabled val="1"/>
        </dgm:presLayoutVars>
      </dgm:prSet>
      <dgm:spPr/>
      <dgm:t>
        <a:bodyPr/>
        <a:lstStyle/>
        <a:p>
          <a:endParaRPr lang="es-ES"/>
        </a:p>
      </dgm:t>
    </dgm:pt>
    <dgm:pt modelId="{2064165F-91AE-4343-B550-3FD44ACD6421}" type="pres">
      <dgm:prSet presAssocID="{D1CF5A0E-1D0B-4651-B185-F2A897EDB260}" presName="dummy" presStyleCnt="0"/>
      <dgm:spPr/>
      <dgm:t>
        <a:bodyPr/>
        <a:lstStyle/>
        <a:p>
          <a:endParaRPr lang="es-ES"/>
        </a:p>
      </dgm:t>
    </dgm:pt>
    <dgm:pt modelId="{466181C8-12F2-4D10-935B-90A1445AFC9F}" type="pres">
      <dgm:prSet presAssocID="{7573058E-AF88-450B-AD27-B9344E5A2F47}" presName="sibTrans" presStyleLbl="sibTrans2D1" presStyleIdx="2" presStyleCnt="3"/>
      <dgm:spPr/>
      <dgm:t>
        <a:bodyPr/>
        <a:lstStyle/>
        <a:p>
          <a:endParaRPr lang="es-ES"/>
        </a:p>
      </dgm:t>
    </dgm:pt>
  </dgm:ptLst>
  <dgm:cxnLst>
    <dgm:cxn modelId="{AC8FC680-02D8-48E2-A198-E9E554E87185}" type="presOf" srcId="{C26EF726-8FFB-45AD-8856-FEFF961203CE}" destId="{B6DA9C66-BCB1-48FE-AFD0-1A516C99B874}" srcOrd="0" destOrd="0" presId="urn:microsoft.com/office/officeart/2005/8/layout/radial6"/>
    <dgm:cxn modelId="{CA8A2E7F-5B1B-455C-A5CA-E26020E6A4C8}" srcId="{C26EF726-8FFB-45AD-8856-FEFF961203CE}" destId="{86BFEACA-6F98-4B0C-8AD1-D3CCF7E53EB1}" srcOrd="0" destOrd="0" parTransId="{1D723A25-12E3-45ED-AAAD-D3228C394F76}" sibTransId="{2CFE43FD-68BC-4609-87EA-A5D8B1F434C2}"/>
    <dgm:cxn modelId="{B9DAE6FF-0D59-4126-ACC3-02CFD9412884}" type="presOf" srcId="{D1CF5A0E-1D0B-4651-B185-F2A897EDB260}" destId="{A3B9BF93-1B2E-46E6-ABBB-BCE769D7D491}" srcOrd="0" destOrd="0" presId="urn:microsoft.com/office/officeart/2005/8/layout/radial6"/>
    <dgm:cxn modelId="{9FA2F5D8-1100-47C4-ABB6-229800237AD9}" type="presOf" srcId="{1A102A86-62BE-4DE3-86D7-21DE2B3E6660}" destId="{B6ED22E3-003C-4481-BB20-16C1AA1C7565}" srcOrd="0" destOrd="0" presId="urn:microsoft.com/office/officeart/2005/8/layout/radial6"/>
    <dgm:cxn modelId="{761B2E26-8667-4FB3-80B0-B9E1BB68F5A1}" type="presOf" srcId="{86BFEACA-6F98-4B0C-8AD1-D3CCF7E53EB1}" destId="{EDDEBB37-E838-4E53-8846-C1CDAB88CEAA}" srcOrd="0" destOrd="0" presId="urn:microsoft.com/office/officeart/2005/8/layout/radial6"/>
    <dgm:cxn modelId="{C07EB1A0-17FA-40BC-9AE7-681517228A26}" type="presOf" srcId="{06D92214-5C33-4A2D-A0E4-9110304AFC71}" destId="{6E3D3FEC-4E99-46A7-8DB3-12D28AF560C5}" srcOrd="0" destOrd="0" presId="urn:microsoft.com/office/officeart/2005/8/layout/radial6"/>
    <dgm:cxn modelId="{500D2903-0B6B-4286-97EF-4EC8CBABE6AB}" srcId="{86BFEACA-6F98-4B0C-8AD1-D3CCF7E53EB1}" destId="{1A102A86-62BE-4DE3-86D7-21DE2B3E6660}" srcOrd="0" destOrd="0" parTransId="{05E3535C-9F91-4E52-9C8F-21CD465C2F03}" sibTransId="{06D92214-5C33-4A2D-A0E4-9110304AFC71}"/>
    <dgm:cxn modelId="{C53D1293-326F-448D-86C3-BC9534B3DD34}" type="presOf" srcId="{8E10EABD-7630-44E1-AF6E-38102E159C08}" destId="{1E58163B-47BD-43A3-95E2-7F3F2B3E39C4}" srcOrd="0" destOrd="0" presId="urn:microsoft.com/office/officeart/2005/8/layout/radial6"/>
    <dgm:cxn modelId="{EDEA5EE5-8449-4B01-8BE3-7D945986A146}" srcId="{86BFEACA-6F98-4B0C-8AD1-D3CCF7E53EB1}" destId="{D1CF5A0E-1D0B-4651-B185-F2A897EDB260}" srcOrd="2" destOrd="0" parTransId="{4CEF7094-651B-4187-8F20-ADA688A2C303}" sibTransId="{7573058E-AF88-450B-AD27-B9344E5A2F47}"/>
    <dgm:cxn modelId="{FDB7335A-6F0E-4E22-98F3-B4EA76B850BA}" type="presOf" srcId="{041AB7B0-769E-43F0-A025-A883F110EA52}" destId="{2B9699A4-B972-4546-9469-EF9E4810D594}" srcOrd="0" destOrd="0" presId="urn:microsoft.com/office/officeart/2005/8/layout/radial6"/>
    <dgm:cxn modelId="{A7E48953-6A39-4DA5-94F3-D28C323F6E94}" type="presOf" srcId="{7573058E-AF88-450B-AD27-B9344E5A2F47}" destId="{466181C8-12F2-4D10-935B-90A1445AFC9F}" srcOrd="0" destOrd="0" presId="urn:microsoft.com/office/officeart/2005/8/layout/radial6"/>
    <dgm:cxn modelId="{B11B9E15-7436-48CD-BD9D-F5D1275F7EC7}" srcId="{86BFEACA-6F98-4B0C-8AD1-D3CCF7E53EB1}" destId="{8E10EABD-7630-44E1-AF6E-38102E159C08}" srcOrd="1" destOrd="0" parTransId="{5EC41063-E50F-4CA4-91E0-C855A7F9FB29}" sibTransId="{041AB7B0-769E-43F0-A025-A883F110EA52}"/>
    <dgm:cxn modelId="{AE074B2B-8794-46BE-A8CA-E6BBD5FB3D07}" type="presParOf" srcId="{B6DA9C66-BCB1-48FE-AFD0-1A516C99B874}" destId="{EDDEBB37-E838-4E53-8846-C1CDAB88CEAA}" srcOrd="0" destOrd="0" presId="urn:microsoft.com/office/officeart/2005/8/layout/radial6"/>
    <dgm:cxn modelId="{1AD548B8-B153-4253-8CD8-1C06D94BC541}" type="presParOf" srcId="{B6DA9C66-BCB1-48FE-AFD0-1A516C99B874}" destId="{B6ED22E3-003C-4481-BB20-16C1AA1C7565}" srcOrd="1" destOrd="0" presId="urn:microsoft.com/office/officeart/2005/8/layout/radial6"/>
    <dgm:cxn modelId="{40A333F8-DC7E-49CD-84B2-2D84033207D0}" type="presParOf" srcId="{B6DA9C66-BCB1-48FE-AFD0-1A516C99B874}" destId="{D94D5BF0-6283-41A4-B767-1F5A75CFD5BD}" srcOrd="2" destOrd="0" presId="urn:microsoft.com/office/officeart/2005/8/layout/radial6"/>
    <dgm:cxn modelId="{1B5B200B-B684-4949-A1E1-C0C96361BD5B}" type="presParOf" srcId="{B6DA9C66-BCB1-48FE-AFD0-1A516C99B874}" destId="{6E3D3FEC-4E99-46A7-8DB3-12D28AF560C5}" srcOrd="3" destOrd="0" presId="urn:microsoft.com/office/officeart/2005/8/layout/radial6"/>
    <dgm:cxn modelId="{6D6242E6-824B-450D-9BFE-471B75F6CC5E}" type="presParOf" srcId="{B6DA9C66-BCB1-48FE-AFD0-1A516C99B874}" destId="{1E58163B-47BD-43A3-95E2-7F3F2B3E39C4}" srcOrd="4" destOrd="0" presId="urn:microsoft.com/office/officeart/2005/8/layout/radial6"/>
    <dgm:cxn modelId="{E34028A8-9FF5-48B4-958D-C3724CC7E38B}" type="presParOf" srcId="{B6DA9C66-BCB1-48FE-AFD0-1A516C99B874}" destId="{5D48A0ED-AECF-40DE-A6AE-B5978254A894}" srcOrd="5" destOrd="0" presId="urn:microsoft.com/office/officeart/2005/8/layout/radial6"/>
    <dgm:cxn modelId="{29FBA5CF-853B-423B-BCB1-464D6765014E}" type="presParOf" srcId="{B6DA9C66-BCB1-48FE-AFD0-1A516C99B874}" destId="{2B9699A4-B972-4546-9469-EF9E4810D594}" srcOrd="6" destOrd="0" presId="urn:microsoft.com/office/officeart/2005/8/layout/radial6"/>
    <dgm:cxn modelId="{F17529D6-97C0-4178-87F9-3D10E358E586}" type="presParOf" srcId="{B6DA9C66-BCB1-48FE-AFD0-1A516C99B874}" destId="{A3B9BF93-1B2E-46E6-ABBB-BCE769D7D491}" srcOrd="7" destOrd="0" presId="urn:microsoft.com/office/officeart/2005/8/layout/radial6"/>
    <dgm:cxn modelId="{8631D435-E67A-4C0D-90CA-F7AB0EF978AA}" type="presParOf" srcId="{B6DA9C66-BCB1-48FE-AFD0-1A516C99B874}" destId="{2064165F-91AE-4343-B550-3FD44ACD6421}" srcOrd="8" destOrd="0" presId="urn:microsoft.com/office/officeart/2005/8/layout/radial6"/>
    <dgm:cxn modelId="{596BB62F-AF79-4B66-AD44-1E6C3757709D}" type="presParOf" srcId="{B6DA9C66-BCB1-48FE-AFD0-1A516C99B874}" destId="{466181C8-12F2-4D10-935B-90A1445AFC9F}"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93BCFA-FA31-442A-B841-2B6EC04FF4D6}"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S"/>
        </a:p>
      </dgm:t>
    </dgm:pt>
    <dgm:pt modelId="{DC9589F7-7C2F-44BE-8C6E-D2374E4515FA}">
      <dgm:prSet phldrT="[Texto]" custT="1"/>
      <dgm:spPr/>
      <dgm:t>
        <a:bodyPr/>
        <a:lstStyle/>
        <a:p>
          <a:r>
            <a:rPr lang="es-ES" sz="2000" dirty="0" smtClean="0"/>
            <a:t>Intercambiadores de carcaza y tubos</a:t>
          </a:r>
          <a:endParaRPr lang="es-ES" sz="2000" dirty="0"/>
        </a:p>
      </dgm:t>
    </dgm:pt>
    <dgm:pt modelId="{D67957A7-0734-4512-A126-49056615C8C7}" type="parTrans" cxnId="{11444D1A-339E-4357-AD6C-7B3F7D49B0CD}">
      <dgm:prSet/>
      <dgm:spPr/>
      <dgm:t>
        <a:bodyPr/>
        <a:lstStyle/>
        <a:p>
          <a:endParaRPr lang="es-ES"/>
        </a:p>
      </dgm:t>
    </dgm:pt>
    <dgm:pt modelId="{1251F829-A155-46E8-AF68-3114A5F3B238}" type="sibTrans" cxnId="{11444D1A-339E-4357-AD6C-7B3F7D49B0CD}">
      <dgm:prSet/>
      <dgm:spPr/>
      <dgm:t>
        <a:bodyPr/>
        <a:lstStyle/>
        <a:p>
          <a:endParaRPr lang="es-ES"/>
        </a:p>
      </dgm:t>
    </dgm:pt>
    <dgm:pt modelId="{EAD1A98F-57AD-426F-A00A-CDC6B1149090}">
      <dgm:prSet phldrT="[Texto]" custT="1"/>
      <dgm:spPr/>
      <dgm:t>
        <a:bodyPr/>
        <a:lstStyle/>
        <a:p>
          <a:r>
            <a:rPr lang="es-ES" sz="2000" dirty="0" smtClean="0"/>
            <a:t>Intercambiadores de placas</a:t>
          </a:r>
          <a:endParaRPr lang="es-ES" sz="2000" dirty="0"/>
        </a:p>
      </dgm:t>
    </dgm:pt>
    <dgm:pt modelId="{3F6A61C4-7587-48A1-9DA4-6645AD5CD8CB}" type="parTrans" cxnId="{AA54710B-C067-4651-8A6F-A369C87F3C66}">
      <dgm:prSet/>
      <dgm:spPr/>
      <dgm:t>
        <a:bodyPr/>
        <a:lstStyle/>
        <a:p>
          <a:endParaRPr lang="es-ES"/>
        </a:p>
      </dgm:t>
    </dgm:pt>
    <dgm:pt modelId="{DDBEF025-F18F-4A61-9B55-17BCAA5D0A7B}" type="sibTrans" cxnId="{AA54710B-C067-4651-8A6F-A369C87F3C66}">
      <dgm:prSet/>
      <dgm:spPr/>
      <dgm:t>
        <a:bodyPr/>
        <a:lstStyle/>
        <a:p>
          <a:endParaRPr lang="es-ES"/>
        </a:p>
      </dgm:t>
    </dgm:pt>
    <dgm:pt modelId="{EF00E7C1-3695-4FD9-B271-5B86B0D5908A}">
      <dgm:prSet phldrT="[Texto]" custT="1"/>
      <dgm:spPr/>
      <dgm:t>
        <a:bodyPr/>
        <a:lstStyle/>
        <a:p>
          <a:r>
            <a:rPr lang="es-ES" sz="2000" dirty="0" smtClean="0"/>
            <a:t>Intercambiadores espirales</a:t>
          </a:r>
          <a:endParaRPr lang="es-ES" sz="2000" dirty="0"/>
        </a:p>
      </dgm:t>
    </dgm:pt>
    <dgm:pt modelId="{D5B49EBB-F642-4FBF-AA96-F6E71F215FEE}" type="parTrans" cxnId="{679EDAA8-53BD-440E-877C-612A692D4BF6}">
      <dgm:prSet/>
      <dgm:spPr/>
      <dgm:t>
        <a:bodyPr/>
        <a:lstStyle/>
        <a:p>
          <a:endParaRPr lang="es-ES"/>
        </a:p>
      </dgm:t>
    </dgm:pt>
    <dgm:pt modelId="{E1CCB7BB-28E7-4427-872D-1E790930D1FF}" type="sibTrans" cxnId="{679EDAA8-53BD-440E-877C-612A692D4BF6}">
      <dgm:prSet/>
      <dgm:spPr/>
      <dgm:t>
        <a:bodyPr/>
        <a:lstStyle/>
        <a:p>
          <a:endParaRPr lang="es-ES"/>
        </a:p>
      </dgm:t>
    </dgm:pt>
    <dgm:pt modelId="{20E8D490-C8CA-46DC-AF29-CF771829FE33}">
      <dgm:prSet phldrT="[Texto]" custT="1"/>
      <dgm:spPr/>
      <dgm:t>
        <a:bodyPr/>
        <a:lstStyle/>
        <a:p>
          <a:r>
            <a:rPr lang="es-ES" sz="2000" dirty="0" smtClean="0"/>
            <a:t>Intercambiadores de Lamella</a:t>
          </a:r>
          <a:endParaRPr lang="es-ES" sz="2000" dirty="0"/>
        </a:p>
      </dgm:t>
    </dgm:pt>
    <dgm:pt modelId="{E3FB16EF-FEBF-4086-861A-A877D8BDCBA1}" type="parTrans" cxnId="{8EC5D592-078D-4755-90DF-13BE1CEE17C4}">
      <dgm:prSet/>
      <dgm:spPr/>
      <dgm:t>
        <a:bodyPr/>
        <a:lstStyle/>
        <a:p>
          <a:endParaRPr lang="es-ES"/>
        </a:p>
      </dgm:t>
    </dgm:pt>
    <dgm:pt modelId="{0D7ED11A-ACFF-4BCD-8C5E-0B99619D1D81}" type="sibTrans" cxnId="{8EC5D592-078D-4755-90DF-13BE1CEE17C4}">
      <dgm:prSet/>
      <dgm:spPr/>
      <dgm:t>
        <a:bodyPr/>
        <a:lstStyle/>
        <a:p>
          <a:endParaRPr lang="es-ES"/>
        </a:p>
      </dgm:t>
    </dgm:pt>
    <dgm:pt modelId="{ABEB2BD7-4C6A-4F95-AF51-6C69E7BD6D28}">
      <dgm:prSet phldrT="[Texto]" custT="1"/>
      <dgm:spPr/>
      <dgm:t>
        <a:bodyPr/>
        <a:lstStyle/>
        <a:p>
          <a:r>
            <a:rPr lang="es-ES" sz="2000" dirty="0" smtClean="0"/>
            <a:t>Intercambiadores enfriados por aire</a:t>
          </a:r>
          <a:endParaRPr lang="es-ES" sz="2000" dirty="0"/>
        </a:p>
      </dgm:t>
    </dgm:pt>
    <dgm:pt modelId="{F7C2F63E-288D-4BAA-AD15-1ACEF965BF58}" type="parTrans" cxnId="{18C878C9-6CEB-4C96-A474-CE2AA73B74DF}">
      <dgm:prSet/>
      <dgm:spPr/>
      <dgm:t>
        <a:bodyPr/>
        <a:lstStyle/>
        <a:p>
          <a:endParaRPr lang="es-ES"/>
        </a:p>
      </dgm:t>
    </dgm:pt>
    <dgm:pt modelId="{3B6E6381-8D87-410B-AA0E-FD75C84C2EE6}" type="sibTrans" cxnId="{18C878C9-6CEB-4C96-A474-CE2AA73B74DF}">
      <dgm:prSet/>
      <dgm:spPr/>
      <dgm:t>
        <a:bodyPr/>
        <a:lstStyle/>
        <a:p>
          <a:endParaRPr lang="es-ES"/>
        </a:p>
      </dgm:t>
    </dgm:pt>
    <dgm:pt modelId="{5F58E291-EED0-41C6-94BC-C855CBF164A0}" type="pres">
      <dgm:prSet presAssocID="{F993BCFA-FA31-442A-B841-2B6EC04FF4D6}" presName="linear" presStyleCnt="0">
        <dgm:presLayoutVars>
          <dgm:dir/>
          <dgm:resizeHandles val="exact"/>
        </dgm:presLayoutVars>
      </dgm:prSet>
      <dgm:spPr/>
      <dgm:t>
        <a:bodyPr/>
        <a:lstStyle/>
        <a:p>
          <a:endParaRPr lang="es-ES"/>
        </a:p>
      </dgm:t>
    </dgm:pt>
    <dgm:pt modelId="{5A68E4F3-8684-4BB5-A700-A8D00A587374}" type="pres">
      <dgm:prSet presAssocID="{DC9589F7-7C2F-44BE-8C6E-D2374E4515FA}" presName="comp" presStyleCnt="0"/>
      <dgm:spPr/>
    </dgm:pt>
    <dgm:pt modelId="{AD1D0654-0C3C-49BF-9AD4-27FC648C9CAA}" type="pres">
      <dgm:prSet presAssocID="{DC9589F7-7C2F-44BE-8C6E-D2374E4515FA}" presName="box" presStyleLbl="node1" presStyleIdx="0" presStyleCnt="5" custLinFactNeighborY="5739"/>
      <dgm:spPr/>
      <dgm:t>
        <a:bodyPr/>
        <a:lstStyle/>
        <a:p>
          <a:endParaRPr lang="es-ES"/>
        </a:p>
      </dgm:t>
    </dgm:pt>
    <dgm:pt modelId="{F4D34162-431B-4C77-BFBE-F203049715E7}" type="pres">
      <dgm:prSet presAssocID="{DC9589F7-7C2F-44BE-8C6E-D2374E4515FA}" presName="img" presStyleLbl="fgImgPlace1" presStyleIdx="0" presStyleCnt="5"/>
      <dgm:spPr>
        <a:blipFill rotWithShape="1">
          <a:blip xmlns:r="http://schemas.openxmlformats.org/officeDocument/2006/relationships" r:embed="rId1"/>
          <a:stretch>
            <a:fillRect/>
          </a:stretch>
        </a:blipFill>
      </dgm:spPr>
    </dgm:pt>
    <dgm:pt modelId="{6BD96E88-939F-46AA-8349-4161A72C6B9A}" type="pres">
      <dgm:prSet presAssocID="{DC9589F7-7C2F-44BE-8C6E-D2374E4515FA}" presName="text" presStyleLbl="node1" presStyleIdx="0" presStyleCnt="5">
        <dgm:presLayoutVars>
          <dgm:bulletEnabled val="1"/>
        </dgm:presLayoutVars>
      </dgm:prSet>
      <dgm:spPr/>
      <dgm:t>
        <a:bodyPr/>
        <a:lstStyle/>
        <a:p>
          <a:endParaRPr lang="es-ES"/>
        </a:p>
      </dgm:t>
    </dgm:pt>
    <dgm:pt modelId="{F1ADED8C-FBA5-47C2-9432-A1D9EDBD9346}" type="pres">
      <dgm:prSet presAssocID="{1251F829-A155-46E8-AF68-3114A5F3B238}" presName="spacer" presStyleCnt="0"/>
      <dgm:spPr/>
    </dgm:pt>
    <dgm:pt modelId="{3FF3AC68-1802-425E-84C1-8E45F3BCDE84}" type="pres">
      <dgm:prSet presAssocID="{EAD1A98F-57AD-426F-A00A-CDC6B1149090}" presName="comp" presStyleCnt="0"/>
      <dgm:spPr/>
    </dgm:pt>
    <dgm:pt modelId="{620FCF2C-4AC0-4981-88AB-9A9201573A21}" type="pres">
      <dgm:prSet presAssocID="{EAD1A98F-57AD-426F-A00A-CDC6B1149090}" presName="box" presStyleLbl="node1" presStyleIdx="1" presStyleCnt="5"/>
      <dgm:spPr/>
      <dgm:t>
        <a:bodyPr/>
        <a:lstStyle/>
        <a:p>
          <a:endParaRPr lang="es-ES"/>
        </a:p>
      </dgm:t>
    </dgm:pt>
    <dgm:pt modelId="{FB8F0B3E-6DF8-4619-A35E-E7ABE6D4426D}" type="pres">
      <dgm:prSet presAssocID="{EAD1A98F-57AD-426F-A00A-CDC6B1149090}" presName="img" presStyleLbl="fgImgPlace1" presStyleIdx="1" presStyleCnt="5"/>
      <dgm:spPr>
        <a:blipFill rotWithShape="1">
          <a:blip xmlns:r="http://schemas.openxmlformats.org/officeDocument/2006/relationships" r:embed="rId2"/>
          <a:stretch>
            <a:fillRect/>
          </a:stretch>
        </a:blipFill>
      </dgm:spPr>
    </dgm:pt>
    <dgm:pt modelId="{6FD0984C-BE3E-4244-8F2D-656110D78093}" type="pres">
      <dgm:prSet presAssocID="{EAD1A98F-57AD-426F-A00A-CDC6B1149090}" presName="text" presStyleLbl="node1" presStyleIdx="1" presStyleCnt="5">
        <dgm:presLayoutVars>
          <dgm:bulletEnabled val="1"/>
        </dgm:presLayoutVars>
      </dgm:prSet>
      <dgm:spPr/>
      <dgm:t>
        <a:bodyPr/>
        <a:lstStyle/>
        <a:p>
          <a:endParaRPr lang="es-ES"/>
        </a:p>
      </dgm:t>
    </dgm:pt>
    <dgm:pt modelId="{907E45C4-7B0B-47FC-AD5D-8E6DF5894685}" type="pres">
      <dgm:prSet presAssocID="{DDBEF025-F18F-4A61-9B55-17BCAA5D0A7B}" presName="spacer" presStyleCnt="0"/>
      <dgm:spPr/>
    </dgm:pt>
    <dgm:pt modelId="{3EF8CBE3-91BB-4E52-949C-613B747AB88B}" type="pres">
      <dgm:prSet presAssocID="{EF00E7C1-3695-4FD9-B271-5B86B0D5908A}" presName="comp" presStyleCnt="0"/>
      <dgm:spPr/>
    </dgm:pt>
    <dgm:pt modelId="{D4491193-9A6C-4F64-ADB3-B8B975AADB90}" type="pres">
      <dgm:prSet presAssocID="{EF00E7C1-3695-4FD9-B271-5B86B0D5908A}" presName="box" presStyleLbl="node1" presStyleIdx="2" presStyleCnt="5"/>
      <dgm:spPr/>
      <dgm:t>
        <a:bodyPr/>
        <a:lstStyle/>
        <a:p>
          <a:endParaRPr lang="es-ES"/>
        </a:p>
      </dgm:t>
    </dgm:pt>
    <dgm:pt modelId="{AA6DDE63-D773-4B6C-91EB-AA5B0F9A4CBC}" type="pres">
      <dgm:prSet presAssocID="{EF00E7C1-3695-4FD9-B271-5B86B0D5908A}" presName="img" presStyleLbl="fgImgPlace1" presStyleIdx="2" presStyleCnt="5"/>
      <dgm:spPr>
        <a:blipFill rotWithShape="1">
          <a:blip xmlns:r="http://schemas.openxmlformats.org/officeDocument/2006/relationships" r:embed="rId3"/>
          <a:stretch>
            <a:fillRect/>
          </a:stretch>
        </a:blipFill>
      </dgm:spPr>
    </dgm:pt>
    <dgm:pt modelId="{7E8B2A78-E2C6-49E4-8B58-A393A7818802}" type="pres">
      <dgm:prSet presAssocID="{EF00E7C1-3695-4FD9-B271-5B86B0D5908A}" presName="text" presStyleLbl="node1" presStyleIdx="2" presStyleCnt="5">
        <dgm:presLayoutVars>
          <dgm:bulletEnabled val="1"/>
        </dgm:presLayoutVars>
      </dgm:prSet>
      <dgm:spPr/>
      <dgm:t>
        <a:bodyPr/>
        <a:lstStyle/>
        <a:p>
          <a:endParaRPr lang="es-ES"/>
        </a:p>
      </dgm:t>
    </dgm:pt>
    <dgm:pt modelId="{DF083FB9-BBE8-42F0-B524-83EF41859EA5}" type="pres">
      <dgm:prSet presAssocID="{E1CCB7BB-28E7-4427-872D-1E790930D1FF}" presName="spacer" presStyleCnt="0"/>
      <dgm:spPr/>
    </dgm:pt>
    <dgm:pt modelId="{7F931A3E-1290-441C-866A-5A380D292CA0}" type="pres">
      <dgm:prSet presAssocID="{20E8D490-C8CA-46DC-AF29-CF771829FE33}" presName="comp" presStyleCnt="0"/>
      <dgm:spPr/>
    </dgm:pt>
    <dgm:pt modelId="{1A4ECDF8-D523-411A-9CDD-5DCDA42A2B21}" type="pres">
      <dgm:prSet presAssocID="{20E8D490-C8CA-46DC-AF29-CF771829FE33}" presName="box" presStyleLbl="node1" presStyleIdx="3" presStyleCnt="5"/>
      <dgm:spPr/>
      <dgm:t>
        <a:bodyPr/>
        <a:lstStyle/>
        <a:p>
          <a:endParaRPr lang="es-ES"/>
        </a:p>
      </dgm:t>
    </dgm:pt>
    <dgm:pt modelId="{3BE9F854-6984-46C8-A193-B7EB90E2FC00}" type="pres">
      <dgm:prSet presAssocID="{20E8D490-C8CA-46DC-AF29-CF771829FE33}" presName="img" presStyleLbl="fgImgPlace1" presStyleIdx="3" presStyleCnt="5"/>
      <dgm:spPr>
        <a:blipFill rotWithShape="1">
          <a:blip xmlns:r="http://schemas.openxmlformats.org/officeDocument/2006/relationships" r:embed="rId4"/>
          <a:stretch>
            <a:fillRect/>
          </a:stretch>
        </a:blipFill>
      </dgm:spPr>
    </dgm:pt>
    <dgm:pt modelId="{DE142896-8E7A-4999-97BA-CA44AD28589A}" type="pres">
      <dgm:prSet presAssocID="{20E8D490-C8CA-46DC-AF29-CF771829FE33}" presName="text" presStyleLbl="node1" presStyleIdx="3" presStyleCnt="5">
        <dgm:presLayoutVars>
          <dgm:bulletEnabled val="1"/>
        </dgm:presLayoutVars>
      </dgm:prSet>
      <dgm:spPr/>
      <dgm:t>
        <a:bodyPr/>
        <a:lstStyle/>
        <a:p>
          <a:endParaRPr lang="es-ES"/>
        </a:p>
      </dgm:t>
    </dgm:pt>
    <dgm:pt modelId="{A0533AB7-43C0-4407-B200-B13E811955DD}" type="pres">
      <dgm:prSet presAssocID="{0D7ED11A-ACFF-4BCD-8C5E-0B99619D1D81}" presName="spacer" presStyleCnt="0"/>
      <dgm:spPr/>
    </dgm:pt>
    <dgm:pt modelId="{FE5025FD-AC8B-4683-9456-44B0AA1A6489}" type="pres">
      <dgm:prSet presAssocID="{ABEB2BD7-4C6A-4F95-AF51-6C69E7BD6D28}" presName="comp" presStyleCnt="0"/>
      <dgm:spPr/>
    </dgm:pt>
    <dgm:pt modelId="{757AF736-60BB-4F21-8494-D078DD978AD4}" type="pres">
      <dgm:prSet presAssocID="{ABEB2BD7-4C6A-4F95-AF51-6C69E7BD6D28}" presName="box" presStyleLbl="node1" presStyleIdx="4" presStyleCnt="5"/>
      <dgm:spPr/>
      <dgm:t>
        <a:bodyPr/>
        <a:lstStyle/>
        <a:p>
          <a:endParaRPr lang="es-ES"/>
        </a:p>
      </dgm:t>
    </dgm:pt>
    <dgm:pt modelId="{4185A5DF-6893-4AD8-8FE3-41E9B1507F4B}" type="pres">
      <dgm:prSet presAssocID="{ABEB2BD7-4C6A-4F95-AF51-6C69E7BD6D28}" presName="img" presStyleLbl="fgImgPlace1" presStyleIdx="4" presStyleCnt="5"/>
      <dgm:spPr>
        <a:blipFill rotWithShape="1">
          <a:blip xmlns:r="http://schemas.openxmlformats.org/officeDocument/2006/relationships" r:embed="rId5"/>
          <a:stretch>
            <a:fillRect/>
          </a:stretch>
        </a:blipFill>
      </dgm:spPr>
    </dgm:pt>
    <dgm:pt modelId="{6B7B3340-A579-49C9-AAF7-806958E9F47F}" type="pres">
      <dgm:prSet presAssocID="{ABEB2BD7-4C6A-4F95-AF51-6C69E7BD6D28}" presName="text" presStyleLbl="node1" presStyleIdx="4" presStyleCnt="5">
        <dgm:presLayoutVars>
          <dgm:bulletEnabled val="1"/>
        </dgm:presLayoutVars>
      </dgm:prSet>
      <dgm:spPr/>
      <dgm:t>
        <a:bodyPr/>
        <a:lstStyle/>
        <a:p>
          <a:endParaRPr lang="es-ES"/>
        </a:p>
      </dgm:t>
    </dgm:pt>
  </dgm:ptLst>
  <dgm:cxnLst>
    <dgm:cxn modelId="{198DE465-C6A2-4FAE-B6FF-750FE23E2AF2}" type="presOf" srcId="{ABEB2BD7-4C6A-4F95-AF51-6C69E7BD6D28}" destId="{6B7B3340-A579-49C9-AAF7-806958E9F47F}" srcOrd="1" destOrd="0" presId="urn:microsoft.com/office/officeart/2005/8/layout/vList4"/>
    <dgm:cxn modelId="{AA54710B-C067-4651-8A6F-A369C87F3C66}" srcId="{F993BCFA-FA31-442A-B841-2B6EC04FF4D6}" destId="{EAD1A98F-57AD-426F-A00A-CDC6B1149090}" srcOrd="1" destOrd="0" parTransId="{3F6A61C4-7587-48A1-9DA4-6645AD5CD8CB}" sibTransId="{DDBEF025-F18F-4A61-9B55-17BCAA5D0A7B}"/>
    <dgm:cxn modelId="{100BA687-EAC1-4DE5-94F1-A1ED91C11378}" type="presOf" srcId="{DC9589F7-7C2F-44BE-8C6E-D2374E4515FA}" destId="{6BD96E88-939F-46AA-8349-4161A72C6B9A}" srcOrd="1" destOrd="0" presId="urn:microsoft.com/office/officeart/2005/8/layout/vList4"/>
    <dgm:cxn modelId="{18C878C9-6CEB-4C96-A474-CE2AA73B74DF}" srcId="{F993BCFA-FA31-442A-B841-2B6EC04FF4D6}" destId="{ABEB2BD7-4C6A-4F95-AF51-6C69E7BD6D28}" srcOrd="4" destOrd="0" parTransId="{F7C2F63E-288D-4BAA-AD15-1ACEF965BF58}" sibTransId="{3B6E6381-8D87-410B-AA0E-FD75C84C2EE6}"/>
    <dgm:cxn modelId="{8EC5D592-078D-4755-90DF-13BE1CEE17C4}" srcId="{F993BCFA-FA31-442A-B841-2B6EC04FF4D6}" destId="{20E8D490-C8CA-46DC-AF29-CF771829FE33}" srcOrd="3" destOrd="0" parTransId="{E3FB16EF-FEBF-4086-861A-A877D8BDCBA1}" sibTransId="{0D7ED11A-ACFF-4BCD-8C5E-0B99619D1D81}"/>
    <dgm:cxn modelId="{4EF7F972-5B60-4616-982F-369354B80296}" type="presOf" srcId="{ABEB2BD7-4C6A-4F95-AF51-6C69E7BD6D28}" destId="{757AF736-60BB-4F21-8494-D078DD978AD4}" srcOrd="0" destOrd="0" presId="urn:microsoft.com/office/officeart/2005/8/layout/vList4"/>
    <dgm:cxn modelId="{3C640C52-8F39-4931-99CA-82B68C1E9B29}" type="presOf" srcId="{DC9589F7-7C2F-44BE-8C6E-D2374E4515FA}" destId="{AD1D0654-0C3C-49BF-9AD4-27FC648C9CAA}" srcOrd="0" destOrd="0" presId="urn:microsoft.com/office/officeart/2005/8/layout/vList4"/>
    <dgm:cxn modelId="{679EDAA8-53BD-440E-877C-612A692D4BF6}" srcId="{F993BCFA-FA31-442A-B841-2B6EC04FF4D6}" destId="{EF00E7C1-3695-4FD9-B271-5B86B0D5908A}" srcOrd="2" destOrd="0" parTransId="{D5B49EBB-F642-4FBF-AA96-F6E71F215FEE}" sibTransId="{E1CCB7BB-28E7-4427-872D-1E790930D1FF}"/>
    <dgm:cxn modelId="{12BEAFB0-F57D-43E5-B729-BB84A5AC5849}" type="presOf" srcId="{EF00E7C1-3695-4FD9-B271-5B86B0D5908A}" destId="{D4491193-9A6C-4F64-ADB3-B8B975AADB90}" srcOrd="0" destOrd="0" presId="urn:microsoft.com/office/officeart/2005/8/layout/vList4"/>
    <dgm:cxn modelId="{0E12AD9C-2ED5-4382-9940-C75CFFBE2688}" type="presOf" srcId="{EF00E7C1-3695-4FD9-B271-5B86B0D5908A}" destId="{7E8B2A78-E2C6-49E4-8B58-A393A7818802}" srcOrd="1" destOrd="0" presId="urn:microsoft.com/office/officeart/2005/8/layout/vList4"/>
    <dgm:cxn modelId="{11444D1A-339E-4357-AD6C-7B3F7D49B0CD}" srcId="{F993BCFA-FA31-442A-B841-2B6EC04FF4D6}" destId="{DC9589F7-7C2F-44BE-8C6E-D2374E4515FA}" srcOrd="0" destOrd="0" parTransId="{D67957A7-0734-4512-A126-49056615C8C7}" sibTransId="{1251F829-A155-46E8-AF68-3114A5F3B238}"/>
    <dgm:cxn modelId="{BEDA2DB5-D9E2-4940-A2BD-A44B0CBE98C7}" type="presOf" srcId="{EAD1A98F-57AD-426F-A00A-CDC6B1149090}" destId="{620FCF2C-4AC0-4981-88AB-9A9201573A21}" srcOrd="0" destOrd="0" presId="urn:microsoft.com/office/officeart/2005/8/layout/vList4"/>
    <dgm:cxn modelId="{1E24A997-57E4-4890-AF9E-380D19F8FDF2}" type="presOf" srcId="{F993BCFA-FA31-442A-B841-2B6EC04FF4D6}" destId="{5F58E291-EED0-41C6-94BC-C855CBF164A0}" srcOrd="0" destOrd="0" presId="urn:microsoft.com/office/officeart/2005/8/layout/vList4"/>
    <dgm:cxn modelId="{4DC03479-A711-483E-9D43-97B5D4F94A53}" type="presOf" srcId="{EAD1A98F-57AD-426F-A00A-CDC6B1149090}" destId="{6FD0984C-BE3E-4244-8F2D-656110D78093}" srcOrd="1" destOrd="0" presId="urn:microsoft.com/office/officeart/2005/8/layout/vList4"/>
    <dgm:cxn modelId="{7E066C95-61A2-43A3-A197-2BBB49EBC12D}" type="presOf" srcId="{20E8D490-C8CA-46DC-AF29-CF771829FE33}" destId="{DE142896-8E7A-4999-97BA-CA44AD28589A}" srcOrd="1" destOrd="0" presId="urn:microsoft.com/office/officeart/2005/8/layout/vList4"/>
    <dgm:cxn modelId="{4B0996A1-4D9A-4334-A998-55EFB288503F}" type="presOf" srcId="{20E8D490-C8CA-46DC-AF29-CF771829FE33}" destId="{1A4ECDF8-D523-411A-9CDD-5DCDA42A2B21}" srcOrd="0" destOrd="0" presId="urn:microsoft.com/office/officeart/2005/8/layout/vList4"/>
    <dgm:cxn modelId="{FA7D7F6B-6714-4E8B-85A2-0AEC26449487}" type="presParOf" srcId="{5F58E291-EED0-41C6-94BC-C855CBF164A0}" destId="{5A68E4F3-8684-4BB5-A700-A8D00A587374}" srcOrd="0" destOrd="0" presId="urn:microsoft.com/office/officeart/2005/8/layout/vList4"/>
    <dgm:cxn modelId="{E0D284A3-CF69-4F03-9794-09677ADBE49B}" type="presParOf" srcId="{5A68E4F3-8684-4BB5-A700-A8D00A587374}" destId="{AD1D0654-0C3C-49BF-9AD4-27FC648C9CAA}" srcOrd="0" destOrd="0" presId="urn:microsoft.com/office/officeart/2005/8/layout/vList4"/>
    <dgm:cxn modelId="{666608C0-C586-4EFA-BD3A-8A1C72C4C616}" type="presParOf" srcId="{5A68E4F3-8684-4BB5-A700-A8D00A587374}" destId="{F4D34162-431B-4C77-BFBE-F203049715E7}" srcOrd="1" destOrd="0" presId="urn:microsoft.com/office/officeart/2005/8/layout/vList4"/>
    <dgm:cxn modelId="{54A6D3A6-493D-4E32-BD43-9E5A7FB3E34A}" type="presParOf" srcId="{5A68E4F3-8684-4BB5-A700-A8D00A587374}" destId="{6BD96E88-939F-46AA-8349-4161A72C6B9A}" srcOrd="2" destOrd="0" presId="urn:microsoft.com/office/officeart/2005/8/layout/vList4"/>
    <dgm:cxn modelId="{214FEF9E-AA48-408C-9429-B2A8D459910A}" type="presParOf" srcId="{5F58E291-EED0-41C6-94BC-C855CBF164A0}" destId="{F1ADED8C-FBA5-47C2-9432-A1D9EDBD9346}" srcOrd="1" destOrd="0" presId="urn:microsoft.com/office/officeart/2005/8/layout/vList4"/>
    <dgm:cxn modelId="{FC3B5F9F-D0A1-4CA1-BC53-0AB95EAF3F73}" type="presParOf" srcId="{5F58E291-EED0-41C6-94BC-C855CBF164A0}" destId="{3FF3AC68-1802-425E-84C1-8E45F3BCDE84}" srcOrd="2" destOrd="0" presId="urn:microsoft.com/office/officeart/2005/8/layout/vList4"/>
    <dgm:cxn modelId="{BFEA28D4-7937-4059-9CC4-390B4F00AEC3}" type="presParOf" srcId="{3FF3AC68-1802-425E-84C1-8E45F3BCDE84}" destId="{620FCF2C-4AC0-4981-88AB-9A9201573A21}" srcOrd="0" destOrd="0" presId="urn:microsoft.com/office/officeart/2005/8/layout/vList4"/>
    <dgm:cxn modelId="{583398C8-68E8-4003-B0A3-6C41626A5D82}" type="presParOf" srcId="{3FF3AC68-1802-425E-84C1-8E45F3BCDE84}" destId="{FB8F0B3E-6DF8-4619-A35E-E7ABE6D4426D}" srcOrd="1" destOrd="0" presId="urn:microsoft.com/office/officeart/2005/8/layout/vList4"/>
    <dgm:cxn modelId="{832C76D4-4533-47CF-94F3-8158ACEB3EE5}" type="presParOf" srcId="{3FF3AC68-1802-425E-84C1-8E45F3BCDE84}" destId="{6FD0984C-BE3E-4244-8F2D-656110D78093}" srcOrd="2" destOrd="0" presId="urn:microsoft.com/office/officeart/2005/8/layout/vList4"/>
    <dgm:cxn modelId="{E56A57B9-DA22-4993-9342-AE0A8C83957E}" type="presParOf" srcId="{5F58E291-EED0-41C6-94BC-C855CBF164A0}" destId="{907E45C4-7B0B-47FC-AD5D-8E6DF5894685}" srcOrd="3" destOrd="0" presId="urn:microsoft.com/office/officeart/2005/8/layout/vList4"/>
    <dgm:cxn modelId="{AA7756BE-C485-4776-9490-AF24F93E9832}" type="presParOf" srcId="{5F58E291-EED0-41C6-94BC-C855CBF164A0}" destId="{3EF8CBE3-91BB-4E52-949C-613B747AB88B}" srcOrd="4" destOrd="0" presId="urn:microsoft.com/office/officeart/2005/8/layout/vList4"/>
    <dgm:cxn modelId="{D81AAB48-2F4D-4E53-8E87-5EECADFA6624}" type="presParOf" srcId="{3EF8CBE3-91BB-4E52-949C-613B747AB88B}" destId="{D4491193-9A6C-4F64-ADB3-B8B975AADB90}" srcOrd="0" destOrd="0" presId="urn:microsoft.com/office/officeart/2005/8/layout/vList4"/>
    <dgm:cxn modelId="{811F6D2F-A008-46FE-9288-0ACEE8E10DA2}" type="presParOf" srcId="{3EF8CBE3-91BB-4E52-949C-613B747AB88B}" destId="{AA6DDE63-D773-4B6C-91EB-AA5B0F9A4CBC}" srcOrd="1" destOrd="0" presId="urn:microsoft.com/office/officeart/2005/8/layout/vList4"/>
    <dgm:cxn modelId="{4256ADDA-1EE7-4E07-BD42-D2ECE631C26E}" type="presParOf" srcId="{3EF8CBE3-91BB-4E52-949C-613B747AB88B}" destId="{7E8B2A78-E2C6-49E4-8B58-A393A7818802}" srcOrd="2" destOrd="0" presId="urn:microsoft.com/office/officeart/2005/8/layout/vList4"/>
    <dgm:cxn modelId="{CCA20F18-40F1-4709-88C6-00A850A4C937}" type="presParOf" srcId="{5F58E291-EED0-41C6-94BC-C855CBF164A0}" destId="{DF083FB9-BBE8-42F0-B524-83EF41859EA5}" srcOrd="5" destOrd="0" presId="urn:microsoft.com/office/officeart/2005/8/layout/vList4"/>
    <dgm:cxn modelId="{B8D9525A-261E-4C71-BC0B-DDC5B24D2147}" type="presParOf" srcId="{5F58E291-EED0-41C6-94BC-C855CBF164A0}" destId="{7F931A3E-1290-441C-866A-5A380D292CA0}" srcOrd="6" destOrd="0" presId="urn:microsoft.com/office/officeart/2005/8/layout/vList4"/>
    <dgm:cxn modelId="{28038721-CA4F-4505-A14E-06CFA3B6C9CC}" type="presParOf" srcId="{7F931A3E-1290-441C-866A-5A380D292CA0}" destId="{1A4ECDF8-D523-411A-9CDD-5DCDA42A2B21}" srcOrd="0" destOrd="0" presId="urn:microsoft.com/office/officeart/2005/8/layout/vList4"/>
    <dgm:cxn modelId="{565BDA0B-558A-440F-8A1F-7E5D5976A180}" type="presParOf" srcId="{7F931A3E-1290-441C-866A-5A380D292CA0}" destId="{3BE9F854-6984-46C8-A193-B7EB90E2FC00}" srcOrd="1" destOrd="0" presId="urn:microsoft.com/office/officeart/2005/8/layout/vList4"/>
    <dgm:cxn modelId="{31F8DCD4-992C-423A-ABCC-5358FA59842F}" type="presParOf" srcId="{7F931A3E-1290-441C-866A-5A380D292CA0}" destId="{DE142896-8E7A-4999-97BA-CA44AD28589A}" srcOrd="2" destOrd="0" presId="urn:microsoft.com/office/officeart/2005/8/layout/vList4"/>
    <dgm:cxn modelId="{023D13C5-3EC9-4537-83B7-14864CD2C808}" type="presParOf" srcId="{5F58E291-EED0-41C6-94BC-C855CBF164A0}" destId="{A0533AB7-43C0-4407-B200-B13E811955DD}" srcOrd="7" destOrd="0" presId="urn:microsoft.com/office/officeart/2005/8/layout/vList4"/>
    <dgm:cxn modelId="{AB5BAA53-170F-45A8-800C-C2BE4A5FBE3C}" type="presParOf" srcId="{5F58E291-EED0-41C6-94BC-C855CBF164A0}" destId="{FE5025FD-AC8B-4683-9456-44B0AA1A6489}" srcOrd="8" destOrd="0" presId="urn:microsoft.com/office/officeart/2005/8/layout/vList4"/>
    <dgm:cxn modelId="{8FA46953-7C4D-4BAA-BE90-36C43506ECB3}" type="presParOf" srcId="{FE5025FD-AC8B-4683-9456-44B0AA1A6489}" destId="{757AF736-60BB-4F21-8494-D078DD978AD4}" srcOrd="0" destOrd="0" presId="urn:microsoft.com/office/officeart/2005/8/layout/vList4"/>
    <dgm:cxn modelId="{85157951-46EB-4730-82B7-2D46DFC2A69F}" type="presParOf" srcId="{FE5025FD-AC8B-4683-9456-44B0AA1A6489}" destId="{4185A5DF-6893-4AD8-8FE3-41E9B1507F4B}" srcOrd="1" destOrd="0" presId="urn:microsoft.com/office/officeart/2005/8/layout/vList4"/>
    <dgm:cxn modelId="{63A5C821-9E50-4D26-A235-6EAE5563670B}" type="presParOf" srcId="{FE5025FD-AC8B-4683-9456-44B0AA1A6489}" destId="{6B7B3340-A579-49C9-AAF7-806958E9F47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93BCFA-FA31-442A-B841-2B6EC04FF4D6}"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S"/>
        </a:p>
      </dgm:t>
    </dgm:pt>
    <dgm:pt modelId="{DC9589F7-7C2F-44BE-8C6E-D2374E4515FA}">
      <dgm:prSet phldrT="[Texto]" custT="1"/>
      <dgm:spPr/>
      <dgm:t>
        <a:bodyPr/>
        <a:lstStyle/>
        <a:p>
          <a:r>
            <a:rPr lang="es-ES" sz="2000" dirty="0" smtClean="0"/>
            <a:t>Flujo paralelo</a:t>
          </a:r>
          <a:endParaRPr lang="es-ES" sz="2000" dirty="0"/>
        </a:p>
      </dgm:t>
    </dgm:pt>
    <dgm:pt modelId="{D67957A7-0734-4512-A126-49056615C8C7}" type="parTrans" cxnId="{11444D1A-339E-4357-AD6C-7B3F7D49B0CD}">
      <dgm:prSet/>
      <dgm:spPr/>
      <dgm:t>
        <a:bodyPr/>
        <a:lstStyle/>
        <a:p>
          <a:endParaRPr lang="es-ES"/>
        </a:p>
      </dgm:t>
    </dgm:pt>
    <dgm:pt modelId="{1251F829-A155-46E8-AF68-3114A5F3B238}" type="sibTrans" cxnId="{11444D1A-339E-4357-AD6C-7B3F7D49B0CD}">
      <dgm:prSet/>
      <dgm:spPr/>
      <dgm:t>
        <a:bodyPr/>
        <a:lstStyle/>
        <a:p>
          <a:endParaRPr lang="es-ES"/>
        </a:p>
      </dgm:t>
    </dgm:pt>
    <dgm:pt modelId="{EAD1A98F-57AD-426F-A00A-CDC6B1149090}">
      <dgm:prSet phldrT="[Texto]" custT="1"/>
      <dgm:spPr/>
      <dgm:t>
        <a:bodyPr/>
        <a:lstStyle/>
        <a:p>
          <a:r>
            <a:rPr lang="es-ES" sz="2000" dirty="0" smtClean="0"/>
            <a:t>Contraflujo</a:t>
          </a:r>
          <a:endParaRPr lang="es-ES" sz="2000" dirty="0"/>
        </a:p>
      </dgm:t>
    </dgm:pt>
    <dgm:pt modelId="{3F6A61C4-7587-48A1-9DA4-6645AD5CD8CB}" type="parTrans" cxnId="{AA54710B-C067-4651-8A6F-A369C87F3C66}">
      <dgm:prSet/>
      <dgm:spPr/>
      <dgm:t>
        <a:bodyPr/>
        <a:lstStyle/>
        <a:p>
          <a:endParaRPr lang="es-ES"/>
        </a:p>
      </dgm:t>
    </dgm:pt>
    <dgm:pt modelId="{DDBEF025-F18F-4A61-9B55-17BCAA5D0A7B}" type="sibTrans" cxnId="{AA54710B-C067-4651-8A6F-A369C87F3C66}">
      <dgm:prSet/>
      <dgm:spPr/>
      <dgm:t>
        <a:bodyPr/>
        <a:lstStyle/>
        <a:p>
          <a:endParaRPr lang="es-ES"/>
        </a:p>
      </dgm:t>
    </dgm:pt>
    <dgm:pt modelId="{EF00E7C1-3695-4FD9-B271-5B86B0D5908A}">
      <dgm:prSet phldrT="[Texto]" custT="1"/>
      <dgm:spPr/>
      <dgm:t>
        <a:bodyPr/>
        <a:lstStyle/>
        <a:p>
          <a:r>
            <a:rPr lang="es-ES" sz="2000" dirty="0" smtClean="0"/>
            <a:t>Flujo cruzado</a:t>
          </a:r>
          <a:endParaRPr lang="es-ES" sz="2000" dirty="0"/>
        </a:p>
      </dgm:t>
    </dgm:pt>
    <dgm:pt modelId="{D5B49EBB-F642-4FBF-AA96-F6E71F215FEE}" type="parTrans" cxnId="{679EDAA8-53BD-440E-877C-612A692D4BF6}">
      <dgm:prSet/>
      <dgm:spPr/>
      <dgm:t>
        <a:bodyPr/>
        <a:lstStyle/>
        <a:p>
          <a:endParaRPr lang="es-ES"/>
        </a:p>
      </dgm:t>
    </dgm:pt>
    <dgm:pt modelId="{E1CCB7BB-28E7-4427-872D-1E790930D1FF}" type="sibTrans" cxnId="{679EDAA8-53BD-440E-877C-612A692D4BF6}">
      <dgm:prSet/>
      <dgm:spPr/>
      <dgm:t>
        <a:bodyPr/>
        <a:lstStyle/>
        <a:p>
          <a:endParaRPr lang="es-ES"/>
        </a:p>
      </dgm:t>
    </dgm:pt>
    <dgm:pt modelId="{20E8D490-C8CA-46DC-AF29-CF771829FE33}">
      <dgm:prSet phldrT="[Texto]" custT="1"/>
      <dgm:spPr/>
      <dgm:t>
        <a:bodyPr/>
        <a:lstStyle/>
        <a:p>
          <a:r>
            <a:rPr lang="es-ES" sz="2000" dirty="0" smtClean="0"/>
            <a:t>                            De paso simple y doble paso</a:t>
          </a:r>
          <a:endParaRPr lang="es-ES" sz="2000" dirty="0"/>
        </a:p>
      </dgm:t>
    </dgm:pt>
    <dgm:pt modelId="{E3FB16EF-FEBF-4086-861A-A877D8BDCBA1}" type="parTrans" cxnId="{8EC5D592-078D-4755-90DF-13BE1CEE17C4}">
      <dgm:prSet/>
      <dgm:spPr/>
      <dgm:t>
        <a:bodyPr/>
        <a:lstStyle/>
        <a:p>
          <a:endParaRPr lang="es-ES"/>
        </a:p>
      </dgm:t>
    </dgm:pt>
    <dgm:pt modelId="{0D7ED11A-ACFF-4BCD-8C5E-0B99619D1D81}" type="sibTrans" cxnId="{8EC5D592-078D-4755-90DF-13BE1CEE17C4}">
      <dgm:prSet/>
      <dgm:spPr/>
      <dgm:t>
        <a:bodyPr/>
        <a:lstStyle/>
        <a:p>
          <a:endParaRPr lang="es-ES"/>
        </a:p>
      </dgm:t>
    </dgm:pt>
    <dgm:pt modelId="{ABEB2BD7-4C6A-4F95-AF51-6C69E7BD6D28}">
      <dgm:prSet phldrT="[Texto]" custT="1"/>
      <dgm:spPr/>
      <dgm:t>
        <a:bodyPr/>
        <a:lstStyle/>
        <a:p>
          <a:r>
            <a:rPr lang="es-ES" sz="2000" dirty="0" smtClean="0"/>
            <a:t>                            Regenerativos – No regenerativos</a:t>
          </a:r>
          <a:endParaRPr lang="es-ES" sz="2000" dirty="0"/>
        </a:p>
      </dgm:t>
    </dgm:pt>
    <dgm:pt modelId="{F7C2F63E-288D-4BAA-AD15-1ACEF965BF58}" type="parTrans" cxnId="{18C878C9-6CEB-4C96-A474-CE2AA73B74DF}">
      <dgm:prSet/>
      <dgm:spPr/>
      <dgm:t>
        <a:bodyPr/>
        <a:lstStyle/>
        <a:p>
          <a:endParaRPr lang="es-ES"/>
        </a:p>
      </dgm:t>
    </dgm:pt>
    <dgm:pt modelId="{3B6E6381-8D87-410B-AA0E-FD75C84C2EE6}" type="sibTrans" cxnId="{18C878C9-6CEB-4C96-A474-CE2AA73B74DF}">
      <dgm:prSet/>
      <dgm:spPr/>
      <dgm:t>
        <a:bodyPr/>
        <a:lstStyle/>
        <a:p>
          <a:endParaRPr lang="es-ES"/>
        </a:p>
      </dgm:t>
    </dgm:pt>
    <dgm:pt modelId="{5F58E291-EED0-41C6-94BC-C855CBF164A0}" type="pres">
      <dgm:prSet presAssocID="{F993BCFA-FA31-442A-B841-2B6EC04FF4D6}" presName="linear" presStyleCnt="0">
        <dgm:presLayoutVars>
          <dgm:dir/>
          <dgm:resizeHandles val="exact"/>
        </dgm:presLayoutVars>
      </dgm:prSet>
      <dgm:spPr/>
      <dgm:t>
        <a:bodyPr/>
        <a:lstStyle/>
        <a:p>
          <a:endParaRPr lang="es-ES"/>
        </a:p>
      </dgm:t>
    </dgm:pt>
    <dgm:pt modelId="{5A68E4F3-8684-4BB5-A700-A8D00A587374}" type="pres">
      <dgm:prSet presAssocID="{DC9589F7-7C2F-44BE-8C6E-D2374E4515FA}" presName="comp" presStyleCnt="0"/>
      <dgm:spPr/>
    </dgm:pt>
    <dgm:pt modelId="{AD1D0654-0C3C-49BF-9AD4-27FC648C9CAA}" type="pres">
      <dgm:prSet presAssocID="{DC9589F7-7C2F-44BE-8C6E-D2374E4515FA}" presName="box" presStyleLbl="node1" presStyleIdx="0" presStyleCnt="5" custLinFactNeighborX="266" custLinFactNeighborY="10587"/>
      <dgm:spPr/>
      <dgm:t>
        <a:bodyPr/>
        <a:lstStyle/>
        <a:p>
          <a:endParaRPr lang="es-ES"/>
        </a:p>
      </dgm:t>
    </dgm:pt>
    <dgm:pt modelId="{F4D34162-431B-4C77-BFBE-F203049715E7}" type="pres">
      <dgm:prSet presAssocID="{DC9589F7-7C2F-44BE-8C6E-D2374E4515FA}" presName="img" presStyleLbl="fgImgPlace1" presStyleIdx="0" presStyleCnt="5"/>
      <dgm:spPr>
        <a:blipFill rotWithShape="1">
          <a:blip xmlns:r="http://schemas.openxmlformats.org/officeDocument/2006/relationships" r:embed="rId1"/>
          <a:stretch>
            <a:fillRect/>
          </a:stretch>
        </a:blipFill>
      </dgm:spPr>
    </dgm:pt>
    <dgm:pt modelId="{6BD96E88-939F-46AA-8349-4161A72C6B9A}" type="pres">
      <dgm:prSet presAssocID="{DC9589F7-7C2F-44BE-8C6E-D2374E4515FA}" presName="text" presStyleLbl="node1" presStyleIdx="0" presStyleCnt="5">
        <dgm:presLayoutVars>
          <dgm:bulletEnabled val="1"/>
        </dgm:presLayoutVars>
      </dgm:prSet>
      <dgm:spPr/>
      <dgm:t>
        <a:bodyPr/>
        <a:lstStyle/>
        <a:p>
          <a:endParaRPr lang="es-ES"/>
        </a:p>
      </dgm:t>
    </dgm:pt>
    <dgm:pt modelId="{F1ADED8C-FBA5-47C2-9432-A1D9EDBD9346}" type="pres">
      <dgm:prSet presAssocID="{1251F829-A155-46E8-AF68-3114A5F3B238}" presName="spacer" presStyleCnt="0"/>
      <dgm:spPr/>
    </dgm:pt>
    <dgm:pt modelId="{3FF3AC68-1802-425E-84C1-8E45F3BCDE84}" type="pres">
      <dgm:prSet presAssocID="{EAD1A98F-57AD-426F-A00A-CDC6B1149090}" presName="comp" presStyleCnt="0"/>
      <dgm:spPr/>
    </dgm:pt>
    <dgm:pt modelId="{620FCF2C-4AC0-4981-88AB-9A9201573A21}" type="pres">
      <dgm:prSet presAssocID="{EAD1A98F-57AD-426F-A00A-CDC6B1149090}" presName="box" presStyleLbl="node1" presStyleIdx="1" presStyleCnt="5"/>
      <dgm:spPr/>
      <dgm:t>
        <a:bodyPr/>
        <a:lstStyle/>
        <a:p>
          <a:endParaRPr lang="es-ES"/>
        </a:p>
      </dgm:t>
    </dgm:pt>
    <dgm:pt modelId="{FB8F0B3E-6DF8-4619-A35E-E7ABE6D4426D}" type="pres">
      <dgm:prSet presAssocID="{EAD1A98F-57AD-426F-A00A-CDC6B1149090}" presName="img" presStyleLbl="fgImgPlace1" presStyleIdx="1" presStyleCnt="5"/>
      <dgm:spPr>
        <a:blipFill rotWithShape="1">
          <a:blip xmlns:r="http://schemas.openxmlformats.org/officeDocument/2006/relationships" r:embed="rId2"/>
          <a:stretch>
            <a:fillRect/>
          </a:stretch>
        </a:blipFill>
      </dgm:spPr>
    </dgm:pt>
    <dgm:pt modelId="{6FD0984C-BE3E-4244-8F2D-656110D78093}" type="pres">
      <dgm:prSet presAssocID="{EAD1A98F-57AD-426F-A00A-CDC6B1149090}" presName="text" presStyleLbl="node1" presStyleIdx="1" presStyleCnt="5">
        <dgm:presLayoutVars>
          <dgm:bulletEnabled val="1"/>
        </dgm:presLayoutVars>
      </dgm:prSet>
      <dgm:spPr/>
      <dgm:t>
        <a:bodyPr/>
        <a:lstStyle/>
        <a:p>
          <a:endParaRPr lang="es-ES"/>
        </a:p>
      </dgm:t>
    </dgm:pt>
    <dgm:pt modelId="{907E45C4-7B0B-47FC-AD5D-8E6DF5894685}" type="pres">
      <dgm:prSet presAssocID="{DDBEF025-F18F-4A61-9B55-17BCAA5D0A7B}" presName="spacer" presStyleCnt="0"/>
      <dgm:spPr/>
    </dgm:pt>
    <dgm:pt modelId="{3EF8CBE3-91BB-4E52-949C-613B747AB88B}" type="pres">
      <dgm:prSet presAssocID="{EF00E7C1-3695-4FD9-B271-5B86B0D5908A}" presName="comp" presStyleCnt="0"/>
      <dgm:spPr/>
    </dgm:pt>
    <dgm:pt modelId="{D4491193-9A6C-4F64-ADB3-B8B975AADB90}" type="pres">
      <dgm:prSet presAssocID="{EF00E7C1-3695-4FD9-B271-5B86B0D5908A}" presName="box" presStyleLbl="node1" presStyleIdx="2" presStyleCnt="5"/>
      <dgm:spPr/>
      <dgm:t>
        <a:bodyPr/>
        <a:lstStyle/>
        <a:p>
          <a:endParaRPr lang="es-ES"/>
        </a:p>
      </dgm:t>
    </dgm:pt>
    <dgm:pt modelId="{AA6DDE63-D773-4B6C-91EB-AA5B0F9A4CBC}" type="pres">
      <dgm:prSet presAssocID="{EF00E7C1-3695-4FD9-B271-5B86B0D5908A}" presName="img" presStyleLbl="fgImgPlace1" presStyleIdx="2" presStyleCnt="5"/>
      <dgm:spPr>
        <a:blipFill rotWithShape="1">
          <a:blip xmlns:r="http://schemas.openxmlformats.org/officeDocument/2006/relationships" r:embed="rId3"/>
          <a:stretch>
            <a:fillRect/>
          </a:stretch>
        </a:blipFill>
      </dgm:spPr>
    </dgm:pt>
    <dgm:pt modelId="{7E8B2A78-E2C6-49E4-8B58-A393A7818802}" type="pres">
      <dgm:prSet presAssocID="{EF00E7C1-3695-4FD9-B271-5B86B0D5908A}" presName="text" presStyleLbl="node1" presStyleIdx="2" presStyleCnt="5">
        <dgm:presLayoutVars>
          <dgm:bulletEnabled val="1"/>
        </dgm:presLayoutVars>
      </dgm:prSet>
      <dgm:spPr/>
      <dgm:t>
        <a:bodyPr/>
        <a:lstStyle/>
        <a:p>
          <a:endParaRPr lang="es-ES"/>
        </a:p>
      </dgm:t>
    </dgm:pt>
    <dgm:pt modelId="{DF083FB9-BBE8-42F0-B524-83EF41859EA5}" type="pres">
      <dgm:prSet presAssocID="{E1CCB7BB-28E7-4427-872D-1E790930D1FF}" presName="spacer" presStyleCnt="0"/>
      <dgm:spPr/>
    </dgm:pt>
    <dgm:pt modelId="{7F931A3E-1290-441C-866A-5A380D292CA0}" type="pres">
      <dgm:prSet presAssocID="{20E8D490-C8CA-46DC-AF29-CF771829FE33}" presName="comp" presStyleCnt="0"/>
      <dgm:spPr/>
    </dgm:pt>
    <dgm:pt modelId="{1A4ECDF8-D523-411A-9CDD-5DCDA42A2B21}" type="pres">
      <dgm:prSet presAssocID="{20E8D490-C8CA-46DC-AF29-CF771829FE33}" presName="box" presStyleLbl="node1" presStyleIdx="3" presStyleCnt="5"/>
      <dgm:spPr/>
      <dgm:t>
        <a:bodyPr/>
        <a:lstStyle/>
        <a:p>
          <a:endParaRPr lang="es-ES"/>
        </a:p>
      </dgm:t>
    </dgm:pt>
    <dgm:pt modelId="{3BE9F854-6984-46C8-A193-B7EB90E2FC00}" type="pres">
      <dgm:prSet presAssocID="{20E8D490-C8CA-46DC-AF29-CF771829FE33}" presName="img" presStyleLbl="fgImgPlace1" presStyleIdx="3" presStyleCnt="5" custLinFactNeighborX="-1965" custLinFactNeighborY="4009"/>
      <dgm:spPr>
        <a:blipFill rotWithShape="1">
          <a:blip xmlns:r="http://schemas.openxmlformats.org/officeDocument/2006/relationships" r:embed="rId4"/>
          <a:stretch>
            <a:fillRect/>
          </a:stretch>
        </a:blipFill>
      </dgm:spPr>
      <dgm:t>
        <a:bodyPr/>
        <a:lstStyle/>
        <a:p>
          <a:endParaRPr lang="es-ES"/>
        </a:p>
      </dgm:t>
    </dgm:pt>
    <dgm:pt modelId="{DE142896-8E7A-4999-97BA-CA44AD28589A}" type="pres">
      <dgm:prSet presAssocID="{20E8D490-C8CA-46DC-AF29-CF771829FE33}" presName="text" presStyleLbl="node1" presStyleIdx="3" presStyleCnt="5">
        <dgm:presLayoutVars>
          <dgm:bulletEnabled val="1"/>
        </dgm:presLayoutVars>
      </dgm:prSet>
      <dgm:spPr/>
      <dgm:t>
        <a:bodyPr/>
        <a:lstStyle/>
        <a:p>
          <a:endParaRPr lang="es-ES"/>
        </a:p>
      </dgm:t>
    </dgm:pt>
    <dgm:pt modelId="{A0533AB7-43C0-4407-B200-B13E811955DD}" type="pres">
      <dgm:prSet presAssocID="{0D7ED11A-ACFF-4BCD-8C5E-0B99619D1D81}" presName="spacer" presStyleCnt="0"/>
      <dgm:spPr/>
    </dgm:pt>
    <dgm:pt modelId="{FE5025FD-AC8B-4683-9456-44B0AA1A6489}" type="pres">
      <dgm:prSet presAssocID="{ABEB2BD7-4C6A-4F95-AF51-6C69E7BD6D28}" presName="comp" presStyleCnt="0"/>
      <dgm:spPr/>
    </dgm:pt>
    <dgm:pt modelId="{757AF736-60BB-4F21-8494-D078DD978AD4}" type="pres">
      <dgm:prSet presAssocID="{ABEB2BD7-4C6A-4F95-AF51-6C69E7BD6D28}" presName="box" presStyleLbl="node1" presStyleIdx="4" presStyleCnt="5"/>
      <dgm:spPr/>
      <dgm:t>
        <a:bodyPr/>
        <a:lstStyle/>
        <a:p>
          <a:endParaRPr lang="es-ES"/>
        </a:p>
      </dgm:t>
    </dgm:pt>
    <dgm:pt modelId="{4185A5DF-6893-4AD8-8FE3-41E9B1507F4B}" type="pres">
      <dgm:prSet presAssocID="{ABEB2BD7-4C6A-4F95-AF51-6C69E7BD6D28}" presName="img" presStyleLbl="fgImgPlace1" presStyleIdx="4" presStyleCnt="5" custLinFactNeighborX="-1965" custLinFactNeighborY="5742"/>
      <dgm:spPr>
        <a:blipFill rotWithShape="1">
          <a:blip xmlns:r="http://schemas.openxmlformats.org/officeDocument/2006/relationships" r:embed="rId5"/>
          <a:stretch>
            <a:fillRect/>
          </a:stretch>
        </a:blipFill>
      </dgm:spPr>
      <dgm:t>
        <a:bodyPr/>
        <a:lstStyle/>
        <a:p>
          <a:endParaRPr lang="es-ES"/>
        </a:p>
      </dgm:t>
    </dgm:pt>
    <dgm:pt modelId="{6B7B3340-A579-49C9-AAF7-806958E9F47F}" type="pres">
      <dgm:prSet presAssocID="{ABEB2BD7-4C6A-4F95-AF51-6C69E7BD6D28}" presName="text" presStyleLbl="node1" presStyleIdx="4" presStyleCnt="5">
        <dgm:presLayoutVars>
          <dgm:bulletEnabled val="1"/>
        </dgm:presLayoutVars>
      </dgm:prSet>
      <dgm:spPr/>
      <dgm:t>
        <a:bodyPr/>
        <a:lstStyle/>
        <a:p>
          <a:endParaRPr lang="es-ES"/>
        </a:p>
      </dgm:t>
    </dgm:pt>
  </dgm:ptLst>
  <dgm:cxnLst>
    <dgm:cxn modelId="{AA54710B-C067-4651-8A6F-A369C87F3C66}" srcId="{F993BCFA-FA31-442A-B841-2B6EC04FF4D6}" destId="{EAD1A98F-57AD-426F-A00A-CDC6B1149090}" srcOrd="1" destOrd="0" parTransId="{3F6A61C4-7587-48A1-9DA4-6645AD5CD8CB}" sibTransId="{DDBEF025-F18F-4A61-9B55-17BCAA5D0A7B}"/>
    <dgm:cxn modelId="{E80348C5-12F3-42EE-A30C-469C61C97C6C}" type="presOf" srcId="{EAD1A98F-57AD-426F-A00A-CDC6B1149090}" destId="{620FCF2C-4AC0-4981-88AB-9A9201573A21}" srcOrd="0" destOrd="0" presId="urn:microsoft.com/office/officeart/2005/8/layout/vList4"/>
    <dgm:cxn modelId="{6EAF019F-6884-4DED-8FB3-A8F55A13892E}" type="presOf" srcId="{EF00E7C1-3695-4FD9-B271-5B86B0D5908A}" destId="{D4491193-9A6C-4F64-ADB3-B8B975AADB90}" srcOrd="0" destOrd="0" presId="urn:microsoft.com/office/officeart/2005/8/layout/vList4"/>
    <dgm:cxn modelId="{9F0A3FBC-1A54-4255-AED5-94EF4007BF56}" type="presOf" srcId="{ABEB2BD7-4C6A-4F95-AF51-6C69E7BD6D28}" destId="{757AF736-60BB-4F21-8494-D078DD978AD4}" srcOrd="0" destOrd="0" presId="urn:microsoft.com/office/officeart/2005/8/layout/vList4"/>
    <dgm:cxn modelId="{891AA0E4-60B4-4E10-AE16-217FF4FD50F2}" type="presOf" srcId="{EF00E7C1-3695-4FD9-B271-5B86B0D5908A}" destId="{7E8B2A78-E2C6-49E4-8B58-A393A7818802}" srcOrd="1" destOrd="0" presId="urn:microsoft.com/office/officeart/2005/8/layout/vList4"/>
    <dgm:cxn modelId="{3E32662D-B62D-4C7F-8037-5DEDADD419ED}" type="presOf" srcId="{EAD1A98F-57AD-426F-A00A-CDC6B1149090}" destId="{6FD0984C-BE3E-4244-8F2D-656110D78093}" srcOrd="1" destOrd="0" presId="urn:microsoft.com/office/officeart/2005/8/layout/vList4"/>
    <dgm:cxn modelId="{679EDAA8-53BD-440E-877C-612A692D4BF6}" srcId="{F993BCFA-FA31-442A-B841-2B6EC04FF4D6}" destId="{EF00E7C1-3695-4FD9-B271-5B86B0D5908A}" srcOrd="2" destOrd="0" parTransId="{D5B49EBB-F642-4FBF-AA96-F6E71F215FEE}" sibTransId="{E1CCB7BB-28E7-4427-872D-1E790930D1FF}"/>
    <dgm:cxn modelId="{3D3556E4-2612-4CB6-A701-1A5CB18CD537}" type="presOf" srcId="{F993BCFA-FA31-442A-B841-2B6EC04FF4D6}" destId="{5F58E291-EED0-41C6-94BC-C855CBF164A0}" srcOrd="0" destOrd="0" presId="urn:microsoft.com/office/officeart/2005/8/layout/vList4"/>
    <dgm:cxn modelId="{8EC5D592-078D-4755-90DF-13BE1CEE17C4}" srcId="{F993BCFA-FA31-442A-B841-2B6EC04FF4D6}" destId="{20E8D490-C8CA-46DC-AF29-CF771829FE33}" srcOrd="3" destOrd="0" parTransId="{E3FB16EF-FEBF-4086-861A-A877D8BDCBA1}" sibTransId="{0D7ED11A-ACFF-4BCD-8C5E-0B99619D1D81}"/>
    <dgm:cxn modelId="{18C878C9-6CEB-4C96-A474-CE2AA73B74DF}" srcId="{F993BCFA-FA31-442A-B841-2B6EC04FF4D6}" destId="{ABEB2BD7-4C6A-4F95-AF51-6C69E7BD6D28}" srcOrd="4" destOrd="0" parTransId="{F7C2F63E-288D-4BAA-AD15-1ACEF965BF58}" sibTransId="{3B6E6381-8D87-410B-AA0E-FD75C84C2EE6}"/>
    <dgm:cxn modelId="{CDCFCA09-6FD9-4E65-A369-56DF52395BFC}" type="presOf" srcId="{20E8D490-C8CA-46DC-AF29-CF771829FE33}" destId="{DE142896-8E7A-4999-97BA-CA44AD28589A}" srcOrd="1" destOrd="0" presId="urn:microsoft.com/office/officeart/2005/8/layout/vList4"/>
    <dgm:cxn modelId="{79BC6EEC-E21A-4BB4-809D-CD990F95951A}" type="presOf" srcId="{DC9589F7-7C2F-44BE-8C6E-D2374E4515FA}" destId="{AD1D0654-0C3C-49BF-9AD4-27FC648C9CAA}" srcOrd="0" destOrd="0" presId="urn:microsoft.com/office/officeart/2005/8/layout/vList4"/>
    <dgm:cxn modelId="{11444D1A-339E-4357-AD6C-7B3F7D49B0CD}" srcId="{F993BCFA-FA31-442A-B841-2B6EC04FF4D6}" destId="{DC9589F7-7C2F-44BE-8C6E-D2374E4515FA}" srcOrd="0" destOrd="0" parTransId="{D67957A7-0734-4512-A126-49056615C8C7}" sibTransId="{1251F829-A155-46E8-AF68-3114A5F3B238}"/>
    <dgm:cxn modelId="{078B0EC0-C313-4748-AB20-CC4E77F8C490}" type="presOf" srcId="{20E8D490-C8CA-46DC-AF29-CF771829FE33}" destId="{1A4ECDF8-D523-411A-9CDD-5DCDA42A2B21}" srcOrd="0" destOrd="0" presId="urn:microsoft.com/office/officeart/2005/8/layout/vList4"/>
    <dgm:cxn modelId="{C0393685-0C4C-46E9-9004-F6A7CB0AB8F5}" type="presOf" srcId="{ABEB2BD7-4C6A-4F95-AF51-6C69E7BD6D28}" destId="{6B7B3340-A579-49C9-AAF7-806958E9F47F}" srcOrd="1" destOrd="0" presId="urn:microsoft.com/office/officeart/2005/8/layout/vList4"/>
    <dgm:cxn modelId="{F7B39F57-13C9-41AE-AA94-4A96FBEC9485}" type="presOf" srcId="{DC9589F7-7C2F-44BE-8C6E-D2374E4515FA}" destId="{6BD96E88-939F-46AA-8349-4161A72C6B9A}" srcOrd="1" destOrd="0" presId="urn:microsoft.com/office/officeart/2005/8/layout/vList4"/>
    <dgm:cxn modelId="{284DF694-E4DF-4AC8-89D6-7C038F9595A0}" type="presParOf" srcId="{5F58E291-EED0-41C6-94BC-C855CBF164A0}" destId="{5A68E4F3-8684-4BB5-A700-A8D00A587374}" srcOrd="0" destOrd="0" presId="urn:microsoft.com/office/officeart/2005/8/layout/vList4"/>
    <dgm:cxn modelId="{F7C4BE6B-5CC7-478D-A889-6071C92F8259}" type="presParOf" srcId="{5A68E4F3-8684-4BB5-A700-A8D00A587374}" destId="{AD1D0654-0C3C-49BF-9AD4-27FC648C9CAA}" srcOrd="0" destOrd="0" presId="urn:microsoft.com/office/officeart/2005/8/layout/vList4"/>
    <dgm:cxn modelId="{DB8DF101-F5CC-43FE-A047-20375A3CDFA5}" type="presParOf" srcId="{5A68E4F3-8684-4BB5-A700-A8D00A587374}" destId="{F4D34162-431B-4C77-BFBE-F203049715E7}" srcOrd="1" destOrd="0" presId="urn:microsoft.com/office/officeart/2005/8/layout/vList4"/>
    <dgm:cxn modelId="{8B3BF690-5AE6-4B28-A0BB-F36B0A2C226F}" type="presParOf" srcId="{5A68E4F3-8684-4BB5-A700-A8D00A587374}" destId="{6BD96E88-939F-46AA-8349-4161A72C6B9A}" srcOrd="2" destOrd="0" presId="urn:microsoft.com/office/officeart/2005/8/layout/vList4"/>
    <dgm:cxn modelId="{FD9CF177-97A3-4666-A8E4-69FBCBD4BA68}" type="presParOf" srcId="{5F58E291-EED0-41C6-94BC-C855CBF164A0}" destId="{F1ADED8C-FBA5-47C2-9432-A1D9EDBD9346}" srcOrd="1" destOrd="0" presId="urn:microsoft.com/office/officeart/2005/8/layout/vList4"/>
    <dgm:cxn modelId="{4FC601B0-63A7-4031-9FD2-2551AE1BA6B5}" type="presParOf" srcId="{5F58E291-EED0-41C6-94BC-C855CBF164A0}" destId="{3FF3AC68-1802-425E-84C1-8E45F3BCDE84}" srcOrd="2" destOrd="0" presId="urn:microsoft.com/office/officeart/2005/8/layout/vList4"/>
    <dgm:cxn modelId="{24567823-3682-4C15-8A51-D1ACE1989195}" type="presParOf" srcId="{3FF3AC68-1802-425E-84C1-8E45F3BCDE84}" destId="{620FCF2C-4AC0-4981-88AB-9A9201573A21}" srcOrd="0" destOrd="0" presId="urn:microsoft.com/office/officeart/2005/8/layout/vList4"/>
    <dgm:cxn modelId="{2DC3CAA7-7DC4-4669-BE74-7D9703188CDF}" type="presParOf" srcId="{3FF3AC68-1802-425E-84C1-8E45F3BCDE84}" destId="{FB8F0B3E-6DF8-4619-A35E-E7ABE6D4426D}" srcOrd="1" destOrd="0" presId="urn:microsoft.com/office/officeart/2005/8/layout/vList4"/>
    <dgm:cxn modelId="{30D9A0EF-E289-4F6A-AEB5-31F4BD505804}" type="presParOf" srcId="{3FF3AC68-1802-425E-84C1-8E45F3BCDE84}" destId="{6FD0984C-BE3E-4244-8F2D-656110D78093}" srcOrd="2" destOrd="0" presId="urn:microsoft.com/office/officeart/2005/8/layout/vList4"/>
    <dgm:cxn modelId="{A50092A6-2982-4EB9-A34E-46AC8F0296EE}" type="presParOf" srcId="{5F58E291-EED0-41C6-94BC-C855CBF164A0}" destId="{907E45C4-7B0B-47FC-AD5D-8E6DF5894685}" srcOrd="3" destOrd="0" presId="urn:microsoft.com/office/officeart/2005/8/layout/vList4"/>
    <dgm:cxn modelId="{DB783ADA-AA53-400A-8301-076C5F5309BA}" type="presParOf" srcId="{5F58E291-EED0-41C6-94BC-C855CBF164A0}" destId="{3EF8CBE3-91BB-4E52-949C-613B747AB88B}" srcOrd="4" destOrd="0" presId="urn:microsoft.com/office/officeart/2005/8/layout/vList4"/>
    <dgm:cxn modelId="{2FFD8FF1-7663-411D-BADA-CCCEDB067E17}" type="presParOf" srcId="{3EF8CBE3-91BB-4E52-949C-613B747AB88B}" destId="{D4491193-9A6C-4F64-ADB3-B8B975AADB90}" srcOrd="0" destOrd="0" presId="urn:microsoft.com/office/officeart/2005/8/layout/vList4"/>
    <dgm:cxn modelId="{89D3A410-21AF-4FD9-8C51-C61479D5E655}" type="presParOf" srcId="{3EF8CBE3-91BB-4E52-949C-613B747AB88B}" destId="{AA6DDE63-D773-4B6C-91EB-AA5B0F9A4CBC}" srcOrd="1" destOrd="0" presId="urn:microsoft.com/office/officeart/2005/8/layout/vList4"/>
    <dgm:cxn modelId="{74ED00D0-9590-45FE-A824-2AC480C2EF67}" type="presParOf" srcId="{3EF8CBE3-91BB-4E52-949C-613B747AB88B}" destId="{7E8B2A78-E2C6-49E4-8B58-A393A7818802}" srcOrd="2" destOrd="0" presId="urn:microsoft.com/office/officeart/2005/8/layout/vList4"/>
    <dgm:cxn modelId="{43A876F6-81D0-4474-9639-13F5C374766C}" type="presParOf" srcId="{5F58E291-EED0-41C6-94BC-C855CBF164A0}" destId="{DF083FB9-BBE8-42F0-B524-83EF41859EA5}" srcOrd="5" destOrd="0" presId="urn:microsoft.com/office/officeart/2005/8/layout/vList4"/>
    <dgm:cxn modelId="{DA2898ED-1175-4EEE-A7F8-BAC9EBA26B84}" type="presParOf" srcId="{5F58E291-EED0-41C6-94BC-C855CBF164A0}" destId="{7F931A3E-1290-441C-866A-5A380D292CA0}" srcOrd="6" destOrd="0" presId="urn:microsoft.com/office/officeart/2005/8/layout/vList4"/>
    <dgm:cxn modelId="{0F2AA1A0-89EE-459B-8BAB-C17E7C5BA7E8}" type="presParOf" srcId="{7F931A3E-1290-441C-866A-5A380D292CA0}" destId="{1A4ECDF8-D523-411A-9CDD-5DCDA42A2B21}" srcOrd="0" destOrd="0" presId="urn:microsoft.com/office/officeart/2005/8/layout/vList4"/>
    <dgm:cxn modelId="{0852DA25-4A75-4125-B77C-3540FAED2188}" type="presParOf" srcId="{7F931A3E-1290-441C-866A-5A380D292CA0}" destId="{3BE9F854-6984-46C8-A193-B7EB90E2FC00}" srcOrd="1" destOrd="0" presId="urn:microsoft.com/office/officeart/2005/8/layout/vList4"/>
    <dgm:cxn modelId="{C0E4742B-152D-4E97-B76E-4D998AD03F43}" type="presParOf" srcId="{7F931A3E-1290-441C-866A-5A380D292CA0}" destId="{DE142896-8E7A-4999-97BA-CA44AD28589A}" srcOrd="2" destOrd="0" presId="urn:microsoft.com/office/officeart/2005/8/layout/vList4"/>
    <dgm:cxn modelId="{400D875D-0CFD-4753-BBE4-1414A87803C0}" type="presParOf" srcId="{5F58E291-EED0-41C6-94BC-C855CBF164A0}" destId="{A0533AB7-43C0-4407-B200-B13E811955DD}" srcOrd="7" destOrd="0" presId="urn:microsoft.com/office/officeart/2005/8/layout/vList4"/>
    <dgm:cxn modelId="{5A0C0E69-EBDC-46A6-9124-F204B188E76F}" type="presParOf" srcId="{5F58E291-EED0-41C6-94BC-C855CBF164A0}" destId="{FE5025FD-AC8B-4683-9456-44B0AA1A6489}" srcOrd="8" destOrd="0" presId="urn:microsoft.com/office/officeart/2005/8/layout/vList4"/>
    <dgm:cxn modelId="{BC69F67A-9818-4099-97D1-9E3C52B69A0E}" type="presParOf" srcId="{FE5025FD-AC8B-4683-9456-44B0AA1A6489}" destId="{757AF736-60BB-4F21-8494-D078DD978AD4}" srcOrd="0" destOrd="0" presId="urn:microsoft.com/office/officeart/2005/8/layout/vList4"/>
    <dgm:cxn modelId="{07621475-7BCE-4025-A665-C37D829B4660}" type="presParOf" srcId="{FE5025FD-AC8B-4683-9456-44B0AA1A6489}" destId="{4185A5DF-6893-4AD8-8FE3-41E9B1507F4B}" srcOrd="1" destOrd="0" presId="urn:microsoft.com/office/officeart/2005/8/layout/vList4"/>
    <dgm:cxn modelId="{C000D31B-8EA1-4BA3-A5E6-3C7AE3301AE8}" type="presParOf" srcId="{FE5025FD-AC8B-4683-9456-44B0AA1A6489}" destId="{6B7B3340-A579-49C9-AAF7-806958E9F47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A3E20A-85DD-4656-B58D-E4D75B998DB9}"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s-ES"/>
        </a:p>
      </dgm:t>
    </dgm:pt>
    <dgm:pt modelId="{375571C1-E21F-42AE-BAB8-27C0BDB0AC60}">
      <dgm:prSet phldrT="[Texto]"/>
      <dgm:spPr/>
      <dgm:t>
        <a:bodyPr/>
        <a:lstStyle/>
        <a:p>
          <a:r>
            <a:rPr lang="es-ES" b="1" dirty="0" smtClean="0"/>
            <a:t>DE ACUERDO A LA TRANSFERENCIA DE CALOR</a:t>
          </a:r>
          <a:endParaRPr lang="es-ES" dirty="0"/>
        </a:p>
      </dgm:t>
    </dgm:pt>
    <dgm:pt modelId="{5F5368A2-4417-43ED-9F01-540110ABB1DC}" type="parTrans" cxnId="{EEA82BB1-EE9A-405A-ADD0-1B56B385AD4B}">
      <dgm:prSet/>
      <dgm:spPr/>
      <dgm:t>
        <a:bodyPr/>
        <a:lstStyle/>
        <a:p>
          <a:endParaRPr lang="es-ES"/>
        </a:p>
      </dgm:t>
    </dgm:pt>
    <dgm:pt modelId="{604410EF-B008-4CD6-82B3-D0279B9C5CC4}" type="sibTrans" cxnId="{EEA82BB1-EE9A-405A-ADD0-1B56B385AD4B}">
      <dgm:prSet/>
      <dgm:spPr/>
      <dgm:t>
        <a:bodyPr/>
        <a:lstStyle/>
        <a:p>
          <a:endParaRPr lang="es-ES"/>
        </a:p>
      </dgm:t>
    </dgm:pt>
    <dgm:pt modelId="{5BEC87EA-5791-44DA-83CD-3AD8C7D6B977}">
      <dgm:prSet phldrT="[Texto]"/>
      <dgm:spPr/>
      <dgm:t>
        <a:bodyPr/>
        <a:lstStyle/>
        <a:p>
          <a:r>
            <a:rPr lang="es-ES" dirty="0" smtClean="0"/>
            <a:t>Contacto indirecto</a:t>
          </a:r>
          <a:endParaRPr lang="es-ES" dirty="0"/>
        </a:p>
      </dgm:t>
    </dgm:pt>
    <dgm:pt modelId="{04719F7A-FDC0-4B24-9C63-045840D703B4}" type="parTrans" cxnId="{AB26BAC4-42BB-4E7B-96F3-C00102DDEF23}">
      <dgm:prSet/>
      <dgm:spPr/>
      <dgm:t>
        <a:bodyPr/>
        <a:lstStyle/>
        <a:p>
          <a:endParaRPr lang="es-ES"/>
        </a:p>
      </dgm:t>
    </dgm:pt>
    <dgm:pt modelId="{AB7F68F6-2221-4586-9B53-32CC6EBCC974}" type="sibTrans" cxnId="{AB26BAC4-42BB-4E7B-96F3-C00102DDEF23}">
      <dgm:prSet/>
      <dgm:spPr/>
      <dgm:t>
        <a:bodyPr/>
        <a:lstStyle/>
        <a:p>
          <a:endParaRPr lang="es-ES"/>
        </a:p>
      </dgm:t>
    </dgm:pt>
    <dgm:pt modelId="{A5790ED0-A749-472B-AEE7-686431E21FE1}">
      <dgm:prSet phldrT="[Texto]"/>
      <dgm:spPr/>
      <dgm:t>
        <a:bodyPr/>
        <a:lstStyle/>
        <a:p>
          <a:r>
            <a:rPr lang="es-ES" dirty="0" smtClean="0"/>
            <a:t>Fluido/Fluido</a:t>
          </a:r>
          <a:endParaRPr lang="es-ES" dirty="0"/>
        </a:p>
      </dgm:t>
    </dgm:pt>
    <dgm:pt modelId="{5C7DAF22-4E98-48C7-B5BF-F1CD48D5652B}" type="parTrans" cxnId="{C90F5D6D-CEA3-40BE-997D-2A38F83E554F}">
      <dgm:prSet/>
      <dgm:spPr/>
      <dgm:t>
        <a:bodyPr/>
        <a:lstStyle/>
        <a:p>
          <a:endParaRPr lang="es-ES"/>
        </a:p>
      </dgm:t>
    </dgm:pt>
    <dgm:pt modelId="{A8DACB36-55CB-4185-BC76-EF1251A67FB4}" type="sibTrans" cxnId="{C90F5D6D-CEA3-40BE-997D-2A38F83E554F}">
      <dgm:prSet/>
      <dgm:spPr/>
      <dgm:t>
        <a:bodyPr/>
        <a:lstStyle/>
        <a:p>
          <a:endParaRPr lang="es-ES"/>
        </a:p>
      </dgm:t>
    </dgm:pt>
    <dgm:pt modelId="{7F998415-D71A-4BCA-9ED4-BAB3241AEC6E}">
      <dgm:prSet phldrT="[Texto]"/>
      <dgm:spPr/>
      <dgm:t>
        <a:bodyPr/>
        <a:lstStyle/>
        <a:p>
          <a:r>
            <a:rPr lang="es-ES" dirty="0" smtClean="0"/>
            <a:t>Gas – sólido</a:t>
          </a:r>
          <a:endParaRPr lang="es-ES" dirty="0"/>
        </a:p>
      </dgm:t>
    </dgm:pt>
    <dgm:pt modelId="{407ADD81-5F7B-4CF0-9FE5-FBC52B0DF732}" type="parTrans" cxnId="{CAE2D512-388F-46A0-B53D-93DED20276E3}">
      <dgm:prSet/>
      <dgm:spPr/>
      <dgm:t>
        <a:bodyPr/>
        <a:lstStyle/>
        <a:p>
          <a:endParaRPr lang="es-ES"/>
        </a:p>
      </dgm:t>
    </dgm:pt>
    <dgm:pt modelId="{2AA61573-9E1B-4D00-B79D-9626E9149793}" type="sibTrans" cxnId="{CAE2D512-388F-46A0-B53D-93DED20276E3}">
      <dgm:prSet/>
      <dgm:spPr/>
      <dgm:t>
        <a:bodyPr/>
        <a:lstStyle/>
        <a:p>
          <a:endParaRPr lang="es-ES"/>
        </a:p>
      </dgm:t>
    </dgm:pt>
    <dgm:pt modelId="{FB271D43-61D5-4E4F-9300-E60BFB31B749}">
      <dgm:prSet phldrT="[Texto]"/>
      <dgm:spPr/>
      <dgm:t>
        <a:bodyPr/>
        <a:lstStyle/>
        <a:p>
          <a:r>
            <a:rPr lang="es-ES" dirty="0" smtClean="0"/>
            <a:t>Contacto directo</a:t>
          </a:r>
          <a:endParaRPr lang="es-ES" dirty="0"/>
        </a:p>
      </dgm:t>
    </dgm:pt>
    <dgm:pt modelId="{082ECE27-F56D-4DD3-AE33-CB74AD93927D}" type="parTrans" cxnId="{5C8A82DE-1EBB-41CD-9112-B64CADCA088B}">
      <dgm:prSet/>
      <dgm:spPr/>
      <dgm:t>
        <a:bodyPr/>
        <a:lstStyle/>
        <a:p>
          <a:endParaRPr lang="es-ES"/>
        </a:p>
      </dgm:t>
    </dgm:pt>
    <dgm:pt modelId="{B1A4E586-7164-481B-9005-C2E6846D28A0}" type="sibTrans" cxnId="{5C8A82DE-1EBB-41CD-9112-B64CADCA088B}">
      <dgm:prSet/>
      <dgm:spPr/>
      <dgm:t>
        <a:bodyPr/>
        <a:lstStyle/>
        <a:p>
          <a:endParaRPr lang="es-ES"/>
        </a:p>
      </dgm:t>
    </dgm:pt>
    <dgm:pt modelId="{08700FB4-BB54-4EA9-A088-46F913E26417}" type="pres">
      <dgm:prSet presAssocID="{9CA3E20A-85DD-4656-B58D-E4D75B998DB9}" presName="cycle" presStyleCnt="0">
        <dgm:presLayoutVars>
          <dgm:chMax val="1"/>
          <dgm:dir/>
          <dgm:animLvl val="ctr"/>
          <dgm:resizeHandles val="exact"/>
        </dgm:presLayoutVars>
      </dgm:prSet>
      <dgm:spPr/>
      <dgm:t>
        <a:bodyPr/>
        <a:lstStyle/>
        <a:p>
          <a:endParaRPr lang="es-ES"/>
        </a:p>
      </dgm:t>
    </dgm:pt>
    <dgm:pt modelId="{610F795E-1257-41B3-BDA6-5BAAF1EBEE8E}" type="pres">
      <dgm:prSet presAssocID="{375571C1-E21F-42AE-BAB8-27C0BDB0AC60}" presName="centerShape" presStyleLbl="node0" presStyleIdx="0" presStyleCnt="1"/>
      <dgm:spPr/>
      <dgm:t>
        <a:bodyPr/>
        <a:lstStyle/>
        <a:p>
          <a:endParaRPr lang="es-ES"/>
        </a:p>
      </dgm:t>
    </dgm:pt>
    <dgm:pt modelId="{60F58B4E-3615-4DD8-95CA-334EF3F29EA4}" type="pres">
      <dgm:prSet presAssocID="{04719F7A-FDC0-4B24-9C63-045840D703B4}" presName="Name9" presStyleLbl="parChTrans1D2" presStyleIdx="0" presStyleCnt="4"/>
      <dgm:spPr/>
      <dgm:t>
        <a:bodyPr/>
        <a:lstStyle/>
        <a:p>
          <a:endParaRPr lang="es-ES"/>
        </a:p>
      </dgm:t>
    </dgm:pt>
    <dgm:pt modelId="{1630A53F-8B0C-45C5-898F-D928CB21B8C2}" type="pres">
      <dgm:prSet presAssocID="{04719F7A-FDC0-4B24-9C63-045840D703B4}" presName="connTx" presStyleLbl="parChTrans1D2" presStyleIdx="0" presStyleCnt="4"/>
      <dgm:spPr/>
      <dgm:t>
        <a:bodyPr/>
        <a:lstStyle/>
        <a:p>
          <a:endParaRPr lang="es-ES"/>
        </a:p>
      </dgm:t>
    </dgm:pt>
    <dgm:pt modelId="{5ECBD961-E5F7-41DC-B598-05C5033D1865}" type="pres">
      <dgm:prSet presAssocID="{5BEC87EA-5791-44DA-83CD-3AD8C7D6B977}" presName="node" presStyleLbl="node1" presStyleIdx="0" presStyleCnt="4">
        <dgm:presLayoutVars>
          <dgm:bulletEnabled val="1"/>
        </dgm:presLayoutVars>
      </dgm:prSet>
      <dgm:spPr/>
      <dgm:t>
        <a:bodyPr/>
        <a:lstStyle/>
        <a:p>
          <a:endParaRPr lang="es-ES"/>
        </a:p>
      </dgm:t>
    </dgm:pt>
    <dgm:pt modelId="{62707887-72D3-46F9-9640-12F7F60EE14D}" type="pres">
      <dgm:prSet presAssocID="{5C7DAF22-4E98-48C7-B5BF-F1CD48D5652B}" presName="Name9" presStyleLbl="parChTrans1D2" presStyleIdx="1" presStyleCnt="4"/>
      <dgm:spPr/>
      <dgm:t>
        <a:bodyPr/>
        <a:lstStyle/>
        <a:p>
          <a:endParaRPr lang="es-ES"/>
        </a:p>
      </dgm:t>
    </dgm:pt>
    <dgm:pt modelId="{7DB26AF1-3541-4CF8-A950-8E67CEFBDF8F}" type="pres">
      <dgm:prSet presAssocID="{5C7DAF22-4E98-48C7-B5BF-F1CD48D5652B}" presName="connTx" presStyleLbl="parChTrans1D2" presStyleIdx="1" presStyleCnt="4"/>
      <dgm:spPr/>
      <dgm:t>
        <a:bodyPr/>
        <a:lstStyle/>
        <a:p>
          <a:endParaRPr lang="es-ES"/>
        </a:p>
      </dgm:t>
    </dgm:pt>
    <dgm:pt modelId="{8410FB1A-855C-470A-B6AF-3595AFDEAB91}" type="pres">
      <dgm:prSet presAssocID="{A5790ED0-A749-472B-AEE7-686431E21FE1}" presName="node" presStyleLbl="node1" presStyleIdx="1" presStyleCnt="4">
        <dgm:presLayoutVars>
          <dgm:bulletEnabled val="1"/>
        </dgm:presLayoutVars>
      </dgm:prSet>
      <dgm:spPr/>
      <dgm:t>
        <a:bodyPr/>
        <a:lstStyle/>
        <a:p>
          <a:endParaRPr lang="es-ES"/>
        </a:p>
      </dgm:t>
    </dgm:pt>
    <dgm:pt modelId="{0BC36F31-A8FF-4089-B286-98B838A1B1B6}" type="pres">
      <dgm:prSet presAssocID="{407ADD81-5F7B-4CF0-9FE5-FBC52B0DF732}" presName="Name9" presStyleLbl="parChTrans1D2" presStyleIdx="2" presStyleCnt="4"/>
      <dgm:spPr/>
      <dgm:t>
        <a:bodyPr/>
        <a:lstStyle/>
        <a:p>
          <a:endParaRPr lang="es-ES"/>
        </a:p>
      </dgm:t>
    </dgm:pt>
    <dgm:pt modelId="{4C132B48-DE51-4BE4-820D-E315C52E5A82}" type="pres">
      <dgm:prSet presAssocID="{407ADD81-5F7B-4CF0-9FE5-FBC52B0DF732}" presName="connTx" presStyleLbl="parChTrans1D2" presStyleIdx="2" presStyleCnt="4"/>
      <dgm:spPr/>
      <dgm:t>
        <a:bodyPr/>
        <a:lstStyle/>
        <a:p>
          <a:endParaRPr lang="es-ES"/>
        </a:p>
      </dgm:t>
    </dgm:pt>
    <dgm:pt modelId="{E8F0D776-0F12-4853-B4DE-97023BBA3A8C}" type="pres">
      <dgm:prSet presAssocID="{7F998415-D71A-4BCA-9ED4-BAB3241AEC6E}" presName="node" presStyleLbl="node1" presStyleIdx="2" presStyleCnt="4" custScaleX="115799">
        <dgm:presLayoutVars>
          <dgm:bulletEnabled val="1"/>
        </dgm:presLayoutVars>
      </dgm:prSet>
      <dgm:spPr/>
      <dgm:t>
        <a:bodyPr/>
        <a:lstStyle/>
        <a:p>
          <a:endParaRPr lang="es-ES"/>
        </a:p>
      </dgm:t>
    </dgm:pt>
    <dgm:pt modelId="{FF873BF6-7F27-4E3E-94C8-0E72648C2CA6}" type="pres">
      <dgm:prSet presAssocID="{082ECE27-F56D-4DD3-AE33-CB74AD93927D}" presName="Name9" presStyleLbl="parChTrans1D2" presStyleIdx="3" presStyleCnt="4"/>
      <dgm:spPr/>
      <dgm:t>
        <a:bodyPr/>
        <a:lstStyle/>
        <a:p>
          <a:endParaRPr lang="es-ES"/>
        </a:p>
      </dgm:t>
    </dgm:pt>
    <dgm:pt modelId="{5F2E46D0-5121-4EC6-A064-EC6096C18DDE}" type="pres">
      <dgm:prSet presAssocID="{082ECE27-F56D-4DD3-AE33-CB74AD93927D}" presName="connTx" presStyleLbl="parChTrans1D2" presStyleIdx="3" presStyleCnt="4"/>
      <dgm:spPr/>
      <dgm:t>
        <a:bodyPr/>
        <a:lstStyle/>
        <a:p>
          <a:endParaRPr lang="es-ES"/>
        </a:p>
      </dgm:t>
    </dgm:pt>
    <dgm:pt modelId="{EB36456A-9A44-4DD0-9C29-78798EF7502C}" type="pres">
      <dgm:prSet presAssocID="{FB271D43-61D5-4E4F-9300-E60BFB31B749}" presName="node" presStyleLbl="node1" presStyleIdx="3" presStyleCnt="4">
        <dgm:presLayoutVars>
          <dgm:bulletEnabled val="1"/>
        </dgm:presLayoutVars>
      </dgm:prSet>
      <dgm:spPr/>
      <dgm:t>
        <a:bodyPr/>
        <a:lstStyle/>
        <a:p>
          <a:endParaRPr lang="es-ES"/>
        </a:p>
      </dgm:t>
    </dgm:pt>
  </dgm:ptLst>
  <dgm:cxnLst>
    <dgm:cxn modelId="{52449278-C099-4CAB-B9D3-403854DE5A75}" type="presOf" srcId="{5C7DAF22-4E98-48C7-B5BF-F1CD48D5652B}" destId="{7DB26AF1-3541-4CF8-A950-8E67CEFBDF8F}" srcOrd="1" destOrd="0" presId="urn:microsoft.com/office/officeart/2005/8/layout/radial1"/>
    <dgm:cxn modelId="{481F1DD5-18AA-4BCD-8649-C30A992B97CC}" type="presOf" srcId="{082ECE27-F56D-4DD3-AE33-CB74AD93927D}" destId="{FF873BF6-7F27-4E3E-94C8-0E72648C2CA6}" srcOrd="0" destOrd="0" presId="urn:microsoft.com/office/officeart/2005/8/layout/radial1"/>
    <dgm:cxn modelId="{AB96E0EB-3E68-432B-8002-7A34EEF71801}" type="presOf" srcId="{9CA3E20A-85DD-4656-B58D-E4D75B998DB9}" destId="{08700FB4-BB54-4EA9-A088-46F913E26417}" srcOrd="0" destOrd="0" presId="urn:microsoft.com/office/officeart/2005/8/layout/radial1"/>
    <dgm:cxn modelId="{C90F5D6D-CEA3-40BE-997D-2A38F83E554F}" srcId="{375571C1-E21F-42AE-BAB8-27C0BDB0AC60}" destId="{A5790ED0-A749-472B-AEE7-686431E21FE1}" srcOrd="1" destOrd="0" parTransId="{5C7DAF22-4E98-48C7-B5BF-F1CD48D5652B}" sibTransId="{A8DACB36-55CB-4185-BC76-EF1251A67FB4}"/>
    <dgm:cxn modelId="{941E226D-42E0-4F5B-A69E-43A176EED355}" type="presOf" srcId="{A5790ED0-A749-472B-AEE7-686431E21FE1}" destId="{8410FB1A-855C-470A-B6AF-3595AFDEAB91}" srcOrd="0" destOrd="0" presId="urn:microsoft.com/office/officeart/2005/8/layout/radial1"/>
    <dgm:cxn modelId="{913F50B5-4877-4A9C-BFE9-1319FE0216A3}" type="presOf" srcId="{082ECE27-F56D-4DD3-AE33-CB74AD93927D}" destId="{5F2E46D0-5121-4EC6-A064-EC6096C18DDE}" srcOrd="1" destOrd="0" presId="urn:microsoft.com/office/officeart/2005/8/layout/radial1"/>
    <dgm:cxn modelId="{EEA82BB1-EE9A-405A-ADD0-1B56B385AD4B}" srcId="{9CA3E20A-85DD-4656-B58D-E4D75B998DB9}" destId="{375571C1-E21F-42AE-BAB8-27C0BDB0AC60}" srcOrd="0" destOrd="0" parTransId="{5F5368A2-4417-43ED-9F01-540110ABB1DC}" sibTransId="{604410EF-B008-4CD6-82B3-D0279B9C5CC4}"/>
    <dgm:cxn modelId="{1305AEF4-CCC5-43B8-A144-AC448E242E1D}" type="presOf" srcId="{407ADD81-5F7B-4CF0-9FE5-FBC52B0DF732}" destId="{4C132B48-DE51-4BE4-820D-E315C52E5A82}" srcOrd="1" destOrd="0" presId="urn:microsoft.com/office/officeart/2005/8/layout/radial1"/>
    <dgm:cxn modelId="{318FF473-78E9-4E46-B75D-8B955FFD3BCD}" type="presOf" srcId="{04719F7A-FDC0-4B24-9C63-045840D703B4}" destId="{60F58B4E-3615-4DD8-95CA-334EF3F29EA4}" srcOrd="0" destOrd="0" presId="urn:microsoft.com/office/officeart/2005/8/layout/radial1"/>
    <dgm:cxn modelId="{5A786653-0091-4B99-A963-57D4E3B32E2B}" type="presOf" srcId="{FB271D43-61D5-4E4F-9300-E60BFB31B749}" destId="{EB36456A-9A44-4DD0-9C29-78798EF7502C}" srcOrd="0" destOrd="0" presId="urn:microsoft.com/office/officeart/2005/8/layout/radial1"/>
    <dgm:cxn modelId="{AB26BAC4-42BB-4E7B-96F3-C00102DDEF23}" srcId="{375571C1-E21F-42AE-BAB8-27C0BDB0AC60}" destId="{5BEC87EA-5791-44DA-83CD-3AD8C7D6B977}" srcOrd="0" destOrd="0" parTransId="{04719F7A-FDC0-4B24-9C63-045840D703B4}" sibTransId="{AB7F68F6-2221-4586-9B53-32CC6EBCC974}"/>
    <dgm:cxn modelId="{BDE1B0DB-4C95-4114-B01D-B9D05E0BC767}" type="presOf" srcId="{7F998415-D71A-4BCA-9ED4-BAB3241AEC6E}" destId="{E8F0D776-0F12-4853-B4DE-97023BBA3A8C}" srcOrd="0" destOrd="0" presId="urn:microsoft.com/office/officeart/2005/8/layout/radial1"/>
    <dgm:cxn modelId="{5D6F3FC5-0BED-4ED5-81D4-BB7434D854C0}" type="presOf" srcId="{375571C1-E21F-42AE-BAB8-27C0BDB0AC60}" destId="{610F795E-1257-41B3-BDA6-5BAAF1EBEE8E}" srcOrd="0" destOrd="0" presId="urn:microsoft.com/office/officeart/2005/8/layout/radial1"/>
    <dgm:cxn modelId="{267E8CF1-88CC-4C46-8B93-7DCE622E137A}" type="presOf" srcId="{5BEC87EA-5791-44DA-83CD-3AD8C7D6B977}" destId="{5ECBD961-E5F7-41DC-B598-05C5033D1865}" srcOrd="0" destOrd="0" presId="urn:microsoft.com/office/officeart/2005/8/layout/radial1"/>
    <dgm:cxn modelId="{FC387FE8-C429-44F2-A95B-59CFFCA49727}" type="presOf" srcId="{407ADD81-5F7B-4CF0-9FE5-FBC52B0DF732}" destId="{0BC36F31-A8FF-4089-B286-98B838A1B1B6}" srcOrd="0" destOrd="0" presId="urn:microsoft.com/office/officeart/2005/8/layout/radial1"/>
    <dgm:cxn modelId="{5C8A82DE-1EBB-41CD-9112-B64CADCA088B}" srcId="{375571C1-E21F-42AE-BAB8-27C0BDB0AC60}" destId="{FB271D43-61D5-4E4F-9300-E60BFB31B749}" srcOrd="3" destOrd="0" parTransId="{082ECE27-F56D-4DD3-AE33-CB74AD93927D}" sibTransId="{B1A4E586-7164-481B-9005-C2E6846D28A0}"/>
    <dgm:cxn modelId="{A2414257-5233-4C61-88A4-5FE1D94260E8}" type="presOf" srcId="{04719F7A-FDC0-4B24-9C63-045840D703B4}" destId="{1630A53F-8B0C-45C5-898F-D928CB21B8C2}" srcOrd="1" destOrd="0" presId="urn:microsoft.com/office/officeart/2005/8/layout/radial1"/>
    <dgm:cxn modelId="{03A602DC-ACCE-4DA7-BEC7-68982A3CE9CE}" type="presOf" srcId="{5C7DAF22-4E98-48C7-B5BF-F1CD48D5652B}" destId="{62707887-72D3-46F9-9640-12F7F60EE14D}" srcOrd="0" destOrd="0" presId="urn:microsoft.com/office/officeart/2005/8/layout/radial1"/>
    <dgm:cxn modelId="{CAE2D512-388F-46A0-B53D-93DED20276E3}" srcId="{375571C1-E21F-42AE-BAB8-27C0BDB0AC60}" destId="{7F998415-D71A-4BCA-9ED4-BAB3241AEC6E}" srcOrd="2" destOrd="0" parTransId="{407ADD81-5F7B-4CF0-9FE5-FBC52B0DF732}" sibTransId="{2AA61573-9E1B-4D00-B79D-9626E9149793}"/>
    <dgm:cxn modelId="{30E2002A-0BA0-4AD4-8BC8-75AFFEEC5B3B}" type="presParOf" srcId="{08700FB4-BB54-4EA9-A088-46F913E26417}" destId="{610F795E-1257-41B3-BDA6-5BAAF1EBEE8E}" srcOrd="0" destOrd="0" presId="urn:microsoft.com/office/officeart/2005/8/layout/radial1"/>
    <dgm:cxn modelId="{F9BEB863-5D6C-48C5-B37A-AD76D6B234C4}" type="presParOf" srcId="{08700FB4-BB54-4EA9-A088-46F913E26417}" destId="{60F58B4E-3615-4DD8-95CA-334EF3F29EA4}" srcOrd="1" destOrd="0" presId="urn:microsoft.com/office/officeart/2005/8/layout/radial1"/>
    <dgm:cxn modelId="{43ECB809-511D-4657-9CE3-F46C555BCDCF}" type="presParOf" srcId="{60F58B4E-3615-4DD8-95CA-334EF3F29EA4}" destId="{1630A53F-8B0C-45C5-898F-D928CB21B8C2}" srcOrd="0" destOrd="0" presId="urn:microsoft.com/office/officeart/2005/8/layout/radial1"/>
    <dgm:cxn modelId="{987750D0-B0A5-456F-8A8C-ED39E79688BC}" type="presParOf" srcId="{08700FB4-BB54-4EA9-A088-46F913E26417}" destId="{5ECBD961-E5F7-41DC-B598-05C5033D1865}" srcOrd="2" destOrd="0" presId="urn:microsoft.com/office/officeart/2005/8/layout/radial1"/>
    <dgm:cxn modelId="{42F4EE4A-017E-4067-BB19-5B5CFEB92F8E}" type="presParOf" srcId="{08700FB4-BB54-4EA9-A088-46F913E26417}" destId="{62707887-72D3-46F9-9640-12F7F60EE14D}" srcOrd="3" destOrd="0" presId="urn:microsoft.com/office/officeart/2005/8/layout/radial1"/>
    <dgm:cxn modelId="{885765FD-59DC-4F50-8958-D25E40289265}" type="presParOf" srcId="{62707887-72D3-46F9-9640-12F7F60EE14D}" destId="{7DB26AF1-3541-4CF8-A950-8E67CEFBDF8F}" srcOrd="0" destOrd="0" presId="urn:microsoft.com/office/officeart/2005/8/layout/radial1"/>
    <dgm:cxn modelId="{EF60B0E0-0756-46D9-B609-D224FA817E61}" type="presParOf" srcId="{08700FB4-BB54-4EA9-A088-46F913E26417}" destId="{8410FB1A-855C-470A-B6AF-3595AFDEAB91}" srcOrd="4" destOrd="0" presId="urn:microsoft.com/office/officeart/2005/8/layout/radial1"/>
    <dgm:cxn modelId="{5CA4502A-370B-449B-9D6E-F68B40183E8C}" type="presParOf" srcId="{08700FB4-BB54-4EA9-A088-46F913E26417}" destId="{0BC36F31-A8FF-4089-B286-98B838A1B1B6}" srcOrd="5" destOrd="0" presId="urn:microsoft.com/office/officeart/2005/8/layout/radial1"/>
    <dgm:cxn modelId="{735E8DBD-D6DF-4E56-9D63-3FEF84A53DE8}" type="presParOf" srcId="{0BC36F31-A8FF-4089-B286-98B838A1B1B6}" destId="{4C132B48-DE51-4BE4-820D-E315C52E5A82}" srcOrd="0" destOrd="0" presId="urn:microsoft.com/office/officeart/2005/8/layout/radial1"/>
    <dgm:cxn modelId="{32E10159-230C-4C87-B74F-2E7F007E4CB1}" type="presParOf" srcId="{08700FB4-BB54-4EA9-A088-46F913E26417}" destId="{E8F0D776-0F12-4853-B4DE-97023BBA3A8C}" srcOrd="6" destOrd="0" presId="urn:microsoft.com/office/officeart/2005/8/layout/radial1"/>
    <dgm:cxn modelId="{212590AA-75FC-40FE-AEE0-831B03D9F6C8}" type="presParOf" srcId="{08700FB4-BB54-4EA9-A088-46F913E26417}" destId="{FF873BF6-7F27-4E3E-94C8-0E72648C2CA6}" srcOrd="7" destOrd="0" presId="urn:microsoft.com/office/officeart/2005/8/layout/radial1"/>
    <dgm:cxn modelId="{051902E3-91CE-4968-904B-698E62091DE4}" type="presParOf" srcId="{FF873BF6-7F27-4E3E-94C8-0E72648C2CA6}" destId="{5F2E46D0-5121-4EC6-A064-EC6096C18DDE}" srcOrd="0" destOrd="0" presId="urn:microsoft.com/office/officeart/2005/8/layout/radial1"/>
    <dgm:cxn modelId="{5C87F5A5-8F7F-431D-B732-977F132165E2}" type="presParOf" srcId="{08700FB4-BB54-4EA9-A088-46F913E26417}" destId="{EB36456A-9A44-4DD0-9C29-78798EF7502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F409A-3B78-4786-B532-081426060330}">
      <dsp:nvSpPr>
        <dsp:cNvPr id="0" name=""/>
        <dsp:cNvSpPr/>
      </dsp:nvSpPr>
      <dsp:spPr>
        <a:xfrm>
          <a:off x="0" y="0"/>
          <a:ext cx="7809993" cy="14070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ALTERNATIVA A (ITC. De doble tubo o tubos concéntricos).</a:t>
          </a:r>
          <a:endParaRPr lang="es-ES" sz="1600" kern="1200" dirty="0"/>
        </a:p>
        <a:p>
          <a:pPr marL="114300" lvl="1" indent="-114300" algn="l" defTabSz="533400">
            <a:lnSpc>
              <a:spcPct val="90000"/>
            </a:lnSpc>
            <a:spcBef>
              <a:spcPct val="0"/>
            </a:spcBef>
            <a:spcAft>
              <a:spcPct val="15000"/>
            </a:spcAft>
            <a:buChar char="••"/>
          </a:pPr>
          <a:r>
            <a:rPr lang="es-ES" sz="1200" kern="1200" dirty="0" smtClean="0"/>
            <a:t>Trabajan a presiones altas &gt; 400 PSI.</a:t>
          </a:r>
          <a:endParaRPr lang="es-ES" sz="1200" kern="1200" dirty="0"/>
        </a:p>
        <a:p>
          <a:pPr marL="114300" lvl="1" indent="-114300" algn="l" defTabSz="533400">
            <a:lnSpc>
              <a:spcPct val="90000"/>
            </a:lnSpc>
            <a:spcBef>
              <a:spcPct val="0"/>
            </a:spcBef>
            <a:spcAft>
              <a:spcPct val="15000"/>
            </a:spcAft>
            <a:buChar char="••"/>
          </a:pPr>
          <a:r>
            <a:rPr lang="es-ES" sz="1200" kern="1200" dirty="0" smtClean="0"/>
            <a:t>Tmáx. Operación :130 </a:t>
          </a:r>
          <a14:m xmlns:a14="http://schemas.microsoft.com/office/drawing/2010/main">
            <m:oMath xmlns:m="http://schemas.openxmlformats.org/officeDocument/2006/math">
              <m:r>
                <a:rPr lang="es-ES" sz="1200" i="1" kern="1200" smtClean="0">
                  <a:latin typeface="Cambria Math" panose="02040503050406030204" pitchFamily="18" charset="0"/>
                  <a:ea typeface="Cambria Math" panose="02040503050406030204" pitchFamily="18" charset="0"/>
                </a:rPr>
                <m:t>℃</m:t>
              </m:r>
              <m:r>
                <a:rPr lang="es-ES" sz="1200" b="0" i="1" kern="1200" smtClean="0">
                  <a:latin typeface="Cambria Math" panose="02040503050406030204" pitchFamily="18" charset="0"/>
                  <a:ea typeface="Cambria Math" panose="02040503050406030204" pitchFamily="18" charset="0"/>
                </a:rPr>
                <m:t> </m:t>
              </m:r>
            </m:oMath>
          </a14:m>
          <a:endParaRPr lang="es-ES" sz="1200" kern="1200" dirty="0"/>
        </a:p>
        <a:p>
          <a:pPr marL="114300" lvl="1" indent="-114300" algn="l" defTabSz="533400">
            <a:lnSpc>
              <a:spcPct val="90000"/>
            </a:lnSpc>
            <a:spcBef>
              <a:spcPct val="0"/>
            </a:spcBef>
            <a:spcAft>
              <a:spcPct val="15000"/>
            </a:spcAft>
            <a:buChar char="••"/>
          </a:pPr>
          <a:r>
            <a:rPr lang="es-ES" sz="1200" kern="1200" dirty="0" smtClean="0"/>
            <a:t>Aplicación: Industria alimenticia ,química, petroquímica y farmacéutica.</a:t>
          </a:r>
          <a:endParaRPr lang="es-ES" sz="1200" kern="1200" dirty="0"/>
        </a:p>
      </dsp:txBody>
      <dsp:txXfrm>
        <a:off x="1702700" y="0"/>
        <a:ext cx="6107292" cy="1407016"/>
      </dsp:txXfrm>
    </dsp:sp>
    <dsp:sp modelId="{CB6565C9-A374-4F85-9FB9-B518CB12458E}">
      <dsp:nvSpPr>
        <dsp:cNvPr id="0" name=""/>
        <dsp:cNvSpPr/>
      </dsp:nvSpPr>
      <dsp:spPr>
        <a:xfrm>
          <a:off x="140701" y="140701"/>
          <a:ext cx="1561998" cy="11256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284FD04-9DF1-425F-992B-EDAA0926CAEC}">
      <dsp:nvSpPr>
        <dsp:cNvPr id="0" name=""/>
        <dsp:cNvSpPr/>
      </dsp:nvSpPr>
      <dsp:spPr>
        <a:xfrm>
          <a:off x="0" y="1550124"/>
          <a:ext cx="7809993" cy="14070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ALTERNATIVA B (ITC . De Tubo y Carcaza)</a:t>
          </a:r>
          <a:endParaRPr lang="es-ES" sz="1600" kern="1200" dirty="0"/>
        </a:p>
        <a:p>
          <a:pPr marL="114300" lvl="1" indent="-114300" algn="l" defTabSz="533400">
            <a:lnSpc>
              <a:spcPct val="90000"/>
            </a:lnSpc>
            <a:spcBef>
              <a:spcPct val="0"/>
            </a:spcBef>
            <a:spcAft>
              <a:spcPct val="15000"/>
            </a:spcAft>
            <a:buChar char="••"/>
          </a:pPr>
          <a:r>
            <a:rPr lang="es-ES" sz="1200" kern="1200" dirty="0" smtClean="0"/>
            <a:t>Trabajan a  bajas presiones</a:t>
          </a:r>
          <a:endParaRPr lang="es-ES" sz="1200" kern="1200" dirty="0"/>
        </a:p>
        <a:p>
          <a:pPr marL="114300" lvl="1" indent="-114300" algn="l" defTabSz="533400">
            <a:lnSpc>
              <a:spcPct val="90000"/>
            </a:lnSpc>
            <a:spcBef>
              <a:spcPct val="0"/>
            </a:spcBef>
            <a:spcAft>
              <a:spcPct val="15000"/>
            </a:spcAft>
            <a:buChar char="••"/>
          </a:pPr>
          <a:r>
            <a:rPr lang="es-ES" sz="1200" kern="1200" dirty="0" smtClean="0"/>
            <a:t>Tmáx. Operación :500 </a:t>
          </a:r>
          <a14:m xmlns:a14="http://schemas.microsoft.com/office/drawing/2010/main">
            <m:oMath xmlns:m="http://schemas.openxmlformats.org/officeDocument/2006/math">
              <m:r>
                <a:rPr lang="es-ES" sz="1200" i="1" kern="1200" smtClean="0">
                  <a:latin typeface="Cambria Math" panose="02040503050406030204" pitchFamily="18" charset="0"/>
                  <a:ea typeface="Cambria Math" panose="02040503050406030204" pitchFamily="18" charset="0"/>
                </a:rPr>
                <m:t>℃</m:t>
              </m:r>
              <m:r>
                <a:rPr lang="es-ES" sz="1200" b="0" i="1" kern="1200" smtClean="0">
                  <a:latin typeface="Cambria Math" panose="02040503050406030204" pitchFamily="18" charset="0"/>
                  <a:ea typeface="Cambria Math" panose="02040503050406030204" pitchFamily="18" charset="0"/>
                </a:rPr>
                <m:t> </m:t>
              </m:r>
            </m:oMath>
          </a14:m>
          <a:endParaRPr lang="es-ES" sz="1200" kern="1200" dirty="0"/>
        </a:p>
        <a:p>
          <a:pPr marL="114300" lvl="1" indent="-114300" algn="l" defTabSz="533400">
            <a:lnSpc>
              <a:spcPct val="90000"/>
            </a:lnSpc>
            <a:spcBef>
              <a:spcPct val="0"/>
            </a:spcBef>
            <a:spcAft>
              <a:spcPct val="15000"/>
            </a:spcAft>
            <a:buChar char="••"/>
          </a:pPr>
          <a:r>
            <a:rPr lang="es-ES" sz="1200" kern="1200" dirty="0" smtClean="0"/>
            <a:t>Aplicación: Refrigeración/Calefacción.</a:t>
          </a:r>
          <a:endParaRPr lang="es-ES" sz="1200" kern="1200" dirty="0"/>
        </a:p>
      </dsp:txBody>
      <dsp:txXfrm>
        <a:off x="1702700" y="1550124"/>
        <a:ext cx="6107292" cy="1407016"/>
      </dsp:txXfrm>
    </dsp:sp>
    <dsp:sp modelId="{9B6B54ED-497D-48E9-9980-3712C4A7C712}">
      <dsp:nvSpPr>
        <dsp:cNvPr id="0" name=""/>
        <dsp:cNvSpPr/>
      </dsp:nvSpPr>
      <dsp:spPr>
        <a:xfrm>
          <a:off x="141185" y="1708917"/>
          <a:ext cx="1561998" cy="112561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9F3F5E6-8997-49FA-A3E7-6F30D726128D}">
      <dsp:nvSpPr>
        <dsp:cNvPr id="0" name=""/>
        <dsp:cNvSpPr/>
      </dsp:nvSpPr>
      <dsp:spPr>
        <a:xfrm>
          <a:off x="0" y="3095437"/>
          <a:ext cx="7809993" cy="14070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ALTERNATIVA C (ITC . De Placas y Armazón)</a:t>
          </a:r>
          <a:endParaRPr lang="es-ES" sz="1600" kern="1200" dirty="0"/>
        </a:p>
        <a:p>
          <a:pPr marL="114300" lvl="1" indent="-114300" algn="l" defTabSz="533400">
            <a:lnSpc>
              <a:spcPct val="90000"/>
            </a:lnSpc>
            <a:spcBef>
              <a:spcPct val="0"/>
            </a:spcBef>
            <a:spcAft>
              <a:spcPct val="15000"/>
            </a:spcAft>
            <a:buChar char="••"/>
          </a:pPr>
          <a:r>
            <a:rPr lang="es-ES" sz="1200" kern="1200" dirty="0" smtClean="0"/>
            <a:t>Trabajan a presiones &gt;</a:t>
          </a:r>
          <a:r>
            <a:rPr lang="es-EC" sz="1200" kern="1200" dirty="0" smtClean="0"/>
            <a:t>400 PSI</a:t>
          </a:r>
          <a:endParaRPr lang="es-ES" sz="1200" kern="1200" dirty="0"/>
        </a:p>
        <a:p>
          <a:pPr marL="114300" lvl="1" indent="-114300" algn="l" defTabSz="533400">
            <a:lnSpc>
              <a:spcPct val="90000"/>
            </a:lnSpc>
            <a:spcBef>
              <a:spcPct val="0"/>
            </a:spcBef>
            <a:spcAft>
              <a:spcPct val="15000"/>
            </a:spcAft>
            <a:buChar char="••"/>
          </a:pPr>
          <a:r>
            <a:rPr lang="es-ES" sz="1200" kern="1200" dirty="0" smtClean="0"/>
            <a:t>Tmáx. Operación :180 </a:t>
          </a:r>
          <a14:m xmlns:a14="http://schemas.microsoft.com/office/drawing/2010/main">
            <m:oMath xmlns:m="http://schemas.openxmlformats.org/officeDocument/2006/math">
              <m:r>
                <a:rPr lang="es-ES" sz="1200" i="1" kern="1200" smtClean="0">
                  <a:latin typeface="Cambria Math" panose="02040503050406030204" pitchFamily="18" charset="0"/>
                  <a:ea typeface="Cambria Math" panose="02040503050406030204" pitchFamily="18" charset="0"/>
                </a:rPr>
                <m:t>℃</m:t>
              </m:r>
              <m:r>
                <a:rPr lang="es-ES" sz="1200" b="0" i="1" kern="1200" smtClean="0">
                  <a:latin typeface="Cambria Math" panose="02040503050406030204" pitchFamily="18" charset="0"/>
                  <a:ea typeface="Cambria Math" panose="02040503050406030204" pitchFamily="18" charset="0"/>
                </a:rPr>
                <m:t> </m:t>
              </m:r>
            </m:oMath>
          </a14:m>
          <a:endParaRPr lang="es-ES" sz="1200" kern="1200" dirty="0"/>
        </a:p>
        <a:p>
          <a:pPr marL="114300" lvl="1" indent="-114300" algn="l" defTabSz="533400">
            <a:lnSpc>
              <a:spcPct val="90000"/>
            </a:lnSpc>
            <a:spcBef>
              <a:spcPct val="0"/>
            </a:spcBef>
            <a:spcAft>
              <a:spcPct val="15000"/>
            </a:spcAft>
            <a:buChar char="••"/>
          </a:pPr>
          <a:r>
            <a:rPr lang="es-ES" sz="1200" kern="1200" dirty="0" smtClean="0"/>
            <a:t>Aplicación: Industria  (Pasteurización); Industria química (tratamiento de productos químicos).                                                   </a:t>
          </a:r>
          <a:endParaRPr lang="es-ES" sz="1200" kern="1200" dirty="0"/>
        </a:p>
        <a:p>
          <a:pPr marL="114300" lvl="1" indent="-114300" algn="l" defTabSz="533400">
            <a:lnSpc>
              <a:spcPct val="90000"/>
            </a:lnSpc>
            <a:spcBef>
              <a:spcPct val="0"/>
            </a:spcBef>
            <a:spcAft>
              <a:spcPct val="15000"/>
            </a:spcAft>
            <a:buChar char="••"/>
          </a:pPr>
          <a:endParaRPr lang="es-ES" sz="1200" kern="1200" dirty="0"/>
        </a:p>
      </dsp:txBody>
      <dsp:txXfrm>
        <a:off x="1702700" y="3095437"/>
        <a:ext cx="6107292" cy="1407016"/>
      </dsp:txXfrm>
    </dsp:sp>
    <dsp:sp modelId="{8D914E2D-1442-4B33-85C5-D93D266C9244}">
      <dsp:nvSpPr>
        <dsp:cNvPr id="0" name=""/>
        <dsp:cNvSpPr/>
      </dsp:nvSpPr>
      <dsp:spPr>
        <a:xfrm>
          <a:off x="213201" y="3344186"/>
          <a:ext cx="1557390" cy="104243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43775-B4CA-4633-B684-BA6DCB75873B}">
      <dsp:nvSpPr>
        <dsp:cNvPr id="0" name=""/>
        <dsp:cNvSpPr/>
      </dsp:nvSpPr>
      <dsp:spPr>
        <a:xfrm>
          <a:off x="0" y="0"/>
          <a:ext cx="6096000" cy="12759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ALTERNATIVA D (ITC . Calentadores de aire)</a:t>
          </a:r>
          <a:endParaRPr lang="es-ES" sz="1300" kern="1200" dirty="0"/>
        </a:p>
        <a:p>
          <a:pPr lvl="0" algn="l" defTabSz="577850">
            <a:lnSpc>
              <a:spcPct val="90000"/>
            </a:lnSpc>
            <a:spcBef>
              <a:spcPct val="0"/>
            </a:spcBef>
            <a:spcAft>
              <a:spcPct val="35000"/>
            </a:spcAft>
          </a:pPr>
          <a:r>
            <a:rPr lang="es-ES" sz="1300" kern="1200" dirty="0" smtClean="0"/>
            <a:t>Trabajan a presiones </a:t>
          </a:r>
          <a:r>
            <a:rPr lang="es-EC" sz="1300" kern="1200" dirty="0" smtClean="0"/>
            <a:t>&lt;400 PSI</a:t>
          </a:r>
          <a:endParaRPr lang="es-ES" sz="1300" kern="1200" dirty="0"/>
        </a:p>
        <a:p>
          <a:pPr lvl="0" algn="l" defTabSz="577850">
            <a:lnSpc>
              <a:spcPct val="90000"/>
            </a:lnSpc>
            <a:spcBef>
              <a:spcPct val="0"/>
            </a:spcBef>
            <a:spcAft>
              <a:spcPct val="35000"/>
            </a:spcAft>
          </a:pPr>
          <a:r>
            <a:rPr lang="es-ES" sz="1300" kern="1200" dirty="0" smtClean="0"/>
            <a:t>Tmáx. Operación : 80 a 90  </a:t>
          </a:r>
          <a14:m xmlns:a14="http://schemas.microsoft.com/office/drawing/2010/main">
            <m:oMath xmlns:m="http://schemas.openxmlformats.org/officeDocument/2006/math">
              <m:r>
                <a:rPr lang="es-ES" sz="1300" i="1" kern="1200" smtClean="0">
                  <a:latin typeface="Cambria Math" panose="02040503050406030204" pitchFamily="18" charset="0"/>
                  <a:ea typeface="Cambria Math" panose="02040503050406030204" pitchFamily="18" charset="0"/>
                </a:rPr>
                <m:t>℃</m:t>
              </m:r>
              <m:r>
                <a:rPr lang="es-ES" sz="1300" b="0" i="1" kern="1200" smtClean="0">
                  <a:latin typeface="Cambria Math" panose="02040503050406030204" pitchFamily="18" charset="0"/>
                  <a:ea typeface="Cambria Math" panose="02040503050406030204" pitchFamily="18" charset="0"/>
                </a:rPr>
                <m:t> </m:t>
              </m:r>
            </m:oMath>
          </a14:m>
          <a:endParaRPr lang="es-ES" sz="1300" kern="1200" dirty="0"/>
        </a:p>
        <a:p>
          <a:pPr lvl="0" algn="l" defTabSz="577850">
            <a:lnSpc>
              <a:spcPct val="90000"/>
            </a:lnSpc>
            <a:spcBef>
              <a:spcPct val="0"/>
            </a:spcBef>
            <a:spcAft>
              <a:spcPct val="35000"/>
            </a:spcAft>
          </a:pPr>
          <a:r>
            <a:rPr lang="es-ES" sz="1300" kern="1200" dirty="0" smtClean="0"/>
            <a:t>Aplicación: Refrigeración/Calefacción ambiental, tratamientos químicos , refrigeración de motores de combustión interna.</a:t>
          </a:r>
          <a:endParaRPr lang="es-ES" sz="1300" kern="1200" dirty="0"/>
        </a:p>
      </dsp:txBody>
      <dsp:txXfrm>
        <a:off x="1346791" y="0"/>
        <a:ext cx="4749208" cy="1275913"/>
      </dsp:txXfrm>
    </dsp:sp>
    <dsp:sp modelId="{C5118127-7605-451C-990C-6D6601879D08}">
      <dsp:nvSpPr>
        <dsp:cNvPr id="0" name=""/>
        <dsp:cNvSpPr/>
      </dsp:nvSpPr>
      <dsp:spPr>
        <a:xfrm>
          <a:off x="127591" y="127591"/>
          <a:ext cx="1219200" cy="10207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0" b="-9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CF5BC-C4CF-42DF-90EC-3DB29AA44435}">
      <dsp:nvSpPr>
        <dsp:cNvPr id="0" name=""/>
        <dsp:cNvSpPr/>
      </dsp:nvSpPr>
      <dsp:spPr>
        <a:xfrm>
          <a:off x="0" y="1403504"/>
          <a:ext cx="6096000" cy="12759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ALTERNATIVA E (ITC . Tipo espiral)</a:t>
          </a:r>
          <a:endParaRPr lang="es-ES" sz="1300" kern="1200" dirty="0"/>
        </a:p>
        <a:p>
          <a:pPr marL="57150" lvl="1" indent="-57150" algn="l" defTabSz="444500">
            <a:lnSpc>
              <a:spcPct val="90000"/>
            </a:lnSpc>
            <a:spcBef>
              <a:spcPct val="0"/>
            </a:spcBef>
            <a:spcAft>
              <a:spcPct val="15000"/>
            </a:spcAft>
            <a:buChar char="••"/>
          </a:pPr>
          <a:r>
            <a:rPr lang="es-ES" sz="1000" kern="1200" dirty="0" smtClean="0"/>
            <a:t>Trabajan a presiones </a:t>
          </a:r>
          <a:r>
            <a:rPr lang="es-EC" sz="1000" kern="1200" dirty="0" smtClean="0"/>
            <a:t>&lt;400 PSI</a:t>
          </a:r>
          <a:endParaRPr lang="es-ES" sz="1000" kern="1200" dirty="0"/>
        </a:p>
        <a:p>
          <a:pPr marL="57150" lvl="1" indent="-57150" algn="l" defTabSz="444500">
            <a:lnSpc>
              <a:spcPct val="90000"/>
            </a:lnSpc>
            <a:spcBef>
              <a:spcPct val="0"/>
            </a:spcBef>
            <a:spcAft>
              <a:spcPct val="15000"/>
            </a:spcAft>
            <a:buChar char="••"/>
          </a:pPr>
          <a:r>
            <a:rPr lang="es-ES" sz="1000" kern="1200" dirty="0" smtClean="0"/>
            <a:t>Tmáx. Operación :450 </a:t>
          </a:r>
          <a14:m xmlns:a14="http://schemas.microsoft.com/office/drawing/2010/main">
            <m:oMath xmlns:m="http://schemas.openxmlformats.org/officeDocument/2006/math">
              <m:r>
                <a:rPr lang="es-ES" sz="1000" i="1" kern="1200" smtClean="0">
                  <a:latin typeface="Cambria Math" panose="02040503050406030204" pitchFamily="18" charset="0"/>
                  <a:ea typeface="Cambria Math" panose="02040503050406030204" pitchFamily="18" charset="0"/>
                </a:rPr>
                <m:t>℃</m:t>
              </m:r>
              <m:r>
                <a:rPr lang="es-ES" sz="1000" b="0" i="1" kern="1200" smtClean="0">
                  <a:latin typeface="Cambria Math" panose="02040503050406030204" pitchFamily="18" charset="0"/>
                  <a:ea typeface="Cambria Math" panose="02040503050406030204" pitchFamily="18" charset="0"/>
                </a:rPr>
                <m:t> </m:t>
              </m:r>
            </m:oMath>
          </a14:m>
          <a:endParaRPr lang="es-ES" sz="1000" kern="1200" dirty="0"/>
        </a:p>
        <a:p>
          <a:pPr marL="57150" lvl="1" indent="-57150" algn="l" defTabSz="444500">
            <a:lnSpc>
              <a:spcPct val="90000"/>
            </a:lnSpc>
            <a:spcBef>
              <a:spcPct val="0"/>
            </a:spcBef>
            <a:spcAft>
              <a:spcPct val="15000"/>
            </a:spcAft>
            <a:buChar char="••"/>
          </a:pPr>
          <a:r>
            <a:rPr lang="es-ES" sz="1000" kern="1200" dirty="0" smtClean="0"/>
            <a:t>Aplicación: Industria de proceso  (calentadores, evaporadores, enfriadores); Industria petrolera (desalineación de crudo separación de emulsiones).                                                   </a:t>
          </a:r>
          <a:endParaRPr lang="es-ES" sz="1000" kern="1200" dirty="0"/>
        </a:p>
        <a:p>
          <a:pPr marL="57150" lvl="1" indent="-57150" algn="l" defTabSz="444500">
            <a:lnSpc>
              <a:spcPct val="90000"/>
            </a:lnSpc>
            <a:spcBef>
              <a:spcPct val="0"/>
            </a:spcBef>
            <a:spcAft>
              <a:spcPct val="15000"/>
            </a:spcAft>
            <a:buChar char="••"/>
          </a:pPr>
          <a:endParaRPr lang="es-ES" sz="1000" kern="1200" dirty="0"/>
        </a:p>
      </dsp:txBody>
      <dsp:txXfrm>
        <a:off x="1346791" y="1403504"/>
        <a:ext cx="4749208" cy="1275913"/>
      </dsp:txXfrm>
    </dsp:sp>
    <dsp:sp modelId="{884488C4-BBB4-4AB6-A947-B489621A40C1}">
      <dsp:nvSpPr>
        <dsp:cNvPr id="0" name=""/>
        <dsp:cNvSpPr/>
      </dsp:nvSpPr>
      <dsp:spPr>
        <a:xfrm>
          <a:off x="127591" y="1531095"/>
          <a:ext cx="1219200" cy="102073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046" t="-53588" r="4046" b="-5641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2D184-6D63-4A48-BED3-5DE9DA79FF63}">
      <dsp:nvSpPr>
        <dsp:cNvPr id="0" name=""/>
        <dsp:cNvSpPr/>
      </dsp:nvSpPr>
      <dsp:spPr>
        <a:xfrm>
          <a:off x="2725844" y="2243"/>
          <a:ext cx="2739655" cy="56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Calor a través de las paredes</a:t>
          </a:r>
          <a:endParaRPr lang="es-ES" sz="1300" kern="1200" dirty="0"/>
        </a:p>
      </dsp:txBody>
      <dsp:txXfrm>
        <a:off x="3127057" y="84350"/>
        <a:ext cx="1937229" cy="396449"/>
      </dsp:txXfrm>
    </dsp:sp>
    <dsp:sp modelId="{1319C5A3-EAD0-499C-9418-284EB8BF01C6}">
      <dsp:nvSpPr>
        <dsp:cNvPr id="0" name=""/>
        <dsp:cNvSpPr/>
      </dsp:nvSpPr>
      <dsp:spPr>
        <a:xfrm>
          <a:off x="3933080" y="608433"/>
          <a:ext cx="325185" cy="3251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3976183" y="732784"/>
        <a:ext cx="238979" cy="76483"/>
      </dsp:txXfrm>
    </dsp:sp>
    <dsp:sp modelId="{61C91949-3B42-427A-B532-8FDEDB1F5B4F}">
      <dsp:nvSpPr>
        <dsp:cNvPr id="0" name=""/>
        <dsp:cNvSpPr/>
      </dsp:nvSpPr>
      <dsp:spPr>
        <a:xfrm>
          <a:off x="2734243" y="979144"/>
          <a:ext cx="2722858" cy="56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Calor a través del techo</a:t>
          </a:r>
          <a:endParaRPr lang="es-ES" sz="1300" kern="1200" dirty="0"/>
        </a:p>
      </dsp:txBody>
      <dsp:txXfrm>
        <a:off x="3132996" y="1061251"/>
        <a:ext cx="1925352" cy="396449"/>
      </dsp:txXfrm>
    </dsp:sp>
    <dsp:sp modelId="{F392FADD-CB37-442A-BD80-B77EBEB2C8C7}">
      <dsp:nvSpPr>
        <dsp:cNvPr id="0" name=""/>
        <dsp:cNvSpPr/>
      </dsp:nvSpPr>
      <dsp:spPr>
        <a:xfrm>
          <a:off x="3933080" y="1585333"/>
          <a:ext cx="325185" cy="3251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3976183" y="1709684"/>
        <a:ext cx="238979" cy="76483"/>
      </dsp:txXfrm>
    </dsp:sp>
    <dsp:sp modelId="{8E3E8C1F-E4CC-4DD3-9051-13E37153CA97}">
      <dsp:nvSpPr>
        <dsp:cNvPr id="0" name=""/>
        <dsp:cNvSpPr/>
      </dsp:nvSpPr>
      <dsp:spPr>
        <a:xfrm>
          <a:off x="2678549" y="1956044"/>
          <a:ext cx="2834245" cy="56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Calor a través del vidrio</a:t>
          </a:r>
          <a:endParaRPr lang="es-ES" sz="1300" kern="1200" dirty="0"/>
        </a:p>
      </dsp:txBody>
      <dsp:txXfrm>
        <a:off x="3093615" y="2038151"/>
        <a:ext cx="2004113" cy="396449"/>
      </dsp:txXfrm>
    </dsp:sp>
    <dsp:sp modelId="{BE52D1AF-60AD-4731-82C0-ACEA7631F586}">
      <dsp:nvSpPr>
        <dsp:cNvPr id="0" name=""/>
        <dsp:cNvSpPr/>
      </dsp:nvSpPr>
      <dsp:spPr>
        <a:xfrm>
          <a:off x="3933080" y="2562234"/>
          <a:ext cx="325185" cy="3251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3976183" y="2686585"/>
        <a:ext cx="238979" cy="76483"/>
      </dsp:txXfrm>
    </dsp:sp>
    <dsp:sp modelId="{17195317-87C9-424F-A432-6453509C99EC}">
      <dsp:nvSpPr>
        <dsp:cNvPr id="0" name=""/>
        <dsp:cNvSpPr/>
      </dsp:nvSpPr>
      <dsp:spPr>
        <a:xfrm>
          <a:off x="2784961" y="2932945"/>
          <a:ext cx="2621422" cy="56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Cargas de calor internas</a:t>
          </a:r>
          <a:endParaRPr lang="es-ES" sz="1300" kern="1200" dirty="0"/>
        </a:p>
      </dsp:txBody>
      <dsp:txXfrm>
        <a:off x="3168859" y="3015052"/>
        <a:ext cx="1853626" cy="396449"/>
      </dsp:txXfrm>
    </dsp:sp>
    <dsp:sp modelId="{027BB22C-7FB2-463F-8B49-7BD80D36F522}">
      <dsp:nvSpPr>
        <dsp:cNvPr id="0" name=""/>
        <dsp:cNvSpPr/>
      </dsp:nvSpPr>
      <dsp:spPr>
        <a:xfrm>
          <a:off x="3933080" y="3539134"/>
          <a:ext cx="325185" cy="3251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3976183" y="3663485"/>
        <a:ext cx="238979" cy="76483"/>
      </dsp:txXfrm>
    </dsp:sp>
    <dsp:sp modelId="{CCEBE1DF-5EF2-4733-A343-7415B33CD6FC}">
      <dsp:nvSpPr>
        <dsp:cNvPr id="0" name=""/>
        <dsp:cNvSpPr/>
      </dsp:nvSpPr>
      <dsp:spPr>
        <a:xfrm>
          <a:off x="2769713" y="3909845"/>
          <a:ext cx="2651917" cy="56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Carga de calor por ventilación</a:t>
          </a:r>
          <a:endParaRPr lang="es-ES" sz="1300" kern="1200" dirty="0"/>
        </a:p>
      </dsp:txBody>
      <dsp:txXfrm>
        <a:off x="3158077" y="3991952"/>
        <a:ext cx="1875189" cy="396449"/>
      </dsp:txXfrm>
    </dsp:sp>
    <dsp:sp modelId="{6FF44D56-4391-45A8-A35A-FA10132B53BC}">
      <dsp:nvSpPr>
        <dsp:cNvPr id="0" name=""/>
        <dsp:cNvSpPr/>
      </dsp:nvSpPr>
      <dsp:spPr>
        <a:xfrm>
          <a:off x="5596894" y="2132093"/>
          <a:ext cx="178291" cy="2085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5596894" y="2173806"/>
        <a:ext cx="124804" cy="125140"/>
      </dsp:txXfrm>
    </dsp:sp>
    <dsp:sp modelId="{29E7A9F0-EA81-4B38-BE16-FF8B3224FB7A}">
      <dsp:nvSpPr>
        <dsp:cNvPr id="0" name=""/>
        <dsp:cNvSpPr/>
      </dsp:nvSpPr>
      <dsp:spPr>
        <a:xfrm>
          <a:off x="5849193" y="1675712"/>
          <a:ext cx="1121327" cy="1121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Calor necesario </a:t>
          </a:r>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1400" i="1" kern="1200" smtClean="0">
                        <a:latin typeface="Cambria Math" panose="02040503050406030204" pitchFamily="18" charset="0"/>
                      </a:rPr>
                    </m:ctrlPr>
                  </m:sSubPr>
                  <m:e>
                    <m:r>
                      <a:rPr lang="es-ES" sz="1400" b="0" i="1" kern="1200" smtClean="0">
                        <a:latin typeface="Cambria Math" panose="02040503050406030204" pitchFamily="18" charset="0"/>
                      </a:rPr>
                      <m:t>𝑄</m:t>
                    </m:r>
                  </m:e>
                  <m:sub>
                    <m:r>
                      <a:rPr lang="es-ES" sz="1400" b="0" i="1" kern="1200" smtClean="0">
                        <a:latin typeface="Cambria Math" panose="02040503050406030204" pitchFamily="18" charset="0"/>
                      </a:rPr>
                      <m:t>𝑁</m:t>
                    </m:r>
                  </m:sub>
                </m:sSub>
              </m:oMath>
            </m:oMathPara>
          </a14:m>
          <a:endParaRPr lang="es-ES" sz="1400" kern="1200" dirty="0" smtClean="0"/>
        </a:p>
      </dsp:txBody>
      <dsp:txXfrm>
        <a:off x="6013408" y="1839927"/>
        <a:ext cx="792897" cy="7928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E88B3-1A75-4BF0-ACB8-2BE81C9E6315}">
      <dsp:nvSpPr>
        <dsp:cNvPr id="0" name=""/>
        <dsp:cNvSpPr/>
      </dsp:nvSpPr>
      <dsp:spPr>
        <a:xfrm>
          <a:off x="0" y="164761"/>
          <a:ext cx="8128000" cy="1285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1C45D-2CBB-4A7F-8EE8-0B283C342521}">
      <dsp:nvSpPr>
        <dsp:cNvPr id="0" name=""/>
        <dsp:cNvSpPr/>
      </dsp:nvSpPr>
      <dsp:spPr>
        <a:xfrm>
          <a:off x="386953" y="24206"/>
          <a:ext cx="7739054" cy="89331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_tradnl" sz="2000" kern="1200" dirty="0" smtClean="0">
              <a:latin typeface="Arial" panose="020B0604020202020204" pitchFamily="34" charset="0"/>
              <a:cs typeface="Arial" panose="020B0604020202020204" pitchFamily="34" charset="0"/>
            </a:rPr>
            <a:t>Realizar el balance térmico para una vivienda rural </a:t>
          </a:r>
          <a:r>
            <a:rPr lang="es-EC" sz="2000" kern="1200" dirty="0">
              <a:latin typeface="Arial" panose="020B0604020202020204" pitchFamily="34" charset="0"/>
              <a:cs typeface="Arial" panose="020B0604020202020204" pitchFamily="34" charset="0"/>
            </a:rPr>
            <a:t>de 54 </a:t>
          </a:r>
          <a14:m xmlns:a14="http://schemas.microsoft.com/office/drawing/2010/main">
            <m:oMath xmlns:m="http://schemas.openxmlformats.org/officeDocument/2006/math">
              <m:sSup>
                <m:sSupPr>
                  <m:ctrlPr>
                    <a:rPr lang="es-ES" sz="2000" i="1" kern="1200">
                      <a:latin typeface="Cambria Math" panose="02040503050406030204" pitchFamily="18" charset="0"/>
                    </a:rPr>
                  </m:ctrlPr>
                </m:sSupPr>
                <m:e>
                  <m:r>
                    <a:rPr lang="es-EC" sz="2000" i="1" kern="1200">
                      <a:latin typeface="Cambria Math" panose="02040503050406030204" pitchFamily="18" charset="0"/>
                    </a:rPr>
                    <m:t>𝑚</m:t>
                  </m:r>
                </m:e>
                <m:sup>
                  <m:r>
                    <a:rPr lang="es-EC" sz="2000" i="1" kern="1200">
                      <a:latin typeface="Cambria Math" panose="02040503050406030204" pitchFamily="18" charset="0"/>
                    </a:rPr>
                    <m:t>2</m:t>
                  </m:r>
                </m:sup>
              </m:sSup>
            </m:oMath>
          </a14:m>
          <a:r>
            <a:rPr lang="es-EC" sz="2000" kern="1200" dirty="0" smtClean="0">
              <a:latin typeface="Arial" panose="020B0604020202020204" pitchFamily="34" charset="0"/>
              <a:cs typeface="Arial" panose="020B0604020202020204" pitchFamily="34" charset="0"/>
            </a:rPr>
            <a:t> </a:t>
          </a:r>
          <a:r>
            <a:rPr lang="es-ES_tradnl" sz="2000" kern="1200" dirty="0" smtClean="0">
              <a:latin typeface="Arial" panose="020B0604020202020204" pitchFamily="34" charset="0"/>
              <a:cs typeface="Arial" panose="020B0604020202020204" pitchFamily="34" charset="0"/>
            </a:rPr>
            <a:t>que brinde confort a sus habitantes.</a:t>
          </a:r>
          <a:endParaRPr lang="es-ES" sz="2000" kern="1200" dirty="0">
            <a:latin typeface="Arial" panose="020B0604020202020204" pitchFamily="34" charset="0"/>
            <a:cs typeface="Arial" panose="020B0604020202020204" pitchFamily="34" charset="0"/>
          </a:endParaRPr>
        </a:p>
      </dsp:txBody>
      <dsp:txXfrm>
        <a:off x="430561" y="67814"/>
        <a:ext cx="7651838" cy="806099"/>
      </dsp:txXfrm>
    </dsp:sp>
    <dsp:sp modelId="{925B601B-9433-485F-8E97-1F8E46130604}">
      <dsp:nvSpPr>
        <dsp:cNvPr id="0" name=""/>
        <dsp:cNvSpPr/>
      </dsp:nvSpPr>
      <dsp:spPr>
        <a:xfrm>
          <a:off x="0" y="1979071"/>
          <a:ext cx="8128000" cy="1285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9E5D0-07A5-4389-8D88-ACE801897BFD}">
      <dsp:nvSpPr>
        <dsp:cNvPr id="0" name=""/>
        <dsp:cNvSpPr/>
      </dsp:nvSpPr>
      <dsp:spPr>
        <a:xfrm>
          <a:off x="381733" y="1394674"/>
          <a:ext cx="7739054" cy="100647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S_tradnl" sz="2000" kern="1200" dirty="0" smtClean="0">
              <a:latin typeface="Arial" panose="020B0604020202020204" pitchFamily="34" charset="0"/>
              <a:cs typeface="Arial" panose="020B0604020202020204" pitchFamily="34" charset="0"/>
            </a:rPr>
            <a:t>Determinar los parámetros característicos del intercambiador de calor</a:t>
          </a:r>
          <a:r>
            <a:rPr lang="es-ES_tradnl" sz="1800" kern="1200" dirty="0" smtClean="0">
              <a:latin typeface="Arial" panose="020B0604020202020204" pitchFamily="34" charset="0"/>
              <a:cs typeface="Arial" panose="020B0604020202020204" pitchFamily="34" charset="0"/>
            </a:rPr>
            <a:t>.</a:t>
          </a:r>
          <a:endParaRPr lang="es-ES" sz="1800" kern="1200" dirty="0">
            <a:latin typeface="Arial" panose="020B0604020202020204" pitchFamily="34" charset="0"/>
            <a:cs typeface="Arial" panose="020B0604020202020204" pitchFamily="34" charset="0"/>
          </a:endParaRPr>
        </a:p>
      </dsp:txBody>
      <dsp:txXfrm>
        <a:off x="430865" y="1443806"/>
        <a:ext cx="7640790" cy="908206"/>
      </dsp:txXfrm>
    </dsp:sp>
    <dsp:sp modelId="{9689AAC9-06CA-4261-AEA4-8CA408DC8A3D}">
      <dsp:nvSpPr>
        <dsp:cNvPr id="0" name=""/>
        <dsp:cNvSpPr/>
      </dsp:nvSpPr>
      <dsp:spPr>
        <a:xfrm>
          <a:off x="0" y="3462902"/>
          <a:ext cx="8128000" cy="111333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7C996-8994-4D0D-8C4F-A7A46FDE2BD3}">
      <dsp:nvSpPr>
        <dsp:cNvPr id="0" name=""/>
        <dsp:cNvSpPr/>
      </dsp:nvSpPr>
      <dsp:spPr>
        <a:xfrm>
          <a:off x="405418" y="2591480"/>
          <a:ext cx="7722581" cy="651784"/>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Realizar pruebas de funcionamiento.</a:t>
          </a:r>
          <a:endParaRPr lang="es-ES" sz="2000" kern="1200" dirty="0">
            <a:latin typeface="Arial" panose="020B0604020202020204" pitchFamily="34" charset="0"/>
            <a:cs typeface="Arial" panose="020B0604020202020204" pitchFamily="34" charset="0"/>
          </a:endParaRPr>
        </a:p>
      </dsp:txBody>
      <dsp:txXfrm>
        <a:off x="437235" y="2623297"/>
        <a:ext cx="7658947" cy="5881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1310A-5B8A-4D75-A001-03E07E1D63FC}">
      <dsp:nvSpPr>
        <dsp:cNvPr id="0" name=""/>
        <dsp:cNvSpPr/>
      </dsp:nvSpPr>
      <dsp:spPr>
        <a:xfrm>
          <a:off x="0" y="0"/>
          <a:ext cx="2942153" cy="503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Características de aspiración</a:t>
          </a:r>
          <a:endParaRPr lang="es-ES" sz="1400" kern="1200" dirty="0"/>
        </a:p>
      </dsp:txBody>
      <dsp:txXfrm>
        <a:off x="0" y="0"/>
        <a:ext cx="2942153" cy="5037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6458E-EB7C-48A5-AD93-7021B181B4C2}" type="datetimeFigureOut">
              <a:rPr lang="es-EC" smtClean="0"/>
              <a:t>04/02/2016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03DA2-6652-47B0-87AD-D679BAC847D0}" type="slidenum">
              <a:rPr lang="es-EC" smtClean="0"/>
              <a:t>‹Nº›</a:t>
            </a:fld>
            <a:endParaRPr lang="es-EC"/>
          </a:p>
        </p:txBody>
      </p:sp>
    </p:spTree>
    <p:extLst>
      <p:ext uri="{BB962C8B-B14F-4D97-AF65-F5344CB8AC3E}">
        <p14:creationId xmlns:p14="http://schemas.microsoft.com/office/powerpoint/2010/main" val="177455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2</a:t>
            </a:fld>
            <a:endParaRPr lang="es-EC"/>
          </a:p>
        </p:txBody>
      </p:sp>
    </p:spTree>
    <p:extLst>
      <p:ext uri="{BB962C8B-B14F-4D97-AF65-F5344CB8AC3E}">
        <p14:creationId xmlns:p14="http://schemas.microsoft.com/office/powerpoint/2010/main" val="111263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lvl="0"/>
                <a:r>
                  <a:rPr lang="es-EC" sz="1200" b="1" i="1" kern="1200" dirty="0" err="1" smtClean="0">
                    <a:solidFill>
                      <a:schemeClr val="tx1"/>
                    </a:solidFill>
                    <a:effectLst/>
                    <a:latin typeface="+mn-lt"/>
                    <a:ea typeface="+mn-ea"/>
                    <a:cs typeface="+mn-cs"/>
                  </a:rPr>
                  <a:t>Calefaccion</a:t>
                </a:r>
                <a:r>
                  <a:rPr lang="es-EC" sz="1200" b="1" i="1" kern="1200" dirty="0" smtClean="0">
                    <a:solidFill>
                      <a:schemeClr val="tx1"/>
                    </a:solidFill>
                    <a:effectLst/>
                    <a:latin typeface="+mn-lt"/>
                    <a:ea typeface="+mn-ea"/>
                    <a:cs typeface="+mn-cs"/>
                  </a:rPr>
                  <a:t>: sistema de climatización</a:t>
                </a:r>
                <a:r>
                  <a:rPr lang="es-EC" sz="1200" b="1" i="1" kern="1200" baseline="0" dirty="0" smtClean="0">
                    <a:solidFill>
                      <a:schemeClr val="tx1"/>
                    </a:solidFill>
                    <a:effectLst/>
                    <a:latin typeface="+mn-lt"/>
                    <a:ea typeface="+mn-ea"/>
                    <a:cs typeface="+mn-cs"/>
                  </a:rPr>
                  <a:t> </a:t>
                </a:r>
                <a:endParaRPr lang="es-EC" sz="1200" b="1" i="1" kern="1200" dirty="0" smtClean="0">
                  <a:solidFill>
                    <a:schemeClr val="tx1"/>
                  </a:solidFill>
                  <a:effectLst/>
                  <a:latin typeface="+mn-lt"/>
                  <a:ea typeface="+mn-ea"/>
                  <a:cs typeface="+mn-cs"/>
                </a:endParaRPr>
              </a:p>
              <a:p>
                <a:pPr lvl="0"/>
                <a:r>
                  <a:rPr lang="es-EC" sz="1200" b="1" i="1" kern="1200" dirty="0" smtClean="0">
                    <a:solidFill>
                      <a:schemeClr val="tx1"/>
                    </a:solidFill>
                    <a:effectLst/>
                    <a:latin typeface="+mn-lt"/>
                    <a:ea typeface="+mn-ea"/>
                    <a:cs typeface="+mn-cs"/>
                  </a:rPr>
                  <a:t>Calefacción por agua caliente:</a:t>
                </a:r>
                <a:endParaRPr lang="es-ES"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Son sistemas en los que se utiliza agua  caliente para transportar calor a través de tuberías con circuitos de retorno y antiretorno hacia la zona que se desea calentar.</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caldera de agua puede generar calor a temperaturas máximas de funcionamiento de 80</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a 90</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en este sistema se aprovecha ventajosamente el elevado calor específico del agua.</a:t>
                </a:r>
                <a:endParaRPr lang="es-ES" sz="1200" kern="1200" dirty="0">
                  <a:solidFill>
                    <a:schemeClr val="tx1"/>
                  </a:solidFill>
                  <a:effectLst/>
                  <a:latin typeface="+mn-lt"/>
                  <a:ea typeface="+mn-ea"/>
                  <a:cs typeface="+mn-cs"/>
                </a:endParaRPr>
              </a:p>
              <a:p>
                <a:endParaRPr lang="es-ES" dirty="0"/>
              </a:p>
            </p:txBody>
          </p:sp>
        </mc:Choice>
        <mc:Fallback xmlns="">
          <p:sp>
            <p:nvSpPr>
              <p:cNvPr id="3" name="Marcador de notas 2"/>
              <p:cNvSpPr>
                <a:spLocks noGrp="1"/>
              </p:cNvSpPr>
              <p:nvPr>
                <p:ph type="body" idx="1"/>
              </p:nvPr>
            </p:nvSpPr>
            <p:spPr/>
            <p:txBody>
              <a:bodyPr/>
              <a:lstStyle/>
              <a:p>
                <a:pPr lvl="0"/>
                <a:r>
                  <a:rPr lang="es-EC" sz="1200" b="1" i="1" kern="1200" dirty="0" smtClean="0">
                    <a:solidFill>
                      <a:schemeClr val="tx1"/>
                    </a:solidFill>
                    <a:effectLst/>
                    <a:latin typeface="+mn-lt"/>
                    <a:ea typeface="+mn-ea"/>
                    <a:cs typeface="+mn-cs"/>
                  </a:rPr>
                  <a:t>Calefacción por agua caliente:</a:t>
                </a:r>
                <a:endParaRPr lang="es-ES"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Son sistemas en los que se utiliza agua  caliente para transportar calor a través de tuberías con circuitos de retorno y antiretorno hacia la zona que se desea calentar.</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caldera de agua puede generar calor a temperaturas máximas de funcionamiento de 80</a:t>
                </a:r>
                <a:r>
                  <a:rPr lang="es-EC" sz="120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a 90</a:t>
                </a:r>
                <a:r>
                  <a:rPr lang="es-EC" sz="120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en este sistema se aprovecha ventajosamente el elevado calor específico del agua.</a:t>
                </a:r>
                <a:endParaRPr lang="es-ES" sz="1200" kern="1200" dirty="0">
                  <a:solidFill>
                    <a:schemeClr val="tx1"/>
                  </a:solidFill>
                  <a:effectLst/>
                  <a:latin typeface="+mn-lt"/>
                  <a:ea typeface="+mn-ea"/>
                  <a:cs typeface="+mn-cs"/>
                </a:endParaRPr>
              </a:p>
              <a:p>
                <a:endParaRPr lang="es-ES" dirty="0"/>
              </a:p>
            </p:txBody>
          </p:sp>
        </mc:Fallback>
      </mc:AlternateContent>
      <p:sp>
        <p:nvSpPr>
          <p:cNvPr id="4" name="Marcador de número de diapositiva 3"/>
          <p:cNvSpPr>
            <a:spLocks noGrp="1"/>
          </p:cNvSpPr>
          <p:nvPr>
            <p:ph type="sldNum" sz="quarter" idx="10"/>
          </p:nvPr>
        </p:nvSpPr>
        <p:spPr/>
        <p:txBody>
          <a:bodyPr/>
          <a:lstStyle/>
          <a:p>
            <a:fld id="{E5203DA2-6652-47B0-87AD-D679BAC847D0}" type="slidenum">
              <a:rPr lang="es-EC" smtClean="0"/>
              <a:t>6</a:t>
            </a:fld>
            <a:endParaRPr lang="es-EC"/>
          </a:p>
        </p:txBody>
      </p:sp>
    </p:spTree>
    <p:extLst>
      <p:ext uri="{BB962C8B-B14F-4D97-AF65-F5344CB8AC3E}">
        <p14:creationId xmlns:p14="http://schemas.microsoft.com/office/powerpoint/2010/main" val="390785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define el confort térmico como el bienestar físico del individuo cuando las condiciones de temperatura, humedad y movimiento del aire son favorables a la actividad que está desarrollando.</a:t>
            </a:r>
          </a:p>
          <a:p>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7</a:t>
            </a:fld>
            <a:endParaRPr lang="es-EC"/>
          </a:p>
        </p:txBody>
      </p:sp>
    </p:spTree>
    <p:extLst>
      <p:ext uri="{BB962C8B-B14F-4D97-AF65-F5344CB8AC3E}">
        <p14:creationId xmlns:p14="http://schemas.microsoft.com/office/powerpoint/2010/main" val="24047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Esta energía es producida por los cambios en las configuraciones electrónicas de los átomos o moléculas constitutivos y transportada por ondas electromagnéticas o fotones, por lo recibe el nombre de </a:t>
            </a:r>
            <a:r>
              <a:rPr lang="es-EC" sz="1200" b="1" i="1" kern="1200" dirty="0" smtClean="0">
                <a:solidFill>
                  <a:schemeClr val="tx1"/>
                </a:solidFill>
                <a:effectLst/>
                <a:latin typeface="+mn-lt"/>
                <a:ea typeface="+mn-ea"/>
                <a:cs typeface="+mn-cs"/>
              </a:rPr>
              <a:t>radiación electromagnética</a:t>
            </a:r>
            <a:r>
              <a:rPr lang="es-EC" sz="1200" kern="1200" dirty="0" smtClean="0">
                <a:solidFill>
                  <a:schemeClr val="tx1"/>
                </a:solidFill>
                <a:effectLst/>
                <a:latin typeface="+mn-lt"/>
                <a:ea typeface="+mn-ea"/>
                <a:cs typeface="+mn-cs"/>
              </a:rPr>
              <a:t>. </a:t>
            </a:r>
          </a:p>
          <a:p>
            <a:pPr lvl="0"/>
            <a:r>
              <a:rPr lang="es-ES" dirty="0" smtClean="0"/>
              <a:t>El movimiento del fluido es provocado por la</a:t>
            </a:r>
          </a:p>
          <a:p>
            <a:pPr lvl="0"/>
            <a:r>
              <a:rPr lang="es-ES" dirty="0" smtClean="0"/>
              <a:t>diferencia de densidades asociada a la variación espacial de la</a:t>
            </a:r>
          </a:p>
          <a:p>
            <a:pPr lvl="0"/>
            <a:r>
              <a:rPr lang="es-ES" dirty="0" smtClean="0"/>
              <a:t>temperatura en presencia de un campo gravitacional</a:t>
            </a:r>
          </a:p>
          <a:p>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12</a:t>
            </a:fld>
            <a:endParaRPr lang="es-EC"/>
          </a:p>
        </p:txBody>
      </p:sp>
    </p:spTree>
    <p:extLst>
      <p:ext uri="{BB962C8B-B14F-4D97-AF65-F5344CB8AC3E}">
        <p14:creationId xmlns:p14="http://schemas.microsoft.com/office/powerpoint/2010/main" val="286247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14</a:t>
            </a:fld>
            <a:endParaRPr lang="es-EC"/>
          </a:p>
        </p:txBody>
      </p:sp>
    </p:spTree>
    <p:extLst>
      <p:ext uri="{BB962C8B-B14F-4D97-AF65-F5344CB8AC3E}">
        <p14:creationId xmlns:p14="http://schemas.microsoft.com/office/powerpoint/2010/main" val="14795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Haltura</a:t>
            </a:r>
            <a:r>
              <a:rPr lang="es-ES" baseline="0" dirty="0" smtClean="0"/>
              <a:t> manométrica: Altura total de elevación del </a:t>
            </a:r>
            <a:r>
              <a:rPr lang="es-ES" baseline="0" dirty="0" err="1" smtClean="0"/>
              <a:t>lìquido</a:t>
            </a:r>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32</a:t>
            </a:fld>
            <a:endParaRPr lang="es-EC"/>
          </a:p>
        </p:txBody>
      </p:sp>
    </p:spTree>
    <p:extLst>
      <p:ext uri="{BB962C8B-B14F-4D97-AF65-F5344CB8AC3E}">
        <p14:creationId xmlns:p14="http://schemas.microsoft.com/office/powerpoint/2010/main" val="341039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CFM PIE CUBICO POR MINUTO 1 M3/s EQUIVALE A 2118.8 CFM    1207cfm</a:t>
            </a:r>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38</a:t>
            </a:fld>
            <a:endParaRPr lang="es-EC"/>
          </a:p>
        </p:txBody>
      </p:sp>
    </p:spTree>
    <p:extLst>
      <p:ext uri="{BB962C8B-B14F-4D97-AF65-F5344CB8AC3E}">
        <p14:creationId xmlns:p14="http://schemas.microsoft.com/office/powerpoint/2010/main" val="4193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55</a:t>
            </a:fld>
            <a:endParaRPr lang="es-EC"/>
          </a:p>
        </p:txBody>
      </p:sp>
    </p:spTree>
    <p:extLst>
      <p:ext uri="{BB962C8B-B14F-4D97-AF65-F5344CB8AC3E}">
        <p14:creationId xmlns:p14="http://schemas.microsoft.com/office/powerpoint/2010/main" val="344524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83</a:t>
            </a:fld>
            <a:endParaRPr lang="es-EC"/>
          </a:p>
        </p:txBody>
      </p:sp>
    </p:spTree>
    <p:extLst>
      <p:ext uri="{BB962C8B-B14F-4D97-AF65-F5344CB8AC3E}">
        <p14:creationId xmlns:p14="http://schemas.microsoft.com/office/powerpoint/2010/main" val="161619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942342148"/>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275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601308155"/>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99726476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1287686667"/>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72241738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2783618450"/>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7306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a:solidFill>
                  <a:prstClr val="black"/>
                </a:solidFill>
              </a:rPr>
              <a:pPr/>
              <a:t>04/02/2016</a:t>
            </a:fld>
            <a:endParaRPr lang="es-E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solidFill>
                  <a:prstClr val="black"/>
                </a:solidFill>
              </a:rPr>
              <a:t>Ing. Alejandro Chacón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35985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2129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7.xml"/><Relationship Id="rId11" Type="http://schemas.openxmlformats.org/officeDocument/2006/relationships/image" Target="../media/image5.png"/><Relationship Id="rId5" Type="http://schemas.openxmlformats.org/officeDocument/2006/relationships/diagramColors" Target="../diagrams/colors7.xml"/><Relationship Id="rId10" Type="http://schemas.openxmlformats.org/officeDocument/2006/relationships/image" Target="../media/image13.png"/><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9.xml"/><Relationship Id="rId11" Type="http://schemas.openxmlformats.org/officeDocument/2006/relationships/image" Target="../media/image5.png"/><Relationship Id="rId5" Type="http://schemas.openxmlformats.org/officeDocument/2006/relationships/diagramLayout" Target="../diagrams/layout9.xml"/><Relationship Id="rId10" Type="http://schemas.openxmlformats.org/officeDocument/2006/relationships/image" Target="../media/image27.png"/><Relationship Id="rId4" Type="http://schemas.openxmlformats.org/officeDocument/2006/relationships/diagramData" Target="../diagrams/data10.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5.png"/><Relationship Id="rId3" Type="http://schemas.openxmlformats.org/officeDocument/2006/relationships/image" Target="../media/image132.png"/><Relationship Id="rId7" Type="http://schemas.openxmlformats.org/officeDocument/2006/relationships/diagramColors" Target="../diagrams/colors11.xml"/><Relationship Id="rId12" Type="http://schemas.openxmlformats.org/officeDocument/2006/relationships/diagramColors" Target="../diagrams/colors1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QuickStyle" Target="../diagrams/quickStyle11.xml"/><Relationship Id="rId11"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diagramLayout" Target="../diagrams/layout11.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0.xml"/><Relationship Id="rId3" Type="http://schemas.openxmlformats.org/officeDocument/2006/relationships/diagramData" Target="../diagrams/data14.xml"/><Relationship Id="rId7" Type="http://schemas.microsoft.com/office/2007/relationships/diagramDrawing" Target="../diagrams/drawing12.xml"/><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diagramColors" Target="../diagrams/colors12.xml"/><Relationship Id="rId11"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11.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32.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2.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2.xml"/><Relationship Id="rId3" Type="http://schemas.openxmlformats.org/officeDocument/2006/relationships/diagramLayout" Target="../diagrams/layout13.xml"/><Relationship Id="rId7" Type="http://schemas.openxmlformats.org/officeDocument/2006/relationships/diagramData" Target="../diagrams/data16.xml"/><Relationship Id="rId12" Type="http://schemas.openxmlformats.org/officeDocument/2006/relationships/diagramData" Target="../diagrams/data3.xml"/><Relationship Id="rId17" Type="http://schemas.openxmlformats.org/officeDocument/2006/relationships/image" Target="../media/image5.png"/><Relationship Id="rId2" Type="http://schemas.openxmlformats.org/officeDocument/2006/relationships/diagramData" Target="../diagrams/data15.xml"/><Relationship Id="rId16" Type="http://schemas.openxmlformats.org/officeDocument/2006/relationships/image" Target="../media/image260.png"/><Relationship Id="rId1" Type="http://schemas.openxmlformats.org/officeDocument/2006/relationships/slideLayout" Target="../slideLayouts/slideLayout9.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2.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1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6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file:///C:\Users\ZEUS\Desktop\TESIS\PRESENTACION%20FINAL%20TESIS\hipervinculo%20INAMHI.jp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8" Type="http://schemas.openxmlformats.org/officeDocument/2006/relationships/image" Target="../media/image44.emf"/><Relationship Id="rId13" Type="http://schemas.microsoft.com/office/2007/relationships/diagramDrawing" Target="../diagrams/drawing16.xml"/><Relationship Id="rId3" Type="http://schemas.openxmlformats.org/officeDocument/2006/relationships/diagramData" Target="../diagrams/data17.xml"/><Relationship Id="rId7" Type="http://schemas.microsoft.com/office/2007/relationships/diagramDrawing" Target="../diagrams/drawing15.xml"/><Relationship Id="rId12" Type="http://schemas.openxmlformats.org/officeDocument/2006/relationships/diagramColors" Target="../diagrams/colors16.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QuickStyle" Target="../diagrams/quickStyle16.xml"/><Relationship Id="rId5" Type="http://schemas.openxmlformats.org/officeDocument/2006/relationships/diagramQuickStyle" Target="../diagrams/quickStyle15.xml"/><Relationship Id="rId15" Type="http://schemas.openxmlformats.org/officeDocument/2006/relationships/image" Target="../media/image5.png"/><Relationship Id="rId10" Type="http://schemas.openxmlformats.org/officeDocument/2006/relationships/diagramLayout" Target="../diagrams/layout16.xml"/><Relationship Id="rId4" Type="http://schemas.openxmlformats.org/officeDocument/2006/relationships/diagramLayout" Target="../diagrams/layout15.xml"/><Relationship Id="rId9" Type="http://schemas.openxmlformats.org/officeDocument/2006/relationships/diagramData" Target="../diagrams/data18.xml"/><Relationship Id="rId14" Type="http://schemas.openxmlformats.org/officeDocument/2006/relationships/image" Target="../media/image260.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diagramData" Target="../diagrams/data22.xml"/><Relationship Id="rId3" Type="http://schemas.openxmlformats.org/officeDocument/2006/relationships/diagramData" Target="../diagrams/data19.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144.png"/><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24" Type="http://schemas.openxmlformats.org/officeDocument/2006/relationships/image" Target="../media/image5.png"/><Relationship Id="rId5" Type="http://schemas.openxmlformats.org/officeDocument/2006/relationships/diagramQuickStyle" Target="../diagrams/quickStyle17.xml"/><Relationship Id="rId15" Type="http://schemas.openxmlformats.org/officeDocument/2006/relationships/diagramQuickStyle" Target="../diagrams/quickStyle19.xml"/><Relationship Id="rId23" Type="http://schemas.openxmlformats.org/officeDocument/2006/relationships/image" Target="../media/image260.png"/><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diagramData" Target="../diagrams/data26.xml"/><Relationship Id="rId3" Type="http://schemas.openxmlformats.org/officeDocument/2006/relationships/diagramData" Target="../diagrams/data23.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image" Target="../media/image481.png"/><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24" Type="http://schemas.openxmlformats.org/officeDocument/2006/relationships/image" Target="../media/image5.png"/><Relationship Id="rId5" Type="http://schemas.openxmlformats.org/officeDocument/2006/relationships/diagramQuickStyle" Target="../diagrams/quickStyle21.xml"/><Relationship Id="rId15" Type="http://schemas.openxmlformats.org/officeDocument/2006/relationships/diagramQuickStyle" Target="../diagrams/quickStyle23.xml"/><Relationship Id="rId23" Type="http://schemas.openxmlformats.org/officeDocument/2006/relationships/image" Target="../media/image260.png"/><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image" Target="../media/image46.emf"/><Relationship Id="rId3" Type="http://schemas.openxmlformats.org/officeDocument/2006/relationships/notesSlide" Target="../notesSlides/notesSlide6.xml"/><Relationship Id="rId7" Type="http://schemas.openxmlformats.org/officeDocument/2006/relationships/diagramData" Target="../diagrams/data27.xml"/><Relationship Id="rId12"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emf"/><Relationship Id="rId11" Type="http://schemas.microsoft.com/office/2007/relationships/diagramDrawing" Target="../diagrams/drawing25.xml"/><Relationship Id="rId5" Type="http://schemas.openxmlformats.org/officeDocument/2006/relationships/package" Target="../embeddings/Documento_de_Microsoft_Word1.docx"/><Relationship Id="rId15" Type="http://schemas.openxmlformats.org/officeDocument/2006/relationships/image" Target="../media/image5.png"/><Relationship Id="rId10" Type="http://schemas.openxmlformats.org/officeDocument/2006/relationships/diagramColors" Target="../diagrams/colors25.xml"/><Relationship Id="rId4" Type="http://schemas.openxmlformats.org/officeDocument/2006/relationships/image" Target="../media/image50.png"/><Relationship Id="rId9" Type="http://schemas.openxmlformats.org/officeDocument/2006/relationships/diagramQuickStyle" Target="../diagrams/quickStyle25.xml"/><Relationship Id="rId14" Type="http://schemas.openxmlformats.org/officeDocument/2006/relationships/image" Target="../media/image260.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8.xml"/><Relationship Id="rId7" Type="http://schemas.microsoft.com/office/2007/relationships/diagramDrawing" Target="../diagrams/drawing26.xml"/><Relationship Id="rId2" Type="http://schemas.openxmlformats.org/officeDocument/2006/relationships/image" Target="../media/image212.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image" Target="../media/image5.png"/><Relationship Id="rId4" Type="http://schemas.openxmlformats.org/officeDocument/2006/relationships/diagramLayout" Target="../diagrams/layout26.xml"/><Relationship Id="rId9" Type="http://schemas.openxmlformats.org/officeDocument/2006/relationships/image" Target="../media/image26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80.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png"/><Relationship Id="rId2" Type="http://schemas.openxmlformats.org/officeDocument/2006/relationships/image" Target="../media/image180.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80.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png"/><Relationship Id="rId2" Type="http://schemas.openxmlformats.org/officeDocument/2006/relationships/image" Target="../media/image180.png"/><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8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7.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260.png"/><Relationship Id="rId4" Type="http://schemas.openxmlformats.org/officeDocument/2006/relationships/image" Target="../media/image67.emf"/></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260.png"/><Relationship Id="rId3" Type="http://schemas.openxmlformats.org/officeDocument/2006/relationships/diagramData" Target="../diagrams/data29.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42.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diagramData" Target="../diagrams/data31.xml"/><Relationship Id="rId7" Type="http://schemas.microsoft.com/office/2007/relationships/diagramDrawing" Target="../diagrams/drawing29.xml"/><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image" Target="../media/image5.png"/><Relationship Id="rId5" Type="http://schemas.openxmlformats.org/officeDocument/2006/relationships/diagramQuickStyle" Target="../diagrams/quickStyle29.xml"/><Relationship Id="rId10" Type="http://schemas.openxmlformats.org/officeDocument/2006/relationships/image" Target="../media/image260.png"/><Relationship Id="rId4" Type="http://schemas.openxmlformats.org/officeDocument/2006/relationships/diagramLayout" Target="../diagrams/layout29.xml"/><Relationship Id="rId9"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60.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47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8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47.xml.rels><?xml version="1.0" encoding="UTF-8" standalone="yes"?>
<Relationships xmlns="http://schemas.openxmlformats.org/package/2006/relationships"><Relationship Id="rId3" Type="http://schemas.openxmlformats.org/officeDocument/2006/relationships/image" Target="../media/image750.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5.emf"/><Relationship Id="rId5" Type="http://schemas.openxmlformats.org/officeDocument/2006/relationships/package" Target="../embeddings/Documento_de_Microsoft_Word4.docx"/><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6.emf"/><Relationship Id="rId5" Type="http://schemas.openxmlformats.org/officeDocument/2006/relationships/package" Target="../embeddings/Documento_de_Microsoft_Word5.docx"/><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4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6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0.png"/></Relationships>
</file>

<file path=ppt/slides/_rels/slide51.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diagramData" Target="../diagrams/data32.xml"/><Relationship Id="rId7" Type="http://schemas.microsoft.com/office/2007/relationships/diagramDrawing" Target="../diagrams/drawing30.xml"/><Relationship Id="rId2"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image" Target="../media/image5.png"/><Relationship Id="rId4" Type="http://schemas.openxmlformats.org/officeDocument/2006/relationships/diagramLayout" Target="../diagrams/layout30.xml"/><Relationship Id="rId9" Type="http://schemas.openxmlformats.org/officeDocument/2006/relationships/image" Target="../media/image590.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1.xml"/><Relationship Id="rId7" Type="http://schemas.openxmlformats.org/officeDocument/2006/relationships/image" Target="../media/image200.png"/><Relationship Id="rId2" Type="http://schemas.openxmlformats.org/officeDocument/2006/relationships/diagramData" Target="../diagrams/data33.xml"/><Relationship Id="rId1" Type="http://schemas.openxmlformats.org/officeDocument/2006/relationships/slideLayout" Target="../slideLayouts/slideLayout9.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1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1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18" Type="http://schemas.openxmlformats.org/officeDocument/2006/relationships/image" Target="../media/image87.png"/><Relationship Id="rId3" Type="http://schemas.openxmlformats.org/officeDocument/2006/relationships/image" Target="../media/image81.jpeg"/><Relationship Id="rId7" Type="http://schemas.openxmlformats.org/officeDocument/2006/relationships/image" Target="../media/image85.jpeg"/><Relationship Id="rId17" Type="http://schemas.openxmlformats.org/officeDocument/2006/relationships/image" Target="../media/image86.jpeg"/><Relationship Id="rId2" Type="http://schemas.openxmlformats.org/officeDocument/2006/relationships/notesSlide" Target="../notesSlides/notesSlide8.xml"/><Relationship Id="rId16"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84.jpeg"/><Relationship Id="rId5" Type="http://schemas.openxmlformats.org/officeDocument/2006/relationships/image" Target="../media/image83.jpeg"/><Relationship Id="rId19" Type="http://schemas.openxmlformats.org/officeDocument/2006/relationships/image" Target="../media/image5.png"/><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0.png"/><Relationship Id="rId7" Type="http://schemas.openxmlformats.org/officeDocument/2006/relationships/image" Target="../media/image94.jpe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5.pn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5.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pn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 Id="rId9"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4.xml"/><Relationship Id="rId7" Type="http://schemas.microsoft.com/office/2007/relationships/diagramDrawing" Target="../diagrams/drawing32.xml"/><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21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33.xml"/><Relationship Id="rId7" Type="http://schemas.openxmlformats.org/officeDocument/2006/relationships/image" Target="../media/image370.png"/><Relationship Id="rId2" Type="http://schemas.openxmlformats.org/officeDocument/2006/relationships/diagramData" Target="../diagrams/data35.xml"/><Relationship Id="rId1" Type="http://schemas.openxmlformats.org/officeDocument/2006/relationships/slideLayout" Target="../slideLayouts/slideLayout9.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 Id="rId9"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34.xml"/><Relationship Id="rId7" Type="http://schemas.openxmlformats.org/officeDocument/2006/relationships/image" Target="../media/image370.png"/><Relationship Id="rId2" Type="http://schemas.openxmlformats.org/officeDocument/2006/relationships/diagramData" Target="../diagrams/data36.xml"/><Relationship Id="rId1" Type="http://schemas.openxmlformats.org/officeDocument/2006/relationships/slideLayout" Target="../slideLayouts/slideLayout9.xml"/><Relationship Id="rId6" Type="http://schemas.microsoft.com/office/2007/relationships/diagramDrawing" Target="../diagrams/drawing34.xml"/><Relationship Id="rId5" Type="http://schemas.openxmlformats.org/officeDocument/2006/relationships/diagramColors" Target="../diagrams/colors34.xml"/><Relationship Id="rId10" Type="http://schemas.openxmlformats.org/officeDocument/2006/relationships/image" Target="../media/image5.png"/><Relationship Id="rId4" Type="http://schemas.openxmlformats.org/officeDocument/2006/relationships/diagramQuickStyle" Target="../diagrams/quickStyle34.xml"/><Relationship Id="rId9" Type="http://schemas.openxmlformats.org/officeDocument/2006/relationships/image" Target="../media/image630.png"/></Relationships>
</file>

<file path=ppt/slides/_rels/slide68.xml.rels><?xml version="1.0" encoding="UTF-8" standalone="yes"?>
<Relationships xmlns="http://schemas.openxmlformats.org/package/2006/relationships"><Relationship Id="rId3" Type="http://schemas.openxmlformats.org/officeDocument/2006/relationships/image" Target="../media/image640.png"/><Relationship Id="rId7" Type="http://schemas.openxmlformats.org/officeDocument/2006/relationships/image" Target="../media/image5.pn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0.png"/><Relationship Id="rId4" Type="http://schemas.openxmlformats.org/officeDocument/2006/relationships/image" Target="../media/image109.png"/></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21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14.png"/></Relationships>
</file>

<file path=ppt/slides/_rels/slide7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chart" Target="../charts/chart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760.png"/><Relationship Id="rId7" Type="http://schemas.openxmlformats.org/officeDocument/2006/relationships/image" Target="../media/image800.png"/><Relationship Id="rId2" Type="http://schemas.openxmlformats.org/officeDocument/2006/relationships/image" Target="../media/image370.png"/><Relationship Id="rId1" Type="http://schemas.openxmlformats.org/officeDocument/2006/relationships/slideLayout" Target="../slideLayouts/slideLayout9.xml"/><Relationship Id="rId6" Type="http://schemas.openxmlformats.org/officeDocument/2006/relationships/image" Target="../media/image790.png"/><Relationship Id="rId5" Type="http://schemas.openxmlformats.org/officeDocument/2006/relationships/image" Target="../media/image123.png"/><Relationship Id="rId10" Type="http://schemas.openxmlformats.org/officeDocument/2006/relationships/image" Target="../media/image5.png"/><Relationship Id="rId4" Type="http://schemas.openxmlformats.org/officeDocument/2006/relationships/image" Target="../media/image122.png"/><Relationship Id="rId9" Type="http://schemas.openxmlformats.org/officeDocument/2006/relationships/image" Target="../media/image820.png"/></Relationships>
</file>

<file path=ppt/slides/_rels/slide7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5.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5.png"/><Relationship Id="rId2" Type="http://schemas.openxmlformats.org/officeDocument/2006/relationships/image" Target="../media/image210.png"/><Relationship Id="rId1" Type="http://schemas.openxmlformats.org/officeDocument/2006/relationships/slideLayout" Target="../slideLayouts/slideLayout9.xml"/><Relationship Id="rId6" Type="http://schemas.openxmlformats.org/officeDocument/2006/relationships/image" Target="../media/image128.png"/><Relationship Id="rId11" Type="http://schemas.openxmlformats.org/officeDocument/2006/relationships/image" Target="../media/image134.png"/><Relationship Id="rId5" Type="http://schemas.openxmlformats.org/officeDocument/2006/relationships/image" Target="../media/image127.png"/><Relationship Id="rId10" Type="http://schemas.openxmlformats.org/officeDocument/2006/relationships/image" Target="../media/image133.png"/><Relationship Id="rId4" Type="http://schemas.openxmlformats.org/officeDocument/2006/relationships/image" Target="../media/image126.png"/><Relationship Id="rId9" Type="http://schemas.openxmlformats.org/officeDocument/2006/relationships/image" Target="../media/image131.png"/></Relationships>
</file>

<file path=ppt/slides/_rels/slide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37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37.png"/></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37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370.png"/><Relationship Id="rId1" Type="http://schemas.openxmlformats.org/officeDocument/2006/relationships/slideLayout" Target="../slideLayouts/slideLayout9.xml"/><Relationship Id="rId5" Type="http://schemas.openxmlformats.org/officeDocument/2006/relationships/image" Target="../media/image140.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0.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image" Target="../media/image97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0.png"/></Relationships>
</file>

<file path=ppt/slides/_rels/slide8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pic>
        <p:nvPicPr>
          <p:cNvPr id="5" name="Imagen 4"/>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
        <p:nvSpPr>
          <p:cNvPr id="15" name="Rectángulo 14"/>
          <p:cNvSpPr/>
          <p:nvPr/>
        </p:nvSpPr>
        <p:spPr>
          <a:xfrm>
            <a:off x="1923413" y="3657925"/>
            <a:ext cx="1133644" cy="369332"/>
          </a:xfrm>
          <a:prstGeom prst="rect">
            <a:avLst/>
          </a:prstGeom>
        </p:spPr>
        <p:txBody>
          <a:bodyPr wrap="none">
            <a:spAutoFit/>
          </a:bodyPr>
          <a:lstStyle/>
          <a:p>
            <a:r>
              <a:rPr lang="es-ES_tradnl" b="1" dirty="0" smtClean="0">
                <a:latin typeface="Arial"/>
                <a:ea typeface="Arial"/>
                <a:cs typeface="Arial"/>
                <a:sym typeface="Arial"/>
              </a:rPr>
              <a:t>Autores:</a:t>
            </a:r>
            <a:endParaRPr lang="es-ES" dirty="0"/>
          </a:p>
        </p:txBody>
      </p:sp>
      <p:sp>
        <p:nvSpPr>
          <p:cNvPr id="16" name="Rectángulo 15"/>
          <p:cNvSpPr/>
          <p:nvPr/>
        </p:nvSpPr>
        <p:spPr>
          <a:xfrm>
            <a:off x="3295541" y="3361690"/>
            <a:ext cx="3107889" cy="961802"/>
          </a:xfrm>
          <a:prstGeom prst="rect">
            <a:avLst/>
          </a:prstGeom>
        </p:spPr>
        <p:txBody>
          <a:bodyPr wrap="square">
            <a:spAutoFit/>
          </a:bodyPr>
          <a:lstStyle/>
          <a:p>
            <a:pPr defTabSz="642915">
              <a:spcBef>
                <a:spcPts val="281"/>
              </a:spcBef>
              <a:defRPr sz="1800">
                <a:solidFill>
                  <a:srgbClr val="000000"/>
                </a:solidFill>
              </a:defRPr>
            </a:pPr>
            <a:r>
              <a:rPr lang="es-ES" b="1" dirty="0">
                <a:latin typeface="Arial"/>
                <a:ea typeface="Arial"/>
                <a:cs typeface="Arial"/>
                <a:sym typeface="Arial"/>
              </a:rPr>
              <a:t/>
            </a:r>
            <a:br>
              <a:rPr lang="es-ES" b="1" dirty="0">
                <a:latin typeface="Arial"/>
                <a:ea typeface="Arial"/>
                <a:cs typeface="Arial"/>
                <a:sym typeface="Arial"/>
              </a:rPr>
            </a:br>
            <a:r>
              <a:rPr lang="es-ES" b="1" dirty="0">
                <a:latin typeface="Arial"/>
                <a:ea typeface="Arial"/>
                <a:cs typeface="Arial"/>
                <a:sym typeface="Arial"/>
              </a:rPr>
              <a:t>Vilaña Topón Deisy Angela</a:t>
            </a:r>
          </a:p>
          <a:p>
            <a:pPr defTabSz="642915">
              <a:spcBef>
                <a:spcPts val="281"/>
              </a:spcBef>
              <a:defRPr sz="1800">
                <a:solidFill>
                  <a:srgbClr val="000000"/>
                </a:solidFill>
              </a:defRPr>
            </a:pPr>
            <a:r>
              <a:rPr lang="es-ES" b="1" dirty="0">
                <a:latin typeface="Arial"/>
                <a:ea typeface="Arial"/>
                <a:cs typeface="Arial"/>
                <a:sym typeface="Arial"/>
              </a:rPr>
              <a:t>Maila Benítez Víctor Hugo</a:t>
            </a:r>
          </a:p>
        </p:txBody>
      </p:sp>
      <p:sp>
        <p:nvSpPr>
          <p:cNvPr id="2" name="Rectángulo 1"/>
          <p:cNvSpPr/>
          <p:nvPr/>
        </p:nvSpPr>
        <p:spPr>
          <a:xfrm>
            <a:off x="765076" y="4785899"/>
            <a:ext cx="867545" cy="276999"/>
          </a:xfrm>
          <a:prstGeom prst="rect">
            <a:avLst/>
          </a:prstGeom>
        </p:spPr>
        <p:txBody>
          <a:bodyPr wrap="none">
            <a:spAutoFit/>
          </a:bodyPr>
          <a:lstStyle/>
          <a:p>
            <a:r>
              <a:rPr lang="es-ES_tradnl" sz="1200" b="1" dirty="0" smtClean="0">
                <a:latin typeface="Arial"/>
                <a:ea typeface="Arial"/>
                <a:cs typeface="Arial"/>
                <a:sym typeface="Arial"/>
              </a:rPr>
              <a:t>Director :</a:t>
            </a:r>
            <a:endParaRPr lang="es-ES" sz="1200" b="1" dirty="0"/>
          </a:p>
        </p:txBody>
      </p:sp>
      <p:sp>
        <p:nvSpPr>
          <p:cNvPr id="3" name="Rectángulo 2"/>
          <p:cNvSpPr/>
          <p:nvPr/>
        </p:nvSpPr>
        <p:spPr>
          <a:xfrm>
            <a:off x="543862" y="5168225"/>
            <a:ext cx="1309974" cy="276999"/>
          </a:xfrm>
          <a:prstGeom prst="rect">
            <a:avLst/>
          </a:prstGeom>
        </p:spPr>
        <p:txBody>
          <a:bodyPr wrap="none">
            <a:spAutoFit/>
          </a:bodyPr>
          <a:lstStyle/>
          <a:p>
            <a:r>
              <a:rPr lang="es-ES_tradnl" sz="1200" dirty="0" smtClean="0">
                <a:latin typeface="Arial"/>
                <a:ea typeface="Arial"/>
                <a:cs typeface="Arial"/>
                <a:sym typeface="Arial"/>
              </a:rPr>
              <a:t>Ing. Luis Carrión</a:t>
            </a:r>
            <a:endParaRPr lang="es-ES" sz="1200" dirty="0"/>
          </a:p>
        </p:txBody>
      </p:sp>
      <p:sp>
        <p:nvSpPr>
          <p:cNvPr id="6" name="Rectángulo 5"/>
          <p:cNvSpPr/>
          <p:nvPr/>
        </p:nvSpPr>
        <p:spPr>
          <a:xfrm>
            <a:off x="2490235" y="4693567"/>
            <a:ext cx="2359251" cy="461665"/>
          </a:xfrm>
          <a:prstGeom prst="rect">
            <a:avLst/>
          </a:prstGeom>
        </p:spPr>
        <p:txBody>
          <a:bodyPr wrap="square">
            <a:spAutoFit/>
          </a:bodyPr>
          <a:lstStyle/>
          <a:p>
            <a:pPr algn="ctr" defTabSz="542925"/>
            <a:r>
              <a:rPr lang="es-ES_tradnl" sz="1200" b="1" dirty="0" smtClean="0">
                <a:latin typeface="Arial"/>
                <a:ea typeface="Arial"/>
                <a:cs typeface="Arial"/>
                <a:sym typeface="Arial"/>
              </a:rPr>
              <a:t>Delegado del </a:t>
            </a:r>
          </a:p>
          <a:p>
            <a:pPr algn="ctr" defTabSz="542925"/>
            <a:r>
              <a:rPr lang="es-ES_tradnl" sz="1200" b="1" dirty="0" smtClean="0">
                <a:latin typeface="Arial"/>
                <a:ea typeface="Arial"/>
                <a:cs typeface="Arial"/>
                <a:sym typeface="Arial"/>
              </a:rPr>
              <a:t>  Director de Carrera:</a:t>
            </a:r>
            <a:endParaRPr lang="es-ES" sz="1200" dirty="0"/>
          </a:p>
        </p:txBody>
      </p:sp>
      <p:sp>
        <p:nvSpPr>
          <p:cNvPr id="10" name="Rectángulo 9"/>
          <p:cNvSpPr/>
          <p:nvPr/>
        </p:nvSpPr>
        <p:spPr>
          <a:xfrm>
            <a:off x="2874883" y="5168225"/>
            <a:ext cx="2556791" cy="276999"/>
          </a:xfrm>
          <a:prstGeom prst="rect">
            <a:avLst/>
          </a:prstGeom>
        </p:spPr>
        <p:txBody>
          <a:bodyPr wrap="square">
            <a:spAutoFit/>
          </a:bodyPr>
          <a:lstStyle/>
          <a:p>
            <a:r>
              <a:rPr lang="es-ES_tradnl" sz="1200" dirty="0" smtClean="0">
                <a:latin typeface="Arial"/>
                <a:ea typeface="Arial"/>
                <a:cs typeface="Arial"/>
                <a:sym typeface="Arial"/>
              </a:rPr>
              <a:t>Ing. José </a:t>
            </a:r>
            <a:r>
              <a:rPr lang="es-ES" sz="1200" dirty="0" smtClean="0">
                <a:latin typeface="Arial" panose="020B0604020202020204" pitchFamily="34" charset="0"/>
                <a:cs typeface="Arial" panose="020B0604020202020204" pitchFamily="34" charset="0"/>
                <a:sym typeface="Arial"/>
              </a:rPr>
              <a:t>Guasumba</a:t>
            </a:r>
            <a:endParaRPr lang="es-ES_tradnl" sz="1200" dirty="0" smtClean="0">
              <a:latin typeface="Arial" panose="020B0604020202020204" pitchFamily="34" charset="0"/>
              <a:ea typeface="Arial"/>
              <a:cs typeface="Arial" panose="020B0604020202020204" pitchFamily="34" charset="0"/>
              <a:sym typeface="Arial"/>
            </a:endParaRPr>
          </a:p>
        </p:txBody>
      </p:sp>
      <p:sp>
        <p:nvSpPr>
          <p:cNvPr id="11" name="Rectángulo 10"/>
          <p:cNvSpPr/>
          <p:nvPr/>
        </p:nvSpPr>
        <p:spPr>
          <a:xfrm>
            <a:off x="5289247" y="4810889"/>
            <a:ext cx="2359251" cy="276999"/>
          </a:xfrm>
          <a:prstGeom prst="rect">
            <a:avLst/>
          </a:prstGeom>
        </p:spPr>
        <p:txBody>
          <a:bodyPr wrap="square">
            <a:spAutoFit/>
          </a:bodyPr>
          <a:lstStyle/>
          <a:p>
            <a:r>
              <a:rPr lang="es-ES_tradnl" sz="1200" b="1" dirty="0" smtClean="0">
                <a:latin typeface="Arial"/>
                <a:ea typeface="Arial"/>
                <a:cs typeface="Arial"/>
                <a:sym typeface="Arial"/>
              </a:rPr>
              <a:t>     Opositor:</a:t>
            </a:r>
            <a:endParaRPr lang="es-ES" sz="1200" dirty="0"/>
          </a:p>
        </p:txBody>
      </p:sp>
      <p:sp>
        <p:nvSpPr>
          <p:cNvPr id="12" name="Rectángulo 11"/>
          <p:cNvSpPr/>
          <p:nvPr/>
        </p:nvSpPr>
        <p:spPr>
          <a:xfrm>
            <a:off x="4927844" y="5168225"/>
            <a:ext cx="3037147" cy="276999"/>
          </a:xfrm>
          <a:prstGeom prst="rect">
            <a:avLst/>
          </a:prstGeom>
        </p:spPr>
        <p:txBody>
          <a:bodyPr wrap="square">
            <a:spAutoFit/>
          </a:bodyPr>
          <a:lstStyle/>
          <a:p>
            <a:r>
              <a:rPr lang="es-ES_tradnl" sz="1200" dirty="0" smtClean="0">
                <a:latin typeface="Arial"/>
                <a:ea typeface="Arial"/>
                <a:cs typeface="Arial"/>
                <a:sym typeface="Arial"/>
              </a:rPr>
              <a:t>  Ing. </a:t>
            </a:r>
            <a:r>
              <a:rPr lang="es-ES" sz="1200" dirty="0" err="1" smtClean="0">
                <a:latin typeface="Arial"/>
                <a:ea typeface="Arial"/>
                <a:cs typeface="Arial"/>
                <a:sym typeface="Arial"/>
              </a:rPr>
              <a:t>Angelo</a:t>
            </a:r>
            <a:r>
              <a:rPr lang="es-ES" sz="1200" dirty="0" smtClean="0">
                <a:latin typeface="Arial"/>
                <a:ea typeface="Arial"/>
                <a:cs typeface="Arial"/>
                <a:sym typeface="Arial"/>
              </a:rPr>
              <a:t> </a:t>
            </a:r>
            <a:r>
              <a:rPr lang="es-ES" sz="1200" dirty="0" smtClean="0">
                <a:latin typeface="Arial"/>
                <a:ea typeface="Arial"/>
                <a:cs typeface="Arial"/>
                <a:sym typeface="Arial"/>
              </a:rPr>
              <a:t>Villavicencio</a:t>
            </a:r>
            <a:endParaRPr lang="es-ES_tradnl" sz="1200" dirty="0" smtClean="0">
              <a:latin typeface="Arial" panose="020B0604020202020204" pitchFamily="34" charset="0"/>
              <a:ea typeface="Arial"/>
              <a:cs typeface="Arial" panose="020B0604020202020204" pitchFamily="34" charset="0"/>
              <a:sym typeface="Arial"/>
            </a:endParaRPr>
          </a:p>
        </p:txBody>
      </p:sp>
      <p:sp>
        <p:nvSpPr>
          <p:cNvPr id="7" name="Rectángulo 6"/>
          <p:cNvSpPr/>
          <p:nvPr/>
        </p:nvSpPr>
        <p:spPr>
          <a:xfrm>
            <a:off x="7315986" y="4625850"/>
            <a:ext cx="1135952" cy="461665"/>
          </a:xfrm>
          <a:prstGeom prst="rect">
            <a:avLst/>
          </a:prstGeom>
        </p:spPr>
        <p:txBody>
          <a:bodyPr wrap="none">
            <a:spAutoFit/>
          </a:bodyPr>
          <a:lstStyle/>
          <a:p>
            <a:pPr algn="ctr"/>
            <a:r>
              <a:rPr lang="es-ES_tradnl" sz="1200" b="1" dirty="0" smtClean="0">
                <a:latin typeface="Arial"/>
                <a:ea typeface="Arial"/>
                <a:cs typeface="Arial"/>
                <a:sym typeface="Arial"/>
              </a:rPr>
              <a:t>Secretario </a:t>
            </a:r>
          </a:p>
          <a:p>
            <a:pPr algn="ctr"/>
            <a:r>
              <a:rPr lang="es-ES_tradnl" sz="1200" b="1" dirty="0" smtClean="0">
                <a:latin typeface="Arial"/>
                <a:ea typeface="Arial"/>
                <a:cs typeface="Arial"/>
                <a:sym typeface="Arial"/>
              </a:rPr>
              <a:t> Académico :</a:t>
            </a:r>
            <a:endParaRPr lang="es-ES" sz="1200" dirty="0"/>
          </a:p>
        </p:txBody>
      </p:sp>
      <p:sp>
        <p:nvSpPr>
          <p:cNvPr id="8" name="Rectángulo 7"/>
          <p:cNvSpPr/>
          <p:nvPr/>
        </p:nvSpPr>
        <p:spPr>
          <a:xfrm>
            <a:off x="7163476" y="5168225"/>
            <a:ext cx="1440972" cy="276999"/>
          </a:xfrm>
          <a:prstGeom prst="rect">
            <a:avLst/>
          </a:prstGeom>
        </p:spPr>
        <p:txBody>
          <a:bodyPr wrap="none">
            <a:spAutoFit/>
          </a:bodyPr>
          <a:lstStyle/>
          <a:p>
            <a:r>
              <a:rPr lang="es-ES" sz="1200" dirty="0" smtClean="0">
                <a:latin typeface="Arial"/>
                <a:ea typeface="Arial"/>
                <a:cs typeface="Arial"/>
                <a:sym typeface="Arial"/>
              </a:rPr>
              <a:t>Dr. Marcelo Mejía</a:t>
            </a:r>
            <a:endParaRPr lang="es-ES" sz="1200" dirty="0"/>
          </a:p>
        </p:txBody>
      </p:sp>
      <mc:AlternateContent xmlns:mc="http://schemas.openxmlformats.org/markup-compatibility/2006" xmlns:a14="http://schemas.microsoft.com/office/drawing/2010/main">
        <mc:Choice Requires="a14">
          <p:sp>
            <p:nvSpPr>
              <p:cNvPr id="17" name="4 Rectángulo"/>
              <p:cNvSpPr/>
              <p:nvPr/>
            </p:nvSpPr>
            <p:spPr>
              <a:xfrm>
                <a:off x="543862" y="2507891"/>
                <a:ext cx="8077200" cy="83657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1600" b="1" dirty="0" smtClean="0">
                    <a:solidFill>
                      <a:schemeClr val="tx1">
                        <a:lumMod val="95000"/>
                        <a:lumOff val="5000"/>
                      </a:schemeClr>
                    </a:solidFill>
                    <a:latin typeface="Arial" panose="020B0604020202020204" pitchFamily="34" charset="0"/>
                    <a:ea typeface="Times New Roman" panose="02020603050405020304" pitchFamily="18" charset="0"/>
                  </a:rPr>
                  <a:t>“DISEÑO </a:t>
                </a:r>
                <a:r>
                  <a:rPr lang="es-EC" sz="1600" b="1" dirty="0">
                    <a:solidFill>
                      <a:schemeClr val="tx1">
                        <a:lumMod val="95000"/>
                        <a:lumOff val="5000"/>
                      </a:schemeClr>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chemeClr val="tx1">
                                <a:lumMod val="95000"/>
                                <a:lumOff val="5000"/>
                              </a:schemeClr>
                            </a:solidFill>
                            <a:latin typeface="Cambria Math" panose="02040503050406030204" pitchFamily="18" charset="0"/>
                            <a:cs typeface="Arial" panose="020B0604020202020204" pitchFamily="34" charset="0"/>
                          </a:rPr>
                        </m:ctrlPr>
                      </m:sSupPr>
                      <m:e>
                        <m:r>
                          <a:rPr lang="es-EC" sz="1600" b="1"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i="0" smtClean="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chemeClr val="tx1">
                      <a:lumMod val="95000"/>
                      <a:lumOff val="5000"/>
                    </a:schemeClr>
                  </a:solidFill>
                </a:endParaRPr>
              </a:p>
            </p:txBody>
          </p:sp>
        </mc:Choice>
        <mc:Fallback xmlns="">
          <p:sp>
            <p:nvSpPr>
              <p:cNvPr id="17" name="4 Rectángulo"/>
              <p:cNvSpPr>
                <a:spLocks noRot="1" noChangeAspect="1" noMove="1" noResize="1" noEditPoints="1" noAdjustHandles="1" noChangeArrowheads="1" noChangeShapeType="1" noTextEdit="1"/>
              </p:cNvSpPr>
              <p:nvPr/>
            </p:nvSpPr>
            <p:spPr>
              <a:xfrm>
                <a:off x="543862" y="2507891"/>
                <a:ext cx="8077200" cy="836576"/>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65378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10</a:t>
            </a:fld>
            <a:endParaRPr lang="es-ES">
              <a:solidFill>
                <a:prstClr val="black"/>
              </a:solidFill>
            </a:endParaRPr>
          </a:p>
        </p:txBody>
      </p:sp>
      <p:graphicFrame>
        <p:nvGraphicFramePr>
          <p:cNvPr id="6" name="Diagrama 5"/>
          <p:cNvGraphicFramePr/>
          <p:nvPr>
            <p:extLst>
              <p:ext uri="{D42A27DB-BD31-4B8C-83A1-F6EECF244321}">
                <p14:modId xmlns:p14="http://schemas.microsoft.com/office/powerpoint/2010/main" val="3379236507"/>
              </p:ext>
            </p:extLst>
          </p:nvPr>
        </p:nvGraphicFramePr>
        <p:xfrm>
          <a:off x="2357251" y="569150"/>
          <a:ext cx="67687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79512" y="2060848"/>
            <a:ext cx="1988558" cy="738664"/>
          </a:xfrm>
          <a:prstGeom prst="rect">
            <a:avLst/>
          </a:prstGeom>
        </p:spPr>
        <p:txBody>
          <a:bodyPr wrap="none" rtlCol="0">
            <a:spAutoFit/>
          </a:bodyPr>
          <a:lstStyle/>
          <a:p>
            <a:pPr lvl="0" algn="ctr"/>
            <a:r>
              <a:rPr lang="es-ES" sz="1400" b="1" dirty="0"/>
              <a:t>DE ACUERDO AL </a:t>
            </a:r>
          </a:p>
          <a:p>
            <a:pPr lvl="0" algn="ctr"/>
            <a:r>
              <a:rPr lang="es-ES" sz="1400" b="1" dirty="0" smtClean="0"/>
              <a:t>TIPO </a:t>
            </a:r>
            <a:r>
              <a:rPr lang="es-ES" sz="1400" b="1" dirty="0"/>
              <a:t>DE FLUJO</a:t>
            </a:r>
          </a:p>
          <a:p>
            <a:endParaRPr lang="es-ES" sz="1400" b="1" dirty="0" smtClean="0"/>
          </a:p>
        </p:txBody>
      </p:sp>
      <p:pic>
        <p:nvPicPr>
          <p:cNvPr id="10" name="Imagen 9"/>
          <p:cNvPicPr/>
          <p:nvPr/>
        </p:nvPicPr>
        <p:blipFill rotWithShape="1">
          <a:blip r:embed="rId7">
            <a:extLst>
              <a:ext uri="{28A0092B-C50C-407E-A947-70E740481C1C}">
                <a14:useLocalDpi xmlns:a14="http://schemas.microsoft.com/office/drawing/2010/main" val="0"/>
              </a:ext>
            </a:extLst>
          </a:blip>
          <a:srcRect t="50212"/>
          <a:stretch/>
        </p:blipFill>
        <p:spPr bwMode="auto">
          <a:xfrm>
            <a:off x="4046523" y="3869404"/>
            <a:ext cx="1275184" cy="788881"/>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8">
            <a:extLst>
              <a:ext uri="{28A0092B-C50C-407E-A947-70E740481C1C}">
                <a14:useLocalDpi xmlns:a14="http://schemas.microsoft.com/office/drawing/2010/main" val="0"/>
              </a:ext>
            </a:extLst>
          </a:blip>
          <a:srcRect l="54950" t="6582" r="176" b="15894"/>
          <a:stretch/>
        </p:blipFill>
        <p:spPr bwMode="auto">
          <a:xfrm>
            <a:off x="3919446" y="4964333"/>
            <a:ext cx="1305108" cy="788881"/>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Rectángulo 8"/>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10"/>
                <a:stretch>
                  <a:fillRect t="-3093" b="-11340"/>
                </a:stretch>
              </a:blipFill>
            </p:spPr>
            <p:txBody>
              <a:bodyPr/>
              <a:lstStyle/>
              <a:p>
                <a:r>
                  <a:rPr lang="es-ES">
                    <a:noFill/>
                  </a:rPr>
                  <a:t> </a:t>
                </a:r>
              </a:p>
            </p:txBody>
          </p:sp>
        </mc:Fallback>
      </mc:AlternateContent>
      <p:sp>
        <p:nvSpPr>
          <p:cNvPr id="13"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pic>
        <p:nvPicPr>
          <p:cNvPr id="11" name="Imagen 10"/>
          <p:cNvPicPr>
            <a:picLocks noChangeAspect="1"/>
          </p:cNvPicPr>
          <p:nvPr/>
        </p:nvPicPr>
        <p:blipFill rotWithShape="1">
          <a:blip r:embed="rId11"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4797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11</a:t>
            </a:fld>
            <a:endParaRPr lang="es-ES">
              <a:solidFill>
                <a:prstClr val="black"/>
              </a:solidFill>
            </a:endParaRPr>
          </a:p>
        </p:txBody>
      </p:sp>
      <p:sp>
        <p:nvSpPr>
          <p:cNvPr id="7" name="CuadroTexto 6"/>
          <p:cNvSpPr txBox="1"/>
          <p:nvPr/>
        </p:nvSpPr>
        <p:spPr>
          <a:xfrm>
            <a:off x="395536" y="836712"/>
            <a:ext cx="3868944" cy="523220"/>
          </a:xfrm>
          <a:prstGeom prst="rect">
            <a:avLst/>
          </a:prstGeom>
        </p:spPr>
        <p:txBody>
          <a:bodyPr wrap="none" rtlCol="0">
            <a:spAutoFit/>
          </a:bodyPr>
          <a:lstStyle/>
          <a:p>
            <a:pPr lvl="0" algn="ctr"/>
            <a:r>
              <a:rPr lang="es-ES" sz="1400" b="1" dirty="0"/>
              <a:t>DE ACUERDO A LA TRANSFERENCIA DE CALOR</a:t>
            </a:r>
          </a:p>
          <a:p>
            <a:endParaRPr lang="es-ES" sz="1400" b="1" dirty="0" smtClean="0"/>
          </a:p>
        </p:txBody>
      </p:sp>
      <mc:AlternateContent xmlns:mc="http://schemas.openxmlformats.org/markup-compatibility/2006" xmlns:a14="http://schemas.microsoft.com/office/drawing/2010/main">
        <mc:Choice Requires="a14">
          <p:sp>
            <p:nvSpPr>
              <p:cNvPr id="8" name="Rectángulo 7"/>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2"/>
                <a:stretch>
                  <a:fillRect t="-3093" b="-11340"/>
                </a:stretch>
              </a:blipFill>
            </p:spPr>
            <p:txBody>
              <a:bodyPr/>
              <a:lstStyle/>
              <a:p>
                <a:r>
                  <a:rPr lang="es-ES">
                    <a:noFill/>
                  </a:rPr>
                  <a:t> </a:t>
                </a:r>
              </a:p>
            </p:txBody>
          </p:sp>
        </mc:Fallback>
      </mc:AlternateContent>
      <p:graphicFrame>
        <p:nvGraphicFramePr>
          <p:cNvPr id="2" name="Diagrama 1"/>
          <p:cNvGraphicFramePr/>
          <p:nvPr>
            <p:extLst>
              <p:ext uri="{D42A27DB-BD31-4B8C-83A1-F6EECF244321}">
                <p14:modId xmlns:p14="http://schemas.microsoft.com/office/powerpoint/2010/main" val="22369605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pic>
        <p:nvPicPr>
          <p:cNvPr id="10" name="Imagen 9"/>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89220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12</a:t>
            </a:fld>
            <a:endParaRPr lang="es-ES" dirty="0">
              <a:solidFill>
                <a:srgbClr val="FF0000"/>
              </a:solidFill>
            </a:endParaRPr>
          </a:p>
        </p:txBody>
      </p:sp>
      <p:sp>
        <p:nvSpPr>
          <p:cNvPr id="8" name="7 Rectángulo"/>
          <p:cNvSpPr/>
          <p:nvPr/>
        </p:nvSpPr>
        <p:spPr>
          <a:xfrm>
            <a:off x="2382531" y="750669"/>
            <a:ext cx="437895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Transferencia de calor</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mc:AlternateContent xmlns:mc="http://schemas.openxmlformats.org/markup-compatibility/2006" xmlns:a14="http://schemas.microsoft.com/office/drawing/2010/main">
        <mc:Choice Requires="a14">
          <p:sp>
            <p:nvSpPr>
              <p:cNvPr id="7" name="Rectángulo 6"/>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3"/>
                <a:stretch>
                  <a:fillRect t="-3093" b="-11340"/>
                </a:stretch>
              </a:blipFill>
            </p:spPr>
            <p:txBody>
              <a:bodyPr/>
              <a:lstStyle/>
              <a:p>
                <a:r>
                  <a:rPr lang="es-ES">
                    <a:noFill/>
                  </a:rPr>
                  <a:t> </a:t>
                </a:r>
              </a:p>
            </p:txBody>
          </p:sp>
        </mc:Fallback>
      </mc:AlternateContent>
      <p:graphicFrame>
        <p:nvGraphicFramePr>
          <p:cNvPr id="2" name="Diagrama 1"/>
          <p:cNvGraphicFramePr/>
          <p:nvPr>
            <p:extLst>
              <p:ext uri="{D42A27DB-BD31-4B8C-83A1-F6EECF244321}">
                <p14:modId xmlns:p14="http://schemas.microsoft.com/office/powerpoint/2010/main" val="459504205"/>
              </p:ext>
            </p:extLst>
          </p:nvPr>
        </p:nvGraphicFramePr>
        <p:xfrm>
          <a:off x="2843808" y="100869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http://1.bp.blogspot.com/-wq2dwtAuiFU/UH4xszDhNYI/AAAAAAAAIV4/oFwx191VOu8/s1600/conduccion-de-cal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86" y="1488466"/>
            <a:ext cx="2297107" cy="280463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10"/>
          <a:stretch>
            <a:fillRect/>
          </a:stretch>
        </p:blipFill>
        <p:spPr>
          <a:xfrm>
            <a:off x="971600" y="4315896"/>
            <a:ext cx="4772025" cy="1609725"/>
          </a:xfrm>
          <a:prstGeom prst="rect">
            <a:avLst/>
          </a:prstGeom>
        </p:spPr>
      </p:pic>
      <p:pic>
        <p:nvPicPr>
          <p:cNvPr id="9" name="Imagen 8"/>
          <p:cNvPicPr>
            <a:picLocks noChangeAspect="1"/>
          </p:cNvPicPr>
          <p:nvPr/>
        </p:nvPicPr>
        <p:blipFill rotWithShape="1">
          <a:blip r:embed="rId11"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2508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13</a:t>
            </a:fld>
            <a:endParaRPr lang="es-ES" dirty="0">
              <a:solidFill>
                <a:srgbClr val="FF0000"/>
              </a:solidFill>
            </a:endParaRPr>
          </a:p>
        </p:txBody>
      </p:sp>
      <p:sp>
        <p:nvSpPr>
          <p:cNvPr id="8" name="7 Rectángulo"/>
          <p:cNvSpPr/>
          <p:nvPr/>
        </p:nvSpPr>
        <p:spPr>
          <a:xfrm>
            <a:off x="179512" y="838453"/>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del Intercambiador de Calor</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3853191774"/>
              </p:ext>
            </p:extLst>
          </p:nvPr>
        </p:nvGraphicFramePr>
        <p:xfrm>
          <a:off x="1524000" y="1556792"/>
          <a:ext cx="63603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7" name="Rectángulo 6"/>
              <p:cNvSpPr/>
              <p:nvPr/>
            </p:nvSpPr>
            <p:spPr>
              <a:xfrm>
                <a:off x="0" y="0"/>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0" y="0"/>
                <a:ext cx="9324528" cy="590354"/>
              </a:xfrm>
              <a:prstGeom prst="rect">
                <a:avLst/>
              </a:prstGeom>
              <a:blipFill rotWithShape="0">
                <a:blip r:embed="rId7"/>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pic>
        <p:nvPicPr>
          <p:cNvPr id="10" name="Imagen 9"/>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8889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p:cNvSpPr/>
          <p:nvPr/>
        </p:nvSpPr>
        <p:spPr>
          <a:xfrm>
            <a:off x="192350" y="656477"/>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Alternativas de diseño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9" name="Diagrama 8"/>
              <p:cNvGraphicFramePr/>
              <p:nvPr>
                <p:extLst>
                  <p:ext uri="{D42A27DB-BD31-4B8C-83A1-F6EECF244321}">
                    <p14:modId xmlns:p14="http://schemas.microsoft.com/office/powerpoint/2010/main" val="2905999067"/>
                  </p:ext>
                </p:extLst>
              </p:nvPr>
            </p:nvGraphicFramePr>
            <p:xfrm>
              <a:off x="722447" y="1302810"/>
              <a:ext cx="7809993" cy="4502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9" name="Diagrama 8"/>
              <p:cNvGraphicFramePr/>
              <p:nvPr>
                <p:extLst>
                  <p:ext uri="{D42A27DB-BD31-4B8C-83A1-F6EECF244321}">
                    <p14:modId xmlns:p14="http://schemas.microsoft.com/office/powerpoint/2010/main" val="2905999067"/>
                  </p:ext>
                </p:extLst>
              </p:nvPr>
            </p:nvGraphicFramePr>
            <p:xfrm>
              <a:off x="722447" y="1302810"/>
              <a:ext cx="7809993" cy="45024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10" name="Rectángulo 9"/>
          <p:cNvSpPr/>
          <p:nvPr/>
        </p:nvSpPr>
        <p:spPr>
          <a:xfrm>
            <a:off x="395536" y="6356350"/>
            <a:ext cx="4340740" cy="369332"/>
          </a:xfrm>
          <a:prstGeom prst="rect">
            <a:avLst/>
          </a:prstGeom>
        </p:spPr>
        <p:txBody>
          <a:bodyPr wrap="none">
            <a:spAutoFit/>
          </a:bodyPr>
          <a:lstStyle/>
          <a:p>
            <a:r>
              <a:rPr lang="es-EC" b="1" dirty="0"/>
              <a:t>DEISY VILAÑA- VICTOR MAILA- ENERO 2016</a:t>
            </a:r>
          </a:p>
        </p:txBody>
      </p:sp>
      <p:pic>
        <p:nvPicPr>
          <p:cNvPr id="6" name="Imagen 5"/>
          <p:cNvPicPr>
            <a:picLocks noChangeAspect="1"/>
          </p:cNvPicPr>
          <p:nvPr/>
        </p:nvPicPr>
        <p:blipFill rotWithShape="1">
          <a:blip r:embed="rId1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4229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ángulo 5"/>
              <p:cNvSpPr/>
              <p:nvPr/>
            </p:nvSpPr>
            <p:spPr>
              <a:xfrm>
                <a:off x="0" y="0"/>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0" y="0"/>
                <a:ext cx="9324528"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7" name="18 Marcador de pie de página"/>
          <p:cNvSpPr txBox="1">
            <a:spLocks/>
          </p:cNvSpPr>
          <p:nvPr/>
        </p:nvSpPr>
        <p:spPr>
          <a:xfrm>
            <a:off x="179512"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sp>
        <p:nvSpPr>
          <p:cNvPr id="10" name="7 Rectángulo"/>
          <p:cNvSpPr/>
          <p:nvPr/>
        </p:nvSpPr>
        <p:spPr>
          <a:xfrm>
            <a:off x="192350" y="656477"/>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Alternativas de diseño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graphicFrame>
            <p:nvGraphicFramePr>
              <p:cNvPr id="2" name="Diagrama 1"/>
              <p:cNvGraphicFramePr/>
              <p:nvPr>
                <p:extLst>
                  <p:ext uri="{D42A27DB-BD31-4B8C-83A1-F6EECF244321}">
                    <p14:modId xmlns:p14="http://schemas.microsoft.com/office/powerpoint/2010/main" val="919118495"/>
                  </p:ext>
                </p:extLst>
              </p:nvPr>
            </p:nvGraphicFramePr>
            <p:xfrm>
              <a:off x="1524000" y="1397000"/>
              <a:ext cx="6096000"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Diagrama 1"/>
              <p:cNvGraphicFramePr/>
              <p:nvPr>
                <p:extLst>
                  <p:ext uri="{D42A27DB-BD31-4B8C-83A1-F6EECF244321}">
                    <p14:modId xmlns:p14="http://schemas.microsoft.com/office/powerpoint/2010/main" val="919118495"/>
                  </p:ext>
                </p:extLst>
              </p:nvPr>
            </p:nvGraphicFramePr>
            <p:xfrm>
              <a:off x="1524000" y="1397000"/>
              <a:ext cx="6096000" cy="2680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8" name="Imagen 7"/>
          <p:cNvPicPr>
            <a:picLocks noChangeAspect="1"/>
          </p:cNvPicPr>
          <p:nvPr/>
        </p:nvPicPr>
        <p:blipFill rotWithShape="1">
          <a:blip r:embed="rId1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4751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p:cNvSpPr/>
          <p:nvPr/>
        </p:nvSpPr>
        <p:spPr>
          <a:xfrm>
            <a:off x="192350" y="656477"/>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Matriz de decisión de doble entrada</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82844" y="30334"/>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a:t>
                </a:r>
                <a:r>
                  <a:rPr lang="es-EC" sz="1600" b="1" dirty="0" smtClean="0">
                    <a:solidFill>
                      <a:srgbClr val="C00000"/>
                    </a:solidFill>
                    <a:latin typeface="Arial" panose="020B0604020202020204" pitchFamily="34" charset="0"/>
                    <a:ea typeface="Times New Roman" panose="02020603050405020304" pitchFamily="18" charset="0"/>
                  </a:rPr>
                  <a:t>CALFACCIÓN </a:t>
                </a:r>
                <a:r>
                  <a:rPr lang="es-EC" sz="1600" b="1" dirty="0">
                    <a:solidFill>
                      <a:srgbClr val="C00000"/>
                    </a:solidFill>
                    <a:latin typeface="Arial" panose="020B0604020202020204" pitchFamily="34" charset="0"/>
                    <a:ea typeface="Times New Roman" panose="02020603050405020304" pitchFamily="18" charset="0"/>
                  </a:rPr>
                  <a:t>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2844" y="30334"/>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Rectángulo 9"/>
          <p:cNvSpPr/>
          <p:nvPr/>
        </p:nvSpPr>
        <p:spPr>
          <a:xfrm>
            <a:off x="395536" y="6356350"/>
            <a:ext cx="4340740" cy="369332"/>
          </a:xfrm>
          <a:prstGeom prst="rect">
            <a:avLst/>
          </a:prstGeom>
        </p:spPr>
        <p:txBody>
          <a:bodyPr wrap="none">
            <a:spAutoFit/>
          </a:bodyPr>
          <a:lstStyle/>
          <a:p>
            <a:r>
              <a:rPr lang="es-EC" b="1" dirty="0"/>
              <a:t>DEISY VILAÑA- VICTOR MAILA- ENERO 2016</a:t>
            </a:r>
          </a:p>
        </p:txBody>
      </p:sp>
      <p:pic>
        <p:nvPicPr>
          <p:cNvPr id="6" name="Imagen 5"/>
          <p:cNvPicPr>
            <a:picLocks noChangeAspect="1"/>
          </p:cNvPicPr>
          <p:nvPr/>
        </p:nvPicPr>
        <p:blipFill>
          <a:blip r:embed="rId3"/>
          <a:stretch>
            <a:fillRect/>
          </a:stretch>
        </p:blipFill>
        <p:spPr>
          <a:xfrm>
            <a:off x="2267744" y="1556792"/>
            <a:ext cx="5221046" cy="2808838"/>
          </a:xfrm>
          <a:prstGeom prst="rect">
            <a:avLst/>
          </a:prstGeom>
        </p:spPr>
      </p:pic>
      <p:pic>
        <p:nvPicPr>
          <p:cNvPr id="8" name="Imagen 7"/>
          <p:cNvPicPr>
            <a:picLocks noChangeAspect="1"/>
          </p:cNvPicPr>
          <p:nvPr/>
        </p:nvPicPr>
        <p:blipFill>
          <a:blip r:embed="rId4"/>
          <a:stretch>
            <a:fillRect/>
          </a:stretch>
        </p:blipFill>
        <p:spPr>
          <a:xfrm>
            <a:off x="1763688" y="4500053"/>
            <a:ext cx="5221046" cy="573958"/>
          </a:xfrm>
          <a:prstGeom prst="rect">
            <a:avLst/>
          </a:prstGeom>
        </p:spPr>
      </p:pic>
      <p:pic>
        <p:nvPicPr>
          <p:cNvPr id="9" name="Imagen 8"/>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0123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p:cNvSpPr/>
          <p:nvPr/>
        </p:nvSpPr>
        <p:spPr>
          <a:xfrm>
            <a:off x="251520" y="656477"/>
            <a:ext cx="8784976" cy="646331"/>
          </a:xfrm>
          <a:prstGeom prst="rect">
            <a:avLst/>
          </a:prstGeom>
          <a:noFill/>
        </p:spPr>
        <p:txBody>
          <a:bodyPr wrap="square" lIns="91440" tIns="45720" rIns="91440" bIns="45720">
            <a:spAutoFit/>
          </a:bodyPr>
          <a:lstStyle/>
          <a:p>
            <a:pPr algn="ctr"/>
            <a:r>
              <a:rPr lang="es-ES" sz="3600" b="1" dirty="0" smtClean="0">
                <a:ln w="17780" cmpd="sng">
                  <a:solidFill>
                    <a:schemeClr val="bg1"/>
                  </a:solidFill>
                  <a:prstDash val="solid"/>
                  <a:miter lim="800000"/>
                </a:ln>
                <a:effectLst>
                  <a:outerShdw blurRad="50800" algn="tl" rotWithShape="0">
                    <a:srgbClr val="000000"/>
                  </a:outerShdw>
                </a:effectLst>
              </a:rPr>
              <a:t>Matriz de selección</a:t>
            </a:r>
            <a:endParaRPr lang="es-ES" sz="3600" b="1" cap="none" spc="0" dirty="0">
              <a:ln w="17780" cmpd="sng">
                <a:solidFill>
                  <a:schemeClr val="bg1"/>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Rectángulo 9"/>
          <p:cNvSpPr/>
          <p:nvPr/>
        </p:nvSpPr>
        <p:spPr>
          <a:xfrm>
            <a:off x="395536" y="6356350"/>
            <a:ext cx="4340740" cy="369332"/>
          </a:xfrm>
          <a:prstGeom prst="rect">
            <a:avLst/>
          </a:prstGeom>
        </p:spPr>
        <p:txBody>
          <a:bodyPr wrap="none">
            <a:spAutoFit/>
          </a:bodyPr>
          <a:lstStyle/>
          <a:p>
            <a:r>
              <a:rPr lang="es-EC" b="1" dirty="0"/>
              <a:t>DEISY VILAÑA- VICTOR MAILA- ENERO 2016</a:t>
            </a: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6576120" cy="2448272"/>
          </a:xfrm>
          <a:prstGeom prst="rect">
            <a:avLst/>
          </a:prstGeom>
          <a:noFill/>
          <a:ln>
            <a:noFill/>
          </a:ln>
        </p:spPr>
      </p:pic>
      <p:sp>
        <p:nvSpPr>
          <p:cNvPr id="2" name="Rectángulo 1"/>
          <p:cNvSpPr/>
          <p:nvPr/>
        </p:nvSpPr>
        <p:spPr>
          <a:xfrm>
            <a:off x="163870" y="4691173"/>
            <a:ext cx="8007320" cy="923330"/>
          </a:xfrm>
          <a:prstGeom prst="rect">
            <a:avLst/>
          </a:prstGeom>
        </p:spPr>
        <p:txBody>
          <a:bodyPr wrap="none">
            <a:spAutoFit/>
          </a:bodyPr>
          <a:lstStyle/>
          <a:p>
            <a:r>
              <a:rPr lang="es-EC" dirty="0" smtClean="0">
                <a:latin typeface="Arial" panose="020B0604020202020204" pitchFamily="34" charset="0"/>
                <a:ea typeface="Times New Roman" panose="02020603050405020304" pitchFamily="18" charset="0"/>
              </a:rPr>
              <a:t>Escala de porcentaje de 0- 10; el mayor puntaje alcanzado corresponderá a </a:t>
            </a:r>
          </a:p>
          <a:p>
            <a:r>
              <a:rPr lang="es-EC" dirty="0" smtClean="0">
                <a:latin typeface="Arial" panose="020B0604020202020204" pitchFamily="34" charset="0"/>
                <a:ea typeface="Times New Roman" panose="02020603050405020304" pitchFamily="18" charset="0"/>
              </a:rPr>
              <a:t>la alternativa seleccionada.</a:t>
            </a:r>
            <a:endParaRPr lang="es-EC" dirty="0"/>
          </a:p>
          <a:p>
            <a:r>
              <a:rPr lang="es-EC" b="1" dirty="0" smtClean="0">
                <a:solidFill>
                  <a:srgbClr val="C00000"/>
                </a:solidFill>
                <a:latin typeface="Arial" panose="020B0604020202020204" pitchFamily="34" charset="0"/>
                <a:ea typeface="Times New Roman" panose="02020603050405020304" pitchFamily="18" charset="0"/>
              </a:rPr>
              <a:t> </a:t>
            </a:r>
            <a:endParaRPr lang="es-ES" dirty="0"/>
          </a:p>
        </p:txBody>
      </p:sp>
      <p:pic>
        <p:nvPicPr>
          <p:cNvPr id="8" name="Imagen 7"/>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5824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p:cNvSpPr/>
          <p:nvPr/>
        </p:nvSpPr>
        <p:spPr>
          <a:xfrm>
            <a:off x="192350" y="656477"/>
            <a:ext cx="8784976" cy="646331"/>
          </a:xfrm>
          <a:prstGeom prst="rect">
            <a:avLst/>
          </a:prstGeom>
          <a:noFill/>
        </p:spPr>
        <p:txBody>
          <a:bodyPr wrap="square" lIns="91440" tIns="45720" rIns="91440" bIns="45720">
            <a:spAutoFit/>
          </a:bodyPr>
          <a:lstStyle/>
          <a:p>
            <a:pPr algn="ctr"/>
            <a:r>
              <a:rPr lang="es-ES" sz="3600" b="1" dirty="0" smtClean="0">
                <a:ln w="9525">
                  <a:solidFill>
                    <a:schemeClr val="bg1"/>
                  </a:solidFill>
                  <a:prstDash val="solid"/>
                </a:ln>
                <a:effectLst>
                  <a:outerShdw blurRad="12700" dist="38100" dir="2700000" algn="tl" rotWithShape="0">
                    <a:schemeClr val="bg1">
                      <a:lumMod val="50000"/>
                    </a:schemeClr>
                  </a:outerShdw>
                </a:effectLst>
              </a:rPr>
              <a:t>Condiciones de diseño </a:t>
            </a:r>
            <a:endParaRPr lang="es-ES" sz="3600" b="1" dirty="0">
              <a:ln w="9525">
                <a:solidFill>
                  <a:schemeClr val="bg1"/>
                </a:solidFill>
                <a:prstDash val="solid"/>
              </a:ln>
              <a:effectLst>
                <a:outerShdw blurRad="12700" dist="38100" dir="2700000" algn="tl" rotWithShape="0">
                  <a:schemeClr val="bg1">
                    <a:lumMod val="50000"/>
                  </a:schemeClr>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Rectángulo 9"/>
          <p:cNvSpPr/>
          <p:nvPr/>
        </p:nvSpPr>
        <p:spPr>
          <a:xfrm>
            <a:off x="395536" y="6356350"/>
            <a:ext cx="4340740" cy="369332"/>
          </a:xfrm>
          <a:prstGeom prst="rect">
            <a:avLst/>
          </a:prstGeom>
        </p:spPr>
        <p:txBody>
          <a:bodyPr wrap="none">
            <a:spAutoFit/>
          </a:bodyPr>
          <a:lstStyle/>
          <a:p>
            <a:r>
              <a:rPr lang="es-EC" b="1" dirty="0"/>
              <a:t>DEISY VILAÑA- VICTOR MAILA- ENERO 2016</a:t>
            </a:r>
          </a:p>
        </p:txBody>
      </p:sp>
      <p:sp>
        <p:nvSpPr>
          <p:cNvPr id="8" name="Rectángulo 7"/>
          <p:cNvSpPr/>
          <p:nvPr/>
        </p:nvSpPr>
        <p:spPr>
          <a:xfrm>
            <a:off x="401288" y="1304399"/>
            <a:ext cx="2826415" cy="369332"/>
          </a:xfrm>
          <a:prstGeom prst="rect">
            <a:avLst/>
          </a:prstGeom>
        </p:spPr>
        <p:txBody>
          <a:bodyPr wrap="none">
            <a:spAutoFit/>
          </a:bodyPr>
          <a:lstStyle/>
          <a:p>
            <a:r>
              <a:rPr lang="es-EC" b="1" dirty="0">
                <a:solidFill>
                  <a:srgbClr val="000000"/>
                </a:solidFill>
                <a:latin typeface="Arial" panose="020B0604020202020204" pitchFamily="34" charset="0"/>
                <a:ea typeface="Times New Roman" panose="02020603050405020304" pitchFamily="18" charset="0"/>
              </a:rPr>
              <a:t>Condiciones climáticas:</a:t>
            </a:r>
            <a:endParaRPr lang="es-ES" dirty="0"/>
          </a:p>
        </p:txBody>
      </p:sp>
      <p:sp>
        <p:nvSpPr>
          <p:cNvPr id="11" name="Rectángulo 10"/>
          <p:cNvSpPr/>
          <p:nvPr/>
        </p:nvSpPr>
        <p:spPr>
          <a:xfrm>
            <a:off x="395536" y="1843624"/>
            <a:ext cx="6096000" cy="1200329"/>
          </a:xfrm>
          <a:prstGeom prst="rect">
            <a:avLst/>
          </a:prstGeom>
        </p:spPr>
        <p:txBody>
          <a:bodyPr>
            <a:spAutoFit/>
          </a:bodyPr>
          <a:lstStyle/>
          <a:p>
            <a:r>
              <a:rPr lang="es-EC" dirty="0" smtClean="0">
                <a:latin typeface="Arial" panose="020B0604020202020204" pitchFamily="34" charset="0"/>
                <a:ea typeface="Times New Roman" panose="02020603050405020304" pitchFamily="18" charset="0"/>
              </a:rPr>
              <a:t>El cantón Rumiñahui posee un clima templado durante todo el año manteniendo una temperatura promedio de 16ºC, en días soleados la temperatura llega hasta los 27ºC y por la noche baja hasta 8ºC.</a:t>
            </a:r>
            <a:endParaRPr lang="es-ES" dirty="0"/>
          </a:p>
        </p:txBody>
      </p:sp>
      <p:pic>
        <p:nvPicPr>
          <p:cNvPr id="12" name="Picture 2" descr="Map of Sangolqu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13846"/>
            <a:ext cx="487680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92350" y="3699569"/>
            <a:ext cx="4572000" cy="1831271"/>
          </a:xfrm>
          <a:prstGeom prst="rect">
            <a:avLst/>
          </a:prstGeom>
        </p:spPr>
        <p:txBody>
          <a:bodyPr>
            <a:spAutoFit/>
          </a:bodyPr>
          <a:lstStyle/>
          <a:p>
            <a:pPr indent="449580"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Localidad: </a:t>
            </a:r>
            <a:r>
              <a:rPr lang="es-EC" dirty="0" err="1">
                <a:latin typeface="Arial" panose="020B0604020202020204" pitchFamily="34" charset="0"/>
                <a:ea typeface="Times New Roman" panose="02020603050405020304" pitchFamily="18" charset="0"/>
                <a:cs typeface="Times New Roman" panose="02020603050405020304" pitchFamily="18" charset="0"/>
              </a:rPr>
              <a:t>Sangolquí</a:t>
            </a:r>
            <a:r>
              <a:rPr lang="es-EC" dirty="0">
                <a:latin typeface="Arial" panose="020B0604020202020204" pitchFamily="34" charset="0"/>
                <a:ea typeface="Times New Roman" panose="02020603050405020304" pitchFamily="18" charset="0"/>
                <a:cs typeface="Times New Roman" panose="02020603050405020304" pitchFamily="18" charset="0"/>
              </a:rPr>
              <a:t>.</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Latitud: - </a:t>
            </a:r>
            <a:r>
              <a:rPr lang="es-EC" dirty="0" smtClean="0">
                <a:latin typeface="Arial" panose="020B0604020202020204" pitchFamily="34" charset="0"/>
                <a:ea typeface="Times New Roman" panose="02020603050405020304" pitchFamily="18" charset="0"/>
                <a:cs typeface="Times New Roman" panose="02020603050405020304" pitchFamily="18" charset="0"/>
              </a:rPr>
              <a:t>0.33405  .</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Longitud: - </a:t>
            </a:r>
            <a:r>
              <a:rPr lang="es-EC" dirty="0" smtClean="0">
                <a:latin typeface="Arial" panose="020B0604020202020204" pitchFamily="34" charset="0"/>
                <a:ea typeface="Times New Roman" panose="02020603050405020304" pitchFamily="18" charset="0"/>
                <a:cs typeface="Times New Roman" panose="02020603050405020304" pitchFamily="18" charset="0"/>
              </a:rPr>
              <a:t>78.45217     </a:t>
            </a:r>
          </a:p>
          <a:p>
            <a:pPr indent="449580" algn="just">
              <a:lnSpc>
                <a:spcPct val="150000"/>
              </a:lnSpc>
              <a:spcBef>
                <a:spcPts val="200"/>
              </a:spcBef>
              <a:spcAft>
                <a:spcPts val="0"/>
              </a:spcAft>
            </a:pPr>
            <a:r>
              <a:rPr lang="es-EC" dirty="0" smtClean="0">
                <a:latin typeface="Arial" panose="020B0604020202020204" pitchFamily="34" charset="0"/>
                <a:ea typeface="Times New Roman" panose="02020603050405020304" pitchFamily="18" charset="0"/>
                <a:cs typeface="Times New Roman" panose="02020603050405020304" pitchFamily="18" charset="0"/>
              </a:rPr>
              <a:t>Altitud</a:t>
            </a:r>
            <a:r>
              <a:rPr lang="es-EC" dirty="0">
                <a:latin typeface="Arial" panose="020B0604020202020204" pitchFamily="34" charset="0"/>
                <a:ea typeface="Times New Roman" panose="02020603050405020304" pitchFamily="18" charset="0"/>
                <a:cs typeface="Times New Roman" panose="02020603050405020304" pitchFamily="18" charset="0"/>
              </a:rPr>
              <a:t>: 2500msnm.</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851423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19</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3" name="Rectángulo 2"/>
          <p:cNvSpPr/>
          <p:nvPr/>
        </p:nvSpPr>
        <p:spPr>
          <a:xfrm>
            <a:off x="486920" y="1013800"/>
            <a:ext cx="8278680" cy="369332"/>
          </a:xfrm>
          <a:prstGeom prst="rect">
            <a:avLst/>
          </a:prstGeom>
        </p:spPr>
        <p:txBody>
          <a:bodyPr wrap="square">
            <a:spAutoFit/>
          </a:bodyPr>
          <a:lstStyle/>
          <a:p>
            <a:r>
              <a:rPr lang="es-EC" b="1" i="1" dirty="0">
                <a:latin typeface="Arial" panose="020B0604020202020204" pitchFamily="34" charset="0"/>
                <a:ea typeface="Times New Roman" panose="02020603050405020304" pitchFamily="18" charset="0"/>
                <a:cs typeface="Times New Roman" panose="02020603050405020304" pitchFamily="18" charset="0"/>
              </a:rPr>
              <a:t>DATOS DEL INHAMI ESTACIÓN CLIMATOLÓGICA CANTÓN RUMIÑAHUI</a:t>
            </a:r>
            <a:endParaRPr lang="es-ES" dirty="0"/>
          </a:p>
        </p:txBody>
      </p:sp>
      <p:sp>
        <p:nvSpPr>
          <p:cNvPr id="10" name="Rectángulo 9"/>
          <p:cNvSpPr/>
          <p:nvPr/>
        </p:nvSpPr>
        <p:spPr>
          <a:xfrm>
            <a:off x="1187624" y="1653413"/>
            <a:ext cx="6050786" cy="646331"/>
          </a:xfrm>
          <a:prstGeom prst="rect">
            <a:avLst/>
          </a:prstGeom>
        </p:spPr>
        <p:txBody>
          <a:bodyPr wrap="square">
            <a:spAutoFit/>
          </a:bodyPr>
          <a:lstStyle/>
          <a:p>
            <a:pPr indent="252095" algn="just">
              <a:spcBef>
                <a:spcPts val="200"/>
              </a:spcBef>
              <a:spcAft>
                <a:spcPts val="0"/>
              </a:spcAft>
            </a:pPr>
            <a:r>
              <a:rPr lang="es-EC" b="1" i="1" dirty="0">
                <a:latin typeface="Arial" panose="020B0604020202020204" pitchFamily="34" charset="0"/>
                <a:ea typeface="Times New Roman" panose="02020603050405020304" pitchFamily="18" charset="0"/>
                <a:cs typeface="Times New Roman" panose="02020603050405020304" pitchFamily="18" charset="0"/>
              </a:rPr>
              <a:t>Estadística de estación climatológica del cantón </a:t>
            </a:r>
            <a:r>
              <a:rPr lang="es-EC" b="1" i="1" dirty="0" smtClean="0">
                <a:latin typeface="Arial" panose="020B0604020202020204" pitchFamily="34" charset="0"/>
                <a:ea typeface="Times New Roman" panose="02020603050405020304" pitchFamily="18" charset="0"/>
                <a:cs typeface="Times New Roman" panose="02020603050405020304" pitchFamily="18" charset="0"/>
              </a:rPr>
              <a:t>   	         Rumiñahui</a:t>
            </a:r>
            <a:r>
              <a:rPr lang="es-EC" b="1" i="1" dirty="0">
                <a:latin typeface="Arial" panose="020B0604020202020204" pitchFamily="34" charset="0"/>
                <a:ea typeface="Times New Roman" panose="02020603050405020304" pitchFamily="18" charset="0"/>
                <a:cs typeface="Times New Roman" panose="02020603050405020304" pitchFamily="18" charset="0"/>
              </a:rPr>
              <a:t>, INHAMI 2014.</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1187624" y="2744536"/>
            <a:ext cx="5822185" cy="2316681"/>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2375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VICTOR MAILA, ENERO 2016</a:t>
            </a:r>
            <a:endParaRPr lang="es-EC" sz="1400" b="1" dirty="0"/>
          </a:p>
        </p:txBody>
      </p:sp>
      <p:sp>
        <p:nvSpPr>
          <p:cNvPr id="8" name="7 Rectángulo"/>
          <p:cNvSpPr/>
          <p:nvPr/>
        </p:nvSpPr>
        <p:spPr>
          <a:xfrm>
            <a:off x="1599647" y="1170192"/>
            <a:ext cx="5543825"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solidFill>
                  <a:schemeClr val="accent3">
                    <a:lumMod val="50000"/>
                  </a:schemeClr>
                </a:solidFill>
                <a:effectLst>
                  <a:outerShdw blurRad="50800" algn="tl" rotWithShape="0">
                    <a:srgbClr val="000000"/>
                  </a:outerShdw>
                </a:effectLst>
              </a:rPr>
              <a:t>DEFINICIÓN DEL PROBLEMA</a:t>
            </a:r>
            <a:endParaRPr lang="es-ES" sz="3600" b="1" cap="none" spc="0" dirty="0">
              <a:ln w="17780" cmpd="sng">
                <a:solidFill>
                  <a:srgbClr val="FFFFFF"/>
                </a:solidFill>
                <a:prstDash val="solid"/>
                <a:miter lim="800000"/>
              </a:ln>
              <a:solidFill>
                <a:schemeClr val="accent3">
                  <a:lumMod val="50000"/>
                </a:schemeClr>
              </a:soli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3" name="Rectángulo 2"/>
              <p:cNvSpPr/>
              <p:nvPr/>
            </p:nvSpPr>
            <p:spPr>
              <a:xfrm>
                <a:off x="0" y="0"/>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0" y="0"/>
                <a:ext cx="9324528" cy="590354"/>
              </a:xfrm>
              <a:prstGeom prst="rect">
                <a:avLst/>
              </a:prstGeom>
              <a:blipFill rotWithShape="0">
                <a:blip r:embed="rId3"/>
                <a:stretch>
                  <a:fillRect t="-3093" b="-11340"/>
                </a:stretch>
              </a:blipFill>
            </p:spPr>
            <p:txBody>
              <a:bodyPr/>
              <a:lstStyle/>
              <a:p>
                <a:r>
                  <a:rPr lang="es-ES">
                    <a:noFill/>
                  </a:rPr>
                  <a:t> </a:t>
                </a:r>
              </a:p>
            </p:txBody>
          </p:sp>
        </mc:Fallback>
      </mc:AlternateContent>
      <p:graphicFrame>
        <p:nvGraphicFramePr>
          <p:cNvPr id="7" name="6 Marcador de contenido"/>
          <p:cNvGraphicFramePr>
            <a:graphicFrameLocks/>
          </p:cNvGraphicFramePr>
          <p:nvPr>
            <p:extLst>
              <p:ext uri="{D42A27DB-BD31-4B8C-83A1-F6EECF244321}">
                <p14:modId xmlns:p14="http://schemas.microsoft.com/office/powerpoint/2010/main" val="4001925580"/>
              </p:ext>
            </p:extLst>
          </p:nvPr>
        </p:nvGraphicFramePr>
        <p:xfrm>
          <a:off x="1002767" y="2487975"/>
          <a:ext cx="6737584" cy="1952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encrypted-tbn3.gstatic.com/images?q=tbn:ANd9GcQ1KPIbPQXpi0ZfUReHTGN6bg5ojV4VeKebawa2ePGhfT2cFka8"/>
          <p:cNvPicPr>
            <a:picLocks noChangeAspect="1" noChangeArrowheads="1"/>
          </p:cNvPicPr>
          <p:nvPr/>
        </p:nvPicPr>
        <p:blipFill rotWithShape="1">
          <a:blip r:embed="rId9">
            <a:extLst>
              <a:ext uri="{28A0092B-C50C-407E-A947-70E740481C1C}">
                <a14:useLocalDpi xmlns:a14="http://schemas.microsoft.com/office/drawing/2010/main" val="0"/>
              </a:ext>
            </a:extLst>
          </a:blip>
          <a:srcRect l="22027" r="17398" b="12984"/>
          <a:stretch/>
        </p:blipFill>
        <p:spPr bwMode="auto">
          <a:xfrm>
            <a:off x="7740352" y="1931194"/>
            <a:ext cx="1217520" cy="174896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4967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20</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3" name="Rectángulo 2"/>
          <p:cNvSpPr/>
          <p:nvPr/>
        </p:nvSpPr>
        <p:spPr>
          <a:xfrm>
            <a:off x="486920" y="1013800"/>
            <a:ext cx="8278680" cy="369332"/>
          </a:xfrm>
          <a:prstGeom prst="rect">
            <a:avLst/>
          </a:prstGeom>
        </p:spPr>
        <p:txBody>
          <a:bodyPr wrap="square">
            <a:spAutoFit/>
          </a:bodyPr>
          <a:lstStyle/>
          <a:p>
            <a:r>
              <a:rPr lang="es-EC" b="1" i="1" dirty="0">
                <a:latin typeface="Arial" panose="020B0604020202020204" pitchFamily="34" charset="0"/>
                <a:ea typeface="Times New Roman" panose="02020603050405020304" pitchFamily="18" charset="0"/>
                <a:cs typeface="Times New Roman" panose="02020603050405020304" pitchFamily="18" charset="0"/>
              </a:rPr>
              <a:t>DATOS DEL INHAMI ESTACIÓN CLIMATOLÓGICA CANTÓN RUMIÑAHUI</a:t>
            </a:r>
            <a:endParaRPr lang="es-ES" dirty="0"/>
          </a:p>
        </p:txBody>
      </p:sp>
      <p:sp>
        <p:nvSpPr>
          <p:cNvPr id="10" name="Rectángulo 9"/>
          <p:cNvSpPr/>
          <p:nvPr/>
        </p:nvSpPr>
        <p:spPr>
          <a:xfrm>
            <a:off x="1187624" y="1653413"/>
            <a:ext cx="6552728" cy="369332"/>
          </a:xfrm>
          <a:prstGeom prst="rect">
            <a:avLst/>
          </a:prstGeom>
        </p:spPr>
        <p:txBody>
          <a:bodyPr wrap="square">
            <a:spAutoFit/>
          </a:bodyPr>
          <a:lstStyle/>
          <a:p>
            <a:pPr indent="252095" algn="just">
              <a:spcBef>
                <a:spcPts val="200"/>
              </a:spcBef>
              <a:spcAft>
                <a:spcPts val="0"/>
              </a:spcAft>
            </a:pPr>
            <a:r>
              <a:rPr lang="es-EC" b="1" i="1" dirty="0" smtClean="0">
                <a:latin typeface="Arial" panose="020B0604020202020204" pitchFamily="34" charset="0"/>
                <a:ea typeface="Times New Roman" panose="02020603050405020304" pitchFamily="18" charset="0"/>
                <a:cs typeface="Times New Roman" panose="02020603050405020304" pitchFamily="18" charset="0"/>
              </a:rPr>
              <a:t>Velocidad media y frecuencia del viento, </a:t>
            </a:r>
            <a:r>
              <a:rPr lang="es-EC" b="1" i="1" dirty="0">
                <a:latin typeface="Arial" panose="020B0604020202020204" pitchFamily="34" charset="0"/>
                <a:ea typeface="Times New Roman" panose="02020603050405020304" pitchFamily="18" charset="0"/>
                <a:cs typeface="Times New Roman" panose="02020603050405020304" pitchFamily="18" charset="0"/>
              </a:rPr>
              <a:t>INHAMI 2014.</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9" name="Imagen 8"/>
          <p:cNvPicPr>
            <a:picLocks noChangeAspect="1"/>
          </p:cNvPicPr>
          <p:nvPr/>
        </p:nvPicPr>
        <p:blipFill>
          <a:blip r:embed="rId3"/>
          <a:stretch>
            <a:fillRect/>
          </a:stretch>
        </p:blipFill>
        <p:spPr>
          <a:xfrm>
            <a:off x="1187624" y="2422076"/>
            <a:ext cx="6529206" cy="2472490"/>
          </a:xfrm>
          <a:prstGeom prst="rect">
            <a:avLst/>
          </a:prstGeom>
        </p:spPr>
      </p:pic>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70695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21</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3" name="Rectángulo 12"/>
          <p:cNvSpPr/>
          <p:nvPr/>
        </p:nvSpPr>
        <p:spPr>
          <a:xfrm>
            <a:off x="395536" y="980728"/>
            <a:ext cx="8964488" cy="830997"/>
          </a:xfrm>
          <a:prstGeom prst="rect">
            <a:avLst/>
          </a:prstGeom>
        </p:spPr>
        <p:txBody>
          <a:bodyPr wrap="square">
            <a:spAutoFit/>
          </a:bodyPr>
          <a:lstStyle/>
          <a:p>
            <a:pPr algn="ctr"/>
            <a:r>
              <a:rPr lang="es-EC" sz="2400" b="1" i="1" dirty="0" smtClean="0">
                <a:latin typeface="Arial" panose="020B0604020202020204" pitchFamily="34" charset="0"/>
                <a:ea typeface="Times New Roman" panose="02020603050405020304" pitchFamily="18" charset="0"/>
              </a:rPr>
              <a:t>DATOS OBTENIDOS DE ESTACIÓN CLIMATOLÓGICA </a:t>
            </a:r>
          </a:p>
          <a:p>
            <a:pPr algn="ctr"/>
            <a:r>
              <a:rPr lang="es-EC" sz="2400" b="1" i="1" dirty="0" smtClean="0">
                <a:latin typeface="Arial" panose="020B0604020202020204" pitchFamily="34" charset="0"/>
                <a:ea typeface="Times New Roman" panose="02020603050405020304" pitchFamily="18" charset="0"/>
              </a:rPr>
              <a:t>SEGÚN LA NASA</a:t>
            </a:r>
            <a:endParaRPr lang="es-ES" sz="2400" i="1" dirty="0"/>
          </a:p>
        </p:txBody>
      </p:sp>
      <p:pic>
        <p:nvPicPr>
          <p:cNvPr id="14" name="Imagen 453"/>
          <p:cNvPicPr>
            <a:picLocks noChangeAspect="1" noChangeArrowheads="1"/>
          </p:cNvPicPr>
          <p:nvPr/>
        </p:nvPicPr>
        <p:blipFill>
          <a:blip r:embed="rId3">
            <a:extLst>
              <a:ext uri="{28A0092B-C50C-407E-A947-70E740481C1C}">
                <a14:useLocalDpi xmlns:a14="http://schemas.microsoft.com/office/drawing/2010/main" val="0"/>
              </a:ext>
            </a:extLst>
          </a:blip>
          <a:srcRect t="1231"/>
          <a:stretch>
            <a:fillRect/>
          </a:stretch>
        </p:blipFill>
        <p:spPr bwMode="auto">
          <a:xfrm>
            <a:off x="3200788" y="1988840"/>
            <a:ext cx="381000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43994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ítulo 2"/>
          <p:cNvSpPr>
            <a:spLocks noGrp="1"/>
          </p:cNvSpPr>
          <p:nvPr>
            <p:ph type="subTitle" idx="1"/>
          </p:nvPr>
        </p:nvSpPr>
        <p:spPr>
          <a:xfrm>
            <a:off x="0" y="764704"/>
            <a:ext cx="9105091" cy="2597006"/>
          </a:xfrm>
        </p:spPr>
        <p:txBody>
          <a:bodyPr/>
          <a:lstStyle/>
          <a:p>
            <a:endParaRPr lang="es-ES" dirty="0" smtClean="0"/>
          </a:p>
          <a:p>
            <a:endParaRPr lang="es-ES" dirty="0" smtClean="0"/>
          </a:p>
        </p:txBody>
      </p:sp>
      <p:graphicFrame>
        <p:nvGraphicFramePr>
          <p:cNvPr id="14" name="Diagrama 13"/>
          <p:cNvGraphicFramePr/>
          <p:nvPr>
            <p:extLst/>
          </p:nvPr>
        </p:nvGraphicFramePr>
        <p:xfrm>
          <a:off x="179512" y="620688"/>
          <a:ext cx="8822287" cy="81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graphicFrame>
            <p:nvGraphicFramePr>
              <p:cNvPr id="15" name="Diagrama 14"/>
              <p:cNvGraphicFramePr/>
              <p:nvPr>
                <p:extLst/>
              </p:nvPr>
            </p:nvGraphicFramePr>
            <p:xfrm>
              <a:off x="251520" y="1628800"/>
              <a:ext cx="9649071" cy="4472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15" name="Diagrama 14"/>
              <p:cNvGraphicFramePr/>
              <p:nvPr>
                <p:extLst>
                  <p:ext uri="{D42A27DB-BD31-4B8C-83A1-F6EECF244321}">
                    <p14:modId xmlns:p14="http://schemas.microsoft.com/office/powerpoint/2010/main" val="2633669807"/>
                  </p:ext>
                </p:extLst>
              </p:nvPr>
            </p:nvGraphicFramePr>
            <p:xfrm>
              <a:off x="251520" y="1628800"/>
              <a:ext cx="9649071" cy="44727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mc:AlternateContent xmlns:mc="http://schemas.openxmlformats.org/markup-compatibility/2006" xmlns:a14="http://schemas.microsoft.com/office/drawing/2010/main">
        <mc:Choice Requires="a14">
          <p:sp>
            <p:nvSpPr>
              <p:cNvPr id="5" name="Rectángulo 4"/>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16"/>
                <a:stretch>
                  <a:fillRect t="-3093" b="-11340"/>
                </a:stretch>
              </a:blipFill>
            </p:spPr>
            <p:txBody>
              <a:bodyPr/>
              <a:lstStyle/>
              <a:p>
                <a:r>
                  <a:rPr lang="es-ES">
                    <a:noFill/>
                  </a:rPr>
                  <a:t> </a:t>
                </a:r>
              </a:p>
            </p:txBody>
          </p:sp>
        </mc:Fallback>
      </mc:AlternateContent>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7" name="Imagen 6"/>
          <p:cNvPicPr>
            <a:picLocks noChangeAspect="1"/>
          </p:cNvPicPr>
          <p:nvPr/>
        </p:nvPicPr>
        <p:blipFill rotWithShape="1">
          <a:blip r:embed="rId1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837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23</a:t>
            </a:fld>
            <a:endParaRPr lang="es-ES">
              <a:solidFill>
                <a:prstClr val="black"/>
              </a:solidFill>
            </a:endParaRPr>
          </a:p>
        </p:txBody>
      </p:sp>
      <mc:AlternateContent xmlns:mc="http://schemas.openxmlformats.org/markup-compatibility/2006" xmlns:a14="http://schemas.microsoft.com/office/drawing/2010/main">
        <mc:Choice Requires="a14">
          <p:sp>
            <p:nvSpPr>
              <p:cNvPr id="11" name="Marcador de contenido 2"/>
              <p:cNvSpPr txBox="1">
                <a:spLocks/>
              </p:cNvSpPr>
              <p:nvPr/>
            </p:nvSpPr>
            <p:spPr>
              <a:xfrm>
                <a:off x="3463516" y="2524800"/>
                <a:ext cx="5112568" cy="4196675"/>
              </a:xfrm>
              <a:prstGeom prst="rect">
                <a:avLst/>
              </a:prstGeom>
            </p:spPr>
            <p:txBody>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400" dirty="0" smtClean="0">
                    <a:solidFill>
                      <a:schemeClr val="tx1"/>
                    </a:solidFill>
                  </a:rPr>
                  <a:t>                                                             Área de las paredes de la vivienda           </a:t>
                </a:r>
                <a:endParaRPr lang="es-ES" sz="1400" i="1" dirty="0" smtClean="0">
                  <a:solidFill>
                    <a:schemeClr val="tx1"/>
                  </a:solidFill>
                </a:endParaRPr>
              </a:p>
              <a:p>
                <a:pPr algn="l"/>
                <a:endParaRPr lang="es-ES" sz="1400" i="1" dirty="0">
                  <a:solidFill>
                    <a:schemeClr val="tx1"/>
                  </a:solidFill>
                </a:endParaRPr>
              </a:p>
              <a:p>
                <a:pPr algn="l"/>
                <a:endParaRPr lang="es-ES" sz="1400" i="1" dirty="0" smtClean="0">
                  <a:solidFill>
                    <a:schemeClr val="tx1"/>
                  </a:solidFill>
                </a:endParaRPr>
              </a:p>
              <a:p>
                <a:pPr/>
                <a14:m>
                  <m:oMathPara xmlns:m="http://schemas.openxmlformats.org/officeDocument/2006/math">
                    <m:oMathParaPr>
                      <m:jc m:val="centerGroup"/>
                    </m:oMathParaPr>
                    <m:oMath xmlns:m="http://schemas.openxmlformats.org/officeDocument/2006/math">
                      <m:r>
                        <a:rPr lang="es-ES" sz="1400" i="1" smtClean="0">
                          <a:solidFill>
                            <a:schemeClr val="tx1"/>
                          </a:solidFill>
                          <a:latin typeface="Cambria Math" panose="02040503050406030204" pitchFamily="18" charset="0"/>
                        </a:rPr>
                        <m:t>                                                        </m:t>
                      </m:r>
                      <m:r>
                        <a:rPr lang="es-EC" sz="1400" i="1">
                          <a:solidFill>
                            <a:schemeClr val="tx1"/>
                          </a:solidFill>
                          <a:latin typeface="Cambria Math" panose="02040503050406030204" pitchFamily="18" charset="0"/>
                        </a:rPr>
                        <m:t>𝐴</m:t>
                      </m:r>
                      <m:r>
                        <a:rPr lang="es-EC" sz="1400" i="1">
                          <a:solidFill>
                            <a:schemeClr val="tx1"/>
                          </a:solidFill>
                          <a:latin typeface="Cambria Math" panose="02040503050406030204" pitchFamily="18" charset="0"/>
                        </a:rPr>
                        <m:t>1=17.3</m:t>
                      </m:r>
                      <m:sSup>
                        <m:sSupPr>
                          <m:ctrlPr>
                            <a:rPr lang="es-ES" sz="1400" i="1">
                              <a:solidFill>
                                <a:schemeClr val="tx1"/>
                              </a:solidFill>
                              <a:latin typeface="Cambria Math" panose="02040503050406030204" pitchFamily="18" charset="0"/>
                            </a:rPr>
                          </m:ctrlPr>
                        </m:sSupPr>
                        <m:e>
                          <m:r>
                            <a:rPr lang="es-EC" sz="1400" i="1">
                              <a:solidFill>
                                <a:schemeClr val="tx1"/>
                              </a:solidFill>
                              <a:latin typeface="Cambria Math" panose="02040503050406030204" pitchFamily="18" charset="0"/>
                            </a:rPr>
                            <m:t>𝑚</m:t>
                          </m:r>
                        </m:e>
                        <m:sup>
                          <m:r>
                            <a:rPr lang="es-EC" sz="1400" i="1">
                              <a:solidFill>
                                <a:schemeClr val="tx1"/>
                              </a:solidFill>
                              <a:latin typeface="Cambria Math" panose="02040503050406030204" pitchFamily="18" charset="0"/>
                            </a:rPr>
                            <m:t>2</m:t>
                          </m:r>
                        </m:sup>
                      </m:sSup>
                    </m:oMath>
                  </m:oMathPara>
                </a14:m>
                <a:endParaRPr lang="es-ES" sz="1400" dirty="0" smtClean="0">
                  <a:solidFill>
                    <a:schemeClr val="tx1"/>
                  </a:solidFill>
                </a:endParaRPr>
              </a:p>
              <a:p>
                <a:r>
                  <a:rPr lang="es-ES" sz="1400" dirty="0">
                    <a:solidFill>
                      <a:schemeClr val="tx1"/>
                    </a:solidFill>
                  </a:rPr>
                  <a:t> </a:t>
                </a:r>
                <a:r>
                  <a:rPr lang="es-ES" sz="1400" dirty="0" smtClean="0">
                    <a:solidFill>
                      <a:schemeClr val="tx1"/>
                    </a:solidFill>
                  </a:rPr>
                  <a:t>                                                      </a:t>
                </a:r>
                <a14:m>
                  <m:oMath xmlns:m="http://schemas.openxmlformats.org/officeDocument/2006/math">
                    <m:r>
                      <a:rPr lang="es-EC" sz="1400" i="1">
                        <a:solidFill>
                          <a:schemeClr val="tx1"/>
                        </a:solidFill>
                        <a:latin typeface="Cambria Math" panose="02040503050406030204" pitchFamily="18" charset="0"/>
                      </a:rPr>
                      <m:t>𝐴</m:t>
                    </m:r>
                    <m:r>
                      <a:rPr lang="es-EC" sz="1400" i="1">
                        <a:solidFill>
                          <a:schemeClr val="tx1"/>
                        </a:solidFill>
                        <a:latin typeface="Cambria Math" panose="02040503050406030204" pitchFamily="18" charset="0"/>
                      </a:rPr>
                      <m:t>2= 15 </m:t>
                    </m:r>
                    <m:sSup>
                      <m:sSupPr>
                        <m:ctrlPr>
                          <a:rPr lang="es-ES" sz="1400" i="1">
                            <a:solidFill>
                              <a:schemeClr val="tx1"/>
                            </a:solidFill>
                            <a:latin typeface="Cambria Math" panose="02040503050406030204" pitchFamily="18" charset="0"/>
                          </a:rPr>
                        </m:ctrlPr>
                      </m:sSupPr>
                      <m:e>
                        <m:r>
                          <a:rPr lang="es-EC" sz="1400" i="1">
                            <a:solidFill>
                              <a:schemeClr val="tx1"/>
                            </a:solidFill>
                            <a:latin typeface="Cambria Math" panose="02040503050406030204" pitchFamily="18" charset="0"/>
                          </a:rPr>
                          <m:t>𝑚</m:t>
                        </m:r>
                      </m:e>
                      <m:sup>
                        <m:r>
                          <a:rPr lang="es-EC" sz="1400" i="1">
                            <a:solidFill>
                              <a:schemeClr val="tx1"/>
                            </a:solidFill>
                            <a:latin typeface="Cambria Math" panose="02040503050406030204" pitchFamily="18" charset="0"/>
                          </a:rPr>
                          <m:t>2</m:t>
                        </m:r>
                      </m:sup>
                    </m:sSup>
                  </m:oMath>
                </a14:m>
                <a:endParaRPr lang="es-ES" sz="1400" dirty="0">
                  <a:solidFill>
                    <a:schemeClr val="tx1"/>
                  </a:solidFill>
                </a:endParaRPr>
              </a:p>
              <a:p>
                <a:r>
                  <a:rPr lang="es-ES" sz="1400" dirty="0" smtClean="0">
                    <a:solidFill>
                      <a:schemeClr val="tx1"/>
                    </a:solidFill>
                  </a:rPr>
                  <a:t>                                                          </a:t>
                </a:r>
                <a14:m>
                  <m:oMath xmlns:m="http://schemas.openxmlformats.org/officeDocument/2006/math">
                    <m:r>
                      <a:rPr lang="es-EC" sz="1400" i="1">
                        <a:solidFill>
                          <a:schemeClr val="tx1"/>
                        </a:solidFill>
                        <a:latin typeface="Cambria Math" panose="02040503050406030204" pitchFamily="18" charset="0"/>
                      </a:rPr>
                      <m:t>𝐴</m:t>
                    </m:r>
                    <m:r>
                      <a:rPr lang="es-EC" sz="1400" i="1">
                        <a:solidFill>
                          <a:schemeClr val="tx1"/>
                        </a:solidFill>
                        <a:latin typeface="Cambria Math" panose="02040503050406030204" pitchFamily="18" charset="0"/>
                      </a:rPr>
                      <m:t>3=18.9 </m:t>
                    </m:r>
                    <m:sSup>
                      <m:sSupPr>
                        <m:ctrlPr>
                          <a:rPr lang="es-ES" sz="1400" i="1">
                            <a:solidFill>
                              <a:schemeClr val="tx1"/>
                            </a:solidFill>
                            <a:latin typeface="Cambria Math" panose="02040503050406030204" pitchFamily="18" charset="0"/>
                          </a:rPr>
                        </m:ctrlPr>
                      </m:sSupPr>
                      <m:e>
                        <m:r>
                          <a:rPr lang="es-EC" sz="1400" i="1">
                            <a:solidFill>
                              <a:schemeClr val="tx1"/>
                            </a:solidFill>
                            <a:latin typeface="Cambria Math" panose="02040503050406030204" pitchFamily="18" charset="0"/>
                          </a:rPr>
                          <m:t>𝑚</m:t>
                        </m:r>
                      </m:e>
                      <m:sup>
                        <m:r>
                          <a:rPr lang="es-EC" sz="1400" i="1">
                            <a:solidFill>
                              <a:schemeClr val="tx1"/>
                            </a:solidFill>
                            <a:latin typeface="Cambria Math" panose="02040503050406030204" pitchFamily="18" charset="0"/>
                          </a:rPr>
                          <m:t>2</m:t>
                        </m:r>
                      </m:sup>
                    </m:sSup>
                  </m:oMath>
                </a14:m>
                <a:endParaRPr lang="es-ES" sz="1400" dirty="0"/>
              </a:p>
              <a:p>
                <a:pPr algn="just"/>
                <a:endParaRPr lang="es-ES" sz="1400" dirty="0"/>
              </a:p>
              <a:p>
                <a:endParaRPr lang="es-ES" dirty="0" smtClean="0"/>
              </a:p>
              <a:p>
                <a:endParaRPr lang="es-ES" dirty="0"/>
              </a:p>
              <a:p>
                <a:endParaRPr lang="es-ES" dirty="0" smtClean="0"/>
              </a:p>
              <a:p>
                <a:endParaRPr lang="es-ES" dirty="0"/>
              </a:p>
            </p:txBody>
          </p:sp>
        </mc:Choice>
        <mc:Fallback xmlns="">
          <p:sp>
            <p:nvSpPr>
              <p:cNvPr id="11" name="Marcador de contenido 2"/>
              <p:cNvSpPr txBox="1">
                <a:spLocks noRot="1" noChangeAspect="1" noMove="1" noResize="1" noEditPoints="1" noAdjustHandles="1" noChangeArrowheads="1" noChangeShapeType="1" noTextEdit="1"/>
              </p:cNvSpPr>
              <p:nvPr/>
            </p:nvSpPr>
            <p:spPr>
              <a:xfrm>
                <a:off x="3463516" y="2524800"/>
                <a:ext cx="5112568" cy="4196675"/>
              </a:xfrm>
              <a:prstGeom prst="rect">
                <a:avLst/>
              </a:prstGeom>
              <a:blipFill rotWithShape="0">
                <a:blip r:embed="rId2"/>
                <a:stretch>
                  <a:fillRect t="-290" r="-7747"/>
                </a:stretch>
              </a:blipFill>
            </p:spPr>
            <p:txBody>
              <a:bodyPr/>
              <a:lstStyle/>
              <a:p>
                <a:r>
                  <a:rPr lang="es-ES">
                    <a:noFill/>
                  </a:rPr>
                  <a:t> </a:t>
                </a:r>
              </a:p>
            </p:txBody>
          </p:sp>
        </mc:Fallback>
      </mc:AlternateContent>
      <p:grpSp>
        <p:nvGrpSpPr>
          <p:cNvPr id="12" name="Grupo 11"/>
          <p:cNvGrpSpPr/>
          <p:nvPr/>
        </p:nvGrpSpPr>
        <p:grpSpPr>
          <a:xfrm>
            <a:off x="251520" y="555279"/>
            <a:ext cx="7754471" cy="406597"/>
            <a:chOff x="0" y="22432"/>
            <a:chExt cx="10327341" cy="431730"/>
          </a:xfrm>
        </p:grpSpPr>
        <p:sp>
          <p:nvSpPr>
            <p:cNvPr id="13" name="Rectángulo redondeado 12"/>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21076"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2400" b="1" kern="1200" dirty="0" smtClean="0"/>
                <a:t>Carga de calor a través de las paredes</a:t>
              </a:r>
              <a:endParaRPr lang="es-ES" sz="2400" b="1" kern="1200" dirty="0"/>
            </a:p>
          </p:txBody>
        </p:sp>
      </p:grpSp>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11211"/>
            <a:ext cx="4283204" cy="3905019"/>
          </a:xfrm>
          <a:prstGeom prst="rect">
            <a:avLst/>
          </a:prstGeom>
          <a:noFill/>
          <a:ln>
            <a:noFill/>
          </a:ln>
        </p:spPr>
      </p:pic>
      <mc:AlternateContent xmlns:mc="http://schemas.openxmlformats.org/markup-compatibility/2006" xmlns:a14="http://schemas.microsoft.com/office/drawing/2010/main">
        <mc:Choice Requires="a14">
          <p:sp>
            <p:nvSpPr>
              <p:cNvPr id="9" name="Rectángulo 8"/>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6" name="Imagen 15"/>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63906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631188852"/>
                  </p:ext>
                </p:extLst>
              </p:nvPr>
            </p:nvGraphicFramePr>
            <p:xfrm>
              <a:off x="648072" y="620688"/>
              <a:ext cx="8316416" cy="5234877"/>
            </p:xfrm>
            <a:graphic>
              <a:graphicData uri="http://schemas.openxmlformats.org/drawingml/2006/table">
                <a:tbl>
                  <a:tblPr firstRow="1" bandRow="1">
                    <a:tableStyleId>{5C22544A-7EE6-4342-B048-85BDC9FD1C3A}</a:tableStyleId>
                  </a:tblPr>
                  <a:tblGrid>
                    <a:gridCol w="4107302"/>
                    <a:gridCol w="4209114"/>
                  </a:tblGrid>
                  <a:tr h="4896544">
                    <a:tc>
                      <a:txBody>
                        <a:bodyPr/>
                        <a:lstStyle/>
                        <a:p>
                          <a:r>
                            <a:rPr lang="es-ES" sz="1200" b="1" dirty="0" smtClean="0">
                              <a:solidFill>
                                <a:schemeClr val="tx1"/>
                              </a:solidFill>
                            </a:rPr>
                            <a:t>Coeficiente global de transmisión de calor en las paredes</a:t>
                          </a:r>
                        </a:p>
                        <a:p>
                          <a:endParaRPr lang="es-ES" sz="1200" b="1" dirty="0" smtClean="0">
                            <a:solidFill>
                              <a:schemeClr val="tx1"/>
                            </a:solidFill>
                          </a:endParaRPr>
                        </a:p>
                        <a:p>
                          <a:pPr marL="0" indent="0">
                            <a:buNone/>
                          </a:pPr>
                          <a:r>
                            <a:rPr lang="es-ES" sz="1200" b="0" dirty="0" smtClean="0">
                              <a:solidFill>
                                <a:schemeClr val="tx1"/>
                              </a:solidFill>
                            </a:rPr>
                            <a:t>                                </a:t>
                          </a:r>
                          <a14:m>
                            <m:oMath xmlns:m="http://schemas.openxmlformats.org/officeDocument/2006/math">
                              <m:sSub>
                                <m:sSubPr>
                                  <m:ctrlPr>
                                    <a:rPr lang="es-ES" sz="1200" b="0" i="1">
                                      <a:solidFill>
                                        <a:schemeClr val="tx1"/>
                                      </a:solidFill>
                                      <a:latin typeface="Cambria Math" panose="02040503050406030204" pitchFamily="18" charset="0"/>
                                    </a:rPr>
                                  </m:ctrlPr>
                                </m:sSubPr>
                                <m:e>
                                  <m:r>
                                    <a:rPr lang="es-EC" sz="1200" b="0" i="1">
                                      <a:solidFill>
                                        <a:schemeClr val="tx1"/>
                                      </a:solidFill>
                                      <a:latin typeface="Cambria Math" panose="02040503050406030204" pitchFamily="18" charset="0"/>
                                    </a:rPr>
                                    <m:t>𝑈</m:t>
                                  </m:r>
                                </m:e>
                                <m:sub>
                                  <m:r>
                                    <a:rPr lang="es-EC" sz="1200" b="0" i="1">
                                      <a:solidFill>
                                        <a:schemeClr val="tx1"/>
                                      </a:solidFill>
                                      <a:latin typeface="Cambria Math" panose="02040503050406030204" pitchFamily="18" charset="0"/>
                                    </a:rPr>
                                    <m:t>𝑝</m:t>
                                  </m:r>
                                </m:sub>
                              </m:sSub>
                              <m:r>
                                <a:rPr lang="es-EC" sz="1200" b="0" i="1">
                                  <a:solidFill>
                                    <a:schemeClr val="tx1"/>
                                  </a:solidFill>
                                  <a:latin typeface="Cambria Math" panose="02040503050406030204" pitchFamily="18" charset="0"/>
                                </a:rPr>
                                <m:t>= </m:t>
                              </m:r>
                              <m:f>
                                <m:fPr>
                                  <m:ctrlPr>
                                    <a:rPr lang="es-ES" sz="1200" b="0" i="1">
                                      <a:solidFill>
                                        <a:schemeClr val="tx1"/>
                                      </a:solidFill>
                                      <a:latin typeface="Cambria Math" panose="02040503050406030204" pitchFamily="18" charset="0"/>
                                    </a:rPr>
                                  </m:ctrlPr>
                                </m:fPr>
                                <m:num>
                                  <m:r>
                                    <a:rPr lang="es-EC" sz="1200" b="0" i="1">
                                      <a:solidFill>
                                        <a:schemeClr val="tx1"/>
                                      </a:solidFill>
                                      <a:latin typeface="Cambria Math" panose="02040503050406030204" pitchFamily="18" charset="0"/>
                                    </a:rPr>
                                    <m:t>1</m:t>
                                  </m:r>
                                </m:num>
                                <m:den>
                                  <m:r>
                                    <a:rPr lang="es-EC" sz="1200" b="0" i="1">
                                      <a:solidFill>
                                        <a:schemeClr val="tx1"/>
                                      </a:solidFill>
                                      <a:latin typeface="Cambria Math" panose="02040503050406030204" pitchFamily="18" charset="0"/>
                                    </a:rPr>
                                    <m:t>𝑅𝑇</m:t>
                                  </m:r>
                                </m:den>
                              </m:f>
                              <m:r>
                                <a:rPr lang="es-EC" sz="1200" b="0" i="1">
                                  <a:solidFill>
                                    <a:schemeClr val="tx1"/>
                                  </a:solidFill>
                                  <a:latin typeface="Cambria Math" panose="02040503050406030204" pitchFamily="18" charset="0"/>
                                </a:rPr>
                                <m:t> </m:t>
                              </m:r>
                            </m:oMath>
                          </a14:m>
                          <a:endParaRPr lang="es-ES" sz="1200" b="0" dirty="0" smtClean="0">
                            <a:solidFill>
                              <a:schemeClr val="tx1"/>
                            </a:solidFill>
                          </a:endParaRPr>
                        </a:p>
                        <a:p>
                          <a:pPr marL="0" indent="0">
                            <a:buNone/>
                          </a:pPr>
                          <a:endParaRPr lang="es-ES" sz="1200" b="0" dirty="0" smtClean="0">
                            <a:solidFill>
                              <a:schemeClr val="tx1"/>
                            </a:solidFill>
                          </a:endParaRPr>
                        </a:p>
                        <a:p>
                          <a:pPr marL="0" indent="0" algn="l">
                            <a:buNone/>
                          </a:pPr>
                          <a:r>
                            <a:rPr lang="es-ES" sz="1200" b="0" dirty="0" smtClean="0">
                              <a:solidFill>
                                <a:schemeClr val="tx1"/>
                              </a:solidFill>
                            </a:rPr>
                            <a:t>Para el calculo de </a:t>
                          </a:r>
                          <a14:m>
                            <m:oMath xmlns:m="http://schemas.openxmlformats.org/officeDocument/2006/math">
                              <m:r>
                                <a:rPr lang="es-EC" sz="1200" b="0" i="1" smtClean="0">
                                  <a:solidFill>
                                    <a:schemeClr val="tx1"/>
                                  </a:solidFill>
                                  <a:latin typeface="Cambria Math" panose="02040503050406030204" pitchFamily="18" charset="0"/>
                                </a:rPr>
                                <m:t>𝑅𝑇</m:t>
                              </m:r>
                            </m:oMath>
                          </a14:m>
                          <a:r>
                            <a:rPr lang="es-ES" sz="1200" b="0" dirty="0" smtClean="0">
                              <a:solidFill>
                                <a:schemeClr val="tx1"/>
                              </a:solidFill>
                            </a:rPr>
                            <a:t> se toma en cuenta </a:t>
                          </a:r>
                        </a:p>
                        <a:p>
                          <a:pPr marL="0" indent="0" algn="l">
                            <a:buNone/>
                          </a:pPr>
                          <a:endParaRPr lang="es-ES" sz="1200" b="0" dirty="0" smtClean="0">
                            <a:solidFill>
                              <a:schemeClr val="tx1"/>
                            </a:solidFill>
                          </a:endParaRPr>
                        </a:p>
                        <a:p>
                          <a:pPr marL="285750" indent="-285750" algn="l">
                            <a:buFont typeface="Arial" panose="020B0604020202020204" pitchFamily="34" charset="0"/>
                            <a:buChar char="•"/>
                          </a:pPr>
                          <a:r>
                            <a:rPr lang="en-US" sz="1200" b="0" i="1" dirty="0" smtClean="0">
                              <a:solidFill>
                                <a:schemeClr val="tx1"/>
                              </a:solidFill>
                            </a:rPr>
                            <a:t>Resistencia total de la pared </a:t>
                          </a:r>
                          <a14:m>
                            <m:oMath xmlns:m="http://schemas.openxmlformats.org/officeDocument/2006/math">
                              <m:sSub>
                                <m:sSubPr>
                                  <m:ctrlPr>
                                    <a:rPr lang="es-ES" sz="1200" b="1" i="1" smtClean="0">
                                      <a:solidFill>
                                        <a:schemeClr val="tx1"/>
                                      </a:solidFill>
                                      <a:latin typeface="Cambria Math" panose="02040503050406030204" pitchFamily="18" charset="0"/>
                                    </a:rPr>
                                  </m:ctrlPr>
                                </m:sSubPr>
                                <m:e>
                                  <m:r>
                                    <a:rPr lang="es-EC" sz="1200" b="1" i="1">
                                      <a:solidFill>
                                        <a:schemeClr val="tx1"/>
                                      </a:solidFill>
                                      <a:latin typeface="Cambria Math" panose="02040503050406030204" pitchFamily="18" charset="0"/>
                                    </a:rPr>
                                    <m:t>𝑹</m:t>
                                  </m:r>
                                </m:e>
                                <m:sub>
                                  <m:r>
                                    <a:rPr lang="es-EC" sz="1200" b="1" i="1">
                                      <a:solidFill>
                                        <a:schemeClr val="tx1"/>
                                      </a:solidFill>
                                      <a:latin typeface="Cambria Math" panose="02040503050406030204" pitchFamily="18" charset="0"/>
                                    </a:rPr>
                                    <m:t>𝑨𝑩𝑪</m:t>
                                  </m:r>
                                </m:sub>
                              </m:sSub>
                            </m:oMath>
                          </a14:m>
                          <a:endParaRPr lang="es-ES" sz="1200" b="0" dirty="0" smtClean="0">
                            <a:solidFill>
                              <a:schemeClr val="tx1"/>
                            </a:solidFill>
                          </a:endParaRPr>
                        </a:p>
                        <a:p>
                          <a:pPr marL="0" indent="0" algn="l">
                            <a:buNone/>
                          </a:pPr>
                          <a:endParaRPr lang="es-ES" sz="1200" b="0" dirty="0" smtClean="0">
                            <a:solidFill>
                              <a:schemeClr val="tx1"/>
                            </a:solidFill>
                          </a:endParaRPr>
                        </a:p>
                        <a:p>
                          <a:pPr marL="285750" indent="-285750" algn="l">
                            <a:buFont typeface="Arial" panose="020B0604020202020204" pitchFamily="34" charset="0"/>
                            <a:buChar char="•"/>
                          </a:pPr>
                          <a:r>
                            <a:rPr lang="en-US" sz="1200" b="0" i="1" dirty="0" err="1" smtClean="0">
                              <a:solidFill>
                                <a:schemeClr val="tx1"/>
                              </a:solidFill>
                            </a:rPr>
                            <a:t>Coeficiente</a:t>
                          </a:r>
                          <a:r>
                            <a:rPr lang="en-US" sz="1200" b="0" i="1" dirty="0" smtClean="0">
                              <a:solidFill>
                                <a:schemeClr val="tx1"/>
                              </a:solidFill>
                            </a:rPr>
                            <a:t> </a:t>
                          </a:r>
                          <a:r>
                            <a:rPr lang="en-US" sz="1200" b="0" i="1" dirty="0">
                              <a:solidFill>
                                <a:schemeClr val="tx1"/>
                              </a:solidFill>
                            </a:rPr>
                            <a:t>de </a:t>
                          </a:r>
                          <a:r>
                            <a:rPr lang="en-US" sz="1200" b="0" i="1" dirty="0" err="1">
                              <a:solidFill>
                                <a:schemeClr val="tx1"/>
                              </a:solidFill>
                            </a:rPr>
                            <a:t>conductancia</a:t>
                          </a:r>
                          <a:r>
                            <a:rPr lang="en-US" sz="1200" b="0" i="1" dirty="0">
                              <a:solidFill>
                                <a:schemeClr val="tx1"/>
                              </a:solidFill>
                            </a:rPr>
                            <a:t> </a:t>
                          </a:r>
                          <a:r>
                            <a:rPr lang="en-US" sz="1200" b="0" i="1" dirty="0" smtClean="0">
                              <a:solidFill>
                                <a:schemeClr val="tx1"/>
                              </a:solidFill>
                            </a:rPr>
                            <a:t>superficial</a:t>
                          </a:r>
                          <a:r>
                            <a:rPr lang="en-US" sz="1200" b="0" i="1" dirty="0">
                              <a:solidFill>
                                <a:schemeClr val="tx1"/>
                              </a:solidFill>
                            </a:rPr>
                            <a:t> </a:t>
                          </a:r>
                          <a:r>
                            <a:rPr lang="en-US" sz="1200" b="0" i="1" dirty="0" smtClean="0">
                              <a:solidFill>
                                <a:schemeClr val="tx1"/>
                              </a:solidFill>
                            </a:rPr>
                            <a:t> </a:t>
                          </a:r>
                          <a14:m>
                            <m:oMath xmlns:m="http://schemas.openxmlformats.org/officeDocument/2006/math">
                              <m:r>
                                <a:rPr lang="es-EC" sz="1200" b="1" i="1" smtClean="0">
                                  <a:solidFill>
                                    <a:schemeClr val="tx1"/>
                                  </a:solidFill>
                                  <a:latin typeface="Cambria Math" panose="02040503050406030204" pitchFamily="18" charset="0"/>
                                </a:rPr>
                                <m:t>𝒇</m:t>
                              </m:r>
                            </m:oMath>
                          </a14:m>
                          <a:endParaRPr lang="en-US" sz="1200" b="1" i="1" dirty="0" smtClean="0">
                            <a:solidFill>
                              <a:schemeClr val="tx1"/>
                            </a:solidFill>
                          </a:endParaRPr>
                        </a:p>
                        <a:p>
                          <a:pPr marL="0" indent="0">
                            <a:buNone/>
                          </a:pPr>
                          <a:endParaRPr lang="en-US" sz="1200" b="0" i="1" dirty="0" smtClean="0">
                            <a:solidFill>
                              <a:schemeClr val="tx1"/>
                            </a:solidFill>
                          </a:endParaRPr>
                        </a:p>
                        <a:p>
                          <a:pPr marL="0" indent="0">
                            <a:buNone/>
                          </a:pPr>
                          <a:endParaRPr lang="en-US" sz="1200" b="0" i="1" dirty="0" smtClean="0">
                            <a:solidFill>
                              <a:schemeClr val="tx1"/>
                            </a:solidFill>
                          </a:endParaRPr>
                        </a:p>
                        <a:p>
                          <a14:m>
                            <m:oMath xmlns:m="http://schemas.openxmlformats.org/officeDocument/2006/math">
                              <m:r>
                                <a:rPr lang="es-EC" sz="1200" b="0" i="1" smtClean="0">
                                  <a:solidFill>
                                    <a:schemeClr val="tx1"/>
                                  </a:solidFill>
                                  <a:latin typeface="Cambria Math" panose="02040503050406030204" pitchFamily="18" charset="0"/>
                                </a:rPr>
                                <m:t>𝑓𝑖</m:t>
                              </m:r>
                            </m:oMath>
                          </a14:m>
                          <a:r>
                            <a:rPr lang="es-EC" sz="1200" b="0" dirty="0">
                              <a:solidFill>
                                <a:schemeClr val="tx1"/>
                              </a:solidFill>
                            </a:rPr>
                            <a:t> = Coeficiente de conductancia superficial </a:t>
                          </a:r>
                          <a:r>
                            <a:rPr lang="es-EC" sz="1200" b="0" dirty="0" smtClean="0">
                              <a:solidFill>
                                <a:schemeClr val="tx1"/>
                              </a:solidFill>
                            </a:rPr>
                            <a:t>interior.</a:t>
                          </a:r>
                          <a:endParaRPr lang="es-ES" sz="1200" b="0" dirty="0">
                            <a:solidFill>
                              <a:schemeClr val="tx1"/>
                            </a:solidFill>
                          </a:endParaRPr>
                        </a:p>
                        <a:p>
                          <a14:m>
                            <m:oMath xmlns:m="http://schemas.openxmlformats.org/officeDocument/2006/math">
                              <m:r>
                                <a:rPr lang="es-EC" sz="1200" b="0" i="1">
                                  <a:solidFill>
                                    <a:schemeClr val="tx1"/>
                                  </a:solidFill>
                                  <a:latin typeface="Cambria Math" panose="02040503050406030204" pitchFamily="18" charset="0"/>
                                </a:rPr>
                                <m:t>𝑓𝑒</m:t>
                              </m:r>
                            </m:oMath>
                          </a14:m>
                          <a:r>
                            <a:rPr lang="es-EC" sz="1200" b="0" dirty="0">
                              <a:solidFill>
                                <a:schemeClr val="tx1"/>
                              </a:solidFill>
                            </a:rPr>
                            <a:t> = Coeficiente de conductancia superficial </a:t>
                          </a:r>
                          <a:r>
                            <a:rPr lang="es-EC" sz="1200" b="0" dirty="0" smtClean="0">
                              <a:solidFill>
                                <a:schemeClr val="tx1"/>
                              </a:solidFill>
                            </a:rPr>
                            <a:t>exterior.</a:t>
                          </a:r>
                          <a:endParaRPr lang="es-ES" sz="1200" b="0" dirty="0">
                            <a:solidFill>
                              <a:schemeClr val="tx1"/>
                            </a:solidFill>
                          </a:endParaRPr>
                        </a:p>
                        <a:p>
                          <a:pPr marL="0" indent="0">
                            <a:buFont typeface="Arial" panose="020B0604020202020204" pitchFamily="34" charset="0"/>
                            <a:buNone/>
                          </a:pPr>
                          <a:endParaRPr lang="es-ES" sz="1200" b="0" dirty="0" smtClean="0">
                            <a:solidFill>
                              <a:schemeClr val="tx1"/>
                            </a:solidFill>
                          </a:endParaRPr>
                        </a:p>
                        <a:p>
                          <a:pPr marL="0" indent="0">
                            <a:buNone/>
                          </a:pPr>
                          <a:endParaRPr lang="es-ES" sz="1200" b="0" dirty="0" smtClean="0">
                            <a:solidFill>
                              <a:schemeClr val="tx1"/>
                            </a:solidFill>
                          </a:endParaRPr>
                        </a:p>
                        <a:p>
                          <a:pPr marL="0" indent="0">
                            <a:buNone/>
                          </a:pPr>
                          <a14:m>
                            <m:oMathPara xmlns:m="http://schemas.openxmlformats.org/officeDocument/2006/math">
                              <m:oMathParaPr>
                                <m:jc m:val="center"/>
                              </m:oMathParaPr>
                              <m:oMath xmlns:m="http://schemas.openxmlformats.org/officeDocument/2006/math">
                                <m:r>
                                  <a:rPr lang="es-EC" sz="1200" b="0" i="1">
                                    <a:solidFill>
                                      <a:schemeClr val="tx1"/>
                                    </a:solidFill>
                                    <a:latin typeface="Cambria Math" panose="02040503050406030204" pitchFamily="18" charset="0"/>
                                  </a:rPr>
                                  <m:t>𝑅𝑇</m:t>
                                </m:r>
                                <m:r>
                                  <a:rPr lang="es-EC" sz="1200" b="0" i="1">
                                    <a:solidFill>
                                      <a:schemeClr val="tx1"/>
                                    </a:solidFill>
                                    <a:latin typeface="Cambria Math" panose="02040503050406030204" pitchFamily="18" charset="0"/>
                                  </a:rPr>
                                  <m:t>=</m:t>
                                </m:r>
                                <m:f>
                                  <m:fPr>
                                    <m:ctrlPr>
                                      <a:rPr lang="es-ES" sz="1200" b="0" i="1">
                                        <a:solidFill>
                                          <a:schemeClr val="tx1"/>
                                        </a:solidFill>
                                        <a:latin typeface="Cambria Math" panose="02040503050406030204" pitchFamily="18" charset="0"/>
                                      </a:rPr>
                                    </m:ctrlPr>
                                  </m:fPr>
                                  <m:num>
                                    <m:r>
                                      <a:rPr lang="es-EC" sz="1200" b="0" i="1">
                                        <a:solidFill>
                                          <a:schemeClr val="tx1"/>
                                        </a:solidFill>
                                        <a:latin typeface="Cambria Math" panose="02040503050406030204" pitchFamily="18" charset="0"/>
                                      </a:rPr>
                                      <m:t>1</m:t>
                                    </m:r>
                                  </m:num>
                                  <m:den>
                                    <m:r>
                                      <a:rPr lang="es-EC" sz="1200" b="0" i="1">
                                        <a:solidFill>
                                          <a:schemeClr val="tx1"/>
                                        </a:solidFill>
                                        <a:latin typeface="Cambria Math" panose="02040503050406030204" pitchFamily="18" charset="0"/>
                                      </a:rPr>
                                      <m:t>𝑓𝑒</m:t>
                                    </m:r>
                                  </m:den>
                                </m:f>
                                <m:r>
                                  <a:rPr lang="es-EC" sz="1200" b="0" i="1">
                                    <a:solidFill>
                                      <a:schemeClr val="tx1"/>
                                    </a:solidFill>
                                    <a:latin typeface="Cambria Math" panose="02040503050406030204" pitchFamily="18" charset="0"/>
                                  </a:rPr>
                                  <m:t>+</m:t>
                                </m:r>
                                <m:sSub>
                                  <m:sSubPr>
                                    <m:ctrlPr>
                                      <a:rPr lang="es-ES" sz="1200" b="0" i="1">
                                        <a:solidFill>
                                          <a:schemeClr val="tx1"/>
                                        </a:solidFill>
                                        <a:latin typeface="Cambria Math" panose="02040503050406030204" pitchFamily="18" charset="0"/>
                                      </a:rPr>
                                    </m:ctrlPr>
                                  </m:sSubPr>
                                  <m:e>
                                    <m:r>
                                      <a:rPr lang="es-EC" sz="1200" b="0" i="1">
                                        <a:solidFill>
                                          <a:schemeClr val="tx1"/>
                                        </a:solidFill>
                                        <a:latin typeface="Cambria Math" panose="02040503050406030204" pitchFamily="18" charset="0"/>
                                      </a:rPr>
                                      <m:t>𝑅</m:t>
                                    </m:r>
                                  </m:e>
                                  <m:sub>
                                    <m:r>
                                      <a:rPr lang="es-EC" sz="1200" b="0" i="1">
                                        <a:solidFill>
                                          <a:schemeClr val="tx1"/>
                                        </a:solidFill>
                                        <a:latin typeface="Cambria Math" panose="02040503050406030204" pitchFamily="18" charset="0"/>
                                      </a:rPr>
                                      <m:t>𝐴𝐵𝐶</m:t>
                                    </m:r>
                                  </m:sub>
                                </m:sSub>
                                <m:r>
                                  <a:rPr lang="es-EC" sz="1200" b="0" i="1">
                                    <a:solidFill>
                                      <a:schemeClr val="tx1"/>
                                    </a:solidFill>
                                    <a:latin typeface="Cambria Math" panose="02040503050406030204" pitchFamily="18" charset="0"/>
                                  </a:rPr>
                                  <m:t>+ </m:t>
                                </m:r>
                                <m:f>
                                  <m:fPr>
                                    <m:ctrlPr>
                                      <a:rPr lang="es-ES" sz="1200" b="0" i="1">
                                        <a:solidFill>
                                          <a:schemeClr val="tx1"/>
                                        </a:solidFill>
                                        <a:latin typeface="Cambria Math" panose="02040503050406030204" pitchFamily="18" charset="0"/>
                                      </a:rPr>
                                    </m:ctrlPr>
                                  </m:fPr>
                                  <m:num>
                                    <m:r>
                                      <a:rPr lang="es-EC" sz="1200" b="0" i="1">
                                        <a:solidFill>
                                          <a:schemeClr val="tx1"/>
                                        </a:solidFill>
                                        <a:latin typeface="Cambria Math" panose="02040503050406030204" pitchFamily="18" charset="0"/>
                                      </a:rPr>
                                      <m:t>1</m:t>
                                    </m:r>
                                  </m:num>
                                  <m:den>
                                    <m:r>
                                      <a:rPr lang="es-EC" sz="1200" b="0" i="1">
                                        <a:solidFill>
                                          <a:schemeClr val="tx1"/>
                                        </a:solidFill>
                                        <a:latin typeface="Cambria Math" panose="02040503050406030204" pitchFamily="18" charset="0"/>
                                      </a:rPr>
                                      <m:t>𝑓𝑖</m:t>
                                    </m:r>
                                  </m:den>
                                </m:f>
                              </m:oMath>
                            </m:oMathPara>
                          </a14:m>
                          <a:endParaRPr lang="es-ES" sz="1200" b="0" dirty="0" smtClean="0">
                            <a:solidFill>
                              <a:schemeClr val="tx1"/>
                            </a:solidFill>
                          </a:endParaRPr>
                        </a:p>
                        <a:p>
                          <a:pPr marL="0" indent="0">
                            <a:buNone/>
                          </a:pPr>
                          <a:endParaRPr lang="es-E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rPr>
                            <a:t>Determinación de </a:t>
                          </a:r>
                          <a14:m>
                            <m:oMath xmlns:m="http://schemas.openxmlformats.org/officeDocument/2006/math">
                              <m:sSub>
                                <m:sSubPr>
                                  <m:ctrlPr>
                                    <a:rPr lang="es-ES" sz="1200" b="1" i="1" smtClean="0">
                                      <a:solidFill>
                                        <a:schemeClr val="tx1"/>
                                      </a:solidFill>
                                      <a:latin typeface="Cambria Math" panose="02040503050406030204" pitchFamily="18" charset="0"/>
                                    </a:rPr>
                                  </m:ctrlPr>
                                </m:sSubPr>
                                <m:e>
                                  <m:r>
                                    <a:rPr lang="es-EC" sz="1200" b="1" i="1">
                                      <a:solidFill>
                                        <a:schemeClr val="tx1"/>
                                      </a:solidFill>
                                      <a:latin typeface="Cambria Math" panose="02040503050406030204" pitchFamily="18" charset="0"/>
                                    </a:rPr>
                                    <m:t>𝑹</m:t>
                                  </m:r>
                                </m:e>
                                <m:sub>
                                  <m:r>
                                    <a:rPr lang="es-EC" sz="1200" b="1" i="1">
                                      <a:solidFill>
                                        <a:schemeClr val="tx1"/>
                                      </a:solidFill>
                                      <a:latin typeface="Cambria Math" panose="02040503050406030204" pitchFamily="18" charset="0"/>
                                    </a:rPr>
                                    <m:t>𝑨𝑩𝑪</m:t>
                                  </m:r>
                                </m:sub>
                              </m:sSub>
                            </m:oMath>
                          </a14:m>
                          <a:endParaRPr lang="en-US" sz="1200" b="1" i="1" dirty="0" smtClean="0">
                            <a:solidFill>
                              <a:schemeClr val="tx1"/>
                            </a:solidFill>
                          </a:endParaRPr>
                        </a:p>
                        <a:p>
                          <a:pPr marL="0" indent="0">
                            <a:buNone/>
                          </a:pPr>
                          <a:endParaRPr lang="es-ES" sz="1200" b="0" dirty="0" smtClean="0">
                            <a:solidFill>
                              <a:schemeClr val="tx1"/>
                            </a:solidFill>
                          </a:endParaRPr>
                        </a:p>
                        <a:p>
                          <a:pPr marL="0" indent="0">
                            <a:buNone/>
                          </a:pPr>
                          <a:r>
                            <a:rPr lang="es-ES" sz="1200" b="0" dirty="0" smtClean="0">
                              <a:solidFill>
                                <a:schemeClr val="tx1"/>
                              </a:solidFill>
                            </a:rPr>
                            <a:t>Materiales</a:t>
                          </a:r>
                          <a:r>
                            <a:rPr lang="es-ES" sz="1200" b="0" baseline="0" dirty="0" smtClean="0">
                              <a:solidFill>
                                <a:schemeClr val="tx1"/>
                              </a:solidFill>
                            </a:rPr>
                            <a:t> de las paredes:</a:t>
                          </a:r>
                        </a:p>
                        <a:p>
                          <a:pPr marL="0" indent="0">
                            <a:buNone/>
                          </a:pPr>
                          <a:endParaRPr lang="es-ES" sz="1200" b="0" baseline="0" dirty="0" smtClean="0">
                            <a:solidFill>
                              <a:schemeClr val="tx1"/>
                            </a:solidFill>
                          </a:endParaRPr>
                        </a:p>
                        <a:p>
                          <a:r>
                            <a:rPr lang="es-ES" sz="1200" b="1" kern="1200" dirty="0" smtClean="0">
                              <a:solidFill>
                                <a:schemeClr val="tx1"/>
                              </a:solidFill>
                              <a:effectLst/>
                              <a:latin typeface="+mn-lt"/>
                              <a:ea typeface="+mn-ea"/>
                              <a:cs typeface="+mn-cs"/>
                            </a:rPr>
                            <a:t> </a:t>
                          </a:r>
                          <a14:m>
                            <m:oMath xmlns:m="http://schemas.openxmlformats.org/officeDocument/2006/math">
                              <m:r>
                                <a:rPr lang="es-EC" sz="1200" b="1" i="1" kern="1200">
                                  <a:solidFill>
                                    <a:schemeClr val="tx1"/>
                                  </a:solidFill>
                                  <a:effectLst/>
                                  <a:latin typeface="Cambria Math" panose="02040503050406030204" pitchFamily="18" charset="0"/>
                                  <a:ea typeface="+mn-ea"/>
                                  <a:cs typeface="+mn-cs"/>
                                </a:rPr>
                                <m:t>𝑥𝑎</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𝑥𝑐</m:t>
                              </m:r>
                              <m:r>
                                <a:rPr lang="es-EC" sz="1200" b="1" i="1" kern="1200">
                                  <a:solidFill>
                                    <a:schemeClr val="tx1"/>
                                  </a:solidFill>
                                  <a:effectLst/>
                                  <a:latin typeface="Cambria Math" panose="02040503050406030204" pitchFamily="18" charset="0"/>
                                  <a:ea typeface="+mn-ea"/>
                                  <a:cs typeface="+mn-cs"/>
                                </a:rPr>
                                <m:t>  </m:t>
                              </m:r>
                            </m:oMath>
                          </a14:m>
                          <a:r>
                            <a:rPr lang="es-EC" sz="1200" b="1" kern="1200" dirty="0" smtClean="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0,005m </a:t>
                          </a:r>
                          <a:r>
                            <a:rPr lang="es-EC" sz="1200" b="1" kern="1200" dirty="0" smtClean="0">
                              <a:solidFill>
                                <a:schemeClr val="tx1"/>
                              </a:solidFill>
                              <a:effectLst/>
                              <a:latin typeface="+mn-lt"/>
                              <a:ea typeface="+mn-ea"/>
                              <a:cs typeface="+mn-cs"/>
                            </a:rPr>
                            <a:t>    </a:t>
                          </a:r>
                          <a:r>
                            <a:rPr lang="es-EC" sz="1200" b="0" kern="1200" dirty="0">
                              <a:solidFill>
                                <a:schemeClr val="tx1"/>
                              </a:solidFill>
                              <a:effectLst/>
                              <a:latin typeface="+mn-lt"/>
                              <a:ea typeface="+mn-ea"/>
                              <a:cs typeface="+mn-cs"/>
                            </a:rPr>
                            <a:t>Espesor de enlucido con </a:t>
                          </a:r>
                          <a:r>
                            <a:rPr lang="es-EC" sz="1200" b="0" kern="1200" dirty="0" smtClean="0">
                              <a:solidFill>
                                <a:schemeClr val="tx1"/>
                              </a:solidFill>
                              <a:effectLst/>
                              <a:latin typeface="+mn-lt"/>
                              <a:ea typeface="+mn-ea"/>
                              <a:cs typeface="+mn-cs"/>
                            </a:rPr>
                            <a:t>cemento.</a:t>
                          </a:r>
                        </a:p>
                        <a:p>
                          <a14:m>
                            <m:oMath xmlns:m="http://schemas.openxmlformats.org/officeDocument/2006/math">
                              <m:r>
                                <a:rPr lang="es-ES" sz="1200" b="1" i="1" kern="1200" smtClean="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𝑥𝑏</m:t>
                              </m:r>
                            </m:oMath>
                          </a14:m>
                          <a:r>
                            <a:rPr lang="es-EC" sz="1200" b="1" kern="1200" dirty="0">
                              <a:solidFill>
                                <a:schemeClr val="tx1"/>
                              </a:solidFill>
                              <a:effectLst/>
                              <a:latin typeface="+mn-lt"/>
                              <a:ea typeface="+mn-ea"/>
                              <a:cs typeface="+mn-cs"/>
                            </a:rPr>
                            <a:t> = </a:t>
                          </a:r>
                          <a:r>
                            <a:rPr lang="es-EC" sz="1200" b="0" kern="1200" dirty="0" smtClean="0">
                              <a:solidFill>
                                <a:schemeClr val="tx1"/>
                              </a:solidFill>
                              <a:effectLst/>
                              <a:latin typeface="+mn-lt"/>
                              <a:ea typeface="+mn-ea"/>
                              <a:cs typeface="+mn-cs"/>
                            </a:rPr>
                            <a:t>0,015m  </a:t>
                          </a:r>
                          <a:r>
                            <a:rPr lang="es-EC" sz="1200" b="1" kern="1200" dirty="0" smtClean="0">
                              <a:solidFill>
                                <a:schemeClr val="tx1"/>
                              </a:solidFill>
                              <a:effectLst/>
                              <a:latin typeface="+mn-lt"/>
                              <a:ea typeface="+mn-ea"/>
                              <a:cs typeface="+mn-cs"/>
                            </a:rPr>
                            <a:t>  </a:t>
                          </a:r>
                          <a:r>
                            <a:rPr lang="es-EC" sz="1200" b="1" kern="1200" baseline="0" dirty="0" smtClean="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Espesor </a:t>
                          </a:r>
                          <a:r>
                            <a:rPr lang="es-EC" sz="1200" b="0" kern="1200" dirty="0">
                              <a:solidFill>
                                <a:schemeClr val="tx1"/>
                              </a:solidFill>
                              <a:effectLst/>
                              <a:latin typeface="+mn-lt"/>
                              <a:ea typeface="+mn-ea"/>
                              <a:cs typeface="+mn-cs"/>
                            </a:rPr>
                            <a:t>de ladrillo hueco con 2 </a:t>
                          </a:r>
                          <a:r>
                            <a:rPr lang="es-EC" sz="1200" b="0" kern="1200" dirty="0" smtClean="0">
                              <a:solidFill>
                                <a:schemeClr val="tx1"/>
                              </a:solidFill>
                              <a:effectLst/>
                              <a:latin typeface="+mn-lt"/>
                              <a:ea typeface="+mn-ea"/>
                              <a:cs typeface="+mn-cs"/>
                            </a:rPr>
                            <a:t>alvéolos.</a:t>
                          </a:r>
                          <a:endParaRPr lang="es-ES" sz="1200" b="0" dirty="0" smtClean="0">
                            <a:solidFill>
                              <a:schemeClr val="tx1"/>
                            </a:solidFill>
                          </a:endParaRPr>
                        </a:p>
                      </a:txBody>
                      <a:tcPr>
                        <a:solidFill>
                          <a:schemeClr val="bg1"/>
                        </a:solidFill>
                      </a:tcPr>
                    </a:tc>
                    <a:tc>
                      <a:txBody>
                        <a:bodyPr/>
                        <a:lstStyle/>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pPr algn="ctr"/>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𝑅</m:t>
                                  </m:r>
                                </m:e>
                                <m:sub>
                                  <m:r>
                                    <a:rPr lang="es-EC" sz="1200" b="0" i="1" kern="1200">
                                      <a:solidFill>
                                        <a:schemeClr val="tx1"/>
                                      </a:solidFill>
                                      <a:effectLst/>
                                      <a:latin typeface="Cambria Math" panose="02040503050406030204" pitchFamily="18" charset="0"/>
                                      <a:ea typeface="+mn-ea"/>
                                      <a:cs typeface="+mn-cs"/>
                                    </a:rPr>
                                    <m:t>𝐴</m:t>
                                  </m:r>
                                </m:sub>
                              </m:sSub>
                              <m:r>
                                <a:rPr lang="es-EC" sz="1200" b="0" i="1" kern="1200">
                                  <a:solidFill>
                                    <a:schemeClr val="tx1"/>
                                  </a:solidFill>
                                  <a:effectLst/>
                                  <a:latin typeface="Cambria Math" panose="02040503050406030204" pitchFamily="18" charset="0"/>
                                  <a:ea typeface="+mn-ea"/>
                                  <a:cs typeface="+mn-cs"/>
                                </a:rPr>
                                <m:t>=1.6</m:t>
                              </m:r>
                              <m:r>
                                <a:rPr lang="es-EC" sz="1200" b="0" i="1" kern="1200">
                                  <a:solidFill>
                                    <a:schemeClr val="tx1"/>
                                  </a:solidFill>
                                  <a:effectLst/>
                                  <a:latin typeface="Cambria Math" panose="02040503050406030204" pitchFamily="18" charset="0"/>
                                  <a:ea typeface="+mn-ea"/>
                                  <a:cs typeface="+mn-cs"/>
                                </a:rPr>
                                <m:t>𝑥</m:t>
                              </m:r>
                              <m:r>
                                <a:rPr lang="es-EC" sz="1200" b="0" i="1" kern="1200">
                                  <a:solidFill>
                                    <a:schemeClr val="tx1"/>
                                  </a:solidFill>
                                  <a:effectLst/>
                                  <a:latin typeface="Cambria Math" panose="02040503050406030204" pitchFamily="18" charset="0"/>
                                  <a:ea typeface="+mn-ea"/>
                                  <a:cs typeface="+mn-cs"/>
                                </a:rPr>
                                <m:t>1</m:t>
                              </m:r>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0</m:t>
                                  </m:r>
                                </m:e>
                                <m:sup>
                                  <m:r>
                                    <a:rPr lang="es-EC" sz="1200" b="0" i="1" kern="1200">
                                      <a:solidFill>
                                        <a:schemeClr val="tx1"/>
                                      </a:solidFill>
                                      <a:effectLst/>
                                      <a:latin typeface="Cambria Math" panose="02040503050406030204" pitchFamily="18" charset="0"/>
                                      <a:ea typeface="+mn-ea"/>
                                      <a:cs typeface="+mn-cs"/>
                                    </a:rPr>
                                    <m:t>−3</m:t>
                                  </m:r>
                                </m:sup>
                              </m:sSup>
                              <m:r>
                                <a:rPr lang="es-EC" sz="1200" b="0" i="1" kern="1200">
                                  <a:solidFill>
                                    <a:schemeClr val="tx1"/>
                                  </a:solidFill>
                                  <a:effectLst/>
                                  <a:latin typeface="Cambria Math" panose="02040503050406030204" pitchFamily="18" charset="0"/>
                                  <a:ea typeface="+mn-ea"/>
                                  <a:cs typeface="+mn-cs"/>
                                </a:rPr>
                                <m:t>∗</m:t>
                              </m:r>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𝑥</m:t>
                                  </m:r>
                                </m:e>
                                <m:sub>
                                  <m:r>
                                    <a:rPr lang="es-EC" sz="1200" b="0" i="1" kern="1200">
                                      <a:solidFill>
                                        <a:schemeClr val="tx1"/>
                                      </a:solidFill>
                                      <a:effectLst/>
                                      <a:latin typeface="Cambria Math" panose="02040503050406030204" pitchFamily="18" charset="0"/>
                                      <a:ea typeface="+mn-ea"/>
                                      <a:cs typeface="+mn-cs"/>
                                    </a:rPr>
                                    <m:t>𝑎</m:t>
                                  </m:r>
                                </m:sub>
                              </m:sSub>
                            </m:oMath>
                          </a14:m>
                          <a:r>
                            <a:rPr lang="es-ES" sz="1200" b="0" kern="1200" dirty="0" smtClean="0">
                              <a:solidFill>
                                <a:schemeClr val="tx1"/>
                              </a:solidFill>
                              <a:effectLst/>
                              <a:latin typeface="+mn-lt"/>
                              <a:ea typeface="+mn-ea"/>
                              <a:cs typeface="+mn-cs"/>
                            </a:rPr>
                            <a:t> = </a:t>
                          </a:r>
                          <a14:m>
                            <m:oMath xmlns:m="http://schemas.openxmlformats.org/officeDocument/2006/math">
                              <m:r>
                                <a:rPr lang="es-EC" sz="1200" b="0" i="1" kern="1200" smtClean="0">
                                  <a:solidFill>
                                    <a:schemeClr val="tx1"/>
                                  </a:solidFill>
                                  <a:effectLst/>
                                  <a:latin typeface="Cambria Math" panose="02040503050406030204" pitchFamily="18" charset="0"/>
                                  <a:ea typeface="+mn-ea"/>
                                  <a:cs typeface="+mn-cs"/>
                                </a:rPr>
                                <m:t>0</m:t>
                              </m:r>
                              <m:r>
                                <a:rPr lang="es-EC" sz="1200" b="0" i="1" kern="1200" smtClean="0">
                                  <a:solidFill>
                                    <a:schemeClr val="tx1"/>
                                  </a:solidFill>
                                  <a:effectLst/>
                                  <a:latin typeface="Cambria Math" panose="02040503050406030204" pitchFamily="18" charset="0"/>
                                  <a:ea typeface="+mn-ea"/>
                                  <a:cs typeface="+mn-cs"/>
                                </a:rPr>
                                <m:t>.</m:t>
                              </m:r>
                              <m:r>
                                <a:rPr lang="es-EC" sz="1200" b="0" i="1" kern="1200" smtClean="0">
                                  <a:solidFill>
                                    <a:schemeClr val="tx1"/>
                                  </a:solidFill>
                                  <a:effectLst/>
                                  <a:latin typeface="Cambria Math" panose="02040503050406030204" pitchFamily="18" charset="0"/>
                                  <a:ea typeface="+mn-ea"/>
                                  <a:cs typeface="+mn-cs"/>
                                </a:rPr>
                                <m:t>008</m:t>
                              </m:r>
                              <m:r>
                                <a:rPr lang="es-EC" sz="1200" b="0" i="1" kern="1200" smtClean="0">
                                  <a:solidFill>
                                    <a:schemeClr val="tx1"/>
                                  </a:solidFill>
                                  <a:effectLst/>
                                  <a:latin typeface="Cambria Math" panose="02040503050406030204" pitchFamily="18" charset="0"/>
                                  <a:ea typeface="+mn-ea"/>
                                  <a:cs typeface="+mn-cs"/>
                                </a:rPr>
                                <m:t> </m:t>
                              </m:r>
                              <m:f>
                                <m:fPr>
                                  <m:ctrlPr>
                                    <a:rPr lang="es-ES" sz="1200" b="0" i="1" kern="1200">
                                      <a:solidFill>
                                        <a:schemeClr val="tx1"/>
                                      </a:solidFill>
                                      <a:effectLst/>
                                      <a:latin typeface="Cambria Math" panose="02040503050406030204" pitchFamily="18" charset="0"/>
                                      <a:ea typeface="+mn-ea"/>
                                      <a:cs typeface="+mn-cs"/>
                                    </a:rPr>
                                  </m:ctrlPr>
                                </m:fPr>
                                <m:num>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𝑚𝑚</m:t>
                                      </m:r>
                                    </m:e>
                                    <m:sup>
                                      <m:r>
                                        <a:rPr lang="es-EC" sz="1200" b="0" i="1" kern="1200">
                                          <a:solidFill>
                                            <a:schemeClr val="tx1"/>
                                          </a:solidFill>
                                          <a:effectLst/>
                                          <a:latin typeface="Cambria Math" panose="02040503050406030204" pitchFamily="18" charset="0"/>
                                          <a:ea typeface="+mn-ea"/>
                                          <a:cs typeface="+mn-cs"/>
                                        </a:rPr>
                                        <m:t>2</m:t>
                                      </m:r>
                                    </m:sup>
                                  </m:sSup>
                                  <m:r>
                                    <a:rPr lang="es-EC" sz="1200" b="0" i="1" kern="1200">
                                      <a:solidFill>
                                        <a:schemeClr val="tx1"/>
                                      </a:solidFill>
                                      <a:effectLst/>
                                      <a:latin typeface="Cambria Math" panose="02040503050406030204" pitchFamily="18" charset="0"/>
                                      <a:ea typeface="+mn-ea"/>
                                      <a:cs typeface="+mn-cs"/>
                                    </a:rPr>
                                    <m:t> ͦ</m:t>
                                  </m:r>
                                  <m:r>
                                    <a:rPr lang="es-EC" sz="1200" b="0" i="1" kern="1200">
                                      <a:solidFill>
                                        <a:schemeClr val="tx1"/>
                                      </a:solidFill>
                                      <a:effectLst/>
                                      <a:latin typeface="Cambria Math" panose="02040503050406030204" pitchFamily="18" charset="0"/>
                                      <a:ea typeface="+mn-ea"/>
                                      <a:cs typeface="+mn-cs"/>
                                    </a:rPr>
                                    <m:t>𝐶</m:t>
                                  </m:r>
                                  <m:r>
                                    <a:rPr lang="es-EC" sz="1200" b="0" i="1" kern="1200">
                                      <a:solidFill>
                                        <a:schemeClr val="tx1"/>
                                      </a:solidFill>
                                      <a:effectLst/>
                                      <a:latin typeface="Cambria Math" panose="02040503050406030204" pitchFamily="18" charset="0"/>
                                      <a:ea typeface="+mn-ea"/>
                                      <a:cs typeface="+mn-cs"/>
                                    </a:rPr>
                                    <m:t> </m:t>
                                  </m:r>
                                  <m:r>
                                    <a:rPr lang="es-EC" sz="1200" b="0" i="1" kern="1200">
                                      <a:solidFill>
                                        <a:schemeClr val="tx1"/>
                                      </a:solidFill>
                                      <a:effectLst/>
                                      <a:latin typeface="Cambria Math" panose="02040503050406030204" pitchFamily="18" charset="0"/>
                                      <a:ea typeface="+mn-ea"/>
                                      <a:cs typeface="+mn-cs"/>
                                    </a:rPr>
                                    <m:t>h</m:t>
                                  </m:r>
                                </m:num>
                                <m:den>
                                  <m:r>
                                    <a:rPr lang="es-EC" sz="1200" b="0" i="1" kern="1200">
                                      <a:solidFill>
                                        <a:schemeClr val="tx1"/>
                                      </a:solidFill>
                                      <a:effectLst/>
                                      <a:latin typeface="Cambria Math" panose="02040503050406030204" pitchFamily="18" charset="0"/>
                                      <a:ea typeface="+mn-ea"/>
                                      <a:cs typeface="+mn-cs"/>
                                    </a:rPr>
                                    <m:t>𝑘𝑐𝑎𝑙</m:t>
                                  </m:r>
                                </m:den>
                              </m:f>
                            </m:oMath>
                          </a14:m>
                          <a:r>
                            <a:rPr lang="es-ES" sz="1200" b="0" kern="1200" dirty="0" smtClean="0">
                              <a:solidFill>
                                <a:schemeClr val="tx1"/>
                              </a:solidFill>
                              <a:effectLst/>
                              <a:latin typeface="+mn-lt"/>
                              <a:ea typeface="+mn-ea"/>
                              <a:cs typeface="+mn-cs"/>
                            </a:rPr>
                            <a:t>         ANEXO 5</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C" sz="1200" b="1" i="1" kern="1200">
                                      <a:solidFill>
                                        <a:schemeClr val="tx1"/>
                                      </a:solidFill>
                                      <a:effectLst/>
                                      <a:latin typeface="Cambria Math" panose="02040503050406030204" pitchFamily="18" charset="0"/>
                                      <a:ea typeface="+mn-ea"/>
                                      <a:cs typeface="+mn-cs"/>
                                    </a:rPr>
                                    <m:t>𝐵</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312</m:t>
                              </m:r>
                              <m:r>
                                <a:rPr lang="es-EC" sz="1200" b="1" i="1" kern="1200">
                                  <a:solidFill>
                                    <a:schemeClr val="tx1"/>
                                  </a:solidFill>
                                  <a:effectLst/>
                                  <a:latin typeface="Cambria Math" panose="02040503050406030204" pitchFamily="18" charset="0"/>
                                  <a:ea typeface="+mn-ea"/>
                                  <a:cs typeface="+mn-cs"/>
                                </a:rPr>
                                <m:t>𝑥</m:t>
                              </m:r>
                              <m:r>
                                <a:rPr lang="es-EC" sz="1200" b="1" i="1" kern="1200">
                                  <a:solidFill>
                                    <a:schemeClr val="tx1"/>
                                  </a:solidFill>
                                  <a:effectLst/>
                                  <a:latin typeface="Cambria Math" panose="02040503050406030204" pitchFamily="18" charset="0"/>
                                  <a:ea typeface="+mn-ea"/>
                                  <a:cs typeface="+mn-cs"/>
                                </a:rPr>
                                <m:t>1</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0</m:t>
                                  </m:r>
                                </m:e>
                                <m:sup>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3</m:t>
                                  </m:r>
                                </m:sup>
                              </m:sSup>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h</m:t>
                                  </m:r>
                                </m:num>
                                <m:den>
                                  <m:r>
                                    <a:rPr lang="es-EC" sz="1200" b="1" i="1" kern="1200">
                                      <a:solidFill>
                                        <a:schemeClr val="tx1"/>
                                      </a:solidFill>
                                      <a:effectLst/>
                                      <a:latin typeface="Cambria Math" panose="02040503050406030204" pitchFamily="18" charset="0"/>
                                      <a:ea typeface="+mn-ea"/>
                                      <a:cs typeface="+mn-cs"/>
                                    </a:rPr>
                                    <m:t>𝑘𝑐𝑎𝑙</m:t>
                                  </m:r>
                                </m:den>
                              </m:f>
                            </m:oMath>
                          </a14:m>
                          <a:r>
                            <a:rPr lang="es-ES" sz="1200" b="1" kern="120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ANEXO 6</a:t>
                          </a:r>
                          <a:r>
                            <a:rPr lang="es-E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S" sz="1200" b="1" i="1" kern="1200" smtClean="0">
                                        <a:solidFill>
                                          <a:schemeClr val="tx1"/>
                                        </a:solidFill>
                                        <a:effectLst/>
                                        <a:latin typeface="Cambria Math" panose="02040503050406030204" pitchFamily="18" charset="0"/>
                                        <a:ea typeface="+mn-ea"/>
                                        <a:cs typeface="+mn-cs"/>
                                      </a:rPr>
                                      <m:t>𝑪</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S" sz="1200" b="1" i="1" kern="1200" smtClean="0">
                                        <a:solidFill>
                                          <a:schemeClr val="tx1"/>
                                        </a:solidFill>
                                        <a:effectLst/>
                                        <a:latin typeface="Cambria Math" panose="02040503050406030204" pitchFamily="18" charset="0"/>
                                        <a:ea typeface="+mn-ea"/>
                                        <a:cs typeface="+mn-cs"/>
                                      </a:rPr>
                                      <m:t>𝑨</m:t>
                                    </m:r>
                                  </m:sub>
                                </m:sSub>
                              </m:oMath>
                            </m:oMathPara>
                          </a14:m>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C" sz="1200" b="1" i="1" kern="1200">
                                        <a:solidFill>
                                          <a:schemeClr val="tx1"/>
                                        </a:solidFill>
                                        <a:effectLst/>
                                        <a:latin typeface="Cambria Math" panose="02040503050406030204" pitchFamily="18" charset="0"/>
                                        <a:ea typeface="+mn-ea"/>
                                        <a:cs typeface="+mn-cs"/>
                                      </a:rPr>
                                      <m:t>𝐴𝐵𝐶</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0</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328</m:t>
                                </m:r>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r>
                                      <a:rPr lang="es-EC" sz="1200" b="1" i="1" kern="1200">
                                        <a:solidFill>
                                          <a:schemeClr val="tx1"/>
                                        </a:solidFill>
                                        <a:effectLst/>
                                        <a:latin typeface="Cambria Math" panose="02040503050406030204" pitchFamily="18" charset="0"/>
                                        <a:ea typeface="+mn-ea"/>
                                        <a:cs typeface="+mn-cs"/>
                                      </a:rPr>
                                      <m:t> </m:t>
                                    </m:r>
                                  </m:num>
                                  <m:den>
                                    <m:r>
                                      <a:rPr lang="es-EC" sz="1200" b="1" i="1" kern="1200">
                                        <a:solidFill>
                                          <a:schemeClr val="tx1"/>
                                        </a:solidFill>
                                        <a:effectLst/>
                                        <a:latin typeface="Cambria Math" panose="02040503050406030204" pitchFamily="18" charset="0"/>
                                        <a:ea typeface="+mn-ea"/>
                                        <a:cs typeface="+mn-cs"/>
                                      </a:rPr>
                                      <m:t>𝑊</m:t>
                                    </m:r>
                                  </m:den>
                                </m:f>
                              </m:oMath>
                            </m:oMathPara>
                          </a14:m>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endParaRPr lang="es-ES" sz="1200" b="0" dirty="0" smtClean="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631188852"/>
                  </p:ext>
                </p:extLst>
              </p:nvPr>
            </p:nvGraphicFramePr>
            <p:xfrm>
              <a:off x="648072" y="620688"/>
              <a:ext cx="8316416" cy="5234877"/>
            </p:xfrm>
            <a:graphic>
              <a:graphicData uri="http://schemas.openxmlformats.org/drawingml/2006/table">
                <a:tbl>
                  <a:tblPr firstRow="1" bandRow="1">
                    <a:tableStyleId>{5C22544A-7EE6-4342-B048-85BDC9FD1C3A}</a:tableStyleId>
                  </a:tblPr>
                  <a:tblGrid>
                    <a:gridCol w="4107302"/>
                    <a:gridCol w="4209114"/>
                  </a:tblGrid>
                  <a:tr h="5234877">
                    <a:tc>
                      <a:txBody>
                        <a:bodyPr/>
                        <a:lstStyle/>
                        <a:p>
                          <a:endParaRPr lang="es-ES"/>
                        </a:p>
                      </a:txBody>
                      <a:tcPr>
                        <a:blipFill rotWithShape="0">
                          <a:blip r:embed="rId2"/>
                          <a:stretch>
                            <a:fillRect l="-148" t="-116" r="-103116" b="-465"/>
                          </a:stretch>
                        </a:blipFill>
                      </a:tcPr>
                    </a:tc>
                    <a:tc>
                      <a:txBody>
                        <a:bodyPr/>
                        <a:lstStyle/>
                        <a:p>
                          <a:endParaRPr lang="es-ES"/>
                        </a:p>
                      </a:txBody>
                      <a:tcPr>
                        <a:blipFill rotWithShape="0">
                          <a:blip r:embed="rId2"/>
                          <a:stretch>
                            <a:fillRect l="-97685" t="-116" r="-579" b="-465"/>
                          </a:stretch>
                        </a:blipFill>
                      </a:tcPr>
                    </a:tc>
                  </a:tr>
                </a:tbl>
              </a:graphicData>
            </a:graphic>
          </p:graphicFrame>
        </mc:Fallback>
      </mc:AlternateContent>
      <p:pic>
        <p:nvPicPr>
          <p:cNvPr id="3" name="Imagen 2"/>
          <p:cNvPicPr/>
          <p:nvPr/>
        </p:nvPicPr>
        <p:blipFill rotWithShape="1">
          <a:blip r:embed="rId3">
            <a:extLst>
              <a:ext uri="{28A0092B-C50C-407E-A947-70E740481C1C}">
                <a14:useLocalDpi xmlns:a14="http://schemas.microsoft.com/office/drawing/2010/main" val="0"/>
              </a:ext>
            </a:extLst>
          </a:blip>
          <a:srcRect l="4238"/>
          <a:stretch/>
        </p:blipFill>
        <p:spPr bwMode="auto">
          <a:xfrm>
            <a:off x="5004048" y="620688"/>
            <a:ext cx="2938914" cy="280831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ángulo 3"/>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6" name="Flecha derecha 5"/>
          <p:cNvSpPr/>
          <p:nvPr/>
        </p:nvSpPr>
        <p:spPr>
          <a:xfrm>
            <a:off x="8172400" y="4005064"/>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a:off x="8172400" y="3717032"/>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18 Marcador de pie de página"/>
          <p:cNvSpPr txBox="1">
            <a:spLocks/>
          </p:cNvSpPr>
          <p:nvPr/>
        </p:nvSpPr>
        <p:spPr>
          <a:xfrm>
            <a:off x="459904"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9" name="Imagen 8"/>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688396450"/>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383281563"/>
                  </p:ext>
                </p:extLst>
              </p:nvPr>
            </p:nvGraphicFramePr>
            <p:xfrm>
              <a:off x="755576" y="804697"/>
              <a:ext cx="8182196" cy="5360607"/>
            </p:xfrm>
            <a:graphic>
              <a:graphicData uri="http://schemas.openxmlformats.org/drawingml/2006/table">
                <a:tbl>
                  <a:tblPr firstRow="1" bandRow="1">
                    <a:tableStyleId>{5C22544A-7EE6-4342-B048-85BDC9FD1C3A}</a:tableStyleId>
                  </a:tblPr>
                  <a:tblGrid>
                    <a:gridCol w="4041013"/>
                    <a:gridCol w="4141183"/>
                  </a:tblGrid>
                  <a:tr h="5112567">
                    <a:tc>
                      <a:txBody>
                        <a:bodyPr/>
                        <a:lstStyle/>
                        <a:p>
                          <a:r>
                            <a:rPr lang="es-ES" sz="1200" b="0" dirty="0" smtClean="0">
                              <a:solidFill>
                                <a:schemeClr val="tx1"/>
                              </a:solidFill>
                            </a:rPr>
                            <a:t>Determinación de</a:t>
                          </a:r>
                          <a:r>
                            <a:rPr lang="es-ES" sz="1200" b="0" baseline="0" dirty="0" smtClean="0">
                              <a:solidFill>
                                <a:schemeClr val="tx1"/>
                              </a:solidFill>
                            </a:rPr>
                            <a:t> coeficientes de conductancia superficial:</a:t>
                          </a:r>
                        </a:p>
                        <a:p>
                          <a:endParaRPr lang="es-ES" sz="1200" b="0" baseline="0" dirty="0" smtClean="0">
                            <a:solidFill>
                              <a:schemeClr val="tx1"/>
                            </a:solidFill>
                          </a:endParaRPr>
                        </a:p>
                        <a:p>
                          <a:r>
                            <a:rPr lang="es-ES" sz="1200" b="0" baseline="0" dirty="0" smtClean="0">
                              <a:solidFill>
                                <a:schemeClr val="tx1"/>
                              </a:solidFill>
                            </a:rPr>
                            <a:t>(SZOKOLAY,1987pág. 4.15)</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𝑓𝑖</m:t>
                              </m:r>
                              <m:r>
                                <a:rPr lang="es-EC" sz="1200" b="1" i="1" kern="1200" smtClean="0">
                                  <a:solidFill>
                                    <a:schemeClr val="tx1"/>
                                  </a:solidFill>
                                  <a:effectLst/>
                                  <a:latin typeface="Cambria Math" panose="02040503050406030204" pitchFamily="18" charset="0"/>
                                  <a:ea typeface="+mn-ea"/>
                                  <a:cs typeface="+mn-cs"/>
                                </a:rPr>
                                <m:t> =</m:t>
                              </m:r>
                              <m:r>
                                <a:rPr lang="es-EC" sz="1200" b="1" i="1" kern="1200" smtClean="0">
                                  <a:solidFill>
                                    <a:schemeClr val="tx1"/>
                                  </a:solidFill>
                                  <a:effectLst/>
                                  <a:latin typeface="Cambria Math" panose="02040503050406030204" pitchFamily="18" charset="0"/>
                                  <a:ea typeface="+mn-ea"/>
                                  <a:cs typeface="+mn-cs"/>
                                </a:rPr>
                                <m:t>8</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13</m:t>
                              </m:r>
                              <m:r>
                                <a:rPr lang="es-EC" sz="1200" b="1" i="1" kern="1200" smtClean="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den>
                              </m:f>
                            </m:oMath>
                          </a14:m>
                          <a:r>
                            <a:rPr lang="es-EC" sz="1200" b="1" kern="1200" dirty="0">
                              <a:solidFill>
                                <a:schemeClr val="tx1"/>
                              </a:solidFill>
                              <a:effectLst/>
                              <a:latin typeface="+mn-lt"/>
                              <a:ea typeface="+mn-ea"/>
                              <a:cs typeface="+mn-cs"/>
                            </a:rPr>
                            <a:t> </a:t>
                          </a:r>
                          <a:r>
                            <a:rPr lang="es-EC" sz="1200" b="1" kern="1200" baseline="0" dirty="0" smtClean="0">
                              <a:solidFill>
                                <a:schemeClr val="tx1"/>
                              </a:solidFill>
                              <a:effectLst/>
                              <a:latin typeface="+mn-lt"/>
                              <a:ea typeface="+mn-ea"/>
                              <a:cs typeface="+mn-cs"/>
                            </a:rPr>
                            <a:t>                                  </a:t>
                          </a:r>
                          <a:r>
                            <a:rPr lang="es-EC" sz="1200" b="0" kern="1200" baseline="0" dirty="0" smtClean="0">
                              <a:solidFill>
                                <a:schemeClr val="tx1"/>
                              </a:solidFill>
                              <a:effectLst/>
                              <a:latin typeface="+mn-lt"/>
                              <a:ea typeface="+mn-ea"/>
                              <a:cs typeface="+mn-cs"/>
                            </a:rPr>
                            <a:t>superficies interiores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𝑓𝑒</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10</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93</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4</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1</m:t>
                              </m:r>
                              <m:r>
                                <a:rPr lang="es-EC" sz="1200" b="1" i="1" kern="1200" smtClean="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𝑣</m:t>
                                  </m:r>
                                </m:e>
                                <m:sub>
                                  <m:r>
                                    <a:rPr lang="es-EC" sz="1200" b="1" i="1" kern="1200" smtClean="0">
                                      <a:solidFill>
                                        <a:schemeClr val="tx1"/>
                                      </a:solidFill>
                                      <a:effectLst/>
                                      <a:latin typeface="Cambria Math" panose="02040503050406030204" pitchFamily="18" charset="0"/>
                                      <a:ea typeface="+mn-ea"/>
                                      <a:cs typeface="+mn-cs"/>
                                      <a:hlinkClick r:id="rId2" action="ppaction://hlinkfile"/>
                                    </a:rPr>
                                    <m:t>𝑣𝑖𝑒𝑛𝑡𝑜</m:t>
                                  </m:r>
                                </m:sub>
                              </m:sSub>
                            </m:oMath>
                          </a14:m>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𝑓𝑒</m:t>
                              </m:r>
                              <m:r>
                                <a:rPr lang="es-EC" sz="1200" b="1" i="1" kern="1200" smtClean="0">
                                  <a:solidFill>
                                    <a:schemeClr val="tx1"/>
                                  </a:solidFill>
                                  <a:effectLst/>
                                  <a:latin typeface="Cambria Math" panose="02040503050406030204" pitchFamily="18" charset="0"/>
                                  <a:ea typeface="+mn-ea"/>
                                  <a:cs typeface="+mn-cs"/>
                                </a:rPr>
                                <m:t>=</m:t>
                              </m:r>
                            </m:oMath>
                          </a14:m>
                          <a:r>
                            <a:rPr lang="es-EC" sz="1200" b="1" kern="1200" dirty="0">
                              <a:solidFill>
                                <a:schemeClr val="tx1"/>
                              </a:solidFill>
                              <a:effectLst/>
                              <a:latin typeface="+mn-lt"/>
                              <a:ea typeface="+mn-ea"/>
                              <a:cs typeface="+mn-cs"/>
                            </a:rPr>
                            <a:t> </a:t>
                          </a:r>
                          <a14:m>
                            <m:oMath xmlns:m="http://schemas.openxmlformats.org/officeDocument/2006/math">
                              <m:r>
                                <a:rPr lang="es-EC" sz="1200" b="1" i="1" kern="1200">
                                  <a:solidFill>
                                    <a:schemeClr val="tx1"/>
                                  </a:solidFill>
                                  <a:effectLst/>
                                  <a:latin typeface="Cambria Math" panose="02040503050406030204" pitchFamily="18" charset="0"/>
                                  <a:ea typeface="+mn-ea"/>
                                  <a:cs typeface="+mn-cs"/>
                                </a:rPr>
                                <m:t>49</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29</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den>
                              </m:f>
                            </m:oMath>
                          </a14:m>
                          <a:r>
                            <a:rPr lang="es-ES" sz="1200" b="1" kern="1200" dirty="0" smtClean="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superficies exteriores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𝑅𝑇</m:t>
                              </m:r>
                              <m:r>
                                <a:rPr lang="es-EC" sz="1200" b="1" i="1" kern="1200" smtClean="0">
                                  <a:solidFill>
                                    <a:schemeClr val="tx1"/>
                                  </a:solidFill>
                                  <a:effectLst/>
                                  <a:latin typeface="Cambria Math" panose="02040503050406030204" pitchFamily="18" charset="0"/>
                                  <a:ea typeface="+mn-ea"/>
                                  <a:cs typeface="+mn-cs"/>
                                </a:rPr>
                                <m:t>=</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1</m:t>
                                  </m:r>
                                </m:num>
                                <m:den>
                                  <m:r>
                                    <a:rPr lang="es-EC" sz="1200" b="1" i="1" kern="1200">
                                      <a:solidFill>
                                        <a:schemeClr val="tx1"/>
                                      </a:solidFill>
                                      <a:effectLst/>
                                      <a:latin typeface="Cambria Math" panose="02040503050406030204" pitchFamily="18" charset="0"/>
                                      <a:ea typeface="+mn-ea"/>
                                      <a:cs typeface="+mn-cs"/>
                                    </a:rPr>
                                    <m:t>27</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33</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den>
                                  </m:f>
                                </m:den>
                              </m:f>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0</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328</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num>
                                <m:den>
                                  <m:r>
                                    <a:rPr lang="es-EC" sz="1200" b="1" i="1" kern="1200">
                                      <a:solidFill>
                                        <a:schemeClr val="tx1"/>
                                      </a:solidFill>
                                      <a:effectLst/>
                                      <a:latin typeface="Cambria Math" panose="02040503050406030204" pitchFamily="18" charset="0"/>
                                      <a:ea typeface="+mn-ea"/>
                                      <a:cs typeface="+mn-cs"/>
                                    </a:rPr>
                                    <m:t>𝑊</m:t>
                                  </m:r>
                                </m:den>
                              </m:f>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1</m:t>
                                  </m:r>
                                </m:num>
                                <m:den>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8</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13</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den>
                                  </m:f>
                                </m:den>
                              </m:f>
                            </m:oMath>
                          </a14:m>
                          <a:r>
                            <a:rPr lang="es-EC" sz="1200" b="1" kern="1200" dirty="0">
                              <a:solidFill>
                                <a:schemeClr val="tx1"/>
                              </a:solidFill>
                              <a:effectLst/>
                              <a:latin typeface="+mn-lt"/>
                              <a:ea typeface="+mn-ea"/>
                              <a:cs typeface="+mn-cs"/>
                            </a:rPr>
                            <a:t> </a:t>
                          </a:r>
                          <a:endParaRPr lang="es-EC"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𝑅𝑇</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0</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4712</m:t>
                                </m:r>
                                <m:r>
                                  <a:rPr lang="es-EC" sz="1200" b="1" i="1" kern="1200" smtClean="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num>
                                  <m:den>
                                    <m:r>
                                      <a:rPr lang="es-EC" sz="1200" b="1" i="1" kern="1200">
                                        <a:solidFill>
                                          <a:schemeClr val="tx1"/>
                                        </a:solidFill>
                                        <a:effectLst/>
                                        <a:latin typeface="Cambria Math" panose="02040503050406030204" pitchFamily="18" charset="0"/>
                                        <a:ea typeface="+mn-ea"/>
                                        <a:cs typeface="+mn-cs"/>
                                      </a:rPr>
                                      <m:t>𝑊</m:t>
                                    </m:r>
                                  </m:den>
                                </m:f>
                              </m:oMath>
                            </m:oMathPara>
                          </a14:m>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ea typeface="+mn-ea"/>
                              <a:cs typeface="+mn-cs"/>
                            </a:rPr>
                            <a:t>Por lo tanto el coeficiente global</a:t>
                          </a:r>
                          <a:r>
                            <a:rPr lang="es-ES" sz="1200" b="0" dirty="0" smtClean="0">
                              <a:solidFill>
                                <a:schemeClr val="tx1"/>
                              </a:solidFill>
                            </a:rPr>
                            <a:t> de transmisión de calor en las paredes:</a:t>
                          </a: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2</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05</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𝐶</m:t>
                                    </m:r>
                                  </m:den>
                                </m:f>
                              </m:oMath>
                            </m:oMathPara>
                          </a14:m>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ea typeface="+mn-ea"/>
                              <a:cs typeface="+mn-cs"/>
                            </a:rPr>
                            <a:t>Calculo de carga de calor en las paredes:</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𝑝𝑎𝑟𝑒𝑑</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r>
                                    <a:rPr lang="es-EC" sz="1200" b="1" kern="1200">
                                      <a:solidFill>
                                        <a:schemeClr val="tx1"/>
                                      </a:solidFill>
                                      <a:effectLst/>
                                      <a:latin typeface="Cambria Math" panose="02040503050406030204" pitchFamily="18" charset="0"/>
                                      <a:ea typeface="+mn-ea"/>
                                      <a:cs typeface="+mn-cs"/>
                                    </a:rPr>
                                    <m:t>.</m:t>
                                  </m:r>
                                </m:sub>
                              </m:sSub>
                              <m:r>
                                <a:rPr lang="es-EC" sz="1200" b="1" i="1" kern="1200">
                                  <a:solidFill>
                                    <a:schemeClr val="tx1"/>
                                  </a:solidFill>
                                  <a:effectLst/>
                                  <a:latin typeface="Cambria Math" panose="02040503050406030204" pitchFamily="18" charset="0"/>
                                  <a:ea typeface="+mn-ea"/>
                                  <a:cs typeface="+mn-cs"/>
                                </a:rPr>
                                <m:t>)</m:t>
                              </m:r>
                            </m:oMath>
                          </a14:m>
                          <a:r>
                            <a:rPr lang="es-EC" sz="1200" b="1"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endParaRPr lang="es-ES" sz="1200" dirty="0" smtClean="0">
                            <a:solidFill>
                              <a:schemeClr val="tx1"/>
                            </a:solidFill>
                          </a:endParaRPr>
                        </a:p>
                      </a:txBody>
                      <a:tcPr>
                        <a:solidFill>
                          <a:schemeClr val="bg1"/>
                        </a:solidFill>
                      </a:tcPr>
                    </a:tc>
                    <a:tc>
                      <a:txBody>
                        <a:bodyPr/>
                        <a:lstStyle/>
                        <a:p>
                          <a:pPr/>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r>
                                      <a:rPr lang="es-EC" sz="1200" b="1" i="1" kern="1200">
                                        <a:solidFill>
                                          <a:schemeClr val="tx1"/>
                                        </a:solidFill>
                                        <a:effectLst/>
                                        <a:latin typeface="Cambria Math" panose="02040503050406030204" pitchFamily="18" charset="0"/>
                                        <a:ea typeface="+mn-ea"/>
                                        <a:cs typeface="+mn-cs"/>
                                      </a:rPr>
                                      <m:t> </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2</m:t>
                                </m:r>
                                <m:r>
                                  <a:rPr lang="es-ES" sz="1200" b="1" i="1" kern="1200" smtClean="0">
                                    <a:solidFill>
                                      <a:schemeClr val="tx1"/>
                                    </a:solidFill>
                                    <a:effectLst/>
                                    <a:latin typeface="Cambria Math" panose="02040503050406030204" pitchFamily="18" charset="0"/>
                                    <a:ea typeface="+mn-ea"/>
                                    <a:cs typeface="+mn-cs"/>
                                  </a:rPr>
                                  <m:t>𝟑</m:t>
                                </m:r>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𝐶</m:t>
                                </m:r>
                              </m:oMath>
                            </m:oMathPara>
                          </a14:m>
                          <a:endParaRPr lang="es-ES" sz="1200" b="1" kern="1200" dirty="0">
                            <a:solidFill>
                              <a:schemeClr val="tx1"/>
                            </a:solidFill>
                            <a:effectLst/>
                            <a:latin typeface="+mn-lt"/>
                            <a:ea typeface="+mn-ea"/>
                            <a:cs typeface="+mn-cs"/>
                          </a:endParaRPr>
                        </a:p>
                        <a:p>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r>
                                    <a:rPr lang="es-EC" sz="1200" b="1" kern="1200">
                                      <a:solidFill>
                                        <a:schemeClr val="tx1"/>
                                      </a:solidFill>
                                      <a:effectLst/>
                                      <a:latin typeface="Cambria Math" panose="02040503050406030204" pitchFamily="18" charset="0"/>
                                      <a:ea typeface="+mn-ea"/>
                                      <a:cs typeface="+mn-cs"/>
                                    </a:rPr>
                                    <m:t>.</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9</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4</m:t>
                              </m:r>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𝐶</m:t>
                              </m:r>
                            </m:oMath>
                          </a14:m>
                          <a:r>
                            <a:rPr lang="es-EC" sz="1200" b="1" kern="1200" dirty="0">
                              <a:solidFill>
                                <a:schemeClr val="tx1"/>
                              </a:solidFill>
                              <a:effectLst/>
                              <a:latin typeface="+mn-lt"/>
                              <a:ea typeface="+mn-ea"/>
                              <a:cs typeface="+mn-cs"/>
                            </a:rPr>
                            <a:t> </a:t>
                          </a:r>
                          <a:r>
                            <a:rPr lang="es-EC" sz="1200" b="0" kern="1200" dirty="0">
                              <a:solidFill>
                                <a:schemeClr val="tx1"/>
                              </a:solidFill>
                              <a:effectLst/>
                              <a:latin typeface="+mn-lt"/>
                              <a:ea typeface="+mn-ea"/>
                              <a:cs typeface="+mn-cs"/>
                            </a:rPr>
                            <a:t>(Temperatura mínima </a:t>
                          </a:r>
                          <a:r>
                            <a:rPr lang="es-EC" sz="1200" b="0" kern="1200" dirty="0" smtClean="0">
                              <a:solidFill>
                                <a:schemeClr val="tx1"/>
                              </a:solidFill>
                              <a:effectLst/>
                              <a:latin typeface="+mn-lt"/>
                              <a:ea typeface="+mn-ea"/>
                              <a:cs typeface="+mn-cs"/>
                            </a:rPr>
                            <a:t>anual)</a:t>
                          </a:r>
                        </a:p>
                        <a:p>
                          <a:endParaRPr lang="es-EC" sz="1200" b="0" kern="1200" dirty="0" smtClean="0">
                            <a:solidFill>
                              <a:schemeClr val="tx1"/>
                            </a:solidFill>
                            <a:effectLst/>
                            <a:latin typeface="+mn-lt"/>
                            <a:ea typeface="+mn-ea"/>
                            <a:cs typeface="+mn-cs"/>
                          </a:endParaRPr>
                        </a:p>
                        <a:p>
                          <a:pPr algn="just"/>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d>
                                <m:dPr>
                                  <m:ctrlPr>
                                    <a:rPr lang="es-EC" sz="1200" b="1" i="1" kern="1200">
                                      <a:solidFill>
                                        <a:schemeClr val="tx1"/>
                                      </a:solidFill>
                                      <a:effectLst/>
                                      <a:latin typeface="Cambria Math" panose="02040503050406030204" pitchFamily="18" charset="0"/>
                                      <a:ea typeface="+mn-ea"/>
                                      <a:cs typeface="+mn-cs"/>
                                    </a:rPr>
                                  </m:ctrlPr>
                                </m:dPr>
                                <m:e>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r>
                                        <a:rPr lang="es-EC" sz="1200" b="1" kern="1200">
                                          <a:solidFill>
                                            <a:schemeClr val="tx1"/>
                                          </a:solidFill>
                                          <a:effectLst/>
                                          <a:latin typeface="Cambria Math" panose="02040503050406030204" pitchFamily="18" charset="0"/>
                                          <a:ea typeface="+mn-ea"/>
                                          <a:cs typeface="+mn-cs"/>
                                        </a:rPr>
                                        <m:t>.</m:t>
                                      </m:r>
                                    </m:sub>
                                  </m:sSub>
                                </m:e>
                              </m:d>
                            </m:oMath>
                          </a14:m>
                          <a:r>
                            <a:rPr lang="es-ES" sz="1200" b="1" i="1" kern="1200" dirty="0" smtClean="0">
                              <a:solidFill>
                                <a:schemeClr val="tx1"/>
                              </a:solidFill>
                              <a:effectLst/>
                              <a:latin typeface="+mn-lt"/>
                              <a:ea typeface="+mn-ea"/>
                              <a:cs typeface="+mn-cs"/>
                            </a:rPr>
                            <a:t> =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375</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9</m:t>
                              </m:r>
                              <m:r>
                                <a:rPr lang="es-EC" sz="1200" b="1" i="1" kern="1200" smtClean="0">
                                  <a:solidFill>
                                    <a:schemeClr val="tx1"/>
                                  </a:solidFill>
                                  <a:effectLst/>
                                  <a:latin typeface="Cambria Math" panose="02040503050406030204" pitchFamily="18" charset="0"/>
                                  <a:ea typeface="+mn-ea"/>
                                  <a:cs typeface="+mn-cs"/>
                                </a:rPr>
                                <m:t>𝑊</m:t>
                              </m:r>
                            </m:oMath>
                          </a14:m>
                          <a:endParaRPr lang="es-ES" sz="1200" b="1" i="1" kern="1200" dirty="0" smtClean="0">
                            <a:solidFill>
                              <a:schemeClr val="tx1"/>
                            </a:solidFill>
                            <a:effectLst/>
                            <a:latin typeface="+mn-lt"/>
                            <a:ea typeface="+mn-ea"/>
                            <a:cs typeface="+mn-cs"/>
                          </a:endParaRPr>
                        </a:p>
                        <a:p>
                          <a:pPr marL="0" indent="0">
                            <a:tabLst/>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2</m:t>
                              </m:r>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sub>
                              </m:sSub>
                              <m:r>
                                <a:rPr lang="es-EC" sz="1200" b="1" i="1" kern="1200">
                                  <a:solidFill>
                                    <a:schemeClr val="tx1"/>
                                  </a:solidFill>
                                  <a:effectLst/>
                                  <a:latin typeface="Cambria Math" panose="02040503050406030204" pitchFamily="18" charset="0"/>
                                  <a:ea typeface="+mn-ea"/>
                                  <a:cs typeface="+mn-cs"/>
                                </a:rPr>
                                <m:t>)</m:t>
                              </m:r>
                            </m:oMath>
                          </a14:m>
                          <a:r>
                            <a:rPr lang="es-ES" sz="1200" b="1" kern="1200" dirty="0" smtClean="0">
                              <a:solidFill>
                                <a:schemeClr val="tx1"/>
                              </a:solidFill>
                              <a:effectLst/>
                              <a:latin typeface="+mn-lt"/>
                              <a:ea typeface="+mn-ea"/>
                              <a:cs typeface="+mn-cs"/>
                            </a:rPr>
                            <a:t> =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651</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9</m:t>
                              </m:r>
                              <m:r>
                                <a:rPr lang="es-EC" sz="1200" b="1" i="1" kern="1200" smtClean="0">
                                  <a:solidFill>
                                    <a:schemeClr val="tx1"/>
                                  </a:solidFill>
                                  <a:effectLst/>
                                  <a:latin typeface="Cambria Math" panose="02040503050406030204" pitchFamily="18" charset="0"/>
                                  <a:ea typeface="+mn-ea"/>
                                  <a:cs typeface="+mn-cs"/>
                                </a:rPr>
                                <m:t> </m:t>
                              </m:r>
                              <m:r>
                                <a:rPr lang="es-EC" sz="1200" b="1" i="1" kern="1200" smtClean="0">
                                  <a:solidFill>
                                    <a:schemeClr val="tx1"/>
                                  </a:solidFill>
                                  <a:effectLst/>
                                  <a:latin typeface="Cambria Math" panose="02040503050406030204" pitchFamily="18" charset="0"/>
                                  <a:ea typeface="+mn-ea"/>
                                  <a:cs typeface="+mn-cs"/>
                                </a:rPr>
                                <m:t>𝑊</m:t>
                              </m:r>
                            </m:oMath>
                          </a14:m>
                          <a:endParaRPr lang="es-ES"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3</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3</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sub>
                              </m:sSub>
                              <m:r>
                                <a:rPr lang="es-EC" sz="1200" b="1" i="1" kern="1200">
                                  <a:solidFill>
                                    <a:schemeClr val="tx1"/>
                                  </a:solidFill>
                                  <a:effectLst/>
                                  <a:latin typeface="Cambria Math" panose="02040503050406030204" pitchFamily="18" charset="0"/>
                                  <a:ea typeface="+mn-ea"/>
                                  <a:cs typeface="+mn-cs"/>
                                </a:rPr>
                                <m:t>)</m:t>
                              </m:r>
                            </m:oMath>
                          </a14:m>
                          <a:r>
                            <a:rPr lang="es-ES" sz="1200" b="1" kern="1200" dirty="0" smtClean="0">
                              <a:solidFill>
                                <a:schemeClr val="tx1"/>
                              </a:solidFill>
                              <a:effectLst/>
                              <a:latin typeface="+mn-lt"/>
                              <a:ea typeface="+mn-ea"/>
                              <a:cs typeface="+mn-cs"/>
                            </a:rPr>
                            <a:t> =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410</m:t>
                              </m:r>
                              <m:r>
                                <a:rPr lang="es-EC" sz="1200" b="1" i="1" kern="1200" smtClean="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6</m:t>
                              </m:r>
                              <m:r>
                                <a:rPr lang="es-EC" sz="1200" b="1" i="1" kern="1200" smtClean="0">
                                  <a:solidFill>
                                    <a:schemeClr val="tx1"/>
                                  </a:solidFill>
                                  <a:effectLst/>
                                  <a:latin typeface="Cambria Math" panose="02040503050406030204" pitchFamily="18" charset="0"/>
                                  <a:ea typeface="+mn-ea"/>
                                  <a:cs typeface="+mn-cs"/>
                                </a:rPr>
                                <m:t>𝑊</m:t>
                              </m:r>
                            </m:oMath>
                          </a14:m>
                          <a:endParaRPr lang="es-ES"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 </m:t>
                              </m:r>
                            </m:oMath>
                          </a14:m>
                          <a:r>
                            <a:rPr lang="es-EC" sz="1200" b="1" kern="1200" dirty="0">
                              <a:solidFill>
                                <a:schemeClr val="tx1"/>
                              </a:solidFill>
                              <a:effectLst/>
                              <a:latin typeface="+mn-lt"/>
                              <a:ea typeface="+mn-ea"/>
                              <a:cs typeface="+mn-cs"/>
                            </a:rPr>
                            <a:t>+</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r>
                                    <a:rPr lang="es-EC" sz="1200" b="1" i="1" kern="1200">
                                      <a:solidFill>
                                        <a:schemeClr val="tx1"/>
                                      </a:solidFill>
                                      <a:effectLst/>
                                      <a:latin typeface="Cambria Math" panose="02040503050406030204" pitchFamily="18" charset="0"/>
                                      <a:ea typeface="+mn-ea"/>
                                      <a:cs typeface="+mn-cs"/>
                                    </a:rPr>
                                    <m:t>3</m:t>
                                  </m:r>
                                </m:sub>
                              </m:sSub>
                            </m:oMath>
                          </a14:m>
                          <a:endParaRPr lang="es-ES" sz="12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𝑷</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𝟏𝟒𝟑𝟖</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𝟒</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endParaRPr lang="es-ES" sz="1200" b="0" dirty="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383281563"/>
                  </p:ext>
                </p:extLst>
              </p:nvPr>
            </p:nvGraphicFramePr>
            <p:xfrm>
              <a:off x="755576" y="804697"/>
              <a:ext cx="8182196" cy="5360607"/>
            </p:xfrm>
            <a:graphic>
              <a:graphicData uri="http://schemas.openxmlformats.org/drawingml/2006/table">
                <a:tbl>
                  <a:tblPr firstRow="1" bandRow="1">
                    <a:tableStyleId>{5C22544A-7EE6-4342-B048-85BDC9FD1C3A}</a:tableStyleId>
                  </a:tblPr>
                  <a:tblGrid>
                    <a:gridCol w="4041013"/>
                    <a:gridCol w="4141183"/>
                  </a:tblGrid>
                  <a:tr h="5360607">
                    <a:tc>
                      <a:txBody>
                        <a:bodyPr/>
                        <a:lstStyle/>
                        <a:p>
                          <a:endParaRPr lang="es-ES"/>
                        </a:p>
                      </a:txBody>
                      <a:tcPr>
                        <a:blipFill rotWithShape="0">
                          <a:blip r:embed="rId3"/>
                          <a:stretch>
                            <a:fillRect l="-151" t="-227" r="-103012" b="-455"/>
                          </a:stretch>
                        </a:blipFill>
                      </a:tcPr>
                    </a:tc>
                    <a:tc>
                      <a:txBody>
                        <a:bodyPr/>
                        <a:lstStyle/>
                        <a:p>
                          <a:endParaRPr lang="es-ES"/>
                        </a:p>
                      </a:txBody>
                      <a:tcPr>
                        <a:blipFill rotWithShape="0">
                          <a:blip r:embed="rId3"/>
                          <a:stretch>
                            <a:fillRect l="-97794" t="-227" r="-588" b="-455"/>
                          </a:stretch>
                        </a:blipFill>
                      </a:tcPr>
                    </a:tc>
                  </a:tr>
                </a:tbl>
              </a:graphicData>
            </a:graphic>
          </p:graphicFrame>
        </mc:Fallback>
      </mc:AlternateContent>
      <mc:AlternateContent xmlns:mc="http://schemas.openxmlformats.org/markup-compatibility/2006" xmlns:a14="http://schemas.microsoft.com/office/drawing/2010/main">
        <mc:Choice Requires="a14">
          <p:sp>
            <p:nvSpPr>
              <p:cNvPr id="3" name="Rectángulo 2"/>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4"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5" name="Imagen 4"/>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902849940"/>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937553088"/>
                  </p:ext>
                </p:extLst>
              </p:nvPr>
            </p:nvGraphicFramePr>
            <p:xfrm>
              <a:off x="107504" y="620688"/>
              <a:ext cx="8885873" cy="5832647"/>
            </p:xfrm>
            <a:graphic>
              <a:graphicData uri="http://schemas.openxmlformats.org/drawingml/2006/table">
                <a:tbl>
                  <a:tblPr firstRow="1" bandRow="1">
                    <a:tableStyleId>{5C22544A-7EE6-4342-B048-85BDC9FD1C3A}</a:tableStyleId>
                  </a:tblPr>
                  <a:tblGrid>
                    <a:gridCol w="4388543"/>
                    <a:gridCol w="4497330"/>
                  </a:tblGrid>
                  <a:tr h="5832647">
                    <a:tc>
                      <a:txBody>
                        <a:bodyPr/>
                        <a:lstStyle/>
                        <a:p>
                          <a:pPr marL="0" indent="0" algn="just">
                            <a:buNone/>
                          </a:pPr>
                          <a:endParaRPr lang="es-EC" sz="1400" b="0" dirty="0" smtClean="0">
                            <a:solidFill>
                              <a:schemeClr val="tx1"/>
                            </a:solidFill>
                          </a:endParaRPr>
                        </a:p>
                        <a:p>
                          <a:pPr marL="0" indent="0" algn="just">
                            <a:buNone/>
                          </a:pPr>
                          <a:endParaRPr lang="es-EC" sz="1400" b="0" dirty="0" smtClean="0">
                            <a:solidFill>
                              <a:schemeClr val="tx1"/>
                            </a:solidFill>
                          </a:endParaRPr>
                        </a:p>
                        <a:p>
                          <a:pPr marL="0" indent="0" algn="just">
                            <a:buNone/>
                          </a:pPr>
                          <a:endParaRPr lang="es-EC" sz="1400" b="0" dirty="0" smtClean="0">
                            <a:solidFill>
                              <a:schemeClr val="tx1"/>
                            </a:solidFill>
                          </a:endParaRPr>
                        </a:p>
                        <a:p>
                          <a:pPr marL="0" indent="0" algn="just">
                            <a:buNone/>
                          </a:pPr>
                          <a:endParaRPr lang="es-EC" sz="1200" b="0" dirty="0" smtClean="0">
                            <a:solidFill>
                              <a:schemeClr val="tx1"/>
                            </a:solidFill>
                          </a:endParaRPr>
                        </a:p>
                        <a:p>
                          <a:pPr marL="0" indent="0" algn="just">
                            <a:buNone/>
                          </a:pPr>
                          <a:r>
                            <a:rPr lang="es-EC" sz="1200" b="0" dirty="0" smtClean="0">
                              <a:solidFill>
                                <a:schemeClr val="tx1"/>
                              </a:solidFill>
                            </a:rPr>
                            <a:t>Según </a:t>
                          </a:r>
                          <a:r>
                            <a:rPr lang="es-EC" sz="1200" b="0" dirty="0">
                              <a:solidFill>
                                <a:schemeClr val="tx1"/>
                              </a:solidFill>
                            </a:rPr>
                            <a:t>lo establecido por la norma (</a:t>
                          </a:r>
                          <a:r>
                            <a:rPr lang="es-EC" sz="1200" b="0" dirty="0" smtClean="0">
                              <a:solidFill>
                                <a:schemeClr val="tx1"/>
                              </a:solidFill>
                            </a:rPr>
                            <a:t>ASHRAE) tomando </a:t>
                          </a:r>
                          <a:r>
                            <a:rPr lang="es-EC" sz="1200" b="0" dirty="0">
                              <a:solidFill>
                                <a:schemeClr val="tx1"/>
                              </a:solidFill>
                            </a:rPr>
                            <a:t>en cuenta que el material del techo es de </a:t>
                          </a:r>
                          <a:r>
                            <a:rPr lang="es-EC" sz="1200" b="0" dirty="0" err="1" smtClean="0">
                              <a:solidFill>
                                <a:schemeClr val="tx1"/>
                              </a:solidFill>
                            </a:rPr>
                            <a:t>eternit</a:t>
                          </a:r>
                          <a:r>
                            <a:rPr lang="es-EC" sz="1200" b="0" dirty="0" smtClean="0">
                              <a:solidFill>
                                <a:schemeClr val="tx1"/>
                              </a:solidFill>
                            </a:rPr>
                            <a:t>. Se</a:t>
                          </a:r>
                          <a:r>
                            <a:rPr lang="es-EC" sz="1200" b="0" baseline="0" dirty="0" smtClean="0">
                              <a:solidFill>
                                <a:schemeClr val="tx1"/>
                              </a:solidFill>
                            </a:rPr>
                            <a:t> determina la carga de calor</a:t>
                          </a:r>
                          <a:endParaRPr lang="es-EC" sz="1200" b="0" dirty="0" smtClean="0">
                            <a:solidFill>
                              <a:schemeClr val="tx1"/>
                            </a:solidFill>
                          </a:endParaRPr>
                        </a:p>
                        <a:p>
                          <a:pPr marL="0" indent="0">
                            <a:buNone/>
                          </a:pPr>
                          <a:endParaRPr lang="es-EC" sz="1200" b="0"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𝑡𝑒𝑐h𝑜</m:t>
                                    </m:r>
                                  </m:sub>
                                </m:sSub>
                                <m:r>
                                  <a:rPr lang="es-EC"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𝑡𝑒𝑐h𝑜</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𝑡𝑒𝑐h𝑜</m:t>
                                    </m:r>
                                  </m:sub>
                                </m:sSub>
                                <m:r>
                                  <a:rPr lang="es-EC" sz="1200" b="1" i="1" kern="1200">
                                    <a:solidFill>
                                      <a:schemeClr val="tx1"/>
                                    </a:solidFill>
                                    <a:effectLst/>
                                    <a:latin typeface="Cambria Math" panose="02040503050406030204" pitchFamily="18" charset="0"/>
                                    <a:ea typeface="+mn-ea"/>
                                    <a:cs typeface="+mn-cs"/>
                                  </a:rPr>
                                  <m:t>∗</m:t>
                                </m:r>
                                <m:d>
                                  <m:dPr>
                                    <m:ctrlPr>
                                      <a:rPr lang="es-ES" sz="1200" b="1" i="1" kern="1200">
                                        <a:solidFill>
                                          <a:schemeClr val="tx1"/>
                                        </a:solidFill>
                                        <a:effectLst/>
                                        <a:latin typeface="Cambria Math" panose="02040503050406030204" pitchFamily="18" charset="0"/>
                                        <a:ea typeface="+mn-ea"/>
                                        <a:cs typeface="+mn-cs"/>
                                      </a:rPr>
                                    </m:ctrlPr>
                                  </m:dPr>
                                  <m:e>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𝑐𝑜𝑛𝑓𝑜𝑟𝑡</m:t>
                                        </m:r>
                                      </m:sub>
                                    </m:sSub>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m:rPr>
                                            <m:sty m:val="p"/>
                                          </m:rPr>
                                          <a:rPr lang="es-EC" sz="1200" b="1" kern="1200">
                                            <a:solidFill>
                                              <a:schemeClr val="tx1"/>
                                            </a:solidFill>
                                            <a:effectLst/>
                                            <a:latin typeface="Cambria Math" panose="02040503050406030204" pitchFamily="18" charset="0"/>
                                            <a:ea typeface="+mn-ea"/>
                                            <a:cs typeface="+mn-cs"/>
                                          </a:rPr>
                                          <m:t>m</m:t>
                                        </m:r>
                                        <m:r>
                                          <a:rPr lang="es-EC" sz="1200" b="1" kern="1200">
                                            <a:solidFill>
                                              <a:schemeClr val="tx1"/>
                                            </a:solidFill>
                                            <a:effectLst/>
                                            <a:latin typeface="Cambria Math" panose="02040503050406030204" pitchFamily="18" charset="0"/>
                                            <a:ea typeface="+mn-ea"/>
                                            <a:cs typeface="+mn-cs"/>
                                          </a:rPr>
                                          <m:t>í</m:t>
                                        </m:r>
                                        <m:r>
                                          <m:rPr>
                                            <m:sty m:val="p"/>
                                          </m:rPr>
                                          <a:rPr lang="es-EC" sz="1200" b="1" kern="1200">
                                            <a:solidFill>
                                              <a:schemeClr val="tx1"/>
                                            </a:solidFill>
                                            <a:effectLst/>
                                            <a:latin typeface="Cambria Math" panose="02040503050406030204" pitchFamily="18" charset="0"/>
                                            <a:ea typeface="+mn-ea"/>
                                            <a:cs typeface="+mn-cs"/>
                                          </a:rPr>
                                          <m:t>n</m:t>
                                        </m:r>
                                        <m:r>
                                          <a:rPr lang="es-EC" sz="1200" b="1" kern="1200">
                                            <a:solidFill>
                                              <a:schemeClr val="tx1"/>
                                            </a:solidFill>
                                            <a:effectLst/>
                                            <a:latin typeface="Cambria Math" panose="02040503050406030204" pitchFamily="18" charset="0"/>
                                            <a:ea typeface="+mn-ea"/>
                                            <a:cs typeface="+mn-cs"/>
                                          </a:rPr>
                                          <m:t>.</m:t>
                                        </m:r>
                                      </m:sub>
                                    </m:sSub>
                                  </m:e>
                                </m:d>
                              </m:oMath>
                            </m:oMathPara>
                          </a14:m>
                          <a:endParaRPr lang="es-EC" sz="1200" b="0" dirty="0" smtClean="0">
                            <a:solidFill>
                              <a:schemeClr val="tx1"/>
                            </a:solidFill>
                          </a:endParaRPr>
                        </a:p>
                        <a:p>
                          <a:pPr marL="0" indent="0">
                            <a:buNone/>
                          </a:pPr>
                          <a:endParaRPr lang="es-EC" sz="1200" b="0" dirty="0" smtClean="0">
                            <a:solidFill>
                              <a:schemeClr val="tx1"/>
                            </a:solidFill>
                          </a:endParaRPr>
                        </a:p>
                        <a:p>
                          <a:pPr marL="0" indent="0">
                            <a:buNone/>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C" sz="1200" b="1" i="1" kern="1200">
                                      <a:solidFill>
                                        <a:schemeClr val="tx1"/>
                                      </a:solidFill>
                                      <a:effectLst/>
                                      <a:latin typeface="Cambria Math" panose="02040503050406030204" pitchFamily="18" charset="0"/>
                                      <a:ea typeface="+mn-ea"/>
                                      <a:cs typeface="+mn-cs"/>
                                    </a:rPr>
                                    <m:t>𝑡𝑒𝑐h𝑜</m:t>
                                  </m:r>
                                </m:sub>
                              </m:sSub>
                            </m:oMath>
                          </a14:m>
                          <a:r>
                            <a:rPr lang="es-EC" sz="1200" b="0" dirty="0" smtClean="0">
                              <a:solidFill>
                                <a:schemeClr val="tx1"/>
                              </a:solidFill>
                            </a:rPr>
                            <a:t> =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0.19</m:t>
                              </m:r>
                              <m:d>
                                <m:dPr>
                                  <m:begChr m:val="["/>
                                  <m:endChr m:val="]"/>
                                  <m:ctrlPr>
                                    <a:rPr lang="es-ES" sz="1200" b="1" i="1" kern="1200">
                                      <a:solidFill>
                                        <a:schemeClr val="tx1"/>
                                      </a:solidFill>
                                      <a:effectLst/>
                                      <a:latin typeface="Cambria Math" panose="02040503050406030204" pitchFamily="18" charset="0"/>
                                      <a:ea typeface="+mn-ea"/>
                                      <a:cs typeface="+mn-cs"/>
                                    </a:rPr>
                                  </m:ctrlPr>
                                </m:dPr>
                                <m:e>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𝐶</m:t>
                                      </m:r>
                                    </m:num>
                                    <m:den>
                                      <m:r>
                                        <a:rPr lang="es-EC" sz="1200" b="1" i="1" kern="1200">
                                          <a:solidFill>
                                            <a:schemeClr val="tx1"/>
                                          </a:solidFill>
                                          <a:effectLst/>
                                          <a:latin typeface="Cambria Math" panose="02040503050406030204" pitchFamily="18" charset="0"/>
                                          <a:ea typeface="+mn-ea"/>
                                          <a:cs typeface="+mn-cs"/>
                                        </a:rPr>
                                        <m:t>𝑊</m:t>
                                      </m:r>
                                    </m:den>
                                  </m:f>
                                </m:e>
                              </m:d>
                            </m:oMath>
                          </a14:m>
                          <a:r>
                            <a:rPr lang="es-EC" sz="1200" b="0" dirty="0" smtClean="0">
                              <a:solidFill>
                                <a:schemeClr val="tx1"/>
                              </a:solidFill>
                            </a:rPr>
                            <a:t> ANEXO</a:t>
                          </a:r>
                          <a:r>
                            <a:rPr lang="es-EC" sz="1200" b="0" baseline="0" dirty="0" smtClean="0">
                              <a:solidFill>
                                <a:schemeClr val="tx1"/>
                              </a:solidFill>
                            </a:rPr>
                            <a:t> 6</a:t>
                          </a:r>
                          <a:endParaRPr lang="es-EC" sz="1200" b="0" dirty="0" smtClean="0">
                            <a:solidFill>
                              <a:schemeClr val="tx1"/>
                            </a:solidFill>
                          </a:endParaRPr>
                        </a:p>
                        <a:p>
                          <a:pPr marL="0" indent="0">
                            <a:buNone/>
                          </a:pPr>
                          <a:endParaRPr lang="es-EC"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𝑈</m:t>
                                    </m:r>
                                  </m:e>
                                  <m:sub>
                                    <m:r>
                                      <a:rPr lang="es-EC" sz="1200" b="1" i="1" kern="1200">
                                        <a:solidFill>
                                          <a:schemeClr val="tx1"/>
                                        </a:solidFill>
                                        <a:effectLst/>
                                        <a:latin typeface="Cambria Math" panose="02040503050406030204" pitchFamily="18" charset="0"/>
                                        <a:ea typeface="+mn-ea"/>
                                        <a:cs typeface="+mn-cs"/>
                                      </a:rPr>
                                      <m:t>𝑡𝑒𝑐h𝑜</m:t>
                                    </m:r>
                                  </m:sub>
                                </m:sSub>
                                <m:r>
                                  <a:rPr lang="es-EC" sz="1200" b="1" i="1" kern="1200">
                                    <a:solidFill>
                                      <a:schemeClr val="tx1"/>
                                    </a:solidFill>
                                    <a:effectLst/>
                                    <a:latin typeface="Cambria Math" panose="02040503050406030204" pitchFamily="18" charset="0"/>
                                    <a:ea typeface="+mn-ea"/>
                                    <a:cs typeface="+mn-cs"/>
                                  </a:rPr>
                                  <m:t> = </m:t>
                                </m:r>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1</m:t>
                                    </m:r>
                                  </m:num>
                                  <m:den>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C" sz="1200" b="1" i="1" kern="1200">
                                            <a:solidFill>
                                              <a:schemeClr val="tx1"/>
                                            </a:solidFill>
                                            <a:effectLst/>
                                            <a:latin typeface="Cambria Math" panose="02040503050406030204" pitchFamily="18" charset="0"/>
                                            <a:ea typeface="+mn-ea"/>
                                            <a:cs typeface="+mn-cs"/>
                                          </a:rPr>
                                          <m:t>𝑡𝑒𝑐h𝑜</m:t>
                                        </m:r>
                                      </m:sub>
                                    </m:sSub>
                                  </m:den>
                                </m:f>
                              </m:oMath>
                            </m:oMathPara>
                          </a14:m>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indent="0" algn="just">
                            <a:buNone/>
                          </a:pPr>
                          <a14:m>
                            <m:oMathPara xmlns:m="http://schemas.openxmlformats.org/officeDocument/2006/math">
                              <m:oMathParaPr>
                                <m:jc m:val="left"/>
                              </m:oMathParaPr>
                              <m:oMath xmlns:m="http://schemas.openxmlformats.org/officeDocument/2006/math">
                                <m:sSub>
                                  <m:sSubPr>
                                    <m:ctrlPr>
                                      <a:rPr lang="es-ES" sz="1200" b="0" i="1">
                                        <a:solidFill>
                                          <a:schemeClr val="tx1"/>
                                        </a:solidFill>
                                        <a:latin typeface="Cambria Math" panose="02040503050406030204" pitchFamily="18" charset="0"/>
                                      </a:rPr>
                                    </m:ctrlPr>
                                  </m:sSubPr>
                                  <m:e>
                                    <m:r>
                                      <a:rPr lang="es-EC" sz="1200" b="0" i="1">
                                        <a:solidFill>
                                          <a:schemeClr val="tx1"/>
                                        </a:solidFill>
                                        <a:latin typeface="Cambria Math" panose="02040503050406030204" pitchFamily="18" charset="0"/>
                                      </a:rPr>
                                      <m:t>𝐴</m:t>
                                    </m:r>
                                  </m:e>
                                  <m:sub>
                                    <m:r>
                                      <a:rPr lang="es-EC" sz="1200" b="0" i="1">
                                        <a:solidFill>
                                          <a:schemeClr val="tx1"/>
                                        </a:solidFill>
                                        <a:latin typeface="Cambria Math" panose="02040503050406030204" pitchFamily="18" charset="0"/>
                                      </a:rPr>
                                      <m:t>𝑡𝑒𝑐h𝑜</m:t>
                                    </m:r>
                                  </m:sub>
                                </m:sSub>
                                <m:r>
                                  <a:rPr lang="es-EC" sz="1200" b="0" i="1">
                                    <a:solidFill>
                                      <a:schemeClr val="tx1"/>
                                    </a:solidFill>
                                    <a:latin typeface="Cambria Math" panose="02040503050406030204" pitchFamily="18" charset="0"/>
                                  </a:rPr>
                                  <m:t>=96</m:t>
                                </m:r>
                                <m:sSup>
                                  <m:sSupPr>
                                    <m:ctrlPr>
                                      <a:rPr lang="es-ES" sz="1200" b="0" i="1">
                                        <a:solidFill>
                                          <a:schemeClr val="tx1"/>
                                        </a:solidFill>
                                        <a:latin typeface="Cambria Math" panose="02040503050406030204" pitchFamily="18" charset="0"/>
                                      </a:rPr>
                                    </m:ctrlPr>
                                  </m:sSupPr>
                                  <m:e>
                                    <m:r>
                                      <a:rPr lang="es-EC" sz="1200" b="0" i="1">
                                        <a:solidFill>
                                          <a:schemeClr val="tx1"/>
                                        </a:solidFill>
                                        <a:latin typeface="Cambria Math" panose="02040503050406030204" pitchFamily="18" charset="0"/>
                                      </a:rPr>
                                      <m:t>𝑚</m:t>
                                    </m:r>
                                  </m:e>
                                  <m:sup>
                                    <m:r>
                                      <a:rPr lang="es-EC" sz="1200" b="0" i="1">
                                        <a:solidFill>
                                          <a:schemeClr val="tx1"/>
                                        </a:solidFill>
                                        <a:latin typeface="Cambria Math" panose="02040503050406030204" pitchFamily="18" charset="0"/>
                                      </a:rPr>
                                      <m:t>2</m:t>
                                    </m:r>
                                  </m:sup>
                                </m:sSup>
                              </m:oMath>
                            </m:oMathPara>
                          </a14:m>
                          <a:endParaRPr lang="es-ES" sz="1200" b="1" kern="1200" dirty="0" smtClean="0">
                            <a:solidFill>
                              <a:schemeClr val="tx1"/>
                            </a:solidFill>
                            <a:effectLst/>
                            <a:latin typeface="+mn-lt"/>
                            <a:ea typeface="+mn-ea"/>
                            <a:cs typeface="+mn-cs"/>
                          </a:endParaRPr>
                        </a:p>
                        <a:p>
                          <a:pPr marL="0" indent="0" algn="r">
                            <a:buNone/>
                          </a:pPr>
                          <a:endParaRPr lang="es-ES" sz="1200" b="1" kern="1200" dirty="0" smtClean="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𝑡𝑒𝑐h𝑜</m:t>
                                    </m:r>
                                  </m:sub>
                                </m:sSub>
                                <m:r>
                                  <a:rPr lang="es-EC" sz="1200" b="1" i="1" kern="1200">
                                    <a:solidFill>
                                      <a:schemeClr val="tx1"/>
                                    </a:solidFill>
                                    <a:effectLst/>
                                    <a:latin typeface="Cambria Math" panose="02040503050406030204" pitchFamily="18" charset="0"/>
                                    <a:ea typeface="+mn-ea"/>
                                    <a:cs typeface="+mn-cs"/>
                                  </a:rPr>
                                  <m:t>=5.2</m:t>
                                </m:r>
                                <m:d>
                                  <m:dPr>
                                    <m:begChr m:val="["/>
                                    <m:endChr m:val="]"/>
                                    <m:ctrlPr>
                                      <a:rPr lang="es-ES" sz="1200" b="1" i="1" kern="1200">
                                        <a:solidFill>
                                          <a:schemeClr val="tx1"/>
                                        </a:solidFill>
                                        <a:effectLst/>
                                        <a:latin typeface="Cambria Math" panose="02040503050406030204" pitchFamily="18" charset="0"/>
                                        <a:ea typeface="+mn-ea"/>
                                        <a:cs typeface="+mn-cs"/>
                                      </a:rPr>
                                    </m:ctrlPr>
                                  </m:dPr>
                                  <m:e>
                                    <m:f>
                                      <m:fPr>
                                        <m:ctrlPr>
                                          <a:rPr lang="es-ES" sz="1200" b="1" i="1" kern="1200">
                                            <a:solidFill>
                                              <a:schemeClr val="tx1"/>
                                            </a:solidFill>
                                            <a:effectLst/>
                                            <a:latin typeface="Cambria Math" panose="02040503050406030204" pitchFamily="18" charset="0"/>
                                            <a:ea typeface="+mn-ea"/>
                                            <a:cs typeface="+mn-cs"/>
                                          </a:rPr>
                                        </m:ctrlPr>
                                      </m:fPr>
                                      <m:num>
                                        <m:r>
                                          <a:rPr lang="es-EC" sz="1200" b="1" i="1" kern="1200">
                                            <a:solidFill>
                                              <a:schemeClr val="tx1"/>
                                            </a:solidFill>
                                            <a:effectLst/>
                                            <a:latin typeface="Cambria Math" panose="02040503050406030204" pitchFamily="18" charset="0"/>
                                            <a:ea typeface="+mn-ea"/>
                                            <a:cs typeface="+mn-cs"/>
                                          </a:rPr>
                                          <m:t>𝑊</m:t>
                                        </m:r>
                                      </m:num>
                                      <m:den>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𝐶</m:t>
                                        </m:r>
                                      </m:den>
                                    </m:f>
                                  </m:e>
                                </m:d>
                                <m:r>
                                  <a:rPr lang="es-EC" sz="1200" b="1" i="1" kern="1200">
                                    <a:solidFill>
                                      <a:schemeClr val="tx1"/>
                                    </a:solidFill>
                                    <a:effectLst/>
                                    <a:latin typeface="Cambria Math" panose="02040503050406030204" pitchFamily="18" charset="0"/>
                                    <a:ea typeface="+mn-ea"/>
                                    <a:cs typeface="+mn-cs"/>
                                  </a:rPr>
                                  <m:t>∗96</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i="1" kern="1200">
                                    <a:solidFill>
                                      <a:schemeClr val="tx1"/>
                                    </a:solidFill>
                                    <a:effectLst/>
                                    <a:latin typeface="Cambria Math" panose="02040503050406030204" pitchFamily="18" charset="0"/>
                                    <a:ea typeface="+mn-ea"/>
                                    <a:cs typeface="+mn-cs"/>
                                  </a:rPr>
                                  <m:t>∗</m:t>
                                </m:r>
                                <m:sSup>
                                  <m:sSupPr>
                                    <m:ctrlPr>
                                      <a:rPr lang="es-EC" sz="1200" b="1" i="1" kern="1200">
                                        <a:solidFill>
                                          <a:schemeClr val="tx1"/>
                                        </a:solidFill>
                                        <a:effectLst/>
                                        <a:latin typeface="Cambria Math" panose="02040503050406030204" pitchFamily="18" charset="0"/>
                                        <a:ea typeface="+mn-ea"/>
                                        <a:cs typeface="+mn-cs"/>
                                      </a:rPr>
                                    </m:ctrlPr>
                                  </m:sSupPr>
                                  <m:e>
                                    <m:d>
                                      <m:dPr>
                                        <m:ctrlPr>
                                          <a:rPr lang="es-EC" sz="1200" b="1" i="1" kern="1200">
                                            <a:solidFill>
                                              <a:schemeClr val="tx1"/>
                                            </a:solidFill>
                                            <a:effectLst/>
                                            <a:latin typeface="Cambria Math" panose="02040503050406030204" pitchFamily="18" charset="0"/>
                                            <a:ea typeface="+mn-ea"/>
                                            <a:cs typeface="+mn-cs"/>
                                          </a:rPr>
                                        </m:ctrlPr>
                                      </m:dPr>
                                      <m:e>
                                        <m:r>
                                          <a:rPr lang="es-EC" sz="1200" b="1" i="1" kern="1200">
                                            <a:solidFill>
                                              <a:schemeClr val="tx1"/>
                                            </a:solidFill>
                                            <a:effectLst/>
                                            <a:latin typeface="Cambria Math" panose="02040503050406030204" pitchFamily="18" charset="0"/>
                                            <a:ea typeface="+mn-ea"/>
                                            <a:cs typeface="+mn-cs"/>
                                          </a:rPr>
                                          <m:t>2</m:t>
                                        </m:r>
                                        <m:r>
                                          <a:rPr lang="es-ES" sz="1200" b="1" i="1" kern="1200" smtClean="0">
                                            <a:solidFill>
                                              <a:schemeClr val="tx1"/>
                                            </a:solidFill>
                                            <a:effectLst/>
                                            <a:latin typeface="Cambria Math" panose="02040503050406030204" pitchFamily="18" charset="0"/>
                                            <a:ea typeface="+mn-ea"/>
                                            <a:cs typeface="+mn-cs"/>
                                          </a:rPr>
                                          <m:t>𝟑</m:t>
                                        </m:r>
                                        <m:r>
                                          <a:rPr lang="es-EC" sz="1200" b="1" i="1" kern="1200">
                                            <a:solidFill>
                                              <a:schemeClr val="tx1"/>
                                            </a:solidFill>
                                            <a:effectLst/>
                                            <a:latin typeface="Cambria Math" panose="02040503050406030204" pitchFamily="18" charset="0"/>
                                            <a:ea typeface="+mn-ea"/>
                                            <a:cs typeface="+mn-cs"/>
                                          </a:rPr>
                                          <m:t>−9.4</m:t>
                                        </m:r>
                                      </m:e>
                                    </m:d>
                                  </m:e>
                                  <m:sup>
                                    <m:r>
                                      <a:rPr lang="es-EC" sz="1200" b="1" i="1" kern="1200">
                                        <a:solidFill>
                                          <a:schemeClr val="tx1"/>
                                        </a:solidFill>
                                        <a:effectLst/>
                                        <a:latin typeface="Cambria Math" panose="02040503050406030204" pitchFamily="18" charset="0"/>
                                        <a:ea typeface="+mn-ea"/>
                                        <a:cs typeface="+mn-cs"/>
                                      </a:rPr>
                                      <m:t>0</m:t>
                                    </m:r>
                                  </m:sup>
                                </m:sSup>
                                <m:r>
                                  <a:rPr lang="es-EC" sz="1200" b="1" i="1" kern="1200">
                                    <a:solidFill>
                                      <a:schemeClr val="tx1"/>
                                    </a:solidFill>
                                    <a:effectLst/>
                                    <a:latin typeface="Cambria Math" panose="02040503050406030204" pitchFamily="18" charset="0"/>
                                    <a:ea typeface="+mn-ea"/>
                                    <a:cs typeface="+mn-cs"/>
                                  </a:rPr>
                                  <m:t>𝐶</m:t>
                                </m:r>
                              </m:oMath>
                            </m:oMathPara>
                          </a14:m>
                          <a:endParaRPr lang="es-ES" sz="1200" b="1"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𝒕𝒆𝒄𝒉𝒐</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𝟓𝟑𝟓𝟓</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indent="0" algn="just">
                            <a:buNone/>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indent="0">
                            <a:buNone/>
                          </a:pPr>
                          <a:endParaRPr lang="es-EC" sz="1400" b="0" dirty="0" smtClean="0">
                            <a:solidFill>
                              <a:schemeClr val="tx1"/>
                            </a:solidFill>
                          </a:endParaRPr>
                        </a:p>
                        <a:p>
                          <a:pPr marL="0" indent="0">
                            <a:buNone/>
                          </a:pPr>
                          <a:endParaRPr lang="es-ES" sz="1400" dirty="0" smtClean="0">
                            <a:solidFill>
                              <a:schemeClr val="tx1"/>
                            </a:solidFill>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r>
                            <a:rPr lang="es-ES" sz="1400" b="0" dirty="0" smtClean="0">
                              <a:solidFill>
                                <a:schemeClr val="tx1"/>
                              </a:solidFill>
                            </a:rPr>
                            <a:t>  </a:t>
                          </a:r>
                          <a:r>
                            <a:rPr lang="es-ES" sz="1200" b="0" dirty="0" smtClean="0">
                              <a:solidFill>
                                <a:schemeClr val="tx1"/>
                              </a:solidFill>
                            </a:rPr>
                            <a:t>Dimensiones:</a:t>
                          </a: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r>
                            <a:rPr lang="es-ES" sz="1400" b="0" dirty="0" smtClean="0">
                              <a:solidFill>
                                <a:schemeClr val="tx1"/>
                              </a:solidFill>
                            </a:rPr>
                            <a:t>De acuerdo a la norma ASHRAE se</a:t>
                          </a:r>
                          <a:r>
                            <a:rPr lang="es-ES" sz="1400" b="0" baseline="0" dirty="0" smtClean="0">
                              <a:solidFill>
                                <a:schemeClr val="tx1"/>
                              </a:solidFill>
                            </a:rPr>
                            <a:t> determina la carga de calor  a través del vidrio por convección y conducción con la siguiente ecuación: </a:t>
                          </a:r>
                        </a:p>
                        <a:p>
                          <a:endParaRPr lang="es-ES" sz="1200" b="0" baseline="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𝑣𝑖𝑑𝑟𝑖𝑜</m:t>
                                    </m:r>
                                  </m:sub>
                                </m:sSub>
                                <m:r>
                                  <a:rPr lang="es-EC"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𝑣𝑒𝑛𝑡</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𝑆𝐶</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𝑆𝐻𝐹𝐺</m:t>
                                </m:r>
                              </m:oMath>
                            </m:oMathPara>
                          </a14:m>
                          <a:endParaRPr lang="es-ES" sz="1200" b="0" baseline="0" dirty="0" smtClean="0">
                            <a:solidFill>
                              <a:schemeClr val="tx1"/>
                            </a:solidFill>
                          </a:endParaRPr>
                        </a:p>
                        <a:p>
                          <a:endParaRPr lang="es-ES" sz="1200" b="0" dirty="0" smtClean="0">
                            <a:solidFill>
                              <a:schemeClr val="tx1"/>
                            </a:solidFill>
                          </a:endParaRPr>
                        </a:p>
                        <a:p>
                          <a:r>
                            <a:rPr lang="es-ES" sz="1200" b="0" dirty="0" smtClean="0">
                              <a:solidFill>
                                <a:schemeClr val="tx1"/>
                              </a:solidFill>
                            </a:rPr>
                            <a:t>Donde:</a:t>
                          </a:r>
                        </a:p>
                        <a:p>
                          <a:r>
                            <a:rPr lang="es-ES" sz="1800" b="1" kern="1200" dirty="0" smtClean="0">
                              <a:solidFill>
                                <a:schemeClr val="tx1"/>
                              </a:solidFill>
                              <a:effectLst/>
                              <a:latin typeface="+mn-lt"/>
                              <a:ea typeface="+mn-ea"/>
                              <a:cs typeface="+mn-cs"/>
                            </a:rPr>
                            <a:t> </a:t>
                          </a:r>
                          <a14:m>
                            <m:oMath xmlns:m="http://schemas.openxmlformats.org/officeDocument/2006/math">
                              <m:r>
                                <m:rPr>
                                  <m:sty m:val="p"/>
                                </m:rPr>
                                <a:rPr lang="es-EC" sz="1200" b="0" kern="1200">
                                  <a:solidFill>
                                    <a:schemeClr val="tx1"/>
                                  </a:solidFill>
                                  <a:effectLst/>
                                  <a:latin typeface="Cambria Math" panose="02040503050406030204" pitchFamily="18" charset="0"/>
                                  <a:ea typeface="+mn-ea"/>
                                  <a:cs typeface="+mn-cs"/>
                                </a:rPr>
                                <m:t>SC</m:t>
                              </m:r>
                            </m:oMath>
                          </a14:m>
                          <a:r>
                            <a:rPr lang="es-EC" sz="1200" b="0" kern="1200" dirty="0">
                              <a:solidFill>
                                <a:schemeClr val="tx1"/>
                              </a:solidFill>
                              <a:effectLst/>
                              <a:latin typeface="+mn-lt"/>
                              <a:ea typeface="+mn-ea"/>
                              <a:cs typeface="+mn-cs"/>
                            </a:rPr>
                            <a:t> = Coeficiente de sombra, valor considerado del Anexo 7.</a:t>
                          </a:r>
                          <a:endParaRPr lang="es-ES"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14:m>
                            <m:oMath xmlns:m="http://schemas.openxmlformats.org/officeDocument/2006/math">
                              <m:r>
                                <m:rPr>
                                  <m:sty m:val="p"/>
                                </m:rPr>
                                <a:rPr lang="es-EC" sz="1200" b="0" kern="1200">
                                  <a:solidFill>
                                    <a:schemeClr val="tx1"/>
                                  </a:solidFill>
                                  <a:effectLst/>
                                  <a:latin typeface="Cambria Math" panose="02040503050406030204" pitchFamily="18" charset="0"/>
                                  <a:ea typeface="+mn-ea"/>
                                  <a:cs typeface="+mn-cs"/>
                                </a:rPr>
                                <m:t>SHFG</m:t>
                              </m:r>
                            </m:oMath>
                          </a14:m>
                          <a:r>
                            <a:rPr lang="es-EC" sz="1200" b="0" kern="1200" dirty="0">
                              <a:solidFill>
                                <a:schemeClr val="tx1"/>
                              </a:solidFill>
                              <a:effectLst/>
                              <a:latin typeface="+mn-lt"/>
                              <a:ea typeface="+mn-ea"/>
                              <a:cs typeface="+mn-cs"/>
                            </a:rPr>
                            <a:t> = Factor de ganancia de calor,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𝑊</m:t>
                                      </m:r>
                                    </m:num>
                                    <m:den>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2</m:t>
                                          </m:r>
                                        </m:sup>
                                      </m:sSup>
                                    </m:den>
                                  </m:f>
                                </m:e>
                              </m:d>
                            </m:oMath>
                          </a14:m>
                          <a:r>
                            <a:rPr lang="es-EC" sz="1200" b="0" kern="1200" dirty="0">
                              <a:solidFill>
                                <a:schemeClr val="tx1"/>
                              </a:solidFill>
                              <a:effectLst/>
                              <a:latin typeface="+mn-lt"/>
                              <a:ea typeface="+mn-ea"/>
                              <a:cs typeface="+mn-cs"/>
                            </a:rPr>
                            <a:t> del Anexo 8.</a:t>
                          </a:r>
                          <a:endParaRPr lang="es-ES" sz="1200" b="0" kern="1200" dirty="0">
                            <a:solidFill>
                              <a:schemeClr val="tx1"/>
                            </a:solidFill>
                            <a:effectLst/>
                            <a:latin typeface="+mn-lt"/>
                            <a:ea typeface="+mn-ea"/>
                            <a:cs typeface="+mn-cs"/>
                          </a:endParaRPr>
                        </a:p>
                        <a:p>
                          <a:endParaRPr lang="es-ES" sz="1200" b="0" dirty="0" smtClean="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937553088"/>
                  </p:ext>
                </p:extLst>
              </p:nvPr>
            </p:nvGraphicFramePr>
            <p:xfrm>
              <a:off x="107504" y="620688"/>
              <a:ext cx="8885873" cy="5832647"/>
            </p:xfrm>
            <a:graphic>
              <a:graphicData uri="http://schemas.openxmlformats.org/drawingml/2006/table">
                <a:tbl>
                  <a:tblPr firstRow="1" bandRow="1">
                    <a:tableStyleId>{5C22544A-7EE6-4342-B048-85BDC9FD1C3A}</a:tableStyleId>
                  </a:tblPr>
                  <a:tblGrid>
                    <a:gridCol w="4388543"/>
                    <a:gridCol w="4497330"/>
                  </a:tblGrid>
                  <a:tr h="5832647">
                    <a:tc>
                      <a:txBody>
                        <a:bodyPr/>
                        <a:lstStyle/>
                        <a:p>
                          <a:endParaRPr lang="es-ES"/>
                        </a:p>
                      </a:txBody>
                      <a:tcPr>
                        <a:blipFill rotWithShape="0">
                          <a:blip r:embed="rId2"/>
                          <a:stretch>
                            <a:fillRect l="-139" t="-104" r="-102913" b="-418"/>
                          </a:stretch>
                        </a:blipFill>
                      </a:tcPr>
                    </a:tc>
                    <a:tc>
                      <a:txBody>
                        <a:bodyPr/>
                        <a:lstStyle/>
                        <a:p>
                          <a:endParaRPr lang="es-ES"/>
                        </a:p>
                      </a:txBody>
                      <a:tcPr>
                        <a:blipFill rotWithShape="0">
                          <a:blip r:embed="rId2"/>
                          <a:stretch>
                            <a:fillRect l="-97832" t="-104" r="-542" b="-418"/>
                          </a:stretch>
                        </a:blipFill>
                      </a:tcPr>
                    </a:tc>
                  </a:tr>
                </a:tbl>
              </a:graphicData>
            </a:graphic>
          </p:graphicFrame>
        </mc:Fallback>
      </mc:AlternateContent>
      <p:grpSp>
        <p:nvGrpSpPr>
          <p:cNvPr id="3" name="Grupo 2"/>
          <p:cNvGrpSpPr/>
          <p:nvPr/>
        </p:nvGrpSpPr>
        <p:grpSpPr>
          <a:xfrm>
            <a:off x="395536" y="836712"/>
            <a:ext cx="3960440" cy="425198"/>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Carga de calor a través del techo</a:t>
              </a:r>
              <a:endParaRPr lang="es-ES" sz="1400" b="1" kern="1200" dirty="0"/>
            </a:p>
          </p:txBody>
        </p:sp>
      </p:grpSp>
      <p:grpSp>
        <p:nvGrpSpPr>
          <p:cNvPr id="6" name="Grupo 5"/>
          <p:cNvGrpSpPr/>
          <p:nvPr/>
        </p:nvGrpSpPr>
        <p:grpSpPr>
          <a:xfrm>
            <a:off x="4860032" y="836712"/>
            <a:ext cx="4029094" cy="445954"/>
            <a:chOff x="0" y="22432"/>
            <a:chExt cx="10666452" cy="431730"/>
          </a:xfrm>
        </p:grpSpPr>
        <p:sp>
          <p:nvSpPr>
            <p:cNvPr id="7" name="Rectángulo redondeado 6"/>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7"/>
            <p:cNvSpPr/>
            <p:nvPr/>
          </p:nvSpPr>
          <p:spPr>
            <a:xfrm>
              <a:off x="381262" y="33460"/>
              <a:ext cx="10285190"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Carga solar a través del vidrio</a:t>
              </a:r>
              <a:endParaRPr lang="es-ES" sz="1400" b="1" kern="1200" dirty="0"/>
            </a:p>
          </p:txBody>
        </p:sp>
      </p:grpSp>
      <p:pic>
        <p:nvPicPr>
          <p:cNvPr id="9" name="Imagen 8"/>
          <p:cNvPicPr/>
          <p:nvPr/>
        </p:nvPicPr>
        <p:blipFill rotWithShape="1">
          <a:blip r:embed="rId3"/>
          <a:srcRect t="5290" b="4136"/>
          <a:stretch/>
        </p:blipFill>
        <p:spPr bwMode="auto">
          <a:xfrm>
            <a:off x="4716016" y="1844824"/>
            <a:ext cx="3622040" cy="223837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Rectángulo 9"/>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11" name="18 Marcador de pie de página"/>
          <p:cNvSpPr txBox="1">
            <a:spLocks/>
          </p:cNvSpPr>
          <p:nvPr/>
        </p:nvSpPr>
        <p:spPr>
          <a:xfrm>
            <a:off x="-58509" y="6492875"/>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2" name="Imagen 11"/>
          <p:cNvPicPr>
            <a:picLocks noChangeAspect="1"/>
          </p:cNvPicPr>
          <p:nvPr/>
        </p:nvPicPr>
        <p:blipFill rotWithShape="1">
          <a:blip r:embed="rId5" cstate="print"/>
          <a:srcRect l="14927" t="53301" r="49637" b="28037"/>
          <a:stretch/>
        </p:blipFill>
        <p:spPr>
          <a:xfrm>
            <a:off x="6494988" y="6136816"/>
            <a:ext cx="2655250" cy="721184"/>
          </a:xfrm>
          <a:prstGeom prst="rect">
            <a:avLst/>
          </a:prstGeom>
        </p:spPr>
      </p:pic>
    </p:spTree>
    <p:extLst>
      <p:ext uri="{BB962C8B-B14F-4D97-AF65-F5344CB8AC3E}">
        <p14:creationId xmlns:p14="http://schemas.microsoft.com/office/powerpoint/2010/main" val="986817931"/>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113181100"/>
                  </p:ext>
                </p:extLst>
              </p:nvPr>
            </p:nvGraphicFramePr>
            <p:xfrm>
              <a:off x="395536" y="620689"/>
              <a:ext cx="8748464" cy="5256583"/>
            </p:xfrm>
            <a:graphic>
              <a:graphicData uri="http://schemas.openxmlformats.org/drawingml/2006/table">
                <a:tbl>
                  <a:tblPr firstRow="1" bandRow="1">
                    <a:tableStyleId>{5C22544A-7EE6-4342-B048-85BDC9FD1C3A}</a:tableStyleId>
                  </a:tblPr>
                  <a:tblGrid>
                    <a:gridCol w="4320680"/>
                    <a:gridCol w="4427784"/>
                  </a:tblGrid>
                  <a:tr h="5256583">
                    <a:tc>
                      <a:txBody>
                        <a:bodyPr/>
                        <a:lstStyle/>
                        <a:p>
                          <a:r>
                            <a:rPr lang="es-ES" sz="1200" b="0" dirty="0" smtClean="0">
                              <a:solidFill>
                                <a:schemeClr val="tx1"/>
                              </a:solidFill>
                            </a:rPr>
                            <a:t>Por lo tanto:</a:t>
                          </a:r>
                          <a:r>
                            <a:rPr lang="es-ES" sz="1200" b="0" baseline="0" dirty="0" smtClean="0">
                              <a:solidFill>
                                <a:schemeClr val="tx1"/>
                              </a:solidFill>
                            </a:rPr>
                            <a:t> </a:t>
                          </a:r>
                        </a:p>
                        <a:p>
                          <a:endParaRPr lang="es-ES" sz="1200" b="0" baseline="0" dirty="0" smtClean="0">
                            <a:solidFill>
                              <a:schemeClr val="tx1"/>
                            </a:solidFill>
                          </a:endParaRPr>
                        </a:p>
                        <a:p>
                          <a14:m>
                            <m:oMath xmlns:m="http://schemas.openxmlformats.org/officeDocument/2006/math">
                              <m:r>
                                <m:rPr>
                                  <m:sty m:val="p"/>
                                </m:rPr>
                                <a:rPr lang="es-EC" sz="1200" b="0" kern="1200" smtClean="0">
                                  <a:solidFill>
                                    <a:schemeClr val="tx1"/>
                                  </a:solidFill>
                                  <a:effectLst/>
                                  <a:latin typeface="Cambria Math" panose="02040503050406030204" pitchFamily="18" charset="0"/>
                                  <a:ea typeface="+mn-ea"/>
                                  <a:cs typeface="+mn-cs"/>
                                </a:rPr>
                                <m:t>SC</m:t>
                              </m:r>
                              <m:r>
                                <a:rPr lang="es-EC" sz="1200" b="0" kern="1200" smtClean="0">
                                  <a:solidFill>
                                    <a:schemeClr val="tx1"/>
                                  </a:solidFill>
                                  <a:effectLst/>
                                  <a:latin typeface="Cambria Math" panose="02040503050406030204" pitchFamily="18" charset="0"/>
                                  <a:ea typeface="+mn-ea"/>
                                  <a:cs typeface="+mn-cs"/>
                                </a:rPr>
                                <m:t>=0.95</m:t>
                              </m:r>
                            </m:oMath>
                          </a14:m>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14:m>
                            <m:oMath xmlns:m="http://schemas.openxmlformats.org/officeDocument/2006/math">
                              <m:r>
                                <a:rPr lang="en-US" sz="1200" b="0" i="1" kern="1200">
                                  <a:solidFill>
                                    <a:schemeClr val="tx1"/>
                                  </a:solidFill>
                                  <a:effectLst/>
                                  <a:latin typeface="Cambria Math" panose="02040503050406030204" pitchFamily="18" charset="0"/>
                                  <a:ea typeface="+mn-ea"/>
                                  <a:cs typeface="+mn-cs"/>
                                </a:rPr>
                                <m:t>𝑆𝐻𝐹𝐺</m:t>
                              </m:r>
                              <m:r>
                                <a:rPr lang="en-US" sz="1200" b="0" i="1" kern="1200">
                                  <a:solidFill>
                                    <a:schemeClr val="tx1"/>
                                  </a:solidFill>
                                  <a:effectLst/>
                                  <a:latin typeface="Cambria Math" panose="02040503050406030204" pitchFamily="18" charset="0"/>
                                  <a:ea typeface="+mn-ea"/>
                                  <a:cs typeface="+mn-cs"/>
                                </a:rPr>
                                <m:t>=135[</m:t>
                              </m:r>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𝑊</m:t>
                                  </m:r>
                                </m:num>
                                <m:den>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n-US" sz="1200" b="0" i="1" kern="1200">
                                          <a:solidFill>
                                            <a:schemeClr val="tx1"/>
                                          </a:solidFill>
                                          <a:effectLst/>
                                          <a:latin typeface="Cambria Math" panose="02040503050406030204" pitchFamily="18" charset="0"/>
                                          <a:ea typeface="+mn-ea"/>
                                          <a:cs typeface="+mn-cs"/>
                                        </a:rPr>
                                        <m:t>2</m:t>
                                      </m:r>
                                    </m:sup>
                                  </m:sSup>
                                </m:den>
                              </m:f>
                              <m:r>
                                <a:rPr lang="en-US" sz="1200" b="0" i="1" kern="1200">
                                  <a:solidFill>
                                    <a:schemeClr val="tx1"/>
                                  </a:solidFill>
                                  <a:effectLst/>
                                  <a:latin typeface="Cambria Math" panose="02040503050406030204" pitchFamily="18" charset="0"/>
                                  <a:ea typeface="+mn-ea"/>
                                  <a:cs typeface="+mn-cs"/>
                                </a:rPr>
                                <m:t>]</m:t>
                              </m:r>
                            </m:oMath>
                          </a14:m>
                          <a:r>
                            <a:rPr lang="en-US"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𝑞</m:t>
                                    </m:r>
                                  </m:e>
                                  <m:sub>
                                    <m:r>
                                      <a:rPr lang="es-EC" sz="1200" b="0" i="1" kern="1200">
                                        <a:solidFill>
                                          <a:schemeClr val="tx1"/>
                                        </a:solidFill>
                                        <a:effectLst/>
                                        <a:latin typeface="Cambria Math" panose="02040503050406030204" pitchFamily="18" charset="0"/>
                                        <a:ea typeface="+mn-ea"/>
                                        <a:cs typeface="+mn-cs"/>
                                      </a:rPr>
                                      <m:t>𝑣𝑖𝑑𝑟𝑖𝑜</m:t>
                                    </m:r>
                                  </m:sub>
                                </m:sSub>
                                <m:r>
                                  <a:rPr lang="es-EC" sz="1200" b="0" i="1" kern="1200">
                                    <a:solidFill>
                                      <a:schemeClr val="tx1"/>
                                    </a:solidFill>
                                    <a:effectLst/>
                                    <a:latin typeface="Cambria Math" panose="02040503050406030204" pitchFamily="18" charset="0"/>
                                    <a:ea typeface="+mn-ea"/>
                                    <a:cs typeface="+mn-cs"/>
                                  </a:rPr>
                                  <m:t>=</m:t>
                                </m:r>
                                <m:d>
                                  <m:dPr>
                                    <m:ctrlPr>
                                      <a:rPr lang="es-ES" sz="1200" b="0" i="1" kern="1200">
                                        <a:solidFill>
                                          <a:schemeClr val="tx1"/>
                                        </a:solidFill>
                                        <a:effectLst/>
                                        <a:latin typeface="Cambria Math" panose="02040503050406030204" pitchFamily="18" charset="0"/>
                                        <a:ea typeface="+mn-ea"/>
                                        <a:cs typeface="+mn-cs"/>
                                      </a:rPr>
                                    </m:ctrlPr>
                                  </m:dPr>
                                  <m:e>
                                    <m:r>
                                      <a:rPr lang="es-EC" sz="1200" b="0" i="1" kern="1200">
                                        <a:solidFill>
                                          <a:schemeClr val="tx1"/>
                                        </a:solidFill>
                                        <a:effectLst/>
                                        <a:latin typeface="Cambria Math" panose="02040503050406030204" pitchFamily="18" charset="0"/>
                                        <a:ea typeface="+mn-ea"/>
                                        <a:cs typeface="+mn-cs"/>
                                      </a:rPr>
                                      <m:t>2∗3.60</m:t>
                                    </m:r>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2</m:t>
                                        </m:r>
                                      </m:sup>
                                    </m:sSup>
                                  </m:e>
                                </m:d>
                                <m:r>
                                  <a:rPr lang="es-EC" sz="1200" b="0" i="1" kern="1200">
                                    <a:solidFill>
                                      <a:schemeClr val="tx1"/>
                                    </a:solidFill>
                                    <a:effectLst/>
                                    <a:latin typeface="Cambria Math" panose="02040503050406030204" pitchFamily="18" charset="0"/>
                                    <a:ea typeface="+mn-ea"/>
                                    <a:cs typeface="+mn-cs"/>
                                  </a:rPr>
                                  <m:t>∗0.95∗135[</m:t>
                                </m:r>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𝑊</m:t>
                                    </m:r>
                                  </m:num>
                                  <m:den>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2</m:t>
                                        </m:r>
                                      </m:sup>
                                    </m:sSup>
                                  </m:den>
                                </m:f>
                                <m:r>
                                  <a:rPr lang="es-EC" sz="1200" b="0" i="1" kern="1200">
                                    <a:solidFill>
                                      <a:schemeClr val="tx1"/>
                                    </a:solidFill>
                                    <a:effectLst/>
                                    <a:latin typeface="Cambria Math" panose="02040503050406030204" pitchFamily="18" charset="0"/>
                                    <a:ea typeface="+mn-ea"/>
                                    <a:cs typeface="+mn-cs"/>
                                  </a:rPr>
                                  <m:t>]</m:t>
                                </m:r>
                              </m:oMath>
                            </m:oMathPara>
                          </a14:m>
                          <a:endParaRPr lang="es-ES"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𝒗𝒊𝒅𝒓𝒊𝒐</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𝟗𝟐𝟑</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𝟒</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endParaRPr lang="es-ES" dirty="0">
                            <a:solidFill>
                              <a:schemeClr val="tx1"/>
                            </a:solidFill>
                          </a:endParaRPr>
                        </a:p>
                      </a:txBody>
                      <a:tcPr>
                        <a:solidFill>
                          <a:schemeClr val="bg1"/>
                        </a:solidFill>
                      </a:tcPr>
                    </a:tc>
                    <a:tc>
                      <a:txBody>
                        <a:bodyPr/>
                        <a:lstStyle/>
                        <a:p>
                          <a:r>
                            <a:rPr lang="es-ES" sz="1200" b="1" dirty="0" smtClean="0">
                              <a:solidFill>
                                <a:schemeClr val="tx1"/>
                              </a:solidFill>
                            </a:rPr>
                            <a:t>Calor sensible</a:t>
                          </a:r>
                          <a:r>
                            <a:rPr lang="es-ES" sz="1200" b="1" baseline="0" dirty="0" smtClean="0">
                              <a:solidFill>
                                <a:schemeClr val="tx1"/>
                              </a:solidFill>
                            </a:rPr>
                            <a:t> en el interior de la vivienda</a:t>
                          </a:r>
                        </a:p>
                        <a:p>
                          <a:r>
                            <a:rPr lang="es-ES" sz="1200" b="0" dirty="0" smtClean="0">
                              <a:solidFill>
                                <a:schemeClr val="tx1"/>
                              </a:solidFill>
                            </a:rPr>
                            <a:t>(CHAPMAN, 2002, pág.324)</a:t>
                          </a: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endParaRPr lang="es-ES" sz="1200" b="0" dirty="0" smtClean="0">
                            <a:solidFill>
                              <a:schemeClr val="tx1"/>
                            </a:solidFill>
                          </a:endParaRPr>
                        </a:p>
                        <a:p>
                          <a:pPr algn="ct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smtClean="0">
                                      <a:solidFill>
                                        <a:schemeClr val="tx1"/>
                                      </a:solidFill>
                                      <a:effectLst/>
                                      <a:latin typeface="Cambria Math" panose="02040503050406030204" pitchFamily="18" charset="0"/>
                                      <a:ea typeface="+mn-ea"/>
                                      <a:cs typeface="+mn-cs"/>
                                    </a:rPr>
                                    <m:t>𝒈𝒂𝒄𝒄</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𝟕𝟎𝟎</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𝑾</m:t>
                              </m:r>
                            </m:oMath>
                          </a14:m>
                          <a:r>
                            <a:rPr lang="es-EC" sz="1200" b="1" i="1" kern="1200" dirty="0">
                              <a:solidFill>
                                <a:schemeClr val="tx1"/>
                              </a:solidFill>
                              <a:effectLst/>
                              <a:latin typeface="+mn-lt"/>
                              <a:ea typeface="+mn-ea"/>
                              <a:cs typeface="+mn-cs"/>
                            </a:rPr>
                            <a:t> </a:t>
                          </a:r>
                          <a:endParaRPr lang="es-ES" sz="1200" b="1" dirty="0" smtClean="0">
                            <a:solidFill>
                              <a:schemeClr val="tx1"/>
                            </a:solidFill>
                          </a:endParaRPr>
                        </a:p>
                        <a:p>
                          <a:r>
                            <a:rPr lang="es-ES" sz="1200" b="1" dirty="0" smtClean="0">
                              <a:solidFill>
                                <a:schemeClr val="tx1"/>
                              </a:solidFill>
                            </a:rPr>
                            <a:t>Calor</a:t>
                          </a:r>
                          <a:r>
                            <a:rPr lang="es-ES" sz="1200" b="1" baseline="0" dirty="0" smtClean="0">
                              <a:solidFill>
                                <a:schemeClr val="tx1"/>
                              </a:solidFill>
                            </a:rPr>
                            <a:t> sensible por los habitantes:</a:t>
                          </a:r>
                        </a:p>
                        <a:p>
                          <a:endParaRPr lang="es-ES" sz="1200" b="0" baseline="0" dirty="0" smtClean="0">
                            <a:solidFill>
                              <a:schemeClr val="tx1"/>
                            </a:solidFill>
                          </a:endParaRPr>
                        </a:p>
                        <a:p>
                          <a:r>
                            <a:rPr lang="es-ES" sz="1200" b="0" baseline="0" dirty="0" smtClean="0">
                              <a:solidFill>
                                <a:schemeClr val="tx1"/>
                              </a:solidFill>
                            </a:rPr>
                            <a:t>Se determina con la siguiente ecuación</a:t>
                          </a:r>
                        </a:p>
                        <a:p>
                          <a:endParaRPr lang="es-ES" sz="1200" b="0" baseline="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sub>
                                </m:sSub>
                                <m:r>
                                  <a:rPr lang="es-EC" sz="1200" b="1" i="1" kern="1200">
                                    <a:solidFill>
                                      <a:schemeClr val="tx1"/>
                                    </a:solidFill>
                                    <a:effectLst/>
                                    <a:latin typeface="Cambria Math" panose="02040503050406030204" pitchFamily="18" charset="0"/>
                                    <a:ea typeface="+mn-ea"/>
                                    <a:cs typeface="+mn-cs"/>
                                  </a:rPr>
                                  <m:t>= </m:t>
                                </m:r>
                                <m:r>
                                  <a:rPr lang="es-EC" sz="1200" b="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𝑑𝑒</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h𝑎𝑏𝑖𝑡𝑎𝑛𝑡𝑒𝑠</m:t>
                                </m:r>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𝑄</m:t>
                                    </m:r>
                                  </m:e>
                                  <m:sub>
                                    <m:r>
                                      <a:rPr lang="es-EC" sz="1200" b="1" i="1" kern="1200">
                                        <a:solidFill>
                                          <a:schemeClr val="tx1"/>
                                        </a:solidFill>
                                        <a:effectLst/>
                                        <a:latin typeface="Cambria Math" panose="02040503050406030204" pitchFamily="18" charset="0"/>
                                        <a:ea typeface="+mn-ea"/>
                                        <a:cs typeface="+mn-cs"/>
                                      </a:rPr>
                                      <m:t>𝑠𝑝𝑒𝑟𝑠𝑜𝑛𝑎</m:t>
                                    </m:r>
                                  </m:sub>
                                </m:sSub>
                              </m:oMath>
                            </m:oMathPara>
                          </a14:m>
                          <a:endParaRPr lang="es-ES" sz="1200" b="0" dirty="0" smtClean="0">
                            <a:solidFill>
                              <a:schemeClr val="tx1"/>
                            </a:solidFill>
                          </a:endParaRPr>
                        </a:p>
                        <a:p>
                          <a:endParaRPr lang="es-ES" sz="1200" b="0" dirty="0" smtClean="0">
                            <a:solidFill>
                              <a:schemeClr val="tx1"/>
                            </a:solidFill>
                          </a:endParaRPr>
                        </a:p>
                        <a:p>
                          <a14:m>
                            <m:oMath xmlns:m="http://schemas.openxmlformats.org/officeDocument/2006/math">
                              <m:r>
                                <a:rPr lang="es-EC" sz="1200" b="0" kern="1200" smtClean="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𝑑𝑒</m:t>
                              </m:r>
                              <m:r>
                                <a:rPr lang="es-EC" sz="1200" b="0" i="1" kern="1200">
                                  <a:solidFill>
                                    <a:schemeClr val="tx1"/>
                                  </a:solidFill>
                                  <a:effectLst/>
                                  <a:latin typeface="Cambria Math" panose="02040503050406030204" pitchFamily="18" charset="0"/>
                                  <a:ea typeface="+mn-ea"/>
                                  <a:cs typeface="+mn-cs"/>
                                </a:rPr>
                                <m:t> </m:t>
                              </m:r>
                              <m:r>
                                <a:rPr lang="es-EC" sz="1200" b="0" i="1" kern="1200">
                                  <a:solidFill>
                                    <a:schemeClr val="tx1"/>
                                  </a:solidFill>
                                  <a:effectLst/>
                                  <a:latin typeface="Cambria Math" panose="02040503050406030204" pitchFamily="18" charset="0"/>
                                  <a:ea typeface="+mn-ea"/>
                                  <a:cs typeface="+mn-cs"/>
                                </a:rPr>
                                <m:t>h𝑎𝑏𝑖𝑡𝑎𝑛𝑡𝑒𝑠</m:t>
                              </m:r>
                            </m:oMath>
                          </a14:m>
                          <a:r>
                            <a:rPr lang="es-EC" sz="1200" b="0" kern="1200" dirty="0">
                              <a:solidFill>
                                <a:schemeClr val="tx1"/>
                              </a:solidFill>
                              <a:effectLst/>
                              <a:latin typeface="+mn-lt"/>
                              <a:ea typeface="+mn-ea"/>
                              <a:cs typeface="+mn-cs"/>
                            </a:rPr>
                            <a:t> = </a:t>
                          </a:r>
                          <a:r>
                            <a:rPr lang="es-EC" sz="1200" b="0" kern="1200" dirty="0" smtClean="0">
                              <a:solidFill>
                                <a:schemeClr val="tx1"/>
                              </a:solidFill>
                              <a:effectLst/>
                              <a:latin typeface="+mn-lt"/>
                              <a:ea typeface="+mn-ea"/>
                              <a:cs typeface="+mn-cs"/>
                            </a:rPr>
                            <a:t> 5 como número </a:t>
                          </a:r>
                          <a:r>
                            <a:rPr lang="es-EC" sz="1200" b="0" kern="1200" dirty="0">
                              <a:solidFill>
                                <a:schemeClr val="tx1"/>
                              </a:solidFill>
                              <a:effectLst/>
                              <a:latin typeface="+mn-lt"/>
                              <a:ea typeface="+mn-ea"/>
                              <a:cs typeface="+mn-cs"/>
                            </a:rPr>
                            <a:t>de habitantes en la vivienda.</a:t>
                          </a:r>
                          <a:endParaRPr lang="es-ES" sz="1200" b="0" kern="1200" dirty="0">
                            <a:solidFill>
                              <a:schemeClr val="tx1"/>
                            </a:solidFill>
                            <a:effectLst/>
                            <a:latin typeface="+mn-lt"/>
                            <a:ea typeface="+mn-ea"/>
                            <a:cs typeface="+mn-cs"/>
                          </a:endParaRPr>
                        </a:p>
                        <a:p>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𝑄</m:t>
                                  </m:r>
                                </m:e>
                                <m:sub>
                                  <m:r>
                                    <a:rPr lang="es-EC" sz="1200" b="0" i="1" kern="1200">
                                      <a:solidFill>
                                        <a:schemeClr val="tx1"/>
                                      </a:solidFill>
                                      <a:effectLst/>
                                      <a:latin typeface="Cambria Math" panose="02040503050406030204" pitchFamily="18" charset="0"/>
                                      <a:ea typeface="+mn-ea"/>
                                      <a:cs typeface="+mn-cs"/>
                                    </a:rPr>
                                    <m:t>𝑠𝑝𝑒𝑟𝑠𝑜𝑛𝑎</m:t>
                                  </m:r>
                                </m:sub>
                              </m:sSub>
                            </m:oMath>
                          </a14:m>
                          <a:r>
                            <a:rPr lang="es-EC" sz="1200" b="0" kern="1200" dirty="0">
                              <a:solidFill>
                                <a:schemeClr val="tx1"/>
                              </a:solidFill>
                              <a:effectLst/>
                              <a:latin typeface="+mn-lt"/>
                              <a:ea typeface="+mn-ea"/>
                              <a:cs typeface="+mn-cs"/>
                            </a:rPr>
                            <a:t> = Calor sensible que genera una persona Anexo 9,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r>
                                    <a:rPr lang="es-EC" sz="1200" b="0" i="1" kern="1200">
                                      <a:solidFill>
                                        <a:schemeClr val="tx1"/>
                                      </a:solidFill>
                                      <a:effectLst/>
                                      <a:latin typeface="Cambria Math" panose="02040503050406030204" pitchFamily="18" charset="0"/>
                                      <a:ea typeface="+mn-ea"/>
                                      <a:cs typeface="+mn-cs"/>
                                    </a:rPr>
                                    <m:t>𝑊</m:t>
                                  </m:r>
                                </m:e>
                              </m:d>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endParaRPr lang="es-ES" sz="1200" b="0" dirty="0" smtClean="0">
                            <a:solidFill>
                              <a:schemeClr val="tx1"/>
                            </a:solidFill>
                          </a:endParaRPr>
                        </a:p>
                        <a:p>
                          <a:r>
                            <a:rPr lang="es-ES" sz="1200" b="0" dirty="0" smtClean="0">
                              <a:solidFill>
                                <a:schemeClr val="tx1"/>
                              </a:solidFill>
                            </a:rPr>
                            <a:t>Se toma en cuenta</a:t>
                          </a:r>
                          <a:r>
                            <a:rPr lang="es-ES" sz="1200" b="0" baseline="0" dirty="0" smtClean="0">
                              <a:solidFill>
                                <a:schemeClr val="tx1"/>
                              </a:solidFill>
                            </a:rPr>
                            <a:t> según actividad que realiza cada habitante </a:t>
                          </a:r>
                        </a:p>
                        <a:p>
                          <a:endParaRPr lang="es-ES" sz="1200" b="0" baseline="0" dirty="0" smtClean="0">
                            <a:solidFill>
                              <a:schemeClr val="tx1"/>
                            </a:solidFill>
                          </a:endParaRPr>
                        </a:p>
                        <a:p>
                          <a:endParaRPr lang="es-ES" sz="1200" b="0" dirty="0" smtClean="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113181100"/>
                  </p:ext>
                </p:extLst>
              </p:nvPr>
            </p:nvGraphicFramePr>
            <p:xfrm>
              <a:off x="395536" y="620689"/>
              <a:ext cx="8748464" cy="5256583"/>
            </p:xfrm>
            <a:graphic>
              <a:graphicData uri="http://schemas.openxmlformats.org/drawingml/2006/table">
                <a:tbl>
                  <a:tblPr firstRow="1" bandRow="1">
                    <a:tableStyleId>{5C22544A-7EE6-4342-B048-85BDC9FD1C3A}</a:tableStyleId>
                  </a:tblPr>
                  <a:tblGrid>
                    <a:gridCol w="4320680"/>
                    <a:gridCol w="4427784"/>
                  </a:tblGrid>
                  <a:tr h="5256583">
                    <a:tc>
                      <a:txBody>
                        <a:bodyPr/>
                        <a:lstStyle/>
                        <a:p>
                          <a:endParaRPr lang="es-ES"/>
                        </a:p>
                      </a:txBody>
                      <a:tcPr>
                        <a:blipFill rotWithShape="0">
                          <a:blip r:embed="rId2"/>
                          <a:stretch>
                            <a:fillRect l="-141" t="-116" r="-103244" b="-463"/>
                          </a:stretch>
                        </a:blipFill>
                      </a:tcPr>
                    </a:tc>
                    <a:tc>
                      <a:txBody>
                        <a:bodyPr/>
                        <a:lstStyle/>
                        <a:p>
                          <a:endParaRPr lang="es-ES"/>
                        </a:p>
                      </a:txBody>
                      <a:tcPr>
                        <a:blipFill rotWithShape="0">
                          <a:blip r:embed="rId2"/>
                          <a:stretch>
                            <a:fillRect l="-97662" t="-116" r="-688" b="-463"/>
                          </a:stretch>
                        </a:blipFill>
                      </a:tcPr>
                    </a:tc>
                  </a:tr>
                </a:tbl>
              </a:graphicData>
            </a:graphic>
          </p:graphicFrame>
        </mc:Fallback>
      </mc:AlternateContent>
      <p:grpSp>
        <p:nvGrpSpPr>
          <p:cNvPr id="3" name="Grupo 2"/>
          <p:cNvGrpSpPr/>
          <p:nvPr/>
        </p:nvGrpSpPr>
        <p:grpSpPr>
          <a:xfrm>
            <a:off x="539552" y="2780928"/>
            <a:ext cx="3960440" cy="425198"/>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Cálculo de cargas de calor internas</a:t>
              </a:r>
              <a:endParaRPr lang="es-ES" sz="1400" b="1" kern="1200" dirty="0"/>
            </a:p>
          </p:txBody>
        </p:sp>
      </p:grpSp>
      <p:graphicFrame>
        <p:nvGraphicFramePr>
          <p:cNvPr id="6" name="Diagrama 5"/>
          <p:cNvGraphicFramePr/>
          <p:nvPr>
            <p:extLst/>
          </p:nvPr>
        </p:nvGraphicFramePr>
        <p:xfrm>
          <a:off x="539552" y="2993527"/>
          <a:ext cx="4104456" cy="317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5076056" y="980728"/>
            <a:ext cx="5312465" cy="1440363"/>
          </a:xfrm>
          <a:prstGeom prst="rect">
            <a:avLst/>
          </a:prstGeom>
        </p:spPr>
      </p:pic>
      <p:graphicFrame>
        <p:nvGraphicFramePr>
          <p:cNvPr id="8" name="Diagrama 7"/>
          <p:cNvGraphicFramePr/>
          <p:nvPr>
            <p:extLst/>
          </p:nvPr>
        </p:nvGraphicFramePr>
        <p:xfrm>
          <a:off x="5220072" y="4581128"/>
          <a:ext cx="3549749" cy="1152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AlternateContent xmlns:mc="http://schemas.openxmlformats.org/markup-compatibility/2006" xmlns:a14="http://schemas.microsoft.com/office/drawing/2010/main">
        <mc:Choice Requires="a14">
          <p:sp>
            <p:nvSpPr>
              <p:cNvPr id="9" name="Rectángulo 8"/>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14"/>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1" name="Imagen 10"/>
          <p:cNvPicPr>
            <a:picLocks noChangeAspect="1"/>
          </p:cNvPicPr>
          <p:nvPr/>
        </p:nvPicPr>
        <p:blipFill rotWithShape="1">
          <a:blip r:embed="rId1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401758927"/>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251520" y="764704"/>
              <a:ext cx="8748464" cy="5314696"/>
            </p:xfrm>
            <a:graphic>
              <a:graphicData uri="http://schemas.openxmlformats.org/drawingml/2006/table">
                <a:tbl>
                  <a:tblPr firstRow="1" bandRow="1">
                    <a:tableStyleId>{5C22544A-7EE6-4342-B048-85BDC9FD1C3A}</a:tableStyleId>
                  </a:tblPr>
                  <a:tblGrid>
                    <a:gridCol w="4320680"/>
                    <a:gridCol w="4427784"/>
                  </a:tblGrid>
                  <a:tr h="5256583">
                    <a:tc>
                      <a:txBody>
                        <a:bodyPr/>
                        <a:lstStyle/>
                        <a:p>
                          <a:r>
                            <a:rPr lang="es-EC" sz="1200" b="0" kern="1200" dirty="0" smtClean="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endParaRPr lang="es-ES" sz="1200" dirty="0" smtClean="0">
                            <a:solidFill>
                              <a:schemeClr val="tx1"/>
                            </a:solidFill>
                          </a:endParaRPr>
                        </a:p>
                        <a:p>
                          <a:pPr algn="just"/>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2</m:t>
                                </m:r>
                                <m:r>
                                  <a:rPr lang="es-EC" sz="1200" b="1" i="1" kern="1200">
                                    <a:solidFill>
                                      <a:schemeClr val="tx1"/>
                                    </a:solidFill>
                                    <a:effectLst/>
                                    <a:latin typeface="Cambria Math" panose="02040503050406030204" pitchFamily="18" charset="0"/>
                                    <a:ea typeface="+mn-ea"/>
                                    <a:cs typeface="+mn-cs"/>
                                  </a:rPr>
                                  <m:t>∗58</m:t>
                                </m:r>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a:solidFill>
                              <a:schemeClr val="tx1"/>
                            </a:solidFill>
                            <a:effectLst/>
                            <a:latin typeface="+mn-lt"/>
                            <a:ea typeface="+mn-ea"/>
                            <a:cs typeface="+mn-cs"/>
                          </a:endParaRPr>
                        </a:p>
                        <a:p>
                          <a:pPr algn="just"/>
                          <a:r>
                            <a:rPr lang="es-EC" sz="1200" b="1" kern="1200" dirty="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116 </m:t>
                              </m:r>
                              <m:r>
                                <m:rPr>
                                  <m:sty m:val="p"/>
                                </m:rPr>
                                <a:rPr lang="es-EC" sz="1200" b="1" kern="1200">
                                  <a:solidFill>
                                    <a:schemeClr val="tx1"/>
                                  </a:solidFill>
                                  <a:effectLst/>
                                  <a:latin typeface="Cambria Math" panose="02040503050406030204" pitchFamily="18" charset="0"/>
                                  <a:ea typeface="+mn-ea"/>
                                  <a:cs typeface="+mn-cs"/>
                                </a:rPr>
                                <m:t>W</m:t>
                              </m:r>
                            </m:oMath>
                          </a14:m>
                          <a:endParaRPr lang="es-ES" sz="1200" b="1" kern="1200" dirty="0">
                            <a:solidFill>
                              <a:schemeClr val="tx1"/>
                            </a:solidFill>
                            <a:effectLst/>
                            <a:latin typeface="+mn-lt"/>
                            <a:ea typeface="+mn-ea"/>
                            <a:cs typeface="+mn-cs"/>
                          </a:endParaRPr>
                        </a:p>
                        <a:p>
                          <a:endParaRPr lang="es-ES" dirty="0" smtClean="0">
                            <a:solidFill>
                              <a:schemeClr val="tx1"/>
                            </a:solidFill>
                          </a:endParaRPr>
                        </a:p>
                        <a:p>
                          <a:endParaRPr lang="es-ES" dirty="0" smtClean="0">
                            <a:solidFill>
                              <a:schemeClr val="tx1"/>
                            </a:solidFill>
                          </a:endParaRPr>
                        </a:p>
                        <a:p>
                          <a:endParaRPr lang="es-ES" dirty="0" smtClean="0">
                            <a:solidFill>
                              <a:schemeClr val="tx1"/>
                            </a:solidFill>
                          </a:endParaRPr>
                        </a:p>
                        <a:p>
                          <a:pPr algn="l"/>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3</m:t>
                                </m:r>
                                <m:r>
                                  <a:rPr lang="es-EC" sz="1200" b="1" i="1" kern="1200">
                                    <a:solidFill>
                                      <a:schemeClr val="tx1"/>
                                    </a:solidFill>
                                    <a:effectLst/>
                                    <a:latin typeface="Cambria Math" panose="02040503050406030204" pitchFamily="18" charset="0"/>
                                    <a:ea typeface="+mn-ea"/>
                                    <a:cs typeface="+mn-cs"/>
                                  </a:rPr>
                                  <m:t>∗64</m:t>
                                </m:r>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a:solidFill>
                              <a:schemeClr val="tx1"/>
                            </a:solidFill>
                            <a:effectLst/>
                            <a:latin typeface="+mn-lt"/>
                            <a:ea typeface="+mn-ea"/>
                            <a:cs typeface="+mn-cs"/>
                          </a:endParaRPr>
                        </a:p>
                        <a:p>
                          <a:pPr algn="l"/>
                          <a:r>
                            <a:rPr lang="es-EC" sz="1200" b="1" kern="1200" dirty="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=192</m:t>
                              </m:r>
                              <m:r>
                                <a:rPr lang="es-EC" sz="1200" b="1" i="1" kern="1200">
                                  <a:solidFill>
                                    <a:schemeClr val="tx1"/>
                                  </a:solidFill>
                                  <a:effectLst/>
                                  <a:latin typeface="Cambria Math" panose="02040503050406030204" pitchFamily="18" charset="0"/>
                                  <a:ea typeface="+mn-ea"/>
                                  <a:cs typeface="+mn-cs"/>
                                </a:rPr>
                                <m:t>𝑊</m:t>
                              </m:r>
                            </m:oMath>
                          </a14:m>
                          <a:endParaRPr lang="es-ES" sz="1200" b="1" kern="1200" dirty="0">
                            <a:solidFill>
                              <a:schemeClr val="tx1"/>
                            </a:solidFill>
                            <a:effectLst/>
                            <a:latin typeface="+mn-lt"/>
                            <a:ea typeface="+mn-ea"/>
                            <a:cs typeface="+mn-cs"/>
                          </a:endParaRPr>
                        </a:p>
                        <a:p>
                          <a:endParaRPr lang="es-ES" sz="1200" dirty="0" smtClean="0">
                            <a:solidFill>
                              <a:schemeClr val="tx1"/>
                            </a:solidFill>
                          </a:endParaRPr>
                        </a:p>
                        <a:p>
                          <a:r>
                            <a:rPr lang="es-ES" sz="1200" b="0" dirty="0" smtClean="0">
                              <a:solidFill>
                                <a:schemeClr val="tx1"/>
                              </a:solidFill>
                            </a:rPr>
                            <a:t>Por lo tanto: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𝒔𝒉𝒂𝒃</m:t>
                                    </m:r>
                                  </m:sub>
                                </m:sSub>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𝟑𝟎𝟖</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endParaRPr lang="es-E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i="0" u="none" kern="1200" dirty="0" smtClean="0">
                              <a:solidFill>
                                <a:schemeClr val="tx1"/>
                              </a:solidFill>
                              <a:effectLst/>
                              <a:latin typeface="+mn-lt"/>
                              <a:ea typeface="+mn-ea"/>
                              <a:cs typeface="+mn-cs"/>
                            </a:rPr>
                            <a:t>Calor latente por habitantes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smtClean="0">
                              <a:solidFill>
                                <a:schemeClr val="tx1"/>
                              </a:solidFill>
                            </a:rPr>
                            <a:t>Se determina con la siguiente ecuación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m:t>
                                    </m:r>
                                  </m:sub>
                                </m:sSub>
                                <m:r>
                                  <a:rPr lang="es-EC" sz="1200" b="1" i="1" kern="1200">
                                    <a:solidFill>
                                      <a:schemeClr val="tx1"/>
                                    </a:solidFill>
                                    <a:effectLst/>
                                    <a:latin typeface="Cambria Math" panose="02040503050406030204" pitchFamily="18" charset="0"/>
                                    <a:ea typeface="+mn-ea"/>
                                    <a:cs typeface="+mn-cs"/>
                                  </a:rPr>
                                  <m:t>= </m:t>
                                </m:r>
                                <m:r>
                                  <a:rPr lang="es-EC" sz="1200" b="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𝑑𝑒</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h𝑎𝑏𝑖𝑡𝑎𝑛𝑡𝑒𝑠</m:t>
                                </m:r>
                                <m:r>
                                  <a:rPr lang="es-EC"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𝑄</m:t>
                                    </m:r>
                                  </m:e>
                                  <m:sub>
                                    <m:r>
                                      <a:rPr lang="es-EC" sz="1200" b="1" i="1" kern="1200">
                                        <a:solidFill>
                                          <a:schemeClr val="tx1"/>
                                        </a:solidFill>
                                        <a:effectLst/>
                                        <a:latin typeface="Cambria Math" panose="02040503050406030204" pitchFamily="18" charset="0"/>
                                        <a:ea typeface="+mn-ea"/>
                                        <a:cs typeface="+mn-cs"/>
                                      </a:rPr>
                                      <m:t>𝐿𝑝𝑒𝑟𝑠𝑜𝑛𝑎</m:t>
                                    </m:r>
                                  </m:sub>
                                </m:sSub>
                              </m:oMath>
                            </m:oMathPara>
                          </a14:m>
                          <a:endParaRPr lang="es-EC" sz="1200" b="1"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i="0" u="none" kern="1200" dirty="0" smtClean="0">
                            <a:solidFill>
                              <a:schemeClr val="tx1"/>
                            </a:solidFill>
                            <a:effectLst/>
                            <a:latin typeface="+mn-lt"/>
                            <a:ea typeface="+mn-ea"/>
                            <a:cs typeface="+mn-cs"/>
                          </a:endParaRPr>
                        </a:p>
                        <a:p>
                          <a:pPr algn="l"/>
                          <a:endParaRPr lang="es-EC" sz="1200" b="1" i="0" u="none" kern="1200" dirty="0" smtClean="0">
                            <a:solidFill>
                              <a:schemeClr val="tx1"/>
                            </a:solidFill>
                            <a:effectLst/>
                            <a:latin typeface="+mn-lt"/>
                            <a:ea typeface="+mn-ea"/>
                            <a:cs typeface="+mn-cs"/>
                          </a:endParaRPr>
                        </a:p>
                        <a:p>
                          <a:pPr algn="l"/>
                          <a:endParaRPr lang="es-EC" sz="1200" b="1" i="0" u="none" kern="1200" dirty="0" smtClean="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2</m:t>
                                </m:r>
                                <m:r>
                                  <a:rPr lang="es-EC" sz="1200" b="1" i="1" kern="1200">
                                    <a:solidFill>
                                      <a:schemeClr val="tx1"/>
                                    </a:solidFill>
                                    <a:effectLst/>
                                    <a:latin typeface="Cambria Math" panose="02040503050406030204" pitchFamily="18" charset="0"/>
                                    <a:ea typeface="+mn-ea"/>
                                    <a:cs typeface="+mn-cs"/>
                                  </a:rPr>
                                  <m:t>∗44</m:t>
                                </m:r>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m:t>
                                    </m:r>
                                    <m:r>
                                      <a:rPr lang="es-EC" sz="1200" b="1" i="1" kern="1200">
                                        <a:solidFill>
                                          <a:schemeClr val="tx1"/>
                                        </a:solidFill>
                                        <a:effectLst/>
                                        <a:latin typeface="Cambria Math" panose="02040503050406030204" pitchFamily="18" charset="0"/>
                                        <a:ea typeface="+mn-ea"/>
                                        <a:cs typeface="+mn-cs"/>
                                      </a:rPr>
                                      <m:t>1</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88 </m:t>
                                </m:r>
                                <m:r>
                                  <m:rPr>
                                    <m:sty m:val="p"/>
                                  </m:rPr>
                                  <a:rPr lang="es-EC" sz="1200" b="1" kern="1200">
                                    <a:solidFill>
                                      <a:schemeClr val="tx1"/>
                                    </a:solidFill>
                                    <a:effectLst/>
                                    <a:latin typeface="Cambria Math" panose="02040503050406030204" pitchFamily="18" charset="0"/>
                                    <a:ea typeface="+mn-ea"/>
                                    <a:cs typeface="+mn-cs"/>
                                  </a:rPr>
                                  <m:t>W</m:t>
                                </m:r>
                              </m:oMath>
                            </m:oMathPara>
                          </a14:m>
                          <a:endParaRPr lang="es-ES" sz="1200" b="1" kern="1200" dirty="0">
                            <a:solidFill>
                              <a:schemeClr val="tx1"/>
                            </a:solidFill>
                            <a:effectLst/>
                            <a:latin typeface="+mn-lt"/>
                            <a:ea typeface="+mn-ea"/>
                            <a:cs typeface="+mn-cs"/>
                          </a:endParaRPr>
                        </a:p>
                        <a:p>
                          <a:endParaRPr lang="es-ES" dirty="0">
                            <a:solidFill>
                              <a:schemeClr val="tx1"/>
                            </a:solidFill>
                          </a:endParaRPr>
                        </a:p>
                      </a:txBody>
                      <a:tcPr>
                        <a:solidFill>
                          <a:schemeClr val="bg1"/>
                        </a:solidFill>
                      </a:tcPr>
                    </a:tc>
                    <a:tc>
                      <a:txBody>
                        <a:bodyPr/>
                        <a:lstStyle/>
                        <a:p>
                          <a:endParaRPr lang="es-ES" sz="12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i="0" u="none" kern="1200" dirty="0" smtClean="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m:t>
                                </m:r>
                                <m:r>
                                  <a:rPr lang="es-EC" sz="1200" b="1" kern="1200">
                                    <a:solidFill>
                                      <a:schemeClr val="tx1"/>
                                    </a:solidFill>
                                    <a:effectLst/>
                                    <a:latin typeface="Cambria Math" panose="02040503050406030204" pitchFamily="18" charset="0"/>
                                    <a:ea typeface="+mn-ea"/>
                                    <a:cs typeface="+mn-cs"/>
                                  </a:rPr>
                                  <m:t>3</m:t>
                                </m:r>
                                <m:r>
                                  <a:rPr lang="es-EC" sz="1200" b="1" i="1" kern="1200">
                                    <a:solidFill>
                                      <a:schemeClr val="tx1"/>
                                    </a:solidFill>
                                    <a:effectLst/>
                                    <a:latin typeface="Cambria Math" panose="02040503050406030204" pitchFamily="18" charset="0"/>
                                    <a:ea typeface="+mn-ea"/>
                                    <a:cs typeface="+mn-cs"/>
                                  </a:rPr>
                                  <m:t>∗70</m:t>
                                </m:r>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m:t>
                                    </m:r>
                                    <m:r>
                                      <a:rPr lang="es-EC" sz="1200" b="1" i="1" kern="1200">
                                        <a:solidFill>
                                          <a:schemeClr val="tx1"/>
                                        </a:solidFill>
                                        <a:effectLst/>
                                        <a:latin typeface="Cambria Math" panose="02040503050406030204" pitchFamily="18" charset="0"/>
                                        <a:ea typeface="+mn-ea"/>
                                        <a:cs typeface="+mn-cs"/>
                                      </a:rPr>
                                      <m:t>2</m:t>
                                    </m:r>
                                  </m:sub>
                                </m:sSub>
                                <m:r>
                                  <a:rPr lang="es-EC" sz="1200" b="1" i="1" kern="1200">
                                    <a:solidFill>
                                      <a:schemeClr val="tx1"/>
                                    </a:solidFill>
                                    <a:effectLst/>
                                    <a:latin typeface="Cambria Math" panose="02040503050406030204" pitchFamily="18" charset="0"/>
                                    <a:ea typeface="+mn-ea"/>
                                    <a:cs typeface="+mn-cs"/>
                                  </a:rPr>
                                  <m:t>=210</m:t>
                                </m:r>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p>
                          <a:r>
                            <a:rPr lang="es-ES" sz="1200" b="0" dirty="0" smtClean="0">
                              <a:solidFill>
                                <a:schemeClr val="tx1"/>
                              </a:solidFill>
                            </a:rPr>
                            <a:t>Por</a:t>
                          </a:r>
                          <a:r>
                            <a:rPr lang="es-ES" sz="1200" b="0" baseline="0" dirty="0" smtClean="0">
                              <a:solidFill>
                                <a:schemeClr val="tx1"/>
                              </a:solidFill>
                            </a:rPr>
                            <a:t> lo tanto: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𝑳𝒉𝒂𝒃𝑻</m:t>
                                    </m:r>
                                  </m:sub>
                                </m:sSub>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𝟐𝟗𝟖</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p>
                          <a:pPr algn="just"/>
                          <a:r>
                            <a:rPr lang="es-ES" sz="1200" b="0" i="0" kern="1200" baseline="0" dirty="0" smtClean="0">
                              <a:solidFill>
                                <a:schemeClr val="tx1"/>
                              </a:solidFill>
                              <a:effectLst/>
                              <a:latin typeface="+mn-lt"/>
                              <a:ea typeface="+mn-ea"/>
                              <a:cs typeface="+mn-cs"/>
                            </a:rPr>
                            <a:t>Las suma de los calores sensibles y latentes determina la carga de calor interna en la vivienda.</a:t>
                          </a:r>
                        </a:p>
                        <a:p>
                          <a:pPr algn="just"/>
                          <a:endParaRPr lang="es-ES" sz="12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𝑞</m:t>
                                    </m:r>
                                  </m:e>
                                  <m:sub>
                                    <m:r>
                                      <a:rPr lang="es-EC" sz="1200" b="0" i="1" kern="1200">
                                        <a:solidFill>
                                          <a:schemeClr val="tx1"/>
                                        </a:solidFill>
                                        <a:effectLst/>
                                        <a:latin typeface="Cambria Math" panose="02040503050406030204" pitchFamily="18" charset="0"/>
                                        <a:ea typeface="+mn-ea"/>
                                        <a:cs typeface="+mn-cs"/>
                                      </a:rPr>
                                      <m:t>𝑖𝑛𝑡</m:t>
                                    </m:r>
                                  </m:sub>
                                </m:sSub>
                                <m:r>
                                  <a:rPr lang="es-EC" sz="1200" b="0" i="1" kern="1200">
                                    <a:solidFill>
                                      <a:schemeClr val="tx1"/>
                                    </a:solidFill>
                                    <a:effectLst/>
                                    <a:latin typeface="Cambria Math" panose="02040503050406030204" pitchFamily="18" charset="0"/>
                                    <a:ea typeface="+mn-ea"/>
                                    <a:cs typeface="+mn-cs"/>
                                  </a:rPr>
                                  <m:t>=</m:t>
                                </m:r>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𝑞</m:t>
                                    </m:r>
                                  </m:e>
                                  <m:sub>
                                    <m:r>
                                      <a:rPr lang="es-EC" sz="1200" b="0" i="1" kern="1200" smtClean="0">
                                        <a:solidFill>
                                          <a:schemeClr val="tx1"/>
                                        </a:solidFill>
                                        <a:effectLst/>
                                        <a:latin typeface="Cambria Math" panose="02040503050406030204" pitchFamily="18" charset="0"/>
                                        <a:ea typeface="+mn-ea"/>
                                        <a:cs typeface="+mn-cs"/>
                                      </a:rPr>
                                      <m:t>𝑔𝑎𝑐𝑐</m:t>
                                    </m:r>
                                  </m:sub>
                                </m:sSub>
                                <m:r>
                                  <a:rPr lang="es-ES" sz="1200" b="1" i="1" kern="1200" smtClean="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𝑠h𝑎𝑏</m:t>
                                    </m:r>
                                  </m:sub>
                                </m:sSub>
                                <m:r>
                                  <a:rPr lang="es-EC"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𝐿h𝑎𝑏𝑇</m:t>
                                    </m:r>
                                  </m:sub>
                                </m:sSub>
                              </m:oMath>
                            </m:oMathPara>
                          </a14:m>
                          <a:endParaRPr lang="es-ES" sz="12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𝒊𝒏𝒕</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𝟏𝟑𝟎𝟔</m:t>
                                </m:r>
                                <m:r>
                                  <a:rPr lang="es-EC" sz="1200" b="1" i="1" kern="1200">
                                    <a:solidFill>
                                      <a:schemeClr val="tx1"/>
                                    </a:solidFill>
                                    <a:effectLst/>
                                    <a:latin typeface="Cambria Math" panose="02040503050406030204" pitchFamily="18" charset="0"/>
                                    <a:ea typeface="+mn-ea"/>
                                    <a:cs typeface="+mn-cs"/>
                                  </a:rPr>
                                  <m:t>𝑾</m:t>
                                </m:r>
                              </m:oMath>
                            </m:oMathPara>
                          </a14:m>
                          <a:endParaRPr lang="es-ES" sz="1200" b="1" kern="1200" dirty="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El aire que fluye por el exterior de la vivienda interviene en el confort térmico, debido a que se incrementa su carga térmica cuando se calienta o se enfría desde el interior y exterior de la vivienda.</a:t>
                          </a:r>
                          <a:endParaRPr lang="es-ES" sz="1200" b="0" kern="1200" dirty="0" smtClean="0">
                            <a:solidFill>
                              <a:schemeClr val="tx1"/>
                            </a:solidFill>
                            <a:effectLst/>
                            <a:latin typeface="+mn-lt"/>
                            <a:ea typeface="+mn-ea"/>
                            <a:cs typeface="+mn-cs"/>
                          </a:endParaRPr>
                        </a:p>
                        <a:p>
                          <a:pPr algn="just"/>
                          <a:r>
                            <a:rPr lang="es-ES" sz="1200" b="0" i="0" kern="1200" baseline="0" dirty="0" smtClean="0">
                              <a:solidFill>
                                <a:schemeClr val="tx1"/>
                              </a:solidFill>
                              <a:effectLst/>
                              <a:latin typeface="+mn-lt"/>
                              <a:ea typeface="+mn-ea"/>
                              <a:cs typeface="+mn-cs"/>
                            </a:rPr>
                            <a:t> Según la norma ASHRAE se determina con la siguiente ecuación. </a:t>
                          </a:r>
                        </a:p>
                        <a:p>
                          <a:pPr algn="just"/>
                          <a:endParaRPr lang="es-ES" sz="1200" b="0" i="0" kern="1200" baseline="0" dirty="0" smtClean="0">
                            <a:solidFill>
                              <a:schemeClr val="tx1"/>
                            </a:solidFill>
                            <a:effectLst/>
                            <a:latin typeface="+mn-lt"/>
                            <a:ea typeface="+mn-ea"/>
                            <a:cs typeface="+mn-cs"/>
                          </a:endParaRPr>
                        </a:p>
                        <a:p>
                          <a:pPr algn="just"/>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𝑣𝑒𝑛𝑡𝑖𝑙𝑎𝑐𝑖</m:t>
                                    </m:r>
                                    <m:r>
                                      <a:rPr lang="en-US"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1200</m:t>
                                </m:r>
                                <m:r>
                                  <a:rPr lang="en-US" sz="1200" b="1" i="1" kern="1200">
                                    <a:solidFill>
                                      <a:schemeClr val="tx1"/>
                                    </a:solidFill>
                                    <a:effectLst/>
                                    <a:latin typeface="Cambria Math" panose="02040503050406030204" pitchFamily="18" charset="0"/>
                                    <a:ea typeface="+mn-ea"/>
                                    <a:cs typeface="+mn-cs"/>
                                  </a:rPr>
                                  <m:t> </m:t>
                                </m:r>
                                <m:d>
                                  <m:dPr>
                                    <m:begChr m:val="["/>
                                    <m:endChr m:val="]"/>
                                    <m:ctrlPr>
                                      <a:rPr lang="es-ES" sz="1200" b="1" i="1" kern="1200">
                                        <a:solidFill>
                                          <a:schemeClr val="tx1"/>
                                        </a:solidFill>
                                        <a:effectLst/>
                                        <a:latin typeface="Cambria Math" panose="02040503050406030204" pitchFamily="18" charset="0"/>
                                        <a:ea typeface="+mn-ea"/>
                                        <a:cs typeface="+mn-cs"/>
                                      </a:rPr>
                                    </m:ctrlPr>
                                  </m:dPr>
                                  <m:e>
                                    <m:f>
                                      <m:fPr>
                                        <m:ctrlPr>
                                          <a:rPr lang="es-E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𝐽</m:t>
                                        </m:r>
                                      </m:num>
                                      <m:den>
                                        <m:sSup>
                                          <m:sSupPr>
                                            <m:ctrlPr>
                                              <a:rPr lang="es-E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panose="02040503050406030204" pitchFamily="18" charset="0"/>
                                                <a:ea typeface="+mn-ea"/>
                                                <a:cs typeface="+mn-cs"/>
                                              </a:rPr>
                                              <m:t>𝑚</m:t>
                                            </m:r>
                                          </m:e>
                                          <m:sup>
                                            <m:r>
                                              <a:rPr lang="en-US" sz="1200" b="1" i="1" kern="1200">
                                                <a:solidFill>
                                                  <a:schemeClr val="tx1"/>
                                                </a:solidFill>
                                                <a:effectLst/>
                                                <a:latin typeface="Cambria Math" panose="02040503050406030204" pitchFamily="18" charset="0"/>
                                                <a:ea typeface="+mn-ea"/>
                                                <a:cs typeface="+mn-cs"/>
                                              </a:rPr>
                                              <m:t>3</m:t>
                                            </m:r>
                                          </m:sup>
                                        </m:sSup>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𝐾</m:t>
                                        </m:r>
                                      </m:den>
                                    </m:f>
                                  </m:e>
                                </m:d>
                                <m:r>
                                  <a:rPr lang="en-US"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𝑉𝑒𝑛</m:t>
                                </m:r>
                                <m:r>
                                  <a:rPr lang="en-US"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𝛥</m:t>
                                    </m:r>
                                    <m:r>
                                      <a:rPr lang="es-EC" sz="1200" b="1" i="1" kern="1200">
                                        <a:solidFill>
                                          <a:schemeClr val="tx1"/>
                                        </a:solidFill>
                                        <a:effectLst/>
                                        <a:latin typeface="Cambria Math" panose="02040503050406030204" pitchFamily="18" charset="0"/>
                                        <a:ea typeface="+mn-ea"/>
                                        <a:cs typeface="+mn-cs"/>
                                      </a:rPr>
                                      <m:t>𝑡</m:t>
                                    </m:r>
                                  </m:e>
                                  <m:sub>
                                    <m:r>
                                      <a:rPr lang="es-EC" sz="1200" b="1" i="1" kern="1200">
                                        <a:solidFill>
                                          <a:schemeClr val="tx1"/>
                                        </a:solidFill>
                                        <a:effectLst/>
                                        <a:latin typeface="Cambria Math" panose="02040503050406030204" pitchFamily="18" charset="0"/>
                                        <a:ea typeface="+mn-ea"/>
                                        <a:cs typeface="+mn-cs"/>
                                      </a:rPr>
                                      <m:t>𝑎𝑖𝑟𝑒</m:t>
                                    </m:r>
                                  </m:sub>
                                </m:sSub>
                              </m:oMath>
                            </m:oMathPara>
                          </a14:m>
                          <a:endParaRPr lang="es-ES" sz="1200" b="0" i="0" kern="1200" baseline="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𝑉𝑒𝑛</m:t>
                              </m:r>
                              <m:r>
                                <a:rPr lang="es-EC" sz="1200" b="0" i="1" kern="1200">
                                  <a:solidFill>
                                    <a:schemeClr val="tx1"/>
                                  </a:solidFill>
                                  <a:effectLst/>
                                  <a:latin typeface="Cambria Math" panose="02040503050406030204" pitchFamily="18" charset="0"/>
                                  <a:ea typeface="+mn-ea"/>
                                  <a:cs typeface="+mn-cs"/>
                                </a:rPr>
                                <m:t> </m:t>
                              </m:r>
                            </m:oMath>
                          </a14:m>
                          <a:r>
                            <a:rPr lang="es-EC" sz="1200" b="0" kern="1200" dirty="0">
                              <a:solidFill>
                                <a:schemeClr val="tx1"/>
                              </a:solidFill>
                              <a:effectLst/>
                              <a:latin typeface="+mn-lt"/>
                              <a:ea typeface="+mn-ea"/>
                              <a:cs typeface="+mn-cs"/>
                            </a:rPr>
                            <a:t> = Ventilación,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f>
                                    <m:fPr>
                                      <m:ctrlPr>
                                        <a:rPr lang="es-ES" sz="1200" b="0" i="1" kern="1200">
                                          <a:solidFill>
                                            <a:schemeClr val="tx1"/>
                                          </a:solidFill>
                                          <a:effectLst/>
                                          <a:latin typeface="Cambria Math" panose="02040503050406030204" pitchFamily="18" charset="0"/>
                                          <a:ea typeface="+mn-ea"/>
                                          <a:cs typeface="+mn-cs"/>
                                        </a:rPr>
                                      </m:ctrlPr>
                                    </m:fPr>
                                    <m:num>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3</m:t>
                                          </m:r>
                                        </m:sup>
                                      </m:sSup>
                                    </m:num>
                                    <m:den>
                                      <m:r>
                                        <a:rPr lang="es-EC" sz="1200" b="0" i="1" kern="1200">
                                          <a:solidFill>
                                            <a:schemeClr val="tx1"/>
                                          </a:solidFill>
                                          <a:effectLst/>
                                          <a:latin typeface="Cambria Math" panose="02040503050406030204" pitchFamily="18" charset="0"/>
                                          <a:ea typeface="+mn-ea"/>
                                          <a:cs typeface="+mn-cs"/>
                                        </a:rPr>
                                        <m:t>𝑠</m:t>
                                      </m:r>
                                    </m:den>
                                  </m:f>
                                </m:e>
                              </m:d>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𝛥</m:t>
                                  </m:r>
                                  <m:r>
                                    <a:rPr lang="es-EC" sz="1200" b="0" i="1" kern="1200">
                                      <a:solidFill>
                                        <a:schemeClr val="tx1"/>
                                      </a:solidFill>
                                      <a:effectLst/>
                                      <a:latin typeface="Cambria Math" panose="02040503050406030204" pitchFamily="18" charset="0"/>
                                      <a:ea typeface="+mn-ea"/>
                                      <a:cs typeface="+mn-cs"/>
                                    </a:rPr>
                                    <m:t>𝑡</m:t>
                                  </m:r>
                                </m:e>
                                <m:sub>
                                  <m:r>
                                    <a:rPr lang="es-EC" sz="1200" b="0" i="1" kern="1200">
                                      <a:solidFill>
                                        <a:schemeClr val="tx1"/>
                                      </a:solidFill>
                                      <a:effectLst/>
                                      <a:latin typeface="Cambria Math" panose="02040503050406030204" pitchFamily="18" charset="0"/>
                                      <a:ea typeface="+mn-ea"/>
                                      <a:cs typeface="+mn-cs"/>
                                    </a:rPr>
                                    <m:t>𝑎𝑖𝑟𝑒</m:t>
                                  </m:r>
                                </m:sub>
                              </m:sSub>
                              <m:r>
                                <a:rPr lang="es-EC" sz="1200" b="0" i="1" kern="1200">
                                  <a:solidFill>
                                    <a:schemeClr val="tx1"/>
                                  </a:solidFill>
                                  <a:effectLst/>
                                  <a:latin typeface="Cambria Math" panose="02040503050406030204" pitchFamily="18" charset="0"/>
                                  <a:ea typeface="+mn-ea"/>
                                  <a:cs typeface="+mn-cs"/>
                                </a:rPr>
                                <m:t> </m:t>
                              </m:r>
                            </m:oMath>
                          </a14:m>
                          <a:r>
                            <a:rPr lang="es-EC" sz="1200" b="0" kern="1200" dirty="0">
                              <a:solidFill>
                                <a:schemeClr val="tx1"/>
                              </a:solidFill>
                              <a:effectLst/>
                              <a:latin typeface="+mn-lt"/>
                              <a:ea typeface="+mn-ea"/>
                              <a:cs typeface="+mn-cs"/>
                            </a:rPr>
                            <a:t>= Diferencia de temperatura interna y externa, </a:t>
                          </a:r>
                          <a:r>
                            <a:rPr lang="es-EC" sz="1200" b="0" kern="1200" dirty="0" smtClean="0">
                              <a:solidFill>
                                <a:schemeClr val="tx1"/>
                              </a:solidFill>
                              <a:effectLst/>
                              <a:latin typeface="+mn-lt"/>
                              <a:ea typeface="+mn-ea"/>
                              <a:cs typeface="+mn-cs"/>
                            </a:rPr>
                            <a:t>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r>
                                    <a:rPr lang="es-EC" sz="1200" b="0" i="1" kern="1200">
                                      <a:solidFill>
                                        <a:schemeClr val="tx1"/>
                                      </a:solidFill>
                                      <a:effectLst/>
                                      <a:latin typeface="Cambria Math" panose="02040503050406030204" pitchFamily="18" charset="0"/>
                                      <a:ea typeface="+mn-ea"/>
                                      <a:cs typeface="+mn-cs"/>
                                    </a:rPr>
                                    <m:t>⁰</m:t>
                                  </m:r>
                                  <m:r>
                                    <a:rPr lang="es-EC" sz="1200" b="0" i="1" kern="1200">
                                      <a:solidFill>
                                        <a:schemeClr val="tx1"/>
                                      </a:solidFill>
                                      <a:effectLst/>
                                      <a:latin typeface="Cambria Math" panose="02040503050406030204" pitchFamily="18" charset="0"/>
                                      <a:ea typeface="+mn-ea"/>
                                      <a:cs typeface="+mn-cs"/>
                                    </a:rPr>
                                    <m:t>𝐾</m:t>
                                  </m:r>
                                </m:e>
                              </m:d>
                            </m:oMath>
                          </a14:m>
                          <a:r>
                            <a:rPr lang="es-EC" sz="1200" b="0" kern="1200" dirty="0" smtClean="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pPr algn="just"/>
                          <a:endParaRPr lang="es-ES" sz="1200" b="0" i="0" kern="1200" baseline="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283186269"/>
                  </p:ext>
                </p:extLst>
              </p:nvPr>
            </p:nvGraphicFramePr>
            <p:xfrm>
              <a:off x="251520" y="764704"/>
              <a:ext cx="8748464" cy="5314696"/>
            </p:xfrm>
            <a:graphic>
              <a:graphicData uri="http://schemas.openxmlformats.org/drawingml/2006/table">
                <a:tbl>
                  <a:tblPr firstRow="1" bandRow="1">
                    <a:tableStyleId>{5C22544A-7EE6-4342-B048-85BDC9FD1C3A}</a:tableStyleId>
                  </a:tblPr>
                  <a:tblGrid>
                    <a:gridCol w="4320680"/>
                    <a:gridCol w="4427784"/>
                  </a:tblGrid>
                  <a:tr h="5314696">
                    <a:tc>
                      <a:txBody>
                        <a:bodyPr/>
                        <a:lstStyle/>
                        <a:p>
                          <a:endParaRPr lang="es-ES"/>
                        </a:p>
                      </a:txBody>
                      <a:tcPr>
                        <a:blipFill rotWithShape="0">
                          <a:blip r:embed="rId2"/>
                          <a:stretch>
                            <a:fillRect l="-141" t="-115" r="-103103" b="-458"/>
                          </a:stretch>
                        </a:blipFill>
                      </a:tcPr>
                    </a:tc>
                    <a:tc>
                      <a:txBody>
                        <a:bodyPr/>
                        <a:lstStyle/>
                        <a:p>
                          <a:endParaRPr lang="es-ES"/>
                        </a:p>
                      </a:txBody>
                      <a:tcPr>
                        <a:blipFill rotWithShape="0">
                          <a:blip r:embed="rId2"/>
                          <a:stretch>
                            <a:fillRect l="-97662" t="-115" r="-550" b="-458"/>
                          </a:stretch>
                        </a:blipFill>
                      </a:tcPr>
                    </a:tc>
                  </a:tr>
                </a:tbl>
              </a:graphicData>
            </a:graphic>
          </p:graphicFrame>
        </mc:Fallback>
      </mc:AlternateContent>
      <p:graphicFrame>
        <p:nvGraphicFramePr>
          <p:cNvPr id="4" name="Diagrama 3"/>
          <p:cNvGraphicFramePr/>
          <p:nvPr>
            <p:extLst/>
          </p:nvPr>
        </p:nvGraphicFramePr>
        <p:xfrm>
          <a:off x="395536" y="548680"/>
          <a:ext cx="1440160"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nvPr>
        </p:nvGraphicFramePr>
        <p:xfrm>
          <a:off x="395536" y="1628800"/>
          <a:ext cx="1823864" cy="663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p:cNvGraphicFramePr/>
          <p:nvPr>
            <p:extLst/>
          </p:nvPr>
        </p:nvGraphicFramePr>
        <p:xfrm>
          <a:off x="323528" y="4437112"/>
          <a:ext cx="1440160" cy="5760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a 6"/>
          <p:cNvGraphicFramePr/>
          <p:nvPr>
            <p:extLst/>
          </p:nvPr>
        </p:nvGraphicFramePr>
        <p:xfrm>
          <a:off x="4572000" y="620688"/>
          <a:ext cx="1823864" cy="6638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8" name="Grupo 7"/>
          <p:cNvGrpSpPr/>
          <p:nvPr/>
        </p:nvGrpSpPr>
        <p:grpSpPr>
          <a:xfrm>
            <a:off x="4644008" y="3429000"/>
            <a:ext cx="3960440" cy="425198"/>
            <a:chOff x="0" y="22432"/>
            <a:chExt cx="10327341" cy="431730"/>
          </a:xfrm>
        </p:grpSpPr>
        <p:sp>
          <p:nvSpPr>
            <p:cNvPr id="9" name="Rectángulo redondeado 8"/>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Cálculo de carga de calor por ventilación</a:t>
              </a:r>
              <a:endParaRPr lang="es-ES" sz="1400" b="1" kern="1200" dirty="0"/>
            </a:p>
          </p:txBody>
        </p:sp>
      </p:grpSp>
      <mc:AlternateContent xmlns:mc="http://schemas.openxmlformats.org/markup-compatibility/2006" xmlns:a14="http://schemas.microsoft.com/office/drawing/2010/main">
        <mc:Choice Requires="a14">
          <p:sp>
            <p:nvSpPr>
              <p:cNvPr id="11" name="Rectángulo 10"/>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3"/>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3" name="Imagen 12"/>
          <p:cNvPicPr>
            <a:picLocks noChangeAspect="1"/>
          </p:cNvPicPr>
          <p:nvPr/>
        </p:nvPicPr>
        <p:blipFill rotWithShape="1">
          <a:blip r:embed="rId24" cstate="print"/>
          <a:srcRect l="14927" t="53301" r="49637" b="28037"/>
          <a:stretch/>
        </p:blipFill>
        <p:spPr>
          <a:xfrm>
            <a:off x="6454990" y="5995758"/>
            <a:ext cx="2655250" cy="721184"/>
          </a:xfrm>
          <a:prstGeom prst="rect">
            <a:avLst/>
          </a:prstGeom>
        </p:spPr>
      </p:pic>
    </p:spTree>
    <p:extLst>
      <p:ext uri="{BB962C8B-B14F-4D97-AF65-F5344CB8AC3E}">
        <p14:creationId xmlns:p14="http://schemas.microsoft.com/office/powerpoint/2010/main" val="716173769"/>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237828944"/>
                  </p:ext>
                </p:extLst>
              </p:nvPr>
            </p:nvGraphicFramePr>
            <p:xfrm>
              <a:off x="395536" y="692696"/>
              <a:ext cx="8424936" cy="5236147"/>
            </p:xfrm>
            <a:graphic>
              <a:graphicData uri="http://schemas.openxmlformats.org/drawingml/2006/table">
                <a:tbl>
                  <a:tblPr firstRow="1" bandRow="1">
                    <a:tableStyleId>{5C22544A-7EE6-4342-B048-85BDC9FD1C3A}</a:tableStyleId>
                  </a:tblPr>
                  <a:tblGrid>
                    <a:gridCol w="4160896"/>
                    <a:gridCol w="4264040"/>
                  </a:tblGrid>
                  <a:tr h="5184576">
                    <a:tc>
                      <a:txBody>
                        <a:bodyPr/>
                        <a:lstStyle/>
                        <a:p>
                          <a:r>
                            <a:rPr lang="es-ES" sz="1200" b="1" dirty="0" smtClean="0">
                              <a:solidFill>
                                <a:schemeClr val="tx1"/>
                              </a:solidFill>
                            </a:rPr>
                            <a:t>Cálculo</a:t>
                          </a:r>
                          <a:r>
                            <a:rPr lang="es-ES" sz="1200" b="1" baseline="0" dirty="0" smtClean="0">
                              <a:solidFill>
                                <a:schemeClr val="tx1"/>
                              </a:solidFill>
                            </a:rPr>
                            <a:t> de ventilación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𝑽𝒆𝒏</m:t>
                              </m:r>
                            </m:oMath>
                          </a14:m>
                          <a:r>
                            <a:rPr lang="es-ES" sz="1200" b="1" baseline="0" dirty="0" smtClean="0">
                              <a:solidFill>
                                <a:schemeClr val="tx1"/>
                              </a:solidFill>
                            </a:rPr>
                            <a:t>:</a:t>
                          </a:r>
                        </a:p>
                        <a:p>
                          <a:endParaRPr lang="es-ES" sz="1200" b="1" baseline="0" dirty="0" smtClean="0">
                            <a:solidFill>
                              <a:schemeClr val="tx1"/>
                            </a:solidFill>
                          </a:endParaRPr>
                        </a:p>
                        <a:p>
                          <a:pPr algn="just"/>
                          <a:r>
                            <a:rPr lang="es-ES" sz="1200" b="0" baseline="0" dirty="0" smtClean="0">
                              <a:solidFill>
                                <a:schemeClr val="tx1"/>
                              </a:solidFill>
                            </a:rPr>
                            <a:t>Para infiltraciones pequeñas, como pequeñas aberturas debajo de la puerta, techo y ventanas se utiliza la siguiente ecuación.</a:t>
                          </a:r>
                        </a:p>
                        <a:p>
                          <a:endParaRPr lang="es-ES" b="0" baseline="0" dirty="0" smtClean="0">
                            <a:solidFill>
                              <a:schemeClr val="tx1"/>
                            </a:solidFill>
                          </a:endParaRPr>
                        </a:p>
                        <a:p>
                          <a:pPr/>
                          <a14:m>
                            <m:oMathPara xmlns:m="http://schemas.openxmlformats.org/officeDocument/2006/math">
                              <m:oMathParaPr>
                                <m:jc m:val="centerGroup"/>
                              </m:oMathParaPr>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𝑉𝑒𝑛</m:t>
                                </m:r>
                                <m:r>
                                  <a:rPr lang="es-EC" sz="1200" b="1" i="1" kern="1200">
                                    <a:solidFill>
                                      <a:schemeClr val="tx1"/>
                                    </a:solidFill>
                                    <a:effectLst/>
                                    <a:latin typeface="Cambria Math" panose="02040503050406030204" pitchFamily="18" charset="0"/>
                                    <a:ea typeface="+mn-ea"/>
                                    <a:cs typeface="+mn-cs"/>
                                  </a:rPr>
                                  <m:t>= 0.827∗</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𝑎𝑏𝑒𝑟𝑡𝑢𝑟𝑎𝑠</m:t>
                                    </m:r>
                                  </m:sub>
                                </m:sSub>
                                <m:r>
                                  <a:rPr lang="es-EC" sz="1200" b="1" i="1" kern="1200">
                                    <a:solidFill>
                                      <a:schemeClr val="tx1"/>
                                    </a:solidFill>
                                    <a:effectLst/>
                                    <a:latin typeface="Cambria Math" panose="02040503050406030204" pitchFamily="18" charset="0"/>
                                    <a:ea typeface="+mn-ea"/>
                                    <a:cs typeface="+mn-cs"/>
                                  </a:rPr>
                                  <m:t>∗ </m:t>
                                </m:r>
                                <m:sSup>
                                  <m:sSupPr>
                                    <m:ctrlPr>
                                      <a:rPr lang="es-ES" sz="1200" b="1" i="1" kern="1200">
                                        <a:solidFill>
                                          <a:schemeClr val="tx1"/>
                                        </a:solidFill>
                                        <a:effectLst/>
                                        <a:latin typeface="Cambria Math" panose="02040503050406030204" pitchFamily="18" charset="0"/>
                                        <a:ea typeface="+mn-ea"/>
                                        <a:cs typeface="+mn-cs"/>
                                      </a:rPr>
                                    </m:ctrlPr>
                                  </m:sSupPr>
                                  <m:e>
                                    <m:d>
                                      <m:dPr>
                                        <m:ctrlPr>
                                          <a:rPr lang="es-ES" sz="1200" b="1" i="1" kern="1200">
                                            <a:solidFill>
                                              <a:schemeClr val="tx1"/>
                                            </a:solidFill>
                                            <a:effectLst/>
                                            <a:latin typeface="Cambria Math" panose="02040503050406030204" pitchFamily="18" charset="0"/>
                                            <a:ea typeface="+mn-ea"/>
                                            <a:cs typeface="+mn-cs"/>
                                          </a:rPr>
                                        </m:ctrlPr>
                                      </m:dPr>
                                      <m:e>
                                        <m:r>
                                          <a:rPr lang="es-EC" sz="1200" b="1" i="1" kern="1200">
                                            <a:solidFill>
                                              <a:schemeClr val="tx1"/>
                                            </a:solidFill>
                                            <a:effectLst/>
                                            <a:latin typeface="Cambria Math" panose="02040503050406030204" pitchFamily="18" charset="0"/>
                                            <a:ea typeface="+mn-ea"/>
                                            <a:cs typeface="+mn-cs"/>
                                          </a:rPr>
                                          <m:t>𝛥</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𝑝</m:t>
                                            </m:r>
                                          </m:e>
                                          <m:sub>
                                            <m:r>
                                              <a:rPr lang="es-EC" sz="1200" b="1" i="1" kern="1200">
                                                <a:solidFill>
                                                  <a:schemeClr val="tx1"/>
                                                </a:solidFill>
                                                <a:effectLst/>
                                                <a:latin typeface="Cambria Math" panose="02040503050406030204" pitchFamily="18" charset="0"/>
                                                <a:ea typeface="+mn-ea"/>
                                                <a:cs typeface="+mn-cs"/>
                                              </a:rPr>
                                              <m:t>𝑝𝑟𝑒𝑠𝑖</m:t>
                                            </m:r>
                                            <m:r>
                                              <a:rPr lang="es-EC"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e>
                                    </m:d>
                                  </m:e>
                                  <m:sup>
                                    <m:r>
                                      <a:rPr lang="es-EC" sz="1200" b="1" i="1" kern="1200">
                                        <a:solidFill>
                                          <a:schemeClr val="tx1"/>
                                        </a:solidFill>
                                        <a:effectLst/>
                                        <a:latin typeface="Cambria Math" panose="02040503050406030204" pitchFamily="18" charset="0"/>
                                        <a:ea typeface="+mn-ea"/>
                                        <a:cs typeface="+mn-cs"/>
                                      </a:rPr>
                                      <m:t>1/2</m:t>
                                    </m:r>
                                  </m:sup>
                                </m:sSup>
                              </m:oMath>
                            </m:oMathPara>
                          </a14:m>
                          <a:endParaRPr lang="es-ES" sz="1200" b="0" baseline="0" dirty="0" smtClean="0">
                            <a:solidFill>
                              <a:schemeClr val="tx1"/>
                            </a:solidFill>
                          </a:endParaRPr>
                        </a:p>
                        <a:p>
                          <a:pPr algn="just"/>
                          <a:r>
                            <a:rPr lang="es-EC" sz="1200" b="0" kern="1200" dirty="0" smtClean="0">
                              <a:solidFill>
                                <a:schemeClr val="tx1"/>
                              </a:solidFill>
                              <a:effectLst/>
                              <a:latin typeface="+mn-lt"/>
                              <a:ea typeface="+mn-ea"/>
                              <a:cs typeface="+mn-cs"/>
                            </a:rPr>
                            <a:t>Donde</a:t>
                          </a:r>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pPr algn="just"/>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𝐴</m:t>
                                  </m:r>
                                </m:e>
                                <m:sub>
                                  <m:r>
                                    <a:rPr lang="es-EC" sz="1200" b="0" i="1" kern="1200">
                                      <a:solidFill>
                                        <a:schemeClr val="tx1"/>
                                      </a:solidFill>
                                      <a:effectLst/>
                                      <a:latin typeface="Cambria Math" panose="02040503050406030204" pitchFamily="18" charset="0"/>
                                      <a:ea typeface="+mn-ea"/>
                                      <a:cs typeface="+mn-cs"/>
                                    </a:rPr>
                                    <m:t>𝑎𝑏𝑒𝑟𝑡𝑢𝑟𝑎𝑠</m:t>
                                  </m:r>
                                  <m:r>
                                    <a:rPr lang="es-EC" sz="1200" b="0" i="1" kern="1200">
                                      <a:solidFill>
                                        <a:schemeClr val="tx1"/>
                                      </a:solidFill>
                                      <a:effectLst/>
                                      <a:latin typeface="Cambria Math" panose="02040503050406030204" pitchFamily="18" charset="0"/>
                                      <a:ea typeface="+mn-ea"/>
                                      <a:cs typeface="+mn-cs"/>
                                    </a:rPr>
                                    <m:t> </m:t>
                                  </m:r>
                                </m:sub>
                              </m:sSub>
                            </m:oMath>
                          </a14:m>
                          <a:r>
                            <a:rPr lang="es-EC" sz="1200" b="0" kern="1200" dirty="0">
                              <a:solidFill>
                                <a:schemeClr val="tx1"/>
                              </a:solidFill>
                              <a:effectLst/>
                              <a:latin typeface="+mn-lt"/>
                              <a:ea typeface="+mn-ea"/>
                              <a:cs typeface="+mn-cs"/>
                            </a:rPr>
                            <a:t>= Área en aberturas en techo ventanas y puerta,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2</m:t>
                                      </m:r>
                                    </m:sup>
                                  </m:sSup>
                                </m:e>
                              </m:d>
                              <m:r>
                                <a:rPr lang="es-EC" sz="1200" b="0" i="1" kern="1200">
                                  <a:solidFill>
                                    <a:schemeClr val="tx1"/>
                                  </a:solidFill>
                                  <a:effectLst/>
                                  <a:latin typeface="Cambria Math" panose="02040503050406030204" pitchFamily="18" charset="0"/>
                                  <a:ea typeface="+mn-ea"/>
                                  <a:cs typeface="+mn-cs"/>
                                </a:rPr>
                                <m:t>.</m:t>
                              </m:r>
                            </m:oMath>
                          </a14:m>
                          <a:endParaRPr lang="es-ES" sz="1200" b="0" kern="1200" dirty="0">
                            <a:solidFill>
                              <a:schemeClr val="tx1"/>
                            </a:solidFill>
                            <a:effectLst/>
                            <a:latin typeface="+mn-lt"/>
                            <a:ea typeface="+mn-ea"/>
                            <a:cs typeface="+mn-cs"/>
                          </a:endParaRPr>
                        </a:p>
                        <a:p>
                          <a:pPr algn="just"/>
                          <a:r>
                            <a:rPr lang="es-EC" sz="1200" b="0" kern="1200" dirty="0">
                              <a:solidFill>
                                <a:schemeClr val="tx1"/>
                              </a:solidFill>
                              <a:effectLst/>
                              <a:latin typeface="+mn-lt"/>
                              <a:ea typeface="+mn-ea"/>
                              <a:cs typeface="+mn-cs"/>
                            </a:rPr>
                            <a:t>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𝛥</m:t>
                              </m:r>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𝑝</m:t>
                                  </m:r>
                                </m:e>
                                <m:sub>
                                  <m:r>
                                    <a:rPr lang="es-EC" sz="1200" b="0" i="1" kern="1200">
                                      <a:solidFill>
                                        <a:schemeClr val="tx1"/>
                                      </a:solidFill>
                                      <a:effectLst/>
                                      <a:latin typeface="Cambria Math" panose="02040503050406030204" pitchFamily="18" charset="0"/>
                                      <a:ea typeface="+mn-ea"/>
                                      <a:cs typeface="+mn-cs"/>
                                    </a:rPr>
                                    <m:t>𝑝𝑟𝑒𝑠𝑖</m:t>
                                  </m:r>
                                  <m:r>
                                    <a:rPr lang="es-EC" sz="1200" b="0" i="1" kern="1200">
                                      <a:solidFill>
                                        <a:schemeClr val="tx1"/>
                                      </a:solidFill>
                                      <a:effectLst/>
                                      <a:latin typeface="Cambria Math" panose="02040503050406030204" pitchFamily="18" charset="0"/>
                                      <a:ea typeface="+mn-ea"/>
                                      <a:cs typeface="+mn-cs"/>
                                    </a:rPr>
                                    <m:t>ó</m:t>
                                  </m:r>
                                  <m:r>
                                    <a:rPr lang="es-EC" sz="1200" b="0" i="1" kern="1200">
                                      <a:solidFill>
                                        <a:schemeClr val="tx1"/>
                                      </a:solidFill>
                                      <a:effectLst/>
                                      <a:latin typeface="Cambria Math" panose="02040503050406030204" pitchFamily="18" charset="0"/>
                                      <a:ea typeface="+mn-ea"/>
                                      <a:cs typeface="+mn-cs"/>
                                    </a:rPr>
                                    <m:t>𝑛</m:t>
                                  </m:r>
                                </m:sub>
                              </m:sSub>
                            </m:oMath>
                          </a14:m>
                          <a:r>
                            <a:rPr lang="es-EC" sz="1200" b="0" kern="1200" dirty="0">
                              <a:solidFill>
                                <a:schemeClr val="tx1"/>
                              </a:solidFill>
                              <a:effectLst/>
                              <a:latin typeface="+mn-lt"/>
                              <a:ea typeface="+mn-ea"/>
                              <a:cs typeface="+mn-cs"/>
                            </a:rPr>
                            <a:t> = Diferencia de presión entre soplo de viento en sotavento y </a:t>
                          </a:r>
                          <a:r>
                            <a:rPr lang="es-EC" sz="1200" b="0" kern="1200" dirty="0" smtClean="0">
                              <a:solidFill>
                                <a:schemeClr val="tx1"/>
                              </a:solidFill>
                              <a:effectLst/>
                              <a:latin typeface="+mn-lt"/>
                              <a:ea typeface="+mn-ea"/>
                              <a:cs typeface="+mn-cs"/>
                            </a:rPr>
                            <a:t>barlovento.</a:t>
                          </a:r>
                        </a:p>
                        <a:p>
                          <a:pPr algn="just"/>
                          <a:endParaRPr lang="es-EC" sz="1200" b="0" kern="1200" dirty="0" smtClean="0">
                            <a:solidFill>
                              <a:schemeClr val="tx1"/>
                            </a:solidFill>
                            <a:effectLst/>
                            <a:latin typeface="+mn-lt"/>
                            <a:ea typeface="+mn-ea"/>
                            <a:cs typeface="+mn-cs"/>
                          </a:endParaRPr>
                        </a:p>
                        <a:p>
                          <a:pPr algn="just"/>
                          <a:r>
                            <a:rPr lang="es-EC" sz="1200" b="0" kern="1200" dirty="0" smtClean="0">
                              <a:solidFill>
                                <a:schemeClr val="tx1"/>
                              </a:solidFill>
                              <a:effectLst/>
                              <a:latin typeface="+mn-lt"/>
                              <a:ea typeface="+mn-ea"/>
                              <a:cs typeface="+mn-cs"/>
                            </a:rPr>
                            <a:t>Cálculo de </a:t>
                          </a:r>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𝜟</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𝒑</m:t>
                                  </m:r>
                                </m:e>
                                <m:sub>
                                  <m:r>
                                    <a:rPr lang="es-EC" sz="1200" b="1" i="1" kern="1200">
                                      <a:solidFill>
                                        <a:schemeClr val="tx1"/>
                                      </a:solidFill>
                                      <a:effectLst/>
                                      <a:latin typeface="Cambria Math" panose="02040503050406030204" pitchFamily="18" charset="0"/>
                                      <a:ea typeface="+mn-ea"/>
                                      <a:cs typeface="+mn-cs"/>
                                    </a:rPr>
                                    <m:t>𝒑𝒓𝒆𝒔𝒊</m:t>
                                  </m:r>
                                  <m:r>
                                    <a:rPr lang="es-EC"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𝒏</m:t>
                                  </m:r>
                                </m:sub>
                              </m:sSub>
                            </m:oMath>
                          </a14:m>
                          <a:r>
                            <a:rPr lang="es-EC" sz="1200" b="0" kern="1200" dirty="0" smtClean="0">
                              <a:solidFill>
                                <a:schemeClr val="tx1"/>
                              </a:solidFill>
                              <a:effectLst/>
                              <a:latin typeface="+mn-lt"/>
                              <a:ea typeface="+mn-ea"/>
                              <a:cs typeface="+mn-cs"/>
                            </a:rPr>
                            <a:t>:</a:t>
                          </a:r>
                        </a:p>
                        <a:p>
                          <a:pPr algn="just"/>
                          <a14:m>
                            <m:oMathPara xmlns:m="http://schemas.openxmlformats.org/officeDocument/2006/math">
                              <m:oMathParaPr>
                                <m:jc m:val="centerGroup"/>
                              </m:oMathParaPr>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𝛥</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𝑝</m:t>
                                    </m:r>
                                  </m:e>
                                  <m:sub>
                                    <m:r>
                                      <a:rPr lang="es-EC" sz="1200" b="1" i="1" kern="1200">
                                        <a:solidFill>
                                          <a:schemeClr val="tx1"/>
                                        </a:solidFill>
                                        <a:effectLst/>
                                        <a:latin typeface="Cambria Math" panose="02040503050406030204" pitchFamily="18" charset="0"/>
                                        <a:ea typeface="+mn-ea"/>
                                        <a:cs typeface="+mn-cs"/>
                                      </a:rPr>
                                      <m:t>𝑝𝑟𝑒𝑠𝑖</m:t>
                                    </m:r>
                                    <m:r>
                                      <a:rPr lang="es-EC"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𝑆𝑜𝑡</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𝐵𝑎𝑟𝑙𝑣</m:t>
                                </m:r>
                                <m:r>
                                  <a:rPr lang="es-EC" sz="1200" b="1" i="1" kern="1200">
                                    <a:solidFill>
                                      <a:schemeClr val="tx1"/>
                                    </a:solidFill>
                                    <a:effectLst/>
                                    <a:latin typeface="Cambria Math" panose="02040503050406030204" pitchFamily="18" charset="0"/>
                                    <a:ea typeface="+mn-ea"/>
                                    <a:cs typeface="+mn-cs"/>
                                  </a:rPr>
                                  <m:t>)</m:t>
                                </m:r>
                              </m:oMath>
                            </m:oMathPara>
                          </a14:m>
                          <a:endParaRPr lang="es-EC" sz="1200" b="0" kern="1200" dirty="0" smtClean="0">
                            <a:solidFill>
                              <a:schemeClr val="tx1"/>
                            </a:solidFill>
                            <a:effectLst/>
                            <a:latin typeface="+mn-lt"/>
                            <a:ea typeface="+mn-ea"/>
                            <a:cs typeface="+mn-cs"/>
                          </a:endParaRPr>
                        </a:p>
                        <a:p>
                          <a:endParaRPr lang="es-ES" sz="1200" b="0" baseline="0" dirty="0" smtClean="0">
                            <a:solidFill>
                              <a:schemeClr val="tx1"/>
                            </a:solidFill>
                          </a:endParaRPr>
                        </a:p>
                        <a:p>
                          <a:pPr algn="just"/>
                          <a14:m>
                            <m:oMathPara xmlns:m="http://schemas.openxmlformats.org/officeDocument/2006/math">
                              <m:oMathParaPr>
                                <m:jc m:val="left"/>
                              </m:oMathParaPr>
                              <m:oMath xmlns:m="http://schemas.openxmlformats.org/officeDocument/2006/math">
                                <m:r>
                                  <a:rPr lang="es-EC" sz="1200" b="0" i="1" kern="1200" smtClean="0">
                                    <a:solidFill>
                                      <a:schemeClr val="tx1"/>
                                    </a:solidFill>
                                    <a:effectLst/>
                                    <a:latin typeface="Cambria Math" panose="02040503050406030204" pitchFamily="18" charset="0"/>
                                    <a:ea typeface="+mn-ea"/>
                                    <a:cs typeface="+mn-cs"/>
                                  </a:rPr>
                                  <m:t>𝑆𝑜𝑡</m:t>
                                </m:r>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𝐶𝑆</m:t>
                                </m:r>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𝑝𝑤</m:t>
                                </m:r>
                              </m:oMath>
                            </m:oMathPara>
                          </a14:m>
                          <a:endParaRPr lang="es-ES"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r>
                                  <a:rPr lang="es-EC" sz="1200" b="0" i="1" kern="1200">
                                    <a:solidFill>
                                      <a:schemeClr val="tx1"/>
                                    </a:solidFill>
                                    <a:effectLst/>
                                    <a:latin typeface="Cambria Math" panose="02040503050406030204" pitchFamily="18" charset="0"/>
                                    <a:ea typeface="+mn-ea"/>
                                    <a:cs typeface="+mn-cs"/>
                                  </a:rPr>
                                  <m:t>𝐵𝑎𝑟𝑙𝑣</m:t>
                                </m:r>
                                <m:r>
                                  <a:rPr lang="es-EC" sz="1200" b="0" i="1" kern="1200">
                                    <a:solidFill>
                                      <a:schemeClr val="tx1"/>
                                    </a:solidFill>
                                    <a:effectLst/>
                                    <a:latin typeface="Cambria Math" panose="02040503050406030204" pitchFamily="18" charset="0"/>
                                    <a:ea typeface="+mn-ea"/>
                                    <a:cs typeface="+mn-cs"/>
                                  </a:rPr>
                                  <m:t>= </m:t>
                                </m:r>
                                <m:r>
                                  <a:rPr lang="es-EC" sz="1200" b="0" i="1" kern="1200">
                                    <a:solidFill>
                                      <a:schemeClr val="tx1"/>
                                    </a:solidFill>
                                    <a:effectLst/>
                                    <a:latin typeface="Cambria Math" panose="02040503050406030204" pitchFamily="18" charset="0"/>
                                    <a:ea typeface="+mn-ea"/>
                                    <a:cs typeface="+mn-cs"/>
                                  </a:rPr>
                                  <m:t>𝐶𝐵</m:t>
                                </m:r>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𝑝𝑤</m:t>
                                </m:r>
                              </m:oMath>
                            </m:oMathPara>
                          </a14:m>
                          <a:endParaRPr lang="es-ES" sz="1200" b="0" kern="1200" dirty="0">
                            <a:solidFill>
                              <a:schemeClr val="tx1"/>
                            </a:solidFill>
                            <a:effectLst/>
                            <a:latin typeface="+mn-lt"/>
                            <a:ea typeface="+mn-ea"/>
                            <a:cs typeface="+mn-cs"/>
                          </a:endParaRPr>
                        </a:p>
                        <a:p>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ea typeface="+mn-ea"/>
                              <a:cs typeface="+mn-cs"/>
                            </a:rPr>
                            <a:t>CS = 0.5; pueden presentarse presiones entre 0.5 y 1. Se toma el valor mínimo de 0.5 por ser una vivienda de planta baja. </a:t>
                          </a:r>
                        </a:p>
                        <a:p>
                          <a:pPr algn="just"/>
                          <a:endParaRPr lang="es-ES" sz="1200" b="0" kern="1200" dirty="0" smtClean="0">
                            <a:solidFill>
                              <a:schemeClr val="tx1"/>
                            </a:solidFill>
                            <a:effectLst/>
                            <a:latin typeface="+mn-lt"/>
                            <a:ea typeface="+mn-ea"/>
                            <a:cs typeface="+mn-cs"/>
                          </a:endParaRPr>
                        </a:p>
                        <a:p>
                          <a:pPr algn="just"/>
                          <a:r>
                            <a:rPr lang="es-ES" sz="1200" b="0" kern="1200" dirty="0" smtClean="0">
                              <a:solidFill>
                                <a:schemeClr val="tx1"/>
                              </a:solidFill>
                              <a:effectLst/>
                              <a:latin typeface="+mn-lt"/>
                              <a:ea typeface="+mn-ea"/>
                              <a:cs typeface="+mn-cs"/>
                            </a:rPr>
                            <a:t>CB = -0.4; pueden presentarse presiones entre -0.3 y -0.4.</a:t>
                          </a:r>
                          <a:r>
                            <a:rPr lang="es-ES" sz="1200" b="0" kern="1200" baseline="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Se toma el valor máximo debido a que la vivienda se encuentra ubicada en zona de presencia de vientos constantes.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S" sz="1200" b="0" i="1" kern="1200" smtClean="0">
                                  <a:solidFill>
                                    <a:schemeClr val="tx1"/>
                                  </a:solidFill>
                                  <a:effectLst/>
                                  <a:latin typeface="Cambria Math" panose="02040503050406030204" pitchFamily="18" charset="0"/>
                                  <a:ea typeface="+mn-ea"/>
                                  <a:cs typeface="+mn-cs"/>
                                </a:rPr>
                                <m:t>𝑝𝑤</m:t>
                              </m:r>
                              <m:r>
                                <a:rPr lang="en-US" sz="1200" b="0" i="1" kern="1200">
                                  <a:solidFill>
                                    <a:schemeClr val="tx1"/>
                                  </a:solidFill>
                                  <a:effectLst/>
                                  <a:latin typeface="Cambria Math" panose="02040503050406030204" pitchFamily="18" charset="0"/>
                                  <a:ea typeface="+mn-ea"/>
                                  <a:cs typeface="+mn-cs"/>
                                </a:rPr>
                                <m:t>=</m:t>
                              </m:r>
                              <m:f>
                                <m:fPr>
                                  <m:ctrlPr>
                                    <a:rPr lang="es-E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m:t>
                              </m:r>
                              <m:sSub>
                                <m:sSubPr>
                                  <m:ctrlPr>
                                    <a:rPr lang="es-ES" sz="1200" b="0" i="1" kern="1200">
                                      <a:solidFill>
                                        <a:schemeClr val="tx1"/>
                                      </a:solidFill>
                                      <a:effectLst/>
                                      <a:latin typeface="Cambria Math" panose="02040503050406030204" pitchFamily="18" charset="0"/>
                                      <a:ea typeface="+mn-ea"/>
                                      <a:cs typeface="+mn-cs"/>
                                    </a:rPr>
                                  </m:ctrlPr>
                                </m:sSubPr>
                                <m:e>
                                  <m:r>
                                    <a:rPr lang="es-ES" sz="1200" b="0" i="1" kern="1200">
                                      <a:solidFill>
                                        <a:schemeClr val="tx1"/>
                                      </a:solidFill>
                                      <a:effectLst/>
                                      <a:latin typeface="Cambria Math" panose="02040503050406030204" pitchFamily="18" charset="0"/>
                                      <a:ea typeface="+mn-ea"/>
                                      <a:cs typeface="+mn-cs"/>
                                    </a:rPr>
                                    <m:t>𝜌</m:t>
                                  </m:r>
                                </m:e>
                                <m:sub>
                                  <m:r>
                                    <a:rPr lang="es-ES" sz="1200" b="0" i="1" kern="1200">
                                      <a:solidFill>
                                        <a:schemeClr val="tx1"/>
                                      </a:solidFill>
                                      <a:effectLst/>
                                      <a:latin typeface="Cambria Math" panose="02040503050406030204" pitchFamily="18" charset="0"/>
                                      <a:ea typeface="+mn-ea"/>
                                      <a:cs typeface="+mn-cs"/>
                                    </a:rPr>
                                    <m:t>𝑎𝑖𝑟𝑒</m:t>
                                  </m:r>
                                </m:sub>
                              </m:sSub>
                              <m:r>
                                <a:rPr lang="en-US" sz="1200" b="0" i="1" kern="1200">
                                  <a:solidFill>
                                    <a:schemeClr val="tx1"/>
                                  </a:solidFill>
                                  <a:effectLst/>
                                  <a:latin typeface="Cambria Math" panose="02040503050406030204" pitchFamily="18" charset="0"/>
                                  <a:ea typeface="+mn-ea"/>
                                  <a:cs typeface="+mn-cs"/>
                                </a:rPr>
                                <m:t>∗ </m:t>
                              </m:r>
                              <m:sSup>
                                <m:sSupPr>
                                  <m:ctrlPr>
                                    <a:rPr lang="es-ES" sz="1200" b="0" i="1" kern="1200">
                                      <a:solidFill>
                                        <a:schemeClr val="tx1"/>
                                      </a:solidFill>
                                      <a:effectLst/>
                                      <a:latin typeface="Cambria Math" panose="02040503050406030204" pitchFamily="18" charset="0"/>
                                      <a:ea typeface="+mn-ea"/>
                                      <a:cs typeface="+mn-cs"/>
                                    </a:rPr>
                                  </m:ctrlPr>
                                </m:sSupPr>
                                <m:e>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𝑣</m:t>
                                      </m:r>
                                    </m:e>
                                    <m:sub>
                                      <m:r>
                                        <a:rPr lang="es-EC" sz="1200" b="0" i="1" kern="1200">
                                          <a:solidFill>
                                            <a:schemeClr val="tx1"/>
                                          </a:solidFill>
                                          <a:effectLst/>
                                          <a:latin typeface="Cambria Math" panose="02040503050406030204" pitchFamily="18" charset="0"/>
                                          <a:ea typeface="+mn-ea"/>
                                          <a:cs typeface="+mn-cs"/>
                                        </a:rPr>
                                        <m:t>𝑣𝑖𝑒𝑛𝑡𝑜</m:t>
                                      </m:r>
                                    </m:sub>
                                  </m:sSub>
                                </m:e>
                                <m:sup>
                                  <m:r>
                                    <a:rPr lang="en-US" sz="1200" b="0" i="1" kern="1200">
                                      <a:solidFill>
                                        <a:schemeClr val="tx1"/>
                                      </a:solidFill>
                                      <a:effectLst/>
                                      <a:latin typeface="Cambria Math" panose="02040503050406030204" pitchFamily="18" charset="0"/>
                                      <a:ea typeface="+mn-ea"/>
                                      <a:cs typeface="+mn-cs"/>
                                    </a:rPr>
                                    <m:t>2</m:t>
                                  </m:r>
                                </m:sup>
                              </m:sSup>
                            </m:oMath>
                          </a14:m>
                          <a:r>
                            <a:rPr lang="en-US" sz="1200" b="0" kern="1200" dirty="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presión</a:t>
                          </a:r>
                          <a:r>
                            <a:rPr lang="es-ES" sz="1200" b="0" kern="1200" baseline="0" dirty="0" smtClean="0">
                              <a:solidFill>
                                <a:schemeClr val="tx1"/>
                              </a:solidFill>
                              <a:effectLst/>
                              <a:latin typeface="+mn-lt"/>
                              <a:ea typeface="+mn-ea"/>
                              <a:cs typeface="+mn-cs"/>
                            </a:rPr>
                            <a:t> dinámica del viento, en [</a:t>
                          </a:r>
                          <a:r>
                            <a:rPr lang="es-ES" sz="1200" b="0" kern="1200" baseline="0" dirty="0" err="1" smtClean="0">
                              <a:solidFill>
                                <a:schemeClr val="tx1"/>
                              </a:solidFill>
                              <a:effectLst/>
                              <a:latin typeface="+mn-lt"/>
                              <a:ea typeface="+mn-ea"/>
                              <a:cs typeface="+mn-cs"/>
                            </a:rPr>
                            <a:t>Pa</a:t>
                          </a:r>
                          <a:r>
                            <a:rPr lang="es-ES" sz="1200" b="0" kern="1200" baseline="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0" kern="1200" baseline="0" dirty="0" smtClean="0">
                            <a:solidFill>
                              <a:schemeClr val="tx1"/>
                            </a:solidFill>
                            <a:effectLst/>
                            <a:latin typeface="+mn-lt"/>
                            <a:ea typeface="+mn-ea"/>
                            <a:cs typeface="+mn-cs"/>
                          </a:endParaRPr>
                        </a:p>
                        <a:p>
                          <a:pPr algn="ctr"/>
                          <a14:m>
                            <m:oMath xmlns:m="http://schemas.openxmlformats.org/officeDocument/2006/math">
                              <m:r>
                                <a:rPr lang="es-ES" sz="1200" b="1" i="1" kern="1200" smtClean="0">
                                  <a:solidFill>
                                    <a:schemeClr val="tx1"/>
                                  </a:solidFill>
                                  <a:effectLst/>
                                  <a:latin typeface="Cambria Math" panose="02040503050406030204" pitchFamily="18" charset="0"/>
                                  <a:ea typeface="+mn-ea"/>
                                  <a:cs typeface="+mn-cs"/>
                                </a:rPr>
                                <m:t>𝑝𝑤</m:t>
                              </m:r>
                              <m:r>
                                <a:rPr lang="en-US" sz="1200" b="1" i="1" kern="1200">
                                  <a:solidFill>
                                    <a:schemeClr val="tx1"/>
                                  </a:solidFill>
                                  <a:effectLst/>
                                  <a:latin typeface="Cambria Math" panose="02040503050406030204" pitchFamily="18" charset="0"/>
                                  <a:ea typeface="+mn-ea"/>
                                  <a:cs typeface="+mn-cs"/>
                                </a:rPr>
                                <m:t>=</m:t>
                              </m:r>
                              <m:f>
                                <m:fPr>
                                  <m:ctrlPr>
                                    <a:rPr lang="es-E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1</m:t>
                                  </m:r>
                                </m:num>
                                <m:den>
                                  <m:r>
                                    <a:rPr lang="en-US" sz="1200" b="1" i="1" kern="1200">
                                      <a:solidFill>
                                        <a:schemeClr val="tx1"/>
                                      </a:solidFill>
                                      <a:effectLst/>
                                      <a:latin typeface="Cambria Math" panose="02040503050406030204" pitchFamily="18" charset="0"/>
                                      <a:ea typeface="+mn-ea"/>
                                      <a:cs typeface="+mn-cs"/>
                                    </a:rPr>
                                    <m:t>2</m:t>
                                  </m:r>
                                </m:den>
                              </m:f>
                              <m:r>
                                <a:rPr lang="en-US" sz="1200" b="1" i="1" kern="1200">
                                  <a:solidFill>
                                    <a:schemeClr val="tx1"/>
                                  </a:solidFill>
                                  <a:effectLst/>
                                  <a:latin typeface="Cambria Math" panose="02040503050406030204" pitchFamily="18" charset="0"/>
                                  <a:ea typeface="+mn-ea"/>
                                  <a:cs typeface="+mn-cs"/>
                                </a:rPr>
                                <m:t>∗</m:t>
                              </m:r>
                              <m:sSub>
                                <m:sSubPr>
                                  <m:ctrlPr>
                                    <a:rPr lang="es-ES" sz="1200" b="1" i="1" kern="1200">
                                      <a:solidFill>
                                        <a:schemeClr val="tx1"/>
                                      </a:solidFill>
                                      <a:effectLst/>
                                      <a:latin typeface="Cambria Math" panose="02040503050406030204" pitchFamily="18" charset="0"/>
                                      <a:ea typeface="+mn-ea"/>
                                      <a:cs typeface="+mn-cs"/>
                                    </a:rPr>
                                  </m:ctrlPr>
                                </m:sSubPr>
                                <m:e>
                                  <m:r>
                                    <a:rPr lang="es-ES" sz="1200" b="1" i="1" kern="1200">
                                      <a:solidFill>
                                        <a:schemeClr val="tx1"/>
                                      </a:solidFill>
                                      <a:effectLst/>
                                      <a:latin typeface="Cambria Math" panose="02040503050406030204" pitchFamily="18" charset="0"/>
                                      <a:ea typeface="+mn-ea"/>
                                      <a:cs typeface="+mn-cs"/>
                                    </a:rPr>
                                    <m:t>𝜌</m:t>
                                  </m:r>
                                </m:e>
                                <m:sub>
                                  <m:r>
                                    <a:rPr lang="es-ES" sz="1200" b="1" i="1" kern="1200">
                                      <a:solidFill>
                                        <a:schemeClr val="tx1"/>
                                      </a:solidFill>
                                      <a:effectLst/>
                                      <a:latin typeface="Cambria Math" panose="02040503050406030204" pitchFamily="18" charset="0"/>
                                      <a:ea typeface="+mn-ea"/>
                                      <a:cs typeface="+mn-cs"/>
                                    </a:rPr>
                                    <m:t>𝑎𝑖𝑟𝑒</m:t>
                                  </m:r>
                                </m:sub>
                              </m:sSub>
                              <m:r>
                                <a:rPr lang="en-US" sz="1200" b="1" i="1" kern="1200">
                                  <a:solidFill>
                                    <a:schemeClr val="tx1"/>
                                  </a:solidFill>
                                  <a:effectLst/>
                                  <a:latin typeface="Cambria Math" panose="02040503050406030204" pitchFamily="18" charset="0"/>
                                  <a:ea typeface="+mn-ea"/>
                                  <a:cs typeface="+mn-cs"/>
                                </a:rPr>
                                <m:t>∗ </m:t>
                              </m:r>
                              <m:sSup>
                                <m:sSupPr>
                                  <m:ctrlPr>
                                    <a:rPr lang="es-ES" sz="1200" b="1" i="1" kern="1200">
                                      <a:solidFill>
                                        <a:schemeClr val="tx1"/>
                                      </a:solidFill>
                                      <a:effectLst/>
                                      <a:latin typeface="Cambria Math" panose="02040503050406030204" pitchFamily="18" charset="0"/>
                                      <a:ea typeface="+mn-ea"/>
                                      <a:cs typeface="+mn-cs"/>
                                    </a:rPr>
                                  </m:ctrlPr>
                                </m:sSupPr>
                                <m:e>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𝑣</m:t>
                                      </m:r>
                                    </m:e>
                                    <m:sub>
                                      <m:r>
                                        <a:rPr lang="es-EC" sz="1200" b="1" i="1" kern="1200">
                                          <a:solidFill>
                                            <a:schemeClr val="tx1"/>
                                          </a:solidFill>
                                          <a:effectLst/>
                                          <a:latin typeface="Cambria Math" panose="02040503050406030204" pitchFamily="18" charset="0"/>
                                          <a:ea typeface="+mn-ea"/>
                                          <a:cs typeface="+mn-cs"/>
                                        </a:rPr>
                                        <m:t>𝑣𝑖𝑒𝑛𝑡𝑜</m:t>
                                      </m:r>
                                    </m:sub>
                                  </m:sSub>
                                </m:e>
                                <m:sup>
                                  <m:r>
                                    <a:rPr lang="en-US" sz="1200" b="1" i="1" kern="1200">
                                      <a:solidFill>
                                        <a:schemeClr val="tx1"/>
                                      </a:solidFill>
                                      <a:effectLst/>
                                      <a:latin typeface="Cambria Math" panose="02040503050406030204" pitchFamily="18" charset="0"/>
                                      <a:ea typeface="+mn-ea"/>
                                      <a:cs typeface="+mn-cs"/>
                                    </a:rPr>
                                    <m:t>2</m:t>
                                  </m:r>
                                </m:sup>
                              </m:sSup>
                            </m:oMath>
                          </a14:m>
                          <a:r>
                            <a:rPr lang="en-US"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pPr algn="ctr"/>
                          <a14:m>
                            <m:oMathPara xmlns:m="http://schemas.openxmlformats.org/officeDocument/2006/math">
                              <m:oMathParaPr>
                                <m:jc m:val="centerGroup"/>
                              </m:oMathParaPr>
                              <m:oMath xmlns:m="http://schemas.openxmlformats.org/officeDocument/2006/math">
                                <m:r>
                                  <a:rPr lang="es-ES" sz="1200" b="1" i="1" kern="1200">
                                    <a:solidFill>
                                      <a:schemeClr val="tx1"/>
                                    </a:solidFill>
                                    <a:effectLst/>
                                    <a:latin typeface="Cambria Math" panose="02040503050406030204" pitchFamily="18" charset="0"/>
                                    <a:ea typeface="+mn-ea"/>
                                    <a:cs typeface="+mn-cs"/>
                                  </a:rPr>
                                  <m:t>𝑝𝑤</m:t>
                                </m:r>
                                <m:r>
                                  <a:rPr lang="es-ES" sz="1200" b="1" i="1" kern="1200">
                                    <a:solidFill>
                                      <a:schemeClr val="tx1"/>
                                    </a:solidFill>
                                    <a:effectLst/>
                                    <a:latin typeface="Cambria Math" panose="02040503050406030204" pitchFamily="18" charset="0"/>
                                    <a:ea typeface="+mn-ea"/>
                                    <a:cs typeface="+mn-cs"/>
                                  </a:rPr>
                                  <m:t>=</m:t>
                                </m:r>
                                <m:f>
                                  <m:fPr>
                                    <m:ctrlPr>
                                      <a:rPr lang="es-ES" sz="1200" b="1" i="1" kern="1200">
                                        <a:solidFill>
                                          <a:schemeClr val="tx1"/>
                                        </a:solidFill>
                                        <a:effectLst/>
                                        <a:latin typeface="Cambria Math" panose="02040503050406030204" pitchFamily="18" charset="0"/>
                                        <a:ea typeface="+mn-ea"/>
                                        <a:cs typeface="+mn-cs"/>
                                      </a:rPr>
                                    </m:ctrlPr>
                                  </m:fPr>
                                  <m:num>
                                    <m:r>
                                      <a:rPr lang="es-ES" sz="1200" b="1" i="1" kern="1200">
                                        <a:solidFill>
                                          <a:schemeClr val="tx1"/>
                                        </a:solidFill>
                                        <a:effectLst/>
                                        <a:latin typeface="Cambria Math" panose="02040503050406030204" pitchFamily="18" charset="0"/>
                                        <a:ea typeface="+mn-ea"/>
                                        <a:cs typeface="+mn-cs"/>
                                      </a:rPr>
                                      <m:t>1</m:t>
                                    </m:r>
                                  </m:num>
                                  <m:den>
                                    <m:r>
                                      <a:rPr lang="es-ES" sz="1200" b="1" i="1" kern="1200">
                                        <a:solidFill>
                                          <a:schemeClr val="tx1"/>
                                        </a:solidFill>
                                        <a:effectLst/>
                                        <a:latin typeface="Cambria Math" panose="02040503050406030204" pitchFamily="18" charset="0"/>
                                        <a:ea typeface="+mn-ea"/>
                                        <a:cs typeface="+mn-cs"/>
                                      </a:rPr>
                                      <m:t>2</m:t>
                                    </m:r>
                                  </m:den>
                                </m:f>
                                <m:r>
                                  <a:rPr lang="es-ES" sz="1200" b="1" i="1" kern="1200">
                                    <a:solidFill>
                                      <a:schemeClr val="tx1"/>
                                    </a:solidFill>
                                    <a:effectLst/>
                                    <a:latin typeface="Cambria Math" panose="02040503050406030204" pitchFamily="18" charset="0"/>
                                    <a:ea typeface="+mn-ea"/>
                                    <a:cs typeface="+mn-cs"/>
                                  </a:rPr>
                                  <m:t>∗1.1</m:t>
                                </m:r>
                                <m:r>
                                  <a:rPr lang="es-ES" sz="1200" b="1" i="1" kern="1200" smtClean="0">
                                    <a:solidFill>
                                      <a:schemeClr val="tx1"/>
                                    </a:solidFill>
                                    <a:effectLst/>
                                    <a:latin typeface="Cambria Math" panose="02040503050406030204" pitchFamily="18" charset="0"/>
                                    <a:ea typeface="+mn-ea"/>
                                    <a:cs typeface="+mn-cs"/>
                                  </a:rPr>
                                  <m:t>𝟖</m:t>
                                </m:r>
                                <m:f>
                                  <m:fPr>
                                    <m:ctrlPr>
                                      <a:rPr lang="es-ES" sz="1200" b="1" i="1" kern="1200">
                                        <a:solidFill>
                                          <a:schemeClr val="tx1"/>
                                        </a:solidFill>
                                        <a:effectLst/>
                                        <a:latin typeface="Cambria Math" panose="02040503050406030204" pitchFamily="18" charset="0"/>
                                        <a:ea typeface="+mn-ea"/>
                                        <a:cs typeface="+mn-cs"/>
                                      </a:rPr>
                                    </m:ctrlPr>
                                  </m:fPr>
                                  <m:num>
                                    <m:r>
                                      <a:rPr lang="es-ES" sz="1200" b="1" i="1" kern="1200">
                                        <a:solidFill>
                                          <a:schemeClr val="tx1"/>
                                        </a:solidFill>
                                        <a:effectLst/>
                                        <a:latin typeface="Cambria Math" panose="02040503050406030204" pitchFamily="18" charset="0"/>
                                        <a:ea typeface="+mn-ea"/>
                                        <a:cs typeface="+mn-cs"/>
                                      </a:rPr>
                                      <m:t>𝑘𝑔</m:t>
                                    </m:r>
                                  </m:num>
                                  <m:den>
                                    <m:sSup>
                                      <m:sSupPr>
                                        <m:ctrlPr>
                                          <a:rPr lang="es-ES" sz="1200" b="1" i="1" kern="1200">
                                            <a:solidFill>
                                              <a:schemeClr val="tx1"/>
                                            </a:solidFill>
                                            <a:effectLst/>
                                            <a:latin typeface="Cambria Math" panose="02040503050406030204" pitchFamily="18" charset="0"/>
                                            <a:ea typeface="+mn-ea"/>
                                            <a:cs typeface="+mn-cs"/>
                                          </a:rPr>
                                        </m:ctrlPr>
                                      </m:sSupPr>
                                      <m:e>
                                        <m:r>
                                          <a:rPr lang="es-ES" sz="1200" b="1" i="1" kern="1200">
                                            <a:solidFill>
                                              <a:schemeClr val="tx1"/>
                                            </a:solidFill>
                                            <a:effectLst/>
                                            <a:latin typeface="Cambria Math" panose="02040503050406030204" pitchFamily="18" charset="0"/>
                                            <a:ea typeface="+mn-ea"/>
                                            <a:cs typeface="+mn-cs"/>
                                          </a:rPr>
                                          <m:t>𝑚</m:t>
                                        </m:r>
                                      </m:e>
                                      <m:sup>
                                        <m:r>
                                          <a:rPr lang="es-ES" sz="1200" b="1" i="1" kern="1200">
                                            <a:solidFill>
                                              <a:schemeClr val="tx1"/>
                                            </a:solidFill>
                                            <a:effectLst/>
                                            <a:latin typeface="Cambria Math" panose="02040503050406030204" pitchFamily="18" charset="0"/>
                                            <a:ea typeface="+mn-ea"/>
                                            <a:cs typeface="+mn-cs"/>
                                          </a:rPr>
                                          <m:t>3</m:t>
                                        </m:r>
                                      </m:sup>
                                    </m:sSup>
                                  </m:den>
                                </m:f>
                                <m:r>
                                  <a:rPr lang="es-ES" sz="1200" b="1" i="1" kern="1200">
                                    <a:solidFill>
                                      <a:schemeClr val="tx1"/>
                                    </a:solidFill>
                                    <a:effectLst/>
                                    <a:latin typeface="Cambria Math" panose="02040503050406030204" pitchFamily="18" charset="0"/>
                                    <a:ea typeface="+mn-ea"/>
                                    <a:cs typeface="+mn-cs"/>
                                  </a:rPr>
                                  <m:t>∗ </m:t>
                                </m:r>
                                <m:sSup>
                                  <m:sSupPr>
                                    <m:ctrlPr>
                                      <a:rPr lang="es-ES" sz="1200" b="1" i="1" kern="1200">
                                        <a:solidFill>
                                          <a:schemeClr val="tx1"/>
                                        </a:solidFill>
                                        <a:effectLst/>
                                        <a:latin typeface="Cambria Math" panose="02040503050406030204" pitchFamily="18" charset="0"/>
                                        <a:ea typeface="+mn-ea"/>
                                        <a:cs typeface="+mn-cs"/>
                                      </a:rPr>
                                    </m:ctrlPr>
                                  </m:sSupPr>
                                  <m:e>
                                    <m:d>
                                      <m:dPr>
                                        <m:ctrlPr>
                                          <a:rPr lang="es-ES" sz="1200" b="1" i="1" kern="1200">
                                            <a:solidFill>
                                              <a:schemeClr val="tx1"/>
                                            </a:solidFill>
                                            <a:effectLst/>
                                            <a:latin typeface="Cambria Math" panose="02040503050406030204" pitchFamily="18" charset="0"/>
                                            <a:ea typeface="+mn-ea"/>
                                            <a:cs typeface="+mn-cs"/>
                                          </a:rPr>
                                        </m:ctrlPr>
                                      </m:dPr>
                                      <m:e>
                                        <m:r>
                                          <a:rPr lang="es-ES" sz="1200" b="1" i="1" kern="1200">
                                            <a:solidFill>
                                              <a:schemeClr val="tx1"/>
                                            </a:solidFill>
                                            <a:effectLst/>
                                            <a:latin typeface="Cambria Math" panose="02040503050406030204" pitchFamily="18" charset="0"/>
                                            <a:ea typeface="+mn-ea"/>
                                            <a:cs typeface="+mn-cs"/>
                                          </a:rPr>
                                          <m:t>1.1</m:t>
                                        </m:r>
                                        <m:f>
                                          <m:fPr>
                                            <m:ctrlPr>
                                              <a:rPr lang="es-ES" sz="1200" b="1" i="1" kern="1200">
                                                <a:solidFill>
                                                  <a:schemeClr val="tx1"/>
                                                </a:solidFill>
                                                <a:effectLst/>
                                                <a:latin typeface="Cambria Math" panose="02040503050406030204" pitchFamily="18" charset="0"/>
                                                <a:ea typeface="+mn-ea"/>
                                                <a:cs typeface="+mn-cs"/>
                                              </a:rPr>
                                            </m:ctrlPr>
                                          </m:fPr>
                                          <m:num>
                                            <m:r>
                                              <a:rPr lang="es-ES" sz="1200" b="1" i="1" kern="1200">
                                                <a:solidFill>
                                                  <a:schemeClr val="tx1"/>
                                                </a:solidFill>
                                                <a:effectLst/>
                                                <a:latin typeface="Cambria Math" panose="02040503050406030204" pitchFamily="18" charset="0"/>
                                                <a:ea typeface="+mn-ea"/>
                                                <a:cs typeface="+mn-cs"/>
                                              </a:rPr>
                                              <m:t>𝑚</m:t>
                                            </m:r>
                                          </m:num>
                                          <m:den>
                                            <m:r>
                                              <a:rPr lang="es-ES" sz="1200" b="1" i="1" kern="1200">
                                                <a:solidFill>
                                                  <a:schemeClr val="tx1"/>
                                                </a:solidFill>
                                                <a:effectLst/>
                                                <a:latin typeface="Cambria Math" panose="02040503050406030204" pitchFamily="18" charset="0"/>
                                                <a:ea typeface="+mn-ea"/>
                                                <a:cs typeface="+mn-cs"/>
                                              </a:rPr>
                                              <m:t>𝑠</m:t>
                                            </m:r>
                                          </m:den>
                                        </m:f>
                                      </m:e>
                                    </m:d>
                                  </m:e>
                                  <m:sup>
                                    <m:r>
                                      <a:rPr lang="es-ES" sz="1200" b="1" i="1" kern="1200">
                                        <a:solidFill>
                                          <a:schemeClr val="tx1"/>
                                        </a:solidFill>
                                        <a:effectLst/>
                                        <a:latin typeface="Cambria Math" panose="02040503050406030204" pitchFamily="18" charset="0"/>
                                        <a:ea typeface="+mn-ea"/>
                                        <a:cs typeface="+mn-cs"/>
                                      </a:rPr>
                                      <m:t>2</m:t>
                                    </m:r>
                                  </m:sup>
                                </m:sSup>
                              </m:oMath>
                            </m:oMathPara>
                          </a14:m>
                          <a:endParaRPr lang="es-ES" sz="1200" b="1" kern="1200" dirty="0">
                            <a:solidFill>
                              <a:schemeClr val="tx1"/>
                            </a:solidFill>
                            <a:effectLst/>
                            <a:latin typeface="+mn-lt"/>
                            <a:ea typeface="+mn-ea"/>
                            <a:cs typeface="+mn-cs"/>
                          </a:endParaRPr>
                        </a:p>
                        <a:p>
                          <a:pPr algn="ctr"/>
                          <a:r>
                            <a:rPr lang="es-ES" sz="1200" b="1" kern="1200" dirty="0">
                              <a:solidFill>
                                <a:schemeClr val="tx1"/>
                              </a:solidFill>
                              <a:effectLst/>
                              <a:latin typeface="+mn-lt"/>
                              <a:ea typeface="+mn-ea"/>
                              <a:cs typeface="+mn-cs"/>
                            </a:rPr>
                            <a:t> </a:t>
                          </a:r>
                        </a:p>
                        <a:p>
                          <a:pPr algn="ctr"/>
                          <a14:m>
                            <m:oMathPara xmlns:m="http://schemas.openxmlformats.org/officeDocument/2006/math">
                              <m:oMathParaPr>
                                <m:jc m:val="centerGroup"/>
                              </m:oMathParaPr>
                              <m:oMath xmlns:m="http://schemas.openxmlformats.org/officeDocument/2006/math">
                                <m:r>
                                  <a:rPr lang="es-ES" sz="1200" b="1" i="1" kern="1200">
                                    <a:solidFill>
                                      <a:schemeClr val="tx1"/>
                                    </a:solidFill>
                                    <a:effectLst/>
                                    <a:latin typeface="Cambria Math" panose="02040503050406030204" pitchFamily="18" charset="0"/>
                                    <a:ea typeface="+mn-ea"/>
                                    <a:cs typeface="+mn-cs"/>
                                  </a:rPr>
                                  <m:t>𝑝𝑤</m:t>
                                </m:r>
                                <m:r>
                                  <a:rPr lang="es-ES" sz="1200" b="1" i="1" kern="1200">
                                    <a:solidFill>
                                      <a:schemeClr val="tx1"/>
                                    </a:solidFill>
                                    <a:effectLst/>
                                    <a:latin typeface="Cambria Math" panose="02040503050406030204" pitchFamily="18" charset="0"/>
                                    <a:ea typeface="+mn-ea"/>
                                    <a:cs typeface="+mn-cs"/>
                                  </a:rPr>
                                  <m:t>=0.68 </m:t>
                                </m:r>
                                <m:r>
                                  <a:rPr lang="es-ES" sz="1200" b="1" i="1" kern="1200">
                                    <a:solidFill>
                                      <a:schemeClr val="tx1"/>
                                    </a:solidFill>
                                    <a:effectLst/>
                                    <a:latin typeface="Cambria Math" panose="02040503050406030204" pitchFamily="18" charset="0"/>
                                    <a:ea typeface="+mn-ea"/>
                                    <a:cs typeface="+mn-cs"/>
                                  </a:rPr>
                                  <m:t>𝑃𝑎</m:t>
                                </m:r>
                              </m:oMath>
                            </m:oMathPara>
                          </a14:m>
                          <a:endParaRPr lang="es-ES" sz="1200" b="1"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mn-lt"/>
                            <a:ea typeface="+mn-ea"/>
                            <a:cs typeface="+mn-cs"/>
                          </a:endParaRPr>
                        </a:p>
                        <a:p>
                          <a14:m>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𝑆𝑜𝑡</m:t>
                              </m:r>
                              <m:r>
                                <a:rPr lang="es-EC" sz="1200" b="1" i="1" kern="1200">
                                  <a:solidFill>
                                    <a:schemeClr val="tx1"/>
                                  </a:solidFill>
                                  <a:effectLst/>
                                  <a:latin typeface="Cambria Math" panose="02040503050406030204" pitchFamily="18" charset="0"/>
                                  <a:ea typeface="+mn-ea"/>
                                  <a:cs typeface="+mn-cs"/>
                                </a:rPr>
                                <m:t>=0.5∗0.68</m:t>
                              </m:r>
                              <m:r>
                                <a:rPr lang="es-EC" sz="1200" b="1" i="1" kern="1200">
                                  <a:solidFill>
                                    <a:schemeClr val="tx1"/>
                                  </a:solidFill>
                                  <a:effectLst/>
                                  <a:latin typeface="Cambria Math" panose="02040503050406030204" pitchFamily="18" charset="0"/>
                                  <a:ea typeface="+mn-ea"/>
                                  <a:cs typeface="+mn-cs"/>
                                </a:rPr>
                                <m:t>𝑃𝑎</m:t>
                              </m:r>
                              <m:r>
                                <a:rPr lang="es-EC" sz="1200" b="1" i="1" kern="1200">
                                  <a:solidFill>
                                    <a:schemeClr val="tx1"/>
                                  </a:solidFill>
                                  <a:effectLst/>
                                  <a:latin typeface="Cambria Math" panose="02040503050406030204" pitchFamily="18" charset="0"/>
                                  <a:ea typeface="+mn-ea"/>
                                  <a:cs typeface="+mn-cs"/>
                                </a:rPr>
                                <m:t>=0.34</m:t>
                              </m:r>
                              <m:r>
                                <a:rPr lang="es-EC" sz="1200" b="1" i="1" kern="1200">
                                  <a:solidFill>
                                    <a:schemeClr val="tx1"/>
                                  </a:solidFill>
                                  <a:effectLst/>
                                  <a:latin typeface="Cambria Math" panose="02040503050406030204" pitchFamily="18" charset="0"/>
                                  <a:ea typeface="+mn-ea"/>
                                  <a:cs typeface="+mn-cs"/>
                                </a:rPr>
                                <m:t>𝑃𝑎</m:t>
                              </m:r>
                            </m:oMath>
                          </a14:m>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14:m>
                            <m:oMath xmlns:m="http://schemas.openxmlformats.org/officeDocument/2006/math">
                              <m:r>
                                <a:rPr lang="es-EC" sz="1200" b="1" i="1" kern="1200">
                                  <a:solidFill>
                                    <a:schemeClr val="tx1"/>
                                  </a:solidFill>
                                  <a:effectLst/>
                                  <a:latin typeface="Cambria Math" panose="02040503050406030204" pitchFamily="18" charset="0"/>
                                  <a:ea typeface="+mn-ea"/>
                                  <a:cs typeface="+mn-cs"/>
                                </a:rPr>
                                <m:t>𝐵𝑎𝑟𝑙𝑣</m:t>
                              </m:r>
                              <m:r>
                                <a:rPr lang="es-EC" sz="1200" b="1" i="1" kern="1200">
                                  <a:solidFill>
                                    <a:schemeClr val="tx1"/>
                                  </a:solidFill>
                                  <a:effectLst/>
                                  <a:latin typeface="Cambria Math" panose="02040503050406030204" pitchFamily="18" charset="0"/>
                                  <a:ea typeface="+mn-ea"/>
                                  <a:cs typeface="+mn-cs"/>
                                </a:rPr>
                                <m:t>= −0.4∗0.68</m:t>
                              </m:r>
                              <m:r>
                                <a:rPr lang="es-EC" sz="1200" b="1" i="1" kern="1200">
                                  <a:solidFill>
                                    <a:schemeClr val="tx1"/>
                                  </a:solidFill>
                                  <a:effectLst/>
                                  <a:latin typeface="Cambria Math" panose="02040503050406030204" pitchFamily="18" charset="0"/>
                                  <a:ea typeface="+mn-ea"/>
                                  <a:cs typeface="+mn-cs"/>
                                </a:rPr>
                                <m:t>𝑃𝑎</m:t>
                              </m:r>
                              <m:r>
                                <a:rPr lang="es-EC" sz="1200" b="1" i="1" kern="1200">
                                  <a:solidFill>
                                    <a:schemeClr val="tx1"/>
                                  </a:solidFill>
                                  <a:effectLst/>
                                  <a:latin typeface="Cambria Math" panose="02040503050406030204" pitchFamily="18" charset="0"/>
                                  <a:ea typeface="+mn-ea"/>
                                  <a:cs typeface="+mn-cs"/>
                                </a:rPr>
                                <m:t>= −0.27</m:t>
                              </m:r>
                              <m:r>
                                <a:rPr lang="es-EC" sz="1200" b="1" i="1" kern="1200">
                                  <a:solidFill>
                                    <a:schemeClr val="tx1"/>
                                  </a:solidFill>
                                  <a:effectLst/>
                                  <a:latin typeface="Cambria Math" panose="02040503050406030204" pitchFamily="18" charset="0"/>
                                  <a:ea typeface="+mn-ea"/>
                                  <a:cs typeface="+mn-cs"/>
                                </a:rPr>
                                <m:t>𝑃𝑎</m:t>
                              </m:r>
                            </m:oMath>
                          </a14:m>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endParaRPr lang="es-ES"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𝛥</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𝑝</m:t>
                                    </m:r>
                                  </m:e>
                                  <m:sub>
                                    <m:r>
                                      <a:rPr lang="es-EC" sz="1200" b="1" i="1" kern="1200">
                                        <a:solidFill>
                                          <a:schemeClr val="tx1"/>
                                        </a:solidFill>
                                        <a:effectLst/>
                                        <a:latin typeface="Cambria Math" panose="02040503050406030204" pitchFamily="18" charset="0"/>
                                        <a:ea typeface="+mn-ea"/>
                                        <a:cs typeface="+mn-cs"/>
                                      </a:rPr>
                                      <m:t>𝑝𝑟𝑒𝑠𝑖</m:t>
                                    </m:r>
                                    <m:r>
                                      <a:rPr lang="es-EC"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r>
                                  <a:rPr lang="es-EC" sz="1200" b="1" i="1" kern="1200">
                                    <a:solidFill>
                                      <a:schemeClr val="tx1"/>
                                    </a:solidFill>
                                    <a:effectLst/>
                                    <a:latin typeface="Cambria Math" panose="02040503050406030204" pitchFamily="18" charset="0"/>
                                    <a:ea typeface="+mn-ea"/>
                                    <a:cs typeface="+mn-cs"/>
                                  </a:rPr>
                                  <m:t>=0.61</m:t>
                                </m:r>
                                <m:r>
                                  <a:rPr lang="es-EC" sz="1200" b="1" i="1" kern="1200">
                                    <a:solidFill>
                                      <a:schemeClr val="tx1"/>
                                    </a:solidFill>
                                    <a:effectLst/>
                                    <a:latin typeface="Cambria Math" panose="02040503050406030204" pitchFamily="18" charset="0"/>
                                    <a:ea typeface="+mn-ea"/>
                                    <a:cs typeface="+mn-cs"/>
                                  </a:rPr>
                                  <m:t>𝑃𝑎</m:t>
                                </m:r>
                              </m:oMath>
                            </m:oMathPara>
                          </a14:m>
                          <a:endParaRPr lang="es-ES" sz="1200" b="1" kern="1200" dirty="0">
                            <a:solidFill>
                              <a:schemeClr val="tx1"/>
                            </a:solidFill>
                            <a:effectLst/>
                            <a:latin typeface="+mn-lt"/>
                            <a:ea typeface="+mn-ea"/>
                            <a:cs typeface="+mn-cs"/>
                          </a:endParaRPr>
                        </a:p>
                        <a:p>
                          <a:pPr algn="ctr"/>
                          <a:endParaRPr lang="es-ES" sz="1200" dirty="0" smtClean="0">
                            <a:solidFill>
                              <a:schemeClr val="tx1"/>
                            </a:solidFill>
                          </a:endParaRPr>
                        </a:p>
                        <a:p>
                          <a:r>
                            <a:rPr lang="es-ES" sz="1200" b="0" dirty="0" smtClean="0">
                              <a:solidFill>
                                <a:schemeClr val="tx1"/>
                              </a:solidFill>
                            </a:rPr>
                            <a:t>Con el</a:t>
                          </a:r>
                          <a:r>
                            <a:rPr lang="es-ES" sz="1200" b="0" baseline="0" dirty="0" smtClean="0">
                              <a:solidFill>
                                <a:schemeClr val="tx1"/>
                              </a:solidFill>
                            </a:rPr>
                            <a:t> valor anterior se determina</a:t>
                          </a:r>
                        </a:p>
                        <a:p>
                          <a:r>
                            <a:rPr lang="es-ES" baseline="0" dirty="0" smtClean="0">
                              <a:solidFill>
                                <a:schemeClr val="tx1"/>
                              </a:solidFill>
                            </a:rPr>
                            <a:t> </a:t>
                          </a:r>
                          <a:endParaRPr lang="es-ES" sz="1800" b="1" i="1" kern="1200" dirty="0" smtClean="0">
                            <a:solidFill>
                              <a:schemeClr val="tx1"/>
                            </a:solidFill>
                            <a:effectLst/>
                            <a:latin typeface="+mn-lt"/>
                            <a:ea typeface="+mn-ea"/>
                            <a:cs typeface="+mn-cs"/>
                          </a:endParaRPr>
                        </a:p>
                        <a:p>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𝑎𝑏𝑒𝑟𝑡𝑢𝑟𝑎𝑠</m:t>
                                  </m:r>
                                </m:sub>
                              </m:sSub>
                              <m:r>
                                <a:rPr lang="es-EC" sz="1200" b="1" i="1" kern="1200">
                                  <a:solidFill>
                                    <a:schemeClr val="tx1"/>
                                  </a:solidFill>
                                  <a:effectLst/>
                                  <a:latin typeface="Cambria Math" panose="02040503050406030204" pitchFamily="18" charset="0"/>
                                  <a:ea typeface="+mn-ea"/>
                                  <a:cs typeface="+mn-cs"/>
                                </a:rPr>
                                <m:t>≈0.05</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oMath>
                          </a14:m>
                          <a:r>
                            <a:rPr lang="es-EC" sz="1200" b="1" kern="1200" dirty="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aproximadamente</a:t>
                          </a:r>
                          <a:endParaRPr lang="es-ES" sz="1200" b="0" kern="1200" dirty="0">
                            <a:solidFill>
                              <a:schemeClr val="tx1"/>
                            </a:solidFill>
                            <a:effectLst/>
                            <a:latin typeface="+mn-lt"/>
                            <a:ea typeface="+mn-ea"/>
                            <a:cs typeface="+mn-cs"/>
                          </a:endParaRPr>
                        </a:p>
                        <a:p>
                          <a:pPr algn="l"/>
                          <a14:m>
                            <m:oMathPara xmlns:m="http://schemas.openxmlformats.org/officeDocument/2006/math">
                              <m:oMathParaPr>
                                <m:jc m:val="centerGroup"/>
                              </m:oMathParaPr>
                              <m:oMath xmlns:m="http://schemas.openxmlformats.org/officeDocument/2006/math">
                                <m:r>
                                  <a:rPr lang="es-EC" sz="1200" b="1" i="1" kern="1200">
                                    <a:solidFill>
                                      <a:schemeClr val="tx1"/>
                                    </a:solidFill>
                                    <a:effectLst/>
                                    <a:latin typeface="Cambria Math" panose="02040503050406030204" pitchFamily="18" charset="0"/>
                                    <a:ea typeface="+mn-ea"/>
                                    <a:cs typeface="+mn-cs"/>
                                  </a:rPr>
                                  <m:t>𝑉𝑒𝑛</m:t>
                                </m:r>
                                <m:r>
                                  <a:rPr lang="es-EC" sz="1200" b="1" i="1" kern="1200">
                                    <a:solidFill>
                                      <a:schemeClr val="tx1"/>
                                    </a:solidFill>
                                    <a:effectLst/>
                                    <a:latin typeface="Cambria Math" panose="02040503050406030204" pitchFamily="18" charset="0"/>
                                    <a:ea typeface="+mn-ea"/>
                                    <a:cs typeface="+mn-cs"/>
                                  </a:rPr>
                                  <m:t>= 0.827∗0.05</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r>
                                  <a:rPr lang="es-EC" sz="1200" b="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 </m:t>
                                </m:r>
                                <m:sSup>
                                  <m:sSupPr>
                                    <m:ctrlPr>
                                      <a:rPr lang="es-ES" sz="1200" b="1" i="1" kern="1200">
                                        <a:solidFill>
                                          <a:schemeClr val="tx1"/>
                                        </a:solidFill>
                                        <a:effectLst/>
                                        <a:latin typeface="Cambria Math" panose="02040503050406030204" pitchFamily="18" charset="0"/>
                                        <a:ea typeface="+mn-ea"/>
                                        <a:cs typeface="+mn-cs"/>
                                      </a:rPr>
                                    </m:ctrlPr>
                                  </m:sSupPr>
                                  <m:e>
                                    <m:d>
                                      <m:dPr>
                                        <m:ctrlPr>
                                          <a:rPr lang="es-ES" sz="1200" b="1" i="1" kern="1200">
                                            <a:solidFill>
                                              <a:schemeClr val="tx1"/>
                                            </a:solidFill>
                                            <a:effectLst/>
                                            <a:latin typeface="Cambria Math" panose="02040503050406030204" pitchFamily="18" charset="0"/>
                                            <a:ea typeface="+mn-ea"/>
                                            <a:cs typeface="+mn-cs"/>
                                          </a:rPr>
                                        </m:ctrlPr>
                                      </m:dPr>
                                      <m:e>
                                        <m:r>
                                          <a:rPr lang="es-EC" sz="1200" b="1" i="1" kern="1200">
                                            <a:solidFill>
                                              <a:schemeClr val="tx1"/>
                                            </a:solidFill>
                                            <a:effectLst/>
                                            <a:latin typeface="Cambria Math" panose="02040503050406030204" pitchFamily="18" charset="0"/>
                                            <a:ea typeface="+mn-ea"/>
                                            <a:cs typeface="+mn-cs"/>
                                          </a:rPr>
                                          <m:t>0.61</m:t>
                                        </m:r>
                                        <m:r>
                                          <a:rPr lang="es-EC" sz="1200" b="1" i="1" kern="1200">
                                            <a:solidFill>
                                              <a:schemeClr val="tx1"/>
                                            </a:solidFill>
                                            <a:effectLst/>
                                            <a:latin typeface="Cambria Math" panose="02040503050406030204" pitchFamily="18" charset="0"/>
                                            <a:ea typeface="+mn-ea"/>
                                            <a:cs typeface="+mn-cs"/>
                                          </a:rPr>
                                          <m:t>𝑃𝑎</m:t>
                                        </m:r>
                                      </m:e>
                                    </m:d>
                                  </m:e>
                                  <m:sup>
                                    <m:r>
                                      <a:rPr lang="es-EC" sz="1200" b="1" i="1" kern="1200">
                                        <a:solidFill>
                                          <a:schemeClr val="tx1"/>
                                        </a:solidFill>
                                        <a:effectLst/>
                                        <a:latin typeface="Cambria Math" panose="02040503050406030204" pitchFamily="18" charset="0"/>
                                        <a:ea typeface="+mn-ea"/>
                                        <a:cs typeface="+mn-cs"/>
                                      </a:rPr>
                                      <m:t>1/2</m:t>
                                    </m:r>
                                  </m:sup>
                                </m:sSup>
                              </m:oMath>
                            </m:oMathPara>
                          </a14:m>
                          <a:endParaRPr lang="es-ES" sz="1200" b="1" kern="1200" dirty="0" smtClean="0">
                            <a:solidFill>
                              <a:schemeClr val="tx1"/>
                            </a:solidFill>
                            <a:effectLst/>
                            <a:latin typeface="+mn-lt"/>
                            <a:ea typeface="+mn-ea"/>
                            <a:cs typeface="+mn-cs"/>
                          </a:endParaRPr>
                        </a:p>
                        <a:p>
                          <a:pPr algn="l"/>
                          <a14:m>
                            <m:oMathPara xmlns:m="http://schemas.openxmlformats.org/officeDocument/2006/math">
                              <m:oMathParaPr>
                                <m:jc m:val="centerGroup"/>
                              </m:oMathParaPr>
                              <m:oMath xmlns:m="http://schemas.openxmlformats.org/officeDocument/2006/math">
                                <m:r>
                                  <a:rPr lang="es-EC" sz="1200" b="1" i="1" kern="1200" smtClean="0">
                                    <a:solidFill>
                                      <a:schemeClr val="tx1"/>
                                    </a:solidFill>
                                    <a:effectLst/>
                                    <a:latin typeface="Cambria Math" panose="02040503050406030204" pitchFamily="18" charset="0"/>
                                    <a:ea typeface="+mn-ea"/>
                                    <a:cs typeface="+mn-cs"/>
                                  </a:rPr>
                                  <m:t>𝑉𝑒𝑛</m:t>
                                </m:r>
                                <m:r>
                                  <a:rPr lang="es-EC" sz="1200" b="1" i="1" kern="1200" smtClean="0">
                                    <a:solidFill>
                                      <a:schemeClr val="tx1"/>
                                    </a:solidFill>
                                    <a:effectLst/>
                                    <a:latin typeface="Cambria Math" panose="02040503050406030204" pitchFamily="18" charset="0"/>
                                    <a:ea typeface="+mn-ea"/>
                                    <a:cs typeface="+mn-cs"/>
                                  </a:rPr>
                                  <m:t>=0.032 </m:t>
                                </m:r>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3</m:t>
                                        </m:r>
                                      </m:sup>
                                    </m:sSup>
                                  </m:num>
                                  <m:den>
                                    <m:r>
                                      <a:rPr lang="es-EC" sz="1200" b="1" i="1" kern="1200">
                                        <a:solidFill>
                                          <a:schemeClr val="tx1"/>
                                        </a:solidFill>
                                        <a:effectLst/>
                                        <a:latin typeface="Cambria Math" panose="02040503050406030204" pitchFamily="18" charset="0"/>
                                        <a:ea typeface="+mn-ea"/>
                                        <a:cs typeface="+mn-cs"/>
                                      </a:rPr>
                                      <m:t>𝑠</m:t>
                                    </m:r>
                                  </m:den>
                                </m:f>
                              </m:oMath>
                            </m:oMathPara>
                          </a14:m>
                          <a:endParaRPr lang="es-ES" sz="1200" b="1" kern="1200" dirty="0" smtClean="0">
                            <a:solidFill>
                              <a:schemeClr val="tx1"/>
                            </a:solidFill>
                            <a:effectLst/>
                            <a:latin typeface="+mn-lt"/>
                            <a:ea typeface="+mn-ea"/>
                            <a:cs typeface="+mn-cs"/>
                          </a:endParaRPr>
                        </a:p>
                        <a:p>
                          <a:pPr algn="l"/>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Cálculo</a:t>
                          </a:r>
                          <a:r>
                            <a:rPr lang="es-ES" sz="1200" b="1" kern="1200" baseline="0" dirty="0" smtClean="0">
                              <a:solidFill>
                                <a:schemeClr val="tx1"/>
                              </a:solidFill>
                              <a:effectLst/>
                              <a:latin typeface="+mn-lt"/>
                              <a:ea typeface="+mn-ea"/>
                              <a:cs typeface="+mn-cs"/>
                            </a:rPr>
                            <a:t> de calor por ventilación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baseline="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𝛥</m:t>
                                  </m:r>
                                  <m:r>
                                    <a:rPr lang="es-EC" sz="1200" b="1" i="1" kern="1200">
                                      <a:solidFill>
                                        <a:schemeClr val="tx1"/>
                                      </a:solidFill>
                                      <a:effectLst/>
                                      <a:latin typeface="Cambria Math" panose="02040503050406030204" pitchFamily="18" charset="0"/>
                                      <a:ea typeface="+mn-ea"/>
                                      <a:cs typeface="+mn-cs"/>
                                    </a:rPr>
                                    <m:t>𝑡</m:t>
                                  </m:r>
                                </m:e>
                                <m:sub>
                                  <m:r>
                                    <a:rPr lang="es-EC" sz="1200" b="1" i="1" kern="1200">
                                      <a:solidFill>
                                        <a:schemeClr val="tx1"/>
                                      </a:solidFill>
                                      <a:effectLst/>
                                      <a:latin typeface="Cambria Math" panose="02040503050406030204" pitchFamily="18" charset="0"/>
                                      <a:ea typeface="+mn-ea"/>
                                      <a:cs typeface="+mn-cs"/>
                                    </a:rPr>
                                    <m:t>𝑎𝑖𝑟𝑒</m:t>
                                  </m:r>
                                </m:sub>
                              </m:sSub>
                              <m:r>
                                <a:rPr lang="es-EC" sz="1200" b="1" i="1" kern="1200">
                                  <a:solidFill>
                                    <a:schemeClr val="tx1"/>
                                  </a:solidFill>
                                  <a:effectLst/>
                                  <a:latin typeface="Cambria Math" panose="02040503050406030204" pitchFamily="18" charset="0"/>
                                  <a:ea typeface="+mn-ea"/>
                                  <a:cs typeface="+mn-cs"/>
                                </a:rPr>
                                <m:t>=</m:t>
                              </m:r>
                              <m:d>
                                <m:dPr>
                                  <m:ctrlPr>
                                    <a:rPr lang="es-ES" sz="1200" b="1" i="1" kern="1200">
                                      <a:solidFill>
                                        <a:schemeClr val="tx1"/>
                                      </a:solidFill>
                                      <a:effectLst/>
                                      <a:latin typeface="Cambria Math" panose="02040503050406030204" pitchFamily="18" charset="0"/>
                                      <a:ea typeface="+mn-ea"/>
                                      <a:cs typeface="+mn-cs"/>
                                    </a:rPr>
                                  </m:ctrlPr>
                                </m:dPr>
                                <m:e>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𝑒𝑥𝑡</m:t>
                                      </m:r>
                                    </m:sub>
                                  </m:sSub>
                                  <m:r>
                                    <a:rPr lang="es-EC" sz="1200" b="1" i="1" kern="1200">
                                      <a:solidFill>
                                        <a:schemeClr val="tx1"/>
                                      </a:solidFill>
                                      <a:effectLst/>
                                      <a:latin typeface="Cambria Math" panose="02040503050406030204" pitchFamily="18" charset="0"/>
                                      <a:ea typeface="+mn-ea"/>
                                      <a:cs typeface="+mn-cs"/>
                                    </a:rPr>
                                    <m: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𝑇</m:t>
                                      </m:r>
                                    </m:e>
                                    <m:sub>
                                      <m:r>
                                        <a:rPr lang="es-EC" sz="1200" b="1" i="1" kern="1200">
                                          <a:solidFill>
                                            <a:schemeClr val="tx1"/>
                                          </a:solidFill>
                                          <a:effectLst/>
                                          <a:latin typeface="Cambria Math" panose="02040503050406030204" pitchFamily="18" charset="0"/>
                                          <a:ea typeface="+mn-ea"/>
                                          <a:cs typeface="+mn-cs"/>
                                        </a:rPr>
                                        <m:t>𝑖𝑛𝑡</m:t>
                                      </m:r>
                                    </m:sub>
                                  </m:sSub>
                                </m:e>
                              </m:d>
                            </m:oMath>
                          </a14:m>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237828944"/>
                  </p:ext>
                </p:extLst>
              </p:nvPr>
            </p:nvGraphicFramePr>
            <p:xfrm>
              <a:off x="395536" y="692696"/>
              <a:ext cx="8424936" cy="5236147"/>
            </p:xfrm>
            <a:graphic>
              <a:graphicData uri="http://schemas.openxmlformats.org/drawingml/2006/table">
                <a:tbl>
                  <a:tblPr firstRow="1" bandRow="1">
                    <a:tableStyleId>{5C22544A-7EE6-4342-B048-85BDC9FD1C3A}</a:tableStyleId>
                  </a:tblPr>
                  <a:tblGrid>
                    <a:gridCol w="4160896"/>
                    <a:gridCol w="4264040"/>
                  </a:tblGrid>
                  <a:tr h="5236147">
                    <a:tc>
                      <a:txBody>
                        <a:bodyPr/>
                        <a:lstStyle/>
                        <a:p>
                          <a:endParaRPr lang="es-ES"/>
                        </a:p>
                      </a:txBody>
                      <a:tcPr>
                        <a:blipFill rotWithShape="0">
                          <a:blip r:embed="rId2"/>
                          <a:stretch>
                            <a:fillRect l="-146" t="-116" r="-103221" b="-465"/>
                          </a:stretch>
                        </a:blipFill>
                      </a:tcPr>
                    </a:tc>
                    <a:tc>
                      <a:txBody>
                        <a:bodyPr/>
                        <a:lstStyle/>
                        <a:p>
                          <a:endParaRPr lang="es-ES"/>
                        </a:p>
                      </a:txBody>
                      <a:tcPr>
                        <a:blipFill rotWithShape="0">
                          <a:blip r:embed="rId2"/>
                          <a:stretch>
                            <a:fillRect l="-97714" t="-116" r="-714" b="-465"/>
                          </a:stretch>
                        </a:blipFill>
                      </a:tcPr>
                    </a:tc>
                  </a:tr>
                </a:tbl>
              </a:graphicData>
            </a:graphic>
          </p:graphicFrame>
        </mc:Fallback>
      </mc:AlternateContent>
      <mc:AlternateContent xmlns:mc="http://schemas.openxmlformats.org/markup-compatibility/2006" xmlns:a14="http://schemas.microsoft.com/office/drawing/2010/main">
        <mc:Choice Requires="a14">
          <p:sp>
            <p:nvSpPr>
              <p:cNvPr id="3" name="Rectángulo 2"/>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p:sp>
        <p:nvSpPr>
          <p:cNvPr id="4"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5" name="Imagen 4"/>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38758496"/>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71800" y="797655"/>
            <a:ext cx="3949093"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 GENERAL</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7" name="Rectángulo 6"/>
              <p:cNvSpPr/>
              <p:nvPr/>
            </p:nvSpPr>
            <p:spPr>
              <a:xfrm>
                <a:off x="0" y="0"/>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0" y="0"/>
                <a:ext cx="9324528" cy="590354"/>
              </a:xfrm>
              <a:prstGeom prst="rect">
                <a:avLst/>
              </a:prstGeom>
              <a:blipFill rotWithShape="0">
                <a:blip r:embed="rId2"/>
                <a:stretch>
                  <a:fillRect t="-3093" b="-113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11560" y="2046238"/>
                <a:ext cx="782246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smtClean="0">
                    <a:latin typeface="Arial" panose="020B0604020202020204" pitchFamily="34" charset="0"/>
                    <a:cs typeface="Arial" panose="020B0604020202020204" pitchFamily="34" charset="0"/>
                  </a:rPr>
                  <a:t>Realizar el diseño y construcción de un intercambiador de calor de placas y tubos con flujo cruzado  para calefacción de una vivienda tipo rural de </a:t>
                </a:r>
                <a:r>
                  <a:rPr lang="es-EC" dirty="0">
                    <a:latin typeface="Arial" panose="020B0604020202020204" pitchFamily="34" charset="0"/>
                    <a:ea typeface="Times New Roman" panose="02020603050405020304" pitchFamily="18" charset="0"/>
                    <a:cs typeface="Arial" panose="020B0604020202020204" pitchFamily="34" charset="0"/>
                  </a:rPr>
                  <a:t>54 </a:t>
                </a:r>
                <a14:m>
                  <m:oMath xmlns:m="http://schemas.openxmlformats.org/officeDocument/2006/math">
                    <m:sSup>
                      <m:sSupPr>
                        <m:ctrlPr>
                          <a:rPr lang="es-ES"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s-EC">
                            <a:latin typeface="Cambria Math" panose="02040503050406030204" pitchFamily="18" charset="0"/>
                            <a:ea typeface="Times New Roman" panose="02020603050405020304" pitchFamily="18" charset="0"/>
                            <a:cs typeface="Arial" panose="020B0604020202020204" pitchFamily="34" charset="0"/>
                          </a:rPr>
                          <m:t>m</m:t>
                        </m:r>
                      </m:e>
                      <m:sup>
                        <m:r>
                          <a:rPr lang="es-EC">
                            <a:latin typeface="Cambria Math" panose="02040503050406030204" pitchFamily="18" charset="0"/>
                            <a:ea typeface="Times New Roman" panose="02020603050405020304" pitchFamily="18" charset="0"/>
                            <a:cs typeface="Arial" panose="020B0604020202020204" pitchFamily="34" charset="0"/>
                          </a:rPr>
                          <m:t>2</m:t>
                        </m:r>
                      </m:sup>
                    </m:sSup>
                  </m:oMath>
                </a14:m>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mc:Choice>
        <mc:Fallback xmlns="">
          <p:sp>
            <p:nvSpPr>
              <p:cNvPr id="9" name="CuadroTexto 8"/>
              <p:cNvSpPr txBox="1">
                <a:spLocks noRot="1" noChangeAspect="1" noMove="1" noResize="1" noEditPoints="1" noAdjustHandles="1" noChangeArrowheads="1" noChangeShapeType="1" noTextEdit="1"/>
              </p:cNvSpPr>
              <p:nvPr/>
            </p:nvSpPr>
            <p:spPr>
              <a:xfrm>
                <a:off x="611560" y="2046238"/>
                <a:ext cx="7822464" cy="923330"/>
              </a:xfrm>
              <a:prstGeom prst="rect">
                <a:avLst/>
              </a:prstGeom>
              <a:blipFill rotWithShape="0">
                <a:blip r:embed="rId3"/>
                <a:stretch>
                  <a:fillRect/>
                </a:stretch>
              </a:blipFill>
            </p:spPr>
            <p:txBody>
              <a:bodyPr/>
              <a:lstStyle/>
              <a:p>
                <a:r>
                  <a:rPr lang="es-ES">
                    <a:noFill/>
                  </a:rPr>
                  <a:t> </a:t>
                </a:r>
              </a:p>
            </p:txBody>
          </p:sp>
        </mc:Fallback>
      </mc:AlternateContent>
      <p:grpSp>
        <p:nvGrpSpPr>
          <p:cNvPr id="10" name="Grupo 9"/>
          <p:cNvGrpSpPr/>
          <p:nvPr/>
        </p:nvGrpSpPr>
        <p:grpSpPr>
          <a:xfrm>
            <a:off x="2399070" y="3178722"/>
            <a:ext cx="4698040" cy="2868888"/>
            <a:chOff x="3434421" y="3268063"/>
            <a:chExt cx="4698040" cy="2868888"/>
          </a:xfrm>
        </p:grpSpPr>
        <p:pic>
          <p:nvPicPr>
            <p:cNvPr id="13" name="Imagen 12"/>
            <p:cNvPicPr>
              <a:picLocks noChangeAspect="1"/>
            </p:cNvPicPr>
            <p:nvPr/>
          </p:nvPicPr>
          <p:blipFill rotWithShape="1">
            <a:blip r:embed="rId4"/>
            <a:srcRect l="9799" t="3651" r="4270" b="3204"/>
            <a:stretch/>
          </p:blipFill>
          <p:spPr>
            <a:xfrm>
              <a:off x="3434421" y="3268063"/>
              <a:ext cx="2123722" cy="2868888"/>
            </a:xfrm>
            <a:prstGeom prst="rect">
              <a:avLst/>
            </a:prstGeom>
          </p:spPr>
        </p:pic>
        <p:pic>
          <p:nvPicPr>
            <p:cNvPr id="14" name="Imagen 13"/>
            <p:cNvPicPr>
              <a:picLocks noChangeAspect="1"/>
            </p:cNvPicPr>
            <p:nvPr/>
          </p:nvPicPr>
          <p:blipFill>
            <a:blip r:embed="rId5"/>
            <a:stretch>
              <a:fillRect/>
            </a:stretch>
          </p:blipFill>
          <p:spPr>
            <a:xfrm>
              <a:off x="5977840" y="3367649"/>
              <a:ext cx="2154621" cy="2544365"/>
            </a:xfrm>
            <a:prstGeom prst="rect">
              <a:avLst/>
            </a:prstGeom>
          </p:spPr>
        </p:pic>
      </p:grpSp>
      <p:sp>
        <p:nvSpPr>
          <p:cNvPr id="15" name="18 Marcador de pie de página"/>
          <p:cNvSpPr txBox="1">
            <a:spLocks/>
          </p:cNvSpPr>
          <p:nvPr/>
        </p:nvSpPr>
        <p:spPr>
          <a:xfrm>
            <a:off x="395535" y="6369683"/>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VICTOR MAILA, ENERO 2016</a:t>
            </a:r>
            <a:endParaRPr lang="es-EC" sz="1400" b="1" dirty="0"/>
          </a:p>
        </p:txBody>
      </p:sp>
      <p:pic>
        <p:nvPicPr>
          <p:cNvPr id="11" name="Imagen 10"/>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33425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287529563"/>
                  </p:ext>
                </p:extLst>
              </p:nvPr>
            </p:nvGraphicFramePr>
            <p:xfrm>
              <a:off x="395536" y="692696"/>
              <a:ext cx="8424936" cy="5184576"/>
            </p:xfrm>
            <a:graphic>
              <a:graphicData uri="http://schemas.openxmlformats.org/drawingml/2006/table">
                <a:tbl>
                  <a:tblPr firstRow="1" bandRow="1">
                    <a:tableStyleId>{5C22544A-7EE6-4342-B048-85BDC9FD1C3A}</a:tableStyleId>
                  </a:tblPr>
                  <a:tblGrid>
                    <a:gridCol w="4160896"/>
                    <a:gridCol w="4264040"/>
                  </a:tblGrid>
                  <a:tr h="5184576">
                    <a:tc>
                      <a:txBody>
                        <a:bodyPr/>
                        <a:lstStyle/>
                        <a:p>
                          <a:pPr algn="just"/>
                          <a:r>
                            <a:rPr lang="es-EC" sz="1200" b="0" kern="1200" dirty="0" smtClean="0">
                              <a:solidFill>
                                <a:schemeClr val="tx1"/>
                              </a:solidFill>
                              <a:effectLst/>
                              <a:latin typeface="+mn-lt"/>
                              <a:ea typeface="+mn-ea"/>
                              <a:cs typeface="+mn-cs"/>
                            </a:rPr>
                            <a:t>Se </a:t>
                          </a:r>
                          <a:r>
                            <a:rPr lang="es-EC" sz="1200" b="0" kern="1200" dirty="0">
                              <a:solidFill>
                                <a:schemeClr val="tx1"/>
                              </a:solidFill>
                              <a:effectLst/>
                              <a:latin typeface="+mn-lt"/>
                              <a:ea typeface="+mn-ea"/>
                              <a:cs typeface="+mn-cs"/>
                            </a:rPr>
                            <a:t>considera la temperatura exterior </a:t>
                          </a:r>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𝑇</m:t>
                                  </m:r>
                                </m:e>
                                <m:sub>
                                  <m:r>
                                    <a:rPr lang="es-EC" sz="1200" b="0" i="1" kern="1200">
                                      <a:solidFill>
                                        <a:schemeClr val="tx1"/>
                                      </a:solidFill>
                                      <a:effectLst/>
                                      <a:latin typeface="Cambria Math" panose="02040503050406030204" pitchFamily="18" charset="0"/>
                                      <a:ea typeface="+mn-ea"/>
                                      <a:cs typeface="+mn-cs"/>
                                    </a:rPr>
                                    <m:t>𝑒𝑥𝑡</m:t>
                                  </m:r>
                                </m:sub>
                              </m:sSub>
                            </m:oMath>
                          </a14:m>
                          <a:r>
                            <a:rPr lang="es-EC" sz="1200" b="0" kern="1200" dirty="0">
                              <a:solidFill>
                                <a:schemeClr val="tx1"/>
                              </a:solidFill>
                              <a:effectLst/>
                              <a:latin typeface="+mn-lt"/>
                              <a:ea typeface="+mn-ea"/>
                              <a:cs typeface="+mn-cs"/>
                            </a:rPr>
                            <a:t> de 23</a:t>
                          </a:r>
                          <a:r>
                            <a:rPr lang="es-EC" sz="1200" b="0" kern="1200" dirty="0" smtClean="0">
                              <a:solidFill>
                                <a:schemeClr val="tx1"/>
                              </a:solidFill>
                              <a:effectLst/>
                              <a:latin typeface="+mn-lt"/>
                              <a:ea typeface="+mn-ea"/>
                              <a:cs typeface="+mn-cs"/>
                            </a:rPr>
                            <a:t>⁰ </a:t>
                          </a:r>
                          <a14:m>
                            <m:oMath xmlns:m="http://schemas.openxmlformats.org/officeDocument/2006/math">
                              <m:r>
                                <a:rPr lang="es-EC" sz="1200" b="0" i="1" kern="1200" smtClean="0">
                                  <a:solidFill>
                                    <a:schemeClr val="tx1"/>
                                  </a:solidFill>
                                  <a:effectLst/>
                                  <a:latin typeface="Cambria Math" panose="02040503050406030204" pitchFamily="18" charset="0"/>
                                  <a:ea typeface="Cambria Math" panose="02040503050406030204" pitchFamily="18" charset="0"/>
                                  <a:cs typeface="+mn-cs"/>
                                </a:rPr>
                                <m:t>≈</m:t>
                              </m:r>
                              <m:r>
                                <a:rPr lang="es-ES" sz="1200" b="0" i="1" kern="1200" smtClean="0">
                                  <a:solidFill>
                                    <a:schemeClr val="tx1"/>
                                  </a:solidFill>
                                  <a:effectLst/>
                                  <a:latin typeface="Cambria Math" panose="02040503050406030204" pitchFamily="18" charset="0"/>
                                  <a:ea typeface="Cambria Math" panose="02040503050406030204" pitchFamily="18" charset="0"/>
                                  <a:cs typeface="+mn-cs"/>
                                </a:rPr>
                                <m:t>296</m:t>
                              </m:r>
                              <m:r>
                                <a:rPr lang="es-ES" sz="1200" b="0" i="1" kern="1200" smtClean="0">
                                  <a:solidFill>
                                    <a:schemeClr val="tx1"/>
                                  </a:solidFill>
                                  <a:effectLst/>
                                  <a:latin typeface="Cambria Math" panose="02040503050406030204" pitchFamily="18" charset="0"/>
                                  <a:ea typeface="Cambria Math" panose="02040503050406030204" pitchFamily="18" charset="0"/>
                                  <a:cs typeface="+mn-cs"/>
                                </a:rPr>
                                <m:t>  ͦ</m:t>
                              </m:r>
                              <m:r>
                                <a:rPr lang="es-ES" sz="1200" b="0" i="1" kern="1200" smtClean="0">
                                  <a:solidFill>
                                    <a:schemeClr val="tx1"/>
                                  </a:solidFill>
                                  <a:effectLst/>
                                  <a:latin typeface="Cambria Math" panose="02040503050406030204" pitchFamily="18" charset="0"/>
                                  <a:ea typeface="Cambria Math" panose="02040503050406030204" pitchFamily="18" charset="0"/>
                                  <a:cs typeface="+mn-cs"/>
                                </a:rPr>
                                <m:t>𝐾</m:t>
                              </m:r>
                            </m:oMath>
                          </a14:m>
                          <a:r>
                            <a:rPr lang="es-EC" sz="1200" b="0" kern="1200" dirty="0" smtClean="0">
                              <a:solidFill>
                                <a:schemeClr val="tx1"/>
                              </a:solidFill>
                              <a:effectLst/>
                              <a:latin typeface="+mn-lt"/>
                              <a:ea typeface="+mn-ea"/>
                              <a:cs typeface="+mn-cs"/>
                            </a:rPr>
                            <a:t> y </a:t>
                          </a:r>
                          <a:r>
                            <a:rPr lang="es-EC" sz="1200" b="0" kern="1200" dirty="0">
                              <a:solidFill>
                                <a:schemeClr val="tx1"/>
                              </a:solidFill>
                              <a:effectLst/>
                              <a:latin typeface="+mn-lt"/>
                              <a:ea typeface="+mn-ea"/>
                              <a:cs typeface="+mn-cs"/>
                            </a:rPr>
                            <a:t>temperatura interna en la vivienda de 21⁰</a:t>
                          </a:r>
                          <a:r>
                            <a:rPr lang="es-EC" sz="1200" b="0" kern="1200" dirty="0" smtClean="0">
                              <a:solidFill>
                                <a:schemeClr val="tx1"/>
                              </a:solidFill>
                              <a:effectLst/>
                              <a:latin typeface="+mn-lt"/>
                              <a:ea typeface="+mn-ea"/>
                              <a:cs typeface="+mn-cs"/>
                            </a:rPr>
                            <a:t>C </a:t>
                          </a:r>
                          <a14:m>
                            <m:oMath xmlns:m="http://schemas.openxmlformats.org/officeDocument/2006/math">
                              <m:r>
                                <a:rPr lang="es-EC" sz="1200" b="0" i="1" kern="1200" smtClean="0">
                                  <a:solidFill>
                                    <a:schemeClr val="tx1"/>
                                  </a:solidFill>
                                  <a:effectLst/>
                                  <a:latin typeface="Cambria Math" panose="02040503050406030204" pitchFamily="18" charset="0"/>
                                  <a:ea typeface="Cambria Math" panose="02040503050406030204" pitchFamily="18" charset="0"/>
                                  <a:cs typeface="+mn-cs"/>
                                </a:rPr>
                                <m:t>≈</m:t>
                              </m:r>
                            </m:oMath>
                          </a14:m>
                          <a:r>
                            <a:rPr lang="es-EC" sz="1200" b="0" kern="1200" dirty="0" smtClean="0">
                              <a:solidFill>
                                <a:schemeClr val="tx1"/>
                              </a:solidFill>
                              <a:effectLst/>
                              <a:latin typeface="+mn-lt"/>
                              <a:ea typeface="+mn-ea"/>
                              <a:cs typeface="+mn-cs"/>
                            </a:rPr>
                            <a:t>294 </a:t>
                          </a:r>
                          <a14:m>
                            <m:oMath xmlns:m="http://schemas.openxmlformats.org/officeDocument/2006/math">
                              <m:r>
                                <a:rPr lang="es-ES" sz="1200" b="0" i="1" kern="1200" smtClean="0">
                                  <a:solidFill>
                                    <a:schemeClr val="tx1"/>
                                  </a:solidFill>
                                  <a:effectLst/>
                                  <a:latin typeface="Cambria Math" panose="02040503050406030204" pitchFamily="18" charset="0"/>
                                  <a:ea typeface="Cambria Math" panose="02040503050406030204" pitchFamily="18" charset="0"/>
                                  <a:cs typeface="+mn-cs"/>
                                </a:rPr>
                                <m:t> ͦ</m:t>
                              </m:r>
                              <m:r>
                                <a:rPr lang="es-ES" sz="1200" b="0" i="1" kern="1200" smtClean="0">
                                  <a:solidFill>
                                    <a:schemeClr val="tx1"/>
                                  </a:solidFill>
                                  <a:effectLst/>
                                  <a:latin typeface="Cambria Math" panose="02040503050406030204" pitchFamily="18" charset="0"/>
                                  <a:ea typeface="Cambria Math" panose="02040503050406030204" pitchFamily="18" charset="0"/>
                                  <a:cs typeface="+mn-cs"/>
                                </a:rPr>
                                <m:t>𝐾</m:t>
                              </m:r>
                            </m:oMath>
                          </a14:m>
                          <a:r>
                            <a:rPr lang="es-EC" sz="1200" b="0" kern="1200" dirty="0" smtClean="0">
                              <a:solidFill>
                                <a:schemeClr val="tx1"/>
                              </a:solidFill>
                              <a:effectLst/>
                              <a:latin typeface="+mn-lt"/>
                              <a:ea typeface="+mn-ea"/>
                              <a:cs typeface="+mn-cs"/>
                            </a:rPr>
                            <a:t> , </a:t>
                          </a:r>
                          <a:r>
                            <a:rPr lang="es-EC" sz="1200" b="0" kern="1200" dirty="0">
                              <a:solidFill>
                                <a:schemeClr val="tx1"/>
                              </a:solidFill>
                              <a:effectLst/>
                              <a:latin typeface="+mn-lt"/>
                              <a:ea typeface="+mn-ea"/>
                              <a:cs typeface="+mn-cs"/>
                            </a:rPr>
                            <a:t>durante el día.</a:t>
                          </a:r>
                          <a:endParaRPr lang="es-ES" sz="1200" b="0" kern="1200" dirty="0">
                            <a:solidFill>
                              <a:schemeClr val="tx1"/>
                            </a:solidFill>
                            <a:effectLst/>
                            <a:latin typeface="+mn-lt"/>
                            <a:ea typeface="+mn-ea"/>
                            <a:cs typeface="+mn-cs"/>
                          </a:endParaRPr>
                        </a:p>
                        <a:p>
                          <a:endParaRPr lang="es-ES" dirty="0" smtClean="0">
                            <a:solidFill>
                              <a:schemeClr val="tx1"/>
                            </a:solidFill>
                          </a:endParaRPr>
                        </a:p>
                        <a:p>
                          <a:r>
                            <a:rPr lang="es-EC" sz="1200" b="1" kern="1200" dirty="0" smtClean="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𝛥</m:t>
                                  </m:r>
                                  <m:r>
                                    <a:rPr lang="es-EC" sz="1200" b="1" i="1" kern="1200">
                                      <a:solidFill>
                                        <a:schemeClr val="tx1"/>
                                      </a:solidFill>
                                      <a:effectLst/>
                                      <a:latin typeface="Cambria Math" panose="02040503050406030204" pitchFamily="18" charset="0"/>
                                      <a:ea typeface="+mn-ea"/>
                                      <a:cs typeface="+mn-cs"/>
                                    </a:rPr>
                                    <m:t>𝑡</m:t>
                                  </m:r>
                                </m:e>
                                <m:sub>
                                  <m:r>
                                    <a:rPr lang="es-EC" sz="1200" b="1" i="1" kern="1200">
                                      <a:solidFill>
                                        <a:schemeClr val="tx1"/>
                                      </a:solidFill>
                                      <a:effectLst/>
                                      <a:latin typeface="Cambria Math" panose="02040503050406030204" pitchFamily="18" charset="0"/>
                                      <a:ea typeface="+mn-ea"/>
                                      <a:cs typeface="+mn-cs"/>
                                    </a:rPr>
                                    <m:t>𝑎𝑖𝑟𝑒</m:t>
                                  </m:r>
                                </m:sub>
                              </m:sSub>
                              <m:r>
                                <a:rPr lang="es-EC" sz="1200" b="1" i="1" kern="1200">
                                  <a:solidFill>
                                    <a:schemeClr val="tx1"/>
                                  </a:solidFill>
                                  <a:effectLst/>
                                  <a:latin typeface="Cambria Math" panose="02040503050406030204" pitchFamily="18" charset="0"/>
                                  <a:ea typeface="+mn-ea"/>
                                  <a:cs typeface="+mn-cs"/>
                                </a:rPr>
                                <m:t>=</m:t>
                              </m:r>
                              <m:d>
                                <m:dPr>
                                  <m:ctrlPr>
                                    <a:rPr lang="es-ES" sz="1200" b="1" i="1" kern="1200">
                                      <a:solidFill>
                                        <a:schemeClr val="tx1"/>
                                      </a:solidFill>
                                      <a:effectLst/>
                                      <a:latin typeface="Cambria Math" panose="02040503050406030204" pitchFamily="18" charset="0"/>
                                      <a:ea typeface="+mn-ea"/>
                                      <a:cs typeface="+mn-cs"/>
                                    </a:rPr>
                                  </m:ctrlPr>
                                </m:dPr>
                                <m:e>
                                  <m:r>
                                    <a:rPr lang="es-EC" sz="1200" b="1" i="1" kern="1200">
                                      <a:solidFill>
                                        <a:schemeClr val="tx1"/>
                                      </a:solidFill>
                                      <a:effectLst/>
                                      <a:latin typeface="Cambria Math" panose="02040503050406030204" pitchFamily="18" charset="0"/>
                                      <a:ea typeface="+mn-ea"/>
                                      <a:cs typeface="+mn-cs"/>
                                    </a:rPr>
                                    <m:t>2</m:t>
                                  </m:r>
                                </m:e>
                              </m:d>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𝐾</m:t>
                              </m:r>
                            </m:oMath>
                          </a14:m>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𝑣𝑒𝑛𝑡𝑖𝑙𝑎𝑐𝑖</m:t>
                                    </m:r>
                                    <m:r>
                                      <a:rPr lang="en-US"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1200</m:t>
                                </m:r>
                                <m:f>
                                  <m:fPr>
                                    <m:ctrlPr>
                                      <a:rPr lang="es-E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𝐽</m:t>
                                    </m:r>
                                  </m:num>
                                  <m:den>
                                    <m:sSup>
                                      <m:sSupPr>
                                        <m:ctrlPr>
                                          <a:rPr lang="es-E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panose="02040503050406030204" pitchFamily="18" charset="0"/>
                                            <a:ea typeface="+mn-ea"/>
                                            <a:cs typeface="+mn-cs"/>
                                          </a:rPr>
                                          <m:t>𝑚</m:t>
                                        </m:r>
                                      </m:e>
                                      <m:sup>
                                        <m:r>
                                          <a:rPr lang="en-US" sz="1200" b="1" i="1" kern="1200">
                                            <a:solidFill>
                                              <a:schemeClr val="tx1"/>
                                            </a:solidFill>
                                            <a:effectLst/>
                                            <a:latin typeface="Cambria Math" panose="02040503050406030204" pitchFamily="18" charset="0"/>
                                            <a:ea typeface="+mn-ea"/>
                                            <a:cs typeface="+mn-cs"/>
                                          </a:rPr>
                                          <m:t>3</m:t>
                                        </m:r>
                                      </m:sup>
                                    </m:sSup>
                                    <m:r>
                                      <a:rPr lang="en-US"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𝐾</m:t>
                                    </m:r>
                                  </m:den>
                                </m:f>
                                <m:r>
                                  <a:rPr lang="en-US"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0</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032</m:t>
                                </m:r>
                                <m:r>
                                  <a:rPr lang="es-EC" sz="1200" b="1" i="1" kern="1200">
                                    <a:solidFill>
                                      <a:schemeClr val="tx1"/>
                                    </a:solidFill>
                                    <a:effectLst/>
                                    <a:latin typeface="Cambria Math" panose="02040503050406030204" pitchFamily="18" charset="0"/>
                                    <a:ea typeface="+mn-ea"/>
                                    <a:cs typeface="+mn-cs"/>
                                  </a:rPr>
                                  <m:t> </m:t>
                                </m:r>
                                <m:f>
                                  <m:fPr>
                                    <m:ctrlPr>
                                      <a:rPr lang="es-ES" sz="1200" b="1" i="1" kern="1200">
                                        <a:solidFill>
                                          <a:schemeClr val="tx1"/>
                                        </a:solidFill>
                                        <a:effectLst/>
                                        <a:latin typeface="Cambria Math" panose="02040503050406030204" pitchFamily="18" charset="0"/>
                                        <a:ea typeface="+mn-ea"/>
                                        <a:cs typeface="+mn-cs"/>
                                      </a:rPr>
                                    </m:ctrlPr>
                                  </m:fPr>
                                  <m:num>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3</m:t>
                                        </m:r>
                                      </m:sup>
                                    </m:sSup>
                                  </m:num>
                                  <m:den>
                                    <m:r>
                                      <a:rPr lang="es-EC" sz="1200" b="1" i="1" kern="1200">
                                        <a:solidFill>
                                          <a:schemeClr val="tx1"/>
                                        </a:solidFill>
                                        <a:effectLst/>
                                        <a:latin typeface="Cambria Math" panose="02040503050406030204" pitchFamily="18" charset="0"/>
                                        <a:ea typeface="+mn-ea"/>
                                        <a:cs typeface="+mn-cs"/>
                                      </a:rPr>
                                      <m:t>𝑠</m:t>
                                    </m:r>
                                  </m:den>
                                </m:f>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2</m:t>
                                </m:r>
                                <m:r>
                                  <a:rPr lang="es-EC" sz="1200" b="1" i="1" kern="1200">
                                    <a:solidFill>
                                      <a:schemeClr val="tx1"/>
                                    </a:solidFill>
                                    <a:effectLst/>
                                    <a:latin typeface="Cambria Math" panose="02040503050406030204" pitchFamily="18" charset="0"/>
                                    <a:ea typeface="+mn-ea"/>
                                    <a:cs typeface="+mn-cs"/>
                                  </a:rPr>
                                  <m:t> </m:t>
                                </m:r>
                                <m:r>
                                  <a:rPr lang="es-EC" sz="1200" b="1" i="1" kern="1200">
                                    <a:solidFill>
                                      <a:schemeClr val="tx1"/>
                                    </a:solidFill>
                                    <a:effectLst/>
                                    <a:latin typeface="Cambria Math" panose="02040503050406030204" pitchFamily="18" charset="0"/>
                                    <a:ea typeface="+mn-ea"/>
                                    <a:cs typeface="+mn-cs"/>
                                  </a:rPr>
                                  <m:t>⁰</m:t>
                                </m:r>
                                <m:r>
                                  <a:rPr lang="es-EC" sz="1200" b="1" i="1" kern="1200">
                                    <a:solidFill>
                                      <a:schemeClr val="tx1"/>
                                    </a:solidFill>
                                    <a:effectLst/>
                                    <a:latin typeface="Cambria Math" panose="02040503050406030204" pitchFamily="18" charset="0"/>
                                    <a:ea typeface="+mn-ea"/>
                                    <a:cs typeface="+mn-cs"/>
                                  </a:rPr>
                                  <m:t>𝐾</m:t>
                                </m:r>
                              </m:oMath>
                            </m:oMathPara>
                          </a14:m>
                          <a:endParaRPr lang="es-ES" sz="1200" b="1"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𝒒</m:t>
                                    </m:r>
                                  </m:e>
                                  <m:sub>
                                    <m:r>
                                      <a:rPr lang="es-EC" sz="1200" b="1" i="1" kern="1200">
                                        <a:solidFill>
                                          <a:schemeClr val="tx1"/>
                                        </a:solidFill>
                                        <a:effectLst/>
                                        <a:latin typeface="Cambria Math" panose="02040503050406030204" pitchFamily="18" charset="0"/>
                                        <a:ea typeface="+mn-ea"/>
                                        <a:cs typeface="+mn-cs"/>
                                      </a:rPr>
                                      <m:t>𝒗𝒆𝒏𝒕𝒊𝒍𝒂𝒄𝒊</m:t>
                                    </m:r>
                                    <m:r>
                                      <a:rPr lang="en-US"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𝒏</m:t>
                                    </m:r>
                                  </m:sub>
                                </m:sSub>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𝟕𝟔</m:t>
                                </m:r>
                                <m:r>
                                  <a:rPr lang="es-EC" sz="1200" b="1" i="1" kern="1200">
                                    <a:solidFill>
                                      <a:schemeClr val="tx1"/>
                                    </a:solidFill>
                                    <a:effectLst/>
                                    <a:latin typeface="Cambria Math" panose="02040503050406030204" pitchFamily="18" charset="0"/>
                                    <a:ea typeface="+mn-ea"/>
                                    <a:cs typeface="+mn-cs"/>
                                  </a:rPr>
                                  <m:t>.</m:t>
                                </m:r>
                                <m:r>
                                  <a:rPr lang="es-EC" sz="1200" b="1" i="1" kern="1200" smtClean="0">
                                    <a:solidFill>
                                      <a:schemeClr val="tx1"/>
                                    </a:solidFill>
                                    <a:effectLst/>
                                    <a:latin typeface="Cambria Math" panose="02040503050406030204" pitchFamily="18" charset="0"/>
                                    <a:ea typeface="+mn-ea"/>
                                    <a:cs typeface="+mn-cs"/>
                                  </a:rPr>
                                  <m:t>𝟖</m:t>
                                </m:r>
                                <m:r>
                                  <a:rPr lang="es-EC" sz="1200" b="1" i="1" kern="1200" smtClean="0">
                                    <a:solidFill>
                                      <a:schemeClr val="tx1"/>
                                    </a:solidFill>
                                    <a:effectLst/>
                                    <a:latin typeface="Cambria Math" panose="02040503050406030204" pitchFamily="18" charset="0"/>
                                    <a:ea typeface="+mn-ea"/>
                                    <a:cs typeface="+mn-cs"/>
                                  </a:rPr>
                                  <m:t>𝑾</m:t>
                                </m:r>
                              </m:oMath>
                            </m:oMathPara>
                          </a14:m>
                          <a:endParaRPr lang="es-EC" sz="1200" b="1" kern="1200" dirty="0" smtClean="0">
                            <a:solidFill>
                              <a:schemeClr val="tx1"/>
                            </a:solidFill>
                            <a:effectLst/>
                            <a:latin typeface="+mn-lt"/>
                            <a:ea typeface="+mn-ea"/>
                            <a:cs typeface="+mn-cs"/>
                          </a:endParaRPr>
                        </a:p>
                        <a:p>
                          <a:r>
                            <a:rPr lang="es-ES" dirty="0" smtClean="0">
                              <a:solidFill>
                                <a:schemeClr val="lt1"/>
                              </a:solidFill>
                            </a:rPr>
                            <a:t>c</a:t>
                          </a:r>
                        </a:p>
                        <a:p>
                          <a:r>
                            <a:rPr lang="es-ES" dirty="0" smtClean="0">
                              <a:solidFill>
                                <a:schemeClr val="tx1"/>
                              </a:solidFill>
                            </a:rPr>
                            <a:t>Cálculo de calor necesario</a:t>
                          </a:r>
                        </a:p>
                        <a:p>
                          <a:endParaRPr lang="es-ES" dirty="0" smtClean="0">
                            <a:solidFill>
                              <a:schemeClr val="tx1"/>
                            </a:solidFill>
                          </a:endParaRPr>
                        </a:p>
                        <a:p>
                          <a:pPr algn="ct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𝑄</m:t>
                                  </m:r>
                                </m:e>
                                <m:sub>
                                  <m:r>
                                    <a:rPr lang="es-EC" sz="1200" b="1" i="1" kern="1200">
                                      <a:solidFill>
                                        <a:schemeClr val="tx1"/>
                                      </a:solidFill>
                                      <a:effectLst/>
                                      <a:latin typeface="Cambria Math" panose="02040503050406030204" pitchFamily="18" charset="0"/>
                                      <a:ea typeface="+mn-ea"/>
                                      <a:cs typeface="+mn-cs"/>
                                    </a:rPr>
                                    <m:t>𝑁</m:t>
                                  </m:r>
                                </m:sub>
                              </m:sSub>
                            </m:oMath>
                          </a14:m>
                          <a:r>
                            <a:rPr lang="es-EC" sz="1200" b="1" kern="1200" dirty="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𝑝</m:t>
                                  </m:r>
                                </m:sub>
                              </m:sSub>
                            </m:oMath>
                          </a14:m>
                          <a:r>
                            <a:rPr lang="es-EC" sz="1200" b="1" kern="1200" dirty="0">
                              <a:solidFill>
                                <a:schemeClr val="tx1"/>
                              </a:solidFill>
                              <a:effectLst/>
                              <a:latin typeface="+mn-lt"/>
                              <a:ea typeface="+mn-ea"/>
                              <a:cs typeface="+mn-cs"/>
                            </a:rPr>
                            <a:t> +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𝑡𝑒𝑐</m:t>
                                  </m:r>
                                  <m:r>
                                    <a:rPr lang="es-EC" sz="1200" b="1" i="1" kern="1200">
                                      <a:solidFill>
                                        <a:schemeClr val="tx1"/>
                                      </a:solidFill>
                                      <a:effectLst/>
                                      <a:latin typeface="Cambria Math" panose="02040503050406030204" pitchFamily="18" charset="0"/>
                                      <a:ea typeface="+mn-ea"/>
                                      <a:cs typeface="+mn-cs"/>
                                    </a:rPr>
                                    <m:t>h</m:t>
                                  </m:r>
                                  <m:r>
                                    <a:rPr lang="es-EC" sz="1200" b="1" i="1" kern="1200">
                                      <a:solidFill>
                                        <a:schemeClr val="tx1"/>
                                      </a:solidFill>
                                      <a:effectLst/>
                                      <a:latin typeface="Cambria Math" panose="02040503050406030204" pitchFamily="18" charset="0"/>
                                      <a:ea typeface="+mn-ea"/>
                                      <a:cs typeface="+mn-cs"/>
                                    </a:rPr>
                                    <m:t>𝑜</m:t>
                                  </m:r>
                                </m:sub>
                              </m:sSub>
                            </m:oMath>
                          </a14:m>
                          <a:r>
                            <a:rPr lang="es-EC" sz="1200" b="1" kern="1200" dirty="0">
                              <a:solidFill>
                                <a:schemeClr val="tx1"/>
                              </a:solidFill>
                              <a:effectLst/>
                              <a:latin typeface="+mn-lt"/>
                              <a:ea typeface="+mn-ea"/>
                              <a:cs typeface="+mn-cs"/>
                            </a:rPr>
                            <a:t> +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𝑣𝑖𝑑𝑟𝑖𝑜</m:t>
                                  </m:r>
                                </m:sub>
                              </m:sSub>
                            </m:oMath>
                          </a14:m>
                          <a:r>
                            <a:rPr lang="es-EC" sz="1200" b="1" kern="1200" dirty="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𝑖𝑛𝑡</m:t>
                                  </m:r>
                                </m:sub>
                              </m:sSub>
                            </m:oMath>
                          </a14:m>
                          <a:r>
                            <a:rPr lang="es-EC" sz="1200" b="1" kern="1200" dirty="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 </a:t>
                          </a: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𝑞</m:t>
                                  </m:r>
                                </m:e>
                                <m:sub>
                                  <m:r>
                                    <a:rPr lang="es-EC" sz="1200" b="1" i="1" kern="1200">
                                      <a:solidFill>
                                        <a:schemeClr val="tx1"/>
                                      </a:solidFill>
                                      <a:effectLst/>
                                      <a:latin typeface="Cambria Math" panose="02040503050406030204" pitchFamily="18" charset="0"/>
                                      <a:ea typeface="+mn-ea"/>
                                      <a:cs typeface="+mn-cs"/>
                                    </a:rPr>
                                    <m:t>𝑣𝑒𝑛𝑡𝑖𝑙𝑎𝑐𝑖</m:t>
                                  </m:r>
                                  <m:r>
                                    <a:rPr lang="es-EC" sz="1200" b="1" i="1" kern="1200">
                                      <a:solidFill>
                                        <a:schemeClr val="tx1"/>
                                      </a:solidFill>
                                      <a:effectLst/>
                                      <a:latin typeface="Cambria Math" panose="02040503050406030204" pitchFamily="18" charset="0"/>
                                      <a:ea typeface="+mn-ea"/>
                                      <a:cs typeface="+mn-cs"/>
                                    </a:rPr>
                                    <m:t>ó</m:t>
                                  </m:r>
                                  <m:r>
                                    <a:rPr lang="es-EC" sz="1200" b="1" i="1" kern="1200">
                                      <a:solidFill>
                                        <a:schemeClr val="tx1"/>
                                      </a:solidFill>
                                      <a:effectLst/>
                                      <a:latin typeface="Cambria Math" panose="02040503050406030204" pitchFamily="18" charset="0"/>
                                      <a:ea typeface="+mn-ea"/>
                                      <a:cs typeface="+mn-cs"/>
                                    </a:rPr>
                                    <m:t>𝑛</m:t>
                                  </m:r>
                                </m:sub>
                              </m:sSub>
                            </m:oMath>
                          </a14:m>
                          <a:endParaRPr lang="es-ES" sz="1200" dirty="0" smtClean="0">
                            <a:solidFill>
                              <a:schemeClr val="tx1"/>
                            </a:solidFill>
                          </a:endParaRPr>
                        </a:p>
                        <a:p>
                          <a:pPr algn="ctr"/>
                          <a:endParaRPr lang="es-ES" sz="1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𝑄</m:t>
                                    </m:r>
                                  </m:e>
                                  <m:sub>
                                    <m:r>
                                      <a:rPr lang="es-EC" sz="1200" b="1" i="1" kern="1200">
                                        <a:solidFill>
                                          <a:schemeClr val="tx1"/>
                                        </a:solidFill>
                                        <a:effectLst/>
                                        <a:latin typeface="Cambria Math" panose="02040503050406030204" pitchFamily="18" charset="0"/>
                                        <a:ea typeface="+mn-ea"/>
                                        <a:cs typeface="+mn-cs"/>
                                      </a:rPr>
                                      <m:t>𝑁</m:t>
                                    </m:r>
                                  </m:sub>
                                </m:sSub>
                                <m:r>
                                  <a:rPr lang="es-EC" sz="1200" b="1" i="1" kern="1200">
                                    <a:solidFill>
                                      <a:schemeClr val="tx1"/>
                                    </a:solidFill>
                                    <a:effectLst/>
                                    <a:latin typeface="Cambria Math" panose="02040503050406030204" pitchFamily="18" charset="0"/>
                                    <a:ea typeface="+mn-ea"/>
                                    <a:cs typeface="+mn-cs"/>
                                  </a:rPr>
                                  <m:t>=</m:t>
                                </m:r>
                                <m:d>
                                  <m:dPr>
                                    <m:ctrlPr>
                                      <a:rPr lang="es-ES" sz="1200" b="1" i="1" kern="1200">
                                        <a:solidFill>
                                          <a:schemeClr val="tx1"/>
                                        </a:solidFill>
                                        <a:effectLst/>
                                        <a:latin typeface="Cambria Math" panose="02040503050406030204" pitchFamily="18" charset="0"/>
                                        <a:ea typeface="+mn-ea"/>
                                        <a:cs typeface="+mn-cs"/>
                                      </a:rPr>
                                    </m:ctrlPr>
                                  </m:dPr>
                                  <m:e>
                                    <m:r>
                                      <a:rPr lang="es-EC" sz="1200" b="1" i="1" kern="1200">
                                        <a:solidFill>
                                          <a:schemeClr val="tx1"/>
                                        </a:solidFill>
                                        <a:effectLst/>
                                        <a:latin typeface="Cambria Math" panose="02040503050406030204" pitchFamily="18" charset="0"/>
                                        <a:ea typeface="+mn-ea"/>
                                        <a:cs typeface="+mn-cs"/>
                                      </a:rPr>
                                      <m:t>1438</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4</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5355</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923</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4</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1306</m:t>
                                    </m:r>
                                    <m:r>
                                      <a:rPr lang="es-ES" sz="1200" b="1" i="1" kern="1200" smtClean="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76</m:t>
                                    </m:r>
                                    <m:r>
                                      <a:rPr lang="es-EC" sz="1200" b="1" i="1" kern="1200">
                                        <a:solidFill>
                                          <a:schemeClr val="tx1"/>
                                        </a:solidFill>
                                        <a:effectLst/>
                                        <a:latin typeface="Cambria Math" panose="02040503050406030204" pitchFamily="18" charset="0"/>
                                        <a:ea typeface="+mn-ea"/>
                                        <a:cs typeface="+mn-cs"/>
                                      </a:rPr>
                                      <m:t>.</m:t>
                                    </m:r>
                                    <m:r>
                                      <a:rPr lang="es-EC" sz="1200" b="1" i="1" kern="1200">
                                        <a:solidFill>
                                          <a:schemeClr val="tx1"/>
                                        </a:solidFill>
                                        <a:effectLst/>
                                        <a:latin typeface="Cambria Math" panose="02040503050406030204" pitchFamily="18" charset="0"/>
                                        <a:ea typeface="+mn-ea"/>
                                        <a:cs typeface="+mn-cs"/>
                                      </a:rPr>
                                      <m:t>8</m:t>
                                    </m:r>
                                  </m:e>
                                </m:d>
                                <m:r>
                                  <a:rPr lang="es-EC" sz="1200" b="1" i="1" kern="1200">
                                    <a:solidFill>
                                      <a:schemeClr val="tx1"/>
                                    </a:solidFill>
                                    <a:effectLst/>
                                    <a:latin typeface="Cambria Math" panose="02040503050406030204" pitchFamily="18" charset="0"/>
                                    <a:ea typeface="+mn-ea"/>
                                    <a:cs typeface="+mn-cs"/>
                                  </a:rPr>
                                  <m:t>𝑊</m:t>
                                </m:r>
                              </m:oMath>
                            </m:oMathPara>
                          </a14:m>
                          <a:endParaRPr lang="es-ES" sz="1200" b="1"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800" b="1" i="1" kern="1200" smtClean="0">
                                        <a:solidFill>
                                          <a:schemeClr val="tx1"/>
                                        </a:solidFill>
                                        <a:effectLst/>
                                        <a:latin typeface="Cambria Math" panose="02040503050406030204" pitchFamily="18" charset="0"/>
                                        <a:ea typeface="+mn-ea"/>
                                        <a:cs typeface="+mn-cs"/>
                                      </a:rPr>
                                    </m:ctrlPr>
                                  </m:sSubPr>
                                  <m:e>
                                    <m:r>
                                      <a:rPr lang="es-EC" sz="1800" b="1" i="1" kern="1200">
                                        <a:solidFill>
                                          <a:schemeClr val="tx1"/>
                                        </a:solidFill>
                                        <a:effectLst/>
                                        <a:latin typeface="Cambria Math" panose="02040503050406030204" pitchFamily="18" charset="0"/>
                                        <a:ea typeface="+mn-ea"/>
                                        <a:cs typeface="+mn-cs"/>
                                      </a:rPr>
                                      <m:t>𝑸</m:t>
                                    </m:r>
                                  </m:e>
                                  <m:sub>
                                    <m:r>
                                      <a:rPr lang="es-EC" sz="1800" b="1" i="1" kern="1200">
                                        <a:solidFill>
                                          <a:schemeClr val="tx1"/>
                                        </a:solidFill>
                                        <a:effectLst/>
                                        <a:latin typeface="Cambria Math" panose="02040503050406030204" pitchFamily="18" charset="0"/>
                                        <a:ea typeface="+mn-ea"/>
                                        <a:cs typeface="+mn-cs"/>
                                      </a:rPr>
                                      <m:t>𝑵</m:t>
                                    </m:r>
                                  </m:sub>
                                </m:sSub>
                                <m:r>
                                  <a:rPr lang="es-EC" sz="1800" b="1" i="1" kern="1200">
                                    <a:solidFill>
                                      <a:schemeClr val="tx1"/>
                                    </a:solidFill>
                                    <a:effectLst/>
                                    <a:latin typeface="Cambria Math" panose="02040503050406030204" pitchFamily="18" charset="0"/>
                                    <a:ea typeface="+mn-ea"/>
                                    <a:cs typeface="+mn-cs"/>
                                  </a:rPr>
                                  <m:t>=</m:t>
                                </m:r>
                                <m:r>
                                  <a:rPr lang="es-EC" sz="1800" b="1" i="1" kern="1200">
                                    <a:solidFill>
                                      <a:schemeClr val="tx1"/>
                                    </a:solidFill>
                                    <a:effectLst/>
                                    <a:latin typeface="Cambria Math" panose="02040503050406030204" pitchFamily="18" charset="0"/>
                                    <a:ea typeface="+mn-ea"/>
                                    <a:cs typeface="+mn-cs"/>
                                  </a:rPr>
                                  <m:t>𝟔𝟒𝟖𝟕</m:t>
                                </m:r>
                                <m:r>
                                  <a:rPr lang="es-EC" sz="1800" b="1" i="1" kern="1200">
                                    <a:solidFill>
                                      <a:schemeClr val="tx1"/>
                                    </a:solidFill>
                                    <a:effectLst/>
                                    <a:latin typeface="Cambria Math" panose="02040503050406030204" pitchFamily="18" charset="0"/>
                                    <a:ea typeface="+mn-ea"/>
                                    <a:cs typeface="+mn-cs"/>
                                  </a:rPr>
                                  <m:t> </m:t>
                                </m:r>
                                <m:r>
                                  <a:rPr lang="es-EC" sz="1800" b="1" i="1" kern="1200">
                                    <a:solidFill>
                                      <a:schemeClr val="tx1"/>
                                    </a:solidFill>
                                    <a:effectLst/>
                                    <a:latin typeface="Cambria Math" panose="02040503050406030204" pitchFamily="18" charset="0"/>
                                    <a:ea typeface="+mn-ea"/>
                                    <a:cs typeface="+mn-cs"/>
                                  </a:rPr>
                                  <m:t>𝑾</m:t>
                                </m:r>
                              </m:oMath>
                            </m:oMathPara>
                          </a14:m>
                          <a:endParaRPr lang="es-ES" sz="1800" b="1"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effectLst/>
                            <a:latin typeface="+mn-lt"/>
                            <a:ea typeface="+mn-ea"/>
                            <a:cs typeface="+mn-cs"/>
                          </a:endParaRPr>
                        </a:p>
                        <a:p>
                          <a:pPr algn="ctr"/>
                          <a:endParaRPr lang="es-ES" sz="1200" dirty="0" smtClean="0">
                            <a:solidFill>
                              <a:schemeClr val="tx1"/>
                            </a:solidFill>
                          </a:endParaRPr>
                        </a:p>
                        <a:p>
                          <a:endParaRPr lang="es-ES" dirty="0" smtClean="0"/>
                        </a:p>
                      </a:txBody>
                      <a:tcPr>
                        <a:solidFill>
                          <a:schemeClr val="bg1"/>
                        </a:solidFill>
                      </a:tcPr>
                    </a:tc>
                    <a:tc>
                      <a:txBody>
                        <a:bodyPr/>
                        <a:lstStyle/>
                        <a:p>
                          <a:endParaRPr lang="es-ES" dirty="0"/>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287529563"/>
                  </p:ext>
                </p:extLst>
              </p:nvPr>
            </p:nvGraphicFramePr>
            <p:xfrm>
              <a:off x="395536" y="692696"/>
              <a:ext cx="8424936" cy="5184576"/>
            </p:xfrm>
            <a:graphic>
              <a:graphicData uri="http://schemas.openxmlformats.org/drawingml/2006/table">
                <a:tbl>
                  <a:tblPr firstRow="1" bandRow="1">
                    <a:tableStyleId>{5C22544A-7EE6-4342-B048-85BDC9FD1C3A}</a:tableStyleId>
                  </a:tblPr>
                  <a:tblGrid>
                    <a:gridCol w="4160896"/>
                    <a:gridCol w="4264040"/>
                  </a:tblGrid>
                  <a:tr h="5184576">
                    <a:tc>
                      <a:txBody>
                        <a:bodyPr/>
                        <a:lstStyle/>
                        <a:p>
                          <a:endParaRPr lang="es-ES"/>
                        </a:p>
                      </a:txBody>
                      <a:tcPr>
                        <a:blipFill rotWithShape="0">
                          <a:blip r:embed="rId2"/>
                          <a:stretch>
                            <a:fillRect l="-146" t="-117" r="-103221" b="-469"/>
                          </a:stretch>
                        </a:blipFill>
                      </a:tcPr>
                    </a:tc>
                    <a:tc>
                      <a:txBody>
                        <a:bodyPr/>
                        <a:lstStyle/>
                        <a:p>
                          <a:endParaRPr lang="es-ES" dirty="0"/>
                        </a:p>
                      </a:txBody>
                      <a:tcPr>
                        <a:solidFill>
                          <a:schemeClr val="bg1"/>
                        </a:solidFill>
                      </a:tcPr>
                    </a:tc>
                  </a:tr>
                </a:tbl>
              </a:graphicData>
            </a:graphic>
          </p:graphicFrame>
        </mc:Fallback>
      </mc:AlternateContent>
      <mc:AlternateContent xmlns:mc="http://schemas.openxmlformats.org/markup-compatibility/2006" xmlns:a14="http://schemas.microsoft.com/office/drawing/2010/main">
        <mc:Choice Requires="a14">
          <p:sp>
            <p:nvSpPr>
              <p:cNvPr id="3" name="Rectángulo 2"/>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p:sp>
        <p:nvSpPr>
          <p:cNvPr id="4"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5" name="Imagen 4"/>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91396968"/>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731138584"/>
                  </p:ext>
                </p:extLst>
              </p:nvPr>
            </p:nvGraphicFramePr>
            <p:xfrm>
              <a:off x="323528" y="548680"/>
              <a:ext cx="8424936" cy="5616624"/>
            </p:xfrm>
            <a:graphic>
              <a:graphicData uri="http://schemas.openxmlformats.org/drawingml/2006/table">
                <a:tbl>
                  <a:tblPr firstRow="1" bandRow="1">
                    <a:tableStyleId>{5C22544A-7EE6-4342-B048-85BDC9FD1C3A}</a:tableStyleId>
                  </a:tblPr>
                  <a:tblGrid>
                    <a:gridCol w="4160896"/>
                    <a:gridCol w="4264040"/>
                  </a:tblGrid>
                  <a:tr h="5616624">
                    <a:tc>
                      <a:txBody>
                        <a:bodyPr/>
                        <a:lstStyle/>
                        <a:p>
                          <a:pPr algn="just"/>
                          <a:endParaRPr lang="es-ES" sz="18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b="0" kern="1200" dirty="0" smtClean="0">
                            <a:solidFill>
                              <a:schemeClr val="lt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Para</a:t>
                          </a:r>
                          <a:r>
                            <a:rPr lang="es-ES" sz="1400" b="0" kern="1200" baseline="0" dirty="0" smtClean="0">
                              <a:solidFill>
                                <a:schemeClr val="tx1"/>
                              </a:solidFill>
                              <a:effectLst/>
                              <a:latin typeface="+mn-lt"/>
                              <a:ea typeface="+mn-ea"/>
                              <a:cs typeface="+mn-cs"/>
                            </a:rPr>
                            <a:t> la selección de la bomba de agua la cual ayuda a impulsar el fluido hasta el intercambiador de calor desde el caldero se toma en cuenta lo siguiente: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𝑡𝑖</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𝑏𝑜𝑚𝑏𝑒𝑜</m:t>
                                    </m:r>
                                  </m:sub>
                                </m:sSub>
                              </m:oMath>
                            </m:oMathPara>
                          </a14:m>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r>
                            <a:rPr lang="es-ES" sz="1400" b="0" kern="1200" baseline="0" dirty="0" smtClean="0">
                              <a:solidFill>
                                <a:schemeClr val="tx1"/>
                              </a:solidFill>
                              <a:effectLst/>
                              <a:latin typeface="+mn-lt"/>
                              <a:ea typeface="+mn-ea"/>
                              <a:cs typeface="+mn-cs"/>
                            </a:rPr>
                            <a:t> </a:t>
                          </a:r>
                          <a14:m>
                            <m:oMath xmlns:m="http://schemas.openxmlformats.org/officeDocument/2006/math">
                              <m:sSub>
                                <m:sSubPr>
                                  <m:ctrlPr>
                                    <a:rPr lang="es-ES" sz="1100" b="1" i="1" kern="1200" smtClean="0">
                                      <a:solidFill>
                                        <a:schemeClr val="lt1"/>
                                      </a:solidFill>
                                      <a:effectLst/>
                                      <a:latin typeface="Cambria Math" panose="02040503050406030204" pitchFamily="18" charset="0"/>
                                      <a:ea typeface="+mn-ea"/>
                                      <a:cs typeface="+mn-cs"/>
                                    </a:rPr>
                                  </m:ctrlPr>
                                </m:sSubPr>
                                <m:e>
                                  <m:r>
                                    <a:rPr lang="es-EC" sz="1100" b="1" i="1" kern="1200">
                                      <a:solidFill>
                                        <a:schemeClr val="lt1"/>
                                      </a:solidFill>
                                      <a:effectLst/>
                                      <a:latin typeface="Cambria Math" panose="02040503050406030204" pitchFamily="18" charset="0"/>
                                      <a:ea typeface="+mn-ea"/>
                                      <a:cs typeface="+mn-cs"/>
                                    </a:rPr>
                                    <m:t>𝐴</m:t>
                                  </m:r>
                                </m:e>
                                <m:sub>
                                  <m:r>
                                    <a:rPr lang="es-EC" sz="1100" b="1" i="1" kern="1200">
                                      <a:solidFill>
                                        <a:schemeClr val="lt1"/>
                                      </a:solidFill>
                                      <a:effectLst/>
                                      <a:latin typeface="Cambria Math" panose="02040503050406030204" pitchFamily="18" charset="0"/>
                                      <a:ea typeface="+mn-ea"/>
                                      <a:cs typeface="+mn-cs"/>
                                    </a:rPr>
                                    <m:t>𝑡𝑖</m:t>
                                  </m:r>
                                </m:sub>
                              </m:sSub>
                              <m:sSub>
                                <m:sSubPr>
                                  <m:ctrlPr>
                                    <a:rPr lang="es-ES" sz="1200" b="1" i="1" kern="1200" smtClean="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𝑡𝑖</m:t>
                                  </m:r>
                                </m:sub>
                              </m:sSub>
                              <m:r>
                                <a:rPr lang="es-ES" sz="1200" b="1" i="1" kern="1200" smtClean="0">
                                  <a:solidFill>
                                    <a:schemeClr val="tx1"/>
                                  </a:solidFill>
                                  <a:effectLst/>
                                  <a:latin typeface="Cambria Math" panose="02040503050406030204" pitchFamily="18" charset="0"/>
                                  <a:ea typeface="+mn-ea"/>
                                  <a:cs typeface="+mn-cs"/>
                                </a:rPr>
                                <m:t>=</m:t>
                              </m:r>
                              <m:r>
                                <a:rPr lang="es-EC" sz="1100" b="1" i="1" kern="1200" smtClean="0">
                                  <a:solidFill>
                                    <a:schemeClr val="tx1"/>
                                  </a:solidFill>
                                  <a:effectLst/>
                                  <a:latin typeface="Cambria Math" panose="02040503050406030204" pitchFamily="18" charset="0"/>
                                  <a:ea typeface="+mn-ea"/>
                                  <a:cs typeface="+mn-cs"/>
                                </a:rPr>
                                <m:t>𝜋</m:t>
                              </m:r>
                              <m:r>
                                <a:rPr lang="es-EC" sz="1100" b="1" i="1" kern="1200" smtClean="0">
                                  <a:solidFill>
                                    <a:schemeClr val="tx1"/>
                                  </a:solidFill>
                                  <a:effectLst/>
                                  <a:latin typeface="Cambria Math" panose="02040503050406030204" pitchFamily="18" charset="0"/>
                                  <a:ea typeface="+mn-ea"/>
                                  <a:cs typeface="+mn-cs"/>
                                </a:rPr>
                                <m:t>∗</m:t>
                              </m:r>
                              <m:sSup>
                                <m:sSupPr>
                                  <m:ctrlPr>
                                    <a:rPr lang="es-ES" sz="1100" b="1" i="1" kern="1200">
                                      <a:solidFill>
                                        <a:schemeClr val="tx1"/>
                                      </a:solidFill>
                                      <a:effectLst/>
                                      <a:latin typeface="Cambria Math" panose="02040503050406030204" pitchFamily="18" charset="0"/>
                                      <a:ea typeface="+mn-ea"/>
                                      <a:cs typeface="+mn-cs"/>
                                    </a:rPr>
                                  </m:ctrlPr>
                                </m:sSupPr>
                                <m:e>
                                  <m:sSub>
                                    <m:sSubPr>
                                      <m:ctrlPr>
                                        <a:rPr lang="es-ES" sz="1100" b="1" i="1" kern="1200">
                                          <a:solidFill>
                                            <a:schemeClr val="tx1"/>
                                          </a:solidFill>
                                          <a:effectLst/>
                                          <a:latin typeface="Cambria Math" panose="02040503050406030204" pitchFamily="18" charset="0"/>
                                          <a:ea typeface="+mn-ea"/>
                                          <a:cs typeface="+mn-cs"/>
                                        </a:rPr>
                                      </m:ctrlPr>
                                    </m:sSubPr>
                                    <m:e>
                                      <m:r>
                                        <a:rPr lang="es-EC" sz="1100" b="1" i="1" kern="1200">
                                          <a:solidFill>
                                            <a:schemeClr val="tx1"/>
                                          </a:solidFill>
                                          <a:effectLst/>
                                          <a:latin typeface="Cambria Math" panose="02040503050406030204" pitchFamily="18" charset="0"/>
                                          <a:ea typeface="+mn-ea"/>
                                          <a:cs typeface="+mn-cs"/>
                                        </a:rPr>
                                        <m:t>𝑅</m:t>
                                      </m:r>
                                    </m:e>
                                    <m:sub>
                                      <m:r>
                                        <a:rPr lang="es-EC" sz="1100" b="1" i="1" kern="1200">
                                          <a:solidFill>
                                            <a:schemeClr val="tx1"/>
                                          </a:solidFill>
                                          <a:effectLst/>
                                          <a:latin typeface="Cambria Math" panose="02040503050406030204" pitchFamily="18" charset="0"/>
                                          <a:ea typeface="+mn-ea"/>
                                          <a:cs typeface="+mn-cs"/>
                                        </a:rPr>
                                        <m:t>𝑖𝑛𝑡</m:t>
                                      </m:r>
                                    </m:sub>
                                  </m:sSub>
                                </m:e>
                                <m:sup>
                                  <m:r>
                                    <a:rPr lang="es-EC" sz="1100" b="1" i="1" kern="1200">
                                      <a:solidFill>
                                        <a:schemeClr val="tx1"/>
                                      </a:solidFill>
                                      <a:effectLst/>
                                      <a:latin typeface="Cambria Math" panose="02040503050406030204" pitchFamily="18" charset="0"/>
                                      <a:ea typeface="+mn-ea"/>
                                      <a:cs typeface="+mn-cs"/>
                                    </a:rPr>
                                    <m:t>2</m:t>
                                  </m:r>
                                </m:sup>
                              </m:sSup>
                            </m:oMath>
                          </a14:m>
                          <a:endParaRPr lang="es-ES" sz="1200" b="1"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 </a:t>
                          </a:r>
                          <a:endParaRPr lang="es-ES" sz="1200" b="1" kern="1200" dirty="0" smtClean="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m:t>
                                  </m:r>
                                </m:e>
                                <m:sub>
                                  <m:r>
                                    <a:rPr lang="es-EC" sz="1200" b="1" i="1" kern="1200">
                                      <a:solidFill>
                                        <a:schemeClr val="tx1"/>
                                      </a:solidFill>
                                      <a:effectLst/>
                                      <a:latin typeface="Cambria Math" panose="02040503050406030204" pitchFamily="18" charset="0"/>
                                      <a:ea typeface="+mn-ea"/>
                                      <a:cs typeface="+mn-cs"/>
                                    </a:rPr>
                                    <m:t>𝑖𝑛𝑡</m:t>
                                  </m:r>
                                </m:sub>
                              </m:sSub>
                              <m:r>
                                <a:rPr lang="es-EC" sz="1200" b="1" i="1" kern="1200">
                                  <a:solidFill>
                                    <a:schemeClr val="tx1"/>
                                  </a:solidFill>
                                  <a:effectLst/>
                                  <a:latin typeface="Cambria Math" panose="02040503050406030204" pitchFamily="18" charset="0"/>
                                  <a:ea typeface="+mn-ea"/>
                                  <a:cs typeface="+mn-cs"/>
                                </a:rPr>
                                <m:t>=0.0635</m:t>
                              </m:r>
                              <m:r>
                                <a:rPr lang="es-EC" sz="1200" b="1" i="1" kern="1200">
                                  <a:solidFill>
                                    <a:schemeClr val="tx1"/>
                                  </a:solidFill>
                                  <a:effectLst/>
                                  <a:latin typeface="Cambria Math" panose="02040503050406030204" pitchFamily="18" charset="0"/>
                                  <a:ea typeface="+mn-ea"/>
                                  <a:cs typeface="+mn-cs"/>
                                </a:rPr>
                                <m:t>𝑚</m:t>
                              </m:r>
                            </m:oMath>
                          </a14:m>
                          <a:r>
                            <a:rPr lang="es-ES" sz="1200" b="1" kern="1200" dirty="0" smtClean="0">
                              <a:solidFill>
                                <a:schemeClr val="tx1"/>
                              </a:solidFill>
                              <a:effectLst/>
                              <a:latin typeface="+mn-lt"/>
                              <a:ea typeface="+mn-ea"/>
                              <a:cs typeface="+mn-cs"/>
                            </a:rPr>
                            <a:t>      </a:t>
                          </a:r>
                          <a:r>
                            <a:rPr lang="es-ES" sz="1200" b="0" kern="1200" dirty="0" smtClean="0">
                              <a:solidFill>
                                <a:schemeClr val="tx1"/>
                              </a:solidFill>
                              <a:effectLst/>
                              <a:latin typeface="+mn-lt"/>
                              <a:ea typeface="+mn-ea"/>
                              <a:cs typeface="+mn-cs"/>
                            </a:rPr>
                            <a:t>radio</a:t>
                          </a:r>
                          <a:r>
                            <a:rPr lang="es-ES" sz="1200" b="0" kern="1200" baseline="0" dirty="0" smtClean="0">
                              <a:solidFill>
                                <a:schemeClr val="tx1"/>
                              </a:solidFill>
                              <a:effectLst/>
                              <a:latin typeface="+mn-lt"/>
                              <a:ea typeface="+mn-ea"/>
                              <a:cs typeface="+mn-cs"/>
                            </a:rPr>
                            <a:t> interno de la tubería que conduce el                          fluido al intercambiador de calor</a:t>
                          </a:r>
                          <a:endParaRPr lang="es-ES" sz="1200" b="0" kern="1200" dirty="0" smtClean="0">
                            <a:solidFill>
                              <a:schemeClr val="tx1"/>
                            </a:solidFill>
                            <a:effectLst/>
                            <a:latin typeface="+mn-lt"/>
                            <a:ea typeface="+mn-ea"/>
                            <a:cs typeface="+mn-cs"/>
                          </a:endParaRPr>
                        </a:p>
                        <a:p>
                          <a:pPr algn="r"/>
                          <a:r>
                            <a:rPr lang="es-ES" sz="1200" b="1" kern="1200" dirty="0" smtClean="0">
                              <a:solidFill>
                                <a:schemeClr val="tx1"/>
                              </a:solidFill>
                              <a:effectLst/>
                              <a:latin typeface="+mn-lt"/>
                              <a:ea typeface="+mn-ea"/>
                              <a:cs typeface="+mn-cs"/>
                            </a:rPr>
                            <a:t> </a:t>
                          </a:r>
                          <a:r>
                            <a:rPr lang="es-EC" sz="1200" b="0" kern="1200" dirty="0">
                              <a:solidFill>
                                <a:schemeClr val="tx1"/>
                              </a:solidFill>
                              <a:effectLst/>
                              <a:latin typeface="+mn-lt"/>
                              <a:ea typeface="+mn-ea"/>
                              <a:cs typeface="+mn-cs"/>
                            </a:rPr>
                            <a:t> </a:t>
                          </a:r>
                          <a:endParaRPr lang="es-ES" sz="1200" b="0" kern="1200" dirty="0">
                            <a:solidFill>
                              <a:schemeClr val="tx1"/>
                            </a:solidFill>
                            <a:effectLst/>
                            <a:latin typeface="+mn-lt"/>
                            <a:ea typeface="+mn-ea"/>
                            <a:cs typeface="+mn-cs"/>
                          </a:endParaRPr>
                        </a:p>
                        <a:p>
                          <a14:m>
                            <m:oMath xmlns:m="http://schemas.openxmlformats.org/officeDocument/2006/math">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𝐴</m:t>
                                  </m:r>
                                </m:e>
                                <m:sub>
                                  <m:r>
                                    <a:rPr lang="es-EC" sz="1200" b="1" i="1" kern="1200">
                                      <a:solidFill>
                                        <a:schemeClr val="tx1"/>
                                      </a:solidFill>
                                      <a:effectLst/>
                                      <a:latin typeface="Cambria Math" panose="02040503050406030204" pitchFamily="18" charset="0"/>
                                      <a:ea typeface="+mn-ea"/>
                                      <a:cs typeface="+mn-cs"/>
                                    </a:rPr>
                                    <m:t>𝑡𝑖</m:t>
                                  </m:r>
                                </m:sub>
                              </m:sSub>
                              <m:r>
                                <a:rPr lang="es-EC" sz="1200" b="1" i="1" kern="1200">
                                  <a:solidFill>
                                    <a:schemeClr val="tx1"/>
                                  </a:solidFill>
                                  <a:effectLst/>
                                  <a:latin typeface="Cambria Math" panose="02040503050406030204" pitchFamily="18" charset="0"/>
                                  <a:ea typeface="+mn-ea"/>
                                  <a:cs typeface="+mn-cs"/>
                                </a:rPr>
                                <m:t>=0.00012</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𝑚</m:t>
                                  </m:r>
                                </m:e>
                                <m:sup>
                                  <m:r>
                                    <a:rPr lang="es-EC" sz="1200" b="1" i="1" kern="1200">
                                      <a:solidFill>
                                        <a:schemeClr val="tx1"/>
                                      </a:solidFill>
                                      <a:effectLst/>
                                      <a:latin typeface="Cambria Math" panose="02040503050406030204" pitchFamily="18" charset="0"/>
                                      <a:ea typeface="+mn-ea"/>
                                      <a:cs typeface="+mn-cs"/>
                                    </a:rPr>
                                    <m:t>2</m:t>
                                  </m:r>
                                </m:sup>
                              </m:sSup>
                            </m:oMath>
                          </a14:m>
                          <a:r>
                            <a:rPr lang="es-ES" sz="1200" b="1" kern="1200" dirty="0" smtClean="0">
                              <a:solidFill>
                                <a:schemeClr val="tx1"/>
                              </a:solidFill>
                              <a:effectLst/>
                              <a:latin typeface="+mn-lt"/>
                              <a:ea typeface="+mn-ea"/>
                              <a:cs typeface="+mn-cs"/>
                            </a:rPr>
                            <a:t>      </a:t>
                          </a:r>
                          <a:endParaRPr lang="es-ES" sz="1200" b="1" kern="1200" dirty="0">
                            <a:solidFill>
                              <a:schemeClr val="tx1"/>
                            </a:solidFill>
                            <a:effectLst/>
                            <a:latin typeface="+mn-lt"/>
                            <a:ea typeface="+mn-ea"/>
                            <a:cs typeface="+mn-cs"/>
                          </a:endParaRPr>
                        </a:p>
                      </a:txBody>
                      <a:tcPr>
                        <a:solidFill>
                          <a:schemeClr val="bg1"/>
                        </a:solidFill>
                      </a:tcPr>
                    </a:tc>
                    <a:tc>
                      <a:txBody>
                        <a:bodyPr/>
                        <a:lstStyle/>
                        <a:p>
                          <a:pPr algn="ct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𝑏𝑜𝑚𝑏𝑒𝑜</m:t>
                                  </m:r>
                                </m:sub>
                              </m:sSub>
                              <m:r>
                                <a:rPr lang="es-ES" sz="1400" b="1" i="0" kern="1200" smtClean="0">
                                  <a:solidFill>
                                    <a:schemeClr val="tx1"/>
                                  </a:solidFill>
                                  <a:effectLst/>
                                  <a:latin typeface="Cambria Math" panose="02040503050406030204" pitchFamily="18" charset="0"/>
                                  <a:ea typeface="+mn-ea"/>
                                  <a:cs typeface="+mn-cs"/>
                                </a:rPr>
                                <m:t> =</m:t>
                              </m:r>
                              <m:r>
                                <a:rPr lang="es-EC" sz="1400" b="1" i="1" kern="1200" smtClean="0">
                                  <a:solidFill>
                                    <a:schemeClr val="tx1"/>
                                  </a:solidFill>
                                  <a:effectLst/>
                                  <a:latin typeface="Cambria Math" panose="02040503050406030204" pitchFamily="18" charset="0"/>
                                  <a:ea typeface="+mn-ea"/>
                                  <a:cs typeface="+mn-cs"/>
                                </a:rPr>
                                <m:t>0.7 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𝑠</m:t>
                                  </m:r>
                                </m:den>
                              </m:f>
                            </m:oMath>
                          </a14:m>
                          <a:r>
                            <a:rPr lang="es-ES" sz="1400" b="0" dirty="0" smtClean="0">
                              <a:solidFill>
                                <a:schemeClr val="tx1"/>
                              </a:solidFill>
                            </a:rPr>
                            <a:t>    velocidad de bombeo tomada</a:t>
                          </a:r>
                          <a:r>
                            <a:rPr lang="es-ES" sz="1400" b="0" baseline="0" dirty="0" smtClean="0">
                              <a:solidFill>
                                <a:schemeClr val="tx1"/>
                              </a:solidFill>
                            </a:rPr>
                            <a:t> del                                                           ANEXO 13</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S" sz="1400" b="0" i="1" kern="1200" smtClean="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𝜌</m:t>
                                  </m:r>
                                </m:e>
                                <m:sub>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=1000</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𝑘𝑔</m:t>
                                  </m:r>
                                </m:num>
                                <m:den>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3</m:t>
                                      </m:r>
                                    </m:sup>
                                  </m:sSup>
                                </m:den>
                              </m:f>
                            </m:oMath>
                          </a14:m>
                          <a:r>
                            <a:rPr lang="es-ES" sz="1400" b="0" kern="1200" dirty="0" smtClean="0">
                              <a:solidFill>
                                <a:schemeClr val="tx1"/>
                              </a:solidFill>
                              <a:effectLst/>
                              <a:latin typeface="+mn-lt"/>
                              <a:ea typeface="+mn-ea"/>
                              <a:cs typeface="+mn-cs"/>
                            </a:rPr>
                            <a:t>        </a:t>
                          </a:r>
                          <a:r>
                            <a:rPr lang="es-ES" sz="1400" b="0" kern="1200" baseline="0" dirty="0" smtClean="0">
                              <a:solidFill>
                                <a:schemeClr val="tx1"/>
                              </a:solidFill>
                              <a:effectLst/>
                              <a:latin typeface="+mn-lt"/>
                              <a:ea typeface="+mn-ea"/>
                              <a:cs typeface="+mn-cs"/>
                            </a:rPr>
                            <a:t> densidad del agua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algn="l"/>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=0.084</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𝑘𝑔</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0" dirty="0" smtClean="0">
                            <a:solidFill>
                              <a:schemeClr val="tx1"/>
                            </a:solidFill>
                          </a:endParaRPr>
                        </a:p>
                        <a:p>
                          <a:pPr algn="l"/>
                          <a:endParaRPr lang="es-ES" sz="1400" b="0" dirty="0" smtClean="0">
                            <a:solidFill>
                              <a:schemeClr val="tx1"/>
                            </a:solidFill>
                          </a:endParaRPr>
                        </a:p>
                        <a:p>
                          <a:pPr algn="l"/>
                          <a:endParaRPr lang="es-ES" sz="1400" b="0" dirty="0" smtClean="0">
                            <a:solidFill>
                              <a:schemeClr val="tx1"/>
                            </a:solidFill>
                          </a:endParaRPr>
                        </a:p>
                        <a:p>
                          <a:pPr algn="l"/>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𝐵</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ṁ</m:t>
                                        </m:r>
                                      </m:e>
                                      <m:sub>
                                        <m:r>
                                          <a:rPr lang="es-EC" sz="1400" b="1" i="1" kern="1200">
                                            <a:solidFill>
                                              <a:schemeClr val="tx1"/>
                                            </a:solidFill>
                                            <a:effectLst/>
                                            <a:latin typeface="Cambria Math" panose="02040503050406030204" pitchFamily="18" charset="0"/>
                                            <a:ea typeface="+mn-ea"/>
                                            <a:cs typeface="+mn-cs"/>
                                          </a:rPr>
                                          <m:t>𝑤</m:t>
                                        </m:r>
                                      </m:sub>
                                    </m:sSub>
                                  </m:num>
                                  <m:den>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S" sz="1400" b="1" i="1" kern="1200" smtClean="0">
                                            <a:solidFill>
                                              <a:schemeClr val="tx1"/>
                                            </a:solidFill>
                                            <a:effectLst/>
                                            <a:latin typeface="Cambria Math" panose="02040503050406030204" pitchFamily="18" charset="0"/>
                                            <a:ea typeface="+mn-ea"/>
                                            <a:cs typeface="+mn-cs"/>
                                          </a:rPr>
                                          <m:t>𝒘</m:t>
                                        </m:r>
                                      </m:sub>
                                    </m:sSub>
                                  </m:den>
                                </m:f>
                              </m:oMath>
                            </m:oMathPara>
                          </a14:m>
                          <a:endParaRPr lang="es-ES"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𝐵</m:t>
                                    </m:r>
                                  </m:sub>
                                </m:sSub>
                                <m:r>
                                  <a:rPr lang="es-EC" sz="1400" b="1" i="1" kern="1200">
                                    <a:solidFill>
                                      <a:schemeClr val="tx1"/>
                                    </a:solidFill>
                                    <a:effectLst/>
                                    <a:latin typeface="Cambria Math" panose="02040503050406030204" pitchFamily="18" charset="0"/>
                                    <a:ea typeface="+mn-ea"/>
                                    <a:cs typeface="+mn-cs"/>
                                  </a:rPr>
                                  <m:t>= </m:t>
                                </m:r>
                                <m:r>
                                  <a:rPr lang="es-EC" sz="1400" b="1" kern="1200">
                                    <a:solidFill>
                                      <a:schemeClr val="tx1"/>
                                    </a:solidFill>
                                    <a:effectLst/>
                                    <a:latin typeface="Cambria Math" panose="02040503050406030204" pitchFamily="18" charset="0"/>
                                    <a:ea typeface="+mn-ea"/>
                                    <a:cs typeface="+mn-cs"/>
                                  </a:rPr>
                                  <m:t>0.30 </m:t>
                                </m:r>
                                <m:f>
                                  <m:fPr>
                                    <m:ctrlPr>
                                      <a:rPr lang="es-ES" sz="1400" b="1" i="1" kern="1200">
                                        <a:solidFill>
                                          <a:schemeClr val="tx1"/>
                                        </a:solidFill>
                                        <a:effectLst/>
                                        <a:latin typeface="Cambria Math" panose="02040503050406030204" pitchFamily="18" charset="0"/>
                                        <a:ea typeface="+mn-ea"/>
                                        <a:cs typeface="+mn-cs"/>
                                      </a:rPr>
                                    </m:ctrlPr>
                                  </m:fPr>
                                  <m:num>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3</m:t>
                                        </m:r>
                                      </m:sup>
                                    </m:sSup>
                                  </m:num>
                                  <m:den>
                                    <m:r>
                                      <a:rPr lang="es-EC" sz="1400" b="1" i="1" kern="1200">
                                        <a:solidFill>
                                          <a:schemeClr val="tx1"/>
                                        </a:solidFill>
                                        <a:effectLst/>
                                        <a:latin typeface="Cambria Math" panose="02040503050406030204" pitchFamily="18" charset="0"/>
                                        <a:ea typeface="+mn-ea"/>
                                        <a:cs typeface="+mn-cs"/>
                                      </a:rPr>
                                      <m:t>h</m:t>
                                    </m:r>
                                  </m:den>
                                </m:f>
                              </m:oMath>
                            </m:oMathPara>
                          </a14:m>
                          <a:endParaRPr lang="es-ES" sz="1400" b="1" kern="1200" dirty="0">
                            <a:solidFill>
                              <a:schemeClr val="tx1"/>
                            </a:solidFill>
                            <a:effectLst/>
                            <a:latin typeface="+mn-lt"/>
                            <a:ea typeface="+mn-ea"/>
                            <a:cs typeface="+mn-cs"/>
                          </a:endParaRPr>
                        </a:p>
                        <a:p>
                          <a:pPr algn="l"/>
                          <a:endParaRPr lang="es-ES" sz="1400" b="0" dirty="0" smtClean="0">
                            <a:solidFill>
                              <a:schemeClr val="tx1"/>
                            </a:solidFill>
                          </a:endParaRPr>
                        </a:p>
                        <a:p>
                          <a:pPr algn="l"/>
                          <a:endParaRPr lang="es-ES" sz="1400" b="0" dirty="0" smtClean="0">
                            <a:solidFill>
                              <a:schemeClr val="tx1"/>
                            </a:solidFill>
                          </a:endParaRPr>
                        </a:p>
                        <a:p>
                          <a:pPr algn="l"/>
                          <a:endParaRPr lang="es-ES" sz="1400" b="0" dirty="0" smtClean="0">
                            <a:solidFill>
                              <a:schemeClr val="tx1"/>
                            </a:solidFill>
                          </a:endParaRPr>
                        </a:p>
                        <a:p>
                          <a:pPr algn="l"/>
                          <a:endParaRPr lang="es-ES" sz="1400" b="0" dirty="0" smtClean="0">
                            <a:solidFill>
                              <a:schemeClr val="tx1"/>
                            </a:solidFill>
                          </a:endParaRPr>
                        </a:p>
                        <a:p>
                          <a:pPr algn="l"/>
                          <a:endParaRPr lang="es-ES" sz="1400" b="0" dirty="0" smtClean="0">
                            <a:solidFill>
                              <a:schemeClr val="tx1"/>
                            </a:solidFill>
                          </a:endParaRPr>
                        </a:p>
                        <a:p>
                          <a:pPr algn="l"/>
                          <a:r>
                            <a:rPr lang="es-ES" sz="1400" b="0" dirty="0" smtClean="0">
                              <a:solidFill>
                                <a:schemeClr val="tx1"/>
                              </a:solidFill>
                            </a:rPr>
                            <a:t>Altura de impulsión</a:t>
                          </a:r>
                        </a:p>
                        <a:p>
                          <a:pPr algn="l"/>
                          <a:endParaRPr lang="es-ES" sz="1400" b="0" dirty="0" smtClean="0">
                            <a:solidFill>
                              <a:schemeClr val="tx1"/>
                            </a:solidFill>
                          </a:endParaRPr>
                        </a:p>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=0.57</m:t>
                                </m:r>
                                <m:r>
                                  <a:rPr lang="es-EC" sz="1400" b="1" i="1" kern="1200">
                                    <a:solidFill>
                                      <a:schemeClr val="tx1"/>
                                    </a:solidFill>
                                    <a:effectLst/>
                                    <a:latin typeface="Cambria Math" panose="02040503050406030204" pitchFamily="18" charset="0"/>
                                    <a:ea typeface="+mn-ea"/>
                                    <a:cs typeface="+mn-cs"/>
                                  </a:rPr>
                                  <m:t>𝑚</m:t>
                                </m:r>
                                <m:r>
                                  <a:rPr lang="es-ES" sz="1400" b="1" i="0" kern="1200" smtClean="0">
                                    <a:solidFill>
                                      <a:schemeClr val="tx1"/>
                                    </a:solidFill>
                                    <a:effectLst/>
                                    <a:latin typeface="Cambria Math" panose="02040503050406030204" pitchFamily="18" charset="0"/>
                                    <a:ea typeface="+mn-ea"/>
                                    <a:cs typeface="+mn-cs"/>
                                  </a:rPr>
                                  <m:t>;</m:t>
                                </m:r>
                                <m:r>
                                  <m:rPr>
                                    <m:sty m:val="p"/>
                                  </m:rPr>
                                  <a:rPr lang="es-ES" sz="1400" b="0" i="0" kern="1200" smtClean="0">
                                    <a:solidFill>
                                      <a:schemeClr val="tx1"/>
                                    </a:solidFill>
                                    <a:effectLst/>
                                    <a:latin typeface="Cambria Math" panose="02040503050406030204" pitchFamily="18" charset="0"/>
                                    <a:ea typeface="+mn-ea"/>
                                    <a:cs typeface="+mn-cs"/>
                                  </a:rPr>
                                  <m:t>Altura</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de</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impulsi</m:t>
                                </m:r>
                                <m:r>
                                  <a:rPr lang="es-ES" sz="1400" b="0" i="0" kern="1200" smtClean="0">
                                    <a:solidFill>
                                      <a:schemeClr val="tx1"/>
                                    </a:solidFill>
                                    <a:effectLst/>
                                    <a:latin typeface="Cambria Math" panose="02040503050406030204" pitchFamily="18" charset="0"/>
                                    <a:ea typeface="+mn-ea"/>
                                    <a:cs typeface="+mn-cs"/>
                                  </a:rPr>
                                  <m:t>ó</m:t>
                                </m:r>
                                <m:r>
                                  <m:rPr>
                                    <m:sty m:val="p"/>
                                  </m:rPr>
                                  <a:rPr lang="es-ES" sz="1400" b="0" i="0" kern="1200" smtClean="0">
                                    <a:solidFill>
                                      <a:schemeClr val="tx1"/>
                                    </a:solidFill>
                                    <a:effectLst/>
                                    <a:latin typeface="Cambria Math" panose="02040503050406030204" pitchFamily="18" charset="0"/>
                                    <a:ea typeface="+mn-ea"/>
                                    <a:cs typeface="+mn-cs"/>
                                  </a:rPr>
                                  <m:t>n</m:t>
                                </m:r>
                              </m:oMath>
                            </m:oMathPara>
                          </a14:m>
                          <a:endParaRPr lang="es-ES" sz="1400" b="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𝑡𝑢𝑏</m:t>
                                  </m:r>
                                </m:sub>
                              </m:sSub>
                              <m:r>
                                <a:rPr lang="es-EC" sz="1400" b="1" i="1" kern="1200">
                                  <a:solidFill>
                                    <a:schemeClr val="tx1"/>
                                  </a:solidFill>
                                  <a:effectLst/>
                                  <a:latin typeface="Cambria Math" panose="02040503050406030204" pitchFamily="18" charset="0"/>
                                  <a:ea typeface="+mn-ea"/>
                                  <a:cs typeface="+mn-cs"/>
                                </a:rPr>
                                <m:t>=</m:t>
                              </m:r>
                              <m:r>
                                <a:rPr lang="es-EC" sz="1400" b="1" kern="1200">
                                  <a:solidFill>
                                    <a:schemeClr val="tx1"/>
                                  </a:solidFill>
                                  <a:effectLst/>
                                  <a:latin typeface="Cambria Math" panose="02040503050406030204" pitchFamily="18" charset="0"/>
                                  <a:ea typeface="+mn-ea"/>
                                  <a:cs typeface="+mn-cs"/>
                                </a:rPr>
                                <m:t>1.47</m:t>
                              </m:r>
                              <m:r>
                                <m:rPr>
                                  <m:sty m:val="p"/>
                                </m:rPr>
                                <a:rPr lang="es-EC" sz="1400" b="1" kern="1200">
                                  <a:solidFill>
                                    <a:schemeClr val="tx1"/>
                                  </a:solidFill>
                                  <a:effectLst/>
                                  <a:latin typeface="Cambria Math" panose="02040503050406030204" pitchFamily="18" charset="0"/>
                                  <a:ea typeface="+mn-ea"/>
                                  <a:cs typeface="+mn-cs"/>
                                </a:rPr>
                                <m:t>m</m:t>
                              </m:r>
                              <m:r>
                                <a:rPr lang="es-ES" sz="1400" b="1" i="0" kern="1200" smtClean="0">
                                  <a:solidFill>
                                    <a:schemeClr val="tx1"/>
                                  </a:solidFill>
                                  <a:effectLst/>
                                  <a:latin typeface="Cambria Math" panose="02040503050406030204" pitchFamily="18" charset="0"/>
                                  <a:ea typeface="+mn-ea"/>
                                  <a:cs typeface="+mn-cs"/>
                                </a:rPr>
                                <m:t>;</m:t>
                              </m:r>
                            </m:oMath>
                          </a14:m>
                          <a:r>
                            <a:rPr lang="es-ES" sz="1400" b="1" i="0" kern="1200" dirty="0" smtClean="0">
                              <a:solidFill>
                                <a:schemeClr val="tx1"/>
                              </a:solidFill>
                              <a:effectLst/>
                              <a:latin typeface="Cambria Math" panose="02040503050406030204" pitchFamily="18" charset="0"/>
                              <a:ea typeface="+mn-ea"/>
                              <a:cs typeface="+mn-cs"/>
                            </a:rPr>
                            <a:t> </a:t>
                          </a:r>
                          <a14:m>
                            <m:oMath xmlns:m="http://schemas.openxmlformats.org/officeDocument/2006/math">
                              <m:r>
                                <m:rPr>
                                  <m:sty m:val="p"/>
                                </m:rPr>
                                <a:rPr lang="es-ES" sz="1400" b="0" i="0" kern="1200" smtClean="0">
                                  <a:solidFill>
                                    <a:schemeClr val="tx1"/>
                                  </a:solidFill>
                                  <a:effectLst/>
                                  <a:latin typeface="Cambria Math" panose="02040503050406030204" pitchFamily="18" charset="0"/>
                                  <a:ea typeface="+mn-ea"/>
                                  <a:cs typeface="+mn-cs"/>
                                </a:rPr>
                                <m:t>Longitud</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de</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la</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tuber</m:t>
                              </m:r>
                              <m:r>
                                <a:rPr lang="es-ES" sz="1400" b="0" i="0" kern="1200" smtClean="0">
                                  <a:solidFill>
                                    <a:schemeClr val="tx1"/>
                                  </a:solidFill>
                                  <a:effectLst/>
                                  <a:latin typeface="Cambria Math" panose="02040503050406030204" pitchFamily="18" charset="0"/>
                                  <a:ea typeface="+mn-ea"/>
                                  <a:cs typeface="+mn-cs"/>
                                </a:rPr>
                                <m:t>í</m:t>
                              </m:r>
                              <m:r>
                                <m:rPr>
                                  <m:sty m:val="p"/>
                                </m:rPr>
                                <a:rPr lang="es-ES" sz="1400" b="0" i="0" kern="1200" smtClean="0">
                                  <a:solidFill>
                                    <a:schemeClr val="tx1"/>
                                  </a:solidFill>
                                  <a:effectLst/>
                                  <a:latin typeface="Cambria Math" panose="02040503050406030204" pitchFamily="18" charset="0"/>
                                  <a:ea typeface="+mn-ea"/>
                                  <a:cs typeface="+mn-cs"/>
                                </a:rPr>
                                <m:t>a</m:t>
                              </m:r>
                            </m:oMath>
                          </a14:m>
                          <a:endParaRPr lang="es-ES" sz="1400" b="0" kern="1200" dirty="0">
                            <a:solidFill>
                              <a:schemeClr val="tx1"/>
                            </a:solidFill>
                            <a:effectLst/>
                            <a:latin typeface="+mn-lt"/>
                            <a:ea typeface="+mn-ea"/>
                            <a:cs typeface="+mn-cs"/>
                          </a:endParaRPr>
                        </a:p>
                        <a:p>
                          <a:pPr algn="just"/>
                          <a14:m>
                            <m:oMath xmlns:m="http://schemas.openxmlformats.org/officeDocument/2006/math">
                              <m:r>
                                <a:rPr lang="es-ES" sz="1400" b="0" i="1" kern="1200" smtClean="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𝑛</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𝑐</m:t>
                                      </m:r>
                                    </m:e>
                                    <m:sub>
                                      <m:r>
                                        <a:rPr lang="es-EC" sz="1400" b="1" i="1" kern="1200">
                                          <a:solidFill>
                                            <a:schemeClr val="tx1"/>
                                          </a:solidFill>
                                          <a:effectLst/>
                                          <a:latin typeface="Cambria Math" panose="02040503050406030204" pitchFamily="18" charset="0"/>
                                          <a:ea typeface="+mn-ea"/>
                                          <a:cs typeface="+mn-cs"/>
                                        </a:rPr>
                                        <m:t>90</m:t>
                                      </m:r>
                                    </m:sub>
                                  </m:sSub>
                                  <m:r>
                                    <a:rPr lang="es-EC" sz="1400" b="1" i="1" kern="1200">
                                      <a:solidFill>
                                        <a:schemeClr val="tx1"/>
                                      </a:solidFill>
                                      <a:effectLst/>
                                      <a:latin typeface="Cambria Math" panose="02040503050406030204" pitchFamily="18" charset="0"/>
                                      <a:ea typeface="+mn-ea"/>
                                      <a:cs typeface="+mn-cs"/>
                                    </a:rPr>
                                    <m:t> ͦ</m:t>
                                  </m:r>
                                </m:sub>
                              </m:sSub>
                              <m:r>
                                <a:rPr lang="es-EC" sz="1400" b="1"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2</m:t>
                              </m:r>
                              <m:r>
                                <a:rPr lang="es-ES" sz="1400" b="0" i="0" kern="1200" smtClean="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número de codos de 90</a:t>
                          </a:r>
                          <a:r>
                            <a:rPr lang="es-ES" sz="1400" b="0" kern="1200" baseline="0" dirty="0" smtClean="0">
                              <a:solidFill>
                                <a:schemeClr val="tx1"/>
                              </a:solidFill>
                              <a:effectLst/>
                              <a:latin typeface="Calibri" panose="020F0502020204030204" pitchFamily="34" charset="0"/>
                              <a:ea typeface="+mn-ea"/>
                              <a:cs typeface="+mn-cs"/>
                            </a:rPr>
                            <a:t>⁰</a:t>
                          </a:r>
                          <a:endParaRPr lang="es-ES" sz="1400" b="0" kern="1200" dirty="0">
                            <a:solidFill>
                              <a:schemeClr val="tx1"/>
                            </a:solidFill>
                            <a:effectLst/>
                            <a:latin typeface="+mn-lt"/>
                            <a:ea typeface="+mn-ea"/>
                            <a:cs typeface="+mn-cs"/>
                          </a:endParaRPr>
                        </a:p>
                        <a:p>
                          <a:pPr algn="l"/>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𝑛</m:t>
                                  </m:r>
                                </m:e>
                                <m:sub>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𝑣</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1</m:t>
                              </m:r>
                              <m:r>
                                <a:rPr lang="es-EC" sz="1400" b="0" i="1" kern="1200">
                                  <a:solidFill>
                                    <a:schemeClr val="tx1"/>
                                  </a:solidFill>
                                  <a:effectLst/>
                                  <a:latin typeface="Cambria Math" panose="02040503050406030204" pitchFamily="18" charset="0"/>
                                  <a:ea typeface="+mn-ea"/>
                                  <a:cs typeface="+mn-cs"/>
                                </a:rPr>
                                <m:t> </m:t>
                              </m:r>
                            </m:oMath>
                          </a14:m>
                          <a:r>
                            <a:rPr lang="es-EC" sz="1400" b="0" kern="1200" dirty="0">
                              <a:solidFill>
                                <a:schemeClr val="tx1"/>
                              </a:solidFill>
                              <a:effectLst/>
                              <a:latin typeface="+mn-lt"/>
                              <a:ea typeface="+mn-ea"/>
                              <a:cs typeface="+mn-cs"/>
                            </a:rPr>
                            <a:t>; </a:t>
                          </a:r>
                          <a:r>
                            <a:rPr lang="es-EC" sz="1400" b="0" kern="1200" dirty="0" smtClean="0">
                              <a:solidFill>
                                <a:schemeClr val="tx1"/>
                              </a:solidFill>
                              <a:effectLst/>
                              <a:latin typeface="+mn-lt"/>
                              <a:ea typeface="+mn-ea"/>
                              <a:cs typeface="+mn-cs"/>
                            </a:rPr>
                            <a:t>Número</a:t>
                          </a:r>
                          <a:r>
                            <a:rPr lang="es-EC" sz="1400" b="0" kern="1200" baseline="0" dirty="0" smtClean="0">
                              <a:solidFill>
                                <a:schemeClr val="tx1"/>
                              </a:solidFill>
                              <a:effectLst/>
                              <a:latin typeface="+mn-lt"/>
                              <a:ea typeface="+mn-ea"/>
                              <a:cs typeface="+mn-cs"/>
                            </a:rPr>
                            <a:t> de v</a:t>
                          </a:r>
                          <a:r>
                            <a:rPr lang="es-EC" sz="1400" b="0" kern="1200" dirty="0" smtClean="0">
                              <a:solidFill>
                                <a:schemeClr val="tx1"/>
                              </a:solidFill>
                              <a:effectLst/>
                              <a:latin typeface="+mn-lt"/>
                              <a:ea typeface="+mn-ea"/>
                              <a:cs typeface="+mn-cs"/>
                            </a:rPr>
                            <a:t>álvulas </a:t>
                          </a:r>
                          <a:r>
                            <a:rPr lang="es-EC" sz="1400" b="0" kern="1200" dirty="0">
                              <a:solidFill>
                                <a:schemeClr val="tx1"/>
                              </a:solidFill>
                              <a:effectLst/>
                              <a:latin typeface="+mn-lt"/>
                              <a:ea typeface="+mn-ea"/>
                              <a:cs typeface="+mn-cs"/>
                            </a:rPr>
                            <a:t>de </a:t>
                          </a:r>
                          <a:r>
                            <a:rPr lang="es-EC" sz="1400" b="0" kern="1200" dirty="0" smtClean="0">
                              <a:solidFill>
                                <a:schemeClr val="tx1"/>
                              </a:solidFill>
                              <a:effectLst/>
                              <a:latin typeface="+mn-lt"/>
                              <a:ea typeface="+mn-ea"/>
                              <a:cs typeface="+mn-cs"/>
                            </a:rPr>
                            <a:t>bola.</a:t>
                          </a:r>
                          <a:endParaRPr lang="es-ES" sz="1400" b="0" kern="1200" dirty="0">
                            <a:solidFill>
                              <a:schemeClr val="tx1"/>
                            </a:solidFill>
                            <a:effectLst/>
                            <a:latin typeface="+mn-lt"/>
                            <a:ea typeface="+mn-ea"/>
                            <a:cs typeface="+mn-cs"/>
                          </a:endParaRPr>
                        </a:p>
                        <a:p>
                          <a:pPr algn="l"/>
                          <a:endParaRPr lang="es-ES" sz="1400" b="0" dirty="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731138584"/>
                  </p:ext>
                </p:extLst>
              </p:nvPr>
            </p:nvGraphicFramePr>
            <p:xfrm>
              <a:off x="323528" y="548680"/>
              <a:ext cx="8424936" cy="5616624"/>
            </p:xfrm>
            <a:graphic>
              <a:graphicData uri="http://schemas.openxmlformats.org/drawingml/2006/table">
                <a:tbl>
                  <a:tblPr firstRow="1" bandRow="1">
                    <a:tableStyleId>{5C22544A-7EE6-4342-B048-85BDC9FD1C3A}</a:tableStyleId>
                  </a:tblPr>
                  <a:tblGrid>
                    <a:gridCol w="4160896"/>
                    <a:gridCol w="4264040"/>
                  </a:tblGrid>
                  <a:tr h="5616624">
                    <a:tc>
                      <a:txBody>
                        <a:bodyPr/>
                        <a:lstStyle/>
                        <a:p>
                          <a:endParaRPr lang="es-ES"/>
                        </a:p>
                      </a:txBody>
                      <a:tcPr>
                        <a:blipFill rotWithShape="0">
                          <a:blip r:embed="rId2"/>
                          <a:stretch>
                            <a:fillRect l="-146" t="-217" r="-103075" b="-434"/>
                          </a:stretch>
                        </a:blipFill>
                      </a:tcPr>
                    </a:tc>
                    <a:tc>
                      <a:txBody>
                        <a:bodyPr/>
                        <a:lstStyle/>
                        <a:p>
                          <a:endParaRPr lang="es-ES"/>
                        </a:p>
                      </a:txBody>
                      <a:tcPr>
                        <a:blipFill rotWithShape="0">
                          <a:blip r:embed="rId2"/>
                          <a:stretch>
                            <a:fillRect l="-97714" t="-217" r="-571" b="-434"/>
                          </a:stretch>
                        </a:blipFill>
                      </a:tcPr>
                    </a:tc>
                  </a:tr>
                </a:tbl>
              </a:graphicData>
            </a:graphic>
          </p:graphicFrame>
        </mc:Fallback>
      </mc:AlternateContent>
      <p:grpSp>
        <p:nvGrpSpPr>
          <p:cNvPr id="3" name="Grupo 2"/>
          <p:cNvGrpSpPr/>
          <p:nvPr/>
        </p:nvGrpSpPr>
        <p:grpSpPr>
          <a:xfrm>
            <a:off x="395536" y="548680"/>
            <a:ext cx="3960440" cy="425198"/>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Selección de la bomba de agua</a:t>
              </a:r>
              <a:endParaRPr lang="es-ES" sz="1400" b="1" kern="1200" dirty="0"/>
            </a:p>
          </p:txBody>
        </p:sp>
      </p:grpSp>
      <p:graphicFrame>
        <p:nvGraphicFramePr>
          <p:cNvPr id="6" name="Diagrama 5"/>
          <p:cNvGraphicFramePr/>
          <p:nvPr>
            <p:extLst/>
          </p:nvPr>
        </p:nvGraphicFramePr>
        <p:xfrm>
          <a:off x="421378" y="1844824"/>
          <a:ext cx="393459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nvPr>
        </p:nvGraphicFramePr>
        <p:xfrm>
          <a:off x="313842" y="3861048"/>
          <a:ext cx="3264024" cy="447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p:cNvGraphicFramePr/>
          <p:nvPr>
            <p:extLst/>
          </p:nvPr>
        </p:nvGraphicFramePr>
        <p:xfrm>
          <a:off x="4139952" y="2060848"/>
          <a:ext cx="1728192" cy="3758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a 8"/>
          <p:cNvGraphicFramePr/>
          <p:nvPr>
            <p:extLst/>
          </p:nvPr>
        </p:nvGraphicFramePr>
        <p:xfrm>
          <a:off x="4329563" y="3573016"/>
          <a:ext cx="3456384" cy="50405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mc:AlternateContent xmlns:mc="http://schemas.openxmlformats.org/markup-compatibility/2006" xmlns:a14="http://schemas.microsoft.com/office/drawing/2010/main">
        <mc:Choice Requires="a14">
          <p:sp>
            <p:nvSpPr>
              <p:cNvPr id="10" name="Rectángulo 9"/>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3"/>
                <a:stretch>
                  <a:fillRect t="-3093" b="-11340"/>
                </a:stretch>
              </a:blipFill>
            </p:spPr>
            <p:txBody>
              <a:bodyPr/>
              <a:lstStyle/>
              <a:p>
                <a:r>
                  <a:rPr lang="es-ES">
                    <a:noFill/>
                  </a:rPr>
                  <a:t> </a:t>
                </a:r>
              </a:p>
            </p:txBody>
          </p:sp>
        </mc:Fallback>
      </mc:AlternateContent>
      <p:pic>
        <p:nvPicPr>
          <p:cNvPr id="11" name="Imagen 10"/>
          <p:cNvPicPr>
            <a:picLocks noChangeAspect="1"/>
          </p:cNvPicPr>
          <p:nvPr/>
        </p:nvPicPr>
        <p:blipFill rotWithShape="1">
          <a:blip r:embed="rId24" cstate="print"/>
          <a:srcRect l="14927" t="53301" r="49637" b="28037"/>
          <a:stretch/>
        </p:blipFill>
        <p:spPr>
          <a:xfrm>
            <a:off x="6453254" y="5876168"/>
            <a:ext cx="2655250" cy="721184"/>
          </a:xfrm>
          <a:prstGeom prst="rect">
            <a:avLst/>
          </a:prstGeom>
        </p:spPr>
      </p:pic>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3030569549"/>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197570245"/>
                  </p:ext>
                </p:extLst>
              </p:nvPr>
            </p:nvGraphicFramePr>
            <p:xfrm>
              <a:off x="323528" y="548680"/>
              <a:ext cx="8424936" cy="5616624"/>
            </p:xfrm>
            <a:graphic>
              <a:graphicData uri="http://schemas.openxmlformats.org/drawingml/2006/table">
                <a:tbl>
                  <a:tblPr firstRow="1" bandRow="1">
                    <a:tableStyleId>{5C22544A-7EE6-4342-B048-85BDC9FD1C3A}</a:tableStyleId>
                  </a:tblPr>
                  <a:tblGrid>
                    <a:gridCol w="4160896"/>
                    <a:gridCol w="4264040"/>
                  </a:tblGrid>
                  <a:tr h="5616624">
                    <a:tc>
                      <a:txBody>
                        <a:bodyPr/>
                        <a:lstStyle/>
                        <a:p>
                          <a:r>
                            <a:rPr lang="es-ES" b="0" dirty="0" smtClean="0">
                              <a:solidFill>
                                <a:schemeClr val="tx1"/>
                              </a:solidFill>
                            </a:rPr>
                            <a:t>Longitu</a:t>
                          </a:r>
                          <a:r>
                            <a:rPr lang="es-ES" b="0" baseline="0" dirty="0" smtClean="0">
                              <a:solidFill>
                                <a:schemeClr val="tx1"/>
                              </a:solidFill>
                            </a:rPr>
                            <a:t>d equivalente:</a:t>
                          </a:r>
                        </a:p>
                        <a:p>
                          <a:endParaRPr lang="es-ES" b="0" baseline="0" dirty="0" smtClean="0">
                            <a:solidFill>
                              <a:schemeClr val="tx1"/>
                            </a:solidFill>
                          </a:endParaRPr>
                        </a:p>
                        <a:p>
                          <a:r>
                            <a:rPr lang="es-ES" b="0" baseline="0" dirty="0" smtClean="0">
                              <a:solidFill>
                                <a:schemeClr val="tx1"/>
                              </a:solidFill>
                            </a:rPr>
                            <a:t>Accesorios </a:t>
                          </a:r>
                        </a:p>
                        <a:p>
                          <a:endParaRPr lang="es-ES" b="0" baseline="0" dirty="0" smtClean="0">
                            <a:solidFill>
                              <a:schemeClr val="tx1"/>
                            </a:solidFill>
                          </a:endParaRPr>
                        </a:p>
                        <a:p>
                          <a:endParaRPr lang="es-ES" b="0" baseline="0" dirty="0" smtClean="0">
                            <a:solidFill>
                              <a:schemeClr val="tx1"/>
                            </a:solidFill>
                          </a:endParaRPr>
                        </a:p>
                        <a:p>
                          <a:endParaRPr lang="es-ES" b="0" baseline="0" dirty="0" smtClean="0">
                            <a:solidFill>
                              <a:schemeClr val="tx1"/>
                            </a:solidFill>
                          </a:endParaRPr>
                        </a:p>
                        <a:p>
                          <a:endParaRPr lang="es-ES" b="0" dirty="0" smtClean="0">
                            <a:solidFill>
                              <a:schemeClr val="tx1"/>
                            </a:solidFill>
                          </a:endParaRPr>
                        </a:p>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𝑒𝑞𝑢𝑖</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47</m:t>
                                </m:r>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10</m:t>
                                </m:r>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3</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m:t>
                                </m:r>
                                <m:r>
                                  <a:rPr lang="es-EC" sz="1400" b="1" i="1" kern="1200">
                                    <a:solidFill>
                                      <a:schemeClr val="tx1"/>
                                    </a:solidFill>
                                    <a:effectLst/>
                                    <a:latin typeface="Cambria Math" panose="02040503050406030204" pitchFamily="18" charset="0"/>
                                    <a:ea typeface="+mn-ea"/>
                                    <a:cs typeface="+mn-cs"/>
                                  </a:rPr>
                                  <m:t>𝑚</m:t>
                                </m:r>
                              </m:oMath>
                            </m:oMathPara>
                          </a14:m>
                          <a:endParaRPr lang="es-ES" sz="1400" b="1" kern="1200" dirty="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𝑒𝑞𝑢𝑖</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87</m:t>
                                </m:r>
                                <m:r>
                                  <a:rPr lang="es-EC" sz="1400" b="1" i="1" kern="1200">
                                    <a:solidFill>
                                      <a:schemeClr val="tx1"/>
                                    </a:solidFill>
                                    <a:effectLst/>
                                    <a:latin typeface="Cambria Math" panose="02040503050406030204" pitchFamily="18" charset="0"/>
                                    <a:ea typeface="+mn-ea"/>
                                    <a:cs typeface="+mn-cs"/>
                                  </a:rPr>
                                  <m:t>𝑚</m:t>
                                </m:r>
                              </m:oMath>
                            </m:oMathPara>
                          </a14:m>
                          <a:endParaRPr lang="es-ES" sz="1400" b="1" kern="1200" dirty="0">
                            <a:solidFill>
                              <a:schemeClr val="tx1"/>
                            </a:solidFill>
                            <a:effectLst/>
                            <a:latin typeface="+mn-lt"/>
                            <a:ea typeface="+mn-ea"/>
                            <a:cs typeface="+mn-cs"/>
                          </a:endParaRPr>
                        </a:p>
                        <a:p>
                          <a:endParaRPr lang="es-ES" b="0" dirty="0" smtClean="0">
                            <a:solidFill>
                              <a:schemeClr val="tx1"/>
                            </a:solidFill>
                          </a:endParaRPr>
                        </a:p>
                        <a:p>
                          <a:r>
                            <a:rPr lang="es-ES" b="0" dirty="0" smtClean="0">
                              <a:solidFill>
                                <a:schemeClr val="tx1"/>
                              </a:solidFill>
                            </a:rPr>
                            <a:t>Perdida de carga en línea de impulsión:</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b="0" kern="1200" dirty="0" smtClean="0">
                              <a:solidFill>
                                <a:schemeClr val="tx1"/>
                              </a:solidFill>
                              <a:effectLst/>
                              <a:latin typeface="+mn-lt"/>
                              <a:ea typeface="+mn-ea"/>
                              <a:cs typeface="+mn-cs"/>
                            </a:rPr>
                            <a:t>Según  Anexo 2, para la determinación de la pérdida de agua en </a:t>
                          </a:r>
                          <a:r>
                            <a:rPr lang="es-EC" sz="1400" b="0" kern="1200" dirty="0" err="1" smtClean="0">
                              <a:solidFill>
                                <a:schemeClr val="tx1"/>
                              </a:solidFill>
                              <a:effectLst/>
                              <a:latin typeface="+mn-lt"/>
                              <a:ea typeface="+mn-ea"/>
                              <a:cs typeface="+mn-cs"/>
                            </a:rPr>
                            <a:t>mca</a:t>
                          </a:r>
                          <a:r>
                            <a:rPr lang="es-EC" sz="1400" b="0" kern="1200" dirty="0" smtClean="0">
                              <a:solidFill>
                                <a:schemeClr val="tx1"/>
                              </a:solidFill>
                              <a:effectLst/>
                              <a:latin typeface="+mn-lt"/>
                              <a:ea typeface="+mn-ea"/>
                              <a:cs typeface="+mn-cs"/>
                            </a:rPr>
                            <a:t> se considera ((9.4m x 1.5) por cada 100 metros lineales de tubería.</a:t>
                          </a:r>
                          <a:endParaRPr lang="es-ES" sz="1400" b="0" kern="1200" dirty="0" smtClean="0">
                            <a:solidFill>
                              <a:schemeClr val="tx1"/>
                            </a:solidFill>
                            <a:effectLst/>
                            <a:latin typeface="+mn-lt"/>
                            <a:ea typeface="+mn-ea"/>
                            <a:cs typeface="+mn-cs"/>
                          </a:endParaRPr>
                        </a:p>
                        <a:p>
                          <a:endParaRPr lang="es-ES"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𝑎𝑖</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87</m:t>
                                  </m:r>
                                </m:num>
                                <m:den>
                                  <m:r>
                                    <a:rPr lang="es-EC" sz="1400" b="1" i="1" kern="1200">
                                      <a:solidFill>
                                        <a:schemeClr val="tx1"/>
                                      </a:solidFill>
                                      <a:effectLst/>
                                      <a:latin typeface="Cambria Math" panose="02040503050406030204" pitchFamily="18" charset="0"/>
                                      <a:ea typeface="+mn-ea"/>
                                      <a:cs typeface="+mn-cs"/>
                                    </a:rPr>
                                    <m:t>100</m:t>
                                  </m:r>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09</m:t>
                              </m:r>
                              <m:r>
                                <a:rPr lang="es-EC" sz="1400" b="1" i="1" kern="1200">
                                  <a:solidFill>
                                    <a:schemeClr val="tx1"/>
                                  </a:solidFill>
                                  <a:effectLst/>
                                  <a:latin typeface="Cambria Math" panose="02040503050406030204" pitchFamily="18" charset="0"/>
                                  <a:ea typeface="+mn-ea"/>
                                  <a:cs typeface="+mn-cs"/>
                                </a:rPr>
                                <m:t>𝑚</m:t>
                              </m:r>
                            </m:oMath>
                          </a14:m>
                          <a:r>
                            <a:rPr lang="es-ES" sz="1400" b="0" kern="1200" dirty="0" err="1" smtClean="0">
                              <a:solidFill>
                                <a:schemeClr val="tx1"/>
                              </a:solidFill>
                              <a:effectLst/>
                              <a:latin typeface="+mn-lt"/>
                              <a:ea typeface="+mn-ea"/>
                              <a:cs typeface="+mn-cs"/>
                            </a:rPr>
                            <a:t>ca</a:t>
                          </a:r>
                          <a:endParaRPr lang="es-ES" sz="1400" b="0" kern="1200" dirty="0">
                            <a:solidFill>
                              <a:schemeClr val="tx1"/>
                            </a:solidFill>
                            <a:effectLst/>
                            <a:latin typeface="+mn-lt"/>
                            <a:ea typeface="+mn-ea"/>
                            <a:cs typeface="+mn-cs"/>
                          </a:endParaRPr>
                        </a:p>
                        <a:p>
                          <a:endParaRPr lang="es-ES" b="0" dirty="0">
                            <a:solidFill>
                              <a:schemeClr val="tx1"/>
                            </a:solidFill>
                          </a:endParaRPr>
                        </a:p>
                      </a:txBody>
                      <a:tcPr>
                        <a:solidFill>
                          <a:schemeClr val="bg1"/>
                        </a:solidFill>
                      </a:tcPr>
                    </a:tc>
                    <a:tc>
                      <a:txBody>
                        <a:bodyPr/>
                        <a:lstStyle/>
                        <a:p>
                          <a:endParaRPr lang="es-ES" dirty="0" smtClean="0"/>
                        </a:p>
                        <a:p>
                          <a:endParaRPr lang="es-ES" dirty="0" smtClean="0"/>
                        </a:p>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𝑚</m:t>
                                </m:r>
                                <m:r>
                                  <a:rPr lang="es-ES" sz="1400" b="1" i="0" kern="1200" smtClean="0">
                                    <a:solidFill>
                                      <a:schemeClr val="tx1"/>
                                    </a:solidFill>
                                    <a:effectLst/>
                                    <a:latin typeface="Cambria Math" panose="02040503050406030204" pitchFamily="18" charset="0"/>
                                    <a:ea typeface="+mn-ea"/>
                                    <a:cs typeface="+mn-cs"/>
                                  </a:rPr>
                                  <m:t>;</m:t>
                                </m:r>
                                <m:r>
                                  <m:rPr>
                                    <m:sty m:val="p"/>
                                  </m:rPr>
                                  <a:rPr lang="es-ES" sz="1400" b="0" i="0" kern="1200" smtClean="0">
                                    <a:solidFill>
                                      <a:schemeClr val="tx1"/>
                                    </a:solidFill>
                                    <a:effectLst/>
                                    <a:latin typeface="Cambria Math" panose="02040503050406030204" pitchFamily="18" charset="0"/>
                                    <a:ea typeface="+mn-ea"/>
                                    <a:cs typeface="+mn-cs"/>
                                  </a:rPr>
                                  <m:t>altura</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de</m:t>
                                </m:r>
                                <m:r>
                                  <a:rPr lang="es-ES" sz="1400" b="0" i="0" kern="1200" smtClean="0">
                                    <a:solidFill>
                                      <a:schemeClr val="tx1"/>
                                    </a:solidFill>
                                    <a:effectLst/>
                                    <a:latin typeface="Cambria Math" panose="02040503050406030204" pitchFamily="18" charset="0"/>
                                    <a:ea typeface="+mn-ea"/>
                                    <a:cs typeface="+mn-cs"/>
                                  </a:rPr>
                                  <m:t> </m:t>
                                </m:r>
                                <m:r>
                                  <m:rPr>
                                    <m:sty m:val="p"/>
                                  </m:rPr>
                                  <a:rPr lang="es-ES" sz="1400" b="0" i="0" kern="1200" smtClean="0">
                                    <a:solidFill>
                                      <a:schemeClr val="tx1"/>
                                    </a:solidFill>
                                    <a:effectLst/>
                                    <a:latin typeface="Cambria Math" panose="02040503050406030204" pitchFamily="18" charset="0"/>
                                    <a:ea typeface="+mn-ea"/>
                                    <a:cs typeface="+mn-cs"/>
                                  </a:rPr>
                                  <m:t>aspiraci</m:t>
                                </m:r>
                                <m:r>
                                  <a:rPr lang="es-ES" sz="1400" b="0" i="0" kern="1200" smtClean="0">
                                    <a:solidFill>
                                      <a:schemeClr val="tx1"/>
                                    </a:solidFill>
                                    <a:effectLst/>
                                    <a:latin typeface="Cambria Math" panose="02040503050406030204" pitchFamily="18" charset="0"/>
                                    <a:ea typeface="+mn-ea"/>
                                    <a:cs typeface="+mn-cs"/>
                                  </a:rPr>
                                  <m:t>ó</m:t>
                                </m:r>
                                <m:r>
                                  <m:rPr>
                                    <m:sty m:val="p"/>
                                  </m:rPr>
                                  <a:rPr lang="es-ES" sz="1400" b="0" i="0" kern="1200" smtClean="0">
                                    <a:solidFill>
                                      <a:schemeClr val="tx1"/>
                                    </a:solidFill>
                                    <a:effectLst/>
                                    <a:latin typeface="Cambria Math" panose="02040503050406030204" pitchFamily="18" charset="0"/>
                                    <a:ea typeface="+mn-ea"/>
                                    <a:cs typeface="+mn-cs"/>
                                  </a:rPr>
                                  <m:t>n</m:t>
                                </m:r>
                              </m:oMath>
                            </m:oMathPara>
                          </a14:m>
                          <a:endParaRPr lang="es-ES" sz="1400" b="0" kern="1200" dirty="0">
                            <a:solidFill>
                              <a:schemeClr val="tx1"/>
                            </a:solidFill>
                            <a:effectLst/>
                            <a:latin typeface="+mn-lt"/>
                            <a:ea typeface="+mn-ea"/>
                            <a:cs typeface="+mn-cs"/>
                          </a:endParaRPr>
                        </a:p>
                        <a:p>
                          <a:pPr algn="just"/>
                          <a14:m>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𝑡𝑢𝑏</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73</m:t>
                              </m:r>
                              <m:r>
                                <a:rPr lang="es-EC" sz="1400" b="1" i="1" kern="1200">
                                  <a:solidFill>
                                    <a:schemeClr val="tx1"/>
                                  </a:solidFill>
                                  <a:effectLst/>
                                  <a:latin typeface="Cambria Math" panose="02040503050406030204" pitchFamily="18" charset="0"/>
                                  <a:ea typeface="+mn-ea"/>
                                  <a:cs typeface="+mn-cs"/>
                                </a:rPr>
                                <m:t>𝑚</m:t>
                              </m:r>
                              <m:r>
                                <a:rPr lang="es-ES" sz="1400" b="1" i="1" kern="1200" smtClean="0">
                                  <a:solidFill>
                                    <a:schemeClr val="tx1"/>
                                  </a:solidFill>
                                  <a:effectLst/>
                                  <a:latin typeface="Cambria Math" panose="02040503050406030204" pitchFamily="18" charset="0"/>
                                  <a:ea typeface="+mn-ea"/>
                                  <a:cs typeface="+mn-cs"/>
                                </a:rPr>
                                <m:t>;</m:t>
                              </m:r>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Longitud</a:t>
                          </a:r>
                          <a:r>
                            <a:rPr lang="es-ES" sz="1400" b="0" kern="1200" baseline="0" dirty="0" smtClean="0">
                              <a:solidFill>
                                <a:schemeClr val="tx1"/>
                              </a:solidFill>
                              <a:effectLst/>
                              <a:latin typeface="+mn-lt"/>
                              <a:ea typeface="+mn-ea"/>
                              <a:cs typeface="+mn-cs"/>
                            </a:rPr>
                            <a:t> de la tubería</a:t>
                          </a:r>
                          <a:endParaRPr lang="es-ES" sz="1400" b="0" kern="1200" dirty="0">
                            <a:solidFill>
                              <a:schemeClr val="tx1"/>
                            </a:solidFill>
                            <a:effectLst/>
                            <a:latin typeface="+mn-lt"/>
                            <a:ea typeface="+mn-ea"/>
                            <a:cs typeface="+mn-cs"/>
                          </a:endParaRPr>
                        </a:p>
                        <a:p>
                          <a:pPr algn="just"/>
                          <a14:m>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𝑛</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𝑐</m:t>
                                      </m:r>
                                    </m:e>
                                    <m:sub>
                                      <m:r>
                                        <a:rPr lang="es-EC" sz="1400" b="1" i="1" kern="1200">
                                          <a:solidFill>
                                            <a:schemeClr val="tx1"/>
                                          </a:solidFill>
                                          <a:effectLst/>
                                          <a:latin typeface="Cambria Math" panose="02040503050406030204" pitchFamily="18" charset="0"/>
                                          <a:ea typeface="+mn-ea"/>
                                          <a:cs typeface="+mn-cs"/>
                                        </a:rPr>
                                        <m:t>90</m:t>
                                      </m:r>
                                    </m:sub>
                                  </m:sSub>
                                  <m:r>
                                    <a:rPr lang="es-EC" sz="1400" b="1" i="1" kern="1200">
                                      <a:solidFill>
                                        <a:schemeClr val="tx1"/>
                                      </a:solidFill>
                                      <a:effectLst/>
                                      <a:latin typeface="Cambria Math" panose="02040503050406030204" pitchFamily="18" charset="0"/>
                                      <a:ea typeface="+mn-ea"/>
                                      <a:cs typeface="+mn-cs"/>
                                    </a:rPr>
                                    <m:t> ͦ</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6</m:t>
                              </m:r>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número de codos de 90</a:t>
                          </a:r>
                          <a:r>
                            <a:rPr lang="es-ES" sz="1400" b="0" kern="1200" dirty="0" smtClean="0">
                              <a:solidFill>
                                <a:schemeClr val="tx1"/>
                              </a:solidFill>
                              <a:effectLst/>
                              <a:latin typeface="Calibri" panose="020F0502020204030204" pitchFamily="34" charset="0"/>
                              <a:ea typeface="+mn-ea"/>
                              <a:cs typeface="+mn-cs"/>
                            </a:rPr>
                            <a:t>⁰</a:t>
                          </a:r>
                          <a:endParaRPr lang="es-ES" sz="1400" b="0" kern="1200" dirty="0">
                            <a:solidFill>
                              <a:schemeClr val="tx1"/>
                            </a:solidFill>
                            <a:effectLst/>
                            <a:latin typeface="+mn-lt"/>
                            <a:ea typeface="+mn-ea"/>
                            <a:cs typeface="+mn-cs"/>
                          </a:endParaRPr>
                        </a:p>
                        <a:p>
                          <a:pPr algn="just"/>
                          <a14:m>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𝑛</m:t>
                                  </m:r>
                                </m:e>
                                <m:sub>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𝑢𝑛𝑖𝑣</m:t>
                                  </m:r>
                                  <m:r>
                                    <a:rPr lang="es-EC" sz="1400" b="1" i="1" kern="1200">
                                      <a:solidFill>
                                        <a:schemeClr val="tx1"/>
                                      </a:solidFill>
                                      <a:effectLst/>
                                      <a:latin typeface="Cambria Math" panose="02040503050406030204" pitchFamily="18" charset="0"/>
                                      <a:ea typeface="+mn-ea"/>
                                      <a:cs typeface="+mn-cs"/>
                                    </a:rPr>
                                    <m:t>.</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 número</a:t>
                          </a:r>
                          <a:r>
                            <a:rPr lang="es-ES" sz="1400" b="0" kern="1200" baseline="0" dirty="0" smtClean="0">
                              <a:solidFill>
                                <a:schemeClr val="tx1"/>
                              </a:solidFill>
                              <a:effectLst/>
                              <a:latin typeface="+mn-lt"/>
                              <a:ea typeface="+mn-ea"/>
                              <a:cs typeface="+mn-cs"/>
                            </a:rPr>
                            <a:t> de uniones universal</a:t>
                          </a:r>
                          <a:endParaRPr lang="es-ES" sz="1400" b="0" kern="1200" dirty="0">
                            <a:solidFill>
                              <a:schemeClr val="tx1"/>
                            </a:solidFill>
                            <a:effectLst/>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0" dirty="0" smtClean="0">
                              <a:solidFill>
                                <a:schemeClr val="tx1"/>
                              </a:solidFill>
                            </a:rPr>
                            <a:t>Longitu</a:t>
                          </a:r>
                          <a:r>
                            <a:rPr lang="es-ES" b="0" baseline="0" dirty="0" smtClean="0">
                              <a:solidFill>
                                <a:schemeClr val="tx1"/>
                              </a:solidFill>
                            </a:rPr>
                            <a:t>d equivalente:</a:t>
                          </a:r>
                        </a:p>
                        <a:p>
                          <a:endParaRPr lang="es-ES" dirty="0" smtClean="0"/>
                        </a:p>
                        <a:p>
                          <a:r>
                            <a:rPr lang="es-ES" dirty="0" smtClean="0"/>
                            <a:t>V</a:t>
                          </a:r>
                        </a:p>
                        <a:p>
                          <a:endParaRPr lang="es-ES" dirty="0" smtClean="0"/>
                        </a:p>
                        <a:p>
                          <a:endParaRPr lang="es-ES" sz="1400" dirty="0" smtClean="0">
                            <a:solidFill>
                              <a:schemeClr val="tx1"/>
                            </a:solidFill>
                          </a:endParaRPr>
                        </a:p>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𝑒𝑞𝑢𝑎</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73</m:t>
                                </m:r>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𝑚</m:t>
                                </m:r>
                              </m:oMath>
                            </m:oMathPara>
                          </a14:m>
                          <a:endParaRPr lang="es-ES" sz="1400" b="1" kern="1200" dirty="0">
                            <a:solidFill>
                              <a:schemeClr val="tx1"/>
                            </a:solidFill>
                            <a:effectLst/>
                            <a:latin typeface="+mn-lt"/>
                            <a:ea typeface="+mn-ea"/>
                            <a:cs typeface="+mn-cs"/>
                          </a:endParaRPr>
                        </a:p>
                        <a:p>
                          <a:pPr algn="just"/>
                          <a14:m>
                            <m:oMathPara xmlns:m="http://schemas.openxmlformats.org/officeDocument/2006/math">
                              <m:oMathParaPr>
                                <m:jc m:val="left"/>
                              </m:oMathParaPr>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𝐿</m:t>
                                    </m:r>
                                  </m:e>
                                  <m:sub>
                                    <m:r>
                                      <a:rPr lang="es-EC" sz="1400" b="1" i="1" kern="1200">
                                        <a:solidFill>
                                          <a:schemeClr val="tx1"/>
                                        </a:solidFill>
                                        <a:effectLst/>
                                        <a:latin typeface="Cambria Math" panose="02040503050406030204" pitchFamily="18" charset="0"/>
                                        <a:ea typeface="+mn-ea"/>
                                        <a:cs typeface="+mn-cs"/>
                                      </a:rPr>
                                      <m:t>𝑒𝑞𝑢𝑎</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93</m:t>
                                </m:r>
                                <m:r>
                                  <a:rPr lang="es-EC" sz="1400" b="1" i="1" kern="1200">
                                    <a:solidFill>
                                      <a:schemeClr val="tx1"/>
                                    </a:solidFill>
                                    <a:effectLst/>
                                    <a:latin typeface="Cambria Math" panose="02040503050406030204" pitchFamily="18" charset="0"/>
                                    <a:ea typeface="+mn-ea"/>
                                    <a:cs typeface="+mn-cs"/>
                                  </a:rPr>
                                  <m:t>𝑚</m:t>
                                </m:r>
                              </m:oMath>
                            </m:oMathPara>
                          </a14:m>
                          <a:endParaRPr lang="es-ES" sz="1400" b="1" kern="1200" dirty="0" smtClean="0">
                            <a:solidFill>
                              <a:schemeClr val="tx1"/>
                            </a:solidFill>
                            <a:effectLst/>
                            <a:latin typeface="+mn-lt"/>
                            <a:ea typeface="+mn-ea"/>
                            <a:cs typeface="+mn-cs"/>
                          </a:endParaRPr>
                        </a:p>
                        <a:p>
                          <a:pPr algn="just"/>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rPr>
                            <a:t>Pérdida de carga e</a:t>
                          </a:r>
                          <a:r>
                            <a:rPr lang="es-ES" sz="1400" b="0" baseline="0" dirty="0" smtClean="0">
                              <a:solidFill>
                                <a:schemeClr val="tx1"/>
                              </a:solidFill>
                            </a:rPr>
                            <a:t>n la línea de aspiración</a:t>
                          </a:r>
                          <a:r>
                            <a:rPr lang="es-ES" sz="1400" b="0" dirty="0" smtClean="0">
                              <a:solidFill>
                                <a:schemeClr val="tx1"/>
                              </a:solidFill>
                            </a:rPr>
                            <a:t>:</a:t>
                          </a:r>
                        </a:p>
                        <a:p>
                          <a:pPr algn="just"/>
                          <a:endParaRPr lang="es-ES" sz="1400" b="1" kern="1200" dirty="0" smtClean="0">
                            <a:solidFill>
                              <a:schemeClr val="tx1"/>
                            </a:solidFill>
                            <a:effectLst/>
                            <a:latin typeface="+mn-lt"/>
                            <a:ea typeface="+mn-ea"/>
                            <a:cs typeface="+mn-cs"/>
                          </a:endParaRPr>
                        </a:p>
                        <a:p>
                          <a:pPr algn="just"/>
                          <a:r>
                            <a:rPr lang="es-EC" sz="1400" b="0" kern="1200" dirty="0" smtClean="0">
                              <a:solidFill>
                                <a:schemeClr val="tx1"/>
                              </a:solidFill>
                              <a:effectLst/>
                              <a:latin typeface="+mn-lt"/>
                              <a:ea typeface="+mn-ea"/>
                              <a:cs typeface="+mn-cs"/>
                            </a:rPr>
                            <a:t>Según  Anexo 2</a:t>
                          </a:r>
                          <a:endParaRPr lang="es-ES" sz="1400" b="1" kern="1200" dirty="0">
                            <a:solidFill>
                              <a:schemeClr val="tx1"/>
                            </a:solidFill>
                            <a:effectLst/>
                            <a:latin typeface="+mn-lt"/>
                            <a:ea typeface="+mn-ea"/>
                            <a:cs typeface="+mn-cs"/>
                          </a:endParaRPr>
                        </a:p>
                        <a:p>
                          <a:r>
                            <a:rPr lang="es-ES" dirty="0" smtClean="0"/>
                            <a:t> </a:t>
                          </a:r>
                          <a:endParaRPr lang="es-E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𝑎𝑠</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14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93</m:t>
                                    </m:r>
                                  </m:num>
                                  <m:den>
                                    <m:r>
                                      <a:rPr lang="es-EC" sz="1400" b="1" i="1" kern="1200">
                                        <a:solidFill>
                                          <a:schemeClr val="tx1"/>
                                        </a:solidFill>
                                        <a:effectLst/>
                                        <a:latin typeface="Cambria Math" panose="02040503050406030204" pitchFamily="18" charset="0"/>
                                        <a:ea typeface="+mn-ea"/>
                                        <a:cs typeface="+mn-cs"/>
                                      </a:rPr>
                                      <m:t>100</m:t>
                                    </m:r>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09</m:t>
                                </m:r>
                                <m:r>
                                  <a:rPr lang="es-EC" sz="1400" b="1" i="1" kern="1200">
                                    <a:solidFill>
                                      <a:schemeClr val="tx1"/>
                                    </a:solidFill>
                                    <a:effectLst/>
                                    <a:latin typeface="Cambria Math" panose="02040503050406030204" pitchFamily="18" charset="0"/>
                                    <a:ea typeface="+mn-ea"/>
                                    <a:cs typeface="+mn-cs"/>
                                  </a:rPr>
                                  <m:t>𝑚𝑐𝑎</m:t>
                                </m:r>
                              </m:oMath>
                            </m:oMathPara>
                          </a14:m>
                          <a:endParaRPr lang="es-ES" sz="1400" b="1" kern="1200" dirty="0">
                            <a:solidFill>
                              <a:schemeClr val="tx1"/>
                            </a:solidFill>
                            <a:effectLst/>
                            <a:latin typeface="+mn-lt"/>
                            <a:ea typeface="+mn-ea"/>
                            <a:cs typeface="+mn-cs"/>
                          </a:endParaRPr>
                        </a:p>
                        <a:p>
                          <a:endParaRPr lang="es-ES" sz="1400" dirty="0" smtClean="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197570245"/>
                  </p:ext>
                </p:extLst>
              </p:nvPr>
            </p:nvGraphicFramePr>
            <p:xfrm>
              <a:off x="323528" y="548680"/>
              <a:ext cx="8424936" cy="5616624"/>
            </p:xfrm>
            <a:graphic>
              <a:graphicData uri="http://schemas.openxmlformats.org/drawingml/2006/table">
                <a:tbl>
                  <a:tblPr firstRow="1" bandRow="1">
                    <a:tableStyleId>{5C22544A-7EE6-4342-B048-85BDC9FD1C3A}</a:tableStyleId>
                  </a:tblPr>
                  <a:tblGrid>
                    <a:gridCol w="4160896"/>
                    <a:gridCol w="4264040"/>
                  </a:tblGrid>
                  <a:tr h="5616624">
                    <a:tc>
                      <a:txBody>
                        <a:bodyPr/>
                        <a:lstStyle/>
                        <a:p>
                          <a:endParaRPr lang="es-ES"/>
                        </a:p>
                      </a:txBody>
                      <a:tcPr>
                        <a:blipFill rotWithShape="0">
                          <a:blip r:embed="rId4"/>
                          <a:stretch>
                            <a:fillRect l="-146" t="-542" r="-103075" b="-434"/>
                          </a:stretch>
                        </a:blipFill>
                      </a:tcPr>
                    </a:tc>
                    <a:tc>
                      <a:txBody>
                        <a:bodyPr/>
                        <a:lstStyle/>
                        <a:p>
                          <a:endParaRPr lang="es-ES"/>
                        </a:p>
                      </a:txBody>
                      <a:tcPr>
                        <a:blipFill rotWithShape="0">
                          <a:blip r:embed="rId4"/>
                          <a:stretch>
                            <a:fillRect l="-97714" t="-542" r="-571" b="-434"/>
                          </a:stretch>
                        </a:blipFill>
                      </a:tcPr>
                    </a:tc>
                  </a:tr>
                </a:tbl>
              </a:graphicData>
            </a:graphic>
          </p:graphicFrame>
        </mc:Fallback>
      </mc:AlternateContent>
      <p:graphicFrame>
        <p:nvGraphicFramePr>
          <p:cNvPr id="3" name="Objeto 2"/>
          <p:cNvGraphicFramePr>
            <a:graphicFrameLocks noChangeAspect="1"/>
          </p:cNvGraphicFramePr>
          <p:nvPr>
            <p:extLst/>
          </p:nvPr>
        </p:nvGraphicFramePr>
        <p:xfrm>
          <a:off x="395536" y="1484784"/>
          <a:ext cx="3960440" cy="1224136"/>
        </p:xfrm>
        <a:graphic>
          <a:graphicData uri="http://schemas.openxmlformats.org/presentationml/2006/ole">
            <mc:AlternateContent xmlns:mc="http://schemas.openxmlformats.org/markup-compatibility/2006">
              <mc:Choice xmlns:v="urn:schemas-microsoft-com:vml" Requires="v">
                <p:oleObj spid="_x0000_s1104" name="Documento" r:id="rId5" imgW="5220834" imgH="1097141" progId="Word.Document.12">
                  <p:embed/>
                </p:oleObj>
              </mc:Choice>
              <mc:Fallback>
                <p:oleObj name="Documento" r:id="rId5" imgW="5220834" imgH="1097141" progId="Word.Document.12">
                  <p:embed/>
                  <p:pic>
                    <p:nvPicPr>
                      <p:cNvPr id="0" name=""/>
                      <p:cNvPicPr/>
                      <p:nvPr/>
                    </p:nvPicPr>
                    <p:blipFill>
                      <a:blip r:embed="rId6"/>
                      <a:stretch>
                        <a:fillRect/>
                      </a:stretch>
                    </p:blipFill>
                    <p:spPr>
                      <a:xfrm>
                        <a:off x="395536" y="1484784"/>
                        <a:ext cx="3960440" cy="1224136"/>
                      </a:xfrm>
                      <a:prstGeom prst="rect">
                        <a:avLst/>
                      </a:prstGeom>
                    </p:spPr>
                  </p:pic>
                </p:oleObj>
              </mc:Fallback>
            </mc:AlternateContent>
          </a:graphicData>
        </a:graphic>
      </p:graphicFrame>
      <p:graphicFrame>
        <p:nvGraphicFramePr>
          <p:cNvPr id="4" name="Diagrama 3"/>
          <p:cNvGraphicFramePr/>
          <p:nvPr>
            <p:extLst/>
          </p:nvPr>
        </p:nvGraphicFramePr>
        <p:xfrm>
          <a:off x="4572000" y="548680"/>
          <a:ext cx="3456384"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Objeto 4"/>
          <p:cNvGraphicFramePr>
            <a:graphicFrameLocks noChangeAspect="1"/>
          </p:cNvGraphicFramePr>
          <p:nvPr>
            <p:extLst/>
          </p:nvPr>
        </p:nvGraphicFramePr>
        <p:xfrm>
          <a:off x="4572000" y="2708920"/>
          <a:ext cx="4320480" cy="1008112"/>
        </p:xfrm>
        <a:graphic>
          <a:graphicData uri="http://schemas.openxmlformats.org/presentationml/2006/ole">
            <mc:AlternateContent xmlns:mc="http://schemas.openxmlformats.org/markup-compatibility/2006">
              <mc:Choice xmlns:v="urn:schemas-microsoft-com:vml" Requires="v">
                <p:oleObj spid="_x0000_s1105" name="Documento" r:id="rId12" imgW="5220834" imgH="827535" progId="Word.Document.12">
                  <p:embed/>
                </p:oleObj>
              </mc:Choice>
              <mc:Fallback>
                <p:oleObj name="Documento" r:id="rId12" imgW="5220834" imgH="827535" progId="Word.Document.12">
                  <p:embed/>
                  <p:pic>
                    <p:nvPicPr>
                      <p:cNvPr id="0" name=""/>
                      <p:cNvPicPr/>
                      <p:nvPr/>
                    </p:nvPicPr>
                    <p:blipFill>
                      <a:blip r:embed="rId13"/>
                      <a:stretch>
                        <a:fillRect/>
                      </a:stretch>
                    </p:blipFill>
                    <p:spPr>
                      <a:xfrm>
                        <a:off x="4572000" y="2708920"/>
                        <a:ext cx="4320480" cy="100811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Rectángulo 5"/>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14"/>
                <a:stretch>
                  <a:fillRect t="-3093" b="-11340"/>
                </a:stretch>
              </a:blipFill>
            </p:spPr>
            <p:txBody>
              <a:bodyPr/>
              <a:lstStyle/>
              <a:p>
                <a:r>
                  <a:rPr lang="es-ES">
                    <a:noFill/>
                  </a:rPr>
                  <a:t> </a:t>
                </a:r>
              </a:p>
            </p:txBody>
          </p:sp>
        </mc:Fallback>
      </mc:AlternateContent>
      <p:pic>
        <p:nvPicPr>
          <p:cNvPr id="7" name="Imagen 6"/>
          <p:cNvPicPr>
            <a:picLocks noChangeAspect="1"/>
          </p:cNvPicPr>
          <p:nvPr/>
        </p:nvPicPr>
        <p:blipFill rotWithShape="1">
          <a:blip r:embed="rId15" cstate="print"/>
          <a:srcRect l="14927" t="53301" r="49637" b="28037"/>
          <a:stretch/>
        </p:blipFill>
        <p:spPr>
          <a:xfrm>
            <a:off x="6453254" y="5876168"/>
            <a:ext cx="2655250" cy="721184"/>
          </a:xfrm>
          <a:prstGeom prst="rect">
            <a:avLst/>
          </a:prstGeom>
        </p:spPr>
      </p:pic>
      <p:sp>
        <p:nvSpPr>
          <p:cNvPr id="9" name="18 Marcador de pie de página"/>
          <p:cNvSpPr txBox="1">
            <a:spLocks/>
          </p:cNvSpPr>
          <p:nvPr/>
        </p:nvSpPr>
        <p:spPr>
          <a:xfrm>
            <a:off x="459904"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3471449122"/>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509265" y="591542"/>
              <a:ext cx="8424936" cy="5141714"/>
            </p:xfrm>
            <a:graphic>
              <a:graphicData uri="http://schemas.openxmlformats.org/drawingml/2006/table">
                <a:tbl>
                  <a:tblPr firstRow="1" bandRow="1">
                    <a:tableStyleId>{5C22544A-7EE6-4342-B048-85BDC9FD1C3A}</a:tableStyleId>
                  </a:tblPr>
                  <a:tblGrid>
                    <a:gridCol w="4160896"/>
                    <a:gridCol w="4264040"/>
                  </a:tblGrid>
                  <a:tr h="5141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smtClean="0"/>
                            <a:t>Características de aspiración</a:t>
                          </a:r>
                        </a:p>
                        <a:p>
                          <a:endParaRPr lang="es-ES" dirty="0" smtClean="0"/>
                        </a:p>
                        <a:p>
                          <a:endParaRPr lang="es-ES" dirty="0" smtClean="0"/>
                        </a:p>
                        <a:p>
                          <a:pPr algn="just"/>
                          <a:r>
                            <a:rPr lang="es-ES" sz="1400" b="0" dirty="0" smtClean="0">
                              <a:solidFill>
                                <a:schemeClr val="tx1"/>
                              </a:solidFill>
                            </a:rPr>
                            <a:t>El</a:t>
                          </a:r>
                          <a:r>
                            <a:rPr lang="es-ES" sz="1400" b="0" baseline="0" dirty="0" smtClean="0">
                              <a:solidFill>
                                <a:schemeClr val="tx1"/>
                              </a:solidFill>
                            </a:rPr>
                            <a:t> cálculo de la altura manométrica nos ayuda a determinar la característica de la bomba de agua que será utilizada para la impulsión del fluido de servicio al intercambiador de calor.</a:t>
                          </a:r>
                        </a:p>
                        <a:p>
                          <a:pPr algn="just"/>
                          <a:endParaRPr lang="es-ES" sz="1400" b="0" baseline="0" dirty="0" smtClean="0">
                            <a:solidFill>
                              <a:schemeClr val="tx1"/>
                            </a:solidFill>
                          </a:endParaRPr>
                        </a:p>
                        <a:p>
                          <a:pPr algn="just"/>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𝑚𝑎𝑛</m:t>
                                    </m:r>
                                    <m:r>
                                      <a:rPr lang="es-EC" sz="1400" b="1" i="1" kern="1200">
                                        <a:solidFill>
                                          <a:schemeClr val="tx1"/>
                                        </a:solidFill>
                                        <a:effectLst/>
                                        <a:latin typeface="Cambria Math" panose="02040503050406030204" pitchFamily="18" charset="0"/>
                                        <a:ea typeface="+mn-ea"/>
                                        <a:cs typeface="+mn-cs"/>
                                      </a:rPr>
                                      <m:t>.</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𝑎𝑖</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𝑎𝑠</m:t>
                                    </m:r>
                                  </m:sub>
                                </m:sSub>
                                <m:r>
                                  <a:rPr lang="es-EC" sz="1400" b="1" i="1" kern="1200">
                                    <a:solidFill>
                                      <a:schemeClr val="lt1"/>
                                    </a:solidFill>
                                    <a:effectLst/>
                                    <a:latin typeface="Cambria Math" panose="02040503050406030204" pitchFamily="18" charset="0"/>
                                    <a:ea typeface="+mn-ea"/>
                                    <a:cs typeface="+mn-cs"/>
                                  </a:rPr>
                                  <m:t>𝑚</m:t>
                                </m:r>
                              </m:oMath>
                            </m:oMathPara>
                          </a14:m>
                          <a:endParaRPr lang="es-ES" sz="1400" b="1" kern="1200" dirty="0">
                            <a:solidFill>
                              <a:schemeClr val="lt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𝐻</m:t>
                                    </m:r>
                                  </m:e>
                                  <m:sub>
                                    <m:r>
                                      <a:rPr lang="es-EC" sz="1400" b="1" i="1" kern="1200">
                                        <a:solidFill>
                                          <a:schemeClr val="tx1"/>
                                        </a:solidFill>
                                        <a:effectLst/>
                                        <a:latin typeface="Cambria Math" panose="02040503050406030204" pitchFamily="18" charset="0"/>
                                        <a:ea typeface="+mn-ea"/>
                                        <a:cs typeface="+mn-cs"/>
                                      </a:rPr>
                                      <m:t>𝑚𝑎𝑛</m:t>
                                    </m:r>
                                    <m:r>
                                      <a:rPr lang="es-EC" sz="1400" b="1" i="1" kern="1200">
                                        <a:solidFill>
                                          <a:schemeClr val="tx1"/>
                                        </a:solidFill>
                                        <a:effectLst/>
                                        <a:latin typeface="Cambria Math" panose="02040503050406030204" pitchFamily="18" charset="0"/>
                                        <a:ea typeface="+mn-ea"/>
                                        <a:cs typeface="+mn-cs"/>
                                      </a:rPr>
                                      <m:t>.</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6</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76</m:t>
                                </m:r>
                                <m:r>
                                  <a:rPr lang="es-EC" sz="1400" b="1" i="1" kern="1200">
                                    <a:solidFill>
                                      <a:schemeClr val="tx1"/>
                                    </a:solidFill>
                                    <a:effectLst/>
                                    <a:latin typeface="Cambria Math" panose="02040503050406030204" pitchFamily="18" charset="0"/>
                                    <a:ea typeface="+mn-ea"/>
                                    <a:cs typeface="+mn-cs"/>
                                  </a:rPr>
                                  <m:t>𝑚</m:t>
                                </m:r>
                              </m:oMath>
                            </m:oMathPara>
                          </a14:m>
                          <a:endParaRPr lang="es-ES" sz="1400" b="1" kern="1200" dirty="0">
                            <a:solidFill>
                              <a:schemeClr val="tx1"/>
                            </a:solidFill>
                            <a:effectLst/>
                            <a:latin typeface="+mn-lt"/>
                            <a:ea typeface="+mn-ea"/>
                            <a:cs typeface="+mn-cs"/>
                          </a:endParaRPr>
                        </a:p>
                        <a:p>
                          <a:pPr algn="just"/>
                          <a:endParaRPr lang="es-ES" sz="1400" b="0" dirty="0" smtClean="0">
                            <a:solidFill>
                              <a:schemeClr val="tx1"/>
                            </a:solidFill>
                          </a:endParaRPr>
                        </a:p>
                        <a:p>
                          <a:pPr algn="just"/>
                          <a:r>
                            <a:rPr lang="es-EC" sz="1400" b="0" kern="1200" dirty="0" smtClean="0">
                              <a:solidFill>
                                <a:schemeClr val="tx1"/>
                              </a:solidFill>
                              <a:effectLst/>
                              <a:latin typeface="+mn-lt"/>
                              <a:ea typeface="+mn-ea"/>
                              <a:cs typeface="+mn-cs"/>
                            </a:rPr>
                            <a:t>En consecuencia se debe seleccionar una bomba para un caudal de</a:t>
                          </a:r>
                          <a:r>
                            <a:rPr lang="es-ES" sz="1400" b="0" kern="1200" baseline="0" dirty="0" smtClean="0">
                              <a:solidFill>
                                <a:schemeClr val="tx1"/>
                              </a:solidFill>
                              <a:effectLst/>
                              <a:latin typeface="+mn-lt"/>
                              <a:ea typeface="+mn-ea"/>
                              <a:cs typeface="+mn-cs"/>
                            </a:rPr>
                            <a:t> </a:t>
                          </a:r>
                          <a:r>
                            <a:rPr lang="es-EC" sz="1400" b="0" kern="1200" dirty="0" smtClean="0">
                              <a:solidFill>
                                <a:schemeClr val="tx1"/>
                              </a:solidFill>
                              <a:effectLst/>
                              <a:latin typeface="+mn-lt"/>
                              <a:ea typeface="+mn-ea"/>
                              <a:cs typeface="+mn-cs"/>
                            </a:rPr>
                            <a:t>0.30 </a:t>
                          </a:r>
                          <a14:m>
                            <m:oMath xmlns:m="http://schemas.openxmlformats.org/officeDocument/2006/math">
                              <m:f>
                                <m:fPr>
                                  <m:ctrlPr>
                                    <a:rPr lang="es-ES" sz="1400" b="0" i="1" kern="1200">
                                      <a:solidFill>
                                        <a:schemeClr val="tx1"/>
                                      </a:solidFill>
                                      <a:effectLst/>
                                      <a:latin typeface="Cambria Math" panose="02040503050406030204" pitchFamily="18" charset="0"/>
                                      <a:ea typeface="+mn-ea"/>
                                      <a:cs typeface="+mn-cs"/>
                                    </a:rPr>
                                  </m:ctrlPr>
                                </m:fPr>
                                <m:num>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3</m:t>
                                      </m:r>
                                    </m:sup>
                                  </m:sSup>
                                </m:num>
                                <m:den>
                                  <m:r>
                                    <a:rPr lang="es-EC" sz="1400" b="0" i="1" kern="1200">
                                      <a:solidFill>
                                        <a:schemeClr val="tx1"/>
                                      </a:solidFill>
                                      <a:effectLst/>
                                      <a:latin typeface="Cambria Math" panose="02040503050406030204" pitchFamily="18" charset="0"/>
                                      <a:ea typeface="+mn-ea"/>
                                      <a:cs typeface="+mn-cs"/>
                                    </a:rPr>
                                    <m:t>h</m:t>
                                  </m:r>
                                </m:den>
                              </m:f>
                              <m:r>
                                <a:rPr lang="es-EC" sz="1400" b="0" i="1" kern="1200">
                                  <a:solidFill>
                                    <a:schemeClr val="tx1"/>
                                  </a:solidFill>
                                  <a:effectLst/>
                                  <a:latin typeface="Cambria Math" panose="02040503050406030204" pitchFamily="18" charset="0"/>
                                  <a:ea typeface="+mn-ea"/>
                                  <a:cs typeface="+mn-cs"/>
                                </a:rPr>
                                <m:t> </m:t>
                              </m:r>
                            </m:oMath>
                          </a14:m>
                          <a:r>
                            <a:rPr lang="es-EC" sz="1400" b="0" kern="1200" dirty="0">
                              <a:solidFill>
                                <a:schemeClr val="tx1"/>
                              </a:solidFill>
                              <a:effectLst/>
                              <a:latin typeface="+mn-lt"/>
                              <a:ea typeface="+mn-ea"/>
                              <a:cs typeface="+mn-cs"/>
                            </a:rPr>
                            <a:t>que eleve a una altura de 6.76m.</a:t>
                          </a:r>
                          <a:endParaRPr lang="es-ES" sz="1400" b="0" kern="1200" dirty="0">
                            <a:solidFill>
                              <a:schemeClr val="tx1"/>
                            </a:solidFill>
                            <a:effectLst/>
                            <a:latin typeface="+mn-lt"/>
                            <a:ea typeface="+mn-ea"/>
                            <a:cs typeface="+mn-cs"/>
                          </a:endParaRPr>
                        </a:p>
                        <a:p>
                          <a:pPr algn="just"/>
                          <a:endParaRPr lang="es-ES" sz="1400" b="0" dirty="0" smtClean="0">
                            <a:solidFill>
                              <a:schemeClr val="tx1"/>
                            </a:solidFill>
                          </a:endParaRPr>
                        </a:p>
                        <a:p>
                          <a:pPr algn="just"/>
                          <a:r>
                            <a:rPr lang="es-ES" sz="1400" b="0" dirty="0" smtClean="0">
                              <a:solidFill>
                                <a:schemeClr val="tx1"/>
                              </a:solidFill>
                            </a:rPr>
                            <a:t>Se</a:t>
                          </a:r>
                          <a:r>
                            <a:rPr lang="es-ES" sz="1400" b="0" baseline="0" dirty="0" smtClean="0">
                              <a:solidFill>
                                <a:schemeClr val="tx1"/>
                              </a:solidFill>
                            </a:rPr>
                            <a:t> selecciona el modelo MQ 3-35, sus características, especificaciones y aplicaciones se observan en ANEXO 1.</a:t>
                          </a:r>
                          <a:endParaRPr lang="es-ES" sz="1400" b="0" dirty="0" smtClean="0">
                            <a:solidFill>
                              <a:schemeClr val="tx1"/>
                            </a:solidFill>
                          </a:endParaRPr>
                        </a:p>
                      </a:txBody>
                      <a:tcPr>
                        <a:solidFill>
                          <a:schemeClr val="bg1"/>
                        </a:solidFill>
                      </a:tcPr>
                    </a:tc>
                    <a:tc>
                      <a:txBody>
                        <a:bodyPr/>
                        <a:lstStyle/>
                        <a:p>
                          <a:endParaRPr lang="es-ES" dirty="0"/>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48945271"/>
                  </p:ext>
                </p:extLst>
              </p:nvPr>
            </p:nvGraphicFramePr>
            <p:xfrm>
              <a:off x="509265" y="591542"/>
              <a:ext cx="8424936" cy="5141714"/>
            </p:xfrm>
            <a:graphic>
              <a:graphicData uri="http://schemas.openxmlformats.org/drawingml/2006/table">
                <a:tbl>
                  <a:tblPr firstRow="1" bandRow="1">
                    <a:tableStyleId>{5C22544A-7EE6-4342-B048-85BDC9FD1C3A}</a:tableStyleId>
                  </a:tblPr>
                  <a:tblGrid>
                    <a:gridCol w="4160896"/>
                    <a:gridCol w="4264040"/>
                  </a:tblGrid>
                  <a:tr h="5141714">
                    <a:tc>
                      <a:txBody>
                        <a:bodyPr/>
                        <a:lstStyle/>
                        <a:p>
                          <a:endParaRPr lang="es-ES"/>
                        </a:p>
                      </a:txBody>
                      <a:tcPr>
                        <a:blipFill rotWithShape="0">
                          <a:blip r:embed="rId2"/>
                          <a:stretch>
                            <a:fillRect l="-146" t="-592" r="-103075" b="-474"/>
                          </a:stretch>
                        </a:blipFill>
                      </a:tcPr>
                    </a:tc>
                    <a:tc>
                      <a:txBody>
                        <a:bodyPr/>
                        <a:lstStyle/>
                        <a:p>
                          <a:endParaRPr lang="es-ES" dirty="0"/>
                        </a:p>
                      </a:txBody>
                      <a:tcPr>
                        <a:solidFill>
                          <a:schemeClr val="bg1"/>
                        </a:solidFill>
                      </a:tcPr>
                    </a:tc>
                  </a:tr>
                </a:tbl>
              </a:graphicData>
            </a:graphic>
          </p:graphicFrame>
        </mc:Fallback>
      </mc:AlternateContent>
      <p:graphicFrame>
        <p:nvGraphicFramePr>
          <p:cNvPr id="3" name="Diagrama 2"/>
          <p:cNvGraphicFramePr/>
          <p:nvPr>
            <p:extLst/>
          </p:nvPr>
        </p:nvGraphicFramePr>
        <p:xfrm>
          <a:off x="611560" y="692696"/>
          <a:ext cx="345638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p:nvPr/>
        </p:nvPicPr>
        <p:blipFill rotWithShape="1">
          <a:blip r:embed="rId8"/>
          <a:srcRect l="31701" t="26266" r="31871" b="17695"/>
          <a:stretch/>
        </p:blipFill>
        <p:spPr bwMode="auto">
          <a:xfrm>
            <a:off x="4716016" y="1700808"/>
            <a:ext cx="4211960" cy="367240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ángulo 4"/>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9"/>
                <a:stretch>
                  <a:fillRect t="-3093" b="-11340"/>
                </a:stretch>
              </a:blipFill>
            </p:spPr>
            <p:txBody>
              <a:bodyPr/>
              <a:lstStyle/>
              <a:p>
                <a:r>
                  <a:rPr lang="es-ES">
                    <a:noFill/>
                  </a:rPr>
                  <a:t> </a:t>
                </a:r>
              </a:p>
            </p:txBody>
          </p:sp>
        </mc:Fallback>
      </mc:AlternateContent>
      <p:pic>
        <p:nvPicPr>
          <p:cNvPr id="6" name="Imagen 5"/>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
        <p:nvSpPr>
          <p:cNvPr id="7"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447123890"/>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34</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3" name="Imagen 2"/>
          <p:cNvPicPr>
            <a:picLocks noChangeAspect="1"/>
          </p:cNvPicPr>
          <p:nvPr/>
        </p:nvPicPr>
        <p:blipFill>
          <a:blip r:embed="rId3"/>
          <a:stretch>
            <a:fillRect/>
          </a:stretch>
        </p:blipFill>
        <p:spPr>
          <a:xfrm>
            <a:off x="539552" y="1718144"/>
            <a:ext cx="2286000" cy="2943225"/>
          </a:xfrm>
          <a:prstGeom prst="rect">
            <a:avLst/>
          </a:prstGeom>
        </p:spPr>
      </p:pic>
      <p:pic>
        <p:nvPicPr>
          <p:cNvPr id="4" name="Imagen 3"/>
          <p:cNvPicPr>
            <a:picLocks noChangeAspect="1"/>
          </p:cNvPicPr>
          <p:nvPr/>
        </p:nvPicPr>
        <p:blipFill>
          <a:blip r:embed="rId4"/>
          <a:stretch>
            <a:fillRect/>
          </a:stretch>
        </p:blipFill>
        <p:spPr>
          <a:xfrm>
            <a:off x="3535524" y="1321799"/>
            <a:ext cx="4968552" cy="1743075"/>
          </a:xfrm>
          <a:prstGeom prst="rect">
            <a:avLst/>
          </a:prstGeom>
        </p:spPr>
      </p:pic>
      <p:pic>
        <p:nvPicPr>
          <p:cNvPr id="6" name="Imagen 5"/>
          <p:cNvPicPr>
            <a:picLocks noChangeAspect="1"/>
          </p:cNvPicPr>
          <p:nvPr/>
        </p:nvPicPr>
        <p:blipFill>
          <a:blip r:embed="rId5"/>
          <a:stretch>
            <a:fillRect/>
          </a:stretch>
        </p:blipFill>
        <p:spPr>
          <a:xfrm>
            <a:off x="2966801" y="3462534"/>
            <a:ext cx="5734050" cy="1819275"/>
          </a:xfrm>
          <a:prstGeom prst="rect">
            <a:avLst/>
          </a:prstGeom>
        </p:spPr>
      </p:pic>
      <p:grpSp>
        <p:nvGrpSpPr>
          <p:cNvPr id="9" name="Grupo 8"/>
          <p:cNvGrpSpPr/>
          <p:nvPr/>
        </p:nvGrpSpPr>
        <p:grpSpPr>
          <a:xfrm>
            <a:off x="395536" y="714354"/>
            <a:ext cx="3960440" cy="425198"/>
            <a:chOff x="0" y="22432"/>
            <a:chExt cx="10327341" cy="431730"/>
          </a:xfrm>
        </p:grpSpPr>
        <p:sp>
          <p:nvSpPr>
            <p:cNvPr id="10" name="Rectángulo redondeado 9"/>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Selección del ventilador</a:t>
              </a:r>
              <a:endParaRPr lang="es-ES" sz="1400" b="1" kern="1200" dirty="0"/>
            </a:p>
          </p:txBody>
        </p:sp>
      </p:grpSp>
      <p:pic>
        <p:nvPicPr>
          <p:cNvPr id="13" name="Imagen 12"/>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036575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35</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7" name="Imagen 6"/>
          <p:cNvPicPr>
            <a:picLocks noChangeAspect="1"/>
          </p:cNvPicPr>
          <p:nvPr/>
        </p:nvPicPr>
        <p:blipFill>
          <a:blip r:embed="rId3"/>
          <a:stretch>
            <a:fillRect/>
          </a:stretch>
        </p:blipFill>
        <p:spPr>
          <a:xfrm>
            <a:off x="395537" y="1696221"/>
            <a:ext cx="4752528" cy="1704975"/>
          </a:xfrm>
          <a:prstGeom prst="rect">
            <a:avLst/>
          </a:prstGeom>
        </p:spPr>
      </p:pic>
      <p:pic>
        <p:nvPicPr>
          <p:cNvPr id="9" name="Imagen 8"/>
          <p:cNvPicPr>
            <a:picLocks noChangeAspect="1"/>
          </p:cNvPicPr>
          <p:nvPr/>
        </p:nvPicPr>
        <p:blipFill>
          <a:blip r:embed="rId4"/>
          <a:stretch>
            <a:fillRect/>
          </a:stretch>
        </p:blipFill>
        <p:spPr>
          <a:xfrm>
            <a:off x="5292080" y="1680695"/>
            <a:ext cx="3743325" cy="1647825"/>
          </a:xfrm>
          <a:prstGeom prst="rect">
            <a:avLst/>
          </a:prstGeom>
        </p:spPr>
      </p:pic>
      <p:sp>
        <p:nvSpPr>
          <p:cNvPr id="10" name="Rectángulo 9"/>
          <p:cNvSpPr/>
          <p:nvPr/>
        </p:nvSpPr>
        <p:spPr>
          <a:xfrm>
            <a:off x="251520" y="3496199"/>
            <a:ext cx="3918060" cy="461665"/>
          </a:xfrm>
          <a:prstGeom prst="rect">
            <a:avLst/>
          </a:prstGeom>
        </p:spPr>
        <p:txBody>
          <a:bodyPr wrap="none">
            <a:spAutoFit/>
          </a:bodyPr>
          <a:lstStyle/>
          <a:p>
            <a:pPr marL="342900" lvl="0" indent="-342900" algn="just">
              <a:lnSpc>
                <a:spcPct val="150000"/>
              </a:lnSpc>
              <a:spcBef>
                <a:spcPts val="200"/>
              </a:spcBef>
              <a:spcAft>
                <a:spcPts val="0"/>
              </a:spcAft>
              <a:buSzPts val="1050"/>
              <a:buFont typeface="Calibri" panose="020F0502020204030204" pitchFamily="34" charset="0"/>
              <a:buChar char="-"/>
            </a:pPr>
            <a:r>
              <a:rPr lang="es-EC" sz="1600" b="1" i="1" u="sng" dirty="0">
                <a:latin typeface="Arial" panose="020B0604020202020204" pitchFamily="34" charset="0"/>
                <a:ea typeface="Times New Roman" panose="02020603050405020304" pitchFamily="18" charset="0"/>
                <a:cs typeface="Times New Roman" panose="02020603050405020304" pitchFamily="18" charset="0"/>
              </a:rPr>
              <a:t>Relación de Calor Sensible (RCS): </a:t>
            </a:r>
            <a:endParaRPr lang="es-ES" sz="1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5"/>
          <a:stretch>
            <a:fillRect/>
          </a:stretch>
        </p:blipFill>
        <p:spPr>
          <a:xfrm>
            <a:off x="3156088" y="4109880"/>
            <a:ext cx="1428750" cy="504825"/>
          </a:xfrm>
          <a:prstGeom prst="rect">
            <a:avLst/>
          </a:prstGeom>
        </p:spPr>
      </p:pic>
      <p:pic>
        <p:nvPicPr>
          <p:cNvPr id="13" name="Imagen 12"/>
          <p:cNvPicPr>
            <a:picLocks noChangeAspect="1"/>
          </p:cNvPicPr>
          <p:nvPr/>
        </p:nvPicPr>
        <p:blipFill>
          <a:blip r:embed="rId6"/>
          <a:stretch>
            <a:fillRect/>
          </a:stretch>
        </p:blipFill>
        <p:spPr>
          <a:xfrm>
            <a:off x="2976365" y="4699501"/>
            <a:ext cx="2171700" cy="1247775"/>
          </a:xfrm>
          <a:prstGeom prst="rect">
            <a:avLst/>
          </a:prstGeom>
        </p:spPr>
      </p:pic>
      <p:pic>
        <p:nvPicPr>
          <p:cNvPr id="14" name="Imagen 13"/>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61130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36</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3" name="Rectángulo 2"/>
          <p:cNvSpPr/>
          <p:nvPr/>
        </p:nvSpPr>
        <p:spPr>
          <a:xfrm>
            <a:off x="425830" y="692696"/>
            <a:ext cx="7674562" cy="463075"/>
          </a:xfrm>
          <a:prstGeom prst="rect">
            <a:avLst/>
          </a:prstGeom>
        </p:spPr>
        <p:txBody>
          <a:bodyPr wrap="square">
            <a:spAutoFit/>
          </a:bodyPr>
          <a:lstStyle/>
          <a:p>
            <a:pPr indent="252095" algn="just">
              <a:lnSpc>
                <a:spcPct val="150000"/>
              </a:lnSpc>
              <a:spcBef>
                <a:spcPts val="200"/>
              </a:spcBef>
              <a:spcAft>
                <a:spcPts val="0"/>
              </a:spcAft>
            </a:pPr>
            <a:r>
              <a:rPr lang="es-EC" b="1" i="1" u="sng" dirty="0">
                <a:latin typeface="Arial" panose="020B0604020202020204" pitchFamily="34" charset="0"/>
                <a:ea typeface="Times New Roman" panose="02020603050405020304" pitchFamily="18" charset="0"/>
                <a:cs typeface="Times New Roman" panose="02020603050405020304" pitchFamily="18" charset="0"/>
              </a:rPr>
              <a:t>Determinación de las condiciones de aire a la salida del equipo:</a:t>
            </a:r>
            <a:endParaRPr lang="es-ES" sz="1400" b="1" i="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3634461" y="1412776"/>
            <a:ext cx="1257300" cy="542925"/>
          </a:xfrm>
          <a:prstGeom prst="rect">
            <a:avLst/>
          </a:prstGeom>
        </p:spPr>
      </p:pic>
      <p:pic>
        <p:nvPicPr>
          <p:cNvPr id="14" name="Imagen 13"/>
          <p:cNvPicPr>
            <a:picLocks noChangeAspect="1"/>
          </p:cNvPicPr>
          <p:nvPr/>
        </p:nvPicPr>
        <p:blipFill>
          <a:blip r:embed="rId4"/>
          <a:stretch>
            <a:fillRect/>
          </a:stretch>
        </p:blipFill>
        <p:spPr>
          <a:xfrm>
            <a:off x="3491880" y="2142162"/>
            <a:ext cx="2409825" cy="1647825"/>
          </a:xfrm>
          <a:prstGeom prst="rect">
            <a:avLst/>
          </a:prstGeom>
        </p:spPr>
      </p:pic>
      <p:pic>
        <p:nvPicPr>
          <p:cNvPr id="15" name="Imagen 14"/>
          <p:cNvPicPr>
            <a:picLocks noChangeAspect="1"/>
          </p:cNvPicPr>
          <p:nvPr/>
        </p:nvPicPr>
        <p:blipFill>
          <a:blip r:embed="rId5"/>
          <a:stretch>
            <a:fillRect/>
          </a:stretch>
        </p:blipFill>
        <p:spPr>
          <a:xfrm>
            <a:off x="4032388" y="4326164"/>
            <a:ext cx="1104900" cy="257175"/>
          </a:xfrm>
          <a:prstGeom prst="rect">
            <a:avLst/>
          </a:prstGeom>
        </p:spPr>
      </p:pic>
      <p:pic>
        <p:nvPicPr>
          <p:cNvPr id="9" name="Imagen 8"/>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65118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37</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18" name="Imagen 17"/>
          <p:cNvPicPr>
            <a:picLocks noChangeAspect="1"/>
          </p:cNvPicPr>
          <p:nvPr/>
        </p:nvPicPr>
        <p:blipFill>
          <a:blip r:embed="rId3"/>
          <a:stretch>
            <a:fillRect/>
          </a:stretch>
        </p:blipFill>
        <p:spPr>
          <a:xfrm>
            <a:off x="2017850" y="1177306"/>
            <a:ext cx="5133975" cy="1133475"/>
          </a:xfrm>
          <a:prstGeom prst="rect">
            <a:avLst/>
          </a:prstGeom>
        </p:spPr>
      </p:pic>
      <p:sp>
        <p:nvSpPr>
          <p:cNvPr id="19" name="Rectángulo 18"/>
          <p:cNvSpPr/>
          <p:nvPr/>
        </p:nvSpPr>
        <p:spPr>
          <a:xfrm>
            <a:off x="389517" y="2536750"/>
            <a:ext cx="7920880" cy="463075"/>
          </a:xfrm>
          <a:prstGeom prst="rect">
            <a:avLst/>
          </a:prstGeom>
        </p:spPr>
        <p:txBody>
          <a:bodyPr wrap="square">
            <a:spAutoFit/>
          </a:bodyPr>
          <a:lstStyle/>
          <a:p>
            <a:pPr indent="252095" algn="just">
              <a:lnSpc>
                <a:spcPct val="150000"/>
              </a:lnSpc>
              <a:spcBef>
                <a:spcPts val="200"/>
              </a:spcBef>
              <a:spcAft>
                <a:spcPts val="0"/>
              </a:spcAft>
            </a:pPr>
            <a:r>
              <a:rPr lang="es-EC" b="1" i="1" u="sng" dirty="0">
                <a:latin typeface="Arial" panose="020B0604020202020204" pitchFamily="34" charset="0"/>
                <a:ea typeface="Times New Roman" panose="02020603050405020304" pitchFamily="18" charset="0"/>
                <a:cs typeface="Times New Roman" panose="02020603050405020304" pitchFamily="18" charset="0"/>
              </a:rPr>
              <a:t>Determinación de la capacidad del ventilador:</a:t>
            </a:r>
            <a:endParaRPr lang="es-ES" sz="1400" b="1" i="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 name="Imagen 19"/>
          <p:cNvPicPr>
            <a:picLocks noChangeAspect="1"/>
          </p:cNvPicPr>
          <p:nvPr/>
        </p:nvPicPr>
        <p:blipFill>
          <a:blip r:embed="rId4"/>
          <a:stretch>
            <a:fillRect/>
          </a:stretch>
        </p:blipFill>
        <p:spPr>
          <a:xfrm>
            <a:off x="3851920" y="3130771"/>
            <a:ext cx="1876425" cy="466725"/>
          </a:xfrm>
          <a:prstGeom prst="rect">
            <a:avLst/>
          </a:prstGeom>
        </p:spPr>
      </p:pic>
      <p:pic>
        <p:nvPicPr>
          <p:cNvPr id="2" name="Imagen 1"/>
          <p:cNvPicPr>
            <a:picLocks noChangeAspect="1"/>
          </p:cNvPicPr>
          <p:nvPr/>
        </p:nvPicPr>
        <p:blipFill rotWithShape="1">
          <a:blip r:embed="rId5"/>
          <a:srcRect b="27529"/>
          <a:stretch/>
        </p:blipFill>
        <p:spPr>
          <a:xfrm>
            <a:off x="4137670" y="3746977"/>
            <a:ext cx="1590675" cy="1194191"/>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4148183" y="5017196"/>
                <a:ext cx="1187761" cy="443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acc>
                            <m:accPr>
                              <m:chr m:val="̇"/>
                              <m:ctrlPr>
                                <a:rPr lang="es-ES" sz="1200" i="1">
                                  <a:latin typeface="Cambria Math" panose="02040503050406030204" pitchFamily="18" charset="0"/>
                                </a:rPr>
                              </m:ctrlPr>
                            </m:accPr>
                            <m:e>
                              <m:r>
                                <a:rPr lang="es-ES" sz="1200" i="1">
                                  <a:latin typeface="Cambria Math" panose="02040503050406030204" pitchFamily="18" charset="0"/>
                                </a:rPr>
                                <m:t>𝑚</m:t>
                              </m:r>
                            </m:e>
                          </m:acc>
                        </m:e>
                        <m:sub>
                          <m:r>
                            <a:rPr lang="es-ES" sz="1200" i="1">
                              <a:latin typeface="Cambria Math" panose="02040503050406030204" pitchFamily="18" charset="0"/>
                            </a:rPr>
                            <m:t>𝑎𝑣</m:t>
                          </m:r>
                        </m:sub>
                      </m:sSub>
                      <m:r>
                        <a:rPr lang="es-ES" sz="1200" i="0">
                          <a:latin typeface="Cambria Math" panose="02040503050406030204" pitchFamily="18" charset="0"/>
                        </a:rPr>
                        <m:t>=</m:t>
                      </m:r>
                      <m:r>
                        <a:rPr lang="es-ES" sz="1200" b="0" i="0" smtClean="0">
                          <a:latin typeface="Cambria Math" panose="02040503050406030204" pitchFamily="18" charset="0"/>
                        </a:rPr>
                        <m:t>0</m:t>
                      </m:r>
                      <m:r>
                        <a:rPr lang="es-ES" sz="1200" b="0" i="0" smtClean="0">
                          <a:latin typeface="Cambria Math" panose="02040503050406030204" pitchFamily="18" charset="0"/>
                        </a:rPr>
                        <m:t>.</m:t>
                      </m:r>
                      <m:r>
                        <a:rPr lang="es-ES" sz="1200" b="0" i="0" smtClean="0">
                          <a:latin typeface="Cambria Math" panose="02040503050406030204" pitchFamily="18" charset="0"/>
                        </a:rPr>
                        <m:t>58</m:t>
                      </m:r>
                      <m:f>
                        <m:fPr>
                          <m:ctrlPr>
                            <a:rPr lang="es-ES" sz="1200" i="1">
                              <a:latin typeface="Cambria Math" panose="02040503050406030204" pitchFamily="18" charset="0"/>
                            </a:rPr>
                          </m:ctrlPr>
                        </m:fPr>
                        <m:num>
                          <m:r>
                            <a:rPr lang="es-ES" sz="1200" i="1">
                              <a:latin typeface="Cambria Math" panose="02040503050406030204" pitchFamily="18" charset="0"/>
                            </a:rPr>
                            <m:t>𝑘𝑔</m:t>
                          </m:r>
                        </m:num>
                        <m:den>
                          <m:r>
                            <a:rPr lang="es-ES" sz="1200" i="1">
                              <a:latin typeface="Cambria Math" panose="02040503050406030204" pitchFamily="18" charset="0"/>
                            </a:rPr>
                            <m:t>𝑠</m:t>
                          </m:r>
                        </m:den>
                      </m:f>
                    </m:oMath>
                  </m:oMathPara>
                </a14:m>
                <a:endParaRPr lang="es-ES" sz="1200" dirty="0"/>
              </a:p>
            </p:txBody>
          </p:sp>
        </mc:Choice>
        <mc:Fallback xmlns="">
          <p:sp>
            <p:nvSpPr>
              <p:cNvPr id="3" name="Rectángulo 2"/>
              <p:cNvSpPr>
                <a:spLocks noRot="1" noChangeAspect="1" noMove="1" noResize="1" noEditPoints="1" noAdjustHandles="1" noChangeArrowheads="1" noChangeShapeType="1" noTextEdit="1"/>
              </p:cNvSpPr>
              <p:nvPr/>
            </p:nvSpPr>
            <p:spPr>
              <a:xfrm>
                <a:off x="4148183" y="5017196"/>
                <a:ext cx="1187761" cy="443006"/>
              </a:xfrm>
              <a:prstGeom prst="rect">
                <a:avLst/>
              </a:prstGeom>
              <a:blipFill rotWithShape="0">
                <a:blip r:embed="rId6"/>
                <a:stretch>
                  <a:fillRect/>
                </a:stretch>
              </a:blipFill>
            </p:spPr>
            <p:txBody>
              <a:bodyPr/>
              <a:lstStyle/>
              <a:p>
                <a:r>
                  <a:rPr lang="es-ES">
                    <a:noFill/>
                  </a:rPr>
                  <a:t> </a:t>
                </a:r>
              </a:p>
            </p:txBody>
          </p:sp>
        </mc:Fallback>
      </mc:AlternateContent>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25183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38</a:t>
            </a:fld>
            <a:endParaRPr lang="es-ES" dirty="0">
              <a:solidFill>
                <a:srgbClr val="FF0000"/>
              </a:solidFill>
            </a:endParaRPr>
          </a:p>
        </p:txBody>
      </p:sp>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2" name="Rectángulo 11"/>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p:pic>
        <p:nvPicPr>
          <p:cNvPr id="22" name="Imagen 21"/>
          <p:cNvPicPr>
            <a:picLocks noChangeAspect="1"/>
          </p:cNvPicPr>
          <p:nvPr/>
        </p:nvPicPr>
        <p:blipFill rotWithShape="1">
          <a:blip r:embed="rId4"/>
          <a:srcRect b="60897"/>
          <a:stretch/>
        </p:blipFill>
        <p:spPr>
          <a:xfrm>
            <a:off x="3394213" y="1268760"/>
            <a:ext cx="1190625" cy="432048"/>
          </a:xfrm>
          <a:prstGeom prst="rect">
            <a:avLst/>
          </a:prstGeom>
        </p:spPr>
      </p:pic>
      <p:sp>
        <p:nvSpPr>
          <p:cNvPr id="23" name="Rectángulo 22"/>
          <p:cNvSpPr/>
          <p:nvPr/>
        </p:nvSpPr>
        <p:spPr>
          <a:xfrm>
            <a:off x="1115616" y="789598"/>
            <a:ext cx="4752528" cy="338554"/>
          </a:xfrm>
          <a:prstGeom prst="rect">
            <a:avLst/>
          </a:prstGeom>
        </p:spPr>
        <p:txBody>
          <a:bodyPr wrap="square">
            <a:spAutoFit/>
          </a:bodyPr>
          <a:lstStyle/>
          <a:p>
            <a:r>
              <a:rPr lang="es-EC" sz="1600" b="1" dirty="0" smtClean="0">
                <a:latin typeface="Arial" panose="020B0604020202020204" pitchFamily="34" charset="0"/>
                <a:cs typeface="Times New Roman" panose="02020603050405020304" pitchFamily="18" charset="0"/>
              </a:rPr>
              <a:t>Flujo volumétrico generado por el  ventilador :</a:t>
            </a:r>
            <a:endParaRPr lang="es-ES" sz="1600" dirty="0"/>
          </a:p>
        </p:txBody>
      </p:sp>
      <p:cxnSp>
        <p:nvCxnSpPr>
          <p:cNvPr id="14" name="Conector recto 13"/>
          <p:cNvCxnSpPr/>
          <p:nvPr/>
        </p:nvCxnSpPr>
        <p:spPr>
          <a:xfrm>
            <a:off x="971600" y="5661248"/>
            <a:ext cx="6648400" cy="0"/>
          </a:xfrm>
          <a:prstGeom prst="line">
            <a:avLst/>
          </a:prstGeom>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2" name="Rectángulo 1"/>
              <p:cNvSpPr/>
              <p:nvPr/>
            </p:nvSpPr>
            <p:spPr>
              <a:xfrm>
                <a:off x="3240912" y="1746272"/>
                <a:ext cx="1109984" cy="4629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acc>
                            <m:accPr>
                              <m:chr m:val="̇"/>
                              <m:ctrlPr>
                                <a:rPr lang="es-ES" sz="1200" i="1">
                                  <a:latin typeface="Cambria Math" panose="02040503050406030204" pitchFamily="18" charset="0"/>
                                </a:rPr>
                              </m:ctrlPr>
                            </m:accPr>
                            <m:e>
                              <m:r>
                                <a:rPr lang="es-ES" sz="1200" i="1">
                                  <a:latin typeface="Cambria Math" panose="02040503050406030204" pitchFamily="18" charset="0"/>
                                </a:rPr>
                                <m:t>𝑉</m:t>
                              </m:r>
                            </m:e>
                          </m:acc>
                        </m:e>
                        <m:sub>
                          <m:r>
                            <a:rPr lang="es-ES" sz="1200" i="1">
                              <a:latin typeface="Cambria Math" panose="02040503050406030204" pitchFamily="18" charset="0"/>
                            </a:rPr>
                            <m:t>𝑎</m:t>
                          </m:r>
                        </m:sub>
                      </m:sSub>
                      <m:r>
                        <a:rPr lang="es-ES" sz="1200" i="0">
                          <a:latin typeface="Cambria Math" panose="02040503050406030204" pitchFamily="18" charset="0"/>
                        </a:rPr>
                        <m:t>=</m:t>
                      </m:r>
                      <m:r>
                        <a:rPr lang="es-ES" sz="1200" i="0">
                          <a:latin typeface="Cambria Math" panose="02040503050406030204" pitchFamily="18" charset="0"/>
                        </a:rPr>
                        <m:t>0</m:t>
                      </m:r>
                      <m:r>
                        <a:rPr lang="es-ES" sz="1200" i="0">
                          <a:latin typeface="Cambria Math" panose="02040503050406030204" pitchFamily="18" charset="0"/>
                        </a:rPr>
                        <m:t>.</m:t>
                      </m:r>
                      <m:r>
                        <a:rPr lang="es-ES" sz="1200" b="0" i="0" smtClean="0">
                          <a:latin typeface="Cambria Math" panose="02040503050406030204" pitchFamily="18" charset="0"/>
                        </a:rPr>
                        <m:t>61</m:t>
                      </m:r>
                      <m:r>
                        <a:rPr lang="es-ES" sz="1200" i="0">
                          <a:latin typeface="Cambria Math" panose="02040503050406030204" pitchFamily="18" charset="0"/>
                        </a:rPr>
                        <m:t> </m:t>
                      </m:r>
                      <m:f>
                        <m:fPr>
                          <m:ctrlPr>
                            <a:rPr lang="es-ES" sz="1200" i="1">
                              <a:latin typeface="Cambria Math" panose="02040503050406030204" pitchFamily="18" charset="0"/>
                            </a:rPr>
                          </m:ctrlPr>
                        </m:fPr>
                        <m:num>
                          <m:sSup>
                            <m:sSupPr>
                              <m:ctrlPr>
                                <a:rPr lang="es-ES" sz="1200" i="1">
                                  <a:latin typeface="Cambria Math" panose="02040503050406030204" pitchFamily="18" charset="0"/>
                                </a:rPr>
                              </m:ctrlPr>
                            </m:sSupPr>
                            <m:e>
                              <m:r>
                                <a:rPr lang="es-ES" sz="1200" i="1">
                                  <a:latin typeface="Cambria Math" panose="02040503050406030204" pitchFamily="18" charset="0"/>
                                </a:rPr>
                                <m:t>𝑚</m:t>
                              </m:r>
                            </m:e>
                            <m:sup>
                              <m:r>
                                <a:rPr lang="es-ES" sz="1200" i="0">
                                  <a:latin typeface="Cambria Math" panose="02040503050406030204" pitchFamily="18" charset="0"/>
                                </a:rPr>
                                <m:t>3</m:t>
                              </m:r>
                            </m:sup>
                          </m:sSup>
                        </m:num>
                        <m:den>
                          <m:r>
                            <a:rPr lang="es-ES" sz="1200" i="1">
                              <a:latin typeface="Cambria Math" panose="02040503050406030204" pitchFamily="18" charset="0"/>
                            </a:rPr>
                            <m:t>𝑠</m:t>
                          </m:r>
                        </m:den>
                      </m:f>
                    </m:oMath>
                  </m:oMathPara>
                </a14:m>
                <a:endParaRPr lang="es-ES" sz="1200" dirty="0"/>
              </a:p>
            </p:txBody>
          </p:sp>
        </mc:Choice>
        <mc:Fallback xmlns="">
          <p:sp>
            <p:nvSpPr>
              <p:cNvPr id="2" name="Rectángulo 1"/>
              <p:cNvSpPr>
                <a:spLocks noRot="1" noChangeAspect="1" noMove="1" noResize="1" noEditPoints="1" noAdjustHandles="1" noChangeArrowheads="1" noChangeShapeType="1" noTextEdit="1"/>
              </p:cNvSpPr>
              <p:nvPr/>
            </p:nvSpPr>
            <p:spPr>
              <a:xfrm>
                <a:off x="3240912" y="1746272"/>
                <a:ext cx="1109984" cy="462947"/>
              </a:xfrm>
              <a:prstGeom prst="rect">
                <a:avLst/>
              </a:prstGeom>
              <a:blipFill rotWithShape="0">
                <a:blip r:embed="rId6"/>
                <a:stretch>
                  <a:fillRect/>
                </a:stretch>
              </a:blipFill>
            </p:spPr>
            <p:txBody>
              <a:bodyPr/>
              <a:lstStyle/>
              <a:p>
                <a:r>
                  <a:rPr lang="es-ES">
                    <a:noFill/>
                  </a:rPr>
                  <a:t> </a:t>
                </a:r>
              </a:p>
            </p:txBody>
          </p:sp>
        </mc:Fallback>
      </mc:AlternateContent>
      <p:pic>
        <p:nvPicPr>
          <p:cNvPr id="10" name="Imagen 9"/>
          <p:cNvPicPr>
            <a:picLocks noChangeAspect="1"/>
          </p:cNvPicPr>
          <p:nvPr/>
        </p:nvPicPr>
        <p:blipFill rotWithShape="1">
          <a:blip r:embed="rId7" cstate="print"/>
          <a:srcRect l="14927" t="53301" r="49637" b="28037"/>
          <a:stretch/>
        </p:blipFill>
        <p:spPr>
          <a:xfrm>
            <a:off x="6488750" y="5935585"/>
            <a:ext cx="2655250" cy="721184"/>
          </a:xfrm>
          <a:prstGeom prst="rect">
            <a:avLst/>
          </a:prstGeom>
        </p:spPr>
      </p:pic>
      <p:pic>
        <p:nvPicPr>
          <p:cNvPr id="11" name="Imagen 10"/>
          <p:cNvPicPr>
            <a:picLocks noChangeAspect="1"/>
          </p:cNvPicPr>
          <p:nvPr/>
        </p:nvPicPr>
        <p:blipFill rotWithShape="1">
          <a:blip r:embed="rId8"/>
          <a:srcRect r="9391"/>
          <a:stretch/>
        </p:blipFill>
        <p:spPr>
          <a:xfrm>
            <a:off x="539552" y="2385798"/>
            <a:ext cx="7128792" cy="3733800"/>
          </a:xfrm>
          <a:prstGeom prst="rect">
            <a:avLst/>
          </a:prstGeom>
        </p:spPr>
      </p:pic>
    </p:spTree>
    <p:extLst>
      <p:ext uri="{BB962C8B-B14F-4D97-AF65-F5344CB8AC3E}">
        <p14:creationId xmlns:p14="http://schemas.microsoft.com/office/powerpoint/2010/main" val="4083184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51520" y="591542"/>
          <a:ext cx="8682681" cy="3701554"/>
        </p:xfrm>
        <a:graphic>
          <a:graphicData uri="http://schemas.openxmlformats.org/drawingml/2006/table">
            <a:tbl>
              <a:tblPr firstRow="1" bandRow="1">
                <a:tableStyleId>{5C22544A-7EE6-4342-B048-85BDC9FD1C3A}</a:tableStyleId>
              </a:tblPr>
              <a:tblGrid>
                <a:gridCol w="4288191"/>
                <a:gridCol w="4394490"/>
              </a:tblGrid>
              <a:tr h="3701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rPr>
                        <a:t>Parámetros</a:t>
                      </a:r>
                      <a:r>
                        <a:rPr lang="es-ES" sz="1400" b="0" baseline="0" dirty="0" smtClean="0">
                          <a:solidFill>
                            <a:schemeClr val="tx1"/>
                          </a:solidFill>
                        </a:rPr>
                        <a:t> de diseño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baseline="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txBody>
                  <a:tcPr>
                    <a:solidFill>
                      <a:schemeClr val="bg1"/>
                    </a:solidFill>
                  </a:tcPr>
                </a:tc>
                <a:tc>
                  <a:txBody>
                    <a:bodyPr/>
                    <a:lstStyle/>
                    <a:p>
                      <a:endParaRPr lang="es-ES" dirty="0"/>
                    </a:p>
                  </a:txBody>
                  <a:tcPr>
                    <a:solidFill>
                      <a:schemeClr val="bg1"/>
                    </a:solidFill>
                  </a:tcPr>
                </a:tc>
              </a:tr>
            </a:tbl>
          </a:graphicData>
        </a:graphic>
      </p:graphicFrame>
      <p:grpSp>
        <p:nvGrpSpPr>
          <p:cNvPr id="3" name="Grupo 2"/>
          <p:cNvGrpSpPr/>
          <p:nvPr/>
        </p:nvGrpSpPr>
        <p:grpSpPr>
          <a:xfrm>
            <a:off x="899592" y="692696"/>
            <a:ext cx="7704856" cy="648072"/>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400" b="1" dirty="0" smtClean="0"/>
                <a:t>DISEÑO TÉRMICO DEL INTERCAMBIADOR DE CALOR DE PLACAS Y TUBOS DE FLUJO CRUZADO</a:t>
              </a:r>
              <a:endParaRPr lang="es-ES" sz="1400" b="1" kern="1200" dirty="0"/>
            </a:p>
          </p:txBody>
        </p:sp>
      </p:grpSp>
      <p:graphicFrame>
        <p:nvGraphicFramePr>
          <p:cNvPr id="6" name="Objeto 5"/>
          <p:cNvGraphicFramePr>
            <a:graphicFrameLocks noChangeAspect="1"/>
          </p:cNvGraphicFramePr>
          <p:nvPr>
            <p:extLst>
              <p:ext uri="{D42A27DB-BD31-4B8C-83A1-F6EECF244321}">
                <p14:modId xmlns:p14="http://schemas.microsoft.com/office/powerpoint/2010/main" val="1739538139"/>
              </p:ext>
            </p:extLst>
          </p:nvPr>
        </p:nvGraphicFramePr>
        <p:xfrm>
          <a:off x="1475656" y="2129498"/>
          <a:ext cx="5995020" cy="2767483"/>
        </p:xfrm>
        <a:graphic>
          <a:graphicData uri="http://schemas.openxmlformats.org/presentationml/2006/ole">
            <mc:AlternateContent xmlns:mc="http://schemas.openxmlformats.org/markup-compatibility/2006">
              <mc:Choice xmlns:v="urn:schemas-microsoft-com:vml" Requires="v">
                <p:oleObj spid="_x0000_s2088" name="Documento" r:id="rId3" imgW="5220834" imgH="2592731" progId="Word.Document.12">
                  <p:embed/>
                </p:oleObj>
              </mc:Choice>
              <mc:Fallback>
                <p:oleObj name="Documento" r:id="rId3" imgW="5220834" imgH="2592731" progId="Word.Document.12">
                  <p:embed/>
                  <p:pic>
                    <p:nvPicPr>
                      <p:cNvPr id="0" name=""/>
                      <p:cNvPicPr/>
                      <p:nvPr/>
                    </p:nvPicPr>
                    <p:blipFill>
                      <a:blip r:embed="rId4"/>
                      <a:stretch>
                        <a:fillRect/>
                      </a:stretch>
                    </p:blipFill>
                    <p:spPr>
                      <a:xfrm>
                        <a:off x="1475656" y="2129498"/>
                        <a:ext cx="5995020" cy="2767483"/>
                      </a:xfrm>
                      <a:prstGeom prst="rect">
                        <a:avLst/>
                      </a:prstGeom>
                    </p:spPr>
                  </p:pic>
                </p:oleObj>
              </mc:Fallback>
            </mc:AlternateContent>
          </a:graphicData>
        </a:graphic>
      </p:graphicFrame>
      <p:sp>
        <p:nvSpPr>
          <p:cNvPr id="7" name="CuadroTexto 6"/>
          <p:cNvSpPr txBox="1"/>
          <p:nvPr/>
        </p:nvSpPr>
        <p:spPr>
          <a:xfrm>
            <a:off x="251520" y="4941168"/>
            <a:ext cx="8712968" cy="738664"/>
          </a:xfrm>
          <a:prstGeom prst="rect">
            <a:avLst/>
          </a:prstGeom>
        </p:spPr>
        <p:txBody>
          <a:bodyPr wrap="square" rtlCol="0">
            <a:spAutoFit/>
          </a:bodyPr>
          <a:lstStyle/>
          <a:p>
            <a:r>
              <a:rPr lang="es-EC" sz="1400" dirty="0"/>
              <a:t>Para determinar las temperaturas de salida del  fluido caliente y del fluido frío se utilizará el método de NUT que permitirá conocer dichas temperaturas.</a:t>
            </a:r>
            <a:endParaRPr lang="es-ES" sz="1400" dirty="0"/>
          </a:p>
          <a:p>
            <a:endParaRPr lang="es-ES" sz="1400" b="1" dirty="0" smtClean="0"/>
          </a:p>
        </p:txBody>
      </p:sp>
      <mc:AlternateContent xmlns:mc="http://schemas.openxmlformats.org/markup-compatibility/2006" xmlns:a14="http://schemas.microsoft.com/office/drawing/2010/main">
        <mc:Choice Requires="a14">
          <p:sp>
            <p:nvSpPr>
              <p:cNvPr id="8" name="Rectángulo 7"/>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5"/>
                <a:stretch>
                  <a:fillRect t="-3093" b="-11340"/>
                </a:stretch>
              </a:blipFill>
            </p:spPr>
            <p:txBody>
              <a:bodyPr/>
              <a:lstStyle/>
              <a:p>
                <a:r>
                  <a:rPr lang="es-ES">
                    <a:noFill/>
                  </a:rPr>
                  <a:t> </a:t>
                </a:r>
              </a:p>
            </p:txBody>
          </p:sp>
        </mc:Fallback>
      </mc:AlternateContent>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0" name="Imagen 9"/>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49146337"/>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p:cNvSpPr/>
          <p:nvPr/>
        </p:nvSpPr>
        <p:spPr>
          <a:xfrm>
            <a:off x="2384097" y="694437"/>
            <a:ext cx="4756815"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ESPECÍFICOS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7" name="Rectángulo 6"/>
              <p:cNvSpPr/>
              <p:nvPr/>
            </p:nvSpPr>
            <p:spPr>
              <a:xfrm>
                <a:off x="0" y="0"/>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0" y="0"/>
                <a:ext cx="9324528" cy="590354"/>
              </a:xfrm>
              <a:prstGeom prst="rect">
                <a:avLst/>
              </a:prstGeom>
              <a:blipFill rotWithShape="0">
                <a:blip r:embed="rId2"/>
                <a:stretch>
                  <a:fillRect t="-3093" b="-113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9" name="Diagrama 8"/>
              <p:cNvGraphicFramePr/>
              <p:nvPr>
                <p:extLst>
                  <p:ext uri="{D42A27DB-BD31-4B8C-83A1-F6EECF244321}">
                    <p14:modId xmlns:p14="http://schemas.microsoft.com/office/powerpoint/2010/main" val="1112044388"/>
                  </p:ext>
                </p:extLst>
              </p:nvPr>
            </p:nvGraphicFramePr>
            <p:xfrm>
              <a:off x="566015" y="1340768"/>
              <a:ext cx="8128000" cy="457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9" name="Diagrama 8"/>
              <p:cNvGraphicFramePr/>
              <p:nvPr>
                <p:extLst>
                  <p:ext uri="{D42A27DB-BD31-4B8C-83A1-F6EECF244321}">
                    <p14:modId xmlns:p14="http://schemas.microsoft.com/office/powerpoint/2010/main" val="1112044388"/>
                  </p:ext>
                </p:extLst>
              </p:nvPr>
            </p:nvGraphicFramePr>
            <p:xfrm>
              <a:off x="566015" y="1340768"/>
              <a:ext cx="8128000" cy="45762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1" name="Rectángulo redondeado 10"/>
          <p:cNvSpPr/>
          <p:nvPr/>
        </p:nvSpPr>
        <p:spPr>
          <a:xfrm>
            <a:off x="993367" y="5117081"/>
            <a:ext cx="7538276" cy="799920"/>
          </a:xfrm>
          <a:prstGeom prst="roundRect">
            <a:avLst/>
          </a:prstGeom>
        </p:spPr>
        <p:style>
          <a:lnRef idx="2">
            <a:schemeClr val="accent3"/>
          </a:lnRef>
          <a:fillRef idx="1">
            <a:schemeClr val="lt1"/>
          </a:fillRef>
          <a:effectRef idx="0">
            <a:schemeClr val="accent3"/>
          </a:effectRef>
          <a:fontRef idx="minor">
            <a:schemeClr val="dk1"/>
          </a:fontRef>
        </p:style>
        <p:txBody>
          <a:bodyPr/>
          <a:lstStyle/>
          <a:p>
            <a:r>
              <a:rPr lang="es-ES"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Determinar los costos del intercambiador de calor.</a:t>
            </a:r>
            <a:endParaRPr lang="es-ES" sz="2000" dirty="0">
              <a:latin typeface="Arial" panose="020B0604020202020204" pitchFamily="34" charset="0"/>
              <a:cs typeface="Arial" panose="020B0604020202020204" pitchFamily="34" charset="0"/>
            </a:endParaRPr>
          </a:p>
        </p:txBody>
      </p:sp>
      <p:sp>
        <p:nvSpPr>
          <p:cNvPr id="13" name="Rectángulo 12"/>
          <p:cNvSpPr/>
          <p:nvPr/>
        </p:nvSpPr>
        <p:spPr>
          <a:xfrm>
            <a:off x="566015" y="6320883"/>
            <a:ext cx="4332340" cy="369332"/>
          </a:xfrm>
          <a:prstGeom prst="rect">
            <a:avLst/>
          </a:prstGeom>
        </p:spPr>
        <p:txBody>
          <a:bodyPr wrap="none">
            <a:spAutoFit/>
          </a:bodyPr>
          <a:lstStyle/>
          <a:p>
            <a:r>
              <a:rPr lang="es-EC" b="1" dirty="0"/>
              <a:t>DEISY VILAÑA- VICTOR MAILA, ENERO 2016</a:t>
            </a:r>
          </a:p>
        </p:txBody>
      </p:sp>
      <p:pic>
        <p:nvPicPr>
          <p:cNvPr id="8" name="Imagen 7"/>
          <p:cNvPicPr>
            <a:picLocks noChangeAspect="1"/>
          </p:cNvPicPr>
          <p:nvPr/>
        </p:nvPicPr>
        <p:blipFill rotWithShape="1">
          <a:blip r:embed="rId1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244325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251520" y="591542"/>
              <a:ext cx="8682681" cy="5213722"/>
            </p:xfrm>
            <a:graphic>
              <a:graphicData uri="http://schemas.openxmlformats.org/drawingml/2006/table">
                <a:tbl>
                  <a:tblPr firstRow="1" bandRow="1">
                    <a:tableStyleId>{5C22544A-7EE6-4342-B048-85BDC9FD1C3A}</a:tableStyleId>
                  </a:tblPr>
                  <a:tblGrid>
                    <a:gridCol w="4288191"/>
                    <a:gridCol w="4394490"/>
                  </a:tblGrid>
                  <a:tr h="52137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800" b="1" baseline="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800" b="1" baseline="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baseline="0" dirty="0" smtClean="0">
                              <a:solidFill>
                                <a:schemeClr val="tx1"/>
                              </a:solidFill>
                            </a:rPr>
                            <a:t>Capacitancias térmicas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𝑝</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 </m:t>
                                </m:r>
                              </m:oMath>
                            </m:oMathPara>
                          </a14:m>
                          <a:endParaRPr lang="es-ES" sz="1400" b="1" kern="1200" dirty="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Donde:</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𝑤</m:t>
                                  </m:r>
                                </m:sub>
                              </m:sSub>
                            </m:oMath>
                          </a14:m>
                          <a:r>
                            <a:rPr lang="es-EC" sz="1400" b="0" kern="1200" dirty="0">
                              <a:solidFill>
                                <a:schemeClr val="tx1"/>
                              </a:solidFill>
                              <a:effectLst/>
                              <a:latin typeface="+mn-lt"/>
                              <a:ea typeface="+mn-ea"/>
                              <a:cs typeface="+mn-cs"/>
                            </a:rPr>
                            <a:t> = Capacitancia térmica del fluido caliente,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e>
                              </m:d>
                            </m:oMath>
                          </a14:m>
                          <a:r>
                            <a:rPr lang="es-EC" sz="1400" b="0" kern="1200" dirty="0">
                              <a:solidFill>
                                <a:schemeClr val="tx1"/>
                              </a:solidFill>
                              <a:effectLst/>
                              <a:latin typeface="+mn-lt"/>
                              <a:ea typeface="+mn-ea"/>
                              <a:cs typeface="+mn-cs"/>
                            </a:rPr>
                            <a:t> </a:t>
                          </a:r>
                          <a:r>
                            <a:rPr lang="es-EC" sz="1400" b="0" kern="1200" dirty="0" smtClean="0">
                              <a:solidFill>
                                <a:schemeClr val="tx1"/>
                              </a:solidFill>
                              <a:effectLst/>
                              <a:latin typeface="+mn-lt"/>
                              <a:ea typeface="+mn-ea"/>
                              <a:cs typeface="+mn-cs"/>
                            </a:rPr>
                            <a:t>.</a:t>
                          </a:r>
                        </a:p>
                        <a:p>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𝑝</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𝑤</m:t>
                                  </m:r>
                                </m:sub>
                              </m:sSub>
                            </m:oMath>
                          </a14:m>
                          <a:r>
                            <a:rPr lang="es-EC" sz="1400" b="0" kern="1200" dirty="0">
                              <a:solidFill>
                                <a:schemeClr val="tx1"/>
                              </a:solidFill>
                              <a:effectLst/>
                              <a:latin typeface="+mn-lt"/>
                              <a:ea typeface="+mn-ea"/>
                              <a:cs typeface="+mn-cs"/>
                            </a:rPr>
                            <a:t> = Calor específico del lado agua del ITC,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𝐽</m:t>
                                      </m:r>
                                    </m:num>
                                    <m:den>
                                      <m:r>
                                        <a:rPr lang="es-EC" sz="1400" b="0" i="1" kern="1200">
                                          <a:solidFill>
                                            <a:schemeClr val="tx1"/>
                                          </a:solidFill>
                                          <a:effectLst/>
                                          <a:latin typeface="Cambria Math" panose="02040503050406030204" pitchFamily="18" charset="0"/>
                                          <a:ea typeface="+mn-ea"/>
                                          <a:cs typeface="+mn-cs"/>
                                        </a:rPr>
                                        <m:t>𝑘𝑔</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e>
                              </m:d>
                            </m:oMath>
                          </a14:m>
                          <a:r>
                            <a:rPr lang="es-EC" sz="1400" b="0" kern="1200" dirty="0">
                              <a:solidFill>
                                <a:schemeClr val="tx1"/>
                              </a:solidFill>
                              <a:effectLst/>
                              <a:latin typeface="+mn-lt"/>
                              <a:ea typeface="+mn-ea"/>
                              <a:cs typeface="+mn-cs"/>
                            </a:rPr>
                            <a:t>.</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acc>
                                    <m:accPr>
                                      <m:chr m:val="̇"/>
                                      <m:ctrlPr>
                                        <a:rPr lang="es-ES" sz="1400" b="0" i="1" kern="1200">
                                          <a:solidFill>
                                            <a:schemeClr val="tx1"/>
                                          </a:solidFill>
                                          <a:effectLst/>
                                          <a:latin typeface="Cambria Math" panose="02040503050406030204" pitchFamily="18" charset="0"/>
                                          <a:ea typeface="+mn-ea"/>
                                          <a:cs typeface="+mn-cs"/>
                                        </a:rPr>
                                      </m:ctrlPr>
                                    </m:accPr>
                                    <m:e>
                                      <m:r>
                                        <a:rPr lang="es-EC" sz="1400" b="0" i="1" kern="1200">
                                          <a:solidFill>
                                            <a:schemeClr val="tx1"/>
                                          </a:solidFill>
                                          <a:effectLst/>
                                          <a:latin typeface="Cambria Math" panose="02040503050406030204" pitchFamily="18" charset="0"/>
                                          <a:ea typeface="+mn-ea"/>
                                          <a:cs typeface="+mn-cs"/>
                                        </a:rPr>
                                        <m:t>𝑚</m:t>
                                      </m:r>
                                    </m:e>
                                  </m:acc>
                                </m:e>
                                <m:sub>
                                  <m:r>
                                    <a:rPr lang="es-EC" sz="1400" b="0" i="1" kern="1200">
                                      <a:solidFill>
                                        <a:schemeClr val="tx1"/>
                                      </a:solidFill>
                                      <a:effectLst/>
                                      <a:latin typeface="Cambria Math" panose="02040503050406030204" pitchFamily="18" charset="0"/>
                                      <a:ea typeface="+mn-ea"/>
                                      <a:cs typeface="+mn-cs"/>
                                    </a:rPr>
                                    <m:t>𝑤</m:t>
                                  </m:r>
                                </m:sub>
                              </m:sSub>
                            </m:oMath>
                          </a14:m>
                          <a:r>
                            <a:rPr lang="es-EC" sz="1400" b="0" kern="1200" dirty="0">
                              <a:solidFill>
                                <a:schemeClr val="tx1"/>
                              </a:solidFill>
                              <a:effectLst/>
                              <a:latin typeface="+mn-lt"/>
                              <a:ea typeface="+mn-ea"/>
                              <a:cs typeface="+mn-cs"/>
                            </a:rPr>
                            <a:t> = Flujo másico del agua,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𝑘𝑔</m:t>
                                      </m:r>
                                    </m:num>
                                    <m:den>
                                      <m:r>
                                        <a:rPr lang="es-EC" sz="1400" b="0" i="1" kern="1200">
                                          <a:solidFill>
                                            <a:schemeClr val="tx1"/>
                                          </a:solidFill>
                                          <a:effectLst/>
                                          <a:latin typeface="Cambria Math" panose="02040503050406030204" pitchFamily="18" charset="0"/>
                                          <a:ea typeface="+mn-ea"/>
                                          <a:cs typeface="+mn-cs"/>
                                        </a:rPr>
                                        <m:t>𝑠</m:t>
                                      </m:r>
                                    </m:den>
                                  </m:f>
                                </m:e>
                              </m:d>
                            </m:oMath>
                          </a14:m>
                          <a:r>
                            <a:rPr lang="es-EC" sz="1400" b="0" kern="1200" dirty="0">
                              <a:solidFill>
                                <a:schemeClr val="tx1"/>
                              </a:solidFill>
                              <a:effectLst/>
                              <a:latin typeface="+mn-lt"/>
                              <a:ea typeface="+mn-ea"/>
                              <a:cs typeface="+mn-cs"/>
                            </a:rPr>
                            <a:t>.</a:t>
                          </a:r>
                          <a:endParaRPr lang="es-ES" sz="1400" b="0" kern="1200" dirty="0">
                            <a:solidFill>
                              <a:schemeClr val="tx1"/>
                            </a:solidFill>
                            <a:effectLst/>
                            <a:latin typeface="+mn-lt"/>
                            <a:ea typeface="+mn-ea"/>
                            <a:cs typeface="+mn-cs"/>
                          </a:endParaRPr>
                        </a:p>
                        <a:p>
                          <a:endParaRPr lang="es-ES" sz="1400" b="0" kern="1200" dirty="0" smtClean="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Del Anexo 11, se halla el valor del calor específico del fluido caliente a</a:t>
                          </a:r>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𝑇</m:t>
                                  </m:r>
                                </m:e>
                                <m:sub>
                                  <m:r>
                                    <a:rPr lang="es-EC" sz="1400" b="0" i="1" kern="1200">
                                      <a:solidFill>
                                        <a:schemeClr val="tx1"/>
                                      </a:solidFill>
                                      <a:effectLst/>
                                      <a:latin typeface="Cambria Math" panose="02040503050406030204" pitchFamily="18" charset="0"/>
                                      <a:ea typeface="+mn-ea"/>
                                      <a:cs typeface="+mn-cs"/>
                                    </a:rPr>
                                    <m:t>h</m:t>
                                  </m:r>
                                  <m:r>
                                    <a:rPr lang="es-EC" sz="1400" b="0" i="1" kern="1200">
                                      <a:solidFill>
                                        <a:schemeClr val="tx1"/>
                                      </a:solidFill>
                                      <a:effectLst/>
                                      <a:latin typeface="Cambria Math" panose="02040503050406030204" pitchFamily="18" charset="0"/>
                                      <a:ea typeface="+mn-ea"/>
                                      <a:cs typeface="+mn-cs"/>
                                    </a:rPr>
                                    <m:t>𝑖</m:t>
                                  </m:r>
                                </m:sub>
                              </m:sSub>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90</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m:t>
                              </m:r>
                            </m:oMath>
                          </a14:m>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𝑝</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4206</m:t>
                                </m:r>
                                <m:r>
                                  <a:rPr lang="es-EC" sz="1400" b="0" i="1" kern="1200">
                                    <a:solidFill>
                                      <a:schemeClr val="tx1"/>
                                    </a:solidFill>
                                    <a:effectLst/>
                                    <a:latin typeface="Cambria Math" panose="02040503050406030204" pitchFamily="18" charset="0"/>
                                    <a:ea typeface="+mn-ea"/>
                                    <a:cs typeface="+mn-cs"/>
                                  </a:rPr>
                                  <m:t> </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𝐽</m:t>
                                    </m:r>
                                  </m:num>
                                  <m:den>
                                    <m:r>
                                      <a:rPr lang="es-EC" sz="1400" b="0" i="1" kern="1200">
                                        <a:solidFill>
                                          <a:schemeClr val="tx1"/>
                                        </a:solidFill>
                                        <a:effectLst/>
                                        <a:latin typeface="Cambria Math" panose="02040503050406030204" pitchFamily="18" charset="0"/>
                                        <a:ea typeface="+mn-ea"/>
                                        <a:cs typeface="+mn-cs"/>
                                      </a:rPr>
                                      <m:t>𝑘𝑔</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oMath>
                            </m:oMathPara>
                          </a14:m>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pPr algn="ct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353</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304</m:t>
                              </m:r>
                              <m:r>
                                <a:rPr lang="es-EC" sz="1400" b="0" i="1" kern="1200">
                                  <a:solidFill>
                                    <a:schemeClr val="tx1"/>
                                  </a:solidFill>
                                  <a:effectLst/>
                                  <a:latin typeface="Cambria Math" panose="02040503050406030204" pitchFamily="18" charset="0"/>
                                  <a:ea typeface="+mn-ea"/>
                                  <a:cs typeface="+mn-cs"/>
                                </a:rPr>
                                <m:t> </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r>
                                <a:rPr lang="es-EC" sz="1400" b="0" i="1" kern="120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 </a:t>
                          </a:r>
                          <a14:m>
                            <m:oMath xmlns:m="http://schemas.openxmlformats.org/officeDocument/2006/math">
                              <m:sSub>
                                <m:sSubPr>
                                  <m:ctrlPr>
                                    <a:rPr lang="es-ES" sz="1800" b="1" i="1" kern="1200" smtClean="0">
                                      <a:solidFill>
                                        <a:schemeClr val="tx1"/>
                                      </a:solidFill>
                                      <a:effectLst/>
                                      <a:latin typeface="Cambria Math" panose="02040503050406030204" pitchFamily="18" charset="0"/>
                                      <a:ea typeface="+mn-ea"/>
                                      <a:cs typeface="+mn-cs"/>
                                    </a:rPr>
                                  </m:ctrlPr>
                                </m:sSubPr>
                                <m:e>
                                  <m:r>
                                    <a:rPr lang="es-EC" sz="1800" b="1" i="1" kern="1200">
                                      <a:solidFill>
                                        <a:schemeClr val="tx1"/>
                                      </a:solidFill>
                                      <a:effectLst/>
                                      <a:latin typeface="Cambria Math" panose="02040503050406030204" pitchFamily="18" charset="0"/>
                                      <a:ea typeface="+mn-ea"/>
                                      <a:cs typeface="+mn-cs"/>
                                    </a:rPr>
                                    <m:t>𝐶</m:t>
                                  </m:r>
                                </m:e>
                                <m:sub>
                                  <m:r>
                                    <a:rPr lang="es-EC" sz="1800" b="1" i="1" kern="1200">
                                      <a:solidFill>
                                        <a:schemeClr val="tx1"/>
                                      </a:solidFill>
                                      <a:effectLst/>
                                      <a:latin typeface="Cambria Math" panose="02040503050406030204" pitchFamily="18" charset="0"/>
                                      <a:ea typeface="+mn-ea"/>
                                      <a:cs typeface="+mn-cs"/>
                                    </a:rPr>
                                    <m:t>𝑚</m:t>
                                  </m:r>
                                  <m:r>
                                    <a:rPr lang="es-EC" sz="1800" b="1" i="1" kern="1200">
                                      <a:solidFill>
                                        <a:schemeClr val="tx1"/>
                                      </a:solidFill>
                                      <a:effectLst/>
                                      <a:latin typeface="Cambria Math" panose="02040503050406030204" pitchFamily="18" charset="0"/>
                                      <a:ea typeface="+mn-ea"/>
                                      <a:cs typeface="+mn-cs"/>
                                    </a:rPr>
                                    <m:t>í</m:t>
                                  </m:r>
                                  <m:r>
                                    <a:rPr lang="es-EC" sz="1800" b="1" i="1" kern="1200">
                                      <a:solidFill>
                                        <a:schemeClr val="tx1"/>
                                      </a:solidFill>
                                      <a:effectLst/>
                                      <a:latin typeface="Cambria Math" panose="02040503050406030204" pitchFamily="18" charset="0"/>
                                      <a:ea typeface="+mn-ea"/>
                                      <a:cs typeface="+mn-cs"/>
                                    </a:rPr>
                                    <m:t>𝑛</m:t>
                                  </m:r>
                                  <m:r>
                                    <a:rPr lang="es-EC" sz="1800" b="1" i="1" kern="1200">
                                      <a:solidFill>
                                        <a:schemeClr val="tx1"/>
                                      </a:solidFill>
                                      <a:effectLst/>
                                      <a:latin typeface="Cambria Math" panose="02040503050406030204" pitchFamily="18" charset="0"/>
                                      <a:ea typeface="+mn-ea"/>
                                      <a:cs typeface="+mn-cs"/>
                                    </a:rPr>
                                    <m:t>.</m:t>
                                  </m:r>
                                </m:sub>
                              </m:sSub>
                            </m:oMath>
                          </a14:m>
                          <a:endParaRPr lang="es-ES" sz="1400" b="0" kern="1200" dirty="0">
                            <a:solidFill>
                              <a:schemeClr val="tx1"/>
                            </a:solidFill>
                            <a:effectLst/>
                            <a:latin typeface="+mn-lt"/>
                            <a:ea typeface="+mn-ea"/>
                            <a:cs typeface="+mn-cs"/>
                          </a:endParaRPr>
                        </a:p>
                        <a:p>
                          <a:endParaRPr lang="es-ES" sz="14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txBody>
                      <a:tcPr>
                        <a:solidFill>
                          <a:schemeClr val="bg1"/>
                        </a:solidFill>
                      </a:tcPr>
                    </a:tc>
                    <a:tc>
                      <a:txBody>
                        <a:bodyPr/>
                        <a:lstStyle/>
                        <a:p>
                          <a:endParaRPr lang="es-ES" dirty="0" smtClean="0"/>
                        </a:p>
                        <a:p>
                          <a:endParaRPr lang="es-ES" sz="140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𝑝</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m:t>
                                </m:r>
                              </m:oMath>
                            </m:oMathPara>
                          </a14:m>
                          <a:endParaRPr lang="es-ES" sz="1400" dirty="0" smtClean="0">
                            <a:solidFill>
                              <a:schemeClr val="tx1"/>
                            </a:solidFill>
                          </a:endParaRPr>
                        </a:p>
                        <a:p>
                          <a:r>
                            <a:rPr lang="es-EC" sz="1400" b="0" kern="1200" dirty="0" smtClean="0">
                              <a:solidFill>
                                <a:schemeClr val="tx1"/>
                              </a:solidFill>
                              <a:effectLst/>
                              <a:latin typeface="+mn-lt"/>
                              <a:ea typeface="+mn-ea"/>
                              <a:cs typeface="+mn-cs"/>
                            </a:rPr>
                            <a:t>Donde: </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𝑎</m:t>
                                  </m:r>
                                </m:sub>
                              </m:sSub>
                            </m:oMath>
                          </a14:m>
                          <a:r>
                            <a:rPr lang="es-EC" sz="1400" b="0" kern="1200" dirty="0">
                              <a:solidFill>
                                <a:schemeClr val="tx1"/>
                              </a:solidFill>
                              <a:effectLst/>
                              <a:latin typeface="+mn-lt"/>
                              <a:ea typeface="+mn-ea"/>
                              <a:cs typeface="+mn-cs"/>
                            </a:rPr>
                            <a:t> = Capacitancia térmica del fluido frío,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e>
                              </m:d>
                            </m:oMath>
                          </a14:m>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𝑝</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𝑎</m:t>
                                  </m:r>
                                </m:sub>
                              </m:sSub>
                            </m:oMath>
                          </a14:m>
                          <a:r>
                            <a:rPr lang="es-EC" sz="1400" b="0" kern="1200" dirty="0">
                              <a:solidFill>
                                <a:schemeClr val="tx1"/>
                              </a:solidFill>
                              <a:effectLst/>
                              <a:latin typeface="+mn-lt"/>
                              <a:ea typeface="+mn-ea"/>
                              <a:cs typeface="+mn-cs"/>
                            </a:rPr>
                            <a:t> = Calor específico del lado aire,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𝐽</m:t>
                                      </m:r>
                                    </m:num>
                                    <m:den>
                                      <m:r>
                                        <a:rPr lang="es-EC" sz="1400" b="0" i="1" kern="1200">
                                          <a:solidFill>
                                            <a:schemeClr val="tx1"/>
                                          </a:solidFill>
                                          <a:effectLst/>
                                          <a:latin typeface="Cambria Math" panose="02040503050406030204" pitchFamily="18" charset="0"/>
                                          <a:ea typeface="+mn-ea"/>
                                          <a:cs typeface="+mn-cs"/>
                                        </a:rPr>
                                        <m:t>𝑘𝑔</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e>
                              </m:d>
                            </m:oMath>
                          </a14:m>
                          <a:r>
                            <a:rPr lang="es-EC" sz="1400" b="0" kern="1200" dirty="0">
                              <a:solidFill>
                                <a:schemeClr val="tx1"/>
                              </a:solidFill>
                              <a:effectLst/>
                              <a:latin typeface="+mn-lt"/>
                              <a:ea typeface="+mn-ea"/>
                              <a:cs typeface="+mn-cs"/>
                            </a:rPr>
                            <a:t>.</a:t>
                          </a:r>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acc>
                                    <m:accPr>
                                      <m:chr m:val="̇"/>
                                      <m:ctrlPr>
                                        <a:rPr lang="es-ES" sz="1400" b="0" i="1" kern="1200">
                                          <a:solidFill>
                                            <a:schemeClr val="tx1"/>
                                          </a:solidFill>
                                          <a:effectLst/>
                                          <a:latin typeface="Cambria Math" panose="02040503050406030204" pitchFamily="18" charset="0"/>
                                          <a:ea typeface="+mn-ea"/>
                                          <a:cs typeface="+mn-cs"/>
                                        </a:rPr>
                                      </m:ctrlPr>
                                    </m:accPr>
                                    <m:e>
                                      <m:r>
                                        <a:rPr lang="es-EC" sz="1400" b="0" i="1" kern="1200">
                                          <a:solidFill>
                                            <a:schemeClr val="tx1"/>
                                          </a:solidFill>
                                          <a:effectLst/>
                                          <a:latin typeface="Cambria Math" panose="02040503050406030204" pitchFamily="18" charset="0"/>
                                          <a:ea typeface="+mn-ea"/>
                                          <a:cs typeface="+mn-cs"/>
                                        </a:rPr>
                                        <m:t>𝑚</m:t>
                                      </m:r>
                                    </m:e>
                                  </m:acc>
                                </m:e>
                                <m:sub>
                                  <m:r>
                                    <a:rPr lang="es-EC" sz="1400" b="0" i="1" kern="1200">
                                      <a:solidFill>
                                        <a:schemeClr val="tx1"/>
                                      </a:solidFill>
                                      <a:effectLst/>
                                      <a:latin typeface="Cambria Math" panose="02040503050406030204" pitchFamily="18" charset="0"/>
                                      <a:ea typeface="+mn-ea"/>
                                      <a:cs typeface="+mn-cs"/>
                                    </a:rPr>
                                    <m:t>𝑎</m:t>
                                  </m:r>
                                </m:sub>
                              </m:sSub>
                            </m:oMath>
                          </a14:m>
                          <a:r>
                            <a:rPr lang="es-EC" sz="1400" b="0" kern="1200" dirty="0">
                              <a:solidFill>
                                <a:schemeClr val="tx1"/>
                              </a:solidFill>
                              <a:effectLst/>
                              <a:latin typeface="+mn-lt"/>
                              <a:ea typeface="+mn-ea"/>
                              <a:cs typeface="+mn-cs"/>
                            </a:rPr>
                            <a:t> = Flujo másico del aire,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𝑘𝑔</m:t>
                                      </m:r>
                                    </m:num>
                                    <m:den>
                                      <m:r>
                                        <a:rPr lang="es-EC" sz="1400" b="0" i="1" kern="1200">
                                          <a:solidFill>
                                            <a:schemeClr val="tx1"/>
                                          </a:solidFill>
                                          <a:effectLst/>
                                          <a:latin typeface="Cambria Math" panose="02040503050406030204" pitchFamily="18" charset="0"/>
                                          <a:ea typeface="+mn-ea"/>
                                          <a:cs typeface="+mn-cs"/>
                                        </a:rPr>
                                        <m:t>𝑠</m:t>
                                      </m:r>
                                    </m:den>
                                  </m:f>
                                </m:e>
                              </m:d>
                            </m:oMath>
                          </a14:m>
                          <a:r>
                            <a:rPr lang="es-EC" sz="1400" b="0" kern="1200" dirty="0">
                              <a:solidFill>
                                <a:schemeClr val="tx1"/>
                              </a:solidFill>
                              <a:effectLst/>
                              <a:latin typeface="+mn-lt"/>
                              <a:ea typeface="+mn-ea"/>
                              <a:cs typeface="+mn-cs"/>
                            </a:rPr>
                            <a:t>.</a:t>
                          </a:r>
                          <a:endParaRPr lang="es-ES" sz="1400" b="0" kern="1200" dirty="0">
                            <a:solidFill>
                              <a:schemeClr val="tx1"/>
                            </a:solidFill>
                            <a:effectLst/>
                            <a:latin typeface="+mn-lt"/>
                            <a:ea typeface="+mn-ea"/>
                            <a:cs typeface="+mn-cs"/>
                          </a:endParaRPr>
                        </a:p>
                        <a:p>
                          <a:endParaRPr lang="es-ES" sz="1400" dirty="0" smtClean="0">
                            <a:solidFill>
                              <a:schemeClr val="tx1"/>
                            </a:solidFill>
                          </a:endParaRPr>
                        </a:p>
                        <a:p>
                          <a:r>
                            <a:rPr lang="es-EC" sz="1400" b="0" kern="1200" dirty="0" smtClean="0">
                              <a:solidFill>
                                <a:schemeClr val="tx1"/>
                              </a:solidFill>
                              <a:effectLst/>
                              <a:latin typeface="+mn-lt"/>
                              <a:ea typeface="+mn-ea"/>
                              <a:cs typeface="+mn-cs"/>
                            </a:rPr>
                            <a:t>Del Anexo 11,</a:t>
                          </a:r>
                          <a:r>
                            <a:rPr lang="es-EC" sz="1400" b="0" kern="1200" dirty="0">
                              <a:solidFill>
                                <a:schemeClr val="tx1"/>
                              </a:solidFill>
                              <a:effectLst/>
                              <a:latin typeface="+mn-lt"/>
                              <a:ea typeface="+mn-ea"/>
                              <a:cs typeface="+mn-cs"/>
                            </a:rPr>
                            <a:t> se halla el valor del calor específico del fluido caliente a </a:t>
                          </a: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𝑇</m:t>
                                  </m:r>
                                </m:e>
                                <m:sub>
                                  <m:r>
                                    <a:rPr lang="es-EC" sz="1400" b="0" i="1" kern="1200">
                                      <a:solidFill>
                                        <a:schemeClr val="tx1"/>
                                      </a:solidFill>
                                      <a:effectLst/>
                                      <a:latin typeface="Cambria Math" panose="02040503050406030204" pitchFamily="18" charset="0"/>
                                      <a:ea typeface="+mn-ea"/>
                                      <a:cs typeface="+mn-cs"/>
                                    </a:rPr>
                                    <m:t>𝑐𝑖</m:t>
                                  </m:r>
                                </m:sub>
                              </m:sSub>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21</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m:t>
                              </m:r>
                            </m:oMath>
                          </a14:m>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𝑝</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𝑎</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1007</m:t>
                                </m:r>
                                <m:r>
                                  <a:rPr lang="es-EC" sz="1400" b="0" i="1" kern="1200">
                                    <a:solidFill>
                                      <a:schemeClr val="tx1"/>
                                    </a:solidFill>
                                    <a:effectLst/>
                                    <a:latin typeface="Cambria Math" panose="02040503050406030204" pitchFamily="18" charset="0"/>
                                    <a:ea typeface="+mn-ea"/>
                                    <a:cs typeface="+mn-cs"/>
                                  </a:rPr>
                                  <m:t> </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𝐽</m:t>
                                    </m:r>
                                  </m:num>
                                  <m:den>
                                    <m:r>
                                      <a:rPr lang="es-EC" sz="1400" b="0" i="1" kern="1200">
                                        <a:solidFill>
                                          <a:schemeClr val="tx1"/>
                                        </a:solidFill>
                                        <a:effectLst/>
                                        <a:latin typeface="Cambria Math" panose="02040503050406030204" pitchFamily="18" charset="0"/>
                                        <a:ea typeface="+mn-ea"/>
                                        <a:cs typeface="+mn-cs"/>
                                      </a:rPr>
                                      <m:t>𝑘𝑔</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oMath>
                            </m:oMathPara>
                          </a14:m>
                          <a:endParaRPr lang="es-ES" sz="1400" b="0" kern="1200" dirty="0">
                            <a:solidFill>
                              <a:schemeClr val="tx1"/>
                            </a:solidFill>
                            <a:effectLst/>
                            <a:latin typeface="+mn-lt"/>
                            <a:ea typeface="+mn-ea"/>
                            <a:cs typeface="+mn-cs"/>
                          </a:endParaRPr>
                        </a:p>
                        <a:p>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pPr algn="ct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𝐶</m:t>
                                  </m:r>
                                </m:e>
                                <m:sub>
                                  <m:r>
                                    <a:rPr lang="es-EC" sz="1400" b="0" i="1" kern="1200">
                                      <a:solidFill>
                                        <a:schemeClr val="tx1"/>
                                      </a:solidFill>
                                      <a:effectLst/>
                                      <a:latin typeface="Cambria Math" panose="02040503050406030204" pitchFamily="18" charset="0"/>
                                      <a:ea typeface="+mn-ea"/>
                                      <a:cs typeface="+mn-cs"/>
                                    </a:rPr>
                                    <m:t>𝑎</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614</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27</m:t>
                              </m:r>
                              <m:r>
                                <a:rPr lang="es-EC" sz="1400" b="0" i="1" kern="1200">
                                  <a:solidFill>
                                    <a:schemeClr val="tx1"/>
                                  </a:solidFill>
                                  <a:effectLst/>
                                  <a:latin typeface="Cambria Math" panose="02040503050406030204" pitchFamily="18" charset="0"/>
                                  <a:ea typeface="+mn-ea"/>
                                  <a:cs typeface="+mn-cs"/>
                                </a:rPr>
                                <m:t> </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𝐶</m:t>
                                  </m:r>
                                </m:den>
                              </m:f>
                              <m:r>
                                <a:rPr lang="es-EC" sz="1400" b="0" i="1" kern="120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 </a:t>
                          </a:r>
                          <a14:m>
                            <m:oMath xmlns:m="http://schemas.openxmlformats.org/officeDocument/2006/math">
                              <m:sSub>
                                <m:sSubPr>
                                  <m:ctrlPr>
                                    <a:rPr lang="es-ES" sz="1800" b="0" i="1" kern="1200" smtClean="0">
                                      <a:solidFill>
                                        <a:schemeClr val="tx1"/>
                                      </a:solidFill>
                                      <a:effectLst/>
                                      <a:latin typeface="Cambria Math" panose="02040503050406030204" pitchFamily="18" charset="0"/>
                                      <a:ea typeface="+mn-ea"/>
                                      <a:cs typeface="+mn-cs"/>
                                    </a:rPr>
                                  </m:ctrlPr>
                                </m:sSubPr>
                                <m:e>
                                  <m:r>
                                    <a:rPr lang="es-EC" sz="1800" b="0" i="1" kern="1200">
                                      <a:solidFill>
                                        <a:schemeClr val="tx1"/>
                                      </a:solidFill>
                                      <a:effectLst/>
                                      <a:latin typeface="Cambria Math" panose="02040503050406030204" pitchFamily="18" charset="0"/>
                                      <a:ea typeface="+mn-ea"/>
                                      <a:cs typeface="+mn-cs"/>
                                    </a:rPr>
                                    <m:t>𝐶</m:t>
                                  </m:r>
                                </m:e>
                                <m:sub>
                                  <m:r>
                                    <a:rPr lang="es-EC" sz="1800" b="0" i="1" kern="1200">
                                      <a:solidFill>
                                        <a:schemeClr val="tx1"/>
                                      </a:solidFill>
                                      <a:effectLst/>
                                      <a:latin typeface="Cambria Math" panose="02040503050406030204" pitchFamily="18" charset="0"/>
                                      <a:ea typeface="+mn-ea"/>
                                      <a:cs typeface="+mn-cs"/>
                                    </a:rPr>
                                    <m:t>𝑚</m:t>
                                  </m:r>
                                  <m:r>
                                    <a:rPr lang="es-ES" sz="1800" b="0" i="1" kern="1200" smtClean="0">
                                      <a:solidFill>
                                        <a:schemeClr val="tx1"/>
                                      </a:solidFill>
                                      <a:effectLst/>
                                      <a:latin typeface="Cambria Math" panose="02040503050406030204" pitchFamily="18" charset="0"/>
                                      <a:ea typeface="+mn-ea"/>
                                      <a:cs typeface="+mn-cs"/>
                                    </a:rPr>
                                    <m:t>𝑎𝑥</m:t>
                                  </m:r>
                                  <m:r>
                                    <a:rPr lang="es-EC" sz="1800" b="0" i="1" kern="1200">
                                      <a:solidFill>
                                        <a:schemeClr val="tx1"/>
                                      </a:solidFill>
                                      <a:effectLst/>
                                      <a:latin typeface="Cambria Math" panose="02040503050406030204" pitchFamily="18" charset="0"/>
                                      <a:ea typeface="+mn-ea"/>
                                      <a:cs typeface="+mn-cs"/>
                                    </a:rPr>
                                    <m:t>.</m:t>
                                  </m:r>
                                </m:sub>
                              </m:sSub>
                            </m:oMath>
                          </a14:m>
                          <a:endParaRPr lang="es-ES" sz="1400" b="0" kern="1200" dirty="0">
                            <a:solidFill>
                              <a:schemeClr val="tx1"/>
                            </a:solidFill>
                            <a:effectLst/>
                            <a:latin typeface="+mn-lt"/>
                            <a:ea typeface="+mn-ea"/>
                            <a:cs typeface="+mn-cs"/>
                          </a:endParaRPr>
                        </a:p>
                        <a:p>
                          <a:endParaRPr lang="es-ES" sz="1400" dirty="0" smtClean="0">
                            <a:solidFill>
                              <a:schemeClr val="tx1"/>
                            </a:solidFill>
                          </a:endParaRPr>
                        </a:p>
                        <a:p>
                          <a:r>
                            <a:rPr lang="es-ES" sz="1800" dirty="0" smtClean="0">
                              <a:solidFill>
                                <a:schemeClr val="tx1"/>
                              </a:solidFill>
                            </a:rPr>
                            <a:t>Relación de capacitancias</a:t>
                          </a:r>
                          <a:r>
                            <a:rPr lang="es-ES" sz="1800" baseline="0" dirty="0" smtClean="0">
                              <a:solidFill>
                                <a:schemeClr val="tx1"/>
                              </a:solidFill>
                            </a:rPr>
                            <a:t> térmicas</a:t>
                          </a:r>
                        </a:p>
                        <a:p>
                          <a:endParaRPr lang="es-ES" sz="1400" baseline="0" dirty="0" smtClean="0">
                            <a:solidFill>
                              <a:schemeClr val="tx1"/>
                            </a:solidFill>
                          </a:endParaRPr>
                        </a:p>
                        <a:p>
                          <a:pPr algn="ct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𝑟</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í</m:t>
                                      </m:r>
                                      <m:r>
                                        <a:rPr lang="es-EC" sz="1400" b="1" i="1" kern="1200">
                                          <a:solidFill>
                                            <a:schemeClr val="tx1"/>
                                          </a:solidFill>
                                          <a:effectLst/>
                                          <a:latin typeface="Cambria Math" panose="02040503050406030204" pitchFamily="18" charset="0"/>
                                          <a:ea typeface="+mn-ea"/>
                                          <a:cs typeface="+mn-cs"/>
                                        </a:rPr>
                                        <m:t>𝑛</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den>
                              </m:f>
                            </m:oMath>
                          </a14:m>
                          <a:r>
                            <a:rPr lang="es-ES" sz="1400" dirty="0" smtClean="0">
                              <a:solidFill>
                                <a:schemeClr val="tx1"/>
                              </a:solidFill>
                            </a:rPr>
                            <a:t> = 0,57</a:t>
                          </a: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745987729"/>
                  </p:ext>
                </p:extLst>
              </p:nvPr>
            </p:nvGraphicFramePr>
            <p:xfrm>
              <a:off x="251520" y="591542"/>
              <a:ext cx="8682681" cy="5213722"/>
            </p:xfrm>
            <a:graphic>
              <a:graphicData uri="http://schemas.openxmlformats.org/drawingml/2006/table">
                <a:tbl>
                  <a:tblPr firstRow="1" bandRow="1">
                    <a:tableStyleId>{5C22544A-7EE6-4342-B048-85BDC9FD1C3A}</a:tableStyleId>
                  </a:tblPr>
                  <a:tblGrid>
                    <a:gridCol w="4288191"/>
                    <a:gridCol w="4394490"/>
                  </a:tblGrid>
                  <a:tr h="5213722">
                    <a:tc>
                      <a:txBody>
                        <a:bodyPr/>
                        <a:lstStyle/>
                        <a:p>
                          <a:endParaRPr lang="es-ES"/>
                        </a:p>
                      </a:txBody>
                      <a:tcPr>
                        <a:blipFill rotWithShape="0">
                          <a:blip r:embed="rId2"/>
                          <a:stretch>
                            <a:fillRect l="-142" t="-234" r="-102983" b="-467"/>
                          </a:stretch>
                        </a:blipFill>
                      </a:tcPr>
                    </a:tc>
                    <a:tc>
                      <a:txBody>
                        <a:bodyPr/>
                        <a:lstStyle/>
                        <a:p>
                          <a:endParaRPr lang="es-ES"/>
                        </a:p>
                      </a:txBody>
                      <a:tcPr>
                        <a:blipFill rotWithShape="0">
                          <a:blip r:embed="rId2"/>
                          <a:stretch>
                            <a:fillRect l="-97781" t="-234" r="-555" b="-467"/>
                          </a:stretch>
                        </a:blipFill>
                      </a:tcPr>
                    </a:tc>
                  </a:tr>
                </a:tbl>
              </a:graphicData>
            </a:graphic>
          </p:graphicFrame>
        </mc:Fallback>
      </mc:AlternateContent>
      <p:grpSp>
        <p:nvGrpSpPr>
          <p:cNvPr id="4" name="Grupo 3"/>
          <p:cNvGrpSpPr/>
          <p:nvPr/>
        </p:nvGrpSpPr>
        <p:grpSpPr>
          <a:xfrm>
            <a:off x="395536" y="692696"/>
            <a:ext cx="3960440" cy="425198"/>
            <a:chOff x="0" y="22432"/>
            <a:chExt cx="10327341" cy="431730"/>
          </a:xfrm>
        </p:grpSpPr>
        <p:sp>
          <p:nvSpPr>
            <p:cNvPr id="5" name="Rectángulo redondeado 4"/>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ángulo 5"/>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400" b="1" kern="1200" dirty="0" smtClean="0"/>
                <a:t>Determinación de las temperaturas Tco y Tho</a:t>
              </a:r>
              <a:endParaRPr lang="es-ES" sz="1400" b="1" kern="1200" dirty="0"/>
            </a:p>
          </p:txBody>
        </p:sp>
      </p:grpSp>
      <p:graphicFrame>
        <p:nvGraphicFramePr>
          <p:cNvPr id="10" name="Diagrama 9"/>
          <p:cNvGraphicFramePr/>
          <p:nvPr>
            <p:extLst/>
          </p:nvPr>
        </p:nvGraphicFramePr>
        <p:xfrm>
          <a:off x="385292" y="1412776"/>
          <a:ext cx="122413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nvPr>
        </p:nvGraphicFramePr>
        <p:xfrm>
          <a:off x="4788024" y="613838"/>
          <a:ext cx="1224136" cy="504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AlternateContent xmlns:mc="http://schemas.openxmlformats.org/markup-compatibility/2006" xmlns:a14="http://schemas.microsoft.com/office/drawing/2010/main">
        <mc:Choice Requires="a14">
          <p:sp>
            <p:nvSpPr>
              <p:cNvPr id="8" name="Rectángulo 7"/>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13"/>
                <a:stretch>
                  <a:fillRect t="-3093" b="-11340"/>
                </a:stretch>
              </a:blipFill>
            </p:spPr>
            <p:txBody>
              <a:bodyPr/>
              <a:lstStyle/>
              <a:p>
                <a:r>
                  <a:rPr lang="es-ES">
                    <a:noFill/>
                  </a:rPr>
                  <a:t> </a:t>
                </a:r>
              </a:p>
            </p:txBody>
          </p:sp>
        </mc:Fallback>
      </mc:AlternateContent>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2" name="Imagen 11"/>
          <p:cNvPicPr>
            <a:picLocks noChangeAspect="1"/>
          </p:cNvPicPr>
          <p:nvPr/>
        </p:nvPicPr>
        <p:blipFill rotWithShape="1">
          <a:blip r:embed="rId1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738952313"/>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735668564"/>
                  </p:ext>
                </p:extLst>
              </p:nvPr>
            </p:nvGraphicFramePr>
            <p:xfrm>
              <a:off x="251520" y="591542"/>
              <a:ext cx="8682681" cy="5141714"/>
            </p:xfrm>
            <a:graphic>
              <a:graphicData uri="http://schemas.openxmlformats.org/drawingml/2006/table">
                <a:tbl>
                  <a:tblPr firstRow="1" bandRow="1">
                    <a:tableStyleId>{5C22544A-7EE6-4342-B048-85BDC9FD1C3A}</a:tableStyleId>
                  </a:tblPr>
                  <a:tblGrid>
                    <a:gridCol w="4288191"/>
                    <a:gridCol w="4394490"/>
                  </a:tblGrid>
                  <a:tr h="5141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Determinación del NUT</a:t>
                          </a:r>
                          <a:endParaRPr lang="es-EC" sz="14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𝑁𝑈𝑇</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𝑜</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𝑈</m:t>
                                    </m:r>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í</m:t>
                                        </m:r>
                                        <m:r>
                                          <a:rPr lang="es-EC" sz="1400" b="1" i="1" kern="1200">
                                            <a:solidFill>
                                              <a:schemeClr val="tx1"/>
                                            </a:solidFill>
                                            <a:effectLst/>
                                            <a:latin typeface="Cambria Math" panose="02040503050406030204" pitchFamily="18" charset="0"/>
                                            <a:ea typeface="+mn-ea"/>
                                            <a:cs typeface="+mn-cs"/>
                                          </a:rPr>
                                          <m:t>𝑛</m:t>
                                        </m:r>
                                      </m:sub>
                                    </m:sSub>
                                  </m:den>
                                </m:f>
                              </m:oMath>
                            </m:oMathPara>
                          </a14:m>
                          <a:endParaRPr lang="es-ES" sz="1400" b="0" dirty="0" smtClean="0">
                            <a:solidFill>
                              <a:schemeClr val="tx1"/>
                            </a:solidFill>
                          </a:endParaRPr>
                        </a:p>
                        <a:p>
                          <a:r>
                            <a:rPr lang="es-EC" sz="1400" b="0" kern="1200" dirty="0" smtClean="0">
                              <a:solidFill>
                                <a:schemeClr val="tx1"/>
                              </a:solidFill>
                              <a:effectLst/>
                              <a:latin typeface="+mn-lt"/>
                              <a:ea typeface="+mn-ea"/>
                              <a:cs typeface="+mn-cs"/>
                            </a:rPr>
                            <a:t>Donde: </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S" sz="1400" b="0" i="1" kern="1200" smtClean="0">
                                      <a:solidFill>
                                        <a:schemeClr val="tx1"/>
                                      </a:solidFill>
                                      <a:effectLst/>
                                      <a:latin typeface="Cambria Math" panose="02040503050406030204" pitchFamily="18" charset="0"/>
                                      <a:ea typeface="+mn-ea"/>
                                      <a:cs typeface="+mn-cs"/>
                                    </a:rPr>
                                    <m:t>𝐴</m:t>
                                  </m:r>
                                </m:e>
                                <m:sub>
                                  <m:r>
                                    <a:rPr lang="es-ES" sz="1400" b="0" i="1" kern="1200" smtClean="0">
                                      <a:solidFill>
                                        <a:schemeClr val="tx1"/>
                                      </a:solidFill>
                                      <a:effectLst/>
                                      <a:latin typeface="Cambria Math" panose="02040503050406030204" pitchFamily="18" charset="0"/>
                                      <a:ea typeface="+mn-ea"/>
                                      <a:cs typeface="+mn-cs"/>
                                    </a:rPr>
                                    <m:t>𝑂</m:t>
                                  </m:r>
                                </m:sub>
                              </m:sSub>
                            </m:oMath>
                          </a14:m>
                          <a:r>
                            <a:rPr lang="es-EC" sz="1400" b="0" kern="1200" dirty="0">
                              <a:solidFill>
                                <a:schemeClr val="tx1"/>
                              </a:solidFill>
                              <a:effectLst/>
                              <a:latin typeface="+mn-lt"/>
                              <a:ea typeface="+mn-ea"/>
                              <a:cs typeface="+mn-cs"/>
                            </a:rPr>
                            <a:t> = </a:t>
                          </a:r>
                          <a:r>
                            <a:rPr lang="es-EC" sz="1400" b="0" kern="1200" dirty="0" smtClean="0">
                              <a:solidFill>
                                <a:schemeClr val="tx1"/>
                              </a:solidFill>
                              <a:effectLst/>
                              <a:latin typeface="+mn-lt"/>
                              <a:ea typeface="+mn-ea"/>
                              <a:cs typeface="+mn-cs"/>
                            </a:rPr>
                            <a:t>Área de intercambio</a:t>
                          </a:r>
                          <a:r>
                            <a:rPr lang="es-EC" sz="1400" b="0" kern="1200" baseline="0" dirty="0" smtClean="0">
                              <a:solidFill>
                                <a:schemeClr val="tx1"/>
                              </a:solidFill>
                              <a:effectLst/>
                              <a:latin typeface="+mn-lt"/>
                              <a:ea typeface="+mn-ea"/>
                              <a:cs typeface="+mn-cs"/>
                            </a:rPr>
                            <a:t> de calor</a:t>
                          </a:r>
                          <a:r>
                            <a:rPr lang="es-EC" sz="1400" b="0" kern="1200" dirty="0" smtClean="0">
                              <a:solidFill>
                                <a:schemeClr val="tx1"/>
                              </a:solidFill>
                              <a:effectLst/>
                              <a:latin typeface="+mn-lt"/>
                              <a:ea typeface="+mn-ea"/>
                              <a:cs typeface="+mn-cs"/>
                            </a:rPr>
                            <a:t>, en </a:t>
                          </a:r>
                          <a14:m>
                            <m:oMath xmlns:m="http://schemas.openxmlformats.org/officeDocument/2006/math">
                              <m:d>
                                <m:dPr>
                                  <m:begChr m:val="["/>
                                  <m:endChr m:val="]"/>
                                  <m:ctrlPr>
                                    <a:rPr lang="es-ES" sz="1400" b="0" i="1" kern="1200" smtClean="0">
                                      <a:solidFill>
                                        <a:schemeClr val="tx1"/>
                                      </a:solidFill>
                                      <a:effectLst/>
                                      <a:latin typeface="Cambria Math" panose="02040503050406030204" pitchFamily="18" charset="0"/>
                                      <a:ea typeface="+mn-ea"/>
                                      <a:cs typeface="+mn-cs"/>
                                    </a:rPr>
                                  </m:ctrlPr>
                                </m:dPr>
                                <m:e>
                                  <m:sSup>
                                    <m:sSupPr>
                                      <m:ctrlPr>
                                        <a:rPr lang="es-ES" sz="1400" b="0" i="1" kern="1200" smtClean="0">
                                          <a:solidFill>
                                            <a:schemeClr val="tx1"/>
                                          </a:solidFill>
                                          <a:effectLst/>
                                          <a:latin typeface="Cambria Math" panose="02040503050406030204" pitchFamily="18" charset="0"/>
                                          <a:ea typeface="+mn-ea"/>
                                          <a:cs typeface="+mn-cs"/>
                                        </a:rPr>
                                      </m:ctrlPr>
                                    </m:sSupPr>
                                    <m:e>
                                      <m:r>
                                        <a:rPr lang="es-ES" sz="1400" b="0" i="1" kern="1200" smtClean="0">
                                          <a:solidFill>
                                            <a:schemeClr val="tx1"/>
                                          </a:solidFill>
                                          <a:effectLst/>
                                          <a:latin typeface="Cambria Math" panose="02040503050406030204" pitchFamily="18" charset="0"/>
                                          <a:ea typeface="+mn-ea"/>
                                          <a:cs typeface="+mn-cs"/>
                                        </a:rPr>
                                        <m:t>𝑚</m:t>
                                      </m:r>
                                    </m:e>
                                    <m:sup>
                                      <m:r>
                                        <a:rPr lang="es-ES" sz="1400" b="0" i="1" kern="1200" smtClean="0">
                                          <a:solidFill>
                                            <a:schemeClr val="tx1"/>
                                          </a:solidFill>
                                          <a:effectLst/>
                                          <a:latin typeface="Cambria Math" panose="02040503050406030204" pitchFamily="18" charset="0"/>
                                          <a:ea typeface="+mn-ea"/>
                                          <a:cs typeface="+mn-cs"/>
                                        </a:rPr>
                                        <m:t>2</m:t>
                                      </m:r>
                                    </m:sup>
                                  </m:sSup>
                                </m:e>
                              </m:d>
                            </m:oMath>
                          </a14:m>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U</a:t>
                          </a:r>
                          <a:r>
                            <a:rPr lang="es-EC" sz="1400" b="0" kern="1200" baseline="0" dirty="0" smtClean="0">
                              <a:solidFill>
                                <a:schemeClr val="tx1"/>
                              </a:solidFill>
                              <a:effectLst/>
                              <a:latin typeface="+mn-lt"/>
                              <a:ea typeface="+mn-ea"/>
                              <a:cs typeface="+mn-cs"/>
                            </a:rPr>
                            <a:t> </a:t>
                          </a:r>
                          <a:r>
                            <a:rPr lang="es-EC" sz="1400" b="0" kern="1200" dirty="0" smtClean="0">
                              <a:solidFill>
                                <a:schemeClr val="tx1"/>
                              </a:solidFill>
                              <a:effectLst/>
                              <a:latin typeface="+mn-lt"/>
                              <a:ea typeface="+mn-ea"/>
                              <a:cs typeface="+mn-cs"/>
                            </a:rPr>
                            <a:t>= Coeficiente global de transmisión de calor,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f>
                                    <m:fPr>
                                      <m:ctrlPr>
                                        <a:rPr lang="es-ES" sz="1400" b="1" i="1" kern="1200" smtClean="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𝑊</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 </m:t>
                                          </m:r>
                                        </m:sup>
                                      </m:sSup>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𝐾</m:t>
                                      </m:r>
                                    </m:den>
                                  </m:f>
                                </m:e>
                              </m:d>
                            </m:oMath>
                          </a14:m>
                          <a:r>
                            <a:rPr lang="es-EC" sz="1400" b="0" kern="1200" dirty="0">
                              <a:solidFill>
                                <a:schemeClr val="tx1"/>
                              </a:solidFill>
                              <a:effectLst/>
                              <a:latin typeface="+mn-lt"/>
                              <a:ea typeface="+mn-ea"/>
                              <a:cs typeface="+mn-cs"/>
                            </a:rPr>
                            <a:t>.</a:t>
                          </a:r>
                          <a:endParaRPr lang="es-ES" sz="14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rPr>
                            <a:t>El valor</a:t>
                          </a:r>
                          <a:r>
                            <a:rPr lang="es-ES" sz="1400" b="0" baseline="0" dirty="0" smtClean="0">
                              <a:solidFill>
                                <a:schemeClr val="tx1"/>
                              </a:solidFill>
                            </a:rPr>
                            <a:t> del coeficiente global de transmisión de calor será de </a:t>
                          </a:r>
                          <a14:m>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𝟔𝟎</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𝑾</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𝒎</m:t>
                                      </m:r>
                                    </m:e>
                                    <m:sup>
                                      <m:r>
                                        <a:rPr lang="es-EC" sz="1400" b="1" i="1" kern="1200">
                                          <a:solidFill>
                                            <a:schemeClr val="tx1"/>
                                          </a:solidFill>
                                          <a:effectLst/>
                                          <a:latin typeface="Cambria Math" panose="02040503050406030204" pitchFamily="18" charset="0"/>
                                          <a:ea typeface="+mn-ea"/>
                                          <a:cs typeface="+mn-cs"/>
                                        </a:rPr>
                                        <m:t>𝟐</m:t>
                                      </m:r>
                                      <m:r>
                                        <a:rPr lang="es-EC" sz="1400" b="1" i="1" kern="1200">
                                          <a:solidFill>
                                            <a:schemeClr val="tx1"/>
                                          </a:solidFill>
                                          <a:effectLst/>
                                          <a:latin typeface="Cambria Math" panose="02040503050406030204" pitchFamily="18" charset="0"/>
                                          <a:ea typeface="+mn-ea"/>
                                          <a:cs typeface="+mn-cs"/>
                                        </a:rPr>
                                        <m:t> </m:t>
                                      </m:r>
                                    </m:sup>
                                  </m:sSup>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𝑲</m:t>
                                  </m:r>
                                </m:den>
                              </m:f>
                            </m:oMath>
                          </a14:m>
                          <a:r>
                            <a:rPr lang="es-ES" sz="1400" b="0" dirty="0" smtClean="0">
                              <a:solidFill>
                                <a:schemeClr val="tx1"/>
                              </a:solidFill>
                            </a:rPr>
                            <a:t> por utilizar fluidos (agua</a:t>
                          </a:r>
                          <a:r>
                            <a:rPr lang="es-ES" sz="1400" b="0" baseline="0" dirty="0" smtClean="0">
                              <a:solidFill>
                                <a:schemeClr val="tx1"/>
                              </a:solidFill>
                            </a:rPr>
                            <a:t> – aire) según ANEXO 10.</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𝑁𝑈𝑇</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m:t>
                                </m:r>
                              </m:oMath>
                            </m:oMathPara>
                          </a14:m>
                          <a:endParaRPr lang="es-ES" sz="1400" b="1"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baseline="0" dirty="0" smtClean="0">
                              <a:solidFill>
                                <a:schemeClr val="tx1"/>
                              </a:solidFill>
                              <a:effectLst/>
                              <a:latin typeface="+mn-lt"/>
                              <a:ea typeface="+mn-ea"/>
                              <a:cs typeface="+mn-cs"/>
                            </a:rPr>
                            <a:t>Eficiencia</a:t>
                          </a:r>
                          <a:endParaRPr lang="es-ES" sz="1800" b="0" baseline="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baseline="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baseline="0" dirty="0" smtClean="0">
                              <a:solidFill>
                                <a:schemeClr val="tx1"/>
                              </a:solidFill>
                            </a:rPr>
                            <a:t>Con los valores obtenidos de </a:t>
                          </a: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𝑁𝑈𝑇</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oMath>
                          </a14:m>
                          <a:r>
                            <a:rPr lang="es-ES" sz="1400" b="0" baseline="0" dirty="0" smtClean="0">
                              <a:solidFill>
                                <a:schemeClr val="tx1"/>
                              </a:solidFill>
                            </a:rPr>
                            <a:t> y </a:t>
                          </a:r>
                          <a14:m>
                            <m:oMath xmlns:m="http://schemas.openxmlformats.org/officeDocument/2006/math">
                              <m:f>
                                <m:fPr>
                                  <m:ctrlPr>
                                    <a:rPr lang="es-ES" sz="1400" b="1" i="1" kern="1200" smtClean="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í</m:t>
                                      </m:r>
                                      <m:r>
                                        <a:rPr lang="es-EC" sz="1400" b="1" i="1" kern="1200">
                                          <a:solidFill>
                                            <a:schemeClr val="tx1"/>
                                          </a:solidFill>
                                          <a:effectLst/>
                                          <a:latin typeface="Cambria Math" panose="02040503050406030204" pitchFamily="18" charset="0"/>
                                          <a:ea typeface="+mn-ea"/>
                                          <a:cs typeface="+mn-cs"/>
                                        </a:rPr>
                                        <m:t>𝑛</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den>
                              </m:f>
                            </m:oMath>
                          </a14:m>
                          <a:r>
                            <a:rPr lang="es-ES" sz="1400" b="0" baseline="0" dirty="0" smtClean="0">
                              <a:solidFill>
                                <a:schemeClr val="tx1"/>
                              </a:solidFill>
                            </a:rPr>
                            <a:t> se puede determinar la eficiencia del intercambiador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txBody>
                      <a:tcPr>
                        <a:solidFill>
                          <a:schemeClr val="bg1"/>
                        </a:solidFill>
                      </a:tcPr>
                    </a:tc>
                    <a:tc>
                      <a: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Cambria Math" panose="02040503050406030204" pitchFamily="18" charset="0"/>
                                    <a:cs typeface="+mn-cs"/>
                                  </a:rPr>
                                  <m:t>𝛆</m:t>
                                </m:r>
                                <m:r>
                                  <a:rPr lang="es-ES" sz="1400" b="1" i="1" kern="1200" smtClean="0">
                                    <a:solidFill>
                                      <a:schemeClr val="tx1"/>
                                    </a:solidFill>
                                    <a:effectLst/>
                                    <a:latin typeface="Cambria Math" panose="02040503050406030204" pitchFamily="18" charset="0"/>
                                    <a:ea typeface="Cambria Math" panose="02040503050406030204" pitchFamily="18" charset="0"/>
                                    <a:cs typeface="+mn-cs"/>
                                  </a:rPr>
                                  <m:t>=</m:t>
                                </m:r>
                                <m:r>
                                  <a:rPr lang="es-ES" sz="1400" b="1" i="1" kern="1200" smtClean="0">
                                    <a:solidFill>
                                      <a:schemeClr val="tx1"/>
                                    </a:solidFill>
                                    <a:effectLst/>
                                    <a:latin typeface="Cambria Math" panose="02040503050406030204" pitchFamily="18" charset="0"/>
                                    <a:ea typeface="Cambria Math" panose="02040503050406030204" pitchFamily="18" charset="0"/>
                                    <a:cs typeface="+mn-cs"/>
                                  </a:rPr>
                                  <m:t>𝟑𝟑</m:t>
                                </m:r>
                                <m:r>
                                  <a:rPr lang="es-ES" sz="1400" b="1" i="1" kern="1200" smtClean="0">
                                    <a:solidFill>
                                      <a:schemeClr val="tx1"/>
                                    </a:solidFill>
                                    <a:effectLst/>
                                    <a:latin typeface="Cambria Math" panose="02040503050406030204" pitchFamily="18" charset="0"/>
                                    <a:ea typeface="Cambria Math" panose="02040503050406030204" pitchFamily="18" charset="0"/>
                                    <a:cs typeface="+mn-cs"/>
                                  </a:rPr>
                                  <m:t>%</m:t>
                                </m:r>
                              </m:oMath>
                            </m:oMathPara>
                          </a14:m>
                          <a:endParaRPr lang="es-ES" sz="1400" b="1" i="0" kern="1200" dirty="0" smtClean="0">
                            <a:solidFill>
                              <a:schemeClr val="tx1"/>
                            </a:solidFill>
                            <a:effectLst/>
                            <a:latin typeface="+mn-lt"/>
                            <a:ea typeface="Cambria Math" panose="02040503050406030204" pitchFamily="18" charset="0"/>
                            <a:cs typeface="+mn-cs"/>
                          </a:endParaRPr>
                        </a:p>
                        <a:p>
                          <a:r>
                            <a:rPr lang="es-EC" sz="1400" b="1" i="0" kern="1200" dirty="0" smtClean="0">
                              <a:solidFill>
                                <a:schemeClr val="tx1"/>
                              </a:solidFill>
                              <a:effectLst/>
                              <a:latin typeface="+mn-lt"/>
                              <a:ea typeface="+mn-ea"/>
                              <a:cs typeface="+mn-cs"/>
                            </a:rPr>
                            <a:t>Transferencia de calor máxima</a:t>
                          </a:r>
                        </a:p>
                        <a:p>
                          <a:endParaRPr lang="es-EC" sz="1400" b="1" i="0" kern="1200" dirty="0" smtClean="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í</m:t>
                                    </m:r>
                                    <m:r>
                                      <a:rPr lang="es-EC" sz="1400" b="1" i="1" kern="1200">
                                        <a:solidFill>
                                          <a:schemeClr val="tx1"/>
                                        </a:solidFill>
                                        <a:effectLst/>
                                        <a:latin typeface="Cambria Math" panose="02040503050406030204" pitchFamily="18" charset="0"/>
                                        <a:ea typeface="+mn-ea"/>
                                        <a:cs typeface="+mn-cs"/>
                                      </a:rPr>
                                      <m:t>𝑛</m:t>
                                    </m:r>
                                  </m:sub>
                                </m:sSub>
                                <m:r>
                                  <a:rPr lang="es-EC" sz="1400" b="1" i="1" kern="1200">
                                    <a:solidFill>
                                      <a:schemeClr val="tx1"/>
                                    </a:solidFill>
                                    <a:effectLst/>
                                    <a:latin typeface="Cambria Math" panose="02040503050406030204" pitchFamily="18" charset="0"/>
                                    <a:ea typeface="+mn-ea"/>
                                    <a:cs typeface="+mn-cs"/>
                                  </a:rPr>
                                  <m:t>∗</m:t>
                                </m:r>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e>
                                </m:d>
                              </m:oMath>
                            </m:oMathPara>
                          </a14:m>
                          <a:endParaRPr lang="es-EC" sz="1400" b="1" i="0" kern="1200" dirty="0" smtClean="0">
                            <a:solidFill>
                              <a:schemeClr val="tx1"/>
                            </a:solidFill>
                            <a:effectLst/>
                            <a:latin typeface="+mn-lt"/>
                            <a:ea typeface="+mn-ea"/>
                            <a:cs typeface="+mn-cs"/>
                          </a:endParaRPr>
                        </a:p>
                        <a:p>
                          <a:endParaRPr lang="es-ES" sz="1400" b="1" i="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24377</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𝑊</m:t>
                                </m:r>
                              </m:oMath>
                            </m:oMathPara>
                          </a14:m>
                          <a:endParaRPr lang="es-ES" sz="1400" b="1" i="0" dirty="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735668564"/>
                  </p:ext>
                </p:extLst>
              </p:nvPr>
            </p:nvGraphicFramePr>
            <p:xfrm>
              <a:off x="251520" y="591542"/>
              <a:ext cx="8682681" cy="5141714"/>
            </p:xfrm>
            <a:graphic>
              <a:graphicData uri="http://schemas.openxmlformats.org/drawingml/2006/table">
                <a:tbl>
                  <a:tblPr firstRow="1" bandRow="1">
                    <a:tableStyleId>{5C22544A-7EE6-4342-B048-85BDC9FD1C3A}</a:tableStyleId>
                  </a:tblPr>
                  <a:tblGrid>
                    <a:gridCol w="4288191"/>
                    <a:gridCol w="4394490"/>
                  </a:tblGrid>
                  <a:tr h="5141714">
                    <a:tc>
                      <a:txBody>
                        <a:bodyPr/>
                        <a:lstStyle/>
                        <a:p>
                          <a:endParaRPr lang="es-ES"/>
                        </a:p>
                      </a:txBody>
                      <a:tcPr>
                        <a:blipFill rotWithShape="0">
                          <a:blip r:embed="rId2"/>
                          <a:stretch>
                            <a:fillRect l="-142" t="-592" r="-102983" b="-474"/>
                          </a:stretch>
                        </a:blipFill>
                      </a:tcPr>
                    </a:tc>
                    <a:tc>
                      <a:txBody>
                        <a:bodyPr/>
                        <a:lstStyle/>
                        <a:p>
                          <a:endParaRPr lang="es-ES"/>
                        </a:p>
                      </a:txBody>
                      <a:tcPr>
                        <a:blipFill rotWithShape="0">
                          <a:blip r:embed="rId2"/>
                          <a:stretch>
                            <a:fillRect l="-97781" t="-592" r="-555" b="-474"/>
                          </a:stretch>
                        </a:blipFill>
                      </a:tcPr>
                    </a:tc>
                  </a:tr>
                </a:tbl>
              </a:graphicData>
            </a:graphic>
          </p:graphicFrame>
        </mc:Fallback>
      </mc:AlternateContent>
      <p:pic>
        <p:nvPicPr>
          <p:cNvPr id="3" name="Imagen 2"/>
          <p:cNvPicPr/>
          <p:nvPr/>
        </p:nvPicPr>
        <p:blipFill rotWithShape="1">
          <a:blip r:embed="rId3"/>
          <a:srcRect r="1460"/>
          <a:stretch/>
        </p:blipFill>
        <p:spPr bwMode="auto">
          <a:xfrm>
            <a:off x="4572000" y="908720"/>
            <a:ext cx="4493409" cy="2088232"/>
          </a:xfrm>
          <a:prstGeom prst="rect">
            <a:avLst/>
          </a:prstGeom>
          <a:ln>
            <a:noFill/>
          </a:ln>
          <a:extLst>
            <a:ext uri="{53640926-AAD7-44D8-BBD7-CCE9431645EC}">
              <a14:shadowObscured xmlns:a14="http://schemas.microsoft.com/office/drawing/2010/main"/>
            </a:ext>
          </a:extLst>
        </p:spPr>
      </p:pic>
      <p:cxnSp>
        <p:nvCxnSpPr>
          <p:cNvPr id="9" name="Conector recto 8"/>
          <p:cNvCxnSpPr/>
          <p:nvPr/>
        </p:nvCxnSpPr>
        <p:spPr>
          <a:xfrm flipH="1">
            <a:off x="4932040" y="2132856"/>
            <a:ext cx="1440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Conector recto 10"/>
          <p:cNvCxnSpPr/>
          <p:nvPr/>
        </p:nvCxnSpPr>
        <p:spPr>
          <a:xfrm flipH="1" flipV="1">
            <a:off x="5076056" y="2132856"/>
            <a:ext cx="8756" cy="504056"/>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 name="Rectángulo 5"/>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7" name="18 Marcador de pie de página"/>
          <p:cNvSpPr txBox="1">
            <a:spLocks/>
          </p:cNvSpPr>
          <p:nvPr/>
        </p:nvSpPr>
        <p:spPr>
          <a:xfrm>
            <a:off x="395536" y="6376243"/>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8" name="Imagen 7"/>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278147791"/>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03618" y="591542"/>
              <a:ext cx="8530583" cy="5193030"/>
            </p:xfrm>
            <a:graphic>
              <a:graphicData uri="http://schemas.openxmlformats.org/drawingml/2006/table">
                <a:tbl>
                  <a:tblPr firstRow="1" bandRow="1">
                    <a:tableStyleId>{5C22544A-7EE6-4342-B048-85BDC9FD1C3A}</a:tableStyleId>
                  </a:tblPr>
                  <a:tblGrid>
                    <a:gridCol w="4213073"/>
                    <a:gridCol w="4317510"/>
                  </a:tblGrid>
                  <a:tr h="51417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b="1" i="0" kern="1200" dirty="0" smtClean="0">
                              <a:solidFill>
                                <a:schemeClr val="tx1"/>
                              </a:solidFill>
                              <a:effectLst/>
                              <a:latin typeface="+mn-lt"/>
                              <a:ea typeface="+mn-ea"/>
                              <a:cs typeface="+mn-cs"/>
                            </a:rPr>
                            <a:t>Transferencia de calor real del intercambiador de calor</a:t>
                          </a:r>
                          <a:endParaRPr lang="es-ES" sz="1400" b="1" i="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𝑞</m:t>
                                </m:r>
                                <m:r>
                                  <a:rPr lang="es-EC" sz="1400" b="1" i="1" kern="1200" smtClean="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𝜀</m:t>
                                    </m:r>
                                  </m:e>
                                  <m:sub>
                                    <m:r>
                                      <a:rPr lang="es-EC" sz="1400" b="1" i="1" kern="1200">
                                        <a:solidFill>
                                          <a:schemeClr val="tx1"/>
                                        </a:solidFill>
                                        <a:effectLst/>
                                        <a:latin typeface="Cambria Math" panose="02040503050406030204" pitchFamily="18" charset="0"/>
                                        <a:ea typeface="+mn-ea"/>
                                        <a:cs typeface="+mn-cs"/>
                                      </a:rPr>
                                      <m:t>𝐼𝑇𝐶</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m:t>
                                    </m:r>
                                  </m:sub>
                                </m:sSub>
                              </m:oMath>
                            </m:oMathPara>
                          </a14:m>
                          <a:endParaRPr lang="es-ES" sz="1800" b="1" kern="1200" dirty="0">
                            <a:solidFill>
                              <a:schemeClr val="lt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𝑞</m:t>
                                </m:r>
                                <m:r>
                                  <a:rPr lang="es-EC" sz="1400" b="1" i="1" kern="1200" smtClean="0">
                                    <a:solidFill>
                                      <a:schemeClr val="tx1"/>
                                    </a:solidFill>
                                    <a:effectLst/>
                                    <a:latin typeface="Cambria Math" panose="02040503050406030204" pitchFamily="18" charset="0"/>
                                    <a:ea typeface="+mn-ea"/>
                                    <a:cs typeface="+mn-cs"/>
                                  </a:rPr>
                                  <m:t>=8044 </m:t>
                                </m:r>
                                <m:r>
                                  <a:rPr lang="es-EC" sz="1400" b="1" i="1" kern="1200" smtClean="0">
                                    <a:solidFill>
                                      <a:schemeClr val="tx1"/>
                                    </a:solidFill>
                                    <a:effectLst/>
                                    <a:latin typeface="Cambria Math" panose="02040503050406030204" pitchFamily="18" charset="0"/>
                                    <a:ea typeface="+mn-ea"/>
                                    <a:cs typeface="+mn-cs"/>
                                  </a:rPr>
                                  <m:t>𝑊</m:t>
                                </m:r>
                                <m:r>
                                  <a:rPr lang="es-EC" sz="1400" b="1" i="1" kern="1200" smtClean="0">
                                    <a:solidFill>
                                      <a:schemeClr val="tx1"/>
                                    </a:solidFill>
                                    <a:effectLst/>
                                    <a:latin typeface="Cambria Math" panose="02040503050406030204" pitchFamily="18" charset="0"/>
                                    <a:ea typeface="+mn-ea"/>
                                    <a:cs typeface="+mn-cs"/>
                                  </a:rPr>
                                  <m:t> </m:t>
                                </m:r>
                              </m:oMath>
                            </m:oMathPara>
                          </a14:m>
                          <a:endParaRPr lang="es-ES" sz="14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rPr>
                            <a:t> </a:t>
                          </a:r>
                          <a:r>
                            <a:rPr lang="es-ES" sz="1800" b="1" dirty="0" smtClean="0">
                              <a:solidFill>
                                <a:schemeClr val="tx1"/>
                              </a:solidFill>
                            </a:rPr>
                            <a:t>Temperatura</a:t>
                          </a:r>
                          <a:r>
                            <a:rPr lang="es-ES" sz="1800" b="1" baseline="0" dirty="0" smtClean="0">
                              <a:solidFill>
                                <a:schemeClr val="tx1"/>
                              </a:solidFill>
                            </a:rPr>
                            <a:t> </a:t>
                          </a:r>
                          <a:r>
                            <a:rPr lang="es-ES" sz="1800" b="1" i="1" baseline="0" dirty="0" smtClean="0">
                              <a:solidFill>
                                <a:schemeClr val="tx1"/>
                              </a:solidFill>
                            </a:rPr>
                            <a:t>Tho</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h𝑜</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h𝑖</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𝑞</m:t>
                                    </m:r>
                                  </m:num>
                                  <m:den>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𝑝</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𝑤</m:t>
                                        </m:r>
                                      </m:sub>
                                    </m:sSub>
                                  </m:den>
                                </m:f>
                              </m:oMath>
                            </m:oMathPara>
                          </a14:m>
                          <a:endParaRPr lang="es-ES" sz="1400" b="1"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h𝑜</m:t>
                                    </m:r>
                                  </m:sub>
                                </m:sSub>
                                <m:r>
                                  <a:rPr lang="es-EC" sz="1400" b="1" i="1" kern="1200">
                                    <a:solidFill>
                                      <a:schemeClr val="tx1"/>
                                    </a:solidFill>
                                    <a:effectLst/>
                                    <a:latin typeface="Cambria Math" panose="02040503050406030204" pitchFamily="18" charset="0"/>
                                    <a:ea typeface="+mn-ea"/>
                                    <a:cs typeface="+mn-cs"/>
                                  </a:rPr>
                                  <m:t>= 90℃−</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8044 </m:t>
                                    </m:r>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353.304</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m:t>
                                        </m:r>
                                      </m:den>
                                    </m:f>
                                  </m:den>
                                </m:f>
                              </m:oMath>
                            </m:oMathPara>
                          </a14:m>
                          <a:endParaRPr lang="es-ES" sz="1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h𝑜</m:t>
                                    </m:r>
                                  </m:sub>
                                </m:sSub>
                                <m:r>
                                  <a:rPr lang="es-EC" sz="1400" b="1" i="1" kern="1200">
                                    <a:solidFill>
                                      <a:schemeClr val="tx1"/>
                                    </a:solidFill>
                                    <a:effectLst/>
                                    <a:latin typeface="Cambria Math" panose="02040503050406030204" pitchFamily="18" charset="0"/>
                                    <a:ea typeface="+mn-ea"/>
                                    <a:cs typeface="+mn-cs"/>
                                  </a:rPr>
                                  <m:t>=67.2 ℃</m:t>
                                </m:r>
                              </m:oMath>
                            </m:oMathPara>
                          </a14:m>
                          <a:endParaRPr lang="es-ES" sz="14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1"/>
                              </a:solidFill>
                            </a:rPr>
                            <a:t>Temperatura </a:t>
                          </a:r>
                          <a:r>
                            <a:rPr lang="es-ES" sz="1800" b="1" i="1" dirty="0" smtClean="0">
                              <a:solidFill>
                                <a:schemeClr val="tx1"/>
                              </a:solidFill>
                            </a:rPr>
                            <a:t>Tco</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𝑞</m:t>
                                    </m:r>
                                  </m:num>
                                  <m:den>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𝐶</m:t>
                                        </m:r>
                                      </m:e>
                                      <m:sub>
                                        <m:r>
                                          <a:rPr lang="es-EC" sz="1400" b="1" i="1" kern="1200">
                                            <a:solidFill>
                                              <a:schemeClr val="tx1"/>
                                            </a:solidFill>
                                            <a:effectLst/>
                                            <a:latin typeface="Cambria Math" panose="02040503050406030204" pitchFamily="18" charset="0"/>
                                            <a:ea typeface="+mn-ea"/>
                                            <a:cs typeface="+mn-cs"/>
                                          </a:rPr>
                                          <m:t>𝑝</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𝑎</m:t>
                                        </m:r>
                                      </m:sub>
                                    </m:sSub>
                                  </m:den>
                                </m:f>
                              </m:oMath>
                            </m:oMathPara>
                          </a14:m>
                          <a:endParaRPr lang="es-ES" sz="1400" b="1" i="1" dirty="0" smtClean="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r>
                                  <a:rPr lang="es-EC" sz="1400" b="1" i="1" kern="1200">
                                    <a:solidFill>
                                      <a:schemeClr val="tx1"/>
                                    </a:solidFill>
                                    <a:effectLst/>
                                    <a:latin typeface="Cambria Math" panose="02040503050406030204" pitchFamily="18" charset="0"/>
                                    <a:ea typeface="+mn-ea"/>
                                    <a:cs typeface="+mn-cs"/>
                                  </a:rPr>
                                  <m:t>= 21℃−</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8044 </m:t>
                                    </m:r>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614.27</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m:t>
                                        </m:r>
                                      </m:den>
                                    </m:f>
                                  </m:den>
                                </m:f>
                              </m:oMath>
                            </m:oMathPara>
                          </a14:m>
                          <a:endParaRPr lang="es-ES" sz="1400" b="1" kern="1200" dirty="0" smtClean="0">
                            <a:solidFill>
                              <a:schemeClr val="lt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r>
                                  <a:rPr lang="es-EC" sz="1400" b="1" i="1" kern="1200">
                                    <a:solidFill>
                                      <a:schemeClr val="tx1"/>
                                    </a:solidFill>
                                    <a:effectLst/>
                                    <a:latin typeface="Cambria Math" panose="02040503050406030204" pitchFamily="18" charset="0"/>
                                    <a:ea typeface="+mn-ea"/>
                                    <a:cs typeface="+mn-cs"/>
                                  </a:rPr>
                                  <m:t>=34℃</m:t>
                                </m:r>
                              </m:oMath>
                            </m:oMathPara>
                          </a14:m>
                          <a:endParaRPr lang="es-ES" sz="14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lt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i="1" dirty="0" smtClean="0">
                            <a:solidFill>
                              <a:schemeClr val="tx1"/>
                            </a:solidFill>
                          </a:endParaRPr>
                        </a:p>
                      </a:txBody>
                      <a:tcPr>
                        <a:solidFill>
                          <a:schemeClr val="bg1"/>
                        </a:solidFill>
                      </a:tcPr>
                    </a:tc>
                    <a:tc>
                      <a:txBody>
                        <a:bodyPr/>
                        <a:lstStyle/>
                        <a:p>
                          <a:r>
                            <a:rPr lang="es-ES" dirty="0" smtClean="0"/>
                            <a:t>&lt;</a:t>
                          </a:r>
                        </a:p>
                        <a:p>
                          <a:endParaRPr lang="es-ES" dirty="0" smtClean="0"/>
                        </a:p>
                        <a:p>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𝑇𝑢𝑏𝑜𝑠</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𝑁</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𝑇𝑀𝐿</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𝐹</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𝑈</m:t>
                                    </m:r>
                                  </m:den>
                                </m:f>
                              </m:oMath>
                            </m:oMathPara>
                          </a14:m>
                          <a:endParaRPr lang="es-ES" sz="1400" dirty="0" smtClean="0"/>
                        </a:p>
                        <a:p>
                          <a:r>
                            <a:rPr lang="es-ES" sz="1400" b="0" dirty="0" smtClean="0">
                              <a:solidFill>
                                <a:schemeClr val="tx1"/>
                              </a:solidFill>
                            </a:rPr>
                            <a:t>Donde:</a:t>
                          </a:r>
                          <a:endParaRPr lang="es-ES" sz="14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400" b="0" i="1" kern="1200" smtClean="0">
                                  <a:solidFill>
                                    <a:schemeClr val="tx1"/>
                                  </a:solidFill>
                                  <a:effectLst/>
                                  <a:latin typeface="Cambria Math" panose="02040503050406030204" pitchFamily="18" charset="0"/>
                                  <a:ea typeface="+mn-ea"/>
                                  <a:cs typeface="+mn-cs"/>
                                </a:rPr>
                                <m:t>∆</m:t>
                              </m:r>
                              <m:r>
                                <a:rPr lang="es-EC" sz="1400" b="0" i="1" kern="1200" smtClean="0">
                                  <a:solidFill>
                                    <a:schemeClr val="tx1"/>
                                  </a:solidFill>
                                  <a:effectLst/>
                                  <a:latin typeface="Cambria Math" panose="02040503050406030204" pitchFamily="18" charset="0"/>
                                  <a:ea typeface="+mn-ea"/>
                                  <a:cs typeface="+mn-cs"/>
                                </a:rPr>
                                <m:t>𝑇𝑀𝐿</m:t>
                              </m:r>
                            </m:oMath>
                          </a14:m>
                          <a:r>
                            <a:rPr lang="es-EC" sz="1400" b="0" kern="1200" dirty="0">
                              <a:solidFill>
                                <a:schemeClr val="tx1"/>
                              </a:solidFill>
                              <a:effectLst/>
                              <a:latin typeface="+mn-lt"/>
                              <a:ea typeface="+mn-ea"/>
                              <a:cs typeface="+mn-cs"/>
                            </a:rPr>
                            <a:t> = Diferencia de temperatura media logarítmica,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r>
                                    <a:rPr lang="es-EC" sz="1400" b="0" i="1" kern="1200">
                                      <a:solidFill>
                                        <a:schemeClr val="tx1"/>
                                      </a:solidFill>
                                      <a:effectLst/>
                                      <a:latin typeface="Cambria Math" panose="02040503050406030204" pitchFamily="18" charset="0"/>
                                      <a:ea typeface="+mn-ea"/>
                                      <a:cs typeface="+mn-cs"/>
                                    </a:rPr>
                                    <m:t>℃</m:t>
                                  </m:r>
                                </m:e>
                              </m:d>
                            </m:oMath>
                          </a14:m>
                          <a:r>
                            <a:rPr lang="es-EC" sz="14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400" b="0" i="1" kern="1200" smtClean="0">
                                  <a:solidFill>
                                    <a:schemeClr val="tx1"/>
                                  </a:solidFill>
                                  <a:effectLst/>
                                  <a:latin typeface="Cambria Math" panose="02040503050406030204" pitchFamily="18" charset="0"/>
                                  <a:ea typeface="+mn-ea"/>
                                  <a:cs typeface="+mn-cs"/>
                                </a:rPr>
                                <m:t>𝐹</m:t>
                              </m:r>
                            </m:oMath>
                          </a14:m>
                          <a:r>
                            <a:rPr lang="es-EC" sz="1400" b="0" kern="1200" dirty="0">
                              <a:solidFill>
                                <a:schemeClr val="tx1"/>
                              </a:solidFill>
                              <a:effectLst/>
                              <a:latin typeface="+mn-lt"/>
                              <a:ea typeface="+mn-ea"/>
                              <a:cs typeface="+mn-cs"/>
                            </a:rPr>
                            <a:t> = Factor de corrección, valor adimensional.</a:t>
                          </a:r>
                          <a:endParaRPr lang="es-ES" sz="14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𝐴</m:t>
                                  </m:r>
                                </m:e>
                                <m:sub>
                                  <m:r>
                                    <a:rPr lang="es-EC" sz="1400" b="0" i="1" kern="1200">
                                      <a:solidFill>
                                        <a:schemeClr val="tx1"/>
                                      </a:solidFill>
                                      <a:effectLst/>
                                      <a:latin typeface="Cambria Math" panose="02040503050406030204" pitchFamily="18" charset="0"/>
                                      <a:ea typeface="+mn-ea"/>
                                      <a:cs typeface="+mn-cs"/>
                                    </a:rPr>
                                    <m:t>𝑡</m:t>
                                  </m:r>
                                </m:sub>
                              </m:sSub>
                              <m:r>
                                <a:rPr lang="es-EC" sz="1400" b="0" i="1" kern="1200">
                                  <a:solidFill>
                                    <a:schemeClr val="tx1"/>
                                  </a:solidFill>
                                  <a:effectLst/>
                                  <a:latin typeface="Cambria Math" panose="02040503050406030204" pitchFamily="18" charset="0"/>
                                  <a:ea typeface="+mn-ea"/>
                                  <a:cs typeface="+mn-cs"/>
                                </a:rPr>
                                <m:t>= </m:t>
                              </m:r>
                            </m:oMath>
                          </a14:m>
                          <a:r>
                            <a:rPr lang="es-EC" sz="1400" b="0" kern="1200" dirty="0">
                              <a:solidFill>
                                <a:schemeClr val="tx1"/>
                              </a:solidFill>
                              <a:effectLst/>
                              <a:latin typeface="+mn-lt"/>
                              <a:ea typeface="+mn-ea"/>
                              <a:cs typeface="+mn-cs"/>
                            </a:rPr>
                            <a:t>Área de transmisión de calor del tubo, en </a:t>
                          </a:r>
                          <a14:m>
                            <m:oMath xmlns:m="http://schemas.openxmlformats.org/officeDocument/2006/math">
                              <m:d>
                                <m:dPr>
                                  <m:begChr m:val="["/>
                                  <m:endChr m:val="]"/>
                                  <m:ctrlPr>
                                    <a:rPr lang="es-ES" sz="1400" b="0" i="1" kern="1200">
                                      <a:solidFill>
                                        <a:schemeClr val="tx1"/>
                                      </a:solidFill>
                                      <a:effectLst/>
                                      <a:latin typeface="Cambria Math" panose="02040503050406030204" pitchFamily="18" charset="0"/>
                                      <a:ea typeface="+mn-ea"/>
                                      <a:cs typeface="+mn-cs"/>
                                    </a:rPr>
                                  </m:ctrlPr>
                                </m:dPr>
                                <m:e>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2</m:t>
                                      </m:r>
                                    </m:sup>
                                  </m:sSup>
                                </m:e>
                              </m:d>
                            </m:oMath>
                          </a14:m>
                          <a:r>
                            <a:rPr lang="es-EC" sz="1400" b="0" kern="1200" dirty="0">
                              <a:solidFill>
                                <a:schemeClr val="tx1"/>
                              </a:solidFill>
                              <a:effectLst/>
                              <a:latin typeface="+mn-lt"/>
                              <a:ea typeface="+mn-ea"/>
                              <a:cs typeface="+mn-cs"/>
                            </a:rPr>
                            <a:t> .</a:t>
                          </a:r>
                          <a:endParaRPr lang="es-ES" sz="14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777148515"/>
                  </p:ext>
                </p:extLst>
              </p:nvPr>
            </p:nvGraphicFramePr>
            <p:xfrm>
              <a:off x="403618" y="591542"/>
              <a:ext cx="8530583" cy="5193030"/>
            </p:xfrm>
            <a:graphic>
              <a:graphicData uri="http://schemas.openxmlformats.org/drawingml/2006/table">
                <a:tbl>
                  <a:tblPr firstRow="1" bandRow="1">
                    <a:tableStyleId>{5C22544A-7EE6-4342-B048-85BDC9FD1C3A}</a:tableStyleId>
                  </a:tblPr>
                  <a:tblGrid>
                    <a:gridCol w="4213073"/>
                    <a:gridCol w="4317510"/>
                  </a:tblGrid>
                  <a:tr h="5193030">
                    <a:tc>
                      <a:txBody>
                        <a:bodyPr/>
                        <a:lstStyle/>
                        <a:p>
                          <a:endParaRPr lang="es-ES"/>
                        </a:p>
                      </a:txBody>
                      <a:tcPr>
                        <a:blipFill rotWithShape="0">
                          <a:blip r:embed="rId2"/>
                          <a:stretch>
                            <a:fillRect l="-145" t="-587" r="-103184" b="-587"/>
                          </a:stretch>
                        </a:blipFill>
                      </a:tcPr>
                    </a:tc>
                    <a:tc>
                      <a:txBody>
                        <a:bodyPr/>
                        <a:lstStyle/>
                        <a:p>
                          <a:endParaRPr lang="es-ES"/>
                        </a:p>
                      </a:txBody>
                      <a:tcPr>
                        <a:blipFill rotWithShape="0">
                          <a:blip r:embed="rId2"/>
                          <a:stretch>
                            <a:fillRect l="-97602" t="-587" r="-564" b="-587"/>
                          </a:stretch>
                        </a:blipFill>
                      </a:tcPr>
                    </a:tc>
                  </a:tr>
                </a:tbl>
              </a:graphicData>
            </a:graphic>
          </p:graphicFrame>
        </mc:Fallback>
      </mc:AlternateContent>
      <p:grpSp>
        <p:nvGrpSpPr>
          <p:cNvPr id="3" name="Grupo 2"/>
          <p:cNvGrpSpPr/>
          <p:nvPr/>
        </p:nvGrpSpPr>
        <p:grpSpPr>
          <a:xfrm>
            <a:off x="4644008" y="620688"/>
            <a:ext cx="4248472" cy="288032"/>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s-ES" sz="1600" b="1" dirty="0">
                  <a:solidFill>
                    <a:schemeClr val="bg1"/>
                  </a:solidFill>
                </a:rPr>
                <a:t>Número de </a:t>
              </a:r>
              <a:r>
                <a:rPr lang="es-ES" sz="1600" b="1" dirty="0" smtClean="0">
                  <a:solidFill>
                    <a:schemeClr val="bg1"/>
                  </a:solidFill>
                </a:rPr>
                <a:t>tubos</a:t>
              </a:r>
              <a:endParaRPr lang="es-ES" sz="1600" b="1" dirty="0">
                <a:solidFill>
                  <a:schemeClr val="bg1"/>
                </a:solidFill>
              </a:endParaRPr>
            </a:p>
          </p:txBody>
        </p:sp>
      </p:grpSp>
      <p:graphicFrame>
        <p:nvGraphicFramePr>
          <p:cNvPr id="6" name="Diagrama 5"/>
          <p:cNvGraphicFramePr/>
          <p:nvPr>
            <p:extLst/>
          </p:nvPr>
        </p:nvGraphicFramePr>
        <p:xfrm>
          <a:off x="4658177" y="871084"/>
          <a:ext cx="122413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4644008" y="3645024"/>
            <a:ext cx="864096" cy="447528"/>
            <a:chOff x="152099" y="0"/>
            <a:chExt cx="1823864" cy="447528"/>
          </a:xfrm>
        </p:grpSpPr>
        <p:sp>
          <p:nvSpPr>
            <p:cNvPr id="8" name="Rectángulo 7"/>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9" name="Rectángulo 8"/>
                <p:cNvSpPr/>
                <p:nvPr/>
              </p:nvSpPr>
              <p:spPr>
                <a:xfrm>
                  <a:off x="152099" y="0"/>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14:m>
                    <m:oMath xmlns:m="http://schemas.openxmlformats.org/officeDocument/2006/math">
                      <m:r>
                        <a:rPr lang="es-EC" sz="1400" i="1" smtClean="0">
                          <a:solidFill>
                            <a:schemeClr val="bg1"/>
                          </a:solidFill>
                          <a:latin typeface="Cambria Math" panose="02040503050406030204" pitchFamily="18" charset="0"/>
                        </a:rPr>
                        <m:t>∆</m:t>
                      </m:r>
                      <m:r>
                        <a:rPr lang="es-EC" sz="1400" i="1" smtClean="0">
                          <a:solidFill>
                            <a:schemeClr val="bg1"/>
                          </a:solidFill>
                          <a:latin typeface="Cambria Math" panose="02040503050406030204" pitchFamily="18" charset="0"/>
                        </a:rPr>
                        <m:t>𝑇𝑀𝐿</m:t>
                      </m:r>
                    </m:oMath>
                  </a14:m>
                  <a:r>
                    <a:rPr lang="es-EC" sz="1400" dirty="0">
                      <a:solidFill>
                        <a:schemeClr val="bg1"/>
                      </a:solidFill>
                    </a:rPr>
                    <a:t> </a:t>
                  </a:r>
                  <a:endParaRPr lang="es-ES" sz="1400" kern="1200" dirty="0">
                    <a:solidFill>
                      <a:schemeClr val="bg1"/>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52099" y="0"/>
                  <a:ext cx="1823864" cy="447528"/>
                </a:xfrm>
                <a:prstGeom prst="rect">
                  <a:avLst/>
                </a:prstGeom>
                <a:blipFill rotWithShape="0">
                  <a:blip r:embed="rId8"/>
                  <a:stretch>
                    <a:fillRect/>
                  </a:stretch>
                </a:blipFill>
              </p:spPr>
              <p:txBody>
                <a:bodyPr/>
                <a:lstStyle/>
                <a:p>
                  <a:r>
                    <a:rPr lang="es-ES">
                      <a:noFill/>
                    </a:rPr>
                    <a:t> </a:t>
                  </a:r>
                </a:p>
              </p:txBody>
            </p:sp>
          </mc:Fallback>
        </mc:AlternateContent>
      </p:grpSp>
      <p:pic>
        <p:nvPicPr>
          <p:cNvPr id="10" name="Imagen 9"/>
          <p:cNvPicPr/>
          <p:nvPr/>
        </p:nvPicPr>
        <p:blipFill>
          <a:blip r:embed="rId9">
            <a:extLst>
              <a:ext uri="{28A0092B-C50C-407E-A947-70E740481C1C}">
                <a14:useLocalDpi xmlns:a14="http://schemas.microsoft.com/office/drawing/2010/main" val="0"/>
              </a:ext>
            </a:extLst>
          </a:blip>
          <a:srcRect/>
          <a:stretch>
            <a:fillRect/>
          </a:stretch>
        </p:blipFill>
        <p:spPr bwMode="auto">
          <a:xfrm>
            <a:off x="4193952" y="3068960"/>
            <a:ext cx="4733056" cy="2232248"/>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10"/>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76243"/>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3" name="Imagen 12"/>
          <p:cNvPicPr>
            <a:picLocks noChangeAspect="1"/>
          </p:cNvPicPr>
          <p:nvPr/>
        </p:nvPicPr>
        <p:blipFill rotWithShape="1">
          <a:blip r:embed="rId11"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878499910"/>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03618" y="591542"/>
              <a:ext cx="8530583" cy="5933802"/>
            </p:xfrm>
            <a:graphic>
              <a:graphicData uri="http://schemas.openxmlformats.org/drawingml/2006/table">
                <a:tbl>
                  <a:tblPr firstRow="1" bandRow="1">
                    <a:tableStyleId>{5C22544A-7EE6-4342-B048-85BDC9FD1C3A}</a:tableStyleId>
                  </a:tblPr>
                  <a:tblGrid>
                    <a:gridCol w="4213073"/>
                    <a:gridCol w="4317510"/>
                  </a:tblGrid>
                  <a:tr h="59338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es-EC" sz="1400" b="1" kern="1200" smtClean="0">
                                    <a:solidFill>
                                      <a:schemeClr val="tx1"/>
                                    </a:solidFill>
                                    <a:effectLst/>
                                    <a:latin typeface="Cambria Math" panose="02040503050406030204" pitchFamily="18" charset="0"/>
                                    <a:ea typeface="+mn-ea"/>
                                    <a:cs typeface="+mn-cs"/>
                                  </a:rPr>
                                  <m:t>Δ</m:t>
                                </m:r>
                                <m:r>
                                  <a:rPr lang="es-EC" sz="1400" b="1" i="1" kern="1200">
                                    <a:solidFill>
                                      <a:schemeClr val="tx1"/>
                                    </a:solidFill>
                                    <a:effectLst/>
                                    <a:latin typeface="Cambria Math" panose="02040503050406030204" pitchFamily="18" charset="0"/>
                                    <a:ea typeface="+mn-ea"/>
                                    <a:cs typeface="+mn-cs"/>
                                  </a:rPr>
                                  <m:t>𝑇𝑀𝐿</m:t>
                                </m:r>
                                <m:r>
                                  <a:rPr lang="es-EC" sz="1400" b="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r>
                                          <a:rPr lang="es-EC" sz="1400" b="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e>
                                    </m:d>
                                    <m:r>
                                      <a:rPr lang="es-EC" sz="1400" b="1" i="1" kern="1200">
                                        <a:solidFill>
                                          <a:schemeClr val="tx1"/>
                                        </a:solidFill>
                                        <a:effectLst/>
                                        <a:latin typeface="Cambria Math" panose="02040503050406030204" pitchFamily="18" charset="0"/>
                                        <a:ea typeface="+mn-ea"/>
                                        <a:cs typeface="+mn-cs"/>
                                      </a:rPr>
                                      <m:t>−</m:t>
                                    </m:r>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𝑜</m:t>
                                            </m:r>
                                          </m:sub>
                                        </m:sSub>
                                        <m:r>
                                          <a:rPr lang="es-EC" sz="1400" b="1" i="1" kern="1200">
                                            <a:solidFill>
                                              <a:schemeClr val="tx1"/>
                                            </a:solidFill>
                                            <a:effectLst/>
                                            <a:latin typeface="Cambria Math" panose="02040503050406030204" pitchFamily="18" charset="0"/>
                                            <a:ea typeface="+mn-ea"/>
                                            <a:cs typeface="+mn-cs"/>
                                          </a:rPr>
                                          <m:t>−</m:t>
                                        </m:r>
                                        <m:r>
                                          <a:rPr lang="es-EC" sz="1400" b="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e>
                                    </m:d>
                                  </m:num>
                                  <m:den>
                                    <m:r>
                                      <a:rPr lang="es-EC" sz="1400" b="1" i="1" kern="1200">
                                        <a:solidFill>
                                          <a:schemeClr val="tx1"/>
                                        </a:solidFill>
                                        <a:effectLst/>
                                        <a:latin typeface="Cambria Math" panose="02040503050406030204" pitchFamily="18" charset="0"/>
                                        <a:ea typeface="+mn-ea"/>
                                        <a:cs typeface="+mn-cs"/>
                                      </a:rPr>
                                      <m:t>𝑙𝑛</m:t>
                                    </m:r>
                                    <m:f>
                                      <m:fPr>
                                        <m:ctrlPr>
                                          <a:rPr lang="es-ES" sz="1400" b="1" i="1" kern="1200">
                                            <a:solidFill>
                                              <a:schemeClr val="tx1"/>
                                            </a:solidFill>
                                            <a:effectLst/>
                                            <a:latin typeface="Cambria Math" panose="02040503050406030204" pitchFamily="18" charset="0"/>
                                            <a:ea typeface="+mn-ea"/>
                                            <a:cs typeface="+mn-cs"/>
                                          </a:rPr>
                                        </m:ctrlPr>
                                      </m:fPr>
                                      <m:num>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r>
                                              <a:rPr lang="es-EC" sz="1400" b="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e>
                                        </m:d>
                                      </m:num>
                                      <m:den>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𝑜</m:t>
                                                </m:r>
                                              </m:sub>
                                            </m:sSub>
                                            <m:r>
                                              <a:rPr lang="es-EC" sz="1400" b="1" i="1" kern="1200">
                                                <a:solidFill>
                                                  <a:schemeClr val="tx1"/>
                                                </a:solidFill>
                                                <a:effectLst/>
                                                <a:latin typeface="Cambria Math" panose="02040503050406030204" pitchFamily="18" charset="0"/>
                                                <a:ea typeface="+mn-ea"/>
                                                <a:cs typeface="+mn-cs"/>
                                              </a:rPr>
                                              <m:t>−</m:t>
                                            </m:r>
                                            <m:r>
                                              <a:rPr lang="es-EC" sz="1400" b="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e>
                                        </m:d>
                                      </m:den>
                                    </m:f>
                                  </m:den>
                                </m:f>
                              </m:oMath>
                            </m:oMathPara>
                          </a14:m>
                          <a:endParaRPr lang="es-ES" sz="1400" b="1" kern="1200" dirty="0">
                            <a:solidFill>
                              <a:schemeClr val="tx1"/>
                            </a:solidFill>
                            <a:effectLst/>
                            <a:latin typeface="+mn-lt"/>
                            <a:ea typeface="+mn-ea"/>
                            <a:cs typeface="+mn-cs"/>
                          </a:endParaRPr>
                        </a:p>
                        <a:p>
                          <a:pPr algn="just"/>
                          <a:endParaRPr lang="es-ES" sz="1400" b="1" i="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s-EC" sz="1400" b="1" kern="1200" smtClean="0">
                                    <a:solidFill>
                                      <a:schemeClr val="tx1"/>
                                    </a:solidFill>
                                    <a:effectLst/>
                                    <a:latin typeface="Cambria Math" panose="02040503050406030204" pitchFamily="18" charset="0"/>
                                    <a:ea typeface="+mn-ea"/>
                                    <a:cs typeface="+mn-cs"/>
                                  </a:rPr>
                                  <m:t>Δ</m:t>
                                </m:r>
                                <m:r>
                                  <a:rPr lang="es-EC" sz="1400" b="1" i="1" kern="1200">
                                    <a:solidFill>
                                      <a:schemeClr val="tx1"/>
                                    </a:solidFill>
                                    <a:effectLst/>
                                    <a:latin typeface="Cambria Math" panose="02040503050406030204" pitchFamily="18" charset="0"/>
                                    <a:ea typeface="+mn-ea"/>
                                    <a:cs typeface="+mn-cs"/>
                                  </a:rPr>
                                  <m:t>𝑇𝑀𝐿</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50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83</m:t>
                                </m:r>
                                <m:r>
                                  <a:rPr lang="es-EC" sz="1400" b="1" i="1" kern="1200">
                                    <a:solidFill>
                                      <a:schemeClr val="tx1"/>
                                    </a:solidFill>
                                    <a:effectLst/>
                                    <a:latin typeface="Cambria Math" panose="02040503050406030204" pitchFamily="18" charset="0"/>
                                    <a:ea typeface="+mn-ea"/>
                                    <a:cs typeface="+mn-cs"/>
                                  </a:rPr>
                                  <m:t> </m:t>
                                </m:r>
                              </m:oMath>
                            </m:oMathPara>
                          </a14:m>
                          <a:endParaRPr lang="es-ES" sz="1400" b="1" kern="1200" dirty="0">
                            <a:solidFill>
                              <a:schemeClr val="tx1"/>
                            </a:solidFill>
                            <a:effectLst/>
                            <a:latin typeface="+mn-lt"/>
                            <a:ea typeface="+mn-ea"/>
                            <a:cs typeface="+mn-cs"/>
                          </a:endParaRPr>
                        </a:p>
                        <a:p>
                          <a:endParaRPr lang="es-ES" dirty="0" smtClean="0"/>
                        </a:p>
                        <a:p>
                          <a:endParaRPr lang="es-ES" dirty="0" smtClean="0"/>
                        </a:p>
                        <a:p>
                          <a:pPr algn="just"/>
                          <a:endParaRPr lang="es-ES" sz="1400" dirty="0" smtClean="0"/>
                        </a:p>
                        <a:p>
                          <a:pPr algn="just"/>
                          <a:r>
                            <a:rPr lang="es-ES" sz="1400" b="0" dirty="0" smtClean="0">
                              <a:solidFill>
                                <a:schemeClr val="tx1"/>
                              </a:solidFill>
                            </a:rPr>
                            <a:t>Se</a:t>
                          </a:r>
                          <a:r>
                            <a:rPr lang="es-ES" sz="1400" b="0" baseline="0" dirty="0" smtClean="0">
                              <a:solidFill>
                                <a:schemeClr val="tx1"/>
                              </a:solidFill>
                            </a:rPr>
                            <a:t> utiliza la siguiente gráfica, tomando en cuenta la geometría del intercambiador de calor y que es de flujo cruzado</a:t>
                          </a:r>
                        </a:p>
                        <a:p>
                          <a:endParaRPr lang="es-ES" baseline="0" dirty="0" smtClean="0">
                            <a:solidFill>
                              <a:schemeClr val="tx1"/>
                            </a:solidFill>
                          </a:endParaRPr>
                        </a:p>
                        <a:p>
                          <a:endParaRPr lang="es-ES" dirty="0">
                            <a:solidFill>
                              <a:schemeClr val="tx1"/>
                            </a:solidFill>
                          </a:endParaRPr>
                        </a:p>
                      </a:txBody>
                      <a:tcPr>
                        <a:solidFill>
                          <a:schemeClr val="bg1"/>
                        </a:solidFill>
                      </a:tcPr>
                    </a:tc>
                    <a:tc>
                      <a:txBody>
                        <a:bodyPr/>
                        <a:lstStyle/>
                        <a:p>
                          <a:r>
                            <a:rPr lang="es-ES" sz="1400" b="0" dirty="0" smtClean="0">
                              <a:solidFill>
                                <a:schemeClr val="tx1"/>
                              </a:solidFill>
                            </a:rPr>
                            <a:t>Se</a:t>
                          </a:r>
                          <a:r>
                            <a:rPr lang="es-ES" sz="1400" b="0" baseline="0" dirty="0" smtClean="0">
                              <a:solidFill>
                                <a:schemeClr val="tx1"/>
                              </a:solidFill>
                            </a:rPr>
                            <a:t> determina los factor </a:t>
                          </a:r>
                          <a:r>
                            <a:rPr lang="es-ES" sz="1400" b="0" i="1" baseline="0" dirty="0" smtClean="0">
                              <a:solidFill>
                                <a:schemeClr val="tx1"/>
                              </a:solidFill>
                            </a:rPr>
                            <a:t>P</a:t>
                          </a:r>
                          <a:r>
                            <a:rPr lang="es-ES" sz="1400" b="0" baseline="0" dirty="0" smtClean="0">
                              <a:solidFill>
                                <a:schemeClr val="tx1"/>
                              </a:solidFill>
                            </a:rPr>
                            <a:t> y </a:t>
                          </a:r>
                          <a:r>
                            <a:rPr lang="es-ES" sz="1400" b="0" i="1" baseline="0" dirty="0" smtClean="0">
                              <a:solidFill>
                                <a:schemeClr val="tx1"/>
                              </a:solidFill>
                            </a:rPr>
                            <a:t>R</a:t>
                          </a:r>
                        </a:p>
                        <a:p>
                          <a:endParaRPr lang="es-ES" sz="1400" b="0" i="1" baseline="0" dirty="0" smtClean="0">
                            <a:solidFill>
                              <a:schemeClr val="tx1"/>
                            </a:solidFill>
                          </a:endParaRPr>
                        </a:p>
                        <a:p>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𝑅</m:t>
                                </m:r>
                                <m:r>
                                  <a:rPr lang="es-EC" sz="1400" b="1" i="1" kern="1200" smtClean="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𝑜</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den>
                                </m:f>
                              </m:oMath>
                            </m:oMathPara>
                          </a14:m>
                          <a:endParaRPr lang="es-ES" sz="1400" b="0" i="1" dirty="0" smtClean="0">
                            <a:solidFill>
                              <a:schemeClr val="tx1"/>
                            </a:solidFill>
                          </a:endParaRPr>
                        </a:p>
                        <a:p>
                          <a:endParaRPr lang="es-ES" sz="1400"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𝑅</m:t>
                                </m:r>
                                <m:r>
                                  <a:rPr lang="es-EC" sz="1400" b="1" i="1" kern="1200" smtClean="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90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67</m:t>
                                    </m:r>
                                  </m:num>
                                  <m:den>
                                    <m:r>
                                      <a:rPr lang="es-EC" sz="1400" b="1" i="1" kern="1200">
                                        <a:solidFill>
                                          <a:schemeClr val="tx1"/>
                                        </a:solidFill>
                                        <a:effectLst/>
                                        <a:latin typeface="Cambria Math" panose="02040503050406030204" pitchFamily="18" charset="0"/>
                                        <a:ea typeface="+mn-ea"/>
                                        <a:cs typeface="+mn-cs"/>
                                      </a:rPr>
                                      <m:t>34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21</m:t>
                                    </m:r>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76</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oMath>
                            </m:oMathPara>
                          </a14:m>
                          <a:endParaRPr lang="es-ES" sz="1400" b="1" kern="1200" dirty="0">
                            <a:solidFill>
                              <a:schemeClr val="tx1"/>
                            </a:solidFill>
                            <a:effectLst/>
                            <a:latin typeface="+mn-lt"/>
                            <a:ea typeface="+mn-ea"/>
                            <a:cs typeface="+mn-cs"/>
                          </a:endParaRPr>
                        </a:p>
                        <a:p>
                          <a:endParaRPr lang="es-ES" sz="1400" b="0" i="1" dirty="0" smtClean="0">
                            <a:solidFill>
                              <a:schemeClr val="tx1"/>
                            </a:solidFill>
                          </a:endParaRPr>
                        </a:p>
                        <a:p>
                          <a:endParaRPr lang="es-ES" sz="1400" b="0" i="1" dirty="0" smtClean="0">
                            <a:solidFill>
                              <a:schemeClr val="tx1"/>
                            </a:solidFill>
                          </a:endParaRPr>
                        </a:p>
                        <a:p>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𝑃</m:t>
                                </m:r>
                                <m:r>
                                  <a:rPr lang="es-EC" sz="1400" b="1" i="1" kern="1200" smtClean="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𝑐𝑜</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h</m:t>
                                        </m:r>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𝑇</m:t>
                                        </m:r>
                                      </m:e>
                                      <m:sub>
                                        <m:r>
                                          <a:rPr lang="es-EC" sz="1400" b="1" i="1" kern="1200">
                                            <a:solidFill>
                                              <a:schemeClr val="tx1"/>
                                            </a:solidFill>
                                            <a:effectLst/>
                                            <a:latin typeface="Cambria Math" panose="02040503050406030204" pitchFamily="18" charset="0"/>
                                            <a:ea typeface="+mn-ea"/>
                                            <a:cs typeface="+mn-cs"/>
                                          </a:rPr>
                                          <m:t>𝑐𝑖</m:t>
                                        </m:r>
                                      </m:sub>
                                    </m:sSub>
                                  </m:den>
                                </m:f>
                              </m:oMath>
                            </m:oMathPara>
                          </a14:m>
                          <a:endParaRPr lang="es-ES" sz="1400" b="0" i="1" dirty="0" smtClean="0">
                            <a:solidFill>
                              <a:schemeClr val="tx1"/>
                            </a:solidFill>
                          </a:endParaRPr>
                        </a:p>
                        <a:p>
                          <a:endParaRPr lang="es-ES" sz="1400"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𝑃</m:t>
                                </m:r>
                                <m:r>
                                  <a:rPr lang="es-EC" sz="1400" b="1" i="1" kern="1200" smtClean="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34</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21</m:t>
                                    </m:r>
                                  </m:num>
                                  <m:den>
                                    <m:r>
                                      <a:rPr lang="es-EC" sz="1400" b="1" i="1" kern="1200">
                                        <a:solidFill>
                                          <a:schemeClr val="tx1"/>
                                        </a:solidFill>
                                        <a:effectLst/>
                                        <a:latin typeface="Cambria Math" panose="02040503050406030204" pitchFamily="18" charset="0"/>
                                        <a:ea typeface="+mn-ea"/>
                                        <a:cs typeface="+mn-cs"/>
                                      </a:rPr>
                                      <m:t>90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21</m:t>
                                    </m:r>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18</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oMath>
                            </m:oMathPara>
                          </a14:m>
                          <a:endParaRPr lang="es-ES" sz="1400" b="1" kern="1200" dirty="0">
                            <a:solidFill>
                              <a:schemeClr val="tx1"/>
                            </a:solidFill>
                            <a:effectLst/>
                            <a:latin typeface="+mn-lt"/>
                            <a:ea typeface="+mn-ea"/>
                            <a:cs typeface="+mn-cs"/>
                          </a:endParaRPr>
                        </a:p>
                        <a:p>
                          <a:endParaRPr lang="es-ES" sz="1400" b="0" i="1" dirty="0" smtClean="0">
                            <a:solidFill>
                              <a:schemeClr val="tx1"/>
                            </a:solidFill>
                          </a:endParaRPr>
                        </a:p>
                        <a:p>
                          <a:r>
                            <a:rPr lang="es-ES" sz="1400" b="0" i="0" dirty="0" smtClean="0">
                              <a:solidFill>
                                <a:schemeClr val="tx1"/>
                              </a:solidFill>
                            </a:rPr>
                            <a:t>Con</a:t>
                          </a:r>
                          <a:r>
                            <a:rPr lang="es-ES" sz="1400" b="0" i="0" baseline="0" dirty="0" smtClean="0">
                              <a:solidFill>
                                <a:schemeClr val="tx1"/>
                              </a:solidFill>
                            </a:rPr>
                            <a:t> los valores de </a:t>
                          </a:r>
                          <a:r>
                            <a:rPr lang="es-ES" sz="1400" b="0" i="1" baseline="0" dirty="0" smtClean="0">
                              <a:solidFill>
                                <a:schemeClr val="tx1"/>
                              </a:solidFill>
                            </a:rPr>
                            <a:t>P</a:t>
                          </a:r>
                          <a:r>
                            <a:rPr lang="es-ES" sz="1400" b="0" i="0" baseline="0" dirty="0" smtClean="0">
                              <a:solidFill>
                                <a:schemeClr val="tx1"/>
                              </a:solidFill>
                            </a:rPr>
                            <a:t> y </a:t>
                          </a:r>
                          <a:r>
                            <a:rPr lang="es-ES" sz="1400" b="0" i="1" baseline="0" dirty="0" smtClean="0">
                              <a:solidFill>
                                <a:schemeClr val="tx1"/>
                              </a:solidFill>
                            </a:rPr>
                            <a:t>R </a:t>
                          </a:r>
                          <a:r>
                            <a:rPr lang="es-ES" sz="1400" b="0" i="0" baseline="0" dirty="0" smtClean="0">
                              <a:solidFill>
                                <a:schemeClr val="tx1"/>
                              </a:solidFill>
                            </a:rPr>
                            <a:t>el valor del factor de corrección  </a:t>
                          </a:r>
                          <a:r>
                            <a:rPr lang="es-ES" sz="1400" b="0" i="1" baseline="0" dirty="0" smtClean="0">
                              <a:solidFill>
                                <a:schemeClr val="tx1"/>
                              </a:solidFill>
                            </a:rPr>
                            <a:t>F = 0,98</a:t>
                          </a:r>
                        </a:p>
                        <a:p>
                          <a:endParaRPr lang="es-ES" sz="1400" b="0" i="1" baseline="0" dirty="0" smtClean="0">
                            <a:solidFill>
                              <a:schemeClr val="tx1"/>
                            </a:solidFill>
                          </a:endParaRPr>
                        </a:p>
                        <a:p>
                          <a:endParaRPr lang="es-ES" sz="1400" b="0" i="1" baseline="0" dirty="0" smtClean="0">
                            <a:solidFill>
                              <a:schemeClr val="tx1"/>
                            </a:solidFill>
                          </a:endParaRPr>
                        </a:p>
                        <a:p>
                          <a:pPr algn="just"/>
                          <a:endParaRPr lang="es-ES" sz="1400" b="0" i="1" baseline="0" dirty="0" smtClean="0">
                            <a:solidFill>
                              <a:schemeClr val="tx1"/>
                            </a:solidFill>
                          </a:endParaRPr>
                        </a:p>
                        <a:p>
                          <a:pPr algn="just"/>
                          <a:r>
                            <a:rPr lang="es-EC" sz="1400" b="0" kern="1200" dirty="0" smtClean="0">
                              <a:solidFill>
                                <a:schemeClr val="tx1"/>
                              </a:solidFill>
                              <a:effectLst/>
                              <a:latin typeface="+mn-lt"/>
                              <a:ea typeface="+mn-ea"/>
                              <a:cs typeface="+mn-cs"/>
                            </a:rPr>
                            <a:t>La determinación del diámetro de los tubos se hace en base al Anexo 12, para este caso se han seleccionado tubos de cobre.</a:t>
                          </a:r>
                        </a:p>
                        <a:p>
                          <a:pPr algn="just"/>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𝑖</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0127</m:t>
                              </m:r>
                              <m:r>
                                <a:rPr lang="es-EC" sz="1400" b="1" i="1" kern="1200">
                                  <a:solidFill>
                                    <a:schemeClr val="tx1"/>
                                  </a:solidFill>
                                  <a:effectLst/>
                                  <a:latin typeface="Cambria Math" panose="02040503050406030204" pitchFamily="18" charset="0"/>
                                  <a:ea typeface="+mn-ea"/>
                                  <a:cs typeface="+mn-cs"/>
                                </a:rPr>
                                <m:t>𝑚</m:t>
                              </m:r>
                              <m:r>
                                <a:rPr lang="es-ES" sz="1400" b="0" i="0" kern="1200" smtClean="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diámetro</a:t>
                          </a:r>
                          <a:r>
                            <a:rPr lang="es-ES" sz="1400" b="0" kern="1200" baseline="0" dirty="0" smtClean="0">
                              <a:solidFill>
                                <a:schemeClr val="tx1"/>
                              </a:solidFill>
                              <a:effectLst/>
                              <a:latin typeface="+mn-lt"/>
                              <a:ea typeface="+mn-ea"/>
                              <a:cs typeface="+mn-cs"/>
                            </a:rPr>
                            <a:t> interno</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𝑑</m:t>
                                  </m:r>
                                </m:e>
                                <m:sub>
                                  <m:r>
                                    <a:rPr lang="es-EC" sz="1400" b="0" i="1" kern="1200">
                                      <a:solidFill>
                                        <a:schemeClr val="tx1"/>
                                      </a:solidFill>
                                      <a:effectLst/>
                                      <a:latin typeface="Cambria Math" panose="02040503050406030204" pitchFamily="18" charset="0"/>
                                      <a:ea typeface="+mn-ea"/>
                                      <a:cs typeface="+mn-cs"/>
                                    </a:rPr>
                                    <m:t>𝑒</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0</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01587</m:t>
                              </m:r>
                              <m:r>
                                <a:rPr lang="es-EC" sz="1400" b="0" i="1" kern="1200">
                                  <a:solidFill>
                                    <a:schemeClr val="tx1"/>
                                  </a:solidFill>
                                  <a:effectLst/>
                                  <a:latin typeface="Cambria Math" panose="02040503050406030204" pitchFamily="18" charset="0"/>
                                  <a:ea typeface="+mn-ea"/>
                                  <a:cs typeface="+mn-cs"/>
                                </a:rPr>
                                <m:t>𝑚</m:t>
                              </m:r>
                              <m:r>
                                <a:rPr lang="es-ES" sz="1400" b="0" i="1" kern="1200" smtClean="0">
                                  <a:solidFill>
                                    <a:schemeClr val="tx1"/>
                                  </a:solidFill>
                                  <a:effectLst/>
                                  <a:latin typeface="Cambria Math" panose="02040503050406030204" pitchFamily="18" charset="0"/>
                                  <a:ea typeface="+mn-ea"/>
                                  <a:cs typeface="+mn-cs"/>
                                </a:rPr>
                                <m:t>;</m:t>
                              </m:r>
                            </m:oMath>
                          </a14:m>
                          <a:r>
                            <a:rPr lang="es-ES" sz="1400" b="0" kern="1200" dirty="0" smtClean="0">
                              <a:solidFill>
                                <a:schemeClr val="tx1"/>
                              </a:solidFill>
                              <a:effectLst/>
                              <a:latin typeface="+mn-lt"/>
                              <a:ea typeface="+mn-ea"/>
                              <a:cs typeface="+mn-cs"/>
                            </a:rPr>
                            <a:t> diámetro externo</a:t>
                          </a:r>
                          <a:endParaRPr lang="es-ES" sz="1400" b="0" kern="1200" dirty="0">
                            <a:solidFill>
                              <a:schemeClr val="tx1"/>
                            </a:solidFill>
                            <a:effectLst/>
                            <a:latin typeface="+mn-lt"/>
                            <a:ea typeface="+mn-ea"/>
                            <a:cs typeface="+mn-cs"/>
                          </a:endParaRPr>
                        </a:p>
                        <a:p>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𝑒</m:t>
                                  </m:r>
                                </m:e>
                                <m:sub>
                                  <m:r>
                                    <a:rPr lang="es-EC" sz="1400" b="0" i="1" kern="1200">
                                      <a:solidFill>
                                        <a:schemeClr val="tx1"/>
                                      </a:solidFill>
                                      <a:effectLst/>
                                      <a:latin typeface="Cambria Math" panose="02040503050406030204" pitchFamily="18" charset="0"/>
                                      <a:ea typeface="+mn-ea"/>
                                      <a:cs typeface="+mn-cs"/>
                                    </a:rPr>
                                    <m:t>𝑡</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0</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00124</m:t>
                              </m:r>
                              <m:r>
                                <a:rPr lang="es-EC" sz="1400" b="0" i="1" kern="1200">
                                  <a:solidFill>
                                    <a:schemeClr val="tx1"/>
                                  </a:solidFill>
                                  <a:effectLst/>
                                  <a:latin typeface="Cambria Math" panose="02040503050406030204" pitchFamily="18" charset="0"/>
                                  <a:ea typeface="+mn-ea"/>
                                  <a:cs typeface="+mn-cs"/>
                                </a:rPr>
                                <m:t>𝑚</m:t>
                              </m:r>
                              <m:r>
                                <a:rPr lang="es-ES" sz="1400" b="0" i="1" kern="1200" smtClean="0">
                                  <a:solidFill>
                                    <a:schemeClr val="tx1"/>
                                  </a:solidFill>
                                  <a:effectLst/>
                                  <a:latin typeface="Cambria Math" panose="02040503050406030204" pitchFamily="18" charset="0"/>
                                  <a:ea typeface="+mn-ea"/>
                                  <a:cs typeface="+mn-cs"/>
                                </a:rPr>
                                <m:t>;</m:t>
                              </m:r>
                            </m:oMath>
                          </a14:m>
                          <a:r>
                            <a:rPr lang="es-ES" sz="1400" b="0" kern="1200" dirty="0" smtClean="0">
                              <a:solidFill>
                                <a:schemeClr val="tx1"/>
                              </a:solidFill>
                              <a:effectLst/>
                              <a:latin typeface="+mn-lt"/>
                              <a:ea typeface="+mn-ea"/>
                              <a:cs typeface="+mn-cs"/>
                            </a:rPr>
                            <a:t> espesor</a:t>
                          </a:r>
                          <a:r>
                            <a:rPr lang="es-ES" sz="1400" b="0" kern="1200" baseline="0" dirty="0" smtClean="0">
                              <a:solidFill>
                                <a:schemeClr val="tx1"/>
                              </a:solidFill>
                              <a:effectLst/>
                              <a:latin typeface="+mn-lt"/>
                              <a:ea typeface="+mn-ea"/>
                              <a:cs typeface="+mn-cs"/>
                            </a:rPr>
                            <a:t> del tubo</a:t>
                          </a:r>
                          <a:endParaRPr lang="es-ES" sz="1400" b="0" kern="1200" dirty="0">
                            <a:solidFill>
                              <a:schemeClr val="tx1"/>
                            </a:solidFill>
                            <a:effectLst/>
                            <a:latin typeface="+mn-lt"/>
                            <a:ea typeface="+mn-ea"/>
                            <a:cs typeface="+mn-cs"/>
                          </a:endParaRPr>
                        </a:p>
                        <a:p>
                          <a:pPr algn="just"/>
                          <a:endParaRPr lang="es-EC" sz="1400" b="0" kern="120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493645688"/>
                  </p:ext>
                </p:extLst>
              </p:nvPr>
            </p:nvGraphicFramePr>
            <p:xfrm>
              <a:off x="403618" y="591542"/>
              <a:ext cx="8530583" cy="5933802"/>
            </p:xfrm>
            <a:graphic>
              <a:graphicData uri="http://schemas.openxmlformats.org/drawingml/2006/table">
                <a:tbl>
                  <a:tblPr firstRow="1" bandRow="1">
                    <a:tableStyleId>{5C22544A-7EE6-4342-B048-85BDC9FD1C3A}</a:tableStyleId>
                  </a:tblPr>
                  <a:tblGrid>
                    <a:gridCol w="4213073"/>
                    <a:gridCol w="4317510"/>
                  </a:tblGrid>
                  <a:tr h="5933802">
                    <a:tc>
                      <a:txBody>
                        <a:bodyPr/>
                        <a:lstStyle/>
                        <a:p>
                          <a:endParaRPr lang="es-ES"/>
                        </a:p>
                      </a:txBody>
                      <a:tcPr>
                        <a:blipFill rotWithShape="0">
                          <a:blip r:embed="rId2"/>
                          <a:stretch>
                            <a:fillRect l="-145" t="-205" r="-103184" b="-411"/>
                          </a:stretch>
                        </a:blipFill>
                      </a:tcPr>
                    </a:tc>
                    <a:tc>
                      <a:txBody>
                        <a:bodyPr/>
                        <a:lstStyle/>
                        <a:p>
                          <a:endParaRPr lang="es-ES"/>
                        </a:p>
                      </a:txBody>
                      <a:tcPr>
                        <a:blipFill rotWithShape="0">
                          <a:blip r:embed="rId2"/>
                          <a:stretch>
                            <a:fillRect l="-97602" t="-205" r="-564" b="-411"/>
                          </a:stretch>
                        </a:blipFill>
                      </a:tcPr>
                    </a:tc>
                  </a:tr>
                </a:tbl>
              </a:graphicData>
            </a:graphic>
          </p:graphicFrame>
        </mc:Fallback>
      </mc:AlternateContent>
      <p:grpSp>
        <p:nvGrpSpPr>
          <p:cNvPr id="3" name="Grupo 2"/>
          <p:cNvGrpSpPr/>
          <p:nvPr/>
        </p:nvGrpSpPr>
        <p:grpSpPr>
          <a:xfrm>
            <a:off x="467544" y="1844824"/>
            <a:ext cx="2088232" cy="447528"/>
            <a:chOff x="152099" y="0"/>
            <a:chExt cx="1823864" cy="447528"/>
          </a:xfrm>
        </p:grpSpPr>
        <p:sp>
          <p:nvSpPr>
            <p:cNvPr id="4" name="Rectángulo 3"/>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5" name="Rectángulo 4"/>
                <p:cNvSpPr/>
                <p:nvPr/>
              </p:nvSpPr>
              <p:spPr>
                <a:xfrm>
                  <a:off x="152099" y="0"/>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bg1"/>
                      </a:solidFill>
                    </a:rPr>
                    <a:t>Factor de corrección </a:t>
                  </a:r>
                  <a14:m>
                    <m:oMath xmlns:m="http://schemas.openxmlformats.org/officeDocument/2006/math">
                      <m:r>
                        <a:rPr lang="es-ES" sz="1400" b="0" i="1" kern="1200" smtClean="0">
                          <a:solidFill>
                            <a:schemeClr val="bg1"/>
                          </a:solidFill>
                          <a:latin typeface="Cambria Math" panose="02040503050406030204" pitchFamily="18" charset="0"/>
                        </a:rPr>
                        <m:t>𝐹</m:t>
                      </m:r>
                    </m:oMath>
                  </a14:m>
                  <a:endParaRPr lang="es-ES" sz="1400" kern="1200" dirty="0">
                    <a:solidFill>
                      <a:schemeClr val="bg1"/>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152099" y="0"/>
                  <a:ext cx="1823864" cy="447528"/>
                </a:xfrm>
                <a:prstGeom prst="rect">
                  <a:avLst/>
                </a:prstGeom>
                <a:blipFill rotWithShape="0">
                  <a:blip r:embed="rId3"/>
                  <a:stretch>
                    <a:fillRect/>
                  </a:stretch>
                </a:blipFill>
              </p:spPr>
              <p:txBody>
                <a:bodyPr/>
                <a:lstStyle/>
                <a:p>
                  <a:r>
                    <a:rPr lang="es-ES">
                      <a:noFill/>
                    </a:rPr>
                    <a:t> </a:t>
                  </a:r>
                </a:p>
              </p:txBody>
            </p:sp>
          </mc:Fallback>
        </mc:AlternateContent>
      </p:grpSp>
      <p:pic>
        <p:nvPicPr>
          <p:cNvPr id="6" name="Imagen 5"/>
          <p:cNvPicPr/>
          <p:nvPr/>
        </p:nvPicPr>
        <p:blipFill>
          <a:blip r:embed="rId4"/>
          <a:stretch>
            <a:fillRect/>
          </a:stretch>
        </p:blipFill>
        <p:spPr>
          <a:xfrm>
            <a:off x="467544" y="3356992"/>
            <a:ext cx="4104456" cy="2520280"/>
          </a:xfrm>
          <a:prstGeom prst="rect">
            <a:avLst/>
          </a:prstGeom>
        </p:spPr>
      </p:pic>
      <p:grpSp>
        <p:nvGrpSpPr>
          <p:cNvPr id="7" name="Grupo 6"/>
          <p:cNvGrpSpPr/>
          <p:nvPr/>
        </p:nvGrpSpPr>
        <p:grpSpPr>
          <a:xfrm>
            <a:off x="4716016" y="4293096"/>
            <a:ext cx="2664296" cy="447528"/>
            <a:chOff x="152099" y="0"/>
            <a:chExt cx="1823864" cy="447528"/>
          </a:xfrm>
        </p:grpSpPr>
        <p:sp>
          <p:nvSpPr>
            <p:cNvPr id="8" name="Rectángulo 7"/>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ángulo 8"/>
            <p:cNvSpPr/>
            <p:nvPr/>
          </p:nvSpPr>
          <p:spPr>
            <a:xfrm>
              <a:off x="152099" y="0"/>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bg1"/>
                  </a:solidFill>
                </a:rPr>
                <a:t>Selección del diámetro del tubo</a:t>
              </a:r>
              <a:endParaRPr lang="es-ES" sz="1400" kern="1200" dirty="0">
                <a:solidFill>
                  <a:schemeClr val="bg1"/>
                </a:solidFill>
              </a:endParaRPr>
            </a:p>
          </p:txBody>
        </p:sp>
      </p:grpSp>
      <mc:AlternateContent xmlns:mc="http://schemas.openxmlformats.org/markup-compatibility/2006" xmlns:a14="http://schemas.microsoft.com/office/drawing/2010/main">
        <mc:Choice Requires="a14">
          <p:sp>
            <p:nvSpPr>
              <p:cNvPr id="10" name="Rectángulo 9"/>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5"/>
                <a:stretch>
                  <a:fillRect t="-3093" b="-11340"/>
                </a:stretch>
              </a:blipFill>
            </p:spPr>
            <p:txBody>
              <a:bodyPr/>
              <a:lstStyle/>
              <a:p>
                <a:r>
                  <a:rPr lang="es-ES">
                    <a:noFill/>
                  </a:rPr>
                  <a:t> </a:t>
                </a:r>
              </a:p>
            </p:txBody>
          </p:sp>
        </mc:Fallback>
      </mc:AlternateContent>
      <p:sp>
        <p:nvSpPr>
          <p:cNvPr id="11" name="18 Marcador de pie de página"/>
          <p:cNvSpPr txBox="1">
            <a:spLocks/>
          </p:cNvSpPr>
          <p:nvPr/>
        </p:nvSpPr>
        <p:spPr>
          <a:xfrm>
            <a:off x="179512" y="6509976"/>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4125342226"/>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03618" y="591542"/>
              <a:ext cx="8530583" cy="5285730"/>
            </p:xfrm>
            <a:graphic>
              <a:graphicData uri="http://schemas.openxmlformats.org/drawingml/2006/table">
                <a:tbl>
                  <a:tblPr firstRow="1" bandRow="1">
                    <a:tableStyleId>{5C22544A-7EE6-4342-B048-85BDC9FD1C3A}</a:tableStyleId>
                  </a:tblPr>
                  <a:tblGrid>
                    <a:gridCol w="4213073"/>
                    <a:gridCol w="4317510"/>
                  </a:tblGrid>
                  <a:tr h="5285730">
                    <a:tc>
                      <a:txBody>
                        <a:bodyPr/>
                        <a:lstStyle/>
                        <a:p>
                          <a:pPr algn="just"/>
                          <a:endParaRPr lang="es-ES" sz="1400" b="1" i="1" kern="1200" dirty="0" smtClean="0">
                            <a:solidFill>
                              <a:schemeClr val="tx1"/>
                            </a:solidFill>
                            <a:effectLst/>
                            <a:latin typeface="+mn-lt"/>
                            <a:ea typeface="+mn-ea"/>
                            <a:cs typeface="+mn-cs"/>
                          </a:endParaRPr>
                        </a:p>
                        <a:p>
                          <a:pPr algn="just"/>
                          <a:endParaRPr lang="es-ES" sz="1400" b="1" i="1" kern="1200" dirty="0" smtClean="0">
                            <a:solidFill>
                              <a:schemeClr val="tx1"/>
                            </a:solidFill>
                            <a:effectLst/>
                            <a:latin typeface="+mn-lt"/>
                            <a:ea typeface="+mn-ea"/>
                            <a:cs typeface="+mn-cs"/>
                          </a:endParaRPr>
                        </a:p>
                        <a:p>
                          <a:pPr algn="just"/>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𝜋</m:t>
                                </m:r>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𝑙</m:t>
                                    </m:r>
                                  </m:e>
                                  <m:sub>
                                    <m:r>
                                      <a:rPr lang="es-EC" sz="1400" b="1" i="1" kern="1200">
                                        <a:solidFill>
                                          <a:schemeClr val="tx1"/>
                                        </a:solidFill>
                                        <a:effectLst/>
                                        <a:latin typeface="Cambria Math" panose="02040503050406030204" pitchFamily="18" charset="0"/>
                                        <a:ea typeface="+mn-ea"/>
                                        <a:cs typeface="+mn-cs"/>
                                      </a:rPr>
                                      <m:t>𝑡</m:t>
                                    </m:r>
                                  </m:sub>
                                </m:sSub>
                              </m:oMath>
                            </m:oMathPara>
                          </a14:m>
                          <a:endParaRPr lang="es-ES" sz="1400" b="1" i="1" kern="1200" dirty="0" smtClean="0">
                            <a:solidFill>
                              <a:schemeClr val="tx1"/>
                            </a:solidFill>
                            <a:effectLst/>
                            <a:latin typeface="+mn-lt"/>
                            <a:ea typeface="+mn-ea"/>
                            <a:cs typeface="+mn-cs"/>
                          </a:endParaRPr>
                        </a:p>
                        <a:p>
                          <a:endParaRPr lang="es-EC" sz="1400" b="1" kern="1200" dirty="0" smtClean="0">
                            <a:solidFill>
                              <a:schemeClr val="tx1"/>
                            </a:solidFill>
                            <a:effectLst/>
                            <a:latin typeface="+mn-lt"/>
                            <a:ea typeface="+mn-ea"/>
                            <a:cs typeface="+mn-cs"/>
                          </a:endParaRPr>
                        </a:p>
                        <a:p>
                          <a:r>
                            <a:rPr lang="es-EC" sz="1400" b="1" kern="1200" dirty="0">
                              <a:solidFill>
                                <a:schemeClr val="tx1"/>
                              </a:solidFill>
                              <a:effectLst/>
                              <a:latin typeface="+mn-lt"/>
                              <a:ea typeface="+mn-ea"/>
                              <a:cs typeface="+mn-cs"/>
                            </a:rPr>
                            <a:t> </a:t>
                          </a:r>
                          <a14:m>
                            <m:oMath xmlns:m="http://schemas.openxmlformats.org/officeDocument/2006/math">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r>
                                <a:rPr lang="es-EC" sz="1400" b="1" i="1" kern="1200" smtClean="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01587</m:t>
                              </m:r>
                              <m:r>
                                <a:rPr lang="es-EC" sz="1400" b="1" i="1" kern="1200">
                                  <a:solidFill>
                                    <a:schemeClr val="tx1"/>
                                  </a:solidFill>
                                  <a:effectLst/>
                                  <a:latin typeface="Cambria Math" panose="02040503050406030204" pitchFamily="18" charset="0"/>
                                  <a:ea typeface="+mn-ea"/>
                                  <a:cs typeface="+mn-cs"/>
                                </a:rPr>
                                <m:t>𝑚</m:t>
                              </m:r>
                            </m:oMath>
                          </a14:m>
                          <a:endParaRPr lang="es-ES" sz="1400" b="1" kern="1200" dirty="0">
                            <a:solidFill>
                              <a:schemeClr val="tx1"/>
                            </a:solidFill>
                            <a:effectLst/>
                            <a:latin typeface="+mn-lt"/>
                            <a:ea typeface="+mn-ea"/>
                            <a:cs typeface="+mn-cs"/>
                          </a:endParaRPr>
                        </a:p>
                        <a:p>
                          <a:r>
                            <a:rPr lang="es-EC" sz="1400" b="1" kern="1200" dirty="0">
                              <a:solidFill>
                                <a:schemeClr val="tx1"/>
                              </a:solidFill>
                              <a:effectLst/>
                              <a:latin typeface="+mn-lt"/>
                              <a:ea typeface="+mn-ea"/>
                              <a:cs typeface="+mn-cs"/>
                            </a:rPr>
                            <a:t> </a:t>
                          </a:r>
                          <a14:m>
                            <m:oMath xmlns:m="http://schemas.openxmlformats.org/officeDocument/2006/math">
                              <m:sSub>
                                <m:sSubPr>
                                  <m:ctrlPr>
                                    <a:rPr lang="es-ES" sz="1400" b="0" i="1" kern="1200">
                                      <a:solidFill>
                                        <a:schemeClr val="tx1"/>
                                      </a:solidFill>
                                      <a:effectLst/>
                                      <a:latin typeface="Cambria Math" panose="02040503050406030204" pitchFamily="18" charset="0"/>
                                      <a:ea typeface="+mn-ea"/>
                                      <a:cs typeface="+mn-cs"/>
                                    </a:rPr>
                                  </m:ctrlPr>
                                </m:sSubPr>
                                <m:e>
                                  <m:r>
                                    <a:rPr lang="es-ES" sz="1400" b="0" i="1" kern="1200" smtClean="0">
                                      <a:solidFill>
                                        <a:schemeClr val="tx1"/>
                                      </a:solidFill>
                                      <a:effectLst/>
                                      <a:latin typeface="Cambria Math" panose="02040503050406030204" pitchFamily="18" charset="0"/>
                                      <a:ea typeface="+mn-ea"/>
                                      <a:cs typeface="+mn-cs"/>
                                    </a:rPr>
                                    <m:t>𝑙</m:t>
                                  </m:r>
                                </m:e>
                                <m:sub>
                                  <m:r>
                                    <a:rPr lang="es-EC" sz="1400" b="0" i="1" kern="1200">
                                      <a:solidFill>
                                        <a:schemeClr val="tx1"/>
                                      </a:solidFill>
                                      <a:effectLst/>
                                      <a:latin typeface="Cambria Math" panose="02040503050406030204" pitchFamily="18" charset="0"/>
                                      <a:ea typeface="+mn-ea"/>
                                      <a:cs typeface="+mn-cs"/>
                                    </a:rPr>
                                    <m:t>𝑡</m:t>
                                  </m:r>
                                </m:sub>
                              </m:sSub>
                              <m:r>
                                <a:rPr lang="es-EC" sz="1400" b="0" i="1" kern="120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𝑚</m:t>
                              </m:r>
                              <m:r>
                                <a:rPr lang="es-ES" sz="1400" b="1" i="1" kern="1200" smtClean="0">
                                  <a:solidFill>
                                    <a:schemeClr val="tx1"/>
                                  </a:solidFill>
                                  <a:effectLst/>
                                  <a:latin typeface="Cambria Math" panose="02040503050406030204" pitchFamily="18" charset="0"/>
                                  <a:ea typeface="+mn-ea"/>
                                  <a:cs typeface="+mn-cs"/>
                                </a:rPr>
                                <m:t>; </m:t>
                              </m:r>
                            </m:oMath>
                          </a14:m>
                          <a:r>
                            <a:rPr lang="es-ES" sz="1400" b="0" kern="1200" dirty="0" smtClean="0">
                              <a:solidFill>
                                <a:schemeClr val="tx1"/>
                              </a:solidFill>
                              <a:effectLst/>
                              <a:latin typeface="+mn-lt"/>
                              <a:ea typeface="+mn-ea"/>
                              <a:cs typeface="+mn-cs"/>
                            </a:rPr>
                            <a:t>longitud</a:t>
                          </a:r>
                          <a:r>
                            <a:rPr lang="es-ES" sz="1400" b="0" kern="1200" baseline="0" dirty="0" smtClean="0">
                              <a:solidFill>
                                <a:schemeClr val="tx1"/>
                              </a:solidFill>
                              <a:effectLst/>
                              <a:latin typeface="+mn-lt"/>
                              <a:ea typeface="+mn-ea"/>
                              <a:cs typeface="+mn-cs"/>
                            </a:rPr>
                            <a:t> del tubo</a:t>
                          </a:r>
                          <a:endParaRPr lang="es-ES" sz="1400" b="0" kern="1200" dirty="0">
                            <a:solidFill>
                              <a:schemeClr val="tx1"/>
                            </a:solidFill>
                            <a:effectLst/>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049</m:t>
                                </m:r>
                                <m:r>
                                  <a:rPr lang="es-EC" sz="1400" b="1" i="1" kern="1200">
                                    <a:solidFill>
                                      <a:schemeClr val="tx1"/>
                                    </a:solidFill>
                                    <a:effectLst/>
                                    <a:latin typeface="Cambria Math" panose="02040503050406030204" pitchFamily="18" charset="0"/>
                                    <a:ea typeface="+mn-ea"/>
                                    <a:cs typeface="+mn-cs"/>
                                  </a:rPr>
                                  <m:t> </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mn-lt"/>
                              <a:ea typeface="+mn-ea"/>
                              <a:cs typeface="+mn-cs"/>
                            </a:rPr>
                            <a:t>Número</a:t>
                          </a:r>
                          <a:r>
                            <a:rPr lang="es-ES" sz="1400" b="1" kern="1200" baseline="0" dirty="0" smtClean="0">
                              <a:solidFill>
                                <a:schemeClr val="tx1"/>
                              </a:solidFill>
                              <a:effectLst/>
                              <a:latin typeface="+mn-lt"/>
                              <a:ea typeface="+mn-ea"/>
                              <a:cs typeface="+mn-cs"/>
                            </a:rPr>
                            <a:t> de tubos: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𝑇𝑢𝑏𝑜𝑠</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51</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𝑇𝑢𝑏𝑜𝑠</m:t>
                                </m:r>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400" b="0" kern="1200" dirty="0" smtClean="0">
                              <a:solidFill>
                                <a:schemeClr val="tx1"/>
                              </a:solidFill>
                              <a:effectLst/>
                              <a:latin typeface="+mn-lt"/>
                              <a:ea typeface="+mn-ea"/>
                              <a:cs typeface="+mn-cs"/>
                            </a:rPr>
                            <a:t>Es importante obtener turbulencia ya que la trayectoria del fluido tendrá más contacto con la superficie de los tubos, por lo tanto el aumento de transmisión de calor es favorecido en la disposición escalonada</a:t>
                          </a:r>
                          <a:endParaRPr lang="es-ES" sz="14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txBody>
                      <a:tcPr>
                        <a:solidFill>
                          <a:schemeClr val="bg1"/>
                        </a:solidFill>
                      </a:tcPr>
                    </a:tc>
                    <a:tc>
                      <a:txBody>
                        <a:bodyPr/>
                        <a:lstStyle/>
                        <a:p>
                          <a:endParaRPr lang="es-ES" dirty="0"/>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319259144"/>
                  </p:ext>
                </p:extLst>
              </p:nvPr>
            </p:nvGraphicFramePr>
            <p:xfrm>
              <a:off x="403618" y="591542"/>
              <a:ext cx="8530583" cy="5285730"/>
            </p:xfrm>
            <a:graphic>
              <a:graphicData uri="http://schemas.openxmlformats.org/drawingml/2006/table">
                <a:tbl>
                  <a:tblPr firstRow="1" bandRow="1">
                    <a:tableStyleId>{5C22544A-7EE6-4342-B048-85BDC9FD1C3A}</a:tableStyleId>
                  </a:tblPr>
                  <a:tblGrid>
                    <a:gridCol w="4213073"/>
                    <a:gridCol w="4317510"/>
                  </a:tblGrid>
                  <a:tr h="5285730">
                    <a:tc>
                      <a:txBody>
                        <a:bodyPr/>
                        <a:lstStyle/>
                        <a:p>
                          <a:endParaRPr lang="es-ES"/>
                        </a:p>
                      </a:txBody>
                      <a:tcPr>
                        <a:blipFill rotWithShape="0">
                          <a:blip r:embed="rId2"/>
                          <a:stretch>
                            <a:fillRect l="-145" t="-230" r="-103184" b="-461"/>
                          </a:stretch>
                        </a:blipFill>
                      </a:tcPr>
                    </a:tc>
                    <a:tc>
                      <a:txBody>
                        <a:bodyPr/>
                        <a:lstStyle/>
                        <a:p>
                          <a:endParaRPr lang="es-ES" dirty="0"/>
                        </a:p>
                      </a:txBody>
                      <a:tcPr>
                        <a:solidFill>
                          <a:schemeClr val="bg1"/>
                        </a:solidFill>
                      </a:tcPr>
                    </a:tc>
                  </a:tr>
                </a:tbl>
              </a:graphicData>
            </a:graphic>
          </p:graphicFrame>
        </mc:Fallback>
      </mc:AlternateContent>
      <p:grpSp>
        <p:nvGrpSpPr>
          <p:cNvPr id="7" name="Grupo 6"/>
          <p:cNvGrpSpPr/>
          <p:nvPr/>
        </p:nvGrpSpPr>
        <p:grpSpPr>
          <a:xfrm>
            <a:off x="467544" y="3928087"/>
            <a:ext cx="3744416" cy="327309"/>
            <a:chOff x="0" y="22432"/>
            <a:chExt cx="10327341" cy="431730"/>
          </a:xfrm>
        </p:grpSpPr>
        <p:sp>
          <p:nvSpPr>
            <p:cNvPr id="8" name="Rectángulo redondeado 7"/>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s-ES" sz="1600" b="1" dirty="0" smtClean="0">
                  <a:solidFill>
                    <a:schemeClr val="bg1"/>
                  </a:solidFill>
                </a:rPr>
                <a:t>Arreglo de tubos</a:t>
              </a:r>
              <a:endParaRPr lang="es-ES" sz="1600" b="1" dirty="0">
                <a:solidFill>
                  <a:schemeClr val="bg1"/>
                </a:solidFill>
              </a:endParaRPr>
            </a:p>
          </p:txBody>
        </p:sp>
      </p:grpSp>
      <p:pic>
        <p:nvPicPr>
          <p:cNvPr id="10" name="Imagen 9"/>
          <p:cNvPicPr/>
          <p:nvPr/>
        </p:nvPicPr>
        <p:blipFill rotWithShape="1">
          <a:blip r:embed="rId3">
            <a:extLst>
              <a:ext uri="{28A0092B-C50C-407E-A947-70E740481C1C}">
                <a14:useLocalDpi xmlns:a14="http://schemas.microsoft.com/office/drawing/2010/main" val="0"/>
              </a:ext>
            </a:extLst>
          </a:blip>
          <a:srcRect l="36689" t="21334" r="33149" b="12780"/>
          <a:stretch/>
        </p:blipFill>
        <p:spPr bwMode="auto">
          <a:xfrm>
            <a:off x="5488971" y="847818"/>
            <a:ext cx="2952328" cy="2678430"/>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5589004" y="4218681"/>
            <a:ext cx="2514352" cy="1640704"/>
          </a:xfrm>
          <a:prstGeom prst="rect">
            <a:avLst/>
          </a:prstGeom>
        </p:spPr>
      </p:pic>
      <p:grpSp>
        <p:nvGrpSpPr>
          <p:cNvPr id="12" name="Grupo 11"/>
          <p:cNvGrpSpPr/>
          <p:nvPr/>
        </p:nvGrpSpPr>
        <p:grpSpPr>
          <a:xfrm>
            <a:off x="4812569" y="3644214"/>
            <a:ext cx="3600400" cy="565494"/>
            <a:chOff x="152099" y="0"/>
            <a:chExt cx="1823864" cy="565494"/>
          </a:xfrm>
        </p:grpSpPr>
        <p:sp>
          <p:nvSpPr>
            <p:cNvPr id="13" name="Rectángulo 12"/>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ángulo 13"/>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a:solidFill>
                    <a:schemeClr val="bg1"/>
                  </a:solidFill>
                </a:rPr>
                <a:t>Distancia longitudinal y transversal entre tubos</a:t>
              </a:r>
            </a:p>
            <a:p>
              <a:pPr lvl="0" algn="ctr" defTabSz="622300">
                <a:lnSpc>
                  <a:spcPct val="90000"/>
                </a:lnSpc>
                <a:spcBef>
                  <a:spcPct val="0"/>
                </a:spcBef>
                <a:spcAft>
                  <a:spcPct val="35000"/>
                </a:spcAft>
              </a:pPr>
              <a:endParaRPr lang="es-ES" sz="1400" kern="1200" dirty="0">
                <a:solidFill>
                  <a:schemeClr val="bg1"/>
                </a:solidFill>
              </a:endParaRPr>
            </a:p>
          </p:txBody>
        </p:sp>
      </p:grpSp>
      <mc:AlternateContent xmlns:mc="http://schemas.openxmlformats.org/markup-compatibility/2006" xmlns:a14="http://schemas.microsoft.com/office/drawing/2010/main">
        <mc:Choice Requires="a14">
          <p:sp>
            <p:nvSpPr>
              <p:cNvPr id="15" name="Rectángulo 14"/>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5" name="Rectángulo 14"/>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5"/>
                <a:stretch>
                  <a:fillRect t="-3093" b="-11340"/>
                </a:stretch>
              </a:blipFill>
            </p:spPr>
            <p:txBody>
              <a:bodyPr/>
              <a:lstStyle/>
              <a:p>
                <a:r>
                  <a:rPr lang="es-ES">
                    <a:noFill/>
                  </a:rPr>
                  <a:t> </a:t>
                </a:r>
              </a:p>
            </p:txBody>
          </p:sp>
        </mc:Fallback>
      </mc:AlternateContent>
      <p:sp>
        <p:nvSpPr>
          <p:cNvPr id="1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7" name="Imagen 16"/>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981535241"/>
      </p:ext>
    </p:extLst>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323528" y="476672"/>
              <a:ext cx="8530583" cy="5256584"/>
            </p:xfrm>
            <a:graphic>
              <a:graphicData uri="http://schemas.openxmlformats.org/drawingml/2006/table">
                <a:tbl>
                  <a:tblPr firstRow="1" bandRow="1">
                    <a:tableStyleId>{5C22544A-7EE6-4342-B048-85BDC9FD1C3A}</a:tableStyleId>
                  </a:tblPr>
                  <a:tblGrid>
                    <a:gridCol w="4213073"/>
                    <a:gridCol w="4317510"/>
                  </a:tblGrid>
                  <a:tr h="5256584">
                    <a:tc>
                      <a:txBody>
                        <a:bodyPr/>
                        <a:lstStyle/>
                        <a:p>
                          <a:pPr algn="just"/>
                          <a:r>
                            <a:rPr lang="es-ES" sz="1400" b="0" dirty="0" smtClean="0">
                              <a:solidFill>
                                <a:schemeClr val="tx1"/>
                              </a:solidFill>
                            </a:rPr>
                            <a:t>Para</a:t>
                          </a:r>
                          <a:r>
                            <a:rPr lang="es-ES" sz="1400" b="0" baseline="0" dirty="0" smtClean="0">
                              <a:solidFill>
                                <a:schemeClr val="tx1"/>
                              </a:solidFill>
                            </a:rPr>
                            <a:t> determinar la distancia transversal </a:t>
                          </a: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C" sz="1400" b="0" i="1" kern="1200">
                                      <a:solidFill>
                                        <a:schemeClr val="tx1"/>
                                      </a:solidFill>
                                      <a:effectLst/>
                                      <a:latin typeface="Cambria Math" panose="02040503050406030204" pitchFamily="18" charset="0"/>
                                      <a:ea typeface="+mn-ea"/>
                                      <a:cs typeface="+mn-cs"/>
                                    </a:rPr>
                                    <m:t>𝑇</m:t>
                                  </m:r>
                                </m:sub>
                              </m:sSub>
                            </m:oMath>
                          </a14:m>
                          <a:r>
                            <a:rPr lang="es-ES" sz="1400" b="0" baseline="0" dirty="0" smtClean="0">
                              <a:solidFill>
                                <a:schemeClr val="tx1"/>
                              </a:solidFill>
                            </a:rPr>
                            <a:t> y longitudinal </a:t>
                          </a: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S" sz="1400" b="0" i="1" kern="1200" smtClean="0">
                                      <a:solidFill>
                                        <a:schemeClr val="tx1"/>
                                      </a:solidFill>
                                      <a:effectLst/>
                                      <a:latin typeface="Cambria Math" panose="02040503050406030204" pitchFamily="18" charset="0"/>
                                      <a:ea typeface="+mn-ea"/>
                                      <a:cs typeface="+mn-cs"/>
                                    </a:rPr>
                                    <m:t>𝐿</m:t>
                                  </m:r>
                                </m:sub>
                              </m:sSub>
                            </m:oMath>
                          </a14:m>
                          <a:r>
                            <a:rPr lang="es-ES" sz="1400" b="0" baseline="0" dirty="0" smtClean="0">
                              <a:solidFill>
                                <a:schemeClr val="tx1"/>
                              </a:solidFill>
                            </a:rPr>
                            <a:t> entre tubos, </a:t>
                          </a:r>
                          <a:r>
                            <a:rPr lang="es-ES" sz="1400" b="0" dirty="0" smtClean="0">
                              <a:solidFill>
                                <a:schemeClr val="tx1"/>
                              </a:solidFill>
                            </a:rPr>
                            <a:t>se utiliza las </a:t>
                          </a:r>
                          <a:r>
                            <a:rPr lang="es-ES" sz="1400" b="0" dirty="0" err="1" smtClean="0">
                              <a:solidFill>
                                <a:schemeClr val="tx1"/>
                              </a:solidFill>
                            </a:rPr>
                            <a:t>relaciónes</a:t>
                          </a:r>
                          <a:r>
                            <a:rPr lang="es-ES" sz="1400" b="0" baseline="0" dirty="0" smtClean="0">
                              <a:solidFill>
                                <a:schemeClr val="tx1"/>
                              </a:solidFill>
                            </a:rPr>
                            <a:t> </a:t>
                          </a:r>
                          <a:r>
                            <a:rPr lang="es-ES" sz="1400" b="0" i="1" kern="1200" dirty="0" smtClean="0">
                              <a:solidFill>
                                <a:schemeClr val="tx1"/>
                              </a:solidFill>
                              <a:effectLst/>
                              <a:latin typeface="+mn-lt"/>
                              <a:ea typeface="+mn-ea"/>
                              <a:cs typeface="+mn-cs"/>
                            </a:rPr>
                            <a:t>S</a:t>
                          </a:r>
                          <a:r>
                            <a:rPr lang="es-ES" sz="1400" b="0" i="1" kern="1200" baseline="-25000" dirty="0" smtClean="0">
                              <a:solidFill>
                                <a:schemeClr val="tx1"/>
                              </a:solidFill>
                              <a:effectLst/>
                              <a:latin typeface="+mn-lt"/>
                              <a:ea typeface="+mn-ea"/>
                              <a:cs typeface="+mn-cs"/>
                            </a:rPr>
                            <a:t>T </a:t>
                          </a:r>
                          <a:r>
                            <a:rPr lang="es-ES" sz="1400" b="0" i="1" kern="1200" dirty="0" smtClean="0">
                              <a:solidFill>
                                <a:schemeClr val="tx1"/>
                              </a:solidFill>
                              <a:effectLst/>
                              <a:latin typeface="+mn-lt"/>
                              <a:ea typeface="+mn-ea"/>
                              <a:cs typeface="+mn-cs"/>
                            </a:rPr>
                            <a:t>/ d</a:t>
                          </a:r>
                          <a:r>
                            <a:rPr lang="es-ES" sz="1400" b="0" i="1" kern="1200" baseline="-25000" dirty="0" smtClean="0">
                              <a:solidFill>
                                <a:schemeClr val="tx1"/>
                              </a:solidFill>
                              <a:effectLst/>
                              <a:latin typeface="+mn-lt"/>
                              <a:ea typeface="+mn-ea"/>
                              <a:cs typeface="+mn-cs"/>
                            </a:rPr>
                            <a:t>e   </a:t>
                          </a:r>
                          <a:r>
                            <a:rPr lang="es-ES" sz="1400" b="0" dirty="0" smtClean="0">
                              <a:solidFill>
                                <a:schemeClr val="tx1"/>
                              </a:solidFill>
                            </a:rPr>
                            <a:t>y </a:t>
                          </a:r>
                          <a:r>
                            <a:rPr lang="es-ES" sz="1400" b="0" i="1" kern="1200" dirty="0" smtClean="0">
                              <a:solidFill>
                                <a:schemeClr val="tx1"/>
                              </a:solidFill>
                              <a:effectLst/>
                              <a:latin typeface="+mn-lt"/>
                              <a:ea typeface="+mn-ea"/>
                              <a:cs typeface="+mn-cs"/>
                            </a:rPr>
                            <a:t>S</a:t>
                          </a:r>
                          <a:r>
                            <a:rPr lang="es-ES" sz="1400" b="0" i="1" kern="1200" baseline="-25000" dirty="0" smtClean="0">
                              <a:solidFill>
                                <a:schemeClr val="tx1"/>
                              </a:solidFill>
                              <a:effectLst/>
                              <a:latin typeface="+mn-lt"/>
                              <a:ea typeface="+mn-ea"/>
                              <a:cs typeface="+mn-cs"/>
                            </a:rPr>
                            <a:t>L </a:t>
                          </a:r>
                          <a:r>
                            <a:rPr lang="es-ES" sz="1400" b="0" i="1" kern="1200" dirty="0" smtClean="0">
                              <a:solidFill>
                                <a:schemeClr val="tx1"/>
                              </a:solidFill>
                              <a:effectLst/>
                              <a:latin typeface="+mn-lt"/>
                              <a:ea typeface="+mn-ea"/>
                              <a:cs typeface="+mn-cs"/>
                            </a:rPr>
                            <a:t>/ d</a:t>
                          </a:r>
                          <a:r>
                            <a:rPr lang="es-ES" sz="1400" b="0" i="1" kern="1200" baseline="-25000" dirty="0" smtClean="0">
                              <a:solidFill>
                                <a:schemeClr val="tx1"/>
                              </a:solidFill>
                              <a:effectLst/>
                              <a:latin typeface="+mn-lt"/>
                              <a:ea typeface="+mn-ea"/>
                              <a:cs typeface="+mn-cs"/>
                            </a:rPr>
                            <a:t>e </a:t>
                          </a:r>
                          <a:r>
                            <a:rPr lang="es-ES" sz="1400" b="0" dirty="0" smtClean="0">
                              <a:solidFill>
                                <a:schemeClr val="tx1"/>
                              </a:solidFill>
                            </a:rPr>
                            <a:t>respectivamente del</a:t>
                          </a:r>
                          <a:r>
                            <a:rPr lang="es-ES" sz="1400" b="0" baseline="0" dirty="0" smtClean="0">
                              <a:solidFill>
                                <a:schemeClr val="tx1"/>
                              </a:solidFill>
                            </a:rPr>
                            <a:t> A</a:t>
                          </a:r>
                          <a:r>
                            <a:rPr lang="es-ES" sz="1400" b="0" dirty="0" smtClean="0">
                              <a:solidFill>
                                <a:schemeClr val="tx1"/>
                              </a:solidFill>
                            </a:rPr>
                            <a:t>NEXO 27.</a:t>
                          </a:r>
                        </a:p>
                        <a:p>
                          <a:endParaRPr lang="es-ES" sz="1400" b="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𝑆</m:t>
                                    </m:r>
                                  </m:e>
                                  <m:sub>
                                    <m:r>
                                      <a:rPr lang="es-EC" sz="1400" b="1" i="1" kern="1200">
                                        <a:solidFill>
                                          <a:schemeClr val="tx1"/>
                                        </a:solidFill>
                                        <a:effectLst/>
                                        <a:latin typeface="Cambria Math" panose="02040503050406030204" pitchFamily="18" charset="0"/>
                                        <a:ea typeface="+mn-ea"/>
                                        <a:cs typeface="+mn-cs"/>
                                      </a:rPr>
                                      <m:t>𝑇</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030</m:t>
                                </m:r>
                                <m:r>
                                  <a:rPr lang="es-EC" sz="1400" b="1" i="1" kern="1200" smtClean="0">
                                    <a:solidFill>
                                      <a:schemeClr val="tx1"/>
                                    </a:solidFill>
                                    <a:effectLst/>
                                    <a:latin typeface="Cambria Math" panose="02040503050406030204" pitchFamily="18" charset="0"/>
                                    <a:ea typeface="+mn-ea"/>
                                    <a:cs typeface="+mn-cs"/>
                                  </a:rPr>
                                  <m:t>𝑚</m:t>
                                </m:r>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S" sz="1400" b="0" i="1" kern="1200" smtClean="0">
                                        <a:solidFill>
                                          <a:schemeClr val="tx1"/>
                                        </a:solidFill>
                                        <a:effectLst/>
                                        <a:latin typeface="Cambria Math" panose="02040503050406030204" pitchFamily="18" charset="0"/>
                                        <a:ea typeface="+mn-ea"/>
                                        <a:cs typeface="+mn-cs"/>
                                      </a:rPr>
                                      <m:t>𝐿</m:t>
                                    </m:r>
                                  </m:sub>
                                </m:sSub>
                                <m:r>
                                  <a:rPr lang="es-ES" sz="1400" b="0" i="1" kern="1200" smtClean="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0</m:t>
                                </m:r>
                                <m:r>
                                  <a:rPr lang="es-ES" sz="1400" b="0" i="0" kern="1200" smtClean="0">
                                    <a:solidFill>
                                      <a:schemeClr val="tx1"/>
                                    </a:solidFill>
                                    <a:effectLst/>
                                    <a:latin typeface="Cambria Math" panose="02040503050406030204" pitchFamily="18" charset="0"/>
                                    <a:ea typeface="+mn-ea"/>
                                    <a:cs typeface="+mn-cs"/>
                                  </a:rPr>
                                  <m:t>,</m:t>
                                </m:r>
                                <m:r>
                                  <a:rPr lang="es-ES" sz="1400" b="0" i="0" kern="1200" smtClean="0">
                                    <a:solidFill>
                                      <a:schemeClr val="tx1"/>
                                    </a:solidFill>
                                    <a:effectLst/>
                                    <a:latin typeface="Cambria Math" panose="02040503050406030204" pitchFamily="18" charset="0"/>
                                    <a:ea typeface="+mn-ea"/>
                                    <a:cs typeface="+mn-cs"/>
                                  </a:rPr>
                                  <m:t>076</m:t>
                                </m:r>
                                <m:r>
                                  <m:rPr>
                                    <m:sty m:val="p"/>
                                  </m:rPr>
                                  <a:rPr lang="es-ES" sz="1400" b="0" i="0" kern="1200" smtClean="0">
                                    <a:solidFill>
                                      <a:schemeClr val="tx1"/>
                                    </a:solidFill>
                                    <a:effectLst/>
                                    <a:latin typeface="Cambria Math" panose="02040503050406030204" pitchFamily="18" charset="0"/>
                                    <a:ea typeface="+mn-ea"/>
                                    <a:cs typeface="+mn-cs"/>
                                  </a:rPr>
                                  <m:t>m</m:t>
                                </m:r>
                              </m:oMath>
                            </m:oMathPara>
                          </a14:m>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C" sz="14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C" sz="1400" b="1" kern="1200" dirty="0" smtClean="0">
                            <a:solidFill>
                              <a:schemeClr val="tx1"/>
                            </a:solidFill>
                            <a:effectLst/>
                            <a:latin typeface="+mn-lt"/>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s-EC" sz="1400" b="1" kern="1200" dirty="0" smtClean="0">
                              <a:solidFill>
                                <a:schemeClr val="tx1"/>
                              </a:solidFill>
                              <a:effectLst/>
                              <a:latin typeface="+mn-lt"/>
                              <a:ea typeface="+mn-ea"/>
                              <a:cs typeface="+mn-cs"/>
                            </a:rPr>
                            <a:t>AIRE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C" sz="14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𝑅𝑒𝑦</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à</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𝑎𝑖𝑟𝑒</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𝜇</m:t>
                                        </m:r>
                                      </m:e>
                                      <m:sub>
                                        <m:r>
                                          <a:rPr lang="es-EC" sz="1400" b="1" i="1" kern="1200">
                                            <a:solidFill>
                                              <a:schemeClr val="tx1"/>
                                            </a:solidFill>
                                            <a:effectLst/>
                                            <a:latin typeface="Cambria Math" panose="02040503050406030204" pitchFamily="18" charset="0"/>
                                            <a:ea typeface="+mn-ea"/>
                                            <a:cs typeface="+mn-cs"/>
                                          </a:rPr>
                                          <m:t>𝑎𝑖𝑟𝑒</m:t>
                                        </m:r>
                                      </m:sub>
                                    </m:sSub>
                                  </m:den>
                                </m:f>
                              </m:oMath>
                            </m:oMathPara>
                          </a14:m>
                          <a:endParaRPr lang="es-ES" sz="1400" b="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Donde:</a:t>
                          </a:r>
                        </a:p>
                        <a:p>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𝜌</m:t>
                                  </m:r>
                                </m:e>
                                <m:sub>
                                  <m:r>
                                    <a:rPr lang="es-EC" sz="1200" b="0" i="1" kern="1200">
                                      <a:solidFill>
                                        <a:schemeClr val="tx1"/>
                                      </a:solidFill>
                                      <a:effectLst/>
                                      <a:latin typeface="Cambria Math" panose="02040503050406030204" pitchFamily="18" charset="0"/>
                                      <a:ea typeface="+mn-ea"/>
                                      <a:cs typeface="+mn-cs"/>
                                    </a:rPr>
                                    <m:t>𝑎𝑖𝑟𝑒</m:t>
                                  </m:r>
                                </m:sub>
                              </m:sSub>
                            </m:oMath>
                          </a14:m>
                          <a:r>
                            <a:rPr lang="es-EC" sz="1200" b="0" kern="1200" dirty="0">
                              <a:solidFill>
                                <a:schemeClr val="tx1"/>
                              </a:solidFill>
                              <a:effectLst/>
                              <a:latin typeface="+mn-lt"/>
                              <a:ea typeface="+mn-ea"/>
                              <a:cs typeface="+mn-cs"/>
                            </a:rPr>
                            <a:t> = Densidad del aire a 21⁰C, Anexo 14,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 </m:t>
                              </m:r>
                              <m:d>
                                <m:dPr>
                                  <m:begChr m:val="["/>
                                  <m:endChr m:val="]"/>
                                  <m:ctrlPr>
                                    <a:rPr lang="es-ES" sz="1200" b="0" i="1" kern="1200">
                                      <a:solidFill>
                                        <a:schemeClr val="tx1"/>
                                      </a:solidFill>
                                      <a:effectLst/>
                                      <a:latin typeface="Cambria Math" panose="02040503050406030204" pitchFamily="18" charset="0"/>
                                      <a:ea typeface="+mn-ea"/>
                                      <a:cs typeface="+mn-cs"/>
                                    </a:rPr>
                                  </m:ctrlPr>
                                </m:dPr>
                                <m:e>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𝑘𝑔</m:t>
                                      </m:r>
                                    </m:num>
                                    <m:den>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3</m:t>
                                          </m:r>
                                        </m:sup>
                                      </m:sSup>
                                    </m:den>
                                  </m:f>
                                </m:e>
                              </m:d>
                            </m:oMath>
                          </a14:m>
                          <a:r>
                            <a:rPr lang="es-EC" sz="12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𝑉</m:t>
                                  </m:r>
                                </m:e>
                                <m:sub>
                                  <m:r>
                                    <a:rPr lang="es-EC" sz="1200" b="0" i="1" kern="1200">
                                      <a:solidFill>
                                        <a:schemeClr val="tx1"/>
                                      </a:solidFill>
                                      <a:effectLst/>
                                      <a:latin typeface="Cambria Math" panose="02040503050406030204" pitchFamily="18" charset="0"/>
                                      <a:ea typeface="+mn-ea"/>
                                      <a:cs typeface="+mn-cs"/>
                                    </a:rPr>
                                    <m:t>𝑚</m:t>
                                  </m:r>
                                  <m:r>
                                    <a:rPr lang="es-EC" sz="1200" b="0" i="1" kern="1200">
                                      <a:solidFill>
                                        <a:schemeClr val="tx1"/>
                                      </a:solidFill>
                                      <a:effectLst/>
                                      <a:latin typeface="Cambria Math" panose="02040503050406030204" pitchFamily="18" charset="0"/>
                                      <a:ea typeface="+mn-ea"/>
                                      <a:cs typeface="+mn-cs"/>
                                    </a:rPr>
                                    <m:t>á</m:t>
                                  </m:r>
                                  <m:r>
                                    <a:rPr lang="es-EC" sz="1200" b="0" i="1" kern="1200">
                                      <a:solidFill>
                                        <a:schemeClr val="tx1"/>
                                      </a:solidFill>
                                      <a:effectLst/>
                                      <a:latin typeface="Cambria Math" panose="02040503050406030204" pitchFamily="18" charset="0"/>
                                      <a:ea typeface="+mn-ea"/>
                                      <a:cs typeface="+mn-cs"/>
                                    </a:rPr>
                                    <m:t>𝑥</m:t>
                                  </m:r>
                                </m:sub>
                              </m:sSub>
                            </m:oMath>
                          </a14:m>
                          <a:r>
                            <a:rPr lang="es-EC" sz="1200" b="0" kern="1200" dirty="0">
                              <a:solidFill>
                                <a:schemeClr val="tx1"/>
                              </a:solidFill>
                              <a:effectLst/>
                              <a:latin typeface="+mn-lt"/>
                              <a:ea typeface="+mn-ea"/>
                              <a:cs typeface="+mn-cs"/>
                            </a:rPr>
                            <a:t> = Velocidad máxima del aire,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 </m:t>
                              </m:r>
                              <m:d>
                                <m:dPr>
                                  <m:begChr m:val="["/>
                                  <m:endChr m:val="]"/>
                                  <m:ctrlPr>
                                    <a:rPr lang="es-ES" sz="1200" b="0" i="1" kern="1200">
                                      <a:solidFill>
                                        <a:schemeClr val="tx1"/>
                                      </a:solidFill>
                                      <a:effectLst/>
                                      <a:latin typeface="Cambria Math" panose="02040503050406030204" pitchFamily="18" charset="0"/>
                                      <a:ea typeface="+mn-ea"/>
                                      <a:cs typeface="+mn-cs"/>
                                    </a:rPr>
                                  </m:ctrlPr>
                                </m:dPr>
                                <m:e>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𝑚</m:t>
                                      </m:r>
                                    </m:num>
                                    <m:den>
                                      <m:r>
                                        <a:rPr lang="es-EC" sz="1200" b="0" i="1" kern="1200">
                                          <a:solidFill>
                                            <a:schemeClr val="tx1"/>
                                          </a:solidFill>
                                          <a:effectLst/>
                                          <a:latin typeface="Cambria Math" panose="02040503050406030204" pitchFamily="18" charset="0"/>
                                          <a:ea typeface="+mn-ea"/>
                                          <a:cs typeface="+mn-cs"/>
                                        </a:rPr>
                                        <m:t>𝑠</m:t>
                                      </m:r>
                                    </m:den>
                                  </m:f>
                                </m:e>
                              </m:d>
                            </m:oMath>
                          </a14:m>
                          <a:r>
                            <a:rPr lang="es-EC" sz="1200" b="0" kern="1200" dirty="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a:t>
                          </a:r>
                          <a:endParaRPr lang="es-ES" sz="1200" b="0" kern="1200" dirty="0" smtClean="0">
                            <a:solidFill>
                              <a:schemeClr val="tx1"/>
                            </a:solidFill>
                            <a:effectLst/>
                            <a:latin typeface="+mn-lt"/>
                            <a:ea typeface="+mn-ea"/>
                            <a:cs typeface="+mn-cs"/>
                          </a:endParaRPr>
                        </a:p>
                        <a:p>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𝜇</m:t>
                                  </m:r>
                                </m:e>
                                <m:sub>
                                  <m:r>
                                    <a:rPr lang="es-EC" sz="1200" b="0" i="1" kern="1200">
                                      <a:solidFill>
                                        <a:schemeClr val="tx1"/>
                                      </a:solidFill>
                                      <a:effectLst/>
                                      <a:latin typeface="Cambria Math" panose="02040503050406030204" pitchFamily="18" charset="0"/>
                                      <a:ea typeface="+mn-ea"/>
                                      <a:cs typeface="+mn-cs"/>
                                    </a:rPr>
                                    <m:t>𝑎𝑖𝑟𝑒</m:t>
                                  </m:r>
                                </m:sub>
                              </m:sSub>
                              <m:r>
                                <a:rPr lang="es-EC" sz="1200" b="0" i="1" kern="1200">
                                  <a:solidFill>
                                    <a:schemeClr val="tx1"/>
                                  </a:solidFill>
                                  <a:effectLst/>
                                  <a:latin typeface="Cambria Math" panose="02040503050406030204" pitchFamily="18" charset="0"/>
                                  <a:ea typeface="+mn-ea"/>
                                  <a:cs typeface="+mn-cs"/>
                                </a:rPr>
                                <m:t>= </m:t>
                              </m:r>
                            </m:oMath>
                          </a14:m>
                          <a:r>
                            <a:rPr lang="es-EC" sz="1200" b="0" kern="1200" dirty="0">
                              <a:solidFill>
                                <a:schemeClr val="tx1"/>
                              </a:solidFill>
                              <a:effectLst/>
                              <a:latin typeface="+mn-lt"/>
                              <a:ea typeface="+mn-ea"/>
                              <a:cs typeface="+mn-cs"/>
                            </a:rPr>
                            <a:t>Viscosidad cinemática del aire a 21⁰C, Anexo </a:t>
                          </a:r>
                          <a:endParaRPr lang="es-EC" sz="1200" b="0"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14</a:t>
                          </a:r>
                          <a:r>
                            <a:rPr lang="es-EC" sz="1200" b="0" kern="1200" dirty="0">
                              <a:solidFill>
                                <a:schemeClr val="tx1"/>
                              </a:solidFill>
                              <a:effectLst/>
                              <a:latin typeface="+mn-lt"/>
                              <a:ea typeface="+mn-ea"/>
                              <a:cs typeface="+mn-cs"/>
                            </a:rPr>
                            <a:t>, </a:t>
                          </a:r>
                          <a:r>
                            <a:rPr lang="es-EC" sz="1200" b="0" kern="1200" dirty="0" smtClean="0">
                              <a:solidFill>
                                <a:schemeClr val="tx1"/>
                              </a:solidFill>
                              <a:effectLst/>
                              <a:latin typeface="+mn-lt"/>
                              <a:ea typeface="+mn-ea"/>
                              <a:cs typeface="+mn-cs"/>
                            </a:rPr>
                            <a:t>en</a:t>
                          </a:r>
                          <a:r>
                            <a:rPr lang="es-EC" sz="1200" b="0" kern="1200" baseline="0" dirty="0" smtClean="0">
                              <a:solidFill>
                                <a:schemeClr val="tx1"/>
                              </a:solidFill>
                              <a:effectLst/>
                              <a:latin typeface="+mn-lt"/>
                              <a:ea typeface="+mn-ea"/>
                              <a:cs typeface="+mn-cs"/>
                            </a:rPr>
                            <a:t> </a:t>
                          </a:r>
                          <a14:m>
                            <m:oMath xmlns:m="http://schemas.openxmlformats.org/officeDocument/2006/math">
                              <m:d>
                                <m:dPr>
                                  <m:begChr m:val="["/>
                                  <m:endChr m:val="]"/>
                                  <m:ctrlPr>
                                    <a:rPr lang="es-ES" sz="1200" b="0" i="1" kern="1200" smtClean="0">
                                      <a:solidFill>
                                        <a:schemeClr val="tx1"/>
                                      </a:solidFill>
                                      <a:effectLst/>
                                      <a:latin typeface="Cambria Math" panose="02040503050406030204" pitchFamily="18" charset="0"/>
                                      <a:ea typeface="+mn-ea"/>
                                      <a:cs typeface="+mn-cs"/>
                                    </a:rPr>
                                  </m:ctrlPr>
                                </m:dPr>
                                <m:e>
                                  <m:f>
                                    <m:fPr>
                                      <m:ctrlPr>
                                        <a:rPr lang="es-ES" sz="1200" b="0" i="1" kern="1200" smtClean="0">
                                          <a:solidFill>
                                            <a:schemeClr val="tx1"/>
                                          </a:solidFill>
                                          <a:effectLst/>
                                          <a:latin typeface="Cambria Math" panose="02040503050406030204" pitchFamily="18" charset="0"/>
                                          <a:ea typeface="+mn-ea"/>
                                          <a:cs typeface="+mn-cs"/>
                                        </a:rPr>
                                      </m:ctrlPr>
                                    </m:fPr>
                                    <m:num>
                                      <m:sSup>
                                        <m:sSupPr>
                                          <m:ctrlPr>
                                            <a:rPr lang="es-ES" sz="1200" b="0" i="1" kern="1200" smtClean="0">
                                              <a:solidFill>
                                                <a:schemeClr val="tx1"/>
                                              </a:solidFill>
                                              <a:effectLst/>
                                              <a:latin typeface="Cambria Math" panose="02040503050406030204" pitchFamily="18" charset="0"/>
                                              <a:ea typeface="+mn-ea"/>
                                              <a:cs typeface="+mn-cs"/>
                                            </a:rPr>
                                          </m:ctrlPr>
                                        </m:sSupPr>
                                        <m:e>
                                          <m:r>
                                            <a:rPr lang="es-ES" sz="1200" b="0" i="1" kern="1200" smtClean="0">
                                              <a:solidFill>
                                                <a:schemeClr val="tx1"/>
                                              </a:solidFill>
                                              <a:effectLst/>
                                              <a:latin typeface="Cambria Math" panose="02040503050406030204" pitchFamily="18" charset="0"/>
                                              <a:ea typeface="+mn-ea"/>
                                              <a:cs typeface="+mn-cs"/>
                                            </a:rPr>
                                            <m:t>𝑚</m:t>
                                          </m:r>
                                        </m:e>
                                        <m:sup>
                                          <m:r>
                                            <a:rPr lang="es-ES" sz="1200" b="0" i="1" kern="1200" smtClean="0">
                                              <a:solidFill>
                                                <a:schemeClr val="tx1"/>
                                              </a:solidFill>
                                              <a:effectLst/>
                                              <a:latin typeface="Cambria Math" panose="02040503050406030204" pitchFamily="18" charset="0"/>
                                              <a:ea typeface="+mn-ea"/>
                                              <a:cs typeface="+mn-cs"/>
                                            </a:rPr>
                                            <m:t>2</m:t>
                                          </m:r>
                                        </m:sup>
                                      </m:sSup>
                                    </m:num>
                                    <m:den>
                                      <m:r>
                                        <a:rPr lang="es-ES" sz="1200" b="0" i="1" kern="1200" smtClean="0">
                                          <a:solidFill>
                                            <a:schemeClr val="tx1"/>
                                          </a:solidFill>
                                          <a:effectLst/>
                                          <a:latin typeface="Cambria Math" panose="02040503050406030204" pitchFamily="18" charset="0"/>
                                          <a:ea typeface="+mn-ea"/>
                                          <a:cs typeface="+mn-cs"/>
                                        </a:rPr>
                                        <m:t>𝑠</m:t>
                                      </m:r>
                                    </m:den>
                                  </m:f>
                                </m:e>
                              </m:d>
                            </m:oMath>
                          </a14:m>
                          <a:r>
                            <a:rPr lang="es-EC" sz="1200" b="0" kern="1200" dirty="0" smtClean="0">
                              <a:solidFill>
                                <a:schemeClr val="tx1"/>
                              </a:solidFill>
                              <a:effectLst/>
                              <a:latin typeface="+mn-lt"/>
                              <a:ea typeface="+mn-ea"/>
                              <a:cs typeface="+mn-cs"/>
                            </a:rPr>
                            <a:t>.</a:t>
                          </a:r>
                        </a:p>
                        <a:p>
                          <a:endParaRPr lang="es-EC" sz="1400" b="0" kern="1200" dirty="0" smtClean="0">
                            <a:solidFill>
                              <a:schemeClr val="tx1"/>
                            </a:solidFill>
                            <a:effectLst/>
                            <a:latin typeface="+mn-lt"/>
                            <a:ea typeface="+mn-ea"/>
                            <a:cs typeface="+mn-cs"/>
                          </a:endParaRP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𝑉</m:t>
                                    </m:r>
                                  </m:e>
                                  <m:sub>
                                    <m:r>
                                      <a:rPr lang="es-EC" sz="1400" b="0" i="1" kern="1200">
                                        <a:solidFill>
                                          <a:schemeClr val="tx1"/>
                                        </a:solidFill>
                                        <a:effectLst/>
                                        <a:latin typeface="Cambria Math" panose="02040503050406030204" pitchFamily="18" charset="0"/>
                                        <a:ea typeface="+mn-ea"/>
                                        <a:cs typeface="+mn-cs"/>
                                      </a:rPr>
                                      <m:t>𝑚</m:t>
                                    </m:r>
                                    <m:r>
                                      <a:rPr lang="es-EC" sz="1400" b="0" i="1" kern="1200">
                                        <a:solidFill>
                                          <a:schemeClr val="tx1"/>
                                        </a:solidFill>
                                        <a:effectLst/>
                                        <a:latin typeface="Cambria Math" panose="02040503050406030204" pitchFamily="18" charset="0"/>
                                        <a:ea typeface="+mn-ea"/>
                                        <a:cs typeface="+mn-cs"/>
                                      </a:rPr>
                                      <m:t>á</m:t>
                                    </m:r>
                                    <m:r>
                                      <a:rPr lang="es-EC" sz="1400" b="0" i="1" kern="1200">
                                        <a:solidFill>
                                          <a:schemeClr val="tx1"/>
                                        </a:solidFill>
                                        <a:effectLst/>
                                        <a:latin typeface="Cambria Math" panose="02040503050406030204" pitchFamily="18" charset="0"/>
                                        <a:ea typeface="+mn-ea"/>
                                        <a:cs typeface="+mn-cs"/>
                                      </a:rPr>
                                      <m:t>𝑥</m:t>
                                    </m:r>
                                  </m:sub>
                                </m:sSub>
                                <m:r>
                                  <a:rPr lang="es-EC" sz="1400" b="0" i="1" kern="1200">
                                    <a:solidFill>
                                      <a:schemeClr val="tx1"/>
                                    </a:solidFill>
                                    <a:effectLst/>
                                    <a:latin typeface="Cambria Math" panose="02040503050406030204" pitchFamily="18" charset="0"/>
                                    <a:ea typeface="+mn-ea"/>
                                    <a:cs typeface="+mn-cs"/>
                                  </a:rPr>
                                  <m:t>=</m:t>
                                </m:r>
                                <m:f>
                                  <m:fPr>
                                    <m:ctrlPr>
                                      <a:rPr lang="es-ES" sz="1400" b="0" i="1" kern="1200">
                                        <a:solidFill>
                                          <a:schemeClr val="tx1"/>
                                        </a:solidFill>
                                        <a:effectLst/>
                                        <a:latin typeface="Cambria Math" panose="02040503050406030204" pitchFamily="18" charset="0"/>
                                        <a:ea typeface="+mn-ea"/>
                                        <a:cs typeface="+mn-cs"/>
                                      </a:rPr>
                                    </m:ctrlPr>
                                  </m:fPr>
                                  <m:num>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C" sz="1400" b="0" i="1" kern="1200" smtClean="0">
                                            <a:solidFill>
                                              <a:schemeClr val="tx1"/>
                                            </a:solidFill>
                                            <a:effectLst/>
                                            <a:latin typeface="Cambria Math" panose="02040503050406030204" pitchFamily="18" charset="0"/>
                                            <a:ea typeface="+mn-ea"/>
                                            <a:cs typeface="+mn-cs"/>
                                          </a:rPr>
                                          <m:t>𝑇</m:t>
                                        </m:r>
                                      </m:sub>
                                    </m:sSub>
                                  </m:num>
                                  <m:den>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C" sz="1400" b="0" i="1" kern="1200">
                                            <a:solidFill>
                                              <a:schemeClr val="tx1"/>
                                            </a:solidFill>
                                            <a:effectLst/>
                                            <a:latin typeface="Cambria Math" panose="02040503050406030204" pitchFamily="18" charset="0"/>
                                            <a:ea typeface="+mn-ea"/>
                                            <a:cs typeface="+mn-cs"/>
                                          </a:rPr>
                                          <m:t>𝑇</m:t>
                                        </m:r>
                                        <m:r>
                                          <a:rPr lang="es-EC" sz="1400" b="0" i="1" kern="1200">
                                            <a:solidFill>
                                              <a:schemeClr val="tx1"/>
                                            </a:solidFill>
                                            <a:effectLst/>
                                            <a:latin typeface="Cambria Math" panose="02040503050406030204" pitchFamily="18" charset="0"/>
                                            <a:ea typeface="+mn-ea"/>
                                            <a:cs typeface="+mn-cs"/>
                                          </a:rPr>
                                          <m:t>−</m:t>
                                        </m:r>
                                      </m:sub>
                                    </m:sSub>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𝑑</m:t>
                                        </m:r>
                                      </m:e>
                                      <m:sub>
                                        <m:r>
                                          <a:rPr lang="es-EC" sz="1400" b="0" i="1" kern="1200">
                                            <a:solidFill>
                                              <a:schemeClr val="tx1"/>
                                            </a:solidFill>
                                            <a:effectLst/>
                                            <a:latin typeface="Cambria Math" panose="02040503050406030204" pitchFamily="18" charset="0"/>
                                            <a:ea typeface="+mn-ea"/>
                                            <a:cs typeface="+mn-cs"/>
                                          </a:rPr>
                                          <m:t>𝑒</m:t>
                                        </m:r>
                                      </m:sub>
                                    </m:sSub>
                                  </m:den>
                                </m:f>
                                <m:r>
                                  <a:rPr lang="es-EC" sz="1400" b="0" i="1" kern="1200">
                                    <a:solidFill>
                                      <a:schemeClr val="tx1"/>
                                    </a:solidFill>
                                    <a:effectLst/>
                                    <a:latin typeface="Cambria Math" panose="02040503050406030204" pitchFamily="18" charset="0"/>
                                    <a:ea typeface="+mn-ea"/>
                                    <a:cs typeface="+mn-cs"/>
                                  </a:rPr>
                                  <m:t>∗</m:t>
                                </m:r>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𝑉</m:t>
                                    </m:r>
                                  </m:e>
                                  <m:sub>
                                    <m:r>
                                      <a:rPr lang="es-EC" sz="1400" b="0" i="1" kern="1200">
                                        <a:solidFill>
                                          <a:schemeClr val="tx1"/>
                                        </a:solidFill>
                                        <a:effectLst/>
                                        <a:latin typeface="Cambria Math" panose="02040503050406030204" pitchFamily="18" charset="0"/>
                                        <a:ea typeface="+mn-ea"/>
                                        <a:cs typeface="+mn-cs"/>
                                      </a:rPr>
                                      <m:t>𝑎</m:t>
                                    </m:r>
                                  </m:sub>
                                </m:sSub>
                              </m:oMath>
                            </m:oMathPara>
                          </a14:m>
                          <a:endParaRPr lang="es-EC" sz="1400" b="0" kern="1200" dirty="0" smtClean="0">
                            <a:solidFill>
                              <a:schemeClr val="tx1"/>
                            </a:solidFill>
                            <a:effectLst/>
                            <a:latin typeface="+mn-lt"/>
                            <a:ea typeface="+mn-ea"/>
                            <a:cs typeface="+mn-cs"/>
                          </a:endParaRPr>
                        </a:p>
                        <a:p>
                          <a:endParaRPr lang="es-EC" sz="1400" b="0" kern="1200" dirty="0" smtClean="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Donde:</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𝑆</m:t>
                                  </m:r>
                                </m:e>
                                <m:sub>
                                  <m:r>
                                    <a:rPr lang="es-EC" sz="1200" b="0" i="1" kern="1200">
                                      <a:solidFill>
                                        <a:schemeClr val="tx1"/>
                                      </a:solidFill>
                                      <a:effectLst/>
                                      <a:latin typeface="Cambria Math" panose="02040503050406030204" pitchFamily="18" charset="0"/>
                                      <a:ea typeface="+mn-ea"/>
                                      <a:cs typeface="+mn-cs"/>
                                    </a:rPr>
                                    <m:t>𝑇</m:t>
                                  </m:r>
                                </m:sub>
                              </m:sSub>
                            </m:oMath>
                          </a14:m>
                          <a:r>
                            <a:rPr lang="es-EC" sz="1200" b="0" kern="1200" dirty="0">
                              <a:solidFill>
                                <a:schemeClr val="tx1"/>
                              </a:solidFill>
                              <a:effectLst/>
                              <a:latin typeface="+mn-lt"/>
                              <a:ea typeface="+mn-ea"/>
                              <a:cs typeface="+mn-cs"/>
                            </a:rPr>
                            <a:t> = Distancia transversal entre tubos,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r>
                                    <a:rPr lang="es-EC" sz="1200" b="0" i="1" kern="1200">
                                      <a:solidFill>
                                        <a:schemeClr val="tx1"/>
                                      </a:solidFill>
                                      <a:effectLst/>
                                      <a:latin typeface="Cambria Math" panose="02040503050406030204" pitchFamily="18" charset="0"/>
                                      <a:ea typeface="+mn-ea"/>
                                      <a:cs typeface="+mn-cs"/>
                                    </a:rPr>
                                    <m:t>𝑚</m:t>
                                  </m:r>
                                </m:e>
                              </m:d>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0" i="1" kern="1200" smtClean="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𝑉</m:t>
                                  </m:r>
                                </m:e>
                                <m:sub>
                                  <m:r>
                                    <a:rPr lang="es-EC" sz="1200" b="0" i="1" kern="1200">
                                      <a:solidFill>
                                        <a:schemeClr val="tx1"/>
                                      </a:solidFill>
                                      <a:effectLst/>
                                      <a:latin typeface="Cambria Math" panose="02040503050406030204" pitchFamily="18" charset="0"/>
                                      <a:ea typeface="+mn-ea"/>
                                      <a:cs typeface="+mn-cs"/>
                                    </a:rPr>
                                    <m:t>𝑎</m:t>
                                  </m:r>
                                </m:sub>
                              </m:sSub>
                            </m:oMath>
                          </a14:m>
                          <a:r>
                            <a:rPr lang="es-EC" sz="1200" b="0" kern="1200" dirty="0">
                              <a:solidFill>
                                <a:schemeClr val="tx1"/>
                              </a:solidFill>
                              <a:effectLst/>
                              <a:latin typeface="+mn-lt"/>
                              <a:ea typeface="+mn-ea"/>
                              <a:cs typeface="+mn-cs"/>
                            </a:rPr>
                            <a:t> = Velocidad  de aire que empuja el ventilador, en </a:t>
                          </a:r>
                          <a14:m>
                            <m:oMath xmlns:m="http://schemas.openxmlformats.org/officeDocument/2006/math">
                              <m:d>
                                <m:dPr>
                                  <m:begChr m:val="["/>
                                  <m:endChr m:val="]"/>
                                  <m:ctrlPr>
                                    <a:rPr lang="es-ES" sz="1200" b="0" i="1" kern="1200">
                                      <a:solidFill>
                                        <a:schemeClr val="tx1"/>
                                      </a:solidFill>
                                      <a:effectLst/>
                                      <a:latin typeface="Cambria Math" panose="02040503050406030204" pitchFamily="18" charset="0"/>
                                      <a:ea typeface="+mn-ea"/>
                                      <a:cs typeface="+mn-cs"/>
                                    </a:rPr>
                                  </m:ctrlPr>
                                </m:dPr>
                                <m:e>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𝑚</m:t>
                                      </m:r>
                                    </m:num>
                                    <m:den>
                                      <m:r>
                                        <a:rPr lang="es-EC" sz="1200" b="0" i="1" kern="1200">
                                          <a:solidFill>
                                            <a:schemeClr val="tx1"/>
                                          </a:solidFill>
                                          <a:effectLst/>
                                          <a:latin typeface="Cambria Math" panose="02040503050406030204" pitchFamily="18" charset="0"/>
                                          <a:ea typeface="+mn-ea"/>
                                          <a:cs typeface="+mn-cs"/>
                                        </a:rPr>
                                        <m:t>𝑠</m:t>
                                      </m:r>
                                    </m:den>
                                  </m:f>
                                </m:e>
                              </m:d>
                            </m:oMath>
                          </a14:m>
                          <a:r>
                            <a:rPr lang="es-EC" sz="1800" b="1" kern="1200" dirty="0" smtClean="0">
                              <a:solidFill>
                                <a:schemeClr val="lt1"/>
                              </a:solidFill>
                              <a:effectLst/>
                              <a:latin typeface="+mn-lt"/>
                              <a:ea typeface="+mn-ea"/>
                              <a:cs typeface="+mn-cs"/>
                            </a:rPr>
                            <a:t> </a:t>
                          </a:r>
                          <a14:m>
                            <m:oMath xmlns:m="http://schemas.openxmlformats.org/officeDocument/2006/math">
                              <m:d>
                                <m:dPr>
                                  <m:begChr m:val="["/>
                                  <m:endChr m:val="]"/>
                                  <m:ctrlPr>
                                    <a:rPr lang="es-ES" sz="1800" b="1" i="1" kern="1200">
                                      <a:solidFill>
                                        <a:schemeClr val="lt1"/>
                                      </a:solidFill>
                                      <a:effectLst/>
                                      <a:latin typeface="Cambria Math" panose="02040503050406030204" pitchFamily="18" charset="0"/>
                                      <a:ea typeface="+mn-ea"/>
                                      <a:cs typeface="+mn-cs"/>
                                    </a:rPr>
                                  </m:ctrlPr>
                                </m:dPr>
                                <m:e>
                                  <m:r>
                                    <a:rPr lang="es-EC" sz="1800" b="1" i="1" kern="1200">
                                      <a:solidFill>
                                        <a:schemeClr val="lt1"/>
                                      </a:solidFill>
                                      <a:effectLst/>
                                      <a:latin typeface="Cambria Math" panose="02040503050406030204" pitchFamily="18" charset="0"/>
                                      <a:ea typeface="+mn-ea"/>
                                      <a:cs typeface="+mn-cs"/>
                                    </a:rPr>
                                    <m:t>𝑚</m:t>
                                  </m:r>
                                </m:e>
                              </m:d>
                            </m:oMath>
                          </a14:m>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La velocidad del aire que</a:t>
                          </a:r>
                          <a:r>
                            <a:rPr lang="es-ES" sz="1400" b="0" kern="1200" baseline="0" dirty="0" smtClean="0">
                              <a:solidFill>
                                <a:schemeClr val="tx1"/>
                              </a:solidFill>
                              <a:effectLst/>
                              <a:latin typeface="+mn-lt"/>
                              <a:ea typeface="+mn-ea"/>
                              <a:cs typeface="+mn-cs"/>
                            </a:rPr>
                            <a:t> empuja el ventilador </a:t>
                          </a: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𝑉</m:t>
                                  </m:r>
                                </m:e>
                                <m:sub>
                                  <m:r>
                                    <a:rPr lang="es-EC" sz="1400" b="0" i="1" kern="1200">
                                      <a:solidFill>
                                        <a:schemeClr val="tx1"/>
                                      </a:solidFill>
                                      <a:effectLst/>
                                      <a:latin typeface="Cambria Math" panose="02040503050406030204" pitchFamily="18" charset="0"/>
                                      <a:ea typeface="+mn-ea"/>
                                      <a:cs typeface="+mn-cs"/>
                                    </a:rPr>
                                    <m:t>𝑎</m:t>
                                  </m:r>
                                </m:sub>
                              </m:sSub>
                            </m:oMath>
                          </a14:m>
                          <a:r>
                            <a:rPr lang="es-ES" sz="1400" b="0" kern="1200" dirty="0" smtClean="0">
                              <a:solidFill>
                                <a:schemeClr val="tx1"/>
                              </a:solidFill>
                              <a:effectLst/>
                              <a:latin typeface="+mn-lt"/>
                              <a:ea typeface="+mn-ea"/>
                              <a:cs typeface="+mn-cs"/>
                            </a:rPr>
                            <a:t> se calcula</a:t>
                          </a:r>
                          <a:r>
                            <a:rPr lang="es-ES" sz="1400" b="0" kern="1200" baseline="0" dirty="0" smtClean="0">
                              <a:solidFill>
                                <a:schemeClr val="tx1"/>
                              </a:solidFill>
                              <a:effectLst/>
                              <a:latin typeface="+mn-lt"/>
                              <a:ea typeface="+mn-ea"/>
                              <a:cs typeface="+mn-cs"/>
                            </a:rPr>
                            <a:t> con la siguiente fórmula: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𝑄</m:t>
                                            </m:r>
                                          </m:e>
                                        </m:acc>
                                      </m:e>
                                      <m:sub>
                                        <m:r>
                                          <a:rPr lang="es-EC" sz="1400" b="1" i="1" kern="1200">
                                            <a:solidFill>
                                              <a:schemeClr val="tx1"/>
                                            </a:solidFill>
                                            <a:effectLst/>
                                            <a:latin typeface="Cambria Math" panose="02040503050406030204" pitchFamily="18" charset="0"/>
                                            <a:ea typeface="+mn-ea"/>
                                            <a:cs typeface="+mn-cs"/>
                                          </a:rPr>
                                          <m:t>𝑎𝑣</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𝑡𝑣</m:t>
                                        </m:r>
                                      </m:sub>
                                    </m:sSub>
                                  </m:den>
                                </m:f>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mn-lt"/>
                              <a:ea typeface="+mn-ea"/>
                              <a:cs typeface="+mn-cs"/>
                            </a:rPr>
                            <a:t>Donde:</a:t>
                          </a: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𝑄</m:t>
                                      </m:r>
                                    </m:e>
                                  </m:acc>
                                </m:e>
                                <m:sub>
                                  <m:r>
                                    <a:rPr lang="es-EC" sz="1400" b="1" i="1" kern="1200">
                                      <a:solidFill>
                                        <a:schemeClr val="tx1"/>
                                      </a:solidFill>
                                      <a:effectLst/>
                                      <a:latin typeface="Cambria Math" panose="02040503050406030204" pitchFamily="18" charset="0"/>
                                      <a:ea typeface="+mn-ea"/>
                                      <a:cs typeface="+mn-cs"/>
                                    </a:rPr>
                                    <m:t>𝑎𝑣</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m:t>
                              </m:r>
                              <m:r>
                                <a:rPr lang="es-EC" sz="1400" b="1" i="1" kern="1200">
                                  <a:solidFill>
                                    <a:schemeClr val="tx1"/>
                                  </a:solidFill>
                                  <a:effectLst/>
                                  <a:latin typeface="Cambria Math" panose="02040503050406030204" pitchFamily="18" charset="0"/>
                                  <a:ea typeface="+mn-ea"/>
                                  <a:cs typeface="+mn-cs"/>
                                </a:rPr>
                                <m:t> </m:t>
                              </m:r>
                              <m:f>
                                <m:fPr>
                                  <m:ctrlPr>
                                    <a:rPr lang="es-ES" sz="1400" b="1" i="1" kern="1200">
                                      <a:solidFill>
                                        <a:schemeClr val="tx1"/>
                                      </a:solidFill>
                                      <a:effectLst/>
                                      <a:latin typeface="Cambria Math" panose="02040503050406030204" pitchFamily="18" charset="0"/>
                                      <a:ea typeface="+mn-ea"/>
                                      <a:cs typeface="+mn-cs"/>
                                    </a:rPr>
                                  </m:ctrlPr>
                                </m:fPr>
                                <m:num>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3</m:t>
                                      </m:r>
                                    </m:sup>
                                  </m:sSup>
                                </m:num>
                                <m:den>
                                  <m:r>
                                    <a:rPr lang="es-EC" sz="1400" b="1" i="1" kern="1200">
                                      <a:solidFill>
                                        <a:schemeClr val="tx1"/>
                                      </a:solidFill>
                                      <a:effectLst/>
                                      <a:latin typeface="Cambria Math" panose="02040503050406030204" pitchFamily="18" charset="0"/>
                                      <a:ea typeface="+mn-ea"/>
                                      <a:cs typeface="+mn-cs"/>
                                    </a:rPr>
                                    <m:t>𝑠</m:t>
                                  </m:r>
                                </m:den>
                              </m:f>
                              <m:r>
                                <a:rPr lang="es-ES" sz="1400" b="1" i="0" kern="1200" smtClean="0">
                                  <a:solidFill>
                                    <a:schemeClr val="tx1"/>
                                  </a:solidFill>
                                  <a:effectLst/>
                                  <a:latin typeface="Cambria Math" panose="02040503050406030204" pitchFamily="18" charset="0"/>
                                  <a:ea typeface="+mn-ea"/>
                                  <a:cs typeface="+mn-cs"/>
                                </a:rPr>
                                <m:t>;</m:t>
                              </m:r>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Caudal del ventilador</a:t>
                          </a:r>
                          <a:r>
                            <a:rPr lang="es-ES" sz="1400" b="0" kern="1200" baseline="0" dirty="0" smtClean="0">
                              <a:solidFill>
                                <a:schemeClr val="tx1"/>
                              </a:solidFill>
                              <a:effectLst/>
                              <a:latin typeface="+mn-lt"/>
                              <a:ea typeface="+mn-ea"/>
                              <a:cs typeface="+mn-cs"/>
                            </a:rPr>
                            <a:t>, ANEXO III</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𝑡𝑣</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𝜋</m:t>
                                </m:r>
                                <m:r>
                                  <a:rPr lang="es-EC" sz="1400" b="1" i="1" kern="1200">
                                    <a:solidFill>
                                      <a:schemeClr val="tx1"/>
                                    </a:solidFill>
                                    <a:effectLst/>
                                    <a:latin typeface="Cambria Math" panose="02040503050406030204" pitchFamily="18" charset="0"/>
                                    <a:ea typeface="+mn-ea"/>
                                    <a:cs typeface="+mn-cs"/>
                                  </a:rPr>
                                  <m:t>∗</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𝑅</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𝑅</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0</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155</m:t>
                                </m:r>
                                <m:r>
                                  <a:rPr lang="es-EC" sz="1400" b="1" i="1" kern="1200" smtClean="0">
                                    <a:solidFill>
                                      <a:schemeClr val="tx1"/>
                                    </a:solidFill>
                                    <a:effectLst/>
                                    <a:latin typeface="Cambria Math" panose="02040503050406030204" pitchFamily="18" charset="0"/>
                                    <a:ea typeface="+mn-ea"/>
                                    <a:cs typeface="+mn-cs"/>
                                  </a:rPr>
                                  <m:t>𝑚</m:t>
                                </m:r>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𝑡𝑣</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0754</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Por</a:t>
                          </a:r>
                          <a:r>
                            <a:rPr lang="es-ES" sz="1400" b="0" kern="1200" baseline="0" dirty="0" smtClean="0">
                              <a:solidFill>
                                <a:schemeClr val="tx1"/>
                              </a:solidFill>
                              <a:effectLst/>
                              <a:latin typeface="+mn-lt"/>
                              <a:ea typeface="+mn-ea"/>
                              <a:cs typeface="+mn-cs"/>
                            </a:rPr>
                            <a:t> lo tanto:</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9</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28</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0" kern="1200" dirty="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618765547"/>
                  </p:ext>
                </p:extLst>
              </p:nvPr>
            </p:nvGraphicFramePr>
            <p:xfrm>
              <a:off x="323528" y="476672"/>
              <a:ext cx="8530583" cy="5256584"/>
            </p:xfrm>
            <a:graphic>
              <a:graphicData uri="http://schemas.openxmlformats.org/drawingml/2006/table">
                <a:tbl>
                  <a:tblPr firstRow="1" bandRow="1">
                    <a:tableStyleId>{5C22544A-7EE6-4342-B048-85BDC9FD1C3A}</a:tableStyleId>
                  </a:tblPr>
                  <a:tblGrid>
                    <a:gridCol w="4213073"/>
                    <a:gridCol w="4317510"/>
                  </a:tblGrid>
                  <a:tr h="5256584">
                    <a:tc>
                      <a:txBody>
                        <a:bodyPr/>
                        <a:lstStyle/>
                        <a:p>
                          <a:endParaRPr lang="es-ES"/>
                        </a:p>
                      </a:txBody>
                      <a:tcPr>
                        <a:blipFill rotWithShape="0">
                          <a:blip r:embed="rId2"/>
                          <a:stretch>
                            <a:fillRect l="-145" t="-232" r="-103184" b="-463"/>
                          </a:stretch>
                        </a:blipFill>
                      </a:tcPr>
                    </a:tc>
                    <a:tc>
                      <a:txBody>
                        <a:bodyPr/>
                        <a:lstStyle/>
                        <a:p>
                          <a:endParaRPr lang="es-ES"/>
                        </a:p>
                      </a:txBody>
                      <a:tcPr>
                        <a:blipFill rotWithShape="0">
                          <a:blip r:embed="rId2"/>
                          <a:stretch>
                            <a:fillRect l="-97602" t="-232" r="-564" b="-463"/>
                          </a:stretch>
                        </a:blipFill>
                      </a:tcPr>
                    </a:tc>
                  </a:tr>
                </a:tbl>
              </a:graphicData>
            </a:graphic>
          </p:graphicFrame>
        </mc:Fallback>
      </mc:AlternateContent>
      <p:grpSp>
        <p:nvGrpSpPr>
          <p:cNvPr id="3" name="Grupo 2"/>
          <p:cNvGrpSpPr/>
          <p:nvPr/>
        </p:nvGrpSpPr>
        <p:grpSpPr>
          <a:xfrm>
            <a:off x="467544" y="2132856"/>
            <a:ext cx="3744416" cy="327309"/>
            <a:chOff x="0" y="22432"/>
            <a:chExt cx="10327341" cy="431730"/>
          </a:xfrm>
        </p:grpSpPr>
        <p:sp>
          <p:nvSpPr>
            <p:cNvPr id="4" name="Rectángulo redondeado 3"/>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s-ES" sz="1600" b="1" dirty="0" smtClean="0">
                  <a:solidFill>
                    <a:schemeClr val="bg1"/>
                  </a:solidFill>
                </a:rPr>
                <a:t>Calor en el haz de tubos</a:t>
              </a:r>
              <a:endParaRPr lang="es-ES" sz="1600" b="1" dirty="0">
                <a:solidFill>
                  <a:schemeClr val="bg1"/>
                </a:solidFill>
              </a:endParaRPr>
            </a:p>
          </p:txBody>
        </p:sp>
      </p:grpSp>
      <p:grpSp>
        <p:nvGrpSpPr>
          <p:cNvPr id="6" name="Grupo 5"/>
          <p:cNvGrpSpPr/>
          <p:nvPr/>
        </p:nvGrpSpPr>
        <p:grpSpPr>
          <a:xfrm>
            <a:off x="461368" y="2924944"/>
            <a:ext cx="1991679" cy="360040"/>
            <a:chOff x="152099" y="0"/>
            <a:chExt cx="1823864" cy="565494"/>
          </a:xfrm>
        </p:grpSpPr>
        <p:sp>
          <p:nvSpPr>
            <p:cNvPr id="7" name="Rectángulo 6"/>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ángulo 7"/>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Número de Reynolds</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mc:AlternateContent xmlns:mc="http://schemas.openxmlformats.org/markup-compatibility/2006" xmlns:a14="http://schemas.microsoft.com/office/drawing/2010/main">
        <mc:Choice Requires="a14">
          <p:sp>
            <p:nvSpPr>
              <p:cNvPr id="9" name="Rectángulo 8"/>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3"/>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76243"/>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788730022"/>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395536" y="692696"/>
              <a:ext cx="8530583" cy="5184576"/>
            </p:xfrm>
            <a:graphic>
              <a:graphicData uri="http://schemas.openxmlformats.org/drawingml/2006/table">
                <a:tbl>
                  <a:tblPr firstRow="1" bandRow="1">
                    <a:tableStyleId>{5C22544A-7EE6-4342-B048-85BDC9FD1C3A}</a:tableStyleId>
                  </a:tblPr>
                  <a:tblGrid>
                    <a:gridCol w="4213073"/>
                    <a:gridCol w="4317510"/>
                  </a:tblGrid>
                  <a:tr h="5184576">
                    <a:tc>
                      <a:txBody>
                        <a:bodyPr/>
                        <a:lstStyle/>
                        <a:p>
                          <a:r>
                            <a:rPr lang="es-EC" sz="1400" b="0" kern="1200" dirty="0" smtClean="0">
                              <a:solidFill>
                                <a:schemeClr val="tx1"/>
                              </a:solidFill>
                              <a:effectLst/>
                              <a:latin typeface="+mn-lt"/>
                              <a:ea typeface="+mn-ea"/>
                              <a:cs typeface="+mn-cs"/>
                            </a:rPr>
                            <a:t>Velocidad máxima del aire</a:t>
                          </a:r>
                        </a:p>
                        <a:p>
                          <a:endParaRPr lang="es-EC"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0.030</m:t>
                                    </m:r>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0.030</m:t>
                                    </m:r>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−0.01587</m:t>
                                    </m:r>
                                    <m:r>
                                      <a:rPr lang="es-EC" sz="1400" b="1" i="1" kern="1200">
                                        <a:solidFill>
                                          <a:schemeClr val="tx1"/>
                                        </a:solidFill>
                                        <a:effectLst/>
                                        <a:latin typeface="Cambria Math" panose="02040503050406030204" pitchFamily="18" charset="0"/>
                                        <a:ea typeface="+mn-ea"/>
                                        <a:cs typeface="+mn-cs"/>
                                      </a:rPr>
                                      <m:t>𝑚</m:t>
                                    </m:r>
                                  </m:den>
                                </m:f>
                                <m:r>
                                  <a:rPr lang="es-EC" sz="1400" b="1" i="1" kern="1200">
                                    <a:solidFill>
                                      <a:schemeClr val="tx1"/>
                                    </a:solidFill>
                                    <a:effectLst/>
                                    <a:latin typeface="Cambria Math" panose="02040503050406030204" pitchFamily="18" charset="0"/>
                                    <a:ea typeface="+mn-ea"/>
                                    <a:cs typeface="+mn-cs"/>
                                  </a:rPr>
                                  <m:t>∗9.28</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á</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=19.70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1" kern="1200" dirty="0">
                            <a:solidFill>
                              <a:schemeClr val="tx1"/>
                            </a:solidFill>
                            <a:effectLst/>
                            <a:latin typeface="+mn-lt"/>
                            <a:ea typeface="+mn-ea"/>
                            <a:cs typeface="+mn-cs"/>
                          </a:endParaRPr>
                        </a:p>
                        <a:p>
                          <a:endParaRPr lang="es-EC" sz="1400" b="0" kern="1200" dirty="0" smtClean="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Número</a:t>
                          </a:r>
                          <a:r>
                            <a:rPr lang="es-EC" sz="1400" b="0" kern="1200" baseline="0" dirty="0" smtClean="0">
                              <a:solidFill>
                                <a:schemeClr val="tx1"/>
                              </a:solidFill>
                              <a:effectLst/>
                              <a:latin typeface="+mn-lt"/>
                              <a:ea typeface="+mn-ea"/>
                              <a:cs typeface="+mn-cs"/>
                            </a:rPr>
                            <a:t> de Reynolds</a:t>
                          </a:r>
                        </a:p>
                        <a:p>
                          <a:endParaRPr lang="es-EC" sz="14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𝑅𝑒𝑦</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à</m:t>
                                    </m:r>
                                    <m:r>
                                      <a:rPr lang="es-EC" sz="1400" b="1" i="1" kern="1200">
                                        <a:solidFill>
                                          <a:schemeClr val="tx1"/>
                                        </a:solidFill>
                                        <a:effectLst/>
                                        <a:latin typeface="Cambria Math" panose="02040503050406030204" pitchFamily="18" charset="0"/>
                                        <a:ea typeface="+mn-ea"/>
                                        <a:cs typeface="+mn-cs"/>
                                      </a:rPr>
                                      <m:t>𝑥</m:t>
                                    </m:r>
                                  </m:sub>
                                </m:sSub>
                                <m:r>
                                  <a:rPr lang="es-EC" sz="1400" b="1" i="1" kern="1200" smtClean="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r>
                                      <a:rPr lang="es-EC" sz="1400" b="1" kern="1200">
                                        <a:solidFill>
                                          <a:schemeClr val="tx1"/>
                                        </a:solidFill>
                                        <a:effectLst/>
                                        <a:latin typeface="Cambria Math" panose="02040503050406030204" pitchFamily="18" charset="0"/>
                                        <a:ea typeface="+mn-ea"/>
                                        <a:cs typeface="+mn-cs"/>
                                      </a:rPr>
                                      <m:t>1.20</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𝑘𝑔</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3</m:t>
                                            </m:r>
                                          </m:sup>
                                        </m:sSup>
                                      </m:den>
                                    </m:f>
                                    <m:r>
                                      <a:rPr lang="es-EC" sz="1400" b="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∗19.70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𝑚</m:t>
                                        </m:r>
                                      </m:num>
                                      <m:den>
                                        <m:r>
                                          <a:rPr lang="es-EC" sz="1400" b="1" i="1" kern="1200">
                                            <a:solidFill>
                                              <a:schemeClr val="tx1"/>
                                            </a:solidFill>
                                            <a:effectLst/>
                                            <a:latin typeface="Cambria Math" panose="02040503050406030204" pitchFamily="18" charset="0"/>
                                            <a:ea typeface="+mn-ea"/>
                                            <a:cs typeface="+mn-cs"/>
                                          </a:rPr>
                                          <m:t>𝑠</m:t>
                                        </m:r>
                                      </m:den>
                                    </m:f>
                                    <m:r>
                                      <a:rPr lang="es-EC" sz="1400" b="1" i="1" kern="1200">
                                        <a:solidFill>
                                          <a:schemeClr val="tx1"/>
                                        </a:solidFill>
                                        <a:effectLst/>
                                        <a:latin typeface="Cambria Math" panose="02040503050406030204" pitchFamily="18" charset="0"/>
                                        <a:ea typeface="+mn-ea"/>
                                        <a:cs typeface="+mn-cs"/>
                                      </a:rPr>
                                      <m:t>∗0.01587</m:t>
                                    </m:r>
                                    <m:r>
                                      <a:rPr lang="es-EC" sz="1400" b="1" i="1" kern="1200">
                                        <a:solidFill>
                                          <a:schemeClr val="tx1"/>
                                        </a:solidFill>
                                        <a:effectLst/>
                                        <a:latin typeface="Cambria Math" panose="02040503050406030204" pitchFamily="18" charset="0"/>
                                        <a:ea typeface="+mn-ea"/>
                                        <a:cs typeface="+mn-cs"/>
                                      </a:rPr>
                                      <m:t>𝑚</m:t>
                                    </m:r>
                                  </m:num>
                                  <m:den>
                                    <m:r>
                                      <a:rPr lang="es-EC" sz="1400" b="1" kern="1200">
                                        <a:solidFill>
                                          <a:schemeClr val="tx1"/>
                                        </a:solidFill>
                                        <a:effectLst/>
                                        <a:latin typeface="Cambria Math" panose="02040503050406030204" pitchFamily="18" charset="0"/>
                                        <a:ea typeface="+mn-ea"/>
                                        <a:cs typeface="+mn-cs"/>
                                      </a:rPr>
                                      <m:t>14.96</m:t>
                                    </m:r>
                                    <m:r>
                                      <m:rPr>
                                        <m:sty m:val="p"/>
                                      </m:rPr>
                                      <a:rPr lang="es-EC" sz="1400" b="1" kern="1200">
                                        <a:solidFill>
                                          <a:schemeClr val="tx1"/>
                                        </a:solidFill>
                                        <a:effectLst/>
                                        <a:latin typeface="Cambria Math" panose="02040503050406030204" pitchFamily="18" charset="0"/>
                                        <a:ea typeface="+mn-ea"/>
                                        <a:cs typeface="+mn-cs"/>
                                      </a:rPr>
                                      <m:t>x</m:t>
                                    </m:r>
                                    <m:r>
                                      <a:rPr lang="es-EC" sz="1400" b="1" kern="1200">
                                        <a:solidFill>
                                          <a:schemeClr val="tx1"/>
                                        </a:solidFill>
                                        <a:effectLst/>
                                        <a:latin typeface="Cambria Math" panose="02040503050406030204" pitchFamily="18" charset="0"/>
                                        <a:ea typeface="+mn-ea"/>
                                        <a:cs typeface="+mn-cs"/>
                                      </a:rPr>
                                      <m:t>10</m:t>
                                    </m:r>
                                    <m:r>
                                      <a:rPr lang="es-EC" sz="1400" b="1" i="1" kern="1200" baseline="30000">
                                        <a:solidFill>
                                          <a:schemeClr val="tx1"/>
                                        </a:solidFill>
                                        <a:effectLst/>
                                        <a:latin typeface="Cambria Math" panose="02040503050406030204" pitchFamily="18" charset="0"/>
                                        <a:ea typeface="+mn-ea"/>
                                        <a:cs typeface="+mn-cs"/>
                                      </a:rPr>
                                      <m:t>−</m:t>
                                    </m:r>
                                    <m:r>
                                      <a:rPr lang="es-EC" sz="1400" b="1" kern="1200" baseline="30000">
                                        <a:solidFill>
                                          <a:schemeClr val="tx1"/>
                                        </a:solidFill>
                                        <a:effectLst/>
                                        <a:latin typeface="Cambria Math" panose="02040503050406030204" pitchFamily="18" charset="0"/>
                                        <a:ea typeface="+mn-ea"/>
                                        <a:cs typeface="+mn-cs"/>
                                      </a:rPr>
                                      <m:t>6 </m:t>
                                    </m:r>
                                    <m:f>
                                      <m:fPr>
                                        <m:ctrlPr>
                                          <a:rPr lang="es-ES" sz="1400" b="1" i="1" kern="1200" baseline="30000">
                                            <a:solidFill>
                                              <a:schemeClr val="tx1"/>
                                            </a:solidFill>
                                            <a:effectLst/>
                                            <a:latin typeface="Cambria Math" panose="02040503050406030204" pitchFamily="18" charset="0"/>
                                            <a:ea typeface="+mn-ea"/>
                                            <a:cs typeface="+mn-cs"/>
                                          </a:rPr>
                                        </m:ctrlPr>
                                      </m:fPr>
                                      <m:num>
                                        <m:sSup>
                                          <m:sSupPr>
                                            <m:ctrlPr>
                                              <a:rPr lang="es-ES" sz="1400" b="1" i="1" kern="1200" baseline="30000">
                                                <a:solidFill>
                                                  <a:schemeClr val="tx1"/>
                                                </a:solidFill>
                                                <a:effectLst/>
                                                <a:latin typeface="Cambria Math" panose="02040503050406030204" pitchFamily="18" charset="0"/>
                                                <a:ea typeface="+mn-ea"/>
                                                <a:cs typeface="+mn-cs"/>
                                              </a:rPr>
                                            </m:ctrlPr>
                                          </m:sSupPr>
                                          <m:e>
                                            <m:r>
                                              <a:rPr lang="es-EC" sz="1400" b="1" i="1" kern="1200" baseline="30000">
                                                <a:solidFill>
                                                  <a:schemeClr val="tx1"/>
                                                </a:solidFill>
                                                <a:effectLst/>
                                                <a:latin typeface="Cambria Math" panose="02040503050406030204" pitchFamily="18" charset="0"/>
                                                <a:ea typeface="+mn-ea"/>
                                                <a:cs typeface="+mn-cs"/>
                                              </a:rPr>
                                              <m:t>𝑚</m:t>
                                            </m:r>
                                          </m:e>
                                          <m:sup>
                                            <m:r>
                                              <a:rPr lang="es-EC" sz="1400" b="1" i="1" kern="1200" baseline="30000">
                                                <a:solidFill>
                                                  <a:schemeClr val="tx1"/>
                                                </a:solidFill>
                                                <a:effectLst/>
                                                <a:latin typeface="Cambria Math" panose="02040503050406030204" pitchFamily="18" charset="0"/>
                                                <a:ea typeface="+mn-ea"/>
                                                <a:cs typeface="+mn-cs"/>
                                              </a:rPr>
                                              <m:t>2</m:t>
                                            </m:r>
                                          </m:sup>
                                        </m:sSup>
                                      </m:num>
                                      <m:den>
                                        <m:r>
                                          <a:rPr lang="es-EC" sz="1400" b="1" i="1" kern="1200" baseline="30000">
                                            <a:solidFill>
                                              <a:schemeClr val="tx1"/>
                                            </a:solidFill>
                                            <a:effectLst/>
                                            <a:latin typeface="Cambria Math" panose="02040503050406030204" pitchFamily="18" charset="0"/>
                                            <a:ea typeface="+mn-ea"/>
                                            <a:cs typeface="+mn-cs"/>
                                          </a:rPr>
                                          <m:t>𝑠</m:t>
                                        </m:r>
                                      </m:den>
                                    </m:f>
                                    <m:r>
                                      <a:rPr lang="es-EC" sz="1400" b="1" kern="1200" baseline="30000">
                                        <a:solidFill>
                                          <a:schemeClr val="tx1"/>
                                        </a:solidFill>
                                        <a:effectLst/>
                                        <a:latin typeface="Cambria Math" panose="02040503050406030204" pitchFamily="18" charset="0"/>
                                        <a:ea typeface="+mn-ea"/>
                                        <a:cs typeface="+mn-cs"/>
                                      </a:rPr>
                                      <m:t>    </m:t>
                                    </m:r>
                                  </m:den>
                                </m:f>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𝑅𝑒𝑦</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à</m:t>
                                    </m:r>
                                    <m:r>
                                      <a:rPr lang="es-EC" sz="1400" b="1" i="1" kern="1200">
                                        <a:solidFill>
                                          <a:schemeClr val="tx1"/>
                                        </a:solidFill>
                                        <a:effectLst/>
                                        <a:latin typeface="Cambria Math" panose="02040503050406030204" pitchFamily="18" charset="0"/>
                                        <a:ea typeface="+mn-ea"/>
                                        <a:cs typeface="+mn-cs"/>
                                      </a:rPr>
                                      <m:t>𝑥</m:t>
                                    </m:r>
                                  </m:sub>
                                </m:sSub>
                                <m:r>
                                  <a:rPr lang="es-EC" sz="1400" b="1" i="1" kern="1200">
                                    <a:solidFill>
                                      <a:schemeClr val="tx1"/>
                                    </a:solidFill>
                                    <a:effectLst/>
                                    <a:latin typeface="Cambria Math" panose="02040503050406030204" pitchFamily="18" charset="0"/>
                                    <a:ea typeface="+mn-ea"/>
                                    <a:cs typeface="+mn-cs"/>
                                  </a:rPr>
                                  <m:t>=25077</m:t>
                                </m:r>
                              </m:oMath>
                            </m:oMathPara>
                          </a14:m>
                          <a:endParaRPr lang="es-ES" sz="1400" b="1" kern="1200" dirty="0">
                            <a:solidFill>
                              <a:schemeClr val="tx1"/>
                            </a:solidFill>
                            <a:effectLst/>
                            <a:latin typeface="+mn-lt"/>
                            <a:ea typeface="+mn-ea"/>
                            <a:cs typeface="+mn-cs"/>
                          </a:endParaRPr>
                        </a:p>
                        <a:p>
                          <a:endParaRPr lang="es-EC"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s-EC" sz="1400" b="1" i="1" kern="1200">
                                            <a:solidFill>
                                              <a:schemeClr val="tx1"/>
                                            </a:solidFill>
                                            <a:effectLst/>
                                            <a:latin typeface="Cambria Math" panose="02040503050406030204" pitchFamily="18" charset="0"/>
                                            <a:ea typeface="+mn-ea"/>
                                            <a:cs typeface="+mn-cs"/>
                                          </a:rPr>
                                          <m:t>≥20</m:t>
                                        </m:r>
                                      </m:sub>
                                    </m:sSub>
                                  </m:sub>
                                </m:sSub>
                                <m:r>
                                  <a:rPr lang="es-EC" sz="1400" b="1" i="1" kern="1200">
                                    <a:solidFill>
                                      <a:schemeClr val="tx1"/>
                                    </a:solidFill>
                                    <a:effectLst/>
                                    <a:latin typeface="Cambria Math" panose="02040503050406030204" pitchFamily="18" charset="0"/>
                                    <a:ea typeface="+mn-ea"/>
                                    <a:cs typeface="+mn-cs"/>
                                  </a:rPr>
                                  <m:t>=</m:t>
                                </m:r>
                                <m:r>
                                  <a:rPr lang="es-EC" sz="1400" b="1" i="0" kern="1200">
                                    <a:solidFill>
                                      <a:schemeClr val="tx1"/>
                                    </a:solidFill>
                                    <a:effectLst/>
                                    <a:latin typeface="Cambria Math" panose="02040503050406030204" pitchFamily="18" charset="0"/>
                                    <a:ea typeface="+mn-ea"/>
                                    <a:cs typeface="+mn-cs"/>
                                  </a:rPr>
                                  <m:t>𝐂</m:t>
                                </m:r>
                                <m:r>
                                  <a:rPr lang="es-EC" sz="1400" b="1" i="1" kern="1200">
                                    <a:solidFill>
                                      <a:schemeClr val="tx1"/>
                                    </a:solidFill>
                                    <a:effectLst/>
                                    <a:latin typeface="Cambria Math" panose="02040503050406030204" pitchFamily="18" charset="0"/>
                                    <a:ea typeface="+mn-ea"/>
                                    <a:cs typeface="+mn-cs"/>
                                  </a:rPr>
                                  <m:t>∗</m:t>
                                </m:r>
                                <m:sSup>
                                  <m:sSupPr>
                                    <m:ctrlPr>
                                      <a:rPr lang="es-ES" sz="1400" b="1" i="1" kern="1200">
                                        <a:solidFill>
                                          <a:schemeClr val="tx1"/>
                                        </a:solidFill>
                                        <a:effectLst/>
                                        <a:latin typeface="Cambria Math" panose="02040503050406030204" pitchFamily="18" charset="0"/>
                                        <a:ea typeface="+mn-ea"/>
                                        <a:cs typeface="+mn-cs"/>
                                      </a:rPr>
                                    </m:ctrlPr>
                                  </m:sSup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𝑅𝑒𝑦</m:t>
                                        </m:r>
                                      </m:e>
                                      <m:sub>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à</m:t>
                                        </m:r>
                                        <m:r>
                                          <a:rPr lang="es-EC" sz="1400" b="1" i="1" kern="1200">
                                            <a:solidFill>
                                              <a:schemeClr val="tx1"/>
                                            </a:solidFill>
                                            <a:effectLst/>
                                            <a:latin typeface="Cambria Math" panose="02040503050406030204" pitchFamily="18" charset="0"/>
                                            <a:ea typeface="+mn-ea"/>
                                            <a:cs typeface="+mn-cs"/>
                                          </a:rPr>
                                          <m:t>𝑥</m:t>
                                        </m:r>
                                      </m:sub>
                                    </m:sSub>
                                  </m:e>
                                  <m:sup>
                                    <m:r>
                                      <a:rPr lang="es-EC" sz="1400" b="1" i="1" kern="1200">
                                        <a:solidFill>
                                          <a:schemeClr val="tx1"/>
                                        </a:solidFill>
                                        <a:effectLst/>
                                        <a:latin typeface="Cambria Math" panose="02040503050406030204" pitchFamily="18" charset="0"/>
                                        <a:ea typeface="+mn-ea"/>
                                        <a:cs typeface="+mn-cs"/>
                                      </a:rPr>
                                      <m:t>𝑚</m:t>
                                    </m:r>
                                  </m:sup>
                                </m:sSup>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𝑃</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𝑟</m:t>
                                    </m:r>
                                  </m:e>
                                  <m:sup>
                                    <m:r>
                                      <a:rPr lang="es-EC" sz="1400" b="1" i="1" kern="1200">
                                        <a:solidFill>
                                          <a:schemeClr val="tx1"/>
                                        </a:solidFill>
                                        <a:effectLst/>
                                        <a:latin typeface="Cambria Math" panose="02040503050406030204" pitchFamily="18" charset="0"/>
                                        <a:ea typeface="+mn-ea"/>
                                        <a:cs typeface="+mn-cs"/>
                                      </a:rPr>
                                      <m:t>0.36</m:t>
                                    </m:r>
                                  </m:sup>
                                </m:sSup>
                                <m:r>
                                  <a:rPr lang="es-EC" sz="1400" b="1" i="1" kern="1200">
                                    <a:solidFill>
                                      <a:schemeClr val="tx1"/>
                                    </a:solidFill>
                                    <a:effectLst/>
                                    <a:latin typeface="Cambria Math" panose="02040503050406030204" pitchFamily="18" charset="0"/>
                                    <a:ea typeface="+mn-ea"/>
                                    <a:cs typeface="+mn-cs"/>
                                  </a:rPr>
                                  <m:t>∗ </m:t>
                                </m:r>
                                <m:sSup>
                                  <m:sSupPr>
                                    <m:ctrlPr>
                                      <a:rPr lang="es-ES" sz="1400" b="1" i="1" kern="1200">
                                        <a:solidFill>
                                          <a:schemeClr val="tx1"/>
                                        </a:solidFill>
                                        <a:effectLst/>
                                        <a:latin typeface="Cambria Math" panose="02040503050406030204" pitchFamily="18" charset="0"/>
                                        <a:ea typeface="+mn-ea"/>
                                        <a:cs typeface="+mn-cs"/>
                                      </a:rPr>
                                    </m:ctrlPr>
                                  </m:sSupPr>
                                  <m:e>
                                    <m:d>
                                      <m:dPr>
                                        <m:ctrlPr>
                                          <a:rPr lang="es-ES" sz="1400" b="1" i="1" kern="1200">
                                            <a:solidFill>
                                              <a:schemeClr val="tx1"/>
                                            </a:solidFill>
                                            <a:effectLst/>
                                            <a:latin typeface="Cambria Math" panose="02040503050406030204" pitchFamily="18" charset="0"/>
                                            <a:ea typeface="+mn-ea"/>
                                            <a:cs typeface="+mn-cs"/>
                                          </a:rPr>
                                        </m:ctrlPr>
                                      </m:dPr>
                                      <m:e>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𝑃𝑟</m:t>
                                            </m:r>
                                          </m:num>
                                          <m:den>
                                            <m:r>
                                              <a:rPr lang="es-EC" sz="1400" b="1" i="1" kern="1200">
                                                <a:solidFill>
                                                  <a:schemeClr val="tx1"/>
                                                </a:solidFill>
                                                <a:effectLst/>
                                                <a:latin typeface="Cambria Math" panose="02040503050406030204" pitchFamily="18" charset="0"/>
                                                <a:ea typeface="+mn-ea"/>
                                                <a:cs typeface="+mn-cs"/>
                                              </a:rPr>
                                              <m:t>𝑃𝑟𝑠</m:t>
                                            </m:r>
                                          </m:den>
                                        </m:f>
                                      </m:e>
                                    </m:d>
                                  </m:e>
                                  <m:sup>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1</m:t>
                                        </m:r>
                                      </m:num>
                                      <m:den>
                                        <m:r>
                                          <a:rPr lang="es-EC" sz="1400" b="1" i="1" kern="1200">
                                            <a:solidFill>
                                              <a:schemeClr val="tx1"/>
                                            </a:solidFill>
                                            <a:effectLst/>
                                            <a:latin typeface="Cambria Math" panose="02040503050406030204" pitchFamily="18" charset="0"/>
                                            <a:ea typeface="+mn-ea"/>
                                            <a:cs typeface="+mn-cs"/>
                                          </a:rPr>
                                          <m:t>4</m:t>
                                        </m:r>
                                      </m:den>
                                    </m:f>
                                  </m:sup>
                                </m:sSup>
                              </m:oMath>
                            </m:oMathPara>
                          </a14:m>
                          <a:endParaRPr lang="es-ES" sz="1400" b="1" kern="1200" dirty="0" smtClean="0">
                            <a:solidFill>
                              <a:schemeClr val="tx1"/>
                            </a:solidFill>
                            <a:effectLst/>
                            <a:latin typeface="+mn-lt"/>
                            <a:ea typeface="+mn-ea"/>
                            <a:cs typeface="+mn-cs"/>
                          </a:endParaRPr>
                        </a:p>
                        <a:p>
                          <a:r>
                            <a:rPr lang="es-EC" sz="1400" b="0" kern="1200" dirty="0" smtClean="0">
                              <a:solidFill>
                                <a:schemeClr val="tx1"/>
                              </a:solidFill>
                              <a:effectLst/>
                              <a:latin typeface="+mn-lt"/>
                              <a:ea typeface="+mn-ea"/>
                              <a:cs typeface="+mn-cs"/>
                            </a:rPr>
                            <a:t>Para</a:t>
                          </a:r>
                        </a:p>
                        <a:p>
                          <a:pPr algn="ctr"/>
                          <a:endParaRPr lang="es-EC" sz="12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200" b="1" i="1" kern="1200" smtClean="0">
                                      <a:solidFill>
                                        <a:schemeClr val="tx1"/>
                                      </a:solidFill>
                                      <a:effectLst/>
                                      <a:latin typeface="Cambria Math" panose="02040503050406030204" pitchFamily="18" charset="0"/>
                                      <a:ea typeface="+mn-ea"/>
                                      <a:cs typeface="+mn-cs"/>
                                    </a:rPr>
                                  </m:ctrlPr>
                                </m:sSubPr>
                                <m:e>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𝑁</m:t>
                                      </m:r>
                                    </m:e>
                                    <m:sub>
                                      <m:r>
                                        <a:rPr lang="es-EC" sz="1200" b="1" i="1" kern="1200">
                                          <a:solidFill>
                                            <a:schemeClr val="tx1"/>
                                          </a:solidFill>
                                          <a:effectLst/>
                                          <a:latin typeface="Cambria Math" panose="02040503050406030204" pitchFamily="18" charset="0"/>
                                          <a:ea typeface="+mn-ea"/>
                                          <a:cs typeface="+mn-cs"/>
                                        </a:rPr>
                                        <m:t>𝐿</m:t>
                                      </m:r>
                                    </m:sub>
                                  </m:sSub>
                                </m:e>
                                <m:sub>
                                  <m:r>
                                    <a:rPr lang="es-EC" sz="1200" b="1" i="1" kern="1200">
                                      <a:solidFill>
                                        <a:schemeClr val="tx1"/>
                                      </a:solidFill>
                                      <a:effectLst/>
                                      <a:latin typeface="Cambria Math" panose="02040503050406030204" pitchFamily="18" charset="0"/>
                                      <a:ea typeface="+mn-ea"/>
                                      <a:cs typeface="+mn-cs"/>
                                    </a:rPr>
                                    <m:t> </m:t>
                                  </m:r>
                                </m:sub>
                              </m:sSub>
                              <m:r>
                                <a:rPr lang="es-EC" sz="1200" b="1" i="1" kern="1200">
                                  <a:solidFill>
                                    <a:schemeClr val="tx1"/>
                                  </a:solidFill>
                                  <a:effectLst/>
                                  <a:latin typeface="Cambria Math" panose="02040503050406030204" pitchFamily="18" charset="0"/>
                                  <a:ea typeface="+mn-ea"/>
                                  <a:cs typeface="+mn-cs"/>
                                </a:rPr>
                                <m:t> ≥20</m:t>
                              </m:r>
                            </m:oMath>
                          </a14:m>
                          <a:r>
                            <a:rPr lang="es-EC" sz="1200" b="1" kern="1200" dirty="0">
                              <a:solidFill>
                                <a:schemeClr val="tx1"/>
                              </a:solidFill>
                              <a:effectLst/>
                              <a:latin typeface="+mn-lt"/>
                              <a:ea typeface="+mn-ea"/>
                              <a:cs typeface="+mn-cs"/>
                            </a:rPr>
                            <a:t>  ;   </a:t>
                          </a:r>
                          <a14:m>
                            <m:oMath xmlns:m="http://schemas.openxmlformats.org/officeDocument/2006/math">
                              <m:r>
                                <a:rPr lang="es-EC" sz="1200" b="1" i="1" kern="1200">
                                  <a:solidFill>
                                    <a:schemeClr val="tx1"/>
                                  </a:solidFill>
                                  <a:effectLst/>
                                  <a:latin typeface="Cambria Math" panose="02040503050406030204" pitchFamily="18" charset="0"/>
                                  <a:ea typeface="+mn-ea"/>
                                  <a:cs typeface="+mn-cs"/>
                                </a:rPr>
                                <m:t>0.7&lt;</m:t>
                              </m:r>
                              <m:r>
                                <a:rPr lang="es-EC" sz="1200" b="1" i="1" kern="1200">
                                  <a:solidFill>
                                    <a:schemeClr val="tx1"/>
                                  </a:solidFill>
                                  <a:effectLst/>
                                  <a:latin typeface="Cambria Math" panose="02040503050406030204" pitchFamily="18" charset="0"/>
                                  <a:ea typeface="+mn-ea"/>
                                  <a:cs typeface="+mn-cs"/>
                                </a:rPr>
                                <m:t>𝑃𝑟</m:t>
                              </m:r>
                              <m:r>
                                <a:rPr lang="es-EC" sz="1200" b="1" i="1" kern="1200">
                                  <a:solidFill>
                                    <a:schemeClr val="tx1"/>
                                  </a:solidFill>
                                  <a:effectLst/>
                                  <a:latin typeface="Cambria Math" panose="02040503050406030204" pitchFamily="18" charset="0"/>
                                  <a:ea typeface="+mn-ea"/>
                                  <a:cs typeface="+mn-cs"/>
                                </a:rPr>
                                <m:t>&lt;500 </m:t>
                              </m:r>
                            </m:oMath>
                          </a14:m>
                          <a:r>
                            <a:rPr lang="es-EC" sz="1200" b="1" kern="1200" dirty="0">
                              <a:solidFill>
                                <a:schemeClr val="tx1"/>
                              </a:solidFill>
                              <a:effectLst/>
                              <a:latin typeface="+mn-lt"/>
                              <a:ea typeface="+mn-ea"/>
                              <a:cs typeface="+mn-cs"/>
                            </a:rPr>
                            <a:t>  ; </a:t>
                          </a:r>
                          <a14:m>
                            <m:oMath xmlns:m="http://schemas.openxmlformats.org/officeDocument/2006/math">
                              <m:r>
                                <a:rPr lang="es-EC" sz="1200" b="1" i="1" kern="1200">
                                  <a:solidFill>
                                    <a:schemeClr val="tx1"/>
                                  </a:solidFill>
                                  <a:effectLst/>
                                  <a:latin typeface="Cambria Math" panose="02040503050406030204" pitchFamily="18" charset="0"/>
                                  <a:ea typeface="+mn-ea"/>
                                  <a:cs typeface="+mn-cs"/>
                                </a:rPr>
                                <m:t>1000&lt; </m:t>
                              </m:r>
                              <m:sSub>
                                <m:sSubPr>
                                  <m:ctrlPr>
                                    <a:rPr lang="es-ES" sz="1200" b="1" i="1" kern="1200">
                                      <a:solidFill>
                                        <a:schemeClr val="tx1"/>
                                      </a:solidFill>
                                      <a:effectLst/>
                                      <a:latin typeface="Cambria Math" panose="02040503050406030204" pitchFamily="18" charset="0"/>
                                      <a:ea typeface="+mn-ea"/>
                                      <a:cs typeface="+mn-cs"/>
                                    </a:rPr>
                                  </m:ctrlPr>
                                </m:sSubPr>
                                <m:e>
                                  <m:r>
                                    <a:rPr lang="es-EC" sz="1200" b="1" i="1" kern="1200">
                                      <a:solidFill>
                                        <a:schemeClr val="tx1"/>
                                      </a:solidFill>
                                      <a:effectLst/>
                                      <a:latin typeface="Cambria Math" panose="02040503050406030204" pitchFamily="18" charset="0"/>
                                      <a:ea typeface="+mn-ea"/>
                                      <a:cs typeface="+mn-cs"/>
                                    </a:rPr>
                                    <m:t>𝑅𝑒𝑦</m:t>
                                  </m:r>
                                </m:e>
                                <m:sub>
                                  <m:r>
                                    <a:rPr lang="es-EC" sz="1200" b="1" i="1" kern="1200">
                                      <a:solidFill>
                                        <a:schemeClr val="tx1"/>
                                      </a:solidFill>
                                      <a:effectLst/>
                                      <a:latin typeface="Cambria Math" panose="02040503050406030204" pitchFamily="18" charset="0"/>
                                      <a:ea typeface="+mn-ea"/>
                                      <a:cs typeface="+mn-cs"/>
                                    </a:rPr>
                                    <m:t>𝑚</m:t>
                                  </m:r>
                                  <m:r>
                                    <a:rPr lang="es-EC" sz="1200" b="1" i="1" kern="1200">
                                      <a:solidFill>
                                        <a:schemeClr val="tx1"/>
                                      </a:solidFill>
                                      <a:effectLst/>
                                      <a:latin typeface="Cambria Math" panose="02040503050406030204" pitchFamily="18" charset="0"/>
                                      <a:ea typeface="+mn-ea"/>
                                      <a:cs typeface="+mn-cs"/>
                                    </a:rPr>
                                    <m:t>à</m:t>
                                  </m:r>
                                  <m:r>
                                    <a:rPr lang="es-EC" sz="1200" b="1" i="1" kern="1200">
                                      <a:solidFill>
                                        <a:schemeClr val="tx1"/>
                                      </a:solidFill>
                                      <a:effectLst/>
                                      <a:latin typeface="Cambria Math" panose="02040503050406030204" pitchFamily="18" charset="0"/>
                                      <a:ea typeface="+mn-ea"/>
                                      <a:cs typeface="+mn-cs"/>
                                    </a:rPr>
                                    <m:t>𝑥</m:t>
                                  </m:r>
                                </m:sub>
                              </m:sSub>
                              <m:r>
                                <a:rPr lang="es-EC" sz="1200" b="1" i="1" kern="1200">
                                  <a:solidFill>
                                    <a:schemeClr val="tx1"/>
                                  </a:solidFill>
                                  <a:effectLst/>
                                  <a:latin typeface="Cambria Math" panose="02040503050406030204" pitchFamily="18" charset="0"/>
                                  <a:ea typeface="+mn-ea"/>
                                  <a:cs typeface="+mn-cs"/>
                                </a:rPr>
                                <m:t>&lt;2∗</m:t>
                              </m:r>
                              <m:sSup>
                                <m:sSupPr>
                                  <m:ctrlPr>
                                    <a:rPr lang="es-ES" sz="1200" b="1" i="1" kern="1200">
                                      <a:solidFill>
                                        <a:schemeClr val="tx1"/>
                                      </a:solidFill>
                                      <a:effectLst/>
                                      <a:latin typeface="Cambria Math" panose="02040503050406030204" pitchFamily="18" charset="0"/>
                                      <a:ea typeface="+mn-ea"/>
                                      <a:cs typeface="+mn-cs"/>
                                    </a:rPr>
                                  </m:ctrlPr>
                                </m:sSupPr>
                                <m:e>
                                  <m:r>
                                    <a:rPr lang="es-EC" sz="1200" b="1" i="1" kern="1200">
                                      <a:solidFill>
                                        <a:schemeClr val="tx1"/>
                                      </a:solidFill>
                                      <a:effectLst/>
                                      <a:latin typeface="Cambria Math" panose="02040503050406030204" pitchFamily="18" charset="0"/>
                                      <a:ea typeface="+mn-ea"/>
                                      <a:cs typeface="+mn-cs"/>
                                    </a:rPr>
                                    <m:t>10</m:t>
                                  </m:r>
                                </m:e>
                                <m:sup>
                                  <m:r>
                                    <a:rPr lang="es-EC" sz="1200" b="1" i="1" kern="1200">
                                      <a:solidFill>
                                        <a:schemeClr val="tx1"/>
                                      </a:solidFill>
                                      <a:effectLst/>
                                      <a:latin typeface="Cambria Math" panose="02040503050406030204" pitchFamily="18" charset="0"/>
                                      <a:ea typeface="+mn-ea"/>
                                      <a:cs typeface="+mn-cs"/>
                                    </a:rPr>
                                    <m:t>6</m:t>
                                  </m:r>
                                </m:sup>
                              </m:sSup>
                            </m:oMath>
                          </a14:m>
                          <a:endParaRPr lang="es-ES" sz="1200" b="1" kern="1200" dirty="0">
                            <a:solidFill>
                              <a:schemeClr val="tx1"/>
                            </a:solidFill>
                            <a:effectLst/>
                            <a:latin typeface="+mn-lt"/>
                            <a:ea typeface="+mn-ea"/>
                            <a:cs typeface="+mn-cs"/>
                          </a:endParaRPr>
                        </a:p>
                        <a:p>
                          <a:endParaRPr lang="es-EC" sz="1400" b="0" kern="1200" dirty="0" smtClean="0">
                            <a:solidFill>
                              <a:schemeClr val="tx1"/>
                            </a:solidFill>
                            <a:effectLst/>
                            <a:latin typeface="+mn-lt"/>
                            <a:ea typeface="+mn-ea"/>
                            <a:cs typeface="+mn-cs"/>
                          </a:endParaRPr>
                        </a:p>
                      </a:txBody>
                      <a:tcPr>
                        <a:solidFill>
                          <a:schemeClr val="bg1"/>
                        </a:solidFill>
                      </a:tcPr>
                    </a:tc>
                    <a:tc>
                      <a:txBody>
                        <a:bodyPr/>
                        <a:lstStyle/>
                        <a:p>
                          <a:endParaRPr lang="es-ES" sz="1400" b="0" kern="1200" dirty="0" smtClean="0">
                            <a:solidFill>
                              <a:schemeClr val="tx1"/>
                            </a:solidFill>
                            <a:effectLst/>
                            <a:latin typeface="+mn-lt"/>
                            <a:ea typeface="+mn-ea"/>
                            <a:cs typeface="+mn-cs"/>
                          </a:endParaRPr>
                        </a:p>
                        <a:p>
                          <a:pPr algn="l"/>
                          <a:r>
                            <a:rPr lang="es-ES" sz="1400" b="0" dirty="0" smtClean="0">
                              <a:solidFill>
                                <a:schemeClr val="tx1"/>
                              </a:solidFill>
                            </a:rPr>
                            <a:t>Donde:</a:t>
                          </a:r>
                        </a:p>
                        <a:p>
                          <a:pPr algn="just"/>
                          <a14:m>
                            <m:oMath xmlns:m="http://schemas.openxmlformats.org/officeDocument/2006/math">
                              <m:r>
                                <a:rPr lang="es-EC" sz="1400" b="0" i="1" kern="1200">
                                  <a:solidFill>
                                    <a:schemeClr val="tx1"/>
                                  </a:solidFill>
                                  <a:effectLst/>
                                  <a:latin typeface="Cambria Math" panose="02040503050406030204" pitchFamily="18" charset="0"/>
                                  <a:ea typeface="+mn-ea"/>
                                  <a:cs typeface="+mn-cs"/>
                                </a:rPr>
                                <m:t>𝑃𝑟</m:t>
                              </m:r>
                            </m:oMath>
                          </a14:m>
                          <a:r>
                            <a:rPr lang="es-EC" sz="1400" b="0" kern="1200" dirty="0">
                              <a:solidFill>
                                <a:schemeClr val="tx1"/>
                              </a:solidFill>
                              <a:effectLst/>
                              <a:latin typeface="+mn-lt"/>
                              <a:ea typeface="+mn-ea"/>
                              <a:cs typeface="+mn-cs"/>
                            </a:rPr>
                            <a:t> = Número Prandtl a temperatura de entrada del aire a 21⁰C.</a:t>
                          </a:r>
                          <a:endParaRPr lang="es-ES" sz="1400" b="0" kern="1200" dirty="0">
                            <a:solidFill>
                              <a:schemeClr val="tx1"/>
                            </a:solidFill>
                            <a:effectLst/>
                            <a:latin typeface="+mn-lt"/>
                            <a:ea typeface="+mn-ea"/>
                            <a:cs typeface="+mn-cs"/>
                          </a:endParaRPr>
                        </a:p>
                        <a:p>
                          <a:pPr algn="just"/>
                          <a14:m>
                            <m:oMath xmlns:m="http://schemas.openxmlformats.org/officeDocument/2006/math">
                              <m:r>
                                <a:rPr lang="es-EC" sz="1400" b="0" i="1" kern="1200">
                                  <a:solidFill>
                                    <a:schemeClr val="tx1"/>
                                  </a:solidFill>
                                  <a:effectLst/>
                                  <a:latin typeface="Cambria Math" panose="02040503050406030204" pitchFamily="18" charset="0"/>
                                  <a:ea typeface="+mn-ea"/>
                                  <a:cs typeface="+mn-cs"/>
                                </a:rPr>
                                <m:t>𝑃𝑟𝑠</m:t>
                              </m:r>
                            </m:oMath>
                          </a14:m>
                          <a:r>
                            <a:rPr lang="es-EC" sz="1400" b="0" kern="1200" dirty="0">
                              <a:solidFill>
                                <a:schemeClr val="tx1"/>
                              </a:solidFill>
                              <a:effectLst/>
                              <a:latin typeface="+mn-lt"/>
                              <a:ea typeface="+mn-ea"/>
                              <a:cs typeface="+mn-cs"/>
                            </a:rPr>
                            <a:t> = Número Prandtl a temperatura de salida </a:t>
                          </a:r>
                          <a:r>
                            <a:rPr lang="es-EC" sz="1400" b="0" kern="1200" dirty="0" smtClean="0">
                              <a:solidFill>
                                <a:schemeClr val="tx1"/>
                              </a:solidFill>
                              <a:effectLst/>
                              <a:latin typeface="+mn-lt"/>
                              <a:ea typeface="+mn-ea"/>
                              <a:cs typeface="+mn-cs"/>
                            </a:rPr>
                            <a:t>del aire a 33⁰</a:t>
                          </a:r>
                          <a:r>
                            <a:rPr lang="es-ES" sz="1400" b="0" kern="1200" dirty="0" smtClean="0">
                              <a:solidFill>
                                <a:schemeClr val="tx1"/>
                              </a:solidFill>
                              <a:effectLst/>
                              <a:latin typeface="+mn-lt"/>
                              <a:ea typeface="+mn-ea"/>
                              <a:cs typeface="+mn-cs"/>
                            </a:rPr>
                            <a:t>C.</a:t>
                          </a:r>
                        </a:p>
                        <a:p>
                          <a:pPr algn="just"/>
                          <a:endParaRPr lang="es-ES" sz="1400" b="0" kern="1200" dirty="0">
                            <a:solidFill>
                              <a:schemeClr val="tx1"/>
                            </a:solidFill>
                            <a:effectLst/>
                            <a:latin typeface="+mn-lt"/>
                            <a:ea typeface="+mn-ea"/>
                            <a:cs typeface="+mn-cs"/>
                          </a:endParaRPr>
                        </a:p>
                        <a:p>
                          <a:pPr algn="just"/>
                          <a:r>
                            <a:rPr lang="es-ES" sz="1400" b="0" kern="1200" dirty="0" smtClean="0">
                              <a:solidFill>
                                <a:schemeClr val="tx1"/>
                              </a:solidFill>
                              <a:effectLst/>
                              <a:latin typeface="+mn-lt"/>
                              <a:ea typeface="+mn-ea"/>
                              <a:cs typeface="+mn-cs"/>
                            </a:rPr>
                            <a:t>Los</a:t>
                          </a:r>
                          <a:r>
                            <a:rPr lang="es-ES" sz="1400" b="0" kern="1200" baseline="0" dirty="0" smtClean="0">
                              <a:solidFill>
                                <a:schemeClr val="tx1"/>
                              </a:solidFill>
                              <a:effectLst/>
                              <a:latin typeface="+mn-lt"/>
                              <a:ea typeface="+mn-ea"/>
                              <a:cs typeface="+mn-cs"/>
                            </a:rPr>
                            <a:t> factores </a:t>
                          </a:r>
                          <a14:m>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𝐶</m:t>
                              </m:r>
                            </m:oMath>
                          </a14:m>
                          <a:r>
                            <a:rPr lang="es-ES" sz="1400" b="0" kern="1200" dirty="0" smtClean="0">
                              <a:solidFill>
                                <a:schemeClr val="tx1"/>
                              </a:solidFill>
                              <a:effectLst/>
                              <a:latin typeface="+mn-lt"/>
                              <a:ea typeface="+mn-ea"/>
                              <a:cs typeface="+mn-cs"/>
                            </a:rPr>
                            <a:t> y </a:t>
                          </a:r>
                          <a14:m>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𝑚</m:t>
                              </m:r>
                            </m:oMath>
                          </a14:m>
                          <a:r>
                            <a:rPr lang="es-ES" sz="1400" b="0" kern="1200" dirty="0" smtClean="0">
                              <a:solidFill>
                                <a:schemeClr val="tx1"/>
                              </a:solidFill>
                              <a:effectLst/>
                              <a:latin typeface="+mn-lt"/>
                              <a:ea typeface="+mn-ea"/>
                              <a:cs typeface="+mn-cs"/>
                            </a:rPr>
                            <a:t> se determinan en la siguiente tabla:</a:t>
                          </a: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endParaRPr lang="es-ES" sz="1400" b="0" kern="1200" dirty="0" smtClean="0">
                            <a:solidFill>
                              <a:schemeClr val="tx1"/>
                            </a:solidFill>
                            <a:effectLst/>
                            <a:latin typeface="+mn-lt"/>
                            <a:ea typeface="+mn-ea"/>
                            <a:cs typeface="+mn-cs"/>
                          </a:endParaRPr>
                        </a:p>
                        <a:p>
                          <a:pPr algn="just"/>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C" sz="1400" b="0" i="1" kern="1200">
                                      <a:solidFill>
                                        <a:schemeClr val="tx1"/>
                                      </a:solidFill>
                                      <a:effectLst/>
                                      <a:latin typeface="Cambria Math" panose="02040503050406030204" pitchFamily="18" charset="0"/>
                                      <a:ea typeface="+mn-ea"/>
                                      <a:cs typeface="+mn-cs"/>
                                    </a:rPr>
                                    <m:t>𝑇</m:t>
                                  </m:r>
                                </m:sub>
                              </m:sSub>
                            </m:oMath>
                          </a14:m>
                          <a:r>
                            <a:rPr lang="es-ES" sz="1400" b="0" kern="1200" dirty="0" smtClean="0">
                              <a:solidFill>
                                <a:schemeClr val="tx1"/>
                              </a:solidFill>
                              <a:effectLst/>
                              <a:latin typeface="+mn-lt"/>
                              <a:ea typeface="+mn-ea"/>
                              <a:cs typeface="+mn-cs"/>
                            </a:rPr>
                            <a:t>/</a:t>
                          </a: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𝑆</m:t>
                                  </m:r>
                                </m:e>
                                <m:sub>
                                  <m:r>
                                    <a:rPr lang="es-ES" sz="1400" b="0" i="1" kern="1200" smtClean="0">
                                      <a:solidFill>
                                        <a:schemeClr val="tx1"/>
                                      </a:solidFill>
                                      <a:effectLst/>
                                      <a:latin typeface="Cambria Math" panose="02040503050406030204" pitchFamily="18" charset="0"/>
                                      <a:ea typeface="+mn-ea"/>
                                      <a:cs typeface="+mn-cs"/>
                                    </a:rPr>
                                    <m:t>𝐿</m:t>
                                  </m:r>
                                </m:sub>
                              </m:sSub>
                            </m:oMath>
                          </a14:m>
                          <a:r>
                            <a:rPr lang="es-ES" sz="1400" b="0" kern="1200" dirty="0" smtClean="0">
                              <a:solidFill>
                                <a:schemeClr val="tx1"/>
                              </a:solidFill>
                              <a:effectLst/>
                              <a:latin typeface="+mn-lt"/>
                              <a:ea typeface="+mn-ea"/>
                              <a:cs typeface="+mn-cs"/>
                            </a:rPr>
                            <a:t> = 0,4</a:t>
                          </a:r>
                        </a:p>
                        <a:p>
                          <a:pPr algn="just"/>
                          <a:endParaRPr lang="es-ES" sz="1400" b="0" kern="120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024093670"/>
                  </p:ext>
                </p:extLst>
              </p:nvPr>
            </p:nvGraphicFramePr>
            <p:xfrm>
              <a:off x="395536" y="692696"/>
              <a:ext cx="8530583" cy="5184576"/>
            </p:xfrm>
            <a:graphic>
              <a:graphicData uri="http://schemas.openxmlformats.org/drawingml/2006/table">
                <a:tbl>
                  <a:tblPr firstRow="1" bandRow="1">
                    <a:tableStyleId>{5C22544A-7EE6-4342-B048-85BDC9FD1C3A}</a:tableStyleId>
                  </a:tblPr>
                  <a:tblGrid>
                    <a:gridCol w="4213073"/>
                    <a:gridCol w="4317510"/>
                  </a:tblGrid>
                  <a:tr h="5184576">
                    <a:tc>
                      <a:txBody>
                        <a:bodyPr/>
                        <a:lstStyle/>
                        <a:p>
                          <a:endParaRPr lang="es-ES"/>
                        </a:p>
                      </a:txBody>
                      <a:tcPr>
                        <a:blipFill rotWithShape="0">
                          <a:blip r:embed="rId2"/>
                          <a:stretch>
                            <a:fillRect l="-145" t="-117" r="-103035" b="-469"/>
                          </a:stretch>
                        </a:blipFill>
                      </a:tcPr>
                    </a:tc>
                    <a:tc>
                      <a:txBody>
                        <a:bodyPr/>
                        <a:lstStyle/>
                        <a:p>
                          <a:endParaRPr lang="es-ES"/>
                        </a:p>
                      </a:txBody>
                      <a:tcPr>
                        <a:blipFill rotWithShape="0">
                          <a:blip r:embed="rId2"/>
                          <a:stretch>
                            <a:fillRect l="-97743" t="-117" r="-564" b="-469"/>
                          </a:stretch>
                        </a:blipFill>
                      </a:tcPr>
                    </a:tc>
                  </a:tr>
                </a:tbl>
              </a:graphicData>
            </a:graphic>
          </p:graphicFrame>
        </mc:Fallback>
      </mc:AlternateContent>
      <p:grpSp>
        <p:nvGrpSpPr>
          <p:cNvPr id="3" name="Grupo 2"/>
          <p:cNvGrpSpPr/>
          <p:nvPr/>
        </p:nvGrpSpPr>
        <p:grpSpPr>
          <a:xfrm>
            <a:off x="467544" y="3861048"/>
            <a:ext cx="1991679" cy="432858"/>
            <a:chOff x="152099" y="0"/>
            <a:chExt cx="1823864" cy="565494"/>
          </a:xfrm>
        </p:grpSpPr>
        <p:sp>
          <p:nvSpPr>
            <p:cNvPr id="4" name="Rectángulo 3"/>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ángulo 4"/>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Número de </a:t>
              </a:r>
              <a:r>
                <a:rPr lang="es-ES" sz="1400" b="1" dirty="0" err="1" smtClean="0">
                  <a:solidFill>
                    <a:schemeClr val="bg1"/>
                  </a:solidFill>
                </a:rPr>
                <a:t>Nusselt</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4644008" y="2708920"/>
            <a:ext cx="4320480" cy="2304256"/>
          </a:xfrm>
          <a:prstGeom prst="rect">
            <a:avLst/>
          </a:prstGeom>
        </p:spPr>
      </p:pic>
      <p:cxnSp>
        <p:nvCxnSpPr>
          <p:cNvPr id="10" name="Conector recto de flecha 9"/>
          <p:cNvCxnSpPr/>
          <p:nvPr/>
        </p:nvCxnSpPr>
        <p:spPr>
          <a:xfrm flipH="1">
            <a:off x="8748464" y="4293906"/>
            <a:ext cx="216024"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 name="Rectángulo 7"/>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9" name="18 Marcador de pie de página"/>
          <p:cNvSpPr txBox="1">
            <a:spLocks/>
          </p:cNvSpPr>
          <p:nvPr/>
        </p:nvSpPr>
        <p:spPr>
          <a:xfrm>
            <a:off x="179512"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1" name="Imagen 10"/>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817704753"/>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617508394"/>
                  </p:ext>
                </p:extLst>
              </p:nvPr>
            </p:nvGraphicFramePr>
            <p:xfrm>
              <a:off x="361897" y="260648"/>
              <a:ext cx="8530583" cy="5555488"/>
            </p:xfrm>
            <a:graphic>
              <a:graphicData uri="http://schemas.openxmlformats.org/drawingml/2006/table">
                <a:tbl>
                  <a:tblPr firstRow="1" bandRow="1">
                    <a:tableStyleId>{5C22544A-7EE6-4342-B048-85BDC9FD1C3A}</a:tableStyleId>
                  </a:tblPr>
                  <a:tblGrid>
                    <a:gridCol w="4213073"/>
                    <a:gridCol w="4317510"/>
                  </a:tblGrid>
                  <a:tr h="5328592">
                    <a:tc>
                      <a:txBody>
                        <a:bodyPr/>
                        <a:lstStyle/>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s-EC" sz="1400" b="1" i="1" kern="1200">
                                            <a:solidFill>
                                              <a:schemeClr val="tx1"/>
                                            </a:solidFill>
                                            <a:effectLst/>
                                            <a:latin typeface="Cambria Math" panose="02040503050406030204" pitchFamily="18" charset="0"/>
                                            <a:ea typeface="+mn-ea"/>
                                            <a:cs typeface="+mn-cs"/>
                                          </a:rPr>
                                          <m:t>≥20</m:t>
                                        </m:r>
                                      </m:sub>
                                    </m:sSub>
                                  </m:sub>
                                </m:sSub>
                                <m:r>
                                  <a:rPr lang="es-EC" sz="1400" b="1" i="1" kern="1200">
                                    <a:solidFill>
                                      <a:schemeClr val="tx1"/>
                                    </a:solidFill>
                                    <a:effectLst/>
                                    <a:latin typeface="Cambria Math" panose="02040503050406030204" pitchFamily="18" charset="0"/>
                                    <a:ea typeface="+mn-ea"/>
                                    <a:cs typeface="+mn-cs"/>
                                  </a:rPr>
                                  <m:t>=0.30∗</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25077</m:t>
                                    </m:r>
                                  </m:e>
                                  <m:sup>
                                    <m:r>
                                      <a:rPr lang="es-EC" sz="1400" b="1" i="1" kern="1200">
                                        <a:solidFill>
                                          <a:schemeClr val="tx1"/>
                                        </a:solidFill>
                                        <a:effectLst/>
                                        <a:latin typeface="Cambria Math" panose="02040503050406030204" pitchFamily="18" charset="0"/>
                                        <a:ea typeface="+mn-ea"/>
                                        <a:cs typeface="+mn-cs"/>
                                      </a:rPr>
                                      <m:t>0.60</m:t>
                                    </m:r>
                                  </m:sup>
                                </m:sSup>
                                <m:r>
                                  <a:rPr lang="es-EC" sz="1400" b="1" i="1" kern="1200">
                                    <a:solidFill>
                                      <a:schemeClr val="tx1"/>
                                    </a:solidFill>
                                    <a:effectLst/>
                                    <a:latin typeface="Cambria Math" panose="02040503050406030204" pitchFamily="18" charset="0"/>
                                    <a:ea typeface="+mn-ea"/>
                                    <a:cs typeface="+mn-cs"/>
                                  </a:rPr>
                                  <m:t>∗</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0.70</m:t>
                                    </m:r>
                                  </m:e>
                                  <m:sup>
                                    <m:r>
                                      <a:rPr lang="es-EC" sz="1400" b="1" i="1" kern="1200">
                                        <a:solidFill>
                                          <a:schemeClr val="tx1"/>
                                        </a:solidFill>
                                        <a:effectLst/>
                                        <a:latin typeface="Cambria Math" panose="02040503050406030204" pitchFamily="18" charset="0"/>
                                        <a:ea typeface="+mn-ea"/>
                                        <a:cs typeface="+mn-cs"/>
                                      </a:rPr>
                                      <m:t>0.36</m:t>
                                    </m:r>
                                  </m:sup>
                                </m:sSup>
                                <m:r>
                                  <a:rPr lang="es-EC" sz="1400" b="1" i="1" kern="1200">
                                    <a:solidFill>
                                      <a:schemeClr val="tx1"/>
                                    </a:solidFill>
                                    <a:effectLst/>
                                    <a:latin typeface="Cambria Math" panose="02040503050406030204" pitchFamily="18" charset="0"/>
                                    <a:ea typeface="+mn-ea"/>
                                    <a:cs typeface="+mn-cs"/>
                                  </a:rPr>
                                  <m:t>∗ </m:t>
                                </m:r>
                                <m:sSup>
                                  <m:sSupPr>
                                    <m:ctrlPr>
                                      <a:rPr lang="es-ES" sz="1400" b="1" i="1" kern="1200">
                                        <a:solidFill>
                                          <a:schemeClr val="tx1"/>
                                        </a:solidFill>
                                        <a:effectLst/>
                                        <a:latin typeface="Cambria Math" panose="02040503050406030204" pitchFamily="18" charset="0"/>
                                        <a:ea typeface="+mn-ea"/>
                                        <a:cs typeface="+mn-cs"/>
                                      </a:rPr>
                                    </m:ctrlPr>
                                  </m:sSupPr>
                                  <m:e>
                                    <m:d>
                                      <m:dPr>
                                        <m:ctrlPr>
                                          <a:rPr lang="es-ES" sz="1400" b="1" i="1" kern="1200">
                                            <a:solidFill>
                                              <a:schemeClr val="tx1"/>
                                            </a:solidFill>
                                            <a:effectLst/>
                                            <a:latin typeface="Cambria Math" panose="02040503050406030204" pitchFamily="18" charset="0"/>
                                            <a:ea typeface="+mn-ea"/>
                                            <a:cs typeface="+mn-cs"/>
                                          </a:rPr>
                                        </m:ctrlPr>
                                      </m:dPr>
                                      <m:e>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0.70</m:t>
                                            </m:r>
                                          </m:num>
                                          <m:den>
                                            <m:r>
                                              <a:rPr lang="es-EC" sz="1400" b="1" i="1" kern="1200">
                                                <a:solidFill>
                                                  <a:schemeClr val="tx1"/>
                                                </a:solidFill>
                                                <a:effectLst/>
                                                <a:latin typeface="Cambria Math" panose="02040503050406030204" pitchFamily="18" charset="0"/>
                                                <a:ea typeface="+mn-ea"/>
                                                <a:cs typeface="+mn-cs"/>
                                              </a:rPr>
                                              <m:t>0.723</m:t>
                                            </m:r>
                                          </m:den>
                                        </m:f>
                                      </m:e>
                                    </m:d>
                                  </m:e>
                                  <m:sup>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1</m:t>
                                        </m:r>
                                      </m:num>
                                      <m:den>
                                        <m:r>
                                          <a:rPr lang="es-EC" sz="1400" b="1" i="1" kern="1200">
                                            <a:solidFill>
                                              <a:schemeClr val="tx1"/>
                                            </a:solidFill>
                                            <a:effectLst/>
                                            <a:latin typeface="Cambria Math" panose="02040503050406030204" pitchFamily="18" charset="0"/>
                                            <a:ea typeface="+mn-ea"/>
                                            <a:cs typeface="+mn-cs"/>
                                          </a:rPr>
                                          <m:t>4</m:t>
                                        </m:r>
                                      </m:den>
                                    </m:f>
                                  </m:sup>
                                </m:sSup>
                              </m:oMath>
                            </m:oMathPara>
                          </a14:m>
                          <a:endParaRPr lang="es-E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𝑁𝑢</m:t>
                                  </m:r>
                                </m:e>
                                <m:sub>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m:t>
                                      </m:r>
                                    </m:e>
                                    <m:sub>
                                      <m:r>
                                        <a:rPr lang="es-EC" sz="1400" b="0" i="1" kern="1200">
                                          <a:solidFill>
                                            <a:schemeClr val="tx1"/>
                                          </a:solidFill>
                                          <a:effectLst/>
                                          <a:latin typeface="Cambria Math" panose="02040503050406030204" pitchFamily="18" charset="0"/>
                                          <a:ea typeface="+mn-ea"/>
                                          <a:cs typeface="+mn-cs"/>
                                        </a:rPr>
                                        <m:t>𝐿</m:t>
                                      </m:r>
                                      <m:r>
                                        <a:rPr lang="es-EC" sz="1400" b="0" i="1" kern="1200">
                                          <a:solidFill>
                                            <a:schemeClr val="tx1"/>
                                          </a:solidFill>
                                          <a:effectLst/>
                                          <a:latin typeface="Cambria Math" panose="02040503050406030204" pitchFamily="18" charset="0"/>
                                          <a:ea typeface="+mn-ea"/>
                                          <a:cs typeface="+mn-cs"/>
                                        </a:rPr>
                                        <m:t>≥20</m:t>
                                      </m:r>
                                    </m:sub>
                                  </m:sSub>
                                </m:sub>
                              </m:sSub>
                            </m:oMath>
                          </a14:m>
                          <a:r>
                            <a:rPr lang="es-EC" sz="1400" b="0" kern="1200" dirty="0">
                              <a:solidFill>
                                <a:schemeClr val="tx1"/>
                              </a:solidFill>
                              <a:effectLst/>
                              <a:latin typeface="+mn-lt"/>
                              <a:ea typeface="+mn-ea"/>
                              <a:cs typeface="+mn-cs"/>
                            </a:rPr>
                            <a:t> = 153.24</a:t>
                          </a:r>
                          <a:endParaRPr lang="es-ES" sz="1400" b="0" kern="1200" dirty="0">
                            <a:solidFill>
                              <a:schemeClr val="tx1"/>
                            </a:solidFill>
                            <a:effectLst/>
                            <a:latin typeface="+mn-lt"/>
                            <a:ea typeface="+mn-ea"/>
                            <a:cs typeface="+mn-cs"/>
                          </a:endParaRPr>
                        </a:p>
                        <a:p>
                          <a:endParaRPr lang="es-ES" sz="1400" b="0" dirty="0" smtClean="0">
                            <a:solidFill>
                              <a:schemeClr val="tx1"/>
                            </a:solidFill>
                          </a:endParaRPr>
                        </a:p>
                        <a:p>
                          <a:r>
                            <a:rPr lang="es-ES" sz="1400" b="0" dirty="0" smtClean="0">
                              <a:solidFill>
                                <a:schemeClr val="tx1"/>
                              </a:solidFill>
                            </a:rPr>
                            <a:t>Factor</a:t>
                          </a:r>
                          <a:r>
                            <a:rPr lang="es-ES" sz="1400" b="0" baseline="0" dirty="0" smtClean="0">
                              <a:solidFill>
                                <a:schemeClr val="tx1"/>
                              </a:solidFill>
                            </a:rPr>
                            <a:t> de corrección para </a:t>
                          </a: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𝑁𝑢</m:t>
                                  </m:r>
                                </m:e>
                                <m:sub>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m:t>
                                      </m:r>
                                    </m:e>
                                    <m:sub>
                                      <m:r>
                                        <a:rPr lang="es-EC" sz="1400" b="0" i="1" kern="1200">
                                          <a:solidFill>
                                            <a:schemeClr val="tx1"/>
                                          </a:solidFill>
                                          <a:effectLst/>
                                          <a:latin typeface="Cambria Math" panose="02040503050406030204" pitchFamily="18" charset="0"/>
                                          <a:ea typeface="+mn-ea"/>
                                          <a:cs typeface="+mn-cs"/>
                                        </a:rPr>
                                        <m:t>𝐿</m:t>
                                      </m:r>
                                      <m:r>
                                        <a:rPr lang="en-US" sz="1400" b="0" i="1" kern="1200">
                                          <a:solidFill>
                                            <a:schemeClr val="tx1"/>
                                          </a:solidFill>
                                          <a:effectLst/>
                                          <a:latin typeface="Cambria Math" panose="02040503050406030204" pitchFamily="18" charset="0"/>
                                          <a:ea typeface="+mn-ea"/>
                                          <a:cs typeface="+mn-cs"/>
                                        </a:rPr>
                                        <m:t>&lt;20</m:t>
                                      </m:r>
                                    </m:sub>
                                  </m:sSub>
                                </m:sub>
                              </m:sSub>
                            </m:oMath>
                          </a14:m>
                          <a:endParaRPr lang="es-ES" sz="1400" b="0" dirty="0" smtClean="0">
                            <a:solidFill>
                              <a:schemeClr val="tx1"/>
                            </a:solidFill>
                          </a:endParaRPr>
                        </a:p>
                        <a:p>
                          <a:endParaRPr lang="es-ES" sz="1400" b="0" dirty="0" smtClean="0">
                            <a:solidFill>
                              <a:schemeClr val="tx1"/>
                            </a:solidFill>
                          </a:endParaRPr>
                        </a:p>
                        <a:p>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n-US" sz="1400" b="1" i="1" kern="1200">
                                            <a:solidFill>
                                              <a:schemeClr val="tx1"/>
                                            </a:solidFill>
                                            <a:effectLst/>
                                            <a:latin typeface="Cambria Math" panose="02040503050406030204" pitchFamily="18" charset="0"/>
                                            <a:ea typeface="+mn-ea"/>
                                            <a:cs typeface="+mn-cs"/>
                                          </a:rPr>
                                          <m:t>&lt;20</m:t>
                                        </m:r>
                                      </m:sub>
                                    </m:sSub>
                                  </m:sub>
                                </m:sSub>
                                <m:r>
                                  <a:rPr lang="en-US"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𝐶</m:t>
                                </m:r>
                                <m:r>
                                  <a:rPr lang="en-US" sz="1400" b="1" i="1" kern="1200">
                                    <a:solidFill>
                                      <a:schemeClr val="tx1"/>
                                    </a:solidFill>
                                    <a:effectLst/>
                                    <a:latin typeface="Cambria Math" panose="02040503050406030204" pitchFamily="18" charset="0"/>
                                    <a:ea typeface="+mn-ea"/>
                                    <a:cs typeface="+mn-cs"/>
                                  </a:rPr>
                                  <m:t>2∗</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n-US" sz="1400" b="1" i="1" kern="1200">
                                            <a:solidFill>
                                              <a:schemeClr val="tx1"/>
                                            </a:solidFill>
                                            <a:effectLst/>
                                            <a:latin typeface="Cambria Math" panose="02040503050406030204" pitchFamily="18" charset="0"/>
                                            <a:ea typeface="+mn-ea"/>
                                            <a:cs typeface="+mn-cs"/>
                                          </a:rPr>
                                          <m:t>≥20</m:t>
                                        </m:r>
                                      </m:sub>
                                    </m:sSub>
                                  </m:sub>
                                </m:sSub>
                              </m:oMath>
                            </m:oMathPara>
                          </a14:m>
                          <a:endParaRPr lang="es-ES" sz="1400" b="0" dirty="0" smtClean="0">
                            <a:solidFill>
                              <a:schemeClr val="tx1"/>
                            </a:solidFill>
                          </a:endParaRPr>
                        </a:p>
                        <a:p>
                          <a:endParaRPr lang="es-ES" sz="1400" b="1" i="1" kern="1200" dirty="0" smtClean="0">
                            <a:solidFill>
                              <a:schemeClr val="tx1"/>
                            </a:solidFill>
                            <a:effectLst/>
                            <a:latin typeface="Cambria Math" panose="02040503050406030204" pitchFamily="18" charset="0"/>
                            <a:ea typeface="+mn-ea"/>
                            <a:cs typeface="+mn-cs"/>
                          </a:endParaRPr>
                        </a:p>
                        <a:p>
                          <a14:m>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𝐶</m:t>
                              </m:r>
                              <m:r>
                                <a:rPr lang="en-US" sz="1400" b="1" i="1" kern="1200">
                                  <a:solidFill>
                                    <a:schemeClr val="tx1"/>
                                  </a:solidFill>
                                  <a:effectLst/>
                                  <a:latin typeface="Cambria Math" panose="02040503050406030204" pitchFamily="18" charset="0"/>
                                  <a:ea typeface="+mn-ea"/>
                                  <a:cs typeface="+mn-cs"/>
                                </a:rPr>
                                <m:t>2</m:t>
                              </m:r>
                            </m:oMath>
                          </a14:m>
                          <a:r>
                            <a:rPr lang="es-ES" sz="1400" b="0" dirty="0" smtClean="0">
                              <a:solidFill>
                                <a:schemeClr val="tx1"/>
                              </a:solidFill>
                            </a:rPr>
                            <a:t> se determina en</a:t>
                          </a:r>
                          <a:r>
                            <a:rPr lang="es-ES" sz="1400" b="0" baseline="0" dirty="0" smtClean="0">
                              <a:solidFill>
                                <a:schemeClr val="tx1"/>
                              </a:solidFill>
                            </a:rPr>
                            <a:t> la siguiente tabla tomando en cuenta que NL = 3</a:t>
                          </a:r>
                        </a:p>
                        <a:p>
                          <a:endParaRPr lang="es-ES" sz="1400" b="0" baseline="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800" b="1" i="1" kern="1200" smtClean="0">
                                      <a:solidFill>
                                        <a:schemeClr val="lt1"/>
                                      </a:solidFill>
                                      <a:effectLst/>
                                      <a:latin typeface="Cambria Math" panose="02040503050406030204" pitchFamily="18" charset="0"/>
                                      <a:ea typeface="+mn-ea"/>
                                      <a:cs typeface="+mn-cs"/>
                                    </a:rPr>
                                  </m:ctrlPr>
                                </m:sSubPr>
                                <m:e>
                                  <m:r>
                                    <a:rPr lang="es-EC" sz="1800" b="1" i="1" kern="1200">
                                      <a:solidFill>
                                        <a:schemeClr val="lt1"/>
                                      </a:solidFill>
                                      <a:effectLst/>
                                      <a:latin typeface="Cambria Math" panose="02040503050406030204" pitchFamily="18" charset="0"/>
                                      <a:ea typeface="+mn-ea"/>
                                      <a:cs typeface="+mn-cs"/>
                                    </a:rPr>
                                    <m:t>𝑁𝑢</m:t>
                                  </m:r>
                                </m:e>
                                <m:sub>
                                  <m:sSub>
                                    <m:sSubPr>
                                      <m:ctrlPr>
                                        <a:rPr lang="es-ES" sz="1800" b="1" i="1" kern="1200">
                                          <a:solidFill>
                                            <a:schemeClr val="lt1"/>
                                          </a:solidFill>
                                          <a:effectLst/>
                                          <a:latin typeface="Cambria Math" panose="02040503050406030204" pitchFamily="18" charset="0"/>
                                          <a:ea typeface="+mn-ea"/>
                                          <a:cs typeface="+mn-cs"/>
                                        </a:rPr>
                                      </m:ctrlPr>
                                    </m:sSubPr>
                                    <m:e>
                                      <m:r>
                                        <a:rPr lang="es-EC" sz="1800" b="1" i="1" kern="1200">
                                          <a:solidFill>
                                            <a:schemeClr val="lt1"/>
                                          </a:solidFill>
                                          <a:effectLst/>
                                          <a:latin typeface="Cambria Math" panose="02040503050406030204" pitchFamily="18" charset="0"/>
                                          <a:ea typeface="+mn-ea"/>
                                          <a:cs typeface="+mn-cs"/>
                                        </a:rPr>
                                        <m:t>𝑁</m:t>
                                      </m:r>
                                    </m:e>
                                    <m:sub>
                                      <m:r>
                                        <a:rPr lang="es-EC" sz="1800" b="1" i="1" kern="1200">
                                          <a:solidFill>
                                            <a:schemeClr val="lt1"/>
                                          </a:solidFill>
                                          <a:effectLst/>
                                          <a:latin typeface="Cambria Math" panose="02040503050406030204" pitchFamily="18" charset="0"/>
                                          <a:ea typeface="+mn-ea"/>
                                          <a:cs typeface="+mn-cs"/>
                                        </a:rPr>
                                        <m:t>𝐿</m:t>
                                      </m:r>
                                      <m:r>
                                        <a:rPr lang="es-EC" sz="1800" b="1" i="1" kern="1200">
                                          <a:solidFill>
                                            <a:schemeClr val="lt1"/>
                                          </a:solidFill>
                                          <a:effectLst/>
                                          <a:latin typeface="Cambria Math" panose="02040503050406030204" pitchFamily="18" charset="0"/>
                                          <a:ea typeface="+mn-ea"/>
                                          <a:cs typeface="+mn-cs"/>
                                        </a:rPr>
                                        <m:t>&lt;20</m:t>
                                      </m:r>
                                    </m:sub>
                                  </m:sSub>
                                </m:sub>
                              </m:sSub>
                              <m:r>
                                <a:rPr lang="es-EC" sz="1800" b="1" i="1" kern="1200">
                                  <a:solidFill>
                                    <a:schemeClr val="lt1"/>
                                  </a:solidFill>
                                  <a:effectLst/>
                                  <a:latin typeface="Cambria Math" panose="02040503050406030204" pitchFamily="18" charset="0"/>
                                  <a:ea typeface="+mn-ea"/>
                                  <a:cs typeface="+mn-cs"/>
                                </a:rPr>
                                <m:t>=128.721</m:t>
                              </m:r>
                            </m:oMath>
                          </a14:m>
                          <a:r>
                            <a:rPr lang="es-EC" sz="1800" b="1" kern="1200" dirty="0">
                              <a:solidFill>
                                <a:schemeClr val="lt1"/>
                              </a:solidFill>
                              <a:effectLst/>
                              <a:latin typeface="+mn-lt"/>
                              <a:ea typeface="+mn-ea"/>
                              <a:cs typeface="+mn-cs"/>
                            </a:rPr>
                            <a:t> </a:t>
                          </a:r>
                          <a:endParaRPr lang="es-ES" sz="1800" b="1" kern="1200" dirty="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s-EC" sz="1400" b="1" i="1" kern="1200">
                                          <a:solidFill>
                                            <a:schemeClr val="tx1"/>
                                          </a:solidFill>
                                          <a:effectLst/>
                                          <a:latin typeface="Cambria Math" panose="02040503050406030204" pitchFamily="18" charset="0"/>
                                          <a:ea typeface="+mn-ea"/>
                                          <a:cs typeface="+mn-cs"/>
                                        </a:rPr>
                                        <m:t>&lt;20</m:t>
                                      </m:r>
                                    </m:sub>
                                  </m:sSub>
                                </m:sub>
                              </m:sSub>
                              <m:r>
                                <a:rPr lang="es-EC" sz="1400" b="1" i="1" kern="1200">
                                  <a:solidFill>
                                    <a:schemeClr val="tx1"/>
                                  </a:solidFill>
                                  <a:effectLst/>
                                  <a:latin typeface="Cambria Math" panose="02040503050406030204" pitchFamily="18" charset="0"/>
                                  <a:ea typeface="+mn-ea"/>
                                  <a:cs typeface="+mn-cs"/>
                                </a:rPr>
                                <m:t>=128.721</m:t>
                              </m:r>
                            </m:oMath>
                          </a14:m>
                          <a:r>
                            <a:rPr lang="es-EC" sz="1400" b="1" kern="1200" dirty="0">
                              <a:solidFill>
                                <a:schemeClr val="tx1"/>
                              </a:solidFill>
                              <a:effectLst/>
                              <a:latin typeface="+mn-lt"/>
                              <a:ea typeface="+mn-ea"/>
                              <a:cs typeface="+mn-cs"/>
                            </a:rPr>
                            <a:t> </a:t>
                          </a:r>
                          <a:endParaRPr lang="es-ES" sz="1400" b="1" kern="1200" dirty="0">
                            <a:solidFill>
                              <a:schemeClr val="tx1"/>
                            </a:solidFill>
                            <a:effectLst/>
                            <a:latin typeface="+mn-lt"/>
                            <a:ea typeface="+mn-ea"/>
                            <a:cs typeface="+mn-cs"/>
                          </a:endParaRPr>
                        </a:p>
                        <a:p>
                          <a:endParaRPr lang="es-ES" sz="1400" b="0" dirty="0" smtClean="0">
                            <a:solidFill>
                              <a:schemeClr val="tx1"/>
                            </a:solidFill>
                          </a:endParaRPr>
                        </a:p>
                        <a:p>
                          <a:endParaRPr lang="es-ES" sz="1400" b="0" dirty="0" smtClean="0">
                            <a:solidFill>
                              <a:schemeClr val="tx1"/>
                            </a:solidFill>
                          </a:endParaRPr>
                        </a:p>
                        <a:p>
                          <a:endParaRPr lang="es-ES" sz="1400" b="0" dirty="0" smtClean="0">
                            <a:solidFill>
                              <a:schemeClr val="tx1"/>
                            </a:solidFill>
                          </a:endParaRPr>
                        </a:p>
                        <a:p>
                          <a:pPr algn="ct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h</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𝐿</m:t>
                                      </m:r>
                                      <m:r>
                                        <a:rPr lang="es-EC" sz="1400" b="1" i="1" kern="1200">
                                          <a:solidFill>
                                            <a:schemeClr val="tx1"/>
                                          </a:solidFill>
                                          <a:effectLst/>
                                          <a:latin typeface="Cambria Math" panose="02040503050406030204" pitchFamily="18" charset="0"/>
                                          <a:ea typeface="+mn-ea"/>
                                          <a:cs typeface="+mn-cs"/>
                                        </a:rPr>
                                        <m:t>&lt;20</m:t>
                                      </m:r>
                                    </m:sub>
                                  </m:sSub>
                                </m:sub>
                              </m:sSub>
                            </m:oMath>
                          </a14:m>
                          <a:r>
                            <a:rPr lang="es-EC" sz="1400" b="1" kern="1200" dirty="0">
                              <a:solidFill>
                                <a:schemeClr val="tx1"/>
                              </a:solidFill>
                              <a:effectLst/>
                              <a:latin typeface="+mn-lt"/>
                              <a:ea typeface="+mn-ea"/>
                              <a:cs typeface="+mn-cs"/>
                            </a:rPr>
                            <a:t> * </a:t>
                          </a:r>
                          <a14:m>
                            <m:oMath xmlns:m="http://schemas.openxmlformats.org/officeDocument/2006/math">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𝑘</m:t>
                                      </m:r>
                                    </m:e>
                                    <m:sub>
                                      <m:r>
                                        <a:rPr lang="es-EC" sz="1400" b="1" i="1" kern="1200">
                                          <a:solidFill>
                                            <a:schemeClr val="tx1"/>
                                          </a:solidFill>
                                          <a:effectLst/>
                                          <a:latin typeface="Cambria Math" panose="02040503050406030204" pitchFamily="18" charset="0"/>
                                          <a:ea typeface="+mn-ea"/>
                                          <a:cs typeface="+mn-cs"/>
                                        </a:rPr>
                                        <m:t>𝑎𝑖𝑟𝑒</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den>
                              </m:f>
                            </m:oMath>
                          </a14:m>
                          <a:endParaRPr lang="es-ES" sz="1400" b="1" kern="1200" dirty="0" smtClean="0">
                            <a:solidFill>
                              <a:schemeClr val="tx1"/>
                            </a:solidFill>
                            <a:effectLst/>
                            <a:latin typeface="+mn-lt"/>
                            <a:ea typeface="+mn-ea"/>
                            <a:cs typeface="+mn-cs"/>
                          </a:endParaRPr>
                        </a:p>
                        <a:p>
                          <a:pPr algn="ctr"/>
                          <a:endParaRPr lang="es-ES"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𝑘</m:t>
                                  </m:r>
                                </m:e>
                                <m:sub>
                                  <m:r>
                                    <a:rPr lang="es-EC" sz="1400" b="0" i="1" kern="1200">
                                      <a:solidFill>
                                        <a:schemeClr val="tx1"/>
                                      </a:solidFill>
                                      <a:effectLst/>
                                      <a:latin typeface="Cambria Math" panose="02040503050406030204" pitchFamily="18" charset="0"/>
                                      <a:ea typeface="+mn-ea"/>
                                      <a:cs typeface="+mn-cs"/>
                                    </a:rPr>
                                    <m:t>𝑎𝑖𝑟𝑒</m:t>
                                  </m:r>
                                </m:sub>
                              </m:sSub>
                            </m:oMath>
                          </a14:m>
                          <a:r>
                            <a:rPr lang="es-EC" sz="1400" b="0" kern="1200" dirty="0">
                              <a:solidFill>
                                <a:schemeClr val="tx1"/>
                              </a:solidFill>
                              <a:effectLst/>
                              <a:latin typeface="+mn-lt"/>
                              <a:ea typeface="+mn-ea"/>
                              <a:cs typeface="+mn-cs"/>
                            </a:rPr>
                            <a:t>= </a:t>
                          </a:r>
                          <a14:m>
                            <m:oMath xmlns:m="http://schemas.openxmlformats.org/officeDocument/2006/math">
                              <m:r>
                                <a:rPr lang="es-EC" sz="1400" b="0" i="1" kern="1200">
                                  <a:solidFill>
                                    <a:schemeClr val="tx1"/>
                                  </a:solidFill>
                                  <a:effectLst/>
                                  <a:latin typeface="Cambria Math" panose="02040503050406030204" pitchFamily="18" charset="0"/>
                                  <a:ea typeface="+mn-ea"/>
                                  <a:cs typeface="+mn-cs"/>
                                </a:rPr>
                                <m:t>0.0264</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r>
                                    <a:rPr lang="es-EC" sz="1400" b="0" i="1" kern="1200">
                                      <a:solidFill>
                                        <a:schemeClr val="tx1"/>
                                      </a:solidFill>
                                      <a:effectLst/>
                                      <a:latin typeface="Cambria Math" panose="02040503050406030204" pitchFamily="18" charset="0"/>
                                      <a:ea typeface="+mn-ea"/>
                                      <a:cs typeface="+mn-cs"/>
                                    </a:rPr>
                                    <m:t>𝑚</m:t>
                                  </m:r>
                                  <m:r>
                                    <a:rPr lang="es-EC" sz="1400" b="0" i="1" kern="1200">
                                      <a:solidFill>
                                        <a:schemeClr val="tx1"/>
                                      </a:solidFill>
                                      <a:effectLst/>
                                      <a:latin typeface="Cambria Math" panose="02040503050406030204" pitchFamily="18" charset="0"/>
                                      <a:ea typeface="+mn-ea"/>
                                      <a:cs typeface="+mn-cs"/>
                                    </a:rPr>
                                    <m:t> ⁰</m:t>
                                  </m:r>
                                  <m:r>
                                    <a:rPr lang="es-EC" sz="1400" b="0" i="1" kern="1200">
                                      <a:solidFill>
                                        <a:schemeClr val="tx1"/>
                                      </a:solidFill>
                                      <a:effectLst/>
                                      <a:latin typeface="Cambria Math" panose="02040503050406030204" pitchFamily="18" charset="0"/>
                                      <a:ea typeface="+mn-ea"/>
                                      <a:cs typeface="+mn-cs"/>
                                    </a:rPr>
                                    <m:t>𝐾</m:t>
                                  </m:r>
                                </m:den>
                              </m:f>
                            </m:oMath>
                          </a14:m>
                          <a:r>
                            <a:rPr lang="es-EC" sz="1400" b="0" kern="1200" dirty="0">
                              <a:solidFill>
                                <a:schemeClr val="tx1"/>
                              </a:solidFill>
                              <a:effectLst/>
                              <a:latin typeface="+mn-lt"/>
                              <a:ea typeface="+mn-ea"/>
                              <a:cs typeface="+mn-cs"/>
                            </a:rPr>
                            <a:t> a 21⁰C</a:t>
                          </a:r>
                          <a:endParaRPr lang="es-ES" sz="1400" b="0" kern="1200" dirty="0">
                            <a:solidFill>
                              <a:schemeClr val="tx1"/>
                            </a:solidFill>
                            <a:effectLst/>
                            <a:latin typeface="+mn-lt"/>
                            <a:ea typeface="+mn-ea"/>
                            <a:cs typeface="+mn-cs"/>
                          </a:endParaRPr>
                        </a:p>
                        <a:p>
                          <a:pPr algn="ctr"/>
                          <a:endParaRPr lang="es-ES" sz="1400" b="0" dirty="0" smtClean="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h</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128.721</m:t>
                              </m:r>
                            </m:oMath>
                          </a14:m>
                          <a:r>
                            <a:rPr lang="es-EC" sz="1400" b="1" kern="1200" dirty="0">
                              <a:solidFill>
                                <a:schemeClr val="tx1"/>
                              </a:solidFill>
                              <a:effectLst/>
                              <a:latin typeface="+mn-lt"/>
                              <a:ea typeface="+mn-ea"/>
                              <a:cs typeface="+mn-cs"/>
                            </a:rPr>
                            <a:t> * </a:t>
                          </a:r>
                          <a14:m>
                            <m:oMath xmlns:m="http://schemas.openxmlformats.org/officeDocument/2006/math">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0.0264</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 ⁰</m:t>
                                      </m:r>
                                      <m:r>
                                        <a:rPr lang="es-EC" sz="1400" b="1" i="1" kern="1200">
                                          <a:solidFill>
                                            <a:schemeClr val="tx1"/>
                                          </a:solidFill>
                                          <a:effectLst/>
                                          <a:latin typeface="Cambria Math" panose="02040503050406030204" pitchFamily="18" charset="0"/>
                                          <a:ea typeface="+mn-ea"/>
                                          <a:cs typeface="+mn-cs"/>
                                        </a:rPr>
                                        <m:t>𝐾</m:t>
                                      </m:r>
                                    </m:den>
                                  </m:f>
                                </m:num>
                                <m:den>
                                  <m:r>
                                    <a:rPr lang="es-EC" sz="1400" b="1" i="1" kern="1200">
                                      <a:solidFill>
                                        <a:schemeClr val="tx1"/>
                                      </a:solidFill>
                                      <a:effectLst/>
                                      <a:latin typeface="Cambria Math" panose="02040503050406030204" pitchFamily="18" charset="0"/>
                                      <a:ea typeface="+mn-ea"/>
                                      <a:cs typeface="+mn-cs"/>
                                    </a:rPr>
                                    <m:t>0.01587 </m:t>
                                  </m:r>
                                  <m:r>
                                    <a:rPr lang="es-EC" sz="1400" b="1" i="1" kern="1200">
                                      <a:solidFill>
                                        <a:schemeClr val="tx1"/>
                                      </a:solidFill>
                                      <a:effectLst/>
                                      <a:latin typeface="Cambria Math" panose="02040503050406030204" pitchFamily="18" charset="0"/>
                                      <a:ea typeface="+mn-ea"/>
                                      <a:cs typeface="+mn-cs"/>
                                    </a:rPr>
                                    <m:t>𝑚</m:t>
                                  </m:r>
                                </m:den>
                              </m:f>
                            </m:oMath>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h</m:t>
                                    </m:r>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 214.127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𝑊</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2 </m:t>
                                        </m:r>
                                      </m:sup>
                                    </m:sSup>
                                    <m:r>
                                      <a:rPr lang="es-EC" sz="1400" b="1" i="1" kern="1200">
                                        <a:solidFill>
                                          <a:schemeClr val="tx1"/>
                                        </a:solidFill>
                                        <a:effectLst/>
                                        <a:latin typeface="Cambria Math" panose="02040503050406030204" pitchFamily="18" charset="0"/>
                                        <a:ea typeface="+mn-ea"/>
                                        <a:cs typeface="+mn-cs"/>
                                      </a:rPr>
                                      <m:t>⁰</m:t>
                                    </m:r>
                                    <m:r>
                                      <a:rPr lang="es-EC" sz="1400" b="1" i="1" kern="1200">
                                        <a:solidFill>
                                          <a:schemeClr val="tx1"/>
                                        </a:solidFill>
                                        <a:effectLst/>
                                        <a:latin typeface="Cambria Math" panose="02040503050406030204" pitchFamily="18" charset="0"/>
                                        <a:ea typeface="+mn-ea"/>
                                        <a:cs typeface="+mn-cs"/>
                                      </a:rPr>
                                      <m:t>𝐾</m:t>
                                    </m:r>
                                  </m:den>
                                </m:f>
                              </m:oMath>
                            </m:oMathPara>
                          </a14:m>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endParaRPr lang="es-E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s-ES" sz="1400" b="1" i="1" kern="1200" smtClean="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𝒱</m:t>
                                    </m:r>
                                  </m:e>
                                </m:acc>
                                <m:r>
                                  <a:rPr lang="es-EC" sz="1400" b="1" i="1" kern="1200">
                                    <a:solidFill>
                                      <a:schemeClr val="tx1"/>
                                    </a:solidFill>
                                    <a:effectLst/>
                                    <a:latin typeface="Cambria Math" panose="02040503050406030204" pitchFamily="18" charset="0"/>
                                    <a:ea typeface="+mn-ea"/>
                                    <a:cs typeface="+mn-cs"/>
                                  </a:rPr>
                                  <m:t>=</m:t>
                                </m:r>
                                <m:d>
                                  <m:dPr>
                                    <m:ctrlPr>
                                      <a:rPr lang="es-ES" sz="1400" b="1" i="1" kern="1200">
                                        <a:solidFill>
                                          <a:schemeClr val="tx1"/>
                                        </a:solidFill>
                                        <a:effectLst/>
                                        <a:latin typeface="Cambria Math" panose="02040503050406030204" pitchFamily="18" charset="0"/>
                                        <a:ea typeface="+mn-ea"/>
                                        <a:cs typeface="+mn-cs"/>
                                      </a:rPr>
                                    </m:ctrlPr>
                                  </m:d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𝑡𝑡</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𝑡𝑣</m:t>
                                        </m:r>
                                      </m:sub>
                                    </m:sSub>
                                  </m:e>
                                </m:d>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𝑎</m:t>
                                    </m:r>
                                  </m:sub>
                                </m:sSub>
                              </m:oMath>
                            </m:oMathPara>
                          </a14:m>
                          <a:endParaRPr lang="es-ES" sz="14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400" b="1" i="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𝑡𝑡</m:t>
                                  </m:r>
                                </m:sub>
                              </m:sSub>
                              <m:r>
                                <a:rPr lang="es-EC" sz="1400" b="1" i="1" kern="1200">
                                  <a:solidFill>
                                    <a:schemeClr val="tx1"/>
                                  </a:solidFill>
                                  <a:effectLst/>
                                  <a:latin typeface="Cambria Math" panose="02040503050406030204" pitchFamily="18" charset="0"/>
                                  <a:ea typeface="+mn-ea"/>
                                  <a:cs typeface="+mn-cs"/>
                                </a:rPr>
                                <m:t>=0.000793</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r>
                                <a:rPr lang="es-EC" sz="1400" b="1" i="1" kern="1200">
                                  <a:solidFill>
                                    <a:schemeClr val="tx1"/>
                                  </a:solidFill>
                                  <a:effectLst/>
                                  <a:latin typeface="Cambria Math" panose="02040503050406030204" pitchFamily="18" charset="0"/>
                                  <a:ea typeface="+mn-ea"/>
                                  <a:cs typeface="+mn-cs"/>
                                </a:rPr>
                                <m:t>𝑥</m:t>
                              </m:r>
                              <m:r>
                                <a:rPr lang="es-EC" sz="1400" b="1" i="1" kern="1200">
                                  <a:solidFill>
                                    <a:schemeClr val="tx1"/>
                                  </a:solidFill>
                                  <a:effectLst/>
                                  <a:latin typeface="Cambria Math" panose="02040503050406030204" pitchFamily="18" charset="0"/>
                                  <a:ea typeface="+mn-ea"/>
                                  <a:cs typeface="+mn-cs"/>
                                </a:rPr>
                                <m:t>17</m:t>
                              </m:r>
                              <m:r>
                                <a:rPr lang="es-ES" sz="1400" b="1" i="0" kern="1200" smtClean="0">
                                  <a:solidFill>
                                    <a:schemeClr val="tx1"/>
                                  </a:solidFill>
                                  <a:effectLst/>
                                  <a:latin typeface="Cambria Math" panose="02040503050406030204" pitchFamily="18" charset="0"/>
                                  <a:ea typeface="+mn-ea"/>
                                  <a:cs typeface="+mn-cs"/>
                                </a:rPr>
                                <m:t>;</m:t>
                              </m:r>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área</a:t>
                          </a:r>
                          <a:r>
                            <a:rPr lang="es-ES" sz="1400" b="0" kern="1200" baseline="0" dirty="0" smtClean="0">
                              <a:solidFill>
                                <a:schemeClr val="tx1"/>
                              </a:solidFill>
                              <a:effectLst/>
                              <a:latin typeface="+mn-lt"/>
                              <a:ea typeface="+mn-ea"/>
                              <a:cs typeface="+mn-cs"/>
                            </a:rPr>
                            <a:t> transversal de tubos </a:t>
                          </a: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𝑡𝑡</m:t>
                                    </m:r>
                                  </m:sub>
                                </m:sSub>
                                <m:r>
                                  <a:rPr lang="es-EC" sz="1400" b="1" i="1" kern="1200">
                                    <a:solidFill>
                                      <a:schemeClr val="tx1"/>
                                    </a:solidFill>
                                    <a:effectLst/>
                                    <a:latin typeface="Cambria Math" panose="02040503050406030204" pitchFamily="18" charset="0"/>
                                    <a:ea typeface="+mn-ea"/>
                                    <a:cs typeface="+mn-cs"/>
                                  </a:rPr>
                                  <m:t>=0.13</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smtClean="0">
                            <a:solidFill>
                              <a:schemeClr val="lt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𝑡𝑣</m:t>
                                    </m:r>
                                  </m:sub>
                                </m:sSub>
                                <m:r>
                                  <a:rPr lang="es-EC" sz="1400" b="1" i="1" kern="1200">
                                    <a:solidFill>
                                      <a:schemeClr val="tx1"/>
                                    </a:solidFill>
                                    <a:effectLst/>
                                    <a:latin typeface="Cambria Math" panose="02040503050406030204" pitchFamily="18" charset="0"/>
                                    <a:ea typeface="+mn-ea"/>
                                    <a:cs typeface="+mn-cs"/>
                                  </a:rPr>
                                  <m:t>=0.0754 </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lt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s-ES" sz="1400" b="1" i="1" kern="1200" smtClean="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𝒱</m:t>
                                    </m:r>
                                  </m:e>
                                </m:acc>
                                <m:r>
                                  <a:rPr lang="es-EC" sz="1400" b="1" i="1" kern="1200">
                                    <a:solidFill>
                                      <a:schemeClr val="tx1"/>
                                    </a:solidFill>
                                    <a:effectLst/>
                                    <a:latin typeface="Cambria Math" panose="02040503050406030204" pitchFamily="18" charset="0"/>
                                    <a:ea typeface="+mn-ea"/>
                                    <a:cs typeface="+mn-cs"/>
                                  </a:rPr>
                                  <m:t>=0.59</m:t>
                                </m:r>
                                <m:f>
                                  <m:fPr>
                                    <m:ctrlPr>
                                      <a:rPr lang="es-ES" sz="1400" b="1" i="1" kern="1200">
                                        <a:solidFill>
                                          <a:schemeClr val="tx1"/>
                                        </a:solidFill>
                                        <a:effectLst/>
                                        <a:latin typeface="Cambria Math" panose="02040503050406030204" pitchFamily="18" charset="0"/>
                                        <a:ea typeface="+mn-ea"/>
                                        <a:cs typeface="+mn-cs"/>
                                      </a:rPr>
                                    </m:ctrlPr>
                                  </m:fPr>
                                  <m:num>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3</m:t>
                                        </m:r>
                                      </m:sup>
                                    </m:sSup>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m:t>
                                </m:r>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𝒱</m:t>
                                    </m:r>
                                  </m:e>
                                </m:acc>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𝑎𝑖</m:t>
                                    </m:r>
                                  </m:sub>
                                </m:sSub>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𝜌</m:t>
                                  </m:r>
                                </m:e>
                                <m:sub>
                                  <m:r>
                                    <a:rPr lang="es-EC" sz="1400" b="0" i="1" kern="1200">
                                      <a:solidFill>
                                        <a:schemeClr val="tx1"/>
                                      </a:solidFill>
                                      <a:effectLst/>
                                      <a:latin typeface="Cambria Math" panose="02040503050406030204" pitchFamily="18" charset="0"/>
                                      <a:ea typeface="+mn-ea"/>
                                      <a:cs typeface="+mn-cs"/>
                                    </a:rPr>
                                    <m:t>𝑎𝑖</m:t>
                                  </m:r>
                                </m:sub>
                              </m:sSub>
                              <m:r>
                                <a:rPr lang="es-EC" sz="1400" b="0" i="1" kern="1200">
                                  <a:solidFill>
                                    <a:schemeClr val="tx1"/>
                                  </a:solidFill>
                                  <a:effectLst/>
                                  <a:latin typeface="Cambria Math" panose="02040503050406030204" pitchFamily="18" charset="0"/>
                                  <a:ea typeface="+mn-ea"/>
                                  <a:cs typeface="+mn-cs"/>
                                </a:rPr>
                                <m:t>=1.22</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𝑘𝑔</m:t>
                                  </m:r>
                                </m:num>
                                <m:den>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3</m:t>
                                      </m:r>
                                    </m:sup>
                                  </m:sSup>
                                </m:den>
                              </m:f>
                              <m:r>
                                <a:rPr lang="es-EC" sz="1400" b="0" i="1" kern="1200">
                                  <a:solidFill>
                                    <a:schemeClr val="tx1"/>
                                  </a:solidFill>
                                  <a:effectLst/>
                                  <a:latin typeface="Cambria Math" panose="02040503050406030204" pitchFamily="18" charset="0"/>
                                  <a:ea typeface="+mn-ea"/>
                                  <a:cs typeface="+mn-cs"/>
                                </a:rPr>
                                <m:t> </m:t>
                              </m:r>
                            </m:oMath>
                          </a14:m>
                          <a:r>
                            <a:rPr lang="es-EC" sz="1400" b="0" kern="1200" dirty="0">
                              <a:solidFill>
                                <a:schemeClr val="tx1"/>
                              </a:solidFill>
                              <a:effectLst/>
                              <a:latin typeface="+mn-lt"/>
                              <a:ea typeface="+mn-ea"/>
                              <a:cs typeface="+mn-cs"/>
                            </a:rPr>
                            <a:t> a </a:t>
                          </a:r>
                          <a:r>
                            <a:rPr lang="es-EC" sz="1400" b="0" kern="1200" dirty="0" smtClean="0">
                              <a:solidFill>
                                <a:schemeClr val="tx1"/>
                              </a:solidFill>
                              <a:effectLst/>
                              <a:latin typeface="+mn-lt"/>
                              <a:ea typeface="+mn-ea"/>
                              <a:cs typeface="+mn-cs"/>
                            </a:rPr>
                            <a:t>21ºC</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𝑎</m:t>
                                    </m:r>
                                  </m:sub>
                                </m:sSub>
                                <m:r>
                                  <a:rPr lang="es-EC" sz="1400" b="1" i="1" kern="1200">
                                    <a:solidFill>
                                      <a:schemeClr val="tx1"/>
                                    </a:solidFill>
                                    <a:effectLst/>
                                    <a:latin typeface="Cambria Math" panose="02040503050406030204" pitchFamily="18" charset="0"/>
                                    <a:ea typeface="+mn-ea"/>
                                    <a:cs typeface="+mn-cs"/>
                                  </a:rPr>
                                  <m:t>=0.61</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𝑘𝑔</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1" kern="1200" dirty="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617508394"/>
                  </p:ext>
                </p:extLst>
              </p:nvPr>
            </p:nvGraphicFramePr>
            <p:xfrm>
              <a:off x="361897" y="260648"/>
              <a:ext cx="8530583" cy="5555488"/>
            </p:xfrm>
            <a:graphic>
              <a:graphicData uri="http://schemas.openxmlformats.org/drawingml/2006/table">
                <a:tbl>
                  <a:tblPr firstRow="1" bandRow="1">
                    <a:tableStyleId>{5C22544A-7EE6-4342-B048-85BDC9FD1C3A}</a:tableStyleId>
                  </a:tblPr>
                  <a:tblGrid>
                    <a:gridCol w="4213073"/>
                    <a:gridCol w="4317510"/>
                  </a:tblGrid>
                  <a:tr h="5555488">
                    <a:tc>
                      <a:txBody>
                        <a:bodyPr/>
                        <a:lstStyle/>
                        <a:p>
                          <a:endParaRPr lang="es-ES"/>
                        </a:p>
                      </a:txBody>
                      <a:tcPr>
                        <a:blipFill rotWithShape="0">
                          <a:blip r:embed="rId3"/>
                          <a:stretch>
                            <a:fillRect l="-145" t="-110" r="-103184" b="-438"/>
                          </a:stretch>
                        </a:blipFill>
                      </a:tcPr>
                    </a:tc>
                    <a:tc>
                      <a:txBody>
                        <a:bodyPr/>
                        <a:lstStyle/>
                        <a:p>
                          <a:endParaRPr lang="es-ES"/>
                        </a:p>
                      </a:txBody>
                      <a:tcPr>
                        <a:blipFill rotWithShape="0">
                          <a:blip r:embed="rId3"/>
                          <a:stretch>
                            <a:fillRect l="-97602" t="-110" r="-564" b="-438"/>
                          </a:stretch>
                        </a:blipFill>
                      </a:tcPr>
                    </a:tc>
                  </a:tr>
                </a:tbl>
              </a:graphicData>
            </a:graphic>
          </p:graphicFrame>
        </mc:Fallback>
      </mc:AlternateContent>
      <p:sp>
        <p:nvSpPr>
          <p:cNvPr id="5" name="Elipse 4"/>
          <p:cNvSpPr/>
          <p:nvPr/>
        </p:nvSpPr>
        <p:spPr>
          <a:xfrm>
            <a:off x="1835696" y="3429000"/>
            <a:ext cx="288032"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4" name="Objeto 3"/>
          <p:cNvGraphicFramePr>
            <a:graphicFrameLocks noChangeAspect="1"/>
          </p:cNvGraphicFramePr>
          <p:nvPr>
            <p:extLst/>
          </p:nvPr>
        </p:nvGraphicFramePr>
        <p:xfrm>
          <a:off x="395537" y="2996952"/>
          <a:ext cx="4032448" cy="1027113"/>
        </p:xfrm>
        <a:graphic>
          <a:graphicData uri="http://schemas.openxmlformats.org/presentationml/2006/ole">
            <mc:AlternateContent xmlns:mc="http://schemas.openxmlformats.org/markup-compatibility/2006">
              <mc:Choice xmlns:v="urn:schemas-microsoft-com:vml" Requires="v">
                <p:oleObj spid="_x0000_s3110" name="Documento" r:id="rId5" imgW="5220834" imgH="1027669" progId="Word.Document.12">
                  <p:embed/>
                </p:oleObj>
              </mc:Choice>
              <mc:Fallback>
                <p:oleObj name="Documento" r:id="rId5" imgW="5220834" imgH="1027669" progId="Word.Document.12">
                  <p:embed/>
                  <p:pic>
                    <p:nvPicPr>
                      <p:cNvPr id="0" name=""/>
                      <p:cNvPicPr/>
                      <p:nvPr/>
                    </p:nvPicPr>
                    <p:blipFill>
                      <a:blip r:embed="rId6"/>
                      <a:stretch>
                        <a:fillRect/>
                      </a:stretch>
                    </p:blipFill>
                    <p:spPr>
                      <a:xfrm>
                        <a:off x="395537" y="2996952"/>
                        <a:ext cx="4032448" cy="1027113"/>
                      </a:xfrm>
                      <a:prstGeom prst="rect">
                        <a:avLst/>
                      </a:prstGeom>
                    </p:spPr>
                  </p:pic>
                </p:oleObj>
              </mc:Fallback>
            </mc:AlternateContent>
          </a:graphicData>
        </a:graphic>
      </p:graphicFrame>
      <p:grpSp>
        <p:nvGrpSpPr>
          <p:cNvPr id="6" name="Grupo 5"/>
          <p:cNvGrpSpPr/>
          <p:nvPr/>
        </p:nvGrpSpPr>
        <p:grpSpPr>
          <a:xfrm>
            <a:off x="419201" y="4437112"/>
            <a:ext cx="2234714" cy="360040"/>
            <a:chOff x="152099" y="0"/>
            <a:chExt cx="1823864" cy="565494"/>
          </a:xfrm>
        </p:grpSpPr>
        <p:sp>
          <p:nvSpPr>
            <p:cNvPr id="7" name="Rectángulo 6"/>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ángulo 7"/>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Coeficiente de convección </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9" name="Grupo 8"/>
          <p:cNvGrpSpPr/>
          <p:nvPr/>
        </p:nvGrpSpPr>
        <p:grpSpPr>
          <a:xfrm>
            <a:off x="4627188" y="1412776"/>
            <a:ext cx="1600996" cy="375680"/>
            <a:chOff x="132734" y="0"/>
            <a:chExt cx="1843229" cy="590059"/>
          </a:xfrm>
        </p:grpSpPr>
        <p:sp>
          <p:nvSpPr>
            <p:cNvPr id="10" name="Rectángulo 9"/>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ángulo 10"/>
            <p:cNvSpPr/>
            <p:nvPr/>
          </p:nvSpPr>
          <p:spPr>
            <a:xfrm>
              <a:off x="132734" y="142531"/>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Flujo volumétrico</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12" name="Grupo 11"/>
          <p:cNvGrpSpPr/>
          <p:nvPr/>
        </p:nvGrpSpPr>
        <p:grpSpPr>
          <a:xfrm>
            <a:off x="4788024" y="3664025"/>
            <a:ext cx="1584176" cy="360040"/>
            <a:chOff x="152099" y="0"/>
            <a:chExt cx="1823864" cy="565494"/>
          </a:xfrm>
        </p:grpSpPr>
        <p:sp>
          <p:nvSpPr>
            <p:cNvPr id="13" name="Rectángulo 12"/>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ángulo 13"/>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Flujo másico</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sp>
        <p:nvSpPr>
          <p:cNvPr id="15"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6" name="Imagen 15"/>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65796757"/>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33905" y="309210"/>
              <a:ext cx="8530583" cy="6335586"/>
            </p:xfrm>
            <a:graphic>
              <a:graphicData uri="http://schemas.openxmlformats.org/drawingml/2006/table">
                <a:tbl>
                  <a:tblPr firstRow="1" bandRow="1">
                    <a:tableStyleId>{5C22544A-7EE6-4342-B048-85BDC9FD1C3A}</a:tableStyleId>
                  </a:tblPr>
                  <a:tblGrid>
                    <a:gridCol w="4213073"/>
                    <a:gridCol w="4317510"/>
                  </a:tblGrid>
                  <a:tr h="6335586">
                    <a:tc>
                      <a:txBody>
                        <a:bodyPr/>
                        <a:lstStyle/>
                        <a:p>
                          <a:pPr algn="ctr"/>
                          <a:r>
                            <a:rPr lang="es-ES" sz="1400" dirty="0" smtClean="0">
                              <a:solidFill>
                                <a:schemeClr val="tx1"/>
                              </a:solidFill>
                            </a:rPr>
                            <a:t>AGUA</a:t>
                          </a:r>
                        </a:p>
                        <a:p>
                          <a:pPr algn="just"/>
                          <a:endParaRPr lang="es-ES" sz="1400" dirty="0" smtClean="0">
                            <a:solidFill>
                              <a:schemeClr val="tx1"/>
                            </a:solidFill>
                          </a:endParaRPr>
                        </a:p>
                        <a:p>
                          <a:pPr algn="just"/>
                          <a:endParaRPr lang="es-ES" sz="1400" dirty="0" smtClean="0">
                            <a:solidFill>
                              <a:schemeClr val="tx1"/>
                            </a:solidFill>
                          </a:endParaRPr>
                        </a:p>
                        <a:p>
                          <a:pPr algn="just"/>
                          <a:endParaRPr lang="es-ES" sz="14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𝑉</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𝑐</m:t>
                                        </m:r>
                                      </m:sub>
                                    </m:sSub>
                                  </m:den>
                                </m:f>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algn="just"/>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𝑐</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𝑡</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𝜋</m:t>
                              </m:r>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p>
                                    <m:sSupPr>
                                      <m:ctrlPr>
                                        <a:rPr lang="es-ES" sz="1400" b="1" i="1" kern="1200">
                                          <a:solidFill>
                                            <a:schemeClr val="tx1"/>
                                          </a:solidFill>
                                          <a:effectLst/>
                                          <a:latin typeface="Cambria Math" panose="02040503050406030204" pitchFamily="18" charset="0"/>
                                          <a:ea typeface="+mn-ea"/>
                                          <a:cs typeface="+mn-cs"/>
                                        </a:rPr>
                                      </m:ctrlPr>
                                    </m:sSup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e>
                                    <m:sup>
                                      <m:r>
                                        <a:rPr lang="es-EC" sz="1400" b="1" i="1" kern="1200">
                                          <a:solidFill>
                                            <a:schemeClr val="tx1"/>
                                          </a:solidFill>
                                          <a:effectLst/>
                                          <a:latin typeface="Cambria Math" panose="02040503050406030204" pitchFamily="18" charset="0"/>
                                          <a:ea typeface="+mn-ea"/>
                                          <a:cs typeface="+mn-cs"/>
                                        </a:rPr>
                                        <m:t>2</m:t>
                                      </m:r>
                                    </m:sup>
                                  </m:sSup>
                                </m:num>
                                <m:den>
                                  <m:r>
                                    <a:rPr lang="es-EC" sz="1400" b="1" i="1" kern="1200">
                                      <a:solidFill>
                                        <a:schemeClr val="tx1"/>
                                      </a:solidFill>
                                      <a:effectLst/>
                                      <a:latin typeface="Cambria Math" panose="02040503050406030204" pitchFamily="18" charset="0"/>
                                      <a:ea typeface="+mn-ea"/>
                                      <a:cs typeface="+mn-cs"/>
                                    </a:rPr>
                                    <m:t>2</m:t>
                                  </m:r>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𝜋</m:t>
                              </m:r>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p>
                                    <m:sSupPr>
                                      <m:ctrlPr>
                                        <a:rPr lang="es-ES" sz="1400" b="1" i="1" kern="1200">
                                          <a:solidFill>
                                            <a:schemeClr val="tx1"/>
                                          </a:solidFill>
                                          <a:effectLst/>
                                          <a:latin typeface="Cambria Math" panose="02040503050406030204" pitchFamily="18" charset="0"/>
                                          <a:ea typeface="+mn-ea"/>
                                          <a:cs typeface="+mn-cs"/>
                                        </a:rPr>
                                      </m:ctrlPr>
                                    </m:sSup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𝑖</m:t>
                                          </m:r>
                                        </m:sub>
                                      </m:sSub>
                                    </m:e>
                                    <m:sup>
                                      <m:r>
                                        <a:rPr lang="es-EC" sz="1400" b="1" i="1" kern="1200">
                                          <a:solidFill>
                                            <a:schemeClr val="tx1"/>
                                          </a:solidFill>
                                          <a:effectLst/>
                                          <a:latin typeface="Cambria Math" panose="02040503050406030204" pitchFamily="18" charset="0"/>
                                          <a:ea typeface="+mn-ea"/>
                                          <a:cs typeface="+mn-cs"/>
                                        </a:rPr>
                                        <m:t>2</m:t>
                                      </m:r>
                                    </m:sup>
                                  </m:sSup>
                                </m:num>
                                <m:den>
                                  <m:r>
                                    <a:rPr lang="es-EC" sz="1400" b="1" i="1" kern="1200">
                                      <a:solidFill>
                                        <a:schemeClr val="tx1"/>
                                      </a:solidFill>
                                      <a:effectLst/>
                                      <a:latin typeface="Cambria Math" panose="02040503050406030204" pitchFamily="18" charset="0"/>
                                      <a:ea typeface="+mn-ea"/>
                                      <a:cs typeface="+mn-cs"/>
                                    </a:rPr>
                                    <m:t>2</m:t>
                                  </m:r>
                                </m:den>
                              </m:f>
                              <m:r>
                                <a:rPr lang="es-EC" sz="1400" b="1" i="1" kern="1200">
                                  <a:solidFill>
                                    <a:schemeClr val="tx1"/>
                                  </a:solidFill>
                                  <a:effectLst/>
                                  <a:latin typeface="Cambria Math" panose="02040503050406030204" pitchFamily="18" charset="0"/>
                                  <a:ea typeface="+mn-ea"/>
                                  <a:cs typeface="+mn-cs"/>
                                </a:rPr>
                                <m:t> )</m:t>
                              </m:r>
                            </m:oMath>
                          </a14:m>
                          <a:r>
                            <a:rPr lang="es-ES" sz="1400" dirty="0" smtClean="0">
                              <a:solidFill>
                                <a:schemeClr val="tx1"/>
                              </a:solidFill>
                            </a:rPr>
                            <a:t>  </a:t>
                          </a:r>
                          <a:r>
                            <a:rPr lang="es-ES" sz="1400" b="0" dirty="0" smtClean="0">
                              <a:solidFill>
                                <a:schemeClr val="tx1"/>
                              </a:solidFill>
                            </a:rPr>
                            <a:t>Área</a:t>
                          </a:r>
                          <a:r>
                            <a:rPr lang="es-ES" sz="1400" b="0" baseline="0" dirty="0" smtClean="0">
                              <a:solidFill>
                                <a:schemeClr val="tx1"/>
                              </a:solidFill>
                            </a:rPr>
                            <a:t> circular de los tubos</a:t>
                          </a: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𝑐</m:t>
                                    </m:r>
                                  </m:sub>
                                </m:sSub>
                                <m:r>
                                  <a:rPr lang="es-EC" sz="1400" b="1" i="1" kern="1200">
                                    <a:solidFill>
                                      <a:schemeClr val="tx1"/>
                                    </a:solidFill>
                                    <a:effectLst/>
                                    <a:latin typeface="Cambria Math" panose="02040503050406030204" pitchFamily="18" charset="0"/>
                                    <a:ea typeface="+mn-ea"/>
                                    <a:cs typeface="+mn-cs"/>
                                  </a:rPr>
                                  <m:t>=0.0145 </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a:solidFill>
                              <a:schemeClr val="tx1"/>
                            </a:solidFill>
                            <a:effectLst/>
                            <a:latin typeface="+mn-lt"/>
                            <a:ea typeface="+mn-ea"/>
                            <a:cs typeface="+mn-cs"/>
                          </a:endParaRPr>
                        </a:p>
                        <a:p>
                          <a:pPr algn="just"/>
                          <a:endParaRPr lang="es-ES" sz="1400" b="0" baseline="0" dirty="0" smtClean="0">
                            <a:solidFill>
                              <a:schemeClr val="tx1"/>
                            </a:solidFill>
                          </a:endParaRPr>
                        </a:p>
                        <a:p>
                          <a:pPr algn="just"/>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𝑤</m:t>
                                  </m:r>
                                </m:sub>
                              </m:sSub>
                              <m:r>
                                <a:rPr lang="es-ES" sz="1400" b="1" i="1" kern="1200" smtClean="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965,3</m:t>
                              </m:r>
                            </m:oMath>
                          </a14:m>
                          <a:r>
                            <a:rPr lang="es-ES" sz="1400" b="0" baseline="0" dirty="0" smtClean="0">
                              <a:solidFill>
                                <a:schemeClr val="tx1"/>
                              </a:solidFill>
                            </a:rPr>
                            <a:t> </a:t>
                          </a:r>
                          <a14:m>
                            <m:oMath xmlns:m="http://schemas.openxmlformats.org/officeDocument/2006/math">
                              <m:f>
                                <m:fPr>
                                  <m:ctrlPr>
                                    <a:rPr lang="es-ES" sz="1400" b="0" i="1" kern="1200" smtClean="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𝑘𝑔</m:t>
                                  </m:r>
                                </m:num>
                                <m:den>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3</m:t>
                                      </m:r>
                                    </m:sup>
                                  </m:sSup>
                                </m:den>
                              </m:f>
                            </m:oMath>
                          </a14:m>
                          <a:r>
                            <a:rPr lang="es-ES" sz="1400" b="0" baseline="0" dirty="0" smtClean="0">
                              <a:solidFill>
                                <a:schemeClr val="tx1"/>
                              </a:solidFill>
                            </a:rPr>
                            <a:t> a 90</a:t>
                          </a:r>
                          <a:r>
                            <a:rPr lang="es-ES" sz="1400" b="0" baseline="0" dirty="0" smtClean="0">
                              <a:solidFill>
                                <a:schemeClr val="tx1"/>
                              </a:solidFill>
                              <a:latin typeface="Calibri" panose="020F0502020204030204" pitchFamily="34" charset="0"/>
                            </a:rPr>
                            <a:t>⁰ C</a:t>
                          </a:r>
                        </a:p>
                        <a:p>
                          <a:pPr algn="just"/>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𝑚</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=0.084</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𝑘𝑔</m:t>
                                    </m:r>
                                  </m:num>
                                  <m:den>
                                    <m:r>
                                      <a:rPr lang="es-EC" sz="1400" b="1" i="1" kern="1200">
                                        <a:solidFill>
                                          <a:schemeClr val="tx1"/>
                                        </a:solidFill>
                                        <a:effectLst/>
                                        <a:latin typeface="Cambria Math" panose="02040503050406030204" pitchFamily="18" charset="0"/>
                                        <a:ea typeface="+mn-ea"/>
                                        <a:cs typeface="+mn-cs"/>
                                      </a:rPr>
                                      <m:t>𝑠</m:t>
                                    </m:r>
                                  </m:den>
                                </m:f>
                              </m:oMath>
                            </m:oMathPara>
                          </a14:m>
                          <a:endParaRPr lang="es-ES" sz="1400" b="0" baseline="0" dirty="0" smtClean="0">
                            <a:solidFill>
                              <a:schemeClr val="tx1"/>
                            </a:solidFill>
                            <a:latin typeface="Calibri" panose="020F0502020204030204" pitchFamily="34" charset="0"/>
                          </a:endParaRPr>
                        </a:p>
                        <a:p>
                          <a:pPr algn="just"/>
                          <a:endParaRPr lang="es-ES" sz="1400" b="0" baseline="0" dirty="0" smtClean="0">
                            <a:solidFill>
                              <a:schemeClr val="tx1"/>
                            </a:solidFill>
                            <a:latin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𝑉</m:t>
                                    </m:r>
                                  </m:e>
                                  <m:sub>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=0.0057 </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𝑚</m:t>
                                    </m:r>
                                  </m:num>
                                  <m:den>
                                    <m:r>
                                      <a:rPr lang="es-EC" sz="1400" b="0" i="1" kern="1200">
                                        <a:solidFill>
                                          <a:schemeClr val="tx1"/>
                                        </a:solidFill>
                                        <a:effectLst/>
                                        <a:latin typeface="Cambria Math" panose="02040503050406030204" pitchFamily="18" charset="0"/>
                                        <a:ea typeface="+mn-ea"/>
                                        <a:cs typeface="+mn-cs"/>
                                      </a:rPr>
                                      <m:t>𝑠</m:t>
                                    </m:r>
                                  </m:den>
                                </m:f>
                              </m:oMath>
                            </m:oMathPara>
                          </a14:m>
                          <a:endParaRPr lang="es-ES" sz="1400" b="0" kern="1200" dirty="0">
                            <a:solidFill>
                              <a:schemeClr val="tx1"/>
                            </a:solidFill>
                            <a:effectLst/>
                            <a:latin typeface="+mn-lt"/>
                            <a:ea typeface="+mn-ea"/>
                            <a:cs typeface="+mn-cs"/>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m:t>
                                    </m:r>
                                  </m:e>
                                  <m:sub>
                                    <m:r>
                                      <a:rPr lang="es-EC" sz="1400" b="1" i="1" kern="1200">
                                        <a:solidFill>
                                          <a:schemeClr val="tx1"/>
                                        </a:solidFill>
                                        <a:effectLst/>
                                        <a:latin typeface="Cambria Math" panose="02040503050406030204" pitchFamily="18" charset="0"/>
                                        <a:ea typeface="+mn-ea"/>
                                        <a:cs typeface="+mn-cs"/>
                                      </a:rPr>
                                      <m:t>𝑒𝑦𝑤</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𝜌</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acc>
                                          <m:accPr>
                                            <m:chr m:val="̇"/>
                                            <m:ctrlPr>
                                              <a:rPr lang="es-ES" sz="1400" b="1" i="1" kern="1200">
                                                <a:solidFill>
                                                  <a:schemeClr val="tx1"/>
                                                </a:solidFill>
                                                <a:effectLst/>
                                                <a:latin typeface="Cambria Math" panose="02040503050406030204" pitchFamily="18" charset="0"/>
                                                <a:ea typeface="+mn-ea"/>
                                                <a:cs typeface="+mn-cs"/>
                                              </a:rPr>
                                            </m:ctrlPr>
                                          </m:accPr>
                                          <m:e>
                                            <m:r>
                                              <a:rPr lang="es-EC" sz="1400" b="1" i="1" kern="1200">
                                                <a:solidFill>
                                                  <a:schemeClr val="tx1"/>
                                                </a:solidFill>
                                                <a:effectLst/>
                                                <a:latin typeface="Cambria Math" panose="02040503050406030204" pitchFamily="18" charset="0"/>
                                                <a:ea typeface="+mn-ea"/>
                                                <a:cs typeface="+mn-cs"/>
                                              </a:rPr>
                                              <m:t>𝑉</m:t>
                                            </m:r>
                                          </m:e>
                                        </m:acc>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𝑖</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𝜇</m:t>
                                        </m:r>
                                      </m:e>
                                      <m:sub>
                                        <m:r>
                                          <a:rPr lang="es-EC" sz="1400" b="1" i="1" kern="1200">
                                            <a:solidFill>
                                              <a:schemeClr val="tx1"/>
                                            </a:solidFill>
                                            <a:effectLst/>
                                            <a:latin typeface="Cambria Math" panose="02040503050406030204" pitchFamily="18" charset="0"/>
                                            <a:ea typeface="+mn-ea"/>
                                            <a:cs typeface="+mn-cs"/>
                                          </a:rPr>
                                          <m:t>𝑤</m:t>
                                        </m:r>
                                      </m:sub>
                                    </m:sSub>
                                  </m:den>
                                </m:f>
                              </m:oMath>
                            </m:oMathPara>
                          </a14:m>
                          <a:endParaRPr lang="es-ES" sz="1400" b="1" kern="1200" dirty="0" smtClean="0">
                            <a:solidFill>
                              <a:schemeClr val="lt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𝜇</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=1.87∗</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10</m:t>
                                  </m:r>
                                </m:e>
                                <m:sup>
                                  <m:r>
                                    <a:rPr lang="es-EC" sz="1400" b="1" i="1" kern="1200">
                                      <a:solidFill>
                                        <a:schemeClr val="tx1"/>
                                      </a:solidFill>
                                      <a:effectLst/>
                                      <a:latin typeface="Cambria Math" panose="02040503050406030204" pitchFamily="18" charset="0"/>
                                      <a:ea typeface="+mn-ea"/>
                                      <a:cs typeface="+mn-cs"/>
                                    </a:rPr>
                                    <m:t>−6</m:t>
                                  </m:r>
                                </m:sup>
                              </m:sSup>
                              <m:r>
                                <a:rPr lang="es-EC" sz="1400" b="1" i="1" kern="1200">
                                  <a:solidFill>
                                    <a:schemeClr val="tx1"/>
                                  </a:solidFill>
                                  <a:effectLst/>
                                  <a:latin typeface="Cambria Math" panose="02040503050406030204" pitchFamily="18" charset="0"/>
                                  <a:ea typeface="+mn-ea"/>
                                  <a:cs typeface="+mn-cs"/>
                                </a:rPr>
                                <m:t>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𝑘𝑔</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𝑠</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den>
                              </m:f>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 viscosidad</a:t>
                          </a:r>
                          <a:r>
                            <a:rPr lang="es-ES" sz="1400" b="0" kern="1200" baseline="0" dirty="0" smtClean="0">
                              <a:solidFill>
                                <a:schemeClr val="tx1"/>
                              </a:solidFill>
                              <a:effectLst/>
                              <a:latin typeface="+mn-lt"/>
                              <a:ea typeface="+mn-ea"/>
                              <a:cs typeface="+mn-cs"/>
                            </a:rPr>
                            <a:t> dinámica del agua</a:t>
                          </a:r>
                          <a:endParaRPr lang="es-ES" sz="1400" b="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lt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m:t>
                                    </m:r>
                                  </m:e>
                                  <m:sub>
                                    <m:r>
                                      <a:rPr lang="es-EC" sz="1400" b="1" i="1" kern="1200">
                                        <a:solidFill>
                                          <a:schemeClr val="tx1"/>
                                        </a:solidFill>
                                        <a:effectLst/>
                                        <a:latin typeface="Cambria Math" panose="02040503050406030204" pitchFamily="18" charset="0"/>
                                        <a:ea typeface="+mn-ea"/>
                                        <a:cs typeface="+mn-cs"/>
                                      </a:rPr>
                                      <m:t>𝑒𝑦𝑤</m:t>
                                    </m:r>
                                  </m:sub>
                                </m:sSub>
                                <m:r>
                                  <a:rPr lang="es-EC" sz="1400" b="1" i="1" kern="1200">
                                    <a:solidFill>
                                      <a:schemeClr val="tx1"/>
                                    </a:solidFill>
                                    <a:effectLst/>
                                    <a:latin typeface="Cambria Math" panose="02040503050406030204" pitchFamily="18" charset="0"/>
                                    <a:ea typeface="+mn-ea"/>
                                    <a:cs typeface="+mn-cs"/>
                                  </a:rPr>
                                  <m:t>=38711</m:t>
                                </m:r>
                              </m:oMath>
                            </m:oMathPara>
                          </a14:m>
                          <a:endParaRPr lang="es-ES" sz="1400" b="1" kern="1200" dirty="0">
                            <a:solidFill>
                              <a:schemeClr val="tx1"/>
                            </a:solidFill>
                            <a:effectLst/>
                            <a:latin typeface="+mn-lt"/>
                            <a:ea typeface="+mn-ea"/>
                            <a:cs typeface="+mn-cs"/>
                          </a:endParaRPr>
                        </a:p>
                        <a:p>
                          <a:pPr algn="just"/>
                          <a:endParaRPr lang="es-ES" sz="1400" b="0" baseline="0" dirty="0" smtClean="0">
                            <a:solidFill>
                              <a:schemeClr val="tx1"/>
                            </a:solidFill>
                          </a:endParaRPr>
                        </a:p>
                      </a:txBody>
                      <a:tcPr>
                        <a:solidFill>
                          <a:schemeClr val="bg1"/>
                        </a:solidFill>
                      </a:tcPr>
                    </a:tc>
                    <a:tc>
                      <a:txBody>
                        <a:bodyPr/>
                        <a:lstStyle/>
                        <a:p>
                          <a:endParaRPr lang="es-ES" sz="1400" dirty="0" smtClean="0">
                            <a:solidFill>
                              <a:schemeClr val="tx1"/>
                            </a:solidFill>
                          </a:endParaRPr>
                        </a:p>
                        <a:p>
                          <a:endParaRPr lang="es-ES" sz="1400" dirty="0" smtClean="0">
                            <a:solidFill>
                              <a:schemeClr val="tx1"/>
                            </a:solidFill>
                          </a:endParaRPr>
                        </a:p>
                        <a:p>
                          <a:endParaRPr lang="es-ES" sz="1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𝑁𝑢</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𝐶</m:t>
                                </m:r>
                                <m:r>
                                  <a:rPr lang="es-EC" sz="1400" b="1" i="1" kern="1200" smtClean="0">
                                    <a:solidFill>
                                      <a:schemeClr val="tx1"/>
                                    </a:solidFill>
                                    <a:effectLst/>
                                    <a:latin typeface="Cambria Math" panose="02040503050406030204" pitchFamily="18" charset="0"/>
                                    <a:ea typeface="+mn-ea"/>
                                    <a:cs typeface="+mn-cs"/>
                                  </a:rPr>
                                  <m:t>∗</m:t>
                                </m:r>
                                <m:sSup>
                                  <m:sSupPr>
                                    <m:ctrlPr>
                                      <a:rPr lang="es-ES" sz="1400" b="1" i="1" kern="1200">
                                        <a:solidFill>
                                          <a:schemeClr val="tx1"/>
                                        </a:solidFill>
                                        <a:effectLst/>
                                        <a:latin typeface="Cambria Math" panose="02040503050406030204" pitchFamily="18" charset="0"/>
                                        <a:ea typeface="+mn-ea"/>
                                        <a:cs typeface="+mn-cs"/>
                                      </a:rPr>
                                    </m:ctrlPr>
                                  </m:sSup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𝑅</m:t>
                                        </m:r>
                                      </m:e>
                                      <m:sub>
                                        <m:r>
                                          <a:rPr lang="es-EC" sz="1400" b="1" i="1" kern="1200">
                                            <a:solidFill>
                                              <a:schemeClr val="tx1"/>
                                            </a:solidFill>
                                            <a:effectLst/>
                                            <a:latin typeface="Cambria Math" panose="02040503050406030204" pitchFamily="18" charset="0"/>
                                            <a:ea typeface="+mn-ea"/>
                                            <a:cs typeface="+mn-cs"/>
                                          </a:rPr>
                                          <m:t>𝑒𝑦𝑤</m:t>
                                        </m:r>
                                      </m:sub>
                                    </m:sSub>
                                  </m:e>
                                  <m:sup>
                                    <m:r>
                                      <a:rPr lang="es-EC" sz="1400" b="1" i="1" kern="1200">
                                        <a:solidFill>
                                          <a:schemeClr val="tx1"/>
                                        </a:solidFill>
                                        <a:effectLst/>
                                        <a:latin typeface="Cambria Math" panose="02040503050406030204" pitchFamily="18" charset="0"/>
                                        <a:ea typeface="+mn-ea"/>
                                        <a:cs typeface="+mn-cs"/>
                                      </a:rPr>
                                      <m:t>𝑛</m:t>
                                    </m:r>
                                  </m:sup>
                                </m:sSup>
                                <m:r>
                                  <a:rPr lang="es-EC" sz="1400" b="1" i="1" kern="1200">
                                    <a:solidFill>
                                      <a:schemeClr val="tx1"/>
                                    </a:solidFill>
                                    <a:effectLst/>
                                    <a:latin typeface="Cambria Math" panose="02040503050406030204" pitchFamily="18" charset="0"/>
                                    <a:ea typeface="+mn-ea"/>
                                    <a:cs typeface="+mn-cs"/>
                                  </a:rPr>
                                  <m:t>∗</m:t>
                                </m:r>
                                <m:sSup>
                                  <m:sSupPr>
                                    <m:ctrlPr>
                                      <a:rPr lang="es-ES" sz="1400" b="1" i="1" kern="1200">
                                        <a:solidFill>
                                          <a:schemeClr val="tx1"/>
                                        </a:solidFill>
                                        <a:effectLst/>
                                        <a:latin typeface="Cambria Math" panose="02040503050406030204" pitchFamily="18" charset="0"/>
                                        <a:ea typeface="+mn-ea"/>
                                        <a:cs typeface="+mn-cs"/>
                                      </a:rPr>
                                    </m:ctrlPr>
                                  </m:sSupPr>
                                  <m:e>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𝑟</m:t>
                                        </m:r>
                                      </m:sub>
                                    </m:sSub>
                                  </m:e>
                                  <m:sup>
                                    <m:r>
                                      <a:rPr lang="es-EC" sz="1400" b="1" i="1" kern="1200">
                                        <a:solidFill>
                                          <a:schemeClr val="tx1"/>
                                        </a:solidFill>
                                        <a:effectLst/>
                                        <a:latin typeface="Cambria Math" panose="02040503050406030204" pitchFamily="18" charset="0"/>
                                        <a:ea typeface="+mn-ea"/>
                                        <a:cs typeface="+mn-cs"/>
                                      </a:rPr>
                                      <m:t>1/3</m:t>
                                    </m:r>
                                  </m:sup>
                                </m:sSup>
                              </m:oMath>
                            </m:oMathPara>
                          </a14:m>
                          <a:endParaRPr lang="es-ES" sz="1400" b="1"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Para</a:t>
                          </a:r>
                          <a:r>
                            <a:rPr lang="es-ES" sz="1400" b="0" kern="1200" baseline="0" dirty="0" smtClean="0">
                              <a:solidFill>
                                <a:schemeClr val="tx1"/>
                              </a:solidFill>
                              <a:effectLst/>
                              <a:latin typeface="+mn-lt"/>
                              <a:ea typeface="+mn-ea"/>
                              <a:cs typeface="+mn-cs"/>
                            </a:rPr>
                            <a:t> determinar los coeficientes </a:t>
                          </a:r>
                          <a:r>
                            <a:rPr lang="es-ES" sz="1400" b="0" i="1" kern="1200" baseline="0" dirty="0" smtClean="0">
                              <a:solidFill>
                                <a:schemeClr val="tx1"/>
                              </a:solidFill>
                              <a:effectLst/>
                              <a:latin typeface="+mn-lt"/>
                              <a:ea typeface="+mn-ea"/>
                              <a:cs typeface="+mn-cs"/>
                            </a:rPr>
                            <a:t>C</a:t>
                          </a:r>
                          <a:r>
                            <a:rPr lang="es-ES" sz="1400" b="0" kern="1200" baseline="0" dirty="0" smtClean="0">
                              <a:solidFill>
                                <a:schemeClr val="tx1"/>
                              </a:solidFill>
                              <a:effectLst/>
                              <a:latin typeface="+mn-lt"/>
                              <a:ea typeface="+mn-ea"/>
                              <a:cs typeface="+mn-cs"/>
                            </a:rPr>
                            <a:t> y </a:t>
                          </a:r>
                          <a:r>
                            <a:rPr lang="es-ES" sz="1400" b="0" i="1" kern="1200" baseline="0" dirty="0" smtClean="0">
                              <a:solidFill>
                                <a:schemeClr val="tx1"/>
                              </a:solidFill>
                              <a:effectLst/>
                              <a:latin typeface="+mn-lt"/>
                              <a:ea typeface="+mn-ea"/>
                              <a:cs typeface="+mn-cs"/>
                            </a:rPr>
                            <a:t>n</a:t>
                          </a:r>
                          <a:r>
                            <a:rPr lang="es-ES" sz="1400" b="0" kern="1200" baseline="0" dirty="0" smtClean="0">
                              <a:solidFill>
                                <a:schemeClr val="tx1"/>
                              </a:solidFill>
                              <a:effectLst/>
                              <a:latin typeface="+mn-lt"/>
                              <a:ea typeface="+mn-ea"/>
                              <a:cs typeface="+mn-cs"/>
                            </a:rPr>
                            <a:t> se utiliza la siguiente tabla: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191242230"/>
                  </p:ext>
                </p:extLst>
              </p:nvPr>
            </p:nvGraphicFramePr>
            <p:xfrm>
              <a:off x="433905" y="309210"/>
              <a:ext cx="8530583" cy="6335586"/>
            </p:xfrm>
            <a:graphic>
              <a:graphicData uri="http://schemas.openxmlformats.org/drawingml/2006/table">
                <a:tbl>
                  <a:tblPr firstRow="1" bandRow="1">
                    <a:tableStyleId>{5C22544A-7EE6-4342-B048-85BDC9FD1C3A}</a:tableStyleId>
                  </a:tblPr>
                  <a:tblGrid>
                    <a:gridCol w="4213073"/>
                    <a:gridCol w="4317510"/>
                  </a:tblGrid>
                  <a:tr h="6335586">
                    <a:tc>
                      <a:txBody>
                        <a:bodyPr/>
                        <a:lstStyle/>
                        <a:p>
                          <a:endParaRPr lang="es-ES"/>
                        </a:p>
                      </a:txBody>
                      <a:tcPr>
                        <a:blipFill rotWithShape="0">
                          <a:blip r:embed="rId3"/>
                          <a:stretch>
                            <a:fillRect l="-145" t="-96" r="-103184" b="-384"/>
                          </a:stretch>
                        </a:blipFill>
                      </a:tcPr>
                    </a:tc>
                    <a:tc>
                      <a:txBody>
                        <a:bodyPr/>
                        <a:lstStyle/>
                        <a:p>
                          <a:endParaRPr lang="es-ES"/>
                        </a:p>
                      </a:txBody>
                      <a:tcPr>
                        <a:blipFill rotWithShape="0">
                          <a:blip r:embed="rId3"/>
                          <a:stretch>
                            <a:fillRect l="-97602" t="-96" r="-564" b="-384"/>
                          </a:stretch>
                        </a:blipFill>
                      </a:tcPr>
                    </a:tc>
                  </a:tr>
                </a:tbl>
              </a:graphicData>
            </a:graphic>
          </p:graphicFrame>
        </mc:Fallback>
      </mc:AlternateContent>
      <p:grpSp>
        <p:nvGrpSpPr>
          <p:cNvPr id="3" name="Grupo 2"/>
          <p:cNvGrpSpPr/>
          <p:nvPr/>
        </p:nvGrpSpPr>
        <p:grpSpPr>
          <a:xfrm>
            <a:off x="539552" y="692696"/>
            <a:ext cx="3528392" cy="360040"/>
            <a:chOff x="152099" y="0"/>
            <a:chExt cx="1823864" cy="565494"/>
          </a:xfrm>
        </p:grpSpPr>
        <p:sp>
          <p:nvSpPr>
            <p:cNvPr id="4" name="Rectángulo 3"/>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ángulo 4"/>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Velocidad del fluido dentro del haz de tubos</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6" name="Grupo 5"/>
          <p:cNvGrpSpPr/>
          <p:nvPr/>
        </p:nvGrpSpPr>
        <p:grpSpPr>
          <a:xfrm>
            <a:off x="539552" y="4149080"/>
            <a:ext cx="1800200" cy="360040"/>
            <a:chOff x="152099" y="0"/>
            <a:chExt cx="1823864" cy="565494"/>
          </a:xfrm>
        </p:grpSpPr>
        <p:sp>
          <p:nvSpPr>
            <p:cNvPr id="7" name="Rectángulo 6"/>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ángulo 7"/>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Número de Reynolds</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9" name="Grupo 8"/>
          <p:cNvGrpSpPr/>
          <p:nvPr/>
        </p:nvGrpSpPr>
        <p:grpSpPr>
          <a:xfrm>
            <a:off x="4860032" y="477411"/>
            <a:ext cx="1991679" cy="432858"/>
            <a:chOff x="152099" y="0"/>
            <a:chExt cx="1823864" cy="565494"/>
          </a:xfrm>
        </p:grpSpPr>
        <p:sp>
          <p:nvSpPr>
            <p:cNvPr id="10" name="Rectángulo 9"/>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ángulo 10"/>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Número de </a:t>
              </a:r>
              <a:r>
                <a:rPr lang="es-ES" sz="1400" b="1" dirty="0" err="1" smtClean="0">
                  <a:solidFill>
                    <a:schemeClr val="bg1"/>
                  </a:solidFill>
                </a:rPr>
                <a:t>Nusselt</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sp>
        <p:nvSpPr>
          <p:cNvPr id="13" name="Elipse 12"/>
          <p:cNvSpPr/>
          <p:nvPr/>
        </p:nvSpPr>
        <p:spPr>
          <a:xfrm>
            <a:off x="7020272" y="5877272"/>
            <a:ext cx="792088"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12" name="Objeto 11"/>
          <p:cNvGraphicFramePr>
            <a:graphicFrameLocks noChangeAspect="1"/>
          </p:cNvGraphicFramePr>
          <p:nvPr>
            <p:extLst/>
          </p:nvPr>
        </p:nvGraphicFramePr>
        <p:xfrm>
          <a:off x="4572000" y="2001895"/>
          <a:ext cx="4154847" cy="4579301"/>
        </p:xfrm>
        <a:graphic>
          <a:graphicData uri="http://schemas.openxmlformats.org/presentationml/2006/ole">
            <mc:AlternateContent xmlns:mc="http://schemas.openxmlformats.org/markup-compatibility/2006">
              <mc:Choice xmlns:v="urn:schemas-microsoft-com:vml" Requires="v">
                <p:oleObj spid="_x0000_s4133" name="Documento" r:id="rId5" imgW="5220834" imgH="5755309" progId="Word.Document.12">
                  <p:embed/>
                </p:oleObj>
              </mc:Choice>
              <mc:Fallback>
                <p:oleObj name="Documento" r:id="rId5" imgW="5220834" imgH="5755309" progId="Word.Document.12">
                  <p:embed/>
                  <p:pic>
                    <p:nvPicPr>
                      <p:cNvPr id="0" name=""/>
                      <p:cNvPicPr/>
                      <p:nvPr/>
                    </p:nvPicPr>
                    <p:blipFill>
                      <a:blip r:embed="rId6"/>
                      <a:stretch>
                        <a:fillRect/>
                      </a:stretch>
                    </p:blipFill>
                    <p:spPr>
                      <a:xfrm>
                        <a:off x="4572000" y="2001895"/>
                        <a:ext cx="4154847" cy="4579301"/>
                      </a:xfrm>
                      <a:prstGeom prst="rect">
                        <a:avLst/>
                      </a:prstGeom>
                    </p:spPr>
                  </p:pic>
                </p:oleObj>
              </mc:Fallback>
            </mc:AlternateContent>
          </a:graphicData>
        </a:graphic>
      </p:graphicFrame>
      <p:sp>
        <p:nvSpPr>
          <p:cNvPr id="14" name="18 Marcador de pie de página"/>
          <p:cNvSpPr txBox="1">
            <a:spLocks/>
          </p:cNvSpPr>
          <p:nvPr/>
        </p:nvSpPr>
        <p:spPr>
          <a:xfrm>
            <a:off x="0" y="6626607"/>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1743451343"/>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33905" y="836712"/>
              <a:ext cx="8530583" cy="4948111"/>
            </p:xfrm>
            <a:graphic>
              <a:graphicData uri="http://schemas.openxmlformats.org/drawingml/2006/table">
                <a:tbl>
                  <a:tblPr firstRow="1" bandRow="1">
                    <a:tableStyleId>{5C22544A-7EE6-4342-B048-85BDC9FD1C3A}</a:tableStyleId>
                  </a:tblPr>
                  <a:tblGrid>
                    <a:gridCol w="4213073"/>
                    <a:gridCol w="4317510"/>
                  </a:tblGrid>
                  <a:tr h="4896544">
                    <a:tc>
                      <a:txBody>
                        <a:bodyPr/>
                        <a:lstStyle/>
                        <a:p>
                          <a:pPr algn="just"/>
                          <a:r>
                            <a:rPr lang="es-ES" sz="1400" b="0" baseline="0" dirty="0" smtClean="0">
                              <a:solidFill>
                                <a:schemeClr val="tx1"/>
                              </a:solidFill>
                            </a:rPr>
                            <a:t>En nuestro caso </a:t>
                          </a:r>
                          <a14:m>
                            <m:oMath xmlns:m="http://schemas.openxmlformats.org/officeDocument/2006/math">
                              <m:sSub>
                                <m:sSubPr>
                                  <m:ctrlPr>
                                    <a:rPr lang="es-ES" sz="1400" b="0" i="1" baseline="0" smtClean="0">
                                      <a:solidFill>
                                        <a:schemeClr val="tx1"/>
                                      </a:solidFill>
                                      <a:latin typeface="Cambria Math" panose="02040503050406030204" pitchFamily="18" charset="0"/>
                                    </a:rPr>
                                  </m:ctrlPr>
                                </m:sSubPr>
                                <m:e>
                                  <m:r>
                                    <a:rPr lang="es-ES" sz="1400" b="0" i="1" baseline="0" smtClean="0">
                                      <a:solidFill>
                                        <a:schemeClr val="tx1"/>
                                      </a:solidFill>
                                      <a:latin typeface="Cambria Math" panose="02040503050406030204" pitchFamily="18" charset="0"/>
                                    </a:rPr>
                                    <m:t>𝑒</m:t>
                                  </m:r>
                                </m:e>
                                <m:sub>
                                  <m:r>
                                    <a:rPr lang="es-ES" sz="1400" b="0" i="1" baseline="0" smtClean="0">
                                      <a:solidFill>
                                        <a:schemeClr val="tx1"/>
                                      </a:solidFill>
                                      <a:latin typeface="Cambria Math" panose="02040503050406030204" pitchFamily="18" charset="0"/>
                                    </a:rPr>
                                    <m:t>𝑦</m:t>
                                  </m:r>
                                </m:sub>
                              </m:sSub>
                            </m:oMath>
                          </a14:m>
                          <a:r>
                            <a:rPr lang="es-ES" sz="1400" b="0" baseline="0" dirty="0" smtClean="0">
                              <a:solidFill>
                                <a:schemeClr val="tx1"/>
                              </a:solidFill>
                            </a:rPr>
                            <a:t>= </a:t>
                          </a: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𝑆</m:t>
                                  </m:r>
                                </m:e>
                                <m:sub>
                                  <m:r>
                                    <a:rPr lang="es-EC" sz="1400" b="1" i="1" kern="1200">
                                      <a:solidFill>
                                        <a:schemeClr val="tx1"/>
                                      </a:solidFill>
                                      <a:effectLst/>
                                      <a:latin typeface="Cambria Math" panose="02040503050406030204" pitchFamily="18" charset="0"/>
                                      <a:ea typeface="+mn-ea"/>
                                      <a:cs typeface="+mn-cs"/>
                                    </a:rPr>
                                    <m:t>𝑇</m:t>
                                  </m:r>
                                </m:sub>
                              </m:sSub>
                            </m:oMath>
                          </a14:m>
                          <a:r>
                            <a:rPr lang="es-ES" sz="1400" b="0" baseline="0" dirty="0" smtClean="0">
                              <a:solidFill>
                                <a:schemeClr val="tx1"/>
                              </a:solidFill>
                            </a:rPr>
                            <a:t> y </a:t>
                          </a:r>
                          <a14:m>
                            <m:oMath xmlns:m="http://schemas.openxmlformats.org/officeDocument/2006/math">
                              <m:sSub>
                                <m:sSubPr>
                                  <m:ctrlPr>
                                    <a:rPr lang="es-ES" sz="1400" b="0" i="1" baseline="0" smtClean="0">
                                      <a:solidFill>
                                        <a:schemeClr val="tx1"/>
                                      </a:solidFill>
                                      <a:latin typeface="Cambria Math" panose="02040503050406030204" pitchFamily="18" charset="0"/>
                                    </a:rPr>
                                  </m:ctrlPr>
                                </m:sSubPr>
                                <m:e>
                                  <m:r>
                                    <a:rPr lang="es-ES" sz="1400" b="0" i="1" baseline="0" smtClean="0">
                                      <a:solidFill>
                                        <a:schemeClr val="tx1"/>
                                      </a:solidFill>
                                      <a:latin typeface="Cambria Math" panose="02040503050406030204" pitchFamily="18" charset="0"/>
                                    </a:rPr>
                                    <m:t>𝑒</m:t>
                                  </m:r>
                                </m:e>
                                <m:sub>
                                  <m:r>
                                    <a:rPr lang="es-ES" sz="1400" b="0" i="1" baseline="0" smtClean="0">
                                      <a:solidFill>
                                        <a:schemeClr val="tx1"/>
                                      </a:solidFill>
                                      <a:latin typeface="Cambria Math" panose="02040503050406030204" pitchFamily="18" charset="0"/>
                                    </a:rPr>
                                    <m:t>𝑥</m:t>
                                  </m:r>
                                </m:sub>
                              </m:sSub>
                            </m:oMath>
                          </a14:m>
                          <a:r>
                            <a:rPr lang="es-ES" sz="1400" b="0" baseline="0" dirty="0" smtClean="0">
                              <a:solidFill>
                                <a:schemeClr val="tx1"/>
                              </a:solidFill>
                            </a:rPr>
                            <a:t> = </a:t>
                          </a: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𝑆</m:t>
                                  </m:r>
                                </m:e>
                                <m:sub>
                                  <m:r>
                                    <a:rPr lang="es-ES" sz="1400" b="1" i="1" kern="1200" smtClean="0">
                                      <a:solidFill>
                                        <a:schemeClr val="tx1"/>
                                      </a:solidFill>
                                      <a:effectLst/>
                                      <a:latin typeface="Cambria Math" panose="02040503050406030204" pitchFamily="18" charset="0"/>
                                      <a:ea typeface="+mn-ea"/>
                                      <a:cs typeface="+mn-cs"/>
                                    </a:rPr>
                                    <m:t>𝑳</m:t>
                                  </m:r>
                                </m:sub>
                              </m:sSub>
                            </m:oMath>
                          </a14:m>
                          <a:endParaRPr lang="es-ES" sz="1400" b="0" baseline="0" dirty="0" smtClean="0">
                            <a:solidFill>
                              <a:schemeClr val="tx1"/>
                            </a:solidFill>
                          </a:endParaRPr>
                        </a:p>
                        <a:p>
                          <a:pPr algn="just"/>
                          <a:r>
                            <a:rPr lang="es-ES" sz="1400" b="0" baseline="0" dirty="0" smtClean="0">
                              <a:solidFill>
                                <a:schemeClr val="tx1"/>
                              </a:solidFill>
                            </a:rPr>
                            <a:t>Por lo tanto:</a:t>
                          </a:r>
                        </a:p>
                        <a:p>
                          <a:pPr algn="just"/>
                          <a:endParaRPr lang="es-ES" sz="14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s-ES" sz="1400" b="1" i="1" kern="1200" smtClean="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𝑒</m:t>
                                        </m:r>
                                      </m:e>
                                      <m:sub>
                                        <m:r>
                                          <a:rPr lang="es-EC" sz="1400" b="1" i="1" kern="1200">
                                            <a:solidFill>
                                              <a:schemeClr val="tx1"/>
                                            </a:solidFill>
                                            <a:effectLst/>
                                            <a:latin typeface="Cambria Math" panose="02040503050406030204" pitchFamily="18" charset="0"/>
                                            <a:ea typeface="+mn-ea"/>
                                            <a:cs typeface="+mn-cs"/>
                                          </a:rPr>
                                          <m:t>𝑥</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42</m:t>
                                </m:r>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s-ES" sz="1400" b="1" i="1" kern="1200" smtClean="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𝑒</m:t>
                                        </m:r>
                                      </m:e>
                                      <m:sub>
                                        <m:r>
                                          <a:rPr lang="es-EC" sz="1400" b="1" i="1" kern="1200">
                                            <a:solidFill>
                                              <a:schemeClr val="tx1"/>
                                            </a:solidFill>
                                            <a:effectLst/>
                                            <a:latin typeface="Cambria Math" panose="02040503050406030204" pitchFamily="18" charset="0"/>
                                            <a:ea typeface="+mn-ea"/>
                                            <a:cs typeface="+mn-cs"/>
                                          </a:rPr>
                                          <m:t>𝑦</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𝑒</m:t>
                                        </m:r>
                                      </m:sub>
                                    </m:sSub>
                                  </m:den>
                                </m:f>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89</m:t>
                                </m:r>
                              </m:oMath>
                            </m:oMathPara>
                          </a14:m>
                          <a:endParaRPr lang="es-ES" sz="1400" b="1"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De</a:t>
                          </a:r>
                          <a:r>
                            <a:rPr lang="es-ES" sz="1400" b="0" kern="1200" baseline="0" dirty="0" smtClean="0">
                              <a:solidFill>
                                <a:schemeClr val="tx1"/>
                              </a:solidFill>
                              <a:effectLst/>
                              <a:latin typeface="+mn-lt"/>
                              <a:ea typeface="+mn-ea"/>
                              <a:cs typeface="+mn-cs"/>
                            </a:rPr>
                            <a:t> acuerdo a la tabla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b="1"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𝐶</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0</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535</m:t>
                                </m:r>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C" sz="1400" b="1" i="1" kern="1200" smtClean="0">
                                    <a:solidFill>
                                      <a:schemeClr val="tx1"/>
                                    </a:solidFill>
                                    <a:effectLst/>
                                    <a:latin typeface="Cambria Math" panose="02040503050406030204" pitchFamily="18" charset="0"/>
                                    <a:ea typeface="+mn-ea"/>
                                    <a:cs typeface="+mn-cs"/>
                                  </a:rPr>
                                  <m:t>𝑛</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0</m:t>
                                </m:r>
                                <m:r>
                                  <a:rPr lang="es-EC" sz="1400" b="1" i="1" kern="1200" smtClean="0">
                                    <a:solidFill>
                                      <a:schemeClr val="tx1"/>
                                    </a:solidFill>
                                    <a:effectLst/>
                                    <a:latin typeface="Cambria Math" panose="02040503050406030204" pitchFamily="18" charset="0"/>
                                    <a:ea typeface="+mn-ea"/>
                                    <a:cs typeface="+mn-cs"/>
                                  </a:rPr>
                                  <m:t>.</m:t>
                                </m:r>
                                <m:r>
                                  <a:rPr lang="es-EC" sz="1400" b="1" i="1" kern="1200" smtClean="0">
                                    <a:solidFill>
                                      <a:schemeClr val="tx1"/>
                                    </a:solidFill>
                                    <a:effectLst/>
                                    <a:latin typeface="Cambria Math" panose="02040503050406030204" pitchFamily="18" charset="0"/>
                                    <a:ea typeface="+mn-ea"/>
                                    <a:cs typeface="+mn-cs"/>
                                  </a:rPr>
                                  <m:t>556</m:t>
                                </m:r>
                              </m:oMath>
                            </m:oMathPara>
                          </a14:m>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effectLst/>
                              <a:latin typeface="+mn-lt"/>
                              <a:ea typeface="+mn-ea"/>
                              <a:cs typeface="+mn-cs"/>
                            </a:rPr>
                            <a:t>Número</a:t>
                          </a:r>
                          <a:r>
                            <a:rPr lang="es-ES" sz="1400" b="0" kern="1200" baseline="0" dirty="0" smtClean="0">
                              <a:solidFill>
                                <a:schemeClr val="tx1"/>
                              </a:solidFill>
                              <a:effectLst/>
                              <a:latin typeface="+mn-lt"/>
                              <a:ea typeface="+mn-ea"/>
                              <a:cs typeface="+mn-cs"/>
                            </a:rPr>
                            <a:t> de </a:t>
                          </a:r>
                          <a:r>
                            <a:rPr lang="es-ES" sz="1400" b="0" kern="1200" baseline="0" dirty="0" err="1" smtClean="0">
                              <a:solidFill>
                                <a:schemeClr val="tx1"/>
                              </a:solidFill>
                              <a:effectLst/>
                              <a:latin typeface="+mn-lt"/>
                              <a:ea typeface="+mn-ea"/>
                              <a:cs typeface="+mn-cs"/>
                            </a:rPr>
                            <a:t>Nusselt</a:t>
                          </a:r>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𝑁𝑢</m:t>
                                    </m:r>
                                  </m:e>
                                  <m:sub>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0</m:t>
                                </m:r>
                                <m:r>
                                  <a:rPr lang="es-ES" sz="1400" b="0" i="1" kern="1200" smtClean="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535</m:t>
                                </m:r>
                                <m:r>
                                  <a:rPr lang="es-EC" sz="1400" b="0" i="1" kern="1200">
                                    <a:solidFill>
                                      <a:schemeClr val="tx1"/>
                                    </a:solidFill>
                                    <a:effectLst/>
                                    <a:latin typeface="Cambria Math" panose="02040503050406030204" pitchFamily="18" charset="0"/>
                                    <a:ea typeface="+mn-ea"/>
                                    <a:cs typeface="+mn-cs"/>
                                  </a:rPr>
                                  <m:t>∗</m:t>
                                </m:r>
                                <m:sSup>
                                  <m:sSupPr>
                                    <m:ctrlPr>
                                      <a:rPr lang="es-ES" sz="1400" b="0" i="1" kern="1200">
                                        <a:solidFill>
                                          <a:schemeClr val="tx1"/>
                                        </a:solidFill>
                                        <a:effectLst/>
                                        <a:latin typeface="Cambria Math" panose="02040503050406030204" pitchFamily="18" charset="0"/>
                                        <a:ea typeface="+mn-ea"/>
                                        <a:cs typeface="+mn-cs"/>
                                      </a:rPr>
                                    </m:ctrlPr>
                                  </m:sSupPr>
                                  <m:e>
                                    <m:r>
                                      <a:rPr lang="es-ES" sz="1400" b="0" i="1" kern="1200" smtClean="0">
                                        <a:solidFill>
                                          <a:schemeClr val="tx1"/>
                                        </a:solidFill>
                                        <a:effectLst/>
                                        <a:latin typeface="Cambria Math" panose="02040503050406030204" pitchFamily="18" charset="0"/>
                                        <a:ea typeface="+mn-ea"/>
                                        <a:cs typeface="+mn-cs"/>
                                      </a:rPr>
                                      <m:t>38711</m:t>
                                    </m:r>
                                  </m:e>
                                  <m:sup>
                                    <m:r>
                                      <a:rPr lang="es-ES" sz="1400" b="0" i="1" kern="1200" smtClean="0">
                                        <a:solidFill>
                                          <a:schemeClr val="tx1"/>
                                        </a:solidFill>
                                        <a:effectLst/>
                                        <a:latin typeface="Cambria Math" panose="02040503050406030204" pitchFamily="18" charset="0"/>
                                        <a:ea typeface="+mn-ea"/>
                                        <a:cs typeface="+mn-cs"/>
                                      </a:rPr>
                                      <m:t>0</m:t>
                                    </m:r>
                                    <m:r>
                                      <a:rPr lang="es-ES" sz="1400" b="0" i="1" kern="1200" smtClean="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556</m:t>
                                    </m:r>
                                  </m:sup>
                                </m:sSup>
                                <m:r>
                                  <a:rPr lang="es-EC" sz="1400" b="0" i="1" kern="1200">
                                    <a:solidFill>
                                      <a:schemeClr val="tx1"/>
                                    </a:solidFill>
                                    <a:effectLst/>
                                    <a:latin typeface="Cambria Math" panose="02040503050406030204" pitchFamily="18" charset="0"/>
                                    <a:ea typeface="+mn-ea"/>
                                    <a:cs typeface="+mn-cs"/>
                                  </a:rPr>
                                  <m:t>∗</m:t>
                                </m:r>
                                <m:sSup>
                                  <m:sSupPr>
                                    <m:ctrlPr>
                                      <a:rPr lang="es-ES" sz="1400" b="0" i="1" kern="1200">
                                        <a:solidFill>
                                          <a:schemeClr val="tx1"/>
                                        </a:solidFill>
                                        <a:effectLst/>
                                        <a:latin typeface="Cambria Math" panose="02040503050406030204" pitchFamily="18" charset="0"/>
                                        <a:ea typeface="+mn-ea"/>
                                        <a:cs typeface="+mn-cs"/>
                                      </a:rPr>
                                    </m:ctrlPr>
                                  </m:sSupPr>
                                  <m:e>
                                    <m:r>
                                      <a:rPr lang="es-ES" sz="1400" b="0" i="1" kern="1200" smtClean="0">
                                        <a:solidFill>
                                          <a:schemeClr val="tx1"/>
                                        </a:solidFill>
                                        <a:effectLst/>
                                        <a:latin typeface="Cambria Math" panose="02040503050406030204" pitchFamily="18" charset="0"/>
                                        <a:ea typeface="+mn-ea"/>
                                        <a:cs typeface="+mn-cs"/>
                                      </a:rPr>
                                      <m:t>0</m:t>
                                    </m:r>
                                    <m:r>
                                      <a:rPr lang="es-ES" sz="1400" b="0" i="1" kern="1200" smtClean="0">
                                        <a:solidFill>
                                          <a:schemeClr val="tx1"/>
                                        </a:solidFill>
                                        <a:effectLst/>
                                        <a:latin typeface="Cambria Math" panose="02040503050406030204" pitchFamily="18" charset="0"/>
                                        <a:ea typeface="+mn-ea"/>
                                        <a:cs typeface="+mn-cs"/>
                                      </a:rPr>
                                      <m:t>,</m:t>
                                    </m:r>
                                    <m:r>
                                      <a:rPr lang="es-ES" sz="1400" b="0" i="1" kern="1200" smtClean="0">
                                        <a:solidFill>
                                          <a:schemeClr val="tx1"/>
                                        </a:solidFill>
                                        <a:effectLst/>
                                        <a:latin typeface="Cambria Math" panose="02040503050406030204" pitchFamily="18" charset="0"/>
                                        <a:ea typeface="+mn-ea"/>
                                        <a:cs typeface="+mn-cs"/>
                                      </a:rPr>
                                      <m:t>702</m:t>
                                    </m:r>
                                  </m:e>
                                  <m:sup>
                                    <m:r>
                                      <a:rPr lang="es-EC" sz="1400" b="0" i="1" kern="1200">
                                        <a:solidFill>
                                          <a:schemeClr val="tx1"/>
                                        </a:solidFill>
                                        <a:effectLst/>
                                        <a:latin typeface="Cambria Math" panose="02040503050406030204" pitchFamily="18" charset="0"/>
                                        <a:ea typeface="+mn-ea"/>
                                        <a:cs typeface="+mn-cs"/>
                                      </a:rPr>
                                      <m:t>1</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3</m:t>
                                    </m:r>
                                  </m:sup>
                                </m:sSup>
                              </m:oMath>
                            </m:oMathPara>
                          </a14:m>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𝑃</m:t>
                                  </m:r>
                                </m:e>
                                <m:sub>
                                  <m:r>
                                    <a:rPr lang="es-EC" sz="1400" b="1" i="1" kern="1200">
                                      <a:solidFill>
                                        <a:schemeClr val="tx1"/>
                                      </a:solidFill>
                                      <a:effectLst/>
                                      <a:latin typeface="Cambria Math" panose="02040503050406030204" pitchFamily="18" charset="0"/>
                                      <a:ea typeface="+mn-ea"/>
                                      <a:cs typeface="+mn-cs"/>
                                    </a:rPr>
                                    <m:t>𝑟</m:t>
                                  </m:r>
                                  <m:r>
                                    <a:rPr lang="es-ES" sz="1400" b="1" i="1" kern="1200" smtClean="0">
                                      <a:solidFill>
                                        <a:schemeClr val="tx1"/>
                                      </a:solidFill>
                                      <a:effectLst/>
                                      <a:latin typeface="Cambria Math" panose="02040503050406030204" pitchFamily="18" charset="0"/>
                                      <a:ea typeface="+mn-ea"/>
                                      <a:cs typeface="+mn-cs"/>
                                    </a:rPr>
                                    <m:t> </m:t>
                                  </m:r>
                                </m:sub>
                              </m:sSub>
                            </m:oMath>
                          </a14:m>
                          <a:r>
                            <a:rPr lang="es-ES" sz="1400" b="0" kern="1200" baseline="0" dirty="0" smtClean="0">
                              <a:solidFill>
                                <a:schemeClr val="tx1"/>
                              </a:solidFill>
                              <a:effectLst/>
                              <a:latin typeface="+mn-lt"/>
                              <a:ea typeface="+mn-ea"/>
                              <a:cs typeface="+mn-cs"/>
                            </a:rPr>
                            <a:t>= 0,702 a 90</a:t>
                          </a:r>
                          <a:r>
                            <a:rPr lang="es-ES" sz="1400" b="0" kern="1200" baseline="0" dirty="0" smtClean="0">
                              <a:solidFill>
                                <a:schemeClr val="tx1"/>
                              </a:solidFill>
                              <a:effectLst/>
                              <a:latin typeface="Calibri" panose="020F0502020204030204" pitchFamily="34" charset="0"/>
                              <a:ea typeface="+mn-ea"/>
                              <a:cs typeface="+mn-cs"/>
                            </a:rPr>
                            <a:t>⁰C</a:t>
                          </a:r>
                          <a:endParaRPr lang="es-ES" sz="1400" b="0" kern="1200" dirty="0" smtClean="0">
                            <a:solidFill>
                              <a:schemeClr val="tx1"/>
                            </a:solidFill>
                            <a:effectLst/>
                            <a:latin typeface="+mn-lt"/>
                            <a:ea typeface="+mn-ea"/>
                            <a:cs typeface="+mn-cs"/>
                          </a:endParaRPr>
                        </a:p>
                        <a:p>
                          <a:pPr algn="just"/>
                          <a:endParaRPr lang="es-ES" sz="14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𝑁𝑢</m:t>
                                    </m:r>
                                  </m:e>
                                  <m:sub>
                                    <m:r>
                                      <a:rPr lang="es-ES" sz="1400" b="0" i="1" kern="1200" smtClean="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169</m:t>
                                </m:r>
                                <m:r>
                                  <a:rPr lang="es-EC" sz="1400" b="0" i="1" kern="1200">
                                    <a:solidFill>
                                      <a:schemeClr val="tx1"/>
                                    </a:solidFill>
                                    <a:effectLst/>
                                    <a:latin typeface="Cambria Math" panose="02040503050406030204" pitchFamily="18" charset="0"/>
                                    <a:ea typeface="+mn-ea"/>
                                    <a:cs typeface="+mn-cs"/>
                                  </a:rPr>
                                  <m:t>.</m:t>
                                </m:r>
                                <m:r>
                                  <a:rPr lang="es-EC" sz="1400" b="0" i="1" kern="1200">
                                    <a:solidFill>
                                      <a:schemeClr val="tx1"/>
                                    </a:solidFill>
                                    <a:effectLst/>
                                    <a:latin typeface="Cambria Math" panose="02040503050406030204" pitchFamily="18" charset="0"/>
                                    <a:ea typeface="+mn-ea"/>
                                    <a:cs typeface="+mn-cs"/>
                                  </a:rPr>
                                  <m:t>03</m:t>
                                </m:r>
                              </m:oMath>
                            </m:oMathPara>
                          </a14:m>
                          <a:endParaRPr lang="es-ES" sz="1400" b="0" kern="1200" dirty="0">
                            <a:solidFill>
                              <a:schemeClr val="tx1"/>
                            </a:solidFill>
                            <a:effectLst/>
                            <a:latin typeface="+mn-lt"/>
                            <a:ea typeface="+mn-ea"/>
                            <a:cs typeface="+mn-cs"/>
                          </a:endParaRPr>
                        </a:p>
                        <a:p>
                          <a:pPr algn="just"/>
                          <a:endParaRPr lang="es-ES" sz="1400" b="0" baseline="0" dirty="0" smtClean="0">
                            <a:solidFill>
                              <a:schemeClr val="tx1"/>
                            </a:solidFill>
                          </a:endParaRPr>
                        </a:p>
                      </a:txBody>
                      <a:tcPr>
                        <a:solidFill>
                          <a:schemeClr val="bg1"/>
                        </a:solidFill>
                      </a:tcPr>
                    </a:tc>
                    <a:tc>
                      <a:txBody>
                        <a:bodyPr/>
                        <a:lstStyle/>
                        <a:p>
                          <a:endParaRPr lang="es-E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h</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 </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𝑈</m:t>
                                    </m:r>
                                    <m:r>
                                      <a:rPr lang="es-ES" sz="1400" b="1" i="1" kern="1200" smtClean="0">
                                        <a:solidFill>
                                          <a:schemeClr val="tx1"/>
                                        </a:solidFill>
                                        <a:effectLst/>
                                        <a:latin typeface="Cambria Math" panose="02040503050406030204" pitchFamily="18" charset="0"/>
                                        <a:ea typeface="+mn-ea"/>
                                        <a:cs typeface="+mn-cs"/>
                                      </a:rPr>
                                      <m:t>𝒘</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𝑘</m:t>
                                        </m:r>
                                      </m:e>
                                      <m:sub>
                                        <m:r>
                                          <a:rPr lang="es-EC" sz="1400" b="1" i="1" kern="1200">
                                            <a:solidFill>
                                              <a:schemeClr val="tx1"/>
                                            </a:solidFill>
                                            <a:effectLst/>
                                            <a:latin typeface="Cambria Math" panose="02040503050406030204" pitchFamily="18" charset="0"/>
                                            <a:ea typeface="+mn-ea"/>
                                            <a:cs typeface="+mn-cs"/>
                                          </a:rPr>
                                          <m:t>𝑤</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𝑑</m:t>
                                        </m:r>
                                      </m:e>
                                      <m:sub>
                                        <m:r>
                                          <a:rPr lang="es-EC" sz="1400" b="1" i="1" kern="1200">
                                            <a:solidFill>
                                              <a:schemeClr val="tx1"/>
                                            </a:solidFill>
                                            <a:effectLst/>
                                            <a:latin typeface="Cambria Math" panose="02040503050406030204" pitchFamily="18" charset="0"/>
                                            <a:ea typeface="+mn-ea"/>
                                            <a:cs typeface="+mn-cs"/>
                                          </a:rPr>
                                          <m:t>𝑖</m:t>
                                        </m:r>
                                      </m:sub>
                                    </m:sSub>
                                  </m:den>
                                </m:f>
                              </m:oMath>
                            </m:oMathPara>
                          </a14:m>
                          <a:endParaRPr lang="es-ES" sz="1400" b="1" kern="1200" dirty="0">
                            <a:solidFill>
                              <a:schemeClr val="tx1"/>
                            </a:solidFill>
                            <a:effectLst/>
                            <a:latin typeface="+mn-lt"/>
                            <a:ea typeface="+mn-ea"/>
                            <a:cs typeface="+mn-cs"/>
                          </a:endParaRPr>
                        </a:p>
                        <a:p>
                          <a:endParaRPr lang="es-ES" sz="1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𝑘</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0</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675</m:t>
                                </m:r>
                                <m:r>
                                  <a:rPr lang="es-EC" sz="1400" b="1" i="1" kern="1200">
                                    <a:solidFill>
                                      <a:schemeClr val="tx1"/>
                                    </a:solidFill>
                                    <a:effectLst/>
                                    <a:latin typeface="Cambria Math" panose="02040503050406030204" pitchFamily="18" charset="0"/>
                                    <a:ea typeface="+mn-ea"/>
                                    <a:cs typeface="+mn-cs"/>
                                  </a:rPr>
                                  <m:t> </m:t>
                                </m:r>
                                <m:d>
                                  <m:dPr>
                                    <m:begChr m:val="["/>
                                    <m:endChr m:val="]"/>
                                    <m:ctrlPr>
                                      <a:rPr lang="es-ES" sz="1400" b="1" i="1" kern="1200">
                                        <a:solidFill>
                                          <a:schemeClr val="tx1"/>
                                        </a:solidFill>
                                        <a:effectLst/>
                                        <a:latin typeface="Cambria Math" panose="02040503050406030204" pitchFamily="18" charset="0"/>
                                        <a:ea typeface="+mn-ea"/>
                                        <a:cs typeface="+mn-cs"/>
                                      </a:rPr>
                                    </m:ctrlPr>
                                  </m:dPr>
                                  <m:e>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𝑊</m:t>
                                        </m:r>
                                      </m:num>
                                      <m:den>
                                        <m:r>
                                          <a:rPr lang="es-EC" sz="1400" b="1" i="1" kern="1200">
                                            <a:solidFill>
                                              <a:schemeClr val="tx1"/>
                                            </a:solidFill>
                                            <a:effectLst/>
                                            <a:latin typeface="Cambria Math" panose="02040503050406030204" pitchFamily="18" charset="0"/>
                                            <a:ea typeface="+mn-ea"/>
                                            <a:cs typeface="+mn-cs"/>
                                          </a:rPr>
                                          <m:t>𝑚</m:t>
                                        </m:r>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𝐾</m:t>
                                        </m:r>
                                      </m:den>
                                    </m:f>
                                  </m:e>
                                </m:d>
                              </m:oMath>
                            </m:oMathPara>
                          </a14:m>
                          <a:endParaRPr lang="es-ES" sz="1400" b="1"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h</m:t>
                                    </m:r>
                                  </m:e>
                                  <m:sub>
                                    <m:r>
                                      <a:rPr lang="es-EC" sz="1400" b="1" i="1" kern="1200">
                                        <a:solidFill>
                                          <a:schemeClr val="tx1"/>
                                        </a:solidFill>
                                        <a:effectLst/>
                                        <a:latin typeface="Cambria Math" panose="02040503050406030204" pitchFamily="18" charset="0"/>
                                        <a:ea typeface="+mn-ea"/>
                                        <a:cs typeface="+mn-cs"/>
                                      </a:rPr>
                                      <m:t>𝑤</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399</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28</m:t>
                                </m:r>
                                <m:r>
                                  <a:rPr lang="es-EC" sz="1400" b="1" i="1" kern="1200">
                                    <a:solidFill>
                                      <a:schemeClr val="tx1"/>
                                    </a:solidFill>
                                    <a:effectLst/>
                                    <a:latin typeface="Cambria Math" panose="02040503050406030204" pitchFamily="18" charset="0"/>
                                    <a:ea typeface="+mn-ea"/>
                                    <a:cs typeface="+mn-cs"/>
                                  </a:rPr>
                                  <m:t> </m:t>
                                </m:r>
                                <m:f>
                                  <m:fPr>
                                    <m:ctrlPr>
                                      <a:rPr lang="es-ES" sz="1400" b="1" i="1" kern="1200">
                                        <a:solidFill>
                                          <a:schemeClr val="tx1"/>
                                        </a:solidFill>
                                        <a:effectLst/>
                                        <a:latin typeface="Cambria Math" panose="02040503050406030204" pitchFamily="18" charset="0"/>
                                        <a:ea typeface="+mn-ea"/>
                                        <a:cs typeface="+mn-cs"/>
                                      </a:rPr>
                                    </m:ctrlPr>
                                  </m:fPr>
                                  <m:num>
                                    <m:r>
                                      <a:rPr lang="es-EC" sz="1400" b="1" i="1" kern="1200">
                                        <a:solidFill>
                                          <a:schemeClr val="tx1"/>
                                        </a:solidFill>
                                        <a:effectLst/>
                                        <a:latin typeface="Cambria Math" panose="02040503050406030204" pitchFamily="18" charset="0"/>
                                        <a:ea typeface="+mn-ea"/>
                                        <a:cs typeface="+mn-cs"/>
                                      </a:rPr>
                                      <m:t>𝑊</m:t>
                                    </m:r>
                                  </m:num>
                                  <m:den>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r>
                                      <a:rPr lang="es-EC" sz="1400" b="1" i="1" kern="1200">
                                        <a:solidFill>
                                          <a:schemeClr val="tx1"/>
                                        </a:solidFill>
                                        <a:effectLst/>
                                        <a:latin typeface="Cambria Math" panose="02040503050406030204" pitchFamily="18" charset="0"/>
                                        <a:ea typeface="+mn-ea"/>
                                        <a:cs typeface="+mn-cs"/>
                                      </a:rPr>
                                      <m:t>  ͦ</m:t>
                                    </m:r>
                                    <m:r>
                                      <a:rPr lang="es-EC" sz="1400" b="1" i="1" kern="1200">
                                        <a:solidFill>
                                          <a:schemeClr val="tx1"/>
                                        </a:solidFill>
                                        <a:effectLst/>
                                        <a:latin typeface="Cambria Math" panose="02040503050406030204" pitchFamily="18" charset="0"/>
                                        <a:ea typeface="+mn-ea"/>
                                        <a:cs typeface="+mn-cs"/>
                                      </a:rPr>
                                      <m:t>𝐾</m:t>
                                    </m:r>
                                  </m:den>
                                </m:f>
                              </m:oMath>
                            </m:oMathPara>
                          </a14:m>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432737226"/>
                  </p:ext>
                </p:extLst>
              </p:nvPr>
            </p:nvGraphicFramePr>
            <p:xfrm>
              <a:off x="433905" y="836712"/>
              <a:ext cx="8530583" cy="4950524"/>
            </p:xfrm>
            <a:graphic>
              <a:graphicData uri="http://schemas.openxmlformats.org/drawingml/2006/table">
                <a:tbl>
                  <a:tblPr firstRow="1" bandRow="1">
                    <a:tableStyleId>{5C22544A-7EE6-4342-B048-85BDC9FD1C3A}</a:tableStyleId>
                  </a:tblPr>
                  <a:tblGrid>
                    <a:gridCol w="4213073"/>
                    <a:gridCol w="4317510"/>
                  </a:tblGrid>
                  <a:tr h="4950524">
                    <a:tc>
                      <a:txBody>
                        <a:bodyPr/>
                        <a:lstStyle/>
                        <a:p>
                          <a:endParaRPr lang="es-ES"/>
                        </a:p>
                      </a:txBody>
                      <a:tcPr>
                        <a:blipFill rotWithShape="0">
                          <a:blip r:embed="rId2"/>
                          <a:stretch>
                            <a:fillRect l="-145" t="-123" r="-103184" b="-492"/>
                          </a:stretch>
                        </a:blipFill>
                      </a:tcPr>
                    </a:tc>
                    <a:tc>
                      <a:txBody>
                        <a:bodyPr/>
                        <a:lstStyle/>
                        <a:p>
                          <a:endParaRPr lang="es-ES"/>
                        </a:p>
                      </a:txBody>
                      <a:tcPr>
                        <a:blipFill rotWithShape="0">
                          <a:blip r:embed="rId2"/>
                          <a:stretch>
                            <a:fillRect l="-97602" t="-123" r="-564" b="-492"/>
                          </a:stretch>
                        </a:blipFill>
                      </a:tcPr>
                    </a:tc>
                  </a:tr>
                </a:tbl>
              </a:graphicData>
            </a:graphic>
          </p:graphicFrame>
        </mc:Fallback>
      </mc:AlternateContent>
      <p:grpSp>
        <p:nvGrpSpPr>
          <p:cNvPr id="6" name="Grupo 5"/>
          <p:cNvGrpSpPr/>
          <p:nvPr/>
        </p:nvGrpSpPr>
        <p:grpSpPr>
          <a:xfrm>
            <a:off x="4644008" y="764704"/>
            <a:ext cx="2234714" cy="360040"/>
            <a:chOff x="152099" y="0"/>
            <a:chExt cx="1823864" cy="565494"/>
          </a:xfrm>
        </p:grpSpPr>
        <p:sp>
          <p:nvSpPr>
            <p:cNvPr id="7" name="Rectángulo 6"/>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ángulo 7"/>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b="1" dirty="0" smtClean="0">
                  <a:solidFill>
                    <a:schemeClr val="bg1"/>
                  </a:solidFill>
                </a:rPr>
                <a:t>Coeficiente de convección </a:t>
              </a:r>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9" name="Grupo 8"/>
          <p:cNvGrpSpPr/>
          <p:nvPr/>
        </p:nvGrpSpPr>
        <p:grpSpPr>
          <a:xfrm>
            <a:off x="4644008" y="3284984"/>
            <a:ext cx="3744416" cy="327309"/>
            <a:chOff x="0" y="22432"/>
            <a:chExt cx="10327341" cy="431730"/>
          </a:xfrm>
        </p:grpSpPr>
        <p:sp>
          <p:nvSpPr>
            <p:cNvPr id="10" name="Rectángulo redondeado 9"/>
            <p:cNvSpPr/>
            <p:nvPr/>
          </p:nvSpPr>
          <p:spPr>
            <a:xfrm>
              <a:off x="0" y="22432"/>
              <a:ext cx="1032734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21075" y="43507"/>
              <a:ext cx="1028519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s-ES" sz="1600" b="1" dirty="0" smtClean="0">
                  <a:solidFill>
                    <a:schemeClr val="bg1"/>
                  </a:solidFill>
                </a:rPr>
                <a:t>Calor en el haz de tubos</a:t>
              </a:r>
              <a:endParaRPr lang="es-ES" sz="1600" b="1" dirty="0">
                <a:solidFill>
                  <a:schemeClr val="bg1"/>
                </a:solidFill>
              </a:endParaRPr>
            </a:p>
          </p:txBody>
        </p:sp>
      </p:grpSp>
      <p:pic>
        <p:nvPicPr>
          <p:cNvPr id="12" name="Imagen 11"/>
          <p:cNvPicPr/>
          <p:nvPr/>
        </p:nvPicPr>
        <p:blipFill rotWithShape="1">
          <a:blip r:embed="rId3"/>
          <a:srcRect b="51282"/>
          <a:stretch/>
        </p:blipFill>
        <p:spPr>
          <a:xfrm>
            <a:off x="4860032" y="3861048"/>
            <a:ext cx="3296925" cy="1986592"/>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3" name="Rectángulo 12"/>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14" name="18 Marcador de pie de página"/>
          <p:cNvSpPr txBox="1">
            <a:spLocks/>
          </p:cNvSpPr>
          <p:nvPr/>
        </p:nvSpPr>
        <p:spPr>
          <a:xfrm>
            <a:off x="137101" y="6351037"/>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5" name="Imagen 14"/>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54308380"/>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a:t>
            </a:fld>
            <a:endParaRPr lang="es-ES" dirty="0">
              <a:solidFill>
                <a:srgbClr val="FF0000"/>
              </a:solidFill>
            </a:endParaRPr>
          </a:p>
        </p:txBody>
      </p:sp>
      <p:sp>
        <p:nvSpPr>
          <p:cNvPr id="8" name="7 Rectángulo"/>
          <p:cNvSpPr/>
          <p:nvPr/>
        </p:nvSpPr>
        <p:spPr>
          <a:xfrm>
            <a:off x="2627784" y="764704"/>
            <a:ext cx="4168256"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Alcance del Proyecto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mc:AlternateContent xmlns:mc="http://schemas.openxmlformats.org/markup-compatibility/2006" xmlns:a14="http://schemas.microsoft.com/office/drawing/2010/main">
        <mc:Choice Requires="a14">
          <p:sp>
            <p:nvSpPr>
              <p:cNvPr id="7" name="Rectángulo 6"/>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2"/>
                <a:stretch>
                  <a:fillRect t="-3093" b="-11340"/>
                </a:stretch>
              </a:blipFill>
            </p:spPr>
            <p:txBody>
              <a:bodyPr/>
              <a:lstStyle/>
              <a:p>
                <a:r>
                  <a:rPr lang="es-ES">
                    <a:noFill/>
                  </a:rPr>
                  <a:t> </a:t>
                </a:r>
              </a:p>
            </p:txBody>
          </p:sp>
        </mc:Fallback>
      </mc:AlternateContent>
      <p:graphicFrame>
        <p:nvGraphicFramePr>
          <p:cNvPr id="4" name="Diagrama 3"/>
          <p:cNvGraphicFramePr/>
          <p:nvPr>
            <p:extLst>
              <p:ext uri="{D42A27DB-BD31-4B8C-83A1-F6EECF244321}">
                <p14:modId xmlns:p14="http://schemas.microsoft.com/office/powerpoint/2010/main" val="775565936"/>
              </p:ext>
            </p:extLst>
          </p:nvPr>
        </p:nvGraphicFramePr>
        <p:xfrm>
          <a:off x="1524000"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915100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33905" y="836712"/>
              <a:ext cx="8530583" cy="5165217"/>
            </p:xfrm>
            <a:graphic>
              <a:graphicData uri="http://schemas.openxmlformats.org/drawingml/2006/table">
                <a:tbl>
                  <a:tblPr firstRow="1" bandRow="1">
                    <a:tableStyleId>{5C22544A-7EE6-4342-B048-85BDC9FD1C3A}</a:tableStyleId>
                  </a:tblPr>
                  <a:tblGrid>
                    <a:gridCol w="4213073"/>
                    <a:gridCol w="4317510"/>
                  </a:tblGrid>
                  <a:tr h="4896544">
                    <a:tc>
                      <a:txBody>
                        <a:bodyPr/>
                        <a:lstStyle/>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algn="just"/>
                          <a:endParaRPr lang="es-ES" sz="1400" b="0"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0" i="1" kern="1200" smtClean="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𝑞</m:t>
                                    </m:r>
                                  </m:e>
                                  <m:sub>
                                    <m:r>
                                      <a:rPr lang="es-EC" sz="1400" b="0" i="1" kern="1200">
                                        <a:solidFill>
                                          <a:schemeClr val="tx1"/>
                                        </a:solidFill>
                                        <a:effectLst/>
                                        <a:latin typeface="Cambria Math" panose="02040503050406030204" pitchFamily="18" charset="0"/>
                                        <a:ea typeface="+mn-ea"/>
                                        <a:cs typeface="+mn-cs"/>
                                      </a:rPr>
                                      <m:t>𝑡𝑢𝑏𝑜</m:t>
                                    </m:r>
                                  </m:sub>
                                </m:sSub>
                                <m:r>
                                  <a:rPr lang="es-EC" sz="1400" b="0" i="1" kern="1200">
                                    <a:solidFill>
                                      <a:schemeClr val="tx1"/>
                                    </a:solidFill>
                                    <a:effectLst/>
                                    <a:latin typeface="Cambria Math" panose="02040503050406030204" pitchFamily="18" charset="0"/>
                                    <a:ea typeface="+mn-ea"/>
                                    <a:cs typeface="+mn-cs"/>
                                  </a:rPr>
                                  <m:t>=</m:t>
                                </m:r>
                                <m:f>
                                  <m:fPr>
                                    <m:ctrlPr>
                                      <a:rPr lang="es-ES" sz="1400" b="0" i="1" kern="1200">
                                        <a:solidFill>
                                          <a:schemeClr val="tx1"/>
                                        </a:solidFill>
                                        <a:effectLst/>
                                        <a:latin typeface="Cambria Math" panose="02040503050406030204" pitchFamily="18" charset="0"/>
                                        <a:ea typeface="+mn-ea"/>
                                        <a:cs typeface="+mn-cs"/>
                                      </a:rPr>
                                    </m:ctrlPr>
                                  </m:fPr>
                                  <m:num>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𝑇</m:t>
                                        </m:r>
                                      </m:e>
                                      <m:sub>
                                        <m:r>
                                          <a:rPr lang="es-EC" sz="1400" b="0" i="1" kern="1200">
                                            <a:solidFill>
                                              <a:schemeClr val="tx1"/>
                                            </a:solidFill>
                                            <a:effectLst/>
                                            <a:latin typeface="Cambria Math" panose="02040503050406030204" pitchFamily="18" charset="0"/>
                                            <a:ea typeface="+mn-ea"/>
                                            <a:cs typeface="+mn-cs"/>
                                          </a:rPr>
                                          <m:t>h𝑜</m:t>
                                        </m:r>
                                      </m:sub>
                                    </m:sSub>
                                    <m:r>
                                      <a:rPr lang="es-EC" sz="1400" b="0" i="1" kern="1200">
                                        <a:solidFill>
                                          <a:schemeClr val="tx1"/>
                                        </a:solidFill>
                                        <a:effectLst/>
                                        <a:latin typeface="Cambria Math" panose="02040503050406030204" pitchFamily="18" charset="0"/>
                                        <a:ea typeface="+mn-ea"/>
                                        <a:cs typeface="+mn-cs"/>
                                      </a:rPr>
                                      <m:t>− </m:t>
                                    </m:r>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𝑇</m:t>
                                        </m:r>
                                      </m:e>
                                      <m:sub>
                                        <m:r>
                                          <a:rPr lang="es-EC" sz="1400" b="0" i="1" kern="1200">
                                            <a:solidFill>
                                              <a:schemeClr val="tx1"/>
                                            </a:solidFill>
                                            <a:effectLst/>
                                            <a:latin typeface="Cambria Math" panose="02040503050406030204" pitchFamily="18" charset="0"/>
                                            <a:ea typeface="+mn-ea"/>
                                            <a:cs typeface="+mn-cs"/>
                                          </a:rPr>
                                          <m:t>𝑐𝑖</m:t>
                                        </m:r>
                                      </m:sub>
                                    </m:sSub>
                                  </m:num>
                                  <m:den>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1</m:t>
                                        </m:r>
                                      </m:num>
                                      <m:den>
                                        <m:r>
                                          <a:rPr lang="es-EC" sz="1400" b="0" i="1" kern="1200">
                                            <a:solidFill>
                                              <a:schemeClr val="tx1"/>
                                            </a:solidFill>
                                            <a:effectLst/>
                                            <a:latin typeface="Cambria Math" panose="02040503050406030204" pitchFamily="18" charset="0"/>
                                            <a:ea typeface="+mn-ea"/>
                                            <a:cs typeface="+mn-cs"/>
                                          </a:rPr>
                                          <m:t>2</m:t>
                                        </m:r>
                                        <m:r>
                                          <a:rPr lang="es-EC" sz="1400" b="0" i="1" kern="1200">
                                            <a:solidFill>
                                              <a:schemeClr val="tx1"/>
                                            </a:solidFill>
                                            <a:effectLst/>
                                            <a:latin typeface="Cambria Math" panose="02040503050406030204" pitchFamily="18" charset="0"/>
                                            <a:ea typeface="+mn-ea"/>
                                            <a:cs typeface="+mn-cs"/>
                                          </a:rPr>
                                          <m:t>𝜋</m:t>
                                        </m:r>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h</m:t>
                                            </m:r>
                                          </m:e>
                                          <m:sub>
                                            <m:r>
                                              <a:rPr lang="es-EC" sz="1400" b="0" i="1" kern="1200">
                                                <a:solidFill>
                                                  <a:schemeClr val="tx1"/>
                                                </a:solidFill>
                                                <a:effectLst/>
                                                <a:latin typeface="Cambria Math" panose="02040503050406030204" pitchFamily="18" charset="0"/>
                                                <a:ea typeface="+mn-ea"/>
                                                <a:cs typeface="+mn-cs"/>
                                              </a:rPr>
                                              <m:t>𝑤</m:t>
                                            </m:r>
                                          </m:sub>
                                        </m:sSub>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𝑟</m:t>
                                        </m:r>
                                        <m:r>
                                          <a:rPr lang="es-EC" sz="1400" b="0" i="1" kern="1200">
                                            <a:solidFill>
                                              <a:schemeClr val="tx1"/>
                                            </a:solidFill>
                                            <a:effectLst/>
                                            <a:latin typeface="Cambria Math" panose="02040503050406030204" pitchFamily="18" charset="0"/>
                                            <a:ea typeface="+mn-ea"/>
                                            <a:cs typeface="+mn-cs"/>
                                          </a:rPr>
                                          <m:t>2 </m:t>
                                        </m:r>
                                        <m:r>
                                          <a:rPr lang="es-EC" sz="1400" b="0" i="1" kern="1200">
                                            <a:solidFill>
                                              <a:schemeClr val="tx1"/>
                                            </a:solidFill>
                                            <a:effectLst/>
                                            <a:latin typeface="Cambria Math" panose="02040503050406030204" pitchFamily="18" charset="0"/>
                                            <a:ea typeface="+mn-ea"/>
                                            <a:cs typeface="+mn-cs"/>
                                          </a:rPr>
                                          <m:t>𝐿</m:t>
                                        </m:r>
                                      </m:den>
                                    </m:f>
                                    <m:r>
                                      <a:rPr lang="es-EC" sz="1400" b="0" i="1" kern="1200">
                                        <a:solidFill>
                                          <a:schemeClr val="tx1"/>
                                        </a:solidFill>
                                        <a:effectLst/>
                                        <a:latin typeface="Cambria Math" panose="02040503050406030204" pitchFamily="18" charset="0"/>
                                        <a:ea typeface="+mn-ea"/>
                                        <a:cs typeface="+mn-cs"/>
                                      </a:rPr>
                                      <m:t>+</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𝑙𝑛</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𝑟</m:t>
                                            </m:r>
                                            <m:r>
                                              <a:rPr lang="es-EC" sz="1400" b="0" i="1" kern="1200">
                                                <a:solidFill>
                                                  <a:schemeClr val="tx1"/>
                                                </a:solidFill>
                                                <a:effectLst/>
                                                <a:latin typeface="Cambria Math" panose="02040503050406030204" pitchFamily="18" charset="0"/>
                                                <a:ea typeface="+mn-ea"/>
                                                <a:cs typeface="+mn-cs"/>
                                              </a:rPr>
                                              <m:t>2</m:t>
                                            </m:r>
                                          </m:num>
                                          <m:den>
                                            <m:r>
                                              <a:rPr lang="es-EC" sz="1400" b="0" i="1" kern="1200">
                                                <a:solidFill>
                                                  <a:schemeClr val="tx1"/>
                                                </a:solidFill>
                                                <a:effectLst/>
                                                <a:latin typeface="Cambria Math" panose="02040503050406030204" pitchFamily="18" charset="0"/>
                                                <a:ea typeface="+mn-ea"/>
                                                <a:cs typeface="+mn-cs"/>
                                              </a:rPr>
                                              <m:t>𝑟</m:t>
                                            </m:r>
                                            <m:r>
                                              <a:rPr lang="es-EC" sz="1400" b="0" i="1" kern="1200">
                                                <a:solidFill>
                                                  <a:schemeClr val="tx1"/>
                                                </a:solidFill>
                                                <a:effectLst/>
                                                <a:latin typeface="Cambria Math" panose="02040503050406030204" pitchFamily="18" charset="0"/>
                                                <a:ea typeface="+mn-ea"/>
                                                <a:cs typeface="+mn-cs"/>
                                              </a:rPr>
                                              <m:t>1</m:t>
                                            </m:r>
                                          </m:den>
                                        </m:f>
                                      </m:num>
                                      <m:den>
                                        <m:r>
                                          <a:rPr lang="es-EC" sz="1400" b="0" i="1" kern="1200">
                                            <a:solidFill>
                                              <a:schemeClr val="tx1"/>
                                            </a:solidFill>
                                            <a:effectLst/>
                                            <a:latin typeface="Cambria Math" panose="02040503050406030204" pitchFamily="18" charset="0"/>
                                            <a:ea typeface="+mn-ea"/>
                                            <a:cs typeface="+mn-cs"/>
                                          </a:rPr>
                                          <m:t>2</m:t>
                                        </m:r>
                                        <m:r>
                                          <a:rPr lang="es-EC" sz="1400" b="0" i="1" kern="1200">
                                            <a:solidFill>
                                              <a:schemeClr val="tx1"/>
                                            </a:solidFill>
                                            <a:effectLst/>
                                            <a:latin typeface="Cambria Math" panose="02040503050406030204" pitchFamily="18" charset="0"/>
                                            <a:ea typeface="+mn-ea"/>
                                            <a:cs typeface="+mn-cs"/>
                                          </a:rPr>
                                          <m:t>𝜋</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𝑘𝑐𝑢</m:t>
                                        </m:r>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𝐿</m:t>
                                        </m:r>
                                      </m:den>
                                    </m:f>
                                    <m:r>
                                      <a:rPr lang="es-EC" sz="1400" b="0" i="1" kern="1200">
                                        <a:solidFill>
                                          <a:schemeClr val="tx1"/>
                                        </a:solidFill>
                                        <a:effectLst/>
                                        <a:latin typeface="Cambria Math" panose="02040503050406030204" pitchFamily="18" charset="0"/>
                                        <a:ea typeface="+mn-ea"/>
                                        <a:cs typeface="+mn-cs"/>
                                      </a:rPr>
                                      <m:t>+</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1</m:t>
                                        </m:r>
                                      </m:num>
                                      <m:den>
                                        <m:r>
                                          <a:rPr lang="es-EC" sz="1400" b="0" i="1" kern="1200">
                                            <a:solidFill>
                                              <a:schemeClr val="tx1"/>
                                            </a:solidFill>
                                            <a:effectLst/>
                                            <a:latin typeface="Cambria Math" panose="02040503050406030204" pitchFamily="18" charset="0"/>
                                            <a:ea typeface="+mn-ea"/>
                                            <a:cs typeface="+mn-cs"/>
                                          </a:rPr>
                                          <m:t>2</m:t>
                                        </m:r>
                                        <m:r>
                                          <a:rPr lang="es-EC" sz="1400" b="0" i="1" kern="1200">
                                            <a:solidFill>
                                              <a:schemeClr val="tx1"/>
                                            </a:solidFill>
                                            <a:effectLst/>
                                            <a:latin typeface="Cambria Math" panose="02040503050406030204" pitchFamily="18" charset="0"/>
                                            <a:ea typeface="+mn-ea"/>
                                            <a:cs typeface="+mn-cs"/>
                                          </a:rPr>
                                          <m:t>𝜋</m:t>
                                        </m:r>
                                        <m:sSub>
                                          <m:sSubPr>
                                            <m:ctrlPr>
                                              <a:rPr lang="es-ES" sz="1400" b="0" i="1" kern="1200">
                                                <a:solidFill>
                                                  <a:schemeClr val="tx1"/>
                                                </a:solidFill>
                                                <a:effectLst/>
                                                <a:latin typeface="Cambria Math" panose="02040503050406030204" pitchFamily="18" charset="0"/>
                                                <a:ea typeface="+mn-ea"/>
                                                <a:cs typeface="+mn-cs"/>
                                              </a:rPr>
                                            </m:ctrlPr>
                                          </m:sSubPr>
                                          <m:e>
                                            <m:r>
                                              <a:rPr lang="es-EC" sz="1400" b="0" i="1" kern="1200">
                                                <a:solidFill>
                                                  <a:schemeClr val="tx1"/>
                                                </a:solidFill>
                                                <a:effectLst/>
                                                <a:latin typeface="Cambria Math" panose="02040503050406030204" pitchFamily="18" charset="0"/>
                                                <a:ea typeface="+mn-ea"/>
                                                <a:cs typeface="+mn-cs"/>
                                              </a:rPr>
                                              <m:t>h</m:t>
                                            </m:r>
                                          </m:e>
                                          <m:sub>
                                            <m:r>
                                              <a:rPr lang="es-EC" sz="1400" b="0" i="1" kern="1200">
                                                <a:solidFill>
                                                  <a:schemeClr val="tx1"/>
                                                </a:solidFill>
                                                <a:effectLst/>
                                                <a:latin typeface="Cambria Math" panose="02040503050406030204" pitchFamily="18" charset="0"/>
                                                <a:ea typeface="+mn-ea"/>
                                                <a:cs typeface="+mn-cs"/>
                                              </a:rPr>
                                              <m:t>𝑎</m:t>
                                            </m:r>
                                            <m:r>
                                              <a:rPr lang="es-EC" sz="1400" b="0" i="1" kern="1200">
                                                <a:solidFill>
                                                  <a:schemeClr val="tx1"/>
                                                </a:solidFill>
                                                <a:effectLst/>
                                                <a:latin typeface="Cambria Math" panose="02040503050406030204" pitchFamily="18" charset="0"/>
                                                <a:ea typeface="+mn-ea"/>
                                                <a:cs typeface="+mn-cs"/>
                                              </a:rPr>
                                              <m:t> </m:t>
                                            </m:r>
                                          </m:sub>
                                        </m:sSub>
                                        <m:r>
                                          <a:rPr lang="es-EC" sz="1400" b="0" i="1" kern="1200">
                                            <a:solidFill>
                                              <a:schemeClr val="tx1"/>
                                            </a:solidFill>
                                            <a:effectLst/>
                                            <a:latin typeface="Cambria Math" panose="02040503050406030204" pitchFamily="18" charset="0"/>
                                            <a:ea typeface="+mn-ea"/>
                                            <a:cs typeface="+mn-cs"/>
                                          </a:rPr>
                                          <m:t>𝑟</m:t>
                                        </m:r>
                                        <m:r>
                                          <a:rPr lang="es-EC" sz="1400" b="0" i="1" kern="1200">
                                            <a:solidFill>
                                              <a:schemeClr val="tx1"/>
                                            </a:solidFill>
                                            <a:effectLst/>
                                            <a:latin typeface="Cambria Math" panose="02040503050406030204" pitchFamily="18" charset="0"/>
                                            <a:ea typeface="+mn-ea"/>
                                            <a:cs typeface="+mn-cs"/>
                                          </a:rPr>
                                          <m:t>1 </m:t>
                                        </m:r>
                                        <m:r>
                                          <a:rPr lang="es-EC" sz="1400" b="0" i="1" kern="1200">
                                            <a:solidFill>
                                              <a:schemeClr val="tx1"/>
                                            </a:solidFill>
                                            <a:effectLst/>
                                            <a:latin typeface="Cambria Math" panose="02040503050406030204" pitchFamily="18" charset="0"/>
                                            <a:ea typeface="+mn-ea"/>
                                            <a:cs typeface="+mn-cs"/>
                                          </a:rPr>
                                          <m:t>𝐿</m:t>
                                        </m:r>
                                      </m:den>
                                    </m:f>
                                  </m:den>
                                </m:f>
                              </m:oMath>
                            </m:oMathPara>
                          </a14:m>
                          <a:endParaRPr lang="es-ES" sz="1400" b="0" kern="1200" dirty="0">
                            <a:solidFill>
                              <a:schemeClr val="tx1"/>
                            </a:solidFill>
                            <a:effectLst/>
                            <a:latin typeface="+mn-lt"/>
                            <a:ea typeface="+mn-ea"/>
                            <a:cs typeface="+mn-cs"/>
                          </a:endParaRPr>
                        </a:p>
                        <a:p>
                          <a:pPr algn="just"/>
                          <a:endParaRPr lang="es-ES" sz="1400" b="0" baseline="0" dirty="0" smtClean="0">
                            <a:solidFill>
                              <a:schemeClr val="tx1"/>
                            </a:solidFill>
                          </a:endParaRPr>
                        </a:p>
                      </a:txBody>
                      <a:tcPr>
                        <a:solidFill>
                          <a:schemeClr val="bg1"/>
                        </a:solidFill>
                      </a:tcPr>
                    </a:tc>
                    <a:tc>
                      <a:txBody>
                        <a:bodyPr/>
                        <a:lstStyle/>
                        <a:p>
                          <a:endParaRPr lang="es-ES" sz="1400" b="0" dirty="0" smtClean="0">
                            <a:solidFill>
                              <a:schemeClr val="tx1"/>
                            </a:solidFill>
                          </a:endParaRPr>
                        </a:p>
                        <a:p>
                          <a:r>
                            <a:rPr lang="es-EC" sz="1200" b="0" kern="1200" dirty="0" smtClean="0">
                              <a:solidFill>
                                <a:schemeClr val="tx1"/>
                              </a:solidFill>
                              <a:effectLst/>
                              <a:latin typeface="+mn-lt"/>
                              <a:ea typeface="+mn-ea"/>
                              <a:cs typeface="+mn-cs"/>
                            </a:rPr>
                            <a:t>Donde.</a:t>
                          </a:r>
                          <a:endParaRPr lang="es-ES" sz="1200" b="0" kern="1200" dirty="0">
                            <a:solidFill>
                              <a:schemeClr val="tx1"/>
                            </a:solidFill>
                            <a:effectLst/>
                            <a:latin typeface="+mn-lt"/>
                            <a:ea typeface="+mn-ea"/>
                            <a:cs typeface="+mn-cs"/>
                          </a:endParaRPr>
                        </a:p>
                        <a:p>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𝑟</m:t>
                              </m:r>
                              <m:r>
                                <a:rPr lang="es-EC" sz="1200" b="0" i="1" kern="1200">
                                  <a:solidFill>
                                    <a:schemeClr val="tx1"/>
                                  </a:solidFill>
                                  <a:effectLst/>
                                  <a:latin typeface="Cambria Math" panose="02040503050406030204" pitchFamily="18" charset="0"/>
                                  <a:ea typeface="+mn-ea"/>
                                  <a:cs typeface="+mn-cs"/>
                                </a:rPr>
                                <m:t>1</m:t>
                              </m:r>
                            </m:oMath>
                          </a14:m>
                          <a:r>
                            <a:rPr lang="es-EC" sz="1200" b="0" kern="1200" dirty="0">
                              <a:solidFill>
                                <a:schemeClr val="tx1"/>
                              </a:solidFill>
                              <a:effectLst/>
                              <a:latin typeface="+mn-lt"/>
                              <a:ea typeface="+mn-ea"/>
                              <a:cs typeface="+mn-cs"/>
                            </a:rPr>
                            <a:t> = Radio interno del tubo,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𝑚</m:t>
                              </m:r>
                              <m:r>
                                <a:rPr lang="es-EC" sz="1200" b="0" i="1" kern="1200">
                                  <a:solidFill>
                                    <a:schemeClr val="tx1"/>
                                  </a:solidFill>
                                  <a:effectLst/>
                                  <a:latin typeface="Cambria Math" panose="02040503050406030204" pitchFamily="18" charset="0"/>
                                  <a:ea typeface="+mn-ea"/>
                                  <a:cs typeface="+mn-cs"/>
                                </a:rPr>
                                <m:t>]</m:t>
                              </m:r>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𝑟</m:t>
                              </m:r>
                              <m:r>
                                <a:rPr lang="es-EC" sz="1200" b="0" i="1" kern="1200">
                                  <a:solidFill>
                                    <a:schemeClr val="tx1"/>
                                  </a:solidFill>
                                  <a:effectLst/>
                                  <a:latin typeface="Cambria Math" panose="02040503050406030204" pitchFamily="18" charset="0"/>
                                  <a:ea typeface="+mn-ea"/>
                                  <a:cs typeface="+mn-cs"/>
                                </a:rPr>
                                <m:t>2</m:t>
                              </m:r>
                            </m:oMath>
                          </a14:m>
                          <a:r>
                            <a:rPr lang="es-EC" sz="1200" b="0" kern="1200" dirty="0">
                              <a:solidFill>
                                <a:schemeClr val="tx1"/>
                              </a:solidFill>
                              <a:effectLst/>
                              <a:latin typeface="+mn-lt"/>
                              <a:ea typeface="+mn-ea"/>
                              <a:cs typeface="+mn-cs"/>
                            </a:rPr>
                            <a:t> = Radio externo del tubo,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𝑚</m:t>
                              </m:r>
                              <m:r>
                                <a:rPr lang="es-EC" sz="1200" b="0" i="1" kern="1200">
                                  <a:solidFill>
                                    <a:schemeClr val="tx1"/>
                                  </a:solidFill>
                                  <a:effectLst/>
                                  <a:latin typeface="Cambria Math" panose="02040503050406030204" pitchFamily="18" charset="0"/>
                                  <a:ea typeface="+mn-ea"/>
                                  <a:cs typeface="+mn-cs"/>
                                </a:rPr>
                                <m:t>]</m:t>
                              </m:r>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𝐿</m:t>
                              </m:r>
                            </m:oMath>
                          </a14:m>
                          <a:r>
                            <a:rPr lang="es-EC" sz="1200" b="0" kern="1200" dirty="0">
                              <a:solidFill>
                                <a:schemeClr val="tx1"/>
                              </a:solidFill>
                              <a:effectLst/>
                              <a:latin typeface="+mn-lt"/>
                              <a:ea typeface="+mn-ea"/>
                              <a:cs typeface="+mn-cs"/>
                            </a:rPr>
                            <a:t> = Longitud de la tubería,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𝑚</m:t>
                              </m:r>
                              <m:r>
                                <a:rPr lang="es-EC" sz="1200" b="0" i="1" kern="1200">
                                  <a:solidFill>
                                    <a:schemeClr val="tx1"/>
                                  </a:solidFill>
                                  <a:effectLst/>
                                  <a:latin typeface="Cambria Math" panose="02040503050406030204" pitchFamily="18" charset="0"/>
                                  <a:ea typeface="+mn-ea"/>
                                  <a:cs typeface="+mn-cs"/>
                                </a:rPr>
                                <m:t>]</m:t>
                              </m:r>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14:m>
                            <m:oMath xmlns:m="http://schemas.openxmlformats.org/officeDocument/2006/math">
                              <m:r>
                                <a:rPr lang="es-EC" sz="1200" b="0" i="1" kern="1200">
                                  <a:solidFill>
                                    <a:schemeClr val="tx1"/>
                                  </a:solidFill>
                                  <a:effectLst/>
                                  <a:latin typeface="Cambria Math" panose="02040503050406030204" pitchFamily="18" charset="0"/>
                                  <a:ea typeface="+mn-ea"/>
                                  <a:cs typeface="+mn-cs"/>
                                </a:rPr>
                                <m:t>𝑘𝑐𝑢</m:t>
                              </m:r>
                            </m:oMath>
                          </a14:m>
                          <a:r>
                            <a:rPr lang="es-EC" sz="1200" b="0" kern="1200" dirty="0">
                              <a:solidFill>
                                <a:schemeClr val="tx1"/>
                              </a:solidFill>
                              <a:effectLst/>
                              <a:latin typeface="+mn-lt"/>
                              <a:ea typeface="+mn-ea"/>
                              <a:cs typeface="+mn-cs"/>
                            </a:rPr>
                            <a:t> = Coeficiente de conductividad térmica del cobre, Anexo 14,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m:t>
                              </m:r>
                              <m:f>
                                <m:fPr>
                                  <m:ctrlPr>
                                    <a:rPr lang="es-ES" sz="1200" b="0" i="1" kern="1200">
                                      <a:solidFill>
                                        <a:schemeClr val="tx1"/>
                                      </a:solidFill>
                                      <a:effectLst/>
                                      <a:latin typeface="Cambria Math" panose="02040503050406030204" pitchFamily="18" charset="0"/>
                                      <a:ea typeface="+mn-ea"/>
                                      <a:cs typeface="+mn-cs"/>
                                    </a:rPr>
                                  </m:ctrlPr>
                                </m:fPr>
                                <m:num>
                                  <m:r>
                                    <a:rPr lang="es-EC" sz="1200" b="0" i="1" kern="1200">
                                      <a:solidFill>
                                        <a:schemeClr val="tx1"/>
                                      </a:solidFill>
                                      <a:effectLst/>
                                      <a:latin typeface="Cambria Math" panose="02040503050406030204" pitchFamily="18" charset="0"/>
                                      <a:ea typeface="+mn-ea"/>
                                      <a:cs typeface="+mn-cs"/>
                                    </a:rPr>
                                    <m:t>𝑊</m:t>
                                  </m:r>
                                </m:num>
                                <m:den>
                                  <m:sSup>
                                    <m:sSupPr>
                                      <m:ctrlPr>
                                        <a:rPr lang="es-ES" sz="1200" b="0" i="1" kern="1200">
                                          <a:solidFill>
                                            <a:schemeClr val="tx1"/>
                                          </a:solidFill>
                                          <a:effectLst/>
                                          <a:latin typeface="Cambria Math" panose="02040503050406030204" pitchFamily="18" charset="0"/>
                                          <a:ea typeface="+mn-ea"/>
                                          <a:cs typeface="+mn-cs"/>
                                        </a:rPr>
                                      </m:ctrlPr>
                                    </m:sSupPr>
                                    <m:e>
                                      <m:r>
                                        <a:rPr lang="es-EC" sz="1200" b="0" i="1" kern="1200">
                                          <a:solidFill>
                                            <a:schemeClr val="tx1"/>
                                          </a:solidFill>
                                          <a:effectLst/>
                                          <a:latin typeface="Cambria Math" panose="02040503050406030204" pitchFamily="18" charset="0"/>
                                          <a:ea typeface="+mn-ea"/>
                                          <a:cs typeface="+mn-cs"/>
                                        </a:rPr>
                                        <m:t>𝑚</m:t>
                                      </m:r>
                                    </m:e>
                                    <m:sup>
                                      <m:r>
                                        <a:rPr lang="es-EC" sz="1200" b="0" i="1" kern="1200">
                                          <a:solidFill>
                                            <a:schemeClr val="tx1"/>
                                          </a:solidFill>
                                          <a:effectLst/>
                                          <a:latin typeface="Cambria Math" panose="02040503050406030204" pitchFamily="18" charset="0"/>
                                          <a:ea typeface="+mn-ea"/>
                                          <a:cs typeface="+mn-cs"/>
                                        </a:rPr>
                                        <m:t>2</m:t>
                                      </m:r>
                                    </m:sup>
                                  </m:sSup>
                                  <m:r>
                                    <a:rPr lang="es-EC" sz="1200" b="0" i="1" kern="1200">
                                      <a:solidFill>
                                        <a:schemeClr val="tx1"/>
                                      </a:solidFill>
                                      <a:effectLst/>
                                      <a:latin typeface="Cambria Math" panose="02040503050406030204" pitchFamily="18" charset="0"/>
                                      <a:ea typeface="+mn-ea"/>
                                      <a:cs typeface="+mn-cs"/>
                                    </a:rPr>
                                    <m:t>  ͦ</m:t>
                                  </m:r>
                                  <m:r>
                                    <a:rPr lang="es-EC" sz="1200" b="0" i="1" kern="1200">
                                      <a:solidFill>
                                        <a:schemeClr val="tx1"/>
                                      </a:solidFill>
                                      <a:effectLst/>
                                      <a:latin typeface="Cambria Math" panose="02040503050406030204" pitchFamily="18" charset="0"/>
                                      <a:ea typeface="+mn-ea"/>
                                      <a:cs typeface="+mn-cs"/>
                                    </a:rPr>
                                    <m:t>𝐾</m:t>
                                  </m:r>
                                </m:den>
                              </m:f>
                              <m:r>
                                <a:rPr lang="es-EC" sz="1200" b="0" i="1" kern="1200">
                                  <a:solidFill>
                                    <a:schemeClr val="tx1"/>
                                  </a:solidFill>
                                  <a:effectLst/>
                                  <a:latin typeface="Cambria Math" panose="02040503050406030204" pitchFamily="18" charset="0"/>
                                  <a:ea typeface="+mn-ea"/>
                                  <a:cs typeface="+mn-cs"/>
                                </a:rPr>
                                <m:t>]</m:t>
                              </m:r>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14:m>
                            <m:oMath xmlns:m="http://schemas.openxmlformats.org/officeDocument/2006/math">
                              <m:sSub>
                                <m:sSubPr>
                                  <m:ctrlPr>
                                    <a:rPr lang="es-ES" sz="1200" b="0" i="1" kern="1200">
                                      <a:solidFill>
                                        <a:schemeClr val="tx1"/>
                                      </a:solidFill>
                                      <a:effectLst/>
                                      <a:latin typeface="Cambria Math" panose="02040503050406030204" pitchFamily="18" charset="0"/>
                                      <a:ea typeface="+mn-ea"/>
                                      <a:cs typeface="+mn-cs"/>
                                    </a:rPr>
                                  </m:ctrlPr>
                                </m:sSubPr>
                                <m:e>
                                  <m:r>
                                    <a:rPr lang="es-EC" sz="1200" b="0" i="1" kern="1200">
                                      <a:solidFill>
                                        <a:schemeClr val="tx1"/>
                                      </a:solidFill>
                                      <a:effectLst/>
                                      <a:latin typeface="Cambria Math" panose="02040503050406030204" pitchFamily="18" charset="0"/>
                                      <a:ea typeface="+mn-ea"/>
                                      <a:cs typeface="+mn-cs"/>
                                    </a:rPr>
                                    <m:t>𝑞</m:t>
                                  </m:r>
                                </m:e>
                                <m:sub>
                                  <m:r>
                                    <a:rPr lang="es-EC" sz="1200" b="0" i="1" kern="1200">
                                      <a:solidFill>
                                        <a:schemeClr val="tx1"/>
                                      </a:solidFill>
                                      <a:effectLst/>
                                      <a:latin typeface="Cambria Math" panose="02040503050406030204" pitchFamily="18" charset="0"/>
                                      <a:ea typeface="+mn-ea"/>
                                      <a:cs typeface="+mn-cs"/>
                                    </a:rPr>
                                    <m:t>𝑡𝑢𝑏𝑜</m:t>
                                  </m:r>
                                </m:sub>
                              </m:sSub>
                            </m:oMath>
                          </a14:m>
                          <a:r>
                            <a:rPr lang="es-EC" sz="1200" b="0" kern="1200" dirty="0">
                              <a:solidFill>
                                <a:schemeClr val="tx1"/>
                              </a:solidFill>
                              <a:effectLst/>
                              <a:latin typeface="+mn-lt"/>
                              <a:ea typeface="+mn-ea"/>
                              <a:cs typeface="+mn-cs"/>
                            </a:rPr>
                            <a:t> = Calor que genera 1 tubo, en </a:t>
                          </a:r>
                          <a14:m>
                            <m:oMath xmlns:m="http://schemas.openxmlformats.org/officeDocument/2006/math">
                              <m:r>
                                <a:rPr lang="es-EC" sz="1200" b="0" i="1" kern="1200">
                                  <a:solidFill>
                                    <a:schemeClr val="tx1"/>
                                  </a:solidFill>
                                  <a:effectLst/>
                                  <a:latin typeface="Cambria Math" panose="02040503050406030204" pitchFamily="18" charset="0"/>
                                  <a:ea typeface="+mn-ea"/>
                                  <a:cs typeface="+mn-cs"/>
                                </a:rPr>
                                <m:t>[</m:t>
                              </m:r>
                              <m:r>
                                <a:rPr lang="es-EC" sz="1200" b="0" i="1" kern="1200">
                                  <a:solidFill>
                                    <a:schemeClr val="tx1"/>
                                  </a:solidFill>
                                  <a:effectLst/>
                                  <a:latin typeface="Cambria Math" panose="02040503050406030204" pitchFamily="18" charset="0"/>
                                  <a:ea typeface="+mn-ea"/>
                                  <a:cs typeface="+mn-cs"/>
                                </a:rPr>
                                <m:t>𝑊</m:t>
                              </m:r>
                              <m:r>
                                <a:rPr lang="es-EC" sz="1200" b="0" i="1" kern="1200">
                                  <a:solidFill>
                                    <a:schemeClr val="tx1"/>
                                  </a:solidFill>
                                  <a:effectLst/>
                                  <a:latin typeface="Cambria Math" panose="02040503050406030204" pitchFamily="18" charset="0"/>
                                  <a:ea typeface="+mn-ea"/>
                                  <a:cs typeface="+mn-cs"/>
                                </a:rPr>
                                <m:t>]</m:t>
                              </m:r>
                            </m:oMath>
                          </a14:m>
                          <a:r>
                            <a:rPr lang="es-EC" sz="1200" b="0" kern="1200" dirty="0">
                              <a:solidFill>
                                <a:schemeClr val="tx1"/>
                              </a:solidFill>
                              <a:effectLst/>
                              <a:latin typeface="+mn-lt"/>
                              <a:ea typeface="+mn-ea"/>
                              <a:cs typeface="+mn-cs"/>
                            </a:rPr>
                            <a:t>.</a:t>
                          </a:r>
                          <a:endParaRPr lang="es-E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14:m>
                            <m:oMath xmlns:m="http://schemas.openxmlformats.org/officeDocument/2006/math">
                              <m:r>
                                <a:rPr lang="es-EC" sz="1400" b="0" i="1" kern="1200" smtClean="0">
                                  <a:solidFill>
                                    <a:schemeClr val="tx1"/>
                                  </a:solidFill>
                                  <a:effectLst/>
                                  <a:latin typeface="Cambria Math" panose="02040503050406030204" pitchFamily="18" charset="0"/>
                                  <a:ea typeface="+mn-ea"/>
                                  <a:cs typeface="+mn-cs"/>
                                </a:rPr>
                                <m:t>𝑟</m:t>
                              </m:r>
                              <m:r>
                                <a:rPr lang="es-EC" sz="1400" b="0" i="1" kern="1200" smtClean="0">
                                  <a:solidFill>
                                    <a:schemeClr val="tx1"/>
                                  </a:solidFill>
                                  <a:effectLst/>
                                  <a:latin typeface="Cambria Math" panose="02040503050406030204" pitchFamily="18" charset="0"/>
                                  <a:ea typeface="+mn-ea"/>
                                  <a:cs typeface="+mn-cs"/>
                                </a:rPr>
                                <m:t>1</m:t>
                              </m:r>
                            </m:oMath>
                          </a14:m>
                          <a:r>
                            <a:rPr lang="es-EC" sz="1400" b="0" kern="1200" dirty="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0,006m</a:t>
                          </a:r>
                          <a:endParaRPr lang="es-ES" sz="1400" b="0" kern="1200" dirty="0">
                            <a:solidFill>
                              <a:schemeClr val="tx1"/>
                            </a:solidFill>
                            <a:effectLst/>
                            <a:latin typeface="+mn-lt"/>
                            <a:ea typeface="+mn-ea"/>
                            <a:cs typeface="+mn-cs"/>
                          </a:endParaRPr>
                        </a:p>
                        <a:p>
                          <a14:m>
                            <m:oMath xmlns:m="http://schemas.openxmlformats.org/officeDocument/2006/math">
                              <m:r>
                                <a:rPr lang="es-EC" sz="1400" b="0" i="1" kern="1200">
                                  <a:solidFill>
                                    <a:schemeClr val="tx1"/>
                                  </a:solidFill>
                                  <a:effectLst/>
                                  <a:latin typeface="Cambria Math" panose="02040503050406030204" pitchFamily="18" charset="0"/>
                                  <a:ea typeface="+mn-ea"/>
                                  <a:cs typeface="+mn-cs"/>
                                </a:rPr>
                                <m:t>𝑟</m:t>
                              </m:r>
                              <m:r>
                                <a:rPr lang="es-EC" sz="1400" b="0" i="1" kern="1200">
                                  <a:solidFill>
                                    <a:schemeClr val="tx1"/>
                                  </a:solidFill>
                                  <a:effectLst/>
                                  <a:latin typeface="Cambria Math" panose="02040503050406030204" pitchFamily="18" charset="0"/>
                                  <a:ea typeface="+mn-ea"/>
                                  <a:cs typeface="+mn-cs"/>
                                </a:rPr>
                                <m:t>2</m:t>
                              </m:r>
                            </m:oMath>
                          </a14:m>
                          <a:r>
                            <a:rPr lang="es-EC" sz="1400" b="0" kern="1200" dirty="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0,0079m</a:t>
                          </a:r>
                          <a:endParaRPr lang="es-ES" sz="1400" b="0" kern="1200" dirty="0">
                            <a:solidFill>
                              <a:schemeClr val="tx1"/>
                            </a:solidFill>
                            <a:effectLst/>
                            <a:latin typeface="+mn-lt"/>
                            <a:ea typeface="+mn-ea"/>
                            <a:cs typeface="+mn-cs"/>
                          </a:endParaRPr>
                        </a:p>
                        <a:p>
                          <a14:m>
                            <m:oMath xmlns:m="http://schemas.openxmlformats.org/officeDocument/2006/math">
                              <m:r>
                                <a:rPr lang="es-EC" sz="1400" b="0" i="1" kern="1200">
                                  <a:solidFill>
                                    <a:schemeClr val="tx1"/>
                                  </a:solidFill>
                                  <a:effectLst/>
                                  <a:latin typeface="Cambria Math" panose="02040503050406030204" pitchFamily="18" charset="0"/>
                                  <a:ea typeface="+mn-ea"/>
                                  <a:cs typeface="+mn-cs"/>
                                </a:rPr>
                                <m:t>𝐿</m:t>
                              </m:r>
                            </m:oMath>
                          </a14:m>
                          <a:r>
                            <a:rPr lang="es-EC" sz="1400" b="0" kern="1200" dirty="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0,5m</a:t>
                          </a:r>
                          <a:endParaRPr lang="es-ES" sz="1400" b="0" kern="1200" dirty="0">
                            <a:solidFill>
                              <a:schemeClr val="tx1"/>
                            </a:solidFill>
                            <a:effectLst/>
                            <a:latin typeface="+mn-lt"/>
                            <a:ea typeface="+mn-ea"/>
                            <a:cs typeface="+mn-cs"/>
                          </a:endParaRPr>
                        </a:p>
                        <a:p>
                          <a14:m>
                            <m:oMath xmlns:m="http://schemas.openxmlformats.org/officeDocument/2006/math">
                              <m:r>
                                <a:rPr lang="es-EC" sz="1400" b="0" i="1" kern="1200">
                                  <a:solidFill>
                                    <a:schemeClr val="tx1"/>
                                  </a:solidFill>
                                  <a:effectLst/>
                                  <a:latin typeface="Cambria Math" panose="02040503050406030204" pitchFamily="18" charset="0"/>
                                  <a:ea typeface="+mn-ea"/>
                                  <a:cs typeface="+mn-cs"/>
                                </a:rPr>
                                <m:t>𝑘𝑐𝑢</m:t>
                              </m:r>
                            </m:oMath>
                          </a14:m>
                          <a:r>
                            <a:rPr lang="es-EC" sz="1400" b="0" kern="1200" dirty="0">
                              <a:solidFill>
                                <a:schemeClr val="tx1"/>
                              </a:solidFill>
                              <a:effectLst/>
                              <a:latin typeface="+mn-lt"/>
                              <a:ea typeface="+mn-ea"/>
                              <a:cs typeface="+mn-cs"/>
                            </a:rPr>
                            <a:t> = </a:t>
                          </a:r>
                          <a:r>
                            <a:rPr lang="es-EC" sz="1400" b="0" kern="1200" dirty="0" smtClean="0">
                              <a:solidFill>
                                <a:schemeClr val="tx1"/>
                              </a:solidFill>
                              <a:effectLst/>
                              <a:latin typeface="+mn-lt"/>
                              <a:ea typeface="+mn-ea"/>
                              <a:cs typeface="+mn-cs"/>
                            </a:rPr>
                            <a:t>3</a:t>
                          </a:r>
                          <a14:m>
                            <m:oMath xmlns:m="http://schemas.openxmlformats.org/officeDocument/2006/math">
                              <m:r>
                                <a:rPr lang="es-ES" sz="1400" b="0" i="0" kern="1200" smtClean="0">
                                  <a:solidFill>
                                    <a:schemeClr val="tx1"/>
                                  </a:solidFill>
                                  <a:effectLst/>
                                  <a:latin typeface="Cambria Math" panose="02040503050406030204" pitchFamily="18" charset="0"/>
                                  <a:ea typeface="+mn-ea"/>
                                  <a:cs typeface="+mn-cs"/>
                                </a:rPr>
                                <m:t>93</m:t>
                              </m:r>
                              <m:f>
                                <m:fPr>
                                  <m:ctrlPr>
                                    <a:rPr lang="es-ES" sz="1400" b="0" i="1" kern="1200">
                                      <a:solidFill>
                                        <a:schemeClr val="tx1"/>
                                      </a:solidFill>
                                      <a:effectLst/>
                                      <a:latin typeface="Cambria Math" panose="02040503050406030204" pitchFamily="18" charset="0"/>
                                      <a:ea typeface="+mn-ea"/>
                                      <a:cs typeface="+mn-cs"/>
                                    </a:rPr>
                                  </m:ctrlPr>
                                </m:fPr>
                                <m:num>
                                  <m:r>
                                    <a:rPr lang="es-EC" sz="1400" b="0" i="1" kern="1200">
                                      <a:solidFill>
                                        <a:schemeClr val="tx1"/>
                                      </a:solidFill>
                                      <a:effectLst/>
                                      <a:latin typeface="Cambria Math" panose="02040503050406030204" pitchFamily="18" charset="0"/>
                                      <a:ea typeface="+mn-ea"/>
                                      <a:cs typeface="+mn-cs"/>
                                    </a:rPr>
                                    <m:t>𝑊</m:t>
                                  </m:r>
                                </m:num>
                                <m:den>
                                  <m:sSup>
                                    <m:sSupPr>
                                      <m:ctrlPr>
                                        <a:rPr lang="es-ES" sz="1400" b="0" i="1" kern="1200">
                                          <a:solidFill>
                                            <a:schemeClr val="tx1"/>
                                          </a:solidFill>
                                          <a:effectLst/>
                                          <a:latin typeface="Cambria Math" panose="02040503050406030204" pitchFamily="18" charset="0"/>
                                          <a:ea typeface="+mn-ea"/>
                                          <a:cs typeface="+mn-cs"/>
                                        </a:rPr>
                                      </m:ctrlPr>
                                    </m:sSupPr>
                                    <m:e>
                                      <m:r>
                                        <a:rPr lang="es-EC" sz="1400" b="0" i="1" kern="1200">
                                          <a:solidFill>
                                            <a:schemeClr val="tx1"/>
                                          </a:solidFill>
                                          <a:effectLst/>
                                          <a:latin typeface="Cambria Math" panose="02040503050406030204" pitchFamily="18" charset="0"/>
                                          <a:ea typeface="+mn-ea"/>
                                          <a:cs typeface="+mn-cs"/>
                                        </a:rPr>
                                        <m:t>𝑚</m:t>
                                      </m:r>
                                    </m:e>
                                    <m:sup>
                                      <m:r>
                                        <a:rPr lang="es-EC" sz="1400" b="0" i="1" kern="1200">
                                          <a:solidFill>
                                            <a:schemeClr val="tx1"/>
                                          </a:solidFill>
                                          <a:effectLst/>
                                          <a:latin typeface="Cambria Math" panose="02040503050406030204" pitchFamily="18" charset="0"/>
                                          <a:ea typeface="+mn-ea"/>
                                          <a:cs typeface="+mn-cs"/>
                                        </a:rPr>
                                        <m:t>2</m:t>
                                      </m:r>
                                    </m:sup>
                                  </m:sSup>
                                  <m:r>
                                    <a:rPr lang="es-EC" sz="1400" b="0" i="1" kern="1200">
                                      <a:solidFill>
                                        <a:schemeClr val="tx1"/>
                                      </a:solidFill>
                                      <a:effectLst/>
                                      <a:latin typeface="Cambria Math" panose="02040503050406030204" pitchFamily="18" charset="0"/>
                                      <a:ea typeface="+mn-ea"/>
                                      <a:cs typeface="+mn-cs"/>
                                    </a:rPr>
                                    <m:t>  ͦ</m:t>
                                  </m:r>
                                  <m:r>
                                    <a:rPr lang="es-EC" sz="1400" b="0" i="1" kern="1200">
                                      <a:solidFill>
                                        <a:schemeClr val="tx1"/>
                                      </a:solidFill>
                                      <a:effectLst/>
                                      <a:latin typeface="Cambria Math" panose="02040503050406030204" pitchFamily="18" charset="0"/>
                                      <a:ea typeface="+mn-ea"/>
                                      <a:cs typeface="+mn-cs"/>
                                    </a:rPr>
                                    <m:t>𝐾</m:t>
                                  </m:r>
                                </m:den>
                              </m:f>
                            </m:oMath>
                          </a14:m>
                          <a:endParaRPr lang="es-ES" sz="14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𝑞</m:t>
                                    </m:r>
                                  </m:e>
                                  <m:sub>
                                    <m:r>
                                      <a:rPr lang="es-EC" sz="1400" b="1" i="1" kern="1200">
                                        <a:solidFill>
                                          <a:schemeClr val="tx1"/>
                                        </a:solidFill>
                                        <a:effectLst/>
                                        <a:latin typeface="Cambria Math" panose="02040503050406030204" pitchFamily="18" charset="0"/>
                                        <a:ea typeface="+mn-ea"/>
                                        <a:cs typeface="+mn-cs"/>
                                      </a:rPr>
                                      <m:t>𝑡𝑢𝑏𝑜</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135</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29</m:t>
                                </m:r>
                                <m:r>
                                  <a:rPr lang="es-EC" sz="1400" b="1" i="1" kern="1200">
                                    <a:solidFill>
                                      <a:schemeClr val="tx1"/>
                                    </a:solidFill>
                                    <a:effectLst/>
                                    <a:latin typeface="Cambria Math" panose="02040503050406030204" pitchFamily="18" charset="0"/>
                                    <a:ea typeface="+mn-ea"/>
                                    <a:cs typeface="+mn-cs"/>
                                  </a:rPr>
                                  <m:t>𝑊</m:t>
                                </m:r>
                              </m:oMath>
                            </m:oMathPara>
                          </a14:m>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𝑞</m:t>
                                    </m:r>
                                  </m:e>
                                  <m:sub>
                                    <m:r>
                                      <a:rPr lang="es-EC" sz="1400" b="1" i="1" kern="1200">
                                        <a:solidFill>
                                          <a:schemeClr val="tx1"/>
                                        </a:solidFill>
                                        <a:effectLst/>
                                        <a:latin typeface="Cambria Math" panose="02040503050406030204" pitchFamily="18" charset="0"/>
                                        <a:ea typeface="+mn-ea"/>
                                        <a:cs typeface="+mn-cs"/>
                                      </a:rPr>
                                      <m:t>𝑡𝑢𝑏𝑜𝑠</m:t>
                                    </m:r>
                                  </m:sub>
                                </m:sSub>
                                <m:r>
                                  <a:rPr lang="es-EC" sz="1400" b="1" i="1" kern="1200">
                                    <a:solidFill>
                                      <a:schemeClr val="tx1"/>
                                    </a:solidFill>
                                    <a:effectLst/>
                                    <a:latin typeface="Cambria Math" panose="02040503050406030204" pitchFamily="18" charset="0"/>
                                    <a:ea typeface="+mn-ea"/>
                                    <a:cs typeface="+mn-cs"/>
                                  </a:rPr>
                                  <m:t>=</m:t>
                                </m:r>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𝑞</m:t>
                                    </m:r>
                                  </m:e>
                                  <m:sub>
                                    <m:r>
                                      <a:rPr lang="es-EC" sz="1400" b="1" i="1" kern="1200">
                                        <a:solidFill>
                                          <a:schemeClr val="tx1"/>
                                        </a:solidFill>
                                        <a:effectLst/>
                                        <a:latin typeface="Cambria Math" panose="02040503050406030204" pitchFamily="18" charset="0"/>
                                        <a:ea typeface="+mn-ea"/>
                                        <a:cs typeface="+mn-cs"/>
                                      </a:rPr>
                                      <m:t>𝑡𝑢𝑏𝑜</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51</m:t>
                                </m:r>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𝑞</m:t>
                                  </m:r>
                                </m:e>
                                <m:sub>
                                  <m:r>
                                    <a:rPr lang="es-EC" sz="1400" b="1" i="1" kern="1200">
                                      <a:solidFill>
                                        <a:schemeClr val="tx1"/>
                                      </a:solidFill>
                                      <a:effectLst/>
                                      <a:latin typeface="Cambria Math" panose="02040503050406030204" pitchFamily="18" charset="0"/>
                                      <a:ea typeface="+mn-ea"/>
                                      <a:cs typeface="+mn-cs"/>
                                    </a:rPr>
                                    <m:t>𝑡𝑢𝑏𝑜𝑠</m:t>
                                  </m:r>
                                </m:sub>
                              </m:sSub>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6899</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79</m:t>
                              </m:r>
                              <m:r>
                                <a:rPr lang="es-EC" sz="1400" b="1" i="1" kern="1200">
                                  <a:solidFill>
                                    <a:schemeClr val="tx1"/>
                                  </a:solidFill>
                                  <a:effectLst/>
                                  <a:latin typeface="Cambria Math" panose="02040503050406030204" pitchFamily="18" charset="0"/>
                                  <a:ea typeface="+mn-ea"/>
                                  <a:cs typeface="+mn-cs"/>
                                </a:rPr>
                                <m:t>𝑊</m:t>
                              </m:r>
                            </m:oMath>
                          </a14:m>
                          <a:r>
                            <a:rPr lang="es-EC" sz="1400" b="1" kern="1200" dirty="0">
                              <a:solidFill>
                                <a:schemeClr val="tx1"/>
                              </a:solidFill>
                              <a:effectLst/>
                              <a:latin typeface="+mn-lt"/>
                              <a:ea typeface="+mn-ea"/>
                              <a:cs typeface="+mn-cs"/>
                            </a:rPr>
                            <a:t> </a:t>
                          </a: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effectLst/>
                            <a:latin typeface="+mn-lt"/>
                            <a:ea typeface="+mn-ea"/>
                            <a:cs typeface="+mn-cs"/>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993724251"/>
                  </p:ext>
                </p:extLst>
              </p:nvPr>
            </p:nvGraphicFramePr>
            <p:xfrm>
              <a:off x="433905" y="836712"/>
              <a:ext cx="8530583" cy="5165217"/>
            </p:xfrm>
            <a:graphic>
              <a:graphicData uri="http://schemas.openxmlformats.org/drawingml/2006/table">
                <a:tbl>
                  <a:tblPr firstRow="1" bandRow="1">
                    <a:tableStyleId>{5C22544A-7EE6-4342-B048-85BDC9FD1C3A}</a:tableStyleId>
                  </a:tblPr>
                  <a:tblGrid>
                    <a:gridCol w="4213073"/>
                    <a:gridCol w="4317510"/>
                  </a:tblGrid>
                  <a:tr h="5165217">
                    <a:tc>
                      <a:txBody>
                        <a:bodyPr/>
                        <a:lstStyle/>
                        <a:p>
                          <a:endParaRPr lang="es-ES"/>
                        </a:p>
                      </a:txBody>
                      <a:tcPr>
                        <a:blipFill rotWithShape="0">
                          <a:blip r:embed="rId2"/>
                          <a:stretch>
                            <a:fillRect l="-145" t="-118" r="-103184" b="-472"/>
                          </a:stretch>
                        </a:blipFill>
                      </a:tcPr>
                    </a:tc>
                    <a:tc>
                      <a:txBody>
                        <a:bodyPr/>
                        <a:lstStyle/>
                        <a:p>
                          <a:endParaRPr lang="es-ES"/>
                        </a:p>
                      </a:txBody>
                      <a:tcPr>
                        <a:blipFill rotWithShape="0">
                          <a:blip r:embed="rId2"/>
                          <a:stretch>
                            <a:fillRect l="-97602" t="-118" r="-564" b="-472"/>
                          </a:stretch>
                        </a:blipFill>
                      </a:tcPr>
                    </a:tc>
                  </a:tr>
                </a:tbl>
              </a:graphicData>
            </a:graphic>
          </p:graphicFrame>
        </mc:Fallback>
      </mc:AlternateContent>
      <p:pic>
        <p:nvPicPr>
          <p:cNvPr id="3" name="Imagen 2"/>
          <p:cNvPicPr/>
          <p:nvPr/>
        </p:nvPicPr>
        <p:blipFill rotWithShape="1">
          <a:blip r:embed="rId3"/>
          <a:srcRect t="50000"/>
          <a:stretch/>
        </p:blipFill>
        <p:spPr>
          <a:xfrm>
            <a:off x="899592" y="692696"/>
            <a:ext cx="3656965" cy="2807970"/>
          </a:xfrm>
          <a:prstGeom prst="rect">
            <a:avLst/>
          </a:prstGeom>
        </p:spPr>
      </p:pic>
      <p:grpSp>
        <p:nvGrpSpPr>
          <p:cNvPr id="4" name="Grupo 3"/>
          <p:cNvGrpSpPr/>
          <p:nvPr/>
        </p:nvGrpSpPr>
        <p:grpSpPr>
          <a:xfrm>
            <a:off x="493360" y="3789040"/>
            <a:ext cx="2234714" cy="360040"/>
            <a:chOff x="152099" y="0"/>
            <a:chExt cx="1823864" cy="565494"/>
          </a:xfrm>
        </p:grpSpPr>
        <p:sp>
          <p:nvSpPr>
            <p:cNvPr id="5" name="Rectángulo 4"/>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ángulo 5"/>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dirty="0">
                  <a:solidFill>
                    <a:schemeClr val="bg1"/>
                  </a:solidFill>
                </a:rPr>
                <a:t>Calor para 1 tubo</a:t>
              </a:r>
            </a:p>
            <a:p>
              <a:pPr lvl="0" algn="ctr" defTabSz="622300">
                <a:lnSpc>
                  <a:spcPct val="90000"/>
                </a:lnSpc>
                <a:spcBef>
                  <a:spcPct val="0"/>
                </a:spcBef>
                <a:spcAft>
                  <a:spcPct val="35000"/>
                </a:spcAft>
              </a:pPr>
              <a:endParaRPr lang="es-ES" sz="1400" kern="1200" dirty="0">
                <a:solidFill>
                  <a:schemeClr val="bg1"/>
                </a:solidFill>
              </a:endParaRPr>
            </a:p>
          </p:txBody>
        </p:sp>
      </p:grpSp>
      <p:grpSp>
        <p:nvGrpSpPr>
          <p:cNvPr id="7" name="Grupo 6"/>
          <p:cNvGrpSpPr/>
          <p:nvPr/>
        </p:nvGrpSpPr>
        <p:grpSpPr>
          <a:xfrm>
            <a:off x="4716016" y="4293096"/>
            <a:ext cx="2234714" cy="360040"/>
            <a:chOff x="152099" y="0"/>
            <a:chExt cx="1823864" cy="565494"/>
          </a:xfrm>
        </p:grpSpPr>
        <p:sp>
          <p:nvSpPr>
            <p:cNvPr id="8" name="Rectángulo 7"/>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ángulo 8"/>
            <p:cNvSpPr/>
            <p:nvPr/>
          </p:nvSpPr>
          <p:spPr>
            <a:xfrm>
              <a:off x="152099" y="11796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s-ES" sz="1400" dirty="0">
                  <a:solidFill>
                    <a:schemeClr val="bg1"/>
                  </a:solidFill>
                </a:rPr>
                <a:t>Calor </a:t>
              </a:r>
              <a:r>
                <a:rPr lang="es-ES" sz="1400" dirty="0" smtClean="0">
                  <a:solidFill>
                    <a:schemeClr val="bg1"/>
                  </a:solidFill>
                </a:rPr>
                <a:t>en el haz de tubos</a:t>
              </a:r>
              <a:endParaRPr lang="es-ES" sz="1400"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p:grpSp>
      <mc:AlternateContent xmlns:mc="http://schemas.openxmlformats.org/markup-compatibility/2006" xmlns:a14="http://schemas.microsoft.com/office/drawing/2010/main">
        <mc:Choice Requires="a14">
          <p:sp>
            <p:nvSpPr>
              <p:cNvPr id="10" name="Rectángulo 9"/>
              <p:cNvSpPr/>
              <p:nvPr/>
            </p:nvSpPr>
            <p:spPr>
              <a:xfrm>
                <a:off x="-82844"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82844" y="-29393"/>
                <a:ext cx="9335364" cy="590354"/>
              </a:xfrm>
              <a:prstGeom prst="rect">
                <a:avLst/>
              </a:prstGeom>
              <a:blipFill rotWithShape="0">
                <a:blip r:embed="rId4"/>
                <a:stretch>
                  <a:fillRect t="-3093" b="-11340"/>
                </a:stretch>
              </a:blipFill>
            </p:spPr>
            <p:txBody>
              <a:bodyPr/>
              <a:lstStyle/>
              <a:p>
                <a:r>
                  <a:rPr lang="es-ES">
                    <a:noFill/>
                  </a:rPr>
                  <a:t> </a:t>
                </a:r>
              </a:p>
            </p:txBody>
          </p:sp>
        </mc:Fallback>
      </mc:AlternateContent>
      <p:sp>
        <p:nvSpPr>
          <p:cNvPr id="11" name="18 Marcador de pie de página"/>
          <p:cNvSpPr txBox="1">
            <a:spLocks/>
          </p:cNvSpPr>
          <p:nvPr/>
        </p:nvSpPr>
        <p:spPr>
          <a:xfrm>
            <a:off x="183638" y="6380666"/>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2" name="Imagen 11"/>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64067911"/>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403618" y="591542"/>
              <a:ext cx="8530583" cy="5285730"/>
            </p:xfrm>
            <a:graphic>
              <a:graphicData uri="http://schemas.openxmlformats.org/drawingml/2006/table">
                <a:tbl>
                  <a:tblPr firstRow="1" bandRow="1">
                    <a:tableStyleId>{5C22544A-7EE6-4342-B048-85BDC9FD1C3A}</a:tableStyleId>
                  </a:tblPr>
                  <a:tblGrid>
                    <a:gridCol w="4213073"/>
                    <a:gridCol w="4317510"/>
                  </a:tblGrid>
                  <a:tr h="528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𝑡𝑝</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𝑄</m:t>
                                        </m:r>
                                      </m:e>
                                      <m:sub>
                                        <m:r>
                                          <a:rPr lang="es-EC" sz="1400" b="1" i="1" kern="1200">
                                            <a:solidFill>
                                              <a:schemeClr val="tx1"/>
                                            </a:solidFill>
                                            <a:effectLst/>
                                            <a:latin typeface="Cambria Math" panose="02040503050406030204" pitchFamily="18" charset="0"/>
                                            <a:ea typeface="+mn-ea"/>
                                            <a:cs typeface="+mn-cs"/>
                                          </a:rPr>
                                          <m:t>𝑁</m:t>
                                        </m:r>
                                      </m:sub>
                                    </m:sSub>
                                  </m:num>
                                  <m:den>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𝑇𝑀𝐿</m:t>
                                    </m:r>
                                    <m:r>
                                      <a:rPr lang="es-EC" sz="1400" b="1" i="1" kern="1200">
                                        <a:solidFill>
                                          <a:schemeClr val="tx1"/>
                                        </a:solidFill>
                                        <a:effectLst/>
                                        <a:latin typeface="Cambria Math" panose="02040503050406030204" pitchFamily="18" charset="0"/>
                                        <a:ea typeface="+mn-ea"/>
                                        <a:cs typeface="+mn-cs"/>
                                      </a:rPr>
                                      <m:t>∗</m:t>
                                    </m:r>
                                    <m:r>
                                      <a:rPr lang="es-EC" sz="1400" b="1" i="1" kern="1200">
                                        <a:solidFill>
                                          <a:schemeClr val="tx1"/>
                                        </a:solidFill>
                                        <a:effectLst/>
                                        <a:latin typeface="Cambria Math" panose="02040503050406030204" pitchFamily="18" charset="0"/>
                                        <a:ea typeface="+mn-ea"/>
                                        <a:cs typeface="+mn-cs"/>
                                      </a:rPr>
                                      <m:t>𝑈</m:t>
                                    </m:r>
                                  </m:den>
                                </m:f>
                              </m:oMath>
                            </m:oMathPara>
                          </a14:m>
                          <a:endParaRPr lang="es-E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𝑡𝑝</m:t>
                                    </m:r>
                                  </m:sub>
                                </m:sSub>
                                <m:r>
                                  <a:rPr lang="es-EC" sz="1400" b="1" i="1" kern="1200">
                                    <a:solidFill>
                                      <a:schemeClr val="tx1"/>
                                    </a:solidFill>
                                    <a:effectLst/>
                                    <a:latin typeface="Cambria Math" panose="02040503050406030204" pitchFamily="18" charset="0"/>
                                    <a:ea typeface="+mn-ea"/>
                                    <a:cs typeface="+mn-cs"/>
                                  </a:rPr>
                                  <m:t>=2.62</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oMath>
                            </m:oMathPara>
                          </a14:m>
                          <a:endParaRPr lang="es-ES" sz="14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tx1"/>
                              </a:solidFill>
                              <a:effectLst/>
                              <a:latin typeface="+mn-lt"/>
                              <a:ea typeface="+mn-ea"/>
                              <a:cs typeface="+mn-cs"/>
                            </a:rPr>
                            <a:t>Número de placas:</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𝑁</m:t>
                                    </m:r>
                                  </m:e>
                                  <m:sub>
                                    <m:r>
                                      <a:rPr lang="es-EC" sz="1400" b="1" i="1" kern="1200">
                                        <a:solidFill>
                                          <a:schemeClr val="tx1"/>
                                        </a:solidFill>
                                        <a:effectLst/>
                                        <a:latin typeface="Cambria Math" panose="02040503050406030204" pitchFamily="18" charset="0"/>
                                        <a:ea typeface="+mn-ea"/>
                                        <a:cs typeface="+mn-cs"/>
                                      </a:rPr>
                                      <m:t>𝑝𝑙𝑎𝑐𝑎𝑠</m:t>
                                    </m:r>
                                  </m:sub>
                                </m:sSub>
                                <m:r>
                                  <a:rPr lang="es-EC" sz="1400" b="1" i="1" kern="1200">
                                    <a:solidFill>
                                      <a:schemeClr val="tx1"/>
                                    </a:solidFill>
                                    <a:effectLst/>
                                    <a:latin typeface="Cambria Math" panose="02040503050406030204" pitchFamily="18" charset="0"/>
                                    <a:ea typeface="+mn-ea"/>
                                    <a:cs typeface="+mn-cs"/>
                                  </a:rPr>
                                  <m:t>=</m:t>
                                </m:r>
                                <m:f>
                                  <m:fPr>
                                    <m:ctrlPr>
                                      <a:rPr lang="es-ES" sz="1400" b="1" i="1" kern="1200">
                                        <a:solidFill>
                                          <a:schemeClr val="tx1"/>
                                        </a:solidFill>
                                        <a:effectLst/>
                                        <a:latin typeface="Cambria Math" panose="02040503050406030204" pitchFamily="18" charset="0"/>
                                        <a:ea typeface="+mn-ea"/>
                                        <a:cs typeface="+mn-cs"/>
                                      </a:rPr>
                                    </m:ctrlPr>
                                  </m:fPr>
                                  <m:num>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𝑡𝑝</m:t>
                                        </m:r>
                                      </m:sub>
                                    </m:sSub>
                                  </m:num>
                                  <m:den>
                                    <m:sSub>
                                      <m:sSubPr>
                                        <m:ctrlPr>
                                          <a:rPr lang="es-ES" sz="1400" b="1" i="1" kern="120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𝑝𝑙𝑎𝑐𝑎𝑠</m:t>
                                        </m:r>
                                      </m:sub>
                                    </m:sSub>
                                  </m:den>
                                </m:f>
                              </m:oMath>
                            </m:oMathPara>
                          </a14:m>
                          <a:endParaRPr lang="es-ES" sz="14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𝐴</m:t>
                                  </m:r>
                                </m:e>
                                <m:sub>
                                  <m:r>
                                    <a:rPr lang="es-EC" sz="1400" b="1" i="1" kern="1200">
                                      <a:solidFill>
                                        <a:schemeClr val="tx1"/>
                                      </a:solidFill>
                                      <a:effectLst/>
                                      <a:latin typeface="Cambria Math" panose="02040503050406030204" pitchFamily="18" charset="0"/>
                                      <a:ea typeface="+mn-ea"/>
                                      <a:cs typeface="+mn-cs"/>
                                    </a:rPr>
                                    <m:t>𝑝𝑙𝑎𝑐𝑎𝑠</m:t>
                                  </m:r>
                                </m:sub>
                              </m:sSub>
                              <m:r>
                                <a:rPr lang="es-EC" sz="1400" b="1" i="1" kern="1200">
                                  <a:solidFill>
                                    <a:schemeClr val="tx1"/>
                                  </a:solidFill>
                                  <a:effectLst/>
                                  <a:latin typeface="Cambria Math" panose="02040503050406030204" pitchFamily="18" charset="0"/>
                                  <a:ea typeface="+mn-ea"/>
                                  <a:cs typeface="+mn-cs"/>
                                </a:rPr>
                                <m:t>=0.5</m:t>
                              </m:r>
                              <m:sSup>
                                <m:sSupPr>
                                  <m:ctrlPr>
                                    <a:rPr lang="es-ES" sz="1400" b="1" i="1" kern="1200">
                                      <a:solidFill>
                                        <a:schemeClr val="tx1"/>
                                      </a:solidFill>
                                      <a:effectLst/>
                                      <a:latin typeface="Cambria Math" panose="02040503050406030204" pitchFamily="18" charset="0"/>
                                      <a:ea typeface="+mn-ea"/>
                                      <a:cs typeface="+mn-cs"/>
                                    </a:rPr>
                                  </m:ctrlPr>
                                </m:sSupPr>
                                <m:e>
                                  <m:r>
                                    <a:rPr lang="es-EC" sz="1400" b="1" i="1" kern="1200">
                                      <a:solidFill>
                                        <a:schemeClr val="tx1"/>
                                      </a:solidFill>
                                      <a:effectLst/>
                                      <a:latin typeface="Cambria Math" panose="02040503050406030204" pitchFamily="18" charset="0"/>
                                      <a:ea typeface="+mn-ea"/>
                                      <a:cs typeface="+mn-cs"/>
                                    </a:rPr>
                                    <m:t>𝑚</m:t>
                                  </m:r>
                                </m:e>
                                <m:sup>
                                  <m:r>
                                    <a:rPr lang="es-EC" sz="1400" b="1" i="1" kern="1200">
                                      <a:solidFill>
                                        <a:schemeClr val="tx1"/>
                                      </a:solidFill>
                                      <a:effectLst/>
                                      <a:latin typeface="Cambria Math" panose="02040503050406030204" pitchFamily="18" charset="0"/>
                                      <a:ea typeface="+mn-ea"/>
                                      <a:cs typeface="+mn-cs"/>
                                    </a:rPr>
                                    <m:t>2</m:t>
                                  </m:r>
                                </m:sup>
                              </m:sSup>
                              <m:r>
                                <a:rPr lang="es-ES" sz="1400" b="1" i="1" kern="1200" smtClean="0">
                                  <a:solidFill>
                                    <a:schemeClr val="tx1"/>
                                  </a:solidFill>
                                  <a:effectLst/>
                                  <a:latin typeface="Cambria Math" panose="02040503050406030204" pitchFamily="18" charset="0"/>
                                  <a:ea typeface="+mn-ea"/>
                                  <a:cs typeface="+mn-cs"/>
                                </a:rPr>
                                <m:t>;</m:t>
                              </m:r>
                            </m:oMath>
                          </a14:m>
                          <a:r>
                            <a:rPr lang="es-ES" sz="1400" b="1" kern="1200" dirty="0" smtClean="0">
                              <a:solidFill>
                                <a:schemeClr val="tx1"/>
                              </a:solidFill>
                              <a:effectLst/>
                              <a:latin typeface="+mn-lt"/>
                              <a:ea typeface="+mn-ea"/>
                              <a:cs typeface="+mn-cs"/>
                            </a:rPr>
                            <a:t> </a:t>
                          </a:r>
                          <a:r>
                            <a:rPr lang="es-ES" sz="1400" b="0" kern="1200" dirty="0" smtClean="0">
                              <a:solidFill>
                                <a:schemeClr val="tx1"/>
                              </a:solidFill>
                              <a:effectLst/>
                              <a:latin typeface="+mn-lt"/>
                              <a:ea typeface="+mn-ea"/>
                              <a:cs typeface="+mn-cs"/>
                            </a:rPr>
                            <a:t>área estimad</a:t>
                          </a:r>
                          <a:r>
                            <a:rPr lang="es-ES" sz="1400" b="0" kern="1200" baseline="0" dirty="0" smtClean="0">
                              <a:solidFill>
                                <a:schemeClr val="tx1"/>
                              </a:solidFill>
                              <a:effectLst/>
                              <a:latin typeface="+mn-lt"/>
                              <a:ea typeface="+mn-ea"/>
                              <a:cs typeface="+mn-cs"/>
                            </a:rPr>
                            <a:t>a de la placa</a:t>
                          </a:r>
                          <a:endParaRPr lang="es-ES" sz="1400" b="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1" i="1" kern="1200" smtClean="0">
                                      <a:solidFill>
                                        <a:schemeClr val="tx1"/>
                                      </a:solidFill>
                                      <a:effectLst/>
                                      <a:latin typeface="Cambria Math" panose="02040503050406030204" pitchFamily="18" charset="0"/>
                                      <a:ea typeface="+mn-ea"/>
                                      <a:cs typeface="+mn-cs"/>
                                    </a:rPr>
                                  </m:ctrlPr>
                                </m:sSubPr>
                                <m:e>
                                  <m:r>
                                    <a:rPr lang="es-EC" sz="1400" b="1" i="1" kern="1200">
                                      <a:solidFill>
                                        <a:schemeClr val="tx1"/>
                                      </a:solidFill>
                                      <a:effectLst/>
                                      <a:latin typeface="Cambria Math" panose="02040503050406030204" pitchFamily="18" charset="0"/>
                                      <a:ea typeface="+mn-ea"/>
                                      <a:cs typeface="+mn-cs"/>
                                    </a:rPr>
                                    <m:t>𝑵</m:t>
                                  </m:r>
                                </m:e>
                                <m:sub>
                                  <m:r>
                                    <a:rPr lang="es-EC" sz="1400" b="1" i="1" kern="1200">
                                      <a:solidFill>
                                        <a:schemeClr val="tx1"/>
                                      </a:solidFill>
                                      <a:effectLst/>
                                      <a:latin typeface="Cambria Math" panose="02040503050406030204" pitchFamily="18" charset="0"/>
                                      <a:ea typeface="+mn-ea"/>
                                      <a:cs typeface="+mn-cs"/>
                                    </a:rPr>
                                    <m:t>𝒑𝒍𝒂𝒄𝒂𝒔</m:t>
                                  </m:r>
                                </m:sub>
                              </m:sSub>
                              <m:r>
                                <a:rPr lang="es-EC" sz="1400" b="1" i="1" kern="1200">
                                  <a:solidFill>
                                    <a:schemeClr val="tx1"/>
                                  </a:solidFill>
                                  <a:effectLst/>
                                  <a:latin typeface="Cambria Math" panose="02040503050406030204" pitchFamily="18" charset="0"/>
                                  <a:ea typeface="+mn-ea"/>
                                  <a:cs typeface="+mn-cs"/>
                                </a:rPr>
                                <m:t>=</m:t>
                              </m:r>
                            </m:oMath>
                          </a14:m>
                          <a:r>
                            <a:rPr lang="es-EC" sz="1400" b="1" kern="1200" dirty="0" smtClean="0">
                              <a:solidFill>
                                <a:schemeClr val="tx1"/>
                              </a:solidFill>
                              <a:effectLst/>
                              <a:latin typeface="+mn-lt"/>
                              <a:ea typeface="+mn-ea"/>
                              <a:cs typeface="+mn-cs"/>
                            </a:rPr>
                            <a:t> 5</a:t>
                          </a:r>
                        </a:p>
                      </a:txBody>
                      <a:tcPr>
                        <a:solidFill>
                          <a:schemeClr val="bg1"/>
                        </a:solidFill>
                      </a:tcPr>
                    </a:tc>
                    <a:tc>
                      <a: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solidFill>
                              <a:schemeClr val="tx1"/>
                            </a:solidFill>
                          </a:endParaRPr>
                        </a:p>
                        <a:p>
                          <a:endParaRPr lang="es-ES" sz="1400" b="1" baseline="0" dirty="0" smtClean="0">
                            <a:solidFill>
                              <a:schemeClr val="tx1"/>
                            </a:solidFill>
                          </a:endParaRPr>
                        </a:p>
                        <a:p>
                          <a:endParaRPr lang="es-ES" sz="1400" b="1" dirty="0">
                            <a:solidFill>
                              <a:schemeClr val="tx1"/>
                            </a:solidFill>
                          </a:endParaRPr>
                        </a:p>
                      </a:txBody>
                      <a:tcPr>
                        <a:solidFill>
                          <a:schemeClr val="bg1"/>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441756560"/>
                  </p:ext>
                </p:extLst>
              </p:nvPr>
            </p:nvGraphicFramePr>
            <p:xfrm>
              <a:off x="403618" y="591542"/>
              <a:ext cx="8530583" cy="5285730"/>
            </p:xfrm>
            <a:graphic>
              <a:graphicData uri="http://schemas.openxmlformats.org/drawingml/2006/table">
                <a:tbl>
                  <a:tblPr firstRow="1" bandRow="1">
                    <a:tableStyleId>{5C22544A-7EE6-4342-B048-85BDC9FD1C3A}</a:tableStyleId>
                  </a:tblPr>
                  <a:tblGrid>
                    <a:gridCol w="4213073"/>
                    <a:gridCol w="4317510"/>
                  </a:tblGrid>
                  <a:tr h="5285730">
                    <a:tc>
                      <a:txBody>
                        <a:bodyPr/>
                        <a:lstStyle/>
                        <a:p>
                          <a:endParaRPr lang="es-ES"/>
                        </a:p>
                      </a:txBody>
                      <a:tcPr>
                        <a:blipFill rotWithShape="0">
                          <a:blip r:embed="rId2"/>
                          <a:stretch>
                            <a:fillRect l="-145" t="-230" r="-103184" b="-461"/>
                          </a:stretch>
                        </a:blipFill>
                      </a:tcPr>
                    </a:tc>
                    <a:tc>
                      <a:txBody>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solidFill>
                              <a:schemeClr val="tx1"/>
                            </a:solidFill>
                          </a:endParaRPr>
                        </a:p>
                        <a:p>
                          <a:endParaRPr lang="es-ES" sz="1400" b="1" baseline="0" dirty="0" smtClean="0">
                            <a:solidFill>
                              <a:schemeClr val="tx1"/>
                            </a:solidFill>
                          </a:endParaRPr>
                        </a:p>
                        <a:p>
                          <a:endParaRPr lang="es-ES" sz="1400" b="1" dirty="0">
                            <a:solidFill>
                              <a:schemeClr val="tx1"/>
                            </a:solidFill>
                          </a:endParaRPr>
                        </a:p>
                      </a:txBody>
                      <a:tcPr>
                        <a:solidFill>
                          <a:schemeClr val="bg1"/>
                        </a:solidFill>
                      </a:tcPr>
                    </a:tc>
                  </a:tr>
                </a:tbl>
              </a:graphicData>
            </a:graphic>
          </p:graphicFrame>
        </mc:Fallback>
      </mc:AlternateContent>
      <p:graphicFrame>
        <p:nvGraphicFramePr>
          <p:cNvPr id="3" name="Diagrama 2"/>
          <p:cNvGraphicFramePr/>
          <p:nvPr>
            <p:extLst/>
          </p:nvPr>
        </p:nvGraphicFramePr>
        <p:xfrm>
          <a:off x="467544" y="836712"/>
          <a:ext cx="122413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o 3"/>
          <p:cNvGrpSpPr/>
          <p:nvPr/>
        </p:nvGrpSpPr>
        <p:grpSpPr>
          <a:xfrm>
            <a:off x="467544" y="1268760"/>
            <a:ext cx="2952328" cy="591544"/>
            <a:chOff x="152099" y="0"/>
            <a:chExt cx="1823864" cy="591544"/>
          </a:xfrm>
        </p:grpSpPr>
        <p:sp>
          <p:nvSpPr>
            <p:cNvPr id="5" name="Rectángulo 4"/>
            <p:cNvSpPr/>
            <p:nvPr/>
          </p:nvSpPr>
          <p:spPr>
            <a:xfrm>
              <a:off x="152099" y="0"/>
              <a:ext cx="1823864" cy="44752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6" name="Rectángulo 5"/>
                <p:cNvSpPr/>
                <p:nvPr/>
              </p:nvSpPr>
              <p:spPr>
                <a:xfrm>
                  <a:off x="152099" y="144016"/>
                  <a:ext cx="1823864" cy="447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s-ES" sz="1400" b="1" dirty="0">
                      <a:solidFill>
                        <a:schemeClr val="bg1"/>
                      </a:solidFill>
                    </a:rPr>
                    <a:t>Área de transmisión de calor </a:t>
                  </a:r>
                  <a14:m>
                    <m:oMath xmlns:m="http://schemas.openxmlformats.org/officeDocument/2006/math">
                      <m:sSub>
                        <m:sSubPr>
                          <m:ctrlPr>
                            <a:rPr lang="es-ES" sz="1400" i="1">
                              <a:latin typeface="Cambria Math" panose="02040503050406030204" pitchFamily="18" charset="0"/>
                            </a:rPr>
                          </m:ctrlPr>
                        </m:sSubPr>
                        <m:e>
                          <m:r>
                            <a:rPr lang="es-EC" sz="1400" i="1">
                              <a:latin typeface="Cambria Math" panose="02040503050406030204" pitchFamily="18" charset="0"/>
                            </a:rPr>
                            <m:t>𝐴</m:t>
                          </m:r>
                        </m:e>
                        <m:sub>
                          <m:r>
                            <a:rPr lang="es-EC" sz="1400" i="1">
                              <a:latin typeface="Cambria Math" panose="02040503050406030204" pitchFamily="18" charset="0"/>
                            </a:rPr>
                            <m:t>𝑡𝑝</m:t>
                          </m:r>
                        </m:sub>
                      </m:sSub>
                    </m:oMath>
                  </a14:m>
                  <a:endParaRPr lang="es-ES" sz="1400" b="1" dirty="0">
                    <a:solidFill>
                      <a:schemeClr val="bg1"/>
                    </a:solidFill>
                  </a:endParaRPr>
                </a:p>
                <a:p>
                  <a:pPr lvl="0" algn="ctr" defTabSz="622300">
                    <a:lnSpc>
                      <a:spcPct val="90000"/>
                    </a:lnSpc>
                    <a:spcBef>
                      <a:spcPct val="0"/>
                    </a:spcBef>
                    <a:spcAft>
                      <a:spcPct val="35000"/>
                    </a:spcAft>
                  </a:pPr>
                  <a:endParaRPr lang="es-ES" sz="1400" kern="1200" dirty="0">
                    <a:solidFill>
                      <a:schemeClr val="bg1"/>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152099" y="144016"/>
                  <a:ext cx="1823864" cy="447528"/>
                </a:xfrm>
                <a:prstGeom prst="rect">
                  <a:avLst/>
                </a:prstGeom>
                <a:blipFill rotWithShape="0">
                  <a:blip r:embed="rId8"/>
                  <a:stretch>
                    <a:fillRect t="-19178"/>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7" name="Rectángulo 6"/>
              <p:cNvSpPr/>
              <p:nvPr/>
            </p:nvSpPr>
            <p:spPr>
              <a:xfrm>
                <a:off x="-10836" y="-29393"/>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smtClean="0">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10836" y="-29393"/>
                <a:ext cx="9335364" cy="590354"/>
              </a:xfrm>
              <a:prstGeom prst="rect">
                <a:avLst/>
              </a:prstGeom>
              <a:blipFill rotWithShape="0">
                <a:blip r:embed="rId9"/>
                <a:stretch>
                  <a:fillRect t="-3093" b="-11340"/>
                </a:stretch>
              </a:blipFill>
            </p:spPr>
            <p:txBody>
              <a:bodyPr/>
              <a:lstStyle/>
              <a:p>
                <a:r>
                  <a:rPr lang="es-ES">
                    <a:noFill/>
                  </a:rPr>
                  <a:t> </a:t>
                </a:r>
              </a:p>
            </p:txBody>
          </p:sp>
        </mc:Fallback>
      </mc:AlternateContent>
      <p:sp>
        <p:nvSpPr>
          <p:cNvPr id="8" name="18 Marcador de pie de página"/>
          <p:cNvSpPr txBox="1">
            <a:spLocks/>
          </p:cNvSpPr>
          <p:nvPr/>
        </p:nvSpPr>
        <p:spPr>
          <a:xfrm>
            <a:off x="179512" y="6371927"/>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9" name="Imagen 8"/>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10861229"/>
      </p:ext>
    </p:extLst>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52</a:t>
            </a:fld>
            <a:endParaRPr lang="es-ES">
              <a:solidFill>
                <a:prstClr val="black"/>
              </a:solidFill>
            </a:endParaRPr>
          </a:p>
        </p:txBody>
      </p:sp>
      <p:sp>
        <p:nvSpPr>
          <p:cNvPr id="8" name="7 Rectángulo"/>
          <p:cNvSpPr/>
          <p:nvPr/>
        </p:nvSpPr>
        <p:spPr>
          <a:xfrm>
            <a:off x="179512" y="764704"/>
            <a:ext cx="8784976" cy="1200329"/>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Construcción y montaje del Intercambiador de Calor.</a:t>
            </a:r>
          </a:p>
        </p:txBody>
      </p:sp>
      <p:graphicFrame>
        <p:nvGraphicFramePr>
          <p:cNvPr id="9" name="8 Diagrama"/>
          <p:cNvGraphicFramePr/>
          <p:nvPr>
            <p:extLst>
              <p:ext uri="{D42A27DB-BD31-4B8C-83A1-F6EECF244321}">
                <p14:modId xmlns:p14="http://schemas.microsoft.com/office/powerpoint/2010/main" val="866245823"/>
              </p:ext>
            </p:extLst>
          </p:nvPr>
        </p:nvGraphicFramePr>
        <p:xfrm>
          <a:off x="1524000" y="1741264"/>
          <a:ext cx="65043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7" name="Rectángulo 6"/>
              <p:cNvSpPr/>
              <p:nvPr/>
            </p:nvSpPr>
            <p:spPr>
              <a:xfrm>
                <a:off x="-191364" y="9236"/>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191364" y="9236"/>
                <a:ext cx="9335364" cy="590354"/>
              </a:xfrm>
              <a:prstGeom prst="rect">
                <a:avLst/>
              </a:prstGeom>
              <a:blipFill rotWithShape="0">
                <a:blip r:embed="rId7"/>
                <a:stretch>
                  <a:fillRect t="-3125" b="-12500"/>
                </a:stretch>
              </a:blipFill>
            </p:spPr>
            <p:txBody>
              <a:bodyPr/>
              <a:lstStyle/>
              <a:p>
                <a:r>
                  <a:rPr lang="es-ES">
                    <a:noFill/>
                  </a:rPr>
                  <a:t> </a:t>
                </a:r>
              </a:p>
            </p:txBody>
          </p:sp>
        </mc:Fallback>
      </mc:AlternateContent>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0" name="Imagen 9"/>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826693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809213" y="606488"/>
            <a:ext cx="563410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Construcción del Intercambiador de Calor.</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3" name="Imagen 2"/>
          <p:cNvPicPr>
            <a:picLocks noChangeAspect="1"/>
          </p:cNvPicPr>
          <p:nvPr/>
        </p:nvPicPr>
        <p:blipFill>
          <a:blip r:embed="rId3"/>
          <a:stretch>
            <a:fillRect/>
          </a:stretch>
        </p:blipFill>
        <p:spPr>
          <a:xfrm>
            <a:off x="706730" y="1129708"/>
            <a:ext cx="7839075" cy="5091766"/>
          </a:xfrm>
          <a:prstGeom prst="rect">
            <a:avLst/>
          </a:prstGeom>
        </p:spPr>
      </p:pic>
      <p:pic>
        <p:nvPicPr>
          <p:cNvPr id="6" name="Imagen 5"/>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45075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809215" y="741364"/>
            <a:ext cx="563410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Construcción del Intercambiador de Calor.</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80720752"/>
              </p:ext>
            </p:extLst>
          </p:nvPr>
        </p:nvGraphicFramePr>
        <p:xfrm>
          <a:off x="5647568" y="3788191"/>
          <a:ext cx="3408040" cy="1945065"/>
        </p:xfrm>
        <a:graphic>
          <a:graphicData uri="http://schemas.openxmlformats.org/drawingml/2006/table">
            <a:tbl>
              <a:tblPr firstRow="1" bandRow="1">
                <a:tableStyleId>{7DF18680-E054-41AD-8BC1-D1AEF772440D}</a:tableStyleId>
              </a:tblPr>
              <a:tblGrid>
                <a:gridCol w="941746"/>
                <a:gridCol w="2466294"/>
              </a:tblGrid>
              <a:tr h="354100">
                <a:tc>
                  <a:txBody>
                    <a:bodyPr/>
                    <a:lstStyle/>
                    <a:p>
                      <a:pPr algn="ctr"/>
                      <a:r>
                        <a:rPr lang="es-EC" sz="900" dirty="0" smtClean="0"/>
                        <a:t>Material</a:t>
                      </a:r>
                      <a:endParaRPr lang="en-US" sz="900" dirty="0">
                        <a:latin typeface="Arial" panose="020B0604020202020204" pitchFamily="34" charset="0"/>
                        <a:cs typeface="Arial" panose="020B0604020202020204" pitchFamily="34" charset="0"/>
                      </a:endParaRPr>
                    </a:p>
                  </a:txBody>
                  <a:tcPr/>
                </a:tc>
                <a:tc>
                  <a:txBody>
                    <a:bodyPr/>
                    <a:lstStyle/>
                    <a:p>
                      <a:pPr algn="ctr"/>
                      <a:r>
                        <a:rPr lang="es-EC" sz="900" dirty="0" smtClean="0"/>
                        <a:t>Características</a:t>
                      </a:r>
                      <a:endParaRPr lang="en-US" sz="900" dirty="0">
                        <a:latin typeface="Arial" panose="020B0604020202020204" pitchFamily="34" charset="0"/>
                        <a:cs typeface="Arial" panose="020B0604020202020204" pitchFamily="34" charset="0"/>
                      </a:endParaRPr>
                    </a:p>
                  </a:txBody>
                  <a:tcPr/>
                </a:tc>
              </a:tr>
              <a:tr h="848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900" dirty="0" smtClean="0"/>
                        <a:t>          Cobre</a:t>
                      </a:r>
                      <a:endParaRPr lang="en-US" sz="900" dirty="0" smtClean="0">
                        <a:latin typeface="Arial" panose="020B0604020202020204" pitchFamily="34" charset="0"/>
                        <a:cs typeface="Arial" panose="020B0604020202020204" pitchFamily="34" charset="0"/>
                      </a:endParaRPr>
                    </a:p>
                  </a:txBody>
                  <a:tcPr/>
                </a:tc>
                <a:tc>
                  <a:txBody>
                    <a:bodyPr/>
                    <a:lstStyle/>
                    <a:p>
                      <a:pPr algn="just">
                        <a:lnSpc>
                          <a:spcPct val="100000"/>
                        </a:lnSpc>
                        <a:spcAft>
                          <a:spcPts val="0"/>
                        </a:spcAft>
                      </a:pPr>
                      <a:r>
                        <a:rPr lang="es-ES" sz="900" b="0" dirty="0" smtClean="0"/>
                        <a:t>Tiene gran resistencia a Temperaturas elevadas.</a:t>
                      </a:r>
                    </a:p>
                    <a:p>
                      <a:pPr algn="just">
                        <a:lnSpc>
                          <a:spcPct val="100000"/>
                        </a:lnSpc>
                        <a:spcAft>
                          <a:spcPts val="0"/>
                        </a:spcAft>
                      </a:pPr>
                      <a:r>
                        <a:rPr lang="es-ES" sz="900" b="0" dirty="0" smtClean="0">
                          <a:latin typeface="Arial" panose="020B0604020202020204" pitchFamily="34" charset="0"/>
                          <a:ea typeface="Calibri"/>
                          <a:cs typeface="Arial" panose="020B0604020202020204" pitchFamily="34" charset="0"/>
                        </a:rPr>
                        <a:t>Resistente a la corrosión </a:t>
                      </a:r>
                    </a:p>
                    <a:p>
                      <a:pPr algn="just">
                        <a:lnSpc>
                          <a:spcPct val="100000"/>
                        </a:lnSpc>
                        <a:spcAft>
                          <a:spcPts val="0"/>
                        </a:spcAft>
                      </a:pPr>
                      <a:r>
                        <a:rPr lang="es-ES" sz="900" b="0" dirty="0" smtClean="0">
                          <a:latin typeface="Arial" panose="020B0604020202020204" pitchFamily="34" charset="0"/>
                          <a:ea typeface="Calibri"/>
                          <a:cs typeface="Arial" panose="020B0604020202020204" pitchFamily="34" charset="0"/>
                        </a:rPr>
                        <a:t>Permite montajes con mayor facilidad y de manera rápida.</a:t>
                      </a:r>
                    </a:p>
                    <a:p>
                      <a:pPr algn="just">
                        <a:lnSpc>
                          <a:spcPct val="100000"/>
                        </a:lnSpc>
                        <a:spcAft>
                          <a:spcPts val="0"/>
                        </a:spcAft>
                      </a:pPr>
                      <a:r>
                        <a:rPr lang="es-ES" sz="900" b="0" dirty="0" smtClean="0">
                          <a:latin typeface="Arial" panose="020B0604020202020204" pitchFamily="34" charset="0"/>
                          <a:ea typeface="Calibri"/>
                          <a:cs typeface="Arial" panose="020B0604020202020204" pitchFamily="34" charset="0"/>
                        </a:rPr>
                        <a:t>Superficie interior lisa.</a:t>
                      </a:r>
                      <a:endParaRPr lang="es-ES" sz="900" b="0" dirty="0">
                        <a:latin typeface="Arial" panose="020B0604020202020204" pitchFamily="34" charset="0"/>
                        <a:ea typeface="Calibri"/>
                        <a:cs typeface="Arial" panose="020B0604020202020204" pitchFamily="34" charset="0"/>
                      </a:endParaRPr>
                    </a:p>
                  </a:txBody>
                  <a:tcPr/>
                </a:tc>
              </a:tr>
              <a:tr h="742155">
                <a:tc>
                  <a:txBody>
                    <a:bodyPr/>
                    <a:lstStyle/>
                    <a:p>
                      <a:pPr>
                        <a:lnSpc>
                          <a:spcPct val="100000"/>
                        </a:lnSpc>
                      </a:pPr>
                      <a:r>
                        <a:rPr lang="en-US" sz="900" dirty="0" smtClean="0">
                          <a:latin typeface="Arial" panose="020B0604020202020204" pitchFamily="34" charset="0"/>
                          <a:cs typeface="Arial" panose="020B0604020202020204" pitchFamily="34" charset="0"/>
                        </a:rPr>
                        <a:t>       </a:t>
                      </a:r>
                    </a:p>
                    <a:p>
                      <a:pPr>
                        <a:lnSpc>
                          <a:spcPct val="100000"/>
                        </a:lnSpc>
                      </a:pP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Aluminio</a:t>
                      </a:r>
                      <a:endParaRPr lang="en-US" sz="900" dirty="0">
                        <a:latin typeface="Arial" panose="020B0604020202020204" pitchFamily="34" charset="0"/>
                        <a:cs typeface="Arial" panose="020B0604020202020204" pitchFamily="34" charset="0"/>
                      </a:endParaRPr>
                    </a:p>
                  </a:txBody>
                  <a:tcPr/>
                </a:tc>
                <a:tc>
                  <a:txBody>
                    <a:bodyPr/>
                    <a:lstStyle/>
                    <a:p>
                      <a:pPr>
                        <a:lnSpc>
                          <a:spcPct val="100000"/>
                        </a:lnSpc>
                      </a:pPr>
                      <a:r>
                        <a:rPr lang="en-US" sz="900" dirty="0" err="1" smtClean="0">
                          <a:latin typeface="Arial" panose="020B0604020202020204" pitchFamily="34" charset="0"/>
                          <a:cs typeface="Arial" panose="020B0604020202020204" pitchFamily="34" charset="0"/>
                        </a:rPr>
                        <a:t>Buen</a:t>
                      </a:r>
                      <a:r>
                        <a:rPr lang="en-US" sz="900" dirty="0" smtClean="0">
                          <a:latin typeface="Arial" panose="020B0604020202020204" pitchFamily="34" charset="0"/>
                          <a:cs typeface="Arial" panose="020B0604020202020204" pitchFamily="34" charset="0"/>
                        </a:rPr>
                        <a:t> conductor </a:t>
                      </a:r>
                      <a:r>
                        <a:rPr lang="en-US" sz="900" dirty="0" err="1" smtClean="0">
                          <a:latin typeface="Arial" panose="020B0604020202020204" pitchFamily="34" charset="0"/>
                          <a:cs typeface="Arial" panose="020B0604020202020204" pitchFamily="34" charset="0"/>
                        </a:rPr>
                        <a:t>eléctrico</a:t>
                      </a:r>
                      <a:r>
                        <a:rPr lang="en-US" sz="900" baseline="0" dirty="0" smtClean="0">
                          <a:latin typeface="Arial" panose="020B0604020202020204" pitchFamily="34" charset="0"/>
                          <a:cs typeface="Arial" panose="020B0604020202020204" pitchFamily="34" charset="0"/>
                        </a:rPr>
                        <a:t> y </a:t>
                      </a:r>
                      <a:r>
                        <a:rPr lang="en-US" sz="900" baseline="0" dirty="0" err="1" smtClean="0">
                          <a:latin typeface="Arial" panose="020B0604020202020204" pitchFamily="34" charset="0"/>
                          <a:cs typeface="Arial" panose="020B0604020202020204" pitchFamily="34" charset="0"/>
                        </a:rPr>
                        <a:t>buen</a:t>
                      </a:r>
                      <a:r>
                        <a:rPr lang="en-US" sz="900" baseline="0" dirty="0" smtClean="0">
                          <a:latin typeface="Arial" panose="020B0604020202020204" pitchFamily="34" charset="0"/>
                          <a:cs typeface="Arial" panose="020B0604020202020204" pitchFamily="34" charset="0"/>
                        </a:rPr>
                        <a:t> conductor de </a:t>
                      </a:r>
                      <a:r>
                        <a:rPr lang="en-US" sz="900" baseline="0" dirty="0" err="1" smtClean="0">
                          <a:latin typeface="Arial" panose="020B0604020202020204" pitchFamily="34" charset="0"/>
                          <a:cs typeface="Arial" panose="020B0604020202020204" pitchFamily="34" charset="0"/>
                        </a:rPr>
                        <a:t>calor</a:t>
                      </a:r>
                      <a:r>
                        <a:rPr lang="en-US" sz="900" baseline="0" dirty="0" smtClean="0">
                          <a:latin typeface="Arial" panose="020B0604020202020204" pitchFamily="34" charset="0"/>
                          <a:cs typeface="Arial" panose="020B0604020202020204" pitchFamily="34" charset="0"/>
                        </a:rPr>
                        <a:t>.</a:t>
                      </a:r>
                    </a:p>
                    <a:p>
                      <a:pPr>
                        <a:lnSpc>
                          <a:spcPct val="100000"/>
                        </a:lnSpc>
                      </a:pPr>
                      <a:r>
                        <a:rPr lang="en-US" sz="900" baseline="0" dirty="0" err="1" smtClean="0">
                          <a:latin typeface="Arial" panose="020B0604020202020204" pitchFamily="34" charset="0"/>
                          <a:cs typeface="Arial" panose="020B0604020202020204" pitchFamily="34" charset="0"/>
                        </a:rPr>
                        <a:t>Resistente</a:t>
                      </a:r>
                      <a:r>
                        <a:rPr lang="en-US" sz="900" baseline="0" dirty="0" smtClean="0">
                          <a:latin typeface="Arial" panose="020B0604020202020204" pitchFamily="34" charset="0"/>
                          <a:cs typeface="Arial" panose="020B0604020202020204" pitchFamily="34" charset="0"/>
                        </a:rPr>
                        <a:t> a la </a:t>
                      </a:r>
                      <a:r>
                        <a:rPr lang="en-US" sz="900" baseline="0" dirty="0" err="1" smtClean="0">
                          <a:latin typeface="Arial" panose="020B0604020202020204" pitchFamily="34" charset="0"/>
                          <a:cs typeface="Arial" panose="020B0604020202020204" pitchFamily="34" charset="0"/>
                        </a:rPr>
                        <a:t>corrosión</a:t>
                      </a:r>
                      <a:r>
                        <a:rPr lang="en-US" sz="900" baseline="0" dirty="0" smtClean="0">
                          <a:latin typeface="Arial" panose="020B0604020202020204" pitchFamily="34" charset="0"/>
                          <a:cs typeface="Arial" panose="020B0604020202020204" pitchFamily="34" charset="0"/>
                        </a:rPr>
                        <a:t>.</a:t>
                      </a:r>
                    </a:p>
                    <a:p>
                      <a:pPr>
                        <a:lnSpc>
                          <a:spcPct val="100000"/>
                        </a:lnSpc>
                      </a:pPr>
                      <a:endParaRPr lang="en-US" sz="900" dirty="0">
                        <a:latin typeface="Arial" panose="020B0604020202020204" pitchFamily="34" charset="0"/>
                        <a:cs typeface="Arial" panose="020B0604020202020204" pitchFamily="34" charset="0"/>
                      </a:endParaRPr>
                    </a:p>
                  </a:txBody>
                  <a:tcPr/>
                </a:tc>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2" name="Imagen 1"/>
          <p:cNvPicPr>
            <a:picLocks noChangeAspect="1"/>
          </p:cNvPicPr>
          <p:nvPr/>
        </p:nvPicPr>
        <p:blipFill>
          <a:blip r:embed="rId3"/>
          <a:stretch>
            <a:fillRect/>
          </a:stretch>
        </p:blipFill>
        <p:spPr>
          <a:xfrm>
            <a:off x="0" y="1197591"/>
            <a:ext cx="5572125" cy="4829175"/>
          </a:xfrm>
          <a:prstGeom prst="rect">
            <a:avLst/>
          </a:prstGeom>
        </p:spPr>
      </p:pic>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0" name="Imagen 9"/>
          <p:cNvPicPr>
            <a:picLocks noChangeAspect="1"/>
          </p:cNvPicPr>
          <p:nvPr/>
        </p:nvPicPr>
        <p:blipFill>
          <a:blip r:embed="rId4"/>
          <a:stretch>
            <a:fillRect/>
          </a:stretch>
        </p:blipFill>
        <p:spPr>
          <a:xfrm>
            <a:off x="6019800" y="1576510"/>
            <a:ext cx="2381250" cy="1885950"/>
          </a:xfrm>
          <a:prstGeom prst="rect">
            <a:avLst/>
          </a:prstGeom>
        </p:spPr>
      </p:pic>
      <p:pic>
        <p:nvPicPr>
          <p:cNvPr id="11" name="Imagen 10"/>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563132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7 Rectángulo"/>
          <p:cNvSpPr/>
          <p:nvPr/>
        </p:nvSpPr>
        <p:spPr>
          <a:xfrm>
            <a:off x="1811785" y="678318"/>
            <a:ext cx="563410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Construcción del Intercambiador de Calor.</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p:pic>
        <p:nvPicPr>
          <p:cNvPr id="23" name="Imagen 22" descr="C:\Users\ZEUS\Desktop\TESIS\fotos construccion\TESISI\Foto3067.jpg"/>
          <p:cNvPicPr/>
          <p:nvPr/>
        </p:nvPicPr>
        <p:blipFill rotWithShape="1">
          <a:blip r:embed="rId3" cstate="print">
            <a:extLst>
              <a:ext uri="{28A0092B-C50C-407E-A947-70E740481C1C}">
                <a14:useLocalDpi xmlns:a14="http://schemas.microsoft.com/office/drawing/2010/main" val="0"/>
              </a:ext>
            </a:extLst>
          </a:blip>
          <a:srcRect r="29133"/>
          <a:stretch/>
        </p:blipFill>
        <p:spPr bwMode="auto">
          <a:xfrm>
            <a:off x="5183929" y="1527573"/>
            <a:ext cx="1376045" cy="1456055"/>
          </a:xfrm>
          <a:prstGeom prst="rect">
            <a:avLst/>
          </a:prstGeom>
          <a:noFill/>
          <a:ln>
            <a:noFill/>
          </a:ln>
          <a:extLst>
            <a:ext uri="{53640926-AAD7-44D8-BBD7-CCE9431645EC}">
              <a14:shadowObscured xmlns:a14="http://schemas.microsoft.com/office/drawing/2010/main"/>
            </a:ext>
          </a:extLst>
        </p:spPr>
      </p:pic>
      <p:pic>
        <p:nvPicPr>
          <p:cNvPr id="24" name="Imagen 23" descr="C:\Users\ZEUS\Desktop\TESIS\fotos construccion\TESISI\Foto307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707" y="1499955"/>
            <a:ext cx="1378585" cy="1483673"/>
          </a:xfrm>
          <a:prstGeom prst="rect">
            <a:avLst/>
          </a:prstGeom>
          <a:noFill/>
          <a:ln>
            <a:noFill/>
          </a:ln>
        </p:spPr>
      </p:pic>
      <p:pic>
        <p:nvPicPr>
          <p:cNvPr id="26" name="Imagen 25" descr="C:\Users\ZEUS\Desktop\TESIS\fotos construccion\TESISI\Foto3082.jpg"/>
          <p:cNvPicPr/>
          <p:nvPr/>
        </p:nvPicPr>
        <p:blipFill rotWithShape="1">
          <a:blip r:embed="rId5" cstate="print">
            <a:extLst>
              <a:ext uri="{28A0092B-C50C-407E-A947-70E740481C1C}">
                <a14:useLocalDpi xmlns:a14="http://schemas.microsoft.com/office/drawing/2010/main" val="0"/>
              </a:ext>
            </a:extLst>
          </a:blip>
          <a:srcRect r="25320"/>
          <a:stretch/>
        </p:blipFill>
        <p:spPr bwMode="auto">
          <a:xfrm>
            <a:off x="5178603" y="3146388"/>
            <a:ext cx="1386840" cy="1520190"/>
          </a:xfrm>
          <a:prstGeom prst="rect">
            <a:avLst/>
          </a:prstGeom>
          <a:noFill/>
          <a:ln>
            <a:noFill/>
          </a:ln>
          <a:extLst>
            <a:ext uri="{53640926-AAD7-44D8-BBD7-CCE9431645EC}">
              <a14:shadowObscured xmlns:a14="http://schemas.microsoft.com/office/drawing/2010/main"/>
            </a:ext>
          </a:extLst>
        </p:spPr>
      </p:pic>
      <p:pic>
        <p:nvPicPr>
          <p:cNvPr id="28" name="Imagen 27" descr="C:\Users\ZEUS\Desktop\TESIS\fotos construccion\TESISI\Foto3084.jpg"/>
          <p:cNvPicPr/>
          <p:nvPr/>
        </p:nvPicPr>
        <p:blipFill rotWithShape="1">
          <a:blip r:embed="rId6" cstate="print">
            <a:extLst>
              <a:ext uri="{28A0092B-C50C-407E-A947-70E740481C1C}">
                <a14:useLocalDpi xmlns:a14="http://schemas.microsoft.com/office/drawing/2010/main" val="0"/>
              </a:ext>
            </a:extLst>
          </a:blip>
          <a:srcRect l="4233" t="30339" r="42851" b="20978"/>
          <a:stretch/>
        </p:blipFill>
        <p:spPr bwMode="auto">
          <a:xfrm>
            <a:off x="6930707" y="3179929"/>
            <a:ext cx="1381371" cy="1514012"/>
          </a:xfrm>
          <a:prstGeom prst="rect">
            <a:avLst/>
          </a:prstGeom>
          <a:noFill/>
          <a:ln>
            <a:noFill/>
          </a:ln>
          <a:extLst>
            <a:ext uri="{53640926-AAD7-44D8-BBD7-CCE9431645EC}">
              <a14:shadowObscured xmlns:a14="http://schemas.microsoft.com/office/drawing/2010/main"/>
            </a:ext>
          </a:extLst>
        </p:spPr>
      </p:pic>
      <p:pic>
        <p:nvPicPr>
          <p:cNvPr id="33" name="Imagen 32" descr="C:\Users\ZEUS\Desktop\TESIS\fotos construccion\fotos construcción itc\IMG_20150409_142627.jpg"/>
          <p:cNvPicPr/>
          <p:nvPr/>
        </p:nvPicPr>
        <p:blipFill rotWithShape="1">
          <a:blip r:embed="rId7" cstate="print">
            <a:extLst>
              <a:ext uri="{28A0092B-C50C-407E-A947-70E740481C1C}">
                <a14:useLocalDpi xmlns:a14="http://schemas.microsoft.com/office/drawing/2010/main" val="0"/>
              </a:ext>
            </a:extLst>
          </a:blip>
          <a:srcRect l="19581"/>
          <a:stretch/>
        </p:blipFill>
        <p:spPr bwMode="auto">
          <a:xfrm>
            <a:off x="5178603" y="4771065"/>
            <a:ext cx="1381765" cy="142201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4" name="Rectángulo 33"/>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34" name="Rectángulo 33"/>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16"/>
                <a:stretch>
                  <a:fillRect t="-3093" b="-11340"/>
                </a:stretch>
              </a:blipFill>
            </p:spPr>
            <p:txBody>
              <a:bodyPr/>
              <a:lstStyle/>
              <a:p>
                <a:r>
                  <a:rPr lang="es-ES">
                    <a:noFill/>
                  </a:rPr>
                  <a:t> </a:t>
                </a:r>
              </a:p>
            </p:txBody>
          </p:sp>
        </mc:Fallback>
      </mc:AlternateContent>
      <p:pic>
        <p:nvPicPr>
          <p:cNvPr id="35" name="Imagen 34" descr="E:\DCIM\Camera\IMG_20150430_142311.jpg"/>
          <p:cNvPicPr/>
          <p:nvPr/>
        </p:nvPicPr>
        <p:blipFill rotWithShape="1">
          <a:blip r:embed="rId17" cstate="print">
            <a:extLst>
              <a:ext uri="{28A0092B-C50C-407E-A947-70E740481C1C}">
                <a14:useLocalDpi xmlns:a14="http://schemas.microsoft.com/office/drawing/2010/main" val="0"/>
              </a:ext>
            </a:extLst>
          </a:blip>
          <a:srcRect l="18239" t="5177" r="32087" b="20406"/>
          <a:stretch/>
        </p:blipFill>
        <p:spPr bwMode="auto">
          <a:xfrm>
            <a:off x="6930707" y="4766196"/>
            <a:ext cx="1299967" cy="1183084"/>
          </a:xfrm>
          <a:prstGeom prst="rect">
            <a:avLst/>
          </a:prstGeom>
          <a:noFill/>
          <a:ln>
            <a:noFill/>
          </a:ln>
          <a:extLst>
            <a:ext uri="{53640926-AAD7-44D8-BBD7-CCE9431645EC}">
              <a14:shadowObscured xmlns:a14="http://schemas.microsoft.com/office/drawing/2010/main"/>
            </a:ext>
          </a:extLst>
        </p:spPr>
      </p:pic>
      <p:sp>
        <p:nvSpPr>
          <p:cNvPr id="37" name="18 Marcador de pie de página"/>
          <p:cNvSpPr txBox="1">
            <a:spLocks/>
          </p:cNvSpPr>
          <p:nvPr/>
        </p:nvSpPr>
        <p:spPr>
          <a:xfrm>
            <a:off x="375850" y="6373071"/>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2" name="Imagen 1"/>
          <p:cNvPicPr>
            <a:picLocks noChangeAspect="1"/>
          </p:cNvPicPr>
          <p:nvPr/>
        </p:nvPicPr>
        <p:blipFill>
          <a:blip r:embed="rId18"/>
          <a:stretch>
            <a:fillRect/>
          </a:stretch>
        </p:blipFill>
        <p:spPr>
          <a:xfrm>
            <a:off x="971416" y="1527573"/>
            <a:ext cx="3705225" cy="3924300"/>
          </a:xfrm>
          <a:prstGeom prst="rect">
            <a:avLst/>
          </a:prstGeom>
        </p:spPr>
      </p:pic>
      <p:pic>
        <p:nvPicPr>
          <p:cNvPr id="12" name="Imagen 11"/>
          <p:cNvPicPr>
            <a:picLocks noChangeAspect="1"/>
          </p:cNvPicPr>
          <p:nvPr/>
        </p:nvPicPr>
        <p:blipFill rotWithShape="1">
          <a:blip r:embed="rId19" cstate="print"/>
          <a:srcRect l="14927" t="53301" r="49637" b="28037"/>
          <a:stretch/>
        </p:blipFill>
        <p:spPr>
          <a:xfrm>
            <a:off x="6491054" y="5949280"/>
            <a:ext cx="2655250" cy="721184"/>
          </a:xfrm>
          <a:prstGeom prst="rect">
            <a:avLst/>
          </a:prstGeom>
        </p:spPr>
      </p:pic>
    </p:spTree>
    <p:extLst>
      <p:ext uri="{BB962C8B-B14F-4D97-AF65-F5344CB8AC3E}">
        <p14:creationId xmlns:p14="http://schemas.microsoft.com/office/powerpoint/2010/main" val="1169871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48935" y="703968"/>
            <a:ext cx="5634107" cy="954107"/>
          </a:xfrm>
          <a:prstGeom prst="rect">
            <a:avLst/>
          </a:prstGeom>
          <a:noFill/>
        </p:spPr>
        <p:txBody>
          <a:bodyPr wrap="none" lIns="91440" tIns="45720" rIns="91440" bIns="45720">
            <a:spAutoFit/>
          </a:bodyPr>
          <a:lstStyle/>
          <a:p>
            <a:pPr algn="ctr"/>
            <a:r>
              <a:rPr lang="es-ES" sz="2800" b="1" spc="-150" dirty="0">
                <a:ln w="17780" cmpd="sng">
                  <a:solidFill>
                    <a:schemeClr val="bg2">
                      <a:lumMod val="90000"/>
                    </a:schemeClr>
                  </a:solidFill>
                  <a:prstDash val="solid"/>
                  <a:miter lim="800000"/>
                </a:ln>
                <a:effectLst>
                  <a:outerShdw blurRad="50800" algn="tl" rotWithShape="0">
                    <a:srgbClr val="000000"/>
                  </a:outerShdw>
                </a:effectLst>
              </a:rPr>
              <a:t>Construcción del Intercambiador de Calor.</a:t>
            </a:r>
          </a:p>
          <a:p>
            <a:pPr algn="ct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2" name="Imagen 1"/>
          <p:cNvPicPr>
            <a:picLocks noChangeAspect="1"/>
          </p:cNvPicPr>
          <p:nvPr/>
        </p:nvPicPr>
        <p:blipFill>
          <a:blip r:embed="rId3"/>
          <a:stretch>
            <a:fillRect/>
          </a:stretch>
        </p:blipFill>
        <p:spPr>
          <a:xfrm>
            <a:off x="2267744" y="1408611"/>
            <a:ext cx="4600575" cy="4143375"/>
          </a:xfrm>
          <a:prstGeom prst="rect">
            <a:avLst/>
          </a:prstGeom>
        </p:spPr>
      </p:pic>
      <p:pic>
        <p:nvPicPr>
          <p:cNvPr id="6" name="Imagen 5"/>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93484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48935" y="703968"/>
            <a:ext cx="5634107" cy="954107"/>
          </a:xfrm>
          <a:prstGeom prst="rect">
            <a:avLst/>
          </a:prstGeom>
          <a:noFill/>
        </p:spPr>
        <p:txBody>
          <a:bodyPr wrap="none" lIns="91440" tIns="45720" rIns="91440" bIns="45720">
            <a:spAutoFit/>
          </a:bodyPr>
          <a:lstStyle/>
          <a:p>
            <a:pPr algn="ctr"/>
            <a:r>
              <a:rPr lang="es-ES" sz="2800" b="1" spc="-150" dirty="0">
                <a:ln w="17780" cmpd="sng">
                  <a:solidFill>
                    <a:schemeClr val="bg2">
                      <a:lumMod val="90000"/>
                    </a:schemeClr>
                  </a:solidFill>
                  <a:prstDash val="solid"/>
                  <a:miter lim="800000"/>
                </a:ln>
                <a:effectLst>
                  <a:outerShdw blurRad="50800" algn="tl" rotWithShape="0">
                    <a:srgbClr val="000000"/>
                  </a:outerShdw>
                </a:effectLst>
              </a:rPr>
              <a:t>Construcción del Intercambiador de Calor.</a:t>
            </a:r>
          </a:p>
          <a:p>
            <a:pPr algn="ct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2" name="Imagen 1"/>
          <p:cNvPicPr>
            <a:picLocks noChangeAspect="1"/>
          </p:cNvPicPr>
          <p:nvPr/>
        </p:nvPicPr>
        <p:blipFill>
          <a:blip r:embed="rId3"/>
          <a:stretch>
            <a:fillRect/>
          </a:stretch>
        </p:blipFill>
        <p:spPr>
          <a:xfrm>
            <a:off x="2338387" y="1219200"/>
            <a:ext cx="4467225" cy="4419600"/>
          </a:xfrm>
          <a:prstGeom prst="rect">
            <a:avLst/>
          </a:prstGeom>
        </p:spPr>
      </p:pic>
      <p:pic>
        <p:nvPicPr>
          <p:cNvPr id="6" name="Imagen 5"/>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36309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713993" y="703968"/>
            <a:ext cx="3103991"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Construcción - Carcaza</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0902"/>
            <a:ext cx="3744416" cy="4464235"/>
          </a:xfrm>
          <a:prstGeom prst="rect">
            <a:avLst/>
          </a:prstGeom>
          <a:noFill/>
          <a:ln>
            <a:noFill/>
          </a:ln>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432946"/>
            <a:ext cx="2111896" cy="1605725"/>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065" y="3314399"/>
            <a:ext cx="1728192" cy="2232850"/>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3356991"/>
            <a:ext cx="2016224" cy="2147667"/>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549" y="1432946"/>
            <a:ext cx="1915224" cy="1717262"/>
          </a:xfrm>
          <a:prstGeom prst="rect">
            <a:avLst/>
          </a:prstGeom>
        </p:spPr>
      </p:pic>
      <p:pic>
        <p:nvPicPr>
          <p:cNvPr id="10" name="Imagen 9"/>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96370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57144" y="741364"/>
            <a:ext cx="3938258"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Construcción </a:t>
            </a:r>
            <a:r>
              <a:rPr lang="es-ES" sz="2800" b="1" spc="-150" dirty="0">
                <a:ln w="17780" cmpd="sng">
                  <a:solidFill>
                    <a:schemeClr val="bg2">
                      <a:lumMod val="90000"/>
                    </a:schemeClr>
                  </a:solidFill>
                  <a:prstDash val="solid"/>
                  <a:miter lim="800000"/>
                </a:ln>
                <a:effectLst>
                  <a:outerShdw blurRad="50800" algn="tl" rotWithShape="0">
                    <a:srgbClr val="000000"/>
                  </a:outerShdw>
                </a:effectLst>
              </a:rPr>
              <a:t> </a:t>
            </a: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Tolva posterior</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896604" y="1264584"/>
            <a:ext cx="3720599" cy="4639242"/>
          </a:xfrm>
          <a:prstGeom prst="rect">
            <a:avLst/>
          </a:prstGeom>
          <a:noFill/>
          <a:ln>
            <a:no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758195"/>
            <a:ext cx="2045584" cy="18288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507" y="1733222"/>
            <a:ext cx="1524000" cy="1828800"/>
          </a:xfrm>
          <a:prstGeom prst="rect">
            <a:avLst/>
          </a:prstGeom>
        </p:spPr>
      </p:pic>
      <p:pic>
        <p:nvPicPr>
          <p:cNvPr id="5" name="Imagen 4"/>
          <p:cNvPicPr>
            <a:picLocks noChangeAspect="1"/>
          </p:cNvPicPr>
          <p:nvPr/>
        </p:nvPicPr>
        <p:blipFill>
          <a:blip r:embed="rId6"/>
          <a:stretch>
            <a:fillRect/>
          </a:stretch>
        </p:blipFill>
        <p:spPr>
          <a:xfrm>
            <a:off x="2136692" y="3761997"/>
            <a:ext cx="1905000" cy="2419350"/>
          </a:xfrm>
          <a:prstGeom prst="rect">
            <a:avLst/>
          </a:prstGeom>
        </p:spPr>
      </p:pic>
      <p:pic>
        <p:nvPicPr>
          <p:cNvPr id="11" name="Imagen 10"/>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83998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a:t>
            </a:fld>
            <a:endParaRPr lang="es-ES" dirty="0">
              <a:solidFill>
                <a:srgbClr val="FF0000"/>
              </a:solidFill>
            </a:endParaRPr>
          </a:p>
        </p:txBody>
      </p:sp>
      <p:sp>
        <p:nvSpPr>
          <p:cNvPr id="8" name="7 Rectángulo"/>
          <p:cNvSpPr/>
          <p:nvPr/>
        </p:nvSpPr>
        <p:spPr>
          <a:xfrm>
            <a:off x="3390234" y="750669"/>
            <a:ext cx="2363532"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Calefacción</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mc:AlternateContent xmlns:mc="http://schemas.openxmlformats.org/markup-compatibility/2006" xmlns:a14="http://schemas.microsoft.com/office/drawing/2010/main">
        <mc:Choice Requires="a14">
          <p:sp>
            <p:nvSpPr>
              <p:cNvPr id="7" name="Rectángulo 6"/>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3"/>
                <a:stretch>
                  <a:fillRect t="-3093" b="-11340"/>
                </a:stretch>
              </a:blipFill>
            </p:spPr>
            <p:txBody>
              <a:bodyPr/>
              <a:lstStyle/>
              <a:p>
                <a:r>
                  <a:rPr lang="es-ES">
                    <a:noFill/>
                  </a:rPr>
                  <a:t> </a:t>
                </a:r>
              </a:p>
            </p:txBody>
          </p:sp>
        </mc:Fallback>
      </mc:AlternateContent>
      <p:graphicFrame>
        <p:nvGraphicFramePr>
          <p:cNvPr id="2" name="Diagrama 1"/>
          <p:cNvGraphicFramePr/>
          <p:nvPr>
            <p:extLst>
              <p:ext uri="{D42A27DB-BD31-4B8C-83A1-F6EECF244321}">
                <p14:modId xmlns:p14="http://schemas.microsoft.com/office/powerpoint/2010/main" val="1058513405"/>
              </p:ext>
            </p:extLst>
          </p:nvPr>
        </p:nvGraphicFramePr>
        <p:xfrm>
          <a:off x="1572344"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a:picLocks noChangeAspect="1"/>
          </p:cNvPicPr>
          <p:nvPr/>
        </p:nvPicPr>
        <p:blipFill rotWithShape="1">
          <a:blip r:embed="rId9"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6953475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09979" y="741364"/>
            <a:ext cx="3632598"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Montaje de Componentes</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4175" t="11812" r="33851"/>
          <a:stretch/>
        </p:blipFill>
        <p:spPr>
          <a:xfrm>
            <a:off x="755576" y="1437372"/>
            <a:ext cx="1728192" cy="161277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484" y="1437372"/>
            <a:ext cx="3048000" cy="1612776"/>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r="13053"/>
          <a:stretch/>
        </p:blipFill>
        <p:spPr>
          <a:xfrm>
            <a:off x="6300192" y="1425509"/>
            <a:ext cx="2650160" cy="1624639"/>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1502" y="3690150"/>
            <a:ext cx="2438400" cy="1761271"/>
          </a:xfrm>
          <a:prstGeom prst="rect">
            <a:avLst/>
          </a:prstGeom>
        </p:spPr>
      </p:pic>
      <p:pic>
        <p:nvPicPr>
          <p:cNvPr id="16" name="Imagen 15"/>
          <p:cNvPicPr>
            <a:picLocks noChangeAspect="1"/>
          </p:cNvPicPr>
          <p:nvPr/>
        </p:nvPicPr>
        <p:blipFill>
          <a:blip r:embed="rId7"/>
          <a:stretch>
            <a:fillRect/>
          </a:stretch>
        </p:blipFill>
        <p:spPr>
          <a:xfrm>
            <a:off x="6588224" y="3211073"/>
            <a:ext cx="2270735" cy="2562585"/>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622621"/>
            <a:ext cx="3048000" cy="1828800"/>
          </a:xfrm>
          <a:prstGeom prst="rect">
            <a:avLst/>
          </a:prstGeom>
        </p:spPr>
      </p:pic>
      <p:pic>
        <p:nvPicPr>
          <p:cNvPr id="11" name="Imagen 10"/>
          <p:cNvPicPr>
            <a:picLocks noChangeAspect="1"/>
          </p:cNvPicPr>
          <p:nvPr/>
        </p:nvPicPr>
        <p:blipFill rotWithShape="1">
          <a:blip r:embed="rId9"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87210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26466" y="741364"/>
            <a:ext cx="459965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PROCEDIMIENTO EXPERIMENTAL</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graphicFrame>
        <p:nvGraphicFramePr>
          <p:cNvPr id="7" name="Diagrama 6"/>
          <p:cNvGraphicFramePr/>
          <p:nvPr>
            <p:extLst>
              <p:ext uri="{D42A27DB-BD31-4B8C-83A1-F6EECF244321}">
                <p14:modId xmlns:p14="http://schemas.microsoft.com/office/powerpoint/2010/main" val="1334863730"/>
              </p:ext>
            </p:extLst>
          </p:nvPr>
        </p:nvGraphicFramePr>
        <p:xfrm>
          <a:off x="1578294" y="148241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194725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26466" y="741364"/>
            <a:ext cx="459965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PROCEDIMIENTO EXPERIMENTAL</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6" name="Imagen 5"/>
          <p:cNvPicPr/>
          <p:nvPr/>
        </p:nvPicPr>
        <p:blipFill rotWithShape="1">
          <a:blip r:embed="rId3">
            <a:extLst>
              <a:ext uri="{28A0092B-C50C-407E-A947-70E740481C1C}">
                <a14:useLocalDpi xmlns:a14="http://schemas.microsoft.com/office/drawing/2010/main" val="0"/>
              </a:ext>
            </a:extLst>
          </a:blip>
          <a:srcRect l="5657" b="1847"/>
          <a:stretch/>
        </p:blipFill>
        <p:spPr bwMode="auto">
          <a:xfrm>
            <a:off x="2164080" y="2185519"/>
            <a:ext cx="5068908" cy="3646647"/>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2293222" y="1522783"/>
            <a:ext cx="5010731" cy="369332"/>
          </a:xfrm>
          <a:prstGeom prst="rect">
            <a:avLst/>
          </a:prstGeom>
        </p:spPr>
        <p:txBody>
          <a:bodyPr wrap="none">
            <a:spAutoFit/>
          </a:bodyPr>
          <a:lstStyle/>
          <a:p>
            <a:r>
              <a:rPr lang="es-EC" b="1" i="1" dirty="0">
                <a:latin typeface="Arial" panose="020B0604020202020204" pitchFamily="34" charset="0"/>
                <a:ea typeface="Times New Roman" panose="02020603050405020304" pitchFamily="18" charset="0"/>
              </a:rPr>
              <a:t>Temperaturas en el </a:t>
            </a:r>
            <a:r>
              <a:rPr lang="es-EC" b="1" i="1" dirty="0" smtClean="0">
                <a:latin typeface="Arial" panose="020B0604020202020204" pitchFamily="34" charset="0"/>
                <a:ea typeface="Times New Roman" panose="02020603050405020304" pitchFamily="18" charset="0"/>
              </a:rPr>
              <a:t>Intercambiador de Calor</a:t>
            </a:r>
            <a:endParaRPr lang="es-ES" dirty="0"/>
          </a:p>
        </p:txBody>
      </p:sp>
      <p:pic>
        <p:nvPicPr>
          <p:cNvPr id="7" name="Imagen 6"/>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94858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26466" y="741364"/>
            <a:ext cx="4599657"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PROCEDIMIENTO EXPERIMENTAL</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3" name="Rectángulo 2"/>
          <p:cNvSpPr/>
          <p:nvPr/>
        </p:nvSpPr>
        <p:spPr>
          <a:xfrm>
            <a:off x="3059832" y="1519934"/>
            <a:ext cx="3377848" cy="369332"/>
          </a:xfrm>
          <a:prstGeom prst="rect">
            <a:avLst/>
          </a:prstGeom>
        </p:spPr>
        <p:txBody>
          <a:bodyPr wrap="none">
            <a:spAutoFit/>
          </a:bodyPr>
          <a:lstStyle/>
          <a:p>
            <a:r>
              <a:rPr lang="es-EC" b="1" i="1" dirty="0" smtClean="0">
                <a:latin typeface="Arial" panose="020B0604020202020204" pitchFamily="34" charset="0"/>
                <a:ea typeface="Times New Roman" panose="02020603050405020304" pitchFamily="18" charset="0"/>
              </a:rPr>
              <a:t>Especificaciones del Caldero</a:t>
            </a:r>
            <a:endParaRPr lang="es-ES" dirty="0"/>
          </a:p>
        </p:txBody>
      </p:sp>
      <p:pic>
        <p:nvPicPr>
          <p:cNvPr id="4" name="Imagen 3"/>
          <p:cNvPicPr>
            <a:picLocks noChangeAspect="1"/>
          </p:cNvPicPr>
          <p:nvPr/>
        </p:nvPicPr>
        <p:blipFill>
          <a:blip r:embed="rId3"/>
          <a:stretch>
            <a:fillRect/>
          </a:stretch>
        </p:blipFill>
        <p:spPr>
          <a:xfrm>
            <a:off x="597145" y="2131779"/>
            <a:ext cx="5221046" cy="3326924"/>
          </a:xfrm>
          <a:prstGeom prst="rect">
            <a:avLst/>
          </a:prstGeom>
        </p:spPr>
      </p:pic>
      <p:pic>
        <p:nvPicPr>
          <p:cNvPr id="10" name="Imagen 9"/>
          <p:cNvPicPr>
            <a:picLocks noChangeAspect="1"/>
          </p:cNvPicPr>
          <p:nvPr/>
        </p:nvPicPr>
        <p:blipFill>
          <a:blip r:embed="rId4"/>
          <a:stretch>
            <a:fillRect/>
          </a:stretch>
        </p:blipFill>
        <p:spPr>
          <a:xfrm>
            <a:off x="5818191" y="2513948"/>
            <a:ext cx="2270735" cy="2562585"/>
          </a:xfrm>
          <a:prstGeom prst="rect">
            <a:avLst/>
          </a:prstGeom>
        </p:spPr>
      </p:pic>
      <p:pic>
        <p:nvPicPr>
          <p:cNvPr id="11" name="Imagen 10"/>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8705789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44151" y="879461"/>
            <a:ext cx="5137305"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PRUEBAS Y ANÁLISIS DE RESULTADOS</a:t>
            </a:r>
            <a:endParaRPr lang="es-ES" sz="2800" b="1" cap="none"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2"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11" name="Rectángulo 10"/>
          <p:cNvSpPr/>
          <p:nvPr/>
        </p:nvSpPr>
        <p:spPr>
          <a:xfrm>
            <a:off x="1115616" y="1402681"/>
            <a:ext cx="7200800"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Comprobar el correcto funcionamiento del intercambiador de calor.</a:t>
            </a:r>
          </a:p>
          <a:p>
            <a:pPr algn="ctr"/>
            <a:r>
              <a:rPr lang="es-ES" dirty="0" smtClean="0"/>
              <a:t>Validar los resultados calculados teóricamente.</a:t>
            </a:r>
            <a:endParaRPr lang="es-ES" dirty="0"/>
          </a:p>
        </p:txBody>
      </p:sp>
      <p:pic>
        <p:nvPicPr>
          <p:cNvPr id="2" name="Imagen 1"/>
          <p:cNvPicPr>
            <a:picLocks noChangeAspect="1"/>
          </p:cNvPicPr>
          <p:nvPr/>
        </p:nvPicPr>
        <p:blipFill>
          <a:blip r:embed="rId3"/>
          <a:stretch>
            <a:fillRect/>
          </a:stretch>
        </p:blipFill>
        <p:spPr>
          <a:xfrm>
            <a:off x="1979712" y="3169201"/>
            <a:ext cx="5221046" cy="2176469"/>
          </a:xfrm>
          <a:prstGeom prst="rect">
            <a:avLst/>
          </a:prstGeom>
        </p:spPr>
      </p:pic>
      <p:sp>
        <p:nvSpPr>
          <p:cNvPr id="5" name="Rectángulo 4"/>
          <p:cNvSpPr/>
          <p:nvPr/>
        </p:nvSpPr>
        <p:spPr>
          <a:xfrm>
            <a:off x="1121092" y="2461315"/>
            <a:ext cx="4047775" cy="369332"/>
          </a:xfrm>
          <a:prstGeom prst="rect">
            <a:avLst/>
          </a:prstGeom>
        </p:spPr>
        <p:txBody>
          <a:bodyPr wrap="none">
            <a:spAutoFit/>
          </a:bodyPr>
          <a:lstStyle/>
          <a:p>
            <a:r>
              <a:rPr lang="es-ES" b="1" i="1" u="sng" dirty="0" smtClean="0"/>
              <a:t>Datos promedios de ensayos realizados: </a:t>
            </a:r>
            <a:endParaRPr lang="es-ES" b="1" i="1" u="sng" dirty="0"/>
          </a:p>
        </p:txBody>
      </p:sp>
      <p:pic>
        <p:nvPicPr>
          <p:cNvPr id="10" name="Imagen 9"/>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11361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65</a:t>
            </a:fld>
            <a:endParaRPr lang="es-ES" dirty="0">
              <a:solidFill>
                <a:srgbClr val="FF0000"/>
              </a:solidFill>
            </a:endParaRPr>
          </a:p>
        </p:txBody>
      </p:sp>
      <p:sp>
        <p:nvSpPr>
          <p:cNvPr id="8" name="7 Rectángulo"/>
          <p:cNvSpPr/>
          <p:nvPr/>
        </p:nvSpPr>
        <p:spPr>
          <a:xfrm>
            <a:off x="2041187" y="689569"/>
            <a:ext cx="5137305" cy="523220"/>
          </a:xfrm>
          <a:prstGeom prst="rect">
            <a:avLst/>
          </a:prstGeom>
          <a:noFill/>
        </p:spPr>
        <p:txBody>
          <a:bodyPr wrap="none" lIns="91440" tIns="45720" rIns="91440" bIns="45720">
            <a:spAutoFit/>
          </a:bodyPr>
          <a:lstStyle/>
          <a:p>
            <a:pPr algn="ctr"/>
            <a:r>
              <a:rPr lang="es-ES" sz="2800" b="1" spc="-150" dirty="0">
                <a:ln w="17780" cmpd="sng">
                  <a:solidFill>
                    <a:schemeClr val="bg2">
                      <a:lumMod val="90000"/>
                    </a:schemeClr>
                  </a:solidFill>
                  <a:prstDash val="solid"/>
                  <a:miter lim="800000"/>
                </a:ln>
                <a:effectLst>
                  <a:outerShdw blurRad="50800" algn="tl" rotWithShape="0">
                    <a:srgbClr val="000000"/>
                  </a:outerShdw>
                </a:effectLst>
              </a:rPr>
              <a:t>PRUEBAS Y ANÁLISIS DE RESULTADOS</a:t>
            </a:r>
          </a:p>
        </p:txBody>
      </p:sp>
      <p:graphicFrame>
        <p:nvGraphicFramePr>
          <p:cNvPr id="2" name="Diagrama 1"/>
          <p:cNvGraphicFramePr/>
          <p:nvPr>
            <p:extLst>
              <p:ext uri="{D42A27DB-BD31-4B8C-83A1-F6EECF244321}">
                <p14:modId xmlns:p14="http://schemas.microsoft.com/office/powerpoint/2010/main" val="1935847236"/>
              </p:ext>
            </p:extLst>
          </p:nvPr>
        </p:nvGraphicFramePr>
        <p:xfrm>
          <a:off x="1907704" y="1192795"/>
          <a:ext cx="6052592" cy="60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7"/>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graphicFrame>
        <p:nvGraphicFramePr>
          <p:cNvPr id="11" name="Gráfico 10"/>
          <p:cNvGraphicFramePr/>
          <p:nvPr>
            <p:extLst>
              <p:ext uri="{D42A27DB-BD31-4B8C-83A1-F6EECF244321}">
                <p14:modId xmlns:p14="http://schemas.microsoft.com/office/powerpoint/2010/main" val="959708778"/>
              </p:ext>
            </p:extLst>
          </p:nvPr>
        </p:nvGraphicFramePr>
        <p:xfrm>
          <a:off x="2267744" y="1916832"/>
          <a:ext cx="5112568"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ángulo 2"/>
          <p:cNvSpPr/>
          <p:nvPr/>
        </p:nvSpPr>
        <p:spPr>
          <a:xfrm>
            <a:off x="529220" y="4660032"/>
            <a:ext cx="7898804" cy="1569660"/>
          </a:xfrm>
          <a:prstGeom prst="rect">
            <a:avLst/>
          </a:prstGeom>
        </p:spPr>
        <p:txBody>
          <a:bodyPr wrap="square">
            <a:spAutoFit/>
          </a:bodyPr>
          <a:lstStyle/>
          <a:p>
            <a:pPr indent="252095" algn="just">
              <a:lnSpc>
                <a:spcPct val="150000"/>
              </a:lnSpc>
              <a:spcBef>
                <a:spcPts val="200"/>
              </a:spcBef>
              <a:spcAft>
                <a:spcPts val="0"/>
              </a:spcAft>
            </a:pPr>
            <a:r>
              <a:rPr lang="es-EC" sz="1600" dirty="0">
                <a:latin typeface="Arial" panose="020B0604020202020204" pitchFamily="34" charset="0"/>
                <a:ea typeface="Times New Roman" panose="02020603050405020304" pitchFamily="18" charset="0"/>
                <a:cs typeface="Times New Roman" panose="02020603050405020304" pitchFamily="18" charset="0"/>
              </a:rPr>
              <a:t>Existe una relación directamente proporcional entre la temperatura de salida del aire (</a:t>
            </a:r>
            <a:r>
              <a:rPr lang="es-EC" sz="1600" dirty="0" err="1">
                <a:latin typeface="Arial" panose="020B0604020202020204" pitchFamily="34" charset="0"/>
                <a:ea typeface="Times New Roman" panose="02020603050405020304" pitchFamily="18" charset="0"/>
                <a:cs typeface="Times New Roman" panose="02020603050405020304" pitchFamily="18" charset="0"/>
              </a:rPr>
              <a:t>T</a:t>
            </a:r>
            <a:r>
              <a:rPr lang="es-EC" sz="1600" baseline="-25000" dirty="0" err="1">
                <a:latin typeface="Arial" panose="020B0604020202020204" pitchFamily="34" charset="0"/>
                <a:ea typeface="Times New Roman" panose="02020603050405020304" pitchFamily="18" charset="0"/>
                <a:cs typeface="Times New Roman" panose="02020603050405020304" pitchFamily="18" charset="0"/>
              </a:rPr>
              <a:t>co</a:t>
            </a:r>
            <a:r>
              <a:rPr lang="es-EC" sz="1600" dirty="0">
                <a:latin typeface="Arial" panose="020B0604020202020204" pitchFamily="34" charset="0"/>
                <a:ea typeface="Times New Roman" panose="02020603050405020304" pitchFamily="18" charset="0"/>
                <a:cs typeface="Times New Roman" panose="02020603050405020304" pitchFamily="18" charset="0"/>
              </a:rPr>
              <a:t>) y la temperatura de entrada de agua al intercambiador de calor (</a:t>
            </a:r>
            <a:r>
              <a:rPr lang="es-EC" sz="1600" dirty="0" err="1">
                <a:latin typeface="Arial" panose="020B0604020202020204" pitchFamily="34" charset="0"/>
                <a:ea typeface="Times New Roman" panose="02020603050405020304" pitchFamily="18" charset="0"/>
                <a:cs typeface="Times New Roman" panose="02020603050405020304" pitchFamily="18" charset="0"/>
              </a:rPr>
              <a:t>T</a:t>
            </a:r>
            <a:r>
              <a:rPr lang="es-EC" sz="1600" baseline="-25000" dirty="0" err="1">
                <a:latin typeface="Arial" panose="020B0604020202020204" pitchFamily="34" charset="0"/>
                <a:ea typeface="Times New Roman" panose="02020603050405020304" pitchFamily="18" charset="0"/>
                <a:cs typeface="Times New Roman" panose="02020603050405020304" pitchFamily="18" charset="0"/>
              </a:rPr>
              <a:t>hi</a:t>
            </a:r>
            <a:r>
              <a:rPr lang="es-EC" sz="1600" dirty="0">
                <a:latin typeface="Arial" panose="020B0604020202020204" pitchFamily="34" charset="0"/>
                <a:ea typeface="Times New Roman" panose="02020603050405020304" pitchFamily="18" charset="0"/>
                <a:cs typeface="Times New Roman" panose="02020603050405020304" pitchFamily="18" charset="0"/>
              </a:rPr>
              <a:t>), se observa también que existen pérdidas de calor entre la superficie del tubo y la superficie  de la placa.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rotWithShape="1">
          <a:blip r:embed="rId9"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2425644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66</a:t>
            </a:fld>
            <a:endParaRPr lang="es-ES" dirty="0">
              <a:solidFill>
                <a:srgbClr val="FF0000"/>
              </a:solidFill>
            </a:endParaRPr>
          </a:p>
        </p:txBody>
      </p:sp>
      <p:sp>
        <p:nvSpPr>
          <p:cNvPr id="8" name="7 Rectángulo"/>
          <p:cNvSpPr/>
          <p:nvPr/>
        </p:nvSpPr>
        <p:spPr>
          <a:xfrm>
            <a:off x="2041187" y="689569"/>
            <a:ext cx="5137305" cy="523220"/>
          </a:xfrm>
          <a:prstGeom prst="rect">
            <a:avLst/>
          </a:prstGeom>
          <a:noFill/>
        </p:spPr>
        <p:txBody>
          <a:bodyPr wrap="none" lIns="91440" tIns="45720" rIns="91440" bIns="45720">
            <a:spAutoFit/>
          </a:bodyPr>
          <a:lstStyle/>
          <a:p>
            <a:pPr algn="ctr"/>
            <a:r>
              <a:rPr lang="es-ES" sz="2800" b="1" spc="-150" dirty="0">
                <a:ln w="17780" cmpd="sng">
                  <a:solidFill>
                    <a:schemeClr val="bg2">
                      <a:lumMod val="90000"/>
                    </a:schemeClr>
                  </a:solidFill>
                  <a:prstDash val="solid"/>
                  <a:miter lim="800000"/>
                </a:ln>
                <a:effectLst>
                  <a:outerShdw blurRad="50800" algn="tl" rotWithShape="0">
                    <a:srgbClr val="000000"/>
                  </a:outerShdw>
                </a:effectLst>
              </a:rPr>
              <a:t>PRUEBAS Y ANÁLISIS 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4" name="Rectángulo 3"/>
          <p:cNvSpPr/>
          <p:nvPr/>
        </p:nvSpPr>
        <p:spPr>
          <a:xfrm>
            <a:off x="179512" y="1265305"/>
            <a:ext cx="9073008" cy="584775"/>
          </a:xfrm>
          <a:prstGeom prst="rect">
            <a:avLst/>
          </a:prstGeom>
        </p:spPr>
        <p:txBody>
          <a:bodyPr wrap="square">
            <a:spAutoFit/>
          </a:bodyPr>
          <a:lstStyle/>
          <a:p>
            <a:pPr algn="ctr"/>
            <a:r>
              <a:rPr lang="es-EC" sz="1600" b="1" dirty="0">
                <a:latin typeface="Arial" panose="020B0604020202020204" pitchFamily="34" charset="0"/>
                <a:ea typeface="Times New Roman" panose="02020603050405020304" pitchFamily="18" charset="0"/>
              </a:rPr>
              <a:t>Registro de datos del ITC de placas y tubos de flujo cruzado para calefacción de la    vivienda.</a:t>
            </a:r>
            <a:endParaRPr lang="es-ES" sz="1600" dirty="0"/>
          </a:p>
        </p:txBody>
      </p:sp>
      <p:pic>
        <p:nvPicPr>
          <p:cNvPr id="12" name="Imagen 11"/>
          <p:cNvPicPr>
            <a:picLocks noChangeAspect="1"/>
          </p:cNvPicPr>
          <p:nvPr/>
        </p:nvPicPr>
        <p:blipFill>
          <a:blip r:embed="rId3"/>
          <a:stretch>
            <a:fillRect/>
          </a:stretch>
        </p:blipFill>
        <p:spPr>
          <a:xfrm>
            <a:off x="1685925" y="1988840"/>
            <a:ext cx="5934075" cy="3600450"/>
          </a:xfrm>
          <a:prstGeom prst="rect">
            <a:avLst/>
          </a:prstGeom>
        </p:spPr>
      </p:pic>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4969289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08770217"/>
              </p:ext>
            </p:extLst>
          </p:nvPr>
        </p:nvGraphicFramePr>
        <p:xfrm>
          <a:off x="1835696" y="844630"/>
          <a:ext cx="6052592" cy="60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7"/>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graphicFrame>
        <p:nvGraphicFramePr>
          <p:cNvPr id="12" name="Gráfico 11"/>
          <p:cNvGraphicFramePr/>
          <p:nvPr>
            <p:extLst>
              <p:ext uri="{D42A27DB-BD31-4B8C-83A1-F6EECF244321}">
                <p14:modId xmlns:p14="http://schemas.microsoft.com/office/powerpoint/2010/main" val="475699114"/>
              </p:ext>
            </p:extLst>
          </p:nvPr>
        </p:nvGraphicFramePr>
        <p:xfrm>
          <a:off x="2613457" y="1651834"/>
          <a:ext cx="4497070" cy="2581275"/>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ángulo 5"/>
          <p:cNvSpPr/>
          <p:nvPr/>
        </p:nvSpPr>
        <p:spPr>
          <a:xfrm>
            <a:off x="2538527" y="4428748"/>
            <a:ext cx="4572000" cy="461665"/>
          </a:xfrm>
          <a:prstGeom prst="rect">
            <a:avLst/>
          </a:prstGeom>
        </p:spPr>
        <p:txBody>
          <a:bodyPr>
            <a:spAutoFit/>
          </a:bodyPr>
          <a:lstStyle/>
          <a:p>
            <a:pPr indent="252095" algn="ctr">
              <a:spcBef>
                <a:spcPts val="200"/>
              </a:spcBef>
              <a:spcAft>
                <a:spcPts val="1000"/>
              </a:spcAft>
            </a:pPr>
            <a:r>
              <a:rPr lang="es-EC"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Variación de la temperatura en la vivienda en función del </a:t>
            </a:r>
            <a:r>
              <a:rPr lang="es-EC" sz="12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tiempo</a:t>
            </a:r>
            <a:r>
              <a:rPr lang="es-EC"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251520" y="4876484"/>
                <a:ext cx="8200381" cy="1338828"/>
              </a:xfrm>
              <a:prstGeom prst="rect">
                <a:avLst/>
              </a:prstGeom>
            </p:spPr>
            <p:txBody>
              <a:bodyPr wrap="square">
                <a:spAutoFit/>
              </a:bodyPr>
              <a:lstStyle/>
              <a:p>
                <a:pPr indent="252095" algn="just">
                  <a:lnSpc>
                    <a:spcPct val="150000"/>
                  </a:lnSpc>
                  <a:spcBef>
                    <a:spcPts val="200"/>
                  </a:spcBef>
                  <a:spcAft>
                    <a:spcPts val="0"/>
                  </a:spcAft>
                </a:pPr>
                <a:r>
                  <a:rPr lang="es-EC" dirty="0" smtClean="0">
                    <a:latin typeface="Arial" panose="020B0604020202020204" pitchFamily="34" charset="0"/>
                    <a:ea typeface="Times New Roman" panose="02020603050405020304" pitchFamily="18" charset="0"/>
                    <a:cs typeface="Times New Roman" panose="02020603050405020304" pitchFamily="18" charset="0"/>
                  </a:rPr>
                  <a:t>En la figura se </a:t>
                </a:r>
                <a:r>
                  <a:rPr lang="es-EC" dirty="0">
                    <a:latin typeface="Arial" panose="020B0604020202020204" pitchFamily="34" charset="0"/>
                    <a:ea typeface="Times New Roman" panose="02020603050405020304" pitchFamily="18" charset="0"/>
                    <a:cs typeface="Times New Roman" panose="02020603050405020304" pitchFamily="18" charset="0"/>
                  </a:rPr>
                  <a:t>observa que existe un equilibrio térmico para los habitantes de la vivienda, brindándoles una zona de confort con </a:t>
                </a:r>
                <a:r>
                  <a:rPr lang="es-EC" dirty="0" smtClean="0">
                    <a:latin typeface="Arial" panose="020B0604020202020204" pitchFamily="34" charset="0"/>
                    <a:ea typeface="Times New Roman" panose="02020603050405020304" pitchFamily="18" charset="0"/>
                    <a:cs typeface="Times New Roman" panose="02020603050405020304" pitchFamily="18" charset="0"/>
                  </a:rPr>
                  <a:t>temperatura interna promedio de </a:t>
                </a:r>
                <a14:m>
                  <m:oMath xmlns:m="http://schemas.openxmlformats.org/officeDocument/2006/math">
                    <m:r>
                      <a:rPr lang="es-ES" b="0" i="0" smtClean="0">
                        <a:latin typeface="Cambria Math" panose="02040503050406030204" pitchFamily="18" charset="0"/>
                        <a:ea typeface="Times New Roman" panose="02020603050405020304" pitchFamily="18" charset="0"/>
                        <a:cs typeface="Arial" panose="020B0604020202020204" pitchFamily="34" charset="0"/>
                      </a:rPr>
                      <m:t>22</m:t>
                    </m:r>
                    <m:r>
                      <a:rPr lang="es-ES" b="0" i="0" smtClean="0">
                        <a:latin typeface="Cambria Math" panose="02040503050406030204" pitchFamily="18" charset="0"/>
                        <a:ea typeface="Times New Roman" panose="02020603050405020304" pitchFamily="18" charset="0"/>
                        <a:cs typeface="Arial" panose="020B0604020202020204" pitchFamily="34" charset="0"/>
                      </a:rPr>
                      <m:t>.</m:t>
                    </m:r>
                    <m:r>
                      <a:rPr lang="es-ES" b="0" i="0" smtClean="0">
                        <a:latin typeface="Cambria Math" panose="02040503050406030204" pitchFamily="18" charset="0"/>
                        <a:ea typeface="Times New Roman" panose="02020603050405020304" pitchFamily="18" charset="0"/>
                        <a:cs typeface="Arial" panose="020B0604020202020204" pitchFamily="34" charset="0"/>
                      </a:rPr>
                      <m:t>8</m:t>
                    </m:r>
                    <m:r>
                      <a:rPr lang="es-EC" i="1">
                        <a:latin typeface="Cambria Math" panose="02040503050406030204" pitchFamily="18" charset="0"/>
                        <a:ea typeface="Times New Roman" panose="02020603050405020304" pitchFamily="18" charset="0"/>
                        <a:cs typeface="Arial" panose="020B0604020202020204" pitchFamily="34" charset="0"/>
                      </a:rPr>
                      <m:t>℃</m:t>
                    </m:r>
                  </m:oMath>
                </a14:m>
                <a:r>
                  <a:rPr lang="es-EC" dirty="0">
                    <a:latin typeface="Arial" panose="020B0604020202020204" pitchFamily="34" charset="0"/>
                    <a:ea typeface="Times New Roman" panose="02020603050405020304" pitchFamily="18" charset="0"/>
                    <a:cs typeface="Times New Roman" panose="02020603050405020304" pitchFamily="18" charset="0"/>
                  </a:rPr>
                  <a:t>.</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51520" y="4876484"/>
                <a:ext cx="8200381" cy="1338828"/>
              </a:xfrm>
              <a:prstGeom prst="rect">
                <a:avLst/>
              </a:prstGeom>
              <a:blipFill rotWithShape="0">
                <a:blip r:embed="rId9"/>
                <a:stretch>
                  <a:fillRect l="-595" r="-669" b="-2727"/>
                </a:stretch>
              </a:blipFill>
            </p:spPr>
            <p:txBody>
              <a:bodyPr/>
              <a:lstStyle/>
              <a:p>
                <a:r>
                  <a:rPr lang="es-ES">
                    <a:noFill/>
                  </a:rPr>
                  <a:t> </a:t>
                </a:r>
              </a:p>
            </p:txBody>
          </p:sp>
        </mc:Fallback>
      </mc:AlternateContent>
      <p:pic>
        <p:nvPicPr>
          <p:cNvPr id="8" name="Imagen 7"/>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00137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68</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463356" y="1212789"/>
            <a:ext cx="4015266" cy="369332"/>
          </a:xfrm>
          <a:prstGeom prst="rect">
            <a:avLst/>
          </a:prstGeom>
        </p:spPr>
        <p:txBody>
          <a:bodyPr wrap="none">
            <a:spAutoFit/>
          </a:bodyPr>
          <a:lstStyle/>
          <a:p>
            <a:r>
              <a:rPr lang="es-EC" b="1" dirty="0">
                <a:latin typeface="Calibri" panose="020F0502020204030204" pitchFamily="34" charset="0"/>
                <a:ea typeface="Times New Roman" panose="02020603050405020304" pitchFamily="18" charset="0"/>
                <a:cs typeface="Arial" panose="020B0604020202020204" pitchFamily="34" charset="0"/>
              </a:rPr>
              <a:t>Determinación de las pérdidas de </a:t>
            </a:r>
            <a:r>
              <a:rPr lang="es-EC" b="1" dirty="0" smtClean="0">
                <a:latin typeface="Calibri" panose="020F0502020204030204" pitchFamily="34" charset="0"/>
                <a:ea typeface="Times New Roman" panose="02020603050405020304" pitchFamily="18" charset="0"/>
                <a:cs typeface="Arial" panose="020B0604020202020204" pitchFamily="34" charset="0"/>
              </a:rPr>
              <a:t>calor: </a:t>
            </a:r>
            <a:endParaRPr lang="es-ES" b="1" dirty="0"/>
          </a:p>
        </p:txBody>
      </p:sp>
      <mc:AlternateContent xmlns:mc="http://schemas.openxmlformats.org/markup-compatibility/2006" xmlns:a14="http://schemas.microsoft.com/office/drawing/2010/main">
        <mc:Choice Requires="a14">
          <p:sp>
            <p:nvSpPr>
              <p:cNvPr id="3" name="Rectángulo 2"/>
              <p:cNvSpPr/>
              <p:nvPr/>
            </p:nvSpPr>
            <p:spPr>
              <a:xfrm>
                <a:off x="3235576" y="1763981"/>
                <a:ext cx="2350452" cy="369332"/>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r>
                        <a:rPr lang="es-ES" i="1">
                          <a:latin typeface="Cambria Math" panose="02040503050406030204" pitchFamily="18" charset="0"/>
                        </a:rPr>
                        <m:t>𝑄</m:t>
                      </m:r>
                      <m:r>
                        <a:rPr lang="es-ES" i="0">
                          <a:latin typeface="Cambria Math" panose="02040503050406030204" pitchFamily="18" charset="0"/>
                        </a:rPr>
                        <m:t>=</m:t>
                      </m:r>
                      <m:r>
                        <a:rPr lang="es-ES" i="1">
                          <a:latin typeface="Cambria Math" panose="02040503050406030204" pitchFamily="18" charset="0"/>
                        </a:rPr>
                        <m:t>𝑈</m:t>
                      </m:r>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𝑡𝑟𝑠</m:t>
                          </m:r>
                        </m:sub>
                      </m:sSub>
                      <m:r>
                        <a:rPr lang="es-ES" i="0">
                          <a:latin typeface="Cambria Math" panose="02040503050406030204" pitchFamily="18" charset="0"/>
                        </a:rPr>
                        <m:t>∗∆</m:t>
                      </m:r>
                      <m:r>
                        <a:rPr lang="es-ES" i="1">
                          <a:latin typeface="Cambria Math" panose="02040503050406030204" pitchFamily="18" charset="0"/>
                        </a:rPr>
                        <m:t>𝑇𝑀𝐿</m:t>
                      </m:r>
                      <m:r>
                        <a:rPr lang="es-ES" i="0">
                          <a:latin typeface="Cambria Math" panose="02040503050406030204" pitchFamily="18" charset="0"/>
                        </a:rPr>
                        <m:t> </m:t>
                      </m:r>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3235576" y="1763981"/>
                <a:ext cx="2350452" cy="369332"/>
              </a:xfrm>
              <a:prstGeom prst="rect">
                <a:avLst/>
              </a:prstGeom>
              <a:blipFill rotWithShape="0">
                <a:blip r:embed="rId3"/>
                <a:stretch>
                  <a:fillRect b="-9836"/>
                </a:stretch>
              </a:blipFill>
            </p:spPr>
            <p:txBody>
              <a:bodyPr/>
              <a:lstStyle/>
              <a:p>
                <a:r>
                  <a:rPr lang="es-ES">
                    <a:noFill/>
                  </a:rPr>
                  <a:t> </a:t>
                </a:r>
              </a:p>
            </p:txBody>
          </p:sp>
        </mc:Fallback>
      </mc:AlternateContent>
      <p:pic>
        <p:nvPicPr>
          <p:cNvPr id="7" name="Imagen 6"/>
          <p:cNvPicPr>
            <a:picLocks noChangeAspect="1"/>
          </p:cNvPicPr>
          <p:nvPr/>
        </p:nvPicPr>
        <p:blipFill>
          <a:blip r:embed="rId4"/>
          <a:stretch>
            <a:fillRect/>
          </a:stretch>
        </p:blipFill>
        <p:spPr>
          <a:xfrm>
            <a:off x="683568" y="2412438"/>
            <a:ext cx="2428875" cy="257175"/>
          </a:xfrm>
          <a:prstGeom prst="rect">
            <a:avLst/>
          </a:prstGeom>
        </p:spPr>
      </p:pic>
      <p:pic>
        <p:nvPicPr>
          <p:cNvPr id="14" name="Imagen 13"/>
          <p:cNvPicPr>
            <a:picLocks noChangeAspect="1"/>
          </p:cNvPicPr>
          <p:nvPr/>
        </p:nvPicPr>
        <p:blipFill>
          <a:blip r:embed="rId5"/>
          <a:stretch>
            <a:fillRect/>
          </a:stretch>
        </p:blipFill>
        <p:spPr>
          <a:xfrm>
            <a:off x="717250" y="2757467"/>
            <a:ext cx="2247900" cy="266700"/>
          </a:xfrm>
          <a:prstGeom prst="rect">
            <a:avLst/>
          </a:prstGeom>
        </p:spPr>
      </p:pic>
      <p:sp>
        <p:nvSpPr>
          <p:cNvPr id="16" name="Rectángulo 15"/>
          <p:cNvSpPr/>
          <p:nvPr/>
        </p:nvSpPr>
        <p:spPr>
          <a:xfrm>
            <a:off x="621662" y="3305419"/>
            <a:ext cx="7578279" cy="584775"/>
          </a:xfrm>
          <a:prstGeom prst="rect">
            <a:avLst/>
          </a:prstGeom>
        </p:spPr>
        <p:txBody>
          <a:bodyPr wrap="square">
            <a:spAutoFit/>
          </a:bodyPr>
          <a:lstStyle/>
          <a:p>
            <a:r>
              <a:rPr lang="es-EC" sz="1600" b="1" dirty="0">
                <a:latin typeface="Arial" panose="020B0604020202020204" pitchFamily="34" charset="0"/>
                <a:cs typeface="Arial" panose="020B0604020202020204" pitchFamily="34" charset="0"/>
              </a:rPr>
              <a:t>Calor ganado , calor cedido y </a:t>
            </a:r>
            <a:r>
              <a:rPr lang="es-EC"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flujos </a:t>
            </a:r>
            <a:r>
              <a:rPr lang="es-EC"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másicos </a:t>
            </a:r>
            <a:r>
              <a:rPr lang="es-EC" sz="1600" b="1" dirty="0" smtClean="0">
                <a:latin typeface="Arial" panose="020B0604020202020204" pitchFamily="34" charset="0"/>
                <a:cs typeface="Arial" panose="020B0604020202020204" pitchFamily="34" charset="0"/>
              </a:rPr>
              <a:t>de </a:t>
            </a:r>
            <a:r>
              <a:rPr lang="es-EC" sz="1600" b="1" dirty="0">
                <a:latin typeface="Arial" panose="020B0604020202020204" pitchFamily="34" charset="0"/>
                <a:cs typeface="Arial" panose="020B0604020202020204" pitchFamily="34" charset="0"/>
              </a:rPr>
              <a:t>datos promedios </a:t>
            </a:r>
            <a:r>
              <a:rPr lang="es-EC" sz="1600" b="1" dirty="0" smtClean="0">
                <a:latin typeface="Arial" panose="020B0604020202020204" pitchFamily="34" charset="0"/>
                <a:cs typeface="Arial" panose="020B0604020202020204" pitchFamily="34" charset="0"/>
              </a:rPr>
              <a:t>de</a:t>
            </a:r>
            <a:r>
              <a:rPr lang="es-ES" sz="1600" dirty="0" smtClean="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cada ensayo:</a:t>
            </a:r>
            <a:endParaRPr lang="es-ES" sz="1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6"/>
          <a:stretch>
            <a:fillRect/>
          </a:stretch>
        </p:blipFill>
        <p:spPr>
          <a:xfrm>
            <a:off x="1799962" y="3961294"/>
            <a:ext cx="5619750" cy="1276350"/>
          </a:xfrm>
          <a:prstGeom prst="rect">
            <a:avLst/>
          </a:prstGeom>
        </p:spPr>
      </p:pic>
      <p:pic>
        <p:nvPicPr>
          <p:cNvPr id="12" name="Imagen 11"/>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23526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69</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graphicFrame>
        <p:nvGraphicFramePr>
          <p:cNvPr id="15" name="Gráfico 14"/>
          <p:cNvGraphicFramePr/>
          <p:nvPr>
            <p:extLst>
              <p:ext uri="{D42A27DB-BD31-4B8C-83A1-F6EECF244321}">
                <p14:modId xmlns:p14="http://schemas.microsoft.com/office/powerpoint/2010/main" val="3086069465"/>
              </p:ext>
            </p:extLst>
          </p:nvPr>
        </p:nvGraphicFramePr>
        <p:xfrm>
          <a:off x="2483768" y="1484784"/>
          <a:ext cx="4867275" cy="21145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259632" y="3871329"/>
            <a:ext cx="7128792" cy="1338828"/>
          </a:xfrm>
          <a:prstGeom prst="rect">
            <a:avLst/>
          </a:prstGeom>
        </p:spPr>
        <p:txBody>
          <a:bodyPr wrap="square">
            <a:spAutoFit/>
          </a:bodyPr>
          <a:lstStyle/>
          <a:p>
            <a:pPr indent="252095" algn="just">
              <a:lnSpc>
                <a:spcPct val="150000"/>
              </a:lnSpc>
              <a:spcBef>
                <a:spcPts val="200"/>
              </a:spcBef>
              <a:spcAft>
                <a:spcPts val="0"/>
              </a:spcAft>
              <a:tabLst>
                <a:tab pos="762000" algn="l"/>
              </a:tabLst>
            </a:pPr>
            <a:r>
              <a:rPr lang="es-EC" dirty="0">
                <a:latin typeface="Arial" panose="020B0604020202020204" pitchFamily="34" charset="0"/>
                <a:ea typeface="Times New Roman" panose="02020603050405020304" pitchFamily="18" charset="0"/>
                <a:cs typeface="Times New Roman" panose="02020603050405020304" pitchFamily="18" charset="0"/>
              </a:rPr>
              <a:t>Se </a:t>
            </a:r>
            <a:r>
              <a:rPr lang="es-EC" dirty="0" smtClean="0">
                <a:latin typeface="Arial" panose="020B0604020202020204" pitchFamily="34" charset="0"/>
                <a:ea typeface="Times New Roman" panose="02020603050405020304" pitchFamily="18" charset="0"/>
                <a:cs typeface="Times New Roman" panose="02020603050405020304" pitchFamily="18" charset="0"/>
              </a:rPr>
              <a:t>observa en </a:t>
            </a:r>
            <a:r>
              <a:rPr lang="es-EC" dirty="0">
                <a:latin typeface="Arial" panose="020B0604020202020204" pitchFamily="34" charset="0"/>
                <a:ea typeface="Times New Roman" panose="02020603050405020304" pitchFamily="18" charset="0"/>
                <a:cs typeface="Times New Roman" panose="02020603050405020304" pitchFamily="18" charset="0"/>
              </a:rPr>
              <a:t>la figura que el flujo másico del </a:t>
            </a:r>
            <a:r>
              <a:rPr lang="es-EC" dirty="0" smtClean="0">
                <a:latin typeface="Arial" panose="020B0604020202020204" pitchFamily="34" charset="0"/>
                <a:ea typeface="Times New Roman" panose="02020603050405020304" pitchFamily="18" charset="0"/>
                <a:cs typeface="Times New Roman" panose="02020603050405020304" pitchFamily="18" charset="0"/>
              </a:rPr>
              <a:t>aire  </a:t>
            </a:r>
            <a:r>
              <a:rPr lang="es-EC"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ṁa</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latin typeface="Arial" panose="020B0604020202020204" pitchFamily="34" charset="0"/>
                <a:ea typeface="Times New Roman" panose="02020603050405020304" pitchFamily="18" charset="0"/>
                <a:cs typeface="Times New Roman" panose="02020603050405020304" pitchFamily="18" charset="0"/>
              </a:rPr>
              <a:t>es directamente proporcional al calor </a:t>
            </a:r>
            <a:r>
              <a:rPr lang="es-EC" dirty="0" smtClean="0">
                <a:latin typeface="Arial" panose="020B0604020202020204" pitchFamily="34" charset="0"/>
                <a:ea typeface="Times New Roman" panose="02020603050405020304" pitchFamily="18" charset="0"/>
                <a:cs typeface="Times New Roman" panose="02020603050405020304" pitchFamily="18" charset="0"/>
              </a:rPr>
              <a:t>cedido </a:t>
            </a:r>
            <a:r>
              <a:rPr lang="es-EC" dirty="0">
                <a:latin typeface="Arial" panose="020B0604020202020204" pitchFamily="34" charset="0"/>
                <a:ea typeface="Times New Roman" panose="02020603050405020304" pitchFamily="18" charset="0"/>
                <a:cs typeface="Times New Roman" panose="02020603050405020304" pitchFamily="18" charset="0"/>
              </a:rPr>
              <a:t>; siendo el valor promedio de </a:t>
            </a:r>
            <a:r>
              <a:rPr lang="es-EC"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ṁa</a:t>
            </a:r>
            <a:r>
              <a:rPr lang="es-EC" dirty="0" smtClean="0">
                <a:latin typeface="Arial" panose="020B0604020202020204" pitchFamily="34" charset="0"/>
                <a:ea typeface="Times New Roman" panose="02020603050405020304" pitchFamily="18" charset="0"/>
                <a:cs typeface="Times New Roman" panose="02020603050405020304" pitchFamily="18" charset="0"/>
              </a:rPr>
              <a:t> </a:t>
            </a:r>
            <a:r>
              <a:rPr lang="es-EC" dirty="0">
                <a:latin typeface="Arial" panose="020B0604020202020204" pitchFamily="34" charset="0"/>
                <a:ea typeface="Times New Roman" panose="02020603050405020304" pitchFamily="18" charset="0"/>
                <a:cs typeface="Times New Roman" panose="02020603050405020304" pitchFamily="18" charset="0"/>
              </a:rPr>
              <a:t>= </a:t>
            </a:r>
            <a:r>
              <a:rPr lang="es-EC" dirty="0" smtClean="0">
                <a:latin typeface="Arial" panose="020B0604020202020204" pitchFamily="34" charset="0"/>
                <a:ea typeface="Times New Roman" panose="02020603050405020304" pitchFamily="18" charset="0"/>
                <a:cs typeface="Times New Roman" panose="02020603050405020304" pitchFamily="18" charset="0"/>
              </a:rPr>
              <a:t>0.717 </a:t>
            </a:r>
            <a:r>
              <a:rPr lang="es-EC" dirty="0">
                <a:latin typeface="Arial" panose="020B0604020202020204" pitchFamily="34" charset="0"/>
                <a:ea typeface="Times New Roman" panose="02020603050405020304" pitchFamily="18" charset="0"/>
                <a:cs typeface="Times New Roman" panose="02020603050405020304" pitchFamily="18" charset="0"/>
              </a:rPr>
              <a:t>[kg/s] con un </a:t>
            </a:r>
            <a:r>
              <a:rPr lang="es-EC"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Qcedido</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latin typeface="Arial" panose="020B0604020202020204" pitchFamily="34" charset="0"/>
                <a:ea typeface="Times New Roman" panose="02020603050405020304" pitchFamily="18" charset="0"/>
                <a:cs typeface="Times New Roman" panose="02020603050405020304" pitchFamily="18" charset="0"/>
              </a:rPr>
              <a:t>promedio  de </a:t>
            </a:r>
            <a:r>
              <a:rPr lang="es-EC" dirty="0" smtClean="0">
                <a:latin typeface="Arial" panose="020B0604020202020204" pitchFamily="34" charset="0"/>
                <a:ea typeface="Times New Roman" panose="02020603050405020304" pitchFamily="18" charset="0"/>
                <a:cs typeface="Times New Roman" panose="02020603050405020304" pitchFamily="18" charset="0"/>
              </a:rPr>
              <a:t>7056 </a:t>
            </a:r>
            <a:r>
              <a:rPr lang="es-EC" dirty="0">
                <a:latin typeface="Arial" panose="020B0604020202020204" pitchFamily="34" charset="0"/>
                <a:ea typeface="Times New Roman" panose="02020603050405020304" pitchFamily="18" charset="0"/>
                <a:cs typeface="Times New Roman" panose="02020603050405020304" pitchFamily="18" charset="0"/>
              </a:rPr>
              <a:t>[W].</a:t>
            </a:r>
            <a:endParaRPr lang="es-ES" sz="1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54347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a:t>
            </a:fld>
            <a:endParaRPr lang="es-ES" dirty="0">
              <a:solidFill>
                <a:srgbClr val="FF0000"/>
              </a:solidFill>
            </a:endParaRPr>
          </a:p>
        </p:txBody>
      </p:sp>
      <p:sp>
        <p:nvSpPr>
          <p:cNvPr id="8" name="7 Rectángulo"/>
          <p:cNvSpPr/>
          <p:nvPr/>
        </p:nvSpPr>
        <p:spPr>
          <a:xfrm>
            <a:off x="3080353" y="764704"/>
            <a:ext cx="3263137"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Zona de Confort</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mc:AlternateContent xmlns:mc="http://schemas.openxmlformats.org/markup-compatibility/2006" xmlns:a14="http://schemas.microsoft.com/office/drawing/2010/main">
        <mc:Choice Requires="a14">
          <p:sp>
            <p:nvSpPr>
              <p:cNvPr id="7" name="Rectángulo 6"/>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3"/>
                <a:stretch>
                  <a:fillRect t="-3093" b="-11340"/>
                </a:stretch>
              </a:blipFill>
            </p:spPr>
            <p:txBody>
              <a:bodyPr/>
              <a:lstStyle/>
              <a:p>
                <a:r>
                  <a:rPr lang="es-ES">
                    <a:noFill/>
                  </a:rPr>
                  <a:t> </a:t>
                </a:r>
              </a:p>
            </p:txBody>
          </p:sp>
        </mc:Fallback>
      </mc:AlternateContent>
      <p:pic>
        <p:nvPicPr>
          <p:cNvPr id="2" name="Imagen 1"/>
          <p:cNvPicPr>
            <a:picLocks noChangeAspect="1"/>
          </p:cNvPicPr>
          <p:nvPr/>
        </p:nvPicPr>
        <p:blipFill>
          <a:blip r:embed="rId4"/>
          <a:stretch>
            <a:fillRect/>
          </a:stretch>
        </p:blipFill>
        <p:spPr>
          <a:xfrm>
            <a:off x="4572000" y="1421917"/>
            <a:ext cx="4495800" cy="4286250"/>
          </a:xfrm>
          <a:prstGeom prst="rect">
            <a:avLst/>
          </a:prstGeom>
        </p:spPr>
      </p:pic>
      <p:sp>
        <p:nvSpPr>
          <p:cNvPr id="4" name="Rectángulo 3"/>
          <p:cNvSpPr/>
          <p:nvPr/>
        </p:nvSpPr>
        <p:spPr>
          <a:xfrm>
            <a:off x="262353" y="2314032"/>
            <a:ext cx="446449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252095" algn="just">
              <a:lnSpc>
                <a:spcPct val="150000"/>
              </a:lnSpc>
              <a:spcBef>
                <a:spcPts val="200"/>
              </a:spcBef>
              <a:spcAft>
                <a:spcPts val="0"/>
              </a:spcAft>
            </a:pPr>
            <a:r>
              <a:rPr lang="es-ES" sz="1600" dirty="0" smtClean="0">
                <a:latin typeface="Arial" panose="020B0604020202020204" pitchFamily="34" charset="0"/>
                <a:ea typeface="Times New Roman" panose="02020603050405020304" pitchFamily="18" charset="0"/>
                <a:cs typeface="Times New Roman" panose="02020603050405020304" pitchFamily="18" charset="0"/>
              </a:rPr>
              <a:t>- Según </a:t>
            </a:r>
            <a:r>
              <a:rPr lang="es-ES" sz="1600" dirty="0">
                <a:latin typeface="Arial" panose="020B0604020202020204" pitchFamily="34" charset="0"/>
                <a:ea typeface="Times New Roman" panose="02020603050405020304" pitchFamily="18" charset="0"/>
                <a:cs typeface="Times New Roman" panose="02020603050405020304" pitchFamily="18" charset="0"/>
              </a:rPr>
              <a:t>ASHRAE </a:t>
            </a:r>
            <a:r>
              <a:rPr lang="es-ES" sz="1600" dirty="0" smtClean="0">
                <a:latin typeface="Arial" panose="020B0604020202020204" pitchFamily="34" charset="0"/>
                <a:ea typeface="Times New Roman" panose="02020603050405020304" pitchFamily="18" charset="0"/>
                <a:cs typeface="Times New Roman" panose="02020603050405020304" pitchFamily="18" charset="0"/>
              </a:rPr>
              <a:t>para brindar confort </a:t>
            </a:r>
            <a:r>
              <a:rPr lang="es-ES" sz="1600" dirty="0">
                <a:latin typeface="Arial" panose="020B0604020202020204" pitchFamily="34" charset="0"/>
                <a:ea typeface="Times New Roman" panose="02020603050405020304" pitchFamily="18" charset="0"/>
                <a:cs typeface="Times New Roman" panose="02020603050405020304" pitchFamily="18" charset="0"/>
              </a:rPr>
              <a:t>térmico </a:t>
            </a:r>
            <a:r>
              <a:rPr lang="es-ES" sz="1600" dirty="0" smtClean="0">
                <a:latin typeface="Arial" panose="020B0604020202020204" pitchFamily="34" charset="0"/>
                <a:ea typeface="Times New Roman" panose="02020603050405020304" pitchFamily="18" charset="0"/>
                <a:cs typeface="Times New Roman" panose="02020603050405020304" pitchFamily="18" charset="0"/>
              </a:rPr>
              <a:t>en el interior de viviendas recomienda temperaturas </a:t>
            </a:r>
            <a:r>
              <a:rPr lang="es-ES" sz="1600" dirty="0">
                <a:latin typeface="Arial" panose="020B0604020202020204" pitchFamily="34" charset="0"/>
                <a:ea typeface="Times New Roman" panose="02020603050405020304" pitchFamily="18" charset="0"/>
                <a:cs typeface="Times New Roman" panose="02020603050405020304" pitchFamily="18" charset="0"/>
              </a:rPr>
              <a:t>entre 20 y 23,3 </a:t>
            </a:r>
            <a:r>
              <a:rPr lang="es-ES" sz="1600" dirty="0" err="1">
                <a:latin typeface="Arial" panose="020B0604020202020204" pitchFamily="34" charset="0"/>
                <a:ea typeface="Times New Roman" panose="02020603050405020304" pitchFamily="18" charset="0"/>
                <a:cs typeface="Times New Roman" panose="02020603050405020304" pitchFamily="18" charset="0"/>
              </a:rPr>
              <a:t>ºC</a:t>
            </a:r>
            <a:r>
              <a:rPr lang="es-ES" sz="1600" dirty="0">
                <a:latin typeface="Arial" panose="020B0604020202020204" pitchFamily="34" charset="0"/>
                <a:ea typeface="Times New Roman" panose="02020603050405020304" pitchFamily="18" charset="0"/>
                <a:cs typeface="Times New Roman" panose="02020603050405020304" pitchFamily="18" charset="0"/>
              </a:rPr>
              <a:t> con humedad relativa entre 30 y 70 %.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6006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70</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990337" y="4077072"/>
            <a:ext cx="7239000" cy="1338828"/>
          </a:xfrm>
          <a:prstGeom prst="rect">
            <a:avLst/>
          </a:prstGeom>
        </p:spPr>
        <p:txBody>
          <a:bodyPr wrap="square">
            <a:spAutoFit/>
          </a:bodyPr>
          <a:lstStyle/>
          <a:p>
            <a:pPr indent="252095" algn="just">
              <a:lnSpc>
                <a:spcPct val="150000"/>
              </a:lnSpc>
              <a:spcBef>
                <a:spcPts val="200"/>
              </a:spcBef>
              <a:spcAft>
                <a:spcPts val="0"/>
              </a:spcAft>
              <a:tabLst>
                <a:tab pos="762000" algn="l"/>
              </a:tabLst>
            </a:pPr>
            <a:r>
              <a:rPr lang="es-EC" dirty="0">
                <a:latin typeface="Arial" panose="020B0604020202020204" pitchFamily="34" charset="0"/>
                <a:ea typeface="Times New Roman" panose="02020603050405020304" pitchFamily="18" charset="0"/>
                <a:cs typeface="Times New Roman" panose="02020603050405020304" pitchFamily="18" charset="0"/>
              </a:rPr>
              <a:t>Se observa que en la figura </a:t>
            </a:r>
            <a:r>
              <a:rPr lang="es-EC" dirty="0" smtClean="0">
                <a:latin typeface="Arial" panose="020B0604020202020204" pitchFamily="34" charset="0"/>
                <a:ea typeface="Times New Roman" panose="02020603050405020304" pitchFamily="18" charset="0"/>
                <a:cs typeface="Times New Roman" panose="02020603050405020304" pitchFamily="18" charset="0"/>
              </a:rPr>
              <a:t>que el </a:t>
            </a:r>
            <a:r>
              <a:rPr lang="es-EC" dirty="0">
                <a:latin typeface="Arial" panose="020B0604020202020204" pitchFamily="34" charset="0"/>
                <a:ea typeface="Times New Roman" panose="02020603050405020304" pitchFamily="18" charset="0"/>
                <a:cs typeface="Times New Roman" panose="02020603050405020304" pitchFamily="18" charset="0"/>
              </a:rPr>
              <a:t>flujo másico del </a:t>
            </a:r>
            <a:r>
              <a:rPr lang="es-EC" dirty="0" smtClean="0">
                <a:latin typeface="Arial" panose="020B0604020202020204" pitchFamily="34" charset="0"/>
                <a:ea typeface="Times New Roman" panose="02020603050405020304" pitchFamily="18" charset="0"/>
                <a:cs typeface="Times New Roman" panose="02020603050405020304" pitchFamily="18" charset="0"/>
              </a:rPr>
              <a:t>agua  </a:t>
            </a:r>
            <a:r>
              <a:rPr lang="es-EC"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ṁw</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latin typeface="Arial" panose="020B0604020202020204" pitchFamily="34" charset="0"/>
                <a:ea typeface="Times New Roman" panose="02020603050405020304" pitchFamily="18" charset="0"/>
                <a:cs typeface="Times New Roman" panose="02020603050405020304" pitchFamily="18" charset="0"/>
              </a:rPr>
              <a:t>es directamente proporcional al calor </a:t>
            </a:r>
            <a:r>
              <a:rPr lang="es-EC" dirty="0" smtClean="0">
                <a:latin typeface="Arial" panose="020B0604020202020204" pitchFamily="34" charset="0"/>
                <a:ea typeface="Times New Roman" panose="02020603050405020304" pitchFamily="18" charset="0"/>
                <a:cs typeface="Times New Roman" panose="02020603050405020304" pitchFamily="18" charset="0"/>
              </a:rPr>
              <a:t>ganado ; siendo </a:t>
            </a:r>
            <a:r>
              <a:rPr lang="es-EC" dirty="0">
                <a:latin typeface="Arial" panose="020B0604020202020204" pitchFamily="34" charset="0"/>
                <a:ea typeface="Times New Roman" panose="02020603050405020304" pitchFamily="18" charset="0"/>
                <a:cs typeface="Times New Roman" panose="02020603050405020304" pitchFamily="18" charset="0"/>
              </a:rPr>
              <a:t>el valor </a:t>
            </a:r>
            <a:r>
              <a:rPr lang="es-EC" dirty="0" smtClean="0">
                <a:latin typeface="Arial" panose="020B0604020202020204" pitchFamily="34" charset="0"/>
                <a:ea typeface="Times New Roman" panose="02020603050405020304" pitchFamily="18" charset="0"/>
                <a:cs typeface="Times New Roman" panose="02020603050405020304" pitchFamily="18" charset="0"/>
              </a:rPr>
              <a:t>promedio </a:t>
            </a:r>
            <a:r>
              <a:rPr lang="es-EC" dirty="0">
                <a:latin typeface="Arial" panose="020B0604020202020204" pitchFamily="34" charset="0"/>
                <a:ea typeface="Times New Roman" panose="02020603050405020304" pitchFamily="18" charset="0"/>
                <a:cs typeface="Times New Roman" panose="02020603050405020304" pitchFamily="18" charset="0"/>
              </a:rPr>
              <a:t>de </a:t>
            </a:r>
            <a:r>
              <a:rPr lang="es-EC"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ṁw</a:t>
            </a:r>
            <a:r>
              <a:rPr lang="es-EC" dirty="0" smtClean="0">
                <a:latin typeface="Arial" panose="020B0604020202020204" pitchFamily="34" charset="0"/>
                <a:ea typeface="Times New Roman" panose="02020603050405020304" pitchFamily="18" charset="0"/>
                <a:cs typeface="Times New Roman" panose="02020603050405020304" pitchFamily="18" charset="0"/>
              </a:rPr>
              <a:t> </a:t>
            </a:r>
            <a:r>
              <a:rPr lang="es-EC" dirty="0">
                <a:latin typeface="Arial" panose="020B0604020202020204" pitchFamily="34" charset="0"/>
                <a:ea typeface="Times New Roman" panose="02020603050405020304" pitchFamily="18" charset="0"/>
                <a:cs typeface="Times New Roman" panose="02020603050405020304" pitchFamily="18" charset="0"/>
              </a:rPr>
              <a:t>= </a:t>
            </a:r>
            <a:r>
              <a:rPr lang="es-EC" dirty="0" smtClean="0">
                <a:latin typeface="Arial" panose="020B0604020202020204" pitchFamily="34" charset="0"/>
                <a:ea typeface="Times New Roman" panose="02020603050405020304" pitchFamily="18" charset="0"/>
                <a:cs typeface="Times New Roman" panose="02020603050405020304" pitchFamily="18" charset="0"/>
              </a:rPr>
              <a:t>0.0833 </a:t>
            </a:r>
            <a:r>
              <a:rPr lang="es-EC" dirty="0">
                <a:latin typeface="Arial" panose="020B0604020202020204" pitchFamily="34" charset="0"/>
                <a:ea typeface="Times New Roman" panose="02020603050405020304" pitchFamily="18" charset="0"/>
                <a:cs typeface="Times New Roman" panose="02020603050405020304" pitchFamily="18" charset="0"/>
              </a:rPr>
              <a:t>[kg/s] con un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Qganado</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smtClean="0">
                <a:latin typeface="Arial" panose="020B0604020202020204" pitchFamily="34" charset="0"/>
                <a:ea typeface="Times New Roman" panose="02020603050405020304" pitchFamily="18" charset="0"/>
                <a:cs typeface="Times New Roman" panose="02020603050405020304" pitchFamily="18" charset="0"/>
              </a:rPr>
              <a:t>promedio  </a:t>
            </a:r>
            <a:r>
              <a:rPr lang="es-EC" dirty="0">
                <a:latin typeface="Arial" panose="020B0604020202020204" pitchFamily="34" charset="0"/>
                <a:ea typeface="Times New Roman" panose="02020603050405020304" pitchFamily="18" charset="0"/>
                <a:cs typeface="Times New Roman" panose="02020603050405020304" pitchFamily="18" charset="0"/>
              </a:rPr>
              <a:t>de </a:t>
            </a:r>
            <a:r>
              <a:rPr lang="es-EC" dirty="0" smtClean="0">
                <a:latin typeface="Arial" panose="020B0604020202020204" pitchFamily="34" charset="0"/>
                <a:ea typeface="Times New Roman" panose="02020603050405020304" pitchFamily="18" charset="0"/>
                <a:cs typeface="Times New Roman" panose="02020603050405020304" pitchFamily="18" charset="0"/>
              </a:rPr>
              <a:t>7349.7 </a:t>
            </a:r>
            <a:r>
              <a:rPr lang="es-EC" dirty="0">
                <a:latin typeface="Arial" panose="020B0604020202020204" pitchFamily="34" charset="0"/>
                <a:ea typeface="Times New Roman" panose="02020603050405020304" pitchFamily="18" charset="0"/>
                <a:cs typeface="Times New Roman" panose="02020603050405020304" pitchFamily="18" charset="0"/>
              </a:rPr>
              <a:t>[W].</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252766351"/>
              </p:ext>
            </p:extLst>
          </p:nvPr>
        </p:nvGraphicFramePr>
        <p:xfrm>
          <a:off x="2339752" y="1577503"/>
          <a:ext cx="4791075" cy="242125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468579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71</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4" name="Rectángulo 3"/>
          <p:cNvSpPr/>
          <p:nvPr/>
        </p:nvSpPr>
        <p:spPr>
          <a:xfrm>
            <a:off x="527672" y="1265305"/>
            <a:ext cx="8436815" cy="369332"/>
          </a:xfrm>
          <a:prstGeom prst="rect">
            <a:avLst/>
          </a:prstGeom>
        </p:spPr>
        <p:txBody>
          <a:bodyPr wrap="square">
            <a:spAutoFit/>
          </a:bodyPr>
          <a:lstStyle/>
          <a:p>
            <a:r>
              <a:rPr lang="es-EC" b="1" dirty="0">
                <a:latin typeface="Calibri" panose="020F0502020204030204" pitchFamily="34" charset="0"/>
                <a:ea typeface="Times New Roman" panose="02020603050405020304" pitchFamily="18" charset="0"/>
                <a:cs typeface="Arial" panose="020B0604020202020204" pitchFamily="34" charset="0"/>
              </a:rPr>
              <a:t>Determinación del error porcentual teórico y experimental del calor.</a:t>
            </a:r>
            <a:endParaRPr lang="es-ES" b="1" dirty="0"/>
          </a:p>
        </p:txBody>
      </p:sp>
      <p:pic>
        <p:nvPicPr>
          <p:cNvPr id="6" name="Imagen 5"/>
          <p:cNvPicPr>
            <a:picLocks noChangeAspect="1"/>
          </p:cNvPicPr>
          <p:nvPr/>
        </p:nvPicPr>
        <p:blipFill>
          <a:blip r:embed="rId3"/>
          <a:stretch>
            <a:fillRect/>
          </a:stretch>
        </p:blipFill>
        <p:spPr>
          <a:xfrm>
            <a:off x="2813673" y="1841041"/>
            <a:ext cx="2924175" cy="390525"/>
          </a:xfrm>
          <a:prstGeom prst="rect">
            <a:avLst/>
          </a:prstGeom>
        </p:spPr>
      </p:pic>
      <p:pic>
        <p:nvPicPr>
          <p:cNvPr id="17" name="Imagen 16"/>
          <p:cNvPicPr>
            <a:picLocks noChangeAspect="1"/>
          </p:cNvPicPr>
          <p:nvPr/>
        </p:nvPicPr>
        <p:blipFill>
          <a:blip r:embed="rId4"/>
          <a:stretch>
            <a:fillRect/>
          </a:stretch>
        </p:blipFill>
        <p:spPr>
          <a:xfrm>
            <a:off x="2814757" y="2511166"/>
            <a:ext cx="3076575" cy="2371725"/>
          </a:xfrm>
          <a:prstGeom prst="rect">
            <a:avLst/>
          </a:prstGeom>
        </p:spPr>
      </p:pic>
      <p:sp>
        <p:nvSpPr>
          <p:cNvPr id="18" name="Rectángulo 17"/>
          <p:cNvSpPr/>
          <p:nvPr/>
        </p:nvSpPr>
        <p:spPr>
          <a:xfrm>
            <a:off x="305310" y="4897220"/>
            <a:ext cx="8364808" cy="1338828"/>
          </a:xfrm>
          <a:prstGeom prst="rect">
            <a:avLst/>
          </a:prstGeom>
        </p:spPr>
        <p:txBody>
          <a:bodyPr wrap="square">
            <a:spAutoFit/>
          </a:bodyPr>
          <a:lstStyle/>
          <a:p>
            <a:pPr indent="252095"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En la </a:t>
            </a:r>
            <a:r>
              <a:rPr lang="es-EC" dirty="0" smtClean="0">
                <a:latin typeface="Arial" panose="020B0604020202020204" pitchFamily="34" charset="0"/>
                <a:ea typeface="Times New Roman" panose="02020603050405020304" pitchFamily="18" charset="0"/>
                <a:cs typeface="Times New Roman" panose="02020603050405020304" pitchFamily="18" charset="0"/>
              </a:rPr>
              <a:t>tabla se </a:t>
            </a:r>
            <a:r>
              <a:rPr lang="es-EC" dirty="0">
                <a:latin typeface="Arial" panose="020B0604020202020204" pitchFamily="34" charset="0"/>
                <a:ea typeface="Times New Roman" panose="02020603050405020304" pitchFamily="18" charset="0"/>
                <a:cs typeface="Times New Roman" panose="02020603050405020304" pitchFamily="18" charset="0"/>
              </a:rPr>
              <a:t>determinó el valor del error porcentual obtenido entre el calor teórico y el calor experimental obteniendo como resultado un error promedio de 1.5%.</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68622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72</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4" name="Rectángulo 3"/>
          <p:cNvSpPr/>
          <p:nvPr/>
        </p:nvSpPr>
        <p:spPr>
          <a:xfrm>
            <a:off x="527672" y="1265305"/>
            <a:ext cx="8436815" cy="369332"/>
          </a:xfrm>
          <a:prstGeom prst="rect">
            <a:avLst/>
          </a:prstGeom>
        </p:spPr>
        <p:txBody>
          <a:bodyPr wrap="square">
            <a:spAutoFit/>
          </a:bodyPr>
          <a:lstStyle/>
          <a:p>
            <a:r>
              <a:rPr lang="es-EC" b="1" i="1" dirty="0"/>
              <a:t>Determinación de la caída de presión:</a:t>
            </a:r>
            <a:endParaRPr lang="es-ES" i="1" dirty="0"/>
          </a:p>
        </p:txBody>
      </p:sp>
      <p:sp>
        <p:nvSpPr>
          <p:cNvPr id="2" name="Rectángulo 1"/>
          <p:cNvSpPr/>
          <p:nvPr/>
        </p:nvSpPr>
        <p:spPr>
          <a:xfrm>
            <a:off x="174078" y="1665967"/>
            <a:ext cx="8358361" cy="507831"/>
          </a:xfrm>
          <a:prstGeom prst="rect">
            <a:avLst/>
          </a:prstGeom>
        </p:spPr>
        <p:txBody>
          <a:bodyPr wrap="square">
            <a:spAutoFit/>
          </a:bodyPr>
          <a:lstStyle/>
          <a:p>
            <a:pPr marL="342900" lvl="0" indent="-342900">
              <a:lnSpc>
                <a:spcPct val="150000"/>
              </a:lnSpc>
              <a:spcBef>
                <a:spcPts val="200"/>
              </a:spcBef>
              <a:buFont typeface="Arial" panose="020B0604020202020204" pitchFamily="34" charset="0"/>
              <a:buChar char="-"/>
            </a:pPr>
            <a:r>
              <a:rPr lang="es-EC" sz="1600" b="1" dirty="0">
                <a:latin typeface="Arial" panose="020B0604020202020204" pitchFamily="34" charset="0"/>
                <a:ea typeface="Times New Roman" panose="02020603050405020304" pitchFamily="18" charset="0"/>
                <a:cs typeface="Times New Roman" panose="02020603050405020304" pitchFamily="18" charset="0"/>
              </a:rPr>
              <a:t>Fluido caliente en el interior de los tubos del intercambiador de calor</a:t>
            </a:r>
            <a:r>
              <a:rPr lang="es-EC" b="1" dirty="0">
                <a:latin typeface="Arial" panose="020B0604020202020204" pitchFamily="34" charset="0"/>
                <a:ea typeface="Times New Roman" panose="02020603050405020304" pitchFamily="18" charset="0"/>
                <a:cs typeface="Times New Roman" panose="02020603050405020304" pitchFamily="18" charset="0"/>
              </a:rPr>
              <a:t>.</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395536" y="2335263"/>
            <a:ext cx="2009775" cy="1390650"/>
          </a:xfrm>
          <a:prstGeom prst="rect">
            <a:avLst/>
          </a:prstGeom>
        </p:spPr>
      </p:pic>
      <p:sp>
        <p:nvSpPr>
          <p:cNvPr id="7" name="Rectángulo 6"/>
          <p:cNvSpPr/>
          <p:nvPr/>
        </p:nvSpPr>
        <p:spPr>
          <a:xfrm>
            <a:off x="2813673" y="2358997"/>
            <a:ext cx="2565767" cy="369332"/>
          </a:xfrm>
          <a:prstGeom prst="rect">
            <a:avLst/>
          </a:prstGeom>
        </p:spPr>
        <p:txBody>
          <a:bodyPr wrap="none">
            <a:spAutoFit/>
          </a:bodyPr>
          <a:lstStyle/>
          <a:p>
            <a:r>
              <a:rPr lang="es-EC" dirty="0" err="1" smtClean="0">
                <a:latin typeface="Arial" panose="020B0604020202020204" pitchFamily="34" charset="0"/>
                <a:ea typeface="Times New Roman" panose="02020603050405020304" pitchFamily="18" charset="0"/>
              </a:rPr>
              <a:t>Ec</a:t>
            </a:r>
            <a:r>
              <a:rPr lang="es-EC" dirty="0" smtClean="0">
                <a:latin typeface="Arial" panose="020B0604020202020204" pitchFamily="34" charset="0"/>
                <a:ea typeface="Times New Roman" panose="02020603050405020304" pitchFamily="18" charset="0"/>
              </a:rPr>
              <a:t>. </a:t>
            </a:r>
            <a:r>
              <a:rPr lang="es-EC" dirty="0" err="1" smtClean="0">
                <a:latin typeface="Arial" panose="020B0604020202020204" pitchFamily="34" charset="0"/>
                <a:ea typeface="Times New Roman" panose="02020603050405020304" pitchFamily="18" charset="0"/>
              </a:rPr>
              <a:t>Darcy</a:t>
            </a:r>
            <a:r>
              <a:rPr lang="es-EC" dirty="0" smtClean="0">
                <a:latin typeface="Arial" panose="020B0604020202020204" pitchFamily="34" charset="0"/>
                <a:ea typeface="Times New Roman" panose="02020603050405020304" pitchFamily="18" charset="0"/>
              </a:rPr>
              <a:t> </a:t>
            </a:r>
            <a:r>
              <a:rPr lang="es-EC" dirty="0">
                <a:latin typeface="Arial" panose="020B0604020202020204" pitchFamily="34" charset="0"/>
                <a:ea typeface="Times New Roman" panose="02020603050405020304" pitchFamily="18" charset="0"/>
              </a:rPr>
              <a:t>– </a:t>
            </a:r>
            <a:r>
              <a:rPr lang="es-EC" dirty="0" err="1">
                <a:latin typeface="Arial" panose="020B0604020202020204" pitchFamily="34" charset="0"/>
                <a:ea typeface="Times New Roman" panose="02020603050405020304" pitchFamily="18" charset="0"/>
              </a:rPr>
              <a:t>Weishback</a:t>
            </a:r>
            <a:endParaRPr lang="es-ES" dirty="0"/>
          </a:p>
        </p:txBody>
      </p:sp>
      <p:sp>
        <p:nvSpPr>
          <p:cNvPr id="11" name="Rectángulo 10"/>
          <p:cNvSpPr/>
          <p:nvPr/>
        </p:nvSpPr>
        <p:spPr>
          <a:xfrm>
            <a:off x="2809506" y="2060132"/>
            <a:ext cx="2569934"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a:t>
            </a:r>
            <a:r>
              <a:rPr lang="es-ES" dirty="0" err="1">
                <a:latin typeface="Arial" panose="020B0604020202020204" pitchFamily="34" charset="0"/>
                <a:ea typeface="Times New Roman" panose="02020603050405020304" pitchFamily="18" charset="0"/>
              </a:rPr>
              <a:t>Pitss</a:t>
            </a:r>
            <a:r>
              <a:rPr lang="es-ES" dirty="0">
                <a:latin typeface="Arial" panose="020B0604020202020204" pitchFamily="34" charset="0"/>
                <a:ea typeface="Times New Roman" panose="02020603050405020304" pitchFamily="18" charset="0"/>
              </a:rPr>
              <a:t>, 1979, pág. 183)</a:t>
            </a:r>
            <a:endParaRPr lang="es-ES" dirty="0"/>
          </a:p>
        </p:txBody>
      </p:sp>
      <p:pic>
        <p:nvPicPr>
          <p:cNvPr id="12" name="Imagen 11"/>
          <p:cNvPicPr>
            <a:picLocks noChangeAspect="1"/>
          </p:cNvPicPr>
          <p:nvPr/>
        </p:nvPicPr>
        <p:blipFill>
          <a:blip r:embed="rId4"/>
          <a:stretch>
            <a:fillRect/>
          </a:stretch>
        </p:blipFill>
        <p:spPr>
          <a:xfrm>
            <a:off x="527672" y="3803310"/>
            <a:ext cx="1362075" cy="466725"/>
          </a:xfrm>
          <a:prstGeom prst="rect">
            <a:avLst/>
          </a:prstGeom>
        </p:spPr>
      </p:pic>
      <p:pic>
        <p:nvPicPr>
          <p:cNvPr id="13" name="Imagen 12"/>
          <p:cNvPicPr>
            <a:picLocks noChangeAspect="1"/>
          </p:cNvPicPr>
          <p:nvPr/>
        </p:nvPicPr>
        <p:blipFill>
          <a:blip r:embed="rId5"/>
          <a:stretch>
            <a:fillRect/>
          </a:stretch>
        </p:blipFill>
        <p:spPr>
          <a:xfrm>
            <a:off x="386010" y="4426170"/>
            <a:ext cx="2028825" cy="342900"/>
          </a:xfrm>
          <a:prstGeom prst="rect">
            <a:avLst/>
          </a:prstGeom>
        </p:spPr>
      </p:pic>
      <p:pic>
        <p:nvPicPr>
          <p:cNvPr id="14" name="Imagen 13"/>
          <p:cNvPicPr>
            <a:picLocks noChangeAspect="1"/>
          </p:cNvPicPr>
          <p:nvPr/>
        </p:nvPicPr>
        <p:blipFill>
          <a:blip r:embed="rId6"/>
          <a:stretch>
            <a:fillRect/>
          </a:stretch>
        </p:blipFill>
        <p:spPr>
          <a:xfrm>
            <a:off x="386010" y="4970292"/>
            <a:ext cx="1266825" cy="200025"/>
          </a:xfrm>
          <a:prstGeom prst="rect">
            <a:avLst/>
          </a:prstGeom>
        </p:spPr>
      </p:pic>
      <p:pic>
        <p:nvPicPr>
          <p:cNvPr id="15" name="Imagen 14"/>
          <p:cNvPicPr>
            <a:picLocks noChangeAspect="1"/>
          </p:cNvPicPr>
          <p:nvPr/>
        </p:nvPicPr>
        <p:blipFill>
          <a:blip r:embed="rId7"/>
          <a:stretch>
            <a:fillRect/>
          </a:stretch>
        </p:blipFill>
        <p:spPr>
          <a:xfrm>
            <a:off x="2860125" y="3428632"/>
            <a:ext cx="2533650" cy="1952625"/>
          </a:xfrm>
          <a:prstGeom prst="rect">
            <a:avLst/>
          </a:prstGeom>
        </p:spPr>
      </p:pic>
      <p:pic>
        <p:nvPicPr>
          <p:cNvPr id="16" name="Imagen 15"/>
          <p:cNvPicPr>
            <a:picLocks noChangeAspect="1"/>
          </p:cNvPicPr>
          <p:nvPr/>
        </p:nvPicPr>
        <p:blipFill>
          <a:blip r:embed="rId8"/>
          <a:stretch>
            <a:fillRect/>
          </a:stretch>
        </p:blipFill>
        <p:spPr>
          <a:xfrm>
            <a:off x="5761883" y="2262889"/>
            <a:ext cx="3162115" cy="3392409"/>
          </a:xfrm>
          <a:prstGeom prst="rect">
            <a:avLst/>
          </a:prstGeom>
        </p:spPr>
      </p:pic>
      <p:pic>
        <p:nvPicPr>
          <p:cNvPr id="17" name="Imagen 16"/>
          <p:cNvPicPr>
            <a:picLocks noChangeAspect="1"/>
          </p:cNvPicPr>
          <p:nvPr/>
        </p:nvPicPr>
        <p:blipFill rotWithShape="1">
          <a:blip r:embed="rId9"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73987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73</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6" name="Imagen 5"/>
          <p:cNvPicPr>
            <a:picLocks noChangeAspect="1"/>
          </p:cNvPicPr>
          <p:nvPr/>
        </p:nvPicPr>
        <p:blipFill>
          <a:blip r:embed="rId3"/>
          <a:stretch>
            <a:fillRect/>
          </a:stretch>
        </p:blipFill>
        <p:spPr>
          <a:xfrm>
            <a:off x="2510277" y="1873830"/>
            <a:ext cx="3895725" cy="2000250"/>
          </a:xfrm>
          <a:prstGeom prst="rect">
            <a:avLst/>
          </a:prstGeom>
        </p:spPr>
      </p:pic>
      <p:sp>
        <p:nvSpPr>
          <p:cNvPr id="18" name="Rectángulo 17"/>
          <p:cNvSpPr/>
          <p:nvPr/>
        </p:nvSpPr>
        <p:spPr>
          <a:xfrm>
            <a:off x="298376" y="4441443"/>
            <a:ext cx="8847928" cy="1338828"/>
          </a:xfrm>
          <a:prstGeom prst="rect">
            <a:avLst/>
          </a:prstGeom>
        </p:spPr>
        <p:txBody>
          <a:bodyPr wrap="square">
            <a:spAutoFit/>
          </a:bodyPr>
          <a:lstStyle/>
          <a:p>
            <a:pPr>
              <a:lnSpc>
                <a:spcPct val="150000"/>
              </a:lnSpc>
            </a:pPr>
            <a:r>
              <a:rPr lang="es-EC" dirty="0" smtClean="0">
                <a:latin typeface="Arial" panose="020B0604020202020204" pitchFamily="34" charset="0"/>
                <a:ea typeface="Times New Roman" panose="02020603050405020304" pitchFamily="18" charset="0"/>
              </a:rPr>
              <a:t>En la tabla se </a:t>
            </a:r>
            <a:r>
              <a:rPr lang="es-EC" dirty="0">
                <a:latin typeface="Arial" panose="020B0604020202020204" pitchFamily="34" charset="0"/>
                <a:ea typeface="Times New Roman" panose="02020603050405020304" pitchFamily="18" charset="0"/>
              </a:rPr>
              <a:t>observa una caída de </a:t>
            </a:r>
            <a:r>
              <a:rPr lang="es-EC" dirty="0" smtClean="0">
                <a:latin typeface="Arial" panose="020B0604020202020204" pitchFamily="34" charset="0"/>
                <a:ea typeface="Times New Roman" panose="02020603050405020304" pitchFamily="18" charset="0"/>
              </a:rPr>
              <a:t>presión promedio de 0,00124 (kg/m</a:t>
            </a:r>
            <a:r>
              <a:rPr lang="es-EC" sz="1600" dirty="0" smtClean="0">
                <a:latin typeface="Arial" panose="020B0604020202020204" pitchFamily="34" charset="0"/>
                <a:ea typeface="Times New Roman" panose="02020603050405020304" pitchFamily="18" charset="0"/>
              </a:rPr>
              <a:t>2</a:t>
            </a:r>
            <a:r>
              <a:rPr lang="es-EC" dirty="0" smtClean="0">
                <a:latin typeface="Arial" panose="020B0604020202020204" pitchFamily="34" charset="0"/>
                <a:ea typeface="Times New Roman" panose="02020603050405020304" pitchFamily="18" charset="0"/>
              </a:rPr>
              <a:t>), siendo un valor  </a:t>
            </a:r>
            <a:r>
              <a:rPr lang="es-EC" dirty="0">
                <a:latin typeface="Arial" panose="020B0604020202020204" pitchFamily="34" charset="0"/>
                <a:ea typeface="Times New Roman" panose="02020603050405020304" pitchFamily="18" charset="0"/>
              </a:rPr>
              <a:t>muy </a:t>
            </a:r>
            <a:r>
              <a:rPr lang="es-EC" dirty="0" smtClean="0">
                <a:latin typeface="Arial" panose="020B0604020202020204" pitchFamily="34" charset="0"/>
                <a:ea typeface="Times New Roman" panose="02020603050405020304" pitchFamily="18" charset="0"/>
              </a:rPr>
              <a:t>bajo </a:t>
            </a:r>
            <a:r>
              <a:rPr lang="es-EC" dirty="0">
                <a:latin typeface="Arial" panose="020B0604020202020204" pitchFamily="34" charset="0"/>
                <a:ea typeface="Times New Roman" panose="02020603050405020304" pitchFamily="18" charset="0"/>
              </a:rPr>
              <a:t>por lo que estos valores se consideran  aceptables, con esto también se determina que la bomba utilizada abastece estas caídas de presión. </a:t>
            </a:r>
            <a:endParaRPr lang="es-ES" dirty="0"/>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974955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74</a:t>
            </a:fld>
            <a:endParaRPr lang="es-ES">
              <a:solidFill>
                <a:prstClr val="black"/>
              </a:solidFill>
            </a:endParaRPr>
          </a:p>
        </p:txBody>
      </p:sp>
      <p:graphicFrame>
        <p:nvGraphicFramePr>
          <p:cNvPr id="7" name="Gráfico 6"/>
          <p:cNvGraphicFramePr/>
          <p:nvPr>
            <p:extLst>
              <p:ext uri="{D42A27DB-BD31-4B8C-83A1-F6EECF244321}">
                <p14:modId xmlns:p14="http://schemas.microsoft.com/office/powerpoint/2010/main" val="1348172082"/>
              </p:ext>
            </p:extLst>
          </p:nvPr>
        </p:nvGraphicFramePr>
        <p:xfrm>
          <a:off x="2392664" y="1155700"/>
          <a:ext cx="4358671" cy="23717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2177002" y="3645024"/>
            <a:ext cx="4376198" cy="369332"/>
          </a:xfrm>
          <a:prstGeom prst="rect">
            <a:avLst/>
          </a:prstGeom>
        </p:spPr>
        <p:txBody>
          <a:bodyPr wrap="none">
            <a:spAutoFit/>
          </a:bodyPr>
          <a:lstStyle/>
          <a:p>
            <a:pPr indent="252095" algn="ctr">
              <a:spcBef>
                <a:spcPts val="200"/>
              </a:spcBef>
              <a:spcAft>
                <a:spcPts val="1000"/>
              </a:spcAft>
            </a:pPr>
            <a:r>
              <a:rPr lang="es-EC"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Caída de presión del fluido caliente.</a:t>
            </a:r>
            <a:endParaRPr lang="es-E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ángulo 8"/>
          <p:cNvSpPr/>
          <p:nvPr/>
        </p:nvSpPr>
        <p:spPr>
          <a:xfrm>
            <a:off x="390733" y="4223321"/>
            <a:ext cx="7948736" cy="1338828"/>
          </a:xfrm>
          <a:prstGeom prst="rect">
            <a:avLst/>
          </a:prstGeom>
        </p:spPr>
        <p:txBody>
          <a:bodyPr wrap="square">
            <a:spAutoFit/>
          </a:bodyPr>
          <a:lstStyle/>
          <a:p>
            <a:pPr indent="252095"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En la </a:t>
            </a:r>
            <a:r>
              <a:rPr lang="es-EC" dirty="0" smtClean="0">
                <a:latin typeface="Arial" panose="020B0604020202020204" pitchFamily="34" charset="0"/>
                <a:ea typeface="Times New Roman" panose="02020603050405020304" pitchFamily="18" charset="0"/>
                <a:cs typeface="Times New Roman" panose="02020603050405020304" pitchFamily="18" charset="0"/>
              </a:rPr>
              <a:t>figura se </a:t>
            </a:r>
            <a:r>
              <a:rPr lang="es-EC" dirty="0">
                <a:latin typeface="Arial" panose="020B0604020202020204" pitchFamily="34" charset="0"/>
                <a:ea typeface="Times New Roman" panose="02020603050405020304" pitchFamily="18" charset="0"/>
                <a:cs typeface="Times New Roman" panose="02020603050405020304" pitchFamily="18" charset="0"/>
              </a:rPr>
              <a:t>observa que en </a:t>
            </a:r>
            <a:r>
              <a:rPr lang="es-EC" dirty="0" smtClean="0">
                <a:latin typeface="Arial" panose="020B0604020202020204" pitchFamily="34" charset="0"/>
                <a:ea typeface="Times New Roman" panose="02020603050405020304" pitchFamily="18" charset="0"/>
                <a:cs typeface="Times New Roman" panose="02020603050405020304" pitchFamily="18" charset="0"/>
              </a:rPr>
              <a:t>el ensayo 4 la </a:t>
            </a:r>
            <a:r>
              <a:rPr lang="es-EC" dirty="0">
                <a:latin typeface="Arial" panose="020B0604020202020204" pitchFamily="34" charset="0"/>
                <a:ea typeface="Times New Roman" panose="02020603050405020304" pitchFamily="18" charset="0"/>
                <a:cs typeface="Times New Roman" panose="02020603050405020304" pitchFamily="18" charset="0"/>
              </a:rPr>
              <a:t>caída de presión </a:t>
            </a:r>
            <a:r>
              <a:rPr lang="es-EC" dirty="0" smtClean="0">
                <a:latin typeface="Arial" panose="020B0604020202020204" pitchFamily="34" charset="0"/>
                <a:ea typeface="Times New Roman" panose="02020603050405020304" pitchFamily="18" charset="0"/>
                <a:cs typeface="Times New Roman" panose="02020603050405020304" pitchFamily="18" charset="0"/>
              </a:rPr>
              <a:t>aumenta  a </a:t>
            </a:r>
            <a:r>
              <a:rPr lang="es-EC" dirty="0">
                <a:latin typeface="Arial" panose="020B0604020202020204" pitchFamily="34" charset="0"/>
                <a:ea typeface="Times New Roman" panose="02020603050405020304" pitchFamily="18" charset="0"/>
              </a:rPr>
              <a:t>de </a:t>
            </a:r>
            <a:r>
              <a:rPr lang="es-EC" dirty="0" smtClean="0">
                <a:latin typeface="Arial" panose="020B0604020202020204" pitchFamily="34" charset="0"/>
                <a:ea typeface="Times New Roman" panose="02020603050405020304" pitchFamily="18" charset="0"/>
              </a:rPr>
              <a:t>0,0016 </a:t>
            </a:r>
            <a:r>
              <a:rPr lang="es-EC" dirty="0">
                <a:latin typeface="Arial" panose="020B0604020202020204" pitchFamily="34" charset="0"/>
                <a:ea typeface="Times New Roman" panose="02020603050405020304" pitchFamily="18" charset="0"/>
              </a:rPr>
              <a:t>(kg/m</a:t>
            </a:r>
            <a:r>
              <a:rPr lang="es-EC" sz="1600" dirty="0">
                <a:latin typeface="Arial" panose="020B0604020202020204" pitchFamily="34" charset="0"/>
                <a:ea typeface="Times New Roman" panose="02020603050405020304" pitchFamily="18" charset="0"/>
              </a:rPr>
              <a:t>2</a:t>
            </a:r>
            <a:r>
              <a:rPr lang="es-EC" dirty="0">
                <a:latin typeface="Arial" panose="020B0604020202020204" pitchFamily="34" charset="0"/>
                <a:ea typeface="Times New Roman" panose="02020603050405020304" pitchFamily="18" charset="0"/>
              </a:rPr>
              <a:t>), </a:t>
            </a:r>
            <a:r>
              <a:rPr lang="es-EC" dirty="0" smtClean="0">
                <a:latin typeface="Arial" panose="020B0604020202020204" pitchFamily="34" charset="0"/>
                <a:ea typeface="Times New Roman" panose="02020603050405020304" pitchFamily="18" charset="0"/>
                <a:cs typeface="Times New Roman" panose="02020603050405020304" pitchFamily="18" charset="0"/>
              </a:rPr>
              <a:t>debido </a:t>
            </a:r>
            <a:r>
              <a:rPr lang="es-EC" dirty="0">
                <a:latin typeface="Arial" panose="020B0604020202020204" pitchFamily="34" charset="0"/>
                <a:ea typeface="Times New Roman" panose="02020603050405020304" pitchFamily="18" charset="0"/>
                <a:cs typeface="Times New Roman" panose="02020603050405020304" pitchFamily="18" charset="0"/>
              </a:rPr>
              <a:t>al cambio de densidad que sufre el fluido caliente por la temperatura a la que se encuentra operando.</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11" name="Rectángulo 10"/>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3"/>
                <a:stretch>
                  <a:fillRect t="-3093" b="-11340"/>
                </a:stretch>
              </a:blipFill>
            </p:spPr>
            <p:txBody>
              <a:bodyPr/>
              <a:lstStyle/>
              <a:p>
                <a:r>
                  <a:rPr lang="es-ES">
                    <a:noFill/>
                  </a:rPr>
                  <a:t> </a:t>
                </a:r>
              </a:p>
            </p:txBody>
          </p:sp>
        </mc:Fallback>
      </mc:AlternateContent>
      <p:pic>
        <p:nvPicPr>
          <p:cNvPr id="12" name="Imagen 11"/>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158347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75</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a:t>
            </a:r>
            <a:r>
              <a:rPr lang="es-ES" sz="2800" b="1" spc="-150" dirty="0">
                <a:ln w="17780" cmpd="sng">
                  <a:solidFill>
                    <a:schemeClr val="bg2">
                      <a:lumMod val="90000"/>
                    </a:schemeClr>
                  </a:solidFill>
                  <a:prstDash val="solid"/>
                  <a:miter lim="800000"/>
                </a:ln>
                <a:effectLst>
                  <a:outerShdw blurRad="50800" algn="tl" rotWithShape="0">
                    <a:srgbClr val="000000"/>
                  </a:outerShdw>
                </a:effectLst>
              </a:rPr>
              <a:t>DE RESULTADOS</a:t>
            </a: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401272" y="1133159"/>
            <a:ext cx="8491208" cy="923330"/>
          </a:xfrm>
          <a:prstGeom prst="rect">
            <a:avLst/>
          </a:prstGeom>
        </p:spPr>
        <p:txBody>
          <a:bodyPr wrap="square">
            <a:spAutoFit/>
          </a:bodyPr>
          <a:lstStyle/>
          <a:p>
            <a:pPr marL="342900" lvl="0" indent="-342900" algn="just">
              <a:lnSpc>
                <a:spcPct val="150000"/>
              </a:lnSpc>
              <a:spcBef>
                <a:spcPts val="200"/>
              </a:spcBef>
              <a:spcAft>
                <a:spcPts val="0"/>
              </a:spcAft>
              <a:buFont typeface="Arial" panose="020B0604020202020204" pitchFamily="34" charset="0"/>
              <a:buChar char="-"/>
            </a:pPr>
            <a:r>
              <a:rPr lang="es-EC" b="1" dirty="0">
                <a:latin typeface="Arial" panose="020B0604020202020204" pitchFamily="34" charset="0"/>
                <a:ea typeface="Times New Roman" panose="02020603050405020304" pitchFamily="18" charset="0"/>
                <a:cs typeface="Times New Roman" panose="02020603050405020304" pitchFamily="18" charset="0"/>
              </a:rPr>
              <a:t>Caída de presión - Fluido frío por el exterior de los tubos del intercambiador de calor:</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74699" y="3330619"/>
                <a:ext cx="4086311" cy="395558"/>
              </a:xfrm>
              <a:prstGeom prst="rect">
                <a:avLst/>
              </a:prstGeom>
            </p:spPr>
            <p:txBody>
              <a:bodyPr wrap="none">
                <a:spAutoFit/>
              </a:bodyPr>
              <a:lstStyle/>
              <a:p>
                <a:pPr marL="342900" lvl="0" indent="-342900" algn="just">
                  <a:spcBef>
                    <a:spcPts val="200"/>
                  </a:spcBef>
                  <a:spcAft>
                    <a:spcPts val="0"/>
                  </a:spcAft>
                  <a:buFont typeface="Arial" panose="020B0604020202020204" pitchFamily="34" charset="0"/>
                  <a:buChar char="-"/>
                </a:pPr>
                <a:r>
                  <a:rPr lang="es-EC" b="1" dirty="0">
                    <a:latin typeface="Arial" panose="020B0604020202020204" pitchFamily="34" charset="0"/>
                    <a:ea typeface="Times New Roman" panose="02020603050405020304" pitchFamily="18" charset="0"/>
                    <a:cs typeface="Times New Roman" panose="02020603050405020304" pitchFamily="18" charset="0"/>
                  </a:rPr>
                  <a:t>Cálculo del factor de fricción </a:t>
                </a:r>
                <a14:m>
                  <m:oMath xmlns:m="http://schemas.openxmlformats.org/officeDocument/2006/math">
                    <m:sSub>
                      <m:sSub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b="1" i="1">
                            <a:effectLst/>
                            <a:latin typeface="Cambria Math" panose="02040503050406030204" pitchFamily="18" charset="0"/>
                            <a:ea typeface="Times New Roman" panose="02020603050405020304" pitchFamily="18" charset="0"/>
                            <a:cs typeface="Arial" panose="020B0604020202020204" pitchFamily="34" charset="0"/>
                          </a:rPr>
                          <m:t>𝒇</m:t>
                        </m:r>
                      </m:e>
                      <m:sub>
                        <m:r>
                          <a:rPr lang="es-EC" b="1" i="1">
                            <a:effectLst/>
                            <a:latin typeface="Cambria Math" panose="02040503050406030204" pitchFamily="18" charset="0"/>
                            <a:ea typeface="Times New Roman" panose="02020603050405020304" pitchFamily="18" charset="0"/>
                            <a:cs typeface="Arial" panose="020B0604020202020204" pitchFamily="34" charset="0"/>
                          </a:rPr>
                          <m:t>𝒇𝒓</m:t>
                        </m:r>
                      </m:sub>
                    </m:sSub>
                  </m:oMath>
                </a14:m>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74699" y="3330619"/>
                <a:ext cx="4086311" cy="395558"/>
              </a:xfrm>
              <a:prstGeom prst="rect">
                <a:avLst/>
              </a:prstGeom>
              <a:blipFill rotWithShape="0">
                <a:blip r:embed="rId3"/>
                <a:stretch>
                  <a:fillRect l="-894" t="-7692" b="-16923"/>
                </a:stretch>
              </a:blipFill>
            </p:spPr>
            <p:txBody>
              <a:bodyPr/>
              <a:lstStyle/>
              <a:p>
                <a:r>
                  <a:rPr lang="es-ES">
                    <a:noFill/>
                  </a:rPr>
                  <a:t> </a:t>
                </a:r>
              </a:p>
            </p:txBody>
          </p:sp>
        </mc:Fallback>
      </mc:AlternateContent>
      <p:pic>
        <p:nvPicPr>
          <p:cNvPr id="7" name="Imagen 6"/>
          <p:cNvPicPr>
            <a:picLocks noChangeAspect="1"/>
          </p:cNvPicPr>
          <p:nvPr/>
        </p:nvPicPr>
        <p:blipFill>
          <a:blip r:embed="rId4"/>
          <a:stretch>
            <a:fillRect/>
          </a:stretch>
        </p:blipFill>
        <p:spPr>
          <a:xfrm>
            <a:off x="683568" y="2220120"/>
            <a:ext cx="2628900" cy="638175"/>
          </a:xfrm>
          <a:prstGeom prst="rect">
            <a:avLst/>
          </a:prstGeom>
        </p:spPr>
      </p:pic>
      <p:pic>
        <p:nvPicPr>
          <p:cNvPr id="12" name="Imagen 11"/>
          <p:cNvPicPr>
            <a:picLocks noChangeAspect="1"/>
          </p:cNvPicPr>
          <p:nvPr/>
        </p:nvPicPr>
        <p:blipFill>
          <a:blip r:embed="rId5"/>
          <a:stretch>
            <a:fillRect/>
          </a:stretch>
        </p:blipFill>
        <p:spPr>
          <a:xfrm>
            <a:off x="4161010" y="1816824"/>
            <a:ext cx="4476750" cy="1200150"/>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894139" y="3684661"/>
                <a:ext cx="1889300"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𝑅𝑒𝑦</m:t>
                        </m:r>
                      </m:e>
                      <m:sub>
                        <m:r>
                          <a:rPr lang="es-EC" i="1">
                            <a:effectLst/>
                            <a:latin typeface="Cambria Math" panose="02040503050406030204" pitchFamily="18" charset="0"/>
                            <a:ea typeface="Times New Roman" panose="02020603050405020304" pitchFamily="18" charset="0"/>
                            <a:cs typeface="Arial" panose="020B0604020202020204" pitchFamily="34" charset="0"/>
                          </a:rPr>
                          <m:t>𝑚</m:t>
                        </m:r>
                        <m:r>
                          <a:rPr lang="es-EC" i="1">
                            <a:effectLst/>
                            <a:latin typeface="Cambria Math" panose="02040503050406030204" pitchFamily="18" charset="0"/>
                            <a:ea typeface="Times New Roman" panose="02020603050405020304" pitchFamily="18" charset="0"/>
                            <a:cs typeface="Arial" panose="020B0604020202020204" pitchFamily="34" charset="0"/>
                          </a:rPr>
                          <m:t>à</m:t>
                        </m:r>
                        <m:r>
                          <a:rPr lang="es-EC"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s-EC" dirty="0">
                    <a:effectLst/>
                    <a:latin typeface="Arial" panose="020B0604020202020204" pitchFamily="34" charset="0"/>
                    <a:ea typeface="Times New Roman" panose="02020603050405020304" pitchFamily="18" charset="0"/>
                  </a:rPr>
                  <a:t> = 25077 </a:t>
                </a:r>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894139" y="3684661"/>
                <a:ext cx="1889300" cy="369332"/>
              </a:xfrm>
              <a:prstGeom prst="rect">
                <a:avLst/>
              </a:prstGeom>
              <a:blipFill rotWithShape="0">
                <a:blip r:embed="rId6"/>
                <a:stretch>
                  <a:fillRect l="-968" t="-9836" r="-1613" b="-229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785277" y="4223369"/>
                <a:ext cx="2665153"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rPr>
                  <a:t>2000 &lt; </a:t>
                </a:r>
                <a14:m>
                  <m:oMath xmlns:m="http://schemas.openxmlformats.org/officeDocument/2006/math">
                    <m:sSub>
                      <m:sSubPr>
                        <m:ctrlPr>
                          <a:rPr lang="es-ES" i="1">
                            <a:effectLst/>
                            <a:latin typeface="Cambria Math" panose="020405030504060302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𝑅𝑒𝑦</m:t>
                        </m:r>
                      </m:e>
                      <m:sub>
                        <m:r>
                          <a:rPr lang="es-EC" i="1">
                            <a:effectLst/>
                            <a:latin typeface="Cambria Math" panose="02040503050406030204" pitchFamily="18" charset="0"/>
                            <a:ea typeface="Times New Roman" panose="02020603050405020304" pitchFamily="18" charset="0"/>
                            <a:cs typeface="Arial" panose="020B0604020202020204" pitchFamily="34" charset="0"/>
                          </a:rPr>
                          <m:t>𝑚</m:t>
                        </m:r>
                        <m:r>
                          <a:rPr lang="es-EC" i="1">
                            <a:effectLst/>
                            <a:latin typeface="Cambria Math" panose="02040503050406030204" pitchFamily="18" charset="0"/>
                            <a:ea typeface="Times New Roman" panose="02020603050405020304" pitchFamily="18" charset="0"/>
                            <a:cs typeface="Arial" panose="020B0604020202020204" pitchFamily="34" charset="0"/>
                          </a:rPr>
                          <m:t>à</m:t>
                        </m:r>
                        <m:r>
                          <a:rPr lang="es-EC" i="1">
                            <a:effectLst/>
                            <a:latin typeface="Cambria Math" panose="02040503050406030204" pitchFamily="18" charset="0"/>
                            <a:ea typeface="Times New Roman" panose="02020603050405020304" pitchFamily="18" charset="0"/>
                            <a:cs typeface="Arial" panose="020B0604020202020204" pitchFamily="34" charset="0"/>
                          </a:rPr>
                          <m:t>𝑥</m:t>
                        </m:r>
                      </m:sub>
                    </m:sSub>
                  </m:oMath>
                </a14:m>
                <a:r>
                  <a:rPr lang="es-EC" dirty="0">
                    <a:effectLst/>
                    <a:latin typeface="Arial" panose="020B0604020202020204" pitchFamily="34" charset="0"/>
                    <a:ea typeface="Times New Roman" panose="02020603050405020304" pitchFamily="18" charset="0"/>
                  </a:rPr>
                  <a:t> &lt; 40000 </a:t>
                </a:r>
                <a:endParaRPr lang="es-ES" dirty="0"/>
              </a:p>
            </p:txBody>
          </p:sp>
        </mc:Choice>
        <mc:Fallback xmlns="">
          <p:sp>
            <p:nvSpPr>
              <p:cNvPr id="14" name="Rectángulo 13"/>
              <p:cNvSpPr>
                <a:spLocks noRot="1" noChangeAspect="1" noMove="1" noResize="1" noEditPoints="1" noAdjustHandles="1" noChangeArrowheads="1" noChangeShapeType="1" noTextEdit="1"/>
              </p:cNvSpPr>
              <p:nvPr/>
            </p:nvSpPr>
            <p:spPr>
              <a:xfrm>
                <a:off x="785277" y="4223369"/>
                <a:ext cx="2665153" cy="369332"/>
              </a:xfrm>
              <a:prstGeom prst="rect">
                <a:avLst/>
              </a:prstGeom>
              <a:blipFill rotWithShape="0">
                <a:blip r:embed="rId7"/>
                <a:stretch>
                  <a:fillRect l="-2059" t="-11667" r="-915" b="-25000"/>
                </a:stretch>
              </a:blipFill>
            </p:spPr>
            <p:txBody>
              <a:bodyPr/>
              <a:lstStyle/>
              <a:p>
                <a:r>
                  <a:rPr lang="es-ES">
                    <a:noFill/>
                  </a:rPr>
                  <a:t> </a:t>
                </a:r>
              </a:p>
            </p:txBody>
          </p:sp>
        </mc:Fallback>
      </mc:AlternateContent>
      <p:pic>
        <p:nvPicPr>
          <p:cNvPr id="15" name="Imagen 14"/>
          <p:cNvPicPr>
            <a:picLocks noChangeAspect="1"/>
          </p:cNvPicPr>
          <p:nvPr/>
        </p:nvPicPr>
        <p:blipFill>
          <a:blip r:embed="rId8"/>
          <a:stretch>
            <a:fillRect/>
          </a:stretch>
        </p:blipFill>
        <p:spPr>
          <a:xfrm>
            <a:off x="817704" y="4943059"/>
            <a:ext cx="2886075" cy="647700"/>
          </a:xfrm>
          <a:prstGeom prst="rect">
            <a:avLst/>
          </a:prstGeom>
        </p:spPr>
      </p:pic>
      <p:sp>
        <p:nvSpPr>
          <p:cNvPr id="16" name="Rectángulo 15"/>
          <p:cNvSpPr/>
          <p:nvPr/>
        </p:nvSpPr>
        <p:spPr>
          <a:xfrm>
            <a:off x="4067944" y="4992992"/>
            <a:ext cx="2852063" cy="369332"/>
          </a:xfrm>
          <a:prstGeom prst="rect">
            <a:avLst/>
          </a:prstGeom>
        </p:spPr>
        <p:txBody>
          <a:bodyPr wrap="none">
            <a:spAutoFit/>
          </a:bodyPr>
          <a:lstStyle/>
          <a:p>
            <a:r>
              <a:rPr lang="es-EC" dirty="0" smtClean="0">
                <a:latin typeface="Arial" panose="020B0604020202020204" pitchFamily="34" charset="0"/>
                <a:ea typeface="Times New Roman" panose="02020603050405020304" pitchFamily="18" charset="0"/>
              </a:rPr>
              <a:t>(Incropera,1997</a:t>
            </a:r>
            <a:r>
              <a:rPr lang="es-EC" dirty="0">
                <a:latin typeface="Arial" panose="020B0604020202020204" pitchFamily="34" charset="0"/>
                <a:ea typeface="Times New Roman" panose="02020603050405020304" pitchFamily="18" charset="0"/>
              </a:rPr>
              <a:t>, </a:t>
            </a:r>
            <a:r>
              <a:rPr lang="es-EC" dirty="0" smtClean="0">
                <a:latin typeface="Arial" panose="020B0604020202020204" pitchFamily="34" charset="0"/>
                <a:ea typeface="Times New Roman" panose="02020603050405020304" pitchFamily="18" charset="0"/>
              </a:rPr>
              <a:t>pág.382)</a:t>
            </a:r>
            <a:endParaRPr lang="es-ES" dirty="0"/>
          </a:p>
        </p:txBody>
      </p:sp>
      <mc:AlternateContent xmlns:mc="http://schemas.openxmlformats.org/markup-compatibility/2006" xmlns:a14="http://schemas.microsoft.com/office/drawing/2010/main">
        <mc:Choice Requires="a14">
          <p:sp>
            <p:nvSpPr>
              <p:cNvPr id="17" name="Rectángulo 16"/>
              <p:cNvSpPr/>
              <p:nvPr/>
            </p:nvSpPr>
            <p:spPr>
              <a:xfrm>
                <a:off x="853852" y="5632653"/>
                <a:ext cx="1181990"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𝑓𝑟</m:t>
                          </m:r>
                        </m:sub>
                      </m:sSub>
                      <m:r>
                        <a:rPr lang="es-ES" i="0">
                          <a:latin typeface="Cambria Math" panose="02040503050406030204" pitchFamily="18" charset="0"/>
                        </a:rPr>
                        <m:t>= 0.8</m:t>
                      </m:r>
                    </m:oMath>
                  </m:oMathPara>
                </a14:m>
                <a:endParaRPr lang="es-ES" dirty="0"/>
              </a:p>
            </p:txBody>
          </p:sp>
        </mc:Choice>
        <mc:Fallback xmlns="">
          <p:sp>
            <p:nvSpPr>
              <p:cNvPr id="17" name="Rectángulo 16"/>
              <p:cNvSpPr>
                <a:spLocks noRot="1" noChangeAspect="1" noMove="1" noResize="1" noEditPoints="1" noAdjustHandles="1" noChangeArrowheads="1" noChangeShapeType="1" noTextEdit="1"/>
              </p:cNvSpPr>
              <p:nvPr/>
            </p:nvSpPr>
            <p:spPr>
              <a:xfrm>
                <a:off x="853852" y="5632653"/>
                <a:ext cx="1181990" cy="391582"/>
              </a:xfrm>
              <a:prstGeom prst="rect">
                <a:avLst/>
              </a:prstGeom>
              <a:blipFill rotWithShape="0">
                <a:blip r:embed="rId9"/>
                <a:stretch>
                  <a:fillRect b="-9375"/>
                </a:stretch>
              </a:blipFill>
            </p:spPr>
            <p:txBody>
              <a:bodyPr/>
              <a:lstStyle/>
              <a:p>
                <a:r>
                  <a:rPr lang="es-ES">
                    <a:noFill/>
                  </a:rPr>
                  <a:t> </a:t>
                </a:r>
              </a:p>
            </p:txBody>
          </p:sp>
        </mc:Fallback>
      </mc:AlternateContent>
      <p:pic>
        <p:nvPicPr>
          <p:cNvPr id="18" name="Imagen 17"/>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5027811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76</a:t>
            </a:fld>
            <a:endParaRPr lang="es-ES" dirty="0">
              <a:solidFill>
                <a:srgbClr val="FF0000"/>
              </a:solidFill>
            </a:endParaRPr>
          </a:p>
        </p:txBody>
      </p:sp>
      <p:sp>
        <p:nvSpPr>
          <p:cNvPr id="14"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C" sz="1400" b="1" dirty="0"/>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10" name="Imagen 9"/>
          <p:cNvPicPr/>
          <p:nvPr/>
        </p:nvPicPr>
        <p:blipFill>
          <a:blip r:embed="rId3">
            <a:biLevel thresh="50000"/>
          </a:blip>
          <a:stretch>
            <a:fillRect/>
          </a:stretch>
        </p:blipFill>
        <p:spPr>
          <a:xfrm>
            <a:off x="395536" y="1391188"/>
            <a:ext cx="423799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240632" y="881769"/>
            <a:ext cx="4572000" cy="338554"/>
          </a:xfrm>
          <a:prstGeom prst="rect">
            <a:avLst/>
          </a:prstGeom>
        </p:spPr>
        <p:txBody>
          <a:bodyPr>
            <a:spAutoFit/>
          </a:bodyPr>
          <a:lstStyle/>
          <a:p>
            <a:r>
              <a:rPr lang="es-EC" sz="1600" b="1" i="1" dirty="0">
                <a:latin typeface="Arial" panose="020B0604020202020204" pitchFamily="34" charset="0"/>
                <a:ea typeface="Times New Roman" panose="02020603050405020304" pitchFamily="18" charset="0"/>
              </a:rPr>
              <a:t>Factor de fricción y factor de correlación x</a:t>
            </a:r>
            <a:endParaRPr lang="es-ES" sz="1600" dirty="0"/>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247678"/>
            <a:ext cx="1581150" cy="2524760"/>
          </a:xfrm>
          <a:prstGeom prst="rect">
            <a:avLst/>
          </a:prstGeom>
          <a:noFill/>
          <a:ln>
            <a:noFill/>
          </a:ln>
        </p:spPr>
      </p:pic>
      <p:sp>
        <p:nvSpPr>
          <p:cNvPr id="7" name="Rectángulo 6"/>
          <p:cNvSpPr/>
          <p:nvPr/>
        </p:nvSpPr>
        <p:spPr>
          <a:xfrm>
            <a:off x="5069894" y="881769"/>
            <a:ext cx="3744936" cy="338554"/>
          </a:xfrm>
          <a:prstGeom prst="rect">
            <a:avLst/>
          </a:prstGeom>
        </p:spPr>
        <p:txBody>
          <a:bodyPr wrap="none">
            <a:spAutoFit/>
          </a:bodyPr>
          <a:lstStyle/>
          <a:p>
            <a:r>
              <a:rPr lang="es-EC" sz="1600" b="1" i="1" dirty="0">
                <a:latin typeface="Arial" panose="020B0604020202020204" pitchFamily="34" charset="0"/>
                <a:ea typeface="Times New Roman" panose="02020603050405020304" pitchFamily="18" charset="0"/>
              </a:rPr>
              <a:t>Arreglo triangular </a:t>
            </a:r>
            <a:r>
              <a:rPr lang="es-EC" sz="1600" b="1" i="1" dirty="0" smtClean="0">
                <a:latin typeface="Arial" panose="020B0604020202020204" pitchFamily="34" charset="0"/>
                <a:ea typeface="Times New Roman" panose="02020603050405020304" pitchFamily="18" charset="0"/>
              </a:rPr>
              <a:t>de </a:t>
            </a:r>
            <a:r>
              <a:rPr lang="es-EC" sz="1600" b="1" i="1" dirty="0">
                <a:latin typeface="Arial" panose="020B0604020202020204" pitchFamily="34" charset="0"/>
                <a:ea typeface="Times New Roman" panose="02020603050405020304" pitchFamily="18" charset="0"/>
              </a:rPr>
              <a:t>tubos </a:t>
            </a:r>
            <a:r>
              <a:rPr lang="es-EC" sz="1600" b="1" i="1" dirty="0" smtClean="0">
                <a:latin typeface="Arial" panose="020B0604020202020204" pitchFamily="34" charset="0"/>
                <a:ea typeface="Times New Roman" panose="02020603050405020304" pitchFamily="18" charset="0"/>
              </a:rPr>
              <a:t>en </a:t>
            </a:r>
            <a:r>
              <a:rPr lang="es-EC" sz="1600" b="1" i="1" dirty="0">
                <a:latin typeface="Arial" panose="020B0604020202020204" pitchFamily="34" charset="0"/>
                <a:ea typeface="Times New Roman" panose="02020603050405020304" pitchFamily="18" charset="0"/>
              </a:rPr>
              <a:t>el ITC</a:t>
            </a:r>
            <a:endParaRPr lang="es-ES" sz="1600" dirty="0"/>
          </a:p>
        </p:txBody>
      </p:sp>
      <p:pic>
        <p:nvPicPr>
          <p:cNvPr id="11" name="Imagen 10"/>
          <p:cNvPicPr>
            <a:picLocks noChangeAspect="1"/>
          </p:cNvPicPr>
          <p:nvPr/>
        </p:nvPicPr>
        <p:blipFill>
          <a:blip r:embed="rId5"/>
          <a:stretch>
            <a:fillRect/>
          </a:stretch>
        </p:blipFill>
        <p:spPr>
          <a:xfrm>
            <a:off x="467544" y="4077072"/>
            <a:ext cx="714375" cy="885825"/>
          </a:xfrm>
          <a:prstGeom prst="rect">
            <a:avLst/>
          </a:prstGeom>
        </p:spPr>
      </p:pic>
      <p:pic>
        <p:nvPicPr>
          <p:cNvPr id="15" name="Imagen 14"/>
          <p:cNvPicPr>
            <a:picLocks noChangeAspect="1"/>
          </p:cNvPicPr>
          <p:nvPr/>
        </p:nvPicPr>
        <p:blipFill>
          <a:blip r:embed="rId6"/>
          <a:stretch>
            <a:fillRect/>
          </a:stretch>
        </p:blipFill>
        <p:spPr>
          <a:xfrm>
            <a:off x="539552" y="5019881"/>
            <a:ext cx="762000" cy="495300"/>
          </a:xfrm>
          <a:prstGeom prst="rect">
            <a:avLst/>
          </a:prstGeom>
        </p:spPr>
      </p:pic>
      <p:pic>
        <p:nvPicPr>
          <p:cNvPr id="17" name="Imagen 16"/>
          <p:cNvPicPr>
            <a:picLocks noChangeAspect="1"/>
          </p:cNvPicPr>
          <p:nvPr/>
        </p:nvPicPr>
        <p:blipFill>
          <a:blip r:embed="rId7"/>
          <a:stretch>
            <a:fillRect/>
          </a:stretch>
        </p:blipFill>
        <p:spPr>
          <a:xfrm>
            <a:off x="1475656" y="4081834"/>
            <a:ext cx="819150" cy="209550"/>
          </a:xfrm>
          <a:prstGeom prst="rect">
            <a:avLst/>
          </a:prstGeom>
        </p:spPr>
      </p:pic>
      <p:pic>
        <p:nvPicPr>
          <p:cNvPr id="18" name="Imagen 17"/>
          <p:cNvPicPr>
            <a:picLocks noChangeAspect="1"/>
          </p:cNvPicPr>
          <p:nvPr/>
        </p:nvPicPr>
        <p:blipFill>
          <a:blip r:embed="rId8"/>
          <a:stretch>
            <a:fillRect/>
          </a:stretch>
        </p:blipFill>
        <p:spPr>
          <a:xfrm>
            <a:off x="1475656" y="4475877"/>
            <a:ext cx="809625" cy="190500"/>
          </a:xfrm>
          <a:prstGeom prst="rect">
            <a:avLst/>
          </a:prstGeom>
        </p:spPr>
      </p:pic>
      <p:pic>
        <p:nvPicPr>
          <p:cNvPr id="19" name="Imagen 18"/>
          <p:cNvPicPr>
            <a:picLocks noChangeAspect="1"/>
          </p:cNvPicPr>
          <p:nvPr/>
        </p:nvPicPr>
        <p:blipFill>
          <a:blip r:embed="rId9"/>
          <a:stretch>
            <a:fillRect/>
          </a:stretch>
        </p:blipFill>
        <p:spPr>
          <a:xfrm>
            <a:off x="1475656" y="4823981"/>
            <a:ext cx="762000" cy="381000"/>
          </a:xfrm>
          <a:prstGeom prst="rect">
            <a:avLst/>
          </a:prstGeom>
        </p:spPr>
      </p:pic>
      <p:pic>
        <p:nvPicPr>
          <p:cNvPr id="20" name="Imagen 19"/>
          <p:cNvPicPr>
            <a:picLocks noChangeAspect="1"/>
          </p:cNvPicPr>
          <p:nvPr/>
        </p:nvPicPr>
        <p:blipFill rotWithShape="1">
          <a:blip r:embed="rId10"/>
          <a:srcRect r="6629" b="26051"/>
          <a:stretch/>
        </p:blipFill>
        <p:spPr>
          <a:xfrm>
            <a:off x="3059832" y="4344400"/>
            <a:ext cx="720080" cy="236728"/>
          </a:xfrm>
          <a:prstGeom prst="rect">
            <a:avLst/>
          </a:prstGeom>
        </p:spPr>
      </p:pic>
      <p:pic>
        <p:nvPicPr>
          <p:cNvPr id="21" name="Imagen 20"/>
          <p:cNvPicPr>
            <a:picLocks noChangeAspect="1"/>
          </p:cNvPicPr>
          <p:nvPr/>
        </p:nvPicPr>
        <p:blipFill>
          <a:blip r:embed="rId11"/>
          <a:stretch>
            <a:fillRect/>
          </a:stretch>
        </p:blipFill>
        <p:spPr>
          <a:xfrm>
            <a:off x="3059832" y="4839072"/>
            <a:ext cx="514350" cy="247650"/>
          </a:xfrm>
          <a:prstGeom prst="rect">
            <a:avLst/>
          </a:prstGeom>
        </p:spPr>
      </p:pic>
      <p:pic>
        <p:nvPicPr>
          <p:cNvPr id="22" name="Imagen 21"/>
          <p:cNvPicPr>
            <a:picLocks noChangeAspect="1"/>
          </p:cNvPicPr>
          <p:nvPr/>
        </p:nvPicPr>
        <p:blipFill>
          <a:blip r:embed="rId12"/>
          <a:stretch>
            <a:fillRect/>
          </a:stretch>
        </p:blipFill>
        <p:spPr>
          <a:xfrm>
            <a:off x="5069894" y="4462764"/>
            <a:ext cx="2362200" cy="352425"/>
          </a:xfrm>
          <a:prstGeom prst="rect">
            <a:avLst/>
          </a:prstGeom>
        </p:spPr>
      </p:pic>
      <p:pic>
        <p:nvPicPr>
          <p:cNvPr id="23" name="Imagen 22"/>
          <p:cNvPicPr>
            <a:picLocks noChangeAspect="1"/>
          </p:cNvPicPr>
          <p:nvPr/>
        </p:nvPicPr>
        <p:blipFill rotWithShape="1">
          <a:blip r:embed="rId13" cstate="print"/>
          <a:srcRect l="14927" t="53301" r="49637" b="28037"/>
          <a:stretch/>
        </p:blipFill>
        <p:spPr>
          <a:xfrm>
            <a:off x="6453254" y="5876168"/>
            <a:ext cx="2655250" cy="721184"/>
          </a:xfrm>
          <a:prstGeom prst="rect">
            <a:avLst/>
          </a:prstGeom>
        </p:spPr>
      </p:pic>
      <p:sp>
        <p:nvSpPr>
          <p:cNvPr id="24" name="18 Marcador de pie de página"/>
          <p:cNvSpPr txBox="1">
            <a:spLocks/>
          </p:cNvSpPr>
          <p:nvPr/>
        </p:nvSpPr>
        <p:spPr>
          <a:xfrm>
            <a:off x="547936" y="65087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Tree>
    <p:extLst>
      <p:ext uri="{BB962C8B-B14F-4D97-AF65-F5344CB8AC3E}">
        <p14:creationId xmlns:p14="http://schemas.microsoft.com/office/powerpoint/2010/main" val="21344774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77</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DE RESULTADOS</a:t>
            </a:r>
            <a:endParaRPr lang="es-ES" sz="2800" b="1"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401272" y="1133159"/>
            <a:ext cx="8491208" cy="507831"/>
          </a:xfrm>
          <a:prstGeom prst="rect">
            <a:avLst/>
          </a:prstGeom>
        </p:spPr>
        <p:txBody>
          <a:bodyPr wrap="square">
            <a:spAutoFit/>
          </a:bodyPr>
          <a:lstStyle/>
          <a:p>
            <a:pPr marL="342900" lvl="0" indent="-342900" algn="just">
              <a:lnSpc>
                <a:spcPct val="150000"/>
              </a:lnSpc>
              <a:spcBef>
                <a:spcPts val="200"/>
              </a:spcBef>
              <a:spcAft>
                <a:spcPts val="0"/>
              </a:spcAft>
              <a:buFont typeface="Arial" panose="020B0604020202020204" pitchFamily="34" charset="0"/>
              <a:buChar char="-"/>
            </a:pPr>
            <a:r>
              <a:rPr lang="es-EC" b="1" dirty="0" smtClean="0">
                <a:latin typeface="Arial" panose="020B0604020202020204" pitchFamily="34" charset="0"/>
                <a:ea typeface="Times New Roman" panose="02020603050405020304" pitchFamily="18" charset="0"/>
                <a:cs typeface="Times New Roman" panose="02020603050405020304" pitchFamily="18" charset="0"/>
              </a:rPr>
              <a:t>Determinación de la eficiencia:</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3234953" y="1875158"/>
            <a:ext cx="1828800" cy="523875"/>
          </a:xfrm>
          <a:prstGeom prst="rect">
            <a:avLst/>
          </a:prstGeom>
        </p:spPr>
      </p:pic>
      <p:pic>
        <p:nvPicPr>
          <p:cNvPr id="6" name="Imagen 5"/>
          <p:cNvPicPr>
            <a:picLocks noChangeAspect="1"/>
          </p:cNvPicPr>
          <p:nvPr/>
        </p:nvPicPr>
        <p:blipFill>
          <a:blip r:embed="rId4"/>
          <a:stretch>
            <a:fillRect/>
          </a:stretch>
        </p:blipFill>
        <p:spPr>
          <a:xfrm>
            <a:off x="755576" y="2801914"/>
            <a:ext cx="6953250" cy="1647825"/>
          </a:xfrm>
          <a:prstGeom prst="rect">
            <a:avLst/>
          </a:prstGeom>
        </p:spPr>
      </p:pic>
      <p:sp>
        <p:nvSpPr>
          <p:cNvPr id="11" name="Rectángulo 10"/>
          <p:cNvSpPr/>
          <p:nvPr/>
        </p:nvSpPr>
        <p:spPr>
          <a:xfrm>
            <a:off x="419492" y="2471346"/>
            <a:ext cx="3434017" cy="461665"/>
          </a:xfrm>
          <a:prstGeom prst="rect">
            <a:avLst/>
          </a:prstGeom>
        </p:spPr>
        <p:txBody>
          <a:bodyPr wrap="none">
            <a:spAutoFit/>
          </a:bodyPr>
          <a:lstStyle/>
          <a:p>
            <a:pPr indent="252095" algn="just">
              <a:lnSpc>
                <a:spcPct val="150000"/>
              </a:lnSpc>
              <a:spcBef>
                <a:spcPts val="200"/>
              </a:spcBef>
              <a:spcAft>
                <a:spcPts val="0"/>
              </a:spcAft>
            </a:pPr>
            <a:r>
              <a:rPr lang="es-EC" sz="1600" b="1" i="1" dirty="0" smtClean="0">
                <a:latin typeface="Arial" panose="020B0604020202020204" pitchFamily="34" charset="0"/>
                <a:ea typeface="Times New Roman" panose="02020603050405020304" pitchFamily="18" charset="0"/>
                <a:cs typeface="Times New Roman" panose="02020603050405020304" pitchFamily="18" charset="0"/>
              </a:rPr>
              <a:t>Valor de la eficiencia obtenida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5287106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78</a:t>
            </a:fld>
            <a:endParaRPr lang="es-ES" dirty="0">
              <a:solidFill>
                <a:srgbClr val="FF0000"/>
              </a:solidFill>
            </a:endParaRPr>
          </a:p>
        </p:txBody>
      </p:sp>
      <p:sp>
        <p:nvSpPr>
          <p:cNvPr id="8" name="7 Rectángulo"/>
          <p:cNvSpPr/>
          <p:nvPr/>
        </p:nvSpPr>
        <p:spPr>
          <a:xfrm>
            <a:off x="2813673" y="689569"/>
            <a:ext cx="3592329"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ANÁLISIS DE RESULTADOS</a:t>
            </a:r>
            <a:endParaRPr lang="es-ES" sz="2800" b="1"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graphicFrame>
        <p:nvGraphicFramePr>
          <p:cNvPr id="12" name="Gráfico 11"/>
          <p:cNvGraphicFramePr/>
          <p:nvPr>
            <p:extLst>
              <p:ext uri="{D42A27DB-BD31-4B8C-83A1-F6EECF244321}">
                <p14:modId xmlns:p14="http://schemas.microsoft.com/office/powerpoint/2010/main" val="1254007180"/>
              </p:ext>
            </p:extLst>
          </p:nvPr>
        </p:nvGraphicFramePr>
        <p:xfrm>
          <a:off x="2538028" y="143721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389219" y="4269961"/>
            <a:ext cx="7272808" cy="584775"/>
          </a:xfrm>
          <a:prstGeom prst="rect">
            <a:avLst/>
          </a:prstGeom>
        </p:spPr>
        <p:txBody>
          <a:bodyPr wrap="square">
            <a:spAutoFit/>
          </a:bodyPr>
          <a:lstStyle/>
          <a:p>
            <a:pPr algn="ctr"/>
            <a:r>
              <a:rPr lang="es-EC" sz="1600" b="1" i="1" dirty="0">
                <a:latin typeface="Arial" panose="020B0604020202020204" pitchFamily="34" charset="0"/>
                <a:ea typeface="Times New Roman" panose="02020603050405020304" pitchFamily="18" charset="0"/>
              </a:rPr>
              <a:t>Eficiencia vs Temperatura de entrada del fluido caliente al intercambiador de calor (</a:t>
            </a:r>
            <a:r>
              <a:rPr lang="es-EC" sz="1600" b="1" i="1" dirty="0" err="1">
                <a:latin typeface="Arial" panose="020B0604020202020204" pitchFamily="34" charset="0"/>
                <a:ea typeface="Times New Roman" panose="02020603050405020304" pitchFamily="18" charset="0"/>
              </a:rPr>
              <a:t>T</a:t>
            </a:r>
            <a:r>
              <a:rPr lang="es-EC" sz="1600" b="1" i="1" baseline="-25000" dirty="0" err="1">
                <a:latin typeface="Arial" panose="020B0604020202020204" pitchFamily="34" charset="0"/>
                <a:ea typeface="Times New Roman" panose="02020603050405020304" pitchFamily="18" charset="0"/>
              </a:rPr>
              <a:t>hi</a:t>
            </a:r>
            <a:r>
              <a:rPr lang="es-EC" sz="1600" b="1" i="1" dirty="0">
                <a:latin typeface="Arial" panose="020B0604020202020204" pitchFamily="34" charset="0"/>
                <a:ea typeface="Times New Roman" panose="02020603050405020304" pitchFamily="18" charset="0"/>
              </a:rPr>
              <a:t>)</a:t>
            </a:r>
            <a:endParaRPr lang="es-ES" sz="1600" dirty="0"/>
          </a:p>
        </p:txBody>
      </p:sp>
      <p:sp>
        <p:nvSpPr>
          <p:cNvPr id="7" name="Rectángulo 6"/>
          <p:cNvSpPr/>
          <p:nvPr/>
        </p:nvSpPr>
        <p:spPr>
          <a:xfrm>
            <a:off x="772983" y="4861257"/>
            <a:ext cx="7411277" cy="923330"/>
          </a:xfrm>
          <a:prstGeom prst="rect">
            <a:avLst/>
          </a:prstGeom>
        </p:spPr>
        <p:txBody>
          <a:bodyPr wrap="square">
            <a:spAutoFit/>
          </a:bodyPr>
          <a:lstStyle/>
          <a:p>
            <a:pPr indent="252095"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En la figura </a:t>
            </a:r>
            <a:r>
              <a:rPr lang="es-EC" dirty="0" smtClean="0">
                <a:latin typeface="Arial" panose="020B0604020202020204" pitchFamily="34" charset="0"/>
                <a:ea typeface="Times New Roman" panose="02020603050405020304" pitchFamily="18" charset="0"/>
                <a:cs typeface="Times New Roman" panose="02020603050405020304" pitchFamily="18" charset="0"/>
              </a:rPr>
              <a:t>se </a:t>
            </a:r>
            <a:r>
              <a:rPr lang="es-EC" dirty="0">
                <a:latin typeface="Arial" panose="020B0604020202020204" pitchFamily="34" charset="0"/>
                <a:ea typeface="Times New Roman" panose="02020603050405020304" pitchFamily="18" charset="0"/>
                <a:cs typeface="Times New Roman" panose="02020603050405020304" pitchFamily="18" charset="0"/>
              </a:rPr>
              <a:t>observa que la </a:t>
            </a:r>
            <a:r>
              <a:rPr lang="es-EC" dirty="0" smtClean="0">
                <a:latin typeface="Arial" panose="020B0604020202020204" pitchFamily="34" charset="0"/>
                <a:ea typeface="Times New Roman" panose="02020603050405020304" pitchFamily="18" charset="0"/>
                <a:cs typeface="Times New Roman" panose="02020603050405020304" pitchFamily="18" charset="0"/>
              </a:rPr>
              <a:t>eficiencia máxima que alcanza el intercambiador de calor es del 41% con un promedio del 38%.</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57051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79</a:t>
            </a:fld>
            <a:endParaRPr lang="es-ES" dirty="0">
              <a:solidFill>
                <a:srgbClr val="FF0000"/>
              </a:solidFill>
            </a:endParaRPr>
          </a:p>
        </p:txBody>
      </p:sp>
      <p:sp>
        <p:nvSpPr>
          <p:cNvPr id="8" name="7 Rectángulo"/>
          <p:cNvSpPr/>
          <p:nvPr/>
        </p:nvSpPr>
        <p:spPr>
          <a:xfrm>
            <a:off x="3145080" y="689569"/>
            <a:ext cx="2929521"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COSTOS DEL EQUIPO</a:t>
            </a:r>
            <a:endParaRPr lang="es-ES" sz="2800" b="1"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395536" y="1188295"/>
            <a:ext cx="1691489" cy="369332"/>
          </a:xfrm>
          <a:prstGeom prst="rect">
            <a:avLst/>
          </a:prstGeom>
        </p:spPr>
        <p:txBody>
          <a:bodyPr wrap="none">
            <a:spAutoFit/>
          </a:bodyPr>
          <a:lstStyle/>
          <a:p>
            <a:r>
              <a:rPr lang="es-EC" b="1" i="1" u="sng" dirty="0">
                <a:latin typeface="Calibri" panose="020F0502020204030204" pitchFamily="34" charset="0"/>
                <a:ea typeface="Times New Roman" panose="02020603050405020304" pitchFamily="18" charset="0"/>
                <a:cs typeface="Arial" panose="020B0604020202020204" pitchFamily="34" charset="0"/>
              </a:rPr>
              <a:t>Costos </a:t>
            </a:r>
            <a:r>
              <a:rPr lang="es-EC" b="1" i="1" u="sng" dirty="0" smtClean="0">
                <a:latin typeface="Calibri" panose="020F0502020204030204" pitchFamily="34" charset="0"/>
                <a:ea typeface="Times New Roman" panose="02020603050405020304" pitchFamily="18" charset="0"/>
                <a:cs typeface="Arial" panose="020B0604020202020204" pitchFamily="34" charset="0"/>
              </a:rPr>
              <a:t>directos:</a:t>
            </a:r>
            <a:endParaRPr lang="es-ES" b="1" i="1" u="sng" dirty="0"/>
          </a:p>
        </p:txBody>
      </p:sp>
      <p:pic>
        <p:nvPicPr>
          <p:cNvPr id="4" name="Imagen 3"/>
          <p:cNvPicPr>
            <a:picLocks noChangeAspect="1"/>
          </p:cNvPicPr>
          <p:nvPr/>
        </p:nvPicPr>
        <p:blipFill>
          <a:blip r:embed="rId3"/>
          <a:stretch>
            <a:fillRect/>
          </a:stretch>
        </p:blipFill>
        <p:spPr>
          <a:xfrm>
            <a:off x="2814637" y="2009775"/>
            <a:ext cx="3514725" cy="2838450"/>
          </a:xfrm>
          <a:prstGeom prst="rect">
            <a:avLst/>
          </a:prstGeom>
        </p:spPr>
      </p:pic>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27069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ítulo 2"/>
          <p:cNvSpPr>
            <a:spLocks noGrp="1"/>
          </p:cNvSpPr>
          <p:nvPr>
            <p:ph type="subTitle" idx="1"/>
          </p:nvPr>
        </p:nvSpPr>
        <p:spPr>
          <a:xfrm>
            <a:off x="0" y="764704"/>
            <a:ext cx="9105091" cy="2597006"/>
          </a:xfrm>
        </p:spPr>
        <p:txBody>
          <a:bodyPr/>
          <a:lstStyle/>
          <a:p>
            <a:endParaRPr lang="es-ES" dirty="0" smtClean="0"/>
          </a:p>
          <a:p>
            <a:endParaRPr lang="es-ES" dirty="0" smtClean="0"/>
          </a:p>
        </p:txBody>
      </p:sp>
      <p:graphicFrame>
        <p:nvGraphicFramePr>
          <p:cNvPr id="2" name="Diagrama 1"/>
          <p:cNvGraphicFramePr/>
          <p:nvPr>
            <p:extLst>
              <p:ext uri="{D42A27DB-BD31-4B8C-83A1-F6EECF244321}">
                <p14:modId xmlns:p14="http://schemas.microsoft.com/office/powerpoint/2010/main" val="3810087867"/>
              </p:ext>
            </p:extLst>
          </p:nvPr>
        </p:nvGraphicFramePr>
        <p:xfrm>
          <a:off x="395536" y="764704"/>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4" name="Rectángulo 3"/>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7"/>
                <a:stretch>
                  <a:fillRect t="-3093" b="-11340"/>
                </a:stretch>
              </a:blipFill>
            </p:spPr>
            <p:txBody>
              <a:bodyPr/>
              <a:lstStyle/>
              <a:p>
                <a:r>
                  <a:rPr lang="es-ES">
                    <a:noFill/>
                  </a:rPr>
                  <a:t> </a:t>
                </a:r>
              </a:p>
            </p:txBody>
          </p:sp>
        </mc:Fallback>
      </mc:AlternateContent>
      <p:sp>
        <p:nvSpPr>
          <p:cNvPr id="5"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pic>
        <p:nvPicPr>
          <p:cNvPr id="6" name="Imagen 5"/>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225268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80</a:t>
            </a:fld>
            <a:endParaRPr lang="es-ES" dirty="0">
              <a:solidFill>
                <a:srgbClr val="FF0000"/>
              </a:solidFill>
            </a:endParaRPr>
          </a:p>
        </p:txBody>
      </p:sp>
      <p:sp>
        <p:nvSpPr>
          <p:cNvPr id="8" name="7 Rectángulo"/>
          <p:cNvSpPr/>
          <p:nvPr/>
        </p:nvSpPr>
        <p:spPr>
          <a:xfrm>
            <a:off x="3145080" y="689569"/>
            <a:ext cx="2929521" cy="523220"/>
          </a:xfrm>
          <a:prstGeom prst="rect">
            <a:avLst/>
          </a:prstGeom>
          <a:noFill/>
        </p:spPr>
        <p:txBody>
          <a:bodyPr wrap="none" lIns="91440" tIns="45720" rIns="91440" bIns="45720">
            <a:spAutoFit/>
          </a:bodyPr>
          <a:lstStyle/>
          <a:p>
            <a:pPr algn="ctr"/>
            <a:r>
              <a:rPr lang="es-ES" sz="2800" b="1" spc="-150" dirty="0" smtClean="0">
                <a:ln w="17780" cmpd="sng">
                  <a:solidFill>
                    <a:schemeClr val="bg2">
                      <a:lumMod val="90000"/>
                    </a:schemeClr>
                  </a:solidFill>
                  <a:prstDash val="solid"/>
                  <a:miter lim="800000"/>
                </a:ln>
                <a:effectLst>
                  <a:outerShdw blurRad="50800" algn="tl" rotWithShape="0">
                    <a:srgbClr val="000000"/>
                  </a:outerShdw>
                </a:effectLst>
              </a:rPr>
              <a:t>COSTOS DEL EQUIPO</a:t>
            </a:r>
            <a:endParaRPr lang="es-ES" sz="2800" b="1" spc="-150" dirty="0">
              <a:ln w="17780" cmpd="sng">
                <a:solidFill>
                  <a:schemeClr val="bg2">
                    <a:lumMod val="90000"/>
                  </a:schemeClr>
                </a:solidFill>
                <a:prstDash val="solid"/>
                <a:miter lim="800000"/>
              </a:ln>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2" name="Rectángulo 1"/>
          <p:cNvSpPr/>
          <p:nvPr/>
        </p:nvSpPr>
        <p:spPr>
          <a:xfrm>
            <a:off x="395536" y="1188295"/>
            <a:ext cx="1860125" cy="369332"/>
          </a:xfrm>
          <a:prstGeom prst="rect">
            <a:avLst/>
          </a:prstGeom>
        </p:spPr>
        <p:txBody>
          <a:bodyPr wrap="none">
            <a:spAutoFit/>
          </a:bodyPr>
          <a:lstStyle/>
          <a:p>
            <a:r>
              <a:rPr lang="es-EC" b="1" i="1" u="sng" dirty="0">
                <a:latin typeface="Calibri" panose="020F0502020204030204" pitchFamily="34" charset="0"/>
                <a:ea typeface="Times New Roman" panose="02020603050405020304" pitchFamily="18" charset="0"/>
                <a:cs typeface="Arial" panose="020B0604020202020204" pitchFamily="34" charset="0"/>
              </a:rPr>
              <a:t>Costos </a:t>
            </a:r>
            <a:r>
              <a:rPr lang="es-EC" b="1" i="1" u="sng" dirty="0" smtClean="0">
                <a:latin typeface="Calibri" panose="020F0502020204030204" pitchFamily="34" charset="0"/>
                <a:ea typeface="Times New Roman" panose="02020603050405020304" pitchFamily="18" charset="0"/>
                <a:cs typeface="Arial" panose="020B0604020202020204" pitchFamily="34" charset="0"/>
              </a:rPr>
              <a:t>indirectos:</a:t>
            </a:r>
            <a:endParaRPr lang="es-ES" b="1" i="1" u="sng" dirty="0"/>
          </a:p>
        </p:txBody>
      </p:sp>
      <p:pic>
        <p:nvPicPr>
          <p:cNvPr id="4" name="Imagen 3"/>
          <p:cNvPicPr>
            <a:picLocks noChangeAspect="1"/>
          </p:cNvPicPr>
          <p:nvPr/>
        </p:nvPicPr>
        <p:blipFill>
          <a:blip r:embed="rId3"/>
          <a:stretch>
            <a:fillRect/>
          </a:stretch>
        </p:blipFill>
        <p:spPr>
          <a:xfrm>
            <a:off x="3107022" y="1372961"/>
            <a:ext cx="2743200" cy="1543050"/>
          </a:xfrm>
          <a:prstGeom prst="rect">
            <a:avLst/>
          </a:prstGeom>
        </p:spPr>
      </p:pic>
      <p:sp>
        <p:nvSpPr>
          <p:cNvPr id="6" name="Rectángulo 5"/>
          <p:cNvSpPr/>
          <p:nvPr/>
        </p:nvSpPr>
        <p:spPr>
          <a:xfrm>
            <a:off x="395536" y="3587656"/>
            <a:ext cx="1397177" cy="369332"/>
          </a:xfrm>
          <a:prstGeom prst="rect">
            <a:avLst/>
          </a:prstGeom>
        </p:spPr>
        <p:txBody>
          <a:bodyPr wrap="none">
            <a:spAutoFit/>
          </a:bodyPr>
          <a:lstStyle/>
          <a:p>
            <a:r>
              <a:rPr lang="es-EC" b="1" i="1" u="sng" dirty="0">
                <a:latin typeface="Calibri" panose="020F0502020204030204" pitchFamily="34" charset="0"/>
                <a:ea typeface="Times New Roman" panose="02020603050405020304" pitchFamily="18" charset="0"/>
                <a:cs typeface="Arial" panose="020B0604020202020204" pitchFamily="34" charset="0"/>
              </a:rPr>
              <a:t>Costos </a:t>
            </a:r>
            <a:r>
              <a:rPr lang="es-EC" b="1" i="1" u="sng" dirty="0" smtClean="0">
                <a:latin typeface="Calibri" panose="020F0502020204030204" pitchFamily="34" charset="0"/>
                <a:ea typeface="Times New Roman" panose="02020603050405020304" pitchFamily="18" charset="0"/>
                <a:cs typeface="Arial" panose="020B0604020202020204" pitchFamily="34" charset="0"/>
              </a:rPr>
              <a:t>Total:</a:t>
            </a:r>
            <a:endParaRPr lang="es-ES" b="1" i="1" u="sng" dirty="0"/>
          </a:p>
        </p:txBody>
      </p:sp>
      <p:sp>
        <p:nvSpPr>
          <p:cNvPr id="12" name="Rectángulo 11"/>
          <p:cNvSpPr/>
          <p:nvPr/>
        </p:nvSpPr>
        <p:spPr>
          <a:xfrm>
            <a:off x="312404" y="4946040"/>
            <a:ext cx="8332433" cy="1294072"/>
          </a:xfrm>
          <a:prstGeom prst="rect">
            <a:avLst/>
          </a:prstGeom>
        </p:spPr>
        <p:txBody>
          <a:bodyPr wrap="square">
            <a:spAutoFit/>
          </a:bodyPr>
          <a:lstStyle/>
          <a:p>
            <a:pPr indent="252095" algn="just">
              <a:lnSpc>
                <a:spcPct val="150000"/>
              </a:lnSpc>
              <a:spcBef>
                <a:spcPts val="200"/>
              </a:spcBef>
              <a:spcAft>
                <a:spcPts val="0"/>
              </a:spcAft>
            </a:pPr>
            <a:r>
              <a:rPr lang="es-EC" dirty="0">
                <a:latin typeface="Arial" panose="020B0604020202020204" pitchFamily="34" charset="0"/>
                <a:ea typeface="Times New Roman" panose="02020603050405020304" pitchFamily="18" charset="0"/>
                <a:cs typeface="Times New Roman" panose="02020603050405020304" pitchFamily="18" charset="0"/>
              </a:rPr>
              <a:t>El costo total de construcción del intercambiador de calor de placas y tubos de flujo cruzado es de </a:t>
            </a:r>
            <a:r>
              <a:rPr lang="es-EC" dirty="0" smtClean="0">
                <a:latin typeface="Arial" panose="020B0604020202020204" pitchFamily="34" charset="0"/>
                <a:ea typeface="Times New Roman" panose="02020603050405020304" pitchFamily="18" charset="0"/>
                <a:cs typeface="Times New Roman" panose="02020603050405020304" pitchFamily="18" charset="0"/>
              </a:rPr>
              <a:t>$2.134,92 (Dos mil ciento treinta y cuatro dólares con 92/100</a:t>
            </a:r>
            <a:r>
              <a:rPr lang="es-EC" dirty="0">
                <a:latin typeface="Arial" panose="020B0604020202020204" pitchFamily="34" charset="0"/>
                <a:ea typeface="Times New Roman" panose="02020603050405020304" pitchFamily="18" charset="0"/>
                <a:cs typeface="Times New Roman" panose="02020603050405020304" pitchFamily="18" charset="0"/>
              </a:rPr>
              <a:t>).</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pic>
        <p:nvPicPr>
          <p:cNvPr id="7" name="Imagen 6"/>
          <p:cNvPicPr>
            <a:picLocks noChangeAspect="1"/>
          </p:cNvPicPr>
          <p:nvPr/>
        </p:nvPicPr>
        <p:blipFill>
          <a:blip r:embed="rId5"/>
          <a:stretch>
            <a:fillRect/>
          </a:stretch>
        </p:blipFill>
        <p:spPr>
          <a:xfrm>
            <a:off x="2606959" y="3741846"/>
            <a:ext cx="3743325" cy="1247775"/>
          </a:xfrm>
          <a:prstGeom prst="rect">
            <a:avLst/>
          </a:prstGeom>
        </p:spPr>
      </p:pic>
    </p:spTree>
    <p:extLst>
      <p:ext uri="{BB962C8B-B14F-4D97-AF65-F5344CB8AC3E}">
        <p14:creationId xmlns:p14="http://schemas.microsoft.com/office/powerpoint/2010/main" val="34147079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81</a:t>
            </a:fld>
            <a:endParaRPr lang="es-ES" dirty="0">
              <a:solidFill>
                <a:srgbClr val="FF0000"/>
              </a:solidFill>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sp>
        <p:nvSpPr>
          <p:cNvPr id="11" name="7 Rectángulo"/>
          <p:cNvSpPr/>
          <p:nvPr/>
        </p:nvSpPr>
        <p:spPr>
          <a:xfrm>
            <a:off x="539552" y="2132856"/>
            <a:ext cx="8784976"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 y Recomendaciones</a:t>
            </a:r>
          </a:p>
        </p:txBody>
      </p:sp>
      <p:pic>
        <p:nvPicPr>
          <p:cNvPr id="6" name="Imagen 5"/>
          <p:cNvPicPr>
            <a:picLocks noChangeAspect="1"/>
          </p:cNvPicPr>
          <p:nvPr/>
        </p:nvPicPr>
        <p:blipFill rotWithShape="1">
          <a:blip r:embed="rId3" cstate="print"/>
          <a:srcRect l="14927" t="53301" r="49637" b="28037"/>
          <a:stretch/>
        </p:blipFill>
        <p:spPr>
          <a:xfrm>
            <a:off x="6444208" y="5876168"/>
            <a:ext cx="2655250" cy="721184"/>
          </a:xfrm>
          <a:prstGeom prst="rect">
            <a:avLst/>
          </a:prstGeom>
        </p:spPr>
      </p:pic>
    </p:spTree>
    <p:extLst>
      <p:ext uri="{BB962C8B-B14F-4D97-AF65-F5344CB8AC3E}">
        <p14:creationId xmlns:p14="http://schemas.microsoft.com/office/powerpoint/2010/main" val="33479514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39578" y="637053"/>
            <a:ext cx="4686300" cy="523220"/>
          </a:xfrm>
          <a:prstGeom prst="rect">
            <a:avLst/>
          </a:prstGeom>
        </p:spPr>
        <p:txBody>
          <a:bodyPr wrap="square">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endParaRPr lang="es-ES" sz="2800" dirty="0"/>
          </a:p>
        </p:txBody>
      </p:sp>
      <mc:AlternateContent xmlns:mc="http://schemas.openxmlformats.org/markup-compatibility/2006" xmlns:a14="http://schemas.microsoft.com/office/drawing/2010/main">
        <mc:Choice Requires="a14">
          <p:sp>
            <p:nvSpPr>
              <p:cNvPr id="3" name="Rectángulo 2"/>
              <p:cNvSpPr/>
              <p:nvPr/>
            </p:nvSpPr>
            <p:spPr>
              <a:xfrm>
                <a:off x="385762" y="1231944"/>
                <a:ext cx="8593932" cy="1569660"/>
              </a:xfrm>
              <a:prstGeom prst="rect">
                <a:avLst/>
              </a:prstGeom>
            </p:spPr>
            <p:txBody>
              <a:bodyPr wrap="square">
                <a:spAutoFit/>
              </a:bodyPr>
              <a:lstStyle/>
              <a:p>
                <a:pPr marL="257175" indent="-257175" algn="just">
                  <a:lnSpc>
                    <a:spcPct val="150000"/>
                  </a:lnSpc>
                  <a:spcBef>
                    <a:spcPts val="150"/>
                  </a:spcBef>
                  <a:buSzPts val="1050"/>
                  <a:buFont typeface="Calibri" panose="020F0502020204030204" pitchFamily="34" charset="0"/>
                  <a:buChar char="-"/>
                </a:pPr>
                <a:r>
                  <a:rPr lang="es-EC" sz="1600" dirty="0">
                    <a:latin typeface="Arial" panose="020B0604020202020204" pitchFamily="34" charset="0"/>
                    <a:ea typeface="Times New Roman" panose="02020603050405020304" pitchFamily="18" charset="0"/>
                    <a:cs typeface="Arial" panose="020B0604020202020204" pitchFamily="34" charset="0"/>
                  </a:rPr>
                  <a:t>A través del desarrollo de ésta investigación  se estableció que el calor requerido por los habitantes de la vivienda es de  6487</a:t>
                </a:r>
                <a14:m>
                  <m:oMath xmlns:m="http://schemas.openxmlformats.org/officeDocument/2006/math">
                    <m:d>
                      <m:dPr>
                        <m:begChr m:val="["/>
                        <m:endChr m:val="]"/>
                        <m:ctrlPr>
                          <a:rPr lang="es-ES" sz="1600" i="1">
                            <a:latin typeface="Cambria Math" panose="02040503050406030204" pitchFamily="18" charset="0"/>
                            <a:ea typeface="Times New Roman" panose="02020603050405020304" pitchFamily="18" charset="0"/>
                            <a:cs typeface="Arial" panose="020B0604020202020204" pitchFamily="34" charset="0"/>
                          </a:rPr>
                        </m:ctrlPr>
                      </m:dPr>
                      <m:e>
                        <m:r>
                          <a:rPr lang="es-EC" sz="1600" i="1">
                            <a:latin typeface="Cambria Math" panose="02040503050406030204" pitchFamily="18" charset="0"/>
                            <a:ea typeface="Times New Roman" panose="02020603050405020304" pitchFamily="18" charset="0"/>
                            <a:cs typeface="Arial" panose="020B0604020202020204" pitchFamily="34" charset="0"/>
                          </a:rPr>
                          <m:t>𝑊</m:t>
                        </m:r>
                      </m:e>
                    </m:d>
                  </m:oMath>
                </a14:m>
                <a:r>
                  <a:rPr lang="es-EC" sz="1600" dirty="0">
                    <a:latin typeface="Arial" panose="020B0604020202020204" pitchFamily="34" charset="0"/>
                    <a:ea typeface="Times New Roman" panose="02020603050405020304" pitchFamily="18" charset="0"/>
                    <a:cs typeface="Arial" panose="020B0604020202020204" pitchFamily="34" charset="0"/>
                  </a:rPr>
                  <a:t>,  partiendo de este parámetro se diseñó un intercambiador de calor de placas y tubos de flujo cruzado formado por 51 tubos de cobre, 5 placas de aluminio con un </a:t>
                </a:r>
                <a14:m>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m:t>
                    </m:r>
                    <m:r>
                      <a:rPr lang="es-EC" sz="1600" i="1">
                        <a:latin typeface="Cambria Math" panose="02040503050406030204" pitchFamily="18" charset="0"/>
                        <a:ea typeface="Times New Roman" panose="02020603050405020304" pitchFamily="18" charset="0"/>
                        <a:cs typeface="Arial" panose="020B0604020202020204" pitchFamily="34" charset="0"/>
                      </a:rPr>
                      <m:t>𝑇𝑀𝐿</m:t>
                    </m:r>
                  </m:oMath>
                </a14:m>
                <a:r>
                  <a:rPr lang="es-EC" sz="1600" dirty="0">
                    <a:latin typeface="Arial" panose="020B0604020202020204" pitchFamily="34" charset="0"/>
                    <a:ea typeface="Times New Roman" panose="02020603050405020304" pitchFamily="18" charset="0"/>
                    <a:cs typeface="Arial" panose="020B0604020202020204" pitchFamily="34" charset="0"/>
                  </a:rPr>
                  <a:t> de 50.83 </a:t>
                </a:r>
                <a14:m>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m:t>
                    </m:r>
                  </m:oMath>
                </a14:m>
                <a:r>
                  <a:rPr lang="es-EC" sz="1600" dirty="0">
                    <a:latin typeface="Arial" panose="020B0604020202020204" pitchFamily="34" charset="0"/>
                    <a:ea typeface="Times New Roman" panose="02020603050405020304" pitchFamily="18" charset="0"/>
                    <a:cs typeface="Arial" panose="020B0604020202020204" pitchFamily="34" charset="0"/>
                  </a:rPr>
                  <a:t>.</a:t>
                </a:r>
                <a:endParaRPr lang="es-ES" sz="16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85762" y="1231944"/>
                <a:ext cx="8593932" cy="1569660"/>
              </a:xfrm>
              <a:prstGeom prst="rect">
                <a:avLst/>
              </a:prstGeom>
              <a:blipFill rotWithShape="0">
                <a:blip r:embed="rId2"/>
                <a:stretch>
                  <a:fillRect r="-426" b="-11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67143" y="2876865"/>
                <a:ext cx="8526066" cy="3093154"/>
              </a:xfrm>
              <a:prstGeom prst="rect">
                <a:avLst/>
              </a:prstGeom>
            </p:spPr>
            <p:txBody>
              <a:bodyPr wrap="square">
                <a:spAutoFit/>
              </a:bodyPr>
              <a:lstStyle/>
              <a:p>
                <a:pPr marL="257175" indent="-257175" algn="just">
                  <a:lnSpc>
                    <a:spcPct val="150000"/>
                  </a:lnSpc>
                  <a:spcBef>
                    <a:spcPts val="150"/>
                  </a:spcBef>
                  <a:buSzPts val="1050"/>
                  <a:buFont typeface="Calibri" panose="020F0502020204030204" pitchFamily="34" charset="0"/>
                  <a:buChar char="-"/>
                </a:pPr>
                <a:r>
                  <a:rPr lang="es-EC" sz="1600" dirty="0">
                    <a:latin typeface="Arial" panose="020B0604020202020204" pitchFamily="34" charset="0"/>
                    <a:ea typeface="Times New Roman" panose="02020603050405020304" pitchFamily="18" charset="0"/>
                    <a:cs typeface="Arial" panose="020B0604020202020204" pitchFamily="34" charset="0"/>
                  </a:rPr>
                  <a:t>Para tener una temperatura de calefacción constante en el interior de la vivienda es necesario tomar en cuenta que a medida que aumenta el flujo másico de los fluidos caliente y frío, el rango de temperatura al interior de la vivienda aumenta. Durante los ensayos realizados, se obtuvo un promedio de flujo másico de agua de 0,078 kg/s con temperatura promedio máxima de 22,8</a:t>
                </a:r>
                <a14:m>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 </m:t>
                    </m:r>
                    <m:r>
                      <a:rPr lang="es-EC" sz="1600" i="1">
                        <a:latin typeface="Cambria Math" panose="02040503050406030204" pitchFamily="18" charset="0"/>
                        <a:ea typeface="Times New Roman" panose="02020603050405020304" pitchFamily="18" charset="0"/>
                        <a:cs typeface="Arial" panose="020B0604020202020204" pitchFamily="34" charset="0"/>
                      </a:rPr>
                      <m:t>℃</m:t>
                    </m:r>
                    <m:r>
                      <a:rPr lang="es-EC" sz="1600" i="1">
                        <a:latin typeface="Cambria Math" panose="02040503050406030204" pitchFamily="18" charset="0"/>
                        <a:ea typeface="Times New Roman" panose="02020603050405020304" pitchFamily="18" charset="0"/>
                        <a:cs typeface="Arial" panose="020B0604020202020204" pitchFamily="34" charset="0"/>
                      </a:rPr>
                      <m:t> </m:t>
                    </m:r>
                  </m:oMath>
                </a14:m>
                <a:r>
                  <a:rPr lang="es-EC" sz="1600" dirty="0">
                    <a:latin typeface="Arial" panose="020B0604020202020204" pitchFamily="34" charset="0"/>
                    <a:ea typeface="Times New Roman" panose="02020603050405020304" pitchFamily="18" charset="0"/>
                    <a:cs typeface="Arial" panose="020B0604020202020204" pitchFamily="34" charset="0"/>
                  </a:rPr>
                  <a:t>; según lo establecido por la Asociación Americana de Aire Acondicionado y Refrigeración ASHRAE este valor se encuentra entre los 20 y 23.3</a:t>
                </a:r>
                <a14:m>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 </m:t>
                    </m:r>
                    <m:r>
                      <a:rPr lang="es-EC" sz="1600" i="1">
                        <a:latin typeface="Cambria Math" panose="02040503050406030204" pitchFamily="18" charset="0"/>
                        <a:ea typeface="Times New Roman" panose="02020603050405020304" pitchFamily="18" charset="0"/>
                        <a:cs typeface="Arial" panose="020B0604020202020204" pitchFamily="34" charset="0"/>
                      </a:rPr>
                      <m:t>℃</m:t>
                    </m:r>
                  </m:oMath>
                </a14:m>
                <a:r>
                  <a:rPr lang="es-EC" sz="1600" dirty="0">
                    <a:latin typeface="Arial" panose="020B0604020202020204" pitchFamily="34" charset="0"/>
                    <a:ea typeface="Times New Roman" panose="02020603050405020304" pitchFamily="18" charset="0"/>
                    <a:cs typeface="Arial" panose="020B0604020202020204" pitchFamily="34" charset="0"/>
                  </a:rPr>
                  <a:t> y niveles próximos al 50% de humedad relativa permitiendo brindar confort a sus habitantes</a:t>
                </a:r>
                <a:r>
                  <a:rPr lang="es-EC" dirty="0">
                    <a:latin typeface="Arial" panose="020B0604020202020204" pitchFamily="34" charset="0"/>
                    <a:ea typeface="Times New Roman" panose="02020603050405020304" pitchFamily="18" charset="0"/>
                    <a:cs typeface="Arial" panose="020B0604020202020204" pitchFamily="34" charset="0"/>
                  </a:rPr>
                  <a:t>.</a:t>
                </a:r>
                <a:endParaRPr lang="es-ES"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67143" y="2876865"/>
                <a:ext cx="8526066" cy="3093154"/>
              </a:xfrm>
              <a:prstGeom prst="rect">
                <a:avLst/>
              </a:prstGeom>
              <a:blipFill rotWithShape="0">
                <a:blip r:embed="rId3"/>
                <a:stretch>
                  <a:fillRect r="-357" b="-7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4"/>
                <a:stretch>
                  <a:fillRect t="-3093" b="-11340"/>
                </a:stretch>
              </a:blipFill>
            </p:spPr>
            <p:txBody>
              <a:bodyPr/>
              <a:lstStyle/>
              <a:p>
                <a:r>
                  <a:rPr lang="es-ES">
                    <a:noFill/>
                  </a:rPr>
                  <a:t> </a:t>
                </a:r>
              </a:p>
            </p:txBody>
          </p:sp>
        </mc:Fallback>
      </mc:AlternateContent>
      <p:pic>
        <p:nvPicPr>
          <p:cNvPr id="6" name="Imagen 5"/>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724829986"/>
      </p:ext>
    </p:extLst>
  </p:cSld>
  <p:clrMapOvr>
    <a:masterClrMapping/>
  </p:clrMapOvr>
  <p:transition spd="med">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368" y="995357"/>
            <a:ext cx="8265320" cy="830997"/>
          </a:xfrm>
          <a:prstGeom prst="rect">
            <a:avLst/>
          </a:prstGeom>
        </p:spPr>
        <p:txBody>
          <a:bodyPr wrap="square">
            <a:spAutoFit/>
          </a:bodyPr>
          <a:lstStyle/>
          <a:p>
            <a:pPr marL="257175" indent="-257175" algn="just">
              <a:lnSpc>
                <a:spcPct val="150000"/>
              </a:lnSpc>
              <a:spcBef>
                <a:spcPts val="150"/>
              </a:spcBef>
              <a:spcAft>
                <a:spcPts val="600"/>
              </a:spcAft>
              <a:buSzPts val="1050"/>
              <a:buFont typeface="Calibri" panose="020F0502020204030204" pitchFamily="34" charset="0"/>
              <a:buChar char="-"/>
              <a:tabLst>
                <a:tab pos="1116330" algn="l"/>
              </a:tabLst>
            </a:pPr>
            <a:r>
              <a:rPr lang="es-EC" sz="1600" dirty="0">
                <a:latin typeface="Arial" panose="020B0604020202020204" pitchFamily="34" charset="0"/>
                <a:ea typeface="Times New Roman" panose="02020603050405020304" pitchFamily="18" charset="0"/>
                <a:cs typeface="Times New Roman" panose="02020603050405020304" pitchFamily="18" charset="0"/>
              </a:rPr>
              <a:t>En cuanto a las ecuaciones teóricas utilizadas han permitido diseñar un equipo con eficiencia promedio experimental del </a:t>
            </a:r>
            <a:r>
              <a:rPr lang="es-EC" sz="1600" dirty="0" smtClean="0">
                <a:latin typeface="Arial" panose="020B0604020202020204" pitchFamily="34" charset="0"/>
                <a:ea typeface="Times New Roman" panose="02020603050405020304" pitchFamily="18" charset="0"/>
                <a:cs typeface="Times New Roman" panose="02020603050405020304" pitchFamily="18" charset="0"/>
              </a:rPr>
              <a:t>38%.</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779368" y="2069242"/>
            <a:ext cx="8279606" cy="1569660"/>
          </a:xfrm>
          <a:prstGeom prst="rect">
            <a:avLst/>
          </a:prstGeom>
        </p:spPr>
        <p:txBody>
          <a:bodyPr wrap="square">
            <a:spAutoFit/>
          </a:bodyPr>
          <a:lstStyle/>
          <a:p>
            <a:pPr marL="257175" indent="-257175" algn="just">
              <a:lnSpc>
                <a:spcPct val="150000"/>
              </a:lnSpc>
              <a:spcBef>
                <a:spcPts val="150"/>
              </a:spcBef>
              <a:buSzPts val="1050"/>
              <a:buFont typeface="Calibri" panose="020F0502020204030204" pitchFamily="34" charset="0"/>
              <a:buChar char="-"/>
            </a:pPr>
            <a:r>
              <a:rPr lang="es-EC" sz="1600" dirty="0" smtClean="0">
                <a:latin typeface="Arial" panose="020B0604020202020204" pitchFamily="34" charset="0"/>
                <a:ea typeface="Times New Roman" panose="02020603050405020304" pitchFamily="18" charset="0"/>
                <a:cs typeface="Times New Roman" panose="02020603050405020304" pitchFamily="18" charset="0"/>
              </a:rPr>
              <a:t>En la actualidad el costo del intercambiador de calor de placas y tubos de flujo cruzado es de </a:t>
            </a:r>
            <a:r>
              <a:rPr lang="es-ES" sz="1600" dirty="0">
                <a:latin typeface="Arial" panose="020B0604020202020204" pitchFamily="34" charset="0"/>
                <a:ea typeface="Times New Roman" panose="02020603050405020304" pitchFamily="18" charset="0"/>
                <a:cs typeface="Times New Roman" panose="02020603050405020304" pitchFamily="18" charset="0"/>
              </a:rPr>
              <a:t>dos mil ciento treinta y cuatro con noventa y dos </a:t>
            </a:r>
            <a:r>
              <a:rPr lang="es-ES" sz="1600" dirty="0" smtClean="0">
                <a:latin typeface="Arial" panose="020B0604020202020204" pitchFamily="34" charset="0"/>
                <a:ea typeface="Times New Roman" panose="02020603050405020304" pitchFamily="18" charset="0"/>
                <a:cs typeface="Times New Roman" panose="02020603050405020304" pitchFamily="18" charset="0"/>
              </a:rPr>
              <a:t>centavos</a:t>
            </a:r>
            <a:r>
              <a:rPr lang="es-EC" sz="1600" dirty="0" smtClean="0">
                <a:latin typeface="Arial" panose="020B0604020202020204" pitchFamily="34" charset="0"/>
                <a:ea typeface="Times New Roman" panose="02020603050405020304" pitchFamily="18" charset="0"/>
                <a:cs typeface="Times New Roman" panose="02020603050405020304" pitchFamily="18" charset="0"/>
              </a:rPr>
              <a:t>, siendo un valor muy alto para que los habitantes del sector rural lo puedan adquirir, pero al construirlo en mayor volumen  su costo baja.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3"/>
                <a:stretch>
                  <a:fillRect t="-3093" b="-11340"/>
                </a:stretch>
              </a:blipFill>
            </p:spPr>
            <p:txBody>
              <a:bodyPr/>
              <a:lstStyle/>
              <a:p>
                <a:r>
                  <a:rPr lang="es-ES">
                    <a:noFill/>
                  </a:rPr>
                  <a:t> </a:t>
                </a:r>
              </a:p>
            </p:txBody>
          </p:sp>
        </mc:Fallback>
      </mc:AlternateContent>
      <p:sp>
        <p:nvSpPr>
          <p:cNvPr id="5"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6" name="Imagen 5"/>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278267231"/>
      </p:ext>
    </p:extLst>
  </p:cSld>
  <p:clrMapOvr>
    <a:masterClrMapping/>
  </p:clrMapOvr>
  <p:transition spd="med">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8637" y="1312828"/>
            <a:ext cx="8086725" cy="1569660"/>
          </a:xfrm>
          <a:prstGeom prst="rect">
            <a:avLst/>
          </a:prstGeom>
        </p:spPr>
        <p:txBody>
          <a:bodyPr wrap="square">
            <a:spAutoFit/>
          </a:bodyPr>
          <a:lstStyle/>
          <a:p>
            <a:pPr algn="just">
              <a:lnSpc>
                <a:spcPct val="150000"/>
              </a:lnSpc>
              <a:spcBef>
                <a:spcPts val="150"/>
              </a:spcBef>
              <a:spcAft>
                <a:spcPts val="600"/>
              </a:spcAft>
              <a:buSzPts val="1050"/>
            </a:pPr>
            <a:r>
              <a:rPr lang="es-EC" sz="1600" dirty="0">
                <a:latin typeface="Arial" panose="020B0604020202020204" pitchFamily="34" charset="0"/>
                <a:ea typeface="Times New Roman" panose="02020603050405020304" pitchFamily="18" charset="0"/>
                <a:cs typeface="Times New Roman" panose="02020603050405020304" pitchFamily="18" charset="0"/>
              </a:rPr>
              <a:t>Luego de haber concluido con la presente investigación relacionada con la calefacción de una vivienda mediante el uso de intercambiadores de calor se puede continuar con el desarrollo de futuros trabajos técnicos que correspondan al área de eficiencia energética y energías renovables entre los más importantes se indican:</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78619" y="3019362"/>
            <a:ext cx="8386763" cy="830997"/>
          </a:xfrm>
          <a:prstGeom prst="rect">
            <a:avLst/>
          </a:prstGeom>
        </p:spPr>
        <p:txBody>
          <a:bodyPr wrap="square">
            <a:spAutoFit/>
          </a:bodyPr>
          <a:lstStyle/>
          <a:p>
            <a:pPr marL="337185" indent="9049" algn="just">
              <a:lnSpc>
                <a:spcPct val="150000"/>
              </a:lnSpc>
              <a:spcBef>
                <a:spcPts val="150"/>
              </a:spcBef>
            </a:pPr>
            <a:r>
              <a:rPr lang="es-EC" sz="1350" dirty="0">
                <a:latin typeface="Arial" panose="020B0604020202020204" pitchFamily="34" charset="0"/>
                <a:ea typeface="Times New Roman" panose="02020603050405020304" pitchFamily="18" charset="0"/>
                <a:cs typeface="Times New Roman" panose="02020603050405020304" pitchFamily="18" charset="0"/>
              </a:rPr>
              <a:t>-   </a:t>
            </a:r>
            <a:r>
              <a:rPr lang="es-EC" sz="1600" dirty="0">
                <a:latin typeface="Arial" panose="020B0604020202020204" pitchFamily="34" charset="0"/>
                <a:ea typeface="Times New Roman" panose="02020603050405020304" pitchFamily="18" charset="0"/>
                <a:cs typeface="Times New Roman" panose="02020603050405020304" pitchFamily="18" charset="0"/>
              </a:rPr>
              <a:t>Análisis de la transferencia de calor del intercambiador de placas y tubos de flujo cruzado para el estado transitorio.</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735806" y="3840448"/>
            <a:ext cx="8143875" cy="584775"/>
          </a:xfrm>
          <a:prstGeom prst="rect">
            <a:avLst/>
          </a:prstGeom>
        </p:spPr>
        <p:txBody>
          <a:bodyPr wrap="square">
            <a:spAutoFit/>
          </a:bodyPr>
          <a:lstStyle/>
          <a:p>
            <a:pPr marL="214313" indent="-214313">
              <a:buFontTx/>
              <a:buChar char="-"/>
            </a:pPr>
            <a:r>
              <a:rPr lang="es-EC"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Estudio del comportamiento energético de la vivienda, al utilizar un intercambiador de calor que tenga como fluido de  trabajo aceite térmico.</a:t>
            </a:r>
          </a:p>
        </p:txBody>
      </p:sp>
      <p:sp>
        <p:nvSpPr>
          <p:cNvPr id="8" name="Rectángulo 7"/>
          <p:cNvSpPr/>
          <p:nvPr/>
        </p:nvSpPr>
        <p:spPr>
          <a:xfrm>
            <a:off x="3347864" y="777564"/>
            <a:ext cx="3251211" cy="523220"/>
          </a:xfrm>
          <a:prstGeom prst="rect">
            <a:avLst/>
          </a:prstGeom>
        </p:spPr>
        <p:txBody>
          <a:bodyPr wrap="none">
            <a:spAutoFit/>
          </a:bodyPr>
          <a:lstStyle/>
          <a:p>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endParaRPr lang="es-ES" sz="2800" dirty="0"/>
          </a:p>
        </p:txBody>
      </p:sp>
      <p:sp>
        <p:nvSpPr>
          <p:cNvPr id="11" name="Rectángulo 10"/>
          <p:cNvSpPr/>
          <p:nvPr/>
        </p:nvSpPr>
        <p:spPr>
          <a:xfrm>
            <a:off x="735806" y="4465627"/>
            <a:ext cx="8243888" cy="584775"/>
          </a:xfrm>
          <a:prstGeom prst="rect">
            <a:avLst/>
          </a:prstGeom>
        </p:spPr>
        <p:txBody>
          <a:bodyPr wrap="square">
            <a:spAutoFit/>
          </a:bodyPr>
          <a:lstStyle/>
          <a:p>
            <a:pPr marL="214313" indent="-214313">
              <a:buFontTx/>
              <a:buChar char="-"/>
            </a:pPr>
            <a:r>
              <a:rPr lang="es-EC" sz="1600" dirty="0">
                <a:latin typeface="Arial" panose="020B0604020202020204" pitchFamily="34" charset="0"/>
                <a:cs typeface="Arial" panose="020B0604020202020204" pitchFamily="34" charset="0"/>
              </a:rPr>
              <a:t>Caracterización energética de la vivienda mediante el uso de sistemas de calefacción proveniente de energías convencionales y alternativas.</a:t>
            </a:r>
            <a:endPar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Rectángulo 12"/>
          <p:cNvSpPr/>
          <p:nvPr/>
        </p:nvSpPr>
        <p:spPr>
          <a:xfrm>
            <a:off x="785812" y="5078962"/>
            <a:ext cx="8093870" cy="584775"/>
          </a:xfrm>
          <a:prstGeom prst="rect">
            <a:avLst/>
          </a:prstGeom>
        </p:spPr>
        <p:txBody>
          <a:bodyPr wrap="square">
            <a:spAutoFit/>
          </a:bodyPr>
          <a:lstStyle/>
          <a:p>
            <a:pPr marL="214313" indent="-214313">
              <a:buFontTx/>
              <a:buChar char="-"/>
            </a:pPr>
            <a:r>
              <a:rPr lang="es-EC" sz="1600" dirty="0">
                <a:latin typeface="Arial" panose="020B0604020202020204" pitchFamily="34" charset="0"/>
                <a:cs typeface="Arial" panose="020B0604020202020204" pitchFamily="34" charset="0"/>
              </a:rPr>
              <a:t>Determinación de pérdidas hidráulicas y de presión a lo largo del intercambiador de calor con tubos de flujo cruzado.</a:t>
            </a:r>
            <a:endPar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12" name="Imagen 11"/>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735967411"/>
      </p:ext>
    </p:extLst>
  </p:cSld>
  <p:clrMapOvr>
    <a:masterClrMapping/>
  </p:clrMapOvr>
  <p:transition spd="med">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775" y="1100841"/>
            <a:ext cx="8329613" cy="1200329"/>
          </a:xfrm>
          <a:prstGeom prst="rect">
            <a:avLst/>
          </a:prstGeom>
        </p:spPr>
        <p:txBody>
          <a:bodyPr wrap="square">
            <a:spAutoFit/>
          </a:bodyPr>
          <a:lstStyle/>
          <a:p>
            <a:pPr marL="257175" indent="-257175" algn="just">
              <a:lnSpc>
                <a:spcPct val="150000"/>
              </a:lnSpc>
              <a:spcBef>
                <a:spcPts val="150"/>
              </a:spcBef>
              <a:spcAft>
                <a:spcPts val="600"/>
              </a:spcAft>
              <a:buSzPts val="1050"/>
              <a:buFont typeface="Calibri" panose="020F0502020204030204" pitchFamily="34" charset="0"/>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Es necesario utilizar en el intercambiador de calor aislante térmico alrededor de su carcasa y en toda la tubería que transporta el fluido caliente con la finalidad de evitar pérdidas de calor para aumentar su eficiencia.</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480821" y="2352435"/>
            <a:ext cx="8329613" cy="1529842"/>
          </a:xfrm>
          <a:prstGeom prst="rect">
            <a:avLst/>
          </a:prstGeom>
        </p:spPr>
        <p:txBody>
          <a:bodyPr wrap="square">
            <a:spAutoFit/>
          </a:bodyPr>
          <a:lstStyle/>
          <a:p>
            <a:pPr marL="257175" indent="-257175" algn="just">
              <a:lnSpc>
                <a:spcPct val="150000"/>
              </a:lnSpc>
              <a:spcBef>
                <a:spcPts val="150"/>
              </a:spcBef>
              <a:spcAft>
                <a:spcPts val="600"/>
              </a:spcAft>
              <a:buSzPts val="1050"/>
              <a:buFont typeface="Calibri" panose="020F0502020204030204" pitchFamily="34" charset="0"/>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El uso del ventilador con dimensiones de diámetro inferiores a la entrada de aire en el intercambiador de calor produce puntos ciegos, donde se forman zonas nulas de transferencia de calor, por lo que se recomienda utilizar un ventilador con diámetro que cubra toda la entrada de aire en el intercambiador de calor.</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sp>
        <p:nvSpPr>
          <p:cNvPr id="5"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p:pic>
        <p:nvPicPr>
          <p:cNvPr id="6" name="Imagen 5"/>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903154973"/>
      </p:ext>
    </p:extLst>
  </p:cSld>
  <p:clrMapOvr>
    <a:masterClrMapping/>
  </p:clrMapOvr>
  <p:transition spd="med">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5245" y="2045558"/>
            <a:ext cx="3688424" cy="998671"/>
          </a:xfrm>
          <a:prstGeom prst="rect">
            <a:avLst/>
          </a:prstGeom>
        </p:spPr>
        <p:txBody>
          <a:bodyPr wrap="square">
            <a:spAutoFit/>
          </a:bodyPr>
          <a:lstStyle/>
          <a:p>
            <a:pPr algn="just">
              <a:lnSpc>
                <a:spcPct val="150000"/>
              </a:lnSpc>
              <a:spcBef>
                <a:spcPts val="150"/>
              </a:spcBef>
              <a:spcAft>
                <a:spcPts val="600"/>
              </a:spcAft>
              <a:buSzPts val="1050"/>
            </a:pPr>
            <a:r>
              <a:rPr lang="es-EC" sz="4050" b="1" dirty="0">
                <a:latin typeface="Arial" panose="020B0604020202020204" pitchFamily="34" charset="0"/>
                <a:ea typeface="Times New Roman" panose="02020603050405020304" pitchFamily="18" charset="0"/>
                <a:cs typeface="Times New Roman" panose="02020603050405020304" pitchFamily="18" charset="0"/>
              </a:rPr>
              <a:t>     </a:t>
            </a:r>
            <a:r>
              <a:rPr lang="es-EC" sz="4400" b="1"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Arial" panose="020B0604020202020204" pitchFamily="34" charset="0"/>
                <a:ea typeface="Times New Roman" panose="02020603050405020304" pitchFamily="18" charset="0"/>
                <a:cs typeface="Times New Roman" panose="02020603050405020304" pitchFamily="18" charset="0"/>
              </a:rPr>
              <a:t>GRACIAS</a:t>
            </a:r>
            <a:endParaRPr lang="es-ES" sz="4400" b="1" dirty="0">
              <a:ln w="13462">
                <a:solidFill>
                  <a:schemeClr val="bg1"/>
                </a:solidFill>
                <a:prstDash val="solid"/>
              </a:ln>
              <a:solidFill>
                <a:schemeClr val="tx1">
                  <a:lumMod val="85000"/>
                  <a:lumOff val="15000"/>
                </a:schemeClr>
              </a:solidFill>
              <a:effectLst>
                <a:glow rad="63500">
                  <a:schemeClr val="accent1">
                    <a:satMod val="175000"/>
                    <a:alpha val="40000"/>
                  </a:schemeClr>
                </a:glow>
                <a:outerShdw dist="38100" dir="2700000" algn="bl" rotWithShape="0">
                  <a:schemeClr val="accent5"/>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DEISY VILAÑA – VICTOR MAILA – ENERO 2016</a:t>
            </a:r>
            <a:endParaRPr lang="es-EC" sz="1400" b="1" dirty="0"/>
          </a:p>
        </p:txBody>
      </p:sp>
      <mc:AlternateContent xmlns:mc="http://schemas.openxmlformats.org/markup-compatibility/2006" xmlns:a14="http://schemas.microsoft.com/office/drawing/2010/main">
        <mc:Choice Requires="a14">
          <p:sp>
            <p:nvSpPr>
              <p:cNvPr id="4" name="Rectángulo 3"/>
              <p:cNvSpPr/>
              <p:nvPr/>
            </p:nvSpPr>
            <p:spPr>
              <a:xfrm>
                <a:off x="-189060" y="46699"/>
                <a:ext cx="9335364" cy="590354"/>
              </a:xfrm>
              <a:prstGeom prst="rect">
                <a:avLst/>
              </a:prstGeom>
            </p:spPr>
            <p:txBody>
              <a:bodyPr wrap="square">
                <a:spAutoFit/>
              </a:bodyPr>
              <a:lstStyle/>
              <a:p>
                <a:pPr algn="ctr"/>
                <a:r>
                  <a:rPr lang="es-EC" sz="1600" b="1" dirty="0">
                    <a:solidFill>
                      <a:srgbClr val="C00000"/>
                    </a:solidFill>
                    <a:latin typeface="Arial" panose="020B0604020202020204" pitchFamily="34" charset="0"/>
                    <a:ea typeface="Times New Roman" panose="02020603050405020304" pitchFamily="18" charset="0"/>
                  </a:rPr>
                  <a:t>“DISEÑO 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189060" y="46699"/>
                <a:ext cx="9335364" cy="590354"/>
              </a:xfrm>
              <a:prstGeom prst="rect">
                <a:avLst/>
              </a:prstGeom>
              <a:blipFill rotWithShape="0">
                <a:blip r:embed="rId2"/>
                <a:stretch>
                  <a:fillRect t="-3093" b="-11340"/>
                </a:stretch>
              </a:blipFill>
            </p:spPr>
            <p:txBody>
              <a:bodyPr/>
              <a:lstStyle/>
              <a:p>
                <a:r>
                  <a:rPr lang="es-ES">
                    <a:noFill/>
                  </a:rPr>
                  <a:t> </a:t>
                </a:r>
              </a:p>
            </p:txBody>
          </p:sp>
        </mc:Fallback>
      </mc:AlternateContent>
      <p:pic>
        <p:nvPicPr>
          <p:cNvPr id="5" name="Imagen 4"/>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817373144"/>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9</a:t>
            </a:fld>
            <a:endParaRPr lang="es-ES">
              <a:solidFill>
                <a:prstClr val="black"/>
              </a:solidFill>
            </a:endParaRPr>
          </a:p>
        </p:txBody>
      </p:sp>
      <p:graphicFrame>
        <p:nvGraphicFramePr>
          <p:cNvPr id="6" name="Diagrama 5"/>
          <p:cNvGraphicFramePr/>
          <p:nvPr>
            <p:extLst>
              <p:ext uri="{D42A27DB-BD31-4B8C-83A1-F6EECF244321}">
                <p14:modId xmlns:p14="http://schemas.microsoft.com/office/powerpoint/2010/main" val="4257262785"/>
              </p:ext>
            </p:extLst>
          </p:nvPr>
        </p:nvGraphicFramePr>
        <p:xfrm>
          <a:off x="2195736" y="654148"/>
          <a:ext cx="67687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251520" y="908720"/>
            <a:ext cx="1601208" cy="738664"/>
          </a:xfrm>
          <a:prstGeom prst="rect">
            <a:avLst/>
          </a:prstGeom>
        </p:spPr>
        <p:txBody>
          <a:bodyPr wrap="none" rtlCol="0">
            <a:spAutoFit/>
          </a:bodyPr>
          <a:lstStyle/>
          <a:p>
            <a:pPr lvl="0"/>
            <a:r>
              <a:rPr lang="es-ES" sz="1400" b="1" dirty="0"/>
              <a:t>DE ACUERDO A SU </a:t>
            </a:r>
            <a:endParaRPr lang="es-ES" sz="1400" b="1" dirty="0" smtClean="0"/>
          </a:p>
          <a:p>
            <a:pPr lvl="0"/>
            <a:r>
              <a:rPr lang="es-ES" sz="1400" b="1" dirty="0" smtClean="0"/>
              <a:t>CONSTRUCCIÓN:</a:t>
            </a:r>
            <a:endParaRPr lang="es-ES" sz="1400" b="1" dirty="0"/>
          </a:p>
          <a:p>
            <a:endParaRPr lang="es-ES" sz="1400" b="1" dirty="0" smtClean="0"/>
          </a:p>
        </p:txBody>
      </p:sp>
      <mc:AlternateContent xmlns:mc="http://schemas.openxmlformats.org/markup-compatibility/2006" xmlns:a14="http://schemas.microsoft.com/office/drawing/2010/main">
        <mc:Choice Requires="a14">
          <p:sp>
            <p:nvSpPr>
              <p:cNvPr id="8" name="Rectángulo 7"/>
              <p:cNvSpPr/>
              <p:nvPr/>
            </p:nvSpPr>
            <p:spPr>
              <a:xfrm>
                <a:off x="-90264" y="63794"/>
                <a:ext cx="9324528" cy="590354"/>
              </a:xfrm>
              <a:prstGeom prst="rect">
                <a:avLst/>
              </a:prstGeom>
            </p:spPr>
            <p:txBody>
              <a:bodyPr wrap="square">
                <a:spAutoFit/>
              </a:bodyPr>
              <a:lstStyle/>
              <a:p>
                <a:pPr algn="ctr"/>
                <a:r>
                  <a:rPr lang="es-EC" sz="1600" b="1" dirty="0" smtClean="0">
                    <a:solidFill>
                      <a:srgbClr val="C00000"/>
                    </a:solidFill>
                    <a:latin typeface="Arial" panose="020B0604020202020204" pitchFamily="34" charset="0"/>
                    <a:ea typeface="Times New Roman" panose="02020603050405020304" pitchFamily="18" charset="0"/>
                  </a:rPr>
                  <a:t>“DISEÑO </a:t>
                </a:r>
                <a:r>
                  <a:rPr lang="es-EC" sz="1600" b="1" dirty="0">
                    <a:solidFill>
                      <a:srgbClr val="C00000"/>
                    </a:solidFill>
                    <a:latin typeface="Arial" panose="020B0604020202020204" pitchFamily="34" charset="0"/>
                    <a:ea typeface="Times New Roman" panose="02020603050405020304" pitchFamily="18" charset="0"/>
                  </a:rPr>
                  <a:t>Y CONSTRUCCIÓN DE UN INTERCAMBIADOR DE CALOR DE PLACAS Y TUBOS CON FLUJO CRUZADO  PARA CALEFACCIÓN EN UNA VIVIENDA TIPO RURAL DE 54 </a:t>
                </a:r>
                <a14:m>
                  <m:oMath xmlns:m="http://schemas.openxmlformats.org/officeDocument/2006/math">
                    <m:sSup>
                      <m:sSupPr>
                        <m:ctrlPr>
                          <a:rPr lang="es-ES" sz="1600" b="1" i="1">
                            <a:solidFill>
                              <a:srgbClr val="C00000"/>
                            </a:solidFill>
                            <a:latin typeface="Cambria Math" panose="02040503050406030204" pitchFamily="18" charset="0"/>
                            <a:cs typeface="Arial" panose="020B0604020202020204" pitchFamily="34" charset="0"/>
                          </a:rPr>
                        </m:ctrlPr>
                      </m:sSupPr>
                      <m:e>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solidFill>
                              <a:srgbClr val="C00000"/>
                            </a:solidFill>
                            <a:latin typeface="Cambria Math" panose="02040503050406030204" pitchFamily="18" charset="0"/>
                            <a:ea typeface="Times New Roman" panose="02020603050405020304" pitchFamily="18" charset="0"/>
                            <a:cs typeface="Arial" panose="020B0604020202020204" pitchFamily="34" charset="0"/>
                          </a:rPr>
                          <m:t>𝟐</m:t>
                        </m:r>
                      </m:sup>
                    </m:sSup>
                    <m:r>
                      <a:rPr lang="es-ES" sz="1600" b="1">
                        <a:solidFill>
                          <a:srgbClr val="C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s-EC" sz="1600" b="1" dirty="0">
                  <a:solidFill>
                    <a:srgbClr val="C00000"/>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90264" y="63794"/>
                <a:ext cx="9324528" cy="590354"/>
              </a:xfrm>
              <a:prstGeom prst="rect">
                <a:avLst/>
              </a:prstGeom>
              <a:blipFill rotWithShape="0">
                <a:blip r:embed="rId7"/>
                <a:stretch>
                  <a:fillRect t="-3093" b="-11340"/>
                </a:stretch>
              </a:blipFill>
            </p:spPr>
            <p:txBody>
              <a:bodyPr/>
              <a:lstStyle/>
              <a:p>
                <a:r>
                  <a:rPr lang="es-ES">
                    <a:noFill/>
                  </a:rPr>
                  <a:t> </a:t>
                </a:r>
              </a:p>
            </p:txBody>
          </p:sp>
        </mc:Fallback>
      </mc:AlternateContent>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DEISY VILAÑA- VICTOR </a:t>
            </a:r>
            <a:r>
              <a:rPr lang="es-EC" sz="1400" b="1" dirty="0" smtClean="0"/>
              <a:t>MAILA- ENERO </a:t>
            </a:r>
            <a:r>
              <a:rPr lang="es-EC" sz="1400" b="1" dirty="0"/>
              <a:t>2016</a:t>
            </a:r>
          </a:p>
        </p:txBody>
      </p:sp>
      <p:pic>
        <p:nvPicPr>
          <p:cNvPr id="10" name="Imagen 9"/>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62308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sz="1400" b="1"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3629</TotalTime>
  <Words>5715</Words>
  <Application>Microsoft Office PowerPoint</Application>
  <PresentationFormat>Presentación en pantalla (4:3)</PresentationFormat>
  <Paragraphs>1254</Paragraphs>
  <Slides>86</Slides>
  <Notes>9</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86</vt:i4>
      </vt:variant>
    </vt:vector>
  </HeadingPairs>
  <TitlesOfParts>
    <vt:vector size="92" baseType="lpstr">
      <vt:lpstr>Arial</vt:lpstr>
      <vt:lpstr>Calibri</vt:lpstr>
      <vt:lpstr>Cambria Math</vt:lpstr>
      <vt:lpstr>Times New Roman</vt:lpstr>
      <vt:lpstr>Theme1</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DeYaNgY ViL....</cp:lastModifiedBy>
  <cp:revision>457</cp:revision>
  <dcterms:created xsi:type="dcterms:W3CDTF">2015-05-14T23:22:14Z</dcterms:created>
  <dcterms:modified xsi:type="dcterms:W3CDTF">2016-02-04T15:11:39Z</dcterms:modified>
</cp:coreProperties>
</file>